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Titillium Web SemiBold"/>
      <p:regular r:id="rId22"/>
      <p:bold r:id="rId23"/>
      <p:italic r:id="rId24"/>
      <p:boldItalic r:id="rId25"/>
    </p:embeddedFont>
    <p:embeddedFont>
      <p:font typeface="Titillium Web"/>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TitilliumWebSemiBold-regular.fntdata"/><Relationship Id="rId21" Type="http://schemas.openxmlformats.org/officeDocument/2006/relationships/slide" Target="slides/slide17.xml"/><Relationship Id="rId24" Type="http://schemas.openxmlformats.org/officeDocument/2006/relationships/font" Target="fonts/TitilliumWebSemiBold-italic.fntdata"/><Relationship Id="rId23" Type="http://schemas.openxmlformats.org/officeDocument/2006/relationships/font" Target="fonts/TitilliumWeb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itilliumWeb-regular.fntdata"/><Relationship Id="rId25" Type="http://schemas.openxmlformats.org/officeDocument/2006/relationships/font" Target="fonts/TitilliumWebSemiBold-boldItalic.fntdata"/><Relationship Id="rId28" Type="http://schemas.openxmlformats.org/officeDocument/2006/relationships/font" Target="fonts/TitilliumWeb-italic.fntdata"/><Relationship Id="rId27" Type="http://schemas.openxmlformats.org/officeDocument/2006/relationships/font" Target="fonts/TitilliumWeb-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itilliumWeb-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1cf47c3796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31cf47c379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1cf47c3796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31cf47c379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1cfe1fa594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1cfe1fa594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1cfe1fa594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1cfe1fa59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1cfe1fa594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g31cfe1fa594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1cfe1fa594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1cfe1fa59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1cfe1fa59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1cfe1fa594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31cfe1fa594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1d0735568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1d0735568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31d07355687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cf47c379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1cf47c379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1d4fc5a39c_1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1d4fc5a39c_1_3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it-IT" sz="1250">
                <a:solidFill>
                  <a:srgbClr val="0E0E0E"/>
                </a:solidFill>
              </a:rPr>
              <a:t>Industrial anomaly detection is the primary focus of the Spoke2 Innovation Fund, a collaborative research initiative in which INFN actively participates. Alongside INFN, the project includes partners such as INAF, the University of Bologna (UNIBO), and ENI.</a:t>
            </a:r>
            <a:endParaRPr sz="12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it-IT" sz="1250">
                <a:solidFill>
                  <a:srgbClr val="0E0E0E"/>
                </a:solidFill>
              </a:rPr>
              <a:t>ENI, Italy’s largest oil and gas company, operates numerous extraction plants worldwide and plays a pivotal role in the project. It has contributed sensor readings, apparatus data, technical expertise, and comprehensive guidelines to support the research.</a:t>
            </a:r>
            <a:endParaRPr sz="12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it-IT" sz="1250">
                <a:solidFill>
                  <a:srgbClr val="0E0E0E"/>
                </a:solidFill>
              </a:rPr>
              <a:t>The project’s objective is to explore and compare advanced AI-driven approaches for predictive maintenance. Specifically, it aims to develop solutions capable of modeling the intricate interdependencies among components of rotating machinery, such as those used extensively in ENI’s operations. This effort seeks to enhance the reliability and efficiency of industrial systems.</a:t>
            </a:r>
            <a:endParaRPr sz="1250">
              <a:solidFill>
                <a:srgbClr val="0E0E0E"/>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5" name="Google Shape;205;g31d4fc5a39c_1_3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1cf47c379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1cf47c3796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31cf47c3796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cf47c379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31cf47c379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1cf47c3796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1cf47c3796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31cf47c3796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1cf47c3796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1cf47c3796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31cf47c3796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jp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jp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jp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jpg"/><Relationship Id="rId4" Type="http://schemas.openxmlformats.org/officeDocument/2006/relationships/image" Target="../media/image15.jpg"/><Relationship Id="rId5" Type="http://schemas.openxmlformats.org/officeDocument/2006/relationships/image" Target="../media/image2.png"/><Relationship Id="rId6"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 Id="rId4" Type="http://schemas.openxmlformats.org/officeDocument/2006/relationships/image" Target="../media/image1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jp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9.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uota"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rganizzazione">
  <p:cSld name="2_Organizzazione">
    <p:spTree>
      <p:nvGrpSpPr>
        <p:cNvPr id="86" name="Shape 86"/>
        <p:cNvGrpSpPr/>
        <p:nvPr/>
      </p:nvGrpSpPr>
      <p:grpSpPr>
        <a:xfrm>
          <a:off x="0" y="0"/>
          <a:ext cx="0" cy="0"/>
          <a:chOff x="0" y="0"/>
          <a:chExt cx="0" cy="0"/>
        </a:xfrm>
      </p:grpSpPr>
      <p:grpSp>
        <p:nvGrpSpPr>
          <p:cNvPr id="87" name="Google Shape;87;p11"/>
          <p:cNvGrpSpPr/>
          <p:nvPr/>
        </p:nvGrpSpPr>
        <p:grpSpPr>
          <a:xfrm>
            <a:off x="0" y="4883461"/>
            <a:ext cx="9144000" cy="271325"/>
            <a:chOff x="0" y="6511282"/>
            <a:chExt cx="12192000" cy="361767"/>
          </a:xfrm>
        </p:grpSpPr>
        <p:pic>
          <p:nvPicPr>
            <p:cNvPr id="88" name="Google Shape;88;p11"/>
            <p:cNvPicPr preferRelativeResize="0"/>
            <p:nvPr/>
          </p:nvPicPr>
          <p:blipFill rotWithShape="1">
            <a:blip r:embed="rId2">
              <a:alphaModFix/>
            </a:blip>
            <a:srcRect b="0" l="0" r="0" t="0"/>
            <a:stretch/>
          </p:blipFill>
          <p:spPr>
            <a:xfrm>
              <a:off x="0" y="6511282"/>
              <a:ext cx="12192000" cy="361767"/>
            </a:xfrm>
            <a:prstGeom prst="rect">
              <a:avLst/>
            </a:prstGeom>
            <a:noFill/>
            <a:ln>
              <a:noFill/>
            </a:ln>
          </p:spPr>
        </p:pic>
        <p:sp>
          <p:nvSpPr>
            <p:cNvPr id="89" name="Google Shape;89;p11"/>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90" name="Google Shape;90;p11"/>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pic>
        <p:nvPicPr>
          <p:cNvPr id="91" name="Google Shape;91;p11"/>
          <p:cNvPicPr preferRelativeResize="0"/>
          <p:nvPr/>
        </p:nvPicPr>
        <p:blipFill rotWithShape="1">
          <a:blip r:embed="rId3">
            <a:alphaModFix/>
          </a:blip>
          <a:srcRect b="0" l="0" r="0" t="0"/>
          <a:stretch/>
        </p:blipFill>
        <p:spPr>
          <a:xfrm>
            <a:off x="-1" y="0"/>
            <a:ext cx="9144000" cy="638174"/>
          </a:xfrm>
          <a:prstGeom prst="rect">
            <a:avLst/>
          </a:prstGeom>
          <a:noFill/>
          <a:ln>
            <a:noFill/>
          </a:ln>
        </p:spPr>
      </p:pic>
      <p:sp>
        <p:nvSpPr>
          <p:cNvPr id="92" name="Google Shape;92;p11"/>
          <p:cNvSpPr txBox="1"/>
          <p:nvPr/>
        </p:nvSpPr>
        <p:spPr>
          <a:xfrm>
            <a:off x="153710" y="1866234"/>
            <a:ext cx="2016000" cy="1662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it-IT" sz="1800">
                <a:solidFill>
                  <a:srgbClr val="1C7FFF"/>
                </a:solidFill>
                <a:latin typeface="Titillium Web"/>
                <a:ea typeface="Titillium Web"/>
                <a:cs typeface="Titillium Web"/>
                <a:sym typeface="Titillium Web"/>
              </a:rPr>
              <a:t>L’ICSC include</a:t>
            </a:r>
            <a:endParaRPr sz="1100"/>
          </a:p>
          <a:p>
            <a:pPr indent="0" lvl="0" marL="0" marR="0" rtl="0" algn="l">
              <a:spcBef>
                <a:spcPts val="0"/>
              </a:spcBef>
              <a:spcAft>
                <a:spcPts val="0"/>
              </a:spcAft>
              <a:buNone/>
            </a:pPr>
            <a:r>
              <a:rPr b="1" lang="it-IT" sz="1800">
                <a:solidFill>
                  <a:srgbClr val="1528BC"/>
                </a:solidFill>
                <a:latin typeface="Titillium Web"/>
                <a:ea typeface="Titillium Web"/>
                <a:cs typeface="Titillium Web"/>
                <a:sym typeface="Titillium Web"/>
              </a:rPr>
              <a:t>10 Spoke tematici </a:t>
            </a:r>
            <a:endParaRPr sz="1100"/>
          </a:p>
          <a:p>
            <a:pPr indent="0" lvl="0" marL="0" marR="0" rtl="0" algn="l">
              <a:spcBef>
                <a:spcPts val="0"/>
              </a:spcBef>
              <a:spcAft>
                <a:spcPts val="0"/>
              </a:spcAft>
              <a:buNone/>
            </a:pPr>
            <a:r>
              <a:rPr lang="it-IT" sz="1800">
                <a:solidFill>
                  <a:srgbClr val="1528BC"/>
                </a:solidFill>
                <a:latin typeface="Titillium Web"/>
                <a:ea typeface="Titillium Web"/>
                <a:cs typeface="Titillium Web"/>
                <a:sym typeface="Titillium Web"/>
              </a:rPr>
              <a:t>e </a:t>
            </a:r>
            <a:endParaRPr sz="1100"/>
          </a:p>
          <a:p>
            <a:pPr indent="0" lvl="0" marL="0" marR="0" rtl="0" algn="l">
              <a:spcBef>
                <a:spcPts val="0"/>
              </a:spcBef>
              <a:spcAft>
                <a:spcPts val="0"/>
              </a:spcAft>
              <a:buNone/>
            </a:pPr>
            <a:r>
              <a:rPr b="1" lang="it-IT" sz="1800">
                <a:solidFill>
                  <a:srgbClr val="1528BC"/>
                </a:solidFill>
                <a:latin typeface="Titillium Web"/>
                <a:ea typeface="Titillium Web"/>
                <a:cs typeface="Titillium Web"/>
                <a:sym typeface="Titillium Web"/>
              </a:rPr>
              <a:t>1 Spoke infrastruttura</a:t>
            </a:r>
            <a:endParaRPr b="1" sz="1800">
              <a:solidFill>
                <a:srgbClr val="1528BC"/>
              </a:solidFill>
              <a:latin typeface="Titillium Web"/>
              <a:ea typeface="Titillium Web"/>
              <a:cs typeface="Titillium Web"/>
              <a:sym typeface="Titillium Web"/>
            </a:endParaRPr>
          </a:p>
          <a:p>
            <a:pPr indent="0" lvl="0" marL="0" marR="0" rtl="0" algn="l">
              <a:spcBef>
                <a:spcPts val="0"/>
              </a:spcBef>
              <a:spcAft>
                <a:spcPts val="0"/>
              </a:spcAft>
              <a:buNone/>
            </a:pPr>
            <a:r>
              <a:t/>
            </a:r>
            <a:endParaRPr b="1" sz="1800">
              <a:solidFill>
                <a:srgbClr val="1528BC"/>
              </a:solidFill>
              <a:latin typeface="Titillium Web"/>
              <a:ea typeface="Titillium Web"/>
              <a:cs typeface="Titillium Web"/>
              <a:sym typeface="Titillium Web"/>
            </a:endParaRPr>
          </a:p>
        </p:txBody>
      </p:sp>
      <p:grpSp>
        <p:nvGrpSpPr>
          <p:cNvPr id="93" name="Google Shape;93;p11"/>
          <p:cNvGrpSpPr/>
          <p:nvPr/>
        </p:nvGrpSpPr>
        <p:grpSpPr>
          <a:xfrm>
            <a:off x="2080679" y="1037465"/>
            <a:ext cx="3239578" cy="3676463"/>
            <a:chOff x="2774238" y="1383286"/>
            <a:chExt cx="4319437" cy="4901951"/>
          </a:xfrm>
        </p:grpSpPr>
        <p:grpSp>
          <p:nvGrpSpPr>
            <p:cNvPr id="94" name="Google Shape;94;p11"/>
            <p:cNvGrpSpPr/>
            <p:nvPr/>
          </p:nvGrpSpPr>
          <p:grpSpPr>
            <a:xfrm>
              <a:off x="2774238" y="1383286"/>
              <a:ext cx="4275517" cy="4901951"/>
              <a:chOff x="528321" y="1242403"/>
              <a:chExt cx="4765040" cy="5463197"/>
            </a:xfrm>
          </p:grpSpPr>
          <p:sp>
            <p:nvSpPr>
              <p:cNvPr id="95" name="Google Shape;95;p11"/>
              <p:cNvSpPr/>
              <p:nvPr/>
            </p:nvSpPr>
            <p:spPr>
              <a:xfrm>
                <a:off x="548641" y="1493078"/>
                <a:ext cx="4744720" cy="5212522"/>
              </a:xfrm>
              <a:prstGeom prst="rect">
                <a:avLst/>
              </a:prstGeom>
              <a:solidFill>
                <a:srgbClr val="FF0000">
                  <a:alpha val="8627"/>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6" name="Google Shape;96;p11"/>
              <p:cNvSpPr txBox="1"/>
              <p:nvPr/>
            </p:nvSpPr>
            <p:spPr>
              <a:xfrm>
                <a:off x="721361" y="6126184"/>
                <a:ext cx="4216500" cy="468900"/>
              </a:xfrm>
              <a:prstGeom prst="rect">
                <a:avLst/>
              </a:prstGeom>
              <a:noFill/>
              <a:ln>
                <a:noFill/>
              </a:ln>
            </p:spPr>
            <p:txBody>
              <a:bodyPr anchorCtr="0" anchor="ctr" bIns="34275" lIns="68575" spcFirstLastPara="1" rIns="68575" wrap="square" tIns="34275">
                <a:spAutoFit/>
              </a:bodyPr>
              <a:lstStyle/>
              <a:p>
                <a:pPr indent="0" lvl="0" marL="0" marR="0" rtl="0" algn="ctr">
                  <a:spcBef>
                    <a:spcPts val="0"/>
                  </a:spcBef>
                  <a:spcAft>
                    <a:spcPts val="0"/>
                  </a:spcAft>
                  <a:buNone/>
                </a:pPr>
                <a:r>
                  <a:rPr b="1" lang="it-IT" sz="800">
                    <a:solidFill>
                      <a:srgbClr val="404040"/>
                    </a:solidFill>
                    <a:latin typeface="Titillium Web SemiBold"/>
                    <a:ea typeface="Titillium Web SemiBold"/>
                    <a:cs typeface="Titillium Web SemiBold"/>
                    <a:sym typeface="Titillium Web SemiBold"/>
                  </a:rPr>
                  <a:t>dotato di un team di esperti di alto livello che integrano </a:t>
                </a:r>
                <a:endParaRPr sz="1100"/>
              </a:p>
              <a:p>
                <a:pPr indent="0" lvl="0" marL="0" marR="0" rtl="0" algn="ctr">
                  <a:spcBef>
                    <a:spcPts val="0"/>
                  </a:spcBef>
                  <a:spcAft>
                    <a:spcPts val="0"/>
                  </a:spcAft>
                  <a:buNone/>
                </a:pPr>
                <a:r>
                  <a:rPr b="1" lang="it-IT" sz="800">
                    <a:solidFill>
                      <a:srgbClr val="404040"/>
                    </a:solidFill>
                    <a:latin typeface="Titillium Web SemiBold"/>
                    <a:ea typeface="Titillium Web SemiBold"/>
                    <a:cs typeface="Titillium Web SemiBold"/>
                    <a:sym typeface="Titillium Web SemiBold"/>
                  </a:rPr>
                  <a:t>i gruppi di lavoro degli Spoke (gruppi misti trasversali)</a:t>
                </a:r>
                <a:endParaRPr sz="1100"/>
              </a:p>
            </p:txBody>
          </p:sp>
          <p:sp>
            <p:nvSpPr>
              <p:cNvPr id="97" name="Google Shape;97;p11"/>
              <p:cNvSpPr/>
              <p:nvPr/>
            </p:nvSpPr>
            <p:spPr>
              <a:xfrm>
                <a:off x="538481" y="1242403"/>
                <a:ext cx="4754879" cy="464498"/>
              </a:xfrm>
              <a:prstGeom prst="rect">
                <a:avLst/>
              </a:prstGeom>
              <a:solidFill>
                <a:srgbClr val="FF0000"/>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rPr lang="it-IT" sz="1100">
                    <a:solidFill>
                      <a:schemeClr val="lt1"/>
                    </a:solidFill>
                    <a:latin typeface="Titillium Web"/>
                    <a:ea typeface="Titillium Web"/>
                    <a:cs typeface="Titillium Web"/>
                    <a:sym typeface="Titillium Web"/>
                  </a:rPr>
                  <a:t>SUPERCOMPUTING CLOUD INFRASTRUCTURE</a:t>
                </a:r>
                <a:endParaRPr sz="1100"/>
              </a:p>
            </p:txBody>
          </p:sp>
          <p:sp>
            <p:nvSpPr>
              <p:cNvPr id="98" name="Google Shape;98;p11"/>
              <p:cNvSpPr txBox="1"/>
              <p:nvPr/>
            </p:nvSpPr>
            <p:spPr>
              <a:xfrm>
                <a:off x="528321" y="125984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0</a:t>
                </a:r>
                <a:endParaRPr sz="1100"/>
              </a:p>
            </p:txBody>
          </p:sp>
        </p:grpSp>
        <p:pic>
          <p:nvPicPr>
            <p:cNvPr descr="Immagine che contiene testo, mappa, persona&#10;&#10;Descrizione generata automaticamente" id="99" name="Google Shape;99;p11"/>
            <p:cNvPicPr preferRelativeResize="0"/>
            <p:nvPr/>
          </p:nvPicPr>
          <p:blipFill rotWithShape="1">
            <a:blip r:embed="rId4">
              <a:alphaModFix/>
            </a:blip>
            <a:srcRect b="0" l="0" r="0" t="0"/>
            <a:stretch/>
          </p:blipFill>
          <p:spPr>
            <a:xfrm>
              <a:off x="2832295" y="1765297"/>
              <a:ext cx="4261380" cy="4227289"/>
            </a:xfrm>
            <a:prstGeom prst="rect">
              <a:avLst/>
            </a:prstGeom>
            <a:noFill/>
            <a:ln>
              <a:noFill/>
            </a:ln>
          </p:spPr>
        </p:pic>
      </p:grpSp>
      <p:pic>
        <p:nvPicPr>
          <p:cNvPr id="100" name="Google Shape;100;p11"/>
          <p:cNvPicPr preferRelativeResize="0"/>
          <p:nvPr/>
        </p:nvPicPr>
        <p:blipFill rotWithShape="1">
          <a:blip r:embed="rId5">
            <a:alphaModFix/>
          </a:blip>
          <a:srcRect b="0" l="0" r="0" t="0"/>
          <a:stretch/>
        </p:blipFill>
        <p:spPr>
          <a:xfrm>
            <a:off x="6138055" y="1034630"/>
            <a:ext cx="2732457" cy="3679299"/>
          </a:xfrm>
          <a:prstGeom prst="rect">
            <a:avLst/>
          </a:prstGeom>
          <a:noFill/>
          <a:ln>
            <a:noFill/>
          </a:ln>
        </p:spPr>
      </p:pic>
      <p:sp>
        <p:nvSpPr>
          <p:cNvPr id="101" name="Google Shape;101;p11"/>
          <p:cNvSpPr/>
          <p:nvPr/>
        </p:nvSpPr>
        <p:spPr>
          <a:xfrm>
            <a:off x="6189101" y="1363709"/>
            <a:ext cx="957000" cy="3693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FUTURE HPC</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BIG DATA</a:t>
            </a:r>
            <a:endParaRPr sz="1100"/>
          </a:p>
        </p:txBody>
      </p:sp>
      <p:sp>
        <p:nvSpPr>
          <p:cNvPr id="102" name="Google Shape;102;p11"/>
          <p:cNvSpPr/>
          <p:nvPr/>
        </p:nvSpPr>
        <p:spPr>
          <a:xfrm>
            <a:off x="7550937" y="1240640"/>
            <a:ext cx="1210200" cy="4848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FUNDAMENTAL RESEARCH</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SPACE ECONOMY</a:t>
            </a:r>
            <a:endParaRPr sz="1100"/>
          </a:p>
        </p:txBody>
      </p:sp>
      <p:sp>
        <p:nvSpPr>
          <p:cNvPr id="103" name="Google Shape;103;p11"/>
          <p:cNvSpPr/>
          <p:nvPr/>
        </p:nvSpPr>
        <p:spPr>
          <a:xfrm>
            <a:off x="6137126" y="1985893"/>
            <a:ext cx="1352400" cy="4890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ASTROPHYSICS &amp; COSMOS OBSERVATIONS</a:t>
            </a:r>
            <a:endParaRPr sz="1100"/>
          </a:p>
        </p:txBody>
      </p:sp>
      <p:sp>
        <p:nvSpPr>
          <p:cNvPr id="104" name="Google Shape;104;p11"/>
          <p:cNvSpPr/>
          <p:nvPr/>
        </p:nvSpPr>
        <p:spPr>
          <a:xfrm>
            <a:off x="7549862" y="1992730"/>
            <a:ext cx="957000" cy="4821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EARTH</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CLIMATE</a:t>
            </a:r>
            <a:endParaRPr sz="1100"/>
          </a:p>
        </p:txBody>
      </p:sp>
      <p:sp>
        <p:nvSpPr>
          <p:cNvPr id="105" name="Google Shape;105;p11"/>
          <p:cNvSpPr/>
          <p:nvPr/>
        </p:nvSpPr>
        <p:spPr>
          <a:xfrm>
            <a:off x="6151000" y="2813192"/>
            <a:ext cx="1386300" cy="4107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ENVIRONMENT</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NATURAL DISASTERS</a:t>
            </a:r>
            <a:endParaRPr sz="1100"/>
          </a:p>
        </p:txBody>
      </p:sp>
      <p:sp>
        <p:nvSpPr>
          <p:cNvPr id="106" name="Google Shape;106;p11"/>
          <p:cNvSpPr/>
          <p:nvPr/>
        </p:nvSpPr>
        <p:spPr>
          <a:xfrm>
            <a:off x="7544100" y="2772169"/>
            <a:ext cx="1599900" cy="4725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MULTISCALE MODELING </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ENGINEERING APPLICATIONS</a:t>
            </a:r>
            <a:endParaRPr sz="1100"/>
          </a:p>
        </p:txBody>
      </p:sp>
      <p:sp>
        <p:nvSpPr>
          <p:cNvPr id="107" name="Google Shape;107;p11"/>
          <p:cNvSpPr/>
          <p:nvPr/>
        </p:nvSpPr>
        <p:spPr>
          <a:xfrm>
            <a:off x="6130289" y="3510584"/>
            <a:ext cx="1331700" cy="4284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MATERIALS &amp;</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MOLECULAR SCIENCES</a:t>
            </a:r>
            <a:endParaRPr sz="1100"/>
          </a:p>
        </p:txBody>
      </p:sp>
      <p:sp>
        <p:nvSpPr>
          <p:cNvPr id="108" name="Google Shape;108;p11"/>
          <p:cNvSpPr/>
          <p:nvPr/>
        </p:nvSpPr>
        <p:spPr>
          <a:xfrm>
            <a:off x="7570373" y="3358501"/>
            <a:ext cx="1115400" cy="5874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IN-SILICO MEDICINE</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OMICS DATA</a:t>
            </a:r>
            <a:endParaRPr sz="1100"/>
          </a:p>
        </p:txBody>
      </p:sp>
      <p:sp>
        <p:nvSpPr>
          <p:cNvPr id="109" name="Google Shape;109;p11"/>
          <p:cNvSpPr/>
          <p:nvPr/>
        </p:nvSpPr>
        <p:spPr>
          <a:xfrm>
            <a:off x="6157638" y="4112810"/>
            <a:ext cx="1304400" cy="5874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DIGITAL SOCIETY</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SMART CITIES</a:t>
            </a:r>
            <a:endParaRPr sz="1100"/>
          </a:p>
        </p:txBody>
      </p:sp>
      <p:sp>
        <p:nvSpPr>
          <p:cNvPr id="110" name="Google Shape;110;p11"/>
          <p:cNvSpPr/>
          <p:nvPr/>
        </p:nvSpPr>
        <p:spPr>
          <a:xfrm>
            <a:off x="7570374" y="4310534"/>
            <a:ext cx="957000" cy="3759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QUANTUM COMPUTING</a:t>
            </a:r>
            <a:endParaRPr sz="1100"/>
          </a:p>
        </p:txBody>
      </p:sp>
      <p:sp>
        <p:nvSpPr>
          <p:cNvPr id="111" name="Google Shape;111;p11"/>
          <p:cNvSpPr txBox="1"/>
          <p:nvPr/>
        </p:nvSpPr>
        <p:spPr>
          <a:xfrm>
            <a:off x="6142478" y="1049199"/>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1</a:t>
            </a:r>
            <a:endParaRPr sz="1100"/>
          </a:p>
        </p:txBody>
      </p:sp>
      <p:sp>
        <p:nvSpPr>
          <p:cNvPr id="112" name="Google Shape;112;p11"/>
          <p:cNvSpPr txBox="1"/>
          <p:nvPr/>
        </p:nvSpPr>
        <p:spPr>
          <a:xfrm>
            <a:off x="7550937" y="1042362"/>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2</a:t>
            </a:r>
            <a:endParaRPr sz="1100"/>
          </a:p>
        </p:txBody>
      </p:sp>
      <p:sp>
        <p:nvSpPr>
          <p:cNvPr id="113" name="Google Shape;113;p11"/>
          <p:cNvSpPr txBox="1"/>
          <p:nvPr/>
        </p:nvSpPr>
        <p:spPr>
          <a:xfrm>
            <a:off x="6128804" y="1787615"/>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3</a:t>
            </a:r>
            <a:endParaRPr sz="1100"/>
          </a:p>
        </p:txBody>
      </p:sp>
      <p:sp>
        <p:nvSpPr>
          <p:cNvPr id="114" name="Google Shape;114;p11"/>
          <p:cNvSpPr txBox="1"/>
          <p:nvPr/>
        </p:nvSpPr>
        <p:spPr>
          <a:xfrm>
            <a:off x="7537262" y="1780778"/>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4</a:t>
            </a:r>
            <a:endParaRPr sz="1100"/>
          </a:p>
        </p:txBody>
      </p:sp>
      <p:sp>
        <p:nvSpPr>
          <p:cNvPr id="115" name="Google Shape;115;p11"/>
          <p:cNvSpPr txBox="1"/>
          <p:nvPr/>
        </p:nvSpPr>
        <p:spPr>
          <a:xfrm>
            <a:off x="6149315" y="2539704"/>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5</a:t>
            </a:r>
            <a:endParaRPr sz="1100"/>
          </a:p>
        </p:txBody>
      </p:sp>
      <p:sp>
        <p:nvSpPr>
          <p:cNvPr id="116" name="Google Shape;116;p11"/>
          <p:cNvSpPr txBox="1"/>
          <p:nvPr/>
        </p:nvSpPr>
        <p:spPr>
          <a:xfrm>
            <a:off x="7557774" y="2532867"/>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6</a:t>
            </a:r>
            <a:endParaRPr sz="1100"/>
          </a:p>
        </p:txBody>
      </p:sp>
      <p:sp>
        <p:nvSpPr>
          <p:cNvPr id="117" name="Google Shape;117;p11"/>
          <p:cNvSpPr txBox="1"/>
          <p:nvPr/>
        </p:nvSpPr>
        <p:spPr>
          <a:xfrm>
            <a:off x="6135641" y="3278120"/>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7</a:t>
            </a:r>
            <a:endParaRPr sz="1100"/>
          </a:p>
        </p:txBody>
      </p:sp>
      <p:sp>
        <p:nvSpPr>
          <p:cNvPr id="118" name="Google Shape;118;p11"/>
          <p:cNvSpPr txBox="1"/>
          <p:nvPr/>
        </p:nvSpPr>
        <p:spPr>
          <a:xfrm>
            <a:off x="7544100" y="3271282"/>
            <a:ext cx="240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8</a:t>
            </a:r>
            <a:endParaRPr sz="1100"/>
          </a:p>
        </p:txBody>
      </p:sp>
      <p:sp>
        <p:nvSpPr>
          <p:cNvPr id="119" name="Google Shape;119;p11"/>
          <p:cNvSpPr txBox="1"/>
          <p:nvPr/>
        </p:nvSpPr>
        <p:spPr>
          <a:xfrm>
            <a:off x="7544100" y="4030210"/>
            <a:ext cx="357300" cy="623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10</a:t>
            </a:r>
            <a:endParaRPr sz="1100"/>
          </a:p>
        </p:txBody>
      </p:sp>
      <p:grpSp>
        <p:nvGrpSpPr>
          <p:cNvPr id="120" name="Google Shape;120;p11"/>
          <p:cNvGrpSpPr/>
          <p:nvPr/>
        </p:nvGrpSpPr>
        <p:grpSpPr>
          <a:xfrm>
            <a:off x="5623194" y="1034690"/>
            <a:ext cx="3521405" cy="3679567"/>
            <a:chOff x="6939280" y="1238190"/>
            <a:chExt cx="5232399" cy="5467410"/>
          </a:xfrm>
        </p:grpSpPr>
        <p:sp>
          <p:nvSpPr>
            <p:cNvPr id="121" name="Google Shape;121;p11"/>
            <p:cNvSpPr/>
            <p:nvPr/>
          </p:nvSpPr>
          <p:spPr>
            <a:xfrm rot="-5400000">
              <a:off x="6639561" y="1539238"/>
              <a:ext cx="5466079" cy="4866640"/>
            </a:xfrm>
            <a:prstGeom prst="rect">
              <a:avLst/>
            </a:prstGeom>
            <a:solidFill>
              <a:srgbClr val="EFEFEF"/>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b="1" sz="800">
                <a:solidFill>
                  <a:srgbClr val="1528BC"/>
                </a:solidFill>
                <a:latin typeface="Titillium Web"/>
                <a:ea typeface="Titillium Web"/>
                <a:cs typeface="Titillium Web"/>
                <a:sym typeface="Titillium Web"/>
              </a:endParaRPr>
            </a:p>
            <a:p>
              <a:pPr indent="0" lvl="0" marL="0" marR="0" rtl="0" algn="ctr">
                <a:spcBef>
                  <a:spcPts val="0"/>
                </a:spcBef>
                <a:spcAft>
                  <a:spcPts val="0"/>
                </a:spcAft>
                <a:buNone/>
              </a:pPr>
              <a:r>
                <a:t/>
              </a:r>
              <a:endParaRPr b="1" sz="800">
                <a:solidFill>
                  <a:srgbClr val="1528BC"/>
                </a:solidFill>
                <a:latin typeface="Titillium Web"/>
                <a:ea typeface="Titillium Web"/>
                <a:cs typeface="Titillium Web"/>
                <a:sym typeface="Titillium Web"/>
              </a:endParaRPr>
            </a:p>
            <a:p>
              <a:pPr indent="0" lvl="0" marL="0" marR="0" rtl="0" algn="ctr">
                <a:spcBef>
                  <a:spcPts val="0"/>
                </a:spcBef>
                <a:spcAft>
                  <a:spcPts val="0"/>
                </a:spcAft>
                <a:buNone/>
              </a:pPr>
              <a:r>
                <a:rPr b="1" lang="it-IT" sz="800">
                  <a:solidFill>
                    <a:srgbClr val="1528BC"/>
                  </a:solidFill>
                  <a:latin typeface="Titillium Web"/>
                  <a:ea typeface="Titillium Web"/>
                  <a:cs typeface="Titillium Web"/>
                  <a:sym typeface="Titillium Web"/>
                </a:rPr>
                <a:t>ISTRUZIONE E FORMAZIONE, IMPRENDITORIALITÀ,</a:t>
              </a:r>
              <a:endParaRPr sz="1100"/>
            </a:p>
            <a:p>
              <a:pPr indent="0" lvl="0" marL="0" marR="0" rtl="0" algn="ctr">
                <a:spcBef>
                  <a:spcPts val="0"/>
                </a:spcBef>
                <a:spcAft>
                  <a:spcPts val="0"/>
                </a:spcAft>
                <a:buNone/>
              </a:pPr>
              <a:r>
                <a:rPr b="1" lang="it-IT" sz="800">
                  <a:solidFill>
                    <a:srgbClr val="1528BC"/>
                  </a:solidFill>
                  <a:latin typeface="Titillium Web"/>
                  <a:ea typeface="Titillium Web"/>
                  <a:cs typeface="Titillium Web"/>
                  <a:sym typeface="Titillium Web"/>
                </a:rPr>
                <a:t>TRASFERIMENTO DI CONOSCENZE, POLICY, OUTREACH</a:t>
              </a:r>
              <a:endParaRPr sz="1100"/>
            </a:p>
          </p:txBody>
        </p:sp>
        <p:pic>
          <p:nvPicPr>
            <p:cNvPr id="122" name="Google Shape;122;p11"/>
            <p:cNvPicPr preferRelativeResize="0"/>
            <p:nvPr/>
          </p:nvPicPr>
          <p:blipFill rotWithShape="1">
            <a:blip r:embed="rId5">
              <a:alphaModFix/>
            </a:blip>
            <a:srcRect b="0" l="0" r="0" t="0"/>
            <a:stretch/>
          </p:blipFill>
          <p:spPr>
            <a:xfrm>
              <a:off x="7704868" y="1238190"/>
              <a:ext cx="4060412" cy="5467410"/>
            </a:xfrm>
            <a:prstGeom prst="rect">
              <a:avLst/>
            </a:prstGeom>
            <a:noFill/>
            <a:ln>
              <a:noFill/>
            </a:ln>
          </p:spPr>
        </p:pic>
        <p:sp>
          <p:nvSpPr>
            <p:cNvPr id="123" name="Google Shape;123;p11"/>
            <p:cNvSpPr/>
            <p:nvPr/>
          </p:nvSpPr>
          <p:spPr>
            <a:xfrm>
              <a:off x="7780722" y="1727200"/>
              <a:ext cx="1421930" cy="54864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FUTURE HPC</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BIG DATA</a:t>
              </a:r>
              <a:endParaRPr sz="1100"/>
            </a:p>
          </p:txBody>
        </p:sp>
        <p:sp>
          <p:nvSpPr>
            <p:cNvPr id="124" name="Google Shape;124;p11"/>
            <p:cNvSpPr/>
            <p:nvPr/>
          </p:nvSpPr>
          <p:spPr>
            <a:xfrm>
              <a:off x="9804400" y="1544320"/>
              <a:ext cx="1798320" cy="720524"/>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FUNDAMENTAL RESEARCH</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SPACE ECONOMY</a:t>
              </a:r>
              <a:endParaRPr sz="1100"/>
            </a:p>
          </p:txBody>
        </p:sp>
        <p:sp>
          <p:nvSpPr>
            <p:cNvPr id="125" name="Google Shape;125;p11"/>
            <p:cNvSpPr/>
            <p:nvPr/>
          </p:nvSpPr>
          <p:spPr>
            <a:xfrm>
              <a:off x="7703488" y="2651760"/>
              <a:ext cx="2009472" cy="726477"/>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ASTROPHYSICS &amp; COSMOS OBSERVATIONS</a:t>
              </a:r>
              <a:endParaRPr sz="1100"/>
            </a:p>
          </p:txBody>
        </p:sp>
        <p:sp>
          <p:nvSpPr>
            <p:cNvPr id="126" name="Google Shape;126;p11"/>
            <p:cNvSpPr/>
            <p:nvPr/>
          </p:nvSpPr>
          <p:spPr>
            <a:xfrm>
              <a:off x="9802803" y="2661920"/>
              <a:ext cx="1421930" cy="716317"/>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EARTH</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CLIMATE</a:t>
              </a:r>
              <a:endParaRPr sz="1100"/>
            </a:p>
          </p:txBody>
        </p:sp>
        <p:sp>
          <p:nvSpPr>
            <p:cNvPr id="127" name="Google Shape;127;p11"/>
            <p:cNvSpPr/>
            <p:nvPr/>
          </p:nvSpPr>
          <p:spPr>
            <a:xfrm>
              <a:off x="7724104" y="3881120"/>
              <a:ext cx="2059976" cy="61051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ENVIRONMENT</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NATURAL DISASTERS</a:t>
              </a:r>
              <a:endParaRPr sz="1100"/>
            </a:p>
          </p:txBody>
        </p:sp>
        <p:sp>
          <p:nvSpPr>
            <p:cNvPr id="128" name="Google Shape;128;p11"/>
            <p:cNvSpPr/>
            <p:nvPr/>
          </p:nvSpPr>
          <p:spPr>
            <a:xfrm>
              <a:off x="9794240" y="3820160"/>
              <a:ext cx="2377440" cy="70195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MULTISCALE MODELING </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ENGINEERING APPLICATIONS</a:t>
              </a:r>
              <a:endParaRPr sz="1100"/>
            </a:p>
          </p:txBody>
        </p:sp>
        <p:sp>
          <p:nvSpPr>
            <p:cNvPr id="129" name="Google Shape;129;p11"/>
            <p:cNvSpPr/>
            <p:nvPr/>
          </p:nvSpPr>
          <p:spPr>
            <a:xfrm>
              <a:off x="7693328" y="4917440"/>
              <a:ext cx="1978992" cy="636783"/>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MATERIALS &amp;</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MOLECULAR SCIENCES</a:t>
              </a:r>
              <a:endParaRPr sz="1100"/>
            </a:p>
          </p:txBody>
        </p:sp>
        <p:sp>
          <p:nvSpPr>
            <p:cNvPr id="130" name="Google Shape;130;p11"/>
            <p:cNvSpPr/>
            <p:nvPr/>
          </p:nvSpPr>
          <p:spPr>
            <a:xfrm>
              <a:off x="9801925" y="4738482"/>
              <a:ext cx="1657677" cy="872937"/>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IN-SILICO MEDICINE</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OMICS DATA</a:t>
              </a:r>
              <a:endParaRPr sz="1100"/>
            </a:p>
          </p:txBody>
        </p:sp>
        <p:sp>
          <p:nvSpPr>
            <p:cNvPr id="131" name="Google Shape;131;p11"/>
            <p:cNvSpPr/>
            <p:nvPr/>
          </p:nvSpPr>
          <p:spPr>
            <a:xfrm>
              <a:off x="7733968" y="5812343"/>
              <a:ext cx="1938352" cy="872937"/>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DIGITAL SOCIETY</a:t>
              </a:r>
              <a:endParaRPr sz="1100"/>
            </a:p>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&amp; SMART CITIES</a:t>
              </a:r>
              <a:endParaRPr sz="1100"/>
            </a:p>
          </p:txBody>
        </p:sp>
        <p:sp>
          <p:nvSpPr>
            <p:cNvPr id="132" name="Google Shape;132;p11"/>
            <p:cNvSpPr/>
            <p:nvPr/>
          </p:nvSpPr>
          <p:spPr>
            <a:xfrm>
              <a:off x="9833283" y="6106160"/>
              <a:ext cx="1421930" cy="558800"/>
            </a:xfrm>
            <a:prstGeom prst="rect">
              <a:avLst/>
            </a:prstGeom>
            <a:noFill/>
            <a:ln>
              <a:noFill/>
            </a:ln>
          </p:spPr>
          <p:txBody>
            <a:bodyPr anchorCtr="0" anchor="b" bIns="34275" lIns="68575" spcFirstLastPara="1" rIns="68575" wrap="square" tIns="34275">
              <a:noAutofit/>
            </a:bodyPr>
            <a:lstStyle/>
            <a:p>
              <a:pPr indent="0" lvl="0" marL="0" marR="0" rtl="0" algn="l">
                <a:spcBef>
                  <a:spcPts val="0"/>
                </a:spcBef>
                <a:spcAft>
                  <a:spcPts val="0"/>
                </a:spcAft>
                <a:buNone/>
              </a:pPr>
              <a:r>
                <a:rPr b="1" lang="it-IT" sz="900">
                  <a:solidFill>
                    <a:schemeClr val="lt1"/>
                  </a:solidFill>
                  <a:latin typeface="Titillium Web"/>
                  <a:ea typeface="Titillium Web"/>
                  <a:cs typeface="Titillium Web"/>
                  <a:sym typeface="Titillium Web"/>
                </a:rPr>
                <a:t>QUANTUM COMPUTING</a:t>
              </a:r>
              <a:endParaRPr sz="1100"/>
            </a:p>
          </p:txBody>
        </p:sp>
        <p:sp>
          <p:nvSpPr>
            <p:cNvPr id="133" name="Google Shape;133;p11"/>
            <p:cNvSpPr txBox="1"/>
            <p:nvPr/>
          </p:nvSpPr>
          <p:spPr>
            <a:xfrm>
              <a:off x="7711440" y="125984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1</a:t>
              </a:r>
              <a:endParaRPr sz="1100"/>
            </a:p>
          </p:txBody>
        </p:sp>
        <p:sp>
          <p:nvSpPr>
            <p:cNvPr id="134" name="Google Shape;134;p11"/>
            <p:cNvSpPr txBox="1"/>
            <p:nvPr/>
          </p:nvSpPr>
          <p:spPr>
            <a:xfrm>
              <a:off x="9804400" y="124968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2</a:t>
              </a:r>
              <a:endParaRPr sz="1100"/>
            </a:p>
          </p:txBody>
        </p:sp>
        <p:sp>
          <p:nvSpPr>
            <p:cNvPr id="135" name="Google Shape;135;p11"/>
            <p:cNvSpPr txBox="1"/>
            <p:nvPr/>
          </p:nvSpPr>
          <p:spPr>
            <a:xfrm>
              <a:off x="7691120" y="235712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3</a:t>
              </a:r>
              <a:endParaRPr sz="1100"/>
            </a:p>
          </p:txBody>
        </p:sp>
        <p:sp>
          <p:nvSpPr>
            <p:cNvPr id="136" name="Google Shape;136;p11"/>
            <p:cNvSpPr txBox="1"/>
            <p:nvPr/>
          </p:nvSpPr>
          <p:spPr>
            <a:xfrm>
              <a:off x="9784080" y="234696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4</a:t>
              </a:r>
              <a:endParaRPr sz="1100"/>
            </a:p>
          </p:txBody>
        </p:sp>
        <p:sp>
          <p:nvSpPr>
            <p:cNvPr id="137" name="Google Shape;137;p11"/>
            <p:cNvSpPr txBox="1"/>
            <p:nvPr/>
          </p:nvSpPr>
          <p:spPr>
            <a:xfrm>
              <a:off x="7721600" y="347472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5</a:t>
              </a:r>
              <a:endParaRPr sz="1100"/>
            </a:p>
          </p:txBody>
        </p:sp>
        <p:sp>
          <p:nvSpPr>
            <p:cNvPr id="138" name="Google Shape;138;p11"/>
            <p:cNvSpPr txBox="1"/>
            <p:nvPr/>
          </p:nvSpPr>
          <p:spPr>
            <a:xfrm>
              <a:off x="9814560" y="346456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6</a:t>
              </a:r>
              <a:endParaRPr sz="1100"/>
            </a:p>
          </p:txBody>
        </p:sp>
        <p:sp>
          <p:nvSpPr>
            <p:cNvPr id="139" name="Google Shape;139;p11"/>
            <p:cNvSpPr txBox="1"/>
            <p:nvPr/>
          </p:nvSpPr>
          <p:spPr>
            <a:xfrm>
              <a:off x="7701280" y="457200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7</a:t>
              </a:r>
              <a:endParaRPr sz="1100"/>
            </a:p>
          </p:txBody>
        </p:sp>
        <p:sp>
          <p:nvSpPr>
            <p:cNvPr id="140" name="Google Shape;140;p11"/>
            <p:cNvSpPr txBox="1"/>
            <p:nvPr/>
          </p:nvSpPr>
          <p:spPr>
            <a:xfrm>
              <a:off x="9794240" y="456184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8</a:t>
              </a:r>
              <a:endParaRPr sz="1100"/>
            </a:p>
          </p:txBody>
        </p:sp>
        <p:sp>
          <p:nvSpPr>
            <p:cNvPr id="141" name="Google Shape;141;p11"/>
            <p:cNvSpPr txBox="1"/>
            <p:nvPr/>
          </p:nvSpPr>
          <p:spPr>
            <a:xfrm>
              <a:off x="7701280" y="5699760"/>
              <a:ext cx="357900" cy="514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9</a:t>
              </a:r>
              <a:endParaRPr sz="1100"/>
            </a:p>
          </p:txBody>
        </p:sp>
        <p:sp>
          <p:nvSpPr>
            <p:cNvPr id="142" name="Google Shape;142;p11"/>
            <p:cNvSpPr txBox="1"/>
            <p:nvPr/>
          </p:nvSpPr>
          <p:spPr>
            <a:xfrm>
              <a:off x="9794240" y="5689600"/>
              <a:ext cx="531000" cy="926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it-IT" sz="1800">
                  <a:solidFill>
                    <a:schemeClr val="lt1"/>
                  </a:solidFill>
                  <a:latin typeface="Titillium Web"/>
                  <a:ea typeface="Titillium Web"/>
                  <a:cs typeface="Titillium Web"/>
                  <a:sym typeface="Titillium Web"/>
                </a:rPr>
                <a:t>10</a:t>
              </a:r>
              <a:endParaRPr sz="1100"/>
            </a:p>
          </p:txBody>
        </p:sp>
      </p:grpSp>
      <p:pic>
        <p:nvPicPr>
          <p:cNvPr id="143" name="Google Shape;143;p11"/>
          <p:cNvPicPr preferRelativeResize="0"/>
          <p:nvPr/>
        </p:nvPicPr>
        <p:blipFill rotWithShape="1">
          <a:blip r:embed="rId6">
            <a:alphaModFix/>
          </a:blip>
          <a:srcRect b="0" l="0" r="0" t="0"/>
          <a:stretch/>
        </p:blipFill>
        <p:spPr>
          <a:xfrm>
            <a:off x="4741248" y="2232883"/>
            <a:ext cx="1117336" cy="6777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Vuota2">
  <p:cSld name="5_Vuota2">
    <p:spTree>
      <p:nvGrpSpPr>
        <p:cNvPr id="144" name="Shape 144"/>
        <p:cNvGrpSpPr/>
        <p:nvPr/>
      </p:nvGrpSpPr>
      <p:grpSpPr>
        <a:xfrm>
          <a:off x="0" y="0"/>
          <a:ext cx="0" cy="0"/>
          <a:chOff x="0" y="0"/>
          <a:chExt cx="0" cy="0"/>
        </a:xfrm>
      </p:grpSpPr>
      <p:pic>
        <p:nvPicPr>
          <p:cNvPr id="145" name="Google Shape;145;p12"/>
          <p:cNvPicPr preferRelativeResize="0"/>
          <p:nvPr/>
        </p:nvPicPr>
        <p:blipFill rotWithShape="1">
          <a:blip r:embed="rId2">
            <a:alphaModFix/>
          </a:blip>
          <a:srcRect b="0" l="0" r="0" t="0"/>
          <a:stretch/>
        </p:blipFill>
        <p:spPr>
          <a:xfrm rot="2714524">
            <a:off x="4692922" y="855320"/>
            <a:ext cx="8505000" cy="2148161"/>
          </a:xfrm>
          <a:prstGeom prst="rect">
            <a:avLst/>
          </a:prstGeom>
          <a:noFill/>
          <a:ln>
            <a:noFill/>
          </a:ln>
        </p:spPr>
      </p:pic>
      <p:grpSp>
        <p:nvGrpSpPr>
          <p:cNvPr id="146" name="Google Shape;146;p12"/>
          <p:cNvGrpSpPr/>
          <p:nvPr/>
        </p:nvGrpSpPr>
        <p:grpSpPr>
          <a:xfrm>
            <a:off x="0" y="4883461"/>
            <a:ext cx="9144000" cy="271325"/>
            <a:chOff x="0" y="6511282"/>
            <a:chExt cx="12192000" cy="361767"/>
          </a:xfrm>
        </p:grpSpPr>
        <p:pic>
          <p:nvPicPr>
            <p:cNvPr id="147" name="Google Shape;147;p12"/>
            <p:cNvPicPr preferRelativeResize="0"/>
            <p:nvPr/>
          </p:nvPicPr>
          <p:blipFill rotWithShape="1">
            <a:blip r:embed="rId3">
              <a:alphaModFix/>
            </a:blip>
            <a:srcRect b="0" l="0" r="0" t="0"/>
            <a:stretch/>
          </p:blipFill>
          <p:spPr>
            <a:xfrm>
              <a:off x="0" y="6511282"/>
              <a:ext cx="12192000" cy="361767"/>
            </a:xfrm>
            <a:prstGeom prst="rect">
              <a:avLst/>
            </a:prstGeom>
            <a:noFill/>
            <a:ln>
              <a:noFill/>
            </a:ln>
          </p:spPr>
        </p:pic>
        <p:sp>
          <p:nvSpPr>
            <p:cNvPr id="148" name="Google Shape;148;p12"/>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149" name="Google Shape;149;p12"/>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pic>
        <p:nvPicPr>
          <p:cNvPr id="150" name="Google Shape;150;p12"/>
          <p:cNvPicPr preferRelativeResize="0"/>
          <p:nvPr/>
        </p:nvPicPr>
        <p:blipFill rotWithShape="1">
          <a:blip r:embed="rId4">
            <a:alphaModFix/>
          </a:blip>
          <a:srcRect b="0" l="0" r="0" t="0"/>
          <a:stretch/>
        </p:blipFill>
        <p:spPr>
          <a:xfrm>
            <a:off x="-1" y="0"/>
            <a:ext cx="9144000" cy="6381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Vuota3">
  <p:cSld name="6_Vuota3">
    <p:spTree>
      <p:nvGrpSpPr>
        <p:cNvPr id="151" name="Shape 151"/>
        <p:cNvGrpSpPr/>
        <p:nvPr/>
      </p:nvGrpSpPr>
      <p:grpSpPr>
        <a:xfrm>
          <a:off x="0" y="0"/>
          <a:ext cx="0" cy="0"/>
          <a:chOff x="0" y="0"/>
          <a:chExt cx="0" cy="0"/>
        </a:xfrm>
      </p:grpSpPr>
      <p:pic>
        <p:nvPicPr>
          <p:cNvPr id="152" name="Google Shape;152;p13"/>
          <p:cNvPicPr preferRelativeResize="0"/>
          <p:nvPr/>
        </p:nvPicPr>
        <p:blipFill rotWithShape="1">
          <a:blip r:embed="rId2">
            <a:alphaModFix/>
          </a:blip>
          <a:srcRect b="0" l="0" r="0" t="0"/>
          <a:stretch/>
        </p:blipFill>
        <p:spPr>
          <a:xfrm rot="8102919">
            <a:off x="-3901836" y="574813"/>
            <a:ext cx="8505001" cy="2148152"/>
          </a:xfrm>
          <a:prstGeom prst="rect">
            <a:avLst/>
          </a:prstGeom>
          <a:noFill/>
          <a:ln>
            <a:noFill/>
          </a:ln>
        </p:spPr>
      </p:pic>
      <p:grpSp>
        <p:nvGrpSpPr>
          <p:cNvPr id="153" name="Google Shape;153;p13"/>
          <p:cNvGrpSpPr/>
          <p:nvPr/>
        </p:nvGrpSpPr>
        <p:grpSpPr>
          <a:xfrm>
            <a:off x="0" y="4883461"/>
            <a:ext cx="9144000" cy="271325"/>
            <a:chOff x="0" y="6511282"/>
            <a:chExt cx="12192000" cy="361767"/>
          </a:xfrm>
        </p:grpSpPr>
        <p:pic>
          <p:nvPicPr>
            <p:cNvPr id="154" name="Google Shape;154;p13"/>
            <p:cNvPicPr preferRelativeResize="0"/>
            <p:nvPr/>
          </p:nvPicPr>
          <p:blipFill rotWithShape="1">
            <a:blip r:embed="rId3">
              <a:alphaModFix/>
            </a:blip>
            <a:srcRect b="0" l="0" r="0" t="0"/>
            <a:stretch/>
          </p:blipFill>
          <p:spPr>
            <a:xfrm>
              <a:off x="0" y="6511282"/>
              <a:ext cx="12192000" cy="361767"/>
            </a:xfrm>
            <a:prstGeom prst="rect">
              <a:avLst/>
            </a:prstGeom>
            <a:noFill/>
            <a:ln>
              <a:noFill/>
            </a:ln>
          </p:spPr>
        </p:pic>
        <p:sp>
          <p:nvSpPr>
            <p:cNvPr id="155" name="Google Shape;155;p13"/>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156" name="Google Shape;156;p13"/>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pic>
        <p:nvPicPr>
          <p:cNvPr id="157" name="Google Shape;157;p13"/>
          <p:cNvPicPr preferRelativeResize="0"/>
          <p:nvPr/>
        </p:nvPicPr>
        <p:blipFill rotWithShape="1">
          <a:blip r:embed="rId4">
            <a:alphaModFix/>
          </a:blip>
          <a:srcRect b="0" l="0" r="0" t="0"/>
          <a:stretch/>
        </p:blipFill>
        <p:spPr>
          <a:xfrm>
            <a:off x="-1" y="0"/>
            <a:ext cx="9144000" cy="6381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Vuota4">
  <p:cSld name="7_Vuota4">
    <p:spTree>
      <p:nvGrpSpPr>
        <p:cNvPr id="158" name="Shape 158"/>
        <p:cNvGrpSpPr/>
        <p:nvPr/>
      </p:nvGrpSpPr>
      <p:grpSpPr>
        <a:xfrm>
          <a:off x="0" y="0"/>
          <a:ext cx="0" cy="0"/>
          <a:chOff x="0" y="0"/>
          <a:chExt cx="0" cy="0"/>
        </a:xfrm>
      </p:grpSpPr>
      <p:pic>
        <p:nvPicPr>
          <p:cNvPr id="159" name="Google Shape;159;p14"/>
          <p:cNvPicPr preferRelativeResize="0"/>
          <p:nvPr/>
        </p:nvPicPr>
        <p:blipFill rotWithShape="1">
          <a:blip r:embed="rId2">
            <a:alphaModFix/>
          </a:blip>
          <a:srcRect b="0" l="0" r="0" t="0"/>
          <a:stretch/>
        </p:blipFill>
        <p:spPr>
          <a:xfrm rot="8102251">
            <a:off x="3403776" y="3809381"/>
            <a:ext cx="8505000" cy="2148161"/>
          </a:xfrm>
          <a:prstGeom prst="rect">
            <a:avLst/>
          </a:prstGeom>
          <a:noFill/>
          <a:ln>
            <a:noFill/>
          </a:ln>
        </p:spPr>
      </p:pic>
      <p:grpSp>
        <p:nvGrpSpPr>
          <p:cNvPr id="160" name="Google Shape;160;p14"/>
          <p:cNvGrpSpPr/>
          <p:nvPr/>
        </p:nvGrpSpPr>
        <p:grpSpPr>
          <a:xfrm>
            <a:off x="0" y="4883461"/>
            <a:ext cx="9144000" cy="271325"/>
            <a:chOff x="0" y="6511282"/>
            <a:chExt cx="12192000" cy="361767"/>
          </a:xfrm>
        </p:grpSpPr>
        <p:pic>
          <p:nvPicPr>
            <p:cNvPr id="161" name="Google Shape;161;p14"/>
            <p:cNvPicPr preferRelativeResize="0"/>
            <p:nvPr/>
          </p:nvPicPr>
          <p:blipFill rotWithShape="1">
            <a:blip r:embed="rId3">
              <a:alphaModFix/>
            </a:blip>
            <a:srcRect b="0" l="0" r="0" t="0"/>
            <a:stretch/>
          </p:blipFill>
          <p:spPr>
            <a:xfrm>
              <a:off x="0" y="6511282"/>
              <a:ext cx="12192000" cy="361767"/>
            </a:xfrm>
            <a:prstGeom prst="rect">
              <a:avLst/>
            </a:prstGeom>
            <a:noFill/>
            <a:ln>
              <a:noFill/>
            </a:ln>
          </p:spPr>
        </p:pic>
        <p:sp>
          <p:nvSpPr>
            <p:cNvPr id="162" name="Google Shape;162;p14"/>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163" name="Google Shape;163;p14"/>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pic>
        <p:nvPicPr>
          <p:cNvPr id="164" name="Google Shape;164;p14"/>
          <p:cNvPicPr preferRelativeResize="0"/>
          <p:nvPr/>
        </p:nvPicPr>
        <p:blipFill rotWithShape="1">
          <a:blip r:embed="rId4">
            <a:alphaModFix/>
          </a:blip>
          <a:srcRect b="0" l="0" r="0" t="0"/>
          <a:stretch/>
        </p:blipFill>
        <p:spPr>
          <a:xfrm>
            <a:off x="-1" y="0"/>
            <a:ext cx="9144000" cy="63817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Vuota5">
  <p:cSld name="8_Vuota5">
    <p:spTree>
      <p:nvGrpSpPr>
        <p:cNvPr id="165" name="Shape 165"/>
        <p:cNvGrpSpPr/>
        <p:nvPr/>
      </p:nvGrpSpPr>
      <p:grpSpPr>
        <a:xfrm>
          <a:off x="0" y="0"/>
          <a:ext cx="0" cy="0"/>
          <a:chOff x="0" y="0"/>
          <a:chExt cx="0" cy="0"/>
        </a:xfrm>
      </p:grpSpPr>
      <p:pic>
        <p:nvPicPr>
          <p:cNvPr id="166" name="Google Shape;166;p15"/>
          <p:cNvPicPr preferRelativeResize="0"/>
          <p:nvPr/>
        </p:nvPicPr>
        <p:blipFill rotWithShape="1">
          <a:blip r:embed="rId2">
            <a:alphaModFix/>
          </a:blip>
          <a:srcRect b="0" l="0" r="0" t="0"/>
          <a:stretch/>
        </p:blipFill>
        <p:spPr>
          <a:xfrm rot="2714218">
            <a:off x="-3150403" y="3444623"/>
            <a:ext cx="8505000" cy="2148152"/>
          </a:xfrm>
          <a:prstGeom prst="rect">
            <a:avLst/>
          </a:prstGeom>
          <a:noFill/>
          <a:ln>
            <a:noFill/>
          </a:ln>
        </p:spPr>
      </p:pic>
      <p:grpSp>
        <p:nvGrpSpPr>
          <p:cNvPr id="167" name="Google Shape;167;p15"/>
          <p:cNvGrpSpPr/>
          <p:nvPr/>
        </p:nvGrpSpPr>
        <p:grpSpPr>
          <a:xfrm>
            <a:off x="0" y="4883461"/>
            <a:ext cx="9144000" cy="271325"/>
            <a:chOff x="0" y="6511282"/>
            <a:chExt cx="12192000" cy="361767"/>
          </a:xfrm>
        </p:grpSpPr>
        <p:pic>
          <p:nvPicPr>
            <p:cNvPr id="168" name="Google Shape;168;p15"/>
            <p:cNvPicPr preferRelativeResize="0"/>
            <p:nvPr/>
          </p:nvPicPr>
          <p:blipFill rotWithShape="1">
            <a:blip r:embed="rId3">
              <a:alphaModFix/>
            </a:blip>
            <a:srcRect b="0" l="0" r="0" t="0"/>
            <a:stretch/>
          </p:blipFill>
          <p:spPr>
            <a:xfrm>
              <a:off x="0" y="6511282"/>
              <a:ext cx="12192000" cy="361767"/>
            </a:xfrm>
            <a:prstGeom prst="rect">
              <a:avLst/>
            </a:prstGeom>
            <a:noFill/>
            <a:ln>
              <a:noFill/>
            </a:ln>
          </p:spPr>
        </p:pic>
        <p:sp>
          <p:nvSpPr>
            <p:cNvPr id="169" name="Google Shape;169;p15"/>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170" name="Google Shape;170;p15"/>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pic>
        <p:nvPicPr>
          <p:cNvPr id="171" name="Google Shape;171;p15"/>
          <p:cNvPicPr preferRelativeResize="0"/>
          <p:nvPr/>
        </p:nvPicPr>
        <p:blipFill rotWithShape="1">
          <a:blip r:embed="rId4">
            <a:alphaModFix/>
          </a:blip>
          <a:srcRect b="0" l="0" r="0" t="0"/>
          <a:stretch/>
        </p:blipFill>
        <p:spPr>
          <a:xfrm>
            <a:off x="-1" y="0"/>
            <a:ext cx="9144000" cy="6381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laceholder2">
  <p:cSld name="4_Placeholder2">
    <p:spTree>
      <p:nvGrpSpPr>
        <p:cNvPr id="172" name="Shape 172"/>
        <p:cNvGrpSpPr/>
        <p:nvPr/>
      </p:nvGrpSpPr>
      <p:grpSpPr>
        <a:xfrm>
          <a:off x="0" y="0"/>
          <a:ext cx="0" cy="0"/>
          <a:chOff x="0" y="0"/>
          <a:chExt cx="0" cy="0"/>
        </a:xfrm>
      </p:grpSpPr>
      <p:sp>
        <p:nvSpPr>
          <p:cNvPr id="173" name="Google Shape;173;p16"/>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4" name="Google Shape;174;p16"/>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Google Shape;175;p16"/>
          <p:cNvSpPr txBox="1"/>
          <p:nvPr>
            <p:ph idx="12" type="sldNum"/>
          </p:nvPr>
        </p:nvSpPr>
        <p:spPr>
          <a:xfrm>
            <a:off x="6457950" y="4767263"/>
            <a:ext cx="2057400" cy="2739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
        <p:nvSpPr>
          <p:cNvPr id="176" name="Google Shape;176;p16"/>
          <p:cNvSpPr/>
          <p:nvPr/>
        </p:nvSpPr>
        <p:spPr>
          <a:xfrm>
            <a:off x="1" y="0"/>
            <a:ext cx="9144000" cy="2502000"/>
          </a:xfrm>
          <a:prstGeom prst="rect">
            <a:avLst/>
          </a:prstGeom>
          <a:solidFill>
            <a:srgbClr val="0B112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Immagine che contiene cielo, Blu elettrico, schermata, Blu intenso&#10;&#10;Descrizione generata automaticamente" id="177" name="Google Shape;177;p16"/>
          <p:cNvPicPr preferRelativeResize="0"/>
          <p:nvPr/>
        </p:nvPicPr>
        <p:blipFill rotWithShape="1">
          <a:blip r:embed="rId2">
            <a:alphaModFix/>
          </a:blip>
          <a:srcRect b="0" l="0" r="0" t="0"/>
          <a:stretch/>
        </p:blipFill>
        <p:spPr>
          <a:xfrm>
            <a:off x="0" y="1186"/>
            <a:ext cx="9146109" cy="51423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p:cSld name="3_Cover">
    <p:spTree>
      <p:nvGrpSpPr>
        <p:cNvPr id="16" name="Shape 16"/>
        <p:cNvGrpSpPr/>
        <p:nvPr/>
      </p:nvGrpSpPr>
      <p:grpSpPr>
        <a:xfrm>
          <a:off x="0" y="0"/>
          <a:ext cx="0" cy="0"/>
          <a:chOff x="0" y="0"/>
          <a:chExt cx="0" cy="0"/>
        </a:xfrm>
      </p:grpSpPr>
      <p:pic>
        <p:nvPicPr>
          <p:cNvPr descr="Immagine che contiene Blu elettrico, Blu intenso, blu, laser&#10;&#10;Descrizione generata automaticamente" id="17" name="Google Shape;17;p3"/>
          <p:cNvPicPr preferRelativeResize="0"/>
          <p:nvPr/>
        </p:nvPicPr>
        <p:blipFill rotWithShape="1">
          <a:blip r:embed="rId2">
            <a:alphaModFix/>
          </a:blip>
          <a:srcRect b="0" l="0" r="0" t="0"/>
          <a:stretch/>
        </p:blipFill>
        <p:spPr>
          <a:xfrm>
            <a:off x="0" y="1186"/>
            <a:ext cx="9144000" cy="5141128"/>
          </a:xfrm>
          <a:prstGeom prst="rect">
            <a:avLst/>
          </a:prstGeom>
          <a:noFill/>
          <a:ln>
            <a:noFill/>
          </a:ln>
        </p:spPr>
      </p:pic>
      <p:pic>
        <p:nvPicPr>
          <p:cNvPr id="18" name="Google Shape;18;p3"/>
          <p:cNvPicPr preferRelativeResize="0"/>
          <p:nvPr/>
        </p:nvPicPr>
        <p:blipFill rotWithShape="1">
          <a:blip r:embed="rId3">
            <a:alphaModFix/>
          </a:blip>
          <a:srcRect b="0" l="0" r="0" t="0"/>
          <a:stretch/>
        </p:blipFill>
        <p:spPr>
          <a:xfrm>
            <a:off x="-1" y="0"/>
            <a:ext cx="9144000" cy="638174"/>
          </a:xfrm>
          <a:prstGeom prst="rect">
            <a:avLst/>
          </a:prstGeom>
          <a:noFill/>
          <a:ln>
            <a:noFill/>
          </a:ln>
        </p:spPr>
      </p:pic>
      <p:grpSp>
        <p:nvGrpSpPr>
          <p:cNvPr id="19" name="Google Shape;19;p3"/>
          <p:cNvGrpSpPr/>
          <p:nvPr/>
        </p:nvGrpSpPr>
        <p:grpSpPr>
          <a:xfrm>
            <a:off x="0" y="4883461"/>
            <a:ext cx="9144000" cy="271325"/>
            <a:chOff x="0" y="6511282"/>
            <a:chExt cx="12192000" cy="361767"/>
          </a:xfrm>
        </p:grpSpPr>
        <p:pic>
          <p:nvPicPr>
            <p:cNvPr id="20" name="Google Shape;20;p3"/>
            <p:cNvPicPr preferRelativeResize="0"/>
            <p:nvPr/>
          </p:nvPicPr>
          <p:blipFill rotWithShape="1">
            <a:blip r:embed="rId4">
              <a:alphaModFix/>
            </a:blip>
            <a:srcRect b="0" l="0" r="0" t="0"/>
            <a:stretch/>
          </p:blipFill>
          <p:spPr>
            <a:xfrm>
              <a:off x="0" y="6511282"/>
              <a:ext cx="12192000" cy="361767"/>
            </a:xfrm>
            <a:prstGeom prst="rect">
              <a:avLst/>
            </a:prstGeom>
            <a:noFill/>
            <a:ln>
              <a:noFill/>
            </a:ln>
          </p:spPr>
        </p:pic>
        <p:sp>
          <p:nvSpPr>
            <p:cNvPr id="21" name="Google Shape;21;p3"/>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22" name="Google Shape;22;p3"/>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grpSp>
        <p:nvGrpSpPr>
          <p:cNvPr id="23" name="Google Shape;23;p3"/>
          <p:cNvGrpSpPr/>
          <p:nvPr/>
        </p:nvGrpSpPr>
        <p:grpSpPr>
          <a:xfrm>
            <a:off x="-1761" y="4871149"/>
            <a:ext cx="9144000" cy="271325"/>
            <a:chOff x="0" y="6511282"/>
            <a:chExt cx="12192000" cy="361767"/>
          </a:xfrm>
        </p:grpSpPr>
        <p:pic>
          <p:nvPicPr>
            <p:cNvPr id="24" name="Google Shape;24;p3"/>
            <p:cNvPicPr preferRelativeResize="0"/>
            <p:nvPr/>
          </p:nvPicPr>
          <p:blipFill rotWithShape="1">
            <a:blip r:embed="rId4">
              <a:alphaModFix/>
            </a:blip>
            <a:srcRect b="0" l="0" r="0" t="0"/>
            <a:stretch/>
          </p:blipFill>
          <p:spPr>
            <a:xfrm>
              <a:off x="0" y="6511282"/>
              <a:ext cx="12192000" cy="361767"/>
            </a:xfrm>
            <a:prstGeom prst="rect">
              <a:avLst/>
            </a:prstGeom>
            <a:noFill/>
            <a:ln>
              <a:noFill/>
            </a:ln>
          </p:spPr>
        </p:pic>
        <p:sp>
          <p:nvSpPr>
            <p:cNvPr id="25" name="Google Shape;25;p3"/>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26" name="Google Shape;26;p3"/>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sp>
        <p:nvSpPr>
          <p:cNvPr id="27" name="Google Shape;27;p3"/>
          <p:cNvSpPr/>
          <p:nvPr/>
        </p:nvSpPr>
        <p:spPr>
          <a:xfrm>
            <a:off x="433552" y="2381778"/>
            <a:ext cx="8710500" cy="11868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28" name="Google Shape;28;p3"/>
          <p:cNvPicPr preferRelativeResize="0"/>
          <p:nvPr/>
        </p:nvPicPr>
        <p:blipFill rotWithShape="1">
          <a:blip r:embed="rId5">
            <a:alphaModFix/>
          </a:blip>
          <a:srcRect b="0" l="0" r="9138" t="0"/>
          <a:stretch/>
        </p:blipFill>
        <p:spPr>
          <a:xfrm>
            <a:off x="4764866" y="1252315"/>
            <a:ext cx="4379133" cy="1489326"/>
          </a:xfrm>
          <a:prstGeom prst="rect">
            <a:avLst/>
          </a:prstGeom>
          <a:noFill/>
          <a:ln>
            <a:noFill/>
          </a:ln>
        </p:spPr>
      </p:pic>
      <p:sp>
        <p:nvSpPr>
          <p:cNvPr id="29" name="Google Shape;29;p3"/>
          <p:cNvSpPr txBox="1"/>
          <p:nvPr/>
        </p:nvSpPr>
        <p:spPr>
          <a:xfrm>
            <a:off x="0" y="4437993"/>
            <a:ext cx="5011500" cy="386400"/>
          </a:xfrm>
          <a:prstGeom prst="rect">
            <a:avLst/>
          </a:prstGeom>
          <a:solidFill>
            <a:srgbClr val="6EADFF"/>
          </a:solidFill>
          <a:ln>
            <a:noFill/>
          </a:ln>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dk1"/>
              </a:buClr>
              <a:buSzPts val="1500"/>
              <a:buFont typeface="Arial"/>
              <a:buNone/>
            </a:pPr>
            <a:r>
              <a:t/>
            </a:r>
            <a:endParaRPr b="1" sz="1500">
              <a:solidFill>
                <a:schemeClr val="lt1"/>
              </a:solidFill>
              <a:latin typeface="Titillium Web SemiBold"/>
              <a:ea typeface="Titillium Web SemiBold"/>
              <a:cs typeface="Titillium Web SemiBold"/>
              <a:sym typeface="Titillium Web SemiBold"/>
            </a:endParaRPr>
          </a:p>
        </p:txBody>
      </p:sp>
      <p:sp>
        <p:nvSpPr>
          <p:cNvPr id="30" name="Google Shape;30;p3"/>
          <p:cNvSpPr txBox="1"/>
          <p:nvPr>
            <p:ph type="ctrTitle"/>
          </p:nvPr>
        </p:nvSpPr>
        <p:spPr>
          <a:xfrm>
            <a:off x="539062" y="2755055"/>
            <a:ext cx="8415000" cy="399600"/>
          </a:xfrm>
          <a:prstGeom prst="rect">
            <a:avLst/>
          </a:prstGeom>
          <a:noFill/>
          <a:ln>
            <a:noFill/>
          </a:ln>
        </p:spPr>
        <p:txBody>
          <a:bodyPr anchorCtr="0" anchor="b" bIns="34275" lIns="68575" spcFirstLastPara="1" rIns="68575" wrap="square" tIns="34275">
            <a:noAutofit/>
          </a:bodyPr>
          <a:lstStyle>
            <a:lvl1pPr lvl="0" marR="0" rtl="0" algn="r">
              <a:lnSpc>
                <a:spcPct val="90000"/>
              </a:lnSpc>
              <a:spcBef>
                <a:spcPts val="0"/>
              </a:spcBef>
              <a:spcAft>
                <a:spcPts val="0"/>
              </a:spcAft>
              <a:buClr>
                <a:srgbClr val="1528BC"/>
              </a:buClr>
              <a:buSzPts val="2300"/>
              <a:buFont typeface="Titillium Web"/>
              <a:buNone/>
              <a:defRPr b="1" i="0" sz="2300" u="none" cap="none" strike="noStrike">
                <a:solidFill>
                  <a:srgbClr val="1528BC"/>
                </a:solidFill>
                <a:latin typeface="Titillium Web"/>
                <a:ea typeface="Titillium Web"/>
                <a:cs typeface="Titillium Web"/>
                <a:sym typeface="Titillium Web"/>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pic>
        <p:nvPicPr>
          <p:cNvPr id="31" name="Google Shape;31;p3"/>
          <p:cNvPicPr preferRelativeResize="0"/>
          <p:nvPr/>
        </p:nvPicPr>
        <p:blipFill rotWithShape="1">
          <a:blip r:embed="rId6">
            <a:alphaModFix/>
          </a:blip>
          <a:srcRect b="0" l="0" r="0" t="0"/>
          <a:stretch/>
        </p:blipFill>
        <p:spPr>
          <a:xfrm>
            <a:off x="-1" y="-11287"/>
            <a:ext cx="9144000" cy="885825"/>
          </a:xfrm>
          <a:prstGeom prst="rect">
            <a:avLst/>
          </a:prstGeom>
          <a:noFill/>
          <a:ln>
            <a:noFill/>
          </a:ln>
        </p:spPr>
      </p:pic>
      <p:sp>
        <p:nvSpPr>
          <p:cNvPr id="32" name="Google Shape;32;p3"/>
          <p:cNvSpPr txBox="1"/>
          <p:nvPr>
            <p:ph idx="1" type="body"/>
          </p:nvPr>
        </p:nvSpPr>
        <p:spPr>
          <a:xfrm>
            <a:off x="2289443" y="4500766"/>
            <a:ext cx="3492000" cy="387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lt1"/>
              </a:buClr>
              <a:buSzPts val="1500"/>
              <a:buFont typeface="Arial"/>
              <a:buNone/>
              <a:defRPr b="1" i="0" sz="15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 name="Google Shape;33;p3"/>
          <p:cNvSpPr txBox="1"/>
          <p:nvPr>
            <p:ph idx="2" type="body"/>
          </p:nvPr>
        </p:nvSpPr>
        <p:spPr>
          <a:xfrm>
            <a:off x="8021544" y="3101284"/>
            <a:ext cx="2918100" cy="3261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6EADFF"/>
              </a:buClr>
              <a:buSzPts val="2300"/>
              <a:buFont typeface="Arial"/>
              <a:buNone/>
              <a:defRPr b="0" i="0" sz="2300" u="none" cap="none" strike="noStrike">
                <a:solidFill>
                  <a:srgbClr val="6EADFF"/>
                </a:solidFill>
                <a:latin typeface="Titillium Web"/>
                <a:ea typeface="Titillium Web"/>
                <a:cs typeface="Titillium Web"/>
                <a:sym typeface="Titillium Web"/>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ullet_Point">
  <p:cSld name="4_Bullet_Point">
    <p:spTree>
      <p:nvGrpSpPr>
        <p:cNvPr id="34" name="Shape 34"/>
        <p:cNvGrpSpPr/>
        <p:nvPr/>
      </p:nvGrpSpPr>
      <p:grpSpPr>
        <a:xfrm>
          <a:off x="0" y="0"/>
          <a:ext cx="0" cy="0"/>
          <a:chOff x="0" y="0"/>
          <a:chExt cx="0" cy="0"/>
        </a:xfrm>
      </p:grpSpPr>
      <p:sp>
        <p:nvSpPr>
          <p:cNvPr id="35" name="Google Shape;35;p4"/>
          <p:cNvSpPr txBox="1"/>
          <p:nvPr>
            <p:ph type="ctrTitle"/>
          </p:nvPr>
        </p:nvSpPr>
        <p:spPr>
          <a:xfrm>
            <a:off x="2697479" y="1080223"/>
            <a:ext cx="3749100" cy="3996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rgbClr val="1528BC"/>
              </a:buClr>
              <a:buSzPts val="2700"/>
              <a:buFont typeface="Titillium Web"/>
              <a:buNone/>
              <a:defRPr b="1" i="1" sz="2700" u="none" cap="none" strike="noStrike">
                <a:solidFill>
                  <a:srgbClr val="1528BC"/>
                </a:solidFill>
                <a:latin typeface="Titillium Web"/>
                <a:ea typeface="Titillium Web"/>
                <a:cs typeface="Titillium Web"/>
                <a:sym typeface="Titillium Web"/>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36" name="Google Shape;36;p4"/>
          <p:cNvSpPr txBox="1"/>
          <p:nvPr>
            <p:ph idx="1" type="body"/>
          </p:nvPr>
        </p:nvSpPr>
        <p:spPr>
          <a:xfrm>
            <a:off x="822959" y="1814804"/>
            <a:ext cx="7786500" cy="273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1C7FFF"/>
              </a:buClr>
              <a:buSzPts val="2100"/>
              <a:buFont typeface="Noto Sans Symbols"/>
              <a:buChar char="▪"/>
              <a:defRPr b="0" i="0" sz="2100" u="none" cap="none" strike="noStrike">
                <a:solidFill>
                  <a:srgbClr val="1C7FFF"/>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37" name="Google Shape;37;p4"/>
          <p:cNvPicPr preferRelativeResize="0"/>
          <p:nvPr/>
        </p:nvPicPr>
        <p:blipFill rotWithShape="1">
          <a:blip r:embed="rId2">
            <a:alphaModFix/>
          </a:blip>
          <a:srcRect b="0" l="0" r="0" t="0"/>
          <a:stretch/>
        </p:blipFill>
        <p:spPr>
          <a:xfrm>
            <a:off x="-1" y="0"/>
            <a:ext cx="9144000" cy="638174"/>
          </a:xfrm>
          <a:prstGeom prst="rect">
            <a:avLst/>
          </a:prstGeom>
          <a:noFill/>
          <a:ln>
            <a:noFill/>
          </a:ln>
        </p:spPr>
      </p:pic>
      <p:grpSp>
        <p:nvGrpSpPr>
          <p:cNvPr id="38" name="Google Shape;38;p4"/>
          <p:cNvGrpSpPr/>
          <p:nvPr/>
        </p:nvGrpSpPr>
        <p:grpSpPr>
          <a:xfrm>
            <a:off x="0" y="4883461"/>
            <a:ext cx="9144000" cy="271325"/>
            <a:chOff x="0" y="6511282"/>
            <a:chExt cx="12192000" cy="361767"/>
          </a:xfrm>
        </p:grpSpPr>
        <p:pic>
          <p:nvPicPr>
            <p:cNvPr id="39" name="Google Shape;39;p4"/>
            <p:cNvPicPr preferRelativeResize="0"/>
            <p:nvPr/>
          </p:nvPicPr>
          <p:blipFill rotWithShape="1">
            <a:blip r:embed="rId3">
              <a:alphaModFix/>
            </a:blip>
            <a:srcRect b="0" l="0" r="0" t="0"/>
            <a:stretch/>
          </p:blipFill>
          <p:spPr>
            <a:xfrm>
              <a:off x="0" y="6511282"/>
              <a:ext cx="12192000" cy="361767"/>
            </a:xfrm>
            <a:prstGeom prst="rect">
              <a:avLst/>
            </a:prstGeom>
            <a:noFill/>
            <a:ln>
              <a:noFill/>
            </a:ln>
          </p:spPr>
        </p:pic>
        <p:sp>
          <p:nvSpPr>
            <p:cNvPr id="40" name="Google Shape;40;p4"/>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41" name="Google Shape;41;p4"/>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ullet_PointSotto">
  <p:cSld name="3_Bullet_PointSotto">
    <p:spTree>
      <p:nvGrpSpPr>
        <p:cNvPr id="42" name="Shape 42"/>
        <p:cNvGrpSpPr/>
        <p:nvPr/>
      </p:nvGrpSpPr>
      <p:grpSpPr>
        <a:xfrm>
          <a:off x="0" y="0"/>
          <a:ext cx="0" cy="0"/>
          <a:chOff x="0" y="0"/>
          <a:chExt cx="0" cy="0"/>
        </a:xfrm>
      </p:grpSpPr>
      <p:pic>
        <p:nvPicPr>
          <p:cNvPr id="43" name="Google Shape;43;p5"/>
          <p:cNvPicPr preferRelativeResize="0"/>
          <p:nvPr/>
        </p:nvPicPr>
        <p:blipFill rotWithShape="1">
          <a:blip r:embed="rId2">
            <a:alphaModFix/>
          </a:blip>
          <a:srcRect b="0" l="0" r="0" t="0"/>
          <a:stretch/>
        </p:blipFill>
        <p:spPr>
          <a:xfrm>
            <a:off x="4409681" y="-696772"/>
            <a:ext cx="8505001" cy="2148161"/>
          </a:xfrm>
          <a:prstGeom prst="rect">
            <a:avLst/>
          </a:prstGeom>
          <a:noFill/>
          <a:ln>
            <a:noFill/>
          </a:ln>
        </p:spPr>
      </p:pic>
      <p:sp>
        <p:nvSpPr>
          <p:cNvPr id="44" name="Google Shape;44;p5"/>
          <p:cNvSpPr txBox="1"/>
          <p:nvPr>
            <p:ph type="ctrTitle"/>
          </p:nvPr>
        </p:nvSpPr>
        <p:spPr>
          <a:xfrm>
            <a:off x="2697479" y="1166171"/>
            <a:ext cx="3749100" cy="3996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rgbClr val="1528BC"/>
              </a:buClr>
              <a:buSzPts val="2700"/>
              <a:buFont typeface="Titillium Web"/>
              <a:buNone/>
              <a:defRPr b="1" i="1" sz="2700" u="none" cap="none" strike="noStrike">
                <a:solidFill>
                  <a:srgbClr val="1528BC"/>
                </a:solidFill>
                <a:latin typeface="Titillium Web"/>
                <a:ea typeface="Titillium Web"/>
                <a:cs typeface="Titillium Web"/>
                <a:sym typeface="Titillium Web"/>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45" name="Google Shape;45;p5"/>
          <p:cNvSpPr txBox="1"/>
          <p:nvPr>
            <p:ph idx="1" type="body"/>
          </p:nvPr>
        </p:nvSpPr>
        <p:spPr>
          <a:xfrm>
            <a:off x="875714" y="2091329"/>
            <a:ext cx="7786500" cy="273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1C7FFF"/>
              </a:buClr>
              <a:buSzPts val="2100"/>
              <a:buFont typeface="Noto Sans Symbols"/>
              <a:buChar char="▪"/>
              <a:defRPr b="0" i="0" sz="2100" u="none" cap="none" strike="noStrike">
                <a:solidFill>
                  <a:srgbClr val="1C7FFF"/>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46" name="Google Shape;46;p5"/>
          <p:cNvPicPr preferRelativeResize="0"/>
          <p:nvPr/>
        </p:nvPicPr>
        <p:blipFill rotWithShape="1">
          <a:blip r:embed="rId3">
            <a:alphaModFix/>
          </a:blip>
          <a:srcRect b="0" l="0" r="0" t="0"/>
          <a:stretch/>
        </p:blipFill>
        <p:spPr>
          <a:xfrm>
            <a:off x="-1" y="0"/>
            <a:ext cx="9144000" cy="638174"/>
          </a:xfrm>
          <a:prstGeom prst="rect">
            <a:avLst/>
          </a:prstGeom>
          <a:noFill/>
          <a:ln>
            <a:noFill/>
          </a:ln>
        </p:spPr>
      </p:pic>
      <p:grpSp>
        <p:nvGrpSpPr>
          <p:cNvPr id="47" name="Google Shape;47;p5"/>
          <p:cNvGrpSpPr/>
          <p:nvPr/>
        </p:nvGrpSpPr>
        <p:grpSpPr>
          <a:xfrm>
            <a:off x="0" y="4883461"/>
            <a:ext cx="9144000" cy="271325"/>
            <a:chOff x="0" y="6511282"/>
            <a:chExt cx="12192000" cy="361767"/>
          </a:xfrm>
        </p:grpSpPr>
        <p:pic>
          <p:nvPicPr>
            <p:cNvPr id="48" name="Google Shape;48;p5"/>
            <p:cNvPicPr preferRelativeResize="0"/>
            <p:nvPr/>
          </p:nvPicPr>
          <p:blipFill rotWithShape="1">
            <a:blip r:embed="rId4">
              <a:alphaModFix/>
            </a:blip>
            <a:srcRect b="0" l="0" r="0" t="0"/>
            <a:stretch/>
          </p:blipFill>
          <p:spPr>
            <a:xfrm>
              <a:off x="0" y="6511282"/>
              <a:ext cx="12192000" cy="361767"/>
            </a:xfrm>
            <a:prstGeom prst="rect">
              <a:avLst/>
            </a:prstGeom>
            <a:noFill/>
            <a:ln>
              <a:noFill/>
            </a:ln>
          </p:spPr>
        </p:pic>
        <p:sp>
          <p:nvSpPr>
            <p:cNvPr id="49" name="Google Shape;49;p5"/>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50" name="Google Shape;50;p5"/>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ullet_PointSopra">
  <p:cSld name="4_Bullet_PointSopra">
    <p:spTree>
      <p:nvGrpSpPr>
        <p:cNvPr id="51" name="Shape 51"/>
        <p:cNvGrpSpPr/>
        <p:nvPr/>
      </p:nvGrpSpPr>
      <p:grpSpPr>
        <a:xfrm>
          <a:off x="0" y="0"/>
          <a:ext cx="0" cy="0"/>
          <a:chOff x="0" y="0"/>
          <a:chExt cx="0" cy="0"/>
        </a:xfrm>
      </p:grpSpPr>
      <p:pic>
        <p:nvPicPr>
          <p:cNvPr id="52" name="Google Shape;52;p6"/>
          <p:cNvPicPr preferRelativeResize="0"/>
          <p:nvPr/>
        </p:nvPicPr>
        <p:blipFill rotWithShape="1">
          <a:blip r:embed="rId2">
            <a:alphaModFix/>
          </a:blip>
          <a:srcRect b="0" l="0" r="0" t="0"/>
          <a:stretch/>
        </p:blipFill>
        <p:spPr>
          <a:xfrm>
            <a:off x="-3183599" y="3939400"/>
            <a:ext cx="8505001" cy="2148161"/>
          </a:xfrm>
          <a:prstGeom prst="rect">
            <a:avLst/>
          </a:prstGeom>
          <a:noFill/>
          <a:ln>
            <a:noFill/>
          </a:ln>
        </p:spPr>
      </p:pic>
      <p:sp>
        <p:nvSpPr>
          <p:cNvPr id="53" name="Google Shape;53;p6"/>
          <p:cNvSpPr txBox="1"/>
          <p:nvPr>
            <p:ph type="ctrTitle"/>
          </p:nvPr>
        </p:nvSpPr>
        <p:spPr>
          <a:xfrm>
            <a:off x="2697479" y="904807"/>
            <a:ext cx="3749100" cy="3996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rgbClr val="1528BC"/>
              </a:buClr>
              <a:buSzPts val="2700"/>
              <a:buFont typeface="Titillium Web"/>
              <a:buNone/>
              <a:defRPr b="1" i="1" sz="2700" u="none" cap="none" strike="noStrike">
                <a:solidFill>
                  <a:srgbClr val="1528BC"/>
                </a:solidFill>
                <a:latin typeface="Titillium Web"/>
                <a:ea typeface="Titillium Web"/>
                <a:cs typeface="Titillium Web"/>
                <a:sym typeface="Titillium Web"/>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4" name="Google Shape;54;p6"/>
          <p:cNvSpPr txBox="1"/>
          <p:nvPr>
            <p:ph idx="1" type="body"/>
          </p:nvPr>
        </p:nvSpPr>
        <p:spPr>
          <a:xfrm>
            <a:off x="678764" y="1677846"/>
            <a:ext cx="7786500" cy="273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1C7FFF"/>
              </a:buClr>
              <a:buSzPts val="2100"/>
              <a:buFont typeface="Noto Sans Symbols"/>
              <a:buChar char="▪"/>
              <a:defRPr b="0" i="0" sz="2100" u="none" cap="none" strike="noStrike">
                <a:solidFill>
                  <a:srgbClr val="1C7FFF"/>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55" name="Google Shape;55;p6"/>
          <p:cNvPicPr preferRelativeResize="0"/>
          <p:nvPr/>
        </p:nvPicPr>
        <p:blipFill rotWithShape="1">
          <a:blip r:embed="rId3">
            <a:alphaModFix/>
          </a:blip>
          <a:srcRect b="0" l="0" r="0" t="0"/>
          <a:stretch/>
        </p:blipFill>
        <p:spPr>
          <a:xfrm>
            <a:off x="-1" y="0"/>
            <a:ext cx="9144000" cy="638174"/>
          </a:xfrm>
          <a:prstGeom prst="rect">
            <a:avLst/>
          </a:prstGeom>
          <a:noFill/>
          <a:ln>
            <a:noFill/>
          </a:ln>
        </p:spPr>
      </p:pic>
      <p:grpSp>
        <p:nvGrpSpPr>
          <p:cNvPr id="56" name="Google Shape;56;p6"/>
          <p:cNvGrpSpPr/>
          <p:nvPr/>
        </p:nvGrpSpPr>
        <p:grpSpPr>
          <a:xfrm>
            <a:off x="0" y="4883461"/>
            <a:ext cx="9144000" cy="271325"/>
            <a:chOff x="0" y="6511282"/>
            <a:chExt cx="12192000" cy="361767"/>
          </a:xfrm>
        </p:grpSpPr>
        <p:pic>
          <p:nvPicPr>
            <p:cNvPr id="57" name="Google Shape;57;p6"/>
            <p:cNvPicPr preferRelativeResize="0"/>
            <p:nvPr/>
          </p:nvPicPr>
          <p:blipFill rotWithShape="1">
            <a:blip r:embed="rId4">
              <a:alphaModFix/>
            </a:blip>
            <a:srcRect b="0" l="0" r="0" t="0"/>
            <a:stretch/>
          </p:blipFill>
          <p:spPr>
            <a:xfrm>
              <a:off x="0" y="6511282"/>
              <a:ext cx="12192000" cy="361767"/>
            </a:xfrm>
            <a:prstGeom prst="rect">
              <a:avLst/>
            </a:prstGeom>
            <a:noFill/>
            <a:ln>
              <a:noFill/>
            </a:ln>
          </p:spPr>
        </p:pic>
        <p:sp>
          <p:nvSpPr>
            <p:cNvPr id="58" name="Google Shape;58;p6"/>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59" name="Google Shape;59;p6"/>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_Point+ImmagineDestra">
  <p:cSld name="1_Bullet_Point+ImmagineDestra">
    <p:spTree>
      <p:nvGrpSpPr>
        <p:cNvPr id="60" name="Shape 60"/>
        <p:cNvGrpSpPr/>
        <p:nvPr/>
      </p:nvGrpSpPr>
      <p:grpSpPr>
        <a:xfrm>
          <a:off x="0" y="0"/>
          <a:ext cx="0" cy="0"/>
          <a:chOff x="0" y="0"/>
          <a:chExt cx="0" cy="0"/>
        </a:xfrm>
      </p:grpSpPr>
      <p:pic>
        <p:nvPicPr>
          <p:cNvPr id="61" name="Google Shape;61;p7"/>
          <p:cNvPicPr preferRelativeResize="0"/>
          <p:nvPr/>
        </p:nvPicPr>
        <p:blipFill rotWithShape="1">
          <a:blip r:embed="rId2">
            <a:alphaModFix/>
          </a:blip>
          <a:srcRect b="0" l="0" r="0" t="0"/>
          <a:stretch/>
        </p:blipFill>
        <p:spPr>
          <a:xfrm rot="2714524">
            <a:off x="4692922" y="855320"/>
            <a:ext cx="8505000" cy="2148161"/>
          </a:xfrm>
          <a:prstGeom prst="rect">
            <a:avLst/>
          </a:prstGeom>
          <a:noFill/>
          <a:ln>
            <a:noFill/>
          </a:ln>
        </p:spPr>
      </p:pic>
      <p:sp>
        <p:nvSpPr>
          <p:cNvPr id="62" name="Google Shape;62;p7"/>
          <p:cNvSpPr txBox="1"/>
          <p:nvPr>
            <p:ph type="ctrTitle"/>
          </p:nvPr>
        </p:nvSpPr>
        <p:spPr>
          <a:xfrm>
            <a:off x="-428670" y="971674"/>
            <a:ext cx="3749100" cy="3996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rgbClr val="1528BC"/>
              </a:buClr>
              <a:buSzPts val="2100"/>
              <a:buFont typeface="Titillium Web"/>
              <a:buNone/>
              <a:defRPr b="1" i="1" sz="2100" u="none" cap="none" strike="noStrike">
                <a:solidFill>
                  <a:srgbClr val="1528BC"/>
                </a:solidFill>
                <a:latin typeface="Titillium Web"/>
                <a:ea typeface="Titillium Web"/>
                <a:cs typeface="Titillium Web"/>
                <a:sym typeface="Titillium Web"/>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3" name="Google Shape;63;p7"/>
          <p:cNvSpPr txBox="1"/>
          <p:nvPr>
            <p:ph idx="1" type="body"/>
          </p:nvPr>
        </p:nvSpPr>
        <p:spPr>
          <a:xfrm>
            <a:off x="557757" y="1578239"/>
            <a:ext cx="4263000" cy="273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1C7FFF"/>
              </a:buClr>
              <a:buSzPts val="2100"/>
              <a:buFont typeface="Noto Sans Symbols"/>
              <a:buChar char="▪"/>
              <a:defRPr b="0" i="0" sz="2100" u="none" cap="none" strike="noStrike">
                <a:solidFill>
                  <a:srgbClr val="1C7FFF"/>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64" name="Google Shape;64;p7"/>
          <p:cNvPicPr preferRelativeResize="0"/>
          <p:nvPr/>
        </p:nvPicPr>
        <p:blipFill rotWithShape="1">
          <a:blip r:embed="rId3">
            <a:alphaModFix/>
          </a:blip>
          <a:srcRect b="0" l="0" r="0" t="0"/>
          <a:stretch/>
        </p:blipFill>
        <p:spPr>
          <a:xfrm>
            <a:off x="-1" y="0"/>
            <a:ext cx="9144000" cy="638174"/>
          </a:xfrm>
          <a:prstGeom prst="rect">
            <a:avLst/>
          </a:prstGeom>
          <a:noFill/>
          <a:ln>
            <a:noFill/>
          </a:ln>
        </p:spPr>
      </p:pic>
      <p:grpSp>
        <p:nvGrpSpPr>
          <p:cNvPr id="65" name="Google Shape;65;p7"/>
          <p:cNvGrpSpPr/>
          <p:nvPr/>
        </p:nvGrpSpPr>
        <p:grpSpPr>
          <a:xfrm>
            <a:off x="0" y="4883461"/>
            <a:ext cx="9144000" cy="271325"/>
            <a:chOff x="0" y="6511282"/>
            <a:chExt cx="12192000" cy="361767"/>
          </a:xfrm>
        </p:grpSpPr>
        <p:pic>
          <p:nvPicPr>
            <p:cNvPr id="66" name="Google Shape;66;p7"/>
            <p:cNvPicPr preferRelativeResize="0"/>
            <p:nvPr/>
          </p:nvPicPr>
          <p:blipFill rotWithShape="1">
            <a:blip r:embed="rId4">
              <a:alphaModFix/>
            </a:blip>
            <a:srcRect b="0" l="0" r="0" t="0"/>
            <a:stretch/>
          </p:blipFill>
          <p:spPr>
            <a:xfrm>
              <a:off x="0" y="6511282"/>
              <a:ext cx="12192000" cy="361767"/>
            </a:xfrm>
            <a:prstGeom prst="rect">
              <a:avLst/>
            </a:prstGeom>
            <a:noFill/>
            <a:ln>
              <a:noFill/>
            </a:ln>
          </p:spPr>
        </p:pic>
        <p:sp>
          <p:nvSpPr>
            <p:cNvPr id="67" name="Google Shape;67;p7"/>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68" name="Google Shape;68;p7"/>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sp>
        <p:nvSpPr>
          <p:cNvPr id="69" name="Google Shape;69;p7"/>
          <p:cNvSpPr/>
          <p:nvPr>
            <p:ph idx="2" type="pic"/>
          </p:nvPr>
        </p:nvSpPr>
        <p:spPr>
          <a:xfrm>
            <a:off x="4077261" y="978267"/>
            <a:ext cx="4629300" cy="36552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_Point+ImmagineSinistra">
  <p:cSld name="1_Bullet_Point+ImmagineSinistra">
    <p:spTree>
      <p:nvGrpSpPr>
        <p:cNvPr id="70" name="Shape 70"/>
        <p:cNvGrpSpPr/>
        <p:nvPr/>
      </p:nvGrpSpPr>
      <p:grpSpPr>
        <a:xfrm>
          <a:off x="0" y="0"/>
          <a:ext cx="0" cy="0"/>
          <a:chOff x="0" y="0"/>
          <a:chExt cx="0" cy="0"/>
        </a:xfrm>
      </p:grpSpPr>
      <p:pic>
        <p:nvPicPr>
          <p:cNvPr id="71" name="Google Shape;71;p8"/>
          <p:cNvPicPr preferRelativeResize="0"/>
          <p:nvPr/>
        </p:nvPicPr>
        <p:blipFill rotWithShape="1">
          <a:blip r:embed="rId2">
            <a:alphaModFix/>
          </a:blip>
          <a:srcRect b="0" l="0" r="0" t="0"/>
          <a:stretch/>
        </p:blipFill>
        <p:spPr>
          <a:xfrm rot="8102919">
            <a:off x="-3901836" y="574813"/>
            <a:ext cx="8505001" cy="2148152"/>
          </a:xfrm>
          <a:prstGeom prst="rect">
            <a:avLst/>
          </a:prstGeom>
          <a:noFill/>
          <a:ln>
            <a:noFill/>
          </a:ln>
        </p:spPr>
      </p:pic>
      <p:grpSp>
        <p:nvGrpSpPr>
          <p:cNvPr id="72" name="Google Shape;72;p8"/>
          <p:cNvGrpSpPr/>
          <p:nvPr/>
        </p:nvGrpSpPr>
        <p:grpSpPr>
          <a:xfrm>
            <a:off x="0" y="4883461"/>
            <a:ext cx="9144000" cy="271325"/>
            <a:chOff x="0" y="6511282"/>
            <a:chExt cx="12192000" cy="361767"/>
          </a:xfrm>
        </p:grpSpPr>
        <p:pic>
          <p:nvPicPr>
            <p:cNvPr id="73" name="Google Shape;73;p8"/>
            <p:cNvPicPr preferRelativeResize="0"/>
            <p:nvPr/>
          </p:nvPicPr>
          <p:blipFill rotWithShape="1">
            <a:blip r:embed="rId3">
              <a:alphaModFix/>
            </a:blip>
            <a:srcRect b="0" l="0" r="0" t="0"/>
            <a:stretch/>
          </p:blipFill>
          <p:spPr>
            <a:xfrm>
              <a:off x="0" y="6511282"/>
              <a:ext cx="12192000" cy="361767"/>
            </a:xfrm>
            <a:prstGeom prst="rect">
              <a:avLst/>
            </a:prstGeom>
            <a:noFill/>
            <a:ln>
              <a:noFill/>
            </a:ln>
          </p:spPr>
        </p:pic>
        <p:sp>
          <p:nvSpPr>
            <p:cNvPr id="74" name="Google Shape;74;p8"/>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it-IT" sz="1100">
                  <a:solidFill>
                    <a:schemeClr val="lt1"/>
                  </a:solidFill>
                  <a:latin typeface="Arial"/>
                  <a:ea typeface="Arial"/>
                  <a:cs typeface="Arial"/>
                  <a:sym typeface="Arial"/>
                </a:rPr>
                <a:t>Missione 4 </a:t>
              </a:r>
              <a:r>
                <a:rPr b="1" lang="it-IT" sz="1100">
                  <a:solidFill>
                    <a:schemeClr val="lt1"/>
                  </a:solidFill>
                  <a:latin typeface="Arial"/>
                  <a:ea typeface="Arial"/>
                  <a:cs typeface="Arial"/>
                  <a:sym typeface="Arial"/>
                </a:rPr>
                <a:t>• Istruzione e Ricerca </a:t>
              </a:r>
              <a:endParaRPr sz="1100">
                <a:solidFill>
                  <a:schemeClr val="lt1"/>
                </a:solidFill>
                <a:latin typeface="Arial"/>
                <a:ea typeface="Arial"/>
                <a:cs typeface="Arial"/>
                <a:sym typeface="Arial"/>
              </a:endParaRPr>
            </a:p>
          </p:txBody>
        </p:sp>
        <p:sp>
          <p:nvSpPr>
            <p:cNvPr id="75" name="Google Shape;75;p8"/>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it-IT" sz="1100">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pic>
        <p:nvPicPr>
          <p:cNvPr id="76" name="Google Shape;76;p8"/>
          <p:cNvPicPr preferRelativeResize="0"/>
          <p:nvPr/>
        </p:nvPicPr>
        <p:blipFill rotWithShape="1">
          <a:blip r:embed="rId4">
            <a:alphaModFix/>
          </a:blip>
          <a:srcRect b="0" l="0" r="0" t="0"/>
          <a:stretch/>
        </p:blipFill>
        <p:spPr>
          <a:xfrm>
            <a:off x="-1" y="0"/>
            <a:ext cx="9144000" cy="638174"/>
          </a:xfrm>
          <a:prstGeom prst="rect">
            <a:avLst/>
          </a:prstGeom>
          <a:noFill/>
          <a:ln>
            <a:noFill/>
          </a:ln>
        </p:spPr>
      </p:pic>
      <p:sp>
        <p:nvSpPr>
          <p:cNvPr id="77" name="Google Shape;77;p8"/>
          <p:cNvSpPr txBox="1"/>
          <p:nvPr>
            <p:ph type="ctrTitle"/>
          </p:nvPr>
        </p:nvSpPr>
        <p:spPr>
          <a:xfrm>
            <a:off x="5273440" y="921853"/>
            <a:ext cx="3749100" cy="3996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rgbClr val="1528BC"/>
              </a:buClr>
              <a:buSzPts val="2100"/>
              <a:buFont typeface="Titillium Web"/>
              <a:buNone/>
              <a:defRPr b="1" i="1" sz="2100" u="none" cap="none" strike="noStrike">
                <a:solidFill>
                  <a:srgbClr val="1528BC"/>
                </a:solidFill>
                <a:latin typeface="Titillium Web"/>
                <a:ea typeface="Titillium Web"/>
                <a:cs typeface="Titillium Web"/>
                <a:sym typeface="Titillium Web"/>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8" name="Google Shape;78;p8"/>
          <p:cNvSpPr/>
          <p:nvPr>
            <p:ph idx="2" type="pic"/>
          </p:nvPr>
        </p:nvSpPr>
        <p:spPr>
          <a:xfrm>
            <a:off x="764319" y="926224"/>
            <a:ext cx="4629300" cy="3655200"/>
          </a:xfrm>
          <a:prstGeom prst="rect">
            <a:avLst/>
          </a:prstGeom>
          <a:noFill/>
          <a:ln>
            <a:noFill/>
          </a:ln>
        </p:spPr>
      </p:sp>
      <p:sp>
        <p:nvSpPr>
          <p:cNvPr id="79" name="Google Shape;79;p8"/>
          <p:cNvSpPr txBox="1"/>
          <p:nvPr>
            <p:ph idx="1" type="body"/>
          </p:nvPr>
        </p:nvSpPr>
        <p:spPr>
          <a:xfrm>
            <a:off x="5780388" y="1488063"/>
            <a:ext cx="3363600" cy="2733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1C7FFF"/>
              </a:buClr>
              <a:buSzPts val="2100"/>
              <a:buFont typeface="Noto Sans Symbols"/>
              <a:buChar char="▪"/>
              <a:defRPr b="0" i="0" sz="2100" u="none" cap="none" strike="noStrike">
                <a:solidFill>
                  <a:srgbClr val="1C7FFF"/>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Placeholder">
  <p:cSld name="17_Placeholder">
    <p:spTree>
      <p:nvGrpSpPr>
        <p:cNvPr id="80" name="Shape 80"/>
        <p:cNvGrpSpPr/>
        <p:nvPr/>
      </p:nvGrpSpPr>
      <p:grpSpPr>
        <a:xfrm>
          <a:off x="0" y="0"/>
          <a:ext cx="0" cy="0"/>
          <a:chOff x="0" y="0"/>
          <a:chExt cx="0" cy="0"/>
        </a:xfrm>
      </p:grpSpPr>
      <p:pic>
        <p:nvPicPr>
          <p:cNvPr descr="Immagine che contiene Blu elettrico, Blu intenso, luce, cielo&#10;&#10;Descrizione generata automaticamente" id="81" name="Google Shape;81;p9"/>
          <p:cNvPicPr preferRelativeResize="0"/>
          <p:nvPr/>
        </p:nvPicPr>
        <p:blipFill rotWithShape="1">
          <a:blip r:embed="rId2">
            <a:alphaModFix/>
          </a:blip>
          <a:srcRect b="0" l="0" r="0" t="0"/>
          <a:stretch/>
        </p:blipFill>
        <p:spPr>
          <a:xfrm>
            <a:off x="0" y="1185"/>
            <a:ext cx="9146111" cy="514231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hiusura">
  <p:cSld name="1_chiusura">
    <p:spTree>
      <p:nvGrpSpPr>
        <p:cNvPr id="82" name="Shape 82"/>
        <p:cNvGrpSpPr/>
        <p:nvPr/>
      </p:nvGrpSpPr>
      <p:grpSpPr>
        <a:xfrm>
          <a:off x="0" y="0"/>
          <a:ext cx="0" cy="0"/>
          <a:chOff x="0" y="0"/>
          <a:chExt cx="0" cy="0"/>
        </a:xfrm>
      </p:grpSpPr>
      <p:pic>
        <p:nvPicPr>
          <p:cNvPr descr="Immagine che contiene acqua, Invertebrati marini, invertebrato&#10;&#10;Descrizione generata automaticamente" id="83" name="Google Shape;83;p10"/>
          <p:cNvPicPr preferRelativeResize="0"/>
          <p:nvPr/>
        </p:nvPicPr>
        <p:blipFill rotWithShape="1">
          <a:blip r:embed="rId2">
            <a:alphaModFix/>
          </a:blip>
          <a:srcRect b="0" l="0" r="0" t="0"/>
          <a:stretch/>
        </p:blipFill>
        <p:spPr>
          <a:xfrm>
            <a:off x="0" y="1186"/>
            <a:ext cx="9144000" cy="5141128"/>
          </a:xfrm>
          <a:prstGeom prst="rect">
            <a:avLst/>
          </a:prstGeom>
          <a:noFill/>
          <a:ln>
            <a:noFill/>
          </a:ln>
        </p:spPr>
      </p:pic>
      <p:pic>
        <p:nvPicPr>
          <p:cNvPr id="84" name="Google Shape;84;p10"/>
          <p:cNvPicPr preferRelativeResize="0"/>
          <p:nvPr/>
        </p:nvPicPr>
        <p:blipFill rotWithShape="1">
          <a:blip r:embed="rId3">
            <a:alphaModFix/>
          </a:blip>
          <a:srcRect b="0" l="0" r="0" t="0"/>
          <a:stretch/>
        </p:blipFill>
        <p:spPr>
          <a:xfrm>
            <a:off x="483689" y="687228"/>
            <a:ext cx="3880166" cy="1320056"/>
          </a:xfrm>
          <a:prstGeom prst="rect">
            <a:avLst/>
          </a:prstGeom>
          <a:noFill/>
          <a:ln>
            <a:noFill/>
          </a:ln>
        </p:spPr>
      </p:pic>
      <p:pic>
        <p:nvPicPr>
          <p:cNvPr id="85" name="Google Shape;85;p10"/>
          <p:cNvPicPr preferRelativeResize="0"/>
          <p:nvPr/>
        </p:nvPicPr>
        <p:blipFill rotWithShape="1">
          <a:blip r:embed="rId4">
            <a:alphaModFix/>
          </a:blip>
          <a:srcRect b="0" l="0" r="0" t="0"/>
          <a:stretch/>
        </p:blipFill>
        <p:spPr>
          <a:xfrm>
            <a:off x="376543" y="3136215"/>
            <a:ext cx="5247371" cy="13200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15.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2.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1" y="0"/>
            <a:ext cx="9144000" cy="638174"/>
          </a:xfrm>
          <a:prstGeom prst="rect">
            <a:avLst/>
          </a:prstGeom>
          <a:noFill/>
          <a:ln>
            <a:noFill/>
          </a:ln>
        </p:spPr>
      </p:pic>
      <p:grpSp>
        <p:nvGrpSpPr>
          <p:cNvPr id="11" name="Google Shape;11;p1"/>
          <p:cNvGrpSpPr/>
          <p:nvPr/>
        </p:nvGrpSpPr>
        <p:grpSpPr>
          <a:xfrm>
            <a:off x="0" y="4883461"/>
            <a:ext cx="9144000" cy="271325"/>
            <a:chOff x="0" y="6511282"/>
            <a:chExt cx="12192000" cy="361767"/>
          </a:xfrm>
        </p:grpSpPr>
        <p:pic>
          <p:nvPicPr>
            <p:cNvPr id="12" name="Google Shape;12;p1"/>
            <p:cNvPicPr preferRelativeResize="0"/>
            <p:nvPr/>
          </p:nvPicPr>
          <p:blipFill rotWithShape="1">
            <a:blip r:embed="rId2">
              <a:alphaModFix/>
            </a:blip>
            <a:srcRect b="0" l="0" r="0" t="0"/>
            <a:stretch/>
          </p:blipFill>
          <p:spPr>
            <a:xfrm>
              <a:off x="0" y="6511282"/>
              <a:ext cx="12192000" cy="361767"/>
            </a:xfrm>
            <a:prstGeom prst="rect">
              <a:avLst/>
            </a:prstGeom>
            <a:noFill/>
            <a:ln>
              <a:noFill/>
            </a:ln>
          </p:spPr>
        </p:pic>
        <p:sp>
          <p:nvSpPr>
            <p:cNvPr id="13" name="Google Shape;13;p1"/>
            <p:cNvSpPr txBox="1"/>
            <p:nvPr/>
          </p:nvSpPr>
          <p:spPr>
            <a:xfrm>
              <a:off x="6712747" y="6536581"/>
              <a:ext cx="5317200" cy="3180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it-IT" sz="1100" u="none" cap="none" strike="noStrike">
                  <a:solidFill>
                    <a:schemeClr val="lt1"/>
                  </a:solidFill>
                  <a:latin typeface="Arial"/>
                  <a:ea typeface="Arial"/>
                  <a:cs typeface="Arial"/>
                  <a:sym typeface="Arial"/>
                </a:rPr>
                <a:t>Missione 4 </a:t>
              </a:r>
              <a:r>
                <a:rPr b="1" i="0" lang="it-IT" sz="1100" u="none" cap="none" strike="noStrike">
                  <a:solidFill>
                    <a:schemeClr val="lt1"/>
                  </a:solidFill>
                  <a:latin typeface="Arial"/>
                  <a:ea typeface="Arial"/>
                  <a:cs typeface="Arial"/>
                  <a:sym typeface="Arial"/>
                </a:rPr>
                <a:t>• Istruzione e Ricerca </a:t>
              </a:r>
              <a:endParaRPr b="0" i="0" sz="1100" u="none" cap="none" strike="noStrike">
                <a:solidFill>
                  <a:schemeClr val="lt1"/>
                </a:solidFill>
                <a:latin typeface="Arial"/>
                <a:ea typeface="Arial"/>
                <a:cs typeface="Arial"/>
                <a:sym typeface="Arial"/>
              </a:endParaRPr>
            </a:p>
          </p:txBody>
        </p:sp>
        <p:sp>
          <p:nvSpPr>
            <p:cNvPr id="14" name="Google Shape;14;p1"/>
            <p:cNvSpPr txBox="1"/>
            <p:nvPr/>
          </p:nvSpPr>
          <p:spPr>
            <a:xfrm>
              <a:off x="467555" y="6530753"/>
              <a:ext cx="7919100" cy="318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it-IT" sz="1100" u="none" cap="none" strike="noStrike">
                  <a:solidFill>
                    <a:schemeClr val="lt1"/>
                  </a:solidFill>
                  <a:latin typeface="Titillium Web"/>
                  <a:ea typeface="Titillium Web"/>
                  <a:cs typeface="Titillium Web"/>
                  <a:sym typeface="Titillium Web"/>
                </a:rPr>
                <a:t>ICSC Italian Research Center on High-Performance Computing, Big Data and Quantum Computing</a:t>
              </a:r>
              <a:endParaRPr sz="1100"/>
            </a:p>
          </p:txBody>
        </p:sp>
      </p:gr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ph type="ctrTitle"/>
          </p:nvPr>
        </p:nvSpPr>
        <p:spPr>
          <a:xfrm>
            <a:off x="556143" y="2701693"/>
            <a:ext cx="8415000" cy="399600"/>
          </a:xfrm>
          <a:prstGeom prst="rect">
            <a:avLst/>
          </a:prstGeom>
          <a:noFill/>
          <a:ln>
            <a:noFill/>
          </a:ln>
        </p:spPr>
        <p:txBody>
          <a:bodyPr anchorCtr="0" anchor="b" bIns="34275" lIns="68575" spcFirstLastPara="1" rIns="68575" wrap="square" tIns="34275">
            <a:noAutofit/>
          </a:bodyPr>
          <a:lstStyle/>
          <a:p>
            <a:pPr indent="0" lvl="0" marL="0" rtl="0" algn="r">
              <a:lnSpc>
                <a:spcPct val="90000"/>
              </a:lnSpc>
              <a:spcBef>
                <a:spcPts val="0"/>
              </a:spcBef>
              <a:spcAft>
                <a:spcPts val="0"/>
              </a:spcAft>
              <a:buClr>
                <a:srgbClr val="1528BC"/>
              </a:buClr>
              <a:buSzPts val="2300"/>
              <a:buFont typeface="Titillium Web"/>
              <a:buNone/>
            </a:pPr>
            <a:r>
              <a:rPr lang="it-IT"/>
              <a:t>Predictive </a:t>
            </a:r>
            <a:r>
              <a:rPr lang="it-IT"/>
              <a:t>Maintenance</a:t>
            </a:r>
            <a:endParaRPr/>
          </a:p>
        </p:txBody>
      </p:sp>
      <p:sp>
        <p:nvSpPr>
          <p:cNvPr id="183" name="Google Shape;183;p17"/>
          <p:cNvSpPr txBox="1"/>
          <p:nvPr>
            <p:ph idx="1" type="body"/>
          </p:nvPr>
        </p:nvSpPr>
        <p:spPr>
          <a:xfrm>
            <a:off x="902375" y="4427425"/>
            <a:ext cx="4105200" cy="399600"/>
          </a:xfrm>
          <a:prstGeom prst="rect">
            <a:avLst/>
          </a:prstGeom>
          <a:noFill/>
          <a:ln>
            <a:noFill/>
          </a:ln>
        </p:spPr>
        <p:txBody>
          <a:bodyPr anchorCtr="0" anchor="ctr" bIns="34275" lIns="68575" spcFirstLastPara="1" rIns="68575" wrap="square" tIns="34275">
            <a:noAutofit/>
          </a:bodyPr>
          <a:lstStyle/>
          <a:p>
            <a:pPr indent="0" lvl="0" marL="0" rtl="0" algn="r">
              <a:lnSpc>
                <a:spcPct val="90000"/>
              </a:lnSpc>
              <a:spcBef>
                <a:spcPts val="0"/>
              </a:spcBef>
              <a:spcAft>
                <a:spcPts val="0"/>
              </a:spcAft>
              <a:buClr>
                <a:schemeClr val="lt1"/>
              </a:buClr>
              <a:buSzPts val="1500"/>
              <a:buNone/>
            </a:pPr>
            <a:r>
              <a:rPr lang="it-IT"/>
              <a:t>Spoke 2 Annual Meeting | Catania 10-12 Dec 2024</a:t>
            </a:r>
            <a:endParaRPr/>
          </a:p>
        </p:txBody>
      </p:sp>
      <p:sp>
        <p:nvSpPr>
          <p:cNvPr id="184" name="Google Shape;184;p17"/>
          <p:cNvSpPr txBox="1"/>
          <p:nvPr>
            <p:ph idx="2" type="body"/>
          </p:nvPr>
        </p:nvSpPr>
        <p:spPr>
          <a:xfrm>
            <a:off x="2314000" y="3101300"/>
            <a:ext cx="6657300" cy="3261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Clr>
                <a:srgbClr val="6EADFF"/>
              </a:buClr>
              <a:buSzPts val="2300"/>
              <a:buNone/>
            </a:pPr>
            <a:r>
              <a:rPr lang="it-IT"/>
              <a:t>R.Cornali for INFN-CNAF, INAF, UniBO, ENI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nvSpPr>
        <p:spPr>
          <a:xfrm>
            <a:off x="1942200" y="2286300"/>
            <a:ext cx="5259600" cy="5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it-IT" sz="2200">
                <a:solidFill>
                  <a:schemeClr val="lt1"/>
                </a:solidFill>
                <a:latin typeface="Titillium Web"/>
                <a:ea typeface="Titillium Web"/>
                <a:cs typeface="Titillium Web"/>
                <a:sym typeface="Titillium Web"/>
              </a:rPr>
              <a:t>Case study</a:t>
            </a:r>
            <a:r>
              <a:rPr b="1" lang="it-IT" sz="2200">
                <a:solidFill>
                  <a:schemeClr val="lt1"/>
                </a:solidFill>
                <a:latin typeface="Titillium Web"/>
                <a:ea typeface="Titillium Web"/>
                <a:cs typeface="Titillium Web"/>
                <a:sym typeface="Titillium Web"/>
              </a:rPr>
              <a:t> 1: INFN-CNAF</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type="ctrTitle"/>
          </p:nvPr>
        </p:nvSpPr>
        <p:spPr>
          <a:xfrm>
            <a:off x="1534979" y="1063100"/>
            <a:ext cx="6074100" cy="399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1528BC"/>
              </a:buClr>
              <a:buSzPts val="2700"/>
              <a:buFont typeface="Titillium Web"/>
              <a:buNone/>
            </a:pPr>
            <a:r>
              <a:rPr lang="it-IT"/>
              <a:t>Graph Neural Networks and GANs</a:t>
            </a:r>
            <a:endParaRPr/>
          </a:p>
        </p:txBody>
      </p:sp>
      <p:sp>
        <p:nvSpPr>
          <p:cNvPr id="250" name="Google Shape;250;p27"/>
          <p:cNvSpPr txBox="1"/>
          <p:nvPr>
            <p:ph idx="1" type="body"/>
          </p:nvPr>
        </p:nvSpPr>
        <p:spPr>
          <a:xfrm>
            <a:off x="678775" y="1849852"/>
            <a:ext cx="7786500" cy="22776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The method is based on the “</a:t>
            </a:r>
            <a:r>
              <a:rPr lang="it-IT">
                <a:solidFill>
                  <a:srgbClr val="1C7FFF"/>
                </a:solidFill>
                <a:latin typeface="Titillium Web"/>
                <a:ea typeface="Titillium Web"/>
                <a:cs typeface="Titillium Web"/>
                <a:sym typeface="Titillium Web"/>
              </a:rPr>
              <a:t>reconstruction error</a:t>
            </a:r>
            <a:r>
              <a:rPr lang="it-IT">
                <a:solidFill>
                  <a:srgbClr val="404040"/>
                </a:solidFill>
                <a:latin typeface="Titillium Web"/>
                <a:ea typeface="Titillium Web"/>
                <a:cs typeface="Titillium Web"/>
                <a:sym typeface="Titillium Web"/>
              </a:rPr>
              <a:t> framework” for anomaly detection. </a:t>
            </a:r>
            <a:endParaRPr>
              <a:solidFill>
                <a:srgbClr val="404040"/>
              </a:solidFill>
              <a:latin typeface="Titillium Web"/>
              <a:ea typeface="Titillium Web"/>
              <a:cs typeface="Titillium Web"/>
              <a:sym typeface="Titillium Web"/>
            </a:endParaRPr>
          </a:p>
          <a:p>
            <a:pPr indent="-361950" lvl="0" marL="457200" rtl="0" algn="l">
              <a:lnSpc>
                <a:spcPct val="90000"/>
              </a:lnSpc>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Time and spatial relationships in time series are modeled with a </a:t>
            </a:r>
            <a:r>
              <a:rPr lang="it-IT">
                <a:solidFill>
                  <a:srgbClr val="1C7FFF"/>
                </a:solidFill>
                <a:latin typeface="Titillium Web"/>
                <a:ea typeface="Titillium Web"/>
                <a:cs typeface="Titillium Web"/>
                <a:sym typeface="Titillium Web"/>
              </a:rPr>
              <a:t>static graph</a:t>
            </a:r>
            <a:r>
              <a:rPr lang="it-IT">
                <a:solidFill>
                  <a:srgbClr val="404040"/>
                </a:solidFill>
                <a:latin typeface="Titillium Web"/>
                <a:ea typeface="Titillium Web"/>
                <a:cs typeface="Titillium Web"/>
                <a:sym typeface="Titillium Web"/>
              </a:rPr>
              <a:t>. This choice can improve interpretability and model effectiveness.</a:t>
            </a:r>
            <a:endParaRPr>
              <a:solidFill>
                <a:srgbClr val="404040"/>
              </a:solidFill>
              <a:latin typeface="Titillium Web"/>
              <a:ea typeface="Titillium Web"/>
              <a:cs typeface="Titillium Web"/>
              <a:sym typeface="Titillium Web"/>
            </a:endParaRPr>
          </a:p>
          <a:p>
            <a:pPr indent="-361950" lvl="0" marL="457200" rtl="0" algn="l">
              <a:lnSpc>
                <a:spcPct val="90000"/>
              </a:lnSpc>
              <a:spcBef>
                <a:spcPts val="0"/>
              </a:spcBef>
              <a:spcAft>
                <a:spcPts val="0"/>
              </a:spcAft>
              <a:buClr>
                <a:srgbClr val="404040"/>
              </a:buClr>
              <a:buSzPts val="2100"/>
              <a:buFont typeface="Titillium Web"/>
              <a:buChar char="●"/>
            </a:pPr>
            <a:r>
              <a:rPr lang="it-IT">
                <a:solidFill>
                  <a:srgbClr val="1C7FFF"/>
                </a:solidFill>
                <a:latin typeface="Titillium Web"/>
                <a:ea typeface="Titillium Web"/>
                <a:cs typeface="Titillium Web"/>
                <a:sym typeface="Titillium Web"/>
              </a:rPr>
              <a:t>Generative Adversarial Networks </a:t>
            </a:r>
            <a:r>
              <a:rPr lang="it-IT">
                <a:latin typeface="Titillium Web"/>
                <a:ea typeface="Titillium Web"/>
                <a:cs typeface="Titillium Web"/>
                <a:sym typeface="Titillium Web"/>
              </a:rPr>
              <a:t>(GANs)</a:t>
            </a:r>
            <a:r>
              <a:rPr lang="it-IT">
                <a:solidFill>
                  <a:srgbClr val="404040"/>
                </a:solidFill>
                <a:latin typeface="Titillium Web"/>
                <a:ea typeface="Titillium Web"/>
                <a:cs typeface="Titillium Web"/>
                <a:sym typeface="Titillium Web"/>
              </a:rPr>
              <a:t> are employed to obtain robust, regularized reconstructions.</a:t>
            </a:r>
            <a:endParaRPr>
              <a:solidFill>
                <a:srgbClr val="404040"/>
              </a:solidFill>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8"/>
          <p:cNvSpPr txBox="1"/>
          <p:nvPr>
            <p:ph type="ctrTitle"/>
          </p:nvPr>
        </p:nvSpPr>
        <p:spPr>
          <a:xfrm>
            <a:off x="2697479" y="1080223"/>
            <a:ext cx="37491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Proposed model</a:t>
            </a:r>
            <a:endParaRPr/>
          </a:p>
        </p:txBody>
      </p:sp>
      <p:sp>
        <p:nvSpPr>
          <p:cNvPr id="257" name="Google Shape;257;p28"/>
          <p:cNvSpPr txBox="1"/>
          <p:nvPr>
            <p:ph idx="1" type="body"/>
          </p:nvPr>
        </p:nvSpPr>
        <p:spPr>
          <a:xfrm>
            <a:off x="310050" y="1703500"/>
            <a:ext cx="3836700" cy="27336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Clr>
                <a:srgbClr val="404040"/>
              </a:buClr>
              <a:buSzPts val="1600"/>
              <a:buFont typeface="Titillium Web"/>
              <a:buChar char="●"/>
            </a:pPr>
            <a:r>
              <a:rPr lang="it-IT" sz="1600">
                <a:solidFill>
                  <a:srgbClr val="404040"/>
                </a:solidFill>
                <a:latin typeface="Titillium Web"/>
                <a:ea typeface="Titillium Web"/>
                <a:cs typeface="Titillium Web"/>
                <a:sym typeface="Titillium Web"/>
              </a:rPr>
              <a:t>The model has three core elements: a graph autoencoder and two critics.</a:t>
            </a:r>
            <a:endParaRPr sz="1600">
              <a:solidFill>
                <a:srgbClr val="404040"/>
              </a:solidFill>
              <a:latin typeface="Titillium Web"/>
              <a:ea typeface="Titillium Web"/>
              <a:cs typeface="Titillium Web"/>
              <a:sym typeface="Titillium Web"/>
            </a:endParaRPr>
          </a:p>
          <a:p>
            <a:pPr indent="-330200" lvl="0" marL="457200" rtl="0" algn="l">
              <a:spcBef>
                <a:spcPts val="0"/>
              </a:spcBef>
              <a:spcAft>
                <a:spcPts val="0"/>
              </a:spcAft>
              <a:buClr>
                <a:srgbClr val="404040"/>
              </a:buClr>
              <a:buSzPts val="1600"/>
              <a:buFont typeface="Titillium Web"/>
              <a:buChar char="●"/>
            </a:pPr>
            <a:r>
              <a:rPr lang="it-IT" sz="1600">
                <a:solidFill>
                  <a:srgbClr val="404040"/>
                </a:solidFill>
                <a:latin typeface="Titillium Web"/>
                <a:ea typeface="Titillium Web"/>
                <a:cs typeface="Titillium Web"/>
                <a:sym typeface="Titillium Web"/>
              </a:rPr>
              <a:t>The graph encoder maps each node to a latent representation, the decoder reconstructs the nodes and edges from the latent representations. </a:t>
            </a:r>
            <a:endParaRPr sz="1600">
              <a:solidFill>
                <a:srgbClr val="404040"/>
              </a:solidFill>
              <a:latin typeface="Titillium Web"/>
              <a:ea typeface="Titillium Web"/>
              <a:cs typeface="Titillium Web"/>
              <a:sym typeface="Titillium Web"/>
            </a:endParaRPr>
          </a:p>
          <a:p>
            <a:pPr indent="-330200" lvl="0" marL="457200" rtl="0" algn="l">
              <a:spcBef>
                <a:spcPts val="0"/>
              </a:spcBef>
              <a:spcAft>
                <a:spcPts val="0"/>
              </a:spcAft>
              <a:buClr>
                <a:srgbClr val="404040"/>
              </a:buClr>
              <a:buSzPts val="1600"/>
              <a:buFont typeface="Titillium Web"/>
              <a:buChar char="●"/>
            </a:pPr>
            <a:r>
              <a:rPr lang="it-IT" sz="1600">
                <a:solidFill>
                  <a:srgbClr val="404040"/>
                </a:solidFill>
                <a:latin typeface="Titillium Web"/>
                <a:ea typeface="Titillium Web"/>
                <a:cs typeface="Titillium Web"/>
                <a:sym typeface="Titillium Web"/>
              </a:rPr>
              <a:t>One discriminator regularizes the latent space.</a:t>
            </a:r>
            <a:endParaRPr sz="1600">
              <a:solidFill>
                <a:srgbClr val="404040"/>
              </a:solidFill>
              <a:latin typeface="Titillium Web"/>
              <a:ea typeface="Titillium Web"/>
              <a:cs typeface="Titillium Web"/>
              <a:sym typeface="Titillium Web"/>
            </a:endParaRPr>
          </a:p>
          <a:p>
            <a:pPr indent="-330200" lvl="0" marL="457200" rtl="0" algn="l">
              <a:spcBef>
                <a:spcPts val="0"/>
              </a:spcBef>
              <a:spcAft>
                <a:spcPts val="0"/>
              </a:spcAft>
              <a:buClr>
                <a:srgbClr val="404040"/>
              </a:buClr>
              <a:buSzPts val="1600"/>
              <a:buFont typeface="Titillium Web"/>
              <a:buChar char="●"/>
            </a:pPr>
            <a:r>
              <a:rPr lang="it-IT" sz="1600">
                <a:solidFill>
                  <a:srgbClr val="404040"/>
                </a:solidFill>
                <a:latin typeface="Titillium Web"/>
                <a:ea typeface="Titillium Web"/>
                <a:cs typeface="Titillium Web"/>
                <a:sym typeface="Titillium Web"/>
              </a:rPr>
              <a:t> One discriminator judges the </a:t>
            </a:r>
            <a:r>
              <a:rPr lang="it-IT" sz="1600">
                <a:solidFill>
                  <a:srgbClr val="404040"/>
                </a:solidFill>
                <a:latin typeface="Titillium Web"/>
                <a:ea typeface="Titillium Web"/>
                <a:cs typeface="Titillium Web"/>
                <a:sym typeface="Titillium Web"/>
              </a:rPr>
              <a:t>truthfulness</a:t>
            </a:r>
            <a:r>
              <a:rPr lang="it-IT" sz="1600">
                <a:solidFill>
                  <a:srgbClr val="404040"/>
                </a:solidFill>
                <a:latin typeface="Titillium Web"/>
                <a:ea typeface="Titillium Web"/>
                <a:cs typeface="Titillium Web"/>
                <a:sym typeface="Titillium Web"/>
              </a:rPr>
              <a:t> of the reconstructed graphs.</a:t>
            </a:r>
            <a:endParaRPr sz="1600">
              <a:solidFill>
                <a:srgbClr val="404040"/>
              </a:solidFill>
              <a:latin typeface="Titillium Web"/>
              <a:ea typeface="Titillium Web"/>
              <a:cs typeface="Titillium Web"/>
              <a:sym typeface="Titillium Web"/>
            </a:endParaRPr>
          </a:p>
        </p:txBody>
      </p:sp>
      <p:pic>
        <p:nvPicPr>
          <p:cNvPr id="258" name="Google Shape;258;p28"/>
          <p:cNvPicPr preferRelativeResize="0"/>
          <p:nvPr/>
        </p:nvPicPr>
        <p:blipFill>
          <a:blip r:embed="rId3">
            <a:alphaModFix/>
          </a:blip>
          <a:stretch>
            <a:fillRect/>
          </a:stretch>
        </p:blipFill>
        <p:spPr>
          <a:xfrm>
            <a:off x="4271125" y="1703500"/>
            <a:ext cx="4719675" cy="2156900"/>
          </a:xfrm>
          <a:prstGeom prst="rect">
            <a:avLst/>
          </a:prstGeom>
          <a:noFill/>
          <a:ln>
            <a:noFill/>
          </a:ln>
        </p:spPr>
      </p:pic>
      <p:sp>
        <p:nvSpPr>
          <p:cNvPr id="259" name="Google Shape;259;p28"/>
          <p:cNvSpPr txBox="1"/>
          <p:nvPr/>
        </p:nvSpPr>
        <p:spPr>
          <a:xfrm>
            <a:off x="4662650" y="3860400"/>
            <a:ext cx="3936600" cy="329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it-IT" sz="1600">
                <a:solidFill>
                  <a:srgbClr val="404040"/>
                </a:solidFill>
                <a:latin typeface="Titillium Web"/>
                <a:ea typeface="Titillium Web"/>
                <a:cs typeface="Titillium Web"/>
                <a:sym typeface="Titillium Web"/>
              </a:rPr>
              <a:t>R</a:t>
            </a:r>
            <a:r>
              <a:rPr lang="it-IT" sz="1600">
                <a:solidFill>
                  <a:srgbClr val="404040"/>
                </a:solidFill>
                <a:latin typeface="Titillium Web"/>
                <a:ea typeface="Titillium Web"/>
                <a:cs typeface="Titillium Web"/>
                <a:sym typeface="Titillium Web"/>
              </a:rPr>
              <a:t>econstruction errors and critic scores are used as anomaly measures.</a:t>
            </a:r>
            <a:endParaRPr sz="1600">
              <a:solidFill>
                <a:srgbClr val="404040"/>
              </a:solidFill>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9"/>
          <p:cNvSpPr txBox="1"/>
          <p:nvPr>
            <p:ph type="ctrTitle"/>
          </p:nvPr>
        </p:nvSpPr>
        <p:spPr>
          <a:xfrm>
            <a:off x="2697479" y="1080223"/>
            <a:ext cx="37491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Open questions</a:t>
            </a:r>
            <a:endParaRPr/>
          </a:p>
        </p:txBody>
      </p:sp>
      <p:sp>
        <p:nvSpPr>
          <p:cNvPr id="266" name="Google Shape;266;p29"/>
          <p:cNvSpPr txBox="1"/>
          <p:nvPr>
            <p:ph idx="1" type="body"/>
          </p:nvPr>
        </p:nvSpPr>
        <p:spPr>
          <a:xfrm>
            <a:off x="692305" y="1577725"/>
            <a:ext cx="3348000" cy="2733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it-IT">
                <a:solidFill>
                  <a:srgbClr val="404040"/>
                </a:solidFill>
              </a:rPr>
              <a:t>The model has promising results, there are some open issues:</a:t>
            </a:r>
            <a:endParaRPr>
              <a:solidFill>
                <a:srgbClr val="404040"/>
              </a:solidFill>
            </a:endParaRPr>
          </a:p>
          <a:p>
            <a:pPr indent="-361950" lvl="0" marL="457200" rtl="0" algn="l">
              <a:spcBef>
                <a:spcPts val="800"/>
              </a:spcBef>
              <a:spcAft>
                <a:spcPts val="0"/>
              </a:spcAft>
              <a:buClr>
                <a:srgbClr val="404040"/>
              </a:buClr>
              <a:buSzPts val="2100"/>
              <a:buChar char="●"/>
            </a:pPr>
            <a:r>
              <a:rPr lang="it-IT">
                <a:solidFill>
                  <a:srgbClr val="404040"/>
                </a:solidFill>
              </a:rPr>
              <a:t>Implement a general, effective, and efficient graph structure.</a:t>
            </a:r>
            <a:endParaRPr>
              <a:solidFill>
                <a:srgbClr val="404040"/>
              </a:solidFill>
            </a:endParaRPr>
          </a:p>
          <a:p>
            <a:pPr indent="-361950" lvl="0" marL="457200" rtl="0" algn="l">
              <a:spcBef>
                <a:spcPts val="0"/>
              </a:spcBef>
              <a:spcAft>
                <a:spcPts val="0"/>
              </a:spcAft>
              <a:buClr>
                <a:srgbClr val="404040"/>
              </a:buClr>
              <a:buSzPts val="2100"/>
              <a:buChar char="●"/>
            </a:pPr>
            <a:r>
              <a:rPr lang="it-IT">
                <a:solidFill>
                  <a:srgbClr val="404040"/>
                </a:solidFill>
              </a:rPr>
              <a:t>Find an adequate thresholding and aggregation rule for the anomaly scores.</a:t>
            </a:r>
            <a:endParaRPr>
              <a:solidFill>
                <a:srgbClr val="404040"/>
              </a:solidFill>
            </a:endParaRPr>
          </a:p>
          <a:p>
            <a:pPr indent="0" lvl="0" marL="457200" rtl="0" algn="l">
              <a:spcBef>
                <a:spcPts val="800"/>
              </a:spcBef>
              <a:spcAft>
                <a:spcPts val="0"/>
              </a:spcAft>
              <a:buNone/>
            </a:pPr>
            <a:r>
              <a:t/>
            </a:r>
            <a:endParaRPr/>
          </a:p>
        </p:txBody>
      </p:sp>
      <p:pic>
        <p:nvPicPr>
          <p:cNvPr id="267" name="Google Shape;267;p29"/>
          <p:cNvPicPr preferRelativeResize="0"/>
          <p:nvPr/>
        </p:nvPicPr>
        <p:blipFill>
          <a:blip r:embed="rId3">
            <a:alphaModFix/>
          </a:blip>
          <a:stretch>
            <a:fillRect/>
          </a:stretch>
        </p:blipFill>
        <p:spPr>
          <a:xfrm>
            <a:off x="4168530" y="1833060"/>
            <a:ext cx="4798894" cy="2222921"/>
          </a:xfrm>
          <a:prstGeom prst="rect">
            <a:avLst/>
          </a:prstGeom>
          <a:noFill/>
          <a:ln>
            <a:noFill/>
          </a:ln>
        </p:spPr>
      </p:pic>
      <p:sp>
        <p:nvSpPr>
          <p:cNvPr id="268" name="Google Shape;268;p29"/>
          <p:cNvSpPr txBox="1"/>
          <p:nvPr/>
        </p:nvSpPr>
        <p:spPr>
          <a:xfrm>
            <a:off x="4708025" y="4055975"/>
            <a:ext cx="43008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it-IT" sz="800">
                <a:latin typeface="Titillium Web"/>
                <a:ea typeface="Titillium Web"/>
                <a:cs typeface="Titillium Web"/>
                <a:sym typeface="Titillium Web"/>
              </a:rPr>
              <a:t>A graph representing a small time-interval, and a subgraph of anomalous connections.</a:t>
            </a:r>
            <a:endParaRPr i="1" sz="800">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txBox="1"/>
          <p:nvPr/>
        </p:nvSpPr>
        <p:spPr>
          <a:xfrm>
            <a:off x="1942200" y="2286300"/>
            <a:ext cx="5259600" cy="5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200">
                <a:solidFill>
                  <a:schemeClr val="lt1"/>
                </a:solidFill>
                <a:latin typeface="Titillium Web"/>
                <a:ea typeface="Titillium Web"/>
                <a:cs typeface="Titillium Web"/>
                <a:sym typeface="Titillium Web"/>
              </a:rPr>
              <a:t>Case study</a:t>
            </a:r>
            <a:r>
              <a:rPr b="1" lang="it-IT" sz="2200">
                <a:solidFill>
                  <a:schemeClr val="lt1"/>
                </a:solidFill>
                <a:latin typeface="Titillium Web"/>
                <a:ea typeface="Titillium Web"/>
                <a:cs typeface="Titillium Web"/>
                <a:sym typeface="Titillium Web"/>
              </a:rPr>
              <a:t> 2: INFN-CNAF</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1"/>
          <p:cNvSpPr txBox="1"/>
          <p:nvPr>
            <p:ph type="ctrTitle"/>
          </p:nvPr>
        </p:nvSpPr>
        <p:spPr>
          <a:xfrm>
            <a:off x="2192549" y="1139350"/>
            <a:ext cx="47589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Open problems of case study 2</a:t>
            </a:r>
            <a:endParaRPr/>
          </a:p>
        </p:txBody>
      </p:sp>
      <p:sp>
        <p:nvSpPr>
          <p:cNvPr id="280" name="Google Shape;280;p31"/>
          <p:cNvSpPr txBox="1"/>
          <p:nvPr>
            <p:ph idx="1" type="body"/>
          </p:nvPr>
        </p:nvSpPr>
        <p:spPr>
          <a:xfrm>
            <a:off x="460054" y="1733825"/>
            <a:ext cx="4335000" cy="2733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it-IT">
                <a:solidFill>
                  <a:srgbClr val="0B112B"/>
                </a:solidFill>
                <a:latin typeface="Titillium Web"/>
                <a:ea typeface="Titillium Web"/>
                <a:cs typeface="Titillium Web"/>
                <a:sym typeface="Titillium Web"/>
              </a:rPr>
              <a:t>Challenges</a:t>
            </a:r>
            <a:r>
              <a:rPr lang="it-IT">
                <a:solidFill>
                  <a:srgbClr val="0B112B"/>
                </a:solidFill>
                <a:latin typeface="Titillium Web"/>
                <a:ea typeface="Titillium Web"/>
                <a:cs typeface="Titillium Web"/>
                <a:sym typeface="Titillium Web"/>
              </a:rPr>
              <a:t>:</a:t>
            </a:r>
            <a:endParaRPr>
              <a:solidFill>
                <a:srgbClr val="0B112B"/>
              </a:solidFill>
              <a:latin typeface="Titillium Web"/>
              <a:ea typeface="Titillium Web"/>
              <a:cs typeface="Titillium Web"/>
              <a:sym typeface="Titillium Web"/>
            </a:endParaRPr>
          </a:p>
          <a:p>
            <a:pPr indent="-361950" lvl="0" marL="457200" rtl="0" algn="l">
              <a:spcBef>
                <a:spcPts val="800"/>
              </a:spcBef>
              <a:spcAft>
                <a:spcPts val="0"/>
              </a:spcAft>
              <a:buClr>
                <a:srgbClr val="0B112B"/>
              </a:buClr>
              <a:buSzPts val="2100"/>
              <a:buFont typeface="Titillium Web"/>
              <a:buChar char="●"/>
            </a:pPr>
            <a:r>
              <a:rPr lang="it-IT">
                <a:solidFill>
                  <a:srgbClr val="0B112B"/>
                </a:solidFill>
                <a:latin typeface="Titillium Web"/>
                <a:ea typeface="Titillium Web"/>
                <a:cs typeface="Titillium Web"/>
                <a:sym typeface="Titillium Web"/>
              </a:rPr>
              <a:t>E</a:t>
            </a:r>
            <a:r>
              <a:rPr lang="it-IT">
                <a:solidFill>
                  <a:srgbClr val="0B112B"/>
                </a:solidFill>
                <a:latin typeface="Titillium Web"/>
                <a:ea typeface="Titillium Web"/>
                <a:cs typeface="Titillium Web"/>
                <a:sym typeface="Titillium Web"/>
              </a:rPr>
              <a:t>xploit data from a LNG liquefaction plant to improve the choices of operational parameters.</a:t>
            </a:r>
            <a:endParaRPr>
              <a:solidFill>
                <a:srgbClr val="0B112B"/>
              </a:solidFill>
              <a:latin typeface="Titillium Web"/>
              <a:ea typeface="Titillium Web"/>
              <a:cs typeface="Titillium Web"/>
              <a:sym typeface="Titillium Web"/>
            </a:endParaRPr>
          </a:p>
          <a:p>
            <a:pPr indent="-361950" lvl="0" marL="457200" rtl="0" algn="l">
              <a:spcBef>
                <a:spcPts val="0"/>
              </a:spcBef>
              <a:spcAft>
                <a:spcPts val="0"/>
              </a:spcAft>
              <a:buClr>
                <a:srgbClr val="0B112B"/>
              </a:buClr>
              <a:buSzPts val="2100"/>
              <a:buFont typeface="Titillium Web"/>
              <a:buChar char="●"/>
            </a:pPr>
            <a:r>
              <a:rPr lang="it-IT">
                <a:solidFill>
                  <a:srgbClr val="0B112B"/>
                </a:solidFill>
                <a:latin typeface="Titillium Web"/>
                <a:ea typeface="Titillium Web"/>
                <a:cs typeface="Titillium Web"/>
                <a:sym typeface="Titillium Web"/>
              </a:rPr>
              <a:t>Reduce the risks associated to the use of a machine learning algorithm in a control setting.</a:t>
            </a:r>
            <a:endParaRPr>
              <a:solidFill>
                <a:srgbClr val="0B112B"/>
              </a:solidFill>
              <a:latin typeface="Titillium Web"/>
              <a:ea typeface="Titillium Web"/>
              <a:cs typeface="Titillium Web"/>
              <a:sym typeface="Titillium Web"/>
            </a:endParaRPr>
          </a:p>
          <a:p>
            <a:pPr indent="0" lvl="0" marL="0" rtl="0" algn="l">
              <a:spcBef>
                <a:spcPts val="800"/>
              </a:spcBef>
              <a:spcAft>
                <a:spcPts val="0"/>
              </a:spcAft>
              <a:buNone/>
            </a:pPr>
            <a:r>
              <a:t/>
            </a:r>
            <a:endParaRPr>
              <a:solidFill>
                <a:srgbClr val="0B112B"/>
              </a:solidFill>
            </a:endParaRPr>
          </a:p>
        </p:txBody>
      </p:sp>
      <p:pic>
        <p:nvPicPr>
          <p:cNvPr id="281" name="Google Shape;281;p31"/>
          <p:cNvPicPr preferRelativeResize="0"/>
          <p:nvPr/>
        </p:nvPicPr>
        <p:blipFill>
          <a:blip r:embed="rId3">
            <a:alphaModFix/>
          </a:blip>
          <a:stretch>
            <a:fillRect/>
          </a:stretch>
        </p:blipFill>
        <p:spPr>
          <a:xfrm>
            <a:off x="5283775" y="1733825"/>
            <a:ext cx="3399876" cy="2258074"/>
          </a:xfrm>
          <a:prstGeom prst="rect">
            <a:avLst/>
          </a:prstGeom>
          <a:noFill/>
          <a:ln>
            <a:noFill/>
          </a:ln>
        </p:spPr>
      </p:pic>
      <p:sp>
        <p:nvSpPr>
          <p:cNvPr id="282" name="Google Shape;282;p31"/>
          <p:cNvSpPr txBox="1"/>
          <p:nvPr/>
        </p:nvSpPr>
        <p:spPr>
          <a:xfrm>
            <a:off x="6227350" y="3924150"/>
            <a:ext cx="3154800" cy="1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1100">
                <a:latin typeface="Titillium Web"/>
                <a:ea typeface="Titillium Web"/>
                <a:cs typeface="Titillium Web"/>
                <a:sym typeface="Titillium Web"/>
              </a:rPr>
              <a:t>A gas liquefaction unit.</a:t>
            </a:r>
            <a:endParaRPr sz="1100">
              <a:latin typeface="Titillium Web"/>
              <a:ea typeface="Titillium Web"/>
              <a:cs typeface="Titillium Web"/>
              <a:sym typeface="Titillium We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ph type="ctrTitle"/>
          </p:nvPr>
        </p:nvSpPr>
        <p:spPr>
          <a:xfrm>
            <a:off x="2697454" y="1143123"/>
            <a:ext cx="37491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Reinforcement Learning solutions</a:t>
            </a:r>
            <a:endParaRPr/>
          </a:p>
        </p:txBody>
      </p:sp>
      <p:sp>
        <p:nvSpPr>
          <p:cNvPr id="289" name="Google Shape;289;p32"/>
          <p:cNvSpPr txBox="1"/>
          <p:nvPr>
            <p:ph idx="1" type="body"/>
          </p:nvPr>
        </p:nvSpPr>
        <p:spPr>
          <a:xfrm>
            <a:off x="793930" y="1814800"/>
            <a:ext cx="3517200" cy="2733600"/>
          </a:xfrm>
          <a:prstGeom prst="rect">
            <a:avLst/>
          </a:prstGeom>
        </p:spPr>
        <p:txBody>
          <a:bodyPr anchorCtr="0" anchor="t" bIns="34275" lIns="68575" spcFirstLastPara="1" rIns="68575" wrap="square" tIns="34275">
            <a:noAutofit/>
          </a:bodyPr>
          <a:lstStyle/>
          <a:p>
            <a:pPr indent="-349250" lvl="0" marL="457200" rtl="0" algn="l">
              <a:spcBef>
                <a:spcPts val="800"/>
              </a:spcBef>
              <a:spcAft>
                <a:spcPts val="0"/>
              </a:spcAft>
              <a:buClr>
                <a:srgbClr val="404040"/>
              </a:buClr>
              <a:buSzPts val="1900"/>
              <a:buFont typeface="Titillium Web"/>
              <a:buChar char="●"/>
            </a:pPr>
            <a:r>
              <a:rPr lang="it-IT" sz="1900">
                <a:solidFill>
                  <a:srgbClr val="404040"/>
                </a:solidFill>
                <a:latin typeface="Titillium Web"/>
                <a:ea typeface="Titillium Web"/>
                <a:cs typeface="Titillium Web"/>
                <a:sym typeface="Titillium Web"/>
              </a:rPr>
              <a:t>Implement off-policy reinforcement learning to find a suboptimal policy.</a:t>
            </a:r>
            <a:endParaRPr sz="1900">
              <a:solidFill>
                <a:srgbClr val="404040"/>
              </a:solidFill>
              <a:latin typeface="Titillium Web"/>
              <a:ea typeface="Titillium Web"/>
              <a:cs typeface="Titillium Web"/>
              <a:sym typeface="Titillium Web"/>
            </a:endParaRPr>
          </a:p>
          <a:p>
            <a:pPr indent="-349250" lvl="0" marL="457200" rtl="0" algn="l">
              <a:spcBef>
                <a:spcPts val="0"/>
              </a:spcBef>
              <a:spcAft>
                <a:spcPts val="0"/>
              </a:spcAft>
              <a:buClr>
                <a:srgbClr val="404040"/>
              </a:buClr>
              <a:buSzPts val="1900"/>
              <a:buFont typeface="Titillium Web"/>
              <a:buChar char="●"/>
            </a:pPr>
            <a:r>
              <a:rPr b="1" lang="it-IT" sz="1900">
                <a:solidFill>
                  <a:srgbClr val="404040"/>
                </a:solidFill>
                <a:latin typeface="Titillium Web"/>
                <a:ea typeface="Titillium Web"/>
                <a:cs typeface="Titillium Web"/>
                <a:sym typeface="Titillium Web"/>
              </a:rPr>
              <a:t>Deep Q-learning</a:t>
            </a:r>
            <a:r>
              <a:rPr lang="it-IT" sz="1900">
                <a:solidFill>
                  <a:srgbClr val="404040"/>
                </a:solidFill>
                <a:latin typeface="Titillium Web"/>
                <a:ea typeface="Titillium Web"/>
                <a:cs typeface="Titillium Web"/>
                <a:sym typeface="Titillium Web"/>
              </a:rPr>
              <a:t> finds a discrete policy.</a:t>
            </a:r>
            <a:endParaRPr sz="1900">
              <a:solidFill>
                <a:srgbClr val="404040"/>
              </a:solidFill>
              <a:latin typeface="Titillium Web"/>
              <a:ea typeface="Titillium Web"/>
              <a:cs typeface="Titillium Web"/>
              <a:sym typeface="Titillium Web"/>
            </a:endParaRPr>
          </a:p>
          <a:p>
            <a:pPr indent="-349250" lvl="0" marL="457200" rtl="0" algn="l">
              <a:spcBef>
                <a:spcPts val="0"/>
              </a:spcBef>
              <a:spcAft>
                <a:spcPts val="0"/>
              </a:spcAft>
              <a:buClr>
                <a:srgbClr val="404040"/>
              </a:buClr>
              <a:buSzPts val="1900"/>
              <a:buFont typeface="Titillium Web"/>
              <a:buChar char="●"/>
            </a:pPr>
            <a:r>
              <a:rPr lang="it-IT" sz="1900">
                <a:solidFill>
                  <a:srgbClr val="404040"/>
                </a:solidFill>
                <a:latin typeface="Titillium Web"/>
                <a:ea typeface="Titillium Web"/>
                <a:cs typeface="Titillium Web"/>
                <a:sym typeface="Titillium Web"/>
              </a:rPr>
              <a:t>Soft Actor-Critic finds a continuous policy.</a:t>
            </a:r>
            <a:endParaRPr sz="1900">
              <a:solidFill>
                <a:srgbClr val="404040"/>
              </a:solidFill>
              <a:latin typeface="Titillium Web"/>
              <a:ea typeface="Titillium Web"/>
              <a:cs typeface="Titillium Web"/>
              <a:sym typeface="Titillium Web"/>
            </a:endParaRPr>
          </a:p>
          <a:p>
            <a:pPr indent="-349250" lvl="0" marL="457200" rtl="0" algn="l">
              <a:spcBef>
                <a:spcPts val="0"/>
              </a:spcBef>
              <a:spcAft>
                <a:spcPts val="0"/>
              </a:spcAft>
              <a:buClr>
                <a:srgbClr val="404040"/>
              </a:buClr>
              <a:buSzPts val="1900"/>
              <a:buFont typeface="Titillium Web"/>
              <a:buChar char="●"/>
            </a:pPr>
            <a:r>
              <a:rPr lang="it-IT" sz="1900">
                <a:solidFill>
                  <a:srgbClr val="404040"/>
                </a:solidFill>
                <a:latin typeface="Titillium Web"/>
                <a:ea typeface="Titillium Web"/>
                <a:cs typeface="Titillium Web"/>
                <a:sym typeface="Titillium Web"/>
              </a:rPr>
              <a:t>Implement algorithms to improve the data efficiency.</a:t>
            </a:r>
            <a:endParaRPr sz="1900">
              <a:solidFill>
                <a:srgbClr val="404040"/>
              </a:solidFill>
              <a:latin typeface="Titillium Web"/>
              <a:ea typeface="Titillium Web"/>
              <a:cs typeface="Titillium Web"/>
              <a:sym typeface="Titillium Web"/>
            </a:endParaRPr>
          </a:p>
          <a:p>
            <a:pPr indent="-349250" lvl="0" marL="457200" rtl="0" algn="l">
              <a:spcBef>
                <a:spcPts val="0"/>
              </a:spcBef>
              <a:spcAft>
                <a:spcPts val="0"/>
              </a:spcAft>
              <a:buClr>
                <a:srgbClr val="404040"/>
              </a:buClr>
              <a:buSzPts val="1900"/>
              <a:buFont typeface="Titillium Web"/>
              <a:buChar char="●"/>
            </a:pPr>
            <a:r>
              <a:rPr lang="it-IT" sz="1900">
                <a:solidFill>
                  <a:srgbClr val="404040"/>
                </a:solidFill>
                <a:latin typeface="Titillium Web"/>
                <a:ea typeface="Titillium Web"/>
                <a:cs typeface="Titillium Web"/>
                <a:sym typeface="Titillium Web"/>
              </a:rPr>
              <a:t>Set policy constraints.</a:t>
            </a:r>
            <a:endParaRPr sz="1900">
              <a:solidFill>
                <a:srgbClr val="404040"/>
              </a:solidFill>
              <a:latin typeface="Titillium Web"/>
              <a:ea typeface="Titillium Web"/>
              <a:cs typeface="Titillium Web"/>
              <a:sym typeface="Titillium Web"/>
            </a:endParaRPr>
          </a:p>
        </p:txBody>
      </p:sp>
      <p:pic>
        <p:nvPicPr>
          <p:cNvPr id="290" name="Google Shape;290;p32"/>
          <p:cNvPicPr preferRelativeResize="0"/>
          <p:nvPr/>
        </p:nvPicPr>
        <p:blipFill>
          <a:blip r:embed="rId3">
            <a:alphaModFix/>
          </a:blip>
          <a:stretch>
            <a:fillRect/>
          </a:stretch>
        </p:blipFill>
        <p:spPr>
          <a:xfrm>
            <a:off x="4969300" y="2003988"/>
            <a:ext cx="3791076" cy="2355225"/>
          </a:xfrm>
          <a:prstGeom prst="rect">
            <a:avLst/>
          </a:prstGeom>
          <a:noFill/>
          <a:ln>
            <a:noFill/>
          </a:ln>
        </p:spPr>
      </p:pic>
      <p:sp>
        <p:nvSpPr>
          <p:cNvPr id="291" name="Google Shape;291;p32"/>
          <p:cNvSpPr txBox="1"/>
          <p:nvPr/>
        </p:nvSpPr>
        <p:spPr>
          <a:xfrm>
            <a:off x="6214263" y="1843825"/>
            <a:ext cx="20322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1100">
                <a:latin typeface="Titillium Web"/>
                <a:ea typeface="Titillium Web"/>
                <a:cs typeface="Titillium Web"/>
                <a:sym typeface="Titillium Web"/>
              </a:rPr>
              <a:t>Deep Q-learning.</a:t>
            </a:r>
            <a:endParaRPr sz="1100">
              <a:latin typeface="Titillium Web"/>
              <a:ea typeface="Titillium Web"/>
              <a:cs typeface="Titillium Web"/>
              <a:sym typeface="Titillium We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3"/>
          <p:cNvSpPr txBox="1"/>
          <p:nvPr/>
        </p:nvSpPr>
        <p:spPr>
          <a:xfrm>
            <a:off x="5230575" y="111275"/>
            <a:ext cx="3672600" cy="19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1500">
                <a:solidFill>
                  <a:schemeClr val="lt1"/>
                </a:solidFill>
                <a:latin typeface="Titillium Web"/>
                <a:ea typeface="Titillium Web"/>
                <a:cs typeface="Titillium Web"/>
                <a:sym typeface="Titillium Web"/>
              </a:rPr>
              <a:t>Thank you for the attention! Any questions?</a:t>
            </a:r>
            <a:endParaRPr b="1" sz="1500">
              <a:solidFill>
                <a:schemeClr val="lt1"/>
              </a:solidFill>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nvSpPr>
        <p:spPr>
          <a:xfrm>
            <a:off x="2051700" y="2312850"/>
            <a:ext cx="5898600" cy="5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IT" sz="2200">
                <a:solidFill>
                  <a:schemeClr val="lt1"/>
                </a:solidFill>
                <a:latin typeface="Titillium Web"/>
                <a:ea typeface="Titillium Web"/>
                <a:cs typeface="Titillium Web"/>
                <a:sym typeface="Titillium Web"/>
              </a:rPr>
              <a:t>Predictive maintenance</a:t>
            </a:r>
            <a:endParaRPr b="1" sz="2200">
              <a:solidFill>
                <a:schemeClr val="lt1"/>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9"/>
          <p:cNvSpPr txBox="1"/>
          <p:nvPr>
            <p:ph type="ctrTitle"/>
          </p:nvPr>
        </p:nvSpPr>
        <p:spPr>
          <a:xfrm>
            <a:off x="2240077" y="1029225"/>
            <a:ext cx="5187900" cy="399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1528BC"/>
              </a:buClr>
              <a:buSzPts val="2700"/>
              <a:buFont typeface="Titillium Web"/>
              <a:buNone/>
            </a:pPr>
            <a:r>
              <a:rPr lang="it-IT"/>
              <a:t>What is predictive maintenance?</a:t>
            </a:r>
            <a:endParaRPr/>
          </a:p>
        </p:txBody>
      </p:sp>
      <p:sp>
        <p:nvSpPr>
          <p:cNvPr id="195" name="Google Shape;195;p19"/>
          <p:cNvSpPr txBox="1"/>
          <p:nvPr>
            <p:ph idx="1" type="body"/>
          </p:nvPr>
        </p:nvSpPr>
        <p:spPr>
          <a:xfrm>
            <a:off x="678747" y="1792086"/>
            <a:ext cx="7786500" cy="27336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0"/>
              </a:spcBef>
              <a:spcAft>
                <a:spcPts val="0"/>
              </a:spcAft>
              <a:buClr>
                <a:srgbClr val="404040"/>
              </a:buClr>
              <a:buSzPts val="2100"/>
              <a:buFont typeface="Titillium Web"/>
              <a:buChar char="●"/>
            </a:pPr>
            <a:r>
              <a:rPr lang="it-IT">
                <a:solidFill>
                  <a:srgbClr val="1C7FFF"/>
                </a:solidFill>
                <a:latin typeface="Titillium Web"/>
                <a:ea typeface="Titillium Web"/>
                <a:cs typeface="Titillium Web"/>
                <a:sym typeface="Titillium Web"/>
              </a:rPr>
              <a:t>Equipment maintenance</a:t>
            </a:r>
            <a:r>
              <a:rPr lang="it-IT">
                <a:solidFill>
                  <a:srgbClr val="404040"/>
                </a:solidFill>
                <a:latin typeface="Titillium Web"/>
                <a:ea typeface="Titillium Web"/>
                <a:cs typeface="Titillium Web"/>
                <a:sym typeface="Titillium Web"/>
              </a:rPr>
              <a:t> that leverages data analytics and condition monitoring.</a:t>
            </a:r>
            <a:endParaRPr>
              <a:solidFill>
                <a:srgbClr val="404040"/>
              </a:solidFill>
              <a:latin typeface="Titillium Web"/>
              <a:ea typeface="Titillium Web"/>
              <a:cs typeface="Titillium Web"/>
              <a:sym typeface="Titillium Web"/>
            </a:endParaRPr>
          </a:p>
          <a:p>
            <a:pPr indent="-361950" lvl="0" marL="457200" rtl="0" algn="l">
              <a:lnSpc>
                <a:spcPct val="90000"/>
              </a:lnSpc>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Traditional maintenance strategies rely on scheduled inspections and reactive </a:t>
            </a:r>
            <a:r>
              <a:rPr lang="it-IT">
                <a:solidFill>
                  <a:srgbClr val="404040"/>
                </a:solidFill>
                <a:latin typeface="Titillium Web"/>
                <a:ea typeface="Titillium Web"/>
                <a:cs typeface="Titillium Web"/>
                <a:sym typeface="Titillium Web"/>
              </a:rPr>
              <a:t>interventions.</a:t>
            </a:r>
            <a:endParaRPr>
              <a:solidFill>
                <a:srgbClr val="404040"/>
              </a:solidFill>
              <a:latin typeface="Titillium Web"/>
              <a:ea typeface="Titillium Web"/>
              <a:cs typeface="Titillium Web"/>
              <a:sym typeface="Titillium Web"/>
            </a:endParaRPr>
          </a:p>
          <a:p>
            <a:pPr indent="-361950" lvl="0" marL="457200" rtl="0" algn="l">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Predict when maintenance is needed to schedule interventions at the most convenient times.</a:t>
            </a:r>
            <a:endParaRPr>
              <a:solidFill>
                <a:srgbClr val="404040"/>
              </a:solidFill>
              <a:latin typeface="Titillium Web"/>
              <a:ea typeface="Titillium Web"/>
              <a:cs typeface="Titillium Web"/>
              <a:sym typeface="Titillium Web"/>
            </a:endParaRPr>
          </a:p>
          <a:p>
            <a:pPr indent="-361950" lvl="0" marL="457200" rtl="0" algn="l">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Advancements in technologies such as Internet of Things (IoT) and machine learning allowed this innovation.</a:t>
            </a:r>
            <a:endParaRPr>
              <a:solidFill>
                <a:srgbClr val="404040"/>
              </a:solidFill>
              <a:latin typeface="Titillium Web"/>
              <a:ea typeface="Titillium Web"/>
              <a:cs typeface="Titillium Web"/>
              <a:sym typeface="Titillium Web"/>
            </a:endParaRPr>
          </a:p>
          <a:p>
            <a:pPr indent="0" lvl="0" marL="0" rtl="0" algn="l">
              <a:lnSpc>
                <a:spcPct val="90000"/>
              </a:lnSpc>
              <a:spcBef>
                <a:spcPts val="0"/>
              </a:spcBef>
              <a:spcAft>
                <a:spcPts val="0"/>
              </a:spcAft>
              <a:buNone/>
            </a:pPr>
            <a:r>
              <a:t/>
            </a:r>
            <a:endParaRPr>
              <a:solidFill>
                <a:srgbClr val="404040"/>
              </a:solidFill>
              <a:latin typeface="Titillium Web"/>
              <a:ea typeface="Titillium Web"/>
              <a:cs typeface="Titillium Web"/>
              <a:sym typeface="Titillium Web"/>
            </a:endParaRPr>
          </a:p>
          <a:p>
            <a:pPr indent="0" lvl="0" marL="0" rtl="0" algn="l">
              <a:lnSpc>
                <a:spcPct val="90000"/>
              </a:lnSpc>
              <a:spcBef>
                <a:spcPts val="0"/>
              </a:spcBef>
              <a:spcAft>
                <a:spcPts val="0"/>
              </a:spcAft>
              <a:buNone/>
            </a:pPr>
            <a:r>
              <a:t/>
            </a:r>
            <a:endParaRPr>
              <a:solidFill>
                <a:srgbClr val="404040"/>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ph type="ctrTitle"/>
          </p:nvPr>
        </p:nvSpPr>
        <p:spPr>
          <a:xfrm>
            <a:off x="1173074" y="1029225"/>
            <a:ext cx="7024200" cy="3996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1528BC"/>
              </a:buClr>
              <a:buSzPts val="2700"/>
              <a:buFont typeface="Titillium Web"/>
              <a:buNone/>
            </a:pPr>
            <a:r>
              <a:rPr lang="it-IT"/>
              <a:t>What is the goal of predictive maintenance?</a:t>
            </a:r>
            <a:endParaRPr/>
          </a:p>
        </p:txBody>
      </p:sp>
      <p:sp>
        <p:nvSpPr>
          <p:cNvPr id="201" name="Google Shape;201;p20"/>
          <p:cNvSpPr txBox="1"/>
          <p:nvPr>
            <p:ph idx="1" type="body"/>
          </p:nvPr>
        </p:nvSpPr>
        <p:spPr>
          <a:xfrm>
            <a:off x="829897" y="1815811"/>
            <a:ext cx="7786500" cy="2733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it-IT">
                <a:solidFill>
                  <a:srgbClr val="404040"/>
                </a:solidFill>
                <a:latin typeface="Titillium Web"/>
                <a:ea typeface="Titillium Web"/>
                <a:cs typeface="Titillium Web"/>
                <a:sym typeface="Titillium Web"/>
              </a:rPr>
              <a:t>How?</a:t>
            </a:r>
            <a:endParaRPr>
              <a:solidFill>
                <a:srgbClr val="404040"/>
              </a:solidFill>
              <a:latin typeface="Titillium Web"/>
              <a:ea typeface="Titillium Web"/>
              <a:cs typeface="Titillium Web"/>
              <a:sym typeface="Titillium Web"/>
            </a:endParaRPr>
          </a:p>
          <a:p>
            <a:pPr indent="-361950" lvl="0" marL="457200" rtl="0" algn="l">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Data are collected from the various sensors installed on the machinery.</a:t>
            </a:r>
            <a:endParaRPr>
              <a:solidFill>
                <a:srgbClr val="404040"/>
              </a:solidFill>
              <a:latin typeface="Titillium Web"/>
              <a:ea typeface="Titillium Web"/>
              <a:cs typeface="Titillium Web"/>
              <a:sym typeface="Titillium Web"/>
            </a:endParaRPr>
          </a:p>
          <a:p>
            <a:pPr indent="-361950" lvl="0" marL="457200" rtl="0" algn="l">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Data are continuously analyzed to </a:t>
            </a:r>
            <a:r>
              <a:rPr lang="it-IT">
                <a:latin typeface="Titillium Web"/>
                <a:ea typeface="Titillium Web"/>
                <a:cs typeface="Titillium Web"/>
                <a:sym typeface="Titillium Web"/>
              </a:rPr>
              <a:t>identify patterns and anomalies</a:t>
            </a:r>
            <a:r>
              <a:rPr lang="it-IT">
                <a:solidFill>
                  <a:srgbClr val="404040"/>
                </a:solidFill>
                <a:latin typeface="Titillium Web"/>
                <a:ea typeface="Titillium Web"/>
                <a:cs typeface="Titillium Web"/>
                <a:sym typeface="Titillium Web"/>
              </a:rPr>
              <a:t>.</a:t>
            </a:r>
            <a:endParaRPr>
              <a:solidFill>
                <a:srgbClr val="404040"/>
              </a:solidFill>
              <a:latin typeface="Titillium Web"/>
              <a:ea typeface="Titillium Web"/>
              <a:cs typeface="Titillium Web"/>
              <a:sym typeface="Titillium Web"/>
            </a:endParaRPr>
          </a:p>
          <a:p>
            <a:pPr indent="0" lvl="0" marL="0" rtl="0" algn="l">
              <a:lnSpc>
                <a:spcPct val="90000"/>
              </a:lnSpc>
              <a:spcBef>
                <a:spcPts val="0"/>
              </a:spcBef>
              <a:spcAft>
                <a:spcPts val="0"/>
              </a:spcAft>
              <a:buNone/>
            </a:pPr>
            <a:r>
              <a:rPr lang="it-IT">
                <a:solidFill>
                  <a:srgbClr val="404040"/>
                </a:solidFill>
                <a:latin typeface="Titillium Web"/>
                <a:ea typeface="Titillium Web"/>
                <a:cs typeface="Titillium Web"/>
                <a:sym typeface="Titillium Web"/>
              </a:rPr>
              <a:t>The main objectives are:</a:t>
            </a:r>
            <a:endParaRPr>
              <a:solidFill>
                <a:srgbClr val="404040"/>
              </a:solidFill>
              <a:latin typeface="Titillium Web"/>
              <a:ea typeface="Titillium Web"/>
              <a:cs typeface="Titillium Web"/>
              <a:sym typeface="Titillium Web"/>
            </a:endParaRPr>
          </a:p>
          <a:p>
            <a:pPr indent="-361950" lvl="0" marL="457200" rtl="0" algn="l">
              <a:lnSpc>
                <a:spcPct val="90000"/>
              </a:lnSpc>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Optimize the performance of equipments.</a:t>
            </a:r>
            <a:endParaRPr>
              <a:solidFill>
                <a:srgbClr val="404040"/>
              </a:solidFill>
              <a:latin typeface="Titillium Web"/>
              <a:ea typeface="Titillium Web"/>
              <a:cs typeface="Titillium Web"/>
              <a:sym typeface="Titillium Web"/>
            </a:endParaRPr>
          </a:p>
          <a:p>
            <a:pPr indent="-361950" lvl="0" marL="457200" rtl="0" algn="l">
              <a:lnSpc>
                <a:spcPct val="90000"/>
              </a:lnSpc>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Minimize the unplanned downtime and maintenance costs.</a:t>
            </a:r>
            <a:endParaRPr>
              <a:solidFill>
                <a:srgbClr val="404040"/>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404040"/>
              </a:solidFill>
              <a:latin typeface="Titillium Web"/>
              <a:ea typeface="Titillium Web"/>
              <a:cs typeface="Titillium Web"/>
              <a:sym typeface="Titillium Web"/>
            </a:endParaRPr>
          </a:p>
          <a:p>
            <a:pPr indent="-38100" lvl="0" marL="177800" rtl="0" algn="l">
              <a:lnSpc>
                <a:spcPct val="90000"/>
              </a:lnSpc>
              <a:spcBef>
                <a:spcPts val="0"/>
              </a:spcBef>
              <a:spcAft>
                <a:spcPts val="0"/>
              </a:spcAft>
              <a:buClr>
                <a:srgbClr val="1C7FFF"/>
              </a:buClr>
              <a:buSzPts val="2100"/>
              <a:buFont typeface="Noto Sans Symbols"/>
              <a:buNone/>
            </a:pPr>
            <a:r>
              <a:t/>
            </a:r>
            <a:endParaRPr>
              <a:solidFill>
                <a:srgbClr val="404040"/>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ph type="ctrTitle"/>
          </p:nvPr>
        </p:nvSpPr>
        <p:spPr>
          <a:xfrm>
            <a:off x="369125" y="843400"/>
            <a:ext cx="44745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Research Framework</a:t>
            </a:r>
            <a:endParaRPr/>
          </a:p>
        </p:txBody>
      </p:sp>
      <p:sp>
        <p:nvSpPr>
          <p:cNvPr id="208" name="Google Shape;208;p21"/>
          <p:cNvSpPr txBox="1"/>
          <p:nvPr>
            <p:ph idx="1" type="body"/>
          </p:nvPr>
        </p:nvSpPr>
        <p:spPr>
          <a:xfrm>
            <a:off x="280775" y="1326325"/>
            <a:ext cx="4651200" cy="3217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it-IT" sz="1700">
                <a:solidFill>
                  <a:srgbClr val="404040"/>
                </a:solidFill>
                <a:latin typeface="Titillium Web"/>
                <a:ea typeface="Titillium Web"/>
                <a:cs typeface="Titillium Web"/>
                <a:sym typeface="Titillium Web"/>
              </a:rPr>
              <a:t>Innovation Grant: </a:t>
            </a:r>
            <a:r>
              <a:rPr i="1" lang="it-IT" sz="1700">
                <a:solidFill>
                  <a:srgbClr val="404040"/>
                </a:solidFill>
                <a:latin typeface="Titillium Web"/>
                <a:ea typeface="Titillium Web"/>
                <a:cs typeface="Titillium Web"/>
                <a:sym typeface="Titillium Web"/>
              </a:rPr>
              <a:t>“Harnessing the Power of Artificial Intelligence for Predictive Maintenance of Industrial Plants”</a:t>
            </a:r>
            <a:endParaRPr i="1" sz="1700">
              <a:solidFill>
                <a:srgbClr val="404040"/>
              </a:solidFill>
              <a:latin typeface="Titillium Web"/>
              <a:ea typeface="Titillium Web"/>
              <a:cs typeface="Titillium Web"/>
              <a:sym typeface="Titillium Web"/>
            </a:endParaRPr>
          </a:p>
          <a:p>
            <a:pPr indent="0" lvl="0" marL="0" rtl="0" algn="l">
              <a:spcBef>
                <a:spcPts val="0"/>
              </a:spcBef>
              <a:spcAft>
                <a:spcPts val="0"/>
              </a:spcAft>
              <a:buNone/>
            </a:pPr>
            <a:r>
              <a:t/>
            </a:r>
            <a:endParaRPr i="1" sz="1700">
              <a:solidFill>
                <a:srgbClr val="404040"/>
              </a:solidFill>
              <a:latin typeface="Titillium Web"/>
              <a:ea typeface="Titillium Web"/>
              <a:cs typeface="Titillium Web"/>
              <a:sym typeface="Titillium Web"/>
            </a:endParaRPr>
          </a:p>
          <a:p>
            <a:pPr indent="0" lvl="0" marL="0" rtl="0" algn="l">
              <a:lnSpc>
                <a:spcPct val="100000"/>
              </a:lnSpc>
              <a:spcBef>
                <a:spcPts val="0"/>
              </a:spcBef>
              <a:spcAft>
                <a:spcPts val="0"/>
              </a:spcAft>
              <a:buNone/>
            </a:pPr>
            <a:r>
              <a:rPr lang="it-IT" sz="1700">
                <a:solidFill>
                  <a:srgbClr val="404040"/>
                </a:solidFill>
                <a:latin typeface="Titillium Web"/>
                <a:ea typeface="Titillium Web"/>
                <a:cs typeface="Titillium Web"/>
                <a:sym typeface="Titillium Web"/>
              </a:rPr>
              <a:t>Goals:</a:t>
            </a:r>
            <a:endParaRPr sz="1700">
              <a:solidFill>
                <a:srgbClr val="404040"/>
              </a:solidFill>
              <a:latin typeface="Titillium Web"/>
              <a:ea typeface="Titillium Web"/>
              <a:cs typeface="Titillium Web"/>
              <a:sym typeface="Titillium Web"/>
            </a:endParaRPr>
          </a:p>
          <a:p>
            <a:pPr indent="0" lvl="0" marL="0" rtl="0" algn="l">
              <a:lnSpc>
                <a:spcPct val="100000"/>
              </a:lnSpc>
              <a:spcBef>
                <a:spcPts val="0"/>
              </a:spcBef>
              <a:spcAft>
                <a:spcPts val="0"/>
              </a:spcAft>
              <a:buNone/>
            </a:pPr>
            <a:r>
              <a:rPr lang="it-IT" sz="1700">
                <a:solidFill>
                  <a:srgbClr val="404040"/>
                </a:solidFill>
                <a:latin typeface="Titillium Web"/>
                <a:ea typeface="Titillium Web"/>
                <a:cs typeface="Titillium Web"/>
                <a:sym typeface="Titillium Web"/>
              </a:rPr>
              <a:t>• Demonstrate the usability of AI-based techniques for predictive maintenance</a:t>
            </a:r>
            <a:endParaRPr sz="1700">
              <a:solidFill>
                <a:srgbClr val="404040"/>
              </a:solidFill>
              <a:latin typeface="Titillium Web"/>
              <a:ea typeface="Titillium Web"/>
              <a:cs typeface="Titillium Web"/>
              <a:sym typeface="Titillium Web"/>
            </a:endParaRPr>
          </a:p>
          <a:p>
            <a:pPr indent="0" lvl="0" marL="0" rtl="0" algn="l">
              <a:lnSpc>
                <a:spcPct val="100000"/>
              </a:lnSpc>
              <a:spcBef>
                <a:spcPts val="0"/>
              </a:spcBef>
              <a:spcAft>
                <a:spcPts val="0"/>
              </a:spcAft>
              <a:buNone/>
            </a:pPr>
            <a:r>
              <a:rPr lang="it-IT" sz="1700">
                <a:solidFill>
                  <a:srgbClr val="404040"/>
                </a:solidFill>
                <a:latin typeface="Titillium Web"/>
                <a:ea typeface="Titillium Web"/>
                <a:cs typeface="Titillium Web"/>
                <a:sym typeface="Titillium Web"/>
              </a:rPr>
              <a:t>• Modelling interdependencies in complex industrial apparatuses</a:t>
            </a:r>
            <a:endParaRPr sz="1700">
              <a:solidFill>
                <a:srgbClr val="404040"/>
              </a:solidFill>
              <a:latin typeface="Titillium Web"/>
              <a:ea typeface="Titillium Web"/>
              <a:cs typeface="Titillium Web"/>
              <a:sym typeface="Titillium Web"/>
            </a:endParaRPr>
          </a:p>
          <a:p>
            <a:pPr indent="0" lvl="0" marL="0" rtl="0" algn="l">
              <a:lnSpc>
                <a:spcPct val="100000"/>
              </a:lnSpc>
              <a:spcBef>
                <a:spcPts val="0"/>
              </a:spcBef>
              <a:spcAft>
                <a:spcPts val="0"/>
              </a:spcAft>
              <a:buNone/>
            </a:pPr>
            <a:r>
              <a:t/>
            </a:r>
            <a:endParaRPr sz="1700">
              <a:solidFill>
                <a:srgbClr val="404040"/>
              </a:solidFill>
              <a:latin typeface="Titillium Web"/>
              <a:ea typeface="Titillium Web"/>
              <a:cs typeface="Titillium Web"/>
              <a:sym typeface="Titillium Web"/>
            </a:endParaRPr>
          </a:p>
          <a:p>
            <a:pPr indent="0" lvl="0" marL="0" rtl="0" algn="l">
              <a:lnSpc>
                <a:spcPct val="100000"/>
              </a:lnSpc>
              <a:spcBef>
                <a:spcPts val="0"/>
              </a:spcBef>
              <a:spcAft>
                <a:spcPts val="0"/>
              </a:spcAft>
              <a:buClr>
                <a:schemeClr val="dk1"/>
              </a:buClr>
              <a:buSzPts val="1100"/>
              <a:buFont typeface="Arial"/>
              <a:buNone/>
            </a:pPr>
            <a:r>
              <a:rPr lang="it-IT" sz="1700">
                <a:solidFill>
                  <a:srgbClr val="404040"/>
                </a:solidFill>
                <a:latin typeface="Titillium Web"/>
                <a:ea typeface="Titillium Web"/>
                <a:cs typeface="Titillium Web"/>
                <a:sym typeface="Titillium Web"/>
              </a:rPr>
              <a:t>Partners: </a:t>
            </a:r>
            <a:endParaRPr sz="1700">
              <a:solidFill>
                <a:srgbClr val="404040"/>
              </a:solidFill>
              <a:latin typeface="Titillium Web"/>
              <a:ea typeface="Titillium Web"/>
              <a:cs typeface="Titillium Web"/>
              <a:sym typeface="Titillium Web"/>
            </a:endParaRPr>
          </a:p>
          <a:p>
            <a:pPr indent="0" lvl="0" marL="0" rtl="0" algn="l">
              <a:lnSpc>
                <a:spcPct val="100000"/>
              </a:lnSpc>
              <a:spcBef>
                <a:spcPts val="0"/>
              </a:spcBef>
              <a:spcAft>
                <a:spcPts val="0"/>
              </a:spcAft>
              <a:buClr>
                <a:schemeClr val="dk1"/>
              </a:buClr>
              <a:buSzPts val="1100"/>
              <a:buFont typeface="Arial"/>
              <a:buNone/>
            </a:pPr>
            <a:r>
              <a:rPr lang="it-IT" sz="1700">
                <a:solidFill>
                  <a:srgbClr val="404040"/>
                </a:solidFill>
                <a:latin typeface="Titillium Web"/>
                <a:ea typeface="Titillium Web"/>
                <a:cs typeface="Titillium Web"/>
                <a:sym typeface="Titillium Web"/>
              </a:rPr>
              <a:t>• ENI, UNIBO, INAF, INFN </a:t>
            </a:r>
            <a:endParaRPr sz="1700">
              <a:solidFill>
                <a:srgbClr val="404040"/>
              </a:solidFill>
              <a:latin typeface="Titillium Web"/>
              <a:ea typeface="Titillium Web"/>
              <a:cs typeface="Titillium Web"/>
              <a:sym typeface="Titillium Web"/>
            </a:endParaRPr>
          </a:p>
        </p:txBody>
      </p:sp>
      <p:pic>
        <p:nvPicPr>
          <p:cNvPr id="209" name="Google Shape;209;p21"/>
          <p:cNvPicPr preferRelativeResize="0"/>
          <p:nvPr/>
        </p:nvPicPr>
        <p:blipFill rotWithShape="1">
          <a:blip r:embed="rId3">
            <a:alphaModFix/>
          </a:blip>
          <a:srcRect b="25001" l="18355" r="18544" t="20219"/>
          <a:stretch/>
        </p:blipFill>
        <p:spPr>
          <a:xfrm>
            <a:off x="5371486" y="3191112"/>
            <a:ext cx="1895332" cy="766125"/>
          </a:xfrm>
          <a:prstGeom prst="rect">
            <a:avLst/>
          </a:prstGeom>
          <a:noFill/>
          <a:ln>
            <a:noFill/>
          </a:ln>
        </p:spPr>
      </p:pic>
      <p:pic>
        <p:nvPicPr>
          <p:cNvPr id="210" name="Google Shape;210;p21"/>
          <p:cNvPicPr preferRelativeResize="0"/>
          <p:nvPr/>
        </p:nvPicPr>
        <p:blipFill>
          <a:blip r:embed="rId4">
            <a:alphaModFix/>
          </a:blip>
          <a:stretch>
            <a:fillRect/>
          </a:stretch>
        </p:blipFill>
        <p:spPr>
          <a:xfrm>
            <a:off x="7614975" y="1566559"/>
            <a:ext cx="812525" cy="993391"/>
          </a:xfrm>
          <a:prstGeom prst="rect">
            <a:avLst/>
          </a:prstGeom>
          <a:noFill/>
          <a:ln>
            <a:noFill/>
          </a:ln>
        </p:spPr>
      </p:pic>
      <p:pic>
        <p:nvPicPr>
          <p:cNvPr id="211" name="Google Shape;211;p21"/>
          <p:cNvPicPr preferRelativeResize="0"/>
          <p:nvPr/>
        </p:nvPicPr>
        <p:blipFill>
          <a:blip r:embed="rId5">
            <a:alphaModFix/>
          </a:blip>
          <a:stretch>
            <a:fillRect/>
          </a:stretch>
        </p:blipFill>
        <p:spPr>
          <a:xfrm>
            <a:off x="7524525" y="3077451"/>
            <a:ext cx="993402" cy="993402"/>
          </a:xfrm>
          <a:prstGeom prst="rect">
            <a:avLst/>
          </a:prstGeom>
          <a:noFill/>
          <a:ln>
            <a:noFill/>
          </a:ln>
        </p:spPr>
      </p:pic>
      <p:pic>
        <p:nvPicPr>
          <p:cNvPr id="212" name="Google Shape;212;p21"/>
          <p:cNvPicPr preferRelativeResize="0"/>
          <p:nvPr/>
        </p:nvPicPr>
        <p:blipFill rotWithShape="1">
          <a:blip r:embed="rId6">
            <a:alphaModFix/>
          </a:blip>
          <a:srcRect b="0" l="6599" r="15947" t="0"/>
          <a:stretch/>
        </p:blipFill>
        <p:spPr>
          <a:xfrm>
            <a:off x="5585150" y="1798675"/>
            <a:ext cx="1468000" cy="761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ctrTitle"/>
          </p:nvPr>
        </p:nvSpPr>
        <p:spPr>
          <a:xfrm>
            <a:off x="2697479" y="1080223"/>
            <a:ext cx="37491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Case studies</a:t>
            </a:r>
            <a:endParaRPr/>
          </a:p>
        </p:txBody>
      </p:sp>
      <p:sp>
        <p:nvSpPr>
          <p:cNvPr id="219" name="Google Shape;219;p22"/>
          <p:cNvSpPr txBox="1"/>
          <p:nvPr>
            <p:ph idx="1" type="body"/>
          </p:nvPr>
        </p:nvSpPr>
        <p:spPr>
          <a:xfrm>
            <a:off x="822959" y="2115954"/>
            <a:ext cx="7786500" cy="27336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Clr>
                <a:srgbClr val="1C7FFF"/>
              </a:buClr>
              <a:buSzPts val="2100"/>
              <a:buFont typeface="Titillium Web SemiBold"/>
              <a:buChar char="●"/>
            </a:pPr>
            <a:r>
              <a:rPr lang="it-IT">
                <a:latin typeface="Titillium Web SemiBold"/>
                <a:ea typeface="Titillium Web SemiBold"/>
                <a:cs typeface="Titillium Web SemiBold"/>
                <a:sym typeface="Titillium Web SemiBold"/>
              </a:rPr>
              <a:t>Case study </a:t>
            </a:r>
            <a:r>
              <a:rPr lang="it-IT">
                <a:solidFill>
                  <a:srgbClr val="1C7FFF"/>
                </a:solidFill>
                <a:latin typeface="Titillium Web SemiBold"/>
                <a:ea typeface="Titillium Web SemiBold"/>
                <a:cs typeface="Titillium Web SemiBold"/>
                <a:sym typeface="Titillium Web SemiBold"/>
              </a:rPr>
              <a:t>1: </a:t>
            </a:r>
            <a:r>
              <a:rPr lang="it-IT">
                <a:solidFill>
                  <a:srgbClr val="404040"/>
                </a:solidFill>
                <a:latin typeface="Titillium Web"/>
                <a:ea typeface="Titillium Web"/>
                <a:cs typeface="Titillium Web"/>
                <a:sym typeface="Titillium Web"/>
              </a:rPr>
              <a:t>We analyze signals from industrial rotating machines. Our aim is to predict </a:t>
            </a:r>
            <a:r>
              <a:rPr lang="it-IT">
                <a:solidFill>
                  <a:srgbClr val="1C7FFF"/>
                </a:solidFill>
                <a:latin typeface="Titillium Web"/>
                <a:ea typeface="Titillium Web"/>
                <a:cs typeface="Titillium Web"/>
                <a:sym typeface="Titillium Web"/>
              </a:rPr>
              <a:t>anomalous instances</a:t>
            </a:r>
            <a:r>
              <a:rPr lang="it-IT">
                <a:solidFill>
                  <a:srgbClr val="404040"/>
                </a:solidFill>
                <a:latin typeface="Titillium Web"/>
                <a:ea typeface="Titillium Web"/>
                <a:cs typeface="Titillium Web"/>
                <a:sym typeface="Titillium Web"/>
              </a:rPr>
              <a:t>. </a:t>
            </a:r>
            <a:endParaRPr>
              <a:solidFill>
                <a:srgbClr val="404040"/>
              </a:solidFill>
              <a:latin typeface="Titillium Web"/>
              <a:ea typeface="Titillium Web"/>
              <a:cs typeface="Titillium Web"/>
              <a:sym typeface="Titillium Web"/>
            </a:endParaRPr>
          </a:p>
          <a:p>
            <a:pPr indent="-361950" lvl="0" marL="457200" rtl="0" algn="l">
              <a:spcBef>
                <a:spcPts val="0"/>
              </a:spcBef>
              <a:spcAft>
                <a:spcPts val="0"/>
              </a:spcAft>
              <a:buClr>
                <a:srgbClr val="1C7FFF"/>
              </a:buClr>
              <a:buSzPts val="2100"/>
              <a:buFont typeface="Titillium Web SemiBold"/>
              <a:buChar char="●"/>
            </a:pPr>
            <a:r>
              <a:rPr lang="it-IT">
                <a:latin typeface="Titillium Web SemiBold"/>
                <a:ea typeface="Titillium Web SemiBold"/>
                <a:cs typeface="Titillium Web SemiBold"/>
                <a:sym typeface="Titillium Web SemiBold"/>
              </a:rPr>
              <a:t>Case study</a:t>
            </a:r>
            <a:r>
              <a:rPr lang="it-IT">
                <a:solidFill>
                  <a:srgbClr val="1C7FFF"/>
                </a:solidFill>
                <a:latin typeface="Titillium Web SemiBold"/>
                <a:ea typeface="Titillium Web SemiBold"/>
                <a:cs typeface="Titillium Web SemiBold"/>
                <a:sym typeface="Titillium Web SemiBold"/>
              </a:rPr>
              <a:t> 2:  </a:t>
            </a:r>
            <a:r>
              <a:rPr lang="it-IT">
                <a:solidFill>
                  <a:srgbClr val="404040"/>
                </a:solidFill>
                <a:latin typeface="Titillium Web"/>
                <a:ea typeface="Titillium Web"/>
                <a:cs typeface="Titillium Web"/>
                <a:sym typeface="Titillium Web"/>
              </a:rPr>
              <a:t>We estimate the output of a liquefaction unit given a subset of the operational parameters. Then, we try to </a:t>
            </a:r>
            <a:r>
              <a:rPr lang="it-IT">
                <a:solidFill>
                  <a:srgbClr val="1C7FFF"/>
                </a:solidFill>
                <a:latin typeface="Titillium Web"/>
                <a:ea typeface="Titillium Web"/>
                <a:cs typeface="Titillium Web"/>
                <a:sym typeface="Titillium Web"/>
              </a:rPr>
              <a:t>exploit data to improve the production process</a:t>
            </a:r>
            <a:r>
              <a:rPr lang="it-IT">
                <a:solidFill>
                  <a:srgbClr val="404040"/>
                </a:solidFill>
                <a:latin typeface="Titillium Web"/>
                <a:ea typeface="Titillium Web"/>
                <a:cs typeface="Titillium Web"/>
                <a:sym typeface="Titillium Web"/>
              </a:rPr>
              <a:t>.</a:t>
            </a:r>
            <a:endParaRPr>
              <a:solidFill>
                <a:srgbClr val="404040"/>
              </a:solidFill>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3"/>
          <p:cNvSpPr txBox="1"/>
          <p:nvPr/>
        </p:nvSpPr>
        <p:spPr>
          <a:xfrm>
            <a:off x="1956750" y="2279700"/>
            <a:ext cx="5461800" cy="5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it-IT" sz="2200">
                <a:solidFill>
                  <a:schemeClr val="lt1"/>
                </a:solidFill>
                <a:latin typeface="Titillium Web"/>
                <a:ea typeface="Titillium Web"/>
                <a:cs typeface="Titillium Web"/>
                <a:sym typeface="Titillium Web"/>
              </a:rPr>
              <a:t>Case study 1: INAF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ph type="ctrTitle"/>
          </p:nvPr>
        </p:nvSpPr>
        <p:spPr>
          <a:xfrm>
            <a:off x="2697479" y="1080223"/>
            <a:ext cx="37491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Hybrid clustering method</a:t>
            </a:r>
            <a:endParaRPr/>
          </a:p>
        </p:txBody>
      </p:sp>
      <p:sp>
        <p:nvSpPr>
          <p:cNvPr id="231" name="Google Shape;231;p24"/>
          <p:cNvSpPr txBox="1"/>
          <p:nvPr>
            <p:ph idx="1" type="body"/>
          </p:nvPr>
        </p:nvSpPr>
        <p:spPr>
          <a:xfrm>
            <a:off x="746250" y="1729325"/>
            <a:ext cx="3598800" cy="2733600"/>
          </a:xfrm>
          <a:prstGeom prst="rect">
            <a:avLst/>
          </a:prstGeom>
        </p:spPr>
        <p:txBody>
          <a:bodyPr anchorCtr="0" anchor="t" bIns="34275" lIns="68575" spcFirstLastPara="1" rIns="68575" wrap="square" tIns="34275">
            <a:noAutofit/>
          </a:bodyPr>
          <a:lstStyle/>
          <a:p>
            <a:pPr indent="-323850" lvl="0" marL="457200" rtl="0" algn="l">
              <a:spcBef>
                <a:spcPts val="800"/>
              </a:spcBef>
              <a:spcAft>
                <a:spcPts val="0"/>
              </a:spcAft>
              <a:buClr>
                <a:srgbClr val="404040"/>
              </a:buClr>
              <a:buSzPts val="1500"/>
              <a:buFont typeface="Titillium Web"/>
              <a:buChar char="●"/>
            </a:pPr>
            <a:r>
              <a:rPr lang="it-IT" sz="1500">
                <a:solidFill>
                  <a:srgbClr val="404040"/>
                </a:solidFill>
                <a:latin typeface="Titillium Web"/>
                <a:ea typeface="Titillium Web"/>
                <a:cs typeface="Titillium Web"/>
                <a:sym typeface="Titillium Web"/>
              </a:rPr>
              <a:t>Data are pre-processed and </a:t>
            </a:r>
            <a:r>
              <a:rPr lang="it-IT" sz="1500">
                <a:solidFill>
                  <a:srgbClr val="1C7FFF"/>
                </a:solidFill>
                <a:latin typeface="Titillium Web"/>
                <a:ea typeface="Titillium Web"/>
                <a:cs typeface="Titillium Web"/>
                <a:sym typeface="Titillium Web"/>
              </a:rPr>
              <a:t>clustered</a:t>
            </a:r>
            <a:r>
              <a:rPr lang="it-IT" sz="1500">
                <a:solidFill>
                  <a:srgbClr val="404040"/>
                </a:solidFill>
                <a:latin typeface="Titillium Web"/>
                <a:ea typeface="Titillium Web"/>
                <a:cs typeface="Titillium Web"/>
                <a:sym typeface="Titillium Web"/>
              </a:rPr>
              <a:t> through a multistep pipeline.</a:t>
            </a:r>
            <a:endParaRPr sz="1500">
              <a:solidFill>
                <a:srgbClr val="404040"/>
              </a:solidFill>
              <a:latin typeface="Titillium Web"/>
              <a:ea typeface="Titillium Web"/>
              <a:cs typeface="Titillium Web"/>
              <a:sym typeface="Titillium Web"/>
            </a:endParaRPr>
          </a:p>
          <a:p>
            <a:pPr indent="-323850" lvl="0" marL="457200" rtl="0" algn="l">
              <a:spcBef>
                <a:spcPts val="0"/>
              </a:spcBef>
              <a:spcAft>
                <a:spcPts val="0"/>
              </a:spcAft>
              <a:buClr>
                <a:srgbClr val="404040"/>
              </a:buClr>
              <a:buSzPts val="1500"/>
              <a:buFont typeface="Titillium Web"/>
              <a:buChar char="●"/>
            </a:pPr>
            <a:r>
              <a:rPr lang="it-IT" sz="1500">
                <a:solidFill>
                  <a:srgbClr val="404040"/>
                </a:solidFill>
                <a:latin typeface="Titillium Web"/>
                <a:ea typeface="Titillium Web"/>
                <a:cs typeface="Titillium Web"/>
                <a:sym typeface="Titillium Web"/>
              </a:rPr>
              <a:t>The cluster labels are treated as features, and used to </a:t>
            </a:r>
            <a:r>
              <a:rPr lang="it-IT" sz="1500">
                <a:solidFill>
                  <a:srgbClr val="1C7FFF"/>
                </a:solidFill>
                <a:latin typeface="Titillium Web"/>
                <a:ea typeface="Titillium Web"/>
                <a:cs typeface="Titillium Web"/>
                <a:sym typeface="Titillium Web"/>
              </a:rPr>
              <a:t>augment the data</a:t>
            </a:r>
            <a:r>
              <a:rPr lang="it-IT" sz="1500">
                <a:solidFill>
                  <a:srgbClr val="404040"/>
                </a:solidFill>
                <a:latin typeface="Titillium Web"/>
                <a:ea typeface="Titillium Web"/>
                <a:cs typeface="Titillium Web"/>
                <a:sym typeface="Titillium Web"/>
              </a:rPr>
              <a:t>. This process seems promising in improving the robustness of regression and classification methods.</a:t>
            </a:r>
            <a:endParaRPr sz="1500">
              <a:solidFill>
                <a:srgbClr val="404040"/>
              </a:solidFill>
              <a:latin typeface="Titillium Web"/>
              <a:ea typeface="Titillium Web"/>
              <a:cs typeface="Titillium Web"/>
              <a:sym typeface="Titillium Web"/>
            </a:endParaRPr>
          </a:p>
          <a:p>
            <a:pPr indent="-323850" lvl="0" marL="457200" rtl="0" algn="l">
              <a:spcBef>
                <a:spcPts val="0"/>
              </a:spcBef>
              <a:spcAft>
                <a:spcPts val="0"/>
              </a:spcAft>
              <a:buClr>
                <a:srgbClr val="404040"/>
              </a:buClr>
              <a:buSzPts val="1500"/>
              <a:buFont typeface="Titillium Web"/>
              <a:buChar char="●"/>
            </a:pPr>
            <a:r>
              <a:rPr lang="it-IT" sz="1500">
                <a:solidFill>
                  <a:srgbClr val="404040"/>
                </a:solidFill>
                <a:latin typeface="Titillium Web"/>
                <a:ea typeface="Titillium Web"/>
                <a:cs typeface="Titillium Web"/>
                <a:sym typeface="Titillium Web"/>
              </a:rPr>
              <a:t>Different classification models are tested to classify the data between “standard condition” and “anomaly”.</a:t>
            </a:r>
            <a:endParaRPr sz="1500">
              <a:solidFill>
                <a:srgbClr val="404040"/>
              </a:solidFill>
              <a:latin typeface="Titillium Web"/>
              <a:ea typeface="Titillium Web"/>
              <a:cs typeface="Titillium Web"/>
              <a:sym typeface="Titillium Web"/>
            </a:endParaRPr>
          </a:p>
        </p:txBody>
      </p:sp>
      <p:pic>
        <p:nvPicPr>
          <p:cNvPr id="232" name="Google Shape;232;p24"/>
          <p:cNvPicPr preferRelativeResize="0"/>
          <p:nvPr/>
        </p:nvPicPr>
        <p:blipFill>
          <a:blip r:embed="rId3">
            <a:alphaModFix/>
          </a:blip>
          <a:stretch>
            <a:fillRect/>
          </a:stretch>
        </p:blipFill>
        <p:spPr>
          <a:xfrm>
            <a:off x="4649975" y="1536725"/>
            <a:ext cx="4018825" cy="3118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ctrTitle"/>
          </p:nvPr>
        </p:nvSpPr>
        <p:spPr>
          <a:xfrm>
            <a:off x="2697454" y="1336698"/>
            <a:ext cx="3749100" cy="3996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it-IT"/>
              <a:t>Results</a:t>
            </a:r>
            <a:endParaRPr/>
          </a:p>
        </p:txBody>
      </p:sp>
      <p:sp>
        <p:nvSpPr>
          <p:cNvPr id="239" name="Google Shape;239;p25"/>
          <p:cNvSpPr txBox="1"/>
          <p:nvPr>
            <p:ph idx="1" type="body"/>
          </p:nvPr>
        </p:nvSpPr>
        <p:spPr>
          <a:xfrm>
            <a:off x="796634" y="2243304"/>
            <a:ext cx="7786500" cy="27336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Adding the clustering features improved accuracy on average by 4.87%.</a:t>
            </a:r>
            <a:endParaRPr>
              <a:solidFill>
                <a:srgbClr val="404040"/>
              </a:solidFill>
              <a:latin typeface="Titillium Web"/>
              <a:ea typeface="Titillium Web"/>
              <a:cs typeface="Titillium Web"/>
              <a:sym typeface="Titillium Web"/>
            </a:endParaRPr>
          </a:p>
          <a:p>
            <a:pPr indent="-361950" lvl="0" marL="457200" rtl="0" algn="l">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 Pre-clustering reduced the training time of the classifiers, but the reduction wasn’t statistically significant. </a:t>
            </a:r>
            <a:endParaRPr>
              <a:solidFill>
                <a:srgbClr val="404040"/>
              </a:solidFill>
              <a:latin typeface="Titillium Web"/>
              <a:ea typeface="Titillium Web"/>
              <a:cs typeface="Titillium Web"/>
              <a:sym typeface="Titillium Web"/>
            </a:endParaRPr>
          </a:p>
          <a:p>
            <a:pPr indent="-361950" lvl="0" marL="457200" rtl="0" algn="l">
              <a:spcBef>
                <a:spcPts val="0"/>
              </a:spcBef>
              <a:spcAft>
                <a:spcPts val="0"/>
              </a:spcAft>
              <a:buClr>
                <a:srgbClr val="404040"/>
              </a:buClr>
              <a:buSzPts val="2100"/>
              <a:buFont typeface="Titillium Web"/>
              <a:buChar char="●"/>
            </a:pPr>
            <a:r>
              <a:rPr lang="it-IT">
                <a:solidFill>
                  <a:srgbClr val="404040"/>
                </a:solidFill>
                <a:latin typeface="Titillium Web"/>
                <a:ea typeface="Titillium Web"/>
                <a:cs typeface="Titillium Web"/>
                <a:sym typeface="Titillium Web"/>
              </a:rPr>
              <a:t>Overall, data pre-clustering improved the classification results. </a:t>
            </a:r>
            <a:endParaRPr>
              <a:solidFill>
                <a:srgbClr val="404040"/>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