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6"/>
  </p:notesMasterIdLst>
  <p:sldIdLst>
    <p:sldId id="386" r:id="rId2"/>
    <p:sldId id="330" r:id="rId3"/>
    <p:sldId id="323" r:id="rId4"/>
    <p:sldId id="333" r:id="rId5"/>
    <p:sldId id="334" r:id="rId6"/>
    <p:sldId id="336" r:id="rId7"/>
    <p:sldId id="338" r:id="rId8"/>
    <p:sldId id="339" r:id="rId9"/>
    <p:sldId id="340" r:id="rId10"/>
    <p:sldId id="341" r:id="rId11"/>
    <p:sldId id="342" r:id="rId12"/>
    <p:sldId id="343" r:id="rId13"/>
    <p:sldId id="346" r:id="rId14"/>
    <p:sldId id="385" r:id="rId15"/>
    <p:sldId id="344" r:id="rId16"/>
    <p:sldId id="347" r:id="rId17"/>
    <p:sldId id="367" r:id="rId18"/>
    <p:sldId id="366" r:id="rId19"/>
    <p:sldId id="345" r:id="rId20"/>
    <p:sldId id="294" r:id="rId21"/>
    <p:sldId id="257" r:id="rId22"/>
    <p:sldId id="348" r:id="rId23"/>
    <p:sldId id="350" r:id="rId24"/>
    <p:sldId id="349" r:id="rId25"/>
    <p:sldId id="351" r:id="rId26"/>
    <p:sldId id="352" r:id="rId27"/>
    <p:sldId id="355" r:id="rId28"/>
    <p:sldId id="356" r:id="rId29"/>
    <p:sldId id="357" r:id="rId30"/>
    <p:sldId id="358" r:id="rId31"/>
    <p:sldId id="360" r:id="rId32"/>
    <p:sldId id="361" r:id="rId33"/>
    <p:sldId id="362" r:id="rId34"/>
    <p:sldId id="363" r:id="rId35"/>
    <p:sldId id="364" r:id="rId36"/>
    <p:sldId id="296" r:id="rId37"/>
    <p:sldId id="365" r:id="rId38"/>
    <p:sldId id="368" r:id="rId39"/>
    <p:sldId id="369" r:id="rId40"/>
    <p:sldId id="370" r:id="rId41"/>
    <p:sldId id="371" r:id="rId42"/>
    <p:sldId id="372" r:id="rId43"/>
    <p:sldId id="373" r:id="rId44"/>
    <p:sldId id="297" r:id="rId45"/>
    <p:sldId id="377" r:id="rId46"/>
    <p:sldId id="379" r:id="rId47"/>
    <p:sldId id="374" r:id="rId48"/>
    <p:sldId id="375" r:id="rId49"/>
    <p:sldId id="376" r:id="rId50"/>
    <p:sldId id="378" r:id="rId51"/>
    <p:sldId id="383" r:id="rId52"/>
    <p:sldId id="384" r:id="rId53"/>
    <p:sldId id="381" r:id="rId54"/>
    <p:sldId id="382" r:id="rId55"/>
  </p:sldIdLst>
  <p:sldSz cx="12192000" cy="6858000"/>
  <p:notesSz cx="6858000" cy="9144000"/>
  <p:embeddedFontLst>
    <p:embeddedFont>
      <p:font typeface="Cambria Math" panose="02040503050406030204" pitchFamily="18" charset="0"/>
      <p:regular r:id="rId57"/>
    </p:embeddedFont>
    <p:embeddedFont>
      <p:font typeface="Inter Light" panose="020B0604020202020204" charset="0"/>
      <p:regular r:id="rId58"/>
      <p:bold r:id="rId59"/>
    </p:embeddedFont>
    <p:embeddedFont>
      <p:font typeface="Open Sans" panose="020B0606030504020204" pitchFamily="34" charset="0"/>
      <p:regular r:id="rId60"/>
      <p:bold r:id="rId61"/>
      <p:italic r:id="rId62"/>
      <p:boldItalic r:id="rId63"/>
    </p:embeddedFont>
    <p:embeddedFont>
      <p:font typeface="Roboto" panose="02000000000000000000" pitchFamily="2" charset="0"/>
      <p:regular r:id="rId64"/>
      <p:bold r:id="rId65"/>
      <p:italic r:id="rId66"/>
      <p:boldItalic r:id="rId67"/>
    </p:embeddedFont>
    <p:embeddedFont>
      <p:font typeface="Titillium Web" panose="00000500000000000000" pitchFamily="2" charset="0"/>
      <p:regular r:id="rId68"/>
      <p:bold r:id="rId69"/>
      <p:italic r:id="rId70"/>
      <p:boldItalic r:id="rId7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2" roundtripDataSignature="AMtx7mjP1Og/9M8P8GjeTDCGqaeS58Aqf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907"/>
    <a:srgbClr val="1B1A6D"/>
    <a:srgbClr val="02050A"/>
    <a:srgbClr val="000D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79" autoAdjust="0"/>
    <p:restoredTop sz="94660"/>
  </p:normalViewPr>
  <p:slideViewPr>
    <p:cSldViewPr snapToGrid="0">
      <p:cViewPr>
        <p:scale>
          <a:sx n="66" d="100"/>
          <a:sy n="66" d="100"/>
        </p:scale>
        <p:origin x="792" y="3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>
          <a:extLst>
            <a:ext uri="{FF2B5EF4-FFF2-40B4-BE49-F238E27FC236}">
              <a16:creationId xmlns:a16="http://schemas.microsoft.com/office/drawing/2014/main" id="{2E05DB79-0568-BD9E-F594-D5F81025B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>
            <a:extLst>
              <a:ext uri="{FF2B5EF4-FFF2-40B4-BE49-F238E27FC236}">
                <a16:creationId xmlns:a16="http://schemas.microsoft.com/office/drawing/2014/main" id="{8A054F79-C6D4-4562-E3DD-45CA536C61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1:notes">
            <a:extLst>
              <a:ext uri="{FF2B5EF4-FFF2-40B4-BE49-F238E27FC236}">
                <a16:creationId xmlns:a16="http://schemas.microsoft.com/office/drawing/2014/main" id="{73274AF0-880A-DB10-ADC8-ABFA88E78C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p1:notes">
            <a:extLst>
              <a:ext uri="{FF2B5EF4-FFF2-40B4-BE49-F238E27FC236}">
                <a16:creationId xmlns:a16="http://schemas.microsoft.com/office/drawing/2014/main" id="{5E7430F6-B390-A26E-6187-3C8A78A81B6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6457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>
          <a:extLst>
            <a:ext uri="{FF2B5EF4-FFF2-40B4-BE49-F238E27FC236}">
              <a16:creationId xmlns:a16="http://schemas.microsoft.com/office/drawing/2014/main" id="{9835DD59-78E5-EA94-BF6F-D389B2A73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>
            <a:extLst>
              <a:ext uri="{FF2B5EF4-FFF2-40B4-BE49-F238E27FC236}">
                <a16:creationId xmlns:a16="http://schemas.microsoft.com/office/drawing/2014/main" id="{AE45B3BE-F314-F876-2397-044B93F8D4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1:notes">
            <a:extLst>
              <a:ext uri="{FF2B5EF4-FFF2-40B4-BE49-F238E27FC236}">
                <a16:creationId xmlns:a16="http://schemas.microsoft.com/office/drawing/2014/main" id="{01ADF089-6123-70BA-0A23-8623FB4DE1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p1:notes">
            <a:extLst>
              <a:ext uri="{FF2B5EF4-FFF2-40B4-BE49-F238E27FC236}">
                <a16:creationId xmlns:a16="http://schemas.microsoft.com/office/drawing/2014/main" id="{75FF8107-E334-2471-7FE4-808E925A2D8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4589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1332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3" name="Google Shape;1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3" name="Google Shape;1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42312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3" name="Google Shape;1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28212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4" name="Google Shape;74;p3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8" name="Google Shape;88;p3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9" name="Google Shape;89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3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6" name="Google Shape;96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4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andard slide">
  <p:cSld name="Standard slide">
    <p:bg>
      <p:bgPr>
        <a:blipFill>
          <a:blip r:embed="rId2">
            <a:alphaModFix amt="50000"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2"/>
          <p:cNvSpPr txBox="1">
            <a:spLocks noGrp="1"/>
          </p:cNvSpPr>
          <p:nvPr>
            <p:ph type="body" idx="1"/>
          </p:nvPr>
        </p:nvSpPr>
        <p:spPr>
          <a:xfrm>
            <a:off x="863149" y="1371599"/>
            <a:ext cx="10719251" cy="4700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20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3" name="Google Shape;113;p42"/>
          <p:cNvCxnSpPr/>
          <p:nvPr/>
        </p:nvCxnSpPr>
        <p:spPr>
          <a:xfrm>
            <a:off x="562924" y="5"/>
            <a:ext cx="0" cy="1078159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4" name="Google Shape;114;p42"/>
          <p:cNvSpPr txBox="1">
            <a:spLocks noGrp="1"/>
          </p:cNvSpPr>
          <p:nvPr>
            <p:ph type="title"/>
          </p:nvPr>
        </p:nvSpPr>
        <p:spPr>
          <a:xfrm>
            <a:off x="863152" y="277800"/>
            <a:ext cx="1071925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Inter Light"/>
              <a:buNone/>
              <a:defRPr b="0">
                <a:solidFill>
                  <a:schemeClr val="accent5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2"/>
          <p:cNvSpPr txBox="1"/>
          <p:nvPr/>
        </p:nvSpPr>
        <p:spPr>
          <a:xfrm>
            <a:off x="609287" y="6499456"/>
            <a:ext cx="885139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it-IT" sz="9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Page </a:t>
            </a:r>
            <a:fld id="{00000000-1234-1234-1234-123412341234}" type="slidenum">
              <a:rPr lang="it-IT" sz="9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‹N›</a:t>
            </a:fld>
            <a:endParaRPr sz="90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uota">
  <p:cSld name="6_Vuota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uota">
  <p:cSld name="3_Vuota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uota">
  <p:cSld name="4_Vuota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29" name="Google Shape;29;p28"/>
          <p:cNvSpPr/>
          <p:nvPr/>
        </p:nvSpPr>
        <p:spPr>
          <a:xfrm>
            <a:off x="1" y="0"/>
            <a:ext cx="12192000" cy="3336053"/>
          </a:xfrm>
          <a:prstGeom prst="rect">
            <a:avLst/>
          </a:prstGeom>
          <a:solidFill>
            <a:srgbClr val="0B11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" name="Google Shape;30;p28" descr="Immagine che contiene sfocatura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09"/>
            <a:ext cx="12192000" cy="6856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Vuota">
  <p:cSld name="13_Vuota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pic>
        <p:nvPicPr>
          <p:cNvPr id="41" name="Google Shape;41;p30" descr="Immagine che contiene vetro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Vuota">
  <p:cSld name="14_Vuota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pic>
        <p:nvPicPr>
          <p:cNvPr id="46" name="Google Shape;46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Vuota">
  <p:cSld name="15_Vuota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pic>
        <p:nvPicPr>
          <p:cNvPr id="51" name="Google Shape;51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3" Type="http://schemas.openxmlformats.org/officeDocument/2006/relationships/image" Target="../media/image8.jp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jpg"/><Relationship Id="rId9" Type="http://schemas.openxmlformats.org/officeDocument/2006/relationships/image" Target="../media/image23.png"/><Relationship Id="rId14" Type="http://schemas.openxmlformats.org/officeDocument/2006/relationships/image" Target="../media/image2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18" Type="http://schemas.openxmlformats.org/officeDocument/2006/relationships/image" Target="../media/image32.svg"/><Relationship Id="rId3" Type="http://schemas.openxmlformats.org/officeDocument/2006/relationships/image" Target="../media/image8.jp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17" Type="http://schemas.openxmlformats.org/officeDocument/2006/relationships/image" Target="../media/image31.png"/><Relationship Id="rId2" Type="http://schemas.openxmlformats.org/officeDocument/2006/relationships/image" Target="../media/image7.jpg"/><Relationship Id="rId16" Type="http://schemas.openxmlformats.org/officeDocument/2006/relationships/image" Target="../media/image30.svg"/><Relationship Id="rId20" Type="http://schemas.openxmlformats.org/officeDocument/2006/relationships/image" Target="../media/image3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svg"/><Relationship Id="rId19" Type="http://schemas.openxmlformats.org/officeDocument/2006/relationships/image" Target="../media/image33.png"/><Relationship Id="rId4" Type="http://schemas.openxmlformats.org/officeDocument/2006/relationships/image" Target="../media/image18.jpg"/><Relationship Id="rId9" Type="http://schemas.openxmlformats.org/officeDocument/2006/relationships/image" Target="../media/image23.png"/><Relationship Id="rId14" Type="http://schemas.openxmlformats.org/officeDocument/2006/relationships/image" Target="../media/image28.svg"/><Relationship Id="rId22" Type="http://schemas.openxmlformats.org/officeDocument/2006/relationships/image" Target="../media/image3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6.svg"/><Relationship Id="rId18" Type="http://schemas.openxmlformats.org/officeDocument/2006/relationships/image" Target="../media/image30.svg"/><Relationship Id="rId3" Type="http://schemas.openxmlformats.org/officeDocument/2006/relationships/image" Target="../media/image8.jpg"/><Relationship Id="rId21" Type="http://schemas.openxmlformats.org/officeDocument/2006/relationships/image" Target="../media/image33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" Type="http://schemas.openxmlformats.org/officeDocument/2006/relationships/image" Target="../media/image7.jpg"/><Relationship Id="rId16" Type="http://schemas.openxmlformats.org/officeDocument/2006/relationships/image" Target="../media/image38.png"/><Relationship Id="rId20" Type="http://schemas.openxmlformats.org/officeDocument/2006/relationships/image" Target="../media/image3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11" Type="http://schemas.openxmlformats.org/officeDocument/2006/relationships/image" Target="../media/image24.svg"/><Relationship Id="rId24" Type="http://schemas.openxmlformats.org/officeDocument/2006/relationships/image" Target="../media/image36.svg"/><Relationship Id="rId5" Type="http://schemas.openxmlformats.org/officeDocument/2006/relationships/image" Target="../media/image19.png"/><Relationship Id="rId15" Type="http://schemas.openxmlformats.org/officeDocument/2006/relationships/image" Target="../media/image28.svg"/><Relationship Id="rId23" Type="http://schemas.openxmlformats.org/officeDocument/2006/relationships/image" Target="../media/image35.png"/><Relationship Id="rId10" Type="http://schemas.openxmlformats.org/officeDocument/2006/relationships/image" Target="../media/image23.png"/><Relationship Id="rId19" Type="http://schemas.openxmlformats.org/officeDocument/2006/relationships/image" Target="../media/image31.png"/><Relationship Id="rId4" Type="http://schemas.openxmlformats.org/officeDocument/2006/relationships/image" Target="../media/image18.jpg"/><Relationship Id="rId9" Type="http://schemas.openxmlformats.org/officeDocument/2006/relationships/image" Target="../media/image37.png"/><Relationship Id="rId14" Type="http://schemas.openxmlformats.org/officeDocument/2006/relationships/image" Target="../media/image27.png"/><Relationship Id="rId22" Type="http://schemas.openxmlformats.org/officeDocument/2006/relationships/image" Target="../media/image3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6.svg"/><Relationship Id="rId18" Type="http://schemas.openxmlformats.org/officeDocument/2006/relationships/image" Target="../media/image30.svg"/><Relationship Id="rId3" Type="http://schemas.openxmlformats.org/officeDocument/2006/relationships/image" Target="../media/image8.jpg"/><Relationship Id="rId21" Type="http://schemas.openxmlformats.org/officeDocument/2006/relationships/image" Target="../media/image33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" Type="http://schemas.openxmlformats.org/officeDocument/2006/relationships/image" Target="../media/image7.jpg"/><Relationship Id="rId16" Type="http://schemas.openxmlformats.org/officeDocument/2006/relationships/image" Target="../media/image38.png"/><Relationship Id="rId20" Type="http://schemas.openxmlformats.org/officeDocument/2006/relationships/image" Target="../media/image3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11" Type="http://schemas.openxmlformats.org/officeDocument/2006/relationships/image" Target="../media/image24.svg"/><Relationship Id="rId24" Type="http://schemas.openxmlformats.org/officeDocument/2006/relationships/image" Target="../media/image36.svg"/><Relationship Id="rId5" Type="http://schemas.openxmlformats.org/officeDocument/2006/relationships/image" Target="../media/image19.png"/><Relationship Id="rId15" Type="http://schemas.openxmlformats.org/officeDocument/2006/relationships/image" Target="../media/image28.svg"/><Relationship Id="rId23" Type="http://schemas.openxmlformats.org/officeDocument/2006/relationships/image" Target="../media/image35.png"/><Relationship Id="rId10" Type="http://schemas.openxmlformats.org/officeDocument/2006/relationships/image" Target="../media/image23.png"/><Relationship Id="rId19" Type="http://schemas.openxmlformats.org/officeDocument/2006/relationships/image" Target="../media/image31.png"/><Relationship Id="rId4" Type="http://schemas.openxmlformats.org/officeDocument/2006/relationships/image" Target="../media/image18.jpg"/><Relationship Id="rId9" Type="http://schemas.openxmlformats.org/officeDocument/2006/relationships/image" Target="../media/image37.png"/><Relationship Id="rId14" Type="http://schemas.openxmlformats.org/officeDocument/2006/relationships/image" Target="../media/image27.png"/><Relationship Id="rId22" Type="http://schemas.openxmlformats.org/officeDocument/2006/relationships/image" Target="../media/image3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6.svg"/><Relationship Id="rId18" Type="http://schemas.openxmlformats.org/officeDocument/2006/relationships/image" Target="../media/image31.png"/><Relationship Id="rId3" Type="http://schemas.openxmlformats.org/officeDocument/2006/relationships/image" Target="../media/image8.jpg"/><Relationship Id="rId21" Type="http://schemas.openxmlformats.org/officeDocument/2006/relationships/image" Target="../media/image34.sv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" Type="http://schemas.openxmlformats.org/officeDocument/2006/relationships/image" Target="../media/image7.jp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11" Type="http://schemas.openxmlformats.org/officeDocument/2006/relationships/image" Target="../media/image24.svg"/><Relationship Id="rId24" Type="http://schemas.openxmlformats.org/officeDocument/2006/relationships/image" Target="../media/image38.png"/><Relationship Id="rId5" Type="http://schemas.openxmlformats.org/officeDocument/2006/relationships/image" Target="../media/image19.png"/><Relationship Id="rId15" Type="http://schemas.openxmlformats.org/officeDocument/2006/relationships/image" Target="../media/image28.svg"/><Relationship Id="rId23" Type="http://schemas.openxmlformats.org/officeDocument/2006/relationships/image" Target="../media/image36.svg"/><Relationship Id="rId10" Type="http://schemas.openxmlformats.org/officeDocument/2006/relationships/image" Target="../media/image23.png"/><Relationship Id="rId19" Type="http://schemas.openxmlformats.org/officeDocument/2006/relationships/image" Target="../media/image32.svg"/><Relationship Id="rId4" Type="http://schemas.openxmlformats.org/officeDocument/2006/relationships/image" Target="../media/image18.jpg"/><Relationship Id="rId9" Type="http://schemas.openxmlformats.org/officeDocument/2006/relationships/image" Target="../media/image37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6.svg"/><Relationship Id="rId18" Type="http://schemas.openxmlformats.org/officeDocument/2006/relationships/image" Target="../media/image30.svg"/><Relationship Id="rId3" Type="http://schemas.openxmlformats.org/officeDocument/2006/relationships/image" Target="../media/image8.jpg"/><Relationship Id="rId21" Type="http://schemas.openxmlformats.org/officeDocument/2006/relationships/image" Target="../media/image33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" Type="http://schemas.openxmlformats.org/officeDocument/2006/relationships/image" Target="../media/image7.jpg"/><Relationship Id="rId16" Type="http://schemas.openxmlformats.org/officeDocument/2006/relationships/image" Target="../media/image38.png"/><Relationship Id="rId20" Type="http://schemas.openxmlformats.org/officeDocument/2006/relationships/image" Target="../media/image3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11" Type="http://schemas.openxmlformats.org/officeDocument/2006/relationships/image" Target="../media/image24.svg"/><Relationship Id="rId24" Type="http://schemas.openxmlformats.org/officeDocument/2006/relationships/image" Target="../media/image36.svg"/><Relationship Id="rId5" Type="http://schemas.openxmlformats.org/officeDocument/2006/relationships/image" Target="../media/image19.png"/><Relationship Id="rId15" Type="http://schemas.openxmlformats.org/officeDocument/2006/relationships/image" Target="../media/image28.svg"/><Relationship Id="rId23" Type="http://schemas.openxmlformats.org/officeDocument/2006/relationships/image" Target="../media/image35.png"/><Relationship Id="rId10" Type="http://schemas.openxmlformats.org/officeDocument/2006/relationships/image" Target="../media/image23.png"/><Relationship Id="rId19" Type="http://schemas.openxmlformats.org/officeDocument/2006/relationships/image" Target="../media/image31.png"/><Relationship Id="rId4" Type="http://schemas.openxmlformats.org/officeDocument/2006/relationships/image" Target="../media/image18.jpg"/><Relationship Id="rId9" Type="http://schemas.openxmlformats.org/officeDocument/2006/relationships/image" Target="../media/image37.png"/><Relationship Id="rId14" Type="http://schemas.openxmlformats.org/officeDocument/2006/relationships/image" Target="../media/image27.png"/><Relationship Id="rId22" Type="http://schemas.openxmlformats.org/officeDocument/2006/relationships/image" Target="../media/image3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.jpg"/><Relationship Id="rId3" Type="http://schemas.openxmlformats.org/officeDocument/2006/relationships/image" Target="../media/image7.jp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jp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eetingorganizer.copernicus.org/EGU24/EGU24-10773.html" TargetMode="External"/><Relationship Id="rId5" Type="http://schemas.openxmlformats.org/officeDocument/2006/relationships/image" Target="../media/image48.jp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hyperlink" Target="https://meetingorganizer.copernicus.org/EGU24/EGU24-10773.html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hyperlink" Target="https://meetingorganizer.copernicus.org/EGU24/EGU24-10773.html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eetingorganizer.copernicus.org/EGU24/EGU24-10773.html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eetingorganizer.copernicus.org/EGU24/EGU24-10773.html" TargetMode="Externa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eetingorganizer.copernicus.org/EGU24/EGU24-10773.html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hyperlink" Target="https://meetingorganizer.copernicus.org/EGU24/EGU24-10773.html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meetingorganizer.copernicus.org/EGU24/EGU24-10773.html" TargetMode="External"/><Relationship Id="rId3" Type="http://schemas.openxmlformats.org/officeDocument/2006/relationships/image" Target="../media/image8.jpg"/><Relationship Id="rId7" Type="http://schemas.openxmlformats.org/officeDocument/2006/relationships/image" Target="../media/image5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meetingorganizer.copernicus.org/EGU24/EGU24-10773.html" TargetMode="External"/><Relationship Id="rId3" Type="http://schemas.openxmlformats.org/officeDocument/2006/relationships/image" Target="../media/image7.jpg"/><Relationship Id="rId7" Type="http://schemas.openxmlformats.org/officeDocument/2006/relationships/image" Target="../media/image53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8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7.jpg"/><Relationship Id="rId7" Type="http://schemas.openxmlformats.org/officeDocument/2006/relationships/image" Target="../media/image53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8.jpg"/><Relationship Id="rId9" Type="http://schemas.openxmlformats.org/officeDocument/2006/relationships/hyperlink" Target="https://meetingorganizer.copernicus.org/EGU24/EGU24-10773.html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7.jpg"/><Relationship Id="rId7" Type="http://schemas.openxmlformats.org/officeDocument/2006/relationships/image" Target="../media/image53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hyperlink" Target="https://meetingorganizer.copernicus.org/EGU24/EGU24-10773.html" TargetMode="External"/><Relationship Id="rId4" Type="http://schemas.openxmlformats.org/officeDocument/2006/relationships/image" Target="../media/image8.jpg"/><Relationship Id="rId9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7.jpg"/><Relationship Id="rId7" Type="http://schemas.openxmlformats.org/officeDocument/2006/relationships/image" Target="../media/image53.png"/><Relationship Id="rId12" Type="http://schemas.openxmlformats.org/officeDocument/2006/relationships/hyperlink" Target="https://meetingorganizer.copernicus.org/EGU24/EGU24-10773.html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40.png"/><Relationship Id="rId5" Type="http://schemas.openxmlformats.org/officeDocument/2006/relationships/image" Target="../media/image51.png"/><Relationship Id="rId10" Type="http://schemas.openxmlformats.org/officeDocument/2006/relationships/image" Target="../media/image58.png"/><Relationship Id="rId4" Type="http://schemas.openxmlformats.org/officeDocument/2006/relationships/image" Target="../media/image8.jpg"/><Relationship Id="rId9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8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dpi.com/2227-7080/11/6/174" TargetMode="External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dpi.com/2227-7080/11/6/174" TargetMode="External"/><Relationship Id="rId4" Type="http://schemas.openxmlformats.org/officeDocument/2006/relationships/image" Target="../media/image8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dpi.com/2227-7080/11/6/174" TargetMode="External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68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66.png"/><Relationship Id="rId4" Type="http://schemas.openxmlformats.org/officeDocument/2006/relationships/image" Target="../media/image8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68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66.png"/><Relationship Id="rId4" Type="http://schemas.openxmlformats.org/officeDocument/2006/relationships/image" Target="../media/image8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s://emergency.copernicus.eu/" TargetMode="External"/><Relationship Id="rId3" Type="http://schemas.openxmlformats.org/officeDocument/2006/relationships/image" Target="../media/image8.jpg"/><Relationship Id="rId7" Type="http://schemas.openxmlformats.org/officeDocument/2006/relationships/image" Target="../media/image7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45.jpg"/><Relationship Id="rId4" Type="http://schemas.openxmlformats.org/officeDocument/2006/relationships/image" Target="../media/image70.png"/><Relationship Id="rId9" Type="http://schemas.openxmlformats.org/officeDocument/2006/relationships/image" Target="../media/image7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s://emergency.copernicus.eu/" TargetMode="External"/><Relationship Id="rId3" Type="http://schemas.openxmlformats.org/officeDocument/2006/relationships/image" Target="../media/image8.jpg"/><Relationship Id="rId7" Type="http://schemas.openxmlformats.org/officeDocument/2006/relationships/image" Target="../media/image7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45.jpg"/><Relationship Id="rId4" Type="http://schemas.openxmlformats.org/officeDocument/2006/relationships/image" Target="../media/image70.png"/><Relationship Id="rId9" Type="http://schemas.openxmlformats.org/officeDocument/2006/relationships/image" Target="../media/image7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.jpg"/><Relationship Id="rId7" Type="http://schemas.openxmlformats.org/officeDocument/2006/relationships/image" Target="../media/image42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74.png"/><Relationship Id="rId4" Type="http://schemas.openxmlformats.org/officeDocument/2006/relationships/image" Target="../media/image8.jpg"/><Relationship Id="rId9" Type="http://schemas.openxmlformats.org/officeDocument/2006/relationships/image" Target="../media/image7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6.png"/><Relationship Id="rId4" Type="http://schemas.openxmlformats.org/officeDocument/2006/relationships/image" Target="../media/image7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>
          <a:extLst>
            <a:ext uri="{FF2B5EF4-FFF2-40B4-BE49-F238E27FC236}">
              <a16:creationId xmlns:a16="http://schemas.microsoft.com/office/drawing/2014/main" id="{F1D97F03-3D3E-08CA-8EE5-B2B0AB53B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">
            <a:extLst>
              <a:ext uri="{FF2B5EF4-FFF2-40B4-BE49-F238E27FC236}">
                <a16:creationId xmlns:a16="http://schemas.microsoft.com/office/drawing/2014/main" id="{CB5C44FA-0603-5144-D69D-1580128E6D0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86" y="-19448"/>
            <a:ext cx="12194169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4" name="Google Shape;124;p1">
            <a:extLst>
              <a:ext uri="{FF2B5EF4-FFF2-40B4-BE49-F238E27FC236}">
                <a16:creationId xmlns:a16="http://schemas.microsoft.com/office/drawing/2014/main" id="{E0679007-1A27-2D3B-AABA-C4140BFC3C98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25" name="Google Shape;125;p1">
              <a:extLst>
                <a:ext uri="{FF2B5EF4-FFF2-40B4-BE49-F238E27FC236}">
                  <a16:creationId xmlns:a16="http://schemas.microsoft.com/office/drawing/2014/main" id="{AEBCBA4B-8F8A-E96D-6797-0C4592AE6F0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" name="Google Shape;126;p1">
              <a:extLst>
                <a:ext uri="{FF2B5EF4-FFF2-40B4-BE49-F238E27FC236}">
                  <a16:creationId xmlns:a16="http://schemas.microsoft.com/office/drawing/2014/main" id="{769501C1-E173-00C0-3D1C-141FE4F554B2}"/>
                </a:ext>
              </a:extLst>
            </p:cNvPr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">
              <a:extLst>
                <a:ext uri="{FF2B5EF4-FFF2-40B4-BE49-F238E27FC236}">
                  <a16:creationId xmlns:a16="http://schemas.microsoft.com/office/drawing/2014/main" id="{07713652-30AC-C141-10FF-D1C063A401C4}"/>
                </a:ext>
              </a:extLst>
            </p:cNvPr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 dirty="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Centro Nazionale di Ricerca in HPC,  Big Data e Quantum Computing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8" name="Google Shape;128;p1">
            <a:extLst>
              <a:ext uri="{FF2B5EF4-FFF2-40B4-BE49-F238E27FC236}">
                <a16:creationId xmlns:a16="http://schemas.microsoft.com/office/drawing/2014/main" id="{46AFC1B9-B776-C134-7781-672CB125CB8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-15050"/>
            <a:ext cx="12192000" cy="11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">
            <a:extLst>
              <a:ext uri="{FF2B5EF4-FFF2-40B4-BE49-F238E27FC236}">
                <a16:creationId xmlns:a16="http://schemas.microsoft.com/office/drawing/2014/main" id="{54BB8777-3C0B-9C63-0168-D2CA0E005C05}"/>
              </a:ext>
            </a:extLst>
          </p:cNvPr>
          <p:cNvSpPr txBox="1"/>
          <p:nvPr/>
        </p:nvSpPr>
        <p:spPr>
          <a:xfrm>
            <a:off x="0" y="5917324"/>
            <a:ext cx="8058150" cy="515400"/>
          </a:xfrm>
          <a:prstGeom prst="rect">
            <a:avLst/>
          </a:prstGeom>
          <a:solidFill>
            <a:srgbClr val="6EADFF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e lo Spoke 2 – Dove </a:t>
            </a:r>
            <a:r>
              <a:rPr lang="en-US" sz="1800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siamo</a:t>
            </a:r>
            <a:r>
              <a:rPr lang="en-US" sz="1800" b="1" dirty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ora</a:t>
            </a:r>
            <a:r>
              <a:rPr lang="en-US" sz="1800" b="1" dirty="0">
                <a:solidFill>
                  <a:schemeClr val="bg1"/>
                </a:solidFill>
                <a:latin typeface="Titillium Web" panose="00000500000000000000" pitchFamily="2" charset="0"/>
              </a:rPr>
              <a:t>?, </a:t>
            </a:r>
            <a:r>
              <a:rPr lang="en-US" sz="1800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Catania, 10-12 </a:t>
            </a:r>
            <a:r>
              <a:rPr lang="en-US" sz="1800" b="1" i="0" u="none" strike="noStrike" cap="none" dirty="0" err="1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Dicembre</a:t>
            </a:r>
            <a:r>
              <a:rPr lang="en-US" sz="1800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2024</a:t>
            </a:r>
            <a:endParaRPr lang="en-US" sz="18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22;p1">
            <a:extLst>
              <a:ext uri="{FF2B5EF4-FFF2-40B4-BE49-F238E27FC236}">
                <a16:creationId xmlns:a16="http://schemas.microsoft.com/office/drawing/2014/main" id="{6D52B00C-688F-C641-B78B-32DBD29A8EA4}"/>
              </a:ext>
            </a:extLst>
          </p:cNvPr>
          <p:cNvSpPr/>
          <p:nvPr/>
        </p:nvSpPr>
        <p:spPr>
          <a:xfrm>
            <a:off x="3598606" y="3283974"/>
            <a:ext cx="5260260" cy="112087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Google Shape;123;p1">
                <a:extLst>
                  <a:ext uri="{FF2B5EF4-FFF2-40B4-BE49-F238E27FC236}">
                    <a16:creationId xmlns:a16="http://schemas.microsoft.com/office/drawing/2014/main" id="{61CA1648-E013-5E5F-D7A1-56C0BC837EB3}"/>
                  </a:ext>
                </a:extLst>
              </p:cNvPr>
              <p:cNvSpPr txBox="1"/>
              <p:nvPr/>
            </p:nvSpPr>
            <p:spPr>
              <a:xfrm>
                <a:off x="1415845" y="2851580"/>
                <a:ext cx="9743768" cy="23460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rmAutofit/>
              </a:bodyPr>
              <a:lstStyle/>
              <a:p>
                <a:pPr lvl="0" algn="ctr">
                  <a:lnSpc>
                    <a:spcPct val="90000"/>
                  </a:lnSpc>
                  <a:buClr>
                    <a:srgbClr val="1528BC"/>
                  </a:buClr>
                  <a:buSzPts val="3000"/>
                </a:pPr>
                <a:r>
                  <a:rPr lang="it-IT" sz="2200" b="1" dirty="0">
                    <a:solidFill>
                      <a:schemeClr val="bg1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Giuseppe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tillium Web"/>
                            <a:cs typeface="Titillium Web"/>
                            <a:sym typeface="Titillium Web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sz="2200" b="1" dirty="0">
                            <a:solidFill>
                              <a:schemeClr val="bg1"/>
                            </a:solidFill>
                            <a:latin typeface="Titillium Web"/>
                            <a:ea typeface="Titillium Web"/>
                            <a:cs typeface="Titillium Web"/>
                            <a:sym typeface="Titillium Web"/>
                          </a:rPr>
                          <m:t>Piparo</m:t>
                        </m:r>
                      </m:e>
                      <m:sup>
                        <m:r>
                          <a:rPr lang="it-IT" sz="22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tillium Web"/>
                            <a:cs typeface="Titillium Web"/>
                            <a:sym typeface="Titillium Web"/>
                          </a:rPr>
                          <m:t>𝟏</m:t>
                        </m:r>
                      </m:sup>
                    </m:sSup>
                  </m:oMath>
                </a14:m>
                <a:endParaRPr lang="it-IT" sz="2200" b="1" dirty="0">
                  <a:solidFill>
                    <a:schemeClr val="bg1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  <a:p>
                <a:pPr lvl="3">
                  <a:lnSpc>
                    <a:spcPct val="90000"/>
                  </a:lnSpc>
                  <a:buClr>
                    <a:srgbClr val="1528BC"/>
                  </a:buClr>
                  <a:buSzPts val="3000"/>
                </a:pPr>
                <a:endParaRPr lang="it-IT" sz="2000" i="1" dirty="0">
                  <a:solidFill>
                    <a:schemeClr val="bg1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  <a:p>
                <a:pPr lvl="6" algn="ctr">
                  <a:lnSpc>
                    <a:spcPct val="90000"/>
                  </a:lnSpc>
                  <a:buClr>
                    <a:srgbClr val="1528BC"/>
                  </a:buClr>
                  <a:buSzPts val="3000"/>
                </a:pPr>
                <a:r>
                  <a:rPr lang="it-IT" sz="1500" i="1" dirty="0">
                    <a:solidFill>
                      <a:schemeClr val="bg1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1. Istituto Nazionale di Fisica Nucleare (INFN), Sezione di Catania </a:t>
                </a:r>
              </a:p>
              <a:p>
                <a:pPr marL="0" marR="0" lvl="0" indent="0" algn="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EADFF"/>
                  </a:buClr>
                  <a:buSzPts val="3000"/>
                  <a:buFont typeface="Titillium Web"/>
                  <a:buNone/>
                </a:pPr>
                <a:endParaRPr lang="it-IT" sz="3400" b="0" i="0" u="none" strike="noStrike" cap="none" dirty="0">
                  <a:solidFill>
                    <a:srgbClr val="6EADFF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</mc:Choice>
        <mc:Fallback>
          <p:sp>
            <p:nvSpPr>
              <p:cNvPr id="6" name="Google Shape;123;p1">
                <a:extLst>
                  <a:ext uri="{FF2B5EF4-FFF2-40B4-BE49-F238E27FC236}">
                    <a16:creationId xmlns:a16="http://schemas.microsoft.com/office/drawing/2014/main" id="{61CA1648-E013-5E5F-D7A1-56C0BC837E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5845" y="2851580"/>
                <a:ext cx="9743768" cy="23460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 descr="Immagine che contiene testo, Carattere, cerchio, logo&#10;&#10;Descrizione generata automaticamente">
            <a:extLst>
              <a:ext uri="{FF2B5EF4-FFF2-40B4-BE49-F238E27FC236}">
                <a16:creationId xmlns:a16="http://schemas.microsoft.com/office/drawing/2014/main" id="{EEE6A1B4-2D05-FF25-E630-4F44D06C4E8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0621"/>
          <a:stretch/>
        </p:blipFill>
        <p:spPr>
          <a:xfrm>
            <a:off x="10559845" y="5417360"/>
            <a:ext cx="1609931" cy="1015364"/>
          </a:xfrm>
          <a:prstGeom prst="rect">
            <a:avLst/>
          </a:prstGeom>
        </p:spPr>
      </p:pic>
      <p:sp>
        <p:nvSpPr>
          <p:cNvPr id="2" name="Google Shape;122;p1">
            <a:extLst>
              <a:ext uri="{FF2B5EF4-FFF2-40B4-BE49-F238E27FC236}">
                <a16:creationId xmlns:a16="http://schemas.microsoft.com/office/drawing/2014/main" id="{DBA41EC3-4953-C2B0-314B-CFC742AB4EDC}"/>
              </a:ext>
            </a:extLst>
          </p:cNvPr>
          <p:cNvSpPr/>
          <p:nvPr/>
        </p:nvSpPr>
        <p:spPr>
          <a:xfrm>
            <a:off x="214970" y="1254943"/>
            <a:ext cx="11613900" cy="150119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23;p1">
            <a:extLst>
              <a:ext uri="{FF2B5EF4-FFF2-40B4-BE49-F238E27FC236}">
                <a16:creationId xmlns:a16="http://schemas.microsoft.com/office/drawing/2014/main" id="{7EB7FC98-5BC6-6DD3-655F-EFA86F38E1E8}"/>
              </a:ext>
            </a:extLst>
          </p:cNvPr>
          <p:cNvSpPr txBox="1"/>
          <p:nvPr/>
        </p:nvSpPr>
        <p:spPr>
          <a:xfrm>
            <a:off x="13892" y="1408499"/>
            <a:ext cx="12016055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3000"/>
              <a:buFont typeface="Titillium Web"/>
              <a:buNone/>
            </a:pPr>
            <a:r>
              <a:rPr lang="it-IT" sz="3600" b="1" i="1" dirty="0">
                <a:solidFill>
                  <a:schemeClr val="bg1"/>
                </a:solidFill>
                <a:latin typeface="Titillium Web"/>
                <a:sym typeface="Titillium Web"/>
              </a:rPr>
              <a:t>ECONOMIA SPAZIALE E SUPERCALCOLO: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3000"/>
              <a:buFont typeface="Titillium Web"/>
              <a:buNone/>
            </a:pPr>
            <a:r>
              <a:rPr lang="it-IT" sz="3600" b="1" i="1" dirty="0">
                <a:solidFill>
                  <a:schemeClr val="bg1"/>
                </a:solidFill>
                <a:latin typeface="Titillium Web"/>
                <a:sym typeface="Titillium Web"/>
              </a:rPr>
              <a:t>TRE CASI D’USO SULL’ANALISI DI IMMAGINI SATELLITARI</a:t>
            </a:r>
            <a:endParaRPr lang="it-IT" sz="3600" b="1" i="1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EADFF"/>
              </a:buClr>
              <a:buSzPts val="3000"/>
              <a:buFont typeface="Titillium Web"/>
              <a:buNone/>
            </a:pPr>
            <a:endParaRPr sz="3400" b="0" i="0" u="none" strike="noStrike" cap="none" dirty="0">
              <a:solidFill>
                <a:srgbClr val="6EAD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E489577-6E57-A376-B4C6-AA9A7E30A634}"/>
              </a:ext>
            </a:extLst>
          </p:cNvPr>
          <p:cNvSpPr txBox="1"/>
          <p:nvPr/>
        </p:nvSpPr>
        <p:spPr>
          <a:xfrm>
            <a:off x="8215427" y="6195004"/>
            <a:ext cx="52285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  <a:buClrTx/>
            </a:pPr>
            <a:r>
              <a:rPr lang="it-IT" sz="1200" b="1" dirty="0">
                <a:solidFill>
                  <a:schemeClr val="bg1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giuseppe.piparo@ct.infn.it</a:t>
            </a:r>
          </a:p>
        </p:txBody>
      </p:sp>
    </p:spTree>
    <p:extLst>
      <p:ext uri="{BB962C8B-B14F-4D97-AF65-F5344CB8AC3E}">
        <p14:creationId xmlns:p14="http://schemas.microsoft.com/office/powerpoint/2010/main" val="138821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13ACD-4C16-24CA-CE95-9C5C4F666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rasporto, satellite, Spazio esterno, veicolo spaziale&#10;&#10;Descrizione generata automaticamente">
            <a:extLst>
              <a:ext uri="{FF2B5EF4-FFF2-40B4-BE49-F238E27FC236}">
                <a16:creationId xmlns:a16="http://schemas.microsoft.com/office/drawing/2014/main" id="{15DC2667-46D2-74C3-F50A-469A3FE87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4843"/>
            <a:ext cx="12192000" cy="5799029"/>
          </a:xfrm>
          <a:prstGeom prst="rect">
            <a:avLst/>
          </a:prstGeom>
        </p:spPr>
      </p:pic>
      <p:grpSp>
        <p:nvGrpSpPr>
          <p:cNvPr id="9" name="Google Shape;124;p1">
            <a:extLst>
              <a:ext uri="{FF2B5EF4-FFF2-40B4-BE49-F238E27FC236}">
                <a16:creationId xmlns:a16="http://schemas.microsoft.com/office/drawing/2014/main" id="{BDC07291-C788-FD76-A452-D7CC28B0ECBA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0" name="Google Shape;125;p1">
              <a:extLst>
                <a:ext uri="{FF2B5EF4-FFF2-40B4-BE49-F238E27FC236}">
                  <a16:creationId xmlns:a16="http://schemas.microsoft.com/office/drawing/2014/main" id="{632620DD-752A-255A-271B-FD99C846639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26;p1">
              <a:extLst>
                <a:ext uri="{FF2B5EF4-FFF2-40B4-BE49-F238E27FC236}">
                  <a16:creationId xmlns:a16="http://schemas.microsoft.com/office/drawing/2014/main" id="{D975E0A0-6D96-A2D4-6C39-AA043FAA32D8}"/>
                </a:ext>
              </a:extLst>
            </p:cNvPr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b="1" dirty="0">
                  <a:solidFill>
                    <a:schemeClr val="lt1"/>
                  </a:solidFill>
                  <a:latin typeface="Titillium Web" panose="00000500000000000000" pitchFamily="2" charset="0"/>
                </a:rPr>
                <a:t>5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3" name="Google Shape;128;p1">
            <a:extLst>
              <a:ext uri="{FF2B5EF4-FFF2-40B4-BE49-F238E27FC236}">
                <a16:creationId xmlns:a16="http://schemas.microsoft.com/office/drawing/2014/main" id="{BF104AF9-ABA2-F732-27C3-E41AC05F23B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3752" b="14031"/>
          <a:stretch/>
        </p:blipFill>
        <p:spPr>
          <a:xfrm>
            <a:off x="0" y="0"/>
            <a:ext cx="12192000" cy="7348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DC05CDB-5BBD-C0A5-A656-220FD2495DFF}"/>
              </a:ext>
            </a:extLst>
          </p:cNvPr>
          <p:cNvSpPr txBox="1"/>
          <p:nvPr/>
        </p:nvSpPr>
        <p:spPr>
          <a:xfrm>
            <a:off x="2387599" y="861088"/>
            <a:ext cx="74168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cs typeface="Times New Roman" panose="02020603050405020304" pitchFamily="18" charset="0"/>
              </a:rPr>
              <a:t>OSSERVAZIONE DELLA TERRA</a:t>
            </a:r>
            <a:endParaRPr lang="it-IT" sz="30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11663FF-F850-13C6-DA07-32E7986F9783}"/>
              </a:ext>
            </a:extLst>
          </p:cNvPr>
          <p:cNvSpPr txBox="1"/>
          <p:nvPr/>
        </p:nvSpPr>
        <p:spPr>
          <a:xfrm>
            <a:off x="0" y="1523857"/>
            <a:ext cx="4546600" cy="1959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80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it-IT" sz="1800" dirty="0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 satelliti per l’osservazione della terra generano una </a:t>
            </a:r>
            <a:r>
              <a:rPr lang="it-IT" sz="1800" b="1" dirty="0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quantità crescente di dati</a:t>
            </a:r>
            <a:r>
              <a:rPr lang="it-IT" sz="1800" dirty="0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285750" indent="-285750" algn="just">
              <a:spcAft>
                <a:spcPts val="80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it-IT" sz="1800" dirty="0">
              <a:solidFill>
                <a:schemeClr val="accent2">
                  <a:lumMod val="75000"/>
                </a:schemeClr>
              </a:solidFill>
              <a:latin typeface="Titillium Web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spcAft>
                <a:spcPts val="80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it-IT" sz="1800" dirty="0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 esempio, si stima che il </a:t>
            </a:r>
            <a:r>
              <a:rPr lang="it-IT" sz="1800" b="1" dirty="0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programma europeo </a:t>
            </a:r>
            <a:r>
              <a:rPr lang="it-IT" sz="1800" b="1" dirty="0" err="1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Copernicus</a:t>
            </a:r>
            <a:r>
              <a:rPr lang="it-IT" sz="1800" b="1" dirty="0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800" dirty="0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produca ad oggi circa </a:t>
            </a:r>
            <a:r>
              <a:rPr lang="it-IT" sz="1800" b="1" dirty="0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12 terabyte di dati al giorno</a:t>
            </a:r>
            <a:r>
              <a:rPr lang="it-IT" sz="1800" dirty="0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2" name="Google Shape;127;p1">
            <a:extLst>
              <a:ext uri="{FF2B5EF4-FFF2-40B4-BE49-F238E27FC236}">
                <a16:creationId xmlns:a16="http://schemas.microsoft.com/office/drawing/2014/main" id="{6DEA6C18-C9DF-A736-2128-AF293F38B38B}"/>
              </a:ext>
            </a:extLst>
          </p:cNvPr>
          <p:cNvSpPr txBox="1"/>
          <p:nvPr/>
        </p:nvSpPr>
        <p:spPr>
          <a:xfrm>
            <a:off x="-1" y="6536581"/>
            <a:ext cx="110393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e lo Spoke 2 – Dove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siamo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ora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?                                                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      Catania, 10-12 </a:t>
            </a:r>
            <a:r>
              <a:rPr lang="en-US" b="1" i="0" u="none" strike="noStrike" cap="none" dirty="0" err="1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Dicembre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7579643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96CF8-F0AA-D5AC-A391-BBFC735D3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rasporto, satellite, Spazio esterno, veicolo spaziale&#10;&#10;Descrizione generata automaticamente">
            <a:extLst>
              <a:ext uri="{FF2B5EF4-FFF2-40B4-BE49-F238E27FC236}">
                <a16:creationId xmlns:a16="http://schemas.microsoft.com/office/drawing/2014/main" id="{54319C81-B8D4-1EDA-18F0-8E1AD3431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4507"/>
            <a:ext cx="12192000" cy="5799029"/>
          </a:xfrm>
          <a:prstGeom prst="rect">
            <a:avLst/>
          </a:prstGeom>
        </p:spPr>
      </p:pic>
      <p:grpSp>
        <p:nvGrpSpPr>
          <p:cNvPr id="9" name="Google Shape;124;p1">
            <a:extLst>
              <a:ext uri="{FF2B5EF4-FFF2-40B4-BE49-F238E27FC236}">
                <a16:creationId xmlns:a16="http://schemas.microsoft.com/office/drawing/2014/main" id="{D618AA7A-44A9-8BE6-43E1-2FF57DADB225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0" name="Google Shape;125;p1">
              <a:extLst>
                <a:ext uri="{FF2B5EF4-FFF2-40B4-BE49-F238E27FC236}">
                  <a16:creationId xmlns:a16="http://schemas.microsoft.com/office/drawing/2014/main" id="{4F75E2AA-0DD7-4F87-C21F-C792038CEBE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26;p1">
              <a:extLst>
                <a:ext uri="{FF2B5EF4-FFF2-40B4-BE49-F238E27FC236}">
                  <a16:creationId xmlns:a16="http://schemas.microsoft.com/office/drawing/2014/main" id="{30650570-7354-13A6-27DC-647797B7A0B2}"/>
                </a:ext>
              </a:extLst>
            </p:cNvPr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b="1" dirty="0">
                  <a:solidFill>
                    <a:schemeClr val="lt1"/>
                  </a:solidFill>
                  <a:latin typeface="Titillium Web" panose="00000500000000000000" pitchFamily="2" charset="0"/>
                </a:rPr>
                <a:t>5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3" name="Google Shape;128;p1">
            <a:extLst>
              <a:ext uri="{FF2B5EF4-FFF2-40B4-BE49-F238E27FC236}">
                <a16:creationId xmlns:a16="http://schemas.microsoft.com/office/drawing/2014/main" id="{D40917CF-49B9-263A-B2CA-317E9680797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3752" b="14031"/>
          <a:stretch/>
        </p:blipFill>
        <p:spPr>
          <a:xfrm>
            <a:off x="0" y="0"/>
            <a:ext cx="12192000" cy="7348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4E01352-9104-7428-B238-A5EB5C7D5C9D}"/>
              </a:ext>
            </a:extLst>
          </p:cNvPr>
          <p:cNvSpPr txBox="1"/>
          <p:nvPr/>
        </p:nvSpPr>
        <p:spPr>
          <a:xfrm>
            <a:off x="2387599" y="861088"/>
            <a:ext cx="74168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cs typeface="Times New Roman" panose="02020603050405020304" pitchFamily="18" charset="0"/>
              </a:rPr>
              <a:t>OSSERVAZIONE DELLA TERRA</a:t>
            </a:r>
            <a:endParaRPr lang="it-IT" sz="30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3B94C27-2109-3AC7-C401-93E9DE880F1E}"/>
              </a:ext>
            </a:extLst>
          </p:cNvPr>
          <p:cNvSpPr txBox="1"/>
          <p:nvPr/>
        </p:nvSpPr>
        <p:spPr>
          <a:xfrm>
            <a:off x="0" y="1523857"/>
            <a:ext cx="4546600" cy="3272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80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it-IT" sz="1800" dirty="0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 satelliti per l’osservazione della terra generano una </a:t>
            </a:r>
            <a:r>
              <a:rPr lang="it-IT" sz="1800" b="1" dirty="0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quantità crescente di dati</a:t>
            </a:r>
            <a:r>
              <a:rPr lang="it-IT" sz="1800" dirty="0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285750" indent="-285750" algn="just">
              <a:spcAft>
                <a:spcPts val="80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it-IT" sz="1800" dirty="0">
              <a:solidFill>
                <a:schemeClr val="accent2">
                  <a:lumMod val="75000"/>
                </a:schemeClr>
              </a:solidFill>
              <a:latin typeface="Titillium Web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spcAft>
                <a:spcPts val="80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it-IT" sz="1800" dirty="0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 esempio, si stima che il </a:t>
            </a:r>
            <a:r>
              <a:rPr lang="it-IT" sz="1800" b="1" dirty="0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programma europeo </a:t>
            </a:r>
            <a:r>
              <a:rPr lang="it-IT" sz="1800" b="1" dirty="0" err="1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Copernicus</a:t>
            </a:r>
            <a:r>
              <a:rPr lang="it-IT" sz="1800" b="1" dirty="0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800" dirty="0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produca ad oggi circa </a:t>
            </a:r>
            <a:r>
              <a:rPr lang="it-IT" sz="1800" b="1" dirty="0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12 terabyte di dati al giorno</a:t>
            </a:r>
            <a:r>
              <a:rPr lang="it-IT" sz="1800" dirty="0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marL="285750" indent="-285750" algn="just">
              <a:spcAft>
                <a:spcPts val="80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it-IT" sz="1800" dirty="0">
              <a:solidFill>
                <a:schemeClr val="accent2">
                  <a:lumMod val="75000"/>
                </a:schemeClr>
              </a:solidFill>
              <a:latin typeface="Titillium Web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spcAft>
                <a:spcPts val="80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it-IT" sz="1800" dirty="0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Questa mole di informazioni richiede </a:t>
            </a:r>
            <a:r>
              <a:rPr lang="it-IT" sz="1800" b="1" dirty="0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capacità avanzate di elaborazione</a:t>
            </a:r>
            <a:r>
              <a:rPr lang="it-IT" sz="1800" dirty="0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per essere efficacemente utilizzata.</a:t>
            </a:r>
          </a:p>
        </p:txBody>
      </p:sp>
      <p:sp>
        <p:nvSpPr>
          <p:cNvPr id="2" name="Google Shape;127;p1">
            <a:extLst>
              <a:ext uri="{FF2B5EF4-FFF2-40B4-BE49-F238E27FC236}">
                <a16:creationId xmlns:a16="http://schemas.microsoft.com/office/drawing/2014/main" id="{BD3363B2-A620-ADD6-C37F-2C72DD6FCC1C}"/>
              </a:ext>
            </a:extLst>
          </p:cNvPr>
          <p:cNvSpPr txBox="1"/>
          <p:nvPr/>
        </p:nvSpPr>
        <p:spPr>
          <a:xfrm>
            <a:off x="-1" y="6536581"/>
            <a:ext cx="110393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e lo Spoke 2 – Dove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siamo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ora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?                                                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      Catania, 10-12 </a:t>
            </a:r>
            <a:r>
              <a:rPr lang="en-US" b="1" i="0" u="none" strike="noStrike" cap="none" dirty="0" err="1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Dicembre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6440869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CC702-A0ED-8C6F-0376-5255EE9EC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rasporto, satellite, Spazio esterno, veicolo spaziale&#10;&#10;Descrizione generata automaticamente">
            <a:extLst>
              <a:ext uri="{FF2B5EF4-FFF2-40B4-BE49-F238E27FC236}">
                <a16:creationId xmlns:a16="http://schemas.microsoft.com/office/drawing/2014/main" id="{48D32ACF-D36C-30E3-F994-07EF7176F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4843"/>
            <a:ext cx="12192000" cy="5799029"/>
          </a:xfrm>
          <a:prstGeom prst="rect">
            <a:avLst/>
          </a:prstGeom>
        </p:spPr>
      </p:pic>
      <p:grpSp>
        <p:nvGrpSpPr>
          <p:cNvPr id="9" name="Google Shape;124;p1">
            <a:extLst>
              <a:ext uri="{FF2B5EF4-FFF2-40B4-BE49-F238E27FC236}">
                <a16:creationId xmlns:a16="http://schemas.microsoft.com/office/drawing/2014/main" id="{6D511951-EA9C-033C-DCCC-A928892ABDDB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0" name="Google Shape;125;p1">
              <a:extLst>
                <a:ext uri="{FF2B5EF4-FFF2-40B4-BE49-F238E27FC236}">
                  <a16:creationId xmlns:a16="http://schemas.microsoft.com/office/drawing/2014/main" id="{F66A7E1F-AA45-AB0A-861B-72C4322AAFA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26;p1">
              <a:extLst>
                <a:ext uri="{FF2B5EF4-FFF2-40B4-BE49-F238E27FC236}">
                  <a16:creationId xmlns:a16="http://schemas.microsoft.com/office/drawing/2014/main" id="{0A130E43-319F-B0B5-F8A8-18575ABBEEEC}"/>
                </a:ext>
              </a:extLst>
            </p:cNvPr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b="1" dirty="0">
                  <a:solidFill>
                    <a:schemeClr val="lt1"/>
                  </a:solidFill>
                  <a:latin typeface="Titillium Web" panose="00000500000000000000" pitchFamily="2" charset="0"/>
                </a:rPr>
                <a:t>5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3" name="Google Shape;128;p1">
            <a:extLst>
              <a:ext uri="{FF2B5EF4-FFF2-40B4-BE49-F238E27FC236}">
                <a16:creationId xmlns:a16="http://schemas.microsoft.com/office/drawing/2014/main" id="{57CA45E4-BBDE-CD26-85C0-9358403D610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3752" b="14031"/>
          <a:stretch/>
        </p:blipFill>
        <p:spPr>
          <a:xfrm>
            <a:off x="0" y="0"/>
            <a:ext cx="12192000" cy="7348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FFEAE39-154C-E8CF-4371-EEC1D74B7A2D}"/>
              </a:ext>
            </a:extLst>
          </p:cNvPr>
          <p:cNvSpPr txBox="1"/>
          <p:nvPr/>
        </p:nvSpPr>
        <p:spPr>
          <a:xfrm>
            <a:off x="2387599" y="861088"/>
            <a:ext cx="74168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cs typeface="Times New Roman" panose="02020603050405020304" pitchFamily="18" charset="0"/>
              </a:rPr>
              <a:t>OSSERVAZIONE DELLA TERRA</a:t>
            </a:r>
            <a:endParaRPr lang="it-IT" sz="30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8DAAED6-17EA-B691-03A5-F432BA8EF0DC}"/>
              </a:ext>
            </a:extLst>
          </p:cNvPr>
          <p:cNvSpPr txBox="1"/>
          <p:nvPr/>
        </p:nvSpPr>
        <p:spPr>
          <a:xfrm>
            <a:off x="0" y="1523857"/>
            <a:ext cx="4546600" cy="3272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80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it-IT" sz="1800" dirty="0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 satelliti per l’osservazione della terra generano una </a:t>
            </a:r>
            <a:r>
              <a:rPr lang="it-IT" sz="1800" b="1" dirty="0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quantità crescente di dati</a:t>
            </a:r>
            <a:r>
              <a:rPr lang="it-IT" sz="1800" dirty="0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285750" indent="-285750" algn="just">
              <a:spcAft>
                <a:spcPts val="80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it-IT" sz="1800" dirty="0">
              <a:solidFill>
                <a:schemeClr val="accent2">
                  <a:lumMod val="75000"/>
                </a:schemeClr>
              </a:solidFill>
              <a:latin typeface="Titillium Web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spcAft>
                <a:spcPts val="80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it-IT" sz="1800" dirty="0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 esempio, si stima che il </a:t>
            </a:r>
            <a:r>
              <a:rPr lang="it-IT" sz="1800" b="1" dirty="0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programma europeo </a:t>
            </a:r>
            <a:r>
              <a:rPr lang="it-IT" sz="1800" b="1" dirty="0" err="1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Copernicus</a:t>
            </a:r>
            <a:r>
              <a:rPr lang="it-IT" sz="1800" b="1" dirty="0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800" dirty="0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produca ad oggi circa </a:t>
            </a:r>
            <a:r>
              <a:rPr lang="it-IT" sz="1800" b="1" dirty="0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12 terabyte di dati al giorno</a:t>
            </a:r>
            <a:r>
              <a:rPr lang="it-IT" sz="1800" dirty="0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marL="285750" indent="-285750" algn="just">
              <a:spcAft>
                <a:spcPts val="80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it-IT" sz="1800" dirty="0">
              <a:solidFill>
                <a:schemeClr val="accent2">
                  <a:lumMod val="75000"/>
                </a:schemeClr>
              </a:solidFill>
              <a:latin typeface="Titillium Web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spcAft>
                <a:spcPts val="80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it-IT" sz="1800" dirty="0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Questa mole di informazioni richiede </a:t>
            </a:r>
            <a:r>
              <a:rPr lang="it-IT" sz="1800" b="1" dirty="0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capacità avanzate di elaborazione</a:t>
            </a:r>
            <a:r>
              <a:rPr lang="it-IT" sz="1800" dirty="0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per essere efficacemente utilizzata.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362D3C3-0F2C-340A-B26B-1325653C73EC}"/>
              </a:ext>
            </a:extLst>
          </p:cNvPr>
          <p:cNvSpPr txBox="1"/>
          <p:nvPr/>
        </p:nvSpPr>
        <p:spPr>
          <a:xfrm>
            <a:off x="7483346" y="3545697"/>
            <a:ext cx="4546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  <a:buClr>
                <a:schemeClr val="accent2"/>
              </a:buClr>
            </a:pPr>
            <a:r>
              <a:rPr lang="it-IT" sz="2400" b="1" i="1" dirty="0">
                <a:solidFill>
                  <a:srgbClr val="FF0000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È qui che entra in gioco la sinergia tra l’economia spaziale e il Centro Nazionale ICSC</a:t>
            </a:r>
          </a:p>
        </p:txBody>
      </p:sp>
      <p:sp>
        <p:nvSpPr>
          <p:cNvPr id="2" name="Google Shape;127;p1">
            <a:extLst>
              <a:ext uri="{FF2B5EF4-FFF2-40B4-BE49-F238E27FC236}">
                <a16:creationId xmlns:a16="http://schemas.microsoft.com/office/drawing/2014/main" id="{C0B39930-55FE-1E4F-76CE-AED13CA79FEE}"/>
              </a:ext>
            </a:extLst>
          </p:cNvPr>
          <p:cNvSpPr txBox="1"/>
          <p:nvPr/>
        </p:nvSpPr>
        <p:spPr>
          <a:xfrm>
            <a:off x="-1" y="6536581"/>
            <a:ext cx="110393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e lo Spoke 2 – Dove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siamo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ora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?                                                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      Catania, 10-12 </a:t>
            </a:r>
            <a:r>
              <a:rPr lang="en-US" b="1" i="0" u="none" strike="noStrike" cap="none" dirty="0" err="1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Dicembre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6160464"/>
      </p:ext>
    </p:extLst>
  </p:cSld>
  <p:clrMapOvr>
    <a:masterClrMapping/>
  </p:clrMapOvr>
  <p:transition spd="slow">
    <p:wipe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103EF-9A8C-30EF-DAD7-8C49B344E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24;p1">
            <a:extLst>
              <a:ext uri="{FF2B5EF4-FFF2-40B4-BE49-F238E27FC236}">
                <a16:creationId xmlns:a16="http://schemas.microsoft.com/office/drawing/2014/main" id="{10308AF5-3E26-0A93-7246-9100D037F604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0" name="Google Shape;125;p1">
              <a:extLst>
                <a:ext uri="{FF2B5EF4-FFF2-40B4-BE49-F238E27FC236}">
                  <a16:creationId xmlns:a16="http://schemas.microsoft.com/office/drawing/2014/main" id="{E5B2626A-19E1-3C36-E60D-61FFCF97542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26;p1">
              <a:extLst>
                <a:ext uri="{FF2B5EF4-FFF2-40B4-BE49-F238E27FC236}">
                  <a16:creationId xmlns:a16="http://schemas.microsoft.com/office/drawing/2014/main" id="{0F255BC9-7305-CB1A-AC75-C0C0BD5751F0}"/>
                </a:ext>
              </a:extLst>
            </p:cNvPr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b="1" dirty="0">
                  <a:solidFill>
                    <a:schemeClr val="lt1"/>
                  </a:solidFill>
                  <a:latin typeface="Titillium Web" panose="00000500000000000000" pitchFamily="2" charset="0"/>
                </a:rPr>
                <a:t>6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3" name="Google Shape;128;p1">
            <a:extLst>
              <a:ext uri="{FF2B5EF4-FFF2-40B4-BE49-F238E27FC236}">
                <a16:creationId xmlns:a16="http://schemas.microsoft.com/office/drawing/2014/main" id="{8004A2EC-DDBD-7A20-21CF-ABC9CCCC8E1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3752" b="14031"/>
          <a:stretch/>
        </p:blipFill>
        <p:spPr>
          <a:xfrm>
            <a:off x="0" y="0"/>
            <a:ext cx="12192000" cy="734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 descr="Immagine che contiene spazio, Spazio esterno, Universo, stella&#10;&#10;Descrizione generata automaticamente">
            <a:extLst>
              <a:ext uri="{FF2B5EF4-FFF2-40B4-BE49-F238E27FC236}">
                <a16:creationId xmlns:a16="http://schemas.microsoft.com/office/drawing/2014/main" id="{6ABED68F-4EB2-4562-57AA-3D173A6B8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4842"/>
            <a:ext cx="12192000" cy="577376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F3E3B53-2A02-2EA6-16B4-FD236D067AB3}"/>
              </a:ext>
            </a:extLst>
          </p:cNvPr>
          <p:cNvSpPr txBox="1"/>
          <p:nvPr/>
        </p:nvSpPr>
        <p:spPr>
          <a:xfrm>
            <a:off x="2387599" y="861088"/>
            <a:ext cx="74168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cs typeface="Times New Roman" panose="02020603050405020304" pitchFamily="18" charset="0"/>
              </a:rPr>
              <a:t>DATI SATELLITARI E CENTRI DI CALCOLO</a:t>
            </a:r>
            <a:endParaRPr lang="it-IT" sz="30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127;p1">
            <a:extLst>
              <a:ext uri="{FF2B5EF4-FFF2-40B4-BE49-F238E27FC236}">
                <a16:creationId xmlns:a16="http://schemas.microsoft.com/office/drawing/2014/main" id="{091FE728-F5B7-5C9A-6551-4A51B2B5DE37}"/>
              </a:ext>
            </a:extLst>
          </p:cNvPr>
          <p:cNvSpPr txBox="1"/>
          <p:nvPr/>
        </p:nvSpPr>
        <p:spPr>
          <a:xfrm>
            <a:off x="-1" y="6536581"/>
            <a:ext cx="110393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e lo Spoke 2 – Dove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siamo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ora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?                                                     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 Catania, 10-12 </a:t>
            </a:r>
            <a:r>
              <a:rPr lang="en-US" b="1" i="0" u="none" strike="noStrike" cap="none" dirty="0" err="1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Dicembre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3655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E6D93-71BF-26EB-A2F7-3D4B01E0C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24;p1">
            <a:extLst>
              <a:ext uri="{FF2B5EF4-FFF2-40B4-BE49-F238E27FC236}">
                <a16:creationId xmlns:a16="http://schemas.microsoft.com/office/drawing/2014/main" id="{95C70738-541C-257C-EB0F-E82677E6557F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0" name="Google Shape;125;p1">
              <a:extLst>
                <a:ext uri="{FF2B5EF4-FFF2-40B4-BE49-F238E27FC236}">
                  <a16:creationId xmlns:a16="http://schemas.microsoft.com/office/drawing/2014/main" id="{12713748-AB17-6B18-6461-AE762F5F2E56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26;p1">
              <a:extLst>
                <a:ext uri="{FF2B5EF4-FFF2-40B4-BE49-F238E27FC236}">
                  <a16:creationId xmlns:a16="http://schemas.microsoft.com/office/drawing/2014/main" id="{17277909-104F-565E-F606-C74B39D30AB7}"/>
                </a:ext>
              </a:extLst>
            </p:cNvPr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b="1" dirty="0">
                  <a:solidFill>
                    <a:schemeClr val="lt1"/>
                  </a:solidFill>
                  <a:latin typeface="Titillium Web" panose="00000500000000000000" pitchFamily="2" charset="0"/>
                </a:rPr>
                <a:t>6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3" name="Google Shape;128;p1">
            <a:extLst>
              <a:ext uri="{FF2B5EF4-FFF2-40B4-BE49-F238E27FC236}">
                <a16:creationId xmlns:a16="http://schemas.microsoft.com/office/drawing/2014/main" id="{8964E0F4-0687-384C-2AB3-E988E2D93B8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3752" b="14031"/>
          <a:stretch/>
        </p:blipFill>
        <p:spPr>
          <a:xfrm>
            <a:off x="0" y="0"/>
            <a:ext cx="12192000" cy="734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 descr="Immagine che contiene spazio, Spazio esterno, Universo, stella&#10;&#10;Descrizione generata automaticamente">
            <a:extLst>
              <a:ext uri="{FF2B5EF4-FFF2-40B4-BE49-F238E27FC236}">
                <a16:creationId xmlns:a16="http://schemas.microsoft.com/office/drawing/2014/main" id="{1C804FCE-8FBA-FFC3-4417-80CCF13EE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4842"/>
            <a:ext cx="12192000" cy="5773765"/>
          </a:xfrm>
          <a:prstGeom prst="rect">
            <a:avLst/>
          </a:prstGeom>
        </p:spPr>
      </p:pic>
      <p:pic>
        <p:nvPicPr>
          <p:cNvPr id="17" name="Elemento grafico 16" descr="Satellite con riempimento a tinta unita">
            <a:extLst>
              <a:ext uri="{FF2B5EF4-FFF2-40B4-BE49-F238E27FC236}">
                <a16:creationId xmlns:a16="http://schemas.microsoft.com/office/drawing/2014/main" id="{4980E0FA-3F7D-15C2-D500-ABFC0F152A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44038" y="2023031"/>
            <a:ext cx="914400" cy="914400"/>
          </a:xfrm>
          <a:prstGeom prst="rect">
            <a:avLst/>
          </a:prstGeom>
        </p:spPr>
      </p:pic>
      <p:pic>
        <p:nvPicPr>
          <p:cNvPr id="18" name="Elemento grafico 17" descr="Satellite con riempimento a tinta unita">
            <a:extLst>
              <a:ext uri="{FF2B5EF4-FFF2-40B4-BE49-F238E27FC236}">
                <a16:creationId xmlns:a16="http://schemas.microsoft.com/office/drawing/2014/main" id="{19379F52-8B94-3AC0-685A-BD99D62884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10819" y="1792924"/>
            <a:ext cx="914400" cy="914400"/>
          </a:xfrm>
          <a:prstGeom prst="rect">
            <a:avLst/>
          </a:prstGeom>
        </p:spPr>
      </p:pic>
      <p:pic>
        <p:nvPicPr>
          <p:cNvPr id="4" name="Elemento grafico 3" descr="Satellite con riempimento a tinta unita">
            <a:extLst>
              <a:ext uri="{FF2B5EF4-FFF2-40B4-BE49-F238E27FC236}">
                <a16:creationId xmlns:a16="http://schemas.microsoft.com/office/drawing/2014/main" id="{CC9D85F0-153E-2A37-ABBB-75463250B7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47200" y="3104756"/>
            <a:ext cx="914400" cy="914400"/>
          </a:xfrm>
          <a:prstGeom prst="rect">
            <a:avLst/>
          </a:prstGeom>
        </p:spPr>
      </p:pic>
      <p:pic>
        <p:nvPicPr>
          <p:cNvPr id="7" name="Elemento grafico 6" descr="Satellite con riempimento a tinta unita">
            <a:extLst>
              <a:ext uri="{FF2B5EF4-FFF2-40B4-BE49-F238E27FC236}">
                <a16:creationId xmlns:a16="http://schemas.microsoft.com/office/drawing/2014/main" id="{A705152F-D094-A0EA-6108-B9BBA4302E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85477" y="2190356"/>
            <a:ext cx="914400" cy="914400"/>
          </a:xfrm>
          <a:prstGeom prst="rect">
            <a:avLst/>
          </a:prstGeom>
        </p:spPr>
      </p:pic>
      <p:pic>
        <p:nvPicPr>
          <p:cNvPr id="8" name="Elemento grafico 7" descr="Satellite con riempimento a tinta unita">
            <a:extLst>
              <a:ext uri="{FF2B5EF4-FFF2-40B4-BE49-F238E27FC236}">
                <a16:creationId xmlns:a16="http://schemas.microsoft.com/office/drawing/2014/main" id="{99E4FDD6-EA50-DA39-F0C6-736B05308B4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769600" y="3443924"/>
            <a:ext cx="914400" cy="914400"/>
          </a:xfrm>
          <a:prstGeom prst="rect">
            <a:avLst/>
          </a:prstGeom>
        </p:spPr>
      </p:pic>
      <p:sp>
        <p:nvSpPr>
          <p:cNvPr id="2" name="Google Shape;127;p1">
            <a:extLst>
              <a:ext uri="{FF2B5EF4-FFF2-40B4-BE49-F238E27FC236}">
                <a16:creationId xmlns:a16="http://schemas.microsoft.com/office/drawing/2014/main" id="{BD50F253-27BA-30EB-0E0F-94518D62E230}"/>
              </a:ext>
            </a:extLst>
          </p:cNvPr>
          <p:cNvSpPr txBox="1"/>
          <p:nvPr/>
        </p:nvSpPr>
        <p:spPr>
          <a:xfrm>
            <a:off x="-1" y="6536581"/>
            <a:ext cx="110393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e lo Spoke 2 – Dove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siamo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ora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?                                                     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 Catania, 10-12 </a:t>
            </a:r>
            <a:r>
              <a:rPr lang="en-US" b="1" i="0" u="none" strike="noStrike" cap="none" dirty="0" err="1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Dicembre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217B104-A32A-9209-1B24-69D000D135EB}"/>
              </a:ext>
            </a:extLst>
          </p:cNvPr>
          <p:cNvSpPr txBox="1"/>
          <p:nvPr/>
        </p:nvSpPr>
        <p:spPr>
          <a:xfrm>
            <a:off x="2387599" y="861088"/>
            <a:ext cx="74168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cs typeface="Times New Roman" panose="02020603050405020304" pitchFamily="18" charset="0"/>
              </a:rPr>
              <a:t>DATI SATELLITARI E CENTRI DI CALCOLO</a:t>
            </a:r>
            <a:endParaRPr lang="it-IT" sz="30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347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ipe/>
      </p:transition>
    </mc:Choice>
    <mc:Fallback>
      <p:transition spd="slow">
        <p:wip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92D12-E900-8AE8-D30F-211B20ED1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24;p1">
            <a:extLst>
              <a:ext uri="{FF2B5EF4-FFF2-40B4-BE49-F238E27FC236}">
                <a16:creationId xmlns:a16="http://schemas.microsoft.com/office/drawing/2014/main" id="{9D09178A-3FAA-F66F-656D-0BC45013E290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0" name="Google Shape;125;p1">
              <a:extLst>
                <a:ext uri="{FF2B5EF4-FFF2-40B4-BE49-F238E27FC236}">
                  <a16:creationId xmlns:a16="http://schemas.microsoft.com/office/drawing/2014/main" id="{847BF9A6-B3BB-8A93-75E9-644169050515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26;p1">
              <a:extLst>
                <a:ext uri="{FF2B5EF4-FFF2-40B4-BE49-F238E27FC236}">
                  <a16:creationId xmlns:a16="http://schemas.microsoft.com/office/drawing/2014/main" id="{868E1B40-C595-2DDD-3E36-216CD4BBAE48}"/>
                </a:ext>
              </a:extLst>
            </p:cNvPr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b="1" dirty="0">
                  <a:solidFill>
                    <a:schemeClr val="lt1"/>
                  </a:solidFill>
                  <a:latin typeface="Titillium Web" panose="00000500000000000000" pitchFamily="2" charset="0"/>
                </a:rPr>
                <a:t>6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3" name="Google Shape;128;p1">
            <a:extLst>
              <a:ext uri="{FF2B5EF4-FFF2-40B4-BE49-F238E27FC236}">
                <a16:creationId xmlns:a16="http://schemas.microsoft.com/office/drawing/2014/main" id="{1D692EF7-01E8-1338-0909-8FBDE6F8631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3752" b="14031"/>
          <a:stretch/>
        </p:blipFill>
        <p:spPr>
          <a:xfrm>
            <a:off x="0" y="0"/>
            <a:ext cx="12192000" cy="734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 descr="Immagine che contiene spazio, Spazio esterno, Universo, stella&#10;&#10;Descrizione generata automaticamente">
            <a:extLst>
              <a:ext uri="{FF2B5EF4-FFF2-40B4-BE49-F238E27FC236}">
                <a16:creationId xmlns:a16="http://schemas.microsoft.com/office/drawing/2014/main" id="{8AF73B3B-075D-A47F-6DA7-6816C71C3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4842"/>
            <a:ext cx="12192000" cy="5773765"/>
          </a:xfrm>
          <a:prstGeom prst="rect">
            <a:avLst/>
          </a:prstGeom>
        </p:spPr>
      </p:pic>
      <p:pic>
        <p:nvPicPr>
          <p:cNvPr id="17" name="Elemento grafico 16" descr="Satellite con riempimento a tinta unita">
            <a:extLst>
              <a:ext uri="{FF2B5EF4-FFF2-40B4-BE49-F238E27FC236}">
                <a16:creationId xmlns:a16="http://schemas.microsoft.com/office/drawing/2014/main" id="{6E5E60CA-428A-BCE0-3840-A4BAF5ED59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44038" y="2023031"/>
            <a:ext cx="914400" cy="914400"/>
          </a:xfrm>
          <a:prstGeom prst="rect">
            <a:avLst/>
          </a:prstGeom>
        </p:spPr>
      </p:pic>
      <p:pic>
        <p:nvPicPr>
          <p:cNvPr id="18" name="Elemento grafico 17" descr="Satellite con riempimento a tinta unita">
            <a:extLst>
              <a:ext uri="{FF2B5EF4-FFF2-40B4-BE49-F238E27FC236}">
                <a16:creationId xmlns:a16="http://schemas.microsoft.com/office/drawing/2014/main" id="{A96B6CFA-CCFA-F993-3958-7EBAFF6100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10819" y="1792924"/>
            <a:ext cx="914400" cy="914400"/>
          </a:xfrm>
          <a:prstGeom prst="rect">
            <a:avLst/>
          </a:prstGeom>
        </p:spPr>
      </p:pic>
      <p:pic>
        <p:nvPicPr>
          <p:cNvPr id="4" name="Elemento grafico 3" descr="Satellite con riempimento a tinta unita">
            <a:extLst>
              <a:ext uri="{FF2B5EF4-FFF2-40B4-BE49-F238E27FC236}">
                <a16:creationId xmlns:a16="http://schemas.microsoft.com/office/drawing/2014/main" id="{9E169058-6EE7-3653-C198-97C0BA7B74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47200" y="3104756"/>
            <a:ext cx="914400" cy="914400"/>
          </a:xfrm>
          <a:prstGeom prst="rect">
            <a:avLst/>
          </a:prstGeom>
        </p:spPr>
      </p:pic>
      <p:pic>
        <p:nvPicPr>
          <p:cNvPr id="7" name="Elemento grafico 6" descr="Satellite con riempimento a tinta unita">
            <a:extLst>
              <a:ext uri="{FF2B5EF4-FFF2-40B4-BE49-F238E27FC236}">
                <a16:creationId xmlns:a16="http://schemas.microsoft.com/office/drawing/2014/main" id="{40B3A700-3F79-1A8B-1818-A56A56A701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85477" y="2190356"/>
            <a:ext cx="914400" cy="914400"/>
          </a:xfrm>
          <a:prstGeom prst="rect">
            <a:avLst/>
          </a:prstGeom>
        </p:spPr>
      </p:pic>
      <p:pic>
        <p:nvPicPr>
          <p:cNvPr id="8" name="Elemento grafico 7" descr="Satellite con riempimento a tinta unita">
            <a:extLst>
              <a:ext uri="{FF2B5EF4-FFF2-40B4-BE49-F238E27FC236}">
                <a16:creationId xmlns:a16="http://schemas.microsoft.com/office/drawing/2014/main" id="{08970A6B-6E4F-37AF-4180-83084A4D8EB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769600" y="3443924"/>
            <a:ext cx="914400" cy="914400"/>
          </a:xfrm>
          <a:prstGeom prst="rect">
            <a:avLst/>
          </a:prstGeom>
        </p:spPr>
      </p:pic>
      <p:pic>
        <p:nvPicPr>
          <p:cNvPr id="22" name="Elemento grafico 21" descr="Quadrirotore con riempimento a tinta unita">
            <a:extLst>
              <a:ext uri="{FF2B5EF4-FFF2-40B4-BE49-F238E27FC236}">
                <a16:creationId xmlns:a16="http://schemas.microsoft.com/office/drawing/2014/main" id="{F9915B9F-073C-27AA-70E2-B321714F35E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496419" y="4897120"/>
            <a:ext cx="914400" cy="914400"/>
          </a:xfrm>
          <a:prstGeom prst="rect">
            <a:avLst/>
          </a:prstGeom>
        </p:spPr>
      </p:pic>
      <p:pic>
        <p:nvPicPr>
          <p:cNvPr id="25" name="Elemento grafico 24" descr="Quadrirotore con riempimento a tinta unita">
            <a:extLst>
              <a:ext uri="{FF2B5EF4-FFF2-40B4-BE49-F238E27FC236}">
                <a16:creationId xmlns:a16="http://schemas.microsoft.com/office/drawing/2014/main" id="{CAC3AE68-BE5B-42EB-887F-7FFA44CDE05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001238" y="4260739"/>
            <a:ext cx="914400" cy="914400"/>
          </a:xfrm>
          <a:prstGeom prst="rect">
            <a:avLst/>
          </a:prstGeom>
        </p:spPr>
      </p:pic>
      <p:pic>
        <p:nvPicPr>
          <p:cNvPr id="27" name="Elemento grafico 26" descr="Quadrirotore con riempimento a tinta unita">
            <a:extLst>
              <a:ext uri="{FF2B5EF4-FFF2-40B4-BE49-F238E27FC236}">
                <a16:creationId xmlns:a16="http://schemas.microsoft.com/office/drawing/2014/main" id="{B9C97008-2443-9193-CA9F-E263C364408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459676" y="4556760"/>
            <a:ext cx="914400" cy="914400"/>
          </a:xfrm>
          <a:prstGeom prst="rect">
            <a:avLst/>
          </a:prstGeom>
        </p:spPr>
      </p:pic>
      <p:pic>
        <p:nvPicPr>
          <p:cNvPr id="2" name="Elemento grafico 1" descr="Quadrirotore con riempimento a tinta unita">
            <a:extLst>
              <a:ext uri="{FF2B5EF4-FFF2-40B4-BE49-F238E27FC236}">
                <a16:creationId xmlns:a16="http://schemas.microsoft.com/office/drawing/2014/main" id="{7E596769-9154-6CA0-9402-1BDF1F5A7FC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205719" y="5474669"/>
            <a:ext cx="914400" cy="914400"/>
          </a:xfrm>
          <a:prstGeom prst="rect">
            <a:avLst/>
          </a:prstGeom>
        </p:spPr>
      </p:pic>
      <p:sp>
        <p:nvSpPr>
          <p:cNvPr id="3" name="Google Shape;127;p1">
            <a:extLst>
              <a:ext uri="{FF2B5EF4-FFF2-40B4-BE49-F238E27FC236}">
                <a16:creationId xmlns:a16="http://schemas.microsoft.com/office/drawing/2014/main" id="{A905A970-C4BA-CCE1-156E-74D272641A9D}"/>
              </a:ext>
            </a:extLst>
          </p:cNvPr>
          <p:cNvSpPr txBox="1"/>
          <p:nvPr/>
        </p:nvSpPr>
        <p:spPr>
          <a:xfrm>
            <a:off x="-1" y="6536581"/>
            <a:ext cx="110393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e lo Spoke 2 – Dove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siamo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ora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?                                                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      Catania, 10-12 </a:t>
            </a:r>
            <a:r>
              <a:rPr lang="en-US" b="1" i="0" u="none" strike="noStrike" cap="none" dirty="0" err="1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Dicembre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D6930E4-D452-D0AC-B813-C305BB3ECA19}"/>
              </a:ext>
            </a:extLst>
          </p:cNvPr>
          <p:cNvSpPr txBox="1"/>
          <p:nvPr/>
        </p:nvSpPr>
        <p:spPr>
          <a:xfrm>
            <a:off x="2387599" y="861088"/>
            <a:ext cx="74168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cs typeface="Times New Roman" panose="02020603050405020304" pitchFamily="18" charset="0"/>
              </a:rPr>
              <a:t>DATI SATELLITARI E CENTRI DI CALCOLO</a:t>
            </a:r>
            <a:endParaRPr lang="it-IT" sz="30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241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ipe dir="r"/>
      </p:transition>
    </mc:Choice>
    <mc:Fallback>
      <p:transition spd="slow">
        <p:wipe dir="r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1A6FC-5AC8-00E7-24E9-C78FC2F58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24;p1">
            <a:extLst>
              <a:ext uri="{FF2B5EF4-FFF2-40B4-BE49-F238E27FC236}">
                <a16:creationId xmlns:a16="http://schemas.microsoft.com/office/drawing/2014/main" id="{59605234-0B48-F6D3-EAA4-17EF0076B137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0" name="Google Shape;125;p1">
              <a:extLst>
                <a:ext uri="{FF2B5EF4-FFF2-40B4-BE49-F238E27FC236}">
                  <a16:creationId xmlns:a16="http://schemas.microsoft.com/office/drawing/2014/main" id="{45274C30-00FD-37C7-BF08-DBFE7E384592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26;p1">
              <a:extLst>
                <a:ext uri="{FF2B5EF4-FFF2-40B4-BE49-F238E27FC236}">
                  <a16:creationId xmlns:a16="http://schemas.microsoft.com/office/drawing/2014/main" id="{B713F90E-FF94-D1CB-1981-4B527DD7C10C}"/>
                </a:ext>
              </a:extLst>
            </p:cNvPr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b="1" dirty="0">
                  <a:solidFill>
                    <a:schemeClr val="lt1"/>
                  </a:solidFill>
                  <a:latin typeface="Titillium Web" panose="00000500000000000000" pitchFamily="2" charset="0"/>
                </a:rPr>
                <a:t>6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3" name="Google Shape;128;p1">
            <a:extLst>
              <a:ext uri="{FF2B5EF4-FFF2-40B4-BE49-F238E27FC236}">
                <a16:creationId xmlns:a16="http://schemas.microsoft.com/office/drawing/2014/main" id="{37333404-DE52-59AD-5011-D5E0504D509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3752" b="14031"/>
          <a:stretch/>
        </p:blipFill>
        <p:spPr>
          <a:xfrm>
            <a:off x="0" y="0"/>
            <a:ext cx="12192000" cy="734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 descr="Immagine che contiene spazio, Spazio esterno, Universo, stella&#10;&#10;Descrizione generata automaticamente">
            <a:extLst>
              <a:ext uri="{FF2B5EF4-FFF2-40B4-BE49-F238E27FC236}">
                <a16:creationId xmlns:a16="http://schemas.microsoft.com/office/drawing/2014/main" id="{F77EEB15-8318-66D6-DC7B-5535F85D95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4842"/>
            <a:ext cx="12192000" cy="5773765"/>
          </a:xfrm>
          <a:prstGeom prst="rect">
            <a:avLst/>
          </a:prstGeom>
        </p:spPr>
      </p:pic>
      <p:pic>
        <p:nvPicPr>
          <p:cNvPr id="17" name="Elemento grafico 16" descr="Satellite con riempimento a tinta unita">
            <a:extLst>
              <a:ext uri="{FF2B5EF4-FFF2-40B4-BE49-F238E27FC236}">
                <a16:creationId xmlns:a16="http://schemas.microsoft.com/office/drawing/2014/main" id="{3A259E79-356E-E9C4-8FCB-45A40485EB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44038" y="2023031"/>
            <a:ext cx="914400" cy="914400"/>
          </a:xfrm>
          <a:prstGeom prst="rect">
            <a:avLst/>
          </a:prstGeom>
        </p:spPr>
      </p:pic>
      <p:pic>
        <p:nvPicPr>
          <p:cNvPr id="18" name="Elemento grafico 17" descr="Satellite con riempimento a tinta unita">
            <a:extLst>
              <a:ext uri="{FF2B5EF4-FFF2-40B4-BE49-F238E27FC236}">
                <a16:creationId xmlns:a16="http://schemas.microsoft.com/office/drawing/2014/main" id="{25779A03-641C-FE71-0429-C996A5AB59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10819" y="1792924"/>
            <a:ext cx="914400" cy="914400"/>
          </a:xfrm>
          <a:prstGeom prst="rect">
            <a:avLst/>
          </a:prstGeom>
        </p:spPr>
      </p:pic>
      <p:pic>
        <p:nvPicPr>
          <p:cNvPr id="3" name="Immagine 2" descr="Immagine che contiene schermata, luce, laser, arte&#10;&#10;Descrizione generata automaticamente">
            <a:extLst>
              <a:ext uri="{FF2B5EF4-FFF2-40B4-BE49-F238E27FC236}">
                <a16:creationId xmlns:a16="http://schemas.microsoft.com/office/drawing/2014/main" id="{27F05D60-31AD-0395-3F95-088225A1B5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183" y="1138087"/>
            <a:ext cx="2290913" cy="2290913"/>
          </a:xfrm>
          <a:prstGeom prst="rect">
            <a:avLst/>
          </a:prstGeom>
        </p:spPr>
      </p:pic>
      <p:pic>
        <p:nvPicPr>
          <p:cNvPr id="4" name="Elemento grafico 3" descr="Satellite con riempimento a tinta unita">
            <a:extLst>
              <a:ext uri="{FF2B5EF4-FFF2-40B4-BE49-F238E27FC236}">
                <a16:creationId xmlns:a16="http://schemas.microsoft.com/office/drawing/2014/main" id="{F8488727-E7C2-3438-F8A2-58DB3364BE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47200" y="3104756"/>
            <a:ext cx="914400" cy="914400"/>
          </a:xfrm>
          <a:prstGeom prst="rect">
            <a:avLst/>
          </a:prstGeom>
        </p:spPr>
      </p:pic>
      <p:pic>
        <p:nvPicPr>
          <p:cNvPr id="7" name="Elemento grafico 6" descr="Satellite con riempimento a tinta unita">
            <a:extLst>
              <a:ext uri="{FF2B5EF4-FFF2-40B4-BE49-F238E27FC236}">
                <a16:creationId xmlns:a16="http://schemas.microsoft.com/office/drawing/2014/main" id="{B6EBACCF-F8EE-2383-4F96-26F9E02D42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385477" y="2190356"/>
            <a:ext cx="914400" cy="914400"/>
          </a:xfrm>
          <a:prstGeom prst="rect">
            <a:avLst/>
          </a:prstGeom>
        </p:spPr>
      </p:pic>
      <p:pic>
        <p:nvPicPr>
          <p:cNvPr id="8" name="Elemento grafico 7" descr="Satellite con riempimento a tinta unita">
            <a:extLst>
              <a:ext uri="{FF2B5EF4-FFF2-40B4-BE49-F238E27FC236}">
                <a16:creationId xmlns:a16="http://schemas.microsoft.com/office/drawing/2014/main" id="{D113A2CB-B4EF-8BB5-0370-EE5DB59F072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769600" y="3443924"/>
            <a:ext cx="914400" cy="914400"/>
          </a:xfrm>
          <a:prstGeom prst="rect">
            <a:avLst/>
          </a:prstGeom>
        </p:spPr>
      </p:pic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EAA68C11-317D-D5C2-EDED-F68B74E88E43}"/>
              </a:ext>
            </a:extLst>
          </p:cNvPr>
          <p:cNvCxnSpPr>
            <a:stCxn id="3" idx="2"/>
          </p:cNvCxnSpPr>
          <p:nvPr/>
        </p:nvCxnSpPr>
        <p:spPr>
          <a:xfrm>
            <a:off x="1287640" y="3429000"/>
            <a:ext cx="1145456" cy="181356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>
            <a:extLst>
              <a:ext uri="{FF2B5EF4-FFF2-40B4-BE49-F238E27FC236}">
                <a16:creationId xmlns:a16="http://schemas.microsoft.com/office/drawing/2014/main" id="{0A154027-ED31-2195-3C29-B96DBC814149}"/>
              </a:ext>
            </a:extLst>
          </p:cNvPr>
          <p:cNvSpPr/>
          <p:nvPr/>
        </p:nvSpPr>
        <p:spPr>
          <a:xfrm>
            <a:off x="142183" y="1138087"/>
            <a:ext cx="2290913" cy="22909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FDC46F86-E057-8365-F1EB-BF0A8CF57873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41"/>
          <a:stretch/>
        </p:blipFill>
        <p:spPr>
          <a:xfrm>
            <a:off x="4131933" y="1342788"/>
            <a:ext cx="3928132" cy="553998"/>
          </a:xfrm>
          <a:prstGeom prst="rect">
            <a:avLst/>
          </a:prstGeom>
        </p:spPr>
      </p:pic>
      <p:pic>
        <p:nvPicPr>
          <p:cNvPr id="19" name="Elemento grafico 18" descr="Quadrirotore con riempimento a tinta unita">
            <a:extLst>
              <a:ext uri="{FF2B5EF4-FFF2-40B4-BE49-F238E27FC236}">
                <a16:creationId xmlns:a16="http://schemas.microsoft.com/office/drawing/2014/main" id="{F2E8F79D-EC91-C751-EA68-5E653449CAA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496419" y="4897120"/>
            <a:ext cx="914400" cy="914400"/>
          </a:xfrm>
          <a:prstGeom prst="rect">
            <a:avLst/>
          </a:prstGeom>
        </p:spPr>
      </p:pic>
      <p:pic>
        <p:nvPicPr>
          <p:cNvPr id="20" name="Elemento grafico 19" descr="Quadrirotore con riempimento a tinta unita">
            <a:extLst>
              <a:ext uri="{FF2B5EF4-FFF2-40B4-BE49-F238E27FC236}">
                <a16:creationId xmlns:a16="http://schemas.microsoft.com/office/drawing/2014/main" id="{CCDBF2C5-9F42-CBAE-8893-4F649CD1144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001238" y="4260739"/>
            <a:ext cx="914400" cy="914400"/>
          </a:xfrm>
          <a:prstGeom prst="rect">
            <a:avLst/>
          </a:prstGeom>
        </p:spPr>
      </p:pic>
      <p:pic>
        <p:nvPicPr>
          <p:cNvPr id="22" name="Elemento grafico 21" descr="Quadrirotore con riempimento a tinta unita">
            <a:extLst>
              <a:ext uri="{FF2B5EF4-FFF2-40B4-BE49-F238E27FC236}">
                <a16:creationId xmlns:a16="http://schemas.microsoft.com/office/drawing/2014/main" id="{23577DD4-CEA1-378C-8DEA-0FE39C6C760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459676" y="4556760"/>
            <a:ext cx="914400" cy="914400"/>
          </a:xfrm>
          <a:prstGeom prst="rect">
            <a:avLst/>
          </a:prstGeom>
        </p:spPr>
      </p:pic>
      <p:pic>
        <p:nvPicPr>
          <p:cNvPr id="23" name="Elemento grafico 22" descr="Quadrirotore con riempimento a tinta unita">
            <a:extLst>
              <a:ext uri="{FF2B5EF4-FFF2-40B4-BE49-F238E27FC236}">
                <a16:creationId xmlns:a16="http://schemas.microsoft.com/office/drawing/2014/main" id="{D98E6CEC-21A1-81B6-5372-B6AEE94412F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0205719" y="5474669"/>
            <a:ext cx="914400" cy="914400"/>
          </a:xfrm>
          <a:prstGeom prst="rect">
            <a:avLst/>
          </a:prstGeom>
        </p:spPr>
      </p:pic>
      <p:sp>
        <p:nvSpPr>
          <p:cNvPr id="14" name="Google Shape;127;p1">
            <a:extLst>
              <a:ext uri="{FF2B5EF4-FFF2-40B4-BE49-F238E27FC236}">
                <a16:creationId xmlns:a16="http://schemas.microsoft.com/office/drawing/2014/main" id="{4453C878-C89A-A0AA-2696-8DA4DDBC9B7F}"/>
              </a:ext>
            </a:extLst>
          </p:cNvPr>
          <p:cNvSpPr txBox="1"/>
          <p:nvPr/>
        </p:nvSpPr>
        <p:spPr>
          <a:xfrm>
            <a:off x="-1" y="6536581"/>
            <a:ext cx="110393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e lo Spoke 2 – Dove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siamo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ora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?                                                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      Catania, 10-12 </a:t>
            </a:r>
            <a:r>
              <a:rPr lang="en-US" b="1" i="0" u="none" strike="noStrike" cap="none" dirty="0" err="1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Dicembre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D188E34-EBB9-6A7E-E18F-9A719340CF3D}"/>
              </a:ext>
            </a:extLst>
          </p:cNvPr>
          <p:cNvSpPr txBox="1"/>
          <p:nvPr/>
        </p:nvSpPr>
        <p:spPr>
          <a:xfrm>
            <a:off x="2387599" y="861088"/>
            <a:ext cx="74168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cs typeface="Times New Roman" panose="02020603050405020304" pitchFamily="18" charset="0"/>
              </a:rPr>
              <a:t>DATI SATELLITARI E CENTRI DI CALCOLO</a:t>
            </a:r>
            <a:endParaRPr lang="it-IT" sz="30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323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22621-4E42-EC63-3445-E081529C2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24;p1">
            <a:extLst>
              <a:ext uri="{FF2B5EF4-FFF2-40B4-BE49-F238E27FC236}">
                <a16:creationId xmlns:a16="http://schemas.microsoft.com/office/drawing/2014/main" id="{641DCA49-AA98-F23F-BB23-9E4BABD34A9D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0" name="Google Shape;125;p1">
              <a:extLst>
                <a:ext uri="{FF2B5EF4-FFF2-40B4-BE49-F238E27FC236}">
                  <a16:creationId xmlns:a16="http://schemas.microsoft.com/office/drawing/2014/main" id="{CC739902-31E4-1615-393F-910338A2302B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26;p1">
              <a:extLst>
                <a:ext uri="{FF2B5EF4-FFF2-40B4-BE49-F238E27FC236}">
                  <a16:creationId xmlns:a16="http://schemas.microsoft.com/office/drawing/2014/main" id="{FA15DAD6-58F5-FFB8-848A-6B6F302560AA}"/>
                </a:ext>
              </a:extLst>
            </p:cNvPr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b="1" dirty="0">
                  <a:solidFill>
                    <a:schemeClr val="lt1"/>
                  </a:solidFill>
                  <a:latin typeface="Titillium Web" panose="00000500000000000000" pitchFamily="2" charset="0"/>
                </a:rPr>
                <a:t>6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3" name="Google Shape;128;p1">
            <a:extLst>
              <a:ext uri="{FF2B5EF4-FFF2-40B4-BE49-F238E27FC236}">
                <a16:creationId xmlns:a16="http://schemas.microsoft.com/office/drawing/2014/main" id="{746C25FC-D8F9-9C7A-0100-6BAC80BB387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3752" b="14031"/>
          <a:stretch/>
        </p:blipFill>
        <p:spPr>
          <a:xfrm>
            <a:off x="0" y="0"/>
            <a:ext cx="12192000" cy="734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 descr="Immagine che contiene spazio, Spazio esterno, Universo, stella&#10;&#10;Descrizione generata automaticamente">
            <a:extLst>
              <a:ext uri="{FF2B5EF4-FFF2-40B4-BE49-F238E27FC236}">
                <a16:creationId xmlns:a16="http://schemas.microsoft.com/office/drawing/2014/main" id="{54A4CAEC-F5AC-EB72-D700-4C7506376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4842"/>
            <a:ext cx="12192000" cy="5773765"/>
          </a:xfrm>
          <a:prstGeom prst="rect">
            <a:avLst/>
          </a:prstGeom>
        </p:spPr>
      </p:pic>
      <p:pic>
        <p:nvPicPr>
          <p:cNvPr id="17" name="Elemento grafico 16" descr="Satellite con riempimento a tinta unita">
            <a:extLst>
              <a:ext uri="{FF2B5EF4-FFF2-40B4-BE49-F238E27FC236}">
                <a16:creationId xmlns:a16="http://schemas.microsoft.com/office/drawing/2014/main" id="{87897EBD-46D7-C873-01CA-27296ACEEC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44038" y="2023031"/>
            <a:ext cx="914400" cy="914400"/>
          </a:xfrm>
          <a:prstGeom prst="rect">
            <a:avLst/>
          </a:prstGeom>
        </p:spPr>
      </p:pic>
      <p:pic>
        <p:nvPicPr>
          <p:cNvPr id="18" name="Elemento grafico 17" descr="Satellite con riempimento a tinta unita">
            <a:extLst>
              <a:ext uri="{FF2B5EF4-FFF2-40B4-BE49-F238E27FC236}">
                <a16:creationId xmlns:a16="http://schemas.microsoft.com/office/drawing/2014/main" id="{85894E99-34E9-F23B-7844-7BC661899F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10819" y="1792924"/>
            <a:ext cx="914400" cy="914400"/>
          </a:xfrm>
          <a:prstGeom prst="rect">
            <a:avLst/>
          </a:prstGeom>
        </p:spPr>
      </p:pic>
      <p:pic>
        <p:nvPicPr>
          <p:cNvPr id="3" name="Immagine 2" descr="Immagine che contiene schermata, luce, laser, arte&#10;&#10;Descrizione generata automaticamente">
            <a:extLst>
              <a:ext uri="{FF2B5EF4-FFF2-40B4-BE49-F238E27FC236}">
                <a16:creationId xmlns:a16="http://schemas.microsoft.com/office/drawing/2014/main" id="{F036DC00-27D9-9293-CBA5-3B8F13D209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183" y="1138087"/>
            <a:ext cx="2290913" cy="2290913"/>
          </a:xfrm>
          <a:prstGeom prst="rect">
            <a:avLst/>
          </a:prstGeom>
        </p:spPr>
      </p:pic>
      <p:pic>
        <p:nvPicPr>
          <p:cNvPr id="4" name="Elemento grafico 3" descr="Satellite con riempimento a tinta unita">
            <a:extLst>
              <a:ext uri="{FF2B5EF4-FFF2-40B4-BE49-F238E27FC236}">
                <a16:creationId xmlns:a16="http://schemas.microsoft.com/office/drawing/2014/main" id="{044B6CEC-7819-33A2-9389-BB95BB7654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47200" y="3104756"/>
            <a:ext cx="914400" cy="914400"/>
          </a:xfrm>
          <a:prstGeom prst="rect">
            <a:avLst/>
          </a:prstGeom>
        </p:spPr>
      </p:pic>
      <p:pic>
        <p:nvPicPr>
          <p:cNvPr id="7" name="Elemento grafico 6" descr="Satellite con riempimento a tinta unita">
            <a:extLst>
              <a:ext uri="{FF2B5EF4-FFF2-40B4-BE49-F238E27FC236}">
                <a16:creationId xmlns:a16="http://schemas.microsoft.com/office/drawing/2014/main" id="{988E787A-0331-06DC-F8A9-178226A97D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385477" y="2190356"/>
            <a:ext cx="914400" cy="914400"/>
          </a:xfrm>
          <a:prstGeom prst="rect">
            <a:avLst/>
          </a:prstGeom>
        </p:spPr>
      </p:pic>
      <p:pic>
        <p:nvPicPr>
          <p:cNvPr id="8" name="Elemento grafico 7" descr="Satellite con riempimento a tinta unita">
            <a:extLst>
              <a:ext uri="{FF2B5EF4-FFF2-40B4-BE49-F238E27FC236}">
                <a16:creationId xmlns:a16="http://schemas.microsoft.com/office/drawing/2014/main" id="{0BA8F8AA-9B1C-118B-9189-764AB7A6EE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769600" y="3443924"/>
            <a:ext cx="914400" cy="914400"/>
          </a:xfrm>
          <a:prstGeom prst="rect">
            <a:avLst/>
          </a:prstGeom>
        </p:spPr>
      </p:pic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1B071DF3-033C-62EB-1425-B96D9D19A1F6}"/>
              </a:ext>
            </a:extLst>
          </p:cNvPr>
          <p:cNvCxnSpPr>
            <a:stCxn id="3" idx="2"/>
          </p:cNvCxnSpPr>
          <p:nvPr/>
        </p:nvCxnSpPr>
        <p:spPr>
          <a:xfrm>
            <a:off x="1287640" y="3429000"/>
            <a:ext cx="1145456" cy="181356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>
            <a:extLst>
              <a:ext uri="{FF2B5EF4-FFF2-40B4-BE49-F238E27FC236}">
                <a16:creationId xmlns:a16="http://schemas.microsoft.com/office/drawing/2014/main" id="{BC16F972-1C20-822F-9B71-4F674DD403F1}"/>
              </a:ext>
            </a:extLst>
          </p:cNvPr>
          <p:cNvSpPr/>
          <p:nvPr/>
        </p:nvSpPr>
        <p:spPr>
          <a:xfrm>
            <a:off x="142183" y="1138087"/>
            <a:ext cx="2290913" cy="22909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20B78415-6A14-BAEA-CC8C-20437ED02AA0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41"/>
          <a:stretch/>
        </p:blipFill>
        <p:spPr>
          <a:xfrm>
            <a:off x="4131933" y="1342788"/>
            <a:ext cx="3928132" cy="553998"/>
          </a:xfrm>
          <a:prstGeom prst="rect">
            <a:avLst/>
          </a:prstGeom>
        </p:spPr>
      </p:pic>
      <p:pic>
        <p:nvPicPr>
          <p:cNvPr id="19" name="Elemento grafico 18" descr="Quadrirotore con riempimento a tinta unita">
            <a:extLst>
              <a:ext uri="{FF2B5EF4-FFF2-40B4-BE49-F238E27FC236}">
                <a16:creationId xmlns:a16="http://schemas.microsoft.com/office/drawing/2014/main" id="{486DA33F-9A1B-FB0F-9378-A4D5CC1462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496419" y="4897120"/>
            <a:ext cx="914400" cy="914400"/>
          </a:xfrm>
          <a:prstGeom prst="rect">
            <a:avLst/>
          </a:prstGeom>
        </p:spPr>
      </p:pic>
      <p:pic>
        <p:nvPicPr>
          <p:cNvPr id="20" name="Elemento grafico 19" descr="Quadrirotore con riempimento a tinta unita">
            <a:extLst>
              <a:ext uri="{FF2B5EF4-FFF2-40B4-BE49-F238E27FC236}">
                <a16:creationId xmlns:a16="http://schemas.microsoft.com/office/drawing/2014/main" id="{4A0D5F55-4053-DD6D-2D16-29AB42D6C46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001238" y="4260739"/>
            <a:ext cx="914400" cy="914400"/>
          </a:xfrm>
          <a:prstGeom prst="rect">
            <a:avLst/>
          </a:prstGeom>
        </p:spPr>
      </p:pic>
      <p:pic>
        <p:nvPicPr>
          <p:cNvPr id="22" name="Elemento grafico 21" descr="Quadrirotore con riempimento a tinta unita">
            <a:extLst>
              <a:ext uri="{FF2B5EF4-FFF2-40B4-BE49-F238E27FC236}">
                <a16:creationId xmlns:a16="http://schemas.microsoft.com/office/drawing/2014/main" id="{0336C0E7-5E1F-2363-C938-7797DCADBE2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459676" y="4556760"/>
            <a:ext cx="914400" cy="914400"/>
          </a:xfrm>
          <a:prstGeom prst="rect">
            <a:avLst/>
          </a:prstGeom>
        </p:spPr>
      </p:pic>
      <p:pic>
        <p:nvPicPr>
          <p:cNvPr id="23" name="Elemento grafico 22" descr="Quadrirotore con riempimento a tinta unita">
            <a:extLst>
              <a:ext uri="{FF2B5EF4-FFF2-40B4-BE49-F238E27FC236}">
                <a16:creationId xmlns:a16="http://schemas.microsoft.com/office/drawing/2014/main" id="{AE56F00D-B06B-09C5-EDA1-03A024D983A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0205719" y="5474669"/>
            <a:ext cx="914400" cy="914400"/>
          </a:xfrm>
          <a:prstGeom prst="rect">
            <a:avLst/>
          </a:prstGeom>
        </p:spPr>
      </p:pic>
      <p:sp>
        <p:nvSpPr>
          <p:cNvPr id="21" name="Google Shape;127;p1">
            <a:extLst>
              <a:ext uri="{FF2B5EF4-FFF2-40B4-BE49-F238E27FC236}">
                <a16:creationId xmlns:a16="http://schemas.microsoft.com/office/drawing/2014/main" id="{FDB31072-A1B8-431A-3B85-035792A410E3}"/>
              </a:ext>
            </a:extLst>
          </p:cNvPr>
          <p:cNvSpPr txBox="1"/>
          <p:nvPr/>
        </p:nvSpPr>
        <p:spPr>
          <a:xfrm>
            <a:off x="-1" y="6536581"/>
            <a:ext cx="110393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e lo Spoke 2 – Dove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siamo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ora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?                                                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      Catania, 10-12 </a:t>
            </a:r>
            <a:r>
              <a:rPr lang="en-US" b="1" i="0" u="none" strike="noStrike" cap="none" dirty="0" err="1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Dicembre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BD832109-7168-2D5E-D462-74E438796F4C}"/>
              </a:ext>
            </a:extLst>
          </p:cNvPr>
          <p:cNvSpPr txBox="1"/>
          <p:nvPr/>
        </p:nvSpPr>
        <p:spPr>
          <a:xfrm>
            <a:off x="2387599" y="861088"/>
            <a:ext cx="74168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cs typeface="Times New Roman" panose="02020603050405020304" pitchFamily="18" charset="0"/>
              </a:rPr>
              <a:t>DATI SATELLITARI E CENTRI DI CALCOLO</a:t>
            </a:r>
            <a:endParaRPr lang="it-IT" sz="30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75F790DA-9645-F7C0-F6E5-69CEEBDF3306}"/>
              </a:ext>
            </a:extLst>
          </p:cNvPr>
          <p:cNvSpPr txBox="1"/>
          <p:nvPr/>
        </p:nvSpPr>
        <p:spPr>
          <a:xfrm>
            <a:off x="8457016" y="1378531"/>
            <a:ext cx="37349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80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it-IT" sz="1600" i="1" dirty="0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Gestione dei </a:t>
            </a:r>
            <a:r>
              <a:rPr lang="it-IT" sz="1600" b="1" i="1" dirty="0">
                <a:solidFill>
                  <a:schemeClr val="bg1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Big Data </a:t>
            </a:r>
            <a:r>
              <a:rPr lang="it-IT" sz="1600" i="1" dirty="0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prodotti dai satelliti e areo velivoli</a:t>
            </a:r>
          </a:p>
        </p:txBody>
      </p:sp>
    </p:spTree>
    <p:extLst>
      <p:ext uri="{BB962C8B-B14F-4D97-AF65-F5344CB8AC3E}">
        <p14:creationId xmlns:p14="http://schemas.microsoft.com/office/powerpoint/2010/main" val="3039950045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AABF5-B5D8-F156-4ED8-E7CD5D83B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24;p1">
            <a:extLst>
              <a:ext uri="{FF2B5EF4-FFF2-40B4-BE49-F238E27FC236}">
                <a16:creationId xmlns:a16="http://schemas.microsoft.com/office/drawing/2014/main" id="{EAD794A5-021C-0873-0A98-809D08FDC7EF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0" name="Google Shape;125;p1">
              <a:extLst>
                <a:ext uri="{FF2B5EF4-FFF2-40B4-BE49-F238E27FC236}">
                  <a16:creationId xmlns:a16="http://schemas.microsoft.com/office/drawing/2014/main" id="{B78FD86E-95C5-E01E-5E29-B8ED63D534A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26;p1">
              <a:extLst>
                <a:ext uri="{FF2B5EF4-FFF2-40B4-BE49-F238E27FC236}">
                  <a16:creationId xmlns:a16="http://schemas.microsoft.com/office/drawing/2014/main" id="{314506CA-B0C5-32F2-40CD-81E159FBF443}"/>
                </a:ext>
              </a:extLst>
            </p:cNvPr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b="1" dirty="0">
                  <a:solidFill>
                    <a:schemeClr val="lt1"/>
                  </a:solidFill>
                  <a:latin typeface="Titillium Web" panose="00000500000000000000" pitchFamily="2" charset="0"/>
                </a:rPr>
                <a:t>6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3" name="Google Shape;128;p1">
            <a:extLst>
              <a:ext uri="{FF2B5EF4-FFF2-40B4-BE49-F238E27FC236}">
                <a16:creationId xmlns:a16="http://schemas.microsoft.com/office/drawing/2014/main" id="{F458D7CC-FF52-E2C5-420D-4D045F7B158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3752" b="14031"/>
          <a:stretch/>
        </p:blipFill>
        <p:spPr>
          <a:xfrm>
            <a:off x="0" y="0"/>
            <a:ext cx="12192000" cy="734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 descr="Immagine che contiene spazio, Spazio esterno, Universo, stella&#10;&#10;Descrizione generata automaticamente">
            <a:extLst>
              <a:ext uri="{FF2B5EF4-FFF2-40B4-BE49-F238E27FC236}">
                <a16:creationId xmlns:a16="http://schemas.microsoft.com/office/drawing/2014/main" id="{5491F904-A321-1E52-42F7-2D345EC2A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4842"/>
            <a:ext cx="12192000" cy="5773765"/>
          </a:xfrm>
          <a:prstGeom prst="rect">
            <a:avLst/>
          </a:prstGeom>
        </p:spPr>
      </p:pic>
      <p:pic>
        <p:nvPicPr>
          <p:cNvPr id="17" name="Elemento grafico 16" descr="Satellite con riempimento a tinta unita">
            <a:extLst>
              <a:ext uri="{FF2B5EF4-FFF2-40B4-BE49-F238E27FC236}">
                <a16:creationId xmlns:a16="http://schemas.microsoft.com/office/drawing/2014/main" id="{485EBD97-3E9B-CA15-5F5D-04B22BCAD2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44038" y="2023031"/>
            <a:ext cx="914400" cy="914400"/>
          </a:xfrm>
          <a:prstGeom prst="rect">
            <a:avLst/>
          </a:prstGeom>
        </p:spPr>
      </p:pic>
      <p:pic>
        <p:nvPicPr>
          <p:cNvPr id="18" name="Elemento grafico 17" descr="Satellite con riempimento a tinta unita">
            <a:extLst>
              <a:ext uri="{FF2B5EF4-FFF2-40B4-BE49-F238E27FC236}">
                <a16:creationId xmlns:a16="http://schemas.microsoft.com/office/drawing/2014/main" id="{318A11BA-8256-6936-B526-DF5DCBA328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10819" y="1792924"/>
            <a:ext cx="914400" cy="914400"/>
          </a:xfrm>
          <a:prstGeom prst="rect">
            <a:avLst/>
          </a:prstGeom>
        </p:spPr>
      </p:pic>
      <p:pic>
        <p:nvPicPr>
          <p:cNvPr id="3" name="Immagine 2" descr="Immagine che contiene schermata, luce, laser, arte&#10;&#10;Descrizione generata automaticamente">
            <a:extLst>
              <a:ext uri="{FF2B5EF4-FFF2-40B4-BE49-F238E27FC236}">
                <a16:creationId xmlns:a16="http://schemas.microsoft.com/office/drawing/2014/main" id="{D02F41F7-C775-94D8-80B4-A0B0F61EC4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183" y="1138087"/>
            <a:ext cx="2290913" cy="2290913"/>
          </a:xfrm>
          <a:prstGeom prst="rect">
            <a:avLst/>
          </a:prstGeom>
        </p:spPr>
      </p:pic>
      <p:pic>
        <p:nvPicPr>
          <p:cNvPr id="4" name="Elemento grafico 3" descr="Satellite con riempimento a tinta unita">
            <a:extLst>
              <a:ext uri="{FF2B5EF4-FFF2-40B4-BE49-F238E27FC236}">
                <a16:creationId xmlns:a16="http://schemas.microsoft.com/office/drawing/2014/main" id="{3E57635A-FE43-43C7-A6B0-C1A1BA144B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47200" y="3104756"/>
            <a:ext cx="914400" cy="914400"/>
          </a:xfrm>
          <a:prstGeom prst="rect">
            <a:avLst/>
          </a:prstGeom>
        </p:spPr>
      </p:pic>
      <p:pic>
        <p:nvPicPr>
          <p:cNvPr id="7" name="Elemento grafico 6" descr="Satellite con riempimento a tinta unita">
            <a:extLst>
              <a:ext uri="{FF2B5EF4-FFF2-40B4-BE49-F238E27FC236}">
                <a16:creationId xmlns:a16="http://schemas.microsoft.com/office/drawing/2014/main" id="{7DCD7A39-540A-A12D-57FE-E1ED450DF6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385477" y="2190356"/>
            <a:ext cx="914400" cy="914400"/>
          </a:xfrm>
          <a:prstGeom prst="rect">
            <a:avLst/>
          </a:prstGeom>
        </p:spPr>
      </p:pic>
      <p:pic>
        <p:nvPicPr>
          <p:cNvPr id="8" name="Elemento grafico 7" descr="Satellite con riempimento a tinta unita">
            <a:extLst>
              <a:ext uri="{FF2B5EF4-FFF2-40B4-BE49-F238E27FC236}">
                <a16:creationId xmlns:a16="http://schemas.microsoft.com/office/drawing/2014/main" id="{AC0A69F7-52A9-D082-C26C-C3F1181F443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769600" y="3443924"/>
            <a:ext cx="914400" cy="914400"/>
          </a:xfrm>
          <a:prstGeom prst="rect">
            <a:avLst/>
          </a:prstGeom>
        </p:spPr>
      </p:pic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2CD9B541-4572-6063-BD26-0B1A52C532CD}"/>
              </a:ext>
            </a:extLst>
          </p:cNvPr>
          <p:cNvCxnSpPr>
            <a:stCxn id="3" idx="2"/>
          </p:cNvCxnSpPr>
          <p:nvPr/>
        </p:nvCxnSpPr>
        <p:spPr>
          <a:xfrm>
            <a:off x="1287640" y="3429000"/>
            <a:ext cx="1145456" cy="181356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>
            <a:extLst>
              <a:ext uri="{FF2B5EF4-FFF2-40B4-BE49-F238E27FC236}">
                <a16:creationId xmlns:a16="http://schemas.microsoft.com/office/drawing/2014/main" id="{E9D8EC62-373E-77A4-30D5-25A1AED76C95}"/>
              </a:ext>
            </a:extLst>
          </p:cNvPr>
          <p:cNvSpPr/>
          <p:nvPr/>
        </p:nvSpPr>
        <p:spPr>
          <a:xfrm>
            <a:off x="142183" y="1138087"/>
            <a:ext cx="2290913" cy="22909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Elemento grafico 18" descr="Quadrirotore con riempimento a tinta unita">
            <a:extLst>
              <a:ext uri="{FF2B5EF4-FFF2-40B4-BE49-F238E27FC236}">
                <a16:creationId xmlns:a16="http://schemas.microsoft.com/office/drawing/2014/main" id="{0BD8DF7F-7DD5-8F3A-3C4F-800FC00C48C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496419" y="4897120"/>
            <a:ext cx="914400" cy="914400"/>
          </a:xfrm>
          <a:prstGeom prst="rect">
            <a:avLst/>
          </a:prstGeom>
        </p:spPr>
      </p:pic>
      <p:pic>
        <p:nvPicPr>
          <p:cNvPr id="20" name="Elemento grafico 19" descr="Quadrirotore con riempimento a tinta unita">
            <a:extLst>
              <a:ext uri="{FF2B5EF4-FFF2-40B4-BE49-F238E27FC236}">
                <a16:creationId xmlns:a16="http://schemas.microsoft.com/office/drawing/2014/main" id="{0C0B2B5E-5731-6C3B-A6F0-5FD71C546C8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001238" y="4260739"/>
            <a:ext cx="914400" cy="914400"/>
          </a:xfrm>
          <a:prstGeom prst="rect">
            <a:avLst/>
          </a:prstGeom>
        </p:spPr>
      </p:pic>
      <p:pic>
        <p:nvPicPr>
          <p:cNvPr id="22" name="Elemento grafico 21" descr="Quadrirotore con riempimento a tinta unita">
            <a:extLst>
              <a:ext uri="{FF2B5EF4-FFF2-40B4-BE49-F238E27FC236}">
                <a16:creationId xmlns:a16="http://schemas.microsoft.com/office/drawing/2014/main" id="{36718DB8-68F2-0A03-C780-CC227BF21F4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459676" y="4556760"/>
            <a:ext cx="914400" cy="914400"/>
          </a:xfrm>
          <a:prstGeom prst="rect">
            <a:avLst/>
          </a:prstGeom>
        </p:spPr>
      </p:pic>
      <p:pic>
        <p:nvPicPr>
          <p:cNvPr id="23" name="Elemento grafico 22" descr="Quadrirotore con riempimento a tinta unita">
            <a:extLst>
              <a:ext uri="{FF2B5EF4-FFF2-40B4-BE49-F238E27FC236}">
                <a16:creationId xmlns:a16="http://schemas.microsoft.com/office/drawing/2014/main" id="{0623DCE6-95E3-68FF-EED5-E7C47C0C402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205719" y="5474669"/>
            <a:ext cx="914400" cy="914400"/>
          </a:xfrm>
          <a:prstGeom prst="rect">
            <a:avLst/>
          </a:prstGeom>
        </p:spPr>
      </p:pic>
      <p:sp>
        <p:nvSpPr>
          <p:cNvPr id="21" name="Google Shape;127;p1">
            <a:extLst>
              <a:ext uri="{FF2B5EF4-FFF2-40B4-BE49-F238E27FC236}">
                <a16:creationId xmlns:a16="http://schemas.microsoft.com/office/drawing/2014/main" id="{94E78086-A4AC-8678-50B4-3461B5BCF6C1}"/>
              </a:ext>
            </a:extLst>
          </p:cNvPr>
          <p:cNvSpPr txBox="1"/>
          <p:nvPr/>
        </p:nvSpPr>
        <p:spPr>
          <a:xfrm>
            <a:off x="-1" y="6536581"/>
            <a:ext cx="110393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e lo Spoke 2 – Dove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siamo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ora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?                                                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      Catania, 10-12 </a:t>
            </a:r>
            <a:r>
              <a:rPr lang="en-US" b="1" i="0" u="none" strike="noStrike" cap="none" dirty="0" err="1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Dicembre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31989D87-AAB9-A0F0-D8E4-57A1152426F9}"/>
              </a:ext>
            </a:extLst>
          </p:cNvPr>
          <p:cNvSpPr txBox="1"/>
          <p:nvPr/>
        </p:nvSpPr>
        <p:spPr>
          <a:xfrm>
            <a:off x="2387599" y="861088"/>
            <a:ext cx="74168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cs typeface="Times New Roman" panose="02020603050405020304" pitchFamily="18" charset="0"/>
              </a:rPr>
              <a:t>DATI SATELLITARI E CENTRI DI CALCOLO</a:t>
            </a:r>
            <a:endParaRPr lang="it-IT" sz="30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6" name="Immagine 25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7658D862-E6FD-650D-FF01-1F1F7DABB353}"/>
              </a:ext>
            </a:extLst>
          </p:cNvPr>
          <p:cNvPicPr>
            <a:picLocks noChangeAspect="1"/>
          </p:cNvPicPr>
          <p:nvPr/>
        </p:nvPicPr>
        <p:blipFill>
          <a:blip r:embed="rId2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41"/>
          <a:stretch/>
        </p:blipFill>
        <p:spPr>
          <a:xfrm>
            <a:off x="4131933" y="1342788"/>
            <a:ext cx="3928132" cy="553998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B93AD60B-E7F8-6ACE-964D-6558368479F8}"/>
              </a:ext>
            </a:extLst>
          </p:cNvPr>
          <p:cNvSpPr txBox="1"/>
          <p:nvPr/>
        </p:nvSpPr>
        <p:spPr>
          <a:xfrm>
            <a:off x="8457016" y="1378531"/>
            <a:ext cx="3734983" cy="933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80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it-IT" sz="1600" i="1" dirty="0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Gestione dei </a:t>
            </a:r>
            <a:r>
              <a:rPr lang="it-IT" sz="1600" b="1" i="1" dirty="0">
                <a:solidFill>
                  <a:schemeClr val="bg1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Big Data </a:t>
            </a:r>
            <a:r>
              <a:rPr lang="it-IT" sz="1600" i="1" dirty="0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prodotti dai satelliti e areo velivoli</a:t>
            </a:r>
          </a:p>
          <a:p>
            <a:pPr marL="285750" indent="-285750" algn="just">
              <a:spcAft>
                <a:spcPts val="80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it-IT" sz="1600" i="1" dirty="0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Analisi tramite tecniche di </a:t>
            </a:r>
            <a:r>
              <a:rPr lang="it-IT" sz="1600" b="1" i="1" dirty="0">
                <a:solidFill>
                  <a:schemeClr val="bg1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HPC</a:t>
            </a:r>
          </a:p>
        </p:txBody>
      </p:sp>
    </p:spTree>
    <p:extLst>
      <p:ext uri="{BB962C8B-B14F-4D97-AF65-F5344CB8AC3E}">
        <p14:creationId xmlns:p14="http://schemas.microsoft.com/office/powerpoint/2010/main" val="2438055318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A98D3-2AE7-FD8C-9033-910C50AC9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24;p1">
            <a:extLst>
              <a:ext uri="{FF2B5EF4-FFF2-40B4-BE49-F238E27FC236}">
                <a16:creationId xmlns:a16="http://schemas.microsoft.com/office/drawing/2014/main" id="{9B19FC44-ACF5-91D4-19E6-E24E46ACAF61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0" name="Google Shape;125;p1">
              <a:extLst>
                <a:ext uri="{FF2B5EF4-FFF2-40B4-BE49-F238E27FC236}">
                  <a16:creationId xmlns:a16="http://schemas.microsoft.com/office/drawing/2014/main" id="{A9B0798F-72C7-FE90-5A80-B47DA8F247DA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26;p1">
              <a:extLst>
                <a:ext uri="{FF2B5EF4-FFF2-40B4-BE49-F238E27FC236}">
                  <a16:creationId xmlns:a16="http://schemas.microsoft.com/office/drawing/2014/main" id="{232C3BBA-A8C6-583C-3EFD-6D9482F4A952}"/>
                </a:ext>
              </a:extLst>
            </p:cNvPr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b="1" dirty="0">
                  <a:solidFill>
                    <a:schemeClr val="lt1"/>
                  </a:solidFill>
                  <a:latin typeface="Titillium Web" panose="00000500000000000000" pitchFamily="2" charset="0"/>
                </a:rPr>
                <a:t>6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3" name="Google Shape;128;p1">
            <a:extLst>
              <a:ext uri="{FF2B5EF4-FFF2-40B4-BE49-F238E27FC236}">
                <a16:creationId xmlns:a16="http://schemas.microsoft.com/office/drawing/2014/main" id="{9D4A7556-B7DA-E286-720C-4D93F92F258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3752" b="14031"/>
          <a:stretch/>
        </p:blipFill>
        <p:spPr>
          <a:xfrm>
            <a:off x="0" y="0"/>
            <a:ext cx="12192000" cy="734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 descr="Immagine che contiene spazio, Spazio esterno, Universo, stella&#10;&#10;Descrizione generata automaticamente">
            <a:extLst>
              <a:ext uri="{FF2B5EF4-FFF2-40B4-BE49-F238E27FC236}">
                <a16:creationId xmlns:a16="http://schemas.microsoft.com/office/drawing/2014/main" id="{2C237FFE-BFE7-FB6C-F227-A3A40601D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4842"/>
            <a:ext cx="12192000" cy="5773765"/>
          </a:xfrm>
          <a:prstGeom prst="rect">
            <a:avLst/>
          </a:prstGeom>
        </p:spPr>
      </p:pic>
      <p:pic>
        <p:nvPicPr>
          <p:cNvPr id="17" name="Elemento grafico 16" descr="Satellite con riempimento a tinta unita">
            <a:extLst>
              <a:ext uri="{FF2B5EF4-FFF2-40B4-BE49-F238E27FC236}">
                <a16:creationId xmlns:a16="http://schemas.microsoft.com/office/drawing/2014/main" id="{4AA7D70A-2463-D0DA-903B-8C30B6984E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44038" y="2023031"/>
            <a:ext cx="914400" cy="914400"/>
          </a:xfrm>
          <a:prstGeom prst="rect">
            <a:avLst/>
          </a:prstGeom>
        </p:spPr>
      </p:pic>
      <p:pic>
        <p:nvPicPr>
          <p:cNvPr id="18" name="Elemento grafico 17" descr="Satellite con riempimento a tinta unita">
            <a:extLst>
              <a:ext uri="{FF2B5EF4-FFF2-40B4-BE49-F238E27FC236}">
                <a16:creationId xmlns:a16="http://schemas.microsoft.com/office/drawing/2014/main" id="{E3545330-3932-CA65-BF26-BE045F0F1B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10819" y="1792924"/>
            <a:ext cx="914400" cy="914400"/>
          </a:xfrm>
          <a:prstGeom prst="rect">
            <a:avLst/>
          </a:prstGeom>
        </p:spPr>
      </p:pic>
      <p:pic>
        <p:nvPicPr>
          <p:cNvPr id="3" name="Immagine 2" descr="Immagine che contiene schermata, luce, laser, arte&#10;&#10;Descrizione generata automaticamente">
            <a:extLst>
              <a:ext uri="{FF2B5EF4-FFF2-40B4-BE49-F238E27FC236}">
                <a16:creationId xmlns:a16="http://schemas.microsoft.com/office/drawing/2014/main" id="{E608F17C-543A-6304-C5F8-EC1E370916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183" y="1138087"/>
            <a:ext cx="2290913" cy="2290913"/>
          </a:xfrm>
          <a:prstGeom prst="rect">
            <a:avLst/>
          </a:prstGeom>
        </p:spPr>
      </p:pic>
      <p:pic>
        <p:nvPicPr>
          <p:cNvPr id="4" name="Elemento grafico 3" descr="Satellite con riempimento a tinta unita">
            <a:extLst>
              <a:ext uri="{FF2B5EF4-FFF2-40B4-BE49-F238E27FC236}">
                <a16:creationId xmlns:a16="http://schemas.microsoft.com/office/drawing/2014/main" id="{53623882-4F53-3484-739F-4E9B41094C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47200" y="3104756"/>
            <a:ext cx="914400" cy="914400"/>
          </a:xfrm>
          <a:prstGeom prst="rect">
            <a:avLst/>
          </a:prstGeom>
        </p:spPr>
      </p:pic>
      <p:pic>
        <p:nvPicPr>
          <p:cNvPr id="7" name="Elemento grafico 6" descr="Satellite con riempimento a tinta unita">
            <a:extLst>
              <a:ext uri="{FF2B5EF4-FFF2-40B4-BE49-F238E27FC236}">
                <a16:creationId xmlns:a16="http://schemas.microsoft.com/office/drawing/2014/main" id="{D95A6C42-664B-BB87-085C-6FB237390F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385477" y="2190356"/>
            <a:ext cx="914400" cy="914400"/>
          </a:xfrm>
          <a:prstGeom prst="rect">
            <a:avLst/>
          </a:prstGeom>
        </p:spPr>
      </p:pic>
      <p:pic>
        <p:nvPicPr>
          <p:cNvPr id="8" name="Elemento grafico 7" descr="Satellite con riempimento a tinta unita">
            <a:extLst>
              <a:ext uri="{FF2B5EF4-FFF2-40B4-BE49-F238E27FC236}">
                <a16:creationId xmlns:a16="http://schemas.microsoft.com/office/drawing/2014/main" id="{21953DFF-3C2C-25ED-BD6A-6CDD030CEF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769600" y="3443924"/>
            <a:ext cx="914400" cy="914400"/>
          </a:xfrm>
          <a:prstGeom prst="rect">
            <a:avLst/>
          </a:prstGeom>
        </p:spPr>
      </p:pic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7A40C268-9476-692C-39E9-4857578D11C4}"/>
              </a:ext>
            </a:extLst>
          </p:cNvPr>
          <p:cNvCxnSpPr>
            <a:stCxn id="3" idx="2"/>
          </p:cNvCxnSpPr>
          <p:nvPr/>
        </p:nvCxnSpPr>
        <p:spPr>
          <a:xfrm>
            <a:off x="1287640" y="3429000"/>
            <a:ext cx="1145456" cy="181356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>
            <a:extLst>
              <a:ext uri="{FF2B5EF4-FFF2-40B4-BE49-F238E27FC236}">
                <a16:creationId xmlns:a16="http://schemas.microsoft.com/office/drawing/2014/main" id="{654C68D8-1C7B-EC5E-76CA-5FB93DA41C62}"/>
              </a:ext>
            </a:extLst>
          </p:cNvPr>
          <p:cNvSpPr/>
          <p:nvPr/>
        </p:nvSpPr>
        <p:spPr>
          <a:xfrm>
            <a:off x="142183" y="1138087"/>
            <a:ext cx="2290913" cy="22909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B2E1B70F-2D49-8F5A-FA2C-A6D25EB78F8B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41"/>
          <a:stretch/>
        </p:blipFill>
        <p:spPr>
          <a:xfrm>
            <a:off x="4131933" y="1342788"/>
            <a:ext cx="3928132" cy="553998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101448F-9BA1-D5F1-ED9F-77B1F2AB1F4E}"/>
              </a:ext>
            </a:extLst>
          </p:cNvPr>
          <p:cNvSpPr txBox="1"/>
          <p:nvPr/>
        </p:nvSpPr>
        <p:spPr>
          <a:xfrm>
            <a:off x="8457016" y="1378531"/>
            <a:ext cx="3734983" cy="1528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80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it-IT" sz="1600" i="1" dirty="0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Gestione dei </a:t>
            </a:r>
            <a:r>
              <a:rPr lang="it-IT" sz="1600" b="1" i="1" dirty="0">
                <a:solidFill>
                  <a:schemeClr val="bg1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Big Data </a:t>
            </a:r>
            <a:r>
              <a:rPr lang="it-IT" sz="1600" i="1" dirty="0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prodotti dai satelliti e areo velivoli</a:t>
            </a:r>
          </a:p>
          <a:p>
            <a:pPr marL="285750" indent="-285750" algn="just">
              <a:spcAft>
                <a:spcPts val="80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it-IT" sz="1600" i="1" dirty="0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Analisi tramite tecniche di </a:t>
            </a:r>
            <a:r>
              <a:rPr lang="it-IT" sz="1600" b="1" i="1" dirty="0">
                <a:solidFill>
                  <a:schemeClr val="bg1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HPC</a:t>
            </a:r>
          </a:p>
          <a:p>
            <a:pPr marL="285750" indent="-285750" algn="just">
              <a:spcAft>
                <a:spcPts val="80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it-IT" sz="1600" i="1" dirty="0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Futura prospettiva dell’utilizzo del </a:t>
            </a:r>
            <a:r>
              <a:rPr lang="it-IT" sz="1600" b="1" i="1" dirty="0">
                <a:solidFill>
                  <a:schemeClr val="bg1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Quantum Computing</a:t>
            </a:r>
          </a:p>
        </p:txBody>
      </p:sp>
      <p:pic>
        <p:nvPicPr>
          <p:cNvPr id="19" name="Elemento grafico 18" descr="Quadrirotore con riempimento a tinta unita">
            <a:extLst>
              <a:ext uri="{FF2B5EF4-FFF2-40B4-BE49-F238E27FC236}">
                <a16:creationId xmlns:a16="http://schemas.microsoft.com/office/drawing/2014/main" id="{0FB6934A-C7A4-BFFD-CB86-68E00444BFC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496419" y="4897120"/>
            <a:ext cx="914400" cy="914400"/>
          </a:xfrm>
          <a:prstGeom prst="rect">
            <a:avLst/>
          </a:prstGeom>
        </p:spPr>
      </p:pic>
      <p:pic>
        <p:nvPicPr>
          <p:cNvPr id="20" name="Elemento grafico 19" descr="Quadrirotore con riempimento a tinta unita">
            <a:extLst>
              <a:ext uri="{FF2B5EF4-FFF2-40B4-BE49-F238E27FC236}">
                <a16:creationId xmlns:a16="http://schemas.microsoft.com/office/drawing/2014/main" id="{6753D62A-2A95-AE8D-7FD8-D34D5985DF3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001238" y="4260739"/>
            <a:ext cx="914400" cy="914400"/>
          </a:xfrm>
          <a:prstGeom prst="rect">
            <a:avLst/>
          </a:prstGeom>
        </p:spPr>
      </p:pic>
      <p:pic>
        <p:nvPicPr>
          <p:cNvPr id="22" name="Elemento grafico 21" descr="Quadrirotore con riempimento a tinta unita">
            <a:extLst>
              <a:ext uri="{FF2B5EF4-FFF2-40B4-BE49-F238E27FC236}">
                <a16:creationId xmlns:a16="http://schemas.microsoft.com/office/drawing/2014/main" id="{50C349D1-EFFB-5797-C49A-F9410E91FE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459676" y="4556760"/>
            <a:ext cx="914400" cy="914400"/>
          </a:xfrm>
          <a:prstGeom prst="rect">
            <a:avLst/>
          </a:prstGeom>
        </p:spPr>
      </p:pic>
      <p:pic>
        <p:nvPicPr>
          <p:cNvPr id="23" name="Elemento grafico 22" descr="Quadrirotore con riempimento a tinta unita">
            <a:extLst>
              <a:ext uri="{FF2B5EF4-FFF2-40B4-BE49-F238E27FC236}">
                <a16:creationId xmlns:a16="http://schemas.microsoft.com/office/drawing/2014/main" id="{EBA9ABAF-2787-F61C-7900-1CC32E44BF6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0205719" y="5474669"/>
            <a:ext cx="914400" cy="914400"/>
          </a:xfrm>
          <a:prstGeom prst="rect">
            <a:avLst/>
          </a:prstGeom>
        </p:spPr>
      </p:pic>
      <p:sp>
        <p:nvSpPr>
          <p:cNvPr id="21" name="Google Shape;127;p1">
            <a:extLst>
              <a:ext uri="{FF2B5EF4-FFF2-40B4-BE49-F238E27FC236}">
                <a16:creationId xmlns:a16="http://schemas.microsoft.com/office/drawing/2014/main" id="{7FDC178E-01C4-C0FE-700B-C0C07C4F91DD}"/>
              </a:ext>
            </a:extLst>
          </p:cNvPr>
          <p:cNvSpPr txBox="1"/>
          <p:nvPr/>
        </p:nvSpPr>
        <p:spPr>
          <a:xfrm>
            <a:off x="-1" y="6536581"/>
            <a:ext cx="110393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e lo Spoke 2 – Dove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siamo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ora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?                                                     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 Catania, 10-12 </a:t>
            </a:r>
            <a:r>
              <a:rPr lang="en-US" b="1" i="0" u="none" strike="noStrike" cap="none" dirty="0" err="1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Dicembre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0144FE76-D701-68B4-D384-B5654295F55B}"/>
              </a:ext>
            </a:extLst>
          </p:cNvPr>
          <p:cNvSpPr txBox="1"/>
          <p:nvPr/>
        </p:nvSpPr>
        <p:spPr>
          <a:xfrm>
            <a:off x="2387599" y="861088"/>
            <a:ext cx="74168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cs typeface="Times New Roman" panose="02020603050405020304" pitchFamily="18" charset="0"/>
              </a:rPr>
              <a:t>DATI SATELLITARI E CENTRI DI CALCOLO</a:t>
            </a:r>
            <a:endParaRPr lang="it-IT" sz="30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299295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24;p1">
            <a:extLst>
              <a:ext uri="{FF2B5EF4-FFF2-40B4-BE49-F238E27FC236}">
                <a16:creationId xmlns:a16="http://schemas.microsoft.com/office/drawing/2014/main" id="{BD649CC5-B784-EBD5-D8FC-09162643B70A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0" name="Google Shape;125;p1">
              <a:extLst>
                <a:ext uri="{FF2B5EF4-FFF2-40B4-BE49-F238E27FC236}">
                  <a16:creationId xmlns:a16="http://schemas.microsoft.com/office/drawing/2014/main" id="{7C439654-9472-90A0-43B1-8560031F0CAB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26;p1">
              <a:extLst>
                <a:ext uri="{FF2B5EF4-FFF2-40B4-BE49-F238E27FC236}">
                  <a16:creationId xmlns:a16="http://schemas.microsoft.com/office/drawing/2014/main" id="{C4962CDC-BBCC-4F15-0B0A-E8560CD9670E}"/>
                </a:ext>
              </a:extLst>
            </p:cNvPr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1" i="0" u="none" strike="noStrike" cap="none" dirty="0">
                  <a:solidFill>
                    <a:schemeClr val="lt1"/>
                  </a:solidFill>
                  <a:latin typeface="Titillium Web" panose="00000500000000000000" pitchFamily="2" charset="0"/>
                  <a:sym typeface="Arial"/>
                </a:rPr>
                <a:t>1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sp>
        <p:nvSpPr>
          <p:cNvPr id="12" name="Google Shape;127;p1">
            <a:extLst>
              <a:ext uri="{FF2B5EF4-FFF2-40B4-BE49-F238E27FC236}">
                <a16:creationId xmlns:a16="http://schemas.microsoft.com/office/drawing/2014/main" id="{58E54DE6-3282-2582-24A9-B4B7595F751F}"/>
              </a:ext>
            </a:extLst>
          </p:cNvPr>
          <p:cNvSpPr txBox="1"/>
          <p:nvPr/>
        </p:nvSpPr>
        <p:spPr>
          <a:xfrm>
            <a:off x="-1" y="6536581"/>
            <a:ext cx="110393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e lo Spoke 2 – Dove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siamo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ora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?                                                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       Catania, 10-12 </a:t>
            </a:r>
            <a:r>
              <a:rPr lang="en-US" b="1" i="0" u="none" strike="noStrike" cap="none" dirty="0" err="1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Dicembre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128;p1">
            <a:extLst>
              <a:ext uri="{FF2B5EF4-FFF2-40B4-BE49-F238E27FC236}">
                <a16:creationId xmlns:a16="http://schemas.microsoft.com/office/drawing/2014/main" id="{8DF2FDA3-5877-8012-B096-E1020D0C486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3752" b="14031"/>
          <a:stretch/>
        </p:blipFill>
        <p:spPr>
          <a:xfrm>
            <a:off x="0" y="0"/>
            <a:ext cx="12192000" cy="7348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9279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1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25" name="Google Shape;125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" name="Google Shape;126;p1"/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b="1" dirty="0">
                  <a:solidFill>
                    <a:schemeClr val="lt1"/>
                  </a:solidFill>
                  <a:latin typeface="Titillium Web" panose="00000500000000000000" pitchFamily="2" charset="0"/>
                </a:rPr>
                <a:t>7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B33B69B-AEB7-AC88-F1AB-D52634886966}"/>
              </a:ext>
            </a:extLst>
          </p:cNvPr>
          <p:cNvSpPr txBox="1"/>
          <p:nvPr/>
        </p:nvSpPr>
        <p:spPr>
          <a:xfrm>
            <a:off x="103888" y="1247404"/>
            <a:ext cx="1207770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it-IT" sz="2200" dirty="0">
              <a:solidFill>
                <a:schemeClr val="tx1"/>
              </a:solidFill>
              <a:latin typeface="Titillium Web" panose="000005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it-IT" sz="2200" dirty="0">
                <a:solidFill>
                  <a:schemeClr val="tx1"/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All’interno di ICSC stiamo portando avanti attività in cui sono state impiegate </a:t>
            </a:r>
            <a:r>
              <a:rPr lang="it-IT" sz="2200" b="1" dirty="0">
                <a:solidFill>
                  <a:schemeClr val="tx1"/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tecniche avanzate di analisi e intelligenza artificiale</a:t>
            </a:r>
            <a:r>
              <a:rPr lang="it-IT" sz="2200" dirty="0">
                <a:solidFill>
                  <a:schemeClr val="tx1"/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 per supportare la governance nella </a:t>
            </a:r>
            <a:r>
              <a:rPr lang="it-IT" sz="2200" b="1" dirty="0">
                <a:solidFill>
                  <a:schemeClr val="tx1"/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pianificazione delle energie rinnovabili, nella gestione delle malattie agricole e nella risposta ai disastri naturali</a:t>
            </a:r>
            <a:r>
              <a:rPr lang="it-IT" sz="2200" dirty="0">
                <a:solidFill>
                  <a:schemeClr val="tx1"/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chemeClr val="tx1"/>
              </a:solidFill>
              <a:latin typeface="Titillium Web" panose="00000500000000000000" pitchFamily="2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3484AB79-E554-EE96-7D08-5E08B0D1C8D8}"/>
              </a:ext>
            </a:extLst>
          </p:cNvPr>
          <p:cNvSpPr/>
          <p:nvPr/>
        </p:nvSpPr>
        <p:spPr>
          <a:xfrm>
            <a:off x="273050" y="3117850"/>
            <a:ext cx="3784600" cy="325755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2D92902A-B564-A40F-4F81-4E067DAC98D8}"/>
              </a:ext>
            </a:extLst>
          </p:cNvPr>
          <p:cNvSpPr/>
          <p:nvPr/>
        </p:nvSpPr>
        <p:spPr>
          <a:xfrm>
            <a:off x="4203699" y="3117850"/>
            <a:ext cx="3784600" cy="325755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9A9C7AE4-EFD0-3866-3940-C7D9E187A4B1}"/>
              </a:ext>
            </a:extLst>
          </p:cNvPr>
          <p:cNvSpPr/>
          <p:nvPr/>
        </p:nvSpPr>
        <p:spPr>
          <a:xfrm>
            <a:off x="8204071" y="3117850"/>
            <a:ext cx="3784600" cy="325755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37EFC97-BDB8-ABDA-5480-FBF9E6FCAC3D}"/>
              </a:ext>
            </a:extLst>
          </p:cNvPr>
          <p:cNvSpPr txBox="1"/>
          <p:nvPr/>
        </p:nvSpPr>
        <p:spPr>
          <a:xfrm>
            <a:off x="365190" y="3117850"/>
            <a:ext cx="36003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Elaborazione delle immagini ad alta risoluzione per il rilevamento di malattie nei vigneti</a:t>
            </a:r>
            <a:endParaRPr lang="en-US" sz="2200" b="1" dirty="0">
              <a:solidFill>
                <a:schemeClr val="accent2">
                  <a:lumMod val="75000"/>
                </a:schemeClr>
              </a:solidFill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D4EE84E-5C75-444A-1A06-3B30E8578508}"/>
              </a:ext>
            </a:extLst>
          </p:cNvPr>
          <p:cNvSpPr txBox="1"/>
          <p:nvPr/>
        </p:nvSpPr>
        <p:spPr>
          <a:xfrm>
            <a:off x="4295839" y="3152044"/>
            <a:ext cx="360032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300" b="1" dirty="0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Algoritmo di apprendimento deterministico per l'identificazione </a:t>
            </a:r>
            <a:r>
              <a:rPr lang="it-IT" sz="1300" b="1" i="0" u="none" strike="noStrike" cap="none" dirty="0">
                <a:solidFill>
                  <a:schemeClr val="accent2">
                    <a:lumMod val="75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di pannelli fotovoltaici</a:t>
            </a:r>
            <a:endParaRPr lang="en-US" sz="1300" b="1" dirty="0">
              <a:solidFill>
                <a:schemeClr val="accent2">
                  <a:lumMod val="75000"/>
                </a:schemeClr>
              </a:solidFill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124615E-3818-9516-E682-811432AEB2F2}"/>
              </a:ext>
            </a:extLst>
          </p:cNvPr>
          <p:cNvSpPr txBox="1"/>
          <p:nvPr/>
        </p:nvSpPr>
        <p:spPr>
          <a:xfrm>
            <a:off x="8318630" y="3152044"/>
            <a:ext cx="36003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Intelligenza artificiale per l'analisi delle immagini satellitari</a:t>
            </a:r>
            <a:endParaRPr lang="en-US" sz="2200" b="1" dirty="0">
              <a:solidFill>
                <a:schemeClr val="accent2">
                  <a:lumMod val="75000"/>
                </a:schemeClr>
              </a:solidFill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1" name="Immagine 10" descr="Immagine che contiene albero, aria aperta&#10;&#10;Descrizione generata automaticamente">
            <a:extLst>
              <a:ext uri="{FF2B5EF4-FFF2-40B4-BE49-F238E27FC236}">
                <a16:creationId xmlns:a16="http://schemas.microsoft.com/office/drawing/2014/main" id="{BFA2E76E-3B36-FB59-7B6F-800A5404AF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50" y="5084362"/>
            <a:ext cx="2256650" cy="112269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63B51F91-CA9E-EE5D-673C-F25B8843ABD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7761" y="4390571"/>
            <a:ext cx="1411436" cy="1115818"/>
          </a:xfrm>
          <a:prstGeom prst="rect">
            <a:avLst/>
          </a:prstGeom>
        </p:spPr>
      </p:pic>
      <p:pic>
        <p:nvPicPr>
          <p:cNvPr id="14" name="Immagine 13" descr="Immagine che contiene trasporto, schermata, veicolo, aeromobile&#10;&#10;Descrizione generata automaticamente">
            <a:extLst>
              <a:ext uri="{FF2B5EF4-FFF2-40B4-BE49-F238E27FC236}">
                <a16:creationId xmlns:a16="http://schemas.microsoft.com/office/drawing/2014/main" id="{47872387-84E7-7D66-668E-E961667EAB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248" y="3964395"/>
            <a:ext cx="1841102" cy="1047188"/>
          </a:xfrm>
          <a:prstGeom prst="rect">
            <a:avLst/>
          </a:prstGeom>
        </p:spPr>
      </p:pic>
      <p:pic>
        <p:nvPicPr>
          <p:cNvPr id="15" name="Immagine 14" descr="Immagine che contiene schermata, Rettangolo, Policromia, quadrato&#10;&#10;Descrizione generata automaticamente">
            <a:extLst>
              <a:ext uri="{FF2B5EF4-FFF2-40B4-BE49-F238E27FC236}">
                <a16:creationId xmlns:a16="http://schemas.microsoft.com/office/drawing/2014/main" id="{12EE4B7B-2F7A-3FDB-CB7F-FEBC490F0D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767" y="3914418"/>
            <a:ext cx="2010392" cy="1328563"/>
          </a:xfrm>
          <a:prstGeom prst="rect">
            <a:avLst/>
          </a:prstGeom>
        </p:spPr>
      </p:pic>
      <p:pic>
        <p:nvPicPr>
          <p:cNvPr id="16" name="Immagine 15" descr="Immagine che contiene grafica, Elementi grafici, schermata, arte&#10;&#10;Descrizione generata automaticamente">
            <a:extLst>
              <a:ext uri="{FF2B5EF4-FFF2-40B4-BE49-F238E27FC236}">
                <a16:creationId xmlns:a16="http://schemas.microsoft.com/office/drawing/2014/main" id="{398AEF8F-8645-8FED-EBF6-37844614CB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3583" y="5218238"/>
            <a:ext cx="2924368" cy="1049658"/>
          </a:xfrm>
          <a:prstGeom prst="rect">
            <a:avLst/>
          </a:prstGeom>
        </p:spPr>
      </p:pic>
      <p:pic>
        <p:nvPicPr>
          <p:cNvPr id="19" name="Immagine 18" descr="Immagine che contiene aria aperta, pianta&#10;&#10;Descrizione generata automaticamente">
            <a:extLst>
              <a:ext uri="{FF2B5EF4-FFF2-40B4-BE49-F238E27FC236}">
                <a16:creationId xmlns:a16="http://schemas.microsoft.com/office/drawing/2014/main" id="{2EF78EA3-7BB8-4E8E-590E-96FDDE3685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9175" y="3688932"/>
            <a:ext cx="1252090" cy="1279710"/>
          </a:xfrm>
          <a:prstGeom prst="rect">
            <a:avLst/>
          </a:prstGeom>
        </p:spPr>
      </p:pic>
      <p:pic>
        <p:nvPicPr>
          <p:cNvPr id="20" name="Immagine 19" descr="Immagine che contiene trasporto&#10;&#10;Descrizione generata automaticamente">
            <a:extLst>
              <a:ext uri="{FF2B5EF4-FFF2-40B4-BE49-F238E27FC236}">
                <a16:creationId xmlns:a16="http://schemas.microsoft.com/office/drawing/2014/main" id="{E3655145-586E-13FF-3BD7-28089ECE11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5310" y="3719052"/>
            <a:ext cx="1534442" cy="1097716"/>
          </a:xfrm>
          <a:prstGeom prst="rect">
            <a:avLst/>
          </a:prstGeom>
        </p:spPr>
      </p:pic>
      <p:pic>
        <p:nvPicPr>
          <p:cNvPr id="21" name="Immagine 20" descr="Immagine che contiene testo, schermata, diagramma, Carattere&#10;&#10;Descrizione generata automaticamente">
            <a:extLst>
              <a:ext uri="{FF2B5EF4-FFF2-40B4-BE49-F238E27FC236}">
                <a16:creationId xmlns:a16="http://schemas.microsoft.com/office/drawing/2014/main" id="{5A9C5A7A-940A-1534-5CC8-010BCE6756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09667" y="4004321"/>
            <a:ext cx="1686704" cy="1888318"/>
          </a:xfrm>
          <a:prstGeom prst="rect">
            <a:avLst/>
          </a:prstGeom>
        </p:spPr>
      </p:pic>
      <p:pic>
        <p:nvPicPr>
          <p:cNvPr id="22" name="Immagine 21" descr="Immagine che contiene testo, schermata, mappa&#10;&#10;Descrizione generata automaticamente">
            <a:extLst>
              <a:ext uri="{FF2B5EF4-FFF2-40B4-BE49-F238E27FC236}">
                <a16:creationId xmlns:a16="http://schemas.microsoft.com/office/drawing/2014/main" id="{CAC50A16-D015-6D7A-5411-931215FE7E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01967" y="4875298"/>
            <a:ext cx="1408393" cy="1378743"/>
          </a:xfrm>
          <a:prstGeom prst="rect">
            <a:avLst/>
          </a:prstGeom>
        </p:spPr>
      </p:pic>
      <p:pic>
        <p:nvPicPr>
          <p:cNvPr id="13" name="Google Shape;128;p1">
            <a:extLst>
              <a:ext uri="{FF2B5EF4-FFF2-40B4-BE49-F238E27FC236}">
                <a16:creationId xmlns:a16="http://schemas.microsoft.com/office/drawing/2014/main" id="{949BE1F0-CE4C-BE99-5DC0-CD22C7426275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t="23752" b="14031"/>
          <a:stretch/>
        </p:blipFill>
        <p:spPr>
          <a:xfrm>
            <a:off x="0" y="0"/>
            <a:ext cx="12192000" cy="73484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30FBBAE2-2AB3-1C29-66FD-B03D1BB18E4B}"/>
              </a:ext>
            </a:extLst>
          </p:cNvPr>
          <p:cNvSpPr txBox="1"/>
          <p:nvPr/>
        </p:nvSpPr>
        <p:spPr>
          <a:xfrm>
            <a:off x="57149" y="861088"/>
            <a:ext cx="119727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cs typeface="Times New Roman" panose="02020603050405020304" pitchFamily="18" charset="0"/>
              </a:rPr>
              <a:t>ESEMPI DI ATTIVITÀ</a:t>
            </a:r>
          </a:p>
        </p:txBody>
      </p:sp>
      <p:sp>
        <p:nvSpPr>
          <p:cNvPr id="4" name="Google Shape;127;p1">
            <a:extLst>
              <a:ext uri="{FF2B5EF4-FFF2-40B4-BE49-F238E27FC236}">
                <a16:creationId xmlns:a16="http://schemas.microsoft.com/office/drawing/2014/main" id="{43EE9D3B-8D7A-9816-21B5-4271EA252E53}"/>
              </a:ext>
            </a:extLst>
          </p:cNvPr>
          <p:cNvSpPr txBox="1"/>
          <p:nvPr/>
        </p:nvSpPr>
        <p:spPr>
          <a:xfrm>
            <a:off x="-1" y="6536581"/>
            <a:ext cx="110393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e lo Spoke 2 – Dove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siamo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ora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?                                                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      Catania, 10-12 </a:t>
            </a:r>
            <a:r>
              <a:rPr lang="en-US" b="1" i="0" u="none" strike="noStrike" cap="none" dirty="0" err="1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Dicembre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1377794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"/>
          <p:cNvSpPr txBox="1"/>
          <p:nvPr/>
        </p:nvSpPr>
        <p:spPr>
          <a:xfrm>
            <a:off x="1600200" y="722934"/>
            <a:ext cx="8870950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it-IT" sz="4400" b="1" i="0" u="none" strike="noStrike" cap="none" dirty="0">
                <a:solidFill>
                  <a:schemeClr val="accent4">
                    <a:lumMod val="75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Elaborazione delle immagini ad alta risoluzione per il rilevamento di malattie nei vigneti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4DD4D-46F1-075C-5E5B-3E79C613A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24;p1">
            <a:extLst>
              <a:ext uri="{FF2B5EF4-FFF2-40B4-BE49-F238E27FC236}">
                <a16:creationId xmlns:a16="http://schemas.microsoft.com/office/drawing/2014/main" id="{F0996A41-4CDB-3ACF-A538-ADE0F202BDCB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0" name="Google Shape;125;p1">
              <a:extLst>
                <a:ext uri="{FF2B5EF4-FFF2-40B4-BE49-F238E27FC236}">
                  <a16:creationId xmlns:a16="http://schemas.microsoft.com/office/drawing/2014/main" id="{F74AF9A4-7A0B-1BFD-D2AB-4D12F4B1AAE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26;p1">
              <a:extLst>
                <a:ext uri="{FF2B5EF4-FFF2-40B4-BE49-F238E27FC236}">
                  <a16:creationId xmlns:a16="http://schemas.microsoft.com/office/drawing/2014/main" id="{2FC04B20-3BEB-8F46-A682-25BE7D360741}"/>
                </a:ext>
              </a:extLst>
            </p:cNvPr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b="1" dirty="0">
                  <a:solidFill>
                    <a:schemeClr val="lt1"/>
                  </a:solidFill>
                  <a:latin typeface="Titillium Web" panose="00000500000000000000" pitchFamily="2" charset="0"/>
                </a:rPr>
                <a:t>8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3" name="Google Shape;128;p1">
            <a:extLst>
              <a:ext uri="{FF2B5EF4-FFF2-40B4-BE49-F238E27FC236}">
                <a16:creationId xmlns:a16="http://schemas.microsoft.com/office/drawing/2014/main" id="{6C96E2AF-2F12-625F-2101-A027F8E2A82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3752" b="14031"/>
          <a:stretch/>
        </p:blipFill>
        <p:spPr>
          <a:xfrm>
            <a:off x="0" y="0"/>
            <a:ext cx="12192000" cy="7348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0BD7974-5838-47A6-79AD-9F3A1A79875A}"/>
              </a:ext>
            </a:extLst>
          </p:cNvPr>
          <p:cNvSpPr txBox="1"/>
          <p:nvPr/>
        </p:nvSpPr>
        <p:spPr>
          <a:xfrm>
            <a:off x="387351" y="861088"/>
            <a:ext cx="114236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cs typeface="Times New Roman" panose="02020603050405020304" pitchFamily="18" charset="0"/>
              </a:rPr>
              <a:t>Flavescenza dorata: una malattia devastante per i vigneti</a:t>
            </a:r>
          </a:p>
        </p:txBody>
      </p:sp>
      <p:pic>
        <p:nvPicPr>
          <p:cNvPr id="2" name="Immagine 1" descr="Immagine che contiene albero, aria aperta&#10;&#10;Descrizione generata automaticamente">
            <a:extLst>
              <a:ext uri="{FF2B5EF4-FFF2-40B4-BE49-F238E27FC236}">
                <a16:creationId xmlns:a16="http://schemas.microsoft.com/office/drawing/2014/main" id="{7C6B5DA4-C7E3-FA5D-F467-3949A69554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737" y="1558710"/>
            <a:ext cx="5110234" cy="2542363"/>
          </a:xfrm>
          <a:prstGeom prst="rect">
            <a:avLst/>
          </a:prstGeom>
        </p:spPr>
      </p:pic>
      <p:pic>
        <p:nvPicPr>
          <p:cNvPr id="8" name="Immagine 7" descr="Immagine che contiene testo, mappa, diagramma&#10;&#10;Descrizione generata automaticamente">
            <a:extLst>
              <a:ext uri="{FF2B5EF4-FFF2-40B4-BE49-F238E27FC236}">
                <a16:creationId xmlns:a16="http://schemas.microsoft.com/office/drawing/2014/main" id="{1514492B-D4C8-8922-579D-912B1813F4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4108" y="3134288"/>
            <a:ext cx="4720713" cy="3135584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6E6BEA4-D558-F638-D904-BAD01E386815}"/>
              </a:ext>
            </a:extLst>
          </p:cNvPr>
          <p:cNvSpPr txBox="1"/>
          <p:nvPr/>
        </p:nvSpPr>
        <p:spPr>
          <a:xfrm>
            <a:off x="181979" y="1558710"/>
            <a:ext cx="66992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La flavescenza dorata è una malattia dei vigneti causata da un fitoplasma che </a:t>
            </a:r>
            <a:r>
              <a:rPr lang="it-IT" sz="1800" b="1" dirty="0">
                <a:latin typeface="Titillium Web" panose="00000500000000000000" pitchFamily="2" charset="0"/>
                <a:cs typeface="Times New Roman" panose="02020603050405020304" pitchFamily="18" charset="0"/>
              </a:rPr>
              <a:t>sta si sta diffondendo in Europa devastando le colture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, </a:t>
            </a:r>
            <a:r>
              <a:rPr lang="it-IT" sz="1800" dirty="0">
                <a:solidFill>
                  <a:srgbClr val="FF0000"/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con riduzioni delle rese fino al 50-60%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Google Shape;127;p1">
            <a:extLst>
              <a:ext uri="{FF2B5EF4-FFF2-40B4-BE49-F238E27FC236}">
                <a16:creationId xmlns:a16="http://schemas.microsoft.com/office/drawing/2014/main" id="{20116DA1-0042-EFB7-EFE5-8E74AB0986F5}"/>
              </a:ext>
            </a:extLst>
          </p:cNvPr>
          <p:cNvSpPr txBox="1"/>
          <p:nvPr/>
        </p:nvSpPr>
        <p:spPr>
          <a:xfrm>
            <a:off x="-1" y="6536581"/>
            <a:ext cx="110393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e lo Spoke 2 – Dove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siamo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ora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?                                                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      Catania, 10-12 </a:t>
            </a:r>
            <a:r>
              <a:rPr lang="en-US" b="1" i="0" u="none" strike="noStrike" cap="none" dirty="0" err="1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Dicembre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C0D1AAF-2830-9D29-1914-0786B73D3C96}"/>
              </a:ext>
            </a:extLst>
          </p:cNvPr>
          <p:cNvSpPr txBox="1"/>
          <p:nvPr/>
        </p:nvSpPr>
        <p:spPr>
          <a:xfrm>
            <a:off x="8392022" y="1330420"/>
            <a:ext cx="2647322" cy="3077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Titillium Web" panose="00000500000000000000" pitchFamily="2" charset="0"/>
                <a:hlinkClick r:id="rId6"/>
              </a:rPr>
              <a:t>V. Strati, EGU24-10773 (2024)</a:t>
            </a:r>
            <a:endParaRPr lang="it-IT" dirty="0">
              <a:latin typeface="Titillium Web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613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CBE70-AC07-CF83-5C8B-DC27A915D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24;p1">
            <a:extLst>
              <a:ext uri="{FF2B5EF4-FFF2-40B4-BE49-F238E27FC236}">
                <a16:creationId xmlns:a16="http://schemas.microsoft.com/office/drawing/2014/main" id="{EB3F85E2-BC4D-3A53-AB94-EB7D825EC894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0" name="Google Shape;125;p1">
              <a:extLst>
                <a:ext uri="{FF2B5EF4-FFF2-40B4-BE49-F238E27FC236}">
                  <a16:creationId xmlns:a16="http://schemas.microsoft.com/office/drawing/2014/main" id="{F16AD00F-8633-FFB9-D3B7-2A81ED820C66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26;p1">
              <a:extLst>
                <a:ext uri="{FF2B5EF4-FFF2-40B4-BE49-F238E27FC236}">
                  <a16:creationId xmlns:a16="http://schemas.microsoft.com/office/drawing/2014/main" id="{B65D71C1-413E-7203-2CA4-07D28FD49603}"/>
                </a:ext>
              </a:extLst>
            </p:cNvPr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b="1" dirty="0">
                  <a:solidFill>
                    <a:schemeClr val="lt1"/>
                  </a:solidFill>
                  <a:latin typeface="Titillium Web" panose="00000500000000000000" pitchFamily="2" charset="0"/>
                </a:rPr>
                <a:t>8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3" name="Google Shape;128;p1">
            <a:extLst>
              <a:ext uri="{FF2B5EF4-FFF2-40B4-BE49-F238E27FC236}">
                <a16:creationId xmlns:a16="http://schemas.microsoft.com/office/drawing/2014/main" id="{FAFCE7E1-C7B9-4469-0749-28403A33E04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3752" b="14031"/>
          <a:stretch/>
        </p:blipFill>
        <p:spPr>
          <a:xfrm>
            <a:off x="0" y="0"/>
            <a:ext cx="12192000" cy="7348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3666E5B-A118-76BB-4B91-F64A33027484}"/>
              </a:ext>
            </a:extLst>
          </p:cNvPr>
          <p:cNvSpPr txBox="1"/>
          <p:nvPr/>
        </p:nvSpPr>
        <p:spPr>
          <a:xfrm>
            <a:off x="387351" y="861088"/>
            <a:ext cx="114236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cs typeface="Times New Roman" panose="02020603050405020304" pitchFamily="18" charset="0"/>
              </a:rPr>
              <a:t>Flavescenza dorata: una malattia devastante per i vigneti</a:t>
            </a:r>
          </a:p>
        </p:txBody>
      </p:sp>
      <p:pic>
        <p:nvPicPr>
          <p:cNvPr id="2" name="Immagine 1" descr="Immagine che contiene albero, aria aperta&#10;&#10;Descrizione generata automaticamente">
            <a:extLst>
              <a:ext uri="{FF2B5EF4-FFF2-40B4-BE49-F238E27FC236}">
                <a16:creationId xmlns:a16="http://schemas.microsoft.com/office/drawing/2014/main" id="{C3B981D7-8BA4-2EF8-3269-68F3D1289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737" y="1558710"/>
            <a:ext cx="5110234" cy="2542363"/>
          </a:xfrm>
          <a:prstGeom prst="rect">
            <a:avLst/>
          </a:prstGeom>
        </p:spPr>
      </p:pic>
      <p:pic>
        <p:nvPicPr>
          <p:cNvPr id="5" name="Immagine 4" descr="Immagine che contiene frutto, uva, albero, aria aperta&#10;&#10;Descrizione generata automaticamente">
            <a:extLst>
              <a:ext uri="{FF2B5EF4-FFF2-40B4-BE49-F238E27FC236}">
                <a16:creationId xmlns:a16="http://schemas.microsoft.com/office/drawing/2014/main" id="{29416F10-5522-B0E6-67E4-112F73DBAC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7737" y="4405066"/>
            <a:ext cx="2402963" cy="1802222"/>
          </a:xfrm>
          <a:prstGeom prst="rect">
            <a:avLst/>
          </a:prstGeom>
        </p:spPr>
      </p:pic>
      <p:pic>
        <p:nvPicPr>
          <p:cNvPr id="6" name="Immagine 5" descr="Immagine che contiene aria aperta, cielo, erba, albero&#10;&#10;Descrizione generata automaticamente">
            <a:extLst>
              <a:ext uri="{FF2B5EF4-FFF2-40B4-BE49-F238E27FC236}">
                <a16:creationId xmlns:a16="http://schemas.microsoft.com/office/drawing/2014/main" id="{F5A08D8D-ADAE-BB76-CDE4-2774834774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5008" y="4407601"/>
            <a:ext cx="2402963" cy="1799687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3C73CDD-5F3D-9F18-29D1-E35BED3757E5}"/>
              </a:ext>
            </a:extLst>
          </p:cNvPr>
          <p:cNvSpPr txBox="1"/>
          <p:nvPr/>
        </p:nvSpPr>
        <p:spPr>
          <a:xfrm>
            <a:off x="205209" y="1558710"/>
            <a:ext cx="677127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La flavescenza dorata è una malattia dei vigneti causata da un fitoplasma che </a:t>
            </a:r>
            <a:r>
              <a:rPr lang="it-IT" sz="1800" b="1" dirty="0">
                <a:latin typeface="Titillium Web" panose="00000500000000000000" pitchFamily="2" charset="0"/>
                <a:cs typeface="Times New Roman" panose="02020603050405020304" pitchFamily="18" charset="0"/>
              </a:rPr>
              <a:t>sta si sta diffondendo in Europa devastando le colture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, </a:t>
            </a:r>
            <a:r>
              <a:rPr lang="it-IT" sz="1800" dirty="0">
                <a:solidFill>
                  <a:srgbClr val="FF0000"/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con riduzioni delle rese fino al 50-60%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. </a:t>
            </a:r>
          </a:p>
          <a:p>
            <a:endParaRPr lang="it-IT" sz="1800" dirty="0">
              <a:latin typeface="Titillium Web" panose="00000500000000000000" pitchFamily="2" charset="0"/>
              <a:cs typeface="Times New Roman" panose="02020603050405020304" pitchFamily="18" charset="0"/>
            </a:endParaRPr>
          </a:p>
          <a:p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I sintomi principali sono: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L'arrotolamento delle foglie verso il basso.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L'interruzione della lignificazione della pianta.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La riduzione della produzione di frutti.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L'ingiallimento delle foglie (uve bianche) o </a:t>
            </a:r>
            <a:r>
              <a:rPr lang="it-IT" sz="1800" b="1" dirty="0">
                <a:solidFill>
                  <a:srgbClr val="FF0000"/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l'arrossamento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(uve rosse).</a:t>
            </a:r>
          </a:p>
          <a:p>
            <a:endParaRPr lang="it-IT" sz="1800" dirty="0">
              <a:latin typeface="Titillium Web" panose="00000500000000000000" pitchFamily="2" charset="0"/>
              <a:cs typeface="Times New Roman" panose="02020603050405020304" pitchFamily="18" charset="0"/>
            </a:endParaRPr>
          </a:p>
          <a:p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Una volta infettata, non c'è possibilità di curare la pianta: per evitare il diffondersi della malattia sono obbligatori gli spray insetticidi e l'estirpazione immediata.</a:t>
            </a:r>
          </a:p>
          <a:p>
            <a:endParaRPr lang="it-IT" sz="1800" i="1" dirty="0"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127;p1">
            <a:extLst>
              <a:ext uri="{FF2B5EF4-FFF2-40B4-BE49-F238E27FC236}">
                <a16:creationId xmlns:a16="http://schemas.microsoft.com/office/drawing/2014/main" id="{B645FFA6-D8E4-0186-E181-55B270A35B63}"/>
              </a:ext>
            </a:extLst>
          </p:cNvPr>
          <p:cNvSpPr txBox="1"/>
          <p:nvPr/>
        </p:nvSpPr>
        <p:spPr>
          <a:xfrm>
            <a:off x="-1" y="6536581"/>
            <a:ext cx="110393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e lo Spoke 2 – Dove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siamo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ora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?                                                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      Catania, 10-12 </a:t>
            </a:r>
            <a:r>
              <a:rPr lang="en-US" b="1" i="0" u="none" strike="noStrike" cap="none" dirty="0" err="1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Dicembre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AEFC623-2AB8-C8E5-F085-C0E98D44B926}"/>
              </a:ext>
            </a:extLst>
          </p:cNvPr>
          <p:cNvSpPr txBox="1"/>
          <p:nvPr/>
        </p:nvSpPr>
        <p:spPr>
          <a:xfrm>
            <a:off x="8392022" y="1330420"/>
            <a:ext cx="2647322" cy="3077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Titillium Web" panose="00000500000000000000" pitchFamily="2" charset="0"/>
                <a:hlinkClick r:id="rId7"/>
              </a:rPr>
              <a:t>V. Strati, EGU24-10773 (2024)</a:t>
            </a:r>
            <a:endParaRPr lang="it-IT" dirty="0">
              <a:latin typeface="Titillium Web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998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ipe dir="r"/>
      </p:transition>
    </mc:Choice>
    <mc:Fallback>
      <p:transition spd="slow">
        <p:wipe dir="r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8FEA9-68E1-FAD7-A8F4-6051A4D91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24;p1">
            <a:extLst>
              <a:ext uri="{FF2B5EF4-FFF2-40B4-BE49-F238E27FC236}">
                <a16:creationId xmlns:a16="http://schemas.microsoft.com/office/drawing/2014/main" id="{CBFA9925-D4A3-6360-902C-C850B1131F7B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0" name="Google Shape;125;p1">
              <a:extLst>
                <a:ext uri="{FF2B5EF4-FFF2-40B4-BE49-F238E27FC236}">
                  <a16:creationId xmlns:a16="http://schemas.microsoft.com/office/drawing/2014/main" id="{6294A056-1E74-3700-2390-D60A77CC6DBF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26;p1">
              <a:extLst>
                <a:ext uri="{FF2B5EF4-FFF2-40B4-BE49-F238E27FC236}">
                  <a16:creationId xmlns:a16="http://schemas.microsoft.com/office/drawing/2014/main" id="{BC1A48FE-8BF9-37EA-7D8E-BEB2E168911B}"/>
                </a:ext>
              </a:extLst>
            </p:cNvPr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b="1" dirty="0">
                  <a:solidFill>
                    <a:schemeClr val="lt1"/>
                  </a:solidFill>
                  <a:latin typeface="Titillium Web" panose="00000500000000000000" pitchFamily="2" charset="0"/>
                </a:rPr>
                <a:t>8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3" name="Google Shape;128;p1">
            <a:extLst>
              <a:ext uri="{FF2B5EF4-FFF2-40B4-BE49-F238E27FC236}">
                <a16:creationId xmlns:a16="http://schemas.microsoft.com/office/drawing/2014/main" id="{6A0748B1-E4C5-3065-CFF7-04F09B582D4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3752" b="14031"/>
          <a:stretch/>
        </p:blipFill>
        <p:spPr>
          <a:xfrm>
            <a:off x="0" y="0"/>
            <a:ext cx="12192000" cy="7348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F859ECF-6AE1-8437-5408-BB55A80665E0}"/>
              </a:ext>
            </a:extLst>
          </p:cNvPr>
          <p:cNvSpPr txBox="1"/>
          <p:nvPr/>
        </p:nvSpPr>
        <p:spPr>
          <a:xfrm>
            <a:off x="387351" y="861088"/>
            <a:ext cx="114236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cs typeface="Times New Roman" panose="02020603050405020304" pitchFamily="18" charset="0"/>
              </a:rPr>
              <a:t>Flavescenza dorata: una malattia devastante per i vigneti</a:t>
            </a:r>
          </a:p>
        </p:txBody>
      </p:sp>
      <p:pic>
        <p:nvPicPr>
          <p:cNvPr id="2" name="Immagine 1" descr="Immagine che contiene albero, aria aperta&#10;&#10;Descrizione generata automaticamente">
            <a:extLst>
              <a:ext uri="{FF2B5EF4-FFF2-40B4-BE49-F238E27FC236}">
                <a16:creationId xmlns:a16="http://schemas.microsoft.com/office/drawing/2014/main" id="{E807C2F1-CB21-B40B-9A90-F4A30880E4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737" y="1558710"/>
            <a:ext cx="5110234" cy="2542363"/>
          </a:xfrm>
          <a:prstGeom prst="rect">
            <a:avLst/>
          </a:prstGeom>
        </p:spPr>
      </p:pic>
      <p:pic>
        <p:nvPicPr>
          <p:cNvPr id="5" name="Immagine 4" descr="Immagine che contiene frutto, uva, albero, aria aperta&#10;&#10;Descrizione generata automaticamente">
            <a:extLst>
              <a:ext uri="{FF2B5EF4-FFF2-40B4-BE49-F238E27FC236}">
                <a16:creationId xmlns:a16="http://schemas.microsoft.com/office/drawing/2014/main" id="{AAC5C161-364D-37DE-6150-4F7C76323B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7737" y="4405066"/>
            <a:ext cx="2402963" cy="1802222"/>
          </a:xfrm>
          <a:prstGeom prst="rect">
            <a:avLst/>
          </a:prstGeom>
        </p:spPr>
      </p:pic>
      <p:pic>
        <p:nvPicPr>
          <p:cNvPr id="6" name="Immagine 5" descr="Immagine che contiene aria aperta, cielo, erba, albero&#10;&#10;Descrizione generata automaticamente">
            <a:extLst>
              <a:ext uri="{FF2B5EF4-FFF2-40B4-BE49-F238E27FC236}">
                <a16:creationId xmlns:a16="http://schemas.microsoft.com/office/drawing/2014/main" id="{E77A51DC-5A98-5BE8-EC7B-E654295FDA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5008" y="4407601"/>
            <a:ext cx="2402963" cy="1799687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2C71A4D-3C5A-679E-BCED-97175BA6AC98}"/>
              </a:ext>
            </a:extLst>
          </p:cNvPr>
          <p:cNvSpPr txBox="1"/>
          <p:nvPr/>
        </p:nvSpPr>
        <p:spPr>
          <a:xfrm>
            <a:off x="205209" y="1558710"/>
            <a:ext cx="677127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La flavescenza dorata è una malattia dei vigneti causata da un fitoplasma che </a:t>
            </a:r>
            <a:r>
              <a:rPr lang="it-IT" sz="1800" b="1" dirty="0">
                <a:latin typeface="Titillium Web" panose="00000500000000000000" pitchFamily="2" charset="0"/>
                <a:cs typeface="Times New Roman" panose="02020603050405020304" pitchFamily="18" charset="0"/>
              </a:rPr>
              <a:t>sta si sta diffondendo in Europa devastando le colture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, </a:t>
            </a:r>
            <a:r>
              <a:rPr lang="it-IT" sz="1800" dirty="0">
                <a:solidFill>
                  <a:srgbClr val="FF0000"/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con riduzioni delle rese fino al 50-60%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. </a:t>
            </a:r>
          </a:p>
          <a:p>
            <a:endParaRPr lang="it-IT" sz="1800" dirty="0">
              <a:latin typeface="Titillium Web" panose="00000500000000000000" pitchFamily="2" charset="0"/>
              <a:cs typeface="Times New Roman" panose="02020603050405020304" pitchFamily="18" charset="0"/>
            </a:endParaRPr>
          </a:p>
          <a:p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I sintomi principali sono: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L'arrotolamento delle foglie verso il basso.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L'interruzione della lignificazione della pianta.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La riduzione della produzione di frutti.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L'ingiallimento delle foglie (uve bianche) o </a:t>
            </a:r>
            <a:r>
              <a:rPr lang="it-IT" sz="1800" b="1" dirty="0">
                <a:solidFill>
                  <a:srgbClr val="FF0000"/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l'arrossamento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(uve rosse).</a:t>
            </a:r>
          </a:p>
          <a:p>
            <a:endParaRPr lang="it-IT" sz="1800" dirty="0">
              <a:latin typeface="Titillium Web" panose="00000500000000000000" pitchFamily="2" charset="0"/>
              <a:cs typeface="Times New Roman" panose="02020603050405020304" pitchFamily="18" charset="0"/>
            </a:endParaRPr>
          </a:p>
          <a:p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Una volta infettata, non c'è possibilità di curare la pianta: per evitare il diffondersi della malattia sono obbligatori gli spray insetticidi e l'estirpazione immediata.</a:t>
            </a:r>
          </a:p>
          <a:p>
            <a:endParaRPr lang="it-IT" sz="1800" i="1" dirty="0">
              <a:latin typeface="Titillium Web" panose="000005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it-IT" sz="1800" b="1" i="1" dirty="0">
                <a:latin typeface="Titillium Web" panose="00000500000000000000" pitchFamily="2" charset="0"/>
                <a:cs typeface="Times New Roman" panose="02020603050405020304" pitchFamily="18" charset="0"/>
              </a:rPr>
              <a:t>	</a:t>
            </a:r>
            <a:r>
              <a:rPr lang="it-IT" sz="1800" b="1" i="1" dirty="0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L'individuazione precoce dei sintomi attraverso il telerilevamento rappresenta un miglioramento significativo rispetto ai tradizionali rilievi a terra</a:t>
            </a:r>
            <a:endParaRPr lang="it-IT" sz="2000" b="1" i="1" dirty="0">
              <a:solidFill>
                <a:schemeClr val="accent2">
                  <a:lumMod val="75000"/>
                </a:schemeClr>
              </a:solidFill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127;p1">
            <a:extLst>
              <a:ext uri="{FF2B5EF4-FFF2-40B4-BE49-F238E27FC236}">
                <a16:creationId xmlns:a16="http://schemas.microsoft.com/office/drawing/2014/main" id="{CE18287B-96AA-62C6-9BCE-B12F3942942B}"/>
              </a:ext>
            </a:extLst>
          </p:cNvPr>
          <p:cNvSpPr txBox="1"/>
          <p:nvPr/>
        </p:nvSpPr>
        <p:spPr>
          <a:xfrm>
            <a:off x="-1" y="6536581"/>
            <a:ext cx="110393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e lo Spoke 2 – Dove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siamo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ora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?                                                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      Catania, 10-12 </a:t>
            </a:r>
            <a:r>
              <a:rPr lang="en-US" b="1" i="0" u="none" strike="noStrike" cap="none" dirty="0" err="1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Dicembre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FA0AC51-73B7-D94A-09AF-BD2673B7E8A6}"/>
              </a:ext>
            </a:extLst>
          </p:cNvPr>
          <p:cNvSpPr txBox="1"/>
          <p:nvPr/>
        </p:nvSpPr>
        <p:spPr>
          <a:xfrm>
            <a:off x="8392022" y="1330420"/>
            <a:ext cx="2647322" cy="3077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Titillium Web" panose="00000500000000000000" pitchFamily="2" charset="0"/>
                <a:hlinkClick r:id="rId7"/>
              </a:rPr>
              <a:t>V. Strati, EGU24-10773 (2024)</a:t>
            </a:r>
            <a:endParaRPr lang="it-IT" dirty="0">
              <a:latin typeface="Titillium Web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453046"/>
      </p:ext>
    </p:extLst>
  </p:cSld>
  <p:clrMapOvr>
    <a:masterClrMapping/>
  </p:clrMapOvr>
  <p:transition spd="slow">
    <p:wipe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A21D3-FAC3-3340-C546-6224CCB62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24;p1">
            <a:extLst>
              <a:ext uri="{FF2B5EF4-FFF2-40B4-BE49-F238E27FC236}">
                <a16:creationId xmlns:a16="http://schemas.microsoft.com/office/drawing/2014/main" id="{E87C8200-DD28-0537-FF6F-3EC7E624A0DF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0" name="Google Shape;125;p1">
              <a:extLst>
                <a:ext uri="{FF2B5EF4-FFF2-40B4-BE49-F238E27FC236}">
                  <a16:creationId xmlns:a16="http://schemas.microsoft.com/office/drawing/2014/main" id="{5B25C397-A687-9C4C-A585-9671E707218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26;p1">
              <a:extLst>
                <a:ext uri="{FF2B5EF4-FFF2-40B4-BE49-F238E27FC236}">
                  <a16:creationId xmlns:a16="http://schemas.microsoft.com/office/drawing/2014/main" id="{F74C57F1-8817-89E7-FD7A-20EEE5A893CC}"/>
                </a:ext>
              </a:extLst>
            </p:cNvPr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b="1" dirty="0">
                  <a:solidFill>
                    <a:schemeClr val="lt1"/>
                  </a:solidFill>
                  <a:latin typeface="Titillium Web" panose="00000500000000000000" pitchFamily="2" charset="0"/>
                </a:rPr>
                <a:t>9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3" name="Google Shape;128;p1">
            <a:extLst>
              <a:ext uri="{FF2B5EF4-FFF2-40B4-BE49-F238E27FC236}">
                <a16:creationId xmlns:a16="http://schemas.microsoft.com/office/drawing/2014/main" id="{B61C1F5A-1C1F-5FFA-25EE-7E02A4768EA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3752" b="14031"/>
          <a:stretch/>
        </p:blipFill>
        <p:spPr>
          <a:xfrm>
            <a:off x="0" y="0"/>
            <a:ext cx="12192000" cy="7348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2A6EFDC-EB57-9FC0-0E3D-34D1CAD1622C}"/>
              </a:ext>
            </a:extLst>
          </p:cNvPr>
          <p:cNvSpPr txBox="1"/>
          <p:nvPr/>
        </p:nvSpPr>
        <p:spPr>
          <a:xfrm>
            <a:off x="387351" y="861088"/>
            <a:ext cx="11423650" cy="881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  <a:spcBef>
                <a:spcPts val="1800"/>
              </a:spcBef>
              <a:spcAft>
                <a:spcPts val="1800"/>
              </a:spcAft>
            </a:pPr>
            <a:r>
              <a:rPr lang="it-IT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cs typeface="Times New Roman" panose="02020603050405020304" pitchFamily="18" charset="0"/>
              </a:rPr>
              <a:t>IL PROGETTO PERBACCO</a:t>
            </a:r>
            <a:br>
              <a:rPr lang="it-IT" sz="4000" b="0" i="0" dirty="0">
                <a:solidFill>
                  <a:srgbClr val="424242"/>
                </a:solidFill>
                <a:effectLst/>
                <a:latin typeface="Roboto" panose="02000000000000000000" pitchFamily="2" charset="0"/>
              </a:rPr>
            </a:br>
            <a:endParaRPr lang="it-IT" sz="30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4CA10B1-B356-5E77-E85C-F1A27E367BB0}"/>
              </a:ext>
            </a:extLst>
          </p:cNvPr>
          <p:cNvSpPr txBox="1"/>
          <p:nvPr/>
        </p:nvSpPr>
        <p:spPr>
          <a:xfrm>
            <a:off x="215900" y="1301593"/>
            <a:ext cx="11734799" cy="700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Bef>
                <a:spcPts val="1800"/>
              </a:spcBef>
              <a:spcAft>
                <a:spcPts val="1200"/>
              </a:spcAft>
            </a:pP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Early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warning system per la 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P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r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E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venzione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della diffusione della flavescenza 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do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R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ata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 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BA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sato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sul monitoraggio 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multiparametri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C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o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airborne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delle 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CO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lture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vinicole</a:t>
            </a:r>
          </a:p>
        </p:txBody>
      </p:sp>
      <p:sp>
        <p:nvSpPr>
          <p:cNvPr id="2" name="Google Shape;127;p1">
            <a:extLst>
              <a:ext uri="{FF2B5EF4-FFF2-40B4-BE49-F238E27FC236}">
                <a16:creationId xmlns:a16="http://schemas.microsoft.com/office/drawing/2014/main" id="{B6C245A0-9AAC-A91D-FBE5-BA1A9429524B}"/>
              </a:ext>
            </a:extLst>
          </p:cNvPr>
          <p:cNvSpPr txBox="1"/>
          <p:nvPr/>
        </p:nvSpPr>
        <p:spPr>
          <a:xfrm>
            <a:off x="-1" y="6536581"/>
            <a:ext cx="110393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e lo Spoke 2 – Dove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siamo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ora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?                                                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     Catania, 10-12 </a:t>
            </a:r>
            <a:r>
              <a:rPr lang="en-US" b="1" i="0" u="none" strike="noStrike" cap="none" dirty="0" err="1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Dicembre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B90FD90-F5D7-8A54-9D54-A4D66BC6BFD2}"/>
              </a:ext>
            </a:extLst>
          </p:cNvPr>
          <p:cNvSpPr txBox="1"/>
          <p:nvPr/>
        </p:nvSpPr>
        <p:spPr>
          <a:xfrm>
            <a:off x="9796711" y="6251595"/>
            <a:ext cx="2647322" cy="3077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Titillium Web" panose="00000500000000000000" pitchFamily="2" charset="0"/>
                <a:hlinkClick r:id="rId4"/>
              </a:rPr>
              <a:t>V. Strati, EGU24-10773 (2024)</a:t>
            </a:r>
            <a:endParaRPr lang="it-IT" dirty="0">
              <a:latin typeface="Titillium Web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269442"/>
      </p:ext>
    </p:extLst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45FE93-F00F-2957-4002-6ED0D01D9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24;p1">
            <a:extLst>
              <a:ext uri="{FF2B5EF4-FFF2-40B4-BE49-F238E27FC236}">
                <a16:creationId xmlns:a16="http://schemas.microsoft.com/office/drawing/2014/main" id="{46420033-F979-59D6-96DA-733D3194A9E6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0" name="Google Shape;125;p1">
              <a:extLst>
                <a:ext uri="{FF2B5EF4-FFF2-40B4-BE49-F238E27FC236}">
                  <a16:creationId xmlns:a16="http://schemas.microsoft.com/office/drawing/2014/main" id="{70DBF00C-9B71-B027-3281-8DA9032B2D60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26;p1">
              <a:extLst>
                <a:ext uri="{FF2B5EF4-FFF2-40B4-BE49-F238E27FC236}">
                  <a16:creationId xmlns:a16="http://schemas.microsoft.com/office/drawing/2014/main" id="{43D70A59-3F44-8687-1DC3-B8816A320FB9}"/>
                </a:ext>
              </a:extLst>
            </p:cNvPr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b="1" dirty="0">
                  <a:solidFill>
                    <a:schemeClr val="lt1"/>
                  </a:solidFill>
                  <a:latin typeface="Titillium Web" panose="00000500000000000000" pitchFamily="2" charset="0"/>
                </a:rPr>
                <a:t>9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3" name="Google Shape;128;p1">
            <a:extLst>
              <a:ext uri="{FF2B5EF4-FFF2-40B4-BE49-F238E27FC236}">
                <a16:creationId xmlns:a16="http://schemas.microsoft.com/office/drawing/2014/main" id="{7489C893-2A8A-DEC9-5AEC-72431C09C29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3752" b="14031"/>
          <a:stretch/>
        </p:blipFill>
        <p:spPr>
          <a:xfrm>
            <a:off x="0" y="0"/>
            <a:ext cx="12192000" cy="7348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70E8F1E-ABD0-968D-0D4F-64EAF47DAE92}"/>
              </a:ext>
            </a:extLst>
          </p:cNvPr>
          <p:cNvSpPr txBox="1"/>
          <p:nvPr/>
        </p:nvSpPr>
        <p:spPr>
          <a:xfrm>
            <a:off x="387351" y="861088"/>
            <a:ext cx="11423650" cy="881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  <a:spcBef>
                <a:spcPts val="1800"/>
              </a:spcBef>
              <a:spcAft>
                <a:spcPts val="1800"/>
              </a:spcAft>
            </a:pPr>
            <a:r>
              <a:rPr lang="it-IT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cs typeface="Times New Roman" panose="02020603050405020304" pitchFamily="18" charset="0"/>
              </a:rPr>
              <a:t>IL PROGETTO PERBACCO</a:t>
            </a:r>
            <a:br>
              <a:rPr lang="it-IT" sz="4000" b="0" i="0" dirty="0">
                <a:solidFill>
                  <a:srgbClr val="424242"/>
                </a:solidFill>
                <a:effectLst/>
                <a:latin typeface="Roboto" panose="02000000000000000000" pitchFamily="2" charset="0"/>
              </a:rPr>
            </a:br>
            <a:endParaRPr lang="it-IT" sz="30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06B4529-98AA-01E1-132B-6D02C06E8857}"/>
              </a:ext>
            </a:extLst>
          </p:cNvPr>
          <p:cNvSpPr txBox="1"/>
          <p:nvPr/>
        </p:nvSpPr>
        <p:spPr>
          <a:xfrm>
            <a:off x="215900" y="1301593"/>
            <a:ext cx="11734799" cy="700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Bef>
                <a:spcPts val="1800"/>
              </a:spcBef>
              <a:spcAft>
                <a:spcPts val="1200"/>
              </a:spcAft>
            </a:pP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Early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warning system per la 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P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r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E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venzione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della diffusione della flavescenza 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do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R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ata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 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BA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sato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sul monitoraggio 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multiparametri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C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o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airborne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delle 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CO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lture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vinicole</a:t>
            </a:r>
          </a:p>
        </p:txBody>
      </p:sp>
      <p:pic>
        <p:nvPicPr>
          <p:cNvPr id="7" name="Immagine 6" descr="Immagine che contiene clipart, origami, design&#10;&#10;Descrizione generata automaticamente">
            <a:extLst>
              <a:ext uri="{FF2B5EF4-FFF2-40B4-BE49-F238E27FC236}">
                <a16:creationId xmlns:a16="http://schemas.microsoft.com/office/drawing/2014/main" id="{487CF877-457D-E410-F2B3-8366A0540D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342"/>
          <a:stretch/>
        </p:blipFill>
        <p:spPr>
          <a:xfrm>
            <a:off x="5301850" y="2308848"/>
            <a:ext cx="6648849" cy="1988523"/>
          </a:xfrm>
          <a:prstGeom prst="rect">
            <a:avLst/>
          </a:prstGeom>
        </p:spPr>
      </p:pic>
      <p:sp>
        <p:nvSpPr>
          <p:cNvPr id="2" name="Google Shape;127;p1">
            <a:extLst>
              <a:ext uri="{FF2B5EF4-FFF2-40B4-BE49-F238E27FC236}">
                <a16:creationId xmlns:a16="http://schemas.microsoft.com/office/drawing/2014/main" id="{FB988A47-C4E5-655E-7952-661FAB08B810}"/>
              </a:ext>
            </a:extLst>
          </p:cNvPr>
          <p:cNvSpPr txBox="1"/>
          <p:nvPr/>
        </p:nvSpPr>
        <p:spPr>
          <a:xfrm>
            <a:off x="-1" y="6536581"/>
            <a:ext cx="110393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e lo Spoke 2 – Dove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siamo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ora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?                                                     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 Catania, 10-12 </a:t>
            </a:r>
            <a:r>
              <a:rPr lang="en-US" b="1" i="0" u="none" strike="noStrike" cap="none" dirty="0" err="1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Dicembre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399404C-7242-E169-5E3D-CCE57B47F3BA}"/>
              </a:ext>
            </a:extLst>
          </p:cNvPr>
          <p:cNvSpPr txBox="1"/>
          <p:nvPr/>
        </p:nvSpPr>
        <p:spPr>
          <a:xfrm>
            <a:off x="9796711" y="6261427"/>
            <a:ext cx="2647322" cy="3077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Titillium Web" panose="00000500000000000000" pitchFamily="2" charset="0"/>
                <a:hlinkClick r:id="rId5"/>
              </a:rPr>
              <a:t>V. Strati, EGU24-10773 (2024)</a:t>
            </a:r>
            <a:endParaRPr lang="it-IT" dirty="0">
              <a:latin typeface="Titillium Web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606219"/>
      </p:ext>
    </p:extLst>
  </p:cSld>
  <p:clrMapOvr>
    <a:masterClrMapping/>
  </p:clrMapOvr>
  <p:transition spd="slow"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F6328-F9F1-1643-214A-46F10F4C0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24;p1">
            <a:extLst>
              <a:ext uri="{FF2B5EF4-FFF2-40B4-BE49-F238E27FC236}">
                <a16:creationId xmlns:a16="http://schemas.microsoft.com/office/drawing/2014/main" id="{26681848-7782-2FFF-7FAB-4FB185E93AB7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0" name="Google Shape;125;p1">
              <a:extLst>
                <a:ext uri="{FF2B5EF4-FFF2-40B4-BE49-F238E27FC236}">
                  <a16:creationId xmlns:a16="http://schemas.microsoft.com/office/drawing/2014/main" id="{E62211FF-5A67-0A8B-AED0-04608AB933FF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26;p1">
              <a:extLst>
                <a:ext uri="{FF2B5EF4-FFF2-40B4-BE49-F238E27FC236}">
                  <a16:creationId xmlns:a16="http://schemas.microsoft.com/office/drawing/2014/main" id="{C0E977CA-EFC3-0F65-9C60-00F9CE284673}"/>
                </a:ext>
              </a:extLst>
            </p:cNvPr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b="1" dirty="0">
                  <a:solidFill>
                    <a:schemeClr val="lt1"/>
                  </a:solidFill>
                  <a:latin typeface="Titillium Web" panose="00000500000000000000" pitchFamily="2" charset="0"/>
                </a:rPr>
                <a:t>9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3" name="Google Shape;128;p1">
            <a:extLst>
              <a:ext uri="{FF2B5EF4-FFF2-40B4-BE49-F238E27FC236}">
                <a16:creationId xmlns:a16="http://schemas.microsoft.com/office/drawing/2014/main" id="{A4A9CBDE-BD87-8C01-CB55-7215BCEC61E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3752" b="14031"/>
          <a:stretch/>
        </p:blipFill>
        <p:spPr>
          <a:xfrm>
            <a:off x="0" y="0"/>
            <a:ext cx="12192000" cy="7348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7AE06BD-2B7B-6F3D-E4ED-ADEA1634DB50}"/>
              </a:ext>
            </a:extLst>
          </p:cNvPr>
          <p:cNvSpPr txBox="1"/>
          <p:nvPr/>
        </p:nvSpPr>
        <p:spPr>
          <a:xfrm>
            <a:off x="387351" y="861088"/>
            <a:ext cx="11423650" cy="881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  <a:spcBef>
                <a:spcPts val="1800"/>
              </a:spcBef>
              <a:spcAft>
                <a:spcPts val="1800"/>
              </a:spcAft>
            </a:pPr>
            <a:r>
              <a:rPr lang="it-IT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cs typeface="Times New Roman" panose="02020603050405020304" pitchFamily="18" charset="0"/>
              </a:rPr>
              <a:t>IL PROGETTO PERBACCO</a:t>
            </a:r>
            <a:br>
              <a:rPr lang="it-IT" sz="4000" b="0" i="0" dirty="0">
                <a:solidFill>
                  <a:srgbClr val="424242"/>
                </a:solidFill>
                <a:effectLst/>
                <a:latin typeface="Roboto" panose="02000000000000000000" pitchFamily="2" charset="0"/>
              </a:rPr>
            </a:br>
            <a:endParaRPr lang="it-IT" sz="30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DBC7F2C-F3E4-D43F-F3CD-13547C94C0B4}"/>
              </a:ext>
            </a:extLst>
          </p:cNvPr>
          <p:cNvSpPr txBox="1"/>
          <p:nvPr/>
        </p:nvSpPr>
        <p:spPr>
          <a:xfrm>
            <a:off x="215900" y="1301593"/>
            <a:ext cx="11734799" cy="700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Bef>
                <a:spcPts val="1800"/>
              </a:spcBef>
              <a:spcAft>
                <a:spcPts val="1200"/>
              </a:spcAft>
            </a:pP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Early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warning system per la 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P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r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E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venzione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della diffusione della flavescenza 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do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R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ata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 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BA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sato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sul monitoraggio 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multiparametri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C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o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airborne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delle 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CO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lture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vinicole</a:t>
            </a:r>
          </a:p>
        </p:txBody>
      </p:sp>
      <p:pic>
        <p:nvPicPr>
          <p:cNvPr id="7" name="Immagine 6" descr="Immagine che contiene clipart, origami, design&#10;&#10;Descrizione generata automaticamente">
            <a:extLst>
              <a:ext uri="{FF2B5EF4-FFF2-40B4-BE49-F238E27FC236}">
                <a16:creationId xmlns:a16="http://schemas.microsoft.com/office/drawing/2014/main" id="{D5C1B285-F8D2-D706-EAFE-7016CFD90A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342"/>
          <a:stretch/>
        </p:blipFill>
        <p:spPr>
          <a:xfrm>
            <a:off x="5301850" y="2308848"/>
            <a:ext cx="6648849" cy="1988523"/>
          </a:xfrm>
          <a:prstGeom prst="rect">
            <a:avLst/>
          </a:prstGeom>
        </p:spPr>
      </p:pic>
      <p:pic>
        <p:nvPicPr>
          <p:cNvPr id="15" name="Immagine 14" descr="Immagine che contiene testo, schermata, aeromobile, trasporto&#10;&#10;Descrizione generata automaticamente">
            <a:extLst>
              <a:ext uri="{FF2B5EF4-FFF2-40B4-BE49-F238E27FC236}">
                <a16:creationId xmlns:a16="http://schemas.microsoft.com/office/drawing/2014/main" id="{75E71431-FF25-7CB1-6C5D-08F9CE291F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76" y="2308848"/>
            <a:ext cx="4649969" cy="2173619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AFB6C0D-3CE0-9126-F8AE-19BDC9F8AFE9}"/>
              </a:ext>
            </a:extLst>
          </p:cNvPr>
          <p:cNvSpPr txBox="1"/>
          <p:nvPr/>
        </p:nvSpPr>
        <p:spPr>
          <a:xfrm>
            <a:off x="1165159" y="2027084"/>
            <a:ext cx="17367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FF0000"/>
                </a:solidFill>
                <a:latin typeface="Titillium Web" panose="00000500000000000000" pitchFamily="2" charset="0"/>
              </a:rPr>
              <a:t>IL RADGYRO</a:t>
            </a:r>
          </a:p>
        </p:txBody>
      </p:sp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9DA0AAFE-D41D-0EAE-E532-7DE1091DA1DD}"/>
              </a:ext>
            </a:extLst>
          </p:cNvPr>
          <p:cNvCxnSpPr>
            <a:cxnSpLocks/>
          </p:cNvCxnSpPr>
          <p:nvPr/>
        </p:nvCxnSpPr>
        <p:spPr>
          <a:xfrm flipH="1">
            <a:off x="4392718" y="2673495"/>
            <a:ext cx="1080054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Google Shape;127;p1">
            <a:extLst>
              <a:ext uri="{FF2B5EF4-FFF2-40B4-BE49-F238E27FC236}">
                <a16:creationId xmlns:a16="http://schemas.microsoft.com/office/drawing/2014/main" id="{F5460B49-CB52-59E7-77EA-66A23BB76838}"/>
              </a:ext>
            </a:extLst>
          </p:cNvPr>
          <p:cNvSpPr txBox="1"/>
          <p:nvPr/>
        </p:nvSpPr>
        <p:spPr>
          <a:xfrm>
            <a:off x="-1" y="6536581"/>
            <a:ext cx="110393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e lo Spoke 2 – Dove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siamo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ora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?                                                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      Catania, 10-12 </a:t>
            </a:r>
            <a:r>
              <a:rPr lang="en-US" b="1" i="0" u="none" strike="noStrike" cap="none" dirty="0" err="1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Dicembre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DCC0926-C5C4-F189-11B4-14F826838D11}"/>
              </a:ext>
            </a:extLst>
          </p:cNvPr>
          <p:cNvSpPr txBox="1"/>
          <p:nvPr/>
        </p:nvSpPr>
        <p:spPr>
          <a:xfrm>
            <a:off x="9796711" y="6251595"/>
            <a:ext cx="2647322" cy="3077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Titillium Web" panose="00000500000000000000" pitchFamily="2" charset="0"/>
                <a:hlinkClick r:id="rId6"/>
              </a:rPr>
              <a:t>V. Strati, EGU24-10773 (2024)</a:t>
            </a:r>
            <a:endParaRPr lang="it-IT" dirty="0">
              <a:latin typeface="Titillium Web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1316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C8A19-74A5-9BF4-0DA7-00FDFD7C0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24;p1">
            <a:extLst>
              <a:ext uri="{FF2B5EF4-FFF2-40B4-BE49-F238E27FC236}">
                <a16:creationId xmlns:a16="http://schemas.microsoft.com/office/drawing/2014/main" id="{B477BF21-E51C-87D1-FE18-EEFBADF5AE65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0" name="Google Shape;125;p1">
              <a:extLst>
                <a:ext uri="{FF2B5EF4-FFF2-40B4-BE49-F238E27FC236}">
                  <a16:creationId xmlns:a16="http://schemas.microsoft.com/office/drawing/2014/main" id="{2BADAAF6-5899-912A-4687-81E3B0BDDBDB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26;p1">
              <a:extLst>
                <a:ext uri="{FF2B5EF4-FFF2-40B4-BE49-F238E27FC236}">
                  <a16:creationId xmlns:a16="http://schemas.microsoft.com/office/drawing/2014/main" id="{26AD4207-EE3F-993F-819F-DDD63EA59A3F}"/>
                </a:ext>
              </a:extLst>
            </p:cNvPr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b="1" dirty="0">
                  <a:solidFill>
                    <a:schemeClr val="lt1"/>
                  </a:solidFill>
                  <a:latin typeface="Titillium Web" panose="00000500000000000000" pitchFamily="2" charset="0"/>
                </a:rPr>
                <a:t>9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3" name="Google Shape;128;p1">
            <a:extLst>
              <a:ext uri="{FF2B5EF4-FFF2-40B4-BE49-F238E27FC236}">
                <a16:creationId xmlns:a16="http://schemas.microsoft.com/office/drawing/2014/main" id="{7F6A2DCF-EABC-288B-CB7B-9294D762BE3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3752" b="14031"/>
          <a:stretch/>
        </p:blipFill>
        <p:spPr>
          <a:xfrm>
            <a:off x="0" y="0"/>
            <a:ext cx="12192000" cy="7348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2CB7161-7758-9B02-B09A-D0A87692F32A}"/>
              </a:ext>
            </a:extLst>
          </p:cNvPr>
          <p:cNvSpPr txBox="1"/>
          <p:nvPr/>
        </p:nvSpPr>
        <p:spPr>
          <a:xfrm>
            <a:off x="387351" y="861088"/>
            <a:ext cx="11423650" cy="881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  <a:spcBef>
                <a:spcPts val="1800"/>
              </a:spcBef>
              <a:spcAft>
                <a:spcPts val="1800"/>
              </a:spcAft>
            </a:pPr>
            <a:r>
              <a:rPr lang="it-IT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cs typeface="Times New Roman" panose="02020603050405020304" pitchFamily="18" charset="0"/>
              </a:rPr>
              <a:t>IL PROGETTO PERBACCO</a:t>
            </a:r>
            <a:br>
              <a:rPr lang="it-IT" sz="4000" b="0" i="0" dirty="0">
                <a:solidFill>
                  <a:srgbClr val="424242"/>
                </a:solidFill>
                <a:effectLst/>
                <a:latin typeface="Roboto" panose="02000000000000000000" pitchFamily="2" charset="0"/>
              </a:rPr>
            </a:br>
            <a:endParaRPr lang="it-IT" sz="30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639531E-EDCC-9662-D3CA-61FEF054D7DF}"/>
              </a:ext>
            </a:extLst>
          </p:cNvPr>
          <p:cNvSpPr txBox="1"/>
          <p:nvPr/>
        </p:nvSpPr>
        <p:spPr>
          <a:xfrm>
            <a:off x="215900" y="1301593"/>
            <a:ext cx="11734799" cy="700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Bef>
                <a:spcPts val="1800"/>
              </a:spcBef>
              <a:spcAft>
                <a:spcPts val="1200"/>
              </a:spcAft>
            </a:pP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Early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warning system per la 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P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r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E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venzione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della diffusione della flavescenza 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do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R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ata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 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BA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sato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sul monitoraggio 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multiparametri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C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o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airborne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delle 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CO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lture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vinicole</a:t>
            </a:r>
          </a:p>
        </p:txBody>
      </p:sp>
      <p:pic>
        <p:nvPicPr>
          <p:cNvPr id="7" name="Immagine 6" descr="Immagine che contiene clipart, origami, design&#10;&#10;Descrizione generata automaticamente">
            <a:extLst>
              <a:ext uri="{FF2B5EF4-FFF2-40B4-BE49-F238E27FC236}">
                <a16:creationId xmlns:a16="http://schemas.microsoft.com/office/drawing/2014/main" id="{91CC2C5B-FF05-837B-E397-54B912127C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342"/>
          <a:stretch/>
        </p:blipFill>
        <p:spPr>
          <a:xfrm>
            <a:off x="5301850" y="2308848"/>
            <a:ext cx="6648849" cy="1988523"/>
          </a:xfrm>
          <a:prstGeom prst="rect">
            <a:avLst/>
          </a:prstGeom>
        </p:spPr>
      </p:pic>
      <p:pic>
        <p:nvPicPr>
          <p:cNvPr id="15" name="Immagine 14" descr="Immagine che contiene testo, schermata, aeromobile, trasporto&#10;&#10;Descrizione generata automaticamente">
            <a:extLst>
              <a:ext uri="{FF2B5EF4-FFF2-40B4-BE49-F238E27FC236}">
                <a16:creationId xmlns:a16="http://schemas.microsoft.com/office/drawing/2014/main" id="{6E4ACDA8-D518-B179-9898-9B1939A81E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76" y="2308848"/>
            <a:ext cx="4649969" cy="2173619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FA2D409-D81B-9847-F7A5-8994131CFD68}"/>
              </a:ext>
            </a:extLst>
          </p:cNvPr>
          <p:cNvSpPr txBox="1"/>
          <p:nvPr/>
        </p:nvSpPr>
        <p:spPr>
          <a:xfrm>
            <a:off x="1165159" y="2027084"/>
            <a:ext cx="17367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FF0000"/>
                </a:solidFill>
                <a:latin typeface="Titillium Web" panose="00000500000000000000" pitchFamily="2" charset="0"/>
              </a:rPr>
              <a:t>IL RADGYRO</a:t>
            </a: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4C23D23C-0A62-707A-98A9-CBDF29656E9E}"/>
              </a:ext>
            </a:extLst>
          </p:cNvPr>
          <p:cNvGrpSpPr/>
          <p:nvPr/>
        </p:nvGrpSpPr>
        <p:grpSpPr>
          <a:xfrm>
            <a:off x="215900" y="4761595"/>
            <a:ext cx="1393624" cy="1622027"/>
            <a:chOff x="3456579" y="1583575"/>
            <a:chExt cx="1605424" cy="1732026"/>
          </a:xfrm>
        </p:grpSpPr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F82050B5-49CA-1476-1044-83EC2B0F2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56579" y="1583575"/>
              <a:ext cx="1605424" cy="173202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DCF9535B-98EE-C4EA-F362-FF456DB316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51291" y="1949208"/>
              <a:ext cx="108000" cy="108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464D0018-15C1-21B4-6725-3D9BA7B67E81}"/>
              </a:ext>
            </a:extLst>
          </p:cNvPr>
          <p:cNvCxnSpPr>
            <a:cxnSpLocks/>
          </p:cNvCxnSpPr>
          <p:nvPr/>
        </p:nvCxnSpPr>
        <p:spPr>
          <a:xfrm flipH="1">
            <a:off x="4392718" y="2673495"/>
            <a:ext cx="1080054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244EE5B5-05D9-00E3-16F0-9BBE733D2D3E}"/>
              </a:ext>
            </a:extLst>
          </p:cNvPr>
          <p:cNvCxnSpPr>
            <a:cxnSpLocks/>
          </p:cNvCxnSpPr>
          <p:nvPr/>
        </p:nvCxnSpPr>
        <p:spPr>
          <a:xfrm flipH="1">
            <a:off x="972554" y="4122837"/>
            <a:ext cx="1635206" cy="91748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Google Shape;127;p1">
            <a:extLst>
              <a:ext uri="{FF2B5EF4-FFF2-40B4-BE49-F238E27FC236}">
                <a16:creationId xmlns:a16="http://schemas.microsoft.com/office/drawing/2014/main" id="{8727FB74-7CE5-A42E-99C8-5D8D6D5DCDDE}"/>
              </a:ext>
            </a:extLst>
          </p:cNvPr>
          <p:cNvSpPr txBox="1"/>
          <p:nvPr/>
        </p:nvSpPr>
        <p:spPr>
          <a:xfrm>
            <a:off x="-1" y="6536581"/>
            <a:ext cx="110393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e lo Spoke 2 – Dove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siamo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ora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?                                                     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 Catania, 10-12 </a:t>
            </a:r>
            <a:r>
              <a:rPr lang="en-US" b="1" i="0" u="none" strike="noStrike" cap="none" dirty="0" err="1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Dicembre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6EF0999-16BC-E8A1-0450-13E0349C4AAD}"/>
              </a:ext>
            </a:extLst>
          </p:cNvPr>
          <p:cNvSpPr txBox="1"/>
          <p:nvPr/>
        </p:nvSpPr>
        <p:spPr>
          <a:xfrm>
            <a:off x="9796711" y="6251595"/>
            <a:ext cx="2647322" cy="3077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Titillium Web" panose="00000500000000000000" pitchFamily="2" charset="0"/>
                <a:hlinkClick r:id="rId7"/>
              </a:rPr>
              <a:t>V. Strati, EGU24-10773 (2024)</a:t>
            </a:r>
            <a:endParaRPr lang="it-IT" dirty="0">
              <a:latin typeface="Titillium Web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427833"/>
      </p:ext>
    </p:extLst>
  </p:cSld>
  <p:clrMapOvr>
    <a:masterClrMapping/>
  </p:clrMapOvr>
  <p:transition spd="slow"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80CA4-514C-CDED-B837-DF1EAD289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24;p1">
            <a:extLst>
              <a:ext uri="{FF2B5EF4-FFF2-40B4-BE49-F238E27FC236}">
                <a16:creationId xmlns:a16="http://schemas.microsoft.com/office/drawing/2014/main" id="{4200EA9F-461F-9B71-C4D3-BE461230281F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0" name="Google Shape;125;p1">
              <a:extLst>
                <a:ext uri="{FF2B5EF4-FFF2-40B4-BE49-F238E27FC236}">
                  <a16:creationId xmlns:a16="http://schemas.microsoft.com/office/drawing/2014/main" id="{C0818A6B-A776-FD36-E422-217F7B6E8669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26;p1">
              <a:extLst>
                <a:ext uri="{FF2B5EF4-FFF2-40B4-BE49-F238E27FC236}">
                  <a16:creationId xmlns:a16="http://schemas.microsoft.com/office/drawing/2014/main" id="{39527157-985A-0E35-7D13-AFAE9324DF28}"/>
                </a:ext>
              </a:extLst>
            </p:cNvPr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b="1" dirty="0">
                  <a:solidFill>
                    <a:schemeClr val="lt1"/>
                  </a:solidFill>
                  <a:latin typeface="Titillium Web" panose="00000500000000000000" pitchFamily="2" charset="0"/>
                </a:rPr>
                <a:t>9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3" name="Google Shape;128;p1">
            <a:extLst>
              <a:ext uri="{FF2B5EF4-FFF2-40B4-BE49-F238E27FC236}">
                <a16:creationId xmlns:a16="http://schemas.microsoft.com/office/drawing/2014/main" id="{BE05FF45-E643-B614-CE4F-8463FE16D94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3752" b="14031"/>
          <a:stretch/>
        </p:blipFill>
        <p:spPr>
          <a:xfrm>
            <a:off x="0" y="0"/>
            <a:ext cx="12192000" cy="7348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141F856-1B31-5B85-CCA1-2AA7EDA69EED}"/>
              </a:ext>
            </a:extLst>
          </p:cNvPr>
          <p:cNvSpPr txBox="1"/>
          <p:nvPr/>
        </p:nvSpPr>
        <p:spPr>
          <a:xfrm>
            <a:off x="387351" y="861088"/>
            <a:ext cx="11423650" cy="881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  <a:spcBef>
                <a:spcPts val="1800"/>
              </a:spcBef>
              <a:spcAft>
                <a:spcPts val="1800"/>
              </a:spcAft>
            </a:pPr>
            <a:r>
              <a:rPr lang="it-IT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cs typeface="Times New Roman" panose="02020603050405020304" pitchFamily="18" charset="0"/>
              </a:rPr>
              <a:t>IL PROGETTO PERBACCO</a:t>
            </a:r>
            <a:br>
              <a:rPr lang="it-IT" sz="4000" b="0" i="0" dirty="0">
                <a:solidFill>
                  <a:srgbClr val="424242"/>
                </a:solidFill>
                <a:effectLst/>
                <a:latin typeface="Roboto" panose="02000000000000000000" pitchFamily="2" charset="0"/>
              </a:rPr>
            </a:br>
            <a:endParaRPr lang="it-IT" sz="30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650217D-F5B4-10F8-B25F-1D41A0DFEB03}"/>
              </a:ext>
            </a:extLst>
          </p:cNvPr>
          <p:cNvSpPr txBox="1"/>
          <p:nvPr/>
        </p:nvSpPr>
        <p:spPr>
          <a:xfrm>
            <a:off x="215900" y="1301593"/>
            <a:ext cx="11734799" cy="700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Bef>
                <a:spcPts val="1800"/>
              </a:spcBef>
              <a:spcAft>
                <a:spcPts val="1200"/>
              </a:spcAft>
            </a:pP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Early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warning system per la 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P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r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E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venzione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della diffusione della flavescenza 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do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R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ata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 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BA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sato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sul monitoraggio 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multiparametri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C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o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airborne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delle 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CO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lture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vinicole</a:t>
            </a:r>
          </a:p>
        </p:txBody>
      </p:sp>
      <p:pic>
        <p:nvPicPr>
          <p:cNvPr id="7" name="Immagine 6" descr="Immagine che contiene clipart, origami, design&#10;&#10;Descrizione generata automaticamente">
            <a:extLst>
              <a:ext uri="{FF2B5EF4-FFF2-40B4-BE49-F238E27FC236}">
                <a16:creationId xmlns:a16="http://schemas.microsoft.com/office/drawing/2014/main" id="{62747495-3922-0D22-2FC4-3A9381B4A9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342"/>
          <a:stretch/>
        </p:blipFill>
        <p:spPr>
          <a:xfrm>
            <a:off x="5301850" y="2308848"/>
            <a:ext cx="6648849" cy="1988523"/>
          </a:xfrm>
          <a:prstGeom prst="rect">
            <a:avLst/>
          </a:prstGeom>
        </p:spPr>
      </p:pic>
      <p:pic>
        <p:nvPicPr>
          <p:cNvPr id="15" name="Immagine 14" descr="Immagine che contiene testo, schermata, aeromobile, trasporto&#10;&#10;Descrizione generata automaticamente">
            <a:extLst>
              <a:ext uri="{FF2B5EF4-FFF2-40B4-BE49-F238E27FC236}">
                <a16:creationId xmlns:a16="http://schemas.microsoft.com/office/drawing/2014/main" id="{45704C14-DED1-2106-C6F7-0650B8748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76" y="2308848"/>
            <a:ext cx="4649969" cy="2173619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D09E67E-DFDB-C2DA-5C3E-CA947EBBCD5D}"/>
              </a:ext>
            </a:extLst>
          </p:cNvPr>
          <p:cNvSpPr txBox="1"/>
          <p:nvPr/>
        </p:nvSpPr>
        <p:spPr>
          <a:xfrm>
            <a:off x="1165159" y="2027084"/>
            <a:ext cx="17367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FF0000"/>
                </a:solidFill>
                <a:latin typeface="Titillium Web" panose="00000500000000000000" pitchFamily="2" charset="0"/>
              </a:rPr>
              <a:t>IL RADGYRO</a:t>
            </a:r>
          </a:p>
        </p:txBody>
      </p:sp>
      <p:pic>
        <p:nvPicPr>
          <p:cNvPr id="20" name="Immagine 19" descr="Immagine che contiene mappa, Aerofotogrammetria, Vista aerea, aereo&#10;&#10;Descrizione generata automaticamente">
            <a:extLst>
              <a:ext uri="{FF2B5EF4-FFF2-40B4-BE49-F238E27FC236}">
                <a16:creationId xmlns:a16="http://schemas.microsoft.com/office/drawing/2014/main" id="{C49690A9-8C18-7049-7DE1-E59504A8C37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728"/>
          <a:stretch/>
        </p:blipFill>
        <p:spPr>
          <a:xfrm>
            <a:off x="1669366" y="4692072"/>
            <a:ext cx="2924566" cy="1755379"/>
          </a:xfrm>
          <a:prstGeom prst="rect">
            <a:avLst/>
          </a:prstGeom>
        </p:spPr>
      </p:pic>
      <p:grpSp>
        <p:nvGrpSpPr>
          <p:cNvPr id="21" name="Gruppo 20">
            <a:extLst>
              <a:ext uri="{FF2B5EF4-FFF2-40B4-BE49-F238E27FC236}">
                <a16:creationId xmlns:a16="http://schemas.microsoft.com/office/drawing/2014/main" id="{ED924F69-C9A2-8127-71C2-11ACB92FDB55}"/>
              </a:ext>
            </a:extLst>
          </p:cNvPr>
          <p:cNvGrpSpPr/>
          <p:nvPr/>
        </p:nvGrpSpPr>
        <p:grpSpPr>
          <a:xfrm>
            <a:off x="215900" y="4761595"/>
            <a:ext cx="1393624" cy="1622027"/>
            <a:chOff x="3456579" y="1583575"/>
            <a:chExt cx="1605424" cy="1732026"/>
          </a:xfrm>
        </p:grpSpPr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9E73A419-3FA5-CAFB-F5FA-950F0E36B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56579" y="1583575"/>
              <a:ext cx="1605424" cy="173202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56DCA183-A68A-385E-C22B-F84A449A7F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51291" y="1949208"/>
              <a:ext cx="108000" cy="108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E8D7F531-21A3-3D62-08D0-45D7938A7582}"/>
              </a:ext>
            </a:extLst>
          </p:cNvPr>
          <p:cNvCxnSpPr>
            <a:cxnSpLocks/>
          </p:cNvCxnSpPr>
          <p:nvPr/>
        </p:nvCxnSpPr>
        <p:spPr>
          <a:xfrm>
            <a:off x="972554" y="5156869"/>
            <a:ext cx="1240030" cy="216277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2CACE264-3A13-2181-A434-B28B285A7258}"/>
              </a:ext>
            </a:extLst>
          </p:cNvPr>
          <p:cNvCxnSpPr>
            <a:cxnSpLocks/>
          </p:cNvCxnSpPr>
          <p:nvPr/>
        </p:nvCxnSpPr>
        <p:spPr>
          <a:xfrm flipH="1">
            <a:off x="4392718" y="2673495"/>
            <a:ext cx="1080054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F878B90C-3C25-C406-1A0B-CBEE53A5A423}"/>
              </a:ext>
            </a:extLst>
          </p:cNvPr>
          <p:cNvCxnSpPr>
            <a:cxnSpLocks/>
          </p:cNvCxnSpPr>
          <p:nvPr/>
        </p:nvCxnSpPr>
        <p:spPr>
          <a:xfrm flipH="1">
            <a:off x="972554" y="4122837"/>
            <a:ext cx="1635206" cy="91748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Google Shape;127;p1">
            <a:extLst>
              <a:ext uri="{FF2B5EF4-FFF2-40B4-BE49-F238E27FC236}">
                <a16:creationId xmlns:a16="http://schemas.microsoft.com/office/drawing/2014/main" id="{12CC72D8-B4FE-4547-E229-C6EF4B01FC15}"/>
              </a:ext>
            </a:extLst>
          </p:cNvPr>
          <p:cNvSpPr txBox="1"/>
          <p:nvPr/>
        </p:nvSpPr>
        <p:spPr>
          <a:xfrm>
            <a:off x="-1" y="6536581"/>
            <a:ext cx="110393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e lo Spoke 2 – Dove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siamo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ora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?                                                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      Catania, 10-12 </a:t>
            </a:r>
            <a:r>
              <a:rPr lang="en-US" b="1" i="0" u="none" strike="noStrike" cap="none" dirty="0" err="1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Dicembre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B9A591F-7E94-9AE4-794A-7DED5A829D3E}"/>
              </a:ext>
            </a:extLst>
          </p:cNvPr>
          <p:cNvSpPr txBox="1"/>
          <p:nvPr/>
        </p:nvSpPr>
        <p:spPr>
          <a:xfrm>
            <a:off x="9796711" y="6251595"/>
            <a:ext cx="2647322" cy="3077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Titillium Web" panose="00000500000000000000" pitchFamily="2" charset="0"/>
                <a:hlinkClick r:id="rId8"/>
              </a:rPr>
              <a:t>V. Strati, EGU24-10773 (2024)</a:t>
            </a:r>
            <a:endParaRPr lang="it-IT" dirty="0">
              <a:latin typeface="Titillium Web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972343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>
          <a:extLst>
            <a:ext uri="{FF2B5EF4-FFF2-40B4-BE49-F238E27FC236}">
              <a16:creationId xmlns:a16="http://schemas.microsoft.com/office/drawing/2014/main" id="{4DBF1095-14E3-D2CF-0D8B-2F4749F30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Spazio esterno, spazio, Universo, Oggetto astronomico&#10;&#10;Descrizione generata automaticamente">
            <a:extLst>
              <a:ext uri="{FF2B5EF4-FFF2-40B4-BE49-F238E27FC236}">
                <a16:creationId xmlns:a16="http://schemas.microsoft.com/office/drawing/2014/main" id="{CD0E63E6-1F7C-8915-E0D4-38954DD92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4843"/>
            <a:ext cx="12192000" cy="5804267"/>
          </a:xfrm>
          <a:prstGeom prst="rect">
            <a:avLst/>
          </a:prstGeom>
        </p:spPr>
      </p:pic>
      <p:grpSp>
        <p:nvGrpSpPr>
          <p:cNvPr id="124" name="Google Shape;124;p1">
            <a:extLst>
              <a:ext uri="{FF2B5EF4-FFF2-40B4-BE49-F238E27FC236}">
                <a16:creationId xmlns:a16="http://schemas.microsoft.com/office/drawing/2014/main" id="{FB5F9A2C-6715-3E22-A519-3B8CE99533A5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25" name="Google Shape;125;p1">
              <a:extLst>
                <a:ext uri="{FF2B5EF4-FFF2-40B4-BE49-F238E27FC236}">
                  <a16:creationId xmlns:a16="http://schemas.microsoft.com/office/drawing/2014/main" id="{4E3DA7E8-D4B9-C6B7-227E-E955EA3C4C3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" name="Google Shape;126;p1">
              <a:extLst>
                <a:ext uri="{FF2B5EF4-FFF2-40B4-BE49-F238E27FC236}">
                  <a16:creationId xmlns:a16="http://schemas.microsoft.com/office/drawing/2014/main" id="{77466D86-275D-F917-1A7F-1A51984BC38F}"/>
                </a:ext>
              </a:extLst>
            </p:cNvPr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b="1" dirty="0">
                  <a:solidFill>
                    <a:schemeClr val="lt1"/>
                  </a:solidFill>
                  <a:latin typeface="Titillium Web" panose="00000500000000000000" pitchFamily="2" charset="0"/>
                </a:rPr>
                <a:t>2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CCCBA9-843D-060F-C78A-3009D5B659DF}"/>
              </a:ext>
            </a:extLst>
          </p:cNvPr>
          <p:cNvSpPr txBox="1"/>
          <p:nvPr/>
        </p:nvSpPr>
        <p:spPr>
          <a:xfrm>
            <a:off x="2387599" y="861088"/>
            <a:ext cx="74168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cs typeface="Times New Roman" panose="02020603050405020304" pitchFamily="18" charset="0"/>
              </a:rPr>
              <a:t>COS’È L’ECONOMIA SPAZIALE?</a:t>
            </a:r>
            <a:endParaRPr lang="it-IT" sz="30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3911FE7-3040-1AAE-084A-BC3531ADD453}"/>
              </a:ext>
            </a:extLst>
          </p:cNvPr>
          <p:cNvSpPr txBox="1"/>
          <p:nvPr/>
        </p:nvSpPr>
        <p:spPr>
          <a:xfrm>
            <a:off x="6971071" y="2663428"/>
            <a:ext cx="5220929" cy="124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800"/>
              </a:spcAft>
            </a:pPr>
            <a:r>
              <a:rPr lang="it-IT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È un settore in forte crescita alimentato dall’</a:t>
            </a:r>
            <a:r>
              <a:rPr lang="it-IT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innovazione tecnologica </a:t>
            </a:r>
            <a:r>
              <a:rPr lang="it-IT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 dalla crescente </a:t>
            </a:r>
            <a:r>
              <a:rPr lang="it-IT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integrazione dello </a:t>
            </a:r>
            <a:r>
              <a:rPr lang="it-IT" sz="18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spazionell’economia</a:t>
            </a:r>
            <a:r>
              <a:rPr lang="it-IT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globale</a:t>
            </a:r>
            <a:r>
              <a:rPr lang="it-IT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b="1" dirty="0">
              <a:solidFill>
                <a:srgbClr val="04234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Google Shape;128;p1">
            <a:extLst>
              <a:ext uri="{FF2B5EF4-FFF2-40B4-BE49-F238E27FC236}">
                <a16:creationId xmlns:a16="http://schemas.microsoft.com/office/drawing/2014/main" id="{359B50C8-F703-5CD6-634B-ADA4893DC23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23752" b="14031"/>
          <a:stretch/>
        </p:blipFill>
        <p:spPr>
          <a:xfrm>
            <a:off x="0" y="0"/>
            <a:ext cx="12192000" cy="73484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A9916D9-E882-C6CA-4AD2-D87242B6B186}"/>
              </a:ext>
            </a:extLst>
          </p:cNvPr>
          <p:cNvSpPr txBox="1"/>
          <p:nvPr/>
        </p:nvSpPr>
        <p:spPr>
          <a:xfrm>
            <a:off x="147482" y="1541331"/>
            <a:ext cx="5820699" cy="1620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it-IT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L'economia spaziale è definita dall'OCSE come :</a:t>
            </a:r>
          </a:p>
          <a:p>
            <a:pPr algn="just">
              <a:spcAft>
                <a:spcPts val="800"/>
              </a:spcAft>
            </a:pPr>
            <a:r>
              <a:rPr lang="it-IT" sz="18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l'intera gamma di attività e l'uso di risorse che creano valore e benefici per gli esseri umani durante l'esplorazione, la ricerca, la comprensione, la gestione e l'utilizzo dello spazio.</a:t>
            </a:r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b="1" dirty="0">
              <a:solidFill>
                <a:srgbClr val="04234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Google Shape;127;p1">
            <a:extLst>
              <a:ext uri="{FF2B5EF4-FFF2-40B4-BE49-F238E27FC236}">
                <a16:creationId xmlns:a16="http://schemas.microsoft.com/office/drawing/2014/main" id="{C965C7CC-15A2-7CAF-4C8D-B25D92070053}"/>
              </a:ext>
            </a:extLst>
          </p:cNvPr>
          <p:cNvSpPr txBox="1"/>
          <p:nvPr/>
        </p:nvSpPr>
        <p:spPr>
          <a:xfrm>
            <a:off x="-1" y="6536581"/>
            <a:ext cx="110393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e lo Spoke 2 – Dove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siamo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ora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?                                                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      Catania, 10-12 </a:t>
            </a:r>
            <a:r>
              <a:rPr lang="en-US" b="1" i="0" u="none" strike="noStrike" cap="none" dirty="0" err="1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Dicembre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9421129"/>
      </p:ext>
    </p:extLst>
  </p:cSld>
  <p:clrMapOvr>
    <a:masterClrMapping/>
  </p:clrMapOvr>
  <p:transition spd="slow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6412B-4DAE-2CEA-BA89-586C471D9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magine 38" descr="Immagine che contiene mappa, Aerofotogrammetria, Vista aerea, schermata&#10;&#10;Descrizione generata automaticamente">
            <a:extLst>
              <a:ext uri="{FF2B5EF4-FFF2-40B4-BE49-F238E27FC236}">
                <a16:creationId xmlns:a16="http://schemas.microsoft.com/office/drawing/2014/main" id="{708AA85A-EBE5-10CD-C9A9-AB2798C15D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03"/>
          <a:stretch/>
        </p:blipFill>
        <p:spPr>
          <a:xfrm>
            <a:off x="1679534" y="4704675"/>
            <a:ext cx="2914398" cy="1730172"/>
          </a:xfrm>
          <a:prstGeom prst="rect">
            <a:avLst/>
          </a:prstGeom>
        </p:spPr>
      </p:pic>
      <p:grpSp>
        <p:nvGrpSpPr>
          <p:cNvPr id="9" name="Google Shape;124;p1">
            <a:extLst>
              <a:ext uri="{FF2B5EF4-FFF2-40B4-BE49-F238E27FC236}">
                <a16:creationId xmlns:a16="http://schemas.microsoft.com/office/drawing/2014/main" id="{99C0590C-A396-0CBF-341A-29AA44E6C61A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0" name="Google Shape;125;p1">
              <a:extLst>
                <a:ext uri="{FF2B5EF4-FFF2-40B4-BE49-F238E27FC236}">
                  <a16:creationId xmlns:a16="http://schemas.microsoft.com/office/drawing/2014/main" id="{43C3567E-9112-6D78-9FDE-D79FE503E01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26;p1">
              <a:extLst>
                <a:ext uri="{FF2B5EF4-FFF2-40B4-BE49-F238E27FC236}">
                  <a16:creationId xmlns:a16="http://schemas.microsoft.com/office/drawing/2014/main" id="{1F5F4BA3-90AC-A40D-802E-C4F2B34A84AD}"/>
                </a:ext>
              </a:extLst>
            </p:cNvPr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b="1" dirty="0">
                  <a:solidFill>
                    <a:schemeClr val="lt1"/>
                  </a:solidFill>
                  <a:latin typeface="Titillium Web" panose="00000500000000000000" pitchFamily="2" charset="0"/>
                </a:rPr>
                <a:t>9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3" name="Google Shape;128;p1">
            <a:extLst>
              <a:ext uri="{FF2B5EF4-FFF2-40B4-BE49-F238E27FC236}">
                <a16:creationId xmlns:a16="http://schemas.microsoft.com/office/drawing/2014/main" id="{5904FFD6-3E96-2592-4D95-6D30E91D1B8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3752" b="14031"/>
          <a:stretch/>
        </p:blipFill>
        <p:spPr>
          <a:xfrm>
            <a:off x="0" y="0"/>
            <a:ext cx="12192000" cy="7348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74D9489-4819-0897-D9D5-2EEBBEC2FEBE}"/>
              </a:ext>
            </a:extLst>
          </p:cNvPr>
          <p:cNvSpPr txBox="1"/>
          <p:nvPr/>
        </p:nvSpPr>
        <p:spPr>
          <a:xfrm>
            <a:off x="387351" y="861088"/>
            <a:ext cx="11423650" cy="881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  <a:spcBef>
                <a:spcPts val="1800"/>
              </a:spcBef>
              <a:spcAft>
                <a:spcPts val="1800"/>
              </a:spcAft>
            </a:pPr>
            <a:r>
              <a:rPr lang="it-IT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cs typeface="Times New Roman" panose="02020603050405020304" pitchFamily="18" charset="0"/>
              </a:rPr>
              <a:t>IL PROGETTO PERBACCO</a:t>
            </a:r>
            <a:br>
              <a:rPr lang="it-IT" sz="4000" b="0" i="0" dirty="0">
                <a:solidFill>
                  <a:srgbClr val="424242"/>
                </a:solidFill>
                <a:effectLst/>
                <a:latin typeface="Roboto" panose="02000000000000000000" pitchFamily="2" charset="0"/>
              </a:rPr>
            </a:br>
            <a:endParaRPr lang="it-IT" sz="30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2B4C556-644D-9938-F15B-DA1520D84300}"/>
              </a:ext>
            </a:extLst>
          </p:cNvPr>
          <p:cNvSpPr txBox="1"/>
          <p:nvPr/>
        </p:nvSpPr>
        <p:spPr>
          <a:xfrm>
            <a:off x="215900" y="1301593"/>
            <a:ext cx="11734799" cy="700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Bef>
                <a:spcPts val="1800"/>
              </a:spcBef>
              <a:spcAft>
                <a:spcPts val="1200"/>
              </a:spcAft>
            </a:pP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Early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warning system per la 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P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r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E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venzione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della diffusione della flavescenza 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do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R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ata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 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BA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sato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sul monitoraggio 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multiparametri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C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o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airborne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delle 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CO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lture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vinicole</a:t>
            </a:r>
          </a:p>
        </p:txBody>
      </p:sp>
      <p:pic>
        <p:nvPicPr>
          <p:cNvPr id="7" name="Immagine 6" descr="Immagine che contiene clipart, origami, design&#10;&#10;Descrizione generata automaticamente">
            <a:extLst>
              <a:ext uri="{FF2B5EF4-FFF2-40B4-BE49-F238E27FC236}">
                <a16:creationId xmlns:a16="http://schemas.microsoft.com/office/drawing/2014/main" id="{64782083-0FC9-34DF-51B0-79E96B5F43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6342"/>
          <a:stretch/>
        </p:blipFill>
        <p:spPr>
          <a:xfrm>
            <a:off x="5301850" y="2308848"/>
            <a:ext cx="6648849" cy="1988523"/>
          </a:xfrm>
          <a:prstGeom prst="rect">
            <a:avLst/>
          </a:prstGeom>
        </p:spPr>
      </p:pic>
      <p:pic>
        <p:nvPicPr>
          <p:cNvPr id="15" name="Immagine 14" descr="Immagine che contiene testo, schermata, aeromobile, trasporto&#10;&#10;Descrizione generata automaticamente">
            <a:extLst>
              <a:ext uri="{FF2B5EF4-FFF2-40B4-BE49-F238E27FC236}">
                <a16:creationId xmlns:a16="http://schemas.microsoft.com/office/drawing/2014/main" id="{0A019506-04C7-316F-4911-CC132EAF4E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76" y="2308848"/>
            <a:ext cx="4649969" cy="2173619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0E054F7-7FE0-4488-EA16-9A10C2E0A356}"/>
              </a:ext>
            </a:extLst>
          </p:cNvPr>
          <p:cNvSpPr txBox="1"/>
          <p:nvPr/>
        </p:nvSpPr>
        <p:spPr>
          <a:xfrm>
            <a:off x="1165159" y="2027084"/>
            <a:ext cx="17367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FF0000"/>
                </a:solidFill>
                <a:latin typeface="Titillium Web" panose="00000500000000000000" pitchFamily="2" charset="0"/>
              </a:rPr>
              <a:t>IL RADGYRO</a:t>
            </a: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0E26CF4A-B3D0-D24D-77FD-D3692AE9E976}"/>
              </a:ext>
            </a:extLst>
          </p:cNvPr>
          <p:cNvGrpSpPr/>
          <p:nvPr/>
        </p:nvGrpSpPr>
        <p:grpSpPr>
          <a:xfrm>
            <a:off x="215900" y="4761595"/>
            <a:ext cx="1393624" cy="1622027"/>
            <a:chOff x="3456579" y="1583575"/>
            <a:chExt cx="1605424" cy="1732026"/>
          </a:xfrm>
        </p:grpSpPr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74056D7F-CC80-E94E-5771-D232006D4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56579" y="1583575"/>
              <a:ext cx="1605424" cy="173202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090645AE-3F34-AF14-0A33-E03967FD24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51291" y="1949208"/>
              <a:ext cx="108000" cy="108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00FD74C4-7554-BB6E-C8CB-1A54E46CF852}"/>
              </a:ext>
            </a:extLst>
          </p:cNvPr>
          <p:cNvCxnSpPr>
            <a:cxnSpLocks/>
          </p:cNvCxnSpPr>
          <p:nvPr/>
        </p:nvCxnSpPr>
        <p:spPr>
          <a:xfrm>
            <a:off x="972554" y="5156869"/>
            <a:ext cx="1240030" cy="216277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2BDF32DB-7E7A-2B6C-3434-6690239B790F}"/>
              </a:ext>
            </a:extLst>
          </p:cNvPr>
          <p:cNvCxnSpPr>
            <a:cxnSpLocks/>
          </p:cNvCxnSpPr>
          <p:nvPr/>
        </p:nvCxnSpPr>
        <p:spPr>
          <a:xfrm flipH="1">
            <a:off x="4392718" y="2673495"/>
            <a:ext cx="1080054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37B83DCE-9CCF-F8F2-C23D-CC6AA0FFCA9A}"/>
              </a:ext>
            </a:extLst>
          </p:cNvPr>
          <p:cNvCxnSpPr>
            <a:cxnSpLocks/>
          </p:cNvCxnSpPr>
          <p:nvPr/>
        </p:nvCxnSpPr>
        <p:spPr>
          <a:xfrm flipH="1">
            <a:off x="972554" y="4122837"/>
            <a:ext cx="1635206" cy="91748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020DBB6-C690-E81B-8124-48D633BCFF7A}"/>
              </a:ext>
            </a:extLst>
          </p:cNvPr>
          <p:cNvSpPr txBox="1"/>
          <p:nvPr/>
        </p:nvSpPr>
        <p:spPr>
          <a:xfrm>
            <a:off x="2228230" y="4453616"/>
            <a:ext cx="22765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Titillium Web" panose="00000500000000000000" pitchFamily="2" charset="0"/>
              </a:rPr>
              <a:t>Acquisizione immagini</a:t>
            </a:r>
          </a:p>
        </p:txBody>
      </p:sp>
      <p:sp>
        <p:nvSpPr>
          <p:cNvPr id="2" name="Google Shape;127;p1">
            <a:extLst>
              <a:ext uri="{FF2B5EF4-FFF2-40B4-BE49-F238E27FC236}">
                <a16:creationId xmlns:a16="http://schemas.microsoft.com/office/drawing/2014/main" id="{8FEC268A-E0B7-59B0-15F7-E78413003ECD}"/>
              </a:ext>
            </a:extLst>
          </p:cNvPr>
          <p:cNvSpPr txBox="1"/>
          <p:nvPr/>
        </p:nvSpPr>
        <p:spPr>
          <a:xfrm>
            <a:off x="-1" y="6536581"/>
            <a:ext cx="110393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e lo Spoke 2 – Dove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siamo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ora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?                                                     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 Catania, 10-12 </a:t>
            </a:r>
            <a:r>
              <a:rPr lang="en-US" b="1" i="0" u="none" strike="noStrike" cap="none" dirty="0" err="1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Dicembre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4F42E5E-FC05-5B98-6A21-09631F555F4B}"/>
              </a:ext>
            </a:extLst>
          </p:cNvPr>
          <p:cNvSpPr txBox="1"/>
          <p:nvPr/>
        </p:nvSpPr>
        <p:spPr>
          <a:xfrm>
            <a:off x="9796711" y="6251595"/>
            <a:ext cx="2647322" cy="3077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Titillium Web" panose="00000500000000000000" pitchFamily="2" charset="0"/>
                <a:hlinkClick r:id="rId8"/>
              </a:rPr>
              <a:t>V. Strati, EGU24-10773 (2024)</a:t>
            </a:r>
            <a:endParaRPr lang="it-IT" dirty="0">
              <a:latin typeface="Titillium Web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6419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A9177-1A6B-4067-0377-4BA5C2D87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magine 38" descr="Immagine che contiene mappa, Aerofotogrammetria, Vista aerea, schermata&#10;&#10;Descrizione generata automaticamente">
            <a:extLst>
              <a:ext uri="{FF2B5EF4-FFF2-40B4-BE49-F238E27FC236}">
                <a16:creationId xmlns:a16="http://schemas.microsoft.com/office/drawing/2014/main" id="{23336AB0-EF98-0F05-3185-5E5C5F7659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03"/>
          <a:stretch/>
        </p:blipFill>
        <p:spPr>
          <a:xfrm>
            <a:off x="1679534" y="4704675"/>
            <a:ext cx="2914398" cy="1730172"/>
          </a:xfrm>
          <a:prstGeom prst="rect">
            <a:avLst/>
          </a:prstGeom>
        </p:spPr>
      </p:pic>
      <p:grpSp>
        <p:nvGrpSpPr>
          <p:cNvPr id="9" name="Google Shape;124;p1">
            <a:extLst>
              <a:ext uri="{FF2B5EF4-FFF2-40B4-BE49-F238E27FC236}">
                <a16:creationId xmlns:a16="http://schemas.microsoft.com/office/drawing/2014/main" id="{D4CDFC35-EC51-C869-E6A9-BE55B79627BF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0" name="Google Shape;125;p1">
              <a:extLst>
                <a:ext uri="{FF2B5EF4-FFF2-40B4-BE49-F238E27FC236}">
                  <a16:creationId xmlns:a16="http://schemas.microsoft.com/office/drawing/2014/main" id="{C07B4493-CB6B-F4FC-5337-F61D01BCA78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26;p1">
              <a:extLst>
                <a:ext uri="{FF2B5EF4-FFF2-40B4-BE49-F238E27FC236}">
                  <a16:creationId xmlns:a16="http://schemas.microsoft.com/office/drawing/2014/main" id="{68FC28E2-0D7A-A57C-488E-D603BA0A03C0}"/>
                </a:ext>
              </a:extLst>
            </p:cNvPr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b="1" dirty="0">
                  <a:solidFill>
                    <a:schemeClr val="lt1"/>
                  </a:solidFill>
                  <a:latin typeface="Titillium Web" panose="00000500000000000000" pitchFamily="2" charset="0"/>
                </a:rPr>
                <a:t>9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3" name="Google Shape;128;p1">
            <a:extLst>
              <a:ext uri="{FF2B5EF4-FFF2-40B4-BE49-F238E27FC236}">
                <a16:creationId xmlns:a16="http://schemas.microsoft.com/office/drawing/2014/main" id="{A85187C5-949E-17E2-3B2C-5EC194BF71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3752" b="14031"/>
          <a:stretch/>
        </p:blipFill>
        <p:spPr>
          <a:xfrm>
            <a:off x="0" y="0"/>
            <a:ext cx="12192000" cy="7348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7D8DE89-6EB2-7298-B1AC-51F39665C7CE}"/>
              </a:ext>
            </a:extLst>
          </p:cNvPr>
          <p:cNvSpPr txBox="1"/>
          <p:nvPr/>
        </p:nvSpPr>
        <p:spPr>
          <a:xfrm>
            <a:off x="387351" y="861088"/>
            <a:ext cx="11423650" cy="881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  <a:spcBef>
                <a:spcPts val="1800"/>
              </a:spcBef>
              <a:spcAft>
                <a:spcPts val="1800"/>
              </a:spcAft>
            </a:pPr>
            <a:r>
              <a:rPr lang="it-IT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cs typeface="Times New Roman" panose="02020603050405020304" pitchFamily="18" charset="0"/>
              </a:rPr>
              <a:t>IL PROGETTO PERBACCO</a:t>
            </a:r>
            <a:br>
              <a:rPr lang="it-IT" sz="4000" b="0" i="0" dirty="0">
                <a:solidFill>
                  <a:srgbClr val="424242"/>
                </a:solidFill>
                <a:effectLst/>
                <a:latin typeface="Roboto" panose="02000000000000000000" pitchFamily="2" charset="0"/>
              </a:rPr>
            </a:br>
            <a:endParaRPr lang="it-IT" sz="30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A9380B7-F346-3F27-5C10-2E5BB333A316}"/>
              </a:ext>
            </a:extLst>
          </p:cNvPr>
          <p:cNvSpPr txBox="1"/>
          <p:nvPr/>
        </p:nvSpPr>
        <p:spPr>
          <a:xfrm>
            <a:off x="215900" y="1301593"/>
            <a:ext cx="11734799" cy="700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Bef>
                <a:spcPts val="1800"/>
              </a:spcBef>
              <a:spcAft>
                <a:spcPts val="1200"/>
              </a:spcAft>
            </a:pP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Early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warning system per la 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P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r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E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venzione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della diffusione della flavescenza 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do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R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ata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 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BA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sato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sul monitoraggio 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multiparametri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C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o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airborne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delle 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CO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lture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vinicole</a:t>
            </a:r>
          </a:p>
        </p:txBody>
      </p:sp>
      <p:pic>
        <p:nvPicPr>
          <p:cNvPr id="7" name="Immagine 6" descr="Immagine che contiene clipart, origami, design&#10;&#10;Descrizione generata automaticamente">
            <a:extLst>
              <a:ext uri="{FF2B5EF4-FFF2-40B4-BE49-F238E27FC236}">
                <a16:creationId xmlns:a16="http://schemas.microsoft.com/office/drawing/2014/main" id="{D08373E3-2740-CD72-2629-2524D21507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6342"/>
          <a:stretch/>
        </p:blipFill>
        <p:spPr>
          <a:xfrm>
            <a:off x="5301850" y="2308848"/>
            <a:ext cx="6648849" cy="1988523"/>
          </a:xfrm>
          <a:prstGeom prst="rect">
            <a:avLst/>
          </a:prstGeom>
        </p:spPr>
      </p:pic>
      <p:pic>
        <p:nvPicPr>
          <p:cNvPr id="15" name="Immagine 14" descr="Immagine che contiene testo, schermata, aeromobile, trasporto&#10;&#10;Descrizione generata automaticamente">
            <a:extLst>
              <a:ext uri="{FF2B5EF4-FFF2-40B4-BE49-F238E27FC236}">
                <a16:creationId xmlns:a16="http://schemas.microsoft.com/office/drawing/2014/main" id="{0F17F315-976B-2393-9501-A40FA08E9D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76" y="2308848"/>
            <a:ext cx="4649969" cy="2173619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E55C1AD-96BE-DF07-D5DF-E72FDCFE227B}"/>
              </a:ext>
            </a:extLst>
          </p:cNvPr>
          <p:cNvSpPr txBox="1"/>
          <p:nvPr/>
        </p:nvSpPr>
        <p:spPr>
          <a:xfrm>
            <a:off x="1165159" y="2027084"/>
            <a:ext cx="17367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FF0000"/>
                </a:solidFill>
                <a:latin typeface="Titillium Web" panose="00000500000000000000" pitchFamily="2" charset="0"/>
              </a:rPr>
              <a:t>IL RADGYRO</a:t>
            </a: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E538D656-A203-BF0C-F251-93DC008F05C0}"/>
              </a:ext>
            </a:extLst>
          </p:cNvPr>
          <p:cNvGrpSpPr/>
          <p:nvPr/>
        </p:nvGrpSpPr>
        <p:grpSpPr>
          <a:xfrm>
            <a:off x="215900" y="4761595"/>
            <a:ext cx="1393624" cy="1622027"/>
            <a:chOff x="3456579" y="1583575"/>
            <a:chExt cx="1605424" cy="1732026"/>
          </a:xfrm>
        </p:grpSpPr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B2DEA11D-8A16-2DA6-717E-03EBF70B3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56579" y="1583575"/>
              <a:ext cx="1605424" cy="173202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B26DFF4B-A2AD-DA5B-73CB-98DB72AFAC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51291" y="1949208"/>
              <a:ext cx="108000" cy="108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F3CDDFB6-A70F-6424-68B5-94108CAD8DA3}"/>
              </a:ext>
            </a:extLst>
          </p:cNvPr>
          <p:cNvCxnSpPr>
            <a:cxnSpLocks/>
          </p:cNvCxnSpPr>
          <p:nvPr/>
        </p:nvCxnSpPr>
        <p:spPr>
          <a:xfrm>
            <a:off x="972554" y="5156869"/>
            <a:ext cx="1240030" cy="216277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ABBDBC83-0EB8-4262-A819-4ACCBAB23824}"/>
              </a:ext>
            </a:extLst>
          </p:cNvPr>
          <p:cNvCxnSpPr>
            <a:cxnSpLocks/>
          </p:cNvCxnSpPr>
          <p:nvPr/>
        </p:nvCxnSpPr>
        <p:spPr>
          <a:xfrm flipH="1">
            <a:off x="4392718" y="2673495"/>
            <a:ext cx="1080054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A6EDE38C-5F6C-C84A-F1B0-71CDAA66585F}"/>
              </a:ext>
            </a:extLst>
          </p:cNvPr>
          <p:cNvCxnSpPr>
            <a:cxnSpLocks/>
          </p:cNvCxnSpPr>
          <p:nvPr/>
        </p:nvCxnSpPr>
        <p:spPr>
          <a:xfrm flipH="1">
            <a:off x="972554" y="4122837"/>
            <a:ext cx="1635206" cy="91748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ttore 2 1">
            <a:extLst>
              <a:ext uri="{FF2B5EF4-FFF2-40B4-BE49-F238E27FC236}">
                <a16:creationId xmlns:a16="http://schemas.microsoft.com/office/drawing/2014/main" id="{EFFF4B7E-71C3-5E42-17B9-BE4E8B6D0C78}"/>
              </a:ext>
            </a:extLst>
          </p:cNvPr>
          <p:cNvCxnSpPr>
            <a:cxnSpLocks/>
          </p:cNvCxnSpPr>
          <p:nvPr/>
        </p:nvCxnSpPr>
        <p:spPr>
          <a:xfrm>
            <a:off x="6096000" y="4191548"/>
            <a:ext cx="0" cy="581838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magine 13" descr="Immagine che contiene interno&#10;&#10;Descrizione generata automaticamente">
            <a:extLst>
              <a:ext uri="{FF2B5EF4-FFF2-40B4-BE49-F238E27FC236}">
                <a16:creationId xmlns:a16="http://schemas.microsoft.com/office/drawing/2014/main" id="{1732B489-BF51-4C0B-54E9-6D9E4D1214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8989" y="4849821"/>
            <a:ext cx="1814022" cy="1360517"/>
          </a:xfrm>
          <a:prstGeom prst="rect">
            <a:avLst/>
          </a:prstGeom>
        </p:spPr>
      </p:pic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F078BC58-5845-9E1F-4284-208A94627B80}"/>
              </a:ext>
            </a:extLst>
          </p:cNvPr>
          <p:cNvCxnSpPr>
            <a:cxnSpLocks/>
          </p:cNvCxnSpPr>
          <p:nvPr/>
        </p:nvCxnSpPr>
        <p:spPr>
          <a:xfrm>
            <a:off x="4000500" y="5525976"/>
            <a:ext cx="1230604" cy="14176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470EC82-2250-B5D3-17DB-A32E12317299}"/>
              </a:ext>
            </a:extLst>
          </p:cNvPr>
          <p:cNvSpPr txBox="1"/>
          <p:nvPr/>
        </p:nvSpPr>
        <p:spPr>
          <a:xfrm>
            <a:off x="5331623" y="6206922"/>
            <a:ext cx="17367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  <a:latin typeface="Titillium Web" panose="00000500000000000000" pitchFamily="2" charset="0"/>
              </a:rPr>
              <a:t>Storage e analisi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C3BD257-AE8D-C61D-0743-53CC7AC9F268}"/>
              </a:ext>
            </a:extLst>
          </p:cNvPr>
          <p:cNvSpPr txBox="1"/>
          <p:nvPr/>
        </p:nvSpPr>
        <p:spPr>
          <a:xfrm>
            <a:off x="2228230" y="4453616"/>
            <a:ext cx="22765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Titillium Web" panose="00000500000000000000" pitchFamily="2" charset="0"/>
              </a:rPr>
              <a:t>Acquisizione immagini</a:t>
            </a:r>
          </a:p>
        </p:txBody>
      </p:sp>
      <p:sp>
        <p:nvSpPr>
          <p:cNvPr id="6" name="Google Shape;127;p1">
            <a:extLst>
              <a:ext uri="{FF2B5EF4-FFF2-40B4-BE49-F238E27FC236}">
                <a16:creationId xmlns:a16="http://schemas.microsoft.com/office/drawing/2014/main" id="{46CD71D8-9A84-4283-2509-8AEDE28AAC84}"/>
              </a:ext>
            </a:extLst>
          </p:cNvPr>
          <p:cNvSpPr txBox="1"/>
          <p:nvPr/>
        </p:nvSpPr>
        <p:spPr>
          <a:xfrm>
            <a:off x="-1" y="6536581"/>
            <a:ext cx="110393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e lo Spoke 2 – Dove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siamo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ora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?                                                     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 Catania, 10-12 </a:t>
            </a:r>
            <a:r>
              <a:rPr lang="en-US" b="1" i="0" u="none" strike="noStrike" cap="none" dirty="0" err="1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Dicembre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CDCA08D-0CE7-16A6-16D6-C9A3053A24D2}"/>
              </a:ext>
            </a:extLst>
          </p:cNvPr>
          <p:cNvSpPr txBox="1"/>
          <p:nvPr/>
        </p:nvSpPr>
        <p:spPr>
          <a:xfrm>
            <a:off x="9796711" y="6251595"/>
            <a:ext cx="2647322" cy="3077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Titillium Web" panose="00000500000000000000" pitchFamily="2" charset="0"/>
                <a:hlinkClick r:id="rId9"/>
              </a:rPr>
              <a:t>V. Strati, EGU24-10773 (2024)</a:t>
            </a:r>
            <a:endParaRPr lang="it-IT" dirty="0">
              <a:latin typeface="Titillium Web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244540"/>
      </p:ext>
    </p:extLst>
  </p:cSld>
  <p:clrMapOvr>
    <a:masterClrMapping/>
  </p:clrMapOvr>
  <p:transition spd="slow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92354-EC36-D30C-C5CE-459F5C69B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magine 38" descr="Immagine che contiene mappa, Aerofotogrammetria, Vista aerea, schermata&#10;&#10;Descrizione generata automaticamente">
            <a:extLst>
              <a:ext uri="{FF2B5EF4-FFF2-40B4-BE49-F238E27FC236}">
                <a16:creationId xmlns:a16="http://schemas.microsoft.com/office/drawing/2014/main" id="{A2578F4C-0212-9E1E-567F-87B0B48F75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03"/>
          <a:stretch/>
        </p:blipFill>
        <p:spPr>
          <a:xfrm>
            <a:off x="1679534" y="4704675"/>
            <a:ext cx="2914398" cy="1730172"/>
          </a:xfrm>
          <a:prstGeom prst="rect">
            <a:avLst/>
          </a:prstGeom>
        </p:spPr>
      </p:pic>
      <p:grpSp>
        <p:nvGrpSpPr>
          <p:cNvPr id="9" name="Google Shape;124;p1">
            <a:extLst>
              <a:ext uri="{FF2B5EF4-FFF2-40B4-BE49-F238E27FC236}">
                <a16:creationId xmlns:a16="http://schemas.microsoft.com/office/drawing/2014/main" id="{DDE5EBC5-8B02-EF20-C1F2-517830F4BE76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0" name="Google Shape;125;p1">
              <a:extLst>
                <a:ext uri="{FF2B5EF4-FFF2-40B4-BE49-F238E27FC236}">
                  <a16:creationId xmlns:a16="http://schemas.microsoft.com/office/drawing/2014/main" id="{D35F51AE-9E45-4545-5D2D-0B765197E72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26;p1">
              <a:extLst>
                <a:ext uri="{FF2B5EF4-FFF2-40B4-BE49-F238E27FC236}">
                  <a16:creationId xmlns:a16="http://schemas.microsoft.com/office/drawing/2014/main" id="{F361DCFB-58AB-EF93-B848-5204C2A1225D}"/>
                </a:ext>
              </a:extLst>
            </p:cNvPr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b="1" dirty="0">
                  <a:solidFill>
                    <a:schemeClr val="lt1"/>
                  </a:solidFill>
                  <a:latin typeface="Titillium Web" panose="00000500000000000000" pitchFamily="2" charset="0"/>
                </a:rPr>
                <a:t>9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3" name="Google Shape;128;p1">
            <a:extLst>
              <a:ext uri="{FF2B5EF4-FFF2-40B4-BE49-F238E27FC236}">
                <a16:creationId xmlns:a16="http://schemas.microsoft.com/office/drawing/2014/main" id="{D18C7A14-BCA8-0397-3283-B4429FB92ED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3752" b="14031"/>
          <a:stretch/>
        </p:blipFill>
        <p:spPr>
          <a:xfrm>
            <a:off x="0" y="0"/>
            <a:ext cx="12192000" cy="7348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F853875-84FA-01F5-6CBF-098EEEC92EB4}"/>
              </a:ext>
            </a:extLst>
          </p:cNvPr>
          <p:cNvSpPr txBox="1"/>
          <p:nvPr/>
        </p:nvSpPr>
        <p:spPr>
          <a:xfrm>
            <a:off x="387351" y="861088"/>
            <a:ext cx="11423650" cy="881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  <a:spcBef>
                <a:spcPts val="1800"/>
              </a:spcBef>
              <a:spcAft>
                <a:spcPts val="1800"/>
              </a:spcAft>
            </a:pPr>
            <a:r>
              <a:rPr lang="it-IT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cs typeface="Times New Roman" panose="02020603050405020304" pitchFamily="18" charset="0"/>
              </a:rPr>
              <a:t>IL PROGETTO PERBACCO</a:t>
            </a:r>
            <a:br>
              <a:rPr lang="it-IT" sz="4000" b="0" i="0" dirty="0">
                <a:solidFill>
                  <a:srgbClr val="424242"/>
                </a:solidFill>
                <a:effectLst/>
                <a:latin typeface="Roboto" panose="02000000000000000000" pitchFamily="2" charset="0"/>
              </a:rPr>
            </a:br>
            <a:endParaRPr lang="it-IT" sz="30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B086535-7F8E-DD46-4217-DA3D039B5217}"/>
              </a:ext>
            </a:extLst>
          </p:cNvPr>
          <p:cNvSpPr txBox="1"/>
          <p:nvPr/>
        </p:nvSpPr>
        <p:spPr>
          <a:xfrm>
            <a:off x="215900" y="1301593"/>
            <a:ext cx="11734799" cy="700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Bef>
                <a:spcPts val="1800"/>
              </a:spcBef>
              <a:spcAft>
                <a:spcPts val="1200"/>
              </a:spcAft>
            </a:pP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Early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warning system per la 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P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r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E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venzione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della diffusione della flavescenza 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do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R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ata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 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BA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sato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sul monitoraggio 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multiparametri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C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o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airborne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delle 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CO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lture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vinicole</a:t>
            </a:r>
          </a:p>
        </p:txBody>
      </p:sp>
      <p:pic>
        <p:nvPicPr>
          <p:cNvPr id="7" name="Immagine 6" descr="Immagine che contiene clipart, origami, design&#10;&#10;Descrizione generata automaticamente">
            <a:extLst>
              <a:ext uri="{FF2B5EF4-FFF2-40B4-BE49-F238E27FC236}">
                <a16:creationId xmlns:a16="http://schemas.microsoft.com/office/drawing/2014/main" id="{178D18FC-4C85-0894-D9A5-077FF63CE4C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6342"/>
          <a:stretch/>
        </p:blipFill>
        <p:spPr>
          <a:xfrm>
            <a:off x="5301850" y="2308848"/>
            <a:ext cx="6648849" cy="1988523"/>
          </a:xfrm>
          <a:prstGeom prst="rect">
            <a:avLst/>
          </a:prstGeom>
        </p:spPr>
      </p:pic>
      <p:pic>
        <p:nvPicPr>
          <p:cNvPr id="15" name="Immagine 14" descr="Immagine che contiene testo, schermata, aeromobile, trasporto&#10;&#10;Descrizione generata automaticamente">
            <a:extLst>
              <a:ext uri="{FF2B5EF4-FFF2-40B4-BE49-F238E27FC236}">
                <a16:creationId xmlns:a16="http://schemas.microsoft.com/office/drawing/2014/main" id="{412B72C7-DB05-34C9-56AB-F4D3CFFA32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76" y="2308848"/>
            <a:ext cx="4649969" cy="2173619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F49078F-6996-F420-5AD1-7CD284C91E28}"/>
              </a:ext>
            </a:extLst>
          </p:cNvPr>
          <p:cNvSpPr txBox="1"/>
          <p:nvPr/>
        </p:nvSpPr>
        <p:spPr>
          <a:xfrm>
            <a:off x="1165159" y="2027084"/>
            <a:ext cx="17367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FF0000"/>
                </a:solidFill>
                <a:latin typeface="Titillium Web" panose="00000500000000000000" pitchFamily="2" charset="0"/>
              </a:rPr>
              <a:t>IL RADGYRO</a:t>
            </a: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4AC3E4D1-F9BD-6678-F2FA-0AA00E3FF086}"/>
              </a:ext>
            </a:extLst>
          </p:cNvPr>
          <p:cNvGrpSpPr/>
          <p:nvPr/>
        </p:nvGrpSpPr>
        <p:grpSpPr>
          <a:xfrm>
            <a:off x="215900" y="4761595"/>
            <a:ext cx="1393624" cy="1622027"/>
            <a:chOff x="3456579" y="1583575"/>
            <a:chExt cx="1605424" cy="1732026"/>
          </a:xfrm>
        </p:grpSpPr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68FE46DC-CF63-D978-B8EC-DEF2A7B51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56579" y="1583575"/>
              <a:ext cx="1605424" cy="173202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AF39757F-C8CC-CB4F-0C95-3905DC1C04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51291" y="1949208"/>
              <a:ext cx="108000" cy="108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18EB72E8-31D1-1DBB-DA88-66378DC5242D}"/>
              </a:ext>
            </a:extLst>
          </p:cNvPr>
          <p:cNvCxnSpPr>
            <a:cxnSpLocks/>
          </p:cNvCxnSpPr>
          <p:nvPr/>
        </p:nvCxnSpPr>
        <p:spPr>
          <a:xfrm>
            <a:off x="972554" y="5156869"/>
            <a:ext cx="1240030" cy="216277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452CA379-868E-CC6A-A1E1-4B270AC03B9A}"/>
              </a:ext>
            </a:extLst>
          </p:cNvPr>
          <p:cNvCxnSpPr>
            <a:cxnSpLocks/>
          </p:cNvCxnSpPr>
          <p:nvPr/>
        </p:nvCxnSpPr>
        <p:spPr>
          <a:xfrm flipH="1">
            <a:off x="4392718" y="2673495"/>
            <a:ext cx="1080054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C7D9F3CA-B0F6-ED1D-002C-F56C035AB5E1}"/>
              </a:ext>
            </a:extLst>
          </p:cNvPr>
          <p:cNvCxnSpPr>
            <a:cxnSpLocks/>
          </p:cNvCxnSpPr>
          <p:nvPr/>
        </p:nvCxnSpPr>
        <p:spPr>
          <a:xfrm flipH="1">
            <a:off x="972554" y="4122837"/>
            <a:ext cx="1635206" cy="91748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ttore 2 1">
            <a:extLst>
              <a:ext uri="{FF2B5EF4-FFF2-40B4-BE49-F238E27FC236}">
                <a16:creationId xmlns:a16="http://schemas.microsoft.com/office/drawing/2014/main" id="{17FE72DC-4AFA-E0C7-5F4D-F5170D6C5936}"/>
              </a:ext>
            </a:extLst>
          </p:cNvPr>
          <p:cNvCxnSpPr>
            <a:cxnSpLocks/>
          </p:cNvCxnSpPr>
          <p:nvPr/>
        </p:nvCxnSpPr>
        <p:spPr>
          <a:xfrm>
            <a:off x="6096000" y="4191548"/>
            <a:ext cx="0" cy="581838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magine 13" descr="Immagine che contiene interno&#10;&#10;Descrizione generata automaticamente">
            <a:extLst>
              <a:ext uri="{FF2B5EF4-FFF2-40B4-BE49-F238E27FC236}">
                <a16:creationId xmlns:a16="http://schemas.microsoft.com/office/drawing/2014/main" id="{C69AE32B-A639-A871-A66F-FED6F07EEE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8989" y="4849821"/>
            <a:ext cx="1814022" cy="1360517"/>
          </a:xfrm>
          <a:prstGeom prst="rect">
            <a:avLst/>
          </a:prstGeom>
        </p:spPr>
      </p:pic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1F1524CE-5550-D7A8-A4F6-DC2BE95ADC20}"/>
              </a:ext>
            </a:extLst>
          </p:cNvPr>
          <p:cNvCxnSpPr>
            <a:cxnSpLocks/>
          </p:cNvCxnSpPr>
          <p:nvPr/>
        </p:nvCxnSpPr>
        <p:spPr>
          <a:xfrm>
            <a:off x="4000500" y="5525976"/>
            <a:ext cx="1230604" cy="14176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E736C61-8665-D6A1-D7AF-8C07B680A793}"/>
              </a:ext>
            </a:extLst>
          </p:cNvPr>
          <p:cNvSpPr txBox="1"/>
          <p:nvPr/>
        </p:nvSpPr>
        <p:spPr>
          <a:xfrm>
            <a:off x="5331623" y="6206922"/>
            <a:ext cx="17367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  <a:latin typeface="Titillium Web" panose="00000500000000000000" pitchFamily="2" charset="0"/>
              </a:rPr>
              <a:t>Storage e analisi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77C9CA69-092B-B374-88F5-265B117C31B4}"/>
              </a:ext>
            </a:extLst>
          </p:cNvPr>
          <p:cNvSpPr txBox="1"/>
          <p:nvPr/>
        </p:nvSpPr>
        <p:spPr>
          <a:xfrm>
            <a:off x="2228230" y="4453616"/>
            <a:ext cx="22765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Titillium Web" panose="00000500000000000000" pitchFamily="2" charset="0"/>
              </a:rPr>
              <a:t>Acquisizione immagini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3CA7E764-FA23-896E-17B0-F14BB534B1D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2939" y="4786669"/>
            <a:ext cx="1880728" cy="1486819"/>
          </a:xfrm>
          <a:prstGeom prst="rect">
            <a:avLst/>
          </a:prstGeom>
        </p:spPr>
      </p:pic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0F427CFE-D95E-1D6D-9D34-75593CB10036}"/>
              </a:ext>
            </a:extLst>
          </p:cNvPr>
          <p:cNvCxnSpPr>
            <a:cxnSpLocks/>
            <a:endCxn id="18" idx="0"/>
          </p:cNvCxnSpPr>
          <p:nvPr/>
        </p:nvCxnSpPr>
        <p:spPr>
          <a:xfrm flipH="1">
            <a:off x="8473303" y="3257961"/>
            <a:ext cx="2124847" cy="1528708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1882AC46-34B0-98F4-946A-4E72B7313E76}"/>
              </a:ext>
            </a:extLst>
          </p:cNvPr>
          <p:cNvCxnSpPr>
            <a:cxnSpLocks/>
          </p:cNvCxnSpPr>
          <p:nvPr/>
        </p:nvCxnSpPr>
        <p:spPr>
          <a:xfrm>
            <a:off x="6943909" y="5518290"/>
            <a:ext cx="614046" cy="11788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EDD02067-911C-1416-C8D1-0C14167AB986}"/>
              </a:ext>
            </a:extLst>
          </p:cNvPr>
          <p:cNvSpPr txBox="1"/>
          <p:nvPr/>
        </p:nvSpPr>
        <p:spPr>
          <a:xfrm>
            <a:off x="7307812" y="6273488"/>
            <a:ext cx="24916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>
                <a:solidFill>
                  <a:srgbClr val="00B050"/>
                </a:solidFill>
                <a:latin typeface="Titillium Web" panose="00000500000000000000" pitchFamily="2" charset="0"/>
              </a:rPr>
              <a:t>Individuazione dei casi sintomatici</a:t>
            </a:r>
          </a:p>
        </p:txBody>
      </p:sp>
      <p:sp>
        <p:nvSpPr>
          <p:cNvPr id="3" name="Google Shape;127;p1">
            <a:extLst>
              <a:ext uri="{FF2B5EF4-FFF2-40B4-BE49-F238E27FC236}">
                <a16:creationId xmlns:a16="http://schemas.microsoft.com/office/drawing/2014/main" id="{7A47DB3D-D8C4-1EEA-5788-C579BF9065AA}"/>
              </a:ext>
            </a:extLst>
          </p:cNvPr>
          <p:cNvSpPr txBox="1"/>
          <p:nvPr/>
        </p:nvSpPr>
        <p:spPr>
          <a:xfrm>
            <a:off x="-1" y="6536581"/>
            <a:ext cx="110393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e lo Spoke 2 – Dove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siamo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ora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?                                                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      Catania, 10-12 </a:t>
            </a:r>
            <a:r>
              <a:rPr lang="en-US" b="1" i="0" u="none" strike="noStrike" cap="none" dirty="0" err="1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Dicembre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0A7C3E9-FE55-8FF9-6640-4B909B83517C}"/>
              </a:ext>
            </a:extLst>
          </p:cNvPr>
          <p:cNvSpPr txBox="1"/>
          <p:nvPr/>
        </p:nvSpPr>
        <p:spPr>
          <a:xfrm>
            <a:off x="9796711" y="6251595"/>
            <a:ext cx="2647322" cy="3077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Titillium Web" panose="00000500000000000000" pitchFamily="2" charset="0"/>
                <a:hlinkClick r:id="rId10"/>
              </a:rPr>
              <a:t>V. Strati, EGU24-10773 (2024)</a:t>
            </a:r>
            <a:endParaRPr lang="it-IT" dirty="0">
              <a:latin typeface="Titillium Web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846469"/>
      </p:ext>
    </p:extLst>
  </p:cSld>
  <p:clrMapOvr>
    <a:masterClrMapping/>
  </p:clrMapOvr>
  <p:transition spd="slow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CD528-F433-A3FC-DDBF-1C781C480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magine 38" descr="Immagine che contiene mappa, Aerofotogrammetria, Vista aerea, schermata&#10;&#10;Descrizione generata automaticamente">
            <a:extLst>
              <a:ext uri="{FF2B5EF4-FFF2-40B4-BE49-F238E27FC236}">
                <a16:creationId xmlns:a16="http://schemas.microsoft.com/office/drawing/2014/main" id="{2E87CEE1-8EA5-2F0C-FE41-9684C763A1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03"/>
          <a:stretch/>
        </p:blipFill>
        <p:spPr>
          <a:xfrm>
            <a:off x="1679534" y="4704675"/>
            <a:ext cx="2914398" cy="1730172"/>
          </a:xfrm>
          <a:prstGeom prst="rect">
            <a:avLst/>
          </a:prstGeom>
        </p:spPr>
      </p:pic>
      <p:grpSp>
        <p:nvGrpSpPr>
          <p:cNvPr id="9" name="Google Shape;124;p1">
            <a:extLst>
              <a:ext uri="{FF2B5EF4-FFF2-40B4-BE49-F238E27FC236}">
                <a16:creationId xmlns:a16="http://schemas.microsoft.com/office/drawing/2014/main" id="{2FE5D5F6-F750-9715-C5E8-494193FB1180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0" name="Google Shape;125;p1">
              <a:extLst>
                <a:ext uri="{FF2B5EF4-FFF2-40B4-BE49-F238E27FC236}">
                  <a16:creationId xmlns:a16="http://schemas.microsoft.com/office/drawing/2014/main" id="{5DEFBD39-6A59-7018-4247-F8D78F5FAA4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26;p1">
              <a:extLst>
                <a:ext uri="{FF2B5EF4-FFF2-40B4-BE49-F238E27FC236}">
                  <a16:creationId xmlns:a16="http://schemas.microsoft.com/office/drawing/2014/main" id="{866527C7-F390-34BA-19AE-3F3294F1DB73}"/>
                </a:ext>
              </a:extLst>
            </p:cNvPr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b="1" dirty="0">
                  <a:solidFill>
                    <a:schemeClr val="lt1"/>
                  </a:solidFill>
                  <a:latin typeface="Titillium Web" panose="00000500000000000000" pitchFamily="2" charset="0"/>
                </a:rPr>
                <a:t>9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3" name="Google Shape;128;p1">
            <a:extLst>
              <a:ext uri="{FF2B5EF4-FFF2-40B4-BE49-F238E27FC236}">
                <a16:creationId xmlns:a16="http://schemas.microsoft.com/office/drawing/2014/main" id="{F337BB3F-8C48-A530-FBE6-E24C73C77ED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3752" b="14031"/>
          <a:stretch/>
        </p:blipFill>
        <p:spPr>
          <a:xfrm>
            <a:off x="0" y="0"/>
            <a:ext cx="12192000" cy="7348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0B69C34-3F27-2864-C4FE-2EB338D0CD17}"/>
              </a:ext>
            </a:extLst>
          </p:cNvPr>
          <p:cNvSpPr txBox="1"/>
          <p:nvPr/>
        </p:nvSpPr>
        <p:spPr>
          <a:xfrm>
            <a:off x="387351" y="861088"/>
            <a:ext cx="11423650" cy="881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  <a:spcBef>
                <a:spcPts val="1800"/>
              </a:spcBef>
              <a:spcAft>
                <a:spcPts val="1800"/>
              </a:spcAft>
            </a:pPr>
            <a:r>
              <a:rPr lang="it-IT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cs typeface="Times New Roman" panose="02020603050405020304" pitchFamily="18" charset="0"/>
              </a:rPr>
              <a:t>IL PROGETTO PERBACCO</a:t>
            </a:r>
            <a:br>
              <a:rPr lang="it-IT" sz="4000" b="0" i="0" dirty="0">
                <a:solidFill>
                  <a:srgbClr val="424242"/>
                </a:solidFill>
                <a:effectLst/>
                <a:latin typeface="Roboto" panose="02000000000000000000" pitchFamily="2" charset="0"/>
              </a:rPr>
            </a:br>
            <a:endParaRPr lang="it-IT" sz="30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4569818-E7F8-2D0C-4C2F-1ED3E6343383}"/>
              </a:ext>
            </a:extLst>
          </p:cNvPr>
          <p:cNvSpPr txBox="1"/>
          <p:nvPr/>
        </p:nvSpPr>
        <p:spPr>
          <a:xfrm>
            <a:off x="215900" y="1301593"/>
            <a:ext cx="11734799" cy="700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Bef>
                <a:spcPts val="1800"/>
              </a:spcBef>
              <a:spcAft>
                <a:spcPts val="1200"/>
              </a:spcAft>
            </a:pP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Early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warning system per la 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P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r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E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venzione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della diffusione della flavescenza 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do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R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ata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 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BA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sato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sul monitoraggio 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multiparametri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C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o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airborne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delle </a:t>
            </a:r>
            <a:r>
              <a:rPr lang="it-IT" sz="1800" b="1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CO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lture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vinicole</a:t>
            </a:r>
          </a:p>
        </p:txBody>
      </p:sp>
      <p:pic>
        <p:nvPicPr>
          <p:cNvPr id="7" name="Immagine 6" descr="Immagine che contiene clipart, origami, design&#10;&#10;Descrizione generata automaticamente">
            <a:extLst>
              <a:ext uri="{FF2B5EF4-FFF2-40B4-BE49-F238E27FC236}">
                <a16:creationId xmlns:a16="http://schemas.microsoft.com/office/drawing/2014/main" id="{2D6B4233-6F3E-8251-79AB-19C80A7A3D3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6342"/>
          <a:stretch/>
        </p:blipFill>
        <p:spPr>
          <a:xfrm>
            <a:off x="5301850" y="2308848"/>
            <a:ext cx="6648849" cy="1988523"/>
          </a:xfrm>
          <a:prstGeom prst="rect">
            <a:avLst/>
          </a:prstGeom>
        </p:spPr>
      </p:pic>
      <p:pic>
        <p:nvPicPr>
          <p:cNvPr id="15" name="Immagine 14" descr="Immagine che contiene testo, schermata, aeromobile, trasporto&#10;&#10;Descrizione generata automaticamente">
            <a:extLst>
              <a:ext uri="{FF2B5EF4-FFF2-40B4-BE49-F238E27FC236}">
                <a16:creationId xmlns:a16="http://schemas.microsoft.com/office/drawing/2014/main" id="{4B5D2A9A-F3CC-A3AC-89A4-8A46931AC5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76" y="2308848"/>
            <a:ext cx="4649969" cy="2173619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C344C4B-A463-B565-F9B7-EC633A0B448D}"/>
              </a:ext>
            </a:extLst>
          </p:cNvPr>
          <p:cNvSpPr txBox="1"/>
          <p:nvPr/>
        </p:nvSpPr>
        <p:spPr>
          <a:xfrm>
            <a:off x="1165159" y="2027084"/>
            <a:ext cx="17367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FF0000"/>
                </a:solidFill>
                <a:latin typeface="Titillium Web" panose="00000500000000000000" pitchFamily="2" charset="0"/>
              </a:rPr>
              <a:t>IL RADGYRO</a:t>
            </a: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835B62D8-C9DB-C13A-444E-CFF2E9E8FAFC}"/>
              </a:ext>
            </a:extLst>
          </p:cNvPr>
          <p:cNvGrpSpPr/>
          <p:nvPr/>
        </p:nvGrpSpPr>
        <p:grpSpPr>
          <a:xfrm>
            <a:off x="215900" y="4761595"/>
            <a:ext cx="1393624" cy="1622027"/>
            <a:chOff x="3456579" y="1583575"/>
            <a:chExt cx="1605424" cy="1732026"/>
          </a:xfrm>
        </p:grpSpPr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1C17CE01-C6A4-DC02-3106-2090505C0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56579" y="1583575"/>
              <a:ext cx="1605424" cy="173202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1F20ED94-050E-8919-1A89-57825679BD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51291" y="1949208"/>
              <a:ext cx="108000" cy="108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6C17E40E-CF17-A545-457F-C9C17F77ABF7}"/>
              </a:ext>
            </a:extLst>
          </p:cNvPr>
          <p:cNvCxnSpPr>
            <a:cxnSpLocks/>
          </p:cNvCxnSpPr>
          <p:nvPr/>
        </p:nvCxnSpPr>
        <p:spPr>
          <a:xfrm>
            <a:off x="972554" y="5156869"/>
            <a:ext cx="1240030" cy="216277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E0F43F42-77B7-3FF9-D5C2-7D7F246E7C72}"/>
              </a:ext>
            </a:extLst>
          </p:cNvPr>
          <p:cNvCxnSpPr>
            <a:cxnSpLocks/>
          </p:cNvCxnSpPr>
          <p:nvPr/>
        </p:nvCxnSpPr>
        <p:spPr>
          <a:xfrm flipH="1">
            <a:off x="4392718" y="2673495"/>
            <a:ext cx="1080054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C1B2025A-A670-1FE0-D7BC-42CA9517FFFD}"/>
              </a:ext>
            </a:extLst>
          </p:cNvPr>
          <p:cNvCxnSpPr>
            <a:cxnSpLocks/>
          </p:cNvCxnSpPr>
          <p:nvPr/>
        </p:nvCxnSpPr>
        <p:spPr>
          <a:xfrm flipH="1">
            <a:off x="972554" y="4122837"/>
            <a:ext cx="1635206" cy="91748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ttore 2 1">
            <a:extLst>
              <a:ext uri="{FF2B5EF4-FFF2-40B4-BE49-F238E27FC236}">
                <a16:creationId xmlns:a16="http://schemas.microsoft.com/office/drawing/2014/main" id="{9E6CF11A-9889-E178-7AAA-FDBD603D78F9}"/>
              </a:ext>
            </a:extLst>
          </p:cNvPr>
          <p:cNvCxnSpPr>
            <a:cxnSpLocks/>
          </p:cNvCxnSpPr>
          <p:nvPr/>
        </p:nvCxnSpPr>
        <p:spPr>
          <a:xfrm>
            <a:off x="6096000" y="4191548"/>
            <a:ext cx="0" cy="581838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magine 13" descr="Immagine che contiene interno&#10;&#10;Descrizione generata automaticamente">
            <a:extLst>
              <a:ext uri="{FF2B5EF4-FFF2-40B4-BE49-F238E27FC236}">
                <a16:creationId xmlns:a16="http://schemas.microsoft.com/office/drawing/2014/main" id="{7B0F5282-72F1-6EB5-0FD9-AE9DF62984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8989" y="4849821"/>
            <a:ext cx="1814022" cy="1360517"/>
          </a:xfrm>
          <a:prstGeom prst="rect">
            <a:avLst/>
          </a:prstGeom>
        </p:spPr>
      </p:pic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62A4DDA4-27BB-AF92-BAC8-2A5817817BF4}"/>
              </a:ext>
            </a:extLst>
          </p:cNvPr>
          <p:cNvCxnSpPr>
            <a:cxnSpLocks/>
          </p:cNvCxnSpPr>
          <p:nvPr/>
        </p:nvCxnSpPr>
        <p:spPr>
          <a:xfrm>
            <a:off x="4000500" y="5525976"/>
            <a:ext cx="1230604" cy="14176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FDDA245-2AD8-4370-DCA7-AAFA3A3F5765}"/>
              </a:ext>
            </a:extLst>
          </p:cNvPr>
          <p:cNvSpPr txBox="1"/>
          <p:nvPr/>
        </p:nvSpPr>
        <p:spPr>
          <a:xfrm>
            <a:off x="5331623" y="6206922"/>
            <a:ext cx="17367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  <a:latin typeface="Titillium Web" panose="00000500000000000000" pitchFamily="2" charset="0"/>
              </a:rPr>
              <a:t>Storage e analisi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39DD702-1702-3936-19E4-7DA6C60B7431}"/>
              </a:ext>
            </a:extLst>
          </p:cNvPr>
          <p:cNvSpPr txBox="1"/>
          <p:nvPr/>
        </p:nvSpPr>
        <p:spPr>
          <a:xfrm>
            <a:off x="2228230" y="4453616"/>
            <a:ext cx="22765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Titillium Web" panose="00000500000000000000" pitchFamily="2" charset="0"/>
              </a:rPr>
              <a:t>Acquisizione immagini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3B311D6B-F483-B9AD-CDA6-84EC53893DE3}"/>
              </a:ext>
            </a:extLst>
          </p:cNvPr>
          <p:cNvGrpSpPr/>
          <p:nvPr/>
        </p:nvGrpSpPr>
        <p:grpSpPr>
          <a:xfrm>
            <a:off x="9821457" y="4767541"/>
            <a:ext cx="2129233" cy="1508932"/>
            <a:chOff x="373105" y="3157306"/>
            <a:chExt cx="4452845" cy="3520220"/>
          </a:xfrm>
        </p:grpSpPr>
        <p:pic>
          <p:nvPicPr>
            <p:cNvPr id="6" name="Immagine 5" descr="Immagine che contiene schermata, Rettangolo, quadrato, linea&#10;&#10;Descrizione generata automaticamente">
              <a:extLst>
                <a:ext uri="{FF2B5EF4-FFF2-40B4-BE49-F238E27FC236}">
                  <a16:creationId xmlns:a16="http://schemas.microsoft.com/office/drawing/2014/main" id="{3538858D-C87C-04D6-8BA9-51DACB760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105" y="3157306"/>
              <a:ext cx="4452845" cy="3520220"/>
            </a:xfrm>
            <a:prstGeom prst="rect">
              <a:avLst/>
            </a:prstGeom>
          </p:spPr>
        </p:pic>
        <p:pic>
          <p:nvPicPr>
            <p:cNvPr id="8" name="Immagine 7" descr="Immagine che contiene testo, schermata, Carattere, Elementi grafici&#10;&#10;Descrizione generata automaticamente">
              <a:extLst>
                <a:ext uri="{FF2B5EF4-FFF2-40B4-BE49-F238E27FC236}">
                  <a16:creationId xmlns:a16="http://schemas.microsoft.com/office/drawing/2014/main" id="{88E67DB1-86B8-B5B8-CC48-C309509DE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0660" y="3265339"/>
              <a:ext cx="1198137" cy="1202854"/>
            </a:xfrm>
            <a:prstGeom prst="rect">
              <a:avLst/>
            </a:prstGeom>
          </p:spPr>
        </p:pic>
      </p:grpSp>
      <p:pic>
        <p:nvPicPr>
          <p:cNvPr id="18" name="Immagine 17">
            <a:extLst>
              <a:ext uri="{FF2B5EF4-FFF2-40B4-BE49-F238E27FC236}">
                <a16:creationId xmlns:a16="http://schemas.microsoft.com/office/drawing/2014/main" id="{2CA55E21-1B02-EC47-B8EB-C20A193775D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2939" y="4786669"/>
            <a:ext cx="1880728" cy="1486819"/>
          </a:xfrm>
          <a:prstGeom prst="rect">
            <a:avLst/>
          </a:prstGeom>
        </p:spPr>
      </p:pic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AC27A652-D642-5872-8745-2925B8021380}"/>
              </a:ext>
            </a:extLst>
          </p:cNvPr>
          <p:cNvCxnSpPr>
            <a:cxnSpLocks/>
            <a:endCxn id="18" idx="0"/>
          </p:cNvCxnSpPr>
          <p:nvPr/>
        </p:nvCxnSpPr>
        <p:spPr>
          <a:xfrm flipH="1">
            <a:off x="8473303" y="3257961"/>
            <a:ext cx="2124847" cy="1528708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5DDB952D-3C4B-E0DC-A4B8-8EA3F579CEF0}"/>
              </a:ext>
            </a:extLst>
          </p:cNvPr>
          <p:cNvCxnSpPr>
            <a:cxnSpLocks/>
          </p:cNvCxnSpPr>
          <p:nvPr/>
        </p:nvCxnSpPr>
        <p:spPr>
          <a:xfrm flipV="1">
            <a:off x="8787929" y="5556407"/>
            <a:ext cx="1295871" cy="4160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8EB8C45E-5653-C2EF-4523-7F8C80957AD1}"/>
              </a:ext>
            </a:extLst>
          </p:cNvPr>
          <p:cNvCxnSpPr>
            <a:cxnSpLocks/>
          </p:cNvCxnSpPr>
          <p:nvPr/>
        </p:nvCxnSpPr>
        <p:spPr>
          <a:xfrm>
            <a:off x="6943909" y="5518290"/>
            <a:ext cx="614046" cy="11788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B8AF3BCC-DB0E-4776-EDA4-5E42EDB33FDF}"/>
              </a:ext>
            </a:extLst>
          </p:cNvPr>
          <p:cNvSpPr txBox="1"/>
          <p:nvPr/>
        </p:nvSpPr>
        <p:spPr>
          <a:xfrm>
            <a:off x="7307812" y="6273488"/>
            <a:ext cx="24916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>
                <a:solidFill>
                  <a:srgbClr val="00B050"/>
                </a:solidFill>
                <a:latin typeface="Titillium Web" panose="00000500000000000000" pitchFamily="2" charset="0"/>
              </a:rPr>
              <a:t>Individuazione dei casi sintomatici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4763276C-D910-90E6-4C16-4B8A4335FF6E}"/>
              </a:ext>
            </a:extLst>
          </p:cNvPr>
          <p:cNvSpPr txBox="1"/>
          <p:nvPr/>
        </p:nvSpPr>
        <p:spPr>
          <a:xfrm>
            <a:off x="9744792" y="4484394"/>
            <a:ext cx="24916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>
                <a:solidFill>
                  <a:srgbClr val="00B050"/>
                </a:solidFill>
                <a:latin typeface="Titillium Web" panose="00000500000000000000" pitchFamily="2" charset="0"/>
              </a:rPr>
              <a:t>Mappa di densità per gli interventi</a:t>
            </a:r>
          </a:p>
        </p:txBody>
      </p:sp>
      <p:sp>
        <p:nvSpPr>
          <p:cNvPr id="31" name="Google Shape;127;p1">
            <a:extLst>
              <a:ext uri="{FF2B5EF4-FFF2-40B4-BE49-F238E27FC236}">
                <a16:creationId xmlns:a16="http://schemas.microsoft.com/office/drawing/2014/main" id="{EB6E717C-69D6-3D60-7EF7-CEA068390C3F}"/>
              </a:ext>
            </a:extLst>
          </p:cNvPr>
          <p:cNvSpPr txBox="1"/>
          <p:nvPr/>
        </p:nvSpPr>
        <p:spPr>
          <a:xfrm>
            <a:off x="-1" y="6536581"/>
            <a:ext cx="110393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e lo Spoke 2 – Dove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siamo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ora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?                                                     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 Catania, 10-12 </a:t>
            </a:r>
            <a:r>
              <a:rPr lang="en-US" b="1" i="0" u="none" strike="noStrike" cap="none" dirty="0" err="1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Dicembre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31720FFA-6A0E-0F2F-9F06-70F6450D6A37}"/>
              </a:ext>
            </a:extLst>
          </p:cNvPr>
          <p:cNvSpPr txBox="1"/>
          <p:nvPr/>
        </p:nvSpPr>
        <p:spPr>
          <a:xfrm>
            <a:off x="9796711" y="6251595"/>
            <a:ext cx="2647322" cy="3077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Titillium Web" panose="00000500000000000000" pitchFamily="2" charset="0"/>
                <a:hlinkClick r:id="rId12"/>
              </a:rPr>
              <a:t>V. Strati, EGU24-10773 (2024)</a:t>
            </a:r>
            <a:endParaRPr lang="it-IT" dirty="0">
              <a:latin typeface="Titillium Web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620275"/>
      </p:ext>
    </p:extLst>
  </p:cSld>
  <p:clrMapOvr>
    <a:masterClrMapping/>
  </p:clrMapOvr>
  <p:transition spd="slow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169F2-7C9E-B50E-A165-FE22D0D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24;p1">
            <a:extLst>
              <a:ext uri="{FF2B5EF4-FFF2-40B4-BE49-F238E27FC236}">
                <a16:creationId xmlns:a16="http://schemas.microsoft.com/office/drawing/2014/main" id="{4153D732-69A8-048A-81AB-67F28869B6A2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0" name="Google Shape;125;p1">
              <a:extLst>
                <a:ext uri="{FF2B5EF4-FFF2-40B4-BE49-F238E27FC236}">
                  <a16:creationId xmlns:a16="http://schemas.microsoft.com/office/drawing/2014/main" id="{640082A9-F43A-BD17-2287-111B3AD7DBEF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26;p1">
              <a:extLst>
                <a:ext uri="{FF2B5EF4-FFF2-40B4-BE49-F238E27FC236}">
                  <a16:creationId xmlns:a16="http://schemas.microsoft.com/office/drawing/2014/main" id="{7E28941C-4588-646E-7799-B819870B04D1}"/>
                </a:ext>
              </a:extLst>
            </p:cNvPr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b="1" dirty="0">
                  <a:solidFill>
                    <a:schemeClr val="lt1"/>
                  </a:solidFill>
                  <a:latin typeface="Titillium Web" panose="00000500000000000000" pitchFamily="2" charset="0"/>
                </a:rPr>
                <a:t>10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3" name="Google Shape;128;p1">
            <a:extLst>
              <a:ext uri="{FF2B5EF4-FFF2-40B4-BE49-F238E27FC236}">
                <a16:creationId xmlns:a16="http://schemas.microsoft.com/office/drawing/2014/main" id="{19EC4182-7C6F-6BC7-6C81-7B60F4CE57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3752" b="14031"/>
          <a:stretch/>
        </p:blipFill>
        <p:spPr>
          <a:xfrm>
            <a:off x="0" y="0"/>
            <a:ext cx="12192000" cy="7348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BF40A1F-CEB8-CFF6-73E5-E0C1AEFCE183}"/>
              </a:ext>
            </a:extLst>
          </p:cNvPr>
          <p:cNvSpPr txBox="1"/>
          <p:nvPr/>
        </p:nvSpPr>
        <p:spPr>
          <a:xfrm>
            <a:off x="387351" y="861088"/>
            <a:ext cx="11423650" cy="49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  <a:spcBef>
                <a:spcPts val="1800"/>
              </a:spcBef>
              <a:spcAft>
                <a:spcPts val="1800"/>
              </a:spcAft>
            </a:pPr>
            <a:r>
              <a:rPr lang="it-IT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cs typeface="Times New Roman" panose="02020603050405020304" pitchFamily="18" charset="0"/>
              </a:rPr>
              <a:t>DASHBOARD PER L’EARLY WARNING</a:t>
            </a:r>
          </a:p>
        </p:txBody>
      </p:sp>
      <p:pic>
        <p:nvPicPr>
          <p:cNvPr id="2" name="Immagine 1" descr="Immagine che contiene mappa, testo, atlante, schermata&#10;&#10;Descrizione generata automaticamente">
            <a:extLst>
              <a:ext uri="{FF2B5EF4-FFF2-40B4-BE49-F238E27FC236}">
                <a16:creationId xmlns:a16="http://schemas.microsoft.com/office/drawing/2014/main" id="{56C3FFAB-DE98-D9E2-F53A-01B8173294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1" r="364"/>
          <a:stretch/>
        </p:blipFill>
        <p:spPr>
          <a:xfrm>
            <a:off x="0" y="1382677"/>
            <a:ext cx="12192000" cy="5125172"/>
          </a:xfrm>
          <a:prstGeom prst="rect">
            <a:avLst/>
          </a:prstGeom>
        </p:spPr>
      </p:pic>
      <p:sp>
        <p:nvSpPr>
          <p:cNvPr id="3" name="Google Shape;127;p1">
            <a:extLst>
              <a:ext uri="{FF2B5EF4-FFF2-40B4-BE49-F238E27FC236}">
                <a16:creationId xmlns:a16="http://schemas.microsoft.com/office/drawing/2014/main" id="{BA3DA79C-6EE2-31A5-41CD-562CF62C305B}"/>
              </a:ext>
            </a:extLst>
          </p:cNvPr>
          <p:cNvSpPr txBox="1"/>
          <p:nvPr/>
        </p:nvSpPr>
        <p:spPr>
          <a:xfrm>
            <a:off x="-1" y="6536581"/>
            <a:ext cx="110393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e lo Spoke 2 – Dove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siamo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ora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?                                                     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 Catania, 10-12 </a:t>
            </a:r>
            <a:r>
              <a:rPr lang="en-US" b="1" i="0" u="none" strike="noStrike" cap="none" dirty="0" err="1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Dicembre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960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2C3CD-986D-3CB2-B489-61AEA1A8D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24;p1">
            <a:extLst>
              <a:ext uri="{FF2B5EF4-FFF2-40B4-BE49-F238E27FC236}">
                <a16:creationId xmlns:a16="http://schemas.microsoft.com/office/drawing/2014/main" id="{D3EF21A2-36C4-6F45-2325-B16DEA70319C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0" name="Google Shape;125;p1">
              <a:extLst>
                <a:ext uri="{FF2B5EF4-FFF2-40B4-BE49-F238E27FC236}">
                  <a16:creationId xmlns:a16="http://schemas.microsoft.com/office/drawing/2014/main" id="{7FEEE45B-C411-F6C3-B81F-6F3A956CCE3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26;p1">
              <a:extLst>
                <a:ext uri="{FF2B5EF4-FFF2-40B4-BE49-F238E27FC236}">
                  <a16:creationId xmlns:a16="http://schemas.microsoft.com/office/drawing/2014/main" id="{59B613E9-7576-C314-7FDD-DA69A70026C0}"/>
                </a:ext>
              </a:extLst>
            </p:cNvPr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b="1" dirty="0">
                  <a:solidFill>
                    <a:schemeClr val="lt1"/>
                  </a:solidFill>
                  <a:latin typeface="Titillium Web" panose="00000500000000000000" pitchFamily="2" charset="0"/>
                </a:rPr>
                <a:t>11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3" name="Google Shape;128;p1">
            <a:extLst>
              <a:ext uri="{FF2B5EF4-FFF2-40B4-BE49-F238E27FC236}">
                <a16:creationId xmlns:a16="http://schemas.microsoft.com/office/drawing/2014/main" id="{68901159-34DD-3852-8752-7187E66EFB2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3752" b="14031"/>
          <a:stretch/>
        </p:blipFill>
        <p:spPr>
          <a:xfrm>
            <a:off x="0" y="0"/>
            <a:ext cx="12192000" cy="7348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F98539E-8645-6411-D0D3-B04E6B809CEF}"/>
              </a:ext>
            </a:extLst>
          </p:cNvPr>
          <p:cNvSpPr txBox="1"/>
          <p:nvPr/>
        </p:nvSpPr>
        <p:spPr>
          <a:xfrm>
            <a:off x="387351" y="861088"/>
            <a:ext cx="11423650" cy="49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  <a:spcBef>
                <a:spcPts val="1800"/>
              </a:spcBef>
              <a:spcAft>
                <a:spcPts val="1800"/>
              </a:spcAft>
            </a:pPr>
            <a:r>
              <a:rPr lang="it-IT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cs typeface="Times New Roman" panose="02020603050405020304" pitchFamily="18" charset="0"/>
              </a:rPr>
              <a:t>DASHBOARD PER L’EARLY WARNING</a:t>
            </a:r>
          </a:p>
        </p:txBody>
      </p:sp>
      <p:pic>
        <p:nvPicPr>
          <p:cNvPr id="2" name="Immagine 1" descr="Immagine che contiene mappa, testo, atlante, schermata&#10;&#10;Descrizione generata automaticamente">
            <a:extLst>
              <a:ext uri="{FF2B5EF4-FFF2-40B4-BE49-F238E27FC236}">
                <a16:creationId xmlns:a16="http://schemas.microsoft.com/office/drawing/2014/main" id="{27D44FFB-7DE4-9164-25EB-5A2F69682F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1" r="364"/>
          <a:stretch/>
        </p:blipFill>
        <p:spPr>
          <a:xfrm>
            <a:off x="0" y="1382677"/>
            <a:ext cx="12192000" cy="5125172"/>
          </a:xfrm>
          <a:prstGeom prst="rect">
            <a:avLst/>
          </a:prstGeom>
        </p:spPr>
      </p:pic>
      <p:pic>
        <p:nvPicPr>
          <p:cNvPr id="3" name="Immagine 2" descr="Immagine che contiene mappa, testo, atlante, schermata&#10;&#10;Descrizione generata automaticamente">
            <a:extLst>
              <a:ext uri="{FF2B5EF4-FFF2-40B4-BE49-F238E27FC236}">
                <a16:creationId xmlns:a16="http://schemas.microsoft.com/office/drawing/2014/main" id="{6BD6C7CB-0089-9D77-9AED-D107D01ED14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346" t="27102" r="16702"/>
          <a:stretch/>
        </p:blipFill>
        <p:spPr>
          <a:xfrm>
            <a:off x="8616111" y="2901950"/>
            <a:ext cx="3413835" cy="1752042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384E5CB5-58B5-4861-266B-E38A75E57AE0}"/>
              </a:ext>
            </a:extLst>
          </p:cNvPr>
          <p:cNvSpPr/>
          <p:nvPr/>
        </p:nvSpPr>
        <p:spPr>
          <a:xfrm>
            <a:off x="8616111" y="2901950"/>
            <a:ext cx="3413835" cy="17773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DADE6F7F-B41A-08BD-6088-F075AAC8EF14}"/>
              </a:ext>
            </a:extLst>
          </p:cNvPr>
          <p:cNvSpPr/>
          <p:nvPr/>
        </p:nvSpPr>
        <p:spPr>
          <a:xfrm>
            <a:off x="7078980" y="4760061"/>
            <a:ext cx="236220" cy="2767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4EB04902-A71A-E7CD-1055-185C4E665F47}"/>
              </a:ext>
            </a:extLst>
          </p:cNvPr>
          <p:cNvCxnSpPr>
            <a:cxnSpLocks/>
          </p:cNvCxnSpPr>
          <p:nvPr/>
        </p:nvCxnSpPr>
        <p:spPr>
          <a:xfrm flipV="1">
            <a:off x="7315200" y="3878580"/>
            <a:ext cx="1211580" cy="896092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127;p1">
            <a:extLst>
              <a:ext uri="{FF2B5EF4-FFF2-40B4-BE49-F238E27FC236}">
                <a16:creationId xmlns:a16="http://schemas.microsoft.com/office/drawing/2014/main" id="{A13F76C3-8E2D-3BDE-4C7F-6415C92A00D1}"/>
              </a:ext>
            </a:extLst>
          </p:cNvPr>
          <p:cNvSpPr txBox="1"/>
          <p:nvPr/>
        </p:nvSpPr>
        <p:spPr>
          <a:xfrm>
            <a:off x="-1" y="6536581"/>
            <a:ext cx="110393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e lo Spoke 2 – Dove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siamo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ora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?                                                     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 Catania, 10-12 </a:t>
            </a:r>
            <a:r>
              <a:rPr lang="en-US" b="1" i="0" u="none" strike="noStrike" cap="none" dirty="0" err="1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Dicembre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078208"/>
      </p:ext>
    </p:extLst>
  </p:cSld>
  <p:clrMapOvr>
    <a:masterClrMapping/>
  </p:clrMapOvr>
  <p:transition spd="slow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"/>
          <p:cNvSpPr txBox="1"/>
          <p:nvPr/>
        </p:nvSpPr>
        <p:spPr>
          <a:xfrm>
            <a:off x="1600200" y="722934"/>
            <a:ext cx="8870950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it-IT" sz="4400" b="1" i="0" u="none" strike="noStrike" cap="none" dirty="0">
                <a:solidFill>
                  <a:schemeClr val="accent4">
                    <a:lumMod val="75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Algoritmo di apprendimento deterministico per l'identificazione di pannelli fotovoltaici</a:t>
            </a:r>
          </a:p>
        </p:txBody>
      </p:sp>
    </p:spTree>
    <p:extLst>
      <p:ext uri="{BB962C8B-B14F-4D97-AF65-F5344CB8AC3E}">
        <p14:creationId xmlns:p14="http://schemas.microsoft.com/office/powerpoint/2010/main" val="32618902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F0530-1C4A-B6D0-F00D-0DD9C54B2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Immagine che contiene Energia solare, energia solare, Pannello solare, aria aperta&#10;&#10;Descrizione generata automaticamente">
            <a:extLst>
              <a:ext uri="{FF2B5EF4-FFF2-40B4-BE49-F238E27FC236}">
                <a16:creationId xmlns:a16="http://schemas.microsoft.com/office/drawing/2014/main" id="{C12DC21D-90E3-32EC-AABE-92B4194F5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9526"/>
            <a:ext cx="12192000" cy="5778323"/>
          </a:xfrm>
          <a:prstGeom prst="rect">
            <a:avLst/>
          </a:prstGeom>
        </p:spPr>
      </p:pic>
      <p:grpSp>
        <p:nvGrpSpPr>
          <p:cNvPr id="9" name="Google Shape;124;p1">
            <a:extLst>
              <a:ext uri="{FF2B5EF4-FFF2-40B4-BE49-F238E27FC236}">
                <a16:creationId xmlns:a16="http://schemas.microsoft.com/office/drawing/2014/main" id="{4187EF79-93E9-EC08-C095-BA63B51DB30B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0" name="Google Shape;125;p1">
              <a:extLst>
                <a:ext uri="{FF2B5EF4-FFF2-40B4-BE49-F238E27FC236}">
                  <a16:creationId xmlns:a16="http://schemas.microsoft.com/office/drawing/2014/main" id="{BCE91A28-FD30-E7AD-A3DD-464508758ED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26;p1">
              <a:extLst>
                <a:ext uri="{FF2B5EF4-FFF2-40B4-BE49-F238E27FC236}">
                  <a16:creationId xmlns:a16="http://schemas.microsoft.com/office/drawing/2014/main" id="{8FB6A506-B91A-FE69-A2D1-60731467BC4C}"/>
                </a:ext>
              </a:extLst>
            </p:cNvPr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b="1" dirty="0">
                  <a:solidFill>
                    <a:schemeClr val="lt1"/>
                  </a:solidFill>
                  <a:latin typeface="Titillium Web" panose="00000500000000000000" pitchFamily="2" charset="0"/>
                </a:rPr>
                <a:t>12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3" name="Google Shape;128;p1">
            <a:extLst>
              <a:ext uri="{FF2B5EF4-FFF2-40B4-BE49-F238E27FC236}">
                <a16:creationId xmlns:a16="http://schemas.microsoft.com/office/drawing/2014/main" id="{CD3CF289-CD3B-F4BA-658D-4D1DB85AA4E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3752" b="14031"/>
          <a:stretch/>
        </p:blipFill>
        <p:spPr>
          <a:xfrm>
            <a:off x="0" y="0"/>
            <a:ext cx="12192000" cy="7348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14C43F3-FE90-41AF-916B-29B7B2A5EE14}"/>
              </a:ext>
            </a:extLst>
          </p:cNvPr>
          <p:cNvSpPr txBox="1"/>
          <p:nvPr/>
        </p:nvSpPr>
        <p:spPr>
          <a:xfrm>
            <a:off x="387351" y="861088"/>
            <a:ext cx="11423650" cy="49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  <a:spcBef>
                <a:spcPts val="1800"/>
              </a:spcBef>
              <a:spcAft>
                <a:spcPts val="1800"/>
              </a:spcAft>
            </a:pPr>
            <a:r>
              <a:rPr lang="it-IT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cs typeface="Times New Roman" panose="02020603050405020304" pitchFamily="18" charset="0"/>
              </a:rPr>
              <a:t>PANNELLI FOTOLVOTAICI PER UN FUTURO SOSTENIBILE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42B83FD-3821-4F24-48D9-D1EDF41DAE63}"/>
              </a:ext>
            </a:extLst>
          </p:cNvPr>
          <p:cNvSpPr txBox="1"/>
          <p:nvPr/>
        </p:nvSpPr>
        <p:spPr>
          <a:xfrm>
            <a:off x="83820" y="1324040"/>
            <a:ext cx="72923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buClr>
                <a:schemeClr val="accent2"/>
              </a:buClr>
            </a:pPr>
            <a:r>
              <a:rPr lang="it-IT" sz="1800" dirty="0">
                <a:solidFill>
                  <a:srgbClr val="FF0000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L’integrazione dei pannelli fotovoltaici nei sistemi di produzione di energia </a:t>
            </a:r>
            <a:r>
              <a:rPr lang="it-IT" sz="1800" b="1" dirty="0">
                <a:solidFill>
                  <a:srgbClr val="FF0000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ha ridotto la dipendenza dalle fonti di basate sui combustibili fossili</a:t>
            </a:r>
            <a:r>
              <a:rPr lang="it-IT" sz="1800" dirty="0">
                <a:solidFill>
                  <a:srgbClr val="FF0000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È una tra le soluzioni più promettenti per la generazione di energia pulita e a basse emissioni di carbonio</a:t>
            </a:r>
          </a:p>
        </p:txBody>
      </p:sp>
      <p:sp>
        <p:nvSpPr>
          <p:cNvPr id="2" name="Google Shape;127;p1">
            <a:extLst>
              <a:ext uri="{FF2B5EF4-FFF2-40B4-BE49-F238E27FC236}">
                <a16:creationId xmlns:a16="http://schemas.microsoft.com/office/drawing/2014/main" id="{7F33577E-F0A2-BF05-4AA4-1B2CB6B5A55A}"/>
              </a:ext>
            </a:extLst>
          </p:cNvPr>
          <p:cNvSpPr txBox="1"/>
          <p:nvPr/>
        </p:nvSpPr>
        <p:spPr>
          <a:xfrm>
            <a:off x="-1" y="6536581"/>
            <a:ext cx="110393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e lo Spoke 2 – Dove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siamo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ora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?                                                     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 Catania, 10-12 </a:t>
            </a:r>
            <a:r>
              <a:rPr lang="en-US" b="1" i="0" u="none" strike="noStrike" cap="none" dirty="0" err="1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Dicembre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0611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DDC74-9A0F-6CA8-3884-3599A6E6D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Immagine che contiene Energia solare, energia solare, Pannello solare, aria aperta&#10;&#10;Descrizione generata automaticamente">
            <a:extLst>
              <a:ext uri="{FF2B5EF4-FFF2-40B4-BE49-F238E27FC236}">
                <a16:creationId xmlns:a16="http://schemas.microsoft.com/office/drawing/2014/main" id="{27288EE4-B71B-7F69-2B6D-BB0C5128F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9526"/>
            <a:ext cx="12192000" cy="5778323"/>
          </a:xfrm>
          <a:prstGeom prst="rect">
            <a:avLst/>
          </a:prstGeom>
        </p:spPr>
      </p:pic>
      <p:grpSp>
        <p:nvGrpSpPr>
          <p:cNvPr id="9" name="Google Shape;124;p1">
            <a:extLst>
              <a:ext uri="{FF2B5EF4-FFF2-40B4-BE49-F238E27FC236}">
                <a16:creationId xmlns:a16="http://schemas.microsoft.com/office/drawing/2014/main" id="{47109BA6-7DF4-5FD5-C0C5-DE6E4EF96596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0" name="Google Shape;125;p1">
              <a:extLst>
                <a:ext uri="{FF2B5EF4-FFF2-40B4-BE49-F238E27FC236}">
                  <a16:creationId xmlns:a16="http://schemas.microsoft.com/office/drawing/2014/main" id="{176E0828-0BE1-D8D8-C9C3-0A30676C18FB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26;p1">
              <a:extLst>
                <a:ext uri="{FF2B5EF4-FFF2-40B4-BE49-F238E27FC236}">
                  <a16:creationId xmlns:a16="http://schemas.microsoft.com/office/drawing/2014/main" id="{213CCED6-8996-0D19-F5CB-A3CD2ADD4140}"/>
                </a:ext>
              </a:extLst>
            </p:cNvPr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b="1" dirty="0">
                  <a:solidFill>
                    <a:schemeClr val="lt1"/>
                  </a:solidFill>
                  <a:latin typeface="Titillium Web" panose="00000500000000000000" pitchFamily="2" charset="0"/>
                </a:rPr>
                <a:t>12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3" name="Google Shape;128;p1">
            <a:extLst>
              <a:ext uri="{FF2B5EF4-FFF2-40B4-BE49-F238E27FC236}">
                <a16:creationId xmlns:a16="http://schemas.microsoft.com/office/drawing/2014/main" id="{0EA72C9E-1AA3-10A6-8113-B5E38ACCC50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3752" b="14031"/>
          <a:stretch/>
        </p:blipFill>
        <p:spPr>
          <a:xfrm>
            <a:off x="0" y="0"/>
            <a:ext cx="12192000" cy="7348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43FD3B2-828D-E35D-2F38-1CEB1B20F36C}"/>
              </a:ext>
            </a:extLst>
          </p:cNvPr>
          <p:cNvSpPr txBox="1"/>
          <p:nvPr/>
        </p:nvSpPr>
        <p:spPr>
          <a:xfrm>
            <a:off x="387351" y="861088"/>
            <a:ext cx="11423650" cy="49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  <a:spcBef>
                <a:spcPts val="1800"/>
              </a:spcBef>
              <a:spcAft>
                <a:spcPts val="1800"/>
              </a:spcAft>
            </a:pPr>
            <a:r>
              <a:rPr lang="it-IT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cs typeface="Times New Roman" panose="02020603050405020304" pitchFamily="18" charset="0"/>
              </a:rPr>
              <a:t>PANNELLI FOTOLVOTAICI PER UN FUTURO SOSTENIBILE</a:t>
            </a:r>
          </a:p>
        </p:txBody>
      </p:sp>
      <p:sp>
        <p:nvSpPr>
          <p:cNvPr id="2" name="Google Shape;127;p1">
            <a:extLst>
              <a:ext uri="{FF2B5EF4-FFF2-40B4-BE49-F238E27FC236}">
                <a16:creationId xmlns:a16="http://schemas.microsoft.com/office/drawing/2014/main" id="{BDB8AA56-7AD9-09DF-4857-17877DE482EA}"/>
              </a:ext>
            </a:extLst>
          </p:cNvPr>
          <p:cNvSpPr txBox="1"/>
          <p:nvPr/>
        </p:nvSpPr>
        <p:spPr>
          <a:xfrm>
            <a:off x="-1" y="6536581"/>
            <a:ext cx="110393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e lo Spoke 2 – Dove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siamo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ora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?                                                     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 Catania, 10-12 </a:t>
            </a:r>
            <a:r>
              <a:rPr lang="en-US" b="1" i="0" u="none" strike="noStrike" cap="none" dirty="0" err="1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Dicembre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C913243-C536-CC4D-0F8B-CDAE7728E72E}"/>
              </a:ext>
            </a:extLst>
          </p:cNvPr>
          <p:cNvSpPr txBox="1"/>
          <p:nvPr/>
        </p:nvSpPr>
        <p:spPr>
          <a:xfrm>
            <a:off x="6096000" y="2690336"/>
            <a:ext cx="58801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800"/>
              </a:spcAft>
              <a:buClr>
                <a:schemeClr val="accent2"/>
              </a:buClr>
            </a:pPr>
            <a:r>
              <a:rPr lang="it-IT" sz="1800" dirty="0">
                <a:solidFill>
                  <a:srgbClr val="FF0000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La produzione di energia fotovoltaica </a:t>
            </a:r>
            <a:r>
              <a:rPr lang="it-IT" sz="1800" b="1" dirty="0">
                <a:solidFill>
                  <a:srgbClr val="FF0000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è cresciuta </a:t>
            </a:r>
            <a:r>
              <a:rPr lang="it-IT" sz="1800" dirty="0">
                <a:solidFill>
                  <a:srgbClr val="FF0000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rapidamente nell'ultimo decennio,</a:t>
            </a:r>
            <a:r>
              <a:rPr lang="it-IT" sz="1800" b="1" dirty="0">
                <a:solidFill>
                  <a:srgbClr val="FF0000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a un tasso superiore al 35% annuo</a:t>
            </a:r>
            <a:r>
              <a:rPr lang="it-IT" sz="1800" dirty="0">
                <a:solidFill>
                  <a:srgbClr val="FF0000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Alla fine del 2022, la capacità fotovoltaica installata a livello mondiale era di 1055,03 GW, rispetto ai 589,43 GW del 2019, quasi raddoppiando in tre anni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1D9A724-74D4-E801-EDA7-C97E31E06A6A}"/>
              </a:ext>
            </a:extLst>
          </p:cNvPr>
          <p:cNvSpPr txBox="1"/>
          <p:nvPr/>
        </p:nvSpPr>
        <p:spPr>
          <a:xfrm>
            <a:off x="83820" y="1324040"/>
            <a:ext cx="72923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buClr>
                <a:schemeClr val="accent2"/>
              </a:buClr>
            </a:pPr>
            <a:r>
              <a:rPr lang="it-IT" sz="1800" dirty="0">
                <a:solidFill>
                  <a:srgbClr val="FF0000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L’integrazione dei pannelli fotovoltaici nei sistemi di produzione di energia </a:t>
            </a:r>
            <a:r>
              <a:rPr lang="it-IT" sz="1800" b="1" dirty="0">
                <a:solidFill>
                  <a:srgbClr val="FF0000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ha ridotto la dipendenza dalle fonti di basate sui combustibili fossili</a:t>
            </a:r>
            <a:r>
              <a:rPr lang="it-IT" sz="1800" dirty="0">
                <a:solidFill>
                  <a:srgbClr val="FF0000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È una tra le soluzioni più promettenti per la generazione di energia pulita e a basse emissioni di carbonio</a:t>
            </a:r>
          </a:p>
        </p:txBody>
      </p:sp>
    </p:spTree>
    <p:extLst>
      <p:ext uri="{BB962C8B-B14F-4D97-AF65-F5344CB8AC3E}">
        <p14:creationId xmlns:p14="http://schemas.microsoft.com/office/powerpoint/2010/main" val="787409311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C6179-122D-3F9B-9FE9-62206FDA6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ianta, aria aperta, cielo, erba&#10;&#10;Descrizione generata automaticamente">
            <a:extLst>
              <a:ext uri="{FF2B5EF4-FFF2-40B4-BE49-F238E27FC236}">
                <a16:creationId xmlns:a16="http://schemas.microsoft.com/office/drawing/2014/main" id="{B4D47D46-17E1-FD75-1272-8D550AC20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580" y="1382677"/>
            <a:ext cx="6246366" cy="3288635"/>
          </a:xfrm>
          <a:prstGeom prst="rect">
            <a:avLst/>
          </a:prstGeom>
        </p:spPr>
      </p:pic>
      <p:grpSp>
        <p:nvGrpSpPr>
          <p:cNvPr id="9" name="Google Shape;124;p1">
            <a:extLst>
              <a:ext uri="{FF2B5EF4-FFF2-40B4-BE49-F238E27FC236}">
                <a16:creationId xmlns:a16="http://schemas.microsoft.com/office/drawing/2014/main" id="{0B265515-7EDA-B845-584F-59B393EF5DAC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0" name="Google Shape;125;p1">
              <a:extLst>
                <a:ext uri="{FF2B5EF4-FFF2-40B4-BE49-F238E27FC236}">
                  <a16:creationId xmlns:a16="http://schemas.microsoft.com/office/drawing/2014/main" id="{844CB3CE-E767-3392-8927-2BBBD6F490B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26;p1">
              <a:extLst>
                <a:ext uri="{FF2B5EF4-FFF2-40B4-BE49-F238E27FC236}">
                  <a16:creationId xmlns:a16="http://schemas.microsoft.com/office/drawing/2014/main" id="{4316FA3E-0512-0662-F867-EFA910FA9BEF}"/>
                </a:ext>
              </a:extLst>
            </p:cNvPr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1" i="0" u="none" strike="noStrike" cap="none" dirty="0">
                  <a:solidFill>
                    <a:schemeClr val="lt1"/>
                  </a:solidFill>
                  <a:latin typeface="Titillium Web" panose="00000500000000000000" pitchFamily="2" charset="0"/>
                  <a:sym typeface="Arial"/>
                </a:rPr>
                <a:t>13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3" name="Google Shape;128;p1">
            <a:extLst>
              <a:ext uri="{FF2B5EF4-FFF2-40B4-BE49-F238E27FC236}">
                <a16:creationId xmlns:a16="http://schemas.microsoft.com/office/drawing/2014/main" id="{1731FB21-73BC-464F-7AEB-8A438C5872B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3752" b="14031"/>
          <a:stretch/>
        </p:blipFill>
        <p:spPr>
          <a:xfrm>
            <a:off x="0" y="0"/>
            <a:ext cx="12192000" cy="7348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D3B1C2F-55EC-8AFB-7237-E6E3BAFCB421}"/>
              </a:ext>
            </a:extLst>
          </p:cNvPr>
          <p:cNvSpPr txBox="1"/>
          <p:nvPr/>
        </p:nvSpPr>
        <p:spPr>
          <a:xfrm>
            <a:off x="254367" y="886387"/>
            <a:ext cx="11423650" cy="49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  <a:spcBef>
                <a:spcPts val="1800"/>
              </a:spcBef>
              <a:spcAft>
                <a:spcPts val="1800"/>
              </a:spcAft>
            </a:pPr>
            <a:r>
              <a:rPr lang="it-IT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cs typeface="Times New Roman" panose="02020603050405020304" pitchFamily="18" charset="0"/>
              </a:rPr>
              <a:t>QUANTI PANELLI FOTOVOLTAICI?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FEDAAA4-A9B8-C305-EB79-016BC25F9B91}"/>
              </a:ext>
            </a:extLst>
          </p:cNvPr>
          <p:cNvSpPr txBox="1"/>
          <p:nvPr/>
        </p:nvSpPr>
        <p:spPr>
          <a:xfrm>
            <a:off x="174371" y="1443022"/>
            <a:ext cx="513588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  <a:buClr>
                <a:schemeClr val="accent2"/>
              </a:buClr>
            </a:pPr>
            <a:r>
              <a:rPr lang="it-IT" sz="1800" b="1" dirty="0">
                <a:solidFill>
                  <a:schemeClr val="tx1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Stimare il numero di pannelli fotovoltaici in una regione è un compito complesso a causa della mancanza o insufficienza di registri ufficiali. Questa difficoltà è ulteriormente accentuata sia dalla presenza di grandi campi solari, sia dalla diffusione di piccoli sistemi installati dai privati cittadini, ad esempio sui tetti delle abitazioni</a:t>
            </a:r>
          </a:p>
        </p:txBody>
      </p:sp>
      <p:pic>
        <p:nvPicPr>
          <p:cNvPr id="6" name="Immagine 5" descr="Immagine che contiene edificio, finestra, aria aperta, casa&#10;&#10;Descrizione generata automaticamente">
            <a:extLst>
              <a:ext uri="{FF2B5EF4-FFF2-40B4-BE49-F238E27FC236}">
                <a16:creationId xmlns:a16="http://schemas.microsoft.com/office/drawing/2014/main" id="{C534B20D-DF8B-10C5-1EF4-CF8BD3152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264" y="3790387"/>
            <a:ext cx="4086095" cy="2553810"/>
          </a:xfrm>
          <a:prstGeom prst="rect">
            <a:avLst/>
          </a:prstGeom>
        </p:spPr>
      </p:pic>
      <p:sp>
        <p:nvSpPr>
          <p:cNvPr id="5" name="Google Shape;127;p1">
            <a:extLst>
              <a:ext uri="{FF2B5EF4-FFF2-40B4-BE49-F238E27FC236}">
                <a16:creationId xmlns:a16="http://schemas.microsoft.com/office/drawing/2014/main" id="{50572E95-DC20-543E-D300-7D1403DBE6DD}"/>
              </a:ext>
            </a:extLst>
          </p:cNvPr>
          <p:cNvSpPr txBox="1"/>
          <p:nvPr/>
        </p:nvSpPr>
        <p:spPr>
          <a:xfrm>
            <a:off x="-1" y="6536581"/>
            <a:ext cx="110393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e lo Spoke 2 – Dove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siamo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ora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?                                                     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 Catania, 10-12 </a:t>
            </a:r>
            <a:r>
              <a:rPr lang="en-US" b="1" i="0" u="none" strike="noStrike" cap="none" dirty="0" err="1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Dicembre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86902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C3BA13-5555-A6E9-512D-66B38D514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24;p1">
            <a:extLst>
              <a:ext uri="{FF2B5EF4-FFF2-40B4-BE49-F238E27FC236}">
                <a16:creationId xmlns:a16="http://schemas.microsoft.com/office/drawing/2014/main" id="{269904A9-7CF6-E2BF-B461-C7222121D25F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0" name="Google Shape;125;p1">
              <a:extLst>
                <a:ext uri="{FF2B5EF4-FFF2-40B4-BE49-F238E27FC236}">
                  <a16:creationId xmlns:a16="http://schemas.microsoft.com/office/drawing/2014/main" id="{75A266D7-2D44-8B80-99BC-626DC6280D4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26;p1">
              <a:extLst>
                <a:ext uri="{FF2B5EF4-FFF2-40B4-BE49-F238E27FC236}">
                  <a16:creationId xmlns:a16="http://schemas.microsoft.com/office/drawing/2014/main" id="{F82AAA83-D80D-E1B1-0800-84930A73893B}"/>
                </a:ext>
              </a:extLst>
            </p:cNvPr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1" i="0" u="none" strike="noStrike" cap="none" dirty="0">
                  <a:solidFill>
                    <a:schemeClr val="lt1"/>
                  </a:solidFill>
                  <a:latin typeface="Titillium Web" panose="00000500000000000000" pitchFamily="2" charset="0"/>
                  <a:sym typeface="Arial"/>
                </a:rPr>
                <a:t>3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3" name="Google Shape;128;p1">
            <a:extLst>
              <a:ext uri="{FF2B5EF4-FFF2-40B4-BE49-F238E27FC236}">
                <a16:creationId xmlns:a16="http://schemas.microsoft.com/office/drawing/2014/main" id="{DE9378F4-5DA2-DE17-C406-A2C728A61BA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3752" b="14031"/>
          <a:stretch/>
        </p:blipFill>
        <p:spPr>
          <a:xfrm>
            <a:off x="0" y="0"/>
            <a:ext cx="12192000" cy="734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Immagine che contiene testo, schermata, Carattere, Diagramma&#10;&#10;Descrizione generata automaticamente">
            <a:extLst>
              <a:ext uri="{FF2B5EF4-FFF2-40B4-BE49-F238E27FC236}">
                <a16:creationId xmlns:a16="http://schemas.microsoft.com/office/drawing/2014/main" id="{2E67EEA6-3C57-44F7-504B-272AA70EE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12" y="1541331"/>
            <a:ext cx="8296787" cy="463739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D8B6602-9968-FA37-2173-1819786363F9}"/>
              </a:ext>
            </a:extLst>
          </p:cNvPr>
          <p:cNvSpPr txBox="1"/>
          <p:nvPr/>
        </p:nvSpPr>
        <p:spPr>
          <a:xfrm>
            <a:off x="2387599" y="861088"/>
            <a:ext cx="74168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cs typeface="Times New Roman" panose="02020603050405020304" pitchFamily="18" charset="0"/>
              </a:rPr>
              <a:t>I TREND</a:t>
            </a:r>
            <a:endParaRPr lang="it-IT" sz="30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7FAEEB3-B4B8-6578-9F63-30037CC05914}"/>
              </a:ext>
            </a:extLst>
          </p:cNvPr>
          <p:cNvSpPr txBox="1"/>
          <p:nvPr/>
        </p:nvSpPr>
        <p:spPr>
          <a:xfrm>
            <a:off x="8483600" y="1984723"/>
            <a:ext cx="368499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it-IT" sz="1600" dirty="0">
                <a:solidFill>
                  <a:srgbClr val="FF0000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Confrontando i valori del 2007 con quelli del 2023, </a:t>
            </a:r>
            <a:r>
              <a:rPr lang="it-IT" sz="1600" i="1" dirty="0">
                <a:solidFill>
                  <a:srgbClr val="FF0000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l'economia spaziale globale ha superato i 590 miliardi di dollari,</a:t>
            </a:r>
            <a:r>
              <a:rPr lang="it-IT" sz="1600" b="1" dirty="0">
                <a:solidFill>
                  <a:srgbClr val="FF0000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registrando un sorprendente aumento del 180%.</a:t>
            </a: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9C09E074-C7D9-6ADC-A52D-339B6E20893E}"/>
              </a:ext>
            </a:extLst>
          </p:cNvPr>
          <p:cNvCxnSpPr/>
          <p:nvPr/>
        </p:nvCxnSpPr>
        <p:spPr>
          <a:xfrm flipV="1">
            <a:off x="953729" y="2880852"/>
            <a:ext cx="5486400" cy="129908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Elemento grafico 23" descr="Satellite con riempimento a tinta unita">
            <a:extLst>
              <a:ext uri="{FF2B5EF4-FFF2-40B4-BE49-F238E27FC236}">
                <a16:creationId xmlns:a16="http://schemas.microsoft.com/office/drawing/2014/main" id="{1899BE12-46A9-11BB-2DB1-C9666196BC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3729" y="1966452"/>
            <a:ext cx="914400" cy="914400"/>
          </a:xfrm>
          <a:prstGeom prst="rect">
            <a:avLst/>
          </a:prstGeom>
        </p:spPr>
      </p:pic>
      <p:sp>
        <p:nvSpPr>
          <p:cNvPr id="2" name="Google Shape;127;p1">
            <a:extLst>
              <a:ext uri="{FF2B5EF4-FFF2-40B4-BE49-F238E27FC236}">
                <a16:creationId xmlns:a16="http://schemas.microsoft.com/office/drawing/2014/main" id="{31B31B5E-16D0-E96E-C006-23347DF1ED62}"/>
              </a:ext>
            </a:extLst>
          </p:cNvPr>
          <p:cNvSpPr txBox="1"/>
          <p:nvPr/>
        </p:nvSpPr>
        <p:spPr>
          <a:xfrm>
            <a:off x="-1" y="6536581"/>
            <a:ext cx="110393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e lo Spoke 2 – Dove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siamo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ora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?                                                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      Catania, 10-12 </a:t>
            </a:r>
            <a:r>
              <a:rPr lang="en-US" b="1" i="0" u="none" strike="noStrike" cap="none" dirty="0" err="1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Dicembre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1006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07E31-3AC8-51EE-0EB4-0E3B9022C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ianta, aria aperta, cielo, erba&#10;&#10;Descrizione generata automaticamente">
            <a:extLst>
              <a:ext uri="{FF2B5EF4-FFF2-40B4-BE49-F238E27FC236}">
                <a16:creationId xmlns:a16="http://schemas.microsoft.com/office/drawing/2014/main" id="{0E4DEF08-67F8-C9E7-4AD4-0B05BA2E6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580" y="1382677"/>
            <a:ext cx="6246366" cy="3288635"/>
          </a:xfrm>
          <a:prstGeom prst="rect">
            <a:avLst/>
          </a:prstGeom>
        </p:spPr>
      </p:pic>
      <p:grpSp>
        <p:nvGrpSpPr>
          <p:cNvPr id="9" name="Google Shape;124;p1">
            <a:extLst>
              <a:ext uri="{FF2B5EF4-FFF2-40B4-BE49-F238E27FC236}">
                <a16:creationId xmlns:a16="http://schemas.microsoft.com/office/drawing/2014/main" id="{9400D411-5B8E-E2A6-ADDF-75D65753BE7F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0" name="Google Shape;125;p1">
              <a:extLst>
                <a:ext uri="{FF2B5EF4-FFF2-40B4-BE49-F238E27FC236}">
                  <a16:creationId xmlns:a16="http://schemas.microsoft.com/office/drawing/2014/main" id="{8818D911-C924-462A-0063-C0191FDFFB7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26;p1">
              <a:extLst>
                <a:ext uri="{FF2B5EF4-FFF2-40B4-BE49-F238E27FC236}">
                  <a16:creationId xmlns:a16="http://schemas.microsoft.com/office/drawing/2014/main" id="{FAA32938-18A0-6443-9FEB-9AC669FEDE1B}"/>
                </a:ext>
              </a:extLst>
            </p:cNvPr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1" i="0" u="none" strike="noStrike" cap="none" dirty="0">
                  <a:solidFill>
                    <a:schemeClr val="lt1"/>
                  </a:solidFill>
                  <a:latin typeface="Titillium Web" panose="00000500000000000000" pitchFamily="2" charset="0"/>
                  <a:sym typeface="Arial"/>
                </a:rPr>
                <a:t>13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3" name="Google Shape;128;p1">
            <a:extLst>
              <a:ext uri="{FF2B5EF4-FFF2-40B4-BE49-F238E27FC236}">
                <a16:creationId xmlns:a16="http://schemas.microsoft.com/office/drawing/2014/main" id="{8C3B3DE7-53DE-A5D2-1FEB-5CCBCD54805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3752" b="14031"/>
          <a:stretch/>
        </p:blipFill>
        <p:spPr>
          <a:xfrm>
            <a:off x="0" y="0"/>
            <a:ext cx="12192000" cy="73484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033E27E-36AE-1756-9F50-8D015242F907}"/>
              </a:ext>
            </a:extLst>
          </p:cNvPr>
          <p:cNvSpPr txBox="1"/>
          <p:nvPr/>
        </p:nvSpPr>
        <p:spPr>
          <a:xfrm>
            <a:off x="174371" y="1443022"/>
            <a:ext cx="513588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  <a:buClr>
                <a:schemeClr val="accent2"/>
              </a:buClr>
            </a:pPr>
            <a:r>
              <a:rPr lang="it-IT" sz="1800" b="1" dirty="0">
                <a:solidFill>
                  <a:schemeClr val="tx1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Stimare il numero di pannelli fotovoltaici in una regione è un compito complesso a causa della mancanza o insufficienza di registri ufficiali. Questa difficoltà è ulteriormente accentuata sia dalla presenza di grandi campi solari, sia dalla diffusione di piccoli sistemi installati dai privati cittadini, ad esempio sui tetti delle abitazioni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54BE568-F7AD-D3BE-48C1-8F37A8603450}"/>
              </a:ext>
            </a:extLst>
          </p:cNvPr>
          <p:cNvSpPr txBox="1"/>
          <p:nvPr/>
        </p:nvSpPr>
        <p:spPr>
          <a:xfrm>
            <a:off x="5783580" y="4696611"/>
            <a:ext cx="620654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  <a:buClr>
                <a:schemeClr val="accent2"/>
              </a:buClr>
            </a:pPr>
            <a:r>
              <a:rPr lang="it-IT" sz="1800" b="1" dirty="0">
                <a:solidFill>
                  <a:srgbClr val="FF0000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La stima della capacità fotovoltaica totale installata e della produzione di energia può migliorare la capacità dei responsabili politici e delle parti interessate di valutare i progressi in termini di sostenibilità, quantificare i benefici effettivi dell'energia verde e considerare le potenziali installazioni future</a:t>
            </a:r>
          </a:p>
        </p:txBody>
      </p:sp>
      <p:pic>
        <p:nvPicPr>
          <p:cNvPr id="6" name="Immagine 5" descr="Immagine che contiene edificio, finestra, aria aperta, casa&#10;&#10;Descrizione generata automaticamente">
            <a:extLst>
              <a:ext uri="{FF2B5EF4-FFF2-40B4-BE49-F238E27FC236}">
                <a16:creationId xmlns:a16="http://schemas.microsoft.com/office/drawing/2014/main" id="{CD00B2D7-895F-4F7A-EF2F-1B713D2E0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264" y="3790387"/>
            <a:ext cx="4086095" cy="2553810"/>
          </a:xfrm>
          <a:prstGeom prst="rect">
            <a:avLst/>
          </a:prstGeom>
        </p:spPr>
      </p:pic>
      <p:sp>
        <p:nvSpPr>
          <p:cNvPr id="5" name="Google Shape;127;p1">
            <a:extLst>
              <a:ext uri="{FF2B5EF4-FFF2-40B4-BE49-F238E27FC236}">
                <a16:creationId xmlns:a16="http://schemas.microsoft.com/office/drawing/2014/main" id="{E95EAE35-9E78-1C8B-5397-6ECD8F56AB06}"/>
              </a:ext>
            </a:extLst>
          </p:cNvPr>
          <p:cNvSpPr txBox="1"/>
          <p:nvPr/>
        </p:nvSpPr>
        <p:spPr>
          <a:xfrm>
            <a:off x="-1" y="6536581"/>
            <a:ext cx="110393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e lo Spoke 2 – Dove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siamo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ora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?                                                     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 Catania, 10-12 </a:t>
            </a:r>
            <a:r>
              <a:rPr lang="en-US" b="1" i="0" u="none" strike="noStrike" cap="none" dirty="0" err="1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Dicembre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976BD89-4D28-B076-CF19-539DF9C023DC}"/>
              </a:ext>
            </a:extLst>
          </p:cNvPr>
          <p:cNvSpPr txBox="1"/>
          <p:nvPr/>
        </p:nvSpPr>
        <p:spPr>
          <a:xfrm>
            <a:off x="254367" y="886387"/>
            <a:ext cx="11423650" cy="49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  <a:spcBef>
                <a:spcPts val="1800"/>
              </a:spcBef>
              <a:spcAft>
                <a:spcPts val="1800"/>
              </a:spcAft>
            </a:pPr>
            <a:r>
              <a:rPr lang="it-IT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cs typeface="Times New Roman" panose="02020603050405020304" pitchFamily="18" charset="0"/>
              </a:rPr>
              <a:t>QUANTI PANELLI FOTOVOLTAICI?</a:t>
            </a:r>
          </a:p>
        </p:txBody>
      </p:sp>
    </p:spTree>
    <p:extLst>
      <p:ext uri="{BB962C8B-B14F-4D97-AF65-F5344CB8AC3E}">
        <p14:creationId xmlns:p14="http://schemas.microsoft.com/office/powerpoint/2010/main" val="2605026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/>
      </p:transition>
    </mc:Choice>
    <mc:Fallback>
      <p:transition spd="slow">
        <p:split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45166-79EC-7F70-5BF1-ECC0EAA30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24;p1">
            <a:extLst>
              <a:ext uri="{FF2B5EF4-FFF2-40B4-BE49-F238E27FC236}">
                <a16:creationId xmlns:a16="http://schemas.microsoft.com/office/drawing/2014/main" id="{44D50B4F-232C-2B6B-8544-6E1C57C39D92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0" name="Google Shape;125;p1">
              <a:extLst>
                <a:ext uri="{FF2B5EF4-FFF2-40B4-BE49-F238E27FC236}">
                  <a16:creationId xmlns:a16="http://schemas.microsoft.com/office/drawing/2014/main" id="{1454BD39-FFD2-6C70-F4BF-660D3275AC1C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26;p1">
              <a:extLst>
                <a:ext uri="{FF2B5EF4-FFF2-40B4-BE49-F238E27FC236}">
                  <a16:creationId xmlns:a16="http://schemas.microsoft.com/office/drawing/2014/main" id="{F0EFDF99-4376-6DF8-441A-2843C2AFD4D2}"/>
                </a:ext>
              </a:extLst>
            </p:cNvPr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b="1" dirty="0">
                  <a:solidFill>
                    <a:schemeClr val="lt1"/>
                  </a:solidFill>
                  <a:latin typeface="Titillium Web" panose="00000500000000000000" pitchFamily="2" charset="0"/>
                </a:rPr>
                <a:t>14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3" name="Google Shape;128;p1">
            <a:extLst>
              <a:ext uri="{FF2B5EF4-FFF2-40B4-BE49-F238E27FC236}">
                <a16:creationId xmlns:a16="http://schemas.microsoft.com/office/drawing/2014/main" id="{BC588B42-3D46-D866-4CBD-8253AF91FC5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3752" b="14031"/>
          <a:stretch/>
        </p:blipFill>
        <p:spPr>
          <a:xfrm>
            <a:off x="0" y="0"/>
            <a:ext cx="12192000" cy="7348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14C8D51-7045-B500-6936-8CF01562208F}"/>
              </a:ext>
            </a:extLst>
          </p:cNvPr>
          <p:cNvSpPr txBox="1"/>
          <p:nvPr/>
        </p:nvSpPr>
        <p:spPr>
          <a:xfrm>
            <a:off x="254367" y="886387"/>
            <a:ext cx="11423650" cy="49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  <a:spcBef>
                <a:spcPts val="1800"/>
              </a:spcBef>
              <a:spcAft>
                <a:spcPts val="1800"/>
              </a:spcAft>
            </a:pPr>
            <a:r>
              <a:rPr lang="it-IT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cs typeface="Times New Roman" panose="02020603050405020304" pitchFamily="18" charset="0"/>
              </a:rPr>
              <a:t>UTILIZZO DI IMMAGINI AEREE PER IDENTIFICARE PANNELLI SOLARI</a:t>
            </a:r>
          </a:p>
        </p:txBody>
      </p:sp>
      <p:pic>
        <p:nvPicPr>
          <p:cNvPr id="2" name="Immagine 1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15265171-87C4-AC50-A63F-2004A952A4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" t="4754" r="51231" b="9746"/>
          <a:stretch/>
        </p:blipFill>
        <p:spPr>
          <a:xfrm>
            <a:off x="6673991" y="1534221"/>
            <a:ext cx="5223878" cy="491587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14040D4-805A-A649-4A18-E9DC0B5472C4}"/>
              </a:ext>
            </a:extLst>
          </p:cNvPr>
          <p:cNvSpPr txBox="1"/>
          <p:nvPr/>
        </p:nvSpPr>
        <p:spPr>
          <a:xfrm>
            <a:off x="162055" y="1458268"/>
            <a:ext cx="667083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Le immagini satellitari e aree possono essere analizzate per </a:t>
            </a:r>
            <a:r>
              <a:rPr lang="it-IT" sz="1800" b="1" dirty="0">
                <a:latin typeface="Titillium Web" panose="00000500000000000000" pitchFamily="2" charset="0"/>
                <a:cs typeface="Times New Roman" panose="02020603050405020304" pitchFamily="18" charset="0"/>
              </a:rPr>
              <a:t>riconoscere i pannelli fotovoltaici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, ad esempio mediante approcci che utilizzano l’intelligenza artificiale.</a:t>
            </a:r>
          </a:p>
          <a:p>
            <a:endParaRPr lang="it-IT" sz="1800" b="1" dirty="0">
              <a:latin typeface="Titillium Web" panose="00000500000000000000" pitchFamily="2" charset="0"/>
              <a:cs typeface="Times New Roman" panose="02020603050405020304" pitchFamily="18" charset="0"/>
            </a:endParaRPr>
          </a:p>
          <a:p>
            <a:r>
              <a:rPr lang="it-IT" sz="1800" b="1" dirty="0">
                <a:latin typeface="Titillium Web" panose="00000500000000000000" pitchFamily="2" charset="0"/>
                <a:cs typeface="Times New Roman" panose="02020603050405020304" pitchFamily="18" charset="0"/>
              </a:rPr>
              <a:t>Questo approccio però presenta alcuni svantaggi: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Richiede una grande quantità di set di dati etichettati.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Possibilità di allucinazioni dei modelli.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Scarsa 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spiegabilità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dei risultati.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it-IT" sz="1800" dirty="0"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6453F16-B758-D781-B136-E1A06EDCC8F6}"/>
              </a:ext>
            </a:extLst>
          </p:cNvPr>
          <p:cNvSpPr txBox="1"/>
          <p:nvPr/>
        </p:nvSpPr>
        <p:spPr>
          <a:xfrm>
            <a:off x="8425455" y="6234283"/>
            <a:ext cx="203535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latin typeface="Titillium Web" panose="00000500000000000000" pitchFamily="2" charset="0"/>
                <a:hlinkClick r:id="rId5"/>
              </a:rPr>
              <a:t>Technologies 2023, 11, 174</a:t>
            </a:r>
            <a:endParaRPr lang="it-IT" sz="1200" dirty="0">
              <a:latin typeface="Titillium Web" panose="00000500000000000000" pitchFamily="2" charset="0"/>
            </a:endParaRPr>
          </a:p>
        </p:txBody>
      </p:sp>
      <p:pic>
        <p:nvPicPr>
          <p:cNvPr id="16" name="Immagine 15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15C4BFF1-B344-7471-0279-773D503BDD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3" t="91424" r="14638" b="3618"/>
          <a:stretch/>
        </p:blipFill>
        <p:spPr>
          <a:xfrm>
            <a:off x="7380930" y="1404101"/>
            <a:ext cx="3810000" cy="137872"/>
          </a:xfrm>
          <a:prstGeom prst="rect">
            <a:avLst/>
          </a:prstGeom>
        </p:spPr>
      </p:pic>
      <p:sp>
        <p:nvSpPr>
          <p:cNvPr id="5" name="Google Shape;127;p1">
            <a:extLst>
              <a:ext uri="{FF2B5EF4-FFF2-40B4-BE49-F238E27FC236}">
                <a16:creationId xmlns:a16="http://schemas.microsoft.com/office/drawing/2014/main" id="{A5ECAED8-6678-8019-694C-6674E6F4412E}"/>
              </a:ext>
            </a:extLst>
          </p:cNvPr>
          <p:cNvSpPr txBox="1"/>
          <p:nvPr/>
        </p:nvSpPr>
        <p:spPr>
          <a:xfrm>
            <a:off x="-1" y="6536581"/>
            <a:ext cx="110393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e lo Spoke 2 – Dove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siamo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ora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?                                                     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 Catania, 10-12 </a:t>
            </a:r>
            <a:r>
              <a:rPr lang="en-US" b="1" i="0" u="none" strike="noStrike" cap="none" dirty="0" err="1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Dicembre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1834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EB35F-B2DD-36AF-915C-D3700A661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399F1560-D848-F0F0-0BD4-AB2C53951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" t="4754" r="51231" b="9746"/>
          <a:stretch/>
        </p:blipFill>
        <p:spPr>
          <a:xfrm>
            <a:off x="6673991" y="1534221"/>
            <a:ext cx="5223878" cy="4915877"/>
          </a:xfrm>
          <a:prstGeom prst="rect">
            <a:avLst/>
          </a:prstGeom>
        </p:spPr>
      </p:pic>
      <p:grpSp>
        <p:nvGrpSpPr>
          <p:cNvPr id="9" name="Google Shape;124;p1">
            <a:extLst>
              <a:ext uri="{FF2B5EF4-FFF2-40B4-BE49-F238E27FC236}">
                <a16:creationId xmlns:a16="http://schemas.microsoft.com/office/drawing/2014/main" id="{059E0EA7-F97B-3169-FA22-DDC8B63D574D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0" name="Google Shape;125;p1">
              <a:extLst>
                <a:ext uri="{FF2B5EF4-FFF2-40B4-BE49-F238E27FC236}">
                  <a16:creationId xmlns:a16="http://schemas.microsoft.com/office/drawing/2014/main" id="{31967939-7990-D764-04CA-1DDD72A31BF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26;p1">
              <a:extLst>
                <a:ext uri="{FF2B5EF4-FFF2-40B4-BE49-F238E27FC236}">
                  <a16:creationId xmlns:a16="http://schemas.microsoft.com/office/drawing/2014/main" id="{8223093F-7D1E-79F9-E5C7-AEE3D4FE8753}"/>
                </a:ext>
              </a:extLst>
            </p:cNvPr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b="1" dirty="0">
                  <a:solidFill>
                    <a:schemeClr val="lt1"/>
                  </a:solidFill>
                  <a:latin typeface="Titillium Web" panose="00000500000000000000" pitchFamily="2" charset="0"/>
                </a:rPr>
                <a:t>14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3" name="Google Shape;128;p1">
            <a:extLst>
              <a:ext uri="{FF2B5EF4-FFF2-40B4-BE49-F238E27FC236}">
                <a16:creationId xmlns:a16="http://schemas.microsoft.com/office/drawing/2014/main" id="{9151001C-5815-69A6-66E3-33E22080AE5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3752" b="14031"/>
          <a:stretch/>
        </p:blipFill>
        <p:spPr>
          <a:xfrm>
            <a:off x="0" y="0"/>
            <a:ext cx="12192000" cy="7348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C3E0DE7-68BF-386D-B8BF-A9A77012B5D5}"/>
              </a:ext>
            </a:extLst>
          </p:cNvPr>
          <p:cNvSpPr txBox="1"/>
          <p:nvPr/>
        </p:nvSpPr>
        <p:spPr>
          <a:xfrm>
            <a:off x="254367" y="886387"/>
            <a:ext cx="11423650" cy="49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  <a:spcBef>
                <a:spcPts val="1800"/>
              </a:spcBef>
              <a:spcAft>
                <a:spcPts val="1800"/>
              </a:spcAft>
            </a:pPr>
            <a:r>
              <a:rPr lang="it-IT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cs typeface="Times New Roman" panose="02020603050405020304" pitchFamily="18" charset="0"/>
              </a:rPr>
              <a:t>UTILIZZO DI IMMAGINI AEREE PER IDENTIFICARE PANNELLI SOLARI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C95F08A-9A18-473B-32CF-12E351866F89}"/>
              </a:ext>
            </a:extLst>
          </p:cNvPr>
          <p:cNvSpPr txBox="1"/>
          <p:nvPr/>
        </p:nvSpPr>
        <p:spPr>
          <a:xfrm>
            <a:off x="162055" y="1458268"/>
            <a:ext cx="667083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Le immagini satellitari e aree possono essere analizzate per </a:t>
            </a:r>
            <a:r>
              <a:rPr lang="it-IT" sz="1800" b="1" dirty="0">
                <a:latin typeface="Titillium Web" panose="00000500000000000000" pitchFamily="2" charset="0"/>
                <a:cs typeface="Times New Roman" panose="02020603050405020304" pitchFamily="18" charset="0"/>
              </a:rPr>
              <a:t>riconoscere i pannelli fotovoltaici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, ad esempio mediante approcci che utilizzano l’intelligenza artificiale.</a:t>
            </a:r>
          </a:p>
          <a:p>
            <a:endParaRPr lang="it-IT" sz="1800" b="1" dirty="0">
              <a:latin typeface="Titillium Web" panose="00000500000000000000" pitchFamily="2" charset="0"/>
              <a:cs typeface="Times New Roman" panose="02020603050405020304" pitchFamily="18" charset="0"/>
            </a:endParaRPr>
          </a:p>
          <a:p>
            <a:r>
              <a:rPr lang="it-IT" sz="1800" b="1" dirty="0">
                <a:latin typeface="Titillium Web" panose="00000500000000000000" pitchFamily="2" charset="0"/>
                <a:cs typeface="Times New Roman" panose="02020603050405020304" pitchFamily="18" charset="0"/>
              </a:rPr>
              <a:t>Questo approccio però presenta alcuni svantaggi: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Richiede una grande quantità di set di dati etichettati.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Possibilità di allucinazioni dei modelli.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Scarsa 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spiegabilità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dei risultati.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it-IT" sz="1800" dirty="0">
              <a:latin typeface="Titillium Web" panose="00000500000000000000" pitchFamily="2" charset="0"/>
              <a:cs typeface="Times New Roman" panose="02020603050405020304" pitchFamily="18" charset="0"/>
            </a:endParaRPr>
          </a:p>
          <a:p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Per mitigare questi problemi, è stato sviluppato un algoritmo deterministico in grado di identificare pannelli solari in immagini aeree tramite </a:t>
            </a:r>
            <a:r>
              <a:rPr lang="it-IT" sz="1800" b="1" dirty="0">
                <a:latin typeface="Titillium Web" panose="00000500000000000000" pitchFamily="2" charset="0"/>
                <a:cs typeface="Times New Roman" panose="02020603050405020304" pitchFamily="18" charset="0"/>
              </a:rPr>
              <a:t>l’individuazione dei loro colori caratteristici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.</a:t>
            </a:r>
          </a:p>
          <a:p>
            <a:endParaRPr lang="it-IT" sz="1800" dirty="0"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C0AC920-9411-29DE-DDF2-CF1ED58C6D41}"/>
              </a:ext>
            </a:extLst>
          </p:cNvPr>
          <p:cNvSpPr txBox="1"/>
          <p:nvPr/>
        </p:nvSpPr>
        <p:spPr>
          <a:xfrm>
            <a:off x="8425455" y="6234283"/>
            <a:ext cx="203535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latin typeface="Titillium Web" panose="00000500000000000000" pitchFamily="2" charset="0"/>
                <a:hlinkClick r:id="rId5"/>
              </a:rPr>
              <a:t>Technologies 2023, 11, 174</a:t>
            </a:r>
            <a:endParaRPr lang="it-IT" sz="1200" dirty="0">
              <a:latin typeface="Titillium Web" panose="00000500000000000000" pitchFamily="2" charset="0"/>
            </a:endParaRPr>
          </a:p>
        </p:txBody>
      </p:sp>
      <p:sp>
        <p:nvSpPr>
          <p:cNvPr id="5" name="Google Shape;127;p1">
            <a:extLst>
              <a:ext uri="{FF2B5EF4-FFF2-40B4-BE49-F238E27FC236}">
                <a16:creationId xmlns:a16="http://schemas.microsoft.com/office/drawing/2014/main" id="{1A7BBB36-6F65-51EB-8709-C97BEBBBCC28}"/>
              </a:ext>
            </a:extLst>
          </p:cNvPr>
          <p:cNvSpPr txBox="1"/>
          <p:nvPr/>
        </p:nvSpPr>
        <p:spPr>
          <a:xfrm>
            <a:off x="-1" y="6536581"/>
            <a:ext cx="110393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e lo Spoke 2 – Dove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siamo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ora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?                                                     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 Catania, 10-12 </a:t>
            </a:r>
            <a:r>
              <a:rPr lang="en-US" b="1" i="0" u="none" strike="noStrike" cap="none" dirty="0" err="1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Dicembre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Immagine 14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0F4CA28D-04ED-0B08-D306-442ACE8D5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3" t="91424" r="14638" b="3618"/>
          <a:stretch/>
        </p:blipFill>
        <p:spPr>
          <a:xfrm>
            <a:off x="7380930" y="1404101"/>
            <a:ext cx="3810000" cy="13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12474"/>
      </p:ext>
    </p:extLst>
  </p:cSld>
  <p:clrMapOvr>
    <a:masterClrMapping/>
  </p:clrMapOvr>
  <p:transition spd="slow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7CC1F-C111-C631-1858-AD05ABE3E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24;p1">
            <a:extLst>
              <a:ext uri="{FF2B5EF4-FFF2-40B4-BE49-F238E27FC236}">
                <a16:creationId xmlns:a16="http://schemas.microsoft.com/office/drawing/2014/main" id="{1051A826-0187-37F5-CFEC-2BB042FC670D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0" name="Google Shape;125;p1">
              <a:extLst>
                <a:ext uri="{FF2B5EF4-FFF2-40B4-BE49-F238E27FC236}">
                  <a16:creationId xmlns:a16="http://schemas.microsoft.com/office/drawing/2014/main" id="{45CA0B9E-0107-679C-BD6A-8B42BF62DFE1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26;p1">
              <a:extLst>
                <a:ext uri="{FF2B5EF4-FFF2-40B4-BE49-F238E27FC236}">
                  <a16:creationId xmlns:a16="http://schemas.microsoft.com/office/drawing/2014/main" id="{4C5DA6F6-0785-9B34-FCD9-C709A30244BD}"/>
                </a:ext>
              </a:extLst>
            </p:cNvPr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b="1" dirty="0">
                  <a:solidFill>
                    <a:schemeClr val="lt1"/>
                  </a:solidFill>
                  <a:latin typeface="Titillium Web" panose="00000500000000000000" pitchFamily="2" charset="0"/>
                </a:rPr>
                <a:t>14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3" name="Google Shape;128;p1">
            <a:extLst>
              <a:ext uri="{FF2B5EF4-FFF2-40B4-BE49-F238E27FC236}">
                <a16:creationId xmlns:a16="http://schemas.microsoft.com/office/drawing/2014/main" id="{A1F65F46-54D0-A1EE-1BF8-39BE7CE4FDD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3752" b="14031"/>
          <a:stretch/>
        </p:blipFill>
        <p:spPr>
          <a:xfrm>
            <a:off x="0" y="0"/>
            <a:ext cx="12192000" cy="7348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C4DF1DE-B46B-A986-E6AD-625B2A73B9A3}"/>
              </a:ext>
            </a:extLst>
          </p:cNvPr>
          <p:cNvSpPr txBox="1"/>
          <p:nvPr/>
        </p:nvSpPr>
        <p:spPr>
          <a:xfrm>
            <a:off x="254367" y="886387"/>
            <a:ext cx="11423650" cy="49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  <a:spcBef>
                <a:spcPts val="1800"/>
              </a:spcBef>
              <a:spcAft>
                <a:spcPts val="1800"/>
              </a:spcAft>
            </a:pPr>
            <a:r>
              <a:rPr lang="it-IT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cs typeface="Times New Roman" panose="02020603050405020304" pitchFamily="18" charset="0"/>
              </a:rPr>
              <a:t>UTILIZZO DI IMMAGINI AEREE PER IDENTIFICARE PANNELLI SOLARI</a:t>
            </a:r>
          </a:p>
        </p:txBody>
      </p:sp>
      <p:pic>
        <p:nvPicPr>
          <p:cNvPr id="2" name="Immagine 1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9989055E-9236-B266-B114-A1D42CAFEC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" t="4754" r="51231" b="9746"/>
          <a:stretch/>
        </p:blipFill>
        <p:spPr>
          <a:xfrm>
            <a:off x="6643511" y="1489041"/>
            <a:ext cx="5223878" cy="4915877"/>
          </a:xfrm>
          <a:prstGeom prst="rect">
            <a:avLst/>
          </a:prstGeom>
        </p:spPr>
      </p:pic>
      <p:pic>
        <p:nvPicPr>
          <p:cNvPr id="5" name="Immagine 4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30624C98-B92D-3ECD-F234-BA21D55A34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56" t="4887" r="3693" b="10989"/>
          <a:stretch/>
        </p:blipFill>
        <p:spPr>
          <a:xfrm>
            <a:off x="6832884" y="1489041"/>
            <a:ext cx="4845133" cy="475194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819400B-5540-5ED5-2C06-7897E9150E5F}"/>
              </a:ext>
            </a:extLst>
          </p:cNvPr>
          <p:cNvSpPr txBox="1"/>
          <p:nvPr/>
        </p:nvSpPr>
        <p:spPr>
          <a:xfrm>
            <a:off x="162055" y="1458268"/>
            <a:ext cx="667083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Le immagini satellitari e aree possono state analizzate per riconoscere i pannelli fotovoltaici, ad esempio mediante approcci che utilizzano l’intelligenza artificiale.</a:t>
            </a:r>
          </a:p>
          <a:p>
            <a:endParaRPr lang="it-IT" sz="1800" dirty="0">
              <a:latin typeface="Titillium Web" panose="00000500000000000000" pitchFamily="2" charset="0"/>
              <a:cs typeface="Times New Roman" panose="02020603050405020304" pitchFamily="18" charset="0"/>
            </a:endParaRPr>
          </a:p>
          <a:p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Questo approccio però presenta alcuni svantaggi: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Richiede una grande quantità di set di dati etichettati.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Possibilità di allucinazioni dei modelli.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Scarsa </a:t>
            </a:r>
            <a:r>
              <a:rPr lang="it-IT" sz="1800" dirty="0" err="1">
                <a:latin typeface="Titillium Web" panose="00000500000000000000" pitchFamily="2" charset="0"/>
                <a:cs typeface="Times New Roman" panose="02020603050405020304" pitchFamily="18" charset="0"/>
              </a:rPr>
              <a:t>spiegabilità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 dei risultati.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it-IT" sz="1800" dirty="0">
              <a:latin typeface="Titillium Web" panose="00000500000000000000" pitchFamily="2" charset="0"/>
              <a:cs typeface="Times New Roman" panose="02020603050405020304" pitchFamily="18" charset="0"/>
            </a:endParaRPr>
          </a:p>
          <a:p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Per mitigare questi problemi, è stato sviluppato un algoritmo deterministico in grado di identificare pannelli solari in immagini aeree tramite </a:t>
            </a:r>
            <a:r>
              <a:rPr lang="it-IT" sz="1800" b="1" dirty="0">
                <a:latin typeface="Titillium Web" panose="00000500000000000000" pitchFamily="2" charset="0"/>
                <a:cs typeface="Times New Roman" panose="02020603050405020304" pitchFamily="18" charset="0"/>
              </a:rPr>
              <a:t>l’individuazione dei loro colori caratteristici</a:t>
            </a:r>
            <a:r>
              <a:rPr lang="it-IT" sz="1800" dirty="0">
                <a:latin typeface="Titillium Web" panose="00000500000000000000" pitchFamily="2" charset="0"/>
                <a:cs typeface="Times New Roman" panose="02020603050405020304" pitchFamily="18" charset="0"/>
              </a:rPr>
              <a:t>.</a:t>
            </a:r>
          </a:p>
          <a:p>
            <a:endParaRPr lang="it-IT" sz="1800" dirty="0">
              <a:latin typeface="Titillium Web" panose="00000500000000000000" pitchFamily="2" charset="0"/>
              <a:cs typeface="Times New Roman" panose="02020603050405020304" pitchFamily="18" charset="0"/>
            </a:endParaRPr>
          </a:p>
          <a:p>
            <a:endParaRPr lang="it-IT" sz="1800" i="1" dirty="0">
              <a:latin typeface="Titillium Web" panose="000005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it-IT" sz="1800" b="1" i="1" dirty="0">
                <a:solidFill>
                  <a:srgbClr val="FF0000"/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Questo approccio permette di identificare i pannelli basandosi sull’estrazione di colori da poche immagini etichettate, fornendo uno strumento efficace, esplicativo e di veloce esecuzione</a:t>
            </a:r>
            <a:endParaRPr lang="it-IT" sz="2000" b="1" i="1" dirty="0">
              <a:solidFill>
                <a:srgbClr val="FF0000"/>
              </a:solidFill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B4AEE97-F816-BA97-4221-5B3824D7DAC8}"/>
              </a:ext>
            </a:extLst>
          </p:cNvPr>
          <p:cNvSpPr txBox="1"/>
          <p:nvPr/>
        </p:nvSpPr>
        <p:spPr>
          <a:xfrm>
            <a:off x="8425455" y="6234283"/>
            <a:ext cx="203535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latin typeface="Titillium Web" panose="00000500000000000000" pitchFamily="2" charset="0"/>
                <a:hlinkClick r:id="rId5"/>
              </a:rPr>
              <a:t>Technologies 2023, 11, 174</a:t>
            </a:r>
            <a:endParaRPr lang="it-IT" sz="1200" dirty="0">
              <a:latin typeface="Titillium Web" panose="00000500000000000000" pitchFamily="2" charset="0"/>
            </a:endParaRPr>
          </a:p>
        </p:txBody>
      </p:sp>
      <p:pic>
        <p:nvPicPr>
          <p:cNvPr id="6" name="Immagine 5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539F80BA-B3AE-E2FD-065E-A207CC2384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3" t="91424" r="14638" b="3618"/>
          <a:stretch/>
        </p:blipFill>
        <p:spPr>
          <a:xfrm>
            <a:off x="7391399" y="1320396"/>
            <a:ext cx="3810000" cy="137872"/>
          </a:xfrm>
          <a:prstGeom prst="rect">
            <a:avLst/>
          </a:prstGeom>
        </p:spPr>
      </p:pic>
      <p:sp>
        <p:nvSpPr>
          <p:cNvPr id="14" name="Google Shape;127;p1">
            <a:extLst>
              <a:ext uri="{FF2B5EF4-FFF2-40B4-BE49-F238E27FC236}">
                <a16:creationId xmlns:a16="http://schemas.microsoft.com/office/drawing/2014/main" id="{846D5EEC-009E-2ADA-72CD-D36024AE416C}"/>
              </a:ext>
            </a:extLst>
          </p:cNvPr>
          <p:cNvSpPr txBox="1"/>
          <p:nvPr/>
        </p:nvSpPr>
        <p:spPr>
          <a:xfrm>
            <a:off x="-1" y="6536581"/>
            <a:ext cx="110393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e lo Spoke 2 – Dove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siamo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ora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?                                                     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 Catania, 10-12 </a:t>
            </a:r>
            <a:r>
              <a:rPr lang="en-US" b="1" i="0" u="none" strike="noStrike" cap="none" dirty="0" err="1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Dicembre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0918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"/>
          <p:cNvSpPr txBox="1"/>
          <p:nvPr/>
        </p:nvSpPr>
        <p:spPr>
          <a:xfrm>
            <a:off x="1600200" y="722934"/>
            <a:ext cx="887095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it-IT" sz="4400" b="1" i="0" u="none" strike="noStrike" cap="none" dirty="0">
                <a:solidFill>
                  <a:schemeClr val="accent4">
                    <a:lumMod val="75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Intelligenza artificiale per l'analisi delle immagini satellitari</a:t>
            </a:r>
          </a:p>
        </p:txBody>
      </p:sp>
    </p:spTree>
    <p:extLst>
      <p:ext uri="{BB962C8B-B14F-4D97-AF65-F5344CB8AC3E}">
        <p14:creationId xmlns:p14="http://schemas.microsoft.com/office/powerpoint/2010/main" val="9436770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E79DD-5E2F-C124-128E-72F2E8E1E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 descr="Immagine che contiene pianeta, Terra, sfera, Spazio esterno&#10;&#10;Descrizione generata automaticamente">
            <a:extLst>
              <a:ext uri="{FF2B5EF4-FFF2-40B4-BE49-F238E27FC236}">
                <a16:creationId xmlns:a16="http://schemas.microsoft.com/office/drawing/2014/main" id="{131DDF89-4B25-6D5B-64C4-C257B8CBD1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0127"/>
          <a:stretch/>
        </p:blipFill>
        <p:spPr>
          <a:xfrm flipH="1">
            <a:off x="6195059" y="733618"/>
            <a:ext cx="6003291" cy="584814"/>
          </a:xfrm>
          <a:prstGeom prst="rect">
            <a:avLst/>
          </a:prstGeom>
        </p:spPr>
      </p:pic>
      <p:pic>
        <p:nvPicPr>
          <p:cNvPr id="17" name="Immagine 16" descr="Immagine che contiene pianeta, Terra, sfera, Spazio esterno&#10;&#10;Descrizione generata automaticamente">
            <a:extLst>
              <a:ext uri="{FF2B5EF4-FFF2-40B4-BE49-F238E27FC236}">
                <a16:creationId xmlns:a16="http://schemas.microsoft.com/office/drawing/2014/main" id="{951B3567-9E7E-1395-31FE-B8D667411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33618"/>
            <a:ext cx="6195059" cy="5802962"/>
          </a:xfrm>
          <a:prstGeom prst="rect">
            <a:avLst/>
          </a:prstGeom>
        </p:spPr>
      </p:pic>
      <p:grpSp>
        <p:nvGrpSpPr>
          <p:cNvPr id="9" name="Google Shape;124;p1">
            <a:extLst>
              <a:ext uri="{FF2B5EF4-FFF2-40B4-BE49-F238E27FC236}">
                <a16:creationId xmlns:a16="http://schemas.microsoft.com/office/drawing/2014/main" id="{44877C4B-F877-C458-39A1-582015631BF7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0" name="Google Shape;125;p1">
              <a:extLst>
                <a:ext uri="{FF2B5EF4-FFF2-40B4-BE49-F238E27FC236}">
                  <a16:creationId xmlns:a16="http://schemas.microsoft.com/office/drawing/2014/main" id="{38EB7D92-4B3B-B2DD-996E-C2080D76830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26;p1">
              <a:extLst>
                <a:ext uri="{FF2B5EF4-FFF2-40B4-BE49-F238E27FC236}">
                  <a16:creationId xmlns:a16="http://schemas.microsoft.com/office/drawing/2014/main" id="{653544CA-BCA4-94D9-5001-B5E1B23D3A2E}"/>
                </a:ext>
              </a:extLst>
            </p:cNvPr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b="1" dirty="0">
                  <a:solidFill>
                    <a:schemeClr val="lt1"/>
                  </a:solidFill>
                  <a:latin typeface="Titillium Web" panose="00000500000000000000" pitchFamily="2" charset="0"/>
                </a:rPr>
                <a:t>15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8" name="Immagine 17" descr="Immagine che contiene pianeta, Terra, sfera, Spazio esterno&#10;&#10;Descrizione generata automaticamente">
            <a:extLst>
              <a:ext uri="{FF2B5EF4-FFF2-40B4-BE49-F238E27FC236}">
                <a16:creationId xmlns:a16="http://schemas.microsoft.com/office/drawing/2014/main" id="{E37005D4-FDED-0F96-7388-6B992AC6A4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5178" t="80995"/>
          <a:stretch/>
        </p:blipFill>
        <p:spPr>
          <a:xfrm>
            <a:off x="6195060" y="1318431"/>
            <a:ext cx="5996939" cy="5192850"/>
          </a:xfrm>
          <a:prstGeom prst="rect">
            <a:avLst/>
          </a:prstGeom>
        </p:spPr>
      </p:pic>
      <p:pic>
        <p:nvPicPr>
          <p:cNvPr id="13" name="Google Shape;128;p1">
            <a:extLst>
              <a:ext uri="{FF2B5EF4-FFF2-40B4-BE49-F238E27FC236}">
                <a16:creationId xmlns:a16="http://schemas.microsoft.com/office/drawing/2014/main" id="{D440D9D1-36A9-E584-365C-274654542A5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3752" b="14031"/>
          <a:stretch/>
        </p:blipFill>
        <p:spPr>
          <a:xfrm>
            <a:off x="0" y="0"/>
            <a:ext cx="12192000" cy="7348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35CE778-A526-AFD1-2CCD-50C3FC7CF6A7}"/>
              </a:ext>
            </a:extLst>
          </p:cNvPr>
          <p:cNvSpPr txBox="1"/>
          <p:nvPr/>
        </p:nvSpPr>
        <p:spPr>
          <a:xfrm>
            <a:off x="387351" y="861088"/>
            <a:ext cx="11423650" cy="49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  <a:spcBef>
                <a:spcPts val="1800"/>
              </a:spcBef>
              <a:spcAft>
                <a:spcPts val="1800"/>
              </a:spcAft>
            </a:pPr>
            <a:r>
              <a:rPr lang="it-IT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cs typeface="Times New Roman" panose="02020603050405020304" pitchFamily="18" charset="0"/>
              </a:rPr>
              <a:t>IL PROGRAMMA COPERNICUS</a:t>
            </a:r>
          </a:p>
        </p:txBody>
      </p:sp>
      <p:pic>
        <p:nvPicPr>
          <p:cNvPr id="20" name="Immagine 19" descr="Immagine che contiene testo, schermata, logo, biglietto da visita&#10;&#10;Descrizione generata automaticamente">
            <a:extLst>
              <a:ext uri="{FF2B5EF4-FFF2-40B4-BE49-F238E27FC236}">
                <a16:creationId xmlns:a16="http://schemas.microsoft.com/office/drawing/2014/main" id="{71E0C6D9-3117-7A8F-32B4-CE874084F3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1030" y="3749437"/>
            <a:ext cx="5987320" cy="2800791"/>
          </a:xfrm>
          <a:prstGeom prst="rect">
            <a:avLst/>
          </a:prstGeom>
        </p:spPr>
      </p:pic>
      <p:pic>
        <p:nvPicPr>
          <p:cNvPr id="23" name="Immagine 22" descr="Immagine che contiene testo, schermata, arma&#10;&#10;Descrizione generata automaticamente">
            <a:extLst>
              <a:ext uri="{FF2B5EF4-FFF2-40B4-BE49-F238E27FC236}">
                <a16:creationId xmlns:a16="http://schemas.microsoft.com/office/drawing/2014/main" id="{289ED5C4-08D4-61BF-61B6-065577ABFE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1030" y="1308526"/>
            <a:ext cx="5994594" cy="2440910"/>
          </a:xfrm>
          <a:prstGeom prst="rect">
            <a:avLst/>
          </a:prstGeom>
        </p:spPr>
      </p:pic>
      <p:pic>
        <p:nvPicPr>
          <p:cNvPr id="24" name="Immagine 23" descr="Immagine che contiene Elementi grafici, grafica, luna, cerchio&#10;&#10;Descrizione generata automaticamente">
            <a:extLst>
              <a:ext uri="{FF2B5EF4-FFF2-40B4-BE49-F238E27FC236}">
                <a16:creationId xmlns:a16="http://schemas.microsoft.com/office/drawing/2014/main" id="{91CA5CE1-BAB0-3382-BFF4-C1807A664A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248457"/>
            <a:ext cx="1496909" cy="1496909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EE9AFE7B-AA9F-9968-D239-58EF2B309836}"/>
              </a:ext>
            </a:extLst>
          </p:cNvPr>
          <p:cNvSpPr txBox="1"/>
          <p:nvPr/>
        </p:nvSpPr>
        <p:spPr>
          <a:xfrm>
            <a:off x="4918709" y="2148356"/>
            <a:ext cx="61874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buClr>
                <a:schemeClr val="accent2"/>
              </a:buClr>
            </a:pPr>
            <a:r>
              <a:rPr lang="it-IT" sz="1100" b="1" dirty="0">
                <a:solidFill>
                  <a:schemeClr val="bg1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Sentinel-1 (A,B,C)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B71FF0AF-688B-F6C6-146B-FCC0798C4EE4}"/>
              </a:ext>
            </a:extLst>
          </p:cNvPr>
          <p:cNvSpPr txBox="1"/>
          <p:nvPr/>
        </p:nvSpPr>
        <p:spPr>
          <a:xfrm>
            <a:off x="5107572" y="2811767"/>
            <a:ext cx="61874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buClr>
                <a:schemeClr val="accent2"/>
              </a:buClr>
            </a:pPr>
            <a:r>
              <a:rPr lang="it-IT" sz="1100" b="1" dirty="0">
                <a:solidFill>
                  <a:schemeClr val="bg1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Sentinel-2 (A,B)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ED3B3F78-6F6A-16BB-A4F2-BADD4CEB4305}"/>
              </a:ext>
            </a:extLst>
          </p:cNvPr>
          <p:cNvSpPr txBox="1"/>
          <p:nvPr/>
        </p:nvSpPr>
        <p:spPr>
          <a:xfrm>
            <a:off x="5154563" y="3475178"/>
            <a:ext cx="61874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buClr>
                <a:schemeClr val="accent2"/>
              </a:buClr>
            </a:pPr>
            <a:r>
              <a:rPr lang="it-IT" sz="1100" b="1" dirty="0">
                <a:solidFill>
                  <a:schemeClr val="bg1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Sentinel-3 (A,B)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BB9106F2-1435-AC4D-5DF0-449FB9391AB7}"/>
              </a:ext>
            </a:extLst>
          </p:cNvPr>
          <p:cNvSpPr txBox="1"/>
          <p:nvPr/>
        </p:nvSpPr>
        <p:spPr>
          <a:xfrm>
            <a:off x="5428232" y="4214670"/>
            <a:ext cx="61874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buClr>
                <a:schemeClr val="accent2"/>
              </a:buClr>
            </a:pPr>
            <a:r>
              <a:rPr lang="it-IT" sz="1100" b="1" dirty="0">
                <a:solidFill>
                  <a:schemeClr val="bg1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Sentinel-4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254132A8-A7B7-5184-AE94-6191D0487F46}"/>
              </a:ext>
            </a:extLst>
          </p:cNvPr>
          <p:cNvSpPr txBox="1"/>
          <p:nvPr/>
        </p:nvSpPr>
        <p:spPr>
          <a:xfrm>
            <a:off x="5377432" y="4888222"/>
            <a:ext cx="61874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buClr>
                <a:schemeClr val="accent2"/>
              </a:buClr>
            </a:pPr>
            <a:r>
              <a:rPr lang="it-IT" sz="1100" b="1" dirty="0">
                <a:solidFill>
                  <a:schemeClr val="bg1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Sentinel-5P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8B0F2E28-727F-1DA1-EE1B-D47F1A01B580}"/>
              </a:ext>
            </a:extLst>
          </p:cNvPr>
          <p:cNvSpPr txBox="1"/>
          <p:nvPr/>
        </p:nvSpPr>
        <p:spPr>
          <a:xfrm>
            <a:off x="5013959" y="5404658"/>
            <a:ext cx="61874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buClr>
                <a:schemeClr val="accent2"/>
              </a:buClr>
            </a:pPr>
            <a:r>
              <a:rPr lang="it-IT" sz="1100" b="1" dirty="0">
                <a:solidFill>
                  <a:schemeClr val="bg1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Sentinel-5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030C1D69-870B-E04C-F18C-17BFEE5A1667}"/>
              </a:ext>
            </a:extLst>
          </p:cNvPr>
          <p:cNvSpPr txBox="1"/>
          <p:nvPr/>
        </p:nvSpPr>
        <p:spPr>
          <a:xfrm>
            <a:off x="4377691" y="5790289"/>
            <a:ext cx="61874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buClr>
                <a:schemeClr val="accent2"/>
              </a:buClr>
            </a:pPr>
            <a:r>
              <a:rPr lang="it-IT" sz="1100" b="1" dirty="0">
                <a:solidFill>
                  <a:schemeClr val="bg1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Sentinel-6</a:t>
            </a:r>
          </a:p>
        </p:txBody>
      </p:sp>
      <p:sp>
        <p:nvSpPr>
          <p:cNvPr id="3" name="Google Shape;127;p1">
            <a:extLst>
              <a:ext uri="{FF2B5EF4-FFF2-40B4-BE49-F238E27FC236}">
                <a16:creationId xmlns:a16="http://schemas.microsoft.com/office/drawing/2014/main" id="{E0B72CEE-F4A6-6932-419A-FDC4A13AD7D8}"/>
              </a:ext>
            </a:extLst>
          </p:cNvPr>
          <p:cNvSpPr txBox="1"/>
          <p:nvPr/>
        </p:nvSpPr>
        <p:spPr>
          <a:xfrm>
            <a:off x="-1" y="6536581"/>
            <a:ext cx="110393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e lo Spoke 2 – Dove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siamo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ora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?                                                     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 Catania, 10-12 </a:t>
            </a:r>
            <a:r>
              <a:rPr lang="en-US" b="1" i="0" u="none" strike="noStrike" cap="none" dirty="0" err="1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Dicembre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519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E994B-5B03-983C-3E6D-EDE2D46DA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 descr="Immagine che contiene pianeta, Terra, sfera, Spazio esterno&#10;&#10;Descrizione generata automaticamente">
            <a:extLst>
              <a:ext uri="{FF2B5EF4-FFF2-40B4-BE49-F238E27FC236}">
                <a16:creationId xmlns:a16="http://schemas.microsoft.com/office/drawing/2014/main" id="{6EDC6E8B-983E-8720-ED33-3646D910CE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0127"/>
          <a:stretch/>
        </p:blipFill>
        <p:spPr>
          <a:xfrm flipH="1">
            <a:off x="6195059" y="733618"/>
            <a:ext cx="6003291" cy="584814"/>
          </a:xfrm>
          <a:prstGeom prst="rect">
            <a:avLst/>
          </a:prstGeom>
        </p:spPr>
      </p:pic>
      <p:pic>
        <p:nvPicPr>
          <p:cNvPr id="17" name="Immagine 16" descr="Immagine che contiene pianeta, Terra, sfera, Spazio esterno&#10;&#10;Descrizione generata automaticamente">
            <a:extLst>
              <a:ext uri="{FF2B5EF4-FFF2-40B4-BE49-F238E27FC236}">
                <a16:creationId xmlns:a16="http://schemas.microsoft.com/office/drawing/2014/main" id="{C9786756-795B-BEE0-D019-3E50748F6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33618"/>
            <a:ext cx="6195059" cy="5802962"/>
          </a:xfrm>
          <a:prstGeom prst="rect">
            <a:avLst/>
          </a:prstGeom>
        </p:spPr>
      </p:pic>
      <p:grpSp>
        <p:nvGrpSpPr>
          <p:cNvPr id="9" name="Google Shape;124;p1">
            <a:extLst>
              <a:ext uri="{FF2B5EF4-FFF2-40B4-BE49-F238E27FC236}">
                <a16:creationId xmlns:a16="http://schemas.microsoft.com/office/drawing/2014/main" id="{40872291-2AF9-4922-0566-5D0FB312309F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0" name="Google Shape;125;p1">
              <a:extLst>
                <a:ext uri="{FF2B5EF4-FFF2-40B4-BE49-F238E27FC236}">
                  <a16:creationId xmlns:a16="http://schemas.microsoft.com/office/drawing/2014/main" id="{7BE539CC-F04A-F05D-6D28-DBC95631DCD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26;p1">
              <a:extLst>
                <a:ext uri="{FF2B5EF4-FFF2-40B4-BE49-F238E27FC236}">
                  <a16:creationId xmlns:a16="http://schemas.microsoft.com/office/drawing/2014/main" id="{782FD3E1-2EF7-B436-8F07-A5002B1A7932}"/>
                </a:ext>
              </a:extLst>
            </p:cNvPr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b="1" dirty="0">
                  <a:solidFill>
                    <a:schemeClr val="lt1"/>
                  </a:solidFill>
                  <a:latin typeface="Titillium Web" panose="00000500000000000000" pitchFamily="2" charset="0"/>
                </a:rPr>
                <a:t>15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8" name="Immagine 17" descr="Immagine che contiene pianeta, Terra, sfera, Spazio esterno&#10;&#10;Descrizione generata automaticamente">
            <a:extLst>
              <a:ext uri="{FF2B5EF4-FFF2-40B4-BE49-F238E27FC236}">
                <a16:creationId xmlns:a16="http://schemas.microsoft.com/office/drawing/2014/main" id="{C2E8F101-A6D4-6622-84EF-B362D639ED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5178" t="80995"/>
          <a:stretch/>
        </p:blipFill>
        <p:spPr>
          <a:xfrm>
            <a:off x="6195060" y="1318431"/>
            <a:ext cx="5996939" cy="5192850"/>
          </a:xfrm>
          <a:prstGeom prst="rect">
            <a:avLst/>
          </a:prstGeom>
        </p:spPr>
      </p:pic>
      <p:pic>
        <p:nvPicPr>
          <p:cNvPr id="13" name="Google Shape;128;p1">
            <a:extLst>
              <a:ext uri="{FF2B5EF4-FFF2-40B4-BE49-F238E27FC236}">
                <a16:creationId xmlns:a16="http://schemas.microsoft.com/office/drawing/2014/main" id="{393D9A7F-CD80-BFE9-1AB7-DAA66DF58EC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3752" b="14031"/>
          <a:stretch/>
        </p:blipFill>
        <p:spPr>
          <a:xfrm>
            <a:off x="0" y="0"/>
            <a:ext cx="12192000" cy="7348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5B559DD-1074-7F0C-13A5-7B8A291266DD}"/>
              </a:ext>
            </a:extLst>
          </p:cNvPr>
          <p:cNvSpPr txBox="1"/>
          <p:nvPr/>
        </p:nvSpPr>
        <p:spPr>
          <a:xfrm>
            <a:off x="387351" y="861088"/>
            <a:ext cx="11423650" cy="49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  <a:spcBef>
                <a:spcPts val="1800"/>
              </a:spcBef>
              <a:spcAft>
                <a:spcPts val="1800"/>
              </a:spcAft>
            </a:pPr>
            <a:r>
              <a:rPr lang="it-IT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cs typeface="Times New Roman" panose="02020603050405020304" pitchFamily="18" charset="0"/>
              </a:rPr>
              <a:t>IL PROGRAMMA COPERNICUS</a:t>
            </a:r>
          </a:p>
        </p:txBody>
      </p:sp>
      <p:pic>
        <p:nvPicPr>
          <p:cNvPr id="20" name="Immagine 19" descr="Immagine che contiene testo, schermata, logo, biglietto da visita&#10;&#10;Descrizione generata automaticamente">
            <a:extLst>
              <a:ext uri="{FF2B5EF4-FFF2-40B4-BE49-F238E27FC236}">
                <a16:creationId xmlns:a16="http://schemas.microsoft.com/office/drawing/2014/main" id="{1C94533A-91B1-FA45-597A-C109C9465B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1030" y="3749437"/>
            <a:ext cx="5987320" cy="2800791"/>
          </a:xfrm>
          <a:prstGeom prst="rect">
            <a:avLst/>
          </a:prstGeom>
        </p:spPr>
      </p:pic>
      <p:pic>
        <p:nvPicPr>
          <p:cNvPr id="23" name="Immagine 22" descr="Immagine che contiene testo, schermata, arma&#10;&#10;Descrizione generata automaticamente">
            <a:extLst>
              <a:ext uri="{FF2B5EF4-FFF2-40B4-BE49-F238E27FC236}">
                <a16:creationId xmlns:a16="http://schemas.microsoft.com/office/drawing/2014/main" id="{BE916DCF-BDED-BAD3-A3A2-87322B57D5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1030" y="1308526"/>
            <a:ext cx="5994594" cy="2440910"/>
          </a:xfrm>
          <a:prstGeom prst="rect">
            <a:avLst/>
          </a:prstGeom>
        </p:spPr>
      </p:pic>
      <p:pic>
        <p:nvPicPr>
          <p:cNvPr id="24" name="Immagine 23" descr="Immagine che contiene Elementi grafici, grafica, luna, cerchio&#10;&#10;Descrizione generata automaticamente">
            <a:extLst>
              <a:ext uri="{FF2B5EF4-FFF2-40B4-BE49-F238E27FC236}">
                <a16:creationId xmlns:a16="http://schemas.microsoft.com/office/drawing/2014/main" id="{43901A3A-E193-39CA-D5D7-646E75CDBF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248457"/>
            <a:ext cx="1496909" cy="1496909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33FEF999-E63A-F6C4-AEDE-7E36C48C86D3}"/>
              </a:ext>
            </a:extLst>
          </p:cNvPr>
          <p:cNvSpPr txBox="1"/>
          <p:nvPr/>
        </p:nvSpPr>
        <p:spPr>
          <a:xfrm>
            <a:off x="4918709" y="2148356"/>
            <a:ext cx="61874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buClr>
                <a:schemeClr val="accent2"/>
              </a:buClr>
            </a:pPr>
            <a:r>
              <a:rPr lang="it-IT" sz="1100" b="1" dirty="0">
                <a:solidFill>
                  <a:schemeClr val="bg1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Sentinel-1 (A,B,C)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385BB031-C333-430D-F24C-3B368FBDBEBB}"/>
              </a:ext>
            </a:extLst>
          </p:cNvPr>
          <p:cNvSpPr txBox="1"/>
          <p:nvPr/>
        </p:nvSpPr>
        <p:spPr>
          <a:xfrm>
            <a:off x="5107572" y="2811767"/>
            <a:ext cx="61874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buClr>
                <a:schemeClr val="accent2"/>
              </a:buClr>
            </a:pPr>
            <a:r>
              <a:rPr lang="it-IT" sz="1100" b="1" dirty="0">
                <a:solidFill>
                  <a:schemeClr val="bg1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Sentinel-2 (A,B)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A8CF2F97-D2EB-052E-AFBB-4A9A7985B402}"/>
              </a:ext>
            </a:extLst>
          </p:cNvPr>
          <p:cNvSpPr txBox="1"/>
          <p:nvPr/>
        </p:nvSpPr>
        <p:spPr>
          <a:xfrm>
            <a:off x="5154563" y="3475178"/>
            <a:ext cx="61874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buClr>
                <a:schemeClr val="accent2"/>
              </a:buClr>
            </a:pPr>
            <a:r>
              <a:rPr lang="it-IT" sz="1100" b="1" dirty="0">
                <a:solidFill>
                  <a:schemeClr val="bg1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Sentinel-3 (A,B)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9F19E95C-D5AB-8015-49A4-147EF49B3A9E}"/>
              </a:ext>
            </a:extLst>
          </p:cNvPr>
          <p:cNvSpPr txBox="1"/>
          <p:nvPr/>
        </p:nvSpPr>
        <p:spPr>
          <a:xfrm>
            <a:off x="5428232" y="4214670"/>
            <a:ext cx="61874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buClr>
                <a:schemeClr val="accent2"/>
              </a:buClr>
            </a:pPr>
            <a:r>
              <a:rPr lang="it-IT" sz="1100" b="1" dirty="0">
                <a:solidFill>
                  <a:schemeClr val="bg1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Sentinel-4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1CC9CEAC-BFD4-8538-A129-57C07083DF9C}"/>
              </a:ext>
            </a:extLst>
          </p:cNvPr>
          <p:cNvSpPr txBox="1"/>
          <p:nvPr/>
        </p:nvSpPr>
        <p:spPr>
          <a:xfrm>
            <a:off x="5377432" y="4888222"/>
            <a:ext cx="61874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buClr>
                <a:schemeClr val="accent2"/>
              </a:buClr>
            </a:pPr>
            <a:r>
              <a:rPr lang="it-IT" sz="1100" b="1" dirty="0">
                <a:solidFill>
                  <a:schemeClr val="bg1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Sentinel-5P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05D1E7CF-2503-BEC3-1395-7B18EB378D8D}"/>
              </a:ext>
            </a:extLst>
          </p:cNvPr>
          <p:cNvSpPr txBox="1"/>
          <p:nvPr/>
        </p:nvSpPr>
        <p:spPr>
          <a:xfrm>
            <a:off x="5013959" y="5404658"/>
            <a:ext cx="61874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buClr>
                <a:schemeClr val="accent2"/>
              </a:buClr>
            </a:pPr>
            <a:r>
              <a:rPr lang="it-IT" sz="1100" b="1" dirty="0">
                <a:solidFill>
                  <a:schemeClr val="bg1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Sentinel-5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82FC4C4B-0D5D-472E-9879-09F6F121F8FC}"/>
              </a:ext>
            </a:extLst>
          </p:cNvPr>
          <p:cNvSpPr txBox="1"/>
          <p:nvPr/>
        </p:nvSpPr>
        <p:spPr>
          <a:xfrm>
            <a:off x="4377691" y="5790289"/>
            <a:ext cx="61874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buClr>
                <a:schemeClr val="accent2"/>
              </a:buClr>
            </a:pPr>
            <a:r>
              <a:rPr lang="it-IT" sz="1100" b="1" dirty="0">
                <a:solidFill>
                  <a:schemeClr val="bg1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Sentinel-6</a:t>
            </a: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AFE3089C-2F5B-5583-777B-68FE2362E503}"/>
              </a:ext>
            </a:extLst>
          </p:cNvPr>
          <p:cNvSpPr/>
          <p:nvPr/>
        </p:nvSpPr>
        <p:spPr>
          <a:xfrm>
            <a:off x="10198100" y="5231303"/>
            <a:ext cx="1943100" cy="12765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Google Shape;127;p1">
            <a:extLst>
              <a:ext uri="{FF2B5EF4-FFF2-40B4-BE49-F238E27FC236}">
                <a16:creationId xmlns:a16="http://schemas.microsoft.com/office/drawing/2014/main" id="{E781F578-2A5E-C248-2377-800897BEB032}"/>
              </a:ext>
            </a:extLst>
          </p:cNvPr>
          <p:cNvSpPr txBox="1"/>
          <p:nvPr/>
        </p:nvSpPr>
        <p:spPr>
          <a:xfrm>
            <a:off x="-1" y="6536581"/>
            <a:ext cx="110393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e lo Spoke 2 – Dove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siamo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ora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?                                                     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 Catania, 10-12 </a:t>
            </a:r>
            <a:r>
              <a:rPr lang="en-US" b="1" i="0" u="none" strike="noStrike" cap="none" dirty="0" err="1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Dicembre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5659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39A32-4709-2032-F135-F703CD5DA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fuoco, calore, aria aperta, incendio&#10;&#10;Descrizione generata automaticamente">
            <a:extLst>
              <a:ext uri="{FF2B5EF4-FFF2-40B4-BE49-F238E27FC236}">
                <a16:creationId xmlns:a16="http://schemas.microsoft.com/office/drawing/2014/main" id="{E9F8225C-45EC-6734-0B30-76A384E96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4843"/>
            <a:ext cx="12192000" cy="5773006"/>
          </a:xfrm>
          <a:prstGeom prst="rect">
            <a:avLst/>
          </a:prstGeom>
        </p:spPr>
      </p:pic>
      <p:grpSp>
        <p:nvGrpSpPr>
          <p:cNvPr id="9" name="Google Shape;124;p1">
            <a:extLst>
              <a:ext uri="{FF2B5EF4-FFF2-40B4-BE49-F238E27FC236}">
                <a16:creationId xmlns:a16="http://schemas.microsoft.com/office/drawing/2014/main" id="{A8FAF7A2-C8F9-9E9E-A3C9-DE8D578134AC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0" name="Google Shape;125;p1">
              <a:extLst>
                <a:ext uri="{FF2B5EF4-FFF2-40B4-BE49-F238E27FC236}">
                  <a16:creationId xmlns:a16="http://schemas.microsoft.com/office/drawing/2014/main" id="{C8221A01-B8EF-B73A-9D47-DB0E2FD2BA3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26;p1">
              <a:extLst>
                <a:ext uri="{FF2B5EF4-FFF2-40B4-BE49-F238E27FC236}">
                  <a16:creationId xmlns:a16="http://schemas.microsoft.com/office/drawing/2014/main" id="{38D1BF49-8047-85AC-475C-E4B08EA1455C}"/>
                </a:ext>
              </a:extLst>
            </p:cNvPr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b="1" dirty="0">
                  <a:solidFill>
                    <a:schemeClr val="lt1"/>
                  </a:solidFill>
                  <a:latin typeface="Titillium Web" panose="00000500000000000000" pitchFamily="2" charset="0"/>
                </a:rPr>
                <a:t>16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3" name="Google Shape;128;p1">
            <a:extLst>
              <a:ext uri="{FF2B5EF4-FFF2-40B4-BE49-F238E27FC236}">
                <a16:creationId xmlns:a16="http://schemas.microsoft.com/office/drawing/2014/main" id="{A6E04107-0C74-DAA2-0F5E-6AA82355AAD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3752" b="14031"/>
          <a:stretch/>
        </p:blipFill>
        <p:spPr>
          <a:xfrm>
            <a:off x="0" y="0"/>
            <a:ext cx="12192000" cy="7348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F6F7745-4AD8-C204-CFD4-8C8307C45A50}"/>
              </a:ext>
            </a:extLst>
          </p:cNvPr>
          <p:cNvSpPr txBox="1"/>
          <p:nvPr/>
        </p:nvSpPr>
        <p:spPr>
          <a:xfrm>
            <a:off x="387351" y="861088"/>
            <a:ext cx="11423650" cy="49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  <a:spcBef>
                <a:spcPts val="1800"/>
              </a:spcBef>
              <a:spcAft>
                <a:spcPts val="1800"/>
              </a:spcAft>
            </a:pPr>
            <a:r>
              <a:rPr lang="it-IT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cs typeface="Times New Roman" panose="02020603050405020304" pitchFamily="18" charset="0"/>
              </a:rPr>
              <a:t>INCENDI: UN PROBLEMA CRESCENTE E DEVASTANTE</a:t>
            </a:r>
          </a:p>
        </p:txBody>
      </p:sp>
      <p:sp>
        <p:nvSpPr>
          <p:cNvPr id="2" name="Google Shape;127;p1">
            <a:extLst>
              <a:ext uri="{FF2B5EF4-FFF2-40B4-BE49-F238E27FC236}">
                <a16:creationId xmlns:a16="http://schemas.microsoft.com/office/drawing/2014/main" id="{82806A42-ACA8-B1D1-0F28-3F73E95FB21A}"/>
              </a:ext>
            </a:extLst>
          </p:cNvPr>
          <p:cNvSpPr txBox="1"/>
          <p:nvPr/>
        </p:nvSpPr>
        <p:spPr>
          <a:xfrm>
            <a:off x="-1" y="6536581"/>
            <a:ext cx="110393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e lo Spoke 2 – Dove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siamo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ora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?                                                     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 Catania, 10-12 </a:t>
            </a:r>
            <a:r>
              <a:rPr lang="en-US" b="1" i="0" u="none" strike="noStrike" cap="none" dirty="0" err="1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Dicembre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6446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9CC3F-B69B-352A-3FAF-689F99935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fuoco, calore, aria aperta, incendio&#10;&#10;Descrizione generata automaticamente">
            <a:extLst>
              <a:ext uri="{FF2B5EF4-FFF2-40B4-BE49-F238E27FC236}">
                <a16:creationId xmlns:a16="http://schemas.microsoft.com/office/drawing/2014/main" id="{EB51BDD1-AF5E-501C-05FC-013EC6315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4844"/>
            <a:ext cx="12192000" cy="5773006"/>
          </a:xfrm>
          <a:prstGeom prst="rect">
            <a:avLst/>
          </a:prstGeom>
        </p:spPr>
      </p:pic>
      <p:grpSp>
        <p:nvGrpSpPr>
          <p:cNvPr id="9" name="Google Shape;124;p1">
            <a:extLst>
              <a:ext uri="{FF2B5EF4-FFF2-40B4-BE49-F238E27FC236}">
                <a16:creationId xmlns:a16="http://schemas.microsoft.com/office/drawing/2014/main" id="{E11D5825-1E41-D2AF-650D-300C6C1CEF5D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0" name="Google Shape;125;p1">
              <a:extLst>
                <a:ext uri="{FF2B5EF4-FFF2-40B4-BE49-F238E27FC236}">
                  <a16:creationId xmlns:a16="http://schemas.microsoft.com/office/drawing/2014/main" id="{9105621E-C1CA-377A-1B36-C12F009CB17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26;p1">
              <a:extLst>
                <a:ext uri="{FF2B5EF4-FFF2-40B4-BE49-F238E27FC236}">
                  <a16:creationId xmlns:a16="http://schemas.microsoft.com/office/drawing/2014/main" id="{1EEC188A-E681-2D98-BC8E-3C28D85ECD3B}"/>
                </a:ext>
              </a:extLst>
            </p:cNvPr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b="1" dirty="0">
                  <a:solidFill>
                    <a:schemeClr val="lt1"/>
                  </a:solidFill>
                  <a:latin typeface="Titillium Web" panose="00000500000000000000" pitchFamily="2" charset="0"/>
                </a:rPr>
                <a:t>16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3" name="Google Shape;128;p1">
            <a:extLst>
              <a:ext uri="{FF2B5EF4-FFF2-40B4-BE49-F238E27FC236}">
                <a16:creationId xmlns:a16="http://schemas.microsoft.com/office/drawing/2014/main" id="{EC80E3CC-7861-DCCC-DAA4-96C08328929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3752" b="14031"/>
          <a:stretch/>
        </p:blipFill>
        <p:spPr>
          <a:xfrm>
            <a:off x="0" y="0"/>
            <a:ext cx="12192000" cy="7348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5F52845-6F05-624B-60FE-5024FBABB7B2}"/>
              </a:ext>
            </a:extLst>
          </p:cNvPr>
          <p:cNvSpPr txBox="1"/>
          <p:nvPr/>
        </p:nvSpPr>
        <p:spPr>
          <a:xfrm>
            <a:off x="387351" y="861088"/>
            <a:ext cx="11423650" cy="49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  <a:spcBef>
                <a:spcPts val="1800"/>
              </a:spcBef>
              <a:spcAft>
                <a:spcPts val="1800"/>
              </a:spcAft>
            </a:pPr>
            <a:r>
              <a:rPr lang="it-IT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cs typeface="Times New Roman" panose="02020603050405020304" pitchFamily="18" charset="0"/>
              </a:rPr>
              <a:t>INCENDI: UN PROBLEMA CRESCENTE E DEVASTANTE</a:t>
            </a:r>
          </a:p>
        </p:txBody>
      </p:sp>
      <p:sp>
        <p:nvSpPr>
          <p:cNvPr id="3" name="Google Shape;127;p1">
            <a:extLst>
              <a:ext uri="{FF2B5EF4-FFF2-40B4-BE49-F238E27FC236}">
                <a16:creationId xmlns:a16="http://schemas.microsoft.com/office/drawing/2014/main" id="{1DD4FD77-B031-E471-F70F-89A04D6469BB}"/>
              </a:ext>
            </a:extLst>
          </p:cNvPr>
          <p:cNvSpPr txBox="1"/>
          <p:nvPr/>
        </p:nvSpPr>
        <p:spPr>
          <a:xfrm>
            <a:off x="-1" y="6536581"/>
            <a:ext cx="110393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e lo Spoke 2 – Dove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siamo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ora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?                                                     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 Catania, 10-12 </a:t>
            </a:r>
            <a:r>
              <a:rPr lang="en-US" b="1" i="0" u="none" strike="noStrike" cap="none" dirty="0" err="1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Dicembre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53DFCA5-2547-D1C7-CAC2-423C921D7E7B}"/>
              </a:ext>
            </a:extLst>
          </p:cNvPr>
          <p:cNvSpPr txBox="1"/>
          <p:nvPr/>
        </p:nvSpPr>
        <p:spPr>
          <a:xfrm>
            <a:off x="157316" y="4583162"/>
            <a:ext cx="580103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buClr>
                <a:schemeClr val="accent2"/>
              </a:buClr>
            </a:pPr>
            <a:r>
              <a:rPr lang="it-IT" sz="1800" b="1" dirty="0">
                <a:solidFill>
                  <a:srgbClr val="00B0F0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Negli ultimi anni, gli incendi boschivi sono aumentati significativamente a causa di temperature più alte e prolungati periodi di siccità. Nel 2023, oltre 4,1 milioni di ettari sono bruciati in Europa, con un incremento del 40% rispetto alla media degli ultimi dieci anni (Fonte EFFIS)</a:t>
            </a:r>
          </a:p>
        </p:txBody>
      </p:sp>
    </p:spTree>
    <p:extLst>
      <p:ext uri="{BB962C8B-B14F-4D97-AF65-F5344CB8AC3E}">
        <p14:creationId xmlns:p14="http://schemas.microsoft.com/office/powerpoint/2010/main" val="3844897645"/>
      </p:ext>
    </p:extLst>
  </p:cSld>
  <p:clrMapOvr>
    <a:masterClrMapping/>
  </p:clrMapOvr>
  <p:transition spd="slow">
    <p:wipe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99142-3A0E-2BBE-4576-99DD3F64B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fuoco, calore, aria aperta, incendio&#10;&#10;Descrizione generata automaticamente">
            <a:extLst>
              <a:ext uri="{FF2B5EF4-FFF2-40B4-BE49-F238E27FC236}">
                <a16:creationId xmlns:a16="http://schemas.microsoft.com/office/drawing/2014/main" id="{922C936B-CC5A-A671-CE26-FD9D73313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4844"/>
            <a:ext cx="12192000" cy="5773006"/>
          </a:xfrm>
          <a:prstGeom prst="rect">
            <a:avLst/>
          </a:prstGeom>
        </p:spPr>
      </p:pic>
      <p:grpSp>
        <p:nvGrpSpPr>
          <p:cNvPr id="9" name="Google Shape;124;p1">
            <a:extLst>
              <a:ext uri="{FF2B5EF4-FFF2-40B4-BE49-F238E27FC236}">
                <a16:creationId xmlns:a16="http://schemas.microsoft.com/office/drawing/2014/main" id="{AE96E093-5D86-8590-8544-D20B10C3BD43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0" name="Google Shape;125;p1">
              <a:extLst>
                <a:ext uri="{FF2B5EF4-FFF2-40B4-BE49-F238E27FC236}">
                  <a16:creationId xmlns:a16="http://schemas.microsoft.com/office/drawing/2014/main" id="{30D71DD7-6200-C789-A11D-97603C04249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26;p1">
              <a:extLst>
                <a:ext uri="{FF2B5EF4-FFF2-40B4-BE49-F238E27FC236}">
                  <a16:creationId xmlns:a16="http://schemas.microsoft.com/office/drawing/2014/main" id="{D6DD6FB7-1076-424E-A134-9A260BACD715}"/>
                </a:ext>
              </a:extLst>
            </p:cNvPr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b="1" dirty="0">
                  <a:solidFill>
                    <a:schemeClr val="lt1"/>
                  </a:solidFill>
                  <a:latin typeface="Titillium Web" panose="00000500000000000000" pitchFamily="2" charset="0"/>
                </a:rPr>
                <a:t>16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3" name="Google Shape;128;p1">
            <a:extLst>
              <a:ext uri="{FF2B5EF4-FFF2-40B4-BE49-F238E27FC236}">
                <a16:creationId xmlns:a16="http://schemas.microsoft.com/office/drawing/2014/main" id="{8F19A2A9-B6E1-A0B0-050D-2D5A6AB59D3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3752" b="14031"/>
          <a:stretch/>
        </p:blipFill>
        <p:spPr>
          <a:xfrm>
            <a:off x="0" y="0"/>
            <a:ext cx="12192000" cy="7348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9F7FAFA-F49E-7550-5727-B38905719B56}"/>
              </a:ext>
            </a:extLst>
          </p:cNvPr>
          <p:cNvSpPr txBox="1"/>
          <p:nvPr/>
        </p:nvSpPr>
        <p:spPr>
          <a:xfrm>
            <a:off x="387351" y="861088"/>
            <a:ext cx="11423650" cy="49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  <a:spcBef>
                <a:spcPts val="1800"/>
              </a:spcBef>
              <a:spcAft>
                <a:spcPts val="1800"/>
              </a:spcAft>
            </a:pPr>
            <a:r>
              <a:rPr lang="it-IT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cs typeface="Times New Roman" panose="02020603050405020304" pitchFamily="18" charset="0"/>
              </a:rPr>
              <a:t>INCENDI: UN PROBLEMA CRESCENTE E DEVASTANTE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D71528B-11B6-6262-4E71-131CA3050C67}"/>
              </a:ext>
            </a:extLst>
          </p:cNvPr>
          <p:cNvSpPr txBox="1"/>
          <p:nvPr/>
        </p:nvSpPr>
        <p:spPr>
          <a:xfrm>
            <a:off x="5323648" y="2274838"/>
            <a:ext cx="670629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800"/>
              </a:spcAft>
              <a:buClr>
                <a:schemeClr val="accent2"/>
              </a:buClr>
            </a:pPr>
            <a:r>
              <a:rPr lang="it-IT" sz="1800" b="1" dirty="0">
                <a:solidFill>
                  <a:schemeClr val="bg1">
                    <a:lumMod val="95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Gli incendi sono spesso causati da una combinazione di fattori: condizioni meteorologiche estreme, attività umane e gestione inadeguata delle foreste. Nell’era del cambiamento climatico, è cruciale adottare strategie di prevenzione e risposta, come il monitoraggio avanzato e la gestione sostenibile del territorio, per proteggere l’ambiente e le comunità.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FAC61E0-A3C2-99E7-76BB-74F28C4C4703}"/>
              </a:ext>
            </a:extLst>
          </p:cNvPr>
          <p:cNvSpPr txBox="1"/>
          <p:nvPr/>
        </p:nvSpPr>
        <p:spPr>
          <a:xfrm>
            <a:off x="157316" y="4583162"/>
            <a:ext cx="580103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buClr>
                <a:schemeClr val="accent2"/>
              </a:buClr>
            </a:pPr>
            <a:r>
              <a:rPr lang="it-IT" sz="1800" b="1" dirty="0">
                <a:solidFill>
                  <a:srgbClr val="00B0F0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Negli ultimi anni, gli incendi boschivi sono aumentati significativamente a causa di temperature più alte e prolungati periodi di siccità. Nel 2023, oltre 4,1 milioni di ettari sono bruciati in Europa, con un incremento del 40% rispetto alla media degli ultimi dieci anni (Fonte EFFIS)</a:t>
            </a:r>
          </a:p>
        </p:txBody>
      </p:sp>
      <p:sp>
        <p:nvSpPr>
          <p:cNvPr id="3" name="Google Shape;127;p1">
            <a:extLst>
              <a:ext uri="{FF2B5EF4-FFF2-40B4-BE49-F238E27FC236}">
                <a16:creationId xmlns:a16="http://schemas.microsoft.com/office/drawing/2014/main" id="{2CFD3CAE-6CFA-2461-5203-0ADAB2D08F98}"/>
              </a:ext>
            </a:extLst>
          </p:cNvPr>
          <p:cNvSpPr txBox="1"/>
          <p:nvPr/>
        </p:nvSpPr>
        <p:spPr>
          <a:xfrm>
            <a:off x="-1" y="6536581"/>
            <a:ext cx="110393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e lo Spoke 2 – Dove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siamo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ora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?                                                     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 Catania, 10-12 </a:t>
            </a:r>
            <a:r>
              <a:rPr lang="en-US" b="1" i="0" u="none" strike="noStrike" cap="none" dirty="0" err="1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Dicembre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3429865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851A4D-6A69-DA63-9401-54E411FEF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24;p1">
            <a:extLst>
              <a:ext uri="{FF2B5EF4-FFF2-40B4-BE49-F238E27FC236}">
                <a16:creationId xmlns:a16="http://schemas.microsoft.com/office/drawing/2014/main" id="{61AD0BF8-F1E8-40CD-3D5D-A43618B0FB89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0" name="Google Shape;125;p1">
              <a:extLst>
                <a:ext uri="{FF2B5EF4-FFF2-40B4-BE49-F238E27FC236}">
                  <a16:creationId xmlns:a16="http://schemas.microsoft.com/office/drawing/2014/main" id="{B9004A38-146B-4829-50E8-8055E7665407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26;p1">
              <a:extLst>
                <a:ext uri="{FF2B5EF4-FFF2-40B4-BE49-F238E27FC236}">
                  <a16:creationId xmlns:a16="http://schemas.microsoft.com/office/drawing/2014/main" id="{FA9BF7DF-4170-4B5A-FA45-79CF8011729D}"/>
                </a:ext>
              </a:extLst>
            </p:cNvPr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1" i="0" u="none" strike="noStrike" cap="none" dirty="0">
                  <a:solidFill>
                    <a:schemeClr val="lt1"/>
                  </a:solidFill>
                  <a:latin typeface="Titillium Web" panose="00000500000000000000" pitchFamily="2" charset="0"/>
                  <a:sym typeface="Arial"/>
                </a:rPr>
                <a:t>3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3" name="Google Shape;128;p1">
            <a:extLst>
              <a:ext uri="{FF2B5EF4-FFF2-40B4-BE49-F238E27FC236}">
                <a16:creationId xmlns:a16="http://schemas.microsoft.com/office/drawing/2014/main" id="{E8066C9F-5F81-349D-B078-37A8AD8AAFD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3752" b="14031"/>
          <a:stretch/>
        </p:blipFill>
        <p:spPr>
          <a:xfrm>
            <a:off x="0" y="0"/>
            <a:ext cx="12192000" cy="734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Immagine che contiene testo, schermata, Carattere, Diagramma&#10;&#10;Descrizione generata automaticamente">
            <a:extLst>
              <a:ext uri="{FF2B5EF4-FFF2-40B4-BE49-F238E27FC236}">
                <a16:creationId xmlns:a16="http://schemas.microsoft.com/office/drawing/2014/main" id="{D51C7B03-FF95-BD06-9FAF-F766F08B7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12" y="1541331"/>
            <a:ext cx="8296787" cy="463739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D655B0E-0A5C-D459-2857-2C1CA69996B8}"/>
              </a:ext>
            </a:extLst>
          </p:cNvPr>
          <p:cNvSpPr txBox="1"/>
          <p:nvPr/>
        </p:nvSpPr>
        <p:spPr>
          <a:xfrm>
            <a:off x="2387599" y="861088"/>
            <a:ext cx="74168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cs typeface="Times New Roman" panose="02020603050405020304" pitchFamily="18" charset="0"/>
              </a:rPr>
              <a:t>I TREND</a:t>
            </a:r>
            <a:endParaRPr lang="it-IT" sz="30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A0A67F4-A6B1-F2E9-5995-4BE7067DF585}"/>
              </a:ext>
            </a:extLst>
          </p:cNvPr>
          <p:cNvSpPr txBox="1"/>
          <p:nvPr/>
        </p:nvSpPr>
        <p:spPr>
          <a:xfrm>
            <a:off x="8507002" y="5165915"/>
            <a:ext cx="36849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it-IT" sz="1600" b="1" dirty="0">
                <a:solidFill>
                  <a:schemeClr val="accent2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La categoria in maggiore crescita sono i prodotti e servizi commerciali basati sull’uso dello spazio</a:t>
            </a: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E111518E-A27A-A65A-32D4-1D96214E5ED7}"/>
              </a:ext>
            </a:extLst>
          </p:cNvPr>
          <p:cNvCxnSpPr/>
          <p:nvPr/>
        </p:nvCxnSpPr>
        <p:spPr>
          <a:xfrm flipV="1">
            <a:off x="953729" y="2880852"/>
            <a:ext cx="5486400" cy="129908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Elemento grafico 23" descr="Satellite con riempimento a tinta unita">
            <a:extLst>
              <a:ext uri="{FF2B5EF4-FFF2-40B4-BE49-F238E27FC236}">
                <a16:creationId xmlns:a16="http://schemas.microsoft.com/office/drawing/2014/main" id="{2662E467-6A77-F6C0-89C2-AD501D5B33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3729" y="1966452"/>
            <a:ext cx="914400" cy="914400"/>
          </a:xfrm>
          <a:prstGeom prst="rect">
            <a:avLst/>
          </a:prstGeom>
        </p:spPr>
      </p:pic>
      <p:sp>
        <p:nvSpPr>
          <p:cNvPr id="25" name="Parentesi graffa chiusa 24">
            <a:extLst>
              <a:ext uri="{FF2B5EF4-FFF2-40B4-BE49-F238E27FC236}">
                <a16:creationId xmlns:a16="http://schemas.microsoft.com/office/drawing/2014/main" id="{F80773A3-3B3D-09DE-F74B-2D1E77D3487A}"/>
              </a:ext>
            </a:extLst>
          </p:cNvPr>
          <p:cNvSpPr/>
          <p:nvPr/>
        </p:nvSpPr>
        <p:spPr>
          <a:xfrm>
            <a:off x="8270927" y="3335426"/>
            <a:ext cx="149583" cy="1175613"/>
          </a:xfrm>
          <a:prstGeom prst="rightBrace">
            <a:avLst/>
          </a:prstGeom>
          <a:noFill/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Arco 26">
            <a:extLst>
              <a:ext uri="{FF2B5EF4-FFF2-40B4-BE49-F238E27FC236}">
                <a16:creationId xmlns:a16="http://schemas.microsoft.com/office/drawing/2014/main" id="{195CE6E8-D1A7-C293-6A7F-D12DE8D249F8}"/>
              </a:ext>
            </a:extLst>
          </p:cNvPr>
          <p:cNvSpPr/>
          <p:nvPr/>
        </p:nvSpPr>
        <p:spPr>
          <a:xfrm>
            <a:off x="6796190" y="3902047"/>
            <a:ext cx="3684998" cy="2073680"/>
          </a:xfrm>
          <a:prstGeom prst="arc">
            <a:avLst/>
          </a:prstGeom>
          <a:ln w="63500">
            <a:solidFill>
              <a:schemeClr val="accent2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16C500E-3ECE-F847-34D5-AAA8103B6A85}"/>
              </a:ext>
            </a:extLst>
          </p:cNvPr>
          <p:cNvSpPr txBox="1"/>
          <p:nvPr/>
        </p:nvSpPr>
        <p:spPr>
          <a:xfrm>
            <a:off x="8483600" y="1984723"/>
            <a:ext cx="368499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it-IT" sz="1600" dirty="0">
                <a:solidFill>
                  <a:srgbClr val="FF0000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Confrontando i valori del 2007 con quelli del 2023, </a:t>
            </a:r>
            <a:r>
              <a:rPr lang="it-IT" sz="1600" i="1" dirty="0">
                <a:solidFill>
                  <a:srgbClr val="FF0000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l'economia spaziale globale ha superato i 590 miliardi di dollari,</a:t>
            </a:r>
            <a:r>
              <a:rPr lang="it-IT" sz="1600" b="1" dirty="0">
                <a:solidFill>
                  <a:srgbClr val="FF0000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registrando un sorprendente aumento del 180%.</a:t>
            </a:r>
          </a:p>
        </p:txBody>
      </p:sp>
      <p:sp>
        <p:nvSpPr>
          <p:cNvPr id="5" name="Google Shape;127;p1">
            <a:extLst>
              <a:ext uri="{FF2B5EF4-FFF2-40B4-BE49-F238E27FC236}">
                <a16:creationId xmlns:a16="http://schemas.microsoft.com/office/drawing/2014/main" id="{4B084F28-877D-C4CC-2619-3B8973CD959A}"/>
              </a:ext>
            </a:extLst>
          </p:cNvPr>
          <p:cNvSpPr txBox="1"/>
          <p:nvPr/>
        </p:nvSpPr>
        <p:spPr>
          <a:xfrm>
            <a:off x="-1" y="6536581"/>
            <a:ext cx="110393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e lo Spoke 2 – Dove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siamo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ora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?                                                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      Catania, 10-12 </a:t>
            </a:r>
            <a:r>
              <a:rPr lang="en-US" b="1" i="0" u="none" strike="noStrike" cap="none" dirty="0" err="1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Dicembre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53108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F442E-5116-7C40-C968-0DEE8ABDA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24;p1">
            <a:extLst>
              <a:ext uri="{FF2B5EF4-FFF2-40B4-BE49-F238E27FC236}">
                <a16:creationId xmlns:a16="http://schemas.microsoft.com/office/drawing/2014/main" id="{F42915F2-3E4A-71B9-DC22-7A5C42A358E1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0" name="Google Shape;125;p1">
              <a:extLst>
                <a:ext uri="{FF2B5EF4-FFF2-40B4-BE49-F238E27FC236}">
                  <a16:creationId xmlns:a16="http://schemas.microsoft.com/office/drawing/2014/main" id="{152732D8-5C0D-7B3B-21C2-23AD34644645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26;p1">
              <a:extLst>
                <a:ext uri="{FF2B5EF4-FFF2-40B4-BE49-F238E27FC236}">
                  <a16:creationId xmlns:a16="http://schemas.microsoft.com/office/drawing/2014/main" id="{9CE653C9-E691-C139-A7D2-2B0D906C33B8}"/>
                </a:ext>
              </a:extLst>
            </p:cNvPr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b="1" dirty="0">
                  <a:solidFill>
                    <a:schemeClr val="lt1"/>
                  </a:solidFill>
                  <a:latin typeface="Titillium Web" panose="00000500000000000000" pitchFamily="2" charset="0"/>
                </a:rPr>
                <a:t>17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3" name="Google Shape;128;p1">
            <a:extLst>
              <a:ext uri="{FF2B5EF4-FFF2-40B4-BE49-F238E27FC236}">
                <a16:creationId xmlns:a16="http://schemas.microsoft.com/office/drawing/2014/main" id="{3F904C2E-962E-CD17-2818-25602421BA3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3752" b="14031"/>
          <a:stretch/>
        </p:blipFill>
        <p:spPr>
          <a:xfrm>
            <a:off x="0" y="0"/>
            <a:ext cx="12192000" cy="7348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F655DCF-FD7E-2E4D-04B9-79A74ED15EAE}"/>
              </a:ext>
            </a:extLst>
          </p:cNvPr>
          <p:cNvSpPr txBox="1"/>
          <p:nvPr/>
        </p:nvSpPr>
        <p:spPr>
          <a:xfrm>
            <a:off x="387351" y="861088"/>
            <a:ext cx="11423650" cy="49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  <a:spcBef>
                <a:spcPts val="1800"/>
              </a:spcBef>
              <a:spcAft>
                <a:spcPts val="1800"/>
              </a:spcAft>
            </a:pPr>
            <a:r>
              <a:rPr lang="it-IT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cs typeface="Times New Roman" panose="02020603050405020304" pitchFamily="18" charset="0"/>
              </a:rPr>
              <a:t>RICONOSCIMENTO DI AREE BRUCIATE IN IMMAGINI SATELLITARI</a:t>
            </a:r>
          </a:p>
        </p:txBody>
      </p:sp>
      <p:pic>
        <p:nvPicPr>
          <p:cNvPr id="2" name="Immagine 1" descr="Immagine che contiene testo, schermata, numero, Diagramma&#10;&#10;Descrizione generata automaticamente">
            <a:extLst>
              <a:ext uri="{FF2B5EF4-FFF2-40B4-BE49-F238E27FC236}">
                <a16:creationId xmlns:a16="http://schemas.microsoft.com/office/drawing/2014/main" id="{6DA0720A-38D7-3075-D74B-F2677A664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51" y="3340100"/>
            <a:ext cx="4441064" cy="3142450"/>
          </a:xfrm>
          <a:prstGeom prst="rect">
            <a:avLst/>
          </a:prstGeom>
        </p:spPr>
      </p:pic>
      <p:pic>
        <p:nvPicPr>
          <p:cNvPr id="3" name="Immagine 2" descr="Immagine che contiene trasporto&#10;&#10;Descrizione generata automaticamente">
            <a:extLst>
              <a:ext uri="{FF2B5EF4-FFF2-40B4-BE49-F238E27FC236}">
                <a16:creationId xmlns:a16="http://schemas.microsoft.com/office/drawing/2014/main" id="{4083A008-E0CC-452C-FBD4-030B576982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8417" y="4960029"/>
            <a:ext cx="1462443" cy="104620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ED2A887-F6CF-4C4F-454B-1BDF0B5ECD11}"/>
              </a:ext>
            </a:extLst>
          </p:cNvPr>
          <p:cNvSpPr txBox="1"/>
          <p:nvPr/>
        </p:nvSpPr>
        <p:spPr>
          <a:xfrm>
            <a:off x="677150" y="3472664"/>
            <a:ext cx="40969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Titillium Web" panose="00000500000000000000" pitchFamily="2" charset="0"/>
              </a:rPr>
              <a:t>LE BANDE SPETTRALI DEI SENTINEL-2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BD0D5B5-3857-6431-9453-94EBA55AA158}"/>
              </a:ext>
            </a:extLst>
          </p:cNvPr>
          <p:cNvSpPr txBox="1"/>
          <p:nvPr/>
        </p:nvSpPr>
        <p:spPr>
          <a:xfrm>
            <a:off x="111378" y="1391122"/>
            <a:ext cx="5228503" cy="1856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800"/>
              </a:spcAft>
              <a:buClrTx/>
              <a:buFont typeface="Wingdings" panose="05000000000000000000" pitchFamily="2" charset="2"/>
              <a:buChar char="Ø"/>
            </a:pPr>
            <a:r>
              <a:rPr lang="it-IT" sz="1800" dirty="0">
                <a:solidFill>
                  <a:schemeClr val="tx1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Rilevamento e mappatura delle aree colpite da incendi  analizzando le immagini multispettrali dei satelliti Sentinel-2 </a:t>
            </a:r>
            <a:r>
              <a:rPr lang="it-IT" sz="1800" b="1" dirty="0">
                <a:solidFill>
                  <a:schemeClr val="tx1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tramite tecniche di IA</a:t>
            </a:r>
            <a:r>
              <a:rPr lang="it-IT" sz="1800" dirty="0">
                <a:solidFill>
                  <a:schemeClr val="tx1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it-IT" sz="1800" b="1" dirty="0">
                <a:solidFill>
                  <a:schemeClr val="tx1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285750" indent="-285750" algn="just">
              <a:spcAft>
                <a:spcPts val="800"/>
              </a:spcAft>
              <a:buClrTx/>
              <a:buFont typeface="Wingdings" panose="05000000000000000000" pitchFamily="2" charset="2"/>
              <a:buChar char="Ø"/>
            </a:pPr>
            <a:r>
              <a:rPr lang="it-IT" sz="1800" b="1" dirty="0">
                <a:solidFill>
                  <a:schemeClr val="tx1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Obiettivo: </a:t>
            </a:r>
            <a:r>
              <a:rPr lang="it-IT" sz="1800" dirty="0">
                <a:solidFill>
                  <a:schemeClr val="tx1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fornire nuovi e potenti strumenti per il monitoraggio ambientale su larga scala e la gestione dei disastri ambientali</a:t>
            </a:r>
            <a:endParaRPr lang="it-IT" sz="1800" b="1" dirty="0">
              <a:solidFill>
                <a:schemeClr val="bg1"/>
              </a:solidFill>
              <a:latin typeface="Titillium Web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Google Shape;127;p1">
            <a:extLst>
              <a:ext uri="{FF2B5EF4-FFF2-40B4-BE49-F238E27FC236}">
                <a16:creationId xmlns:a16="http://schemas.microsoft.com/office/drawing/2014/main" id="{777C499F-CED4-7D58-9F39-3C285368529D}"/>
              </a:ext>
            </a:extLst>
          </p:cNvPr>
          <p:cNvSpPr txBox="1"/>
          <p:nvPr/>
        </p:nvSpPr>
        <p:spPr>
          <a:xfrm>
            <a:off x="-1" y="6536581"/>
            <a:ext cx="110393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e lo Spoke 2 – Dove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siamo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ora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?                                                     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 Catania, 10-12 </a:t>
            </a:r>
            <a:r>
              <a:rPr lang="en-US" b="1" i="0" u="none" strike="noStrike" cap="none" dirty="0" err="1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Dicembre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2418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C98FA-F036-561E-E40E-D991B555C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24;p1">
            <a:extLst>
              <a:ext uri="{FF2B5EF4-FFF2-40B4-BE49-F238E27FC236}">
                <a16:creationId xmlns:a16="http://schemas.microsoft.com/office/drawing/2014/main" id="{320A359B-A12F-C626-FCD4-7499B3C25D16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0" name="Google Shape;125;p1">
              <a:extLst>
                <a:ext uri="{FF2B5EF4-FFF2-40B4-BE49-F238E27FC236}">
                  <a16:creationId xmlns:a16="http://schemas.microsoft.com/office/drawing/2014/main" id="{991D06F0-F8C6-3F8A-03BF-CEDCEE9A2554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26;p1">
              <a:extLst>
                <a:ext uri="{FF2B5EF4-FFF2-40B4-BE49-F238E27FC236}">
                  <a16:creationId xmlns:a16="http://schemas.microsoft.com/office/drawing/2014/main" id="{A103ED48-C5D2-1D9E-2683-36CD1CA2B566}"/>
                </a:ext>
              </a:extLst>
            </p:cNvPr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b="1" dirty="0">
                  <a:solidFill>
                    <a:schemeClr val="lt1"/>
                  </a:solidFill>
                  <a:latin typeface="Titillium Web" panose="00000500000000000000" pitchFamily="2" charset="0"/>
                </a:rPr>
                <a:t>17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3" name="Google Shape;128;p1">
            <a:extLst>
              <a:ext uri="{FF2B5EF4-FFF2-40B4-BE49-F238E27FC236}">
                <a16:creationId xmlns:a16="http://schemas.microsoft.com/office/drawing/2014/main" id="{D2EE8881-31B1-5B49-0187-B24DBF0F353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3752" b="14031"/>
          <a:stretch/>
        </p:blipFill>
        <p:spPr>
          <a:xfrm>
            <a:off x="0" y="0"/>
            <a:ext cx="12192000" cy="7348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6A92EE3-6A14-3135-7BAD-1CEE2ECB5D7A}"/>
              </a:ext>
            </a:extLst>
          </p:cNvPr>
          <p:cNvSpPr txBox="1"/>
          <p:nvPr/>
        </p:nvSpPr>
        <p:spPr>
          <a:xfrm>
            <a:off x="387351" y="861088"/>
            <a:ext cx="11423650" cy="49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  <a:spcBef>
                <a:spcPts val="1800"/>
              </a:spcBef>
              <a:spcAft>
                <a:spcPts val="1800"/>
              </a:spcAft>
            </a:pPr>
            <a:r>
              <a:rPr lang="it-IT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cs typeface="Times New Roman" panose="02020603050405020304" pitchFamily="18" charset="0"/>
              </a:rPr>
              <a:t>RICONOSCIMENTO DI AREE BRUCIATE IN IMMAGINI SATELLITARI</a:t>
            </a:r>
          </a:p>
        </p:txBody>
      </p:sp>
      <p:pic>
        <p:nvPicPr>
          <p:cNvPr id="2" name="Immagine 1" descr="Immagine che contiene testo, schermata, numero, Diagramma&#10;&#10;Descrizione generata automaticamente">
            <a:extLst>
              <a:ext uri="{FF2B5EF4-FFF2-40B4-BE49-F238E27FC236}">
                <a16:creationId xmlns:a16="http://schemas.microsoft.com/office/drawing/2014/main" id="{59D67753-CA76-1A1D-B9A4-E3B7A5F3A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51" y="3340100"/>
            <a:ext cx="4441064" cy="3142450"/>
          </a:xfrm>
          <a:prstGeom prst="rect">
            <a:avLst/>
          </a:prstGeom>
        </p:spPr>
      </p:pic>
      <p:pic>
        <p:nvPicPr>
          <p:cNvPr id="3" name="Immagine 2" descr="Immagine che contiene trasporto&#10;&#10;Descrizione generata automaticamente">
            <a:extLst>
              <a:ext uri="{FF2B5EF4-FFF2-40B4-BE49-F238E27FC236}">
                <a16:creationId xmlns:a16="http://schemas.microsoft.com/office/drawing/2014/main" id="{10A8418A-14A8-A4FC-DDEC-47BA8CDC71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8417" y="4960029"/>
            <a:ext cx="1462443" cy="1046209"/>
          </a:xfrm>
          <a:prstGeom prst="rect">
            <a:avLst/>
          </a:prstGeom>
        </p:spPr>
      </p:pic>
      <p:pic>
        <p:nvPicPr>
          <p:cNvPr id="5" name="Immagine 4" descr="Immagine che contiene mappa, testo, atlante&#10;&#10;Descrizione generata automaticamente">
            <a:extLst>
              <a:ext uri="{FF2B5EF4-FFF2-40B4-BE49-F238E27FC236}">
                <a16:creationId xmlns:a16="http://schemas.microsoft.com/office/drawing/2014/main" id="{BEC04C58-4635-89C1-555A-C7D7C50617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113" y="1354651"/>
            <a:ext cx="3533734" cy="2495095"/>
          </a:xfrm>
          <a:prstGeom prst="rect">
            <a:avLst/>
          </a:prstGeom>
        </p:spPr>
      </p:pic>
      <p:pic>
        <p:nvPicPr>
          <p:cNvPr id="7" name="Immagine 6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33DECE42-F9DF-C854-2EBE-73F66E04AC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7897" y="1567069"/>
            <a:ext cx="2181096" cy="122686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D3452E0-DC41-E909-41FB-48FA26FA91D8}"/>
              </a:ext>
            </a:extLst>
          </p:cNvPr>
          <p:cNvSpPr txBox="1"/>
          <p:nvPr/>
        </p:nvSpPr>
        <p:spPr>
          <a:xfrm>
            <a:off x="677150" y="3472664"/>
            <a:ext cx="40969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Titillium Web" panose="00000500000000000000" pitchFamily="2" charset="0"/>
              </a:rPr>
              <a:t>LE BANDE SPETTRALI DEI SENTINEL-2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E311EF2-98A1-1107-2DA9-728CA68F9118}"/>
              </a:ext>
            </a:extLst>
          </p:cNvPr>
          <p:cNvSpPr txBox="1"/>
          <p:nvPr/>
        </p:nvSpPr>
        <p:spPr>
          <a:xfrm>
            <a:off x="5805293" y="1329734"/>
            <a:ext cx="40969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 dirty="0">
                <a:solidFill>
                  <a:srgbClr val="FF0000"/>
                </a:solidFill>
                <a:latin typeface="Titillium Web" panose="00000500000000000000" pitchFamily="2" charset="0"/>
              </a:rPr>
              <a:t>MAPPA DEGLI INCENDI IN EUROPA PER L’ADDESTRAMENTO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20564E9-2373-910C-4228-89D24DFA6CEF}"/>
              </a:ext>
            </a:extLst>
          </p:cNvPr>
          <p:cNvSpPr txBox="1"/>
          <p:nvPr/>
        </p:nvSpPr>
        <p:spPr>
          <a:xfrm>
            <a:off x="111378" y="1391122"/>
            <a:ext cx="5228503" cy="1856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800"/>
              </a:spcAft>
              <a:buClrTx/>
              <a:buFont typeface="Wingdings" panose="05000000000000000000" pitchFamily="2" charset="2"/>
              <a:buChar char="Ø"/>
            </a:pPr>
            <a:r>
              <a:rPr lang="it-IT" sz="1800" dirty="0">
                <a:solidFill>
                  <a:schemeClr val="tx1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Rilevamento e mappatura delle aree colpite da incendi  analizzando le immagini multispettrali dei satelliti Sentinel-2 </a:t>
            </a:r>
            <a:r>
              <a:rPr lang="it-IT" sz="1800" b="1" dirty="0">
                <a:solidFill>
                  <a:schemeClr val="tx1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tramite tecniche di IA</a:t>
            </a:r>
            <a:r>
              <a:rPr lang="it-IT" sz="1800" dirty="0">
                <a:solidFill>
                  <a:schemeClr val="tx1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it-IT" sz="1800" b="1" dirty="0">
                <a:solidFill>
                  <a:schemeClr val="tx1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285750" indent="-285750" algn="just">
              <a:spcAft>
                <a:spcPts val="800"/>
              </a:spcAft>
              <a:buClrTx/>
              <a:buFont typeface="Wingdings" panose="05000000000000000000" pitchFamily="2" charset="2"/>
              <a:buChar char="Ø"/>
            </a:pPr>
            <a:r>
              <a:rPr lang="it-IT" sz="1800" b="1" dirty="0">
                <a:solidFill>
                  <a:schemeClr val="tx1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Obiettivo: </a:t>
            </a:r>
            <a:r>
              <a:rPr lang="it-IT" sz="1800" dirty="0">
                <a:solidFill>
                  <a:schemeClr val="tx1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fornire nuovi e potenti strumenti per il monitoraggio ambientale su larga scala e la gestione dei disastri ambientali</a:t>
            </a:r>
            <a:endParaRPr lang="it-IT" sz="1800" b="1" dirty="0">
              <a:solidFill>
                <a:schemeClr val="bg1"/>
              </a:solidFill>
              <a:latin typeface="Titillium Web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E83D4D0-C039-6F2C-2552-DDA183B3634C}"/>
              </a:ext>
            </a:extLst>
          </p:cNvPr>
          <p:cNvSpPr txBox="1"/>
          <p:nvPr/>
        </p:nvSpPr>
        <p:spPr>
          <a:xfrm>
            <a:off x="4685439" y="4233960"/>
            <a:ext cx="434630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  <a:buClrTx/>
            </a:pPr>
            <a:r>
              <a:rPr lang="it-IT" sz="2000" dirty="0">
                <a:solidFill>
                  <a:schemeClr val="tx1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Dataset per addestrare i modelli composto da </a:t>
            </a:r>
            <a:r>
              <a:rPr lang="it-IT" sz="2000" b="1" dirty="0">
                <a:solidFill>
                  <a:schemeClr val="tx1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114 immagini di aree bruciate da incendi</a:t>
            </a:r>
            <a:r>
              <a:rPr lang="it-IT" sz="2000" dirty="0">
                <a:solidFill>
                  <a:schemeClr val="tx1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registrati principalmente nell'area mediterranea, dal</a:t>
            </a:r>
            <a:r>
              <a:rPr lang="en-US" sz="2000" dirty="0">
                <a:latin typeface="Titillium Web" panose="00000500000000000000" pitchFamily="2" charset="0"/>
                <a:cs typeface="Times New Roman" panose="02020603050405020304" pitchFamily="18" charset="0"/>
                <a:hlinkClick r:id="rId8"/>
              </a:rPr>
              <a:t> Copernicus Emergency Management Service </a:t>
            </a:r>
            <a:endParaRPr lang="it-IT" sz="2000" b="1" dirty="0">
              <a:solidFill>
                <a:schemeClr val="bg1"/>
              </a:solidFill>
              <a:latin typeface="Titillium Web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Immagine 16" descr="Immagine che contiene mappa, schermata&#10;&#10;Descrizione generata automaticamente">
            <a:extLst>
              <a:ext uri="{FF2B5EF4-FFF2-40B4-BE49-F238E27FC236}">
                <a16:creationId xmlns:a16="http://schemas.microsoft.com/office/drawing/2014/main" id="{491C8273-BA0A-4984-F211-907F06618F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31745" y="3326776"/>
            <a:ext cx="3155774" cy="3155774"/>
          </a:xfrm>
          <a:prstGeom prst="rect">
            <a:avLst/>
          </a:prstGeom>
        </p:spPr>
      </p:pic>
      <p:sp>
        <p:nvSpPr>
          <p:cNvPr id="6" name="Google Shape;127;p1">
            <a:extLst>
              <a:ext uri="{FF2B5EF4-FFF2-40B4-BE49-F238E27FC236}">
                <a16:creationId xmlns:a16="http://schemas.microsoft.com/office/drawing/2014/main" id="{954C5ED0-5897-AB62-8787-E355FBE98DAC}"/>
              </a:ext>
            </a:extLst>
          </p:cNvPr>
          <p:cNvSpPr txBox="1"/>
          <p:nvPr/>
        </p:nvSpPr>
        <p:spPr>
          <a:xfrm>
            <a:off x="-1" y="6536581"/>
            <a:ext cx="110393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e lo Spoke 2 – Dove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siamo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ora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?                                                     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 Catania, 10-12 </a:t>
            </a:r>
            <a:r>
              <a:rPr lang="en-US" b="1" i="0" u="none" strike="noStrike" cap="none" dirty="0" err="1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Dicembre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8979663"/>
      </p:ext>
    </p:extLst>
  </p:cSld>
  <p:clrMapOvr>
    <a:masterClrMapping/>
  </p:clrMapOvr>
  <p:transition spd="slow"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E5EAB-104E-CA3A-F9F3-C0DBF73AB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24;p1">
            <a:extLst>
              <a:ext uri="{FF2B5EF4-FFF2-40B4-BE49-F238E27FC236}">
                <a16:creationId xmlns:a16="http://schemas.microsoft.com/office/drawing/2014/main" id="{2BD56118-FD0C-2B8E-3CBC-D01C38A1E582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0" name="Google Shape;125;p1">
              <a:extLst>
                <a:ext uri="{FF2B5EF4-FFF2-40B4-BE49-F238E27FC236}">
                  <a16:creationId xmlns:a16="http://schemas.microsoft.com/office/drawing/2014/main" id="{545C12A1-D7BD-27F8-A9AF-899EA7BC3E2D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26;p1">
              <a:extLst>
                <a:ext uri="{FF2B5EF4-FFF2-40B4-BE49-F238E27FC236}">
                  <a16:creationId xmlns:a16="http://schemas.microsoft.com/office/drawing/2014/main" id="{C8D36BB1-88E9-FB4E-368A-02CFDFC3E32F}"/>
                </a:ext>
              </a:extLst>
            </p:cNvPr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b="1" dirty="0">
                  <a:solidFill>
                    <a:schemeClr val="lt1"/>
                  </a:solidFill>
                  <a:latin typeface="Titillium Web" panose="00000500000000000000" pitchFamily="2" charset="0"/>
                </a:rPr>
                <a:t>17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3" name="Google Shape;128;p1">
            <a:extLst>
              <a:ext uri="{FF2B5EF4-FFF2-40B4-BE49-F238E27FC236}">
                <a16:creationId xmlns:a16="http://schemas.microsoft.com/office/drawing/2014/main" id="{4A4B8A41-E259-FA6C-18E4-950C7035E6E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3752" b="14031"/>
          <a:stretch/>
        </p:blipFill>
        <p:spPr>
          <a:xfrm>
            <a:off x="0" y="0"/>
            <a:ext cx="12192000" cy="7348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2F24E18-A630-362E-78B2-014E71189918}"/>
              </a:ext>
            </a:extLst>
          </p:cNvPr>
          <p:cNvSpPr txBox="1"/>
          <p:nvPr/>
        </p:nvSpPr>
        <p:spPr>
          <a:xfrm>
            <a:off x="387351" y="861088"/>
            <a:ext cx="11423650" cy="49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  <a:spcBef>
                <a:spcPts val="1800"/>
              </a:spcBef>
              <a:spcAft>
                <a:spcPts val="1800"/>
              </a:spcAft>
            </a:pPr>
            <a:r>
              <a:rPr lang="it-IT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cs typeface="Times New Roman" panose="02020603050405020304" pitchFamily="18" charset="0"/>
              </a:rPr>
              <a:t>RICONOSCIMENTO DI AREE BRUCIATE IN IMMAGINI SATELLITARI</a:t>
            </a:r>
          </a:p>
        </p:txBody>
      </p:sp>
      <p:pic>
        <p:nvPicPr>
          <p:cNvPr id="2" name="Immagine 1" descr="Immagine che contiene testo, schermata, numero, Diagramma&#10;&#10;Descrizione generata automaticamente">
            <a:extLst>
              <a:ext uri="{FF2B5EF4-FFF2-40B4-BE49-F238E27FC236}">
                <a16:creationId xmlns:a16="http://schemas.microsoft.com/office/drawing/2014/main" id="{FA52D888-65C6-A120-ABCC-B2835C3A8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51" y="3340100"/>
            <a:ext cx="4441064" cy="3142450"/>
          </a:xfrm>
          <a:prstGeom prst="rect">
            <a:avLst/>
          </a:prstGeom>
        </p:spPr>
      </p:pic>
      <p:pic>
        <p:nvPicPr>
          <p:cNvPr id="3" name="Immagine 2" descr="Immagine che contiene trasporto&#10;&#10;Descrizione generata automaticamente">
            <a:extLst>
              <a:ext uri="{FF2B5EF4-FFF2-40B4-BE49-F238E27FC236}">
                <a16:creationId xmlns:a16="http://schemas.microsoft.com/office/drawing/2014/main" id="{47381A1A-7A90-365C-0ABA-2EE33B4C85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8417" y="4960029"/>
            <a:ext cx="1462443" cy="1046209"/>
          </a:xfrm>
          <a:prstGeom prst="rect">
            <a:avLst/>
          </a:prstGeom>
        </p:spPr>
      </p:pic>
      <p:pic>
        <p:nvPicPr>
          <p:cNvPr id="5" name="Immagine 4" descr="Immagine che contiene mappa, testo, atlante&#10;&#10;Descrizione generata automaticamente">
            <a:extLst>
              <a:ext uri="{FF2B5EF4-FFF2-40B4-BE49-F238E27FC236}">
                <a16:creationId xmlns:a16="http://schemas.microsoft.com/office/drawing/2014/main" id="{DA5A5DB0-446F-344E-D4F9-706839A789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113" y="1354651"/>
            <a:ext cx="3533734" cy="2495095"/>
          </a:xfrm>
          <a:prstGeom prst="rect">
            <a:avLst/>
          </a:prstGeom>
        </p:spPr>
      </p:pic>
      <p:pic>
        <p:nvPicPr>
          <p:cNvPr id="7" name="Immagine 6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899F4DBA-ED3C-245D-4302-F7B8510749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7897" y="1567069"/>
            <a:ext cx="2181096" cy="122686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8DA7C6E-F974-63B1-E097-C436926EA985}"/>
              </a:ext>
            </a:extLst>
          </p:cNvPr>
          <p:cNvSpPr txBox="1"/>
          <p:nvPr/>
        </p:nvSpPr>
        <p:spPr>
          <a:xfrm>
            <a:off x="677150" y="3472664"/>
            <a:ext cx="40969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Titillium Web" panose="00000500000000000000" pitchFamily="2" charset="0"/>
              </a:rPr>
              <a:t>LE BANDE SPETTRALI DEI SENTINEL-2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E9FC776-FA49-2F02-4DE3-C448481FB9FB}"/>
              </a:ext>
            </a:extLst>
          </p:cNvPr>
          <p:cNvSpPr txBox="1"/>
          <p:nvPr/>
        </p:nvSpPr>
        <p:spPr>
          <a:xfrm>
            <a:off x="5805293" y="1329734"/>
            <a:ext cx="40969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1" dirty="0">
                <a:solidFill>
                  <a:srgbClr val="FF0000"/>
                </a:solidFill>
                <a:latin typeface="Titillium Web" panose="00000500000000000000" pitchFamily="2" charset="0"/>
              </a:rPr>
              <a:t>MAPPA DEGLI INCENDI IN EUROPA PER L’ADDESTRAMENTO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67B6583-9BDB-4670-41D2-0A440B3296FB}"/>
              </a:ext>
            </a:extLst>
          </p:cNvPr>
          <p:cNvSpPr txBox="1"/>
          <p:nvPr/>
        </p:nvSpPr>
        <p:spPr>
          <a:xfrm>
            <a:off x="111378" y="1391122"/>
            <a:ext cx="5228503" cy="1856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800"/>
              </a:spcAft>
              <a:buClrTx/>
              <a:buFont typeface="Wingdings" panose="05000000000000000000" pitchFamily="2" charset="2"/>
              <a:buChar char="Ø"/>
            </a:pPr>
            <a:r>
              <a:rPr lang="it-IT" sz="1800" dirty="0">
                <a:solidFill>
                  <a:schemeClr val="tx1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Rilevamento e mappatura delle aree colpite da incendi  analizzando le immagini multispettrali dei satelliti Sentinel-2 </a:t>
            </a:r>
            <a:r>
              <a:rPr lang="it-IT" sz="1800" b="1" dirty="0">
                <a:solidFill>
                  <a:schemeClr val="tx1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tramite tecniche di IA</a:t>
            </a:r>
            <a:r>
              <a:rPr lang="it-IT" sz="1800" dirty="0">
                <a:solidFill>
                  <a:schemeClr val="tx1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it-IT" sz="1800" b="1" dirty="0">
                <a:solidFill>
                  <a:schemeClr val="tx1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285750" indent="-285750" algn="just">
              <a:spcAft>
                <a:spcPts val="800"/>
              </a:spcAft>
              <a:buClrTx/>
              <a:buFont typeface="Wingdings" panose="05000000000000000000" pitchFamily="2" charset="2"/>
              <a:buChar char="Ø"/>
            </a:pPr>
            <a:r>
              <a:rPr lang="it-IT" sz="1800" b="1" dirty="0">
                <a:solidFill>
                  <a:schemeClr val="tx1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Obiettivo: </a:t>
            </a:r>
            <a:r>
              <a:rPr lang="it-IT" sz="1800" dirty="0">
                <a:solidFill>
                  <a:schemeClr val="tx1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fornire nuovi e potenti strumenti per il monitoraggio ambientale su larga scala e la gestione dei disastri ambientali</a:t>
            </a:r>
            <a:endParaRPr lang="it-IT" sz="1800" b="1" dirty="0">
              <a:solidFill>
                <a:schemeClr val="bg1"/>
              </a:solidFill>
              <a:latin typeface="Titillium Web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6E339BE-D01B-C92A-7CBE-EBBCDE98E717}"/>
              </a:ext>
            </a:extLst>
          </p:cNvPr>
          <p:cNvSpPr txBox="1"/>
          <p:nvPr/>
        </p:nvSpPr>
        <p:spPr>
          <a:xfrm>
            <a:off x="4685439" y="4233960"/>
            <a:ext cx="434630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  <a:buClrTx/>
            </a:pPr>
            <a:r>
              <a:rPr lang="it-IT" sz="2000" dirty="0">
                <a:solidFill>
                  <a:schemeClr val="tx1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Dataset per addestrare i modelli composto da </a:t>
            </a:r>
            <a:r>
              <a:rPr lang="it-IT" sz="2000" b="1" dirty="0">
                <a:solidFill>
                  <a:schemeClr val="tx1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114 immagini di aree bruciate da incendi</a:t>
            </a:r>
            <a:r>
              <a:rPr lang="it-IT" sz="2000" dirty="0">
                <a:solidFill>
                  <a:schemeClr val="tx1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registrati principalmente nell'area mediterranea, dal</a:t>
            </a:r>
            <a:r>
              <a:rPr lang="en-US" sz="2000" dirty="0">
                <a:latin typeface="Titillium Web" panose="00000500000000000000" pitchFamily="2" charset="0"/>
                <a:cs typeface="Times New Roman" panose="02020603050405020304" pitchFamily="18" charset="0"/>
                <a:hlinkClick r:id="rId8"/>
              </a:rPr>
              <a:t> Copernicus Emergency Management Service </a:t>
            </a:r>
            <a:endParaRPr lang="it-IT" sz="2000" b="1" dirty="0">
              <a:solidFill>
                <a:schemeClr val="bg1"/>
              </a:solidFill>
              <a:latin typeface="Titillium Web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Immagine 5" descr="Immagine che contiene mappa, schermata&#10;&#10;Descrizione generata automaticamente">
            <a:extLst>
              <a:ext uri="{FF2B5EF4-FFF2-40B4-BE49-F238E27FC236}">
                <a16:creationId xmlns:a16="http://schemas.microsoft.com/office/drawing/2014/main" id="{7DB57293-B763-E50B-160A-E5D61BE096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12632" y="3314016"/>
            <a:ext cx="3155774" cy="3155774"/>
          </a:xfrm>
          <a:prstGeom prst="rect">
            <a:avLst/>
          </a:prstGeom>
        </p:spPr>
      </p:pic>
      <p:sp>
        <p:nvSpPr>
          <p:cNvPr id="17" name="Google Shape;127;p1">
            <a:extLst>
              <a:ext uri="{FF2B5EF4-FFF2-40B4-BE49-F238E27FC236}">
                <a16:creationId xmlns:a16="http://schemas.microsoft.com/office/drawing/2014/main" id="{50734B17-00EF-20F0-01EB-2C534422EFC7}"/>
              </a:ext>
            </a:extLst>
          </p:cNvPr>
          <p:cNvSpPr txBox="1"/>
          <p:nvPr/>
        </p:nvSpPr>
        <p:spPr>
          <a:xfrm>
            <a:off x="-1" y="6536581"/>
            <a:ext cx="110393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e lo Spoke 2 – Dove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siamo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ora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?                                                     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 Catania, 10-12 </a:t>
            </a:r>
            <a:r>
              <a:rPr lang="en-US" b="1" i="0" u="none" strike="noStrike" cap="none" dirty="0" err="1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Dicembre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383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BDFA3-B463-C1A9-34FA-E45F64914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Immagine che contiene cartone animato, spazio, schermata, anime&#10;&#10;Descrizione generata automaticamente">
            <a:extLst>
              <a:ext uri="{FF2B5EF4-FFF2-40B4-BE49-F238E27FC236}">
                <a16:creationId xmlns:a16="http://schemas.microsoft.com/office/drawing/2014/main" id="{789F66D5-8141-6DE8-A34F-63563C6FF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25" y="99408"/>
            <a:ext cx="774736" cy="535074"/>
          </a:xfrm>
          <a:prstGeom prst="rect">
            <a:avLst/>
          </a:prstGeom>
        </p:spPr>
      </p:pic>
      <p:grpSp>
        <p:nvGrpSpPr>
          <p:cNvPr id="9" name="Google Shape;124;p1">
            <a:extLst>
              <a:ext uri="{FF2B5EF4-FFF2-40B4-BE49-F238E27FC236}">
                <a16:creationId xmlns:a16="http://schemas.microsoft.com/office/drawing/2014/main" id="{AE613187-385F-234C-3396-9CF72335D022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0" name="Google Shape;125;p1">
              <a:extLst>
                <a:ext uri="{FF2B5EF4-FFF2-40B4-BE49-F238E27FC236}">
                  <a16:creationId xmlns:a16="http://schemas.microsoft.com/office/drawing/2014/main" id="{FBE417A8-FE21-ACC1-3C94-AC5E86DA721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26;p1">
              <a:extLst>
                <a:ext uri="{FF2B5EF4-FFF2-40B4-BE49-F238E27FC236}">
                  <a16:creationId xmlns:a16="http://schemas.microsoft.com/office/drawing/2014/main" id="{F3336517-6FF1-5CB8-CA81-97D59B908750}"/>
                </a:ext>
              </a:extLst>
            </p:cNvPr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b="1" dirty="0">
                  <a:solidFill>
                    <a:schemeClr val="lt1"/>
                  </a:solidFill>
                  <a:latin typeface="Titillium Web" panose="00000500000000000000" pitchFamily="2" charset="0"/>
                </a:rPr>
                <a:t>18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3" name="Google Shape;128;p1">
            <a:extLst>
              <a:ext uri="{FF2B5EF4-FFF2-40B4-BE49-F238E27FC236}">
                <a16:creationId xmlns:a16="http://schemas.microsoft.com/office/drawing/2014/main" id="{234CA770-E890-4C41-6A1F-E7283064191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3752" b="14031"/>
          <a:stretch/>
        </p:blipFill>
        <p:spPr>
          <a:xfrm>
            <a:off x="0" y="0"/>
            <a:ext cx="12192000" cy="7348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21401BA-42BB-D464-67F6-0898CB9AEA78}"/>
              </a:ext>
            </a:extLst>
          </p:cNvPr>
          <p:cNvSpPr txBox="1"/>
          <p:nvPr/>
        </p:nvSpPr>
        <p:spPr>
          <a:xfrm>
            <a:off x="387351" y="861088"/>
            <a:ext cx="11423650" cy="49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  <a:spcBef>
                <a:spcPts val="1800"/>
              </a:spcBef>
              <a:spcAft>
                <a:spcPts val="1800"/>
              </a:spcAft>
            </a:pPr>
            <a:r>
              <a:rPr lang="it-IT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cs typeface="Times New Roman" panose="02020603050405020304" pitchFamily="18" charset="0"/>
              </a:rPr>
              <a:t>CONCLUSIONI E PROSPETTIVE</a:t>
            </a: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48909292-A2D6-BF75-06E2-FF69B58BB70B}"/>
              </a:ext>
            </a:extLst>
          </p:cNvPr>
          <p:cNvSpPr/>
          <p:nvPr/>
        </p:nvSpPr>
        <p:spPr>
          <a:xfrm>
            <a:off x="96614" y="4314120"/>
            <a:ext cx="3784600" cy="200660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06479A44-2D95-B196-E985-F8CA87031015}"/>
              </a:ext>
            </a:extLst>
          </p:cNvPr>
          <p:cNvSpPr/>
          <p:nvPr/>
        </p:nvSpPr>
        <p:spPr>
          <a:xfrm>
            <a:off x="4191037" y="4330268"/>
            <a:ext cx="3784600" cy="198056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7ACC8F63-66E1-E919-4846-D38186F495EE}"/>
              </a:ext>
            </a:extLst>
          </p:cNvPr>
          <p:cNvSpPr/>
          <p:nvPr/>
        </p:nvSpPr>
        <p:spPr>
          <a:xfrm>
            <a:off x="8245346" y="4344649"/>
            <a:ext cx="3784600" cy="196618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44742FE-17D1-FEC3-77A5-C62390070401}"/>
              </a:ext>
            </a:extLst>
          </p:cNvPr>
          <p:cNvSpPr txBox="1"/>
          <p:nvPr/>
        </p:nvSpPr>
        <p:spPr>
          <a:xfrm>
            <a:off x="188754" y="4314120"/>
            <a:ext cx="36003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Elaborazione delle immagini ad alta risoluzione per il rilevamento di malattie nei vigneti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1" dirty="0">
              <a:solidFill>
                <a:schemeClr val="accent2">
                  <a:lumMod val="75000"/>
                </a:schemeClr>
              </a:solidFill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9902000-C22B-3542-F6D1-CEC607481DDD}"/>
              </a:ext>
            </a:extLst>
          </p:cNvPr>
          <p:cNvSpPr txBox="1"/>
          <p:nvPr/>
        </p:nvSpPr>
        <p:spPr>
          <a:xfrm>
            <a:off x="4283177" y="4370812"/>
            <a:ext cx="359854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Algoritmo di apprendimento deterministico per l'identificazione </a:t>
            </a:r>
            <a:r>
              <a:rPr lang="it-IT" sz="1400" b="1" i="0" u="none" strike="noStrike" cap="none" dirty="0">
                <a:solidFill>
                  <a:schemeClr val="accent2">
                    <a:lumMod val="75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di pannelli fotovoltaici</a:t>
            </a:r>
            <a:endParaRPr lang="en-US" sz="1400" b="1" dirty="0">
              <a:solidFill>
                <a:schemeClr val="accent2">
                  <a:lumMod val="75000"/>
                </a:schemeClr>
              </a:solidFill>
              <a:latin typeface="Titillium Web" panose="00000500000000000000" pitchFamily="2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1" dirty="0">
              <a:solidFill>
                <a:schemeClr val="accent2">
                  <a:lumMod val="75000"/>
                </a:schemeClr>
              </a:solidFill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F306FEA-8BA4-6E9F-E486-A16EC2F96C52}"/>
              </a:ext>
            </a:extLst>
          </p:cNvPr>
          <p:cNvSpPr txBox="1"/>
          <p:nvPr/>
        </p:nvSpPr>
        <p:spPr>
          <a:xfrm>
            <a:off x="8359905" y="4378843"/>
            <a:ext cx="36003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cs typeface="Times New Roman" panose="02020603050405020304" pitchFamily="18" charset="0"/>
              </a:rPr>
              <a:t>Intelligenza artificiale per l'analisi delle immagini satellitari</a:t>
            </a:r>
          </a:p>
          <a:p>
            <a:endParaRPr lang="en-US" sz="2200" b="1" dirty="0">
              <a:solidFill>
                <a:schemeClr val="accent2">
                  <a:lumMod val="75000"/>
                </a:schemeClr>
              </a:solidFill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CA1B0A92-18A4-8499-F82B-ED0BA80923A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3617" y="5095617"/>
            <a:ext cx="1411436" cy="1115818"/>
          </a:xfrm>
          <a:prstGeom prst="rect">
            <a:avLst/>
          </a:prstGeom>
        </p:spPr>
      </p:pic>
      <p:pic>
        <p:nvPicPr>
          <p:cNvPr id="19" name="Immagine 18" descr="Immagine che contiene trasporto, schermata, veicolo, aeromobile&#10;&#10;Descrizione generata automaticamente">
            <a:extLst>
              <a:ext uri="{FF2B5EF4-FFF2-40B4-BE49-F238E27FC236}">
                <a16:creationId xmlns:a16="http://schemas.microsoft.com/office/drawing/2014/main" id="{6A30B4C5-6884-46E3-078D-F52F491C81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743" y="5126699"/>
            <a:ext cx="1841102" cy="1047188"/>
          </a:xfrm>
          <a:prstGeom prst="rect">
            <a:avLst/>
          </a:prstGeom>
        </p:spPr>
      </p:pic>
      <p:pic>
        <p:nvPicPr>
          <p:cNvPr id="20" name="Immagine 19" descr="Immagine che contiene schermata, Rettangolo, Policromia, quadrato&#10;&#10;Descrizione generata automaticamente">
            <a:extLst>
              <a:ext uri="{FF2B5EF4-FFF2-40B4-BE49-F238E27FC236}">
                <a16:creationId xmlns:a16="http://schemas.microsoft.com/office/drawing/2014/main" id="{B8B4E53F-CB6D-7958-B271-A65AD104F4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162" y="4911721"/>
            <a:ext cx="1930383" cy="1309812"/>
          </a:xfrm>
          <a:prstGeom prst="rect">
            <a:avLst/>
          </a:prstGeom>
        </p:spPr>
      </p:pic>
      <p:pic>
        <p:nvPicPr>
          <p:cNvPr id="21" name="Immagine 20" descr="Immagine che contiene aria aperta, pianta&#10;&#10;Descrizione generata automaticamente">
            <a:extLst>
              <a:ext uri="{FF2B5EF4-FFF2-40B4-BE49-F238E27FC236}">
                <a16:creationId xmlns:a16="http://schemas.microsoft.com/office/drawing/2014/main" id="{56C0683B-157B-D320-D7C9-72903E0E37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1055" y="4886737"/>
            <a:ext cx="1252090" cy="1313940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03FBBE7-9997-50DB-FEBA-D6A49919FEDD}"/>
              </a:ext>
            </a:extLst>
          </p:cNvPr>
          <p:cNvSpPr txBox="1"/>
          <p:nvPr/>
        </p:nvSpPr>
        <p:spPr>
          <a:xfrm>
            <a:off x="129334" y="1317276"/>
            <a:ext cx="1193333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200" dirty="0">
                <a:latin typeface="Titillium Web" panose="00000500000000000000" pitchFamily="2" charset="0"/>
                <a:cs typeface="Times New Roman" panose="02020603050405020304" pitchFamily="18" charset="0"/>
              </a:rPr>
              <a:t>L’Economia Spaziale</a:t>
            </a:r>
            <a:r>
              <a:rPr lang="it-IT" sz="2200" u="sng" dirty="0">
                <a:latin typeface="Titillium Web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it-IT" sz="2200" dirty="0">
                <a:latin typeface="Titillium Web" panose="00000500000000000000" pitchFamily="2" charset="0"/>
                <a:cs typeface="Times New Roman" panose="02020603050405020304" pitchFamily="18" charset="0"/>
              </a:rPr>
              <a:t>avrà un ruolo fondamentale nel combinare </a:t>
            </a:r>
            <a:r>
              <a:rPr lang="it-IT" sz="2200" b="1" dirty="0">
                <a:latin typeface="Titillium Web" panose="00000500000000000000" pitchFamily="2" charset="0"/>
                <a:cs typeface="Times New Roman" panose="02020603050405020304" pitchFamily="18" charset="0"/>
              </a:rPr>
              <a:t>innovazioni tecnologiche e modelli di business</a:t>
            </a:r>
            <a:r>
              <a:rPr lang="it-IT" sz="2200" dirty="0">
                <a:latin typeface="Titillium Web" panose="00000500000000000000" pitchFamily="2" charset="0"/>
                <a:cs typeface="Times New Roman" panose="02020603050405020304" pitchFamily="18" charset="0"/>
              </a:rPr>
              <a:t>, ampliando la gamma di prodotti e servizi per la società.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200" dirty="0">
                <a:latin typeface="Titillium Web" panose="00000500000000000000" pitchFamily="2" charset="0"/>
                <a:cs typeface="Times New Roman" panose="02020603050405020304" pitchFamily="18" charset="0"/>
              </a:rPr>
              <a:t>I tre progetti presentati dimostrano il potenziale dei </a:t>
            </a:r>
            <a:r>
              <a:rPr lang="it-IT" sz="2200" b="1" dirty="0">
                <a:latin typeface="Titillium Web" panose="00000500000000000000" pitchFamily="2" charset="0"/>
                <a:cs typeface="Times New Roman" panose="02020603050405020304" pitchFamily="18" charset="0"/>
              </a:rPr>
              <a:t>metodi computazionali avanzati </a:t>
            </a:r>
            <a:r>
              <a:rPr lang="it-IT" sz="2200" dirty="0">
                <a:latin typeface="Titillium Web" panose="00000500000000000000" pitchFamily="2" charset="0"/>
                <a:cs typeface="Times New Roman" panose="02020603050405020304" pitchFamily="18" charset="0"/>
              </a:rPr>
              <a:t>applicati alle immagini satellitari e aeree per diverse applicazioni, dall'agricoltura al monitoraggio ambientale.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200" dirty="0">
                <a:latin typeface="Titillium Web" panose="00000500000000000000" pitchFamily="2" charset="0"/>
                <a:cs typeface="Times New Roman" panose="02020603050405020304" pitchFamily="18" charset="0"/>
              </a:rPr>
              <a:t>Le risorse e le infrastrutture di calcolo fornite dal Centro Nazionale ICSC consentiranno di perfezionare ulteriormente questi modelli, di migliorarne l'accuratezza e di </a:t>
            </a:r>
            <a:r>
              <a:rPr lang="it-IT" sz="2200" b="1" dirty="0">
                <a:latin typeface="Titillium Web" panose="00000500000000000000" pitchFamily="2" charset="0"/>
                <a:cs typeface="Times New Roman" panose="02020603050405020304" pitchFamily="18" charset="0"/>
              </a:rPr>
              <a:t>consentire la collaborazione interdisciplinare tra le diverse attività.</a:t>
            </a:r>
            <a:endParaRPr lang="en-US" sz="2200" b="1" dirty="0"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015F43D9-3396-2C09-98D1-790C72A855CD}"/>
              </a:ext>
            </a:extLst>
          </p:cNvPr>
          <p:cNvCxnSpPr>
            <a:cxnSpLocks/>
          </p:cNvCxnSpPr>
          <p:nvPr/>
        </p:nvCxnSpPr>
        <p:spPr>
          <a:xfrm>
            <a:off x="3658426" y="5302173"/>
            <a:ext cx="712629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70C1F045-F6CA-FE6C-897E-A88DCEE3BD58}"/>
              </a:ext>
            </a:extLst>
          </p:cNvPr>
          <p:cNvCxnSpPr>
            <a:cxnSpLocks/>
          </p:cNvCxnSpPr>
          <p:nvPr/>
        </p:nvCxnSpPr>
        <p:spPr>
          <a:xfrm>
            <a:off x="7842927" y="5271851"/>
            <a:ext cx="712629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magine 26" descr="Immagine che contiene mappa, schermata&#10;&#10;Descrizione generata automaticamente">
            <a:extLst>
              <a:ext uri="{FF2B5EF4-FFF2-40B4-BE49-F238E27FC236}">
                <a16:creationId xmlns:a16="http://schemas.microsoft.com/office/drawing/2014/main" id="{3DE3813C-8F86-DAD7-1882-3FA0A8B08E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1806" y="4996271"/>
            <a:ext cx="1225262" cy="1225262"/>
          </a:xfrm>
          <a:prstGeom prst="rect">
            <a:avLst/>
          </a:prstGeom>
        </p:spPr>
      </p:pic>
      <p:pic>
        <p:nvPicPr>
          <p:cNvPr id="28" name="Immagine 27" descr="Immagine che contiene mappa, schermata&#10;&#10;Descrizione generata automaticamente">
            <a:extLst>
              <a:ext uri="{FF2B5EF4-FFF2-40B4-BE49-F238E27FC236}">
                <a16:creationId xmlns:a16="http://schemas.microsoft.com/office/drawing/2014/main" id="{24C02217-1AD2-38E5-E77F-0D832D313D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71336" y="4996271"/>
            <a:ext cx="1225262" cy="1225262"/>
          </a:xfrm>
          <a:prstGeom prst="rect">
            <a:avLst/>
          </a:prstGeom>
        </p:spPr>
      </p:pic>
      <p:sp>
        <p:nvSpPr>
          <p:cNvPr id="14" name="Google Shape;127;p1">
            <a:extLst>
              <a:ext uri="{FF2B5EF4-FFF2-40B4-BE49-F238E27FC236}">
                <a16:creationId xmlns:a16="http://schemas.microsoft.com/office/drawing/2014/main" id="{D010628B-F24F-842F-85DD-324FF2F7AD77}"/>
              </a:ext>
            </a:extLst>
          </p:cNvPr>
          <p:cNvSpPr txBox="1"/>
          <p:nvPr/>
        </p:nvSpPr>
        <p:spPr>
          <a:xfrm>
            <a:off x="-1" y="6536581"/>
            <a:ext cx="110393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e lo Spoke 2 – Dove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siamo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ora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?                                                     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 Catania, 10-12 </a:t>
            </a:r>
            <a:r>
              <a:rPr lang="en-US" b="1" i="0" u="none" strike="noStrike" cap="none" dirty="0" err="1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Dicembre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88312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8E8B8-CAFE-83C9-0AD8-72E7FCE8B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24;p1">
            <a:extLst>
              <a:ext uri="{FF2B5EF4-FFF2-40B4-BE49-F238E27FC236}">
                <a16:creationId xmlns:a16="http://schemas.microsoft.com/office/drawing/2014/main" id="{98D37E77-30C8-D1D0-3872-8A8F2C92779A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0" name="Google Shape;125;p1">
              <a:extLst>
                <a:ext uri="{FF2B5EF4-FFF2-40B4-BE49-F238E27FC236}">
                  <a16:creationId xmlns:a16="http://schemas.microsoft.com/office/drawing/2014/main" id="{BB4931ED-60BF-6878-BF8E-46F341A87A10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26;p1">
              <a:extLst>
                <a:ext uri="{FF2B5EF4-FFF2-40B4-BE49-F238E27FC236}">
                  <a16:creationId xmlns:a16="http://schemas.microsoft.com/office/drawing/2014/main" id="{748CC42C-64EF-F98C-8F0A-D330CC1CA62F}"/>
                </a:ext>
              </a:extLst>
            </p:cNvPr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b="1" dirty="0">
                  <a:solidFill>
                    <a:schemeClr val="lt1"/>
                  </a:solidFill>
                  <a:latin typeface="Titillium Web" panose="00000500000000000000" pitchFamily="2" charset="0"/>
                </a:rPr>
                <a:t>19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3" name="Google Shape;128;p1">
            <a:extLst>
              <a:ext uri="{FF2B5EF4-FFF2-40B4-BE49-F238E27FC236}">
                <a16:creationId xmlns:a16="http://schemas.microsoft.com/office/drawing/2014/main" id="{9FEE5490-7EDB-2FB9-486C-63FBEA0B173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3752" b="14031"/>
          <a:stretch/>
        </p:blipFill>
        <p:spPr>
          <a:xfrm>
            <a:off x="0" y="0"/>
            <a:ext cx="12192000" cy="734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 descr="Immagine che contiene cartone animato, spazio, schermata, anime&#10;&#10;Descrizione generata automaticamente">
            <a:extLst>
              <a:ext uri="{FF2B5EF4-FFF2-40B4-BE49-F238E27FC236}">
                <a16:creationId xmlns:a16="http://schemas.microsoft.com/office/drawing/2014/main" id="{0CDA5E9A-67DD-0684-2C49-88ED29DFB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734843"/>
            <a:ext cx="12192000" cy="577816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17789A7-E66F-4FEB-CFE3-57841F40CE4D}"/>
              </a:ext>
            </a:extLst>
          </p:cNvPr>
          <p:cNvSpPr txBox="1"/>
          <p:nvPr/>
        </p:nvSpPr>
        <p:spPr>
          <a:xfrm>
            <a:off x="617690" y="933957"/>
            <a:ext cx="11423650" cy="534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  <a:spcBef>
                <a:spcPts val="1800"/>
              </a:spcBef>
              <a:spcAft>
                <a:spcPts val="1800"/>
              </a:spcAft>
            </a:pPr>
            <a:r>
              <a:rPr lang="it-IT" sz="4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cs typeface="Times New Roman" panose="02020603050405020304" pitchFamily="18" charset="0"/>
              </a:rPr>
              <a:t>GRAZIE PER L’ATTENZIONE</a:t>
            </a:r>
          </a:p>
        </p:txBody>
      </p:sp>
      <p:sp>
        <p:nvSpPr>
          <p:cNvPr id="2" name="Google Shape;127;p1">
            <a:extLst>
              <a:ext uri="{FF2B5EF4-FFF2-40B4-BE49-F238E27FC236}">
                <a16:creationId xmlns:a16="http://schemas.microsoft.com/office/drawing/2014/main" id="{6342B891-599D-1227-4960-55BDE7F0799A}"/>
              </a:ext>
            </a:extLst>
          </p:cNvPr>
          <p:cNvSpPr txBox="1"/>
          <p:nvPr/>
        </p:nvSpPr>
        <p:spPr>
          <a:xfrm>
            <a:off x="-1" y="6536581"/>
            <a:ext cx="110393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e lo Spoke 2 – Dove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siamo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ora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?                                                     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 Catania, 10-12 </a:t>
            </a:r>
            <a:r>
              <a:rPr lang="en-US" b="1" i="0" u="none" strike="noStrike" cap="none" dirty="0" err="1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Dicembre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" name="Google Shape;124;p1">
            <a:extLst>
              <a:ext uri="{FF2B5EF4-FFF2-40B4-BE49-F238E27FC236}">
                <a16:creationId xmlns:a16="http://schemas.microsoft.com/office/drawing/2014/main" id="{F82EB471-2899-0166-AEE0-5D0B510627B1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5" name="Google Shape;125;p1">
              <a:extLst>
                <a:ext uri="{FF2B5EF4-FFF2-40B4-BE49-F238E27FC236}">
                  <a16:creationId xmlns:a16="http://schemas.microsoft.com/office/drawing/2014/main" id="{5AC92180-B363-4A1E-3B5C-B7D2585FFE77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126;p1">
              <a:extLst>
                <a:ext uri="{FF2B5EF4-FFF2-40B4-BE49-F238E27FC236}">
                  <a16:creationId xmlns:a16="http://schemas.microsoft.com/office/drawing/2014/main" id="{B0545F3B-92EC-7328-2097-3FE7A4B8766F}"/>
                </a:ext>
              </a:extLst>
            </p:cNvPr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27;p1">
              <a:extLst>
                <a:ext uri="{FF2B5EF4-FFF2-40B4-BE49-F238E27FC236}">
                  <a16:creationId xmlns:a16="http://schemas.microsoft.com/office/drawing/2014/main" id="{200D3565-D0BD-3794-E8F0-5A2441362174}"/>
                </a:ext>
              </a:extLst>
            </p:cNvPr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 dirty="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Centro Nazionale di Ricerca in HPC,  Big Data e Quantum Computing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130;p1">
            <a:extLst>
              <a:ext uri="{FF2B5EF4-FFF2-40B4-BE49-F238E27FC236}">
                <a16:creationId xmlns:a16="http://schemas.microsoft.com/office/drawing/2014/main" id="{DA4DA108-8559-9B41-1F2E-DA46B2BB65BB}"/>
              </a:ext>
            </a:extLst>
          </p:cNvPr>
          <p:cNvSpPr txBox="1"/>
          <p:nvPr/>
        </p:nvSpPr>
        <p:spPr>
          <a:xfrm>
            <a:off x="0" y="5917324"/>
            <a:ext cx="8058150" cy="515400"/>
          </a:xfrm>
          <a:prstGeom prst="rect">
            <a:avLst/>
          </a:prstGeom>
          <a:solidFill>
            <a:srgbClr val="6EADFF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e lo Spoke 2 – Dove </a:t>
            </a:r>
            <a:r>
              <a:rPr lang="en-US" sz="1800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siamo</a:t>
            </a:r>
            <a:r>
              <a:rPr lang="en-US" sz="1800" b="1" dirty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ora</a:t>
            </a:r>
            <a:r>
              <a:rPr lang="en-US" sz="1800" b="1" dirty="0">
                <a:solidFill>
                  <a:schemeClr val="bg1"/>
                </a:solidFill>
                <a:latin typeface="Titillium Web" panose="00000500000000000000" pitchFamily="2" charset="0"/>
              </a:rPr>
              <a:t>?, </a:t>
            </a:r>
            <a:r>
              <a:rPr lang="en-US" sz="1800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Catania, 10-12 </a:t>
            </a:r>
            <a:r>
              <a:rPr lang="en-US" sz="1800" b="1" i="0" u="none" strike="noStrike" cap="none" dirty="0" err="1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Dicembre</a:t>
            </a:r>
            <a:r>
              <a:rPr lang="en-US" sz="1800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2024</a:t>
            </a:r>
            <a:endParaRPr lang="en-US" sz="18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Google Shape;123;p1">
                <a:extLst>
                  <a:ext uri="{FF2B5EF4-FFF2-40B4-BE49-F238E27FC236}">
                    <a16:creationId xmlns:a16="http://schemas.microsoft.com/office/drawing/2014/main" id="{43F0B859-A5C1-44DE-F4C1-2B3363D1C216}"/>
                  </a:ext>
                </a:extLst>
              </p:cNvPr>
              <p:cNvSpPr txBox="1"/>
              <p:nvPr/>
            </p:nvSpPr>
            <p:spPr>
              <a:xfrm>
                <a:off x="1457631" y="4492538"/>
                <a:ext cx="9743768" cy="23460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rmAutofit/>
              </a:bodyPr>
              <a:lstStyle/>
              <a:p>
                <a:pPr lvl="0" algn="ctr">
                  <a:lnSpc>
                    <a:spcPct val="90000"/>
                  </a:lnSpc>
                  <a:buClr>
                    <a:srgbClr val="1528BC"/>
                  </a:buClr>
                  <a:buSzPts val="3000"/>
                </a:pPr>
                <a:r>
                  <a:rPr lang="it-IT" sz="2200" b="1" dirty="0">
                    <a:solidFill>
                      <a:schemeClr val="bg1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Giuseppe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tillium Web"/>
                            <a:cs typeface="Titillium Web"/>
                            <a:sym typeface="Titillium Web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sz="2200" b="1" dirty="0">
                            <a:solidFill>
                              <a:schemeClr val="bg1"/>
                            </a:solidFill>
                            <a:latin typeface="Titillium Web"/>
                            <a:ea typeface="Titillium Web"/>
                            <a:cs typeface="Titillium Web"/>
                            <a:sym typeface="Titillium Web"/>
                          </a:rPr>
                          <m:t>Piparo</m:t>
                        </m:r>
                      </m:e>
                      <m:sup>
                        <m:r>
                          <a:rPr lang="it-IT" sz="22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tillium Web"/>
                            <a:cs typeface="Titillium Web"/>
                            <a:sym typeface="Titillium Web"/>
                          </a:rPr>
                          <m:t>𝟏</m:t>
                        </m:r>
                      </m:sup>
                    </m:sSup>
                  </m:oMath>
                </a14:m>
                <a:endParaRPr lang="it-IT" sz="2200" b="1" dirty="0">
                  <a:solidFill>
                    <a:schemeClr val="bg1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  <a:p>
                <a:pPr lvl="3">
                  <a:lnSpc>
                    <a:spcPct val="90000"/>
                  </a:lnSpc>
                  <a:buClr>
                    <a:srgbClr val="1528BC"/>
                  </a:buClr>
                  <a:buSzPts val="3000"/>
                </a:pPr>
                <a:endParaRPr lang="it-IT" sz="2000" i="1" dirty="0">
                  <a:solidFill>
                    <a:schemeClr val="bg1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  <a:p>
                <a:pPr lvl="6" algn="ctr">
                  <a:lnSpc>
                    <a:spcPct val="90000"/>
                  </a:lnSpc>
                  <a:buClr>
                    <a:srgbClr val="1528BC"/>
                  </a:buClr>
                  <a:buSzPts val="3000"/>
                </a:pPr>
                <a:r>
                  <a:rPr lang="it-IT" sz="1500" i="1" dirty="0">
                    <a:solidFill>
                      <a:schemeClr val="bg1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1. Istituto Nazionale di Fisica Nucleare (INFN), Sezione di Catania </a:t>
                </a:r>
              </a:p>
              <a:p>
                <a:pPr marL="0" marR="0" lvl="0" indent="0" algn="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EADFF"/>
                  </a:buClr>
                  <a:buSzPts val="3000"/>
                  <a:buFont typeface="Titillium Web"/>
                  <a:buNone/>
                </a:pPr>
                <a:endParaRPr lang="it-IT" sz="3400" b="0" i="0" u="none" strike="noStrike" cap="none" dirty="0">
                  <a:solidFill>
                    <a:srgbClr val="6EADFF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</mc:Choice>
        <mc:Fallback>
          <p:sp>
            <p:nvSpPr>
              <p:cNvPr id="15" name="Google Shape;123;p1">
                <a:extLst>
                  <a:ext uri="{FF2B5EF4-FFF2-40B4-BE49-F238E27FC236}">
                    <a16:creationId xmlns:a16="http://schemas.microsoft.com/office/drawing/2014/main" id="{43F0B859-A5C1-44DE-F4C1-2B3363D1C2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631" y="4492538"/>
                <a:ext cx="9743768" cy="23460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magine 15" descr="Immagine che contiene testo, Carattere, cerchio, logo&#10;&#10;Descrizione generata automaticamente">
            <a:extLst>
              <a:ext uri="{FF2B5EF4-FFF2-40B4-BE49-F238E27FC236}">
                <a16:creationId xmlns:a16="http://schemas.microsoft.com/office/drawing/2014/main" id="{0F6D8537-6B82-BB2B-B4BB-22AE871C52F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0621"/>
          <a:stretch/>
        </p:blipFill>
        <p:spPr>
          <a:xfrm>
            <a:off x="10559845" y="5417360"/>
            <a:ext cx="1609931" cy="1015364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D7D4F51-B0C7-506A-D8AE-9956539BFCB9}"/>
              </a:ext>
            </a:extLst>
          </p:cNvPr>
          <p:cNvSpPr txBox="1"/>
          <p:nvPr/>
        </p:nvSpPr>
        <p:spPr>
          <a:xfrm>
            <a:off x="8291600" y="6151236"/>
            <a:ext cx="52285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  <a:buClrTx/>
            </a:pPr>
            <a:r>
              <a:rPr lang="it-IT" sz="1200" b="1" dirty="0">
                <a:solidFill>
                  <a:schemeClr val="bg1"/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giuseppe.piparo@ct.infn.it</a:t>
            </a:r>
          </a:p>
        </p:txBody>
      </p:sp>
    </p:spTree>
    <p:extLst>
      <p:ext uri="{BB962C8B-B14F-4D97-AF65-F5344CB8AC3E}">
        <p14:creationId xmlns:p14="http://schemas.microsoft.com/office/powerpoint/2010/main" val="40579980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50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F0C43D-EFB7-7B34-C1DC-672209B9C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24;p1">
            <a:extLst>
              <a:ext uri="{FF2B5EF4-FFF2-40B4-BE49-F238E27FC236}">
                <a16:creationId xmlns:a16="http://schemas.microsoft.com/office/drawing/2014/main" id="{ADC879B8-DF52-AACB-0E12-6F1BE706E8E3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0" name="Google Shape;125;p1">
              <a:extLst>
                <a:ext uri="{FF2B5EF4-FFF2-40B4-BE49-F238E27FC236}">
                  <a16:creationId xmlns:a16="http://schemas.microsoft.com/office/drawing/2014/main" id="{35CEDC82-10AA-3AB0-7A8D-C646AEF2F29A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26;p1">
              <a:extLst>
                <a:ext uri="{FF2B5EF4-FFF2-40B4-BE49-F238E27FC236}">
                  <a16:creationId xmlns:a16="http://schemas.microsoft.com/office/drawing/2014/main" id="{C2A940D4-CFBB-630A-D0FE-43440E42BAF3}"/>
                </a:ext>
              </a:extLst>
            </p:cNvPr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b="1" dirty="0">
                  <a:solidFill>
                    <a:schemeClr val="lt1"/>
                  </a:solidFill>
                  <a:latin typeface="Titillium Web" panose="00000500000000000000" pitchFamily="2" charset="0"/>
                </a:rPr>
                <a:t>4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3" name="Google Shape;128;p1">
            <a:extLst>
              <a:ext uri="{FF2B5EF4-FFF2-40B4-BE49-F238E27FC236}">
                <a16:creationId xmlns:a16="http://schemas.microsoft.com/office/drawing/2014/main" id="{6EA81B35-7C07-501F-A224-EF062314EF1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3752" b="14031"/>
          <a:stretch/>
        </p:blipFill>
        <p:spPr>
          <a:xfrm>
            <a:off x="0" y="0"/>
            <a:ext cx="12192000" cy="7348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3CA2D17-C154-BC24-1509-8B215B94811F}"/>
              </a:ext>
            </a:extLst>
          </p:cNvPr>
          <p:cNvSpPr txBox="1"/>
          <p:nvPr/>
        </p:nvSpPr>
        <p:spPr>
          <a:xfrm>
            <a:off x="2387599" y="861088"/>
            <a:ext cx="74168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cs typeface="Times New Roman" panose="02020603050405020304" pitchFamily="18" charset="0"/>
              </a:rPr>
              <a:t>LE AREE DI ATTIVITÀ</a:t>
            </a:r>
            <a:endParaRPr lang="it-IT" sz="30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Immagine 6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7E68D077-DBB6-362E-574C-95BE6E2E4B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250" b="68183"/>
          <a:stretch/>
        </p:blipFill>
        <p:spPr>
          <a:xfrm>
            <a:off x="6086346" y="4257393"/>
            <a:ext cx="5943600" cy="1988954"/>
          </a:xfrm>
          <a:prstGeom prst="rect">
            <a:avLst/>
          </a:prstGeom>
        </p:spPr>
      </p:pic>
      <p:pic>
        <p:nvPicPr>
          <p:cNvPr id="8" name="Immagine 7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03C4F93B-6EA2-C9E7-944C-EE05E8114E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1250" b="68183"/>
          <a:stretch/>
        </p:blipFill>
        <p:spPr>
          <a:xfrm>
            <a:off x="1" y="1646194"/>
            <a:ext cx="5943600" cy="1988954"/>
          </a:xfrm>
          <a:prstGeom prst="rect">
            <a:avLst/>
          </a:prstGeom>
        </p:spPr>
      </p:pic>
      <p:pic>
        <p:nvPicPr>
          <p:cNvPr id="16" name="Immagine 15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DFE792DF-3425-1D87-B6E0-FD5F2592CE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3335" r="63695" b="33378"/>
          <a:stretch/>
        </p:blipFill>
        <p:spPr>
          <a:xfrm>
            <a:off x="574553" y="4257393"/>
            <a:ext cx="4376809" cy="1921301"/>
          </a:xfrm>
          <a:prstGeom prst="rect">
            <a:avLst/>
          </a:prstGeom>
        </p:spPr>
      </p:pic>
      <p:pic>
        <p:nvPicPr>
          <p:cNvPr id="18" name="Immagine 17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B4EAEAB4-B2AF-7DC1-A778-DD869D675F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6338" t="68084" r="3938"/>
          <a:stretch/>
        </p:blipFill>
        <p:spPr>
          <a:xfrm>
            <a:off x="6918961" y="1707441"/>
            <a:ext cx="4860586" cy="1869709"/>
          </a:xfrm>
          <a:prstGeom prst="rect">
            <a:avLst/>
          </a:prstGeom>
        </p:spPr>
      </p:pic>
      <p:sp>
        <p:nvSpPr>
          <p:cNvPr id="2" name="Google Shape;127;p1">
            <a:extLst>
              <a:ext uri="{FF2B5EF4-FFF2-40B4-BE49-F238E27FC236}">
                <a16:creationId xmlns:a16="http://schemas.microsoft.com/office/drawing/2014/main" id="{F6BD056C-B26F-2EB4-97EC-E12862A19786}"/>
              </a:ext>
            </a:extLst>
          </p:cNvPr>
          <p:cNvSpPr txBox="1"/>
          <p:nvPr/>
        </p:nvSpPr>
        <p:spPr>
          <a:xfrm>
            <a:off x="-1" y="6536581"/>
            <a:ext cx="110393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e lo Spoke 2 – Dove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siamo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ora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?                                                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      Catania, 10-12 </a:t>
            </a:r>
            <a:r>
              <a:rPr lang="en-US" b="1" i="0" u="none" strike="noStrike" cap="none" dirty="0" err="1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Dicembre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4074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50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110A27-BB27-0345-93A5-ACEBAA564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24;p1">
            <a:extLst>
              <a:ext uri="{FF2B5EF4-FFF2-40B4-BE49-F238E27FC236}">
                <a16:creationId xmlns:a16="http://schemas.microsoft.com/office/drawing/2014/main" id="{B276B044-A39F-CA1A-DCAA-EBEA42B09C55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0" name="Google Shape;125;p1">
              <a:extLst>
                <a:ext uri="{FF2B5EF4-FFF2-40B4-BE49-F238E27FC236}">
                  <a16:creationId xmlns:a16="http://schemas.microsoft.com/office/drawing/2014/main" id="{E0574478-2DB7-6004-012A-6A180A24AF76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26;p1">
              <a:extLst>
                <a:ext uri="{FF2B5EF4-FFF2-40B4-BE49-F238E27FC236}">
                  <a16:creationId xmlns:a16="http://schemas.microsoft.com/office/drawing/2014/main" id="{41CE4648-575D-8386-85FC-A9029385EE7E}"/>
                </a:ext>
              </a:extLst>
            </p:cNvPr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b="1" dirty="0">
                  <a:solidFill>
                    <a:schemeClr val="lt1"/>
                  </a:solidFill>
                  <a:latin typeface="Titillium Web" panose="00000500000000000000" pitchFamily="2" charset="0"/>
                </a:rPr>
                <a:t>4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3" name="Google Shape;128;p1">
            <a:extLst>
              <a:ext uri="{FF2B5EF4-FFF2-40B4-BE49-F238E27FC236}">
                <a16:creationId xmlns:a16="http://schemas.microsoft.com/office/drawing/2014/main" id="{16D84216-B331-4F83-2E1A-B428BB577C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3752" b="14031"/>
          <a:stretch/>
        </p:blipFill>
        <p:spPr>
          <a:xfrm>
            <a:off x="0" y="0"/>
            <a:ext cx="12192000" cy="7348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65AA3BA-3EFE-FAA3-BD03-36D1BE26BF62}"/>
              </a:ext>
            </a:extLst>
          </p:cNvPr>
          <p:cNvSpPr txBox="1"/>
          <p:nvPr/>
        </p:nvSpPr>
        <p:spPr>
          <a:xfrm>
            <a:off x="2387599" y="861088"/>
            <a:ext cx="74168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cs typeface="Times New Roman" panose="02020603050405020304" pitchFamily="18" charset="0"/>
              </a:rPr>
              <a:t>LE AREE DI ATTIVITÀ</a:t>
            </a:r>
            <a:endParaRPr lang="it-IT" sz="30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Immagine 6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6BB084A6-6A0B-4237-081F-DE8E494E1E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250" b="68183"/>
          <a:stretch/>
        </p:blipFill>
        <p:spPr>
          <a:xfrm>
            <a:off x="6086346" y="4257393"/>
            <a:ext cx="5943600" cy="1988954"/>
          </a:xfrm>
          <a:prstGeom prst="rect">
            <a:avLst/>
          </a:prstGeom>
        </p:spPr>
      </p:pic>
      <p:pic>
        <p:nvPicPr>
          <p:cNvPr id="8" name="Immagine 7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0B94E152-13BA-CA44-3BC0-F77917D89A8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1250" b="68183"/>
          <a:stretch/>
        </p:blipFill>
        <p:spPr>
          <a:xfrm>
            <a:off x="1" y="1646194"/>
            <a:ext cx="5943600" cy="1988954"/>
          </a:xfrm>
          <a:prstGeom prst="rect">
            <a:avLst/>
          </a:prstGeom>
        </p:spPr>
      </p:pic>
      <p:pic>
        <p:nvPicPr>
          <p:cNvPr id="16" name="Immagine 15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E4E055B0-A2BB-8A39-9FA8-E9BE350790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3335" r="63695" b="33378"/>
          <a:stretch/>
        </p:blipFill>
        <p:spPr>
          <a:xfrm>
            <a:off x="574553" y="4257393"/>
            <a:ext cx="4376809" cy="1921301"/>
          </a:xfrm>
          <a:prstGeom prst="rect">
            <a:avLst/>
          </a:prstGeom>
        </p:spPr>
      </p:pic>
      <p:pic>
        <p:nvPicPr>
          <p:cNvPr id="18" name="Immagine 17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85E352DC-51AC-4B76-1C83-2717F05A8A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6338" t="68084" r="3938"/>
          <a:stretch/>
        </p:blipFill>
        <p:spPr>
          <a:xfrm>
            <a:off x="6918961" y="1707441"/>
            <a:ext cx="4860586" cy="1869709"/>
          </a:xfrm>
          <a:prstGeom prst="rect">
            <a:avLst/>
          </a:prstGeom>
        </p:spPr>
      </p:pic>
      <p:sp>
        <p:nvSpPr>
          <p:cNvPr id="19" name="Esagono 18">
            <a:extLst>
              <a:ext uri="{FF2B5EF4-FFF2-40B4-BE49-F238E27FC236}">
                <a16:creationId xmlns:a16="http://schemas.microsoft.com/office/drawing/2014/main" id="{1CAB2E72-2B68-F489-6B42-B794F3B451B4}"/>
              </a:ext>
            </a:extLst>
          </p:cNvPr>
          <p:cNvSpPr/>
          <p:nvPr/>
        </p:nvSpPr>
        <p:spPr>
          <a:xfrm>
            <a:off x="4145280" y="1707441"/>
            <a:ext cx="1696720" cy="1574239"/>
          </a:xfrm>
          <a:prstGeom prst="hexagon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Google Shape;127;p1">
            <a:extLst>
              <a:ext uri="{FF2B5EF4-FFF2-40B4-BE49-F238E27FC236}">
                <a16:creationId xmlns:a16="http://schemas.microsoft.com/office/drawing/2014/main" id="{95D460CE-88D4-8130-9E8B-97984B97B0A2}"/>
              </a:ext>
            </a:extLst>
          </p:cNvPr>
          <p:cNvSpPr txBox="1"/>
          <p:nvPr/>
        </p:nvSpPr>
        <p:spPr>
          <a:xfrm>
            <a:off x="-1" y="6536581"/>
            <a:ext cx="110393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e lo Spoke 2 – Dove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siamo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ora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?                                                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      Catania, 10-12 </a:t>
            </a:r>
            <a:r>
              <a:rPr lang="en-US" b="1" i="0" u="none" strike="noStrike" cap="none" dirty="0" err="1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Dicembre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1901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45382-3FD3-5DF8-AAF3-3984CE6B6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rasporto, satellite, Spazio esterno, veicolo spaziale&#10;&#10;Descrizione generata automaticamente">
            <a:extLst>
              <a:ext uri="{FF2B5EF4-FFF2-40B4-BE49-F238E27FC236}">
                <a16:creationId xmlns:a16="http://schemas.microsoft.com/office/drawing/2014/main" id="{CF3DAB81-12C3-B8B2-A957-D8E4D9DDC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4843"/>
            <a:ext cx="12192000" cy="5799029"/>
          </a:xfrm>
          <a:prstGeom prst="rect">
            <a:avLst/>
          </a:prstGeom>
        </p:spPr>
      </p:pic>
      <p:grpSp>
        <p:nvGrpSpPr>
          <p:cNvPr id="9" name="Google Shape;124;p1">
            <a:extLst>
              <a:ext uri="{FF2B5EF4-FFF2-40B4-BE49-F238E27FC236}">
                <a16:creationId xmlns:a16="http://schemas.microsoft.com/office/drawing/2014/main" id="{A642EABC-8A3B-664F-7787-6258792EBD04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0" name="Google Shape;125;p1">
              <a:extLst>
                <a:ext uri="{FF2B5EF4-FFF2-40B4-BE49-F238E27FC236}">
                  <a16:creationId xmlns:a16="http://schemas.microsoft.com/office/drawing/2014/main" id="{808188A3-D087-C2B7-966E-6B497B357F0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26;p1">
              <a:extLst>
                <a:ext uri="{FF2B5EF4-FFF2-40B4-BE49-F238E27FC236}">
                  <a16:creationId xmlns:a16="http://schemas.microsoft.com/office/drawing/2014/main" id="{57570267-DCAE-11A0-1E8C-2A34B6D15853}"/>
                </a:ext>
              </a:extLst>
            </p:cNvPr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b="1" dirty="0">
                  <a:solidFill>
                    <a:schemeClr val="lt1"/>
                  </a:solidFill>
                  <a:latin typeface="Titillium Web" panose="00000500000000000000" pitchFamily="2" charset="0"/>
                </a:rPr>
                <a:t>5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3" name="Google Shape;128;p1">
            <a:extLst>
              <a:ext uri="{FF2B5EF4-FFF2-40B4-BE49-F238E27FC236}">
                <a16:creationId xmlns:a16="http://schemas.microsoft.com/office/drawing/2014/main" id="{39094B87-B8D6-85BC-363B-3B415C910FE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3752" b="14031"/>
          <a:stretch/>
        </p:blipFill>
        <p:spPr>
          <a:xfrm>
            <a:off x="0" y="0"/>
            <a:ext cx="12192000" cy="7348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576DA21-19EF-9DAF-99AB-95824C5784F9}"/>
              </a:ext>
            </a:extLst>
          </p:cNvPr>
          <p:cNvSpPr txBox="1"/>
          <p:nvPr/>
        </p:nvSpPr>
        <p:spPr>
          <a:xfrm>
            <a:off x="2387599" y="861088"/>
            <a:ext cx="74168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cs typeface="Times New Roman" panose="02020603050405020304" pitchFamily="18" charset="0"/>
              </a:rPr>
              <a:t>OSSERVAZIONE DELLA TERRA</a:t>
            </a:r>
            <a:endParaRPr lang="it-IT" sz="30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127;p1">
            <a:extLst>
              <a:ext uri="{FF2B5EF4-FFF2-40B4-BE49-F238E27FC236}">
                <a16:creationId xmlns:a16="http://schemas.microsoft.com/office/drawing/2014/main" id="{681AA862-4A9D-BED0-F9DE-7896344BBEBD}"/>
              </a:ext>
            </a:extLst>
          </p:cNvPr>
          <p:cNvSpPr txBox="1"/>
          <p:nvPr/>
        </p:nvSpPr>
        <p:spPr>
          <a:xfrm>
            <a:off x="-1" y="6536581"/>
            <a:ext cx="110393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e lo Spoke 2 – Dove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siamo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ora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?                                                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      Catania, 10-12 </a:t>
            </a:r>
            <a:r>
              <a:rPr lang="en-US" b="1" i="0" u="none" strike="noStrike" cap="none" dirty="0" err="1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Dicembre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889032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B3B6A-5672-76D6-8281-93D8FEE71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rasporto, satellite, Spazio esterno, veicolo spaziale&#10;&#10;Descrizione generata automaticamente">
            <a:extLst>
              <a:ext uri="{FF2B5EF4-FFF2-40B4-BE49-F238E27FC236}">
                <a16:creationId xmlns:a16="http://schemas.microsoft.com/office/drawing/2014/main" id="{D3626C9F-18C0-3E85-2D39-5065F1118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4843"/>
            <a:ext cx="12192000" cy="5799029"/>
          </a:xfrm>
          <a:prstGeom prst="rect">
            <a:avLst/>
          </a:prstGeom>
        </p:spPr>
      </p:pic>
      <p:grpSp>
        <p:nvGrpSpPr>
          <p:cNvPr id="9" name="Google Shape;124;p1">
            <a:extLst>
              <a:ext uri="{FF2B5EF4-FFF2-40B4-BE49-F238E27FC236}">
                <a16:creationId xmlns:a16="http://schemas.microsoft.com/office/drawing/2014/main" id="{3E7AEF05-701C-C5DF-8125-710CAE2F9D3D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10" name="Google Shape;125;p1">
              <a:extLst>
                <a:ext uri="{FF2B5EF4-FFF2-40B4-BE49-F238E27FC236}">
                  <a16:creationId xmlns:a16="http://schemas.microsoft.com/office/drawing/2014/main" id="{163F4DE5-EBBA-8725-F037-52DE5C11237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26;p1">
              <a:extLst>
                <a:ext uri="{FF2B5EF4-FFF2-40B4-BE49-F238E27FC236}">
                  <a16:creationId xmlns:a16="http://schemas.microsoft.com/office/drawing/2014/main" id="{3C385813-6CF7-556D-4251-B2033073CB10}"/>
                </a:ext>
              </a:extLst>
            </p:cNvPr>
            <p:cNvSpPr txBox="1"/>
            <p:nvPr/>
          </p:nvSpPr>
          <p:spPr>
            <a:xfrm>
              <a:off x="11201399" y="6536581"/>
              <a:ext cx="82854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b="1" dirty="0">
                  <a:solidFill>
                    <a:schemeClr val="lt1"/>
                  </a:solidFill>
                  <a:latin typeface="Titillium Web" panose="00000500000000000000" pitchFamily="2" charset="0"/>
                </a:rPr>
                <a:t>5</a:t>
              </a:r>
              <a:endParaRPr sz="1400" b="1" i="0" u="none" strike="noStrike" cap="none" dirty="0">
                <a:solidFill>
                  <a:schemeClr val="lt1"/>
                </a:solidFill>
                <a:latin typeface="Titillium Web" panose="00000500000000000000" pitchFamily="2" charset="0"/>
                <a:sym typeface="Arial"/>
              </a:endParaRPr>
            </a:p>
          </p:txBody>
        </p:sp>
      </p:grpSp>
      <p:pic>
        <p:nvPicPr>
          <p:cNvPr id="13" name="Google Shape;128;p1">
            <a:extLst>
              <a:ext uri="{FF2B5EF4-FFF2-40B4-BE49-F238E27FC236}">
                <a16:creationId xmlns:a16="http://schemas.microsoft.com/office/drawing/2014/main" id="{8A8AF270-C3FE-156C-EC72-00C5D27BCFB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3752" b="14031"/>
          <a:stretch/>
        </p:blipFill>
        <p:spPr>
          <a:xfrm>
            <a:off x="0" y="0"/>
            <a:ext cx="12192000" cy="7348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83BCF0E-F6FB-F315-6924-1B5DF2277CEC}"/>
              </a:ext>
            </a:extLst>
          </p:cNvPr>
          <p:cNvSpPr txBox="1"/>
          <p:nvPr/>
        </p:nvSpPr>
        <p:spPr>
          <a:xfrm>
            <a:off x="2387599" y="861088"/>
            <a:ext cx="74168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 panose="00000500000000000000" pitchFamily="2" charset="0"/>
                <a:cs typeface="Times New Roman" panose="02020603050405020304" pitchFamily="18" charset="0"/>
              </a:rPr>
              <a:t>OSSERVAZIONE DELLA TERRA</a:t>
            </a:r>
            <a:endParaRPr lang="it-IT" sz="30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tillium Web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32B83C7-616E-4B22-5330-CC4D7CCAF85D}"/>
              </a:ext>
            </a:extLst>
          </p:cNvPr>
          <p:cNvSpPr txBox="1"/>
          <p:nvPr/>
        </p:nvSpPr>
        <p:spPr>
          <a:xfrm>
            <a:off x="0" y="1523857"/>
            <a:ext cx="4546600" cy="1025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80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it-IT" sz="1800" dirty="0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 satelliti per l’osservazione della terra generano una </a:t>
            </a:r>
            <a:r>
              <a:rPr lang="it-IT" sz="1800" b="1" dirty="0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quantità crescente di dati</a:t>
            </a:r>
            <a:r>
              <a:rPr lang="it-IT" sz="1800" dirty="0">
                <a:solidFill>
                  <a:schemeClr val="accent2">
                    <a:lumMod val="75000"/>
                  </a:schemeClr>
                </a:solidFill>
                <a:latin typeface="Titillium Web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285750" indent="-285750" algn="just">
              <a:spcAft>
                <a:spcPts val="80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it-IT" sz="1800" dirty="0">
              <a:solidFill>
                <a:schemeClr val="accent2">
                  <a:lumMod val="75000"/>
                </a:schemeClr>
              </a:solidFill>
              <a:latin typeface="Titillium Web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Google Shape;127;p1">
            <a:extLst>
              <a:ext uri="{FF2B5EF4-FFF2-40B4-BE49-F238E27FC236}">
                <a16:creationId xmlns:a16="http://schemas.microsoft.com/office/drawing/2014/main" id="{1C1C9DA0-9D83-A131-1156-73139E8015FA}"/>
              </a:ext>
            </a:extLst>
          </p:cNvPr>
          <p:cNvSpPr txBox="1"/>
          <p:nvPr/>
        </p:nvSpPr>
        <p:spPr>
          <a:xfrm>
            <a:off x="-1" y="6536581"/>
            <a:ext cx="110393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ICSC e lo Spoke 2 – Dove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siamo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tillium Web" panose="00000500000000000000" pitchFamily="2" charset="0"/>
              </a:rPr>
              <a:t>ora</a:t>
            </a:r>
            <a:r>
              <a:rPr lang="en-US" b="1" dirty="0">
                <a:solidFill>
                  <a:schemeClr val="bg1"/>
                </a:solidFill>
                <a:latin typeface="Titillium Web" panose="00000500000000000000" pitchFamily="2" charset="0"/>
              </a:rPr>
              <a:t>?                                                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      Catania, 10-12 </a:t>
            </a:r>
            <a:r>
              <a:rPr lang="en-US" b="1" i="0" u="none" strike="noStrike" cap="none" dirty="0" err="1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Dicembre</a:t>
            </a:r>
            <a:r>
              <a:rPr lang="en-US" b="1" i="0" u="none" strike="noStrike" cap="none" dirty="0">
                <a:solidFill>
                  <a:schemeClr val="bg1"/>
                </a:solidFill>
                <a:latin typeface="Titillium Web" panose="00000500000000000000" pitchFamily="2" charset="0"/>
                <a:sym typeface="Arial"/>
              </a:rPr>
              <a:t>, 2024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0589233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4724</TotalTime>
  <Words>3264</Words>
  <Application>Microsoft Office PowerPoint</Application>
  <PresentationFormat>Widescreen</PresentationFormat>
  <Paragraphs>333</Paragraphs>
  <Slides>54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54</vt:i4>
      </vt:variant>
    </vt:vector>
  </HeadingPairs>
  <TitlesOfParts>
    <vt:vector size="63" baseType="lpstr">
      <vt:lpstr>Titillium Web</vt:lpstr>
      <vt:lpstr>Wingdings</vt:lpstr>
      <vt:lpstr>Cambria Math</vt:lpstr>
      <vt:lpstr>Roboto</vt:lpstr>
      <vt:lpstr>Inter Light</vt:lpstr>
      <vt:lpstr>Arial</vt:lpstr>
      <vt:lpstr>Calibri</vt:lpstr>
      <vt:lpstr>Open Sans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Microsoft Office User</dc:creator>
  <cp:lastModifiedBy>Giuseppe Piparo</cp:lastModifiedBy>
  <cp:revision>39</cp:revision>
  <dcterms:created xsi:type="dcterms:W3CDTF">2022-07-26T13:28:46Z</dcterms:created>
  <dcterms:modified xsi:type="dcterms:W3CDTF">2024-12-09T23:10:41Z</dcterms:modified>
</cp:coreProperties>
</file>