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4"/>
  </p:notesMasterIdLst>
  <p:sldIdLst>
    <p:sldId id="257" r:id="rId2"/>
    <p:sldId id="277" r:id="rId3"/>
    <p:sldId id="278" r:id="rId4"/>
    <p:sldId id="279" r:id="rId5"/>
    <p:sldId id="283" r:id="rId6"/>
    <p:sldId id="281" r:id="rId7"/>
    <p:sldId id="286" r:id="rId8"/>
    <p:sldId id="287" r:id="rId9"/>
    <p:sldId id="288" r:id="rId10"/>
    <p:sldId id="315" r:id="rId11"/>
    <p:sldId id="314" r:id="rId12"/>
    <p:sldId id="316" r:id="rId13"/>
    <p:sldId id="317" r:id="rId14"/>
    <p:sldId id="318" r:id="rId15"/>
    <p:sldId id="319" r:id="rId16"/>
    <p:sldId id="321" r:id="rId17"/>
    <p:sldId id="320" r:id="rId18"/>
    <p:sldId id="323" r:id="rId19"/>
    <p:sldId id="326" r:id="rId20"/>
    <p:sldId id="325" r:id="rId21"/>
    <p:sldId id="327" r:id="rId22"/>
    <p:sldId id="328" r:id="rId23"/>
    <p:sldId id="336" r:id="rId24"/>
    <p:sldId id="333" r:id="rId25"/>
    <p:sldId id="324" r:id="rId26"/>
    <p:sldId id="329" r:id="rId27"/>
    <p:sldId id="331" r:id="rId28"/>
    <p:sldId id="332" r:id="rId29"/>
    <p:sldId id="330" r:id="rId30"/>
    <p:sldId id="334" r:id="rId31"/>
    <p:sldId id="337" r:id="rId32"/>
    <p:sldId id="335" r:id="rId33"/>
  </p:sldIdLst>
  <p:sldSz cx="12192000" cy="6858000"/>
  <p:notesSz cx="6858000" cy="9144000"/>
  <p:embeddedFontLst>
    <p:embeddedFont>
      <p:font typeface="Lobster" pitchFamily="2" charset="77"/>
      <p:regular r:id="rId35"/>
    </p:embeddedFont>
    <p:embeddedFont>
      <p:font typeface="Roboto" panose="02000000000000000000" pitchFamily="2" charset="0"/>
      <p:regular r:id="rId36"/>
      <p:bold r:id="rId37"/>
      <p:italic r:id="rId38"/>
      <p:boldItalic r:id="rId39"/>
    </p:embeddedFont>
    <p:embeddedFont>
      <p:font typeface="Titillium Web" pitchFamily="2" charset="77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9" roundtripDataSignature="AMtx7mjSz2WiIX3auCzvuhwjMRytK+50l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tonio Stamerr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0400"/>
    <a:srgbClr val="2B04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34"/>
    <p:restoredTop sz="94758"/>
  </p:normalViewPr>
  <p:slideViewPr>
    <p:cSldViewPr snapToGrid="0">
      <p:cViewPr varScale="1">
        <p:scale>
          <a:sx n="118" d="100"/>
          <a:sy n="118" d="100"/>
        </p:scale>
        <p:origin x="944" y="200"/>
      </p:cViewPr>
      <p:guideLst/>
    </p:cSldViewPr>
  </p:slideViewPr>
  <p:outlineViewPr>
    <p:cViewPr>
      <p:scale>
        <a:sx n="33" d="100"/>
        <a:sy n="33" d="100"/>
      </p:scale>
      <p:origin x="0" y="-1168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59" Type="http://customschemas.google.com/relationships/presentationmetadata" Target="meta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0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21" name="Google Shape;21;p20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>
  <p:cSld name="Immagine con didascalia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9"/>
          <p:cNvSpPr>
            <a:spLocks noGrp="1"/>
          </p:cNvSpPr>
          <p:nvPr>
            <p:ph type="pic" idx="2"/>
          </p:nvPr>
        </p:nvSpPr>
        <p:spPr>
          <a:xfrm>
            <a:off x="5183188" y="1335636"/>
            <a:ext cx="6172200" cy="4841327"/>
          </a:xfrm>
          <a:prstGeom prst="rect">
            <a:avLst/>
          </a:prstGeom>
          <a:noFill/>
          <a:ln>
            <a:noFill/>
          </a:ln>
        </p:spPr>
      </p:sp>
      <p:sp>
        <p:nvSpPr>
          <p:cNvPr id="88" name="Google Shape;88;p29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9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9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91" name="Google Shape;91;p29"/>
          <p:cNvSpPr txBox="1">
            <a:spLocks noGrp="1"/>
          </p:cNvSpPr>
          <p:nvPr>
            <p:ph type="body" idx="1"/>
          </p:nvPr>
        </p:nvSpPr>
        <p:spPr>
          <a:xfrm>
            <a:off x="839788" y="2496619"/>
            <a:ext cx="3932237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2" name="Google Shape;92;p29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3" name="Google Shape;93;p29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0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0"/>
          <p:cNvSpPr txBox="1">
            <a:spLocks noGrp="1"/>
          </p:cNvSpPr>
          <p:nvPr>
            <p:ph type="body" idx="1"/>
          </p:nvPr>
        </p:nvSpPr>
        <p:spPr>
          <a:xfrm rot="5400000">
            <a:off x="4153087" y="-1023750"/>
            <a:ext cx="3885826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30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0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0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100" name="Google Shape;100;p30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itleAndTx">
  <p:cSld name="VERTICAL_TITLE_AND_VERTICAL_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1"/>
          <p:cNvSpPr txBox="1">
            <a:spLocks noGrp="1"/>
          </p:cNvSpPr>
          <p:nvPr>
            <p:ph type="title"/>
          </p:nvPr>
        </p:nvSpPr>
        <p:spPr>
          <a:xfrm rot="5400000">
            <a:off x="7618686" y="2441849"/>
            <a:ext cx="484132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1"/>
          <p:cNvSpPr txBox="1">
            <a:spLocks noGrp="1"/>
          </p:cNvSpPr>
          <p:nvPr>
            <p:ph type="body" idx="1"/>
          </p:nvPr>
        </p:nvSpPr>
        <p:spPr>
          <a:xfrm rot="5400000">
            <a:off x="2284687" y="-110851"/>
            <a:ext cx="4841327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31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31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1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107" name="Google Shape;107;p31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contenuto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1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>
                <a:solidFill>
                  <a:srgbClr val="00206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85623"/>
              </a:buClr>
              <a:buSzPts val="2000"/>
              <a:buChar char="•"/>
              <a:defRPr>
                <a:solidFill>
                  <a:srgbClr val="38562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1800"/>
              <a:buChar char="•"/>
              <a:defRPr>
                <a:solidFill>
                  <a:srgbClr val="7030A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1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28" name="Google Shape;28;p21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>
  <p:cSld name="Due contenuti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2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body" idx="1"/>
          </p:nvPr>
        </p:nvSpPr>
        <p:spPr>
          <a:xfrm>
            <a:off x="838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body" idx="2"/>
          </p:nvPr>
        </p:nvSpPr>
        <p:spPr>
          <a:xfrm>
            <a:off x="6172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2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2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2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36" name="Google Shape;36;p22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>
  <p:cSld name="Diapositiva titolo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3"/>
          <p:cNvSpPr/>
          <p:nvPr/>
        </p:nvSpPr>
        <p:spPr>
          <a:xfrm>
            <a:off x="0" y="1310759"/>
            <a:ext cx="12202758" cy="503867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39" name="Google Shape;39;p23"/>
          <p:cNvSpPr txBox="1"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4500"/>
              <a:buFont typeface="Titillium Web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3"/>
          <p:cNvSpPr txBox="1"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" name="Google Shape;41;p23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3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44" name="Google Shape;44;p23"/>
          <p:cNvSpPr>
            <a:spLocks noGrp="1"/>
          </p:cNvSpPr>
          <p:nvPr>
            <p:ph type="pic" idx="2"/>
          </p:nvPr>
        </p:nvSpPr>
        <p:spPr>
          <a:xfrm>
            <a:off x="5188449" y="2106202"/>
            <a:ext cx="5712431" cy="3754848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23"/>
          <p:cNvSpPr txBox="1">
            <a:spLocks noGrp="1"/>
          </p:cNvSpPr>
          <p:nvPr>
            <p:ph type="body" idx="3"/>
          </p:nvPr>
        </p:nvSpPr>
        <p:spPr>
          <a:xfrm>
            <a:off x="838200" y="5681663"/>
            <a:ext cx="3795444" cy="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6" name="Google Shape;46;p23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>
  <p:cSld name="Titolo e contenuto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4"/>
          <p:cNvSpPr txBox="1"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4"/>
          <p:cNvSpPr txBox="1">
            <a:spLocks noGrp="1"/>
          </p:cNvSpPr>
          <p:nvPr>
            <p:ph type="body" idx="1"/>
          </p:nvPr>
        </p:nvSpPr>
        <p:spPr>
          <a:xfrm>
            <a:off x="838200" y="2496619"/>
            <a:ext cx="10515600" cy="3680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4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4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53" name="Google Shape;53;p24"/>
          <p:cNvSpPr txBox="1">
            <a:spLocks noGrp="1"/>
          </p:cNvSpPr>
          <p:nvPr>
            <p:ph type="body" idx="2"/>
          </p:nvPr>
        </p:nvSpPr>
        <p:spPr>
          <a:xfrm>
            <a:off x="838200" y="1931597"/>
            <a:ext cx="10515600" cy="45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27F47"/>
              </a:buClr>
              <a:buSzPts val="2400"/>
              <a:buChar char="•"/>
              <a:defRPr sz="2400" b="1">
                <a:solidFill>
                  <a:srgbClr val="B27F4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4" name="Google Shape;54;p24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>
  <p:cSld name="Intestazione sezion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5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5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59" name="Google Shape;59;p25"/>
          <p:cNvSpPr txBox="1"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4500"/>
              <a:buFont typeface="Titillium Web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1" name="Google Shape;61;p25"/>
          <p:cNvSpPr>
            <a:spLocks noGrp="1"/>
          </p:cNvSpPr>
          <p:nvPr>
            <p:ph type="pic" idx="2"/>
          </p:nvPr>
        </p:nvSpPr>
        <p:spPr>
          <a:xfrm>
            <a:off x="6096000" y="1335636"/>
            <a:ext cx="5257800" cy="4525414"/>
          </a:xfrm>
          <a:prstGeom prst="rect">
            <a:avLst/>
          </a:prstGeom>
          <a:noFill/>
          <a:ln>
            <a:noFill/>
          </a:ln>
        </p:spPr>
      </p:sp>
      <p:pic>
        <p:nvPicPr>
          <p:cNvPr id="62" name="Google Shape;62;p25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>
  <p:cSld name="Confronto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6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6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6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6"/>
          <p:cNvSpPr txBox="1">
            <a:spLocks noGrp="1"/>
          </p:cNvSpPr>
          <p:nvPr>
            <p:ph type="body" idx="1"/>
          </p:nvPr>
        </p:nvSpPr>
        <p:spPr>
          <a:xfrm>
            <a:off x="838200" y="1931597"/>
            <a:ext cx="10515600" cy="45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27F47"/>
              </a:buClr>
              <a:buSzPts val="2400"/>
              <a:buChar char="•"/>
              <a:defRPr sz="2400" b="1">
                <a:solidFill>
                  <a:srgbClr val="B27F4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body" idx="2"/>
          </p:nvPr>
        </p:nvSpPr>
        <p:spPr>
          <a:xfrm>
            <a:off x="838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400"/>
              <a:buChar char="•"/>
              <a:defRPr>
                <a:solidFill>
                  <a:srgbClr val="1F3864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2000"/>
              <a:buChar char="•"/>
              <a:defRPr>
                <a:solidFill>
                  <a:srgbClr val="7030A0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body" idx="3"/>
          </p:nvPr>
        </p:nvSpPr>
        <p:spPr>
          <a:xfrm>
            <a:off x="6172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400"/>
              <a:buChar char="•"/>
              <a:defRPr>
                <a:solidFill>
                  <a:srgbClr val="1F3864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2000"/>
              <a:buChar char="•"/>
              <a:defRPr>
                <a:solidFill>
                  <a:srgbClr val="7030A0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1800"/>
              <a:buChar char="•"/>
              <a:defRPr>
                <a:solidFill>
                  <a:srgbClr val="7030A0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1" name="Google Shape;71;p26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7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77" name="Google Shape;77;p27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>
  <p:cSld name="Contenuto con didascalia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8"/>
          <p:cNvSpPr txBox="1">
            <a:spLocks noGrp="1"/>
          </p:cNvSpPr>
          <p:nvPr>
            <p:ph type="body" idx="1"/>
          </p:nvPr>
        </p:nvSpPr>
        <p:spPr>
          <a:xfrm>
            <a:off x="5183188" y="1335636"/>
            <a:ext cx="6172200" cy="4841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body" idx="2"/>
          </p:nvPr>
        </p:nvSpPr>
        <p:spPr>
          <a:xfrm>
            <a:off x="839788" y="2496619"/>
            <a:ext cx="3932237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8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8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84" name="Google Shape;84;p28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5" name="Google Shape;85;p28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0" y="6352350"/>
            <a:ext cx="12192000" cy="52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9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0" y="-25841"/>
            <a:ext cx="1219200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9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Titillium Web"/>
              <a:buNone/>
              <a:defRPr sz="2800" b="1" i="0" u="none" strike="noStrike" cap="none">
                <a:solidFill>
                  <a:srgbClr val="B27F47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19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19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ica.cineca.it/icsc/richiesta-risorse-e-servizi/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document/d/1F90HhuUfWghNDK-C4hl7WBP7NFJdTzRY8ALlJpla9vw/edit?usp=sharing" TargetMode="Externa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drive.google.com/file/d/12UjJrHJhcuInEsZOb_Xv1b67_bRKY0gH/view?usp=sharing" TargetMode="Externa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github.com/orgs/ICSC-Spoke2-repo/repositories" TargetMode="Externa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agenda.infn.it/event/43778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s://onlinequestions.org/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ipadvisor.it/Restaurant_Review-g187888-d1870747-Reviews-Le_Tre_Bocche-Catania_Province_of_Catania_Sicily.html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hyperlink" Target="https://www.google.it/maps/dir/37.5246402,15.0722004/Via+Ingegnere,+11,+95129+Catania+CT/@37.5249348,15.0743323,17.21z/data=!4m13!4m12!1m0!1m5!1m1!1s0x1313fcd9a95e14df:0x7d8dc6d1e3518cdb!2m2!1d15.082435!2d37.5233876!2m3!6e0!7e2!8j1733944320!3e3?entry=tts&amp;g_ep=EgoyMDI0MTIwNC4wKgBIAVAD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10.png"/><Relationship Id="rId7" Type="http://schemas.openxmlformats.org/officeDocument/2006/relationships/image" Target="../media/image14.tif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0.jpeg"/><Relationship Id="rId21" Type="http://schemas.openxmlformats.org/officeDocument/2006/relationships/image" Target="../media/image40.jpe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18.jpeg"/><Relationship Id="rId16" Type="http://schemas.openxmlformats.org/officeDocument/2006/relationships/image" Target="../media/image35.png"/><Relationship Id="rId20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2.pn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12" Type="http://schemas.openxmlformats.org/officeDocument/2006/relationships/image" Target="../media/image51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eg"/><Relationship Id="rId11" Type="http://schemas.openxmlformats.org/officeDocument/2006/relationships/image" Target="../media/image50.jpeg"/><Relationship Id="rId5" Type="http://schemas.openxmlformats.org/officeDocument/2006/relationships/image" Target="../media/image45.jpeg"/><Relationship Id="rId10" Type="http://schemas.openxmlformats.org/officeDocument/2006/relationships/image" Target="../media/image49.jpeg"/><Relationship Id="rId4" Type="http://schemas.openxmlformats.org/officeDocument/2006/relationships/image" Target="../media/image44.jpeg"/><Relationship Id="rId9" Type="http://schemas.openxmlformats.org/officeDocument/2006/relationships/image" Target="../media/image11.jpg"/><Relationship Id="rId1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</a:t>
            </a:fld>
            <a:endParaRPr/>
          </a:p>
        </p:txBody>
      </p:sp>
      <p:pic>
        <p:nvPicPr>
          <p:cNvPr id="127" name="Google Shape;12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1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"/>
          <p:cNvSpPr/>
          <p:nvPr/>
        </p:nvSpPr>
        <p:spPr>
          <a:xfrm>
            <a:off x="2301766" y="2334337"/>
            <a:ext cx="10625958" cy="2461183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2"/>
          <p:cNvSpPr txBox="1"/>
          <p:nvPr/>
        </p:nvSpPr>
        <p:spPr>
          <a:xfrm>
            <a:off x="1" y="5900058"/>
            <a:ext cx="6633026" cy="828734"/>
          </a:xfrm>
          <a:prstGeom prst="rect">
            <a:avLst/>
          </a:prstGeom>
          <a:solidFill>
            <a:srgbClr val="5B87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it-IT" sz="2800" b="1" dirty="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General Meeting ,Catania </a:t>
            </a:r>
            <a:r>
              <a:rPr lang="it-IT" sz="2800" b="1" dirty="0" err="1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December</a:t>
            </a:r>
            <a:r>
              <a:rPr lang="it-IT" sz="2800" b="1" dirty="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 2024</a:t>
            </a:r>
            <a:endParaRPr sz="2000" dirty="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30" name="Google Shape;130;p2"/>
          <p:cNvSpPr txBox="1"/>
          <p:nvPr/>
        </p:nvSpPr>
        <p:spPr>
          <a:xfrm>
            <a:off x="745067" y="-3098800"/>
            <a:ext cx="32766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ICSC_progetto_comunicazione**</a:t>
            </a:r>
            <a:endParaRPr/>
          </a:p>
        </p:txBody>
      </p:sp>
      <p:sp>
        <p:nvSpPr>
          <p:cNvPr id="131" name="Google Shape;131;p2"/>
          <p:cNvSpPr txBox="1"/>
          <p:nvPr/>
        </p:nvSpPr>
        <p:spPr>
          <a:xfrm>
            <a:off x="2635336" y="2694001"/>
            <a:ext cx="9171759" cy="72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7500" lnSpcReduction="20000"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63A0"/>
              </a:buClr>
              <a:buSzPct val="100000"/>
              <a:buFont typeface="Roboto"/>
              <a:buNone/>
            </a:pPr>
            <a:r>
              <a:rPr lang="it-IT" sz="3600" b="1" i="0">
                <a:solidFill>
                  <a:srgbClr val="1A63A0"/>
                </a:solidFill>
                <a:latin typeface="Roboto"/>
                <a:ea typeface="Roboto"/>
                <a:cs typeface="Roboto"/>
                <a:sym typeface="Roboto"/>
              </a:rPr>
              <a:t>Spoke 2 - FUNDAMENTAL RESEARCH &amp; SPACE ECONOMY</a:t>
            </a:r>
            <a:endParaRPr sz="3600" b="1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32" name="Google Shape;132;p2"/>
          <p:cNvPicPr preferRelativeResize="0"/>
          <p:nvPr/>
        </p:nvPicPr>
        <p:blipFill rotWithShape="1">
          <a:blip r:embed="rId4">
            <a:alphaModFix/>
          </a:blip>
          <a:srcRect r="9138"/>
          <a:stretch/>
        </p:blipFill>
        <p:spPr>
          <a:xfrm>
            <a:off x="6633027" y="803417"/>
            <a:ext cx="5558971" cy="1890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9F5F9-9C69-ECB4-0E28-D2E9E718F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 - new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A539AE-715F-9DCF-8C6E-874262F061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Initial timeline:</a:t>
            </a:r>
          </a:p>
          <a:p>
            <a:pPr lvl="1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36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months: Sep 22 – Aug 25</a:t>
            </a:r>
          </a:p>
          <a:p>
            <a:pPr lvl="1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7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scientific milestones:</a:t>
            </a:r>
          </a:p>
          <a:p>
            <a:pPr lvl="2"/>
            <a:r>
              <a:rPr lang="en-US" dirty="0">
                <a:solidFill>
                  <a:schemeClr val="accent6"/>
                </a:solidFill>
              </a:rPr>
              <a:t>M4,M5:Month8(2x), M6:Month12, M7:Month18, M8:Month22, M9:Month26, </a:t>
            </a:r>
            <a:r>
              <a:rPr lang="en-US" dirty="0">
                <a:solidFill>
                  <a:schemeClr val="accent2"/>
                </a:solidFill>
              </a:rPr>
              <a:t>M10:Month36 </a:t>
            </a:r>
          </a:p>
          <a:p>
            <a:pPr lvl="1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234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Targets (KPIs) on the academic side</a:t>
            </a:r>
          </a:p>
          <a:p>
            <a:pPr lvl="1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A9B9B2-E45F-DD07-034A-B588A45EF68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New timeline:</a:t>
            </a:r>
          </a:p>
          <a:p>
            <a:pPr lvl="1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+4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months, up to Dec 25</a:t>
            </a:r>
          </a:p>
          <a:p>
            <a:pPr lvl="1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Added a M11:Month40</a:t>
            </a:r>
          </a:p>
          <a:p>
            <a:pPr lvl="1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No real additional targets, at some point we (or the HUB) will declare that we use the +4 months to deliver the same results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745F4-BB65-4734-62B4-95601047804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0882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02C70-3355-5249-2153-99536C9BF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Activities – 4 main types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6CF540-214E-3559-535A-1AC8932393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114300" indent="0">
              <a:buNone/>
            </a:pPr>
            <a:r>
              <a:rPr lang="en-US" dirty="0"/>
              <a:t>Scientific:</a:t>
            </a:r>
          </a:p>
          <a:p>
            <a:pPr marL="628650" indent="-514350">
              <a:buFont typeface="+mj-lt"/>
              <a:buAutoNum type="arabicPeriod"/>
            </a:pPr>
            <a:r>
              <a:rPr lang="en-US" b="1" dirty="0"/>
              <a:t>19 </a:t>
            </a:r>
            <a:r>
              <a:rPr lang="en-US" dirty="0"/>
              <a:t>Flagship projects: they represent a category of studies; they have KPIs which are analyzed by the reviewers</a:t>
            </a:r>
          </a:p>
          <a:p>
            <a:pPr marL="628650" indent="-514350">
              <a:buFont typeface="+mj-lt"/>
              <a:buAutoNum type="arabicPeriod"/>
            </a:pPr>
            <a:r>
              <a:rPr lang="en-US" b="1" dirty="0"/>
              <a:t>O(10-30) </a:t>
            </a:r>
            <a:r>
              <a:rPr lang="en-US" dirty="0"/>
              <a:t>Other projects: they happen in the WPs but ale loosely coupled, they are related to the Flagships but they have a much lower reporting structure; no KPIs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940260-8DD8-3035-9140-E2F4695FB11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Collaboration with internal industries:</a:t>
            </a:r>
          </a:p>
          <a:p>
            <a:pPr lvl="1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11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Innovation Funds, 4 guided by Spoke2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They also have KPIs!</a:t>
            </a:r>
          </a:p>
          <a:p>
            <a:r>
              <a:rPr lang="en-US" dirty="0"/>
              <a:t>External collaborations</a:t>
            </a:r>
          </a:p>
          <a:p>
            <a:pPr lvl="1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14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Academic and industrial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They also have KPIs!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EDD24-9DCA-1D85-4463-70AE2334961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796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081ED-9FF9-2349-23A5-8CDA0C310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one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F7C72-0C29-E7EC-787D-E9F64E0705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Flagships:</a:t>
            </a:r>
          </a:p>
          <a:p>
            <a:pPr lvl="1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4 WP1, 5 WP2, 7 WP3, 3 WP6</a:t>
            </a:r>
          </a:p>
          <a:p>
            <a:pPr lvl="1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WP4 and WP5 share FSs with the other WPs</a:t>
            </a:r>
          </a:p>
          <a:p>
            <a:r>
              <a:rPr lang="en-US" dirty="0"/>
              <a:t>Innovation Funds</a:t>
            </a:r>
          </a:p>
          <a:p>
            <a:pPr lvl="1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4 ENI, 1 Leonardo, 2 Intesa, 2 IFAB, 2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Unipol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/Leitha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D99F76-9738-F054-2D69-4137A630557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72202" y="2682239"/>
            <a:ext cx="5878284" cy="2958275"/>
          </a:xfrm>
        </p:spPr>
        <p:txBody>
          <a:bodyPr/>
          <a:lstStyle/>
          <a:p>
            <a:r>
              <a:rPr lang="en-US" dirty="0"/>
              <a:t>14 Bandi a </a:t>
            </a:r>
            <a:r>
              <a:rPr lang="en-US" dirty="0" err="1"/>
              <a:t>Cascata</a:t>
            </a:r>
            <a:r>
              <a:rPr lang="en-US" dirty="0"/>
              <a:t> / Open Calls</a:t>
            </a:r>
          </a:p>
          <a:p>
            <a:pPr lvl="1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4xUNIGE, 1xUNISI, 1xUNIME, 1xUNIUD, 1xUNIROMA3, 1xMangrovia, 1xEarnext, 1xUNIPG, 1xUNISA, 1xUNIURB, 1xMARCONI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9BE7A9-81C5-3F38-D778-AF339403778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3898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79C98-39BA-886E-CC6A-57A9DDE8D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9484AC-6C59-EB4A-DFC2-F498AABFB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987736"/>
            <a:ext cx="5181600" cy="3680344"/>
          </a:xfrm>
        </p:spPr>
        <p:txBody>
          <a:bodyPr>
            <a:normAutofit/>
          </a:bodyPr>
          <a:lstStyle/>
          <a:p>
            <a:r>
              <a:rPr lang="en-US" dirty="0"/>
              <a:t>Standard Academic:</a:t>
            </a:r>
          </a:p>
          <a:p>
            <a:pPr lvl="1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INFN 2.56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Meur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INAF 1.2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Meur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All the others 0.74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Meur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dirty="0"/>
              <a:t>Innovation Funds</a:t>
            </a:r>
          </a:p>
          <a:p>
            <a:pPr lvl="1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1.9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Meur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in total, 140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kE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industry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D117D9-387D-09C5-C2DC-0AD3F47EAB8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806440" y="2055018"/>
            <a:ext cx="5181600" cy="2747963"/>
          </a:xfrm>
        </p:spPr>
        <p:txBody>
          <a:bodyPr/>
          <a:lstStyle/>
          <a:p>
            <a:r>
              <a:rPr lang="en-US" dirty="0"/>
              <a:t>Open Calls</a:t>
            </a:r>
          </a:p>
          <a:p>
            <a:pPr lvl="1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3.1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Meur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total</a:t>
            </a:r>
          </a:p>
          <a:p>
            <a:pPr lvl="1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Remodulation ~ -200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kE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83B919-9167-1E04-9C4E-0AA1F86ADBC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13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8E859A-3561-A773-0EF5-124947D7E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3899619"/>
            <a:ext cx="7772400" cy="254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22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114BE-012F-5233-3411-4ADCC9114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we spending money? (Alessia, September 2024)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C8DF36-5847-6045-D591-C6A954F96FD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14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B61D42-BBA9-B2FF-670F-F5D75D111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4" y="1793974"/>
            <a:ext cx="8880149" cy="48907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BEAFFE-B855-EDE1-8E74-E882C5F426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451"/>
          <a:stretch/>
        </p:blipFill>
        <p:spPr>
          <a:xfrm>
            <a:off x="10330542" y="2113221"/>
            <a:ext cx="1068977" cy="11676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18719B-C4C4-55CE-8B77-96D29700732F}"/>
              </a:ext>
            </a:extLst>
          </p:cNvPr>
          <p:cNvSpPr txBox="1"/>
          <p:nvPr/>
        </p:nvSpPr>
        <p:spPr>
          <a:xfrm>
            <a:off x="9535721" y="3500665"/>
            <a:ext cx="22541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43% of the budget in the </a:t>
            </a:r>
            <a:br>
              <a:rPr lang="en-US" dirty="0"/>
            </a:br>
            <a:r>
              <a:rPr lang="en-US" dirty="0"/>
              <a:t>monitoring system</a:t>
            </a:r>
          </a:p>
          <a:p>
            <a:r>
              <a:rPr lang="en-US" dirty="0"/>
              <a:t>37% spent and accounted</a:t>
            </a:r>
          </a:p>
        </p:txBody>
      </p:sp>
    </p:spTree>
    <p:extLst>
      <p:ext uri="{BB962C8B-B14F-4D97-AF65-F5344CB8AC3E}">
        <p14:creationId xmlns:p14="http://schemas.microsoft.com/office/powerpoint/2010/main" val="1917981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48840-13E2-A2A8-2913-A99AB48CF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Utilization of the ICSC infrastructure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0E0F43-AFA6-809C-644D-4A1760A515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ICSC is 50% infrastructure – our use cases can and should use it!</a:t>
            </a:r>
          </a:p>
          <a:p>
            <a:r>
              <a:rPr lang="en-US" dirty="0"/>
              <a:t>ICSC has:</a:t>
            </a:r>
          </a:p>
          <a:p>
            <a:pPr lvl="1"/>
            <a:r>
              <a:rPr lang="en-US" b="1" dirty="0">
                <a:solidFill>
                  <a:srgbClr val="7030A0"/>
                </a:solidFill>
              </a:rPr>
              <a:t>Supercomputing resources </a:t>
            </a:r>
            <a:r>
              <a:rPr lang="en-US" dirty="0">
                <a:solidFill>
                  <a:srgbClr val="7030A0"/>
                </a:solidFill>
              </a:rPr>
              <a:t>(Leonardo and Galileo and HPC Bubbles: CPU and CPU+GPU)</a:t>
            </a:r>
          </a:p>
          <a:p>
            <a:pPr lvl="1"/>
            <a:r>
              <a:rPr lang="en-US" b="1" dirty="0">
                <a:solidFill>
                  <a:srgbClr val="7030A0"/>
                </a:solidFill>
              </a:rPr>
              <a:t>Cloud resources </a:t>
            </a:r>
            <a:r>
              <a:rPr lang="en-US" dirty="0">
                <a:solidFill>
                  <a:srgbClr val="7030A0"/>
                </a:solidFill>
              </a:rPr>
              <a:t>(CINECA and INFN)</a:t>
            </a:r>
          </a:p>
          <a:p>
            <a:pPr lvl="1"/>
            <a:r>
              <a:rPr lang="en-US" b="1" dirty="0">
                <a:solidFill>
                  <a:srgbClr val="7030A0"/>
                </a:solidFill>
              </a:rPr>
              <a:t>GRID/BATCH resources </a:t>
            </a:r>
            <a:r>
              <a:rPr lang="en-US" dirty="0">
                <a:solidFill>
                  <a:srgbClr val="7030A0"/>
                </a:solidFill>
              </a:rPr>
              <a:t>(INFN)</a:t>
            </a:r>
          </a:p>
          <a:p>
            <a:pPr lvl="1"/>
            <a:r>
              <a:rPr lang="en-US" b="1" dirty="0">
                <a:solidFill>
                  <a:srgbClr val="7030A0"/>
                </a:solidFill>
              </a:rPr>
              <a:t>Storage</a:t>
            </a:r>
            <a:r>
              <a:rPr lang="en-US" dirty="0">
                <a:solidFill>
                  <a:srgbClr val="7030A0"/>
                </a:solidFill>
              </a:rPr>
              <a:t> (Disk and Tape, GRID and Cloud, POSIX and Object, accessible via multiple protocols)</a:t>
            </a:r>
          </a:p>
          <a:p>
            <a:pPr lvl="1"/>
            <a:r>
              <a:rPr lang="en-US" b="1" dirty="0">
                <a:solidFill>
                  <a:srgbClr val="7030A0"/>
                </a:solidFill>
              </a:rPr>
              <a:t>FPGA resources </a:t>
            </a:r>
            <a:r>
              <a:rPr lang="en-US" dirty="0">
                <a:solidFill>
                  <a:srgbClr val="7030A0"/>
                </a:solidFill>
              </a:rPr>
              <a:t>via a collaboration with </a:t>
            </a:r>
            <a:r>
              <a:rPr lang="en-US" dirty="0" err="1">
                <a:solidFill>
                  <a:srgbClr val="7030A0"/>
                </a:solidFill>
              </a:rPr>
              <a:t>TeRABIT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/>
              <a:t>Accessible to all the 4 activity types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A3A077-7D28-8D3E-14DB-CE12F666F1C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15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B21240-8FF5-7BDC-38C4-94651F180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851" y="2496619"/>
            <a:ext cx="5180200" cy="51876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9BE120-10CD-5E38-3B6B-4F2055E38027}"/>
              </a:ext>
            </a:extLst>
          </p:cNvPr>
          <p:cNvSpPr txBox="1"/>
          <p:nvPr/>
        </p:nvSpPr>
        <p:spPr>
          <a:xfrm>
            <a:off x="7079907" y="1494860"/>
            <a:ext cx="46666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hlinkClick r:id="rId3"/>
              </a:rPr>
              <a:t>A portal to request for resources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(RAC)</a:t>
            </a:r>
          </a:p>
        </p:txBody>
      </p:sp>
    </p:spTree>
    <p:extLst>
      <p:ext uri="{BB962C8B-B14F-4D97-AF65-F5344CB8AC3E}">
        <p14:creationId xmlns:p14="http://schemas.microsoft.com/office/powerpoint/2010/main" val="399935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21F7E-7005-12E5-8002-C2D5D7E9E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granted so far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88C20-31A6-5B41-29B4-E2DB541D660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16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136207-DE07-459E-F867-DE9D570D9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" y="1801085"/>
            <a:ext cx="8483239" cy="4732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55DFC9-5135-2231-9C5F-66688C9AA7CC}"/>
              </a:ext>
            </a:extLst>
          </p:cNvPr>
          <p:cNvSpPr txBox="1"/>
          <p:nvPr/>
        </p:nvSpPr>
        <p:spPr>
          <a:xfrm>
            <a:off x="8561832" y="1171100"/>
            <a:ext cx="3621024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Spoke 2 RAC requests are 40% of the total</a:t>
            </a:r>
          </a:p>
          <a:p>
            <a:r>
              <a:rPr lang="en-US" dirty="0"/>
              <a:t>All approved for the moment! </a:t>
            </a:r>
            <a:r>
              <a:rPr lang="en-US" dirty="0">
                <a:sym typeface="Wingdings" pitchFamily="2" charset="2"/>
              </a:rPr>
              <a:t> a big thanks to the Spoke 2 submitters !</a:t>
            </a: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r>
              <a:rPr lang="en-US" b="1" dirty="0">
                <a:sym typeface="Wingdings" pitchFamily="2" charset="2"/>
              </a:rPr>
              <a:t>BUT: are we using them?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sym typeface="Wingdings" pitchFamily="2" charset="2"/>
              </a:rPr>
              <a:t>Startup phase not easy (getting account, accesses, ….)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sym typeface="Wingdings" pitchFamily="2" charset="2"/>
              </a:rPr>
              <a:t>Cloud use is even more difficult  high learning curve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sym typeface="Wingdings" pitchFamily="2" charset="2"/>
              </a:rPr>
              <a:t>For HPC and GRID resources much easier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sym typeface="Wingdings" pitchFamily="2" charset="2"/>
              </a:rPr>
              <a:t>(some projects are late so probably did not need 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sym typeface="Wingdings" pitchFamily="2" charset="2"/>
              </a:rPr>
              <a:t>(in some cases we cut short by using other resources)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ym typeface="Wingdings" pitchFamily="2" charset="2"/>
              </a:rPr>
              <a:t>I expect that by the end of year ~80% will have started the process to use the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ym typeface="Wingdings" pitchFamily="2" charset="2"/>
              </a:rPr>
              <a:t>2025 will be the year of utilization!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91836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14DB3-01D5-BB37-DA18-23279D335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Meetings in 2025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1FEFA8-126A-8EDC-3143-68AE7BC1D6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Feb/March: a face to face meeting with the reviewers 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Had a first one in Oct 23: very (very!) pleasant atmosphere</a:t>
            </a:r>
          </a:p>
          <a:p>
            <a:r>
              <a:rPr lang="en-US" dirty="0"/>
              <a:t>September 2025 21</a:t>
            </a:r>
            <a:r>
              <a:rPr lang="en-US" baseline="30000" dirty="0"/>
              <a:t>st</a:t>
            </a:r>
            <a:r>
              <a:rPr lang="en-US" dirty="0"/>
              <a:t>-26th: plenary ICSC meeting at Isola </a:t>
            </a:r>
            <a:r>
              <a:rPr lang="en-US" dirty="0" err="1"/>
              <a:t>D’Elba</a:t>
            </a:r>
            <a:endParaRPr lang="en-US" dirty="0"/>
          </a:p>
          <a:p>
            <a:pPr lvl="1"/>
            <a:r>
              <a:rPr lang="en-US" dirty="0">
                <a:solidFill>
                  <a:srgbClr val="7030A0"/>
                </a:solidFill>
              </a:rPr>
              <a:t>Designed as the end-of-project meeting, but difficult to go there in December </a:t>
            </a:r>
            <a:r>
              <a:rPr lang="en-US" dirty="0">
                <a:solidFill>
                  <a:srgbClr val="7030A0"/>
                </a:solidFill>
                <a:sym typeface="Wingdings" pitchFamily="2" charset="2"/>
              </a:rPr>
              <a:t></a:t>
            </a:r>
          </a:p>
          <a:p>
            <a:pPr lvl="1"/>
            <a:r>
              <a:rPr lang="en-US" dirty="0">
                <a:solidFill>
                  <a:srgbClr val="7030A0"/>
                </a:solidFill>
                <a:sym typeface="Wingdings" pitchFamily="2" charset="2"/>
              </a:rPr>
              <a:t>Please plan to be there!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C0F710-E191-2BC8-FB82-4B44E0F7FE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17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BEDD53-9B9E-422B-51FE-A64758580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387" y="1404339"/>
            <a:ext cx="5281590" cy="489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94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44CAE-CCF8-ACFD-47FC-B31053B9B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Spoke 2 Evaluations up to now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5FC12D-A3AF-159E-171D-7756A8ED6B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We got referee evaluation up to Milestone 8 included (Jun 2024)</a:t>
            </a:r>
          </a:p>
          <a:p>
            <a:r>
              <a:rPr lang="en-US" dirty="0"/>
              <a:t>MS7: “</a:t>
            </a:r>
            <a:r>
              <a:rPr lang="en-US" i="1" dirty="0"/>
              <a:t>Spoke 2 – Milestone in progress, most tasks still being concluded but good progress has been made and it is expected that all tasks will be concluded as part </a:t>
            </a:r>
            <a:r>
              <a:rPr lang="en-US" i="1" dirty="0" err="1"/>
              <a:t>ofmilestone</a:t>
            </a:r>
            <a:r>
              <a:rPr lang="en-US" i="1" dirty="0"/>
              <a:t> 8. </a:t>
            </a:r>
            <a:r>
              <a:rPr lang="en-US" i="1" dirty="0">
                <a:solidFill>
                  <a:srgbClr val="7030A0"/>
                </a:solidFill>
              </a:rPr>
              <a:t>Group to be commended for the clarity of the reporting and the quality of research being done</a:t>
            </a:r>
            <a:r>
              <a:rPr lang="en-US" i="1" dirty="0"/>
              <a:t>.”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39A4CC-9617-7CB2-7BD3-0A12E1C3EA3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MS8: </a:t>
            </a:r>
            <a:r>
              <a:rPr lang="en-US" i="1" dirty="0"/>
              <a:t>“Spoke 2 – Milestone mostly achieved, </a:t>
            </a:r>
            <a:r>
              <a:rPr lang="en-US" i="1" dirty="0">
                <a:solidFill>
                  <a:srgbClr val="7030A0"/>
                </a:solidFill>
              </a:rPr>
              <a:t>with all targets reached except for a few with external interdependencies </a:t>
            </a:r>
            <a:r>
              <a:rPr lang="en-US" i="1" dirty="0"/>
              <a:t>which caused some delays – this is being addressed and </a:t>
            </a:r>
            <a:r>
              <a:rPr lang="en-US" i="1" dirty="0">
                <a:solidFill>
                  <a:srgbClr val="7030A0"/>
                </a:solidFill>
              </a:rPr>
              <a:t>does not seem to present problems.”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F75A27-7269-AA59-3A23-98B4DF378D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9628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E7485-413C-20FB-7FD8-E5713BDBD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4140"/>
            <a:ext cx="10515600" cy="780114"/>
          </a:xfrm>
        </p:spPr>
        <p:txBody>
          <a:bodyPr>
            <a:normAutofit fontScale="90000"/>
          </a:bodyPr>
          <a:lstStyle/>
          <a:p>
            <a:r>
              <a:rPr lang="en-US" dirty="0"/>
              <a:t>Some points raised </a:t>
            </a:r>
            <a:br>
              <a:rPr lang="en-US" dirty="0"/>
            </a:br>
            <a:r>
              <a:rPr lang="en-US" dirty="0"/>
              <a:t>by the referees, </a:t>
            </a:r>
            <a:br>
              <a:rPr lang="en-US" dirty="0"/>
            </a:br>
            <a:r>
              <a:rPr lang="en-US" dirty="0"/>
              <a:t>which concern also </a:t>
            </a:r>
            <a:br>
              <a:rPr lang="en-US" dirty="0"/>
            </a:br>
            <a:r>
              <a:rPr lang="en-US" dirty="0"/>
              <a:t>Spoke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7D3288-AA35-42EB-F4A3-0F6376DB70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567369"/>
            <a:ext cx="5181600" cy="3609594"/>
          </a:xfrm>
        </p:spPr>
        <p:txBody>
          <a:bodyPr>
            <a:normAutofit/>
          </a:bodyPr>
          <a:lstStyle/>
          <a:p>
            <a:r>
              <a:rPr lang="en-US" i="1" dirty="0"/>
              <a:t>“We note that despite extensive recruitment efforts, around 20% of the positions have yet to be filled”</a:t>
            </a:r>
          </a:p>
          <a:p>
            <a:r>
              <a:rPr lang="en-US" i="1" dirty="0">
                <a:solidFill>
                  <a:srgbClr val="7030A0"/>
                </a:solidFill>
              </a:rPr>
              <a:t>“For the innovation grants, we note that the balance of private partners is inhomogeneous across the spokes.”</a:t>
            </a:r>
          </a:p>
          <a:p>
            <a:endParaRPr lang="en-US" i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C95963A-8C8D-82EA-1906-B73D7E3767EE}"/>
              </a:ext>
            </a:extLst>
          </p:cNvPr>
          <p:cNvGrpSpPr/>
          <p:nvPr/>
        </p:nvGrpSpPr>
        <p:grpSpPr>
          <a:xfrm>
            <a:off x="4419600" y="22220"/>
            <a:ext cx="7772400" cy="2474399"/>
            <a:chOff x="0" y="2439469"/>
            <a:chExt cx="7772400" cy="247439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594D6A-962E-6CF5-B52B-1D8AC7D88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439469"/>
              <a:ext cx="7772400" cy="126165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1C82F29-2107-7EDE-818C-38557F5A2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682134"/>
              <a:ext cx="7772400" cy="1231734"/>
            </a:xfrm>
            <a:prstGeom prst="rect">
              <a:avLst/>
            </a:prstGeom>
          </p:spPr>
        </p:pic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DB94C-5150-0B38-571B-17708598942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72200" y="2567369"/>
            <a:ext cx="5181600" cy="3609593"/>
          </a:xfrm>
        </p:spPr>
        <p:txBody>
          <a:bodyPr>
            <a:normAutofit fontScale="92500" lnSpcReduction="10000"/>
          </a:bodyPr>
          <a:lstStyle/>
          <a:p>
            <a:r>
              <a:rPr lang="en-US" i="1" dirty="0"/>
              <a:t>” Although there are big overall plans for Open Data, the section on what has been done so far left blank”</a:t>
            </a:r>
          </a:p>
          <a:p>
            <a:r>
              <a:rPr lang="en-US" i="1" dirty="0">
                <a:solidFill>
                  <a:srgbClr val="7030A0"/>
                </a:solidFill>
              </a:rPr>
              <a:t>“About climate change, the assessment of the environmental impact is debatable. We believe that the energy footprint of the data </a:t>
            </a:r>
            <a:r>
              <a:rPr lang="en-US" i="1" dirty="0" err="1">
                <a:solidFill>
                  <a:srgbClr val="7030A0"/>
                </a:solidFill>
              </a:rPr>
              <a:t>centres</a:t>
            </a:r>
            <a:r>
              <a:rPr lang="en-US" i="1" dirty="0">
                <a:solidFill>
                  <a:srgbClr val="7030A0"/>
                </a:solidFill>
              </a:rPr>
              <a:t> should be included in this assessment.”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0BC88B-2A81-D313-A5F6-0CDA16B2A9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4710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6921745-1679-804D-93B5-CC4E0F2E9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</a:t>
            </a:r>
            <a:r>
              <a:rPr lang="it-IT" dirty="0" err="1"/>
              <a:t>Spoke</a:t>
            </a:r>
            <a:r>
              <a:rPr lang="it-IT" dirty="0"/>
              <a:t> 2 of ICSC in </a:t>
            </a:r>
            <a:r>
              <a:rPr lang="it-IT" dirty="0" err="1"/>
              <a:t>one</a:t>
            </a:r>
            <a:r>
              <a:rPr lang="it-IT" dirty="0"/>
              <a:t> slide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826B48-373E-B742-A766-049F4DDC6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6845632" cy="3885826"/>
          </a:xfrm>
        </p:spPr>
        <p:txBody>
          <a:bodyPr/>
          <a:lstStyle/>
          <a:p>
            <a:r>
              <a:rPr lang="en-US" dirty="0"/>
              <a:t>Spoke Leader Institution: INFN</a:t>
            </a:r>
          </a:p>
          <a:p>
            <a:r>
              <a:rPr lang="en-US" dirty="0">
                <a:solidFill>
                  <a:schemeClr val="accent1"/>
                </a:solidFill>
              </a:rPr>
              <a:t>Co-Leader Institution: INAF</a:t>
            </a:r>
          </a:p>
          <a:p>
            <a:r>
              <a:rPr lang="en-US" dirty="0"/>
              <a:t>Academic Affiliates: 13 Universities+ 2 Public Research Institutions</a:t>
            </a:r>
          </a:p>
          <a:p>
            <a:r>
              <a:rPr lang="en-US" dirty="0">
                <a:solidFill>
                  <a:schemeClr val="accent1"/>
                </a:solidFill>
              </a:rPr>
              <a:t>Private Affiliates (via Innovation Grants): 6 Large Enterprises + 1 Small Enterprise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Being formalize in these very days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E08238-66D7-D44F-8B38-6D849467723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</a:t>
            </a:fld>
            <a:endParaRPr lang="it-IT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D46AA63B-1225-B04E-A473-85BFCB73F761}"/>
              </a:ext>
            </a:extLst>
          </p:cNvPr>
          <p:cNvGrpSpPr/>
          <p:nvPr/>
        </p:nvGrpSpPr>
        <p:grpSpPr>
          <a:xfrm>
            <a:off x="7816393" y="1335636"/>
            <a:ext cx="4694863" cy="4905731"/>
            <a:chOff x="6939281" y="1238190"/>
            <a:chExt cx="5232399" cy="5467410"/>
          </a:xfrm>
        </p:grpSpPr>
        <p:sp>
          <p:nvSpPr>
            <p:cNvPr id="9" name="Rettangolo 84">
              <a:extLst>
                <a:ext uri="{FF2B5EF4-FFF2-40B4-BE49-F238E27FC236}">
                  <a16:creationId xmlns:a16="http://schemas.microsoft.com/office/drawing/2014/main" id="{A2A03296-CD02-5641-A697-A9AB10ADE0C8}"/>
                </a:ext>
              </a:extLst>
            </p:cNvPr>
            <p:cNvSpPr/>
            <p:nvPr/>
          </p:nvSpPr>
          <p:spPr>
            <a:xfrm rot="16200000">
              <a:off x="6639561" y="1539238"/>
              <a:ext cx="5466079" cy="4866640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913943"/>
              <a:endParaRPr lang="en-US" sz="1000" b="1" dirty="0">
                <a:solidFill>
                  <a:srgbClr val="1528BC"/>
                </a:solidFill>
                <a:latin typeface="Titillium Web" pitchFamily="2" charset="77"/>
              </a:endParaRPr>
            </a:p>
            <a:p>
              <a:pPr algn="ctr" defTabSz="913943"/>
              <a:endParaRPr lang="en-US" sz="1000" b="1" dirty="0">
                <a:solidFill>
                  <a:srgbClr val="1528BC"/>
                </a:solidFill>
                <a:latin typeface="Titillium Web" pitchFamily="2" charset="77"/>
              </a:endParaRPr>
            </a:p>
            <a:p>
              <a:pPr algn="ctr" defTabSz="913943"/>
              <a:r>
                <a:rPr lang="en-US" sz="1000" b="1" dirty="0">
                  <a:solidFill>
                    <a:srgbClr val="1528BC"/>
                  </a:solidFill>
                  <a:latin typeface="Titillium Web" pitchFamily="2" charset="77"/>
                </a:rPr>
                <a:t>ISTRUZIONE E FORMAZIONE, IMPRENDITORIALITÀ,</a:t>
              </a:r>
            </a:p>
            <a:p>
              <a:pPr algn="ctr" defTabSz="913943"/>
              <a:r>
                <a:rPr lang="en-US" sz="1000" b="1" dirty="0">
                  <a:solidFill>
                    <a:srgbClr val="1528BC"/>
                  </a:solidFill>
                  <a:latin typeface="Titillium Web" pitchFamily="2" charset="77"/>
                </a:rPr>
                <a:t>TRASFERIMENTO DI CONOSCENZE, POLICY, OUTREACH</a:t>
              </a:r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536E7B38-B970-3A41-80A3-DE90429F8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04868" y="1238190"/>
              <a:ext cx="4060412" cy="5467410"/>
            </a:xfrm>
            <a:prstGeom prst="rect">
              <a:avLst/>
            </a:prstGeom>
          </p:spPr>
        </p:pic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67ECCC63-8D03-2841-9323-90B3BDC0E223}"/>
                </a:ext>
              </a:extLst>
            </p:cNvPr>
            <p:cNvSpPr/>
            <p:nvPr/>
          </p:nvSpPr>
          <p:spPr>
            <a:xfrm>
              <a:off x="7780722" y="1727200"/>
              <a:ext cx="1421930" cy="54864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FUTURE HPC</a:t>
              </a:r>
            </a:p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&amp; BIG DATA</a:t>
              </a:r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A38F7267-2B48-E74A-BBCA-2B3360F55950}"/>
                </a:ext>
              </a:extLst>
            </p:cNvPr>
            <p:cNvSpPr/>
            <p:nvPr/>
          </p:nvSpPr>
          <p:spPr>
            <a:xfrm>
              <a:off x="9804400" y="1544320"/>
              <a:ext cx="1798320" cy="720524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FUNDAMENTAL RESEARCH</a:t>
              </a:r>
            </a:p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&amp; SPACE ECONOMY</a:t>
              </a:r>
            </a:p>
          </p:txBody>
        </p:sp>
        <p:sp>
          <p:nvSpPr>
            <p:cNvPr id="13" name="Rettangolo 28">
              <a:extLst>
                <a:ext uri="{FF2B5EF4-FFF2-40B4-BE49-F238E27FC236}">
                  <a16:creationId xmlns:a16="http://schemas.microsoft.com/office/drawing/2014/main" id="{09F4837F-3356-0F49-8B73-2C3931DF11F2}"/>
                </a:ext>
              </a:extLst>
            </p:cNvPr>
            <p:cNvSpPr/>
            <p:nvPr/>
          </p:nvSpPr>
          <p:spPr>
            <a:xfrm>
              <a:off x="7703488" y="2651760"/>
              <a:ext cx="2009472" cy="726477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ASTROPHYSICS &amp; COSMOS OBSERVATIONS</a:t>
              </a:r>
            </a:p>
          </p:txBody>
        </p:sp>
        <p:sp>
          <p:nvSpPr>
            <p:cNvPr id="14" name="Rettangolo 29">
              <a:extLst>
                <a:ext uri="{FF2B5EF4-FFF2-40B4-BE49-F238E27FC236}">
                  <a16:creationId xmlns:a16="http://schemas.microsoft.com/office/drawing/2014/main" id="{282AD735-BDFD-D04A-8A21-37402FE0E2E7}"/>
                </a:ext>
              </a:extLst>
            </p:cNvPr>
            <p:cNvSpPr/>
            <p:nvPr/>
          </p:nvSpPr>
          <p:spPr>
            <a:xfrm>
              <a:off x="9802803" y="2661920"/>
              <a:ext cx="1421930" cy="716317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EARTH</a:t>
              </a:r>
            </a:p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&amp; CLIMATE</a:t>
              </a:r>
            </a:p>
          </p:txBody>
        </p:sp>
        <p:sp>
          <p:nvSpPr>
            <p:cNvPr id="15" name="Rettangolo 31">
              <a:extLst>
                <a:ext uri="{FF2B5EF4-FFF2-40B4-BE49-F238E27FC236}">
                  <a16:creationId xmlns:a16="http://schemas.microsoft.com/office/drawing/2014/main" id="{7BCC61CF-55E2-1B43-873C-A86D8B9996F3}"/>
                </a:ext>
              </a:extLst>
            </p:cNvPr>
            <p:cNvSpPr/>
            <p:nvPr/>
          </p:nvSpPr>
          <p:spPr>
            <a:xfrm>
              <a:off x="7724104" y="3881120"/>
              <a:ext cx="2059976" cy="61051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ENVIRONMENT</a:t>
              </a:r>
            </a:p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&amp; NATURAL DISASTERS</a:t>
              </a:r>
            </a:p>
          </p:txBody>
        </p:sp>
        <p:sp>
          <p:nvSpPr>
            <p:cNvPr id="16" name="Rettangolo 32">
              <a:extLst>
                <a:ext uri="{FF2B5EF4-FFF2-40B4-BE49-F238E27FC236}">
                  <a16:creationId xmlns:a16="http://schemas.microsoft.com/office/drawing/2014/main" id="{1268954F-CA99-7B4A-924F-E2B106CD31B0}"/>
                </a:ext>
              </a:extLst>
            </p:cNvPr>
            <p:cNvSpPr/>
            <p:nvPr/>
          </p:nvSpPr>
          <p:spPr>
            <a:xfrm>
              <a:off x="9794240" y="3820160"/>
              <a:ext cx="2377440" cy="70195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MULTISCALE MODELING </a:t>
              </a:r>
            </a:p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&amp; ENGINEERING APPLICATIONS</a:t>
              </a:r>
            </a:p>
          </p:txBody>
        </p:sp>
        <p:sp>
          <p:nvSpPr>
            <p:cNvPr id="17" name="Rettangolo 34">
              <a:extLst>
                <a:ext uri="{FF2B5EF4-FFF2-40B4-BE49-F238E27FC236}">
                  <a16:creationId xmlns:a16="http://schemas.microsoft.com/office/drawing/2014/main" id="{E2E6C774-2F5D-F54C-99E6-15A78F860B99}"/>
                </a:ext>
              </a:extLst>
            </p:cNvPr>
            <p:cNvSpPr/>
            <p:nvPr/>
          </p:nvSpPr>
          <p:spPr>
            <a:xfrm>
              <a:off x="7693328" y="4917440"/>
              <a:ext cx="1978992" cy="636783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MATERIALS &amp;</a:t>
              </a:r>
            </a:p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MOLECULAR SCIENCES</a:t>
              </a:r>
            </a:p>
          </p:txBody>
        </p:sp>
        <p:sp>
          <p:nvSpPr>
            <p:cNvPr id="18" name="Rettangolo 35">
              <a:extLst>
                <a:ext uri="{FF2B5EF4-FFF2-40B4-BE49-F238E27FC236}">
                  <a16:creationId xmlns:a16="http://schemas.microsoft.com/office/drawing/2014/main" id="{4C32FD5D-C946-7540-AB0F-37BAE9D5485A}"/>
                </a:ext>
              </a:extLst>
            </p:cNvPr>
            <p:cNvSpPr/>
            <p:nvPr/>
          </p:nvSpPr>
          <p:spPr>
            <a:xfrm>
              <a:off x="9833282" y="4691446"/>
              <a:ext cx="1657677" cy="872937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IN-SILICO MEDICINE</a:t>
              </a:r>
            </a:p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&amp; OMICS DATA</a:t>
              </a:r>
            </a:p>
          </p:txBody>
        </p:sp>
        <p:sp>
          <p:nvSpPr>
            <p:cNvPr id="19" name="Rettangolo 37">
              <a:extLst>
                <a:ext uri="{FF2B5EF4-FFF2-40B4-BE49-F238E27FC236}">
                  <a16:creationId xmlns:a16="http://schemas.microsoft.com/office/drawing/2014/main" id="{7BE7EEFB-4607-1047-B13D-519B86193F1B}"/>
                </a:ext>
              </a:extLst>
            </p:cNvPr>
            <p:cNvSpPr/>
            <p:nvPr/>
          </p:nvSpPr>
          <p:spPr>
            <a:xfrm>
              <a:off x="7733968" y="5812343"/>
              <a:ext cx="1938352" cy="872937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DIGITAL SOCIETY</a:t>
              </a:r>
            </a:p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&amp; SMART CITIES</a:t>
              </a:r>
            </a:p>
          </p:txBody>
        </p:sp>
        <p:sp>
          <p:nvSpPr>
            <p:cNvPr id="20" name="Rettangolo 38">
              <a:extLst>
                <a:ext uri="{FF2B5EF4-FFF2-40B4-BE49-F238E27FC236}">
                  <a16:creationId xmlns:a16="http://schemas.microsoft.com/office/drawing/2014/main" id="{EB3AA8C5-018C-CC45-8DC5-1B17DC75FB96}"/>
                </a:ext>
              </a:extLst>
            </p:cNvPr>
            <p:cNvSpPr/>
            <p:nvPr/>
          </p:nvSpPr>
          <p:spPr>
            <a:xfrm>
              <a:off x="9833283" y="6106160"/>
              <a:ext cx="1421930" cy="5588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QUANTUM COMPUTING</a:t>
              </a: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17D5CFB5-072D-DB49-8C93-EFE42E8B89BC}"/>
                </a:ext>
              </a:extLst>
            </p:cNvPr>
            <p:cNvSpPr txBox="1"/>
            <p:nvPr/>
          </p:nvSpPr>
          <p:spPr>
            <a:xfrm>
              <a:off x="7711440" y="125984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latin typeface="Titillium Web" pitchFamily="2" charset="77"/>
                </a:rPr>
                <a:t>1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907C8FE1-45DB-B841-B6B4-52DC9C7A635C}"/>
                </a:ext>
              </a:extLst>
            </p:cNvPr>
            <p:cNvSpPr txBox="1"/>
            <p:nvPr/>
          </p:nvSpPr>
          <p:spPr>
            <a:xfrm>
              <a:off x="9804400" y="124968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latin typeface="Titillium Web" pitchFamily="2" charset="77"/>
                </a:rPr>
                <a:t>2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13C6A9DA-4D50-6E4C-A8B1-B04910020A50}"/>
                </a:ext>
              </a:extLst>
            </p:cNvPr>
            <p:cNvSpPr txBox="1"/>
            <p:nvPr/>
          </p:nvSpPr>
          <p:spPr>
            <a:xfrm>
              <a:off x="7691120" y="235712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latin typeface="Titillium Web" pitchFamily="2" charset="77"/>
                </a:rPr>
                <a:t>3</a:t>
              </a: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871C257B-422B-244A-862F-47F0F2B740B0}"/>
                </a:ext>
              </a:extLst>
            </p:cNvPr>
            <p:cNvSpPr txBox="1"/>
            <p:nvPr/>
          </p:nvSpPr>
          <p:spPr>
            <a:xfrm>
              <a:off x="9784080" y="234696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latin typeface="Titillium Web" pitchFamily="2" charset="77"/>
                </a:rPr>
                <a:t>4</a:t>
              </a: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C51E5F77-2F86-E94E-99E9-73412101DF40}"/>
                </a:ext>
              </a:extLst>
            </p:cNvPr>
            <p:cNvSpPr txBox="1"/>
            <p:nvPr/>
          </p:nvSpPr>
          <p:spPr>
            <a:xfrm>
              <a:off x="7721600" y="347472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latin typeface="Titillium Web" pitchFamily="2" charset="77"/>
                </a:rPr>
                <a:t>5</a:t>
              </a: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0450B61F-397C-B340-91DA-CE11041E6262}"/>
                </a:ext>
              </a:extLst>
            </p:cNvPr>
            <p:cNvSpPr txBox="1"/>
            <p:nvPr/>
          </p:nvSpPr>
          <p:spPr>
            <a:xfrm>
              <a:off x="9814560" y="346456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latin typeface="Titillium Web" pitchFamily="2" charset="77"/>
                </a:rPr>
                <a:t>6</a:t>
              </a: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49BDBA72-1575-FB49-B285-A6DDF5EA7537}"/>
                </a:ext>
              </a:extLst>
            </p:cNvPr>
            <p:cNvSpPr txBox="1"/>
            <p:nvPr/>
          </p:nvSpPr>
          <p:spPr>
            <a:xfrm>
              <a:off x="7701280" y="457200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latin typeface="Titillium Web" pitchFamily="2" charset="77"/>
                </a:rPr>
                <a:t>7</a:t>
              </a: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572438A5-A00E-BD4A-8F45-0D96B0B1A8FB}"/>
                </a:ext>
              </a:extLst>
            </p:cNvPr>
            <p:cNvSpPr txBox="1"/>
            <p:nvPr/>
          </p:nvSpPr>
          <p:spPr>
            <a:xfrm>
              <a:off x="9794240" y="456184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latin typeface="Titillium Web" pitchFamily="2" charset="77"/>
                </a:rPr>
                <a:t>8</a:t>
              </a: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09AE43A9-D047-124E-B7AD-FFD33E7F531C}"/>
                </a:ext>
              </a:extLst>
            </p:cNvPr>
            <p:cNvSpPr txBox="1"/>
            <p:nvPr/>
          </p:nvSpPr>
          <p:spPr>
            <a:xfrm>
              <a:off x="7701280" y="569976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latin typeface="Titillium Web" pitchFamily="2" charset="77"/>
                </a:rPr>
                <a:t>9</a:t>
              </a:r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5AE81B72-9BFA-894D-B8C9-CFDCAE3FB8D6}"/>
                </a:ext>
              </a:extLst>
            </p:cNvPr>
            <p:cNvSpPr txBox="1"/>
            <p:nvPr/>
          </p:nvSpPr>
          <p:spPr>
            <a:xfrm>
              <a:off x="9794240" y="5689600"/>
              <a:ext cx="5309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latin typeface="Titillium Web" pitchFamily="2" charset="77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98111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C7D84-2206-807E-D8C5-13D9FCC1A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KPI monitor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21EE24-B583-18CD-1A4C-98F370CA50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931138"/>
            <a:ext cx="4913696" cy="3680344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Intellera</a:t>
            </a:r>
            <a:r>
              <a:rPr lang="en-US" dirty="0"/>
              <a:t> (as INFN contractor) monitors the status of Spoke 2</a:t>
            </a:r>
          </a:p>
          <a:p>
            <a:r>
              <a:rPr lang="en-US" dirty="0" err="1"/>
              <a:t>TARgets</a:t>
            </a:r>
            <a:r>
              <a:rPr lang="en-US" dirty="0"/>
              <a:t> extracted from the scientific reports at every milestone</a:t>
            </a:r>
          </a:p>
          <a:p>
            <a:pPr lvl="1"/>
            <a:r>
              <a:rPr lang="en-US" dirty="0"/>
              <a:t>We completed </a:t>
            </a:r>
            <a:r>
              <a:rPr lang="en-US" b="1" dirty="0"/>
              <a:t>57%</a:t>
            </a:r>
            <a:r>
              <a:rPr lang="en-US" dirty="0"/>
              <a:t> of the targets (compatible with the schedule: all the rest is in MS10 and 11)</a:t>
            </a:r>
          </a:p>
          <a:p>
            <a:pPr lvl="1"/>
            <a:r>
              <a:rPr lang="en-US" dirty="0"/>
              <a:t>Completion level for those up to MS9 included: </a:t>
            </a:r>
            <a:r>
              <a:rPr lang="en-US" b="1" dirty="0"/>
              <a:t>98.9%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7E7C7B-3D61-86ED-EC96-4C8D6AB7DD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20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C25CA3-A626-7196-7637-9E4AEDA45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3696" y="1633729"/>
            <a:ext cx="7278304" cy="408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98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0D6A1-1E7D-563C-11D7-646468F2F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Pubs and confs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A2C39B-B385-6750-5A0A-8A68AD8718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While they have been requested ”generically” also before, for MS9 a more precise accounting of Conferences and Papers have been requested</a:t>
            </a:r>
          </a:p>
          <a:p>
            <a:r>
              <a:rPr lang="en-US" dirty="0"/>
              <a:t>Reminder: a paper is a “Spoke2/ICSC paper” if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An author signs as ICSC (rare)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There is an </a:t>
            </a:r>
            <a:r>
              <a:rPr lang="en-US" dirty="0" err="1">
                <a:solidFill>
                  <a:srgbClr val="7030A0"/>
                </a:solidFill>
              </a:rPr>
              <a:t>ack’t</a:t>
            </a:r>
            <a:r>
              <a:rPr lang="en-US" dirty="0">
                <a:solidFill>
                  <a:srgbClr val="7030A0"/>
                </a:solidFill>
              </a:rPr>
              <a:t> at the end of the paper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F9CC06-B745-5ECF-AD2D-5151ED1C2A0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Standard guidelines for papers and conference talks:</a:t>
            </a:r>
          </a:p>
          <a:p>
            <a:pPr lvl="1"/>
            <a:r>
              <a:rPr lang="en-US" dirty="0">
                <a:hlinkClick r:id="rId2"/>
              </a:rPr>
              <a:t>Here</a:t>
            </a:r>
            <a:endParaRPr lang="en-US" dirty="0"/>
          </a:p>
          <a:p>
            <a:r>
              <a:rPr lang="en-US" dirty="0"/>
              <a:t>Up to MS9:</a:t>
            </a:r>
          </a:p>
          <a:p>
            <a:pPr lvl="1"/>
            <a:r>
              <a:rPr lang="en-US" dirty="0"/>
              <a:t>411 papers (!)</a:t>
            </a:r>
          </a:p>
          <a:p>
            <a:pPr lvl="2"/>
            <a:r>
              <a:rPr lang="en-US" dirty="0">
                <a:solidFill>
                  <a:srgbClr val="7030A0"/>
                </a:solidFill>
              </a:rPr>
              <a:t>Big collaborations are important, but a level of ~60%</a:t>
            </a:r>
          </a:p>
          <a:p>
            <a:pPr lvl="1"/>
            <a:r>
              <a:rPr lang="en-US" dirty="0"/>
              <a:t>122 conference talks (!)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23451D-EC42-B7AA-1FF7-39373DE7B2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03165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9DD56-872B-68D6-E926-BBDEEF8D5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Spoke 2 Zotero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55209-B4C3-A3BE-0FB9-8FDAE021B0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9560" y="1985312"/>
            <a:ext cx="5181600" cy="3680344"/>
          </a:xfrm>
        </p:spPr>
        <p:txBody>
          <a:bodyPr/>
          <a:lstStyle/>
          <a:p>
            <a:r>
              <a:rPr lang="en-US" dirty="0"/>
              <a:t>We prepared a Zotero dump in case you want to see it</a:t>
            </a:r>
          </a:p>
          <a:p>
            <a:pPr lvl="1"/>
            <a:r>
              <a:rPr lang="en-US" dirty="0"/>
              <a:t>Just import it in Zotero, at </a:t>
            </a:r>
            <a:r>
              <a:rPr lang="en-US" dirty="0">
                <a:hlinkClick r:id="rId2"/>
              </a:rPr>
              <a:t>this link</a:t>
            </a:r>
            <a:endParaRPr lang="en-US" dirty="0"/>
          </a:p>
          <a:p>
            <a:r>
              <a:rPr lang="en-US" dirty="0"/>
              <a:t>Honestly, impressive</a:t>
            </a:r>
          </a:p>
          <a:p>
            <a:r>
              <a:rPr lang="en-US" dirty="0"/>
              <a:t>Not showing numbers from other Spokes, but they are </a:t>
            </a:r>
            <a:r>
              <a:rPr lang="en-US" b="1" dirty="0"/>
              <a:t>way</a:t>
            </a:r>
            <a:r>
              <a:rPr lang="en-US" dirty="0"/>
              <a:t> lower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AE6F64-5E0C-D59E-BE8F-C4BDC836AD98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FDBD39-E466-B2BA-7117-A0439D6413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22</a:t>
            </a:fld>
            <a:endParaRPr lang="it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1DC55C-CB1A-511A-C43D-F6E0D047C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4040" y="1848314"/>
            <a:ext cx="6822578" cy="419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668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EE575-870F-BD83-9E4E-3F79EEAD0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Spoke 2 GitHub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07DAE0-6025-967A-7291-CB4FACC82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" y="2478899"/>
            <a:ext cx="4381500" cy="3680344"/>
          </a:xfrm>
        </p:spPr>
        <p:txBody>
          <a:bodyPr/>
          <a:lstStyle/>
          <a:p>
            <a:r>
              <a:rPr lang="en-US" dirty="0">
                <a:hlinkClick r:id="rId2"/>
              </a:rPr>
              <a:t>We have a Spoke2-wide GitHub</a:t>
            </a:r>
            <a:endParaRPr lang="en-US" dirty="0"/>
          </a:p>
          <a:p>
            <a:r>
              <a:rPr lang="en-US" dirty="0"/>
              <a:t>We never forces actively people to use it, still it has 24 repositories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56D2DF-6374-D13C-E196-604468EEF08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23</a:t>
            </a:fld>
            <a:endParaRPr lang="it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3988C3-9905-381D-210D-A0D0561CE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919807"/>
            <a:ext cx="7772400" cy="2716374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B52DD25-E647-C0B1-BE77-D89C969CBA5B}"/>
              </a:ext>
            </a:extLst>
          </p:cNvPr>
          <p:cNvSpPr txBox="1">
            <a:spLocks/>
          </p:cNvSpPr>
          <p:nvPr/>
        </p:nvSpPr>
        <p:spPr>
          <a:xfrm>
            <a:off x="4419600" y="4832123"/>
            <a:ext cx="7554686" cy="1290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If you have to start a repo from scratch, consider using this</a:t>
            </a:r>
          </a:p>
          <a:p>
            <a:r>
              <a:rPr lang="en-US" b="1" dirty="0"/>
              <a:t>Send me an email and I will create it for you!</a:t>
            </a:r>
          </a:p>
        </p:txBody>
      </p:sp>
    </p:spTree>
    <p:extLst>
      <p:ext uri="{BB962C8B-B14F-4D97-AF65-F5344CB8AC3E}">
        <p14:creationId xmlns:p14="http://schemas.microsoft.com/office/powerpoint/2010/main" val="5842182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6777-CB67-1EBA-6DF4-A39AAE35A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Schools etc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7680C3-A84D-2493-F843-ACA8E24D92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Lots os schools / WSs have been organized with ICSC/Spoke2 participation</a:t>
            </a:r>
          </a:p>
          <a:p>
            <a:r>
              <a:rPr lang="en-IT" dirty="0"/>
              <a:t>This was a LOT appreciated by the reviewers</a:t>
            </a:r>
          </a:p>
          <a:p>
            <a:r>
              <a:rPr lang="en-IT" b="1" dirty="0"/>
              <a:t>Let’s keep going!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243672-C565-9721-D789-A59CF7952F5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24</a:t>
            </a:fld>
            <a:endParaRPr lang="it-IT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1FB7CD2-2B6F-03F8-3E61-839BFAF3A2CB}"/>
              </a:ext>
            </a:extLst>
          </p:cNvPr>
          <p:cNvGrpSpPr/>
          <p:nvPr/>
        </p:nvGrpSpPr>
        <p:grpSpPr>
          <a:xfrm>
            <a:off x="8815209" y="2706"/>
            <a:ext cx="3196700" cy="4139629"/>
            <a:chOff x="2133059" y="683094"/>
            <a:chExt cx="7772941" cy="737594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8F3689D-F439-D91D-3E67-CE7E06F23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33600" y="683094"/>
              <a:ext cx="7772400" cy="3551706"/>
            </a:xfrm>
            <a:prstGeom prst="rect">
              <a:avLst/>
            </a:prstGeom>
            <a:ln>
              <a:solidFill>
                <a:srgbClr val="FA0400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0738304-E32B-D8B5-2D01-329C3CB00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33059" y="4222877"/>
              <a:ext cx="7772400" cy="3836163"/>
            </a:xfrm>
            <a:prstGeom prst="rect">
              <a:avLst/>
            </a:prstGeom>
            <a:ln>
              <a:solidFill>
                <a:srgbClr val="FA0400"/>
              </a:solidFill>
            </a:ln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7D89A75-2C28-D010-2520-FCE644EC6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5350" y="642556"/>
            <a:ext cx="4384126" cy="2166274"/>
          </a:xfrm>
          <a:prstGeom prst="rect">
            <a:avLst/>
          </a:prstGeom>
          <a:ln>
            <a:solidFill>
              <a:srgbClr val="FA04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E87040-8A65-A727-DD00-2FA9B54F92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0592" y="2883318"/>
            <a:ext cx="2784791" cy="3110842"/>
          </a:xfrm>
          <a:prstGeom prst="rect">
            <a:avLst/>
          </a:prstGeom>
          <a:ln>
            <a:solidFill>
              <a:srgbClr val="FA04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A8E628-8F44-D88F-CAC3-9EA277B0AC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4537" y="3954668"/>
            <a:ext cx="3713922" cy="11046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25C797-D010-C1EE-4391-E7951B207D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1409" y="5113713"/>
            <a:ext cx="5017936" cy="153067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884E90-86A0-6098-02FA-FF8B674387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4293" y="4400042"/>
            <a:ext cx="5606143" cy="2498197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874476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45DC1-9729-6B80-F15E-A4E6CB879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going “bad”(a.k.a. not perfectly ok)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DD43B1-D195-64D7-C4DC-05048FA59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2137393"/>
            <a:ext cx="11692128" cy="3680344"/>
          </a:xfrm>
        </p:spPr>
        <p:txBody>
          <a:bodyPr/>
          <a:lstStyle/>
          <a:p>
            <a:r>
              <a:rPr lang="en-US" dirty="0"/>
              <a:t>Obviously things can always be done better!</a:t>
            </a:r>
          </a:p>
          <a:p>
            <a:r>
              <a:rPr lang="en-US" dirty="0"/>
              <a:t>Let’s start from a few points I presented at the October review</a:t>
            </a:r>
          </a:p>
          <a:p>
            <a:r>
              <a:rPr lang="en-US" dirty="0"/>
              <a:t>Some of them are resolved (also due to the +4 months)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DDD297-CF29-4575-1E26-12413A8B6D9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25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FC6916-6015-68CF-14A6-F63D725D1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264" y="3775586"/>
            <a:ext cx="7772400" cy="2837114"/>
          </a:xfrm>
          <a:prstGeom prst="rect">
            <a:avLst/>
          </a:prstGeom>
        </p:spPr>
      </p:pic>
      <p:pic>
        <p:nvPicPr>
          <p:cNvPr id="7" name="Google Shape;131;p4">
            <a:extLst>
              <a:ext uri="{FF2B5EF4-FFF2-40B4-BE49-F238E27FC236}">
                <a16:creationId xmlns:a16="http://schemas.microsoft.com/office/drawing/2014/main" id="{79FFBBC7-A68F-FAD2-F084-D7981904B35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1033" t="15153" r="3303"/>
          <a:stretch/>
        </p:blipFill>
        <p:spPr>
          <a:xfrm>
            <a:off x="7375004" y="5158069"/>
            <a:ext cx="670560" cy="702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2;p4">
            <a:extLst>
              <a:ext uri="{FF2B5EF4-FFF2-40B4-BE49-F238E27FC236}">
                <a16:creationId xmlns:a16="http://schemas.microsoft.com/office/drawing/2014/main" id="{6727156E-35EE-0374-937A-3C51E306B95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217" t="16726" r="53109"/>
          <a:stretch/>
        </p:blipFill>
        <p:spPr>
          <a:xfrm>
            <a:off x="3989097" y="4539732"/>
            <a:ext cx="582904" cy="67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32;p4">
            <a:extLst>
              <a:ext uri="{FF2B5EF4-FFF2-40B4-BE49-F238E27FC236}">
                <a16:creationId xmlns:a16="http://schemas.microsoft.com/office/drawing/2014/main" id="{A102A48F-B804-9CBA-D9CF-AC5450C1AAD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217" t="16726" r="53109"/>
          <a:stretch/>
        </p:blipFill>
        <p:spPr>
          <a:xfrm>
            <a:off x="7992276" y="5996886"/>
            <a:ext cx="582904" cy="67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2;p4">
            <a:extLst>
              <a:ext uri="{FF2B5EF4-FFF2-40B4-BE49-F238E27FC236}">
                <a16:creationId xmlns:a16="http://schemas.microsoft.com/office/drawing/2014/main" id="{9A715787-8E4E-257E-6124-54A3B4E404C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217" t="16726" r="53109"/>
          <a:stretch/>
        </p:blipFill>
        <p:spPr>
          <a:xfrm>
            <a:off x="8000265" y="4355384"/>
            <a:ext cx="582904" cy="67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31;p4">
            <a:extLst>
              <a:ext uri="{FF2B5EF4-FFF2-40B4-BE49-F238E27FC236}">
                <a16:creationId xmlns:a16="http://schemas.microsoft.com/office/drawing/2014/main" id="{2786A738-ABE6-B641-7A07-96DCD8D9094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1033" t="15153" r="3303"/>
          <a:stretch/>
        </p:blipFill>
        <p:spPr>
          <a:xfrm>
            <a:off x="3864445" y="5644903"/>
            <a:ext cx="670560" cy="702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32;p4">
            <a:extLst>
              <a:ext uri="{FF2B5EF4-FFF2-40B4-BE49-F238E27FC236}">
                <a16:creationId xmlns:a16="http://schemas.microsoft.com/office/drawing/2014/main" id="{D6419E58-FF8E-C392-390E-B4C63195089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217" t="16726" r="53109"/>
          <a:stretch/>
        </p:blipFill>
        <p:spPr>
          <a:xfrm>
            <a:off x="4572001" y="5677141"/>
            <a:ext cx="582904" cy="6734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791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5D2B0-660A-CDDC-291D-3F25F765C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other things not perfectly inline with initial expectations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E18F42-CB07-AB96-5ED4-52F47388B8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“… </a:t>
            </a:r>
            <a:r>
              <a:rPr lang="en-US" i="1" dirty="0"/>
              <a:t>&amp; Space Economy</a:t>
            </a:r>
            <a:r>
              <a:rPr lang="en-US" dirty="0"/>
              <a:t>” in the spoke name. We do have activities in WP6, but we were anticipating a stricter collaboration with the Space Economy system</a:t>
            </a:r>
          </a:p>
          <a:p>
            <a:pPr lvl="1"/>
            <a:r>
              <a:rPr lang="en-US" i="1" dirty="0">
                <a:solidFill>
                  <a:srgbClr val="7030A0"/>
                </a:solidFill>
              </a:rPr>
              <a:t>“it seems plans have changed”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74670E-ED0C-C4F0-CFF5-0DEE0B8BE33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72200" y="2496619"/>
            <a:ext cx="5507736" cy="3680344"/>
          </a:xfrm>
        </p:spPr>
        <p:txBody>
          <a:bodyPr/>
          <a:lstStyle/>
          <a:p>
            <a:r>
              <a:rPr lang="en-US" dirty="0"/>
              <a:t>“bureaucracy is killing us, but resist: it will be only in the first period!”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Ehm, getting worse if possible </a:t>
            </a:r>
            <a:r>
              <a:rPr lang="en-US" dirty="0">
                <a:solidFill>
                  <a:srgbClr val="7030A0"/>
                </a:solidFill>
                <a:sym typeface="Wingdings" pitchFamily="2" charset="2"/>
              </a:rPr>
              <a:t>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E8D116-7D13-497C-61AC-8D9D8FBBB6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65071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9725C-F884-8C6D-A692-BCB961D43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68" y="1671364"/>
            <a:ext cx="10515600" cy="780114"/>
          </a:xfrm>
        </p:spPr>
        <p:txBody>
          <a:bodyPr>
            <a:normAutofit fontScale="90000"/>
          </a:bodyPr>
          <a:lstStyle/>
          <a:p>
            <a:r>
              <a:rPr lang="en-IT" dirty="0"/>
              <a:t>The meeting Agenda! </a:t>
            </a:r>
            <a:br>
              <a:rPr lang="en-IT" dirty="0"/>
            </a:br>
            <a:r>
              <a:rPr lang="en-IT" dirty="0"/>
              <a:t>(</a:t>
            </a:r>
            <a:r>
              <a:rPr lang="en-GB" dirty="0">
                <a:hlinkClick r:id="rId2"/>
              </a:rPr>
              <a:t>https://</a:t>
            </a:r>
            <a:r>
              <a:rPr lang="en-GB" dirty="0" err="1">
                <a:hlinkClick r:id="rId2"/>
              </a:rPr>
              <a:t>agenda.infn.it</a:t>
            </a:r>
            <a:r>
              <a:rPr lang="en-GB" dirty="0">
                <a:hlinkClick r:id="rId2"/>
              </a:rPr>
              <a:t>/event/43778/</a:t>
            </a:r>
            <a:r>
              <a:rPr lang="en-IT" dirty="0"/>
              <a:t>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CA329-ECE8-E70D-2431-D3E5E08D36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IT" b="1" dirty="0"/>
              <a:t>Today</a:t>
            </a:r>
          </a:p>
          <a:p>
            <a:pPr lvl="1"/>
            <a:r>
              <a:rPr lang="en-GB" dirty="0"/>
              <a:t>I</a:t>
            </a:r>
            <a:r>
              <a:rPr lang="en-IT" dirty="0"/>
              <a:t>ntroduction and Public Session</a:t>
            </a:r>
          </a:p>
          <a:p>
            <a:r>
              <a:rPr lang="en-IT" b="1" dirty="0"/>
              <a:t>Tomorrow</a:t>
            </a:r>
          </a:p>
          <a:p>
            <a:pPr lvl="1"/>
            <a:r>
              <a:rPr lang="en-IT" dirty="0"/>
              <a:t>WP session</a:t>
            </a:r>
          </a:p>
          <a:p>
            <a:pPr lvl="1"/>
            <a:r>
              <a:rPr lang="en-IT" dirty="0"/>
              <a:t>IF and OC</a:t>
            </a:r>
          </a:p>
          <a:p>
            <a:pPr lvl="1"/>
            <a:r>
              <a:rPr lang="en-IT" dirty="0"/>
              <a:t>Lightning talks!</a:t>
            </a:r>
          </a:p>
          <a:p>
            <a:r>
              <a:rPr lang="en-IT" b="1" dirty="0"/>
              <a:t>Thu</a:t>
            </a:r>
          </a:p>
          <a:p>
            <a:pPr lvl="1"/>
            <a:r>
              <a:rPr lang="en-IT" dirty="0"/>
              <a:t>Lightning talks!</a:t>
            </a:r>
          </a:p>
          <a:p>
            <a:pPr lvl="1"/>
            <a:r>
              <a:rPr lang="en-GB" dirty="0"/>
              <a:t>W</a:t>
            </a:r>
            <a:r>
              <a:rPr lang="en-IT" dirty="0"/>
              <a:t>rap 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9C9C88-F5DC-6C2E-04A4-5DD8A22587F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27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B77BEE-E329-7EFA-AD49-60FA34D1D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770" y="1919183"/>
            <a:ext cx="5635995" cy="42577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876923-231D-B9F8-7851-DE5981065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2659" y="-62737"/>
            <a:ext cx="473811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6AC52C-3E3A-5ECF-1520-840DAF098D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7576" y="1919182"/>
            <a:ext cx="6164424" cy="39155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E64009-3005-18DB-81AD-2FAA8B04A5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6624"/>
            <a:ext cx="1554463" cy="152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1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43C27-D0C1-DF6E-75B9-F244A5B7D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Lightning talks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144679-5CF5-F7C3-CD48-F54FFF2582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b="1" dirty="0"/>
              <a:t>Success beyond expectations</a:t>
            </a:r>
          </a:p>
          <a:p>
            <a:pPr lvl="1"/>
            <a:r>
              <a:rPr lang="en-IT" dirty="0"/>
              <a:t>28 talks!</a:t>
            </a:r>
          </a:p>
          <a:p>
            <a:pPr lvl="1"/>
            <a:r>
              <a:rPr lang="en-IT" dirty="0"/>
              <a:t>At some point we wanted to limit / select / prioritize, but we decided that it is a good thing to show activities, and to let the young collaborators show their contributions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CF1156-B79B-5D78-2E10-F600EA92C16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IT" b="1" dirty="0"/>
              <a:t>Please Please Please</a:t>
            </a:r>
          </a:p>
          <a:p>
            <a:pPr lvl="1"/>
            <a:r>
              <a:rPr lang="en-GB" dirty="0"/>
              <a:t>T</a:t>
            </a:r>
            <a:r>
              <a:rPr lang="en-IT" dirty="0"/>
              <a:t>here are 10 min allocated per lightning talk, and should include some time for Q&amp;A</a:t>
            </a:r>
          </a:p>
          <a:p>
            <a:pPr lvl="1"/>
            <a:r>
              <a:rPr lang="en-IT" dirty="0"/>
              <a:t>So make sure you stay in 8 min!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2C9DF-B787-5C30-FD8F-B789F2C489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2033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575A4-6F0A-E138-472C-59B9A8CA1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17747-6045-0426-65F3-4837F9EF78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last session, we want to (try and) answer to questions</a:t>
            </a:r>
          </a:p>
          <a:p>
            <a:r>
              <a:rPr lang="en-US" dirty="0"/>
              <a:t>Instead of a chaotic process, we have setup an </a:t>
            </a:r>
            <a:r>
              <a:rPr lang="en-US" dirty="0" err="1"/>
              <a:t>OnlineQuestion</a:t>
            </a:r>
            <a:r>
              <a:rPr lang="en-US" dirty="0"/>
              <a:t> table</a:t>
            </a:r>
          </a:p>
          <a:p>
            <a:r>
              <a:rPr lang="en-US" dirty="0"/>
              <a:t>Please connect to </a:t>
            </a:r>
            <a:r>
              <a:rPr lang="en-US" dirty="0">
                <a:hlinkClick r:id="rId2"/>
              </a:rPr>
              <a:t>https://onlinequestions.org/ </a:t>
            </a:r>
            <a:r>
              <a:rPr lang="en-US" dirty="0"/>
              <a:t>and insert code </a:t>
            </a:r>
            <a:r>
              <a:rPr lang="en-US" b="1" dirty="0"/>
              <a:t>11122024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C3D9E9-B0B1-6AA8-F7E2-D5FB8B3999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29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14783C-6B82-1289-ED5D-7613C121F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787" y="2455038"/>
            <a:ext cx="5372100" cy="3975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2B8744-B38A-2BE2-FF7C-5AF4A0AA2A8E}"/>
              </a:ext>
            </a:extLst>
          </p:cNvPr>
          <p:cNvSpPr txBox="1"/>
          <p:nvPr/>
        </p:nvSpPr>
        <p:spPr>
          <a:xfrm>
            <a:off x="7537837" y="1431235"/>
            <a:ext cx="2573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V</a:t>
            </a:r>
            <a:r>
              <a:rPr lang="en-IT" dirty="0"/>
              <a:t>ote someone else’s question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2F4114-D4F8-713D-FF47-04966AEC26E3}"/>
              </a:ext>
            </a:extLst>
          </p:cNvPr>
          <p:cNvSpPr txBox="1"/>
          <p:nvPr/>
        </p:nvSpPr>
        <p:spPr>
          <a:xfrm>
            <a:off x="8342012" y="6151035"/>
            <a:ext cx="2531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Insert a new question / theme</a:t>
            </a:r>
            <a:endParaRPr lang="en-IT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C75C4DC-DF64-17DA-D7C4-534E38B9455A}"/>
              </a:ext>
            </a:extLst>
          </p:cNvPr>
          <p:cNvCxnSpPr/>
          <p:nvPr/>
        </p:nvCxnSpPr>
        <p:spPr>
          <a:xfrm flipV="1">
            <a:off x="9644932" y="3124863"/>
            <a:ext cx="771277" cy="305210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AE43001-A328-5542-9AA0-B1E724077982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7671187" y="1739012"/>
            <a:ext cx="1153220" cy="1847026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6322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9C2ADE-1BE8-DF4F-B255-E5F1691EA22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3</a:t>
            </a:fld>
            <a:endParaRPr lang="it-IT"/>
          </a:p>
        </p:txBody>
      </p:sp>
      <p:pic>
        <p:nvPicPr>
          <p:cNvPr id="5" name="Immagine 38">
            <a:extLst>
              <a:ext uri="{FF2B5EF4-FFF2-40B4-BE49-F238E27FC236}">
                <a16:creationId xmlns:a16="http://schemas.microsoft.com/office/drawing/2014/main" id="{693AA8D4-4851-A54B-BE4D-0255B3697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70608"/>
            <a:ext cx="6024503" cy="568739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Immagine 16">
            <a:extLst>
              <a:ext uri="{FF2B5EF4-FFF2-40B4-BE49-F238E27FC236}">
                <a16:creationId xmlns:a16="http://schemas.microsoft.com/office/drawing/2014/main" id="{F3786548-6EE2-6947-BEB5-7AAC35319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4706" y="1444812"/>
            <a:ext cx="7022169" cy="1767311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02E71C8-78C6-DE4A-980B-22E0C23113DE}"/>
              </a:ext>
            </a:extLst>
          </p:cNvPr>
          <p:cNvSpPr/>
          <p:nvPr/>
        </p:nvSpPr>
        <p:spPr>
          <a:xfrm>
            <a:off x="3691608" y="2076922"/>
            <a:ext cx="1125416" cy="523113"/>
          </a:xfrm>
          <a:prstGeom prst="roundRect">
            <a:avLst/>
          </a:prstGeom>
          <a:solidFill>
            <a:srgbClr val="FA0400">
              <a:alpha val="3843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56F5EE2-DFFD-CB49-855B-48635409B72E}"/>
              </a:ext>
            </a:extLst>
          </p:cNvPr>
          <p:cNvSpPr/>
          <p:nvPr/>
        </p:nvSpPr>
        <p:spPr>
          <a:xfrm>
            <a:off x="1710408" y="4257414"/>
            <a:ext cx="1125416" cy="523113"/>
          </a:xfrm>
          <a:prstGeom prst="roundRect">
            <a:avLst/>
          </a:prstGeom>
          <a:solidFill>
            <a:srgbClr val="FA0400">
              <a:alpha val="3843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E8BBB57-0471-C343-B2C7-3AB48677CA6D}"/>
              </a:ext>
            </a:extLst>
          </p:cNvPr>
          <p:cNvSpPr/>
          <p:nvPr/>
        </p:nvSpPr>
        <p:spPr>
          <a:xfrm>
            <a:off x="4975864" y="4890075"/>
            <a:ext cx="1125416" cy="523113"/>
          </a:xfrm>
          <a:prstGeom prst="roundRect">
            <a:avLst/>
          </a:prstGeom>
          <a:solidFill>
            <a:srgbClr val="FA0400">
              <a:alpha val="3843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4EAB2F5-BBE8-BF4A-9DB7-F34B3F87E408}"/>
              </a:ext>
            </a:extLst>
          </p:cNvPr>
          <p:cNvSpPr/>
          <p:nvPr/>
        </p:nvSpPr>
        <p:spPr>
          <a:xfrm>
            <a:off x="5057927" y="4257414"/>
            <a:ext cx="1125416" cy="523113"/>
          </a:xfrm>
          <a:prstGeom prst="roundRect">
            <a:avLst/>
          </a:prstGeom>
          <a:solidFill>
            <a:srgbClr val="FA0400">
              <a:alpha val="3843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CC8B7B5-5514-5D4B-9ABA-171291FA2BF6}"/>
              </a:ext>
            </a:extLst>
          </p:cNvPr>
          <p:cNvSpPr/>
          <p:nvPr/>
        </p:nvSpPr>
        <p:spPr>
          <a:xfrm>
            <a:off x="4161692" y="4224030"/>
            <a:ext cx="1125416" cy="523113"/>
          </a:xfrm>
          <a:prstGeom prst="roundRect">
            <a:avLst/>
          </a:prstGeom>
          <a:solidFill>
            <a:srgbClr val="FA0400">
              <a:alpha val="3843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C9A3C88-75E9-F24E-97E0-A8A99EF93269}"/>
              </a:ext>
            </a:extLst>
          </p:cNvPr>
          <p:cNvSpPr/>
          <p:nvPr/>
        </p:nvSpPr>
        <p:spPr>
          <a:xfrm>
            <a:off x="3952156" y="6368271"/>
            <a:ext cx="1125416" cy="523113"/>
          </a:xfrm>
          <a:prstGeom prst="roundRect">
            <a:avLst/>
          </a:prstGeom>
          <a:solidFill>
            <a:srgbClr val="FA0400">
              <a:alpha val="3843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EA5C372-89E9-CE44-9FB3-13DBAF0F1894}"/>
              </a:ext>
            </a:extLst>
          </p:cNvPr>
          <p:cNvSpPr/>
          <p:nvPr/>
        </p:nvSpPr>
        <p:spPr>
          <a:xfrm>
            <a:off x="4374767" y="5844288"/>
            <a:ext cx="1125416" cy="523113"/>
          </a:xfrm>
          <a:prstGeom prst="roundRect">
            <a:avLst/>
          </a:prstGeom>
          <a:solidFill>
            <a:srgbClr val="FA0400">
              <a:alpha val="3843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FE50C28-F354-CB48-B2AF-0BD28C42F71A}"/>
              </a:ext>
            </a:extLst>
          </p:cNvPr>
          <p:cNvSpPr/>
          <p:nvPr/>
        </p:nvSpPr>
        <p:spPr>
          <a:xfrm>
            <a:off x="303639" y="3426128"/>
            <a:ext cx="1125416" cy="523113"/>
          </a:xfrm>
          <a:prstGeom prst="roundRect">
            <a:avLst/>
          </a:prstGeom>
          <a:solidFill>
            <a:srgbClr val="FA0400">
              <a:alpha val="3843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C9D7DDA-B7E8-E741-918D-8ECA61B75DFA}"/>
              </a:ext>
            </a:extLst>
          </p:cNvPr>
          <p:cNvSpPr/>
          <p:nvPr/>
        </p:nvSpPr>
        <p:spPr>
          <a:xfrm>
            <a:off x="1463063" y="1137224"/>
            <a:ext cx="1125416" cy="523113"/>
          </a:xfrm>
          <a:prstGeom prst="roundRect">
            <a:avLst/>
          </a:prstGeom>
          <a:solidFill>
            <a:srgbClr val="FA0400">
              <a:alpha val="3843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E60368A-DDFC-234D-9BB1-44C7472DBA6C}"/>
              </a:ext>
            </a:extLst>
          </p:cNvPr>
          <p:cNvSpPr/>
          <p:nvPr/>
        </p:nvSpPr>
        <p:spPr>
          <a:xfrm>
            <a:off x="3518402" y="2950566"/>
            <a:ext cx="1125416" cy="523113"/>
          </a:xfrm>
          <a:prstGeom prst="roundRect">
            <a:avLst/>
          </a:prstGeom>
          <a:solidFill>
            <a:srgbClr val="FA0400">
              <a:alpha val="3843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D125D77-FA26-BC40-9A79-50265767A57F}"/>
              </a:ext>
            </a:extLst>
          </p:cNvPr>
          <p:cNvSpPr/>
          <p:nvPr/>
        </p:nvSpPr>
        <p:spPr>
          <a:xfrm>
            <a:off x="3200720" y="2436688"/>
            <a:ext cx="1125416" cy="523113"/>
          </a:xfrm>
          <a:prstGeom prst="roundRect">
            <a:avLst/>
          </a:prstGeom>
          <a:solidFill>
            <a:srgbClr val="FA0400">
              <a:alpha val="3843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6FFB5D5-21F4-894F-8ED4-98B8E6639D3E}"/>
              </a:ext>
            </a:extLst>
          </p:cNvPr>
          <p:cNvSpPr/>
          <p:nvPr/>
        </p:nvSpPr>
        <p:spPr>
          <a:xfrm>
            <a:off x="2449542" y="5033765"/>
            <a:ext cx="1125416" cy="523113"/>
          </a:xfrm>
          <a:prstGeom prst="roundRect">
            <a:avLst/>
          </a:prstGeom>
          <a:solidFill>
            <a:srgbClr val="FA0400">
              <a:alpha val="3843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CE7E29C-7D21-FB4E-AAC2-1D2F89772264}"/>
              </a:ext>
            </a:extLst>
          </p:cNvPr>
          <p:cNvSpPr/>
          <p:nvPr/>
        </p:nvSpPr>
        <p:spPr>
          <a:xfrm>
            <a:off x="2601362" y="2989039"/>
            <a:ext cx="1125416" cy="523113"/>
          </a:xfrm>
          <a:prstGeom prst="roundRect">
            <a:avLst/>
          </a:prstGeom>
          <a:solidFill>
            <a:srgbClr val="FA0400">
              <a:alpha val="3843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BEB8F03-C944-D845-A9F6-DFA590E205EC}"/>
              </a:ext>
            </a:extLst>
          </p:cNvPr>
          <p:cNvSpPr/>
          <p:nvPr/>
        </p:nvSpPr>
        <p:spPr>
          <a:xfrm>
            <a:off x="8369115" y="1444812"/>
            <a:ext cx="1125416" cy="523113"/>
          </a:xfrm>
          <a:prstGeom prst="roundRect">
            <a:avLst/>
          </a:prstGeom>
          <a:solidFill>
            <a:srgbClr val="2B04F0">
              <a:alpha val="3803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F05612A-840C-9C42-A541-D6C1751C1F56}"/>
              </a:ext>
            </a:extLst>
          </p:cNvPr>
          <p:cNvSpPr/>
          <p:nvPr/>
        </p:nvSpPr>
        <p:spPr>
          <a:xfrm>
            <a:off x="9716111" y="2076922"/>
            <a:ext cx="1125416" cy="523113"/>
          </a:xfrm>
          <a:prstGeom prst="roundRect">
            <a:avLst/>
          </a:prstGeom>
          <a:solidFill>
            <a:srgbClr val="2B04F0">
              <a:alpha val="3803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191535AC-423D-AA43-B859-88E53AEF3ABA}"/>
              </a:ext>
            </a:extLst>
          </p:cNvPr>
          <p:cNvSpPr/>
          <p:nvPr/>
        </p:nvSpPr>
        <p:spPr>
          <a:xfrm>
            <a:off x="10769707" y="2076922"/>
            <a:ext cx="1422293" cy="523113"/>
          </a:xfrm>
          <a:prstGeom prst="roundRect">
            <a:avLst/>
          </a:prstGeom>
          <a:solidFill>
            <a:srgbClr val="2B04F0">
              <a:alpha val="3803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48457786-677E-5C4B-88BB-DA09E947DB9F}"/>
              </a:ext>
            </a:extLst>
          </p:cNvPr>
          <p:cNvSpPr/>
          <p:nvPr/>
        </p:nvSpPr>
        <p:spPr>
          <a:xfrm>
            <a:off x="8369436" y="2727482"/>
            <a:ext cx="1125416" cy="523113"/>
          </a:xfrm>
          <a:prstGeom prst="roundRect">
            <a:avLst/>
          </a:prstGeom>
          <a:solidFill>
            <a:srgbClr val="2B04F0">
              <a:alpha val="3803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6F30A9B-9314-D040-A692-11077B6C1613}"/>
              </a:ext>
            </a:extLst>
          </p:cNvPr>
          <p:cNvSpPr/>
          <p:nvPr/>
        </p:nvSpPr>
        <p:spPr>
          <a:xfrm>
            <a:off x="5203046" y="2831833"/>
            <a:ext cx="1312344" cy="523113"/>
          </a:xfrm>
          <a:prstGeom prst="roundRect">
            <a:avLst/>
          </a:prstGeom>
          <a:solidFill>
            <a:srgbClr val="2B04F0">
              <a:alpha val="3803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014AA918-94BD-0440-8F60-CCF32EAEC9AF}"/>
              </a:ext>
            </a:extLst>
          </p:cNvPr>
          <p:cNvSpPr/>
          <p:nvPr/>
        </p:nvSpPr>
        <p:spPr>
          <a:xfrm>
            <a:off x="10915663" y="2831832"/>
            <a:ext cx="1125416" cy="523113"/>
          </a:xfrm>
          <a:prstGeom prst="roundRect">
            <a:avLst/>
          </a:prstGeom>
          <a:solidFill>
            <a:srgbClr val="2B04F0">
              <a:alpha val="3803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16B9DCA-B788-5A41-8717-60F890CAC5D7}"/>
              </a:ext>
            </a:extLst>
          </p:cNvPr>
          <p:cNvSpPr/>
          <p:nvPr/>
        </p:nvSpPr>
        <p:spPr>
          <a:xfrm>
            <a:off x="6872363" y="2720378"/>
            <a:ext cx="1125416" cy="523113"/>
          </a:xfrm>
          <a:prstGeom prst="roundRect">
            <a:avLst/>
          </a:prstGeom>
          <a:solidFill>
            <a:srgbClr val="2B04F0">
              <a:alpha val="3803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49E2D02-DDDB-A347-854D-5321F330D1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9873"/>
          <a:stretch/>
        </p:blipFill>
        <p:spPr>
          <a:xfrm>
            <a:off x="6920737" y="3607406"/>
            <a:ext cx="4782712" cy="286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2994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31D6A8E-0D25-6D1C-A798-7E5E6BD36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0170" y="3965283"/>
            <a:ext cx="6311830" cy="29107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EE19B6-55E3-BE40-E0B5-6263AC4DD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The dinner tomorrow (Dec 11th)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457552-69C6-BEF4-4906-07C9DA56F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513" y="1725693"/>
            <a:ext cx="5692742" cy="3680344"/>
          </a:xfrm>
        </p:spPr>
        <p:txBody>
          <a:bodyPr>
            <a:normAutofit fontScale="92500"/>
          </a:bodyPr>
          <a:lstStyle/>
          <a:p>
            <a:r>
              <a:rPr lang="en-IT" dirty="0">
                <a:solidFill>
                  <a:srgbClr val="7030A0"/>
                </a:solidFill>
              </a:rPr>
              <a:t>Alessia has succeeded in negotianing an all-inclusive dinner tomorrow evening, for 45 Eur (self payed)</a:t>
            </a:r>
          </a:p>
          <a:p>
            <a:pPr lvl="1"/>
            <a:r>
              <a:rPr lang="en-IT" dirty="0"/>
              <a:t>It is a </a:t>
            </a:r>
            <a:r>
              <a:rPr lang="en-IT" b="1" dirty="0"/>
              <a:t>fish</a:t>
            </a:r>
            <a:r>
              <a:rPr lang="en-IT" dirty="0"/>
              <a:t> restaurant (we are in Catania!)</a:t>
            </a:r>
          </a:p>
          <a:p>
            <a:pPr lvl="1"/>
            <a:r>
              <a:rPr lang="en-GB" dirty="0"/>
              <a:t>Ristorante </a:t>
            </a:r>
            <a:r>
              <a:rPr lang="en-GB" dirty="0">
                <a:hlinkClick r:id="rId3"/>
              </a:rPr>
              <a:t>Le Tre </a:t>
            </a:r>
            <a:r>
              <a:rPr lang="en-GB" dirty="0" err="1">
                <a:hlinkClick r:id="rId3"/>
              </a:rPr>
              <a:t>Bocche</a:t>
            </a:r>
            <a:r>
              <a:rPr lang="en-GB" dirty="0"/>
              <a:t>, Via </a:t>
            </a:r>
            <a:r>
              <a:rPr lang="en-GB" dirty="0" err="1"/>
              <a:t>Ingegnere</a:t>
            </a:r>
            <a:r>
              <a:rPr lang="en-GB" dirty="0"/>
              <a:t>, 11, 95128 Catania CT</a:t>
            </a:r>
          </a:p>
          <a:p>
            <a:pPr lvl="1"/>
            <a:r>
              <a:rPr lang="en-GB" dirty="0"/>
              <a:t>Some 15 min by bus from the Meeting place, or 20 min on foot (</a:t>
            </a:r>
            <a:r>
              <a:rPr lang="en-GB" dirty="0" err="1">
                <a:hlinkClick r:id="rId4"/>
              </a:rPr>
              <a:t>gmaps</a:t>
            </a:r>
            <a:r>
              <a:rPr lang="en-GB" dirty="0"/>
              <a:t>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0E78C8-3C98-2F1F-242C-1B487CBC6F5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264749" y="1908392"/>
            <a:ext cx="3745096" cy="3680344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IT" sz="2400" b="1" dirty="0">
                <a:solidFill>
                  <a:srgbClr val="FF0000"/>
                </a:solidFill>
              </a:rPr>
              <a:t>Please tell us by this evening if you have changed your mind with respect to what is in the form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39C489-A8D4-BF18-42F6-6F59D6A9BA3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30</a:t>
            </a:fld>
            <a:endParaRPr lang="it-IT"/>
          </a:p>
        </p:txBody>
      </p:sp>
      <p:pic>
        <p:nvPicPr>
          <p:cNvPr id="1028" name="Picture 4" descr="Fish Generic Blue icon | Freepik">
            <a:extLst>
              <a:ext uri="{FF2B5EF4-FFF2-40B4-BE49-F238E27FC236}">
                <a16:creationId xmlns:a16="http://schemas.microsoft.com/office/drawing/2014/main" id="{E0DBC6C9-EDD4-F590-A911-F2EC6C09E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51" y="5832586"/>
            <a:ext cx="1262774" cy="78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BFC72C-082D-150B-8C72-BD4B9D5A8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4469" y="-1"/>
            <a:ext cx="2325446" cy="5271715"/>
          </a:xfrm>
          <a:prstGeom prst="rect">
            <a:avLst/>
          </a:prstGeom>
        </p:spPr>
      </p:pic>
      <p:pic>
        <p:nvPicPr>
          <p:cNvPr id="10" name="Picture 4" descr="Fish Generic Blue icon | Freepik">
            <a:extLst>
              <a:ext uri="{FF2B5EF4-FFF2-40B4-BE49-F238E27FC236}">
                <a16:creationId xmlns:a16="http://schemas.microsoft.com/office/drawing/2014/main" id="{8D19E22F-6894-497A-28A2-850D63D3E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354" y="5832586"/>
            <a:ext cx="1262774" cy="78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ish Generic Blue icon | Freepik">
            <a:extLst>
              <a:ext uri="{FF2B5EF4-FFF2-40B4-BE49-F238E27FC236}">
                <a16:creationId xmlns:a16="http://schemas.microsoft.com/office/drawing/2014/main" id="{0E2018F6-69E6-9384-0683-2F7517ED0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357" y="5832586"/>
            <a:ext cx="1262774" cy="78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3633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073C2-8F42-1DD9-3508-CF27D9B45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Dinner: so far!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AA70D7-B38B-4014-E8E6-F864837819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31</a:t>
            </a:fld>
            <a:endParaRPr lang="it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26F309-79E2-3D74-47C4-FCA7C5D1C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8492" y="1230085"/>
            <a:ext cx="2922990" cy="49968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152B6F-AAF7-30FC-8663-419E0CB51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5853" y="2002972"/>
            <a:ext cx="3497947" cy="376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313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AF8DE-1B0C-76B4-B9FA-6729D14A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Conclusions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666A57-34A1-2BE1-6A20-5B0F9B92B6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No conclusions here!</a:t>
            </a:r>
          </a:p>
          <a:p>
            <a:r>
              <a:rPr lang="en-IT" dirty="0"/>
              <a:t>We will try and have some on the third day</a:t>
            </a:r>
          </a:p>
          <a:p>
            <a:r>
              <a:rPr lang="en-GB" dirty="0"/>
              <a:t>F</a:t>
            </a:r>
            <a:r>
              <a:rPr lang="en-IT" dirty="0"/>
              <a:t>or the moment</a:t>
            </a:r>
          </a:p>
          <a:p>
            <a:pPr lvl="1"/>
            <a:r>
              <a:rPr lang="en-IT" dirty="0"/>
              <a:t>Enjoy the meeting!</a:t>
            </a:r>
          </a:p>
          <a:p>
            <a:pPr lvl="1"/>
            <a:r>
              <a:rPr lang="en-IT"/>
              <a:t>(please stay in the allocate time ;)</a:t>
            </a:r>
            <a:endParaRPr lang="en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141370-2701-6FB9-62A0-0A21C708CF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0618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E5382-8DB8-C848-87BB-1FA39D861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Spoke Organization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9D71-17AB-9645-B827-720520BEC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72042" y="1734486"/>
            <a:ext cx="10515600" cy="3885826"/>
          </a:xfrm>
        </p:spPr>
        <p:txBody>
          <a:bodyPr/>
          <a:lstStyle/>
          <a:p>
            <a:r>
              <a:rPr lang="en-US" dirty="0"/>
              <a:t>Spoke Leaders (INFN):</a:t>
            </a:r>
          </a:p>
          <a:p>
            <a:pPr lvl="1"/>
            <a:r>
              <a:rPr lang="en-US" dirty="0"/>
              <a:t>Sandra Malvezzi (MIB)</a:t>
            </a:r>
          </a:p>
          <a:p>
            <a:pPr lvl="1"/>
            <a:r>
              <a:rPr lang="en-US" dirty="0"/>
              <a:t>Tommaso Boccali (PI)</a:t>
            </a:r>
          </a:p>
          <a:p>
            <a:r>
              <a:rPr lang="en-US" dirty="0"/>
              <a:t>Spoke Co-Leader (INAF):</a:t>
            </a:r>
          </a:p>
          <a:p>
            <a:pPr lvl="1"/>
            <a:r>
              <a:rPr lang="en-US" dirty="0"/>
              <a:t>Antonio </a:t>
            </a:r>
            <a:r>
              <a:rPr lang="en-US" dirty="0" err="1"/>
              <a:t>Stamerra</a:t>
            </a:r>
            <a:r>
              <a:rPr lang="en-US" dirty="0"/>
              <a:t> (OAR)</a:t>
            </a:r>
          </a:p>
          <a:p>
            <a:r>
              <a:rPr lang="en-US" dirty="0"/>
              <a:t>Financial Officer (INFN):</a:t>
            </a:r>
          </a:p>
          <a:p>
            <a:pPr lvl="1"/>
            <a:r>
              <a:rPr lang="en-US" dirty="0"/>
              <a:t>Simona </a:t>
            </a:r>
            <a:r>
              <a:rPr lang="en-US" dirty="0" err="1"/>
              <a:t>Petronici</a:t>
            </a:r>
            <a:r>
              <a:rPr lang="en-US" dirty="0"/>
              <a:t> (PI)</a:t>
            </a:r>
          </a:p>
          <a:p>
            <a:pPr lvl="1"/>
            <a:r>
              <a:rPr lang="en-US" dirty="0"/>
              <a:t>+ team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30FF7-CC11-1946-9756-F688A79BA6D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4</a:t>
            </a:fld>
            <a:endParaRPr lang="it-IT"/>
          </a:p>
        </p:txBody>
      </p:sp>
      <p:pic>
        <p:nvPicPr>
          <p:cNvPr id="5" name="Google Shape;144;p3" descr="sandra malvezzi from steamiamoci.it">
            <a:extLst>
              <a:ext uri="{FF2B5EF4-FFF2-40B4-BE49-F238E27FC236}">
                <a16:creationId xmlns:a16="http://schemas.microsoft.com/office/drawing/2014/main" id="{27BB2A65-34C9-D941-A8A3-46CD5A03E39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54737" y="1603017"/>
            <a:ext cx="922717" cy="922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45;p3">
            <a:extLst>
              <a:ext uri="{FF2B5EF4-FFF2-40B4-BE49-F238E27FC236}">
                <a16:creationId xmlns:a16="http://schemas.microsoft.com/office/drawing/2014/main" id="{BB01BEE1-4323-5640-9466-EC474DA8744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7505" y="2405473"/>
            <a:ext cx="789800" cy="1017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46;p3">
            <a:extLst>
              <a:ext uri="{FF2B5EF4-FFF2-40B4-BE49-F238E27FC236}">
                <a16:creationId xmlns:a16="http://schemas.microsoft.com/office/drawing/2014/main" id="{6F254BEA-9463-4F4C-8872-F0F5F2EB883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94102" y="3380072"/>
            <a:ext cx="892313" cy="892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63;p5" descr="Divisione Fondi Esterni">
            <a:extLst>
              <a:ext uri="{FF2B5EF4-FFF2-40B4-BE49-F238E27FC236}">
                <a16:creationId xmlns:a16="http://schemas.microsoft.com/office/drawing/2014/main" id="{644634A0-53C9-F14A-AF9E-8ED61CC471C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84703" y="4408383"/>
            <a:ext cx="883352" cy="1023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64;p5" descr="Agnese Berretta - Pisa, Toscana, Italia | Profilo professionale | LinkedIn">
            <a:extLst>
              <a:ext uri="{FF2B5EF4-FFF2-40B4-BE49-F238E27FC236}">
                <a16:creationId xmlns:a16="http://schemas.microsoft.com/office/drawing/2014/main" id="{CA37F8E8-5B7E-0C49-86EB-BE6FE2C209D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24076" y="5334981"/>
            <a:ext cx="1048732" cy="1048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E9389E-78C2-0044-934A-035C01C404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9747" y="5334981"/>
            <a:ext cx="988664" cy="13159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9C798F-5E1F-2C41-AE8B-0B197325A7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3099" y="5334981"/>
            <a:ext cx="911604" cy="109515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B5AB138-02B5-F44F-981B-A468C60AB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708" y="1504473"/>
            <a:ext cx="6316846" cy="351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AA8297F-900F-C24D-9A3B-7F7C28DF63E8}"/>
              </a:ext>
            </a:extLst>
          </p:cNvPr>
          <p:cNvSpPr txBox="1">
            <a:spLocks/>
          </p:cNvSpPr>
          <p:nvPr/>
        </p:nvSpPr>
        <p:spPr>
          <a:xfrm>
            <a:off x="5337179" y="4915087"/>
            <a:ext cx="6402497" cy="1369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8562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38562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030A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Boards:</a:t>
            </a:r>
          </a:p>
          <a:p>
            <a:pPr lvl="1"/>
            <a:r>
              <a:rPr lang="en-US" dirty="0"/>
              <a:t>Steering Committee: SLs, WPLs, WP3 link</a:t>
            </a:r>
          </a:p>
          <a:p>
            <a:pPr lvl="1"/>
            <a:r>
              <a:rPr lang="en-US" dirty="0"/>
              <a:t>General Assembly: Affiliates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486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CB034-935F-0F4F-877A-0B8FC0A20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are “we?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9C1550-08D7-454D-8D45-A542A5813D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5</a:t>
            </a:fld>
            <a:endParaRPr lang="it-IT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84CB15-D26C-CA41-A23D-8DC6E2DB263B}"/>
              </a:ext>
            </a:extLst>
          </p:cNvPr>
          <p:cNvSpPr txBox="1">
            <a:spLocks/>
          </p:cNvSpPr>
          <p:nvPr/>
        </p:nvSpPr>
        <p:spPr>
          <a:xfrm>
            <a:off x="0" y="1171490"/>
            <a:ext cx="11797533" cy="1442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Font typeface="Titillium Web"/>
              <a:buNone/>
              <a:defRPr sz="2800" b="1" i="0" u="none" strike="noStrike" cap="none">
                <a:solidFill>
                  <a:srgbClr val="B27F47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IT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6AFD85A-660D-F641-A448-5E95E65C8C41}"/>
              </a:ext>
            </a:extLst>
          </p:cNvPr>
          <p:cNvSpPr txBox="1">
            <a:spLocks/>
          </p:cNvSpPr>
          <p:nvPr/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BE15108C-154A-4A5A-9C05-91A49A422BA7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9" name="Picture 8" descr="L'Einstein Telescope fra i grandi d'Europa - MEDIA INAF">
            <a:extLst>
              <a:ext uri="{FF2B5EF4-FFF2-40B4-BE49-F238E27FC236}">
                <a16:creationId xmlns:a16="http://schemas.microsoft.com/office/drawing/2014/main" id="{12065AD4-B93D-5D45-B748-5047A0278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270" y="1951738"/>
            <a:ext cx="3657600" cy="222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Lattice QCD Education - YouTube">
            <a:extLst>
              <a:ext uri="{FF2B5EF4-FFF2-40B4-BE49-F238E27FC236}">
                <a16:creationId xmlns:a16="http://schemas.microsoft.com/office/drawing/2014/main" id="{AE7A3787-BEB7-4C47-A765-7A6EEB734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630" y="117149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LA FISICA DEI SISTEMI COMPLESSI | Collegio Universitario Gregorianum">
            <a:extLst>
              <a:ext uri="{FF2B5EF4-FFF2-40B4-BE49-F238E27FC236}">
                <a16:creationId xmlns:a16="http://schemas.microsoft.com/office/drawing/2014/main" id="{CE84137D-0B77-2640-A79F-914605436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42" y="4471163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iggs boson was discovered 10 years ago. What did we learn? - Big Think">
            <a:extLst>
              <a:ext uri="{FF2B5EF4-FFF2-40B4-BE49-F238E27FC236}">
                <a16:creationId xmlns:a16="http://schemas.microsoft.com/office/drawing/2014/main" id="{5C5B3B73-5B94-E44F-BA44-34EDBF8F1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70" y="1892721"/>
            <a:ext cx="4399641" cy="246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Alpha Magnetic Spectrometer - Wikipedia">
            <a:extLst>
              <a:ext uri="{FF2B5EF4-FFF2-40B4-BE49-F238E27FC236}">
                <a16:creationId xmlns:a16="http://schemas.microsoft.com/office/drawing/2014/main" id="{707293D6-13BC-2F4B-995D-B1984A305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788" y="4471163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02383A-156B-3B4D-8AC8-B302CEA0BE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3608" y="4059040"/>
            <a:ext cx="3291544" cy="285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0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EF1C4-29C8-E84E-B980-19B100D88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Package Structure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2B415E-4D7A-CC48-A8FE-BC67F623B62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6</a:t>
            </a:fld>
            <a:endParaRPr lang="it-I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5C1067-1F32-5B46-B5DF-46052AB8F446}"/>
              </a:ext>
            </a:extLst>
          </p:cNvPr>
          <p:cNvSpPr/>
          <p:nvPr/>
        </p:nvSpPr>
        <p:spPr>
          <a:xfrm>
            <a:off x="412531" y="2528432"/>
            <a:ext cx="1605455" cy="2885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  <a:p>
            <a:pPr algn="ctr"/>
            <a:r>
              <a:rPr lang="en-IT" sz="1400" b="1" dirty="0"/>
              <a:t>WP1: tools and algorithms for Theoretical Physics</a:t>
            </a:r>
          </a:p>
          <a:p>
            <a:pPr algn="ctr"/>
            <a:endParaRPr lang="en-IT" dirty="0"/>
          </a:p>
          <a:p>
            <a:pPr algn="ctr"/>
            <a:endParaRPr lang="en-IT" dirty="0"/>
          </a:p>
          <a:p>
            <a:pPr algn="ctr"/>
            <a:endParaRPr lang="en-IT" dirty="0"/>
          </a:p>
          <a:p>
            <a:pPr algn="ctr"/>
            <a:endParaRPr lang="en-IT" dirty="0"/>
          </a:p>
          <a:p>
            <a:pPr algn="ctr"/>
            <a:endParaRPr lang="en-IT" dirty="0"/>
          </a:p>
          <a:p>
            <a:pPr algn="ctr"/>
            <a:endParaRPr lang="en-IT" dirty="0"/>
          </a:p>
          <a:p>
            <a:pPr algn="ctr"/>
            <a:endParaRPr lang="en-IT" dirty="0"/>
          </a:p>
        </p:txBody>
      </p:sp>
      <p:pic>
        <p:nvPicPr>
          <p:cNvPr id="9" name="Picture 10" descr="Lattice QCD Education - YouTube">
            <a:extLst>
              <a:ext uri="{FF2B5EF4-FFF2-40B4-BE49-F238E27FC236}">
                <a16:creationId xmlns:a16="http://schemas.microsoft.com/office/drawing/2014/main" id="{E9C26B28-9E7B-9649-B270-D542F02C3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52" y="4111108"/>
            <a:ext cx="693426" cy="69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F6EB8DE-EBAD-FD42-A319-F83BDAC5A8B1}"/>
              </a:ext>
            </a:extLst>
          </p:cNvPr>
          <p:cNvSpPr/>
          <p:nvPr/>
        </p:nvSpPr>
        <p:spPr>
          <a:xfrm>
            <a:off x="2186162" y="2523320"/>
            <a:ext cx="1605455" cy="288508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  <a:p>
            <a:pPr algn="ctr"/>
            <a:r>
              <a:rPr lang="en-IT" sz="1400" b="1" dirty="0"/>
              <a:t>WP2: tools and algorithms for Experimental Collider Physics</a:t>
            </a:r>
          </a:p>
          <a:p>
            <a:pPr algn="ctr"/>
            <a:endParaRPr lang="en-IT" sz="1400" b="1" dirty="0"/>
          </a:p>
          <a:p>
            <a:pPr algn="ctr"/>
            <a:endParaRPr lang="en-IT" dirty="0"/>
          </a:p>
          <a:p>
            <a:pPr algn="ctr"/>
            <a:endParaRPr lang="en-IT" dirty="0"/>
          </a:p>
          <a:p>
            <a:pPr algn="ctr"/>
            <a:endParaRPr lang="en-IT" dirty="0"/>
          </a:p>
          <a:p>
            <a:pPr algn="ctr"/>
            <a:endParaRPr lang="en-IT" dirty="0"/>
          </a:p>
          <a:p>
            <a:pPr algn="ctr"/>
            <a:endParaRPr lang="en-IT" dirty="0"/>
          </a:p>
          <a:p>
            <a:pPr algn="ctr"/>
            <a:endParaRPr lang="en-IT" dirty="0"/>
          </a:p>
          <a:p>
            <a:pPr algn="ctr"/>
            <a:endParaRPr lang="en-IT" dirty="0"/>
          </a:p>
        </p:txBody>
      </p:sp>
      <p:pic>
        <p:nvPicPr>
          <p:cNvPr id="11" name="Picture 14" descr="Higgs boson was discovered 10 years ago. What did we learn? - Big Think">
            <a:extLst>
              <a:ext uri="{FF2B5EF4-FFF2-40B4-BE49-F238E27FC236}">
                <a16:creationId xmlns:a16="http://schemas.microsoft.com/office/drawing/2014/main" id="{DED16995-BD03-3C45-9D17-5147AE62F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757" y="4285324"/>
            <a:ext cx="965457" cy="54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ermilab to use DUNE to discover dinosaurs">
            <a:extLst>
              <a:ext uri="{FF2B5EF4-FFF2-40B4-BE49-F238E27FC236}">
                <a16:creationId xmlns:a16="http://schemas.microsoft.com/office/drawing/2014/main" id="{3ED78740-19C0-1142-BE1C-38450F516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485" y="3798071"/>
            <a:ext cx="1179786" cy="40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02F6506-CD43-9E48-93B8-1E5312A22561}"/>
              </a:ext>
            </a:extLst>
          </p:cNvPr>
          <p:cNvSpPr/>
          <p:nvPr/>
        </p:nvSpPr>
        <p:spPr>
          <a:xfrm>
            <a:off x="3936129" y="2523319"/>
            <a:ext cx="1605455" cy="288508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400" b="1" dirty="0"/>
              <a:t>WP3: tools and algorithms for Experimental Astroparticle Physics and Gravitational waves</a:t>
            </a:r>
          </a:p>
          <a:p>
            <a:pPr algn="ctr"/>
            <a:endParaRPr lang="en-IT" sz="1400" b="1" dirty="0"/>
          </a:p>
          <a:p>
            <a:pPr algn="ctr"/>
            <a:endParaRPr lang="en-IT" sz="1400" b="1" dirty="0"/>
          </a:p>
          <a:p>
            <a:pPr algn="ctr"/>
            <a:endParaRPr lang="en-IT" sz="1400" b="1" dirty="0"/>
          </a:p>
          <a:p>
            <a:pPr algn="ctr"/>
            <a:endParaRPr lang="en-IT" sz="1400" b="1" dirty="0"/>
          </a:p>
          <a:p>
            <a:pPr algn="ctr"/>
            <a:endParaRPr lang="en-IT" sz="1400" b="1" dirty="0"/>
          </a:p>
          <a:p>
            <a:pPr algn="ctr"/>
            <a:endParaRPr lang="en-IT" sz="14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7F49D0-63E0-CC45-9B6E-57C91217E4B4}"/>
              </a:ext>
            </a:extLst>
          </p:cNvPr>
          <p:cNvSpPr/>
          <p:nvPr/>
        </p:nvSpPr>
        <p:spPr>
          <a:xfrm>
            <a:off x="5686096" y="2523318"/>
            <a:ext cx="1605455" cy="288508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400" b="1" dirty="0"/>
              <a:t>WP4: tools for porting / optimization on new architectures (low power, GPU, FPGA, …) </a:t>
            </a:r>
          </a:p>
          <a:p>
            <a:pPr algn="ctr"/>
            <a:endParaRPr lang="en-IT" sz="1400" b="1" dirty="0"/>
          </a:p>
          <a:p>
            <a:pPr algn="ctr"/>
            <a:r>
              <a:rPr lang="en-IT" sz="1400" b="1" dirty="0"/>
              <a:t> </a:t>
            </a:r>
          </a:p>
          <a:p>
            <a:pPr algn="ctr"/>
            <a:endParaRPr lang="en-IT" sz="1400" b="1" dirty="0"/>
          </a:p>
          <a:p>
            <a:pPr algn="ctr"/>
            <a:endParaRPr lang="en-IT" sz="1400" b="1" dirty="0"/>
          </a:p>
          <a:p>
            <a:pPr algn="ctr"/>
            <a:endParaRPr lang="en-IT" sz="1400" b="1" dirty="0"/>
          </a:p>
          <a:p>
            <a:pPr algn="ctr"/>
            <a:endParaRPr lang="en-IT" sz="14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40E83C-A34A-E34B-9BC0-E45201782A79}"/>
              </a:ext>
            </a:extLst>
          </p:cNvPr>
          <p:cNvSpPr/>
          <p:nvPr/>
        </p:nvSpPr>
        <p:spPr>
          <a:xfrm>
            <a:off x="7436063" y="2523318"/>
            <a:ext cx="1605455" cy="288508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400" b="1" dirty="0"/>
              <a:t>WP5: data management on the distributed CN infrastructure</a:t>
            </a:r>
          </a:p>
          <a:p>
            <a:pPr algn="ctr"/>
            <a:endParaRPr lang="en-IT" sz="1400" b="1" dirty="0"/>
          </a:p>
          <a:p>
            <a:pPr algn="ctr"/>
            <a:endParaRPr lang="en-IT" sz="1400" b="1" dirty="0"/>
          </a:p>
          <a:p>
            <a:pPr algn="ctr"/>
            <a:endParaRPr lang="en-IT" sz="1400" b="1" dirty="0"/>
          </a:p>
          <a:p>
            <a:pPr algn="ctr"/>
            <a:endParaRPr lang="en-IT" sz="1400" b="1" dirty="0"/>
          </a:p>
          <a:p>
            <a:pPr algn="ctr"/>
            <a:endParaRPr lang="en-IT" sz="1400" b="1" dirty="0"/>
          </a:p>
          <a:p>
            <a:pPr algn="ctr"/>
            <a:endParaRPr lang="en-IT" sz="1400" b="1" dirty="0"/>
          </a:p>
          <a:p>
            <a:pPr algn="ctr"/>
            <a:endParaRPr lang="en-IT" sz="1400" b="1" dirty="0"/>
          </a:p>
          <a:p>
            <a:pPr algn="ctr"/>
            <a:endParaRPr lang="en-IT" sz="14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60A82E-8994-6C4E-9842-0C30A8466DF1}"/>
              </a:ext>
            </a:extLst>
          </p:cNvPr>
          <p:cNvSpPr/>
          <p:nvPr/>
        </p:nvSpPr>
        <p:spPr>
          <a:xfrm>
            <a:off x="9195328" y="2523317"/>
            <a:ext cx="1605455" cy="288508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400" b="1" dirty="0"/>
              <a:t>WP6: cross domain initiatives, + space economy</a:t>
            </a:r>
          </a:p>
          <a:p>
            <a:pPr algn="ctr"/>
            <a:endParaRPr lang="en-IT" sz="1400" b="1" dirty="0"/>
          </a:p>
          <a:p>
            <a:pPr algn="ctr"/>
            <a:endParaRPr lang="en-IT" sz="1400" b="1" dirty="0"/>
          </a:p>
          <a:p>
            <a:pPr algn="ctr"/>
            <a:endParaRPr lang="en-IT" sz="1400" b="1" dirty="0"/>
          </a:p>
          <a:p>
            <a:pPr algn="ctr"/>
            <a:endParaRPr lang="en-IT" sz="1400" b="1" dirty="0"/>
          </a:p>
          <a:p>
            <a:pPr algn="ctr"/>
            <a:endParaRPr lang="en-IT" sz="1400" b="1" dirty="0"/>
          </a:p>
          <a:p>
            <a:pPr algn="ctr"/>
            <a:endParaRPr lang="en-IT" sz="1400" b="1" dirty="0"/>
          </a:p>
          <a:p>
            <a:pPr algn="ctr"/>
            <a:endParaRPr lang="en-IT" sz="1400" b="1" dirty="0"/>
          </a:p>
          <a:p>
            <a:pPr algn="ctr"/>
            <a:endParaRPr lang="en-IT" sz="1400" b="1" dirty="0"/>
          </a:p>
          <a:p>
            <a:pPr algn="ctr"/>
            <a:endParaRPr lang="en-IT" sz="1400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152C13-81B2-704D-B8A6-F0E36894B9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6248" y="4106335"/>
            <a:ext cx="1109995" cy="423347"/>
          </a:xfrm>
          <a:prstGeom prst="rect">
            <a:avLst/>
          </a:prstGeom>
        </p:spPr>
      </p:pic>
      <p:pic>
        <p:nvPicPr>
          <p:cNvPr id="18" name="Picture 8" descr="Alveo U55C High Performance Compute Card">
            <a:extLst>
              <a:ext uri="{FF2B5EF4-FFF2-40B4-BE49-F238E27FC236}">
                <a16:creationId xmlns:a16="http://schemas.microsoft.com/office/drawing/2014/main" id="{13B5A192-D69C-ED4A-987D-B82A18401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095" y="4413000"/>
            <a:ext cx="1603787" cy="90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ACC400-06C9-5940-9C2C-2B468191DC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1" y="4804534"/>
            <a:ext cx="1154566" cy="9508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3784E3-A831-8847-B018-8F90B2907B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3991" y="3875749"/>
            <a:ext cx="842095" cy="8191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10D53C2-6CB1-5A4D-871A-2D80B14625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9621" y="4159372"/>
            <a:ext cx="841340" cy="9508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2C8AF9F-6F45-8042-9114-86DD56B48A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2670" y="5010630"/>
            <a:ext cx="1721159" cy="9470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138D249-238B-2D45-B2BA-2C9FB0233D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83337" y="4132922"/>
            <a:ext cx="886735" cy="7693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8EF6212-11D4-A44F-B86E-83AA85CCE0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88220" y="4498877"/>
            <a:ext cx="940635" cy="61131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5B729E6-C0A3-C349-8C4C-37105587E8E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27394" y="4986051"/>
            <a:ext cx="886722" cy="7693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6AA839F-1D19-D844-9CFA-34259FE4F39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41777" y="3704628"/>
            <a:ext cx="1583939" cy="798682"/>
          </a:xfrm>
          <a:prstGeom prst="rect">
            <a:avLst/>
          </a:prstGeom>
        </p:spPr>
      </p:pic>
      <p:pic>
        <p:nvPicPr>
          <p:cNvPr id="27" name="Picture 2" descr="CUDA - Wikipedia">
            <a:extLst>
              <a:ext uri="{FF2B5EF4-FFF2-40B4-BE49-F238E27FC236}">
                <a16:creationId xmlns:a16="http://schemas.microsoft.com/office/drawing/2014/main" id="{4A37D924-4A92-B840-9FA0-02175ACBD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90" y="4794934"/>
            <a:ext cx="1270447" cy="76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7BAE4BD7-5826-3749-AFAC-7F8CB6B72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697" y="4521123"/>
            <a:ext cx="845669" cy="521526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B1E75501-4540-654C-96D7-1D6E8FF99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780" y="5078276"/>
            <a:ext cx="1309396" cy="27909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0" name="Picture 8" descr="Project Jupyter - Wikipedia">
            <a:extLst>
              <a:ext uri="{FF2B5EF4-FFF2-40B4-BE49-F238E27FC236}">
                <a16:creationId xmlns:a16="http://schemas.microsoft.com/office/drawing/2014/main" id="{39652E0D-E8C5-0B45-A1AD-A810F5919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263" y="4469573"/>
            <a:ext cx="565894" cy="65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Geant4">
            <a:extLst>
              <a:ext uri="{FF2B5EF4-FFF2-40B4-BE49-F238E27FC236}">
                <a16:creationId xmlns:a16="http://schemas.microsoft.com/office/drawing/2014/main" id="{382FAC47-1411-EA4F-BA24-2F8EC7B58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211" y="3530443"/>
            <a:ext cx="965589" cy="32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IRROR COPERNICUS: LE OPPORTUNITÀ E LE SFIDE DELL'INTEGRAZIONE CON IL PNRR MIRROR  COPERNICUS: LE OPPORTUNITÀ E LE SFIDE DELL">
            <a:extLst>
              <a:ext uri="{FF2B5EF4-FFF2-40B4-BE49-F238E27FC236}">
                <a16:creationId xmlns:a16="http://schemas.microsoft.com/office/drawing/2014/main" id="{088B5C3A-BC72-C547-925F-0C83160F7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287" y="3753949"/>
            <a:ext cx="873916" cy="46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Monitoraggio satellitare | AlmavivA">
            <a:extLst>
              <a:ext uri="{FF2B5EF4-FFF2-40B4-BE49-F238E27FC236}">
                <a16:creationId xmlns:a16="http://schemas.microsoft.com/office/drawing/2014/main" id="{E2B402DC-FBE8-6A41-98A1-CBFF68756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900" y="4225076"/>
            <a:ext cx="1293986" cy="72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Use cases of blockchain technology in business and life">
            <a:extLst>
              <a:ext uri="{FF2B5EF4-FFF2-40B4-BE49-F238E27FC236}">
                <a16:creationId xmlns:a16="http://schemas.microsoft.com/office/drawing/2014/main" id="{A60E4914-E502-6840-8CC5-963A1A382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920" y="4882833"/>
            <a:ext cx="1187838" cy="88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670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7CC5C-6EB6-5745-9BF9-7DC71C20E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Packages – the structure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665A4-AE15-9C4D-B0A6-86482E7D7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2137" y="1914415"/>
            <a:ext cx="5181600" cy="3680344"/>
          </a:xfrm>
        </p:spPr>
        <p:txBody>
          <a:bodyPr>
            <a:normAutofit/>
          </a:bodyPr>
          <a:lstStyle/>
          <a:p>
            <a:r>
              <a:rPr lang="en-US" dirty="0"/>
              <a:t>We defined 2 types of Work Packages: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“scientific” WPs</a:t>
            </a:r>
            <a:r>
              <a:rPr lang="en-US" dirty="0">
                <a:solidFill>
                  <a:schemeClr val="accent1"/>
                </a:solidFill>
              </a:rPr>
              <a:t>: they analyze the needs of the (sub-)domain, and pose open problems for which advanced computing solutions are needed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1D3F2A-9B9C-E44E-ABF1-7497F305524E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096000" y="1671138"/>
            <a:ext cx="5181600" cy="3680344"/>
          </a:xfrm>
        </p:spPr>
        <p:txBody>
          <a:bodyPr/>
          <a:lstStyle/>
          <a:p>
            <a:pPr lvl="1"/>
            <a:r>
              <a:rPr lang="en-US" b="1" dirty="0">
                <a:solidFill>
                  <a:schemeClr val="accent1"/>
                </a:solidFill>
              </a:rPr>
              <a:t>“technological” WPs</a:t>
            </a:r>
            <a:r>
              <a:rPr lang="en-US" dirty="0">
                <a:solidFill>
                  <a:schemeClr val="accent1"/>
                </a:solidFill>
              </a:rPr>
              <a:t>: they harvest / investigate technical solutions in computing, on the infrastructure of the ICSC and beyond, and provide support / training for these; at the same time propose these to a larger audience, including industries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FF91E6-0836-F74A-A4CD-B9518270C8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7</a:t>
            </a:fld>
            <a:endParaRPr lang="it-IT"/>
          </a:p>
        </p:txBody>
      </p:sp>
      <p:sp>
        <p:nvSpPr>
          <p:cNvPr id="6" name="Google Shape;232;p16">
            <a:extLst>
              <a:ext uri="{FF2B5EF4-FFF2-40B4-BE49-F238E27FC236}">
                <a16:creationId xmlns:a16="http://schemas.microsoft.com/office/drawing/2014/main" id="{5A1FD2A2-55E0-F34E-84E3-B8B1C316403D}"/>
              </a:ext>
            </a:extLst>
          </p:cNvPr>
          <p:cNvSpPr/>
          <p:nvPr/>
        </p:nvSpPr>
        <p:spPr>
          <a:xfrm>
            <a:off x="2351313" y="4732596"/>
            <a:ext cx="1611086" cy="1458686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25400" cap="flat" cmpd="sng">
            <a:solidFill>
              <a:srgbClr val="B283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T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WP1/2/3</a:t>
            </a:r>
            <a:endParaRPr/>
          </a:p>
        </p:txBody>
      </p:sp>
      <p:sp>
        <p:nvSpPr>
          <p:cNvPr id="7" name="Google Shape;233;p16">
            <a:extLst>
              <a:ext uri="{FF2B5EF4-FFF2-40B4-BE49-F238E27FC236}">
                <a16:creationId xmlns:a16="http://schemas.microsoft.com/office/drawing/2014/main" id="{68E33225-7DED-9948-8537-A62527321D3C}"/>
              </a:ext>
            </a:extLst>
          </p:cNvPr>
          <p:cNvSpPr/>
          <p:nvPr/>
        </p:nvSpPr>
        <p:spPr>
          <a:xfrm>
            <a:off x="7968343" y="4732596"/>
            <a:ext cx="1611086" cy="1458686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T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WP4/5/6</a:t>
            </a:r>
            <a:endParaRPr/>
          </a:p>
        </p:txBody>
      </p:sp>
      <p:sp>
        <p:nvSpPr>
          <p:cNvPr id="8" name="Google Shape;234;p16">
            <a:extLst>
              <a:ext uri="{FF2B5EF4-FFF2-40B4-BE49-F238E27FC236}">
                <a16:creationId xmlns:a16="http://schemas.microsoft.com/office/drawing/2014/main" id="{91BB9648-63E6-3540-9E25-43AA751E73F2}"/>
              </a:ext>
            </a:extLst>
          </p:cNvPr>
          <p:cNvSpPr/>
          <p:nvPr/>
        </p:nvSpPr>
        <p:spPr>
          <a:xfrm>
            <a:off x="4539342" y="4830568"/>
            <a:ext cx="3004457" cy="478972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25400" cap="flat" cmpd="sng">
            <a:solidFill>
              <a:srgbClr val="0156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235;p16">
            <a:extLst>
              <a:ext uri="{FF2B5EF4-FFF2-40B4-BE49-F238E27FC236}">
                <a16:creationId xmlns:a16="http://schemas.microsoft.com/office/drawing/2014/main" id="{4EEBDFD5-D833-B442-A8B1-DEADCAB94A1B}"/>
              </a:ext>
            </a:extLst>
          </p:cNvPr>
          <p:cNvSpPr/>
          <p:nvPr/>
        </p:nvSpPr>
        <p:spPr>
          <a:xfrm rot="10800000">
            <a:off x="4463121" y="5393424"/>
            <a:ext cx="3004500" cy="5334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25400" cap="flat" cmpd="sng">
            <a:solidFill>
              <a:srgbClr val="0156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236;p16">
            <a:extLst>
              <a:ext uri="{FF2B5EF4-FFF2-40B4-BE49-F238E27FC236}">
                <a16:creationId xmlns:a16="http://schemas.microsoft.com/office/drawing/2014/main" id="{9AF5B5F1-9A69-884E-B769-893B4502707E}"/>
              </a:ext>
            </a:extLst>
          </p:cNvPr>
          <p:cNvSpPr txBox="1"/>
          <p:nvPr/>
        </p:nvSpPr>
        <p:spPr>
          <a:xfrm>
            <a:off x="4735274" y="4471343"/>
            <a:ext cx="300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400" b="0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Has a need; searches for a solution</a:t>
            </a:r>
            <a:endParaRPr sz="1400" b="0" i="0" u="none" strike="noStrike" cap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237;p16">
            <a:extLst>
              <a:ext uri="{FF2B5EF4-FFF2-40B4-BE49-F238E27FC236}">
                <a16:creationId xmlns:a16="http://schemas.microsoft.com/office/drawing/2014/main" id="{480191F4-C039-ED4A-8D67-9A5114469AAE}"/>
              </a:ext>
            </a:extLst>
          </p:cNvPr>
          <p:cNvSpPr txBox="1"/>
          <p:nvPr/>
        </p:nvSpPr>
        <p:spPr>
          <a:xfrm>
            <a:off x="4128150" y="6020961"/>
            <a:ext cx="3935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400" b="0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Has a technology; searches for a test use case</a:t>
            </a:r>
            <a:endParaRPr sz="1400" b="0" i="0" u="none" strike="noStrike" cap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8435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DAB6B-EACD-0846-8270-75AD5170D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WP leaders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8EAD33-CA79-E145-B398-117680ABF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1842" y="2182668"/>
            <a:ext cx="11175835" cy="1979965"/>
          </a:xfrm>
        </p:spPr>
        <p:txBody>
          <a:bodyPr/>
          <a:lstStyle/>
          <a:p>
            <a:r>
              <a:rPr lang="en-US" dirty="0"/>
              <a:t>Strategy: in each WP, appoint one coordinator from Academia and one from Research Institutions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93B016-2230-7542-8F0D-95C09D6E636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8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1946CE-4828-F546-83A2-23D2BB431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924" y="3840516"/>
            <a:ext cx="6405868" cy="2239010"/>
          </a:xfrm>
          <a:prstGeom prst="rect">
            <a:avLst/>
          </a:prstGeom>
        </p:spPr>
      </p:pic>
      <p:pic>
        <p:nvPicPr>
          <p:cNvPr id="2050" name="Picture 2" descr="Leonardo Giusti">
            <a:extLst>
              <a:ext uri="{FF2B5EF4-FFF2-40B4-BE49-F238E27FC236}">
                <a16:creationId xmlns:a16="http://schemas.microsoft.com/office/drawing/2014/main" id="{619A3F65-75A3-A344-8D2E-7173578DF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23" y="3429000"/>
            <a:ext cx="893931" cy="105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eonardo Cosmai">
            <a:extLst>
              <a:ext uri="{FF2B5EF4-FFF2-40B4-BE49-F238E27FC236}">
                <a16:creationId xmlns:a16="http://schemas.microsoft.com/office/drawing/2014/main" id="{976AD09F-A761-1141-BDAD-1DB8AD500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800" y="3453207"/>
            <a:ext cx="1023429" cy="110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enzi Piergiulio | Scheda personale | Università degli Studi di Firenze |  UniFI">
            <a:extLst>
              <a:ext uri="{FF2B5EF4-FFF2-40B4-BE49-F238E27FC236}">
                <a16:creationId xmlns:a16="http://schemas.microsoft.com/office/drawing/2014/main" id="{B8C8A54B-780F-F842-ABF7-10AF17B7D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124" y="3429000"/>
            <a:ext cx="943307" cy="111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imone Gennai – CMS Italia">
            <a:extLst>
              <a:ext uri="{FF2B5EF4-FFF2-40B4-BE49-F238E27FC236}">
                <a16:creationId xmlns:a16="http://schemas.microsoft.com/office/drawing/2014/main" id="{DF989DFB-03E8-E744-941C-4E8CBC4C3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569" y="4633021"/>
            <a:ext cx="961098" cy="96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aniele Spiga – CMS Italia">
            <a:extLst>
              <a:ext uri="{FF2B5EF4-FFF2-40B4-BE49-F238E27FC236}">
                <a16:creationId xmlns:a16="http://schemas.microsoft.com/office/drawing/2014/main" id="{90D23A16-FB97-5E4B-AA5A-0D270AFE6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458" y="5721534"/>
            <a:ext cx="1131415" cy="113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Marco Landoni">
            <a:extLst>
              <a:ext uri="{FF2B5EF4-FFF2-40B4-BE49-F238E27FC236}">
                <a16:creationId xmlns:a16="http://schemas.microsoft.com/office/drawing/2014/main" id="{AA972B79-D132-B642-B199-F91E1D1E0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743" y="4557184"/>
            <a:ext cx="1037989" cy="125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146;p3">
            <a:extLst>
              <a:ext uri="{FF2B5EF4-FFF2-40B4-BE49-F238E27FC236}">
                <a16:creationId xmlns:a16="http://schemas.microsoft.com/office/drawing/2014/main" id="{8F12C5AC-5D1A-7B4B-80D2-7CCC8AFC406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447650" y="5843610"/>
            <a:ext cx="892313" cy="892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4" name="Picture 16" descr="Paolo Natoli">
            <a:extLst>
              <a:ext uri="{FF2B5EF4-FFF2-40B4-BE49-F238E27FC236}">
                <a16:creationId xmlns:a16="http://schemas.microsoft.com/office/drawing/2014/main" id="{36F8A1ED-A332-AC43-941E-BC451B271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23" y="4515239"/>
            <a:ext cx="994730" cy="132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La Prof.ssa Tricomi riconfermata alla Direzione di INFN-CT | Dipartimento  di Fisica e Astronomia &quot;Ettore Majorana&quot;">
            <a:extLst>
              <a:ext uri="{FF2B5EF4-FFF2-40B4-BE49-F238E27FC236}">
                <a16:creationId xmlns:a16="http://schemas.microsoft.com/office/drawing/2014/main" id="{7207CC75-B570-CA4B-BD9C-C2AF47BC2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649" y="5709881"/>
            <a:ext cx="1134185" cy="113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elvira Rossi - Professore associato - Università degli Studi di Napoli Federico  II | LinkedIn">
            <a:extLst>
              <a:ext uri="{FF2B5EF4-FFF2-40B4-BE49-F238E27FC236}">
                <a16:creationId xmlns:a16="http://schemas.microsoft.com/office/drawing/2014/main" id="{C449665B-4B7C-8E47-8FCA-052745CE4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3" y="5843255"/>
            <a:ext cx="1074710" cy="107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339577-1B8E-03FB-F644-71EFA6FE2C0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17577"/>
          <a:stretch/>
        </p:blipFill>
        <p:spPr>
          <a:xfrm>
            <a:off x="10378754" y="3384007"/>
            <a:ext cx="1072243" cy="12048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B1AB0E-3086-1A09-DF09-E96BFAFC6C2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66354" y="4494795"/>
            <a:ext cx="1245619" cy="118646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CD7B143-5406-726B-BFFB-8BF423AD1807}"/>
              </a:ext>
            </a:extLst>
          </p:cNvPr>
          <p:cNvSpPr/>
          <p:nvPr/>
        </p:nvSpPr>
        <p:spPr>
          <a:xfrm>
            <a:off x="4102873" y="4810539"/>
            <a:ext cx="2369489" cy="30215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Alessio Tiberio (UNIFI)</a:t>
            </a:r>
          </a:p>
        </p:txBody>
      </p:sp>
    </p:spTree>
    <p:extLst>
      <p:ext uri="{BB962C8B-B14F-4D97-AF65-F5344CB8AC3E}">
        <p14:creationId xmlns:p14="http://schemas.microsoft.com/office/powerpoint/2010/main" val="319061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76F13-4751-3645-BE14-856D1798F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of Work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C29CED-973F-3848-AD6F-2F4911109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1124" y="1858518"/>
            <a:ext cx="4087761" cy="388582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All the activities designed in the submitted project with a standard 4-phase plan over the three years</a:t>
            </a:r>
          </a:p>
          <a:p>
            <a:r>
              <a:rPr lang="en-US" dirty="0">
                <a:solidFill>
                  <a:schemeClr val="accent1"/>
                </a:solidFill>
              </a:rPr>
              <a:t>We are now in the crucial year: the realization phase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DC9C02-04C6-0345-8907-5B251CA963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9</a:t>
            </a:fld>
            <a:endParaRPr lang="it-IT"/>
          </a:p>
        </p:txBody>
      </p:sp>
      <p:sp>
        <p:nvSpPr>
          <p:cNvPr id="7" name="Google Shape;291;p23">
            <a:extLst>
              <a:ext uri="{FF2B5EF4-FFF2-40B4-BE49-F238E27FC236}">
                <a16:creationId xmlns:a16="http://schemas.microsoft.com/office/drawing/2014/main" id="{DC5E03D5-63CF-DC4C-9CEC-1107182429DA}"/>
              </a:ext>
            </a:extLst>
          </p:cNvPr>
          <p:cNvSpPr txBox="1"/>
          <p:nvPr/>
        </p:nvSpPr>
        <p:spPr>
          <a:xfrm>
            <a:off x="5133793" y="1413380"/>
            <a:ext cx="5761801" cy="5016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-IT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planning and identification</a:t>
            </a:r>
            <a:r>
              <a:rPr lang="en-IT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the first year of the project is dedicated to a landscape recognition for interesting state-of-the-art use case; its outcome is a work plan identifying the activities on which the core part of the project will be focusing - in particular, algorithms and services to be accomplished; </a:t>
            </a:r>
            <a:endParaRPr dirty="0"/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-IT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realization phase</a:t>
            </a:r>
            <a:r>
              <a:rPr lang="en-IT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in which the actual development is performed via the staff/ hired personnel; the outcome is usable algorithms / services, documented (alpha/beta level) and ready to be tested on a larger scale; </a:t>
            </a:r>
            <a:endParaRPr dirty="0"/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-IT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validation phase</a:t>
            </a:r>
            <a:r>
              <a:rPr lang="en-IT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in which the outcomes of the realization phase are verified in testbeds and proofs of concept, and benchmarked in order to assess their adherence to the specifications;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a wrap-up phase</a:t>
            </a:r>
            <a:r>
              <a:rPr lang="en-IT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in which results are analysed and consolidated in reports and white papers to be used as guidelines for similar use cases.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292;p23">
            <a:extLst>
              <a:ext uri="{FF2B5EF4-FFF2-40B4-BE49-F238E27FC236}">
                <a16:creationId xmlns:a16="http://schemas.microsoft.com/office/drawing/2014/main" id="{A680D5A4-19CD-FD4C-AF73-087BD4E39BB4}"/>
              </a:ext>
            </a:extLst>
          </p:cNvPr>
          <p:cNvSpPr/>
          <p:nvPr/>
        </p:nvSpPr>
        <p:spPr>
          <a:xfrm rot="-5400000">
            <a:off x="10623455" y="3361587"/>
            <a:ext cx="990600" cy="446315"/>
          </a:xfrm>
          <a:prstGeom prst="rect">
            <a:avLst/>
          </a:prstGeom>
          <a:solidFill>
            <a:srgbClr val="FFC000"/>
          </a:solidFill>
          <a:ln w="25400" cap="flat" cmpd="sng">
            <a:solidFill>
              <a:srgbClr val="0156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Y2</a:t>
            </a:r>
            <a:endParaRPr sz="14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293;p23">
            <a:extLst>
              <a:ext uri="{FF2B5EF4-FFF2-40B4-BE49-F238E27FC236}">
                <a16:creationId xmlns:a16="http://schemas.microsoft.com/office/drawing/2014/main" id="{2BC0121C-6C91-6443-9CF3-32ADD5A25266}"/>
              </a:ext>
            </a:extLst>
          </p:cNvPr>
          <p:cNvSpPr/>
          <p:nvPr/>
        </p:nvSpPr>
        <p:spPr>
          <a:xfrm rot="-5400000">
            <a:off x="10351309" y="2098844"/>
            <a:ext cx="1534886" cy="446315"/>
          </a:xfrm>
          <a:prstGeom prst="rect">
            <a:avLst/>
          </a:prstGeom>
          <a:solidFill>
            <a:srgbClr val="40B6FD"/>
          </a:solidFill>
          <a:ln w="25400" cap="flat" cmpd="sng">
            <a:solidFill>
              <a:srgbClr val="0156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Y1</a:t>
            </a:r>
            <a:endParaRPr sz="1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294;p23">
            <a:extLst>
              <a:ext uri="{FF2B5EF4-FFF2-40B4-BE49-F238E27FC236}">
                <a16:creationId xmlns:a16="http://schemas.microsoft.com/office/drawing/2014/main" id="{DF8A197E-4274-3B49-99E4-2A21E0D194C3}"/>
              </a:ext>
            </a:extLst>
          </p:cNvPr>
          <p:cNvSpPr/>
          <p:nvPr/>
        </p:nvSpPr>
        <p:spPr>
          <a:xfrm rot="-5400000">
            <a:off x="10128858" y="4846783"/>
            <a:ext cx="1979792" cy="446315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rgbClr val="0156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Y3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293;p23">
            <a:extLst>
              <a:ext uri="{FF2B5EF4-FFF2-40B4-BE49-F238E27FC236}">
                <a16:creationId xmlns:a16="http://schemas.microsoft.com/office/drawing/2014/main" id="{B88F3B0A-AD4E-614D-A9AC-D04875BE30AB}"/>
              </a:ext>
            </a:extLst>
          </p:cNvPr>
          <p:cNvSpPr/>
          <p:nvPr/>
        </p:nvSpPr>
        <p:spPr>
          <a:xfrm rot="-5400000">
            <a:off x="11261196" y="1833398"/>
            <a:ext cx="1003995" cy="446315"/>
          </a:xfrm>
          <a:prstGeom prst="rect">
            <a:avLst/>
          </a:prstGeom>
          <a:solidFill>
            <a:srgbClr val="40B6FD"/>
          </a:solidFill>
          <a:ln w="25400" cap="flat" cmpd="sng">
            <a:solidFill>
              <a:srgbClr val="0156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MS4,5</a:t>
            </a:r>
            <a:endParaRPr sz="105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293;p23">
            <a:extLst>
              <a:ext uri="{FF2B5EF4-FFF2-40B4-BE49-F238E27FC236}">
                <a16:creationId xmlns:a16="http://schemas.microsoft.com/office/drawing/2014/main" id="{F8E8022E-D0D6-7B44-99AA-1C1EBAB7D7A9}"/>
              </a:ext>
            </a:extLst>
          </p:cNvPr>
          <p:cNvSpPr/>
          <p:nvPr/>
        </p:nvSpPr>
        <p:spPr>
          <a:xfrm rot="-5400000">
            <a:off x="11504545" y="2607638"/>
            <a:ext cx="517297" cy="446315"/>
          </a:xfrm>
          <a:prstGeom prst="rect">
            <a:avLst/>
          </a:prstGeom>
          <a:solidFill>
            <a:srgbClr val="0070C0"/>
          </a:solidFill>
          <a:ln w="25400" cap="flat" cmpd="sng">
            <a:solidFill>
              <a:srgbClr val="0156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MS6</a:t>
            </a:r>
            <a:endParaRPr sz="105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293;p23">
            <a:extLst>
              <a:ext uri="{FF2B5EF4-FFF2-40B4-BE49-F238E27FC236}">
                <a16:creationId xmlns:a16="http://schemas.microsoft.com/office/drawing/2014/main" id="{819B41C2-E1C9-3447-9912-7AED6608D3BE}"/>
              </a:ext>
            </a:extLst>
          </p:cNvPr>
          <p:cNvSpPr/>
          <p:nvPr/>
        </p:nvSpPr>
        <p:spPr>
          <a:xfrm rot="-5400000">
            <a:off x="11504545" y="3124935"/>
            <a:ext cx="517297" cy="446315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rgbClr val="0156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2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MS7</a:t>
            </a:r>
            <a:endParaRPr sz="1050" b="1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293;p23">
            <a:extLst>
              <a:ext uri="{FF2B5EF4-FFF2-40B4-BE49-F238E27FC236}">
                <a16:creationId xmlns:a16="http://schemas.microsoft.com/office/drawing/2014/main" id="{8B6282EB-E571-424E-A3A1-EB9BD157D270}"/>
              </a:ext>
            </a:extLst>
          </p:cNvPr>
          <p:cNvSpPr/>
          <p:nvPr/>
        </p:nvSpPr>
        <p:spPr>
          <a:xfrm rot="-5400000">
            <a:off x="11569533" y="3577243"/>
            <a:ext cx="387321" cy="44631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5400" cap="flat" cmpd="sng">
            <a:solidFill>
              <a:srgbClr val="0156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T" sz="7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MS8</a:t>
            </a:r>
            <a:endParaRPr sz="500" b="1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293;p23">
            <a:extLst>
              <a:ext uri="{FF2B5EF4-FFF2-40B4-BE49-F238E27FC236}">
                <a16:creationId xmlns:a16="http://schemas.microsoft.com/office/drawing/2014/main" id="{0DC9FF00-A0D3-D642-948C-27F5081C1C1B}"/>
              </a:ext>
            </a:extLst>
          </p:cNvPr>
          <p:cNvSpPr/>
          <p:nvPr/>
        </p:nvSpPr>
        <p:spPr>
          <a:xfrm rot="-5400000">
            <a:off x="11419064" y="4115032"/>
            <a:ext cx="688259" cy="4463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5400" cap="flat" cmpd="sng">
            <a:solidFill>
              <a:srgbClr val="0156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MS9</a:t>
            </a:r>
            <a:endParaRPr sz="105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293;p23">
            <a:extLst>
              <a:ext uri="{FF2B5EF4-FFF2-40B4-BE49-F238E27FC236}">
                <a16:creationId xmlns:a16="http://schemas.microsoft.com/office/drawing/2014/main" id="{878A8046-20DA-3F40-86A1-0B25AA25E789}"/>
              </a:ext>
            </a:extLst>
          </p:cNvPr>
          <p:cNvSpPr/>
          <p:nvPr/>
        </p:nvSpPr>
        <p:spPr>
          <a:xfrm rot="-5400000">
            <a:off x="11074435" y="5147920"/>
            <a:ext cx="1377519" cy="44631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5400" cap="flat" cmpd="sng">
            <a:solidFill>
              <a:srgbClr val="0156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MS10</a:t>
            </a:r>
            <a:endParaRPr sz="105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231589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2128</TotalTime>
  <Words>2100</Words>
  <Application>Microsoft Macintosh PowerPoint</Application>
  <PresentationFormat>Widescreen</PresentationFormat>
  <Paragraphs>313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Times New Roman</vt:lpstr>
      <vt:lpstr>Calibri</vt:lpstr>
      <vt:lpstr>Wingdings</vt:lpstr>
      <vt:lpstr>Titillium Web</vt:lpstr>
      <vt:lpstr>Lobster</vt:lpstr>
      <vt:lpstr>Arial</vt:lpstr>
      <vt:lpstr>Roboto</vt:lpstr>
      <vt:lpstr>Tema di Office</vt:lpstr>
      <vt:lpstr>PowerPoint Presentation</vt:lpstr>
      <vt:lpstr>The Spoke 2 of ICSC in one slide </vt:lpstr>
      <vt:lpstr>PowerPoint Presentation</vt:lpstr>
      <vt:lpstr>Spoke Organization</vt:lpstr>
      <vt:lpstr>Who are “we?</vt:lpstr>
      <vt:lpstr>Work Package Structure</vt:lpstr>
      <vt:lpstr>Work Packages – the structure</vt:lpstr>
      <vt:lpstr>WP leaders</vt:lpstr>
      <vt:lpstr>Plan of Work</vt:lpstr>
      <vt:lpstr>Timeline - new</vt:lpstr>
      <vt:lpstr>Activities – 4 main types</vt:lpstr>
      <vt:lpstr>In one slide</vt:lpstr>
      <vt:lpstr>Budget</vt:lpstr>
      <vt:lpstr>Are we spending money? (Alessia, September 2024)</vt:lpstr>
      <vt:lpstr>Utilization of the ICSC infrastructure</vt:lpstr>
      <vt:lpstr>Resources granted so far</vt:lpstr>
      <vt:lpstr>Meetings in 2025</vt:lpstr>
      <vt:lpstr>Spoke 2 Evaluations up to now</vt:lpstr>
      <vt:lpstr>Some points raised  by the referees,  which concern also  Spoke 2</vt:lpstr>
      <vt:lpstr>KPI monitor</vt:lpstr>
      <vt:lpstr>Pubs and confs</vt:lpstr>
      <vt:lpstr>Spoke 2 Zotero</vt:lpstr>
      <vt:lpstr>Spoke 2 GitHub</vt:lpstr>
      <vt:lpstr>Schools etc</vt:lpstr>
      <vt:lpstr>What is going “bad”(a.k.a. not perfectly ok)</vt:lpstr>
      <vt:lpstr>Some other things not perfectly inline with initial expectations</vt:lpstr>
      <vt:lpstr>The meeting Agenda!  (https://agenda.infn.it/event/43778/)</vt:lpstr>
      <vt:lpstr>Lightning talks</vt:lpstr>
      <vt:lpstr>Online questions</vt:lpstr>
      <vt:lpstr>The dinner tomorrow (Dec 11th)</vt:lpstr>
      <vt:lpstr>Dinner: so far!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Lanza Luisa</dc:creator>
  <cp:lastModifiedBy>Tommaso Boccali</cp:lastModifiedBy>
  <cp:revision>126</cp:revision>
  <cp:lastPrinted>2023-10-20T10:40:20Z</cp:lastPrinted>
  <dcterms:created xsi:type="dcterms:W3CDTF">2022-10-26T09:11:02Z</dcterms:created>
  <dcterms:modified xsi:type="dcterms:W3CDTF">2024-12-10T13:00:33Z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0x010100C9347A8725AA734EBE527B76BB04587F</vt:lpwstr>
  </property>
</Properties>
</file>