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</p:sldMasterIdLst>
  <p:notesMasterIdLst>
    <p:notesMasterId r:id="rId15"/>
  </p:notesMasterIdLst>
  <p:handoutMasterIdLst>
    <p:handoutMasterId r:id="rId16"/>
  </p:handoutMasterIdLst>
  <p:sldIdLst>
    <p:sldId id="258" r:id="rId4"/>
    <p:sldId id="260" r:id="rId5"/>
    <p:sldId id="268" r:id="rId6"/>
    <p:sldId id="262" r:id="rId7"/>
    <p:sldId id="266" r:id="rId8"/>
    <p:sldId id="267" r:id="rId9"/>
    <p:sldId id="265" r:id="rId10"/>
    <p:sldId id="269" r:id="rId11"/>
    <p:sldId id="270" r:id="rId12"/>
    <p:sldId id="271" r:id="rId13"/>
    <p:sldId id="272" r:id="rId14"/>
  </p:sldIdLst>
  <p:sldSz cx="9144000" cy="514508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B44644"/>
    <a:srgbClr val="B34240"/>
    <a:srgbClr val="008001"/>
    <a:srgbClr val="F8EEEE"/>
    <a:srgbClr val="F0DCDC"/>
    <a:srgbClr val="CC0000"/>
    <a:srgbClr val="FF3300"/>
    <a:srgbClr val="FF0000"/>
    <a:srgbClr val="00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CA0573-E2B2-DB14-3E4A-01ED8512F9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8FE9D-E9E3-C013-AFAF-52770A9C40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B6B31-5CEC-4166-A68F-BCB00B35AAB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6086A-2096-A9F6-ED80-0844C4A23D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84A49-DC51-317E-41A1-EC4C683201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EEED-8F60-4388-8508-3FD73D857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12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946BF-0BAC-4131-AF17-35057F2E71C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E11B8-595F-4AF5-9E4F-AEC787D23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2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96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29D4C-391D-0DB6-0526-A78B0C8FC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F0D20-ACF2-FC64-6439-8B9938120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5FD5C-2984-448C-337D-0E2B8BFFC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94D57-0731-5E4F-E3C1-A1790F44B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22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 +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6E4223B-83FE-0E33-6321-B0CC09E84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6858" y="2188292"/>
            <a:ext cx="3481087" cy="885736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3C64A5"/>
                </a:solidFill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4" name="Segnaposto immagine 5">
            <a:extLst>
              <a:ext uri="{FF2B5EF4-FFF2-40B4-BE49-F238E27FC236}">
                <a16:creationId xmlns:a16="http://schemas.microsoft.com/office/drawing/2014/main" id="{8B874E0F-2D6E-C7D6-7B7E-49AB9AEAA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9758" y="1458966"/>
            <a:ext cx="4106315" cy="275238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F57DBE64-5D82-DEA0-8B6A-FF4D7D2A17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66098" y="3091817"/>
            <a:ext cx="3463528" cy="11111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>
                <a:solidFill>
                  <a:srgbClr val="3C64A5"/>
                </a:solidFill>
                <a:latin typeface="Montserrat" pitchFamily="2" charset="77"/>
              </a:defRPr>
            </a:lvl1pPr>
            <a:lvl2pPr marL="342900" indent="0">
              <a:buNone/>
              <a:defRPr sz="135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314394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23964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2208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5720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23964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02208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323964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02208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5720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body"/>
          </p:nvPr>
        </p:nvSpPr>
        <p:spPr>
          <a:xfrm>
            <a:off x="323964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body"/>
          </p:nvPr>
        </p:nvSpPr>
        <p:spPr>
          <a:xfrm>
            <a:off x="602208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27626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203840"/>
            <a:ext cx="40158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27626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16"/>
          <a:stretch/>
        </p:blipFill>
        <p:spPr>
          <a:xfrm>
            <a:off x="38520" y="4881960"/>
            <a:ext cx="820080" cy="2138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45542A15-BFE0-A8D9-807B-9159AA0BB00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69" y="0"/>
            <a:ext cx="326231" cy="3262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/>
          <p:nvPr/>
        </p:nvPicPr>
        <p:blipFill>
          <a:blip r:embed="rId15"/>
          <a:stretch/>
        </p:blipFill>
        <p:spPr>
          <a:xfrm>
            <a:off x="8814240" y="16560"/>
            <a:ext cx="291600" cy="291600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16"/>
          <a:stretch/>
        </p:blipFill>
        <p:spPr>
          <a:xfrm>
            <a:off x="19080" y="4871880"/>
            <a:ext cx="1166040" cy="28548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29520" y="4931640"/>
            <a:ext cx="2212560" cy="19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700" b="1" strike="noStrike" spc="-1">
                <a:solidFill>
                  <a:srgbClr val="808080"/>
                </a:solidFill>
                <a:latin typeface="Arial"/>
                <a:ea typeface="ＭＳ Ｐゴシック"/>
              </a:rPr>
              <a:t>Leonida A. Gizzi  | 6 October 2023   |  INSIRT2023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57200" y="1203840"/>
            <a:ext cx="822924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1.emf"/><Relationship Id="rId21" Type="http://schemas.openxmlformats.org/officeDocument/2006/relationships/image" Target="../media/image23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5" Type="http://schemas.openxmlformats.org/officeDocument/2006/relationships/image" Target="../media/image34.png"/><Relationship Id="rId28" Type="http://schemas.openxmlformats.org/officeDocument/2006/relationships/image" Target="../media/image24.jp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41.png"/><Relationship Id="rId4" Type="http://schemas.openxmlformats.org/officeDocument/2006/relationships/image" Target="../media/image10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7" Type="http://schemas.openxmlformats.org/officeDocument/2006/relationships/image" Target="../media/image46.png"/><Relationship Id="rId30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0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11" Type="http://schemas.openxmlformats.org/officeDocument/2006/relationships/image" Target="../media/image57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44.jpg"/><Relationship Id="rId4" Type="http://schemas.openxmlformats.org/officeDocument/2006/relationships/image" Target="../media/image20.png"/><Relationship Id="rId9" Type="http://schemas.openxmlformats.org/officeDocument/2006/relationships/image" Target="../media/image53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7.jp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12" Type="http://schemas.openxmlformats.org/officeDocument/2006/relationships/image" Target="../media/image56.jp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microsoft.com/office/2007/relationships/hdphoto" Target="../media/hdphoto2.wdp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55.png"/><Relationship Id="rId4" Type="http://schemas.openxmlformats.org/officeDocument/2006/relationships/image" Target="../media/image58.png"/><Relationship Id="rId9" Type="http://schemas.openxmlformats.org/officeDocument/2006/relationships/image" Target="../media/image51.png"/><Relationship Id="rId1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microsoft.com/office/2007/relationships/hdphoto" Target="../media/hdphoto5.wdp"/><Relationship Id="rId18" Type="http://schemas.openxmlformats.org/officeDocument/2006/relationships/image" Target="../media/image75.png"/><Relationship Id="rId3" Type="http://schemas.openxmlformats.org/officeDocument/2006/relationships/image" Target="../media/image62.png"/><Relationship Id="rId34" Type="http://schemas.openxmlformats.org/officeDocument/2006/relationships/image" Target="../media/image73.png"/><Relationship Id="rId12" Type="http://schemas.openxmlformats.org/officeDocument/2006/relationships/image" Target="../media/image65.png"/><Relationship Id="rId17" Type="http://schemas.microsoft.com/office/2007/relationships/hdphoto" Target="../media/hdphoto7.wdp"/><Relationship Id="rId33" Type="http://schemas.openxmlformats.org/officeDocument/2006/relationships/image" Target="../media/image7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9.png"/><Relationship Id="rId29" Type="http://schemas.openxmlformats.org/officeDocument/2006/relationships/image" Target="../media/image10.jpg"/><Relationship Id="rId1" Type="http://schemas.openxmlformats.org/officeDocument/2006/relationships/tags" Target="../tags/tag2.xml"/><Relationship Id="rId11" Type="http://schemas.microsoft.com/office/2007/relationships/hdphoto" Target="../media/hdphoto4.wdp"/><Relationship Id="rId32" Type="http://schemas.openxmlformats.org/officeDocument/2006/relationships/image" Target="../media/image71.png"/><Relationship Id="rId37" Type="http://schemas.openxmlformats.org/officeDocument/2006/relationships/image" Target="../media/image82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28" Type="http://schemas.openxmlformats.org/officeDocument/2006/relationships/image" Target="../media/image610.png"/><Relationship Id="rId36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6.png"/><Relationship Id="rId31" Type="http://schemas.openxmlformats.org/officeDocument/2006/relationships/image" Target="../media/image70.png"/><Relationship Id="rId4" Type="http://schemas.openxmlformats.org/officeDocument/2006/relationships/image" Target="../media/image63.png"/><Relationship Id="rId9" Type="http://schemas.openxmlformats.org/officeDocument/2006/relationships/image" Target="../media/image460.png"/><Relationship Id="rId14" Type="http://schemas.openxmlformats.org/officeDocument/2006/relationships/image" Target="../media/image66.png"/><Relationship Id="rId27" Type="http://schemas.openxmlformats.org/officeDocument/2006/relationships/image" Target="../media/image600.png"/><Relationship Id="rId30" Type="http://schemas.openxmlformats.org/officeDocument/2006/relationships/image" Target="../media/image8.png"/><Relationship Id="rId35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9.png"/><Relationship Id="rId7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8.png"/><Relationship Id="rId4" Type="http://schemas.openxmlformats.org/officeDocument/2006/relationships/image" Target="../media/image85.png"/><Relationship Id="rId9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2.mp4"/><Relationship Id="rId7" Type="http://schemas.openxmlformats.org/officeDocument/2006/relationships/image" Target="../media/image8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0.jpg"/><Relationship Id="rId7" Type="http://schemas.openxmlformats.org/officeDocument/2006/relationships/image" Target="../media/image9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89.png"/><Relationship Id="rId4" Type="http://schemas.openxmlformats.org/officeDocument/2006/relationships/image" Target="../media/image8.png"/><Relationship Id="rId9" Type="http://schemas.openxmlformats.org/officeDocument/2006/relationships/image" Target="../media/image9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ine 1"/>
          <p:cNvSpPr/>
          <p:nvPr/>
        </p:nvSpPr>
        <p:spPr>
          <a:xfrm>
            <a:off x="370122" y="381909"/>
            <a:ext cx="0" cy="1120437"/>
          </a:xfrm>
          <a:prstGeom prst="line">
            <a:avLst/>
          </a:prstGeom>
          <a:ln w="127080">
            <a:solidFill>
              <a:srgbClr val="A8454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0" name="CustomShape 3"/>
          <p:cNvSpPr/>
          <p:nvPr/>
        </p:nvSpPr>
        <p:spPr>
          <a:xfrm>
            <a:off x="2455920" y="4913280"/>
            <a:ext cx="4441320" cy="213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172" name="Picture 171"/>
          <p:cNvPicPr/>
          <p:nvPr/>
        </p:nvPicPr>
        <p:blipFill>
          <a:blip r:embed="rId3"/>
          <a:stretch/>
        </p:blipFill>
        <p:spPr>
          <a:xfrm>
            <a:off x="1803813" y="3801491"/>
            <a:ext cx="1344240" cy="9756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173" name="Picture 172"/>
          <p:cNvPicPr/>
          <p:nvPr/>
        </p:nvPicPr>
        <p:blipFill>
          <a:blip r:embed="rId4"/>
          <a:stretch/>
        </p:blipFill>
        <p:spPr>
          <a:xfrm>
            <a:off x="370122" y="3801491"/>
            <a:ext cx="988167" cy="97560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9944CD70-5446-6045-3A14-40F38AF2F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07" y="3801491"/>
            <a:ext cx="955691" cy="9756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59B3F-766A-9AFA-F9EC-EBEF9D833FE2}"/>
              </a:ext>
            </a:extLst>
          </p:cNvPr>
          <p:cNvSpPr>
            <a:spLocks noGrp="1"/>
          </p:cNvSpPr>
          <p:nvPr/>
        </p:nvSpPr>
        <p:spPr>
          <a:xfrm>
            <a:off x="-1657612" y="4913280"/>
            <a:ext cx="12192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>
                <a:latin typeface="Gentium Book Basic"/>
              </a:rPr>
              <a:t>EuPRAXIA</a:t>
            </a:r>
            <a:r>
              <a:rPr lang="en-US" sz="900" dirty="0">
                <a:latin typeface="Gentium Book Basic"/>
              </a:rPr>
              <a:t>-DN Camp I: Technologies</a:t>
            </a:r>
            <a:r>
              <a:rPr lang="en-GB" sz="900" dirty="0">
                <a:latin typeface="Gentium Book Basic"/>
              </a:rPr>
              <a:t>, </a:t>
            </a:r>
            <a:r>
              <a:rPr lang="en-US" sz="900" dirty="0">
                <a:latin typeface="Gentium Book Basic"/>
              </a:rPr>
              <a:t>7</a:t>
            </a:r>
            <a:r>
              <a:rPr lang="sk-SK" sz="900" dirty="0">
                <a:latin typeface="Gentium Book Basic"/>
              </a:rPr>
              <a:t>-</a:t>
            </a:r>
            <a:r>
              <a:rPr lang="en-US" sz="900" dirty="0">
                <a:latin typeface="Gentium Book Basic"/>
              </a:rPr>
              <a:t>8</a:t>
            </a:r>
            <a:r>
              <a:rPr lang="en-GB" sz="900" dirty="0">
                <a:latin typeface="Gentium Book Basic"/>
              </a:rPr>
              <a:t> </a:t>
            </a:r>
            <a:r>
              <a:rPr lang="en-US" sz="900" dirty="0">
                <a:latin typeface="Gentium Book Basic"/>
              </a:rPr>
              <a:t>April</a:t>
            </a:r>
            <a:r>
              <a:rPr lang="en-GB" sz="900" dirty="0">
                <a:latin typeface="Gentium Book Basic"/>
              </a:rPr>
              <a:t> 2025, CNR-INO</a:t>
            </a:r>
          </a:p>
        </p:txBody>
      </p:sp>
      <p:pic>
        <p:nvPicPr>
          <p:cNvPr id="2" name="Picture 1" descr="A logo for a medical network&#10;&#10;Description automatically generated">
            <a:extLst>
              <a:ext uri="{FF2B5EF4-FFF2-40B4-BE49-F238E27FC236}">
                <a16:creationId xmlns:a16="http://schemas.microsoft.com/office/drawing/2014/main" id="{E041F31C-792C-1783-47D4-F63E4F6830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3593577" y="3801491"/>
            <a:ext cx="1650206" cy="975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3EA14-5E90-FE3E-E2CE-699F6D429658}"/>
              </a:ext>
            </a:extLst>
          </p:cNvPr>
          <p:cNvSpPr txBox="1"/>
          <p:nvPr/>
        </p:nvSpPr>
        <p:spPr>
          <a:xfrm>
            <a:off x="439545" y="313284"/>
            <a:ext cx="85196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i="0" dirty="0">
                <a:effectLst/>
                <a:latin typeface="Gill Sans MT" panose="020B0502020104020203" pitchFamily="34" charset="0"/>
                <a:cs typeface="Arial" panose="020B0604020202020204" pitchFamily="34" charset="0"/>
              </a:rPr>
              <a:t>Single-shot spectrometer with </a:t>
            </a:r>
            <a:r>
              <a:rPr lang="en-US" sz="2500" b="1" i="0" dirty="0">
                <a:solidFill>
                  <a:schemeClr val="accent2"/>
                </a:solidFill>
                <a:effectLst/>
                <a:latin typeface="Gill Sans MT" panose="020B0502020104020203" pitchFamily="34" charset="0"/>
                <a:cs typeface="Arial" panose="020B0604020202020204" pitchFamily="34" charset="0"/>
              </a:rPr>
              <a:t>pointing angle correction </a:t>
            </a:r>
            <a:r>
              <a:rPr lang="en-US" sz="2500" b="1" i="0" dirty="0">
                <a:effectLst/>
                <a:latin typeface="Gill Sans MT" panose="020B0502020104020203" pitchFamily="34" charset="0"/>
                <a:cs typeface="Arial" panose="020B0604020202020204" pitchFamily="34" charset="0"/>
              </a:rPr>
              <a:t>for laser-driven electron beams featuring moderate pointing instability and transverse inhomogeneity</a:t>
            </a:r>
            <a:endParaRPr lang="en-US" sz="2500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7EF1F52-DA65-47E1-1C31-61FB128FE1ED}"/>
              </a:ext>
            </a:extLst>
          </p:cNvPr>
          <p:cNvSpPr txBox="1">
            <a:spLocks/>
          </p:cNvSpPr>
          <p:nvPr/>
        </p:nvSpPr>
        <p:spPr>
          <a:xfrm>
            <a:off x="277474" y="1906115"/>
            <a:ext cx="8681695" cy="1600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sz="2100" dirty="0">
                <a:solidFill>
                  <a:srgbClr val="A84544"/>
                </a:solidFill>
                <a:latin typeface="Gill Sans MT" panose="020B0502020104020203" pitchFamily="34" charset="0"/>
              </a:rPr>
              <a:t>S. G. Vlachos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800" u="sng" dirty="0">
                <a:solidFill>
                  <a:srgbClr val="A84544"/>
                </a:solidFill>
                <a:latin typeface="Gill Sans MT" panose="020B0502020104020203" pitchFamily="34" charset="0"/>
              </a:rPr>
              <a:t>The ILIL team:</a:t>
            </a:r>
            <a:r>
              <a:rPr lang="en-US" sz="1800" dirty="0">
                <a:solidFill>
                  <a:srgbClr val="A84544"/>
                </a:solidFill>
                <a:latin typeface="Gill Sans MT" panose="020B0502020104020203" pitchFamily="34" charset="0"/>
              </a:rPr>
              <a:t> </a:t>
            </a:r>
            <a:r>
              <a:rPr lang="en-US" sz="1800" dirty="0">
                <a:latin typeface="Gill Sans MT" panose="020B0502020104020203" pitchFamily="34" charset="0"/>
              </a:rPr>
              <a:t>F. Avella, F. </a:t>
            </a:r>
            <a:r>
              <a:rPr lang="en-US" sz="1800" dirty="0" err="1">
                <a:latin typeface="Gill Sans MT" panose="020B0502020104020203" pitchFamily="34" charset="0"/>
              </a:rPr>
              <a:t>Baffigi</a:t>
            </a:r>
            <a:r>
              <a:rPr lang="en-US" sz="1800" dirty="0">
                <a:latin typeface="Gill Sans MT" panose="020B0502020104020203" pitchFamily="34" charset="0"/>
              </a:rPr>
              <a:t>, G. Bandini, G. Benincasa, F. Brandi, G. Cristoforetti, M. Ezzat, A. Fregosi, L. </a:t>
            </a:r>
            <a:r>
              <a:rPr lang="en-US" sz="1800" dirty="0" err="1">
                <a:latin typeface="Gill Sans MT" panose="020B0502020104020203" pitchFamily="34" charset="0"/>
              </a:rPr>
              <a:t>Fulgentini</a:t>
            </a:r>
            <a:r>
              <a:rPr lang="en-US" sz="1800" dirty="0">
                <a:latin typeface="Gill Sans MT" panose="020B0502020104020203" pitchFamily="34" charset="0"/>
              </a:rPr>
              <a:t>, D. Gregocki, E. Hume, P. Koester, L. </a:t>
            </a:r>
            <a:r>
              <a:rPr lang="en-US" sz="1800" dirty="0" err="1">
                <a:latin typeface="Gill Sans MT" panose="020B0502020104020203" pitchFamily="34" charset="0"/>
              </a:rPr>
              <a:t>Labate</a:t>
            </a:r>
            <a:r>
              <a:rPr lang="en-US" sz="1800" dirty="0">
                <a:latin typeface="Gill Sans MT" panose="020B0502020104020203" pitchFamily="34" charset="0"/>
              </a:rPr>
              <a:t>, D. Palla, S. Piccinini, M. Salvadori &amp; L. A. Gizzi.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DAEA10-FBF7-ADA1-BB7E-65745B323D43}"/>
              </a:ext>
            </a:extLst>
          </p:cNvPr>
          <p:cNvSpPr/>
          <p:nvPr/>
        </p:nvSpPr>
        <p:spPr>
          <a:xfrm>
            <a:off x="8750300" y="14288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7F246836-1751-A3E7-D146-57C412E06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73" y="4002893"/>
            <a:ext cx="1902573" cy="544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6A8A8-5E87-9E2B-CCBF-CB1054D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7">
                <a:extLst>
                  <a:ext uri="{FF2B5EF4-FFF2-40B4-BE49-F238E27FC236}">
                    <a16:creationId xmlns:a16="http://schemas.microsoft.com/office/drawing/2014/main" id="{8DA5E848-636B-0E49-5317-1735F042F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754" y="448226"/>
                <a:ext cx="8910491" cy="4353478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rgbClr val="3C64A5"/>
                    </a:solidFill>
                    <a:latin typeface="Montserrat" pitchFamily="2" charset="77"/>
                    <a:ea typeface="+mj-ea"/>
                    <a:cs typeface="+mj-cs"/>
                  </a:defRPr>
                </a:lvl1pPr>
              </a:lstStyle>
              <a:p>
                <a:pPr marL="257175" indent="-257175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1700" dirty="0">
                    <a:solidFill>
                      <a:srgbClr val="C00000"/>
                    </a:solidFill>
                    <a:latin typeface="Futura Bk BT" panose="020B0502020204020303" pitchFamily="34" charset="0"/>
                  </a:rPr>
                  <a:t>Pointing instability </a:t>
                </a: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needs to be considered when measuring energy.</a:t>
                </a:r>
              </a:p>
              <a:p>
                <a:pPr marL="257175" indent="-257175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1700" dirty="0">
                    <a:solidFill>
                      <a:srgbClr val="C00000"/>
                    </a:solidFill>
                    <a:latin typeface="Futura Bk BT" panose="020B0502020204020303" pitchFamily="34" charset="0"/>
                  </a:rPr>
                  <a:t>Scattering</a:t>
                </a: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 caused by the </a:t>
                </a:r>
                <a:r>
                  <a:rPr lang="it-IT" sz="1700" b="1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Lanex </a:t>
                </a: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and the mylar window </a:t>
                </a:r>
                <a:r>
                  <a:rPr lang="it-IT" sz="1700" dirty="0">
                    <a:solidFill>
                      <a:srgbClr val="C00000"/>
                    </a:solidFill>
                    <a:latin typeface="Futura Bk BT" panose="020B0502020204020303" pitchFamily="34" charset="0"/>
                  </a:rPr>
                  <a:t>significantly</a:t>
                </a: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 </a:t>
                </a:r>
                <a:r>
                  <a:rPr lang="it-IT" sz="1700" dirty="0">
                    <a:solidFill>
                      <a:srgbClr val="C00000"/>
                    </a:solidFill>
                    <a:latin typeface="Futura Bk BT" panose="020B0502020204020303" pitchFamily="34" charset="0"/>
                  </a:rPr>
                  <a:t>alters</a:t>
                </a: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 the arriving charge.</a:t>
                </a:r>
              </a:p>
              <a:p>
                <a:pPr marL="257175" indent="-257175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Other spectrometers may remove front Lanex but are either </a:t>
                </a:r>
                <a:r>
                  <a:rPr lang="it-IT" sz="1700" dirty="0">
                    <a:solidFill>
                      <a:srgbClr val="C00000"/>
                    </a:solidFill>
                    <a:latin typeface="Futura Bk BT" panose="020B0502020204020303" pitchFamily="34" charset="0"/>
                  </a:rPr>
                  <a:t>slow</a:t>
                </a: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, </a:t>
                </a:r>
                <a:r>
                  <a:rPr lang="it-IT" sz="1700" dirty="0">
                    <a:solidFill>
                      <a:srgbClr val="C00000"/>
                    </a:solidFill>
                    <a:latin typeface="Futura Bk BT" panose="020B0502020204020303" pitchFamily="34" charset="0"/>
                  </a:rPr>
                  <a:t>large</a:t>
                </a: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 or </a:t>
                </a:r>
                <a:r>
                  <a:rPr lang="it-IT" sz="1700" dirty="0">
                    <a:solidFill>
                      <a:srgbClr val="C00000"/>
                    </a:solidFill>
                    <a:latin typeface="Futura Bk BT" panose="020B0502020204020303" pitchFamily="34" charset="0"/>
                  </a:rPr>
                  <a:t>require </a:t>
                </a:r>
                <a14:m>
                  <m:oMath xmlns:m="http://schemas.openxmlformats.org/officeDocument/2006/math">
                    <m:r>
                      <a:rPr lang="en-US" sz="17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17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1700" dirty="0">
                    <a:solidFill>
                      <a:srgbClr val="C00000"/>
                    </a:solidFill>
                    <a:latin typeface="Futura Bk BT" panose="020B0502020204020303" pitchFamily="34" charset="0"/>
                  </a:rPr>
                  <a:t> </a:t>
                </a: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energies.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7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Our method: 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1700" dirty="0">
                    <a:solidFill>
                      <a:srgbClr val="008001"/>
                    </a:solidFill>
                    <a:latin typeface="Futura Bk BT" panose="020B0502020204020303" pitchFamily="34" charset="0"/>
                  </a:rPr>
                  <a:t>      - Compact, non-invasive, on-shot measurements of energy.</a:t>
                </a:r>
              </a:p>
              <a:p>
                <a:pPr>
                  <a:lnSpc>
                    <a:spcPct val="150000"/>
                  </a:lnSpc>
                  <a:spcAft>
                    <a:spcPts val="900"/>
                  </a:spcAft>
                </a:pPr>
                <a:r>
                  <a:rPr lang="it-IT" sz="1700" dirty="0">
                    <a:solidFill>
                      <a:srgbClr val="C00000"/>
                    </a:solidFill>
                    <a:latin typeface="Futura Bk BT" panose="020B0502020204020303" pitchFamily="34" charset="0"/>
                  </a:rPr>
                  <a:t>      - Assumes electron trajectories are parallel.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1500" dirty="0">
                  <a:solidFill>
                    <a:schemeClr val="tx1"/>
                  </a:solidFill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1500" dirty="0">
                  <a:solidFill>
                    <a:schemeClr val="tx1"/>
                  </a:solidFill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1500" dirty="0">
                  <a:solidFill>
                    <a:schemeClr val="tx1"/>
                  </a:solidFill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15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it-IT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olo 17">
                <a:extLst>
                  <a:ext uri="{FF2B5EF4-FFF2-40B4-BE49-F238E27FC236}">
                    <a16:creationId xmlns:a16="http://schemas.microsoft.com/office/drawing/2014/main" id="{8DA5E848-636B-0E49-5317-1735F042F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54" y="448226"/>
                <a:ext cx="8910491" cy="4353478"/>
              </a:xfrm>
              <a:prstGeom prst="rect">
                <a:avLst/>
              </a:prstGeom>
              <a:blipFill>
                <a:blip r:embed="rId2"/>
                <a:stretch>
                  <a:fillRect l="-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D68FD63-BF89-8773-54C9-31241012B840}"/>
              </a:ext>
            </a:extLst>
          </p:cNvPr>
          <p:cNvSpPr/>
          <p:nvPr/>
        </p:nvSpPr>
        <p:spPr>
          <a:xfrm>
            <a:off x="8749030" y="16927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for a medical network&#10;&#10;Description automatically generated">
            <a:extLst>
              <a:ext uri="{FF2B5EF4-FFF2-40B4-BE49-F238E27FC236}">
                <a16:creationId xmlns:a16="http://schemas.microsoft.com/office/drawing/2014/main" id="{FED68565-CE97-636F-9654-D9B39050FB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FD05D-5B42-CCE8-C5A1-4F95607D312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sp>
        <p:nvSpPr>
          <p:cNvPr id="9" name="Titolo 17">
            <a:extLst>
              <a:ext uri="{FF2B5EF4-FFF2-40B4-BE49-F238E27FC236}">
                <a16:creationId xmlns:a16="http://schemas.microsoft.com/office/drawing/2014/main" id="{50202136-BF30-293F-2E46-669A84F4F13A}"/>
              </a:ext>
            </a:extLst>
          </p:cNvPr>
          <p:cNvSpPr txBox="1">
            <a:spLocks/>
          </p:cNvSpPr>
          <p:nvPr/>
        </p:nvSpPr>
        <p:spPr>
          <a:xfrm>
            <a:off x="116755" y="29155"/>
            <a:ext cx="8910491" cy="4089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Conclusions</a:t>
            </a:r>
            <a:endParaRPr lang="it-IT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7D8562-904A-CC9E-9B88-005EB7674C37}"/>
              </a:ext>
            </a:extLst>
          </p:cNvPr>
          <p:cNvCxnSpPr>
            <a:cxnSpLocks/>
          </p:cNvCxnSpPr>
          <p:nvPr/>
        </p:nvCxnSpPr>
        <p:spPr>
          <a:xfrm>
            <a:off x="99820" y="438120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"/>
    </mc:Choice>
    <mc:Fallback xmlns="">
      <p:transition spd="slow" advTm="21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CB16E-EEED-59EE-4C9F-9C63AB72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7">
            <a:extLst>
              <a:ext uri="{FF2B5EF4-FFF2-40B4-BE49-F238E27FC236}">
                <a16:creationId xmlns:a16="http://schemas.microsoft.com/office/drawing/2014/main" id="{CEE2E1FB-8161-3CBC-794D-D940CF9077BE}"/>
              </a:ext>
            </a:extLst>
          </p:cNvPr>
          <p:cNvSpPr txBox="1">
            <a:spLocks/>
          </p:cNvSpPr>
          <p:nvPr/>
        </p:nvSpPr>
        <p:spPr>
          <a:xfrm>
            <a:off x="116754" y="927807"/>
            <a:ext cx="8910491" cy="36984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35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35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35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35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it-IT" sz="135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776EA-BDAB-88F9-7E7C-E201925F31F3}"/>
              </a:ext>
            </a:extLst>
          </p:cNvPr>
          <p:cNvSpPr txBox="1"/>
          <p:nvPr/>
        </p:nvSpPr>
        <p:spPr>
          <a:xfrm>
            <a:off x="23438" y="2804617"/>
            <a:ext cx="27149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1D1E27"/>
                </a:solidFill>
                <a:latin typeface="Futura Bk BT" panose="020B0502020204020303" pitchFamily="34" charset="0"/>
              </a:rPr>
              <a:t>This work was supported </a:t>
            </a:r>
            <a:r>
              <a:rPr lang="en-US" sz="1500" dirty="0">
                <a:latin typeface="Futura Bk BT" panose="020B0502020204020303" pitchFamily="34" charset="0"/>
              </a:rPr>
              <a:t>by the PNRR MUR project IR0000016-I-PHOQS, funded by the European Union – Next Generation EU.</a:t>
            </a:r>
          </a:p>
        </p:txBody>
      </p:sp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9C56C041-FF93-3115-F8F9-896A3831D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7" y="4053266"/>
            <a:ext cx="2112768" cy="604566"/>
          </a:xfrm>
          <a:prstGeom prst="rect">
            <a:avLst/>
          </a:prstGeom>
        </p:spPr>
      </p:pic>
      <p:pic>
        <p:nvPicPr>
          <p:cNvPr id="8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CE96BB67-74CB-9472-B4EE-28E6F322D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25" y="4105963"/>
            <a:ext cx="2432695" cy="691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0F52D-E70E-C525-A354-F4B1625814C0}"/>
              </a:ext>
            </a:extLst>
          </p:cNvPr>
          <p:cNvSpPr txBox="1"/>
          <p:nvPr/>
        </p:nvSpPr>
        <p:spPr>
          <a:xfrm>
            <a:off x="5821976" y="2781805"/>
            <a:ext cx="3149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latin typeface="Futura Bk BT" panose="020B0502020204020303" pitchFamily="34" charset="0"/>
              </a:rPr>
              <a:t>This work was supported by the PNRR MUR project ECS00000017-"Tuscany Health Ecosystem &amp; the LPA – STAR project,  funded by the European Union – Next Generation EU.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E33FD-6CA2-875A-0639-5456E2863BFB}"/>
              </a:ext>
            </a:extLst>
          </p:cNvPr>
          <p:cNvGrpSpPr/>
          <p:nvPr/>
        </p:nvGrpSpPr>
        <p:grpSpPr>
          <a:xfrm>
            <a:off x="892698" y="855973"/>
            <a:ext cx="2112768" cy="1083092"/>
            <a:chOff x="1213929" y="5365506"/>
            <a:chExt cx="4023931" cy="2178433"/>
          </a:xfrm>
        </p:grpSpPr>
        <p:pic>
          <p:nvPicPr>
            <p:cNvPr id="12" name="Picture 11" descr="A blue and yellow text with stars&#10;&#10;Description automatically generated">
              <a:extLst>
                <a:ext uri="{FF2B5EF4-FFF2-40B4-BE49-F238E27FC236}">
                  <a16:creationId xmlns:a16="http://schemas.microsoft.com/office/drawing/2014/main" id="{3B3B366A-C894-677B-9EDE-1D8CD7145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86" y="5365506"/>
              <a:ext cx="2849170" cy="122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68FEC5-0053-6C05-1828-2E561D8C3AF6}"/>
                </a:ext>
              </a:extLst>
            </p:cNvPr>
            <p:cNvSpPr txBox="1"/>
            <p:nvPr/>
          </p:nvSpPr>
          <p:spPr>
            <a:xfrm>
              <a:off x="1213929" y="6522534"/>
              <a:ext cx="4023931" cy="102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B519"/>
                  </a:solidFill>
                  <a:latin typeface="Montserrat" panose="00000500000000000000" pitchFamily="2" charset="0"/>
                </a:rPr>
                <a:t>A</a:t>
              </a:r>
              <a:r>
                <a:rPr lang="it-IT" sz="1350" b="1" dirty="0">
                  <a:solidFill>
                    <a:srgbClr val="2C3981"/>
                  </a:solidFill>
                  <a:latin typeface="Montserrat" panose="00000500000000000000" pitchFamily="2" charset="0"/>
                </a:rPr>
                <a:t>dvanced</a:t>
              </a:r>
              <a:r>
                <a:rPr lang="it-IT" sz="1350" b="1" dirty="0">
                  <a:latin typeface="Montserrat" panose="00000500000000000000" pitchFamily="2" charset="0"/>
                </a:rPr>
                <a:t> </a:t>
              </a:r>
              <a:r>
                <a:rPr lang="it-IT" sz="1350" b="1" dirty="0">
                  <a:solidFill>
                    <a:srgbClr val="FFB519"/>
                  </a:solidFill>
                  <a:latin typeface="Montserrat" panose="00000500000000000000" pitchFamily="2" charset="0"/>
                </a:rPr>
                <a:t>P</a:t>
              </a:r>
              <a:r>
                <a:rPr lang="it-IT" sz="1350" b="1" dirty="0">
                  <a:solidFill>
                    <a:srgbClr val="2C3981"/>
                  </a:solidFill>
                  <a:latin typeface="Montserrat" panose="00000500000000000000" pitchFamily="2" charset="0"/>
                </a:rPr>
                <a:t>hoton</a:t>
              </a:r>
              <a:r>
                <a:rPr lang="it-IT" sz="1350" b="1" dirty="0">
                  <a:latin typeface="Montserrat" panose="00000500000000000000" pitchFamily="2" charset="0"/>
                </a:rPr>
                <a:t> </a:t>
              </a:r>
              <a:r>
                <a:rPr lang="it-IT" sz="1350" b="1" dirty="0">
                  <a:solidFill>
                    <a:srgbClr val="FFB519"/>
                  </a:solidFill>
                  <a:latin typeface="Montserrat" panose="00000500000000000000" pitchFamily="2" charset="0"/>
                </a:rPr>
                <a:t>S</a:t>
              </a:r>
              <a:r>
                <a:rPr lang="it-IT" sz="1350" b="1" dirty="0">
                  <a:solidFill>
                    <a:srgbClr val="2C3981"/>
                  </a:solidFill>
                  <a:latin typeface="Montserrat" panose="00000500000000000000" pitchFamily="2" charset="0"/>
                </a:rPr>
                <a:t>ources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08BE4D-923C-6E3D-E4A1-364A5211DEEE}"/>
              </a:ext>
            </a:extLst>
          </p:cNvPr>
          <p:cNvSpPr txBox="1"/>
          <p:nvPr/>
        </p:nvSpPr>
        <p:spPr>
          <a:xfrm>
            <a:off x="3235537" y="911666"/>
            <a:ext cx="51728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u="sng" dirty="0">
                <a:solidFill>
                  <a:srgbClr val="C00000"/>
                </a:solidFill>
                <a:latin typeface="Futura Bk BT" panose="020B0502020204020303" pitchFamily="34" charset="0"/>
              </a:rPr>
              <a:t>Infrastructure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19D8C-7DB2-2FCA-7DE9-ECFC7F02FE74}"/>
              </a:ext>
            </a:extLst>
          </p:cNvPr>
          <p:cNvSpPr txBox="1"/>
          <p:nvPr/>
        </p:nvSpPr>
        <p:spPr>
          <a:xfrm>
            <a:off x="3615393" y="1172669"/>
            <a:ext cx="497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latin typeface="Futura Bk BT" panose="020B0502020204020303" pitchFamily="34" charset="0"/>
              </a:rPr>
              <a:t>This work was supported by </a:t>
            </a:r>
            <a:r>
              <a:rPr lang="en-US" sz="1500" dirty="0" err="1">
                <a:latin typeface="Futura Bk BT" panose="020B0502020204020303" pitchFamily="34" charset="0"/>
              </a:rPr>
              <a:t>EuPRAXIA</a:t>
            </a:r>
            <a:r>
              <a:rPr lang="en-US" sz="1500" dirty="0">
                <a:latin typeface="Futura Bk BT" panose="020B0502020204020303" pitchFamily="34" charset="0"/>
              </a:rPr>
              <a:t> Advanced Photon Sources – </a:t>
            </a:r>
            <a:r>
              <a:rPr lang="en-US" sz="1500" dirty="0" err="1">
                <a:latin typeface="Futura Bk BT" panose="020B0502020204020303" pitchFamily="34" charset="0"/>
              </a:rPr>
              <a:t>EuAps</a:t>
            </a:r>
            <a:r>
              <a:rPr lang="en-US" sz="1500" dirty="0">
                <a:latin typeface="Futura Bk BT" panose="020B0502020204020303" pitchFamily="34" charset="0"/>
              </a:rPr>
              <a:t> (IR0000030, CUP I93C21000160006).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DA175-5602-744A-1280-C55392DF2EDD}"/>
              </a:ext>
            </a:extLst>
          </p:cNvPr>
          <p:cNvSpPr txBox="1"/>
          <p:nvPr/>
        </p:nvSpPr>
        <p:spPr>
          <a:xfrm>
            <a:off x="3391035" y="2448168"/>
            <a:ext cx="18660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u="sng" dirty="0">
                <a:solidFill>
                  <a:srgbClr val="C00000"/>
                </a:solidFill>
                <a:latin typeface="Futura Bk BT" panose="020B0502020204020303" pitchFamily="34" charset="0"/>
              </a:rPr>
              <a:t>Laser Development</a:t>
            </a:r>
          </a:p>
        </p:txBody>
      </p:sp>
      <p:pic>
        <p:nvPicPr>
          <p:cNvPr id="20" name="Picture 19" descr="A blue and purple circle with a black background&#10;&#10;Description automatically generated">
            <a:extLst>
              <a:ext uri="{FF2B5EF4-FFF2-40B4-BE49-F238E27FC236}">
                <a16:creationId xmlns:a16="http://schemas.microsoft.com/office/drawing/2014/main" id="{FBD20EA3-C14F-0AF8-072C-0BF4817229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92" y="3926979"/>
            <a:ext cx="1378236" cy="784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708CBB-EB49-179C-2568-9FA98501BC84}"/>
              </a:ext>
            </a:extLst>
          </p:cNvPr>
          <p:cNvSpPr txBox="1"/>
          <p:nvPr/>
        </p:nvSpPr>
        <p:spPr>
          <a:xfrm>
            <a:off x="2867107" y="2804683"/>
            <a:ext cx="28261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solidFill>
                  <a:srgbClr val="1D1E27"/>
                </a:solidFill>
                <a:latin typeface="Futura Bk BT" panose="020B0502020204020303" pitchFamily="34" charset="0"/>
              </a:rPr>
              <a:t>This work was supported by the EU Horizon IFAST, under Grant Agreement No.101004730.</a:t>
            </a:r>
            <a:endParaRPr lang="it-IT" sz="1500" dirty="0">
              <a:latin typeface="Futura Bk BT" panose="020B05020202040203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A613B6-BBAB-BF00-2408-7CE98D5085F8}"/>
              </a:ext>
            </a:extLst>
          </p:cNvPr>
          <p:cNvSpPr txBox="1"/>
          <p:nvPr/>
        </p:nvSpPr>
        <p:spPr>
          <a:xfrm>
            <a:off x="6343525" y="2448167"/>
            <a:ext cx="229266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u="sng" dirty="0">
                <a:solidFill>
                  <a:srgbClr val="C00000"/>
                </a:solidFill>
                <a:latin typeface="Futura Bk BT" panose="020B0502020204020303" pitchFamily="34" charset="0"/>
              </a:rPr>
              <a:t>Research on biomedicine</a:t>
            </a:r>
          </a:p>
        </p:txBody>
      </p:sp>
      <p:pic>
        <p:nvPicPr>
          <p:cNvPr id="10" name="Picture 9" descr="A logo for a medical network&#10;&#10;Description automatically generated">
            <a:extLst>
              <a:ext uri="{FF2B5EF4-FFF2-40B4-BE49-F238E27FC236}">
                <a16:creationId xmlns:a16="http://schemas.microsoft.com/office/drawing/2014/main" id="{18F7DA55-ABA9-34BF-3FEB-010B9E7117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544F53-8895-51AF-2F60-1BE11E61497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sp>
        <p:nvSpPr>
          <p:cNvPr id="18" name="Titolo 17">
            <a:extLst>
              <a:ext uri="{FF2B5EF4-FFF2-40B4-BE49-F238E27FC236}">
                <a16:creationId xmlns:a16="http://schemas.microsoft.com/office/drawing/2014/main" id="{29184F7B-0570-F1D1-950D-A8A30C71807C}"/>
              </a:ext>
            </a:extLst>
          </p:cNvPr>
          <p:cNvSpPr txBox="1">
            <a:spLocks/>
          </p:cNvSpPr>
          <p:nvPr/>
        </p:nvSpPr>
        <p:spPr>
          <a:xfrm>
            <a:off x="116755" y="29155"/>
            <a:ext cx="8910491" cy="4089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Acknowledgements</a:t>
            </a:r>
            <a:endParaRPr lang="it-IT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A77CDC-EA0F-46B8-A525-A1BC131E30B2}"/>
              </a:ext>
            </a:extLst>
          </p:cNvPr>
          <p:cNvCxnSpPr>
            <a:cxnSpLocks/>
          </p:cNvCxnSpPr>
          <p:nvPr/>
        </p:nvCxnSpPr>
        <p:spPr>
          <a:xfrm>
            <a:off x="99820" y="438120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05B371C-1FD5-4B12-F64D-783751E31084}"/>
              </a:ext>
            </a:extLst>
          </p:cNvPr>
          <p:cNvSpPr txBox="1"/>
          <p:nvPr/>
        </p:nvSpPr>
        <p:spPr>
          <a:xfrm>
            <a:off x="120371" y="2458640"/>
            <a:ext cx="256620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u="sng" dirty="0">
                <a:solidFill>
                  <a:srgbClr val="C00000"/>
                </a:solidFill>
                <a:latin typeface="Futura Bk BT" panose="020B0502020204020303" pitchFamily="34" charset="0"/>
              </a:rPr>
              <a:t>Infrastructure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388373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"/>
    </mc:Choice>
    <mc:Fallback xmlns="">
      <p:transition spd="slow" advTm="35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C6801-BC63-D4A2-6543-2BA5C1736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AC8507-A235-F4BF-0E2B-31EFA22FCABB}"/>
              </a:ext>
            </a:extLst>
          </p:cNvPr>
          <p:cNvSpPr/>
          <p:nvPr/>
        </p:nvSpPr>
        <p:spPr>
          <a:xfrm>
            <a:off x="8750300" y="14288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olo 17">
            <a:extLst>
              <a:ext uri="{FF2B5EF4-FFF2-40B4-BE49-F238E27FC236}">
                <a16:creationId xmlns:a16="http://schemas.microsoft.com/office/drawing/2014/main" id="{3C2326AE-5358-3F80-94A8-18BCBE76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55" y="79139"/>
            <a:ext cx="8910491" cy="408965"/>
          </a:xfrm>
        </p:spPr>
        <p:txBody>
          <a:bodyPr/>
          <a:lstStyle/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LWFA shot-to-shot stability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7">
                <a:extLst>
                  <a:ext uri="{FF2B5EF4-FFF2-40B4-BE49-F238E27FC236}">
                    <a16:creationId xmlns:a16="http://schemas.microsoft.com/office/drawing/2014/main" id="{9CB9A2E8-1F2C-1911-D6C9-491D5067FD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754" y="616479"/>
                <a:ext cx="8910491" cy="3912130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rgbClr val="3C64A5"/>
                    </a:solidFill>
                    <a:latin typeface="Montserrat" pitchFamily="2" charset="77"/>
                    <a:ea typeface="+mj-ea"/>
                    <a:cs typeface="+mj-cs"/>
                  </a:defRPr>
                </a:lvl1pPr>
              </a:lstStyle>
              <a:p>
                <a:pPr marL="257175" indent="-257175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Electron beam pointing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 Energy miscalculations.</a:t>
                </a:r>
                <a:endParaRPr lang="el-GR" sz="1800" dirty="0">
                  <a:solidFill>
                    <a:schemeClr val="tx1"/>
                  </a:solidFill>
                  <a:latin typeface="Futura Bk BT" panose="020B0502020204020303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1800" dirty="0">
                  <a:solidFill>
                    <a:schemeClr val="tx1"/>
                  </a:solidFill>
                  <a:latin typeface="Futura Bk BT" panose="020B0502020204020303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1800" dirty="0">
                  <a:solidFill>
                    <a:schemeClr val="tx1"/>
                  </a:solidFill>
                  <a:latin typeface="Futura Bk BT" panose="020B0502020204020303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1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</a:pP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Bk BT" panose="020B0502020204020303" pitchFamily="34" charset="0"/>
                  </a:rPr>
                  <a:t>(Horizontal mean deviation: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1.7 </m:t>
                    </m:r>
                    <m:r>
                      <a:rPr lang="en-US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Bk BT" panose="020B0502020204020303" pitchFamily="34" charset="0"/>
                  </a:rPr>
                  <a:t>, Vertical mean deviation: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6.8 </m:t>
                    </m:r>
                    <m:r>
                      <a:rPr lang="en-US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Bk BT" panose="020B0502020204020303" pitchFamily="34" charset="0"/>
                  </a:rPr>
                  <a:t>.)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tx1"/>
                    </a:solidFill>
                    <a:latin typeface="Futura Bk BT" panose="020B0502020204020303" pitchFamily="34" charset="0"/>
                  </a:rPr>
                  <a:t>The simple spectrometer:</a:t>
                </a:r>
              </a:p>
            </p:txBody>
          </p:sp>
        </mc:Choice>
        <mc:Fallback xmlns="">
          <p:sp>
            <p:nvSpPr>
              <p:cNvPr id="2" name="Titolo 17">
                <a:extLst>
                  <a:ext uri="{FF2B5EF4-FFF2-40B4-BE49-F238E27FC236}">
                    <a16:creationId xmlns:a16="http://schemas.microsoft.com/office/drawing/2014/main" id="{9CB9A2E8-1F2C-1911-D6C9-491D5067F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54" y="616479"/>
                <a:ext cx="8910491" cy="3912130"/>
              </a:xfrm>
              <a:prstGeom prst="rect">
                <a:avLst/>
              </a:prstGeom>
              <a:blipFill>
                <a:blip r:embed="rId2"/>
                <a:stretch>
                  <a:fillRect l="-410" t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34616FFF-527B-B10A-B335-05184B6BA4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17" t="13118" r="26070" b="12616"/>
          <a:stretch/>
        </p:blipFill>
        <p:spPr>
          <a:xfrm>
            <a:off x="195799" y="1024322"/>
            <a:ext cx="1353830" cy="1329654"/>
          </a:xfrm>
          <a:prstGeom prst="rect">
            <a:avLst/>
          </a:prstGeom>
        </p:spPr>
      </p:pic>
      <p:pic>
        <p:nvPicPr>
          <p:cNvPr id="13" name="Picture 12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05A1D7AD-8148-E98C-6B4C-3A3627CBD8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47" t="13895" r="26105" b="13188"/>
          <a:stretch/>
        </p:blipFill>
        <p:spPr>
          <a:xfrm>
            <a:off x="3001433" y="1024322"/>
            <a:ext cx="1362716" cy="1329654"/>
          </a:xfrm>
          <a:prstGeom prst="rect">
            <a:avLst/>
          </a:prstGeom>
        </p:spPr>
      </p:pic>
      <p:pic>
        <p:nvPicPr>
          <p:cNvPr id="15" name="Picture 14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267A5AE6-1C13-5CFF-CCC2-9134341125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84" t="12933" r="25869" b="13671"/>
          <a:stretch/>
        </p:blipFill>
        <p:spPr>
          <a:xfrm>
            <a:off x="5815952" y="1024323"/>
            <a:ext cx="1353830" cy="1329653"/>
          </a:xfrm>
          <a:prstGeom prst="rect">
            <a:avLst/>
          </a:prstGeom>
        </p:spPr>
      </p:pic>
      <p:pic>
        <p:nvPicPr>
          <p:cNvPr id="17" name="Picture 16" descr="A diagram of a chart&#10;&#10;Description automatically generated with medium confidence">
            <a:extLst>
              <a:ext uri="{FF2B5EF4-FFF2-40B4-BE49-F238E27FC236}">
                <a16:creationId xmlns:a16="http://schemas.microsoft.com/office/drawing/2014/main" id="{09E8D282-5465-6C09-1A3C-AA31A58355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733" t="13538" r="25728" b="12423"/>
          <a:stretch/>
        </p:blipFill>
        <p:spPr>
          <a:xfrm>
            <a:off x="7223211" y="1024322"/>
            <a:ext cx="1353830" cy="1329654"/>
          </a:xfrm>
          <a:prstGeom prst="rect">
            <a:avLst/>
          </a:prstGeom>
        </p:spPr>
      </p:pic>
      <p:pic>
        <p:nvPicPr>
          <p:cNvPr id="20" name="Picture 19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81577B7B-5054-6109-5780-1D21F17A2C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460" t="13773" r="25827" b="11961"/>
          <a:stretch/>
        </p:blipFill>
        <p:spPr>
          <a:xfrm>
            <a:off x="1603059" y="1024322"/>
            <a:ext cx="1353830" cy="1329655"/>
          </a:xfrm>
          <a:prstGeom prst="rect">
            <a:avLst/>
          </a:prstGeom>
        </p:spPr>
      </p:pic>
      <p:pic>
        <p:nvPicPr>
          <p:cNvPr id="22" name="Picture 21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B5DFF0ED-6BFF-A5D3-9976-4BE8E83C55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800" t="13203" r="25488" b="12530"/>
          <a:stretch/>
        </p:blipFill>
        <p:spPr>
          <a:xfrm>
            <a:off x="4408692" y="1024323"/>
            <a:ext cx="1353830" cy="1329654"/>
          </a:xfrm>
          <a:prstGeom prst="rect">
            <a:avLst/>
          </a:prstGeom>
        </p:spPr>
      </p:pic>
      <p:pic>
        <p:nvPicPr>
          <p:cNvPr id="24" name="Picture 23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B69A1065-6FB5-410A-BD20-CB7FFDC863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367" t="9375" r="11695" b="9186"/>
          <a:stretch/>
        </p:blipFill>
        <p:spPr>
          <a:xfrm>
            <a:off x="8600888" y="884605"/>
            <a:ext cx="282069" cy="15751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1A871D-439A-2F0A-97F7-152B2EB2A3FD}"/>
              </a:ext>
            </a:extLst>
          </p:cNvPr>
          <p:cNvSpPr txBox="1"/>
          <p:nvPr/>
        </p:nvSpPr>
        <p:spPr>
          <a:xfrm rot="5400000">
            <a:off x="8370205" y="1767236"/>
            <a:ext cx="116967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" panose="020B0604020202020204" pitchFamily="34" charset="0"/>
                <a:cs typeface="Helvetica" panose="020B0604020202020204" pitchFamily="34" charset="0"/>
              </a:rPr>
              <a:t>Pixel value</a:t>
            </a:r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7F1CDCCC-D78E-06BD-CCDC-9F1A42C311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178" y="3157507"/>
            <a:ext cx="4668541" cy="134869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28466D9-3A37-7B6D-105E-3C1E6DF8D6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177" y="3157507"/>
            <a:ext cx="4668541" cy="1348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CF863E-B426-8691-0566-151CAA08B2AB}"/>
                  </a:ext>
                </a:extLst>
              </p:cNvPr>
              <p:cNvSpPr txBox="1"/>
              <p:nvPr/>
            </p:nvSpPr>
            <p:spPr>
              <a:xfrm>
                <a:off x="6788542" y="3221097"/>
                <a:ext cx="2238703" cy="664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700" b="0" i="1" smtClean="0">
                          <a:solidFill>
                            <a:srgbClr val="3D73A7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l-GR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𝑒𝐵𝑐</m:t>
                          </m:r>
                        </m:den>
                      </m:f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CF863E-B426-8691-0566-151CAA08B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542" y="3221097"/>
                <a:ext cx="2238703" cy="664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30695B-F0ED-A5CA-EB36-1B13353AC8C9}"/>
                  </a:ext>
                </a:extLst>
              </p:cNvPr>
              <p:cNvSpPr txBox="1"/>
              <p:nvPr/>
            </p:nvSpPr>
            <p:spPr>
              <a:xfrm>
                <a:off x="4918718" y="3334088"/>
                <a:ext cx="2547431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700" b="0" i="1" smtClean="0">
                        <a:solidFill>
                          <a:srgbClr val="B446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700" b="1" i="1" smtClean="0">
                        <a:solidFill>
                          <a:srgbClr val="B446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d>
                      <m:dPr>
                        <m:ctrlPr>
                          <a:rPr lang="en-US" sz="1700" b="1" i="1">
                            <a:solidFill>
                              <a:srgbClr val="B446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l-GR" sz="1700" b="1" i="1">
                            <a:solidFill>
                              <a:srgbClr val="B446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</m:d>
                    <m:r>
                      <a:rPr lang="el-GR" sz="1700" b="1" i="1">
                        <a:solidFill>
                          <a:srgbClr val="B446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l-GR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17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7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i="1" smtClean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l-GR" sz="1700" b="0" i="1" smtClean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7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7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</a:t>
                </a:r>
                <a:endParaRPr lang="el-GR" sz="17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30695B-F0ED-A5CA-EB36-1B13353AC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718" y="3334088"/>
                <a:ext cx="2547431" cy="55496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EA4853-E537-33DB-75F4-C6EF66FEEF6F}"/>
                  </a:ext>
                </a:extLst>
              </p:cNvPr>
              <p:cNvSpPr txBox="1"/>
              <p:nvPr/>
            </p:nvSpPr>
            <p:spPr>
              <a:xfrm>
                <a:off x="4970024" y="3972407"/>
                <a:ext cx="423493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5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utura Bk BT" panose="020B05020202040203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 magnetic field strength,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𝒆</m:t>
                    </m:r>
                    <m:r>
                      <a:rPr lang="el-GR" sz="14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4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𝒎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utura Bk BT" panose="020B05020202040203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 electron charge &amp; mass,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utura Bk BT" panose="020B05020202040203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 speed of light,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𝑬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utura Bk BT" panose="020B05020202040203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utura Bk BT" panose="020B05020202040203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utura Bk BT" panose="020B05020202040203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electron energy</a:t>
                </a:r>
                <a:endParaRPr lang="el-G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Bk BT" panose="020B0502020204020303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EA4853-E537-33DB-75F4-C6EF66FEE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024" y="3972407"/>
                <a:ext cx="4234936" cy="553998"/>
              </a:xfrm>
              <a:prstGeom prst="rect">
                <a:avLst/>
              </a:prstGeom>
              <a:blipFill>
                <a:blip r:embed="rId13"/>
                <a:stretch>
                  <a:fillRect l="-432" b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E545BE-D87A-F643-F458-CE10FEA01F5B}"/>
              </a:ext>
            </a:extLst>
          </p:cNvPr>
          <p:cNvCxnSpPr>
            <a:cxnSpLocks/>
          </p:cNvCxnSpPr>
          <p:nvPr/>
        </p:nvCxnSpPr>
        <p:spPr>
          <a:xfrm flipV="1">
            <a:off x="5085607" y="3451904"/>
            <a:ext cx="1787633" cy="31653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logo for a medical network&#10;&#10;Description automatically generated">
            <a:extLst>
              <a:ext uri="{FF2B5EF4-FFF2-40B4-BE49-F238E27FC236}">
                <a16:creationId xmlns:a16="http://schemas.microsoft.com/office/drawing/2014/main" id="{810A2682-F30E-45C6-3185-EFCA1D1FF1A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2ACC52-2F44-71A8-CC17-8CF0F917D33A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9C9D21-5B9E-C1B9-8E84-D574E6D0BFEF}"/>
              </a:ext>
            </a:extLst>
          </p:cNvPr>
          <p:cNvCxnSpPr>
            <a:cxnSpLocks/>
          </p:cNvCxnSpPr>
          <p:nvPr/>
        </p:nvCxnSpPr>
        <p:spPr>
          <a:xfrm>
            <a:off x="108286" y="483501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B2F1F-A915-3BE7-D20E-D938634DC002}"/>
              </a:ext>
            </a:extLst>
          </p:cNvPr>
          <p:cNvSpPr/>
          <p:nvPr/>
        </p:nvSpPr>
        <p:spPr>
          <a:xfrm>
            <a:off x="4174067" y="3856567"/>
            <a:ext cx="302683" cy="13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473BA1-0343-0408-CD08-10A13E659265}"/>
                  </a:ext>
                </a:extLst>
              </p:cNvPr>
              <p:cNvSpPr txBox="1"/>
              <p:nvPr/>
            </p:nvSpPr>
            <p:spPr>
              <a:xfrm>
                <a:off x="4009354" y="3791093"/>
                <a:ext cx="778457" cy="269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5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15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sz="115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l-GR" sz="115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115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15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50" dirty="0">
                  <a:solidFill>
                    <a:srgbClr val="B44644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473BA1-0343-0408-CD08-10A13E659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354" y="3791093"/>
                <a:ext cx="778457" cy="269304"/>
              </a:xfrm>
              <a:prstGeom prst="rect">
                <a:avLst/>
              </a:prstGeom>
              <a:blipFill>
                <a:blip r:embed="rId16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80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2D5E9-6D61-4E7B-A76A-8ADE9B8E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FB987B-9FD2-5A49-41D3-03E75A950DE8}"/>
              </a:ext>
            </a:extLst>
          </p:cNvPr>
          <p:cNvSpPr/>
          <p:nvPr/>
        </p:nvSpPr>
        <p:spPr>
          <a:xfrm>
            <a:off x="8750300" y="14288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D41FA2D4-2F91-BD01-4864-0F0314E5D6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431808"/>
              </p:ext>
            </p:extLst>
          </p:nvPr>
        </p:nvGraphicFramePr>
        <p:xfrm>
          <a:off x="116752" y="448226"/>
          <a:ext cx="4607560" cy="1635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7003312" imgH="2485656" progId="CorelDraw.Graphic.24">
                  <p:embed/>
                </p:oleObj>
              </mc:Choice>
              <mc:Fallback>
                <p:oleObj name="CorelDRAW" r:id="rId2" imgW="7003312" imgH="2485656" progId="CorelDraw.Graphic.2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1E3F27B-FC31-64A2-08D5-729732EE5A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752" y="448226"/>
                        <a:ext cx="4607560" cy="1635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olo 17">
            <a:extLst>
              <a:ext uri="{FF2B5EF4-FFF2-40B4-BE49-F238E27FC236}">
                <a16:creationId xmlns:a16="http://schemas.microsoft.com/office/drawing/2014/main" id="{739CFF9B-46AC-BF13-507C-4A9537E4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19" y="34019"/>
            <a:ext cx="8910491" cy="408965"/>
          </a:xfrm>
        </p:spPr>
        <p:txBody>
          <a:bodyPr/>
          <a:lstStyle/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Possible solutions</a:t>
            </a:r>
            <a:endParaRPr lang="it-IT" b="1" dirty="0"/>
          </a:p>
        </p:txBody>
      </p:sp>
      <p:sp>
        <p:nvSpPr>
          <p:cNvPr id="2" name="Titolo 17">
            <a:extLst>
              <a:ext uri="{FF2B5EF4-FFF2-40B4-BE49-F238E27FC236}">
                <a16:creationId xmlns:a16="http://schemas.microsoft.com/office/drawing/2014/main" id="{C4FEF3B4-8BA0-4543-FD0B-2A1B45F5586E}"/>
              </a:ext>
            </a:extLst>
          </p:cNvPr>
          <p:cNvSpPr txBox="1">
            <a:spLocks/>
          </p:cNvSpPr>
          <p:nvPr/>
        </p:nvSpPr>
        <p:spPr>
          <a:xfrm>
            <a:off x="43306" y="535691"/>
            <a:ext cx="8910491" cy="39121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it-IT" sz="1800" dirty="0">
              <a:solidFill>
                <a:schemeClr val="tx1"/>
              </a:solidFill>
              <a:latin typeface="Futura Bk BT" panose="020B0502020204020303" pitchFamily="34" charset="0"/>
            </a:endParaRPr>
          </a:p>
        </p:txBody>
      </p:sp>
      <p:pic>
        <p:nvPicPr>
          <p:cNvPr id="5" name="Picture 4" descr="A logo for a medical network&#10;&#10;Description automatically generated">
            <a:extLst>
              <a:ext uri="{FF2B5EF4-FFF2-40B4-BE49-F238E27FC236}">
                <a16:creationId xmlns:a16="http://schemas.microsoft.com/office/drawing/2014/main" id="{19A4FAD2-0CE4-B176-D6BB-5BFF75DE7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81F42-3479-575E-E621-CB2C384FAB0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pic>
        <p:nvPicPr>
          <p:cNvPr id="38" name="Picture 37" descr="A close-up of several images of a person's body&#10;&#10;Description automatically generated">
            <a:extLst>
              <a:ext uri="{FF2B5EF4-FFF2-40B4-BE49-F238E27FC236}">
                <a16:creationId xmlns:a16="http://schemas.microsoft.com/office/drawing/2014/main" id="{92252AB8-9406-AD02-ECA9-E64591CC31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2" t="21287" r="9058" b="-1"/>
          <a:stretch/>
        </p:blipFill>
        <p:spPr>
          <a:xfrm>
            <a:off x="2893509" y="2133087"/>
            <a:ext cx="1605043" cy="87124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28FE1D-3642-2A37-950B-8363FD6DC772}"/>
              </a:ext>
            </a:extLst>
          </p:cNvPr>
          <p:cNvCxnSpPr>
            <a:cxnSpLocks/>
          </p:cNvCxnSpPr>
          <p:nvPr/>
        </p:nvCxnSpPr>
        <p:spPr>
          <a:xfrm flipV="1">
            <a:off x="3281803" y="2220410"/>
            <a:ext cx="800100" cy="6565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E3D778A-F912-6507-5193-FE292DF4A1F9}"/>
                  </a:ext>
                </a:extLst>
              </p:cNvPr>
              <p:cNvSpPr txBox="1"/>
              <p:nvPr/>
            </p:nvSpPr>
            <p:spPr>
              <a:xfrm>
                <a:off x="116752" y="3019535"/>
                <a:ext cx="3165051" cy="83099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1600" b="0" dirty="0">
                    <a:solidFill>
                      <a:schemeClr val="accent4">
                        <a:lumMod val="75000"/>
                      </a:schemeClr>
                    </a:solidFill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b="0" i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𝐺</m:t>
                        </m:r>
                      </m:sub>
                    </m:sSub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l-G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func>
                    <m:r>
                      <a:rPr lang="en-US" sz="1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l-GR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func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l-GR" sz="16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e>
                    </m:d>
                  </m:oMath>
                </a14:m>
                <a:endParaRPr lang="el-GR" sz="16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600" b="0" dirty="0">
                    <a:solidFill>
                      <a:schemeClr val="accent4">
                        <a:lumMod val="75000"/>
                      </a:schemeClr>
                    </a:solidFill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b="0" i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1600" b="0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l-GR" sz="16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endParaRPr lang="el-GR" sz="1600" b="0" i="1" dirty="0">
                  <a:latin typeface="Cambria Math" panose="020405030504060302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600" b="0" dirty="0">
                    <a:solidFill>
                      <a:schemeClr val="tx1"/>
                    </a:solidFill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l-GR" sz="16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l-GR" sz="16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el-GR" sz="1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l-GR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E3D778A-F912-6507-5193-FE292DF4A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52" y="3019535"/>
                <a:ext cx="3165051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3833076-0491-99AB-854B-8A061FD51D8D}"/>
                  </a:ext>
                </a:extLst>
              </p:cNvPr>
              <p:cNvSpPr txBox="1"/>
              <p:nvPr/>
            </p:nvSpPr>
            <p:spPr>
              <a:xfrm>
                <a:off x="1233639" y="3915822"/>
                <a:ext cx="3032760" cy="55707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sz="16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sub>
                      </m:sSub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l-G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l-G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l-GR" sz="16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l-GR" sz="16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l-G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l-GR" sz="1600" b="0" i="1" smtClean="0">
                                  <a:solidFill>
                                    <a:srgbClr val="FE0005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3833076-0491-99AB-854B-8A061FD51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639" y="3915822"/>
                <a:ext cx="3032760" cy="5570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Arc 52">
            <a:extLst>
              <a:ext uri="{FF2B5EF4-FFF2-40B4-BE49-F238E27FC236}">
                <a16:creationId xmlns:a16="http://schemas.microsoft.com/office/drawing/2014/main" id="{18DA33A1-9ECD-82FF-FE19-37578F96BEFE}"/>
              </a:ext>
            </a:extLst>
          </p:cNvPr>
          <p:cNvSpPr/>
          <p:nvPr/>
        </p:nvSpPr>
        <p:spPr>
          <a:xfrm rot="1960290">
            <a:off x="1289093" y="1236435"/>
            <a:ext cx="165144" cy="195863"/>
          </a:xfrm>
          <a:prstGeom prst="arc">
            <a:avLst>
              <a:gd name="adj1" fmla="val 16757709"/>
              <a:gd name="adj2" fmla="val 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295D79C-B9D3-2EA4-F679-7A623DF12AC5}"/>
                  </a:ext>
                </a:extLst>
              </p:cNvPr>
              <p:cNvSpPr txBox="1"/>
              <p:nvPr/>
            </p:nvSpPr>
            <p:spPr>
              <a:xfrm>
                <a:off x="1475531" y="1162482"/>
                <a:ext cx="1007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295D79C-B9D3-2EA4-F679-7A623DF12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31" y="1162482"/>
                <a:ext cx="100709" cy="338554"/>
              </a:xfrm>
              <a:prstGeom prst="rect">
                <a:avLst/>
              </a:prstGeom>
              <a:blipFill>
                <a:blip r:embed="rId9"/>
                <a:stretch>
                  <a:fillRect l="-23529" r="-1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E92AEC1-B2AE-CA43-0E61-CC7F32A9C3F6}"/>
                  </a:ext>
                </a:extLst>
              </p:cNvPr>
              <p:cNvSpPr txBox="1"/>
              <p:nvPr/>
            </p:nvSpPr>
            <p:spPr>
              <a:xfrm>
                <a:off x="3213874" y="1421988"/>
                <a:ext cx="2640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6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E92AEC1-B2AE-CA43-0E61-CC7F32A9C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874" y="1421988"/>
                <a:ext cx="264019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079FACE-5A1A-F9EA-9BE4-FD7979D2A704}"/>
              </a:ext>
            </a:extLst>
          </p:cNvPr>
          <p:cNvCxnSpPr>
            <a:cxnSpLocks/>
          </p:cNvCxnSpPr>
          <p:nvPr/>
        </p:nvCxnSpPr>
        <p:spPr>
          <a:xfrm>
            <a:off x="1854200" y="741721"/>
            <a:ext cx="1257437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B3450DA-10C1-7751-F705-5D9F2DF55F0C}"/>
                  </a:ext>
                </a:extLst>
              </p:cNvPr>
              <p:cNvSpPr txBox="1"/>
              <p:nvPr/>
            </p:nvSpPr>
            <p:spPr>
              <a:xfrm>
                <a:off x="1783990" y="478218"/>
                <a:ext cx="1447964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B3450DA-10C1-7751-F705-5D9F2DF55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90" y="478218"/>
                <a:ext cx="1447964" cy="2923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E40E7F1-6FF8-3A15-B798-3B675340DC4E}"/>
                  </a:ext>
                </a:extLst>
              </p:cNvPr>
              <p:cNvSpPr txBox="1"/>
              <p:nvPr/>
            </p:nvSpPr>
            <p:spPr>
              <a:xfrm>
                <a:off x="2577417" y="485363"/>
                <a:ext cx="148741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E40E7F1-6FF8-3A15-B798-3B675340D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417" y="485363"/>
                <a:ext cx="1487419" cy="2923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EE5A63A-05EF-2CBA-4A92-F2ABA01CBC5C}"/>
              </a:ext>
            </a:extLst>
          </p:cNvPr>
          <p:cNvCxnSpPr>
            <a:cxnSpLocks/>
          </p:cNvCxnSpPr>
          <p:nvPr/>
        </p:nvCxnSpPr>
        <p:spPr>
          <a:xfrm>
            <a:off x="3111637" y="742809"/>
            <a:ext cx="423196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805ACAD-CB6E-A167-5085-128BB3F9EC7E}"/>
              </a:ext>
            </a:extLst>
          </p:cNvPr>
          <p:cNvCxnSpPr>
            <a:cxnSpLocks/>
          </p:cNvCxnSpPr>
          <p:nvPr/>
        </p:nvCxnSpPr>
        <p:spPr>
          <a:xfrm>
            <a:off x="3617180" y="1225289"/>
            <a:ext cx="0" cy="210745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3FE3F80-44E1-CA31-9911-D8086A936ED1}"/>
                  </a:ext>
                </a:extLst>
              </p:cNvPr>
              <p:cNvSpPr txBox="1"/>
              <p:nvPr/>
            </p:nvSpPr>
            <p:spPr>
              <a:xfrm>
                <a:off x="2787945" y="1111366"/>
                <a:ext cx="393923" cy="377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900" b="0" i="0" baseline="-250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900" b="0" i="1" baseline="-250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1900" baseline="-250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3FE3F80-44E1-CA31-9911-D8086A936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945" y="1111366"/>
                <a:ext cx="393923" cy="377989"/>
              </a:xfrm>
              <a:prstGeom prst="rect">
                <a:avLst/>
              </a:prstGeom>
              <a:blipFill>
                <a:blip r:embed="rId13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A24E57F-3E90-7997-4914-1E7873EA110B}"/>
              </a:ext>
            </a:extLst>
          </p:cNvPr>
          <p:cNvCxnSpPr>
            <a:cxnSpLocks/>
          </p:cNvCxnSpPr>
          <p:nvPr/>
        </p:nvCxnSpPr>
        <p:spPr>
          <a:xfrm>
            <a:off x="3145681" y="1260097"/>
            <a:ext cx="0" cy="226569"/>
          </a:xfrm>
          <a:prstGeom prst="straightConnector1">
            <a:avLst/>
          </a:prstGeom>
          <a:ln w="9525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2BF3E30-5467-3D97-9EE6-3AD33D95B0CA}"/>
              </a:ext>
            </a:extLst>
          </p:cNvPr>
          <p:cNvCxnSpPr>
            <a:cxnSpLocks/>
          </p:cNvCxnSpPr>
          <p:nvPr/>
        </p:nvCxnSpPr>
        <p:spPr>
          <a:xfrm>
            <a:off x="944220" y="726969"/>
            <a:ext cx="905922" cy="1536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AC3CBAE-2928-D4C4-4330-C06BFF197FEC}"/>
                  </a:ext>
                </a:extLst>
              </p:cNvPr>
              <p:cNvSpPr txBox="1"/>
              <p:nvPr/>
            </p:nvSpPr>
            <p:spPr>
              <a:xfrm>
                <a:off x="673199" y="475112"/>
                <a:ext cx="1447964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3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AC3CBAE-2928-D4C4-4330-C06BFF197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99" y="475112"/>
                <a:ext cx="1447964" cy="2923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25E66E0-7934-75C0-B06B-0A6440B139DB}"/>
                  </a:ext>
                </a:extLst>
              </p:cNvPr>
              <p:cNvSpPr txBox="1"/>
              <p:nvPr/>
            </p:nvSpPr>
            <p:spPr>
              <a:xfrm>
                <a:off x="26125" y="1627716"/>
                <a:ext cx="1756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25E66E0-7934-75C0-B06B-0A6440B13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" y="1627716"/>
                <a:ext cx="175683" cy="246221"/>
              </a:xfrm>
              <a:prstGeom prst="rect">
                <a:avLst/>
              </a:prstGeom>
              <a:blipFill>
                <a:blip r:embed="rId15"/>
                <a:stretch>
                  <a:fillRect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C415749-3BF0-A083-D6D9-2574193F0499}"/>
                  </a:ext>
                </a:extLst>
              </p:cNvPr>
              <p:cNvSpPr txBox="1"/>
              <p:nvPr/>
            </p:nvSpPr>
            <p:spPr>
              <a:xfrm>
                <a:off x="119147" y="1240127"/>
                <a:ext cx="1682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C415749-3BF0-A083-D6D9-2574193F0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7" y="1240127"/>
                <a:ext cx="168229" cy="246221"/>
              </a:xfrm>
              <a:prstGeom prst="rect">
                <a:avLst/>
              </a:prstGeom>
              <a:blipFill>
                <a:blip r:embed="rId16"/>
                <a:stretch>
                  <a:fillRect r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37E09C2-3707-5200-2309-FADF05FC313F}"/>
                  </a:ext>
                </a:extLst>
              </p:cNvPr>
              <p:cNvSpPr txBox="1"/>
              <p:nvPr/>
            </p:nvSpPr>
            <p:spPr>
              <a:xfrm>
                <a:off x="462545" y="1629341"/>
                <a:ext cx="1682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37E09C2-3707-5200-2309-FADF05FC3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45" y="1629341"/>
                <a:ext cx="168229" cy="246221"/>
              </a:xfrm>
              <a:prstGeom prst="rect">
                <a:avLst/>
              </a:prstGeom>
              <a:blipFill>
                <a:blip r:embed="rId17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22919C8-A0D0-0860-FAAD-A1829CEA766B}"/>
              </a:ext>
            </a:extLst>
          </p:cNvPr>
          <p:cNvSpPr txBox="1"/>
          <p:nvPr/>
        </p:nvSpPr>
        <p:spPr>
          <a:xfrm>
            <a:off x="99620" y="1561226"/>
            <a:ext cx="329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02124"/>
                </a:solidFill>
                <a:effectLst/>
                <a:latin typeface="Google Sans"/>
              </a:rPr>
              <a:t>⊙</a:t>
            </a:r>
            <a:endParaRPr lang="en-US" sz="1200" dirty="0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A17E88F-6A2B-7F16-6B90-22A6172596B5}"/>
              </a:ext>
            </a:extLst>
          </p:cNvPr>
          <p:cNvCxnSpPr>
            <a:cxnSpLocks/>
          </p:cNvCxnSpPr>
          <p:nvPr/>
        </p:nvCxnSpPr>
        <p:spPr>
          <a:xfrm>
            <a:off x="3102645" y="1533628"/>
            <a:ext cx="398613" cy="0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3E63516-3177-97FC-9EFD-454D2CFBDB12}"/>
                  </a:ext>
                </a:extLst>
              </p:cNvPr>
              <p:cNvSpPr txBox="1"/>
              <p:nvPr/>
            </p:nvSpPr>
            <p:spPr>
              <a:xfrm>
                <a:off x="3269574" y="1051081"/>
                <a:ext cx="393923" cy="3779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9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9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sz="1900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3E63516-3177-97FC-9EFD-454D2CFBD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574" y="1051081"/>
                <a:ext cx="393923" cy="377989"/>
              </a:xfrm>
              <a:prstGeom prst="rect">
                <a:avLst/>
              </a:prstGeom>
              <a:blipFill>
                <a:blip r:embed="rId18"/>
                <a:stretch>
                  <a:fillRect b="-3226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92F13AC-DF17-1BC3-6D61-199F82F5FED1}"/>
                  </a:ext>
                </a:extLst>
              </p:cNvPr>
              <p:cNvSpPr txBox="1"/>
              <p:nvPr/>
            </p:nvSpPr>
            <p:spPr>
              <a:xfrm>
                <a:off x="1786652" y="739179"/>
                <a:ext cx="49136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i="0" dirty="0">
                    <a:solidFill>
                      <a:srgbClr val="202124"/>
                    </a:solidFill>
                    <a:effectLst/>
                    <a:latin typeface="Google Sans"/>
                  </a:rPr>
                  <a:t>⊙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rgbClr val="202124"/>
                        </a:solidFill>
                        <a:effectLst/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92F13AC-DF17-1BC3-6D61-199F82F5F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652" y="739179"/>
                <a:ext cx="491367" cy="276999"/>
              </a:xfrm>
              <a:prstGeom prst="rect">
                <a:avLst/>
              </a:prstGeom>
              <a:blipFill>
                <a:blip r:embed="rId1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Arc 103">
            <a:extLst>
              <a:ext uri="{FF2B5EF4-FFF2-40B4-BE49-F238E27FC236}">
                <a16:creationId xmlns:a16="http://schemas.microsoft.com/office/drawing/2014/main" id="{5F008B0C-2EEE-D6D5-4A4E-6E7472D31069}"/>
              </a:ext>
            </a:extLst>
          </p:cNvPr>
          <p:cNvSpPr/>
          <p:nvPr/>
        </p:nvSpPr>
        <p:spPr>
          <a:xfrm rot="1960290">
            <a:off x="3289861" y="1420893"/>
            <a:ext cx="165144" cy="195863"/>
          </a:xfrm>
          <a:prstGeom prst="arc">
            <a:avLst>
              <a:gd name="adj1" fmla="val 17433690"/>
              <a:gd name="adj2" fmla="val 20135245"/>
            </a:avLst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605FBC9C-F88A-ED5C-CF6E-4C37F045D502}"/>
              </a:ext>
            </a:extLst>
          </p:cNvPr>
          <p:cNvCxnSpPr>
            <a:cxnSpLocks/>
            <a:endCxn id="52" idx="1"/>
          </p:cNvCxnSpPr>
          <p:nvPr/>
        </p:nvCxnSpPr>
        <p:spPr>
          <a:xfrm rot="16200000" flipH="1">
            <a:off x="895786" y="3856507"/>
            <a:ext cx="340592" cy="335114"/>
          </a:xfrm>
          <a:prstGeom prst="bent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31B57F1-0C6D-996C-E513-051DD3F7347D}"/>
              </a:ext>
            </a:extLst>
          </p:cNvPr>
          <p:cNvCxnSpPr>
            <a:cxnSpLocks/>
          </p:cNvCxnSpPr>
          <p:nvPr/>
        </p:nvCxnSpPr>
        <p:spPr>
          <a:xfrm>
            <a:off x="4820920" y="557532"/>
            <a:ext cx="0" cy="42997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F884C860-ACA0-77C4-C676-12944F59B2D0}"/>
              </a:ext>
            </a:extLst>
          </p:cNvPr>
          <p:cNvSpPr txBox="1"/>
          <p:nvPr/>
        </p:nvSpPr>
        <p:spPr>
          <a:xfrm>
            <a:off x="-66341" y="4474284"/>
            <a:ext cx="6256335" cy="2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950" kern="10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  B. Pollock </a:t>
            </a:r>
            <a:r>
              <a:rPr lang="en-US" sz="950" i="1" kern="10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et. </a:t>
            </a:r>
            <a:r>
              <a:rPr lang="en-US" sz="950" i="1" kern="100" dirty="0" err="1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al.,</a:t>
            </a:r>
            <a:r>
              <a:rPr lang="en-US" sz="950" kern="100" dirty="0" err="1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</a:t>
            </a:r>
            <a:r>
              <a:rPr lang="en-US" sz="950" kern="10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50" i="1" kern="10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Particle Accelerator Conference (PAC 09)</a:t>
            </a:r>
            <a:r>
              <a:rPr lang="en-US" sz="950" kern="10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(2010), p. WE6RFP101.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B3E1CB0-54C0-49ED-2188-84F4B0DAF2BD}"/>
                  </a:ext>
                </a:extLst>
              </p:cNvPr>
              <p:cNvSpPr txBox="1"/>
              <p:nvPr/>
            </p:nvSpPr>
            <p:spPr>
              <a:xfrm>
                <a:off x="3823136" y="1193960"/>
                <a:ext cx="39392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5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5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B3E1CB0-54C0-49ED-2188-84F4B0DAF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136" y="1193960"/>
                <a:ext cx="393926" cy="3231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TextBox 151">
            <a:extLst>
              <a:ext uri="{FF2B5EF4-FFF2-40B4-BE49-F238E27FC236}">
                <a16:creationId xmlns:a16="http://schemas.microsoft.com/office/drawing/2014/main" id="{4CBC3370-B8C1-2252-AC57-1890310B821C}"/>
              </a:ext>
            </a:extLst>
          </p:cNvPr>
          <p:cNvSpPr txBox="1"/>
          <p:nvPr/>
        </p:nvSpPr>
        <p:spPr>
          <a:xfrm>
            <a:off x="-63165" y="4626318"/>
            <a:ext cx="6086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kern="100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  </a:t>
            </a:r>
            <a:r>
              <a:rPr lang="en-US" sz="950" dirty="0">
                <a:latin typeface="Futura Bk BT" panose="020B0502020204020303" pitchFamily="34" charset="0"/>
              </a:rPr>
              <a:t>A. A. Soloviev </a:t>
            </a:r>
            <a:r>
              <a:rPr lang="en-US" sz="950" i="1" dirty="0">
                <a:latin typeface="Futura Bk BT" panose="020B0502020204020303" pitchFamily="34" charset="0"/>
              </a:rPr>
              <a:t>et al.</a:t>
            </a:r>
            <a:r>
              <a:rPr lang="en-US" sz="950" dirty="0">
                <a:latin typeface="Futura Bk BT" panose="020B0502020204020303" pitchFamily="34" charset="0"/>
              </a:rPr>
              <a:t>, </a:t>
            </a:r>
            <a:r>
              <a:rPr lang="en-US" sz="950" i="1" dirty="0">
                <a:latin typeface="Futura Bk BT" panose="020B0502020204020303" pitchFamily="34" charset="0"/>
              </a:rPr>
              <a:t>Rev. Sci. </a:t>
            </a:r>
            <a:r>
              <a:rPr lang="en-US" sz="950" i="1" dirty="0" err="1">
                <a:latin typeface="Futura Bk BT" panose="020B0502020204020303" pitchFamily="34" charset="0"/>
              </a:rPr>
              <a:t>Instrum</a:t>
            </a:r>
            <a:r>
              <a:rPr lang="en-US" sz="950" i="1" dirty="0">
                <a:latin typeface="Futura Bk BT" panose="020B0502020204020303" pitchFamily="34" charset="0"/>
              </a:rPr>
              <a:t>.</a:t>
            </a:r>
            <a:r>
              <a:rPr lang="en-US" sz="950" dirty="0">
                <a:latin typeface="Futura Bk BT" panose="020B0502020204020303" pitchFamily="34" charset="0"/>
              </a:rPr>
              <a:t> </a:t>
            </a:r>
            <a:r>
              <a:rPr lang="en-US" sz="950" b="1" dirty="0">
                <a:latin typeface="Futura Bk BT" panose="020B0502020204020303" pitchFamily="34" charset="0"/>
              </a:rPr>
              <a:t>82</a:t>
            </a:r>
            <a:r>
              <a:rPr lang="en-US" sz="950" dirty="0">
                <a:latin typeface="Futura Bk BT" panose="020B0502020204020303" pitchFamily="34" charset="0"/>
              </a:rPr>
              <a:t>, 043304 (2011).</a:t>
            </a:r>
            <a:endParaRPr lang="en-US" sz="950" dirty="0"/>
          </a:p>
        </p:txBody>
      </p:sp>
      <p:pic>
        <p:nvPicPr>
          <p:cNvPr id="154" name="Picture 153" descr="A diagram of a graph&#10;&#10;Description automatically generated">
            <a:extLst>
              <a:ext uri="{FF2B5EF4-FFF2-40B4-BE49-F238E27FC236}">
                <a16:creationId xmlns:a16="http://schemas.microsoft.com/office/drawing/2014/main" id="{4B2EAA60-F90B-3B4E-8667-E5477198A9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34" y="509542"/>
            <a:ext cx="4019921" cy="1574095"/>
          </a:xfrm>
          <a:prstGeom prst="rect">
            <a:avLst/>
          </a:prstGeom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A6F9B008-4B4E-FE7C-D9FB-7252195A1744}"/>
              </a:ext>
            </a:extLst>
          </p:cNvPr>
          <p:cNvSpPr txBox="1"/>
          <p:nvPr/>
        </p:nvSpPr>
        <p:spPr>
          <a:xfrm>
            <a:off x="4027508" y="1004260"/>
            <a:ext cx="917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cs typeface="Times New Roman" panose="02020603050405020304" pitchFamily="18" charset="0"/>
              </a:rPr>
              <a:t>Laser axis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73C6723-202E-14FB-0735-8705885D2B7D}"/>
              </a:ext>
            </a:extLst>
          </p:cNvPr>
          <p:cNvSpPr/>
          <p:nvPr/>
        </p:nvSpPr>
        <p:spPr>
          <a:xfrm>
            <a:off x="669249" y="1702320"/>
            <a:ext cx="579968" cy="166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54BB10DB-DB03-D12D-9C6F-FC869DE3DE64}"/>
              </a:ext>
            </a:extLst>
          </p:cNvPr>
          <p:cNvSpPr/>
          <p:nvPr/>
        </p:nvSpPr>
        <p:spPr>
          <a:xfrm>
            <a:off x="5085893" y="1686362"/>
            <a:ext cx="869517" cy="15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DB44DC9-CA22-D0F6-D7EF-4429ED62F72A}"/>
              </a:ext>
            </a:extLst>
          </p:cNvPr>
          <p:cNvSpPr/>
          <p:nvPr/>
        </p:nvSpPr>
        <p:spPr>
          <a:xfrm flipH="1">
            <a:off x="4923351" y="1321560"/>
            <a:ext cx="156245" cy="426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E4F2E4E-7C89-E157-C34E-C3321F1B875F}"/>
                  </a:ext>
                </a:extLst>
              </p:cNvPr>
              <p:cNvSpPr txBox="1"/>
              <p:nvPr/>
            </p:nvSpPr>
            <p:spPr>
              <a:xfrm>
                <a:off x="6110169" y="734653"/>
                <a:ext cx="60960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⊗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rgbClr val="202124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E4F2E4E-7C89-E157-C34E-C3321F1B8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169" y="734653"/>
                <a:ext cx="6096000" cy="276999"/>
              </a:xfrm>
              <a:prstGeom prst="rect">
                <a:avLst/>
              </a:prstGeom>
              <a:blipFill>
                <a:blip r:embed="rId26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>
            <a:extLst>
              <a:ext uri="{FF2B5EF4-FFF2-40B4-BE49-F238E27FC236}">
                <a16:creationId xmlns:a16="http://schemas.microsoft.com/office/drawing/2014/main" id="{85EA09E8-09ED-CF77-E0F3-9D782EBFC750}"/>
              </a:ext>
            </a:extLst>
          </p:cNvPr>
          <p:cNvSpPr txBox="1"/>
          <p:nvPr/>
        </p:nvSpPr>
        <p:spPr>
          <a:xfrm>
            <a:off x="8116039" y="741721"/>
            <a:ext cx="1600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A5002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X-rays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3B8AB03A-64FD-4F50-4526-0C7B272271D8}"/>
              </a:ext>
            </a:extLst>
          </p:cNvPr>
          <p:cNvSpPr txBox="1"/>
          <p:nvPr/>
        </p:nvSpPr>
        <p:spPr>
          <a:xfrm>
            <a:off x="7387159" y="513077"/>
            <a:ext cx="1600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Tungsten wires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583255-0138-044E-275E-4DF12B006BE7}"/>
                  </a:ext>
                </a:extLst>
              </p:cNvPr>
              <p:cNvSpPr txBox="1"/>
              <p:nvPr/>
            </p:nvSpPr>
            <p:spPr>
              <a:xfrm>
                <a:off x="7650254" y="1466199"/>
                <a:ext cx="3300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583255-0138-044E-275E-4DF12B006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254" y="1466199"/>
                <a:ext cx="330082" cy="27699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C51A3868-122D-9752-E017-5E13131F9DA2}"/>
                  </a:ext>
                </a:extLst>
              </p:cNvPr>
              <p:cNvSpPr txBox="1"/>
              <p:nvPr/>
            </p:nvSpPr>
            <p:spPr>
              <a:xfrm>
                <a:off x="8575035" y="1015379"/>
                <a:ext cx="3300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C51A3868-122D-9752-E017-5E13131F9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035" y="1015379"/>
                <a:ext cx="330082" cy="27699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5" name="Picture 164" descr="A blue and green line&#10;&#10;Description automatically generated">
            <a:extLst>
              <a:ext uri="{FF2B5EF4-FFF2-40B4-BE49-F238E27FC236}">
                <a16:creationId xmlns:a16="http://schemas.microsoft.com/office/drawing/2014/main" id="{EC1CBECA-E88E-EB02-9207-F45F4D420F8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25" y="2688546"/>
            <a:ext cx="2777078" cy="109592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9E33A0C-076C-599E-66B4-BDDF30F554C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63729" y="2635144"/>
            <a:ext cx="869464" cy="1211452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B99F7810-D601-AA23-65D7-C763FB5F4F09}"/>
              </a:ext>
            </a:extLst>
          </p:cNvPr>
          <p:cNvSpPr txBox="1"/>
          <p:nvPr/>
        </p:nvSpPr>
        <p:spPr>
          <a:xfrm>
            <a:off x="5086044" y="3733505"/>
            <a:ext cx="3071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latin typeface="+mj-lt"/>
              </a:rPr>
              <a:t>0.5              1               1.5               2                   </a:t>
            </a:r>
            <a:endParaRPr lang="en-US" sz="11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27D935-0A92-B98C-FD9A-E95B88573113}"/>
              </a:ext>
            </a:extLst>
          </p:cNvPr>
          <p:cNvSpPr txBox="1"/>
          <p:nvPr/>
        </p:nvSpPr>
        <p:spPr>
          <a:xfrm rot="16200000">
            <a:off x="4306650" y="3032484"/>
            <a:ext cx="1642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0" dirty="0">
                <a:latin typeface="+mj-lt"/>
              </a:rPr>
              <a:t> </a:t>
            </a:r>
            <a:r>
              <a:rPr lang="en-US" sz="1100" b="0" i="0" dirty="0">
                <a:latin typeface="+mj-lt"/>
              </a:rPr>
              <a:t> -4</a:t>
            </a:r>
            <a:r>
              <a:rPr lang="en-US" sz="1100" i="0" dirty="0">
                <a:latin typeface="+mj-lt"/>
              </a:rPr>
              <a:t>     </a:t>
            </a:r>
            <a:r>
              <a:rPr lang="en-US" sz="1100" b="0" i="0" dirty="0">
                <a:latin typeface="+mj-lt"/>
              </a:rPr>
              <a:t>     </a:t>
            </a:r>
            <a:r>
              <a:rPr lang="en-US" sz="1100" i="0" dirty="0">
                <a:latin typeface="+mj-lt"/>
              </a:rPr>
              <a:t>   </a:t>
            </a:r>
            <a:r>
              <a:rPr lang="en-US" sz="1100" b="0" i="0" dirty="0">
                <a:latin typeface="+mj-lt"/>
              </a:rPr>
              <a:t>0</a:t>
            </a:r>
            <a:r>
              <a:rPr lang="en-US" sz="1100" i="0" dirty="0">
                <a:latin typeface="+mj-lt"/>
              </a:rPr>
              <a:t>   </a:t>
            </a:r>
            <a:r>
              <a:rPr lang="en-US" sz="1100" b="0" i="0" dirty="0">
                <a:latin typeface="+mj-lt"/>
              </a:rPr>
              <a:t>    </a:t>
            </a:r>
            <a:r>
              <a:rPr lang="en-US" sz="1100" i="0" dirty="0">
                <a:latin typeface="+mj-lt"/>
              </a:rPr>
              <a:t>  4</a:t>
            </a:r>
            <a:endParaRPr lang="en-US" sz="1100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A66CC20-56B3-33FB-D172-71E41F30ED45}"/>
              </a:ext>
            </a:extLst>
          </p:cNvPr>
          <p:cNvSpPr txBox="1"/>
          <p:nvPr/>
        </p:nvSpPr>
        <p:spPr>
          <a:xfrm rot="16200000">
            <a:off x="4214095" y="2654459"/>
            <a:ext cx="1477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i="0" dirty="0">
                <a:latin typeface="+mj-lt"/>
              </a:rPr>
              <a:t>σ</a:t>
            </a:r>
            <a:r>
              <a:rPr lang="en-US" sz="1000" i="0" baseline="-25000" dirty="0">
                <a:latin typeface="+mj-lt"/>
              </a:rPr>
              <a:t>y</a:t>
            </a:r>
            <a:r>
              <a:rPr lang="en-US" sz="1000" b="0" i="0" dirty="0">
                <a:latin typeface="+mj-lt"/>
              </a:rPr>
              <a:t> [mrad]</a:t>
            </a:r>
            <a:endParaRPr lang="en-US" sz="1000" dirty="0">
              <a:latin typeface="+mj-lt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F6CE45F-A413-E58D-80BD-F6997EA24E4E}"/>
              </a:ext>
            </a:extLst>
          </p:cNvPr>
          <p:cNvSpPr txBox="1"/>
          <p:nvPr/>
        </p:nvSpPr>
        <p:spPr>
          <a:xfrm>
            <a:off x="6240469" y="3900069"/>
            <a:ext cx="1331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+mj-lt"/>
              </a:rPr>
              <a:t>E [GeV]</a:t>
            </a:r>
            <a:endParaRPr lang="en-US" sz="1000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91D2F1D-B3C5-1F14-924C-9B7EE7B219D5}"/>
              </a:ext>
            </a:extLst>
          </p:cNvPr>
          <p:cNvSpPr txBox="1"/>
          <p:nvPr/>
        </p:nvSpPr>
        <p:spPr>
          <a:xfrm>
            <a:off x="8058337" y="3803256"/>
            <a:ext cx="1521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latin typeface="+mj-lt"/>
              </a:rPr>
              <a:t> -10</a:t>
            </a:r>
            <a:r>
              <a:rPr lang="en-US" sz="1100" i="0" dirty="0">
                <a:latin typeface="+mj-lt"/>
              </a:rPr>
              <a:t>  </a:t>
            </a:r>
            <a:r>
              <a:rPr lang="en-US" sz="1100" b="0" i="0" dirty="0">
                <a:latin typeface="+mj-lt"/>
              </a:rPr>
              <a:t>   0      10</a:t>
            </a:r>
            <a:endParaRPr lang="en-US" sz="1100" dirty="0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04E7661-CDE2-2672-196C-EC5378C81F9D}"/>
              </a:ext>
            </a:extLst>
          </p:cNvPr>
          <p:cNvSpPr txBox="1"/>
          <p:nvPr/>
        </p:nvSpPr>
        <p:spPr>
          <a:xfrm>
            <a:off x="8256566" y="3982535"/>
            <a:ext cx="1345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latin typeface="+mj-lt"/>
              </a:rPr>
              <a:t>σ</a:t>
            </a:r>
            <a:r>
              <a:rPr lang="en-US" sz="1000" baseline="-25000" dirty="0">
                <a:latin typeface="+mj-lt"/>
              </a:rPr>
              <a:t>x</a:t>
            </a:r>
            <a:r>
              <a:rPr lang="en-US" sz="1000" b="0" i="0" dirty="0">
                <a:latin typeface="+mj-lt"/>
              </a:rPr>
              <a:t> [mrad]</a:t>
            </a:r>
            <a:endParaRPr lang="en-US" sz="1000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3C1A582-0728-3D27-B10F-688C9600C8EB}"/>
              </a:ext>
            </a:extLst>
          </p:cNvPr>
          <p:cNvSpPr txBox="1"/>
          <p:nvPr/>
        </p:nvSpPr>
        <p:spPr>
          <a:xfrm rot="16200000">
            <a:off x="7260930" y="3103502"/>
            <a:ext cx="1725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0" dirty="0">
                <a:latin typeface="+mj-lt"/>
              </a:rPr>
              <a:t> </a:t>
            </a:r>
            <a:r>
              <a:rPr lang="en-US" sz="1100" b="0" i="0" dirty="0">
                <a:latin typeface="+mj-lt"/>
              </a:rPr>
              <a:t> -10</a:t>
            </a:r>
            <a:r>
              <a:rPr lang="en-US" sz="1100" i="0" dirty="0">
                <a:latin typeface="+mj-lt"/>
              </a:rPr>
              <a:t>    </a:t>
            </a:r>
            <a:r>
              <a:rPr lang="en-US" sz="1100" b="0" i="0" dirty="0">
                <a:latin typeface="+mj-lt"/>
              </a:rPr>
              <a:t>     </a:t>
            </a:r>
            <a:r>
              <a:rPr lang="en-US" sz="1100" b="0" dirty="0">
                <a:latin typeface="+mj-lt"/>
              </a:rPr>
              <a:t>   </a:t>
            </a:r>
            <a:r>
              <a:rPr lang="en-US" sz="1100" b="0" i="0" dirty="0">
                <a:latin typeface="+mj-lt"/>
              </a:rPr>
              <a:t>0</a:t>
            </a:r>
            <a:r>
              <a:rPr lang="en-US" sz="1100" i="0" dirty="0">
                <a:latin typeface="+mj-lt"/>
              </a:rPr>
              <a:t>      </a:t>
            </a:r>
            <a:r>
              <a:rPr lang="en-US" sz="1100" b="0" i="0" dirty="0">
                <a:latin typeface="+mj-lt"/>
              </a:rPr>
              <a:t>  </a:t>
            </a:r>
            <a:r>
              <a:rPr lang="en-US" sz="1100" i="0" dirty="0">
                <a:latin typeface="+mj-lt"/>
              </a:rPr>
              <a:t> </a:t>
            </a:r>
            <a:r>
              <a:rPr lang="en-US" sz="1100" b="0" i="0" dirty="0">
                <a:latin typeface="+mj-lt"/>
              </a:rPr>
              <a:t>  10</a:t>
            </a:r>
            <a:endParaRPr lang="en-US" sz="1100" dirty="0"/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D50F7B23-14AC-A9A5-64DF-D64349AA144E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9541" t="78026" b="3415"/>
          <a:stretch/>
        </p:blipFill>
        <p:spPr>
          <a:xfrm>
            <a:off x="5157652" y="2564061"/>
            <a:ext cx="2865630" cy="103940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0077A079-8B78-7139-CD23-7E8D74217336}"/>
              </a:ext>
            </a:extLst>
          </p:cNvPr>
          <p:cNvSpPr txBox="1"/>
          <p:nvPr/>
        </p:nvSpPr>
        <p:spPr>
          <a:xfrm>
            <a:off x="5096115" y="2380273"/>
            <a:ext cx="3679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0" dirty="0">
                <a:latin typeface="+mj-lt"/>
              </a:rPr>
              <a:t>0 </a:t>
            </a:r>
            <a:r>
              <a:rPr lang="en-US" sz="1000" b="0" i="0" dirty="0">
                <a:latin typeface="+mj-lt"/>
              </a:rPr>
              <a:t>                4                 8                12                16</a:t>
            </a:r>
            <a:endParaRPr lang="en-US" sz="1000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9C1ECAF-83D8-A398-2721-F69BF6FC80A8}"/>
              </a:ext>
            </a:extLst>
          </p:cNvPr>
          <p:cNvSpPr txBox="1"/>
          <p:nvPr/>
        </p:nvSpPr>
        <p:spPr>
          <a:xfrm>
            <a:off x="6056291" y="2245535"/>
            <a:ext cx="24244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err="1">
                <a:latin typeface="+mj-lt"/>
              </a:rPr>
              <a:t>pC</a:t>
            </a:r>
            <a:r>
              <a:rPr lang="en-US" sz="1000" b="0" i="0" dirty="0">
                <a:latin typeface="+mj-lt"/>
              </a:rPr>
              <a:t>/GeV</a:t>
            </a:r>
            <a:r>
              <a:rPr lang="en-US" sz="1000" dirty="0">
                <a:latin typeface="+mj-lt"/>
              </a:rPr>
              <a:t> </a:t>
            </a:r>
            <a:r>
              <a:rPr lang="en-US" sz="1000" i="0" dirty="0">
                <a:latin typeface="+mj-lt"/>
              </a:rPr>
              <a:t>sr</a:t>
            </a:r>
            <a:r>
              <a:rPr lang="en-US" sz="1000" dirty="0">
                <a:latin typeface="+mj-lt"/>
              </a:rPr>
              <a:t> </a:t>
            </a:r>
            <a:r>
              <a:rPr lang="en-US" sz="1000" b="0" i="0" dirty="0">
                <a:latin typeface="+mj-lt"/>
              </a:rPr>
              <a:t>(10</a:t>
            </a:r>
            <a:r>
              <a:rPr lang="en-US" sz="1000" b="0" i="0" baseline="30000" dirty="0">
                <a:latin typeface="+mj-lt"/>
              </a:rPr>
              <a:t>9</a:t>
            </a:r>
            <a:r>
              <a:rPr lang="en-US" sz="1000" b="0" i="0" dirty="0">
                <a:latin typeface="+mj-lt"/>
              </a:rPr>
              <a:t> )</a:t>
            </a:r>
            <a:endParaRPr lang="en-US" sz="1000" dirty="0">
              <a:latin typeface="+mj-lt"/>
            </a:endParaRP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177870EE-5C30-8569-DCAA-172EA16D2A54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1" t="74540" r="3669" b="4650"/>
          <a:stretch/>
        </p:blipFill>
        <p:spPr>
          <a:xfrm>
            <a:off x="7988902" y="2450195"/>
            <a:ext cx="1098050" cy="116502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39DF50C4-C683-4088-91E2-E6765B478FB3}"/>
              </a:ext>
            </a:extLst>
          </p:cNvPr>
          <p:cNvSpPr txBox="1"/>
          <p:nvPr/>
        </p:nvSpPr>
        <p:spPr>
          <a:xfrm>
            <a:off x="7977415" y="2272375"/>
            <a:ext cx="1431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0" dirty="0">
                <a:latin typeface="+mj-lt"/>
              </a:rPr>
              <a:t>0</a:t>
            </a:r>
            <a:r>
              <a:rPr lang="en-US" sz="1000" b="0" i="0" dirty="0">
                <a:latin typeface="+mj-lt"/>
              </a:rPr>
              <a:t>       100     200</a:t>
            </a:r>
            <a:endParaRPr lang="en-US" sz="1000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E3D027A-A360-B7E5-5039-00695433B8BA}"/>
              </a:ext>
            </a:extLst>
          </p:cNvPr>
          <p:cNvSpPr txBox="1"/>
          <p:nvPr/>
        </p:nvSpPr>
        <p:spPr>
          <a:xfrm>
            <a:off x="8393819" y="2133881"/>
            <a:ext cx="165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0" dirty="0">
                <a:latin typeface="+mj-lt"/>
                <a:cs typeface="Times New Roman" panose="02020603050405020304" pitchFamily="18" charset="0"/>
              </a:rPr>
              <a:t>PSL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2FA3ED9-579F-8D15-3089-A872A33D13EC}"/>
              </a:ext>
            </a:extLst>
          </p:cNvPr>
          <p:cNvSpPr txBox="1"/>
          <p:nvPr/>
        </p:nvSpPr>
        <p:spPr>
          <a:xfrm>
            <a:off x="4781248" y="4477936"/>
            <a:ext cx="6137274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  X. Wang </a:t>
            </a:r>
            <a:r>
              <a:rPr lang="en-US" sz="950" i="1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95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950" i="1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Nat. Commun.</a:t>
            </a:r>
            <a:r>
              <a:rPr lang="en-US" sz="95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50" b="1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95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1988 (2013).</a:t>
            </a:r>
            <a:endParaRPr lang="en-US" sz="950" dirty="0">
              <a:latin typeface="Futura Bk BT" panose="020B0502020204020303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D3C500B1-2B4A-DE8D-EA48-BF443F590C36}"/>
              </a:ext>
            </a:extLst>
          </p:cNvPr>
          <p:cNvSpPr/>
          <p:nvPr/>
        </p:nvSpPr>
        <p:spPr>
          <a:xfrm>
            <a:off x="8480754" y="515588"/>
            <a:ext cx="278167" cy="55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2633636A-EC2D-7386-E557-39561C3026B6}"/>
              </a:ext>
            </a:extLst>
          </p:cNvPr>
          <p:cNvSpPr/>
          <p:nvPr/>
        </p:nvSpPr>
        <p:spPr>
          <a:xfrm>
            <a:off x="8457315" y="1845948"/>
            <a:ext cx="278167" cy="174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B7B54242-4A09-2DEB-8B3C-D491CDDC2FE6}"/>
              </a:ext>
            </a:extLst>
          </p:cNvPr>
          <p:cNvSpPr/>
          <p:nvPr/>
        </p:nvSpPr>
        <p:spPr>
          <a:xfrm>
            <a:off x="7601091" y="1944025"/>
            <a:ext cx="278167" cy="174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38AE2DE-DFAE-BA82-5D04-B0195F18BEF2}"/>
              </a:ext>
            </a:extLst>
          </p:cNvPr>
          <p:cNvSpPr/>
          <p:nvPr/>
        </p:nvSpPr>
        <p:spPr>
          <a:xfrm>
            <a:off x="3385330" y="336218"/>
            <a:ext cx="713189" cy="211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AC50D4A2-AE5E-235D-E8EE-D552BF56AF3F}"/>
              </a:ext>
            </a:extLst>
          </p:cNvPr>
          <p:cNvSpPr/>
          <p:nvPr/>
        </p:nvSpPr>
        <p:spPr>
          <a:xfrm>
            <a:off x="3418253" y="1887606"/>
            <a:ext cx="713189" cy="211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5DE7A7-21A4-D968-C4C6-6C99B0180325}"/>
              </a:ext>
            </a:extLst>
          </p:cNvPr>
          <p:cNvSpPr txBox="1"/>
          <p:nvPr/>
        </p:nvSpPr>
        <p:spPr>
          <a:xfrm>
            <a:off x="2980329" y="1847569"/>
            <a:ext cx="846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cs typeface="Times New Roman" panose="02020603050405020304" pitchFamily="18" charset="0"/>
              </a:rPr>
              <a:t>Lanex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982703-4B6E-4F29-DE4B-5F460E4A6956}"/>
              </a:ext>
            </a:extLst>
          </p:cNvPr>
          <p:cNvSpPr txBox="1"/>
          <p:nvPr/>
        </p:nvSpPr>
        <p:spPr>
          <a:xfrm>
            <a:off x="3817023" y="1857435"/>
            <a:ext cx="846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cs typeface="Times New Roman" panose="02020603050405020304" pitchFamily="18" charset="0"/>
              </a:rPr>
              <a:t>Lanex 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3DCC5B-FE56-5A4F-6E82-A008E2C586C6}"/>
              </a:ext>
            </a:extLst>
          </p:cNvPr>
          <p:cNvCxnSpPr>
            <a:cxnSpLocks/>
          </p:cNvCxnSpPr>
          <p:nvPr/>
        </p:nvCxnSpPr>
        <p:spPr>
          <a:xfrm>
            <a:off x="108286" y="415478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160" grpId="0"/>
      <p:bldP spid="161" grpId="0"/>
      <p:bldP spid="162" grpId="0"/>
      <p:bldP spid="163" grpId="0"/>
      <p:bldP spid="164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6" grpId="0"/>
      <p:bldP spid="177" grpId="0"/>
      <p:bldP spid="180" grpId="0"/>
      <p:bldP spid="181" grpId="0"/>
      <p:bldP spid="1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513A-44EB-4CBE-855B-C7972186B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D3491616-3840-A98E-CE01-A349D93E1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016" y="1583626"/>
            <a:ext cx="4833524" cy="1396352"/>
          </a:xfrm>
          <a:prstGeom prst="rect">
            <a:avLst/>
          </a:prstGeom>
        </p:spPr>
      </p:pic>
      <p:sp>
        <p:nvSpPr>
          <p:cNvPr id="2" name="Titolo 17">
            <a:extLst>
              <a:ext uri="{FF2B5EF4-FFF2-40B4-BE49-F238E27FC236}">
                <a16:creationId xmlns:a16="http://schemas.microsoft.com/office/drawing/2014/main" id="{0FB748C1-60DF-FABC-6857-B4D1A3AE4970}"/>
              </a:ext>
            </a:extLst>
          </p:cNvPr>
          <p:cNvSpPr txBox="1">
            <a:spLocks/>
          </p:cNvSpPr>
          <p:nvPr/>
        </p:nvSpPr>
        <p:spPr>
          <a:xfrm>
            <a:off x="116755" y="723324"/>
            <a:ext cx="8910491" cy="36984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it-IT" sz="1500" dirty="0">
              <a:solidFill>
                <a:schemeClr val="tx1"/>
              </a:solidFill>
            </a:endParaRPr>
          </a:p>
        </p:txBody>
      </p:sp>
      <p:pic>
        <p:nvPicPr>
          <p:cNvPr id="5" name="Picture 4" descr="A diagram of a laser beam&#10;&#10;Description automatically generated">
            <a:extLst>
              <a:ext uri="{FF2B5EF4-FFF2-40B4-BE49-F238E27FC236}">
                <a16:creationId xmlns:a16="http://schemas.microsoft.com/office/drawing/2014/main" id="{27D159C3-1DA3-9E14-5654-AB00CC1C2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01" y="1132288"/>
            <a:ext cx="3556329" cy="2535513"/>
          </a:xfrm>
          <a:prstGeom prst="rect">
            <a:avLst/>
          </a:prstGeom>
        </p:spPr>
      </p:pic>
      <p:pic>
        <p:nvPicPr>
          <p:cNvPr id="19" name="Picture 18" descr="A screen shot of a graph&#10;&#10;Description automatically generated">
            <a:extLst>
              <a:ext uri="{FF2B5EF4-FFF2-40B4-BE49-F238E27FC236}">
                <a16:creationId xmlns:a16="http://schemas.microsoft.com/office/drawing/2014/main" id="{5DFC3CCB-31DC-6219-4C1E-109429BDB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036" y="1583626"/>
            <a:ext cx="4833524" cy="1571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3B8D16-1264-C770-65B6-A63D699430E8}"/>
                  </a:ext>
                </a:extLst>
              </p:cNvPr>
              <p:cNvSpPr txBox="1"/>
              <p:nvPr/>
            </p:nvSpPr>
            <p:spPr>
              <a:xfrm>
                <a:off x="5981237" y="3321635"/>
                <a:ext cx="1910573" cy="459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350" i="1" smtClean="0">
                        <a:solidFill>
                          <a:srgbClr val="B446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350" b="1" i="1">
                        <a:solidFill>
                          <a:srgbClr val="B446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d>
                      <m:dPr>
                        <m:ctrlPr>
                          <a:rPr lang="en-US" sz="1350" b="1" i="1">
                            <a:solidFill>
                              <a:srgbClr val="B446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l-GR" sz="1350" b="1" i="1">
                            <a:solidFill>
                              <a:srgbClr val="B446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</m:d>
                    <m:r>
                      <a:rPr lang="el-GR" sz="1350" b="1" i="1">
                        <a:solidFill>
                          <a:srgbClr val="B446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l-GR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3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13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13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350" i="1" smtClean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35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l-GR" sz="1350" i="1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3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l-GR" sz="135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3B8D16-1264-C770-65B6-A63D69943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237" y="3321635"/>
                <a:ext cx="1910573" cy="4597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81A2DD5-FA4A-08E0-671D-F68F7AA9ADBE}"/>
                  </a:ext>
                </a:extLst>
              </p:cNvPr>
              <p:cNvSpPr txBox="1"/>
              <p:nvPr/>
            </p:nvSpPr>
            <p:spPr>
              <a:xfrm>
                <a:off x="4258696" y="3822116"/>
                <a:ext cx="492414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 magnetic field strength,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𝒆</m:t>
                    </m:r>
                    <m:r>
                      <a:rPr lang="el-GR" sz="12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2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𝒎</m:t>
                    </m:r>
                  </m:oMath>
                </a14:m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 electron charge &amp; mass,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 speed of light,</a:t>
                </a:r>
              </a:p>
              <a:p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𝑬</m:t>
                    </m:r>
                  </m:oMath>
                </a14:m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electron energy</a:t>
                </a:r>
                <a:endParaRPr lang="el-G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anose="020B0502020104020203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81A2DD5-FA4A-08E0-671D-F68F7AA9A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696" y="3822116"/>
                <a:ext cx="4924140" cy="461665"/>
              </a:xfrm>
              <a:prstGeom prst="rect">
                <a:avLst/>
              </a:prstGeom>
              <a:blipFill>
                <a:blip r:embed="rId8"/>
                <a:stretch>
                  <a:fillRect t="-1316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BBB1A32-A9F4-F4FA-42E1-AEC74E072037}"/>
                  </a:ext>
                </a:extLst>
              </p:cNvPr>
              <p:cNvSpPr txBox="1"/>
              <p:nvPr/>
            </p:nvSpPr>
            <p:spPr>
              <a:xfrm>
                <a:off x="3993591" y="3292186"/>
                <a:ext cx="5090807" cy="519438"/>
              </a:xfrm>
              <a:prstGeom prst="rect">
                <a:avLst/>
              </a:prstGeom>
              <a:noFill/>
              <a:ln w="28575" cap="flat" cmpd="sng" algn="ctr">
                <a:solidFill>
                  <a:srgbClr val="B4464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050" b="1" i="1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𝒙</m:t>
                      </m:r>
                      <m:d>
                        <m:dPr>
                          <m:ctrlPr>
                            <a:rPr lang="en-US" sz="1050" b="1" i="1">
                              <a:solidFill>
                                <a:srgbClr val="B44644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l-GR" sz="1050" b="1" i="1">
                              <a:solidFill>
                                <a:srgbClr val="B44644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𝜽</m:t>
                          </m:r>
                          <m:r>
                            <a:rPr lang="el-GR" sz="1050" b="1" i="1">
                              <a:solidFill>
                                <a:srgbClr val="B44644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l-GR" sz="1050" b="1" i="1">
                              <a:solidFill>
                                <a:srgbClr val="B44644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𝝆</m:t>
                          </m:r>
                        </m:e>
                      </m:d>
                      <m:r>
                        <a:rPr lang="el-GR" sz="1050" b="1" i="1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l-G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d>
                      <m:d>
                        <m:dPr>
                          <m:ctrlPr>
                            <a:rPr lang="en-US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l-GR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𝝆</m:t>
                              </m:r>
                            </m:den>
                          </m:f>
                        </m:e>
                      </m:d>
                      <m:r>
                        <a:rPr lang="el-G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l-G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l-GR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e>
                          </m:d>
                          <m:r>
                            <a:rPr lang="en-US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</m:num>
                                <m:den>
                                  <m: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  <m: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l-GR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05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05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  <a:cs typeface="Arial" panose="020B0604020202020204" pitchFamily="34" charset="0"/>
                                        </a:rPr>
                                        <m:t>𝒂</m:t>
                                      </m:r>
                                    </m:num>
                                    <m:den>
                                      <m:r>
                                        <a:rPr lang="el-GR" sz="105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  <a:cs typeface="Arial" panose="020B0604020202020204" pitchFamily="34" charset="0"/>
                                        </a:rPr>
                                        <m:t>𝝆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l-GR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l-G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𝜽</m:t>
                      </m:r>
                      <m:r>
                        <a:rPr lang="el-G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l-G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l-G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l-G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l-G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  <m: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</m:num>
                                <m:den>
                                  <m: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  <m: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d>
                            <m:dPr>
                              <m:ctrlPr>
                                <a:rPr lang="en-US" sz="105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</m:num>
                                <m:den>
                                  <m:r>
                                    <a:rPr lang="el-GR" sz="105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</m:d>
                      <m:sSup>
                        <m:sSupPr>
                          <m:ctrlPr>
                            <a:rPr lang="el-G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l-G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𝜽</m:t>
                          </m:r>
                        </m:e>
                        <m:sup>
                          <m:r>
                            <a:rPr lang="el-G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l-G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BBB1A32-A9F4-F4FA-42E1-AEC74E072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591" y="3292186"/>
                <a:ext cx="5090807" cy="519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rgbClr val="B4464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5A542DB-0F1C-C870-9369-4538296523CA}"/>
              </a:ext>
            </a:extLst>
          </p:cNvPr>
          <p:cNvSpPr txBox="1"/>
          <p:nvPr/>
        </p:nvSpPr>
        <p:spPr>
          <a:xfrm>
            <a:off x="0" y="4558606"/>
            <a:ext cx="9084398" cy="24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80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H. J. Cha et al., Rev. Sci. </a:t>
            </a:r>
            <a:r>
              <a:rPr lang="en-US" sz="980" dirty="0" err="1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Instrum</a:t>
            </a:r>
            <a:r>
              <a:rPr lang="en-US" sz="980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980" b="1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83</a:t>
            </a:r>
            <a:r>
              <a:rPr lang="en-US" sz="980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063301 (2012).</a:t>
            </a:r>
          </a:p>
        </p:txBody>
      </p:sp>
      <p:pic>
        <p:nvPicPr>
          <p:cNvPr id="8" name="Picture 7" descr="A machine with a large metal object&#10;&#10;Description automatically generated with medium confidence">
            <a:extLst>
              <a:ext uri="{FF2B5EF4-FFF2-40B4-BE49-F238E27FC236}">
                <a16:creationId xmlns:a16="http://schemas.microsoft.com/office/drawing/2014/main" id="{5B9F38EC-661A-B999-95B3-2532263E5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4417" r="5581"/>
          <a:stretch/>
        </p:blipFill>
        <p:spPr>
          <a:xfrm>
            <a:off x="111000" y="1160404"/>
            <a:ext cx="3843004" cy="261554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F9B6FA-BF2C-536B-5835-E80924A089A9}"/>
              </a:ext>
            </a:extLst>
          </p:cNvPr>
          <p:cNvCxnSpPr>
            <a:cxnSpLocks/>
          </p:cNvCxnSpPr>
          <p:nvPr/>
        </p:nvCxnSpPr>
        <p:spPr>
          <a:xfrm flipH="1" flipV="1">
            <a:off x="826975" y="1694582"/>
            <a:ext cx="1561897" cy="82930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7B14B85-9FA0-5ADD-C473-32153B2BF6D3}"/>
              </a:ext>
            </a:extLst>
          </p:cNvPr>
          <p:cNvSpPr/>
          <p:nvPr/>
        </p:nvSpPr>
        <p:spPr>
          <a:xfrm rot="20850153">
            <a:off x="76555" y="1526360"/>
            <a:ext cx="727710" cy="28956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C57917-2BE9-B27F-97C2-35525175FC98}"/>
              </a:ext>
            </a:extLst>
          </p:cNvPr>
          <p:cNvCxnSpPr>
            <a:cxnSpLocks/>
          </p:cNvCxnSpPr>
          <p:nvPr/>
        </p:nvCxnSpPr>
        <p:spPr>
          <a:xfrm>
            <a:off x="510995" y="1630505"/>
            <a:ext cx="673100" cy="36887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3BF294-85F5-4423-8069-B00CBF5333E6}"/>
              </a:ext>
            </a:extLst>
          </p:cNvPr>
          <p:cNvCxnSpPr>
            <a:cxnSpLocks/>
          </p:cNvCxnSpPr>
          <p:nvPr/>
        </p:nvCxnSpPr>
        <p:spPr>
          <a:xfrm>
            <a:off x="1580992" y="2245947"/>
            <a:ext cx="193936" cy="328117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9C2317-9EB7-EE0C-DBA0-E58D7B9719FE}"/>
              </a:ext>
            </a:extLst>
          </p:cNvPr>
          <p:cNvCxnSpPr>
            <a:cxnSpLocks/>
          </p:cNvCxnSpPr>
          <p:nvPr/>
        </p:nvCxnSpPr>
        <p:spPr>
          <a:xfrm>
            <a:off x="1580991" y="2242137"/>
            <a:ext cx="378779" cy="207580"/>
          </a:xfrm>
          <a:prstGeom prst="line">
            <a:avLst/>
          </a:prstGeom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C2FCFC1-CAE5-7371-1028-162D9902F543}"/>
              </a:ext>
            </a:extLst>
          </p:cNvPr>
          <p:cNvSpPr/>
          <p:nvPr/>
        </p:nvSpPr>
        <p:spPr>
          <a:xfrm>
            <a:off x="1785939" y="2358536"/>
            <a:ext cx="695325" cy="1009650"/>
          </a:xfrm>
          <a:custGeom>
            <a:avLst/>
            <a:gdLst>
              <a:gd name="connsiteX0" fmla="*/ 0 w 1962150"/>
              <a:gd name="connsiteY0" fmla="*/ 0 h 800100"/>
              <a:gd name="connsiteX1" fmla="*/ 1962150 w 1962150"/>
              <a:gd name="connsiteY1" fmla="*/ 0 h 800100"/>
              <a:gd name="connsiteX2" fmla="*/ 1962150 w 1962150"/>
              <a:gd name="connsiteY2" fmla="*/ 800100 h 800100"/>
              <a:gd name="connsiteX3" fmla="*/ 0 w 1962150"/>
              <a:gd name="connsiteY3" fmla="*/ 800100 h 800100"/>
              <a:gd name="connsiteX4" fmla="*/ 0 w 1962150"/>
              <a:gd name="connsiteY4" fmla="*/ 0 h 800100"/>
              <a:gd name="connsiteX0" fmla="*/ 0 w 1962150"/>
              <a:gd name="connsiteY0" fmla="*/ 558800 h 1358900"/>
              <a:gd name="connsiteX1" fmla="*/ 793750 w 1962150"/>
              <a:gd name="connsiteY1" fmla="*/ 0 h 1358900"/>
              <a:gd name="connsiteX2" fmla="*/ 1962150 w 1962150"/>
              <a:gd name="connsiteY2" fmla="*/ 1358900 h 1358900"/>
              <a:gd name="connsiteX3" fmla="*/ 0 w 1962150"/>
              <a:gd name="connsiteY3" fmla="*/ 1358900 h 1358900"/>
              <a:gd name="connsiteX4" fmla="*/ 0 w 1962150"/>
              <a:gd name="connsiteY4" fmla="*/ 558800 h 1358900"/>
              <a:gd name="connsiteX0" fmla="*/ 0 w 2089150"/>
              <a:gd name="connsiteY0" fmla="*/ 730250 h 1358900"/>
              <a:gd name="connsiteX1" fmla="*/ 920750 w 2089150"/>
              <a:gd name="connsiteY1" fmla="*/ 0 h 1358900"/>
              <a:gd name="connsiteX2" fmla="*/ 2089150 w 2089150"/>
              <a:gd name="connsiteY2" fmla="*/ 1358900 h 1358900"/>
              <a:gd name="connsiteX3" fmla="*/ 127000 w 2089150"/>
              <a:gd name="connsiteY3" fmla="*/ 1358900 h 1358900"/>
              <a:gd name="connsiteX4" fmla="*/ 0 w 2089150"/>
              <a:gd name="connsiteY4" fmla="*/ 730250 h 1358900"/>
              <a:gd name="connsiteX0" fmla="*/ 0 w 2089150"/>
              <a:gd name="connsiteY0" fmla="*/ 730250 h 1377950"/>
              <a:gd name="connsiteX1" fmla="*/ 920750 w 2089150"/>
              <a:gd name="connsiteY1" fmla="*/ 0 h 1377950"/>
              <a:gd name="connsiteX2" fmla="*/ 2089150 w 2089150"/>
              <a:gd name="connsiteY2" fmla="*/ 1358900 h 1377950"/>
              <a:gd name="connsiteX3" fmla="*/ 57150 w 2089150"/>
              <a:gd name="connsiteY3" fmla="*/ 1377950 h 1377950"/>
              <a:gd name="connsiteX4" fmla="*/ 0 w 2089150"/>
              <a:gd name="connsiteY4" fmla="*/ 730250 h 1377950"/>
              <a:gd name="connsiteX0" fmla="*/ 0 w 920750"/>
              <a:gd name="connsiteY0" fmla="*/ 730250 h 1377950"/>
              <a:gd name="connsiteX1" fmla="*/ 920750 w 920750"/>
              <a:gd name="connsiteY1" fmla="*/ 0 h 1377950"/>
              <a:gd name="connsiteX2" fmla="*/ 889000 w 920750"/>
              <a:gd name="connsiteY2" fmla="*/ 641350 h 1377950"/>
              <a:gd name="connsiteX3" fmla="*/ 57150 w 920750"/>
              <a:gd name="connsiteY3" fmla="*/ 1377950 h 1377950"/>
              <a:gd name="connsiteX4" fmla="*/ 0 w 920750"/>
              <a:gd name="connsiteY4" fmla="*/ 730250 h 1377950"/>
              <a:gd name="connsiteX0" fmla="*/ 0 w 927100"/>
              <a:gd name="connsiteY0" fmla="*/ 711200 h 1377950"/>
              <a:gd name="connsiteX1" fmla="*/ 927100 w 927100"/>
              <a:gd name="connsiteY1" fmla="*/ 0 h 1377950"/>
              <a:gd name="connsiteX2" fmla="*/ 895350 w 927100"/>
              <a:gd name="connsiteY2" fmla="*/ 641350 h 1377950"/>
              <a:gd name="connsiteX3" fmla="*/ 63500 w 927100"/>
              <a:gd name="connsiteY3" fmla="*/ 1377950 h 1377950"/>
              <a:gd name="connsiteX4" fmla="*/ 0 w 927100"/>
              <a:gd name="connsiteY4" fmla="*/ 711200 h 1377950"/>
              <a:gd name="connsiteX0" fmla="*/ 0 w 927100"/>
              <a:gd name="connsiteY0" fmla="*/ 711200 h 1346200"/>
              <a:gd name="connsiteX1" fmla="*/ 927100 w 927100"/>
              <a:gd name="connsiteY1" fmla="*/ 0 h 1346200"/>
              <a:gd name="connsiteX2" fmla="*/ 895350 w 927100"/>
              <a:gd name="connsiteY2" fmla="*/ 641350 h 1346200"/>
              <a:gd name="connsiteX3" fmla="*/ 76200 w 927100"/>
              <a:gd name="connsiteY3" fmla="*/ 1346200 h 1346200"/>
              <a:gd name="connsiteX4" fmla="*/ 0 w 927100"/>
              <a:gd name="connsiteY4" fmla="*/ 7112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100" h="1346200">
                <a:moveTo>
                  <a:pt x="0" y="711200"/>
                </a:moveTo>
                <a:lnTo>
                  <a:pt x="927100" y="0"/>
                </a:lnTo>
                <a:lnTo>
                  <a:pt x="895350" y="641350"/>
                </a:lnTo>
                <a:lnTo>
                  <a:pt x="76200" y="1346200"/>
                </a:lnTo>
                <a:lnTo>
                  <a:pt x="0" y="711200"/>
                </a:lnTo>
                <a:close/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CC900CD-BD71-5C86-FF55-2251A6011CEC}"/>
              </a:ext>
            </a:extLst>
          </p:cNvPr>
          <p:cNvCxnSpPr>
            <a:cxnSpLocks/>
          </p:cNvCxnSpPr>
          <p:nvPr/>
        </p:nvCxnSpPr>
        <p:spPr>
          <a:xfrm flipV="1">
            <a:off x="351268" y="1587896"/>
            <a:ext cx="180943" cy="52268"/>
          </a:xfrm>
          <a:prstGeom prst="straightConnector1">
            <a:avLst/>
          </a:prstGeom>
          <a:ln w="127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27281B4-7E71-6C16-8AF1-87854B77677D}"/>
                  </a:ext>
                </a:extLst>
              </p:cNvPr>
              <p:cNvSpPr txBox="1"/>
              <p:nvPr/>
            </p:nvSpPr>
            <p:spPr>
              <a:xfrm>
                <a:off x="315974" y="1368466"/>
                <a:ext cx="15972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20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2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27281B4-7E71-6C16-8AF1-87854B776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74" y="1368466"/>
                <a:ext cx="159727" cy="276999"/>
              </a:xfrm>
              <a:prstGeom prst="rect">
                <a:avLst/>
              </a:prstGeom>
              <a:blipFill>
                <a:blip r:embed="rId11"/>
                <a:stretch>
                  <a:fillRect r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947FC26-DC6D-EB10-9DCC-34157C52F6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120" y="2280051"/>
            <a:ext cx="326257" cy="2227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439C2F-0200-7C01-721C-5C5382BEAA1F}"/>
              </a:ext>
            </a:extLst>
          </p:cNvPr>
          <p:cNvSpPr/>
          <p:nvPr/>
        </p:nvSpPr>
        <p:spPr>
          <a:xfrm>
            <a:off x="8749030" y="16927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for a medical network&#10;&#10;Description automatically generated">
            <a:extLst>
              <a:ext uri="{FF2B5EF4-FFF2-40B4-BE49-F238E27FC236}">
                <a16:creationId xmlns:a16="http://schemas.microsoft.com/office/drawing/2014/main" id="{C27560FC-A59D-6FB5-D2E5-EFF1F507A47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F1DA3-1166-8DFA-64FB-C896A2E23770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sp>
        <p:nvSpPr>
          <p:cNvPr id="7" name="Titolo 17">
            <a:extLst>
              <a:ext uri="{FF2B5EF4-FFF2-40B4-BE49-F238E27FC236}">
                <a16:creationId xmlns:a16="http://schemas.microsoft.com/office/drawing/2014/main" id="{E4C34E2D-BE77-6379-DD55-2EF4D384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55" y="29155"/>
            <a:ext cx="8910491" cy="408965"/>
          </a:xfrm>
        </p:spPr>
        <p:txBody>
          <a:bodyPr/>
          <a:lstStyle/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Spectrometer setup</a:t>
            </a:r>
            <a:endParaRPr lang="it-IT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E648C2-2B12-1D7C-36F8-33633649A7E1}"/>
              </a:ext>
            </a:extLst>
          </p:cNvPr>
          <p:cNvCxnSpPr>
            <a:cxnSpLocks/>
          </p:cNvCxnSpPr>
          <p:nvPr/>
        </p:nvCxnSpPr>
        <p:spPr>
          <a:xfrm>
            <a:off x="99820" y="438120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6EE69FE-C85E-4EFC-B362-C06CA3B29FB4}"/>
              </a:ext>
            </a:extLst>
          </p:cNvPr>
          <p:cNvSpPr/>
          <p:nvPr/>
        </p:nvSpPr>
        <p:spPr>
          <a:xfrm>
            <a:off x="8206855" y="2312733"/>
            <a:ext cx="306917" cy="157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FEF4D4-6593-021F-3237-6C97B27AAAA0}"/>
                  </a:ext>
                </a:extLst>
              </p:cNvPr>
              <p:cNvSpPr txBox="1"/>
              <p:nvPr/>
            </p:nvSpPr>
            <p:spPr>
              <a:xfrm>
                <a:off x="8072148" y="2233278"/>
                <a:ext cx="7784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sz="120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l-GR" sz="120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sz="120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200" b="0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rgbClr val="B44644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FEF4D4-6593-021F-3237-6C97B27AA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48" y="2233278"/>
                <a:ext cx="778457" cy="276999"/>
              </a:xfrm>
              <a:prstGeom prst="rect">
                <a:avLst/>
              </a:prstGeom>
              <a:blipFill>
                <a:blip r:embed="rId1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597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 animBg="1"/>
      <p:bldP spid="14" grpId="0" animBg="1"/>
      <p:bldP spid="14" grpId="1" animBg="1"/>
      <p:bldP spid="37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93321-346D-A97E-71B4-88B5992F7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7">
            <a:extLst>
              <a:ext uri="{FF2B5EF4-FFF2-40B4-BE49-F238E27FC236}">
                <a16:creationId xmlns:a16="http://schemas.microsoft.com/office/drawing/2014/main" id="{D688AA34-794E-B640-58E4-F9B6485D21AF}"/>
              </a:ext>
            </a:extLst>
          </p:cNvPr>
          <p:cNvSpPr txBox="1">
            <a:spLocks/>
          </p:cNvSpPr>
          <p:nvPr/>
        </p:nvSpPr>
        <p:spPr>
          <a:xfrm>
            <a:off x="116754" y="723324"/>
            <a:ext cx="8910491" cy="36984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it-IT" sz="1500" dirty="0">
              <a:solidFill>
                <a:schemeClr val="tx1"/>
              </a:solidFill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45B9C2A-274E-F1B6-46C8-22538D3C01A3}"/>
              </a:ext>
            </a:extLst>
          </p:cNvPr>
          <p:cNvSpPr/>
          <p:nvPr/>
        </p:nvSpPr>
        <p:spPr>
          <a:xfrm>
            <a:off x="4100655" y="3471710"/>
            <a:ext cx="1790469" cy="242888"/>
          </a:xfrm>
          <a:prstGeom prst="rightArrow">
            <a:avLst>
              <a:gd name="adj1" fmla="val 36866"/>
              <a:gd name="adj2" fmla="val 86080"/>
            </a:avLst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8CE206C-547A-1B9A-1352-F7B363EBF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04" t="5380" b="1173"/>
          <a:stretch/>
        </p:blipFill>
        <p:spPr>
          <a:xfrm>
            <a:off x="257722" y="2398329"/>
            <a:ext cx="2354343" cy="204792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B23F7B-FDE4-7E62-66E9-D38BC72DCAA1}"/>
              </a:ext>
            </a:extLst>
          </p:cNvPr>
          <p:cNvSpPr txBox="1"/>
          <p:nvPr/>
        </p:nvSpPr>
        <p:spPr>
          <a:xfrm>
            <a:off x="1500193" y="2763295"/>
            <a:ext cx="703319" cy="17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3" dirty="0">
                <a:solidFill>
                  <a:srgbClr val="6B6B6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857C83-9F5A-1248-7B60-05EAAB4AFDFF}"/>
              </a:ext>
            </a:extLst>
          </p:cNvPr>
          <p:cNvSpPr txBox="1"/>
          <p:nvPr/>
        </p:nvSpPr>
        <p:spPr>
          <a:xfrm>
            <a:off x="551055" y="2685388"/>
            <a:ext cx="703319" cy="17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3" dirty="0">
                <a:solidFill>
                  <a:srgbClr val="6B6B6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94778F-B707-A025-D5F6-54DC3DC635DA}"/>
              </a:ext>
            </a:extLst>
          </p:cNvPr>
          <p:cNvSpPr txBox="1"/>
          <p:nvPr/>
        </p:nvSpPr>
        <p:spPr>
          <a:xfrm>
            <a:off x="267103" y="3081260"/>
            <a:ext cx="703319" cy="17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3" dirty="0">
                <a:solidFill>
                  <a:srgbClr val="6B6B6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2D63BE-E77B-3E34-F6AF-5DF2AC8DE2C4}"/>
              </a:ext>
            </a:extLst>
          </p:cNvPr>
          <p:cNvSpPr txBox="1"/>
          <p:nvPr/>
        </p:nvSpPr>
        <p:spPr>
          <a:xfrm>
            <a:off x="0" y="4635585"/>
            <a:ext cx="5178056" cy="242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O. </a:t>
            </a:r>
            <a:r>
              <a:rPr lang="en-US" sz="975" dirty="0" err="1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Chubar</a:t>
            </a:r>
            <a:r>
              <a:rPr lang="en-US" sz="975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P. </a:t>
            </a:r>
            <a:r>
              <a:rPr lang="en-US" sz="975" dirty="0" err="1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Elleaume</a:t>
            </a:r>
            <a:r>
              <a:rPr lang="en-US" sz="975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J. </a:t>
            </a:r>
            <a:r>
              <a:rPr lang="en-US" sz="975" dirty="0" err="1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Chavanne</a:t>
            </a:r>
            <a:r>
              <a:rPr lang="en-US" sz="975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975" i="1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J. Synchrotron </a:t>
            </a:r>
            <a:r>
              <a:rPr lang="en-US" sz="975" i="1" dirty="0" err="1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Radiat</a:t>
            </a:r>
            <a:r>
              <a:rPr lang="en-US" sz="975" i="1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975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lang="en-US" sz="975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481–484 (1998)</a:t>
            </a:r>
            <a:endParaRPr lang="en-US" sz="975" dirty="0">
              <a:latin typeface="Futura Bk BT" panose="020B05020202040203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CDCE2EF-BAD5-7BF3-96B0-5A03770D180B}"/>
                  </a:ext>
                </a:extLst>
              </p:cNvPr>
              <p:cNvSpPr txBox="1"/>
              <p:nvPr/>
            </p:nvSpPr>
            <p:spPr>
              <a:xfrm>
                <a:off x="4214988" y="3059157"/>
                <a:ext cx="1472707" cy="486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35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35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sz="135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sz="1350" i="1" smtClean="0">
                          <a:solidFill>
                            <a:srgbClr val="00800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350" i="1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CDCE2EF-BAD5-7BF3-96B0-5A03770D1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988" y="3059157"/>
                <a:ext cx="1472707" cy="486736"/>
              </a:xfrm>
              <a:prstGeom prst="rect">
                <a:avLst/>
              </a:prstGeom>
              <a:blipFill>
                <a:blip r:embed="rId4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9ADB30-353D-28F4-FEC4-E78B4A9DFB98}"/>
                  </a:ext>
                </a:extLst>
              </p:cNvPr>
              <p:cNvSpPr txBox="1"/>
              <p:nvPr/>
            </p:nvSpPr>
            <p:spPr>
              <a:xfrm>
                <a:off x="2986448" y="3363379"/>
                <a:ext cx="1102023" cy="482633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35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135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35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35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3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9ADB30-353D-28F4-FEC4-E78B4A9DF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448" y="3363379"/>
                <a:ext cx="1102023" cy="4826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AB16990-755E-92CA-F8A8-1661390B9589}"/>
                  </a:ext>
                </a:extLst>
              </p:cNvPr>
              <p:cNvSpPr txBox="1"/>
              <p:nvPr/>
            </p:nvSpPr>
            <p:spPr>
              <a:xfrm>
                <a:off x="2894313" y="3822388"/>
                <a:ext cx="1286292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75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75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75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75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275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75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75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75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2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MT" panose="020B0502020104020203" pitchFamily="34" charset="0"/>
                  </a:rPr>
                  <a:t> constants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AB16990-755E-92CA-F8A8-1661390B9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313" y="3822388"/>
                <a:ext cx="1286292" cy="288541"/>
              </a:xfrm>
              <a:prstGeom prst="rect">
                <a:avLst/>
              </a:prstGeom>
              <a:blipFill>
                <a:blip r:embed="rId6"/>
                <a:stretch>
                  <a:fillRect t="-2128" r="-47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C9DAE2-1DDA-1328-623A-D8F4AB45D99D}"/>
                  </a:ext>
                </a:extLst>
              </p:cNvPr>
              <p:cNvSpPr txBox="1"/>
              <p:nvPr/>
            </p:nvSpPr>
            <p:spPr>
              <a:xfrm rot="19580404">
                <a:off x="2022430" y="3860542"/>
                <a:ext cx="59202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35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135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C9DAE2-1DDA-1328-623A-D8F4AB45D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80404">
                <a:off x="2022430" y="3860542"/>
                <a:ext cx="592024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642CF80-EB74-6839-AFBD-658E6610B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7684" y="657708"/>
            <a:ext cx="2730853" cy="2130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1257DE-B50F-4EAA-B68C-67D4CE07C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7987" y="1060906"/>
            <a:ext cx="322114" cy="13416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D0818C4-1080-3C22-2719-97514552EB24}"/>
              </a:ext>
            </a:extLst>
          </p:cNvPr>
          <p:cNvSpPr/>
          <p:nvPr/>
        </p:nvSpPr>
        <p:spPr>
          <a:xfrm>
            <a:off x="8749030" y="16927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green line on a black background&#10;&#10;AI-generated content may be incorrect.">
            <a:extLst>
              <a:ext uri="{FF2B5EF4-FFF2-40B4-BE49-F238E27FC236}">
                <a16:creationId xmlns:a16="http://schemas.microsoft.com/office/drawing/2014/main" id="{DB96B48C-3A2B-A7BF-37DA-C8576EAEB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2"/>
          <a:stretch/>
        </p:blipFill>
        <p:spPr>
          <a:xfrm>
            <a:off x="266282" y="865108"/>
            <a:ext cx="2505474" cy="1405131"/>
          </a:xfrm>
          <a:prstGeom prst="rect">
            <a:avLst/>
          </a:prstGeom>
        </p:spPr>
      </p:pic>
      <p:pic>
        <p:nvPicPr>
          <p:cNvPr id="46" name="Picture 45" descr="A green line graph with numbers&#10;&#10;AI-generated content may be incorrect.">
            <a:extLst>
              <a:ext uri="{FF2B5EF4-FFF2-40B4-BE49-F238E27FC236}">
                <a16:creationId xmlns:a16="http://schemas.microsoft.com/office/drawing/2014/main" id="{BE202E7F-EDFE-2106-B930-C8588F8A22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15" y="665277"/>
            <a:ext cx="2631194" cy="1933969"/>
          </a:xfrm>
          <a:prstGeom prst="rect">
            <a:avLst/>
          </a:prstGeom>
        </p:spPr>
      </p:pic>
      <p:pic>
        <p:nvPicPr>
          <p:cNvPr id="49" name="Picture 48" descr="A graph of energy and noise&#10;&#10;AI-generated content may be incorrect.">
            <a:extLst>
              <a:ext uri="{FF2B5EF4-FFF2-40B4-BE49-F238E27FC236}">
                <a16:creationId xmlns:a16="http://schemas.microsoft.com/office/drawing/2014/main" id="{D6EB0F23-6F9A-5620-9667-C426AAA247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29845"/>
          <a:stretch/>
        </p:blipFill>
        <p:spPr>
          <a:xfrm>
            <a:off x="6214350" y="2633967"/>
            <a:ext cx="2469659" cy="1933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95333E-3BD4-D5CB-DBD7-0E40BF63DDAF}"/>
                  </a:ext>
                </a:extLst>
              </p:cNvPr>
              <p:cNvSpPr txBox="1"/>
              <p:nvPr/>
            </p:nvSpPr>
            <p:spPr>
              <a:xfrm>
                <a:off x="5572685" y="1332179"/>
                <a:ext cx="4577316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smtClean="0">
                          <a:solidFill>
                            <a:srgbClr val="00800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350" i="1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srgbClr val="00800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350" dirty="0">
                  <a:solidFill>
                    <a:srgbClr val="00800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95333E-3BD4-D5CB-DBD7-0E40BF63D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685" y="1332179"/>
                <a:ext cx="4577316" cy="300082"/>
              </a:xfrm>
              <a:prstGeom prst="rect">
                <a:avLst/>
              </a:prstGeom>
              <a:blipFill>
                <a:blip r:embed="rId14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A78E37C-4E1F-4143-AF5B-5B04AE6B4376}"/>
                  </a:ext>
                </a:extLst>
              </p:cNvPr>
              <p:cNvSpPr txBox="1"/>
              <p:nvPr/>
            </p:nvSpPr>
            <p:spPr>
              <a:xfrm>
                <a:off x="5279227" y="3260220"/>
                <a:ext cx="4973379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35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sz="135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A78E37C-4E1F-4143-AF5B-5B04AE6B4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227" y="3260220"/>
                <a:ext cx="4973379" cy="3000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BA85232-3658-2DA9-EDBC-53E42F602A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67" r="95004" b="53956"/>
          <a:stretch/>
        </p:blipFill>
        <p:spPr>
          <a:xfrm rot="10800000">
            <a:off x="2988036" y="1228498"/>
            <a:ext cx="66315" cy="980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12A73E-CC9C-E6D9-70EC-B0597186D27F}"/>
              </a:ext>
            </a:extLst>
          </p:cNvPr>
          <p:cNvSpPr/>
          <p:nvPr/>
        </p:nvSpPr>
        <p:spPr>
          <a:xfrm>
            <a:off x="2960688" y="1657655"/>
            <a:ext cx="45719" cy="41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for a medical network&#10;&#10;Description automatically generated">
            <a:extLst>
              <a:ext uri="{FF2B5EF4-FFF2-40B4-BE49-F238E27FC236}">
                <a16:creationId xmlns:a16="http://schemas.microsoft.com/office/drawing/2014/main" id="{69125E0E-3BFE-28E7-31CF-FDACDFBB565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44046-9CD7-EAE0-0D10-F2330D421FE9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sp>
        <p:nvSpPr>
          <p:cNvPr id="9" name="Titolo 17">
            <a:extLst>
              <a:ext uri="{FF2B5EF4-FFF2-40B4-BE49-F238E27FC236}">
                <a16:creationId xmlns:a16="http://schemas.microsoft.com/office/drawing/2014/main" id="{9E299A97-D4F9-85A6-AD8C-F11083C3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55" y="29155"/>
            <a:ext cx="8910491" cy="408965"/>
          </a:xfrm>
        </p:spPr>
        <p:txBody>
          <a:bodyPr/>
          <a:lstStyle/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Rear Lanex analysis</a:t>
            </a:r>
            <a:endParaRPr lang="it-IT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74609-F484-0611-D89F-844D8E2438F0}"/>
              </a:ext>
            </a:extLst>
          </p:cNvPr>
          <p:cNvCxnSpPr>
            <a:cxnSpLocks/>
          </p:cNvCxnSpPr>
          <p:nvPr/>
        </p:nvCxnSpPr>
        <p:spPr>
          <a:xfrm>
            <a:off x="99820" y="438120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64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C66CE-8F3D-5643-FABD-993CDB45F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signal&#10;&#10;AI-generated content may be incorrect.">
            <a:extLst>
              <a:ext uri="{FF2B5EF4-FFF2-40B4-BE49-F238E27FC236}">
                <a16:creationId xmlns:a16="http://schemas.microsoft.com/office/drawing/2014/main" id="{DF65D54E-E878-C21B-7115-5CF13714A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9" t="18210" r="18324" b="18282"/>
          <a:stretch/>
        </p:blipFill>
        <p:spPr>
          <a:xfrm>
            <a:off x="6453947" y="753817"/>
            <a:ext cx="2450282" cy="2014440"/>
          </a:xfrm>
          <a:prstGeom prst="rect">
            <a:avLst/>
          </a:prstGeom>
        </p:spPr>
      </p:pic>
      <p:pic>
        <p:nvPicPr>
          <p:cNvPr id="57" name="Picture 56" descr="A green light in the sky&#10;&#10;Description automatically generated">
            <a:extLst>
              <a:ext uri="{FF2B5EF4-FFF2-40B4-BE49-F238E27FC236}">
                <a16:creationId xmlns:a16="http://schemas.microsoft.com/office/drawing/2014/main" id="{1232E397-C7F9-53A0-F239-DD33740E3D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2636" t="40446" r="34913" b="46181"/>
          <a:stretch/>
        </p:blipFill>
        <p:spPr>
          <a:xfrm>
            <a:off x="155377" y="1068187"/>
            <a:ext cx="2118928" cy="1436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512636-778B-4C55-B027-6391282C4B4E}"/>
                  </a:ext>
                </a:extLst>
              </p:cNvPr>
              <p:cNvSpPr txBox="1"/>
              <p:nvPr/>
            </p:nvSpPr>
            <p:spPr>
              <a:xfrm>
                <a:off x="857012" y="1402206"/>
                <a:ext cx="5953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512636-778B-4C55-B027-6391282C4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12" y="1402206"/>
                <a:ext cx="595313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781F9C-6E11-5551-4BB0-2B019F61FFA1}"/>
                  </a:ext>
                </a:extLst>
              </p:cNvPr>
              <p:cNvSpPr txBox="1"/>
              <p:nvPr/>
            </p:nvSpPr>
            <p:spPr>
              <a:xfrm>
                <a:off x="1072010" y="1833713"/>
                <a:ext cx="15773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=−2 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en-US" sz="1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781F9C-6E11-5551-4BB0-2B019F61F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10" y="1833713"/>
                <a:ext cx="1577304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 descr="A green circle with a black square and a black square with a black square with a black square with a black square with a black square with a black square with a green circle with a black square&#10;&#10;Description automatically generated">
            <a:extLst>
              <a:ext uri="{FF2B5EF4-FFF2-40B4-BE49-F238E27FC236}">
                <a16:creationId xmlns:a16="http://schemas.microsoft.com/office/drawing/2014/main" id="{3CC48C63-7603-247D-CB92-9905D05282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547" t="4605" r="56168" b="5580"/>
          <a:stretch/>
        </p:blipFill>
        <p:spPr>
          <a:xfrm>
            <a:off x="2341643" y="2958739"/>
            <a:ext cx="1820297" cy="1708148"/>
          </a:xfrm>
          <a:prstGeom prst="rect">
            <a:avLst/>
          </a:prstGeom>
        </p:spPr>
      </p:pic>
      <p:pic>
        <p:nvPicPr>
          <p:cNvPr id="53" name="Picture 52" descr="A green circle in the sky&#10;&#10;Description automatically generated">
            <a:extLst>
              <a:ext uri="{FF2B5EF4-FFF2-40B4-BE49-F238E27FC236}">
                <a16:creationId xmlns:a16="http://schemas.microsoft.com/office/drawing/2014/main" id="{92984FCB-5BFE-A2EE-C98F-341B7F629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2506" t="40331" r="35168" b="46667"/>
          <a:stretch/>
        </p:blipFill>
        <p:spPr>
          <a:xfrm>
            <a:off x="155377" y="3012427"/>
            <a:ext cx="2157550" cy="1436439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0CB1464-F57A-5709-AA07-3A6C0D514322}"/>
              </a:ext>
            </a:extLst>
          </p:cNvPr>
          <p:cNvSpPr/>
          <p:nvPr/>
        </p:nvSpPr>
        <p:spPr>
          <a:xfrm>
            <a:off x="930672" y="1604490"/>
            <a:ext cx="68580" cy="6858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5263C90-4E07-53A8-E230-664792941D6F}"/>
              </a:ext>
            </a:extLst>
          </p:cNvPr>
          <p:cNvSpPr/>
          <p:nvPr/>
        </p:nvSpPr>
        <p:spPr>
          <a:xfrm>
            <a:off x="1161272" y="1780708"/>
            <a:ext cx="68580" cy="685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0" name="Picture 69" descr="A diagram of a signal&#10;&#10;Description automatically generated">
            <a:extLst>
              <a:ext uri="{FF2B5EF4-FFF2-40B4-BE49-F238E27FC236}">
                <a16:creationId xmlns:a16="http://schemas.microsoft.com/office/drawing/2014/main" id="{EDD22F72-21BD-9B8B-27DE-B641E2B107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228" t="5396" r="55979" b="5000"/>
          <a:stretch/>
        </p:blipFill>
        <p:spPr>
          <a:xfrm>
            <a:off x="2336485" y="2982415"/>
            <a:ext cx="1817421" cy="1679156"/>
          </a:xfrm>
          <a:prstGeom prst="rect">
            <a:avLst/>
          </a:prstGeom>
        </p:spPr>
      </p:pic>
      <p:pic>
        <p:nvPicPr>
          <p:cNvPr id="72" name="Picture 71" descr="A green dot in the sky&#10;&#10;Description automatically generated">
            <a:extLst>
              <a:ext uri="{FF2B5EF4-FFF2-40B4-BE49-F238E27FC236}">
                <a16:creationId xmlns:a16="http://schemas.microsoft.com/office/drawing/2014/main" id="{4EE97CDD-51C8-05F5-1AB1-44FDC2E089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2999" t="40882" r="35368" b="46820"/>
          <a:stretch/>
        </p:blipFill>
        <p:spPr>
          <a:xfrm>
            <a:off x="155377" y="3012427"/>
            <a:ext cx="2152392" cy="1436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4C0CF96-511B-AB61-8E8A-0827934282B0}"/>
                  </a:ext>
                </a:extLst>
              </p:cNvPr>
              <p:cNvSpPr txBox="1"/>
              <p:nvPr/>
            </p:nvSpPr>
            <p:spPr>
              <a:xfrm>
                <a:off x="6940550" y="1320395"/>
                <a:ext cx="19494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1200" i="1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200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4C0CF96-511B-AB61-8E8A-082793428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550" y="1320395"/>
                <a:ext cx="1949450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119176-2723-CA73-4B9E-EA702FDCFEDC}"/>
                  </a:ext>
                </a:extLst>
              </p:cNvPr>
              <p:cNvSpPr txBox="1"/>
              <p:nvPr/>
            </p:nvSpPr>
            <p:spPr>
              <a:xfrm>
                <a:off x="4890300" y="781010"/>
                <a:ext cx="460921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007E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smtClean="0">
                          <a:solidFill>
                            <a:srgbClr val="007E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1200" i="1" smtClean="0">
                          <a:solidFill>
                            <a:srgbClr val="007E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rgbClr val="007E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200" dirty="0">
                  <a:solidFill>
                    <a:srgbClr val="007E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119176-2723-CA73-4B9E-EA702FDCF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300" y="781010"/>
                <a:ext cx="4609214" cy="2769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D736CB-694E-76B5-004F-D2FA3ECE6787}"/>
                  </a:ext>
                </a:extLst>
              </p:cNvPr>
              <p:cNvSpPr txBox="1"/>
              <p:nvPr/>
            </p:nvSpPr>
            <p:spPr>
              <a:xfrm>
                <a:off x="1021829" y="3041181"/>
                <a:ext cx="15773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=1.4 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en-US" sz="1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D736CB-694E-76B5-004F-D2FA3ECE6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829" y="3041181"/>
                <a:ext cx="1577304" cy="27699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3552C333-620E-1225-D603-F47B9AC14315}"/>
              </a:ext>
            </a:extLst>
          </p:cNvPr>
          <p:cNvSpPr/>
          <p:nvPr/>
        </p:nvSpPr>
        <p:spPr>
          <a:xfrm>
            <a:off x="788432" y="3330488"/>
            <a:ext cx="68580" cy="685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C35ECC-5DAD-3672-B725-A11BD959670B}"/>
              </a:ext>
            </a:extLst>
          </p:cNvPr>
          <p:cNvSpPr/>
          <p:nvPr/>
        </p:nvSpPr>
        <p:spPr>
          <a:xfrm>
            <a:off x="905430" y="3565765"/>
            <a:ext cx="68580" cy="6858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6FC0F8-F981-0908-2943-E37FEAFD8BE2}"/>
                  </a:ext>
                </a:extLst>
              </p:cNvPr>
              <p:cNvSpPr txBox="1"/>
              <p:nvPr/>
            </p:nvSpPr>
            <p:spPr>
              <a:xfrm>
                <a:off x="911145" y="3473098"/>
                <a:ext cx="5953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6FC0F8-F981-0908-2943-E37FEAFD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45" y="3473098"/>
                <a:ext cx="595313" cy="27699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FC9BF3-59C3-0BCE-68F1-961153ACF905}"/>
              </a:ext>
            </a:extLst>
          </p:cNvPr>
          <p:cNvCxnSpPr>
            <a:cxnSpLocks/>
          </p:cNvCxnSpPr>
          <p:nvPr/>
        </p:nvCxnSpPr>
        <p:spPr>
          <a:xfrm>
            <a:off x="2692648" y="1765915"/>
            <a:ext cx="3426770" cy="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8384865-A9BA-4CD0-9409-1D82755707EA}"/>
              </a:ext>
            </a:extLst>
          </p:cNvPr>
          <p:cNvSpPr/>
          <p:nvPr/>
        </p:nvSpPr>
        <p:spPr>
          <a:xfrm>
            <a:off x="8749030" y="16927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for a medical network&#10;&#10;Description automatically generated">
            <a:extLst>
              <a:ext uri="{FF2B5EF4-FFF2-40B4-BE49-F238E27FC236}">
                <a16:creationId xmlns:a16="http://schemas.microsoft.com/office/drawing/2014/main" id="{C9294C80-856A-453A-2D9F-B1B58B6D1FAC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31585D-9ABD-898C-821E-DD875ADDA80C}"/>
              </a:ext>
            </a:extLst>
          </p:cNvPr>
          <p:cNvPicPr/>
          <p:nvPr/>
        </p:nvPicPr>
        <p:blipFill>
          <a:blip r:embed="rId30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sp>
        <p:nvSpPr>
          <p:cNvPr id="19" name="Titolo 17">
            <a:extLst>
              <a:ext uri="{FF2B5EF4-FFF2-40B4-BE49-F238E27FC236}">
                <a16:creationId xmlns:a16="http://schemas.microsoft.com/office/drawing/2014/main" id="{2199DA8A-B7C4-7B4B-4124-F901BFD9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55" y="29155"/>
            <a:ext cx="8910491" cy="408965"/>
          </a:xfrm>
        </p:spPr>
        <p:txBody>
          <a:bodyPr/>
          <a:lstStyle/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Front Lanex analysis</a:t>
            </a:r>
            <a:endParaRPr lang="it-IT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2FC7AD-DDB7-3BFA-917E-174D84B45EF0}"/>
              </a:ext>
            </a:extLst>
          </p:cNvPr>
          <p:cNvCxnSpPr>
            <a:cxnSpLocks/>
          </p:cNvCxnSpPr>
          <p:nvPr/>
        </p:nvCxnSpPr>
        <p:spPr>
          <a:xfrm>
            <a:off x="99820" y="438120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white ball with a dotted line&#10;&#10;AI-generated content may be incorrect.">
            <a:extLst>
              <a:ext uri="{FF2B5EF4-FFF2-40B4-BE49-F238E27FC236}">
                <a16:creationId xmlns:a16="http://schemas.microsoft.com/office/drawing/2014/main" id="{00A218FF-101E-2DF4-E8B5-6E7429C47EE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8" t="5797" r="2271" b="5465"/>
          <a:stretch/>
        </p:blipFill>
        <p:spPr>
          <a:xfrm>
            <a:off x="4150191" y="3042581"/>
            <a:ext cx="2139094" cy="1573914"/>
          </a:xfrm>
          <a:prstGeom prst="rect">
            <a:avLst/>
          </a:prstGeom>
        </p:spPr>
      </p:pic>
      <p:pic>
        <p:nvPicPr>
          <p:cNvPr id="31" name="Picture 30" descr="A graph of a number of colored lines&#10;&#10;AI-generated content may be incorrect.">
            <a:extLst>
              <a:ext uri="{FF2B5EF4-FFF2-40B4-BE49-F238E27FC236}">
                <a16:creationId xmlns:a16="http://schemas.microsoft.com/office/drawing/2014/main" id="{C86B4BB7-4F38-F80C-6A0B-BB9FDCFC59F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9" t="17462" r="18151" b="18387"/>
          <a:stretch/>
        </p:blipFill>
        <p:spPr>
          <a:xfrm>
            <a:off x="6322865" y="2768257"/>
            <a:ext cx="2423850" cy="2007456"/>
          </a:xfrm>
          <a:prstGeom prst="rect">
            <a:avLst/>
          </a:prstGeom>
        </p:spPr>
      </p:pic>
      <p:pic>
        <p:nvPicPr>
          <p:cNvPr id="33" name="Picture 32" descr="A graph of a signal&#10;&#10;AI-generated content may be incorrect.">
            <a:extLst>
              <a:ext uri="{FF2B5EF4-FFF2-40B4-BE49-F238E27FC236}">
                <a16:creationId xmlns:a16="http://schemas.microsoft.com/office/drawing/2014/main" id="{8C092031-5D50-2760-E540-A771B8EE4EE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7"/>
          <a:stretch/>
        </p:blipFill>
        <p:spPr>
          <a:xfrm>
            <a:off x="4134710" y="3042350"/>
            <a:ext cx="2145250" cy="1579226"/>
          </a:xfrm>
          <a:prstGeom prst="rect">
            <a:avLst/>
          </a:prstGeom>
        </p:spPr>
      </p:pic>
      <p:pic>
        <p:nvPicPr>
          <p:cNvPr id="37" name="Picture 36" descr="A graph of energy and signal&#10;&#10;AI-generated content may be incorrect.">
            <a:extLst>
              <a:ext uri="{FF2B5EF4-FFF2-40B4-BE49-F238E27FC236}">
                <a16:creationId xmlns:a16="http://schemas.microsoft.com/office/drawing/2014/main" id="{A01BE2CA-8D63-039E-4CDD-60751155793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8" t="18749" r="18267" b="18491"/>
          <a:stretch/>
        </p:blipFill>
        <p:spPr>
          <a:xfrm>
            <a:off x="6304766" y="2793828"/>
            <a:ext cx="2433469" cy="1993081"/>
          </a:xfrm>
          <a:prstGeom prst="rect">
            <a:avLst/>
          </a:prstGeom>
        </p:spPr>
      </p:pic>
      <p:pic>
        <p:nvPicPr>
          <p:cNvPr id="8" name="Picture 7" descr="A chart of a diagram&#10;&#10;AI-generated content may be incorrect.">
            <a:extLst>
              <a:ext uri="{FF2B5EF4-FFF2-40B4-BE49-F238E27FC236}">
                <a16:creationId xmlns:a16="http://schemas.microsoft.com/office/drawing/2014/main" id="{1BB48AB8-B08D-0A28-2321-A8631F58243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6" t="22382" r="5797" b="25860"/>
          <a:stretch/>
        </p:blipFill>
        <p:spPr>
          <a:xfrm>
            <a:off x="8655050" y="2904591"/>
            <a:ext cx="411776" cy="15739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A5BC71A-A3D3-3304-D475-D73B06962DEE}"/>
              </a:ext>
            </a:extLst>
          </p:cNvPr>
          <p:cNvSpPr/>
          <p:nvPr/>
        </p:nvSpPr>
        <p:spPr>
          <a:xfrm>
            <a:off x="6304766" y="2780058"/>
            <a:ext cx="2839233" cy="200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FA128D3E-5D61-9C13-8070-E723BF4B57C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3" t="22562" r="20954" b="18077"/>
          <a:stretch/>
        </p:blipFill>
        <p:spPr>
          <a:xfrm>
            <a:off x="6589795" y="2784666"/>
            <a:ext cx="2217161" cy="19930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467C10-F57D-D3F5-D200-9E4640DC056F}"/>
                  </a:ext>
                </a:extLst>
              </p:cNvPr>
              <p:cNvSpPr txBox="1"/>
              <p:nvPr/>
            </p:nvSpPr>
            <p:spPr>
              <a:xfrm>
                <a:off x="7147446" y="3030643"/>
                <a:ext cx="19494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47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467C10-F57D-D3F5-D200-9E4640DC0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446" y="3030643"/>
                <a:ext cx="1949450" cy="27699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3353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3" grpId="0" animBg="1"/>
      <p:bldP spid="14" grpId="0"/>
      <p:bldP spid="40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8180D-BD3E-4DB4-7707-0ABBA7BFB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E44F2-CFD8-0C92-B89C-2B4C8D2F8052}"/>
              </a:ext>
            </a:extLst>
          </p:cNvPr>
          <p:cNvCxnSpPr>
            <a:cxnSpLocks/>
          </p:cNvCxnSpPr>
          <p:nvPr/>
        </p:nvCxnSpPr>
        <p:spPr>
          <a:xfrm flipH="1">
            <a:off x="916225" y="3214785"/>
            <a:ext cx="289276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blue and green circle&#10;&#10;Description automatically generated">
            <a:extLst>
              <a:ext uri="{FF2B5EF4-FFF2-40B4-BE49-F238E27FC236}">
                <a16:creationId xmlns:a16="http://schemas.microsoft.com/office/drawing/2014/main" id="{F39E1150-442B-85FE-986D-4B8292F45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6196">
            <a:off x="-42580" y="1552371"/>
            <a:ext cx="3321819" cy="3321819"/>
          </a:xfrm>
          <a:prstGeom prst="rect">
            <a:avLst/>
          </a:prstGeom>
        </p:spPr>
      </p:pic>
      <p:sp>
        <p:nvSpPr>
          <p:cNvPr id="2" name="Titolo 17">
            <a:extLst>
              <a:ext uri="{FF2B5EF4-FFF2-40B4-BE49-F238E27FC236}">
                <a16:creationId xmlns:a16="http://schemas.microsoft.com/office/drawing/2014/main" id="{EB4A55C2-411C-17FD-24E0-6EE94E781D72}"/>
              </a:ext>
            </a:extLst>
          </p:cNvPr>
          <p:cNvSpPr txBox="1">
            <a:spLocks/>
          </p:cNvSpPr>
          <p:nvPr/>
        </p:nvSpPr>
        <p:spPr>
          <a:xfrm>
            <a:off x="116755" y="794457"/>
            <a:ext cx="8910491" cy="36984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5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271BD7-EABC-9B45-B833-4C54233378CC}"/>
                  </a:ext>
                </a:extLst>
              </p:cNvPr>
              <p:cNvSpPr txBox="1"/>
              <p:nvPr/>
            </p:nvSpPr>
            <p:spPr>
              <a:xfrm>
                <a:off x="104517" y="474454"/>
                <a:ext cx="8737610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it-IT" sz="1700" dirty="0">
                    <a:latin typeface="Futura Bk BT" panose="020B0502020204020303" pitchFamily="34" charset="0"/>
                  </a:rPr>
                  <a:t>Fluence measured at the exit of the Lanex and at the entrance of the collimator.</a:t>
                </a:r>
              </a:p>
              <a:p>
                <a:pPr marL="214313" indent="-214313" algn="just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it-IT" sz="1700" dirty="0">
                    <a:latin typeface="Futura Bk BT" panose="020B0502020204020303" pitchFamily="34" charset="0"/>
                  </a:rPr>
                  <a:t>Monoenergetic pencil-like electron beams from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170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−400 </m:t>
                    </m:r>
                    <m:r>
                      <m:rPr>
                        <m:sty m:val="p"/>
                      </m:rPr>
                      <a:rPr lang="en-US" sz="17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700" dirty="0">
                    <a:latin typeface="Futura Bk BT" panose="020B0502020204020303" pitchFamily="34" charset="0"/>
                  </a:rPr>
                  <a:t>.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it-IT" sz="1700" dirty="0">
                    <a:latin typeface="Futura Bk BT" panose="020B0502020204020303" pitchFamily="34" charset="0"/>
                  </a:rPr>
                  <a:t>Statistical errors </a:t>
                </a:r>
                <a14:m>
                  <m:oMath xmlns:m="http://schemas.openxmlformats.org/officeDocument/2006/math">
                    <m:r>
                      <a:rPr lang="en-US" sz="170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2%</m:t>
                    </m:r>
                  </m:oMath>
                </a14:m>
                <a:r>
                  <a:rPr lang="it-IT" sz="1700" dirty="0">
                    <a:latin typeface="Futura Bk BT" panose="020B0502020204020303" pitchFamily="34" charset="0"/>
                  </a:rPr>
                  <a:t> except in the case of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17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700" dirty="0">
                    <a:latin typeface="Futura Bk BT" panose="020B0502020204020303" pitchFamily="34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8%</m:t>
                    </m:r>
                  </m:oMath>
                </a14:m>
                <a:r>
                  <a:rPr lang="it-IT" sz="1700" dirty="0">
                    <a:latin typeface="Futura Bk BT" panose="020B0502020204020303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271BD7-EABC-9B45-B833-4C5423337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17" y="474454"/>
                <a:ext cx="8737610" cy="1107996"/>
              </a:xfrm>
              <a:prstGeom prst="rect">
                <a:avLst/>
              </a:prstGeom>
              <a:blipFill>
                <a:blip r:embed="rId3"/>
                <a:stretch>
                  <a:fillRect l="-349" t="-2198" b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ylinder 8">
            <a:extLst>
              <a:ext uri="{FF2B5EF4-FFF2-40B4-BE49-F238E27FC236}">
                <a16:creationId xmlns:a16="http://schemas.microsoft.com/office/drawing/2014/main" id="{9A3A32DC-5A4F-08A7-1F36-6D26ADF9C0C1}"/>
              </a:ext>
            </a:extLst>
          </p:cNvPr>
          <p:cNvSpPr/>
          <p:nvPr/>
        </p:nvSpPr>
        <p:spPr>
          <a:xfrm rot="16200000">
            <a:off x="3192529" y="3156545"/>
            <a:ext cx="174987" cy="123481"/>
          </a:xfrm>
          <a:prstGeom prst="can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94F5D7-C9FA-1246-9E36-6BC468561170}"/>
              </a:ext>
            </a:extLst>
          </p:cNvPr>
          <p:cNvCxnSpPr>
            <a:cxnSpLocks/>
          </p:cNvCxnSpPr>
          <p:nvPr/>
        </p:nvCxnSpPr>
        <p:spPr>
          <a:xfrm flipV="1">
            <a:off x="1168936" y="2032571"/>
            <a:ext cx="351521" cy="2313"/>
          </a:xfrm>
          <a:prstGeom prst="straightConnector1">
            <a:avLst/>
          </a:prstGeom>
          <a:ln>
            <a:solidFill>
              <a:srgbClr val="3C64A5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C0B55F-B61C-4173-C8F7-F001C92B5046}"/>
                  </a:ext>
                </a:extLst>
              </p:cNvPr>
              <p:cNvSpPr txBox="1"/>
              <p:nvPr/>
            </p:nvSpPr>
            <p:spPr>
              <a:xfrm>
                <a:off x="998215" y="1718997"/>
                <a:ext cx="27933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C0B55F-B61C-4173-C8F7-F001C92B5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15" y="1718997"/>
                <a:ext cx="279332" cy="323165"/>
              </a:xfrm>
              <a:prstGeom prst="rect">
                <a:avLst/>
              </a:prstGeom>
              <a:blipFill>
                <a:blip r:embed="rId4"/>
                <a:stretch>
                  <a:fillRect r="-8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D4B263-44E2-5F19-9C96-732AC96CC25F}"/>
                  </a:ext>
                </a:extLst>
              </p:cNvPr>
              <p:cNvSpPr txBox="1"/>
              <p:nvPr/>
            </p:nvSpPr>
            <p:spPr>
              <a:xfrm>
                <a:off x="1440856" y="1719693"/>
                <a:ext cx="27933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D4B263-44E2-5F19-9C96-732AC96CC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856" y="1719693"/>
                <a:ext cx="279332" cy="323165"/>
              </a:xfrm>
              <a:prstGeom prst="rect">
                <a:avLst/>
              </a:prstGeom>
              <a:blipFill>
                <a:blip r:embed="rId5"/>
                <a:stretch>
                  <a:fillRect r="-8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88E0DD-9D1D-EF4A-70E0-CCF2CE099682}"/>
              </a:ext>
            </a:extLst>
          </p:cNvPr>
          <p:cNvCxnSpPr>
            <a:cxnSpLocks/>
          </p:cNvCxnSpPr>
          <p:nvPr/>
        </p:nvCxnSpPr>
        <p:spPr>
          <a:xfrm>
            <a:off x="1860604" y="2029506"/>
            <a:ext cx="1402022" cy="0"/>
          </a:xfrm>
          <a:prstGeom prst="straightConnector1">
            <a:avLst/>
          </a:prstGeom>
          <a:ln>
            <a:solidFill>
              <a:srgbClr val="3C64A5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9D1BAD-7E0A-ECF9-A6D9-23440AF9F27B}"/>
                  </a:ext>
                </a:extLst>
              </p:cNvPr>
              <p:cNvSpPr txBox="1"/>
              <p:nvPr/>
            </p:nvSpPr>
            <p:spPr>
              <a:xfrm>
                <a:off x="2221189" y="1730962"/>
                <a:ext cx="27933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42 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9D1BAD-7E0A-ECF9-A6D9-23440AF9F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89" y="1730962"/>
                <a:ext cx="279332" cy="323165"/>
              </a:xfrm>
              <a:prstGeom prst="rect">
                <a:avLst/>
              </a:prstGeom>
              <a:blipFill>
                <a:blip r:embed="rId6"/>
                <a:stretch>
                  <a:fillRect r="-1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60CB80-0146-6189-CD8A-0DF5D772B8F1}"/>
              </a:ext>
            </a:extLst>
          </p:cNvPr>
          <p:cNvCxnSpPr>
            <a:cxnSpLocks/>
          </p:cNvCxnSpPr>
          <p:nvPr/>
        </p:nvCxnSpPr>
        <p:spPr>
          <a:xfrm flipV="1">
            <a:off x="3240077" y="2074124"/>
            <a:ext cx="0" cy="104949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C1AE00D-4F15-E341-CF96-97FDE6E4484A}"/>
              </a:ext>
            </a:extLst>
          </p:cNvPr>
          <p:cNvSpPr txBox="1"/>
          <p:nvPr/>
        </p:nvSpPr>
        <p:spPr>
          <a:xfrm rot="16893951">
            <a:off x="452177" y="2294029"/>
            <a:ext cx="1008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Futura Bk BT" panose="020B0502020204020303" pitchFamily="34" charset="0"/>
              </a:rPr>
              <a:t>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E58D49-F658-7D23-F25D-540789541FC8}"/>
              </a:ext>
            </a:extLst>
          </p:cNvPr>
          <p:cNvSpPr txBox="1"/>
          <p:nvPr/>
        </p:nvSpPr>
        <p:spPr>
          <a:xfrm rot="16893951">
            <a:off x="706179" y="2401140"/>
            <a:ext cx="1008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Futura Bk BT" panose="020B0502020204020303" pitchFamily="34" charset="0"/>
              </a:rPr>
              <a:t>Mylar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87EC5-E0C6-6EA5-46AF-EC1C7A3837DD}"/>
              </a:ext>
            </a:extLst>
          </p:cNvPr>
          <p:cNvSpPr txBox="1"/>
          <p:nvPr/>
        </p:nvSpPr>
        <p:spPr>
          <a:xfrm rot="16893951">
            <a:off x="967571" y="2448146"/>
            <a:ext cx="1008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Futura Bk BT" panose="020B0502020204020303" pitchFamily="34" charset="0"/>
              </a:rPr>
              <a:t>Lanex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BA369A-DF3F-7DC7-3235-69FB07FCEE78}"/>
              </a:ext>
            </a:extLst>
          </p:cNvPr>
          <p:cNvCxnSpPr>
            <a:cxnSpLocks/>
          </p:cNvCxnSpPr>
          <p:nvPr/>
        </p:nvCxnSpPr>
        <p:spPr>
          <a:xfrm flipH="1">
            <a:off x="1806552" y="3213281"/>
            <a:ext cx="410918" cy="2338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0E3BB6-7C18-51E6-9551-31DC84F79850}"/>
              </a:ext>
            </a:extLst>
          </p:cNvPr>
          <p:cNvCxnSpPr>
            <a:cxnSpLocks/>
          </p:cNvCxnSpPr>
          <p:nvPr/>
        </p:nvCxnSpPr>
        <p:spPr>
          <a:xfrm flipH="1">
            <a:off x="355681" y="3215614"/>
            <a:ext cx="328613" cy="0"/>
          </a:xfrm>
          <a:prstGeom prst="line">
            <a:avLst/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74CE914-4E02-473D-CA2C-E62849C3E538}"/>
                  </a:ext>
                </a:extLst>
              </p:cNvPr>
              <p:cNvSpPr txBox="1"/>
              <p:nvPr/>
            </p:nvSpPr>
            <p:spPr>
              <a:xfrm>
                <a:off x="405286" y="2874726"/>
                <a:ext cx="1484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74CE914-4E02-473D-CA2C-E62849C3E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86" y="2874726"/>
                <a:ext cx="148446" cy="338554"/>
              </a:xfrm>
              <a:prstGeom prst="rect">
                <a:avLst/>
              </a:prstGeom>
              <a:blipFill>
                <a:blip r:embed="rId7"/>
                <a:stretch>
                  <a:fillRect r="-10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7F898F8A-A424-8985-8E1B-C72C64ECE41E}"/>
              </a:ext>
            </a:extLst>
          </p:cNvPr>
          <p:cNvSpPr txBox="1"/>
          <p:nvPr/>
        </p:nvSpPr>
        <p:spPr>
          <a:xfrm>
            <a:off x="2885000" y="3290575"/>
            <a:ext cx="2194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Futura Bk BT" panose="020B0502020204020303" pitchFamily="34" charset="0"/>
              </a:rPr>
              <a:t>Fluence </a:t>
            </a:r>
          </a:p>
          <a:p>
            <a:r>
              <a:rPr lang="en-US" sz="1500" dirty="0">
                <a:latin typeface="Futura Bk BT" panose="020B0502020204020303" pitchFamily="34" charset="0"/>
              </a:rPr>
              <a:t>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60C3D152-FEFA-20EC-F688-5D28A03697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3669660"/>
                  </p:ext>
                </p:extLst>
              </p:nvPr>
            </p:nvGraphicFramePr>
            <p:xfrm>
              <a:off x="4314330" y="2169468"/>
              <a:ext cx="4434700" cy="227262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97886">
                      <a:extLst>
                        <a:ext uri="{9D8B030D-6E8A-4147-A177-3AD203B41FA5}">
                          <a16:colId xmlns:a16="http://schemas.microsoft.com/office/drawing/2014/main" val="506624558"/>
                        </a:ext>
                      </a:extLst>
                    </a:gridCol>
                    <a:gridCol w="1286602">
                      <a:extLst>
                        <a:ext uri="{9D8B030D-6E8A-4147-A177-3AD203B41FA5}">
                          <a16:colId xmlns:a16="http://schemas.microsoft.com/office/drawing/2014/main" val="1565719280"/>
                        </a:ext>
                      </a:extLst>
                    </a:gridCol>
                    <a:gridCol w="801182">
                      <a:extLst>
                        <a:ext uri="{9D8B030D-6E8A-4147-A177-3AD203B41FA5}">
                          <a16:colId xmlns:a16="http://schemas.microsoft.com/office/drawing/2014/main" val="3629488409"/>
                        </a:ext>
                      </a:extLst>
                    </a:gridCol>
                    <a:gridCol w="1049030">
                      <a:extLst>
                        <a:ext uri="{9D8B030D-6E8A-4147-A177-3AD203B41FA5}">
                          <a16:colId xmlns:a16="http://schemas.microsoft.com/office/drawing/2014/main" val="1825240166"/>
                        </a:ext>
                      </a:extLst>
                    </a:gridCol>
                  </a:tblGrid>
                  <a:tr h="500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Name 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3424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Material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3424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Density</a:t>
                          </a:r>
                        </a:p>
                        <a:p>
                          <a:pPr algn="ctr"/>
                          <a:r>
                            <a:rPr lang="en-US" sz="1300" b="1" i="0" dirty="0">
                              <a:latin typeface="Futura Bk BT" panose="020B0502020204020303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1" i="0" smtClean="0">
                                  <a:latin typeface="Cambria Math" panose="02040503050406030204" pitchFamily="18" charset="0"/>
                                </a:rPr>
                                <m:t>𝐠</m:t>
                              </m:r>
                              <m:r>
                                <a:rPr lang="en-US" sz="1300" b="1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300" b="1" i="0" smtClean="0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sSup>
                                <m:sSupPr>
                                  <m:ctrlPr>
                                    <a:rPr lang="en-US" sz="13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1" i="0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US" sz="1300" b="1" i="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300" b="1" i="0" dirty="0">
                              <a:latin typeface="Futura Bk BT" panose="020B0502020204020303" pitchFamily="34" charset="0"/>
                            </a:rPr>
                            <a:t>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3424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Thickness</a:t>
                          </a:r>
                        </a:p>
                        <a:p>
                          <a:pPr algn="ctr"/>
                          <a:r>
                            <a:rPr lang="en-US" sz="1300" b="1" i="0" dirty="0">
                              <a:latin typeface="Futura Bk BT" panose="020B0502020204020303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l-GR" sz="13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sz="13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en-US" sz="1300" b="1" i="0" dirty="0">
                              <a:latin typeface="Futura Bk BT" panose="020B0502020204020303" pitchFamily="34" charset="0"/>
                            </a:rPr>
                            <a:t>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3424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1390076"/>
                      </a:ext>
                    </a:extLst>
                  </a:tr>
                  <a:tr h="7071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Lanex Regular</a:t>
                          </a:r>
                        </a:p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(93% Phosphor)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Gd</m:t>
                                    </m:r>
                                  </m:e>
                                  <m:sub>
                                    <m: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300" b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d>
                                  <m:d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1%</m:t>
                                    </m:r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sz="1300" b="0" smtClean="0">
                                    <a:latin typeface="Cambria Math" panose="02040503050406030204" pitchFamily="18" charset="0"/>
                                  </a:rPr>
                                  <m:t>Tb</m:t>
                                </m:r>
                              </m:oMath>
                            </m:oMathPara>
                          </a14:m>
                          <a:endParaRPr lang="en-US" sz="1300" i="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7.35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380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334074"/>
                      </a:ext>
                    </a:extLst>
                  </a:tr>
                  <a:tr h="4958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Lanex Regular</a:t>
                          </a:r>
                        </a:p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(7% Binder)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La</m:t>
                                    </m:r>
                                  </m:e>
                                  <m:sub>
                                    <m: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300" b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sz="1300" b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d>
                                  <m:d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1%</m:t>
                                    </m:r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sz="1300" b="0" smtClean="0">
                                    <a:latin typeface="Cambria Math" panose="02040503050406030204" pitchFamily="18" charset="0"/>
                                  </a:rPr>
                                  <m:t>Tb</m:t>
                                </m:r>
                              </m:oMath>
                            </m:oMathPara>
                          </a14:m>
                          <a:endParaRPr lang="en-US" sz="1300" i="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5.75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68056397"/>
                      </a:ext>
                    </a:extLst>
                  </a:tr>
                  <a:tr h="2844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Mylar window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3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300" b="0" smtClean="0"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e>
                                          <m:sub>
                                            <m:r>
                                              <a:rPr lang="en-US" sz="1300" b="0" smtClean="0">
                                                <a:latin typeface="Cambria Math" panose="02040503050406030204" pitchFamily="18" charset="0"/>
                                              </a:rPr>
                                              <m:t>10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3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300" b="0" smtClean="0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en-US" sz="1300" b="0" smtClean="0">
                                                <a:latin typeface="Cambria Math" panose="02040503050406030204" pitchFamily="18" charset="0"/>
                                              </a:rPr>
                                              <m:t>8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3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300" b="0" smtClean="0">
                                                <a:latin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</m:e>
                                          <m:sub>
                                            <m:r>
                                              <a:rPr lang="en-US" sz="1300" b="0" smtClean="0"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300" b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1.40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75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5630004"/>
                      </a:ext>
                    </a:extLst>
                  </a:tr>
                  <a:tr h="2844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Aluminum foil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Al 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2.69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13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12641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60C3D152-FEFA-20EC-F688-5D28A03697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3669660"/>
                  </p:ext>
                </p:extLst>
              </p:nvPr>
            </p:nvGraphicFramePr>
            <p:xfrm>
              <a:off x="4314330" y="2169468"/>
              <a:ext cx="4434700" cy="227262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97886">
                      <a:extLst>
                        <a:ext uri="{9D8B030D-6E8A-4147-A177-3AD203B41FA5}">
                          <a16:colId xmlns:a16="http://schemas.microsoft.com/office/drawing/2014/main" val="506624558"/>
                        </a:ext>
                      </a:extLst>
                    </a:gridCol>
                    <a:gridCol w="1286602">
                      <a:extLst>
                        <a:ext uri="{9D8B030D-6E8A-4147-A177-3AD203B41FA5}">
                          <a16:colId xmlns:a16="http://schemas.microsoft.com/office/drawing/2014/main" val="1565719280"/>
                        </a:ext>
                      </a:extLst>
                    </a:gridCol>
                    <a:gridCol w="801182">
                      <a:extLst>
                        <a:ext uri="{9D8B030D-6E8A-4147-A177-3AD203B41FA5}">
                          <a16:colId xmlns:a16="http://schemas.microsoft.com/office/drawing/2014/main" val="3629488409"/>
                        </a:ext>
                      </a:extLst>
                    </a:gridCol>
                    <a:gridCol w="1049030">
                      <a:extLst>
                        <a:ext uri="{9D8B030D-6E8A-4147-A177-3AD203B41FA5}">
                          <a16:colId xmlns:a16="http://schemas.microsoft.com/office/drawing/2014/main" val="1825240166"/>
                        </a:ext>
                      </a:extLst>
                    </a:gridCol>
                  </a:tblGrid>
                  <a:tr h="500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Name 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3424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Material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3424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22727" t="-1220" r="-131818" b="-3670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24419" t="-1220" r="-1163" b="-3670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1390076"/>
                      </a:ext>
                    </a:extLst>
                  </a:tr>
                  <a:tr h="7071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Lanex Regular</a:t>
                          </a:r>
                        </a:p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(93% Phosphor)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0943" t="-70940" r="-144340" b="-1572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7.35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380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334074"/>
                      </a:ext>
                    </a:extLst>
                  </a:tr>
                  <a:tr h="4958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Lanex Regular</a:t>
                          </a:r>
                        </a:p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(7% Binder)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0943" t="-246914" r="-144340" b="-1271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5.75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68056397"/>
                      </a:ext>
                    </a:extLst>
                  </a:tr>
                  <a:tr h="2844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Mylar window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0943" t="-597872" r="-144340" b="-119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1.40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75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5630004"/>
                      </a:ext>
                    </a:extLst>
                  </a:tr>
                  <a:tr h="2844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b="1" dirty="0">
                              <a:latin typeface="Futura Bk BT" panose="020B0502020204020303" pitchFamily="34" charset="0"/>
                            </a:rPr>
                            <a:t>Aluminum foil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Al 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2.69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>
                              <a:latin typeface="Futura Bk BT" panose="020B0502020204020303" pitchFamily="34" charset="0"/>
                            </a:rPr>
                            <a:t>13</a:t>
                          </a:r>
                          <a:endParaRPr lang="en-US" sz="1300" dirty="0">
                            <a:latin typeface="Futura Bk BT" panose="020B0502020204020303" pitchFamily="34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8EE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12641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2879587-139D-829A-FC4F-5ACB83AEDFFA}"/>
              </a:ext>
            </a:extLst>
          </p:cNvPr>
          <p:cNvSpPr txBox="1"/>
          <p:nvPr/>
        </p:nvSpPr>
        <p:spPr>
          <a:xfrm>
            <a:off x="5302186" y="1852288"/>
            <a:ext cx="2458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Futura Bk BT" panose="020B0502020204020303" pitchFamily="34" charset="0"/>
              </a:rPr>
              <a:t>Material characteristics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8C3C0-E28F-EC29-4D44-70FAAD0E9758}"/>
              </a:ext>
            </a:extLst>
          </p:cNvPr>
          <p:cNvSpPr/>
          <p:nvPr/>
        </p:nvSpPr>
        <p:spPr>
          <a:xfrm>
            <a:off x="8749030" y="16927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ogo for a medical network&#10;&#10;Description automatically generated">
            <a:extLst>
              <a:ext uri="{FF2B5EF4-FFF2-40B4-BE49-F238E27FC236}">
                <a16:creationId xmlns:a16="http://schemas.microsoft.com/office/drawing/2014/main" id="{7685ECC2-88B2-06B1-A1E9-968F36CAB7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537921-A208-9EC1-9F5D-C5BD559C1DF1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sp>
        <p:nvSpPr>
          <p:cNvPr id="16" name="Titolo 17">
            <a:extLst>
              <a:ext uri="{FF2B5EF4-FFF2-40B4-BE49-F238E27FC236}">
                <a16:creationId xmlns:a16="http://schemas.microsoft.com/office/drawing/2014/main" id="{7409450E-8468-1CF6-FF4C-3ECA8DCA2117}"/>
              </a:ext>
            </a:extLst>
          </p:cNvPr>
          <p:cNvSpPr txBox="1">
            <a:spLocks/>
          </p:cNvSpPr>
          <p:nvPr/>
        </p:nvSpPr>
        <p:spPr>
          <a:xfrm>
            <a:off x="116755" y="29155"/>
            <a:ext cx="8910491" cy="4089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Lanex scattering - </a:t>
            </a:r>
            <a:r>
              <a:rPr lang="en-US" sz="2400" b="1" dirty="0" err="1">
                <a:solidFill>
                  <a:srgbClr val="9E0000"/>
                </a:solidFill>
                <a:latin typeface="Futura Bk BT" panose="020B0502020204020303" pitchFamily="34" charset="0"/>
              </a:rPr>
              <a:t>Fluka</a:t>
            </a:r>
            <a:endParaRPr lang="it-IT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4FDA56-B9A4-5F69-939E-532B208D28D2}"/>
              </a:ext>
            </a:extLst>
          </p:cNvPr>
          <p:cNvCxnSpPr>
            <a:cxnSpLocks/>
          </p:cNvCxnSpPr>
          <p:nvPr/>
        </p:nvCxnSpPr>
        <p:spPr>
          <a:xfrm>
            <a:off x="99820" y="438120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9917B9-59C2-3722-B54F-3CAF6EAB8968}"/>
              </a:ext>
            </a:extLst>
          </p:cNvPr>
          <p:cNvCxnSpPr>
            <a:cxnSpLocks/>
          </p:cNvCxnSpPr>
          <p:nvPr/>
        </p:nvCxnSpPr>
        <p:spPr>
          <a:xfrm flipV="1">
            <a:off x="1510777" y="2029506"/>
            <a:ext cx="351521" cy="2313"/>
          </a:xfrm>
          <a:prstGeom prst="straightConnector1">
            <a:avLst/>
          </a:prstGeom>
          <a:ln>
            <a:solidFill>
              <a:srgbClr val="3C64A5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12561BD-74FE-D552-D148-D534F13C4A51}"/>
              </a:ext>
            </a:extLst>
          </p:cNvPr>
          <p:cNvSpPr txBox="1"/>
          <p:nvPr/>
        </p:nvSpPr>
        <p:spPr>
          <a:xfrm>
            <a:off x="94193" y="4375028"/>
            <a:ext cx="8083545" cy="54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980" kern="0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  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G. Battistoni, others, </a:t>
            </a:r>
            <a:r>
              <a:rPr lang="en-US" sz="980" i="1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Ann. </a:t>
            </a:r>
            <a:r>
              <a:rPr lang="en-US" sz="980" i="1" kern="0" dirty="0" err="1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Nucl</a:t>
            </a:r>
            <a:r>
              <a:rPr lang="en-US" sz="980" i="1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Energy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980" b="1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82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10–18 (2015).</a:t>
            </a:r>
            <a:endParaRPr lang="en-US" sz="980" kern="100" dirty="0">
              <a:effectLst/>
              <a:latin typeface="Futura Bk BT" panose="020B05020202040203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980" kern="0" dirty="0"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  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980" kern="0" dirty="0" err="1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Ahdida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80" i="1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980" i="1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Front. Phys.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80" b="1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788253 (2022).</a:t>
            </a:r>
            <a:endParaRPr lang="en-US" sz="980" kern="100" dirty="0">
              <a:effectLst/>
              <a:latin typeface="Futura Bk BT" panose="020B05020202040203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endParaRPr lang="en-US" sz="980" dirty="0">
              <a:latin typeface="Futura Bk BT" panose="020B05020202040203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29CF90C-DE7A-853E-FEFF-7116F404A432}"/>
              </a:ext>
            </a:extLst>
          </p:cNvPr>
          <p:cNvSpPr txBox="1"/>
          <p:nvPr/>
        </p:nvSpPr>
        <p:spPr>
          <a:xfrm>
            <a:off x="97368" y="4630545"/>
            <a:ext cx="6644006" cy="24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  </a:t>
            </a:r>
            <a:r>
              <a:rPr lang="en-US" sz="980" kern="0" dirty="0" err="1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Donadon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André, Hugo, Gabrielle, Theis, Christian, </a:t>
            </a:r>
            <a:r>
              <a:rPr lang="en-US" sz="980" kern="0" dirty="0" err="1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Vlachoudis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Vasilis, </a:t>
            </a:r>
            <a:r>
              <a:rPr lang="en-US" sz="980" i="1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EPJ Web Conf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980" b="1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302</a:t>
            </a:r>
            <a:r>
              <a:rPr lang="en-US" sz="980" kern="0" dirty="0">
                <a:effectLst/>
                <a:latin typeface="Futura Bk BT" panose="020B05020202040203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11005 (2024).</a:t>
            </a:r>
            <a:endParaRPr lang="en-US" sz="980" kern="100" dirty="0">
              <a:effectLst/>
              <a:latin typeface="Futura Bk BT" panose="020B05020202040203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169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8D643-0588-F1D7-DAFC-C08934A62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CFFD047D-99A3-BF97-52A8-2FE85F449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9384" y="680058"/>
            <a:ext cx="4265666" cy="3879724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0D85D130-9130-64B0-1EEE-F5D104E5FF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185" y="680011"/>
            <a:ext cx="4266169" cy="3880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32C1E-A3E6-4F77-E167-494D27CEA67C}"/>
              </a:ext>
            </a:extLst>
          </p:cNvPr>
          <p:cNvSpPr txBox="1"/>
          <p:nvPr/>
        </p:nvSpPr>
        <p:spPr>
          <a:xfrm>
            <a:off x="1776811" y="679646"/>
            <a:ext cx="20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Futura Bk BT" panose="020B0502020204020303" pitchFamily="34" charset="0"/>
              </a:rPr>
              <a:t>Lanex exit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6FEAE-1085-A802-FB41-5E2F399F52E9}"/>
              </a:ext>
            </a:extLst>
          </p:cNvPr>
          <p:cNvSpPr txBox="1"/>
          <p:nvPr/>
        </p:nvSpPr>
        <p:spPr>
          <a:xfrm>
            <a:off x="5616351" y="679646"/>
            <a:ext cx="240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Futura Bk BT" panose="020B0502020204020303" pitchFamily="34" charset="0"/>
              </a:rPr>
              <a:t>Collimator entrance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B8119-A43A-0FE7-AF5B-1A43E79FA4B3}"/>
              </a:ext>
            </a:extLst>
          </p:cNvPr>
          <p:cNvSpPr/>
          <p:nvPr/>
        </p:nvSpPr>
        <p:spPr>
          <a:xfrm>
            <a:off x="1943237" y="1005558"/>
            <a:ext cx="790064" cy="13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157A7-E458-4D17-8018-01B383933939}"/>
              </a:ext>
            </a:extLst>
          </p:cNvPr>
          <p:cNvSpPr/>
          <p:nvPr/>
        </p:nvSpPr>
        <p:spPr>
          <a:xfrm>
            <a:off x="6168170" y="1030017"/>
            <a:ext cx="790064" cy="13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A12B18-0788-7A5A-6933-B36BE51CB232}"/>
              </a:ext>
            </a:extLst>
          </p:cNvPr>
          <p:cNvSpPr/>
          <p:nvPr/>
        </p:nvSpPr>
        <p:spPr>
          <a:xfrm>
            <a:off x="2273314" y="2555481"/>
            <a:ext cx="129909" cy="128878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15B65B-9B5A-A032-01E7-94F022F78936}"/>
              </a:ext>
            </a:extLst>
          </p:cNvPr>
          <p:cNvSpPr/>
          <p:nvPr/>
        </p:nvSpPr>
        <p:spPr>
          <a:xfrm>
            <a:off x="6457515" y="2555481"/>
            <a:ext cx="129909" cy="128878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289DA-9121-1769-D37D-3511E5B62F85}"/>
              </a:ext>
            </a:extLst>
          </p:cNvPr>
          <p:cNvSpPr/>
          <p:nvPr/>
        </p:nvSpPr>
        <p:spPr>
          <a:xfrm>
            <a:off x="8749030" y="16927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logo for a medical network&#10;&#10;Description automatically generated">
            <a:extLst>
              <a:ext uri="{FF2B5EF4-FFF2-40B4-BE49-F238E27FC236}">
                <a16:creationId xmlns:a16="http://schemas.microsoft.com/office/drawing/2014/main" id="{6C71E09C-298D-0F88-49A0-96F5560D86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88A65F-4D8D-CCDD-FF0D-612E1E0E90E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sp>
        <p:nvSpPr>
          <p:cNvPr id="14" name="Titolo 17">
            <a:extLst>
              <a:ext uri="{FF2B5EF4-FFF2-40B4-BE49-F238E27FC236}">
                <a16:creationId xmlns:a16="http://schemas.microsoft.com/office/drawing/2014/main" id="{78CCF113-2EE2-B7C4-E8EF-D3A8C0BF34C2}"/>
              </a:ext>
            </a:extLst>
          </p:cNvPr>
          <p:cNvSpPr txBox="1">
            <a:spLocks/>
          </p:cNvSpPr>
          <p:nvPr/>
        </p:nvSpPr>
        <p:spPr>
          <a:xfrm>
            <a:off x="116755" y="29155"/>
            <a:ext cx="8910491" cy="4089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2D electron fluence</a:t>
            </a:r>
            <a:endParaRPr lang="it-IT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3506C1-B6FF-2AAB-7E76-3D28016505C3}"/>
              </a:ext>
            </a:extLst>
          </p:cNvPr>
          <p:cNvCxnSpPr>
            <a:cxnSpLocks/>
          </p:cNvCxnSpPr>
          <p:nvPr/>
        </p:nvCxnSpPr>
        <p:spPr>
          <a:xfrm>
            <a:off x="99820" y="438120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6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D24D1-BDB8-E7AF-6801-DD849D73A607}"/>
              </a:ext>
            </a:extLst>
          </p:cNvPr>
          <p:cNvSpPr/>
          <p:nvPr/>
        </p:nvSpPr>
        <p:spPr>
          <a:xfrm>
            <a:off x="1900237" y="1481932"/>
            <a:ext cx="709613" cy="118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30" descr="A graph of energy and energy&#10;&#10;Description automatically generated">
            <a:extLst>
              <a:ext uri="{FF2B5EF4-FFF2-40B4-BE49-F238E27FC236}">
                <a16:creationId xmlns:a16="http://schemas.microsoft.com/office/drawing/2014/main" id="{431BA3C0-B3E6-DD9B-4055-771CB368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3" t="9379" r="8844"/>
          <a:stretch/>
        </p:blipFill>
        <p:spPr>
          <a:xfrm>
            <a:off x="220830" y="1520995"/>
            <a:ext cx="3062393" cy="21030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116CFD-A5ED-FF83-9E6B-E515C7203402}"/>
              </a:ext>
            </a:extLst>
          </p:cNvPr>
          <p:cNvSpPr/>
          <p:nvPr/>
        </p:nvSpPr>
        <p:spPr>
          <a:xfrm>
            <a:off x="8749030" y="16927"/>
            <a:ext cx="3746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go for a medical network&#10;&#10;Description automatically generated">
            <a:extLst>
              <a:ext uri="{FF2B5EF4-FFF2-40B4-BE49-F238E27FC236}">
                <a16:creationId xmlns:a16="http://schemas.microsoft.com/office/drawing/2014/main" id="{906CD353-E741-F747-14B1-ECC9B0C8C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7805135" y="28575"/>
            <a:ext cx="755308" cy="446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FFBD6F-AE48-D228-1C91-DA1C06092C0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655050" y="19049"/>
            <a:ext cx="469900" cy="446539"/>
          </a:xfrm>
          <a:prstGeom prst="rect">
            <a:avLst/>
          </a:prstGeom>
          <a:ln>
            <a:noFill/>
          </a:ln>
        </p:spPr>
      </p:pic>
      <p:sp>
        <p:nvSpPr>
          <p:cNvPr id="13" name="Titolo 17">
            <a:extLst>
              <a:ext uri="{FF2B5EF4-FFF2-40B4-BE49-F238E27FC236}">
                <a16:creationId xmlns:a16="http://schemas.microsoft.com/office/drawing/2014/main" id="{F63899BB-A6D6-F9A3-D703-7D041AA8680F}"/>
              </a:ext>
            </a:extLst>
          </p:cNvPr>
          <p:cNvSpPr txBox="1">
            <a:spLocks/>
          </p:cNvSpPr>
          <p:nvPr/>
        </p:nvSpPr>
        <p:spPr>
          <a:xfrm>
            <a:off x="116755" y="29155"/>
            <a:ext cx="8910491" cy="4089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9E0000"/>
                </a:solidFill>
                <a:latin typeface="Futura Bk BT" panose="020B0502020204020303" pitchFamily="34" charset="0"/>
              </a:rPr>
              <a:t>Scattering correction</a:t>
            </a:r>
            <a:endParaRPr lang="it-IT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D83AF-468E-2080-2A58-CFDDA501DBD2}"/>
              </a:ext>
            </a:extLst>
          </p:cNvPr>
          <p:cNvCxnSpPr>
            <a:cxnSpLocks/>
          </p:cNvCxnSpPr>
          <p:nvPr/>
        </p:nvCxnSpPr>
        <p:spPr>
          <a:xfrm>
            <a:off x="99820" y="438120"/>
            <a:ext cx="40361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57FF64AC-2AE5-B0B2-40CA-8018311AD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17975" r="18374" b="18235"/>
          <a:stretch/>
        </p:blipFill>
        <p:spPr>
          <a:xfrm>
            <a:off x="6329653" y="813131"/>
            <a:ext cx="2593517" cy="2295466"/>
          </a:xfrm>
          <a:prstGeom prst="rect">
            <a:avLst/>
          </a:prstGeom>
        </p:spPr>
      </p:pic>
      <p:pic>
        <p:nvPicPr>
          <p:cNvPr id="5" name="Picture 4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4A733C4D-17AC-F584-D0FF-7242CED3F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t="22597" r="20588" b="18175"/>
          <a:stretch/>
        </p:blipFill>
        <p:spPr>
          <a:xfrm>
            <a:off x="3408421" y="915949"/>
            <a:ext cx="2415073" cy="2163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86595C-112B-26C6-413B-2D521A6DDDA5}"/>
                  </a:ext>
                </a:extLst>
              </p:cNvPr>
              <p:cNvSpPr txBox="1"/>
              <p:nvPr/>
            </p:nvSpPr>
            <p:spPr>
              <a:xfrm>
                <a:off x="3913564" y="958865"/>
                <a:ext cx="19494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47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86595C-112B-26C6-413B-2D521A6DD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564" y="958865"/>
                <a:ext cx="1949450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C591447-7D0F-1FBF-79AA-4844B2AA48EB}"/>
              </a:ext>
            </a:extLst>
          </p:cNvPr>
          <p:cNvSpPr/>
          <p:nvPr/>
        </p:nvSpPr>
        <p:spPr>
          <a:xfrm>
            <a:off x="8829747" y="1066800"/>
            <a:ext cx="181336" cy="1263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E9E8C0-C750-18CD-45D6-0750A48D961D}"/>
                  </a:ext>
                </a:extLst>
              </p:cNvPr>
              <p:cNvSpPr txBox="1"/>
              <p:nvPr/>
            </p:nvSpPr>
            <p:spPr>
              <a:xfrm>
                <a:off x="6417566" y="958865"/>
                <a:ext cx="19494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E9E8C0-C750-18CD-45D6-0750A48D9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566" y="958865"/>
                <a:ext cx="194945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Right 19">
            <a:extLst>
              <a:ext uri="{FF2B5EF4-FFF2-40B4-BE49-F238E27FC236}">
                <a16:creationId xmlns:a16="http://schemas.microsoft.com/office/drawing/2014/main" id="{4CE711C8-62A3-66A0-108C-77391FB6DF5C}"/>
              </a:ext>
            </a:extLst>
          </p:cNvPr>
          <p:cNvSpPr/>
          <p:nvPr/>
        </p:nvSpPr>
        <p:spPr>
          <a:xfrm>
            <a:off x="5783974" y="1797068"/>
            <a:ext cx="506159" cy="200688"/>
          </a:xfrm>
          <a:prstGeom prst="rightArrow">
            <a:avLst>
              <a:gd name="adj1" fmla="val 45147"/>
              <a:gd name="adj2" fmla="val 5701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E77E2A-54F9-8D2A-4433-D08C2DE527CB}"/>
              </a:ext>
            </a:extLst>
          </p:cNvPr>
          <p:cNvSpPr txBox="1"/>
          <p:nvPr/>
        </p:nvSpPr>
        <p:spPr>
          <a:xfrm>
            <a:off x="3959695" y="571326"/>
            <a:ext cx="16934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latin typeface="Futura Bk BT" panose="020B0502020204020303" pitchFamily="34" charset="0"/>
              </a:rPr>
              <a:t>Without scattering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F76FF0-95DE-D48E-A65C-B3CBA211C45C}"/>
              </a:ext>
            </a:extLst>
          </p:cNvPr>
          <p:cNvSpPr txBox="1"/>
          <p:nvPr/>
        </p:nvSpPr>
        <p:spPr>
          <a:xfrm>
            <a:off x="7081945" y="553378"/>
            <a:ext cx="14463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>
                <a:latin typeface="Futura Bk BT" panose="020B0502020204020303" pitchFamily="34" charset="0"/>
              </a:rPr>
              <a:t>With scattering</a:t>
            </a:r>
          </a:p>
        </p:txBody>
      </p:sp>
      <p:pic>
        <p:nvPicPr>
          <p:cNvPr id="15" name="Picture 14" descr="A diagram of a graph&#10;&#10;AI-generated content may be incorrect.">
            <a:extLst>
              <a:ext uri="{FF2B5EF4-FFF2-40B4-BE49-F238E27FC236}">
                <a16:creationId xmlns:a16="http://schemas.microsoft.com/office/drawing/2014/main" id="{B7F506BF-9166-FD6D-6A9A-89E861226B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40" y="3500330"/>
            <a:ext cx="4673826" cy="1273909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2164E34-A57C-6CE2-F18E-DE62F0CDF0B6}"/>
              </a:ext>
            </a:extLst>
          </p:cNvPr>
          <p:cNvCxnSpPr>
            <a:cxnSpLocks/>
          </p:cNvCxnSpPr>
          <p:nvPr/>
        </p:nvCxnSpPr>
        <p:spPr>
          <a:xfrm>
            <a:off x="5734050" y="2738438"/>
            <a:ext cx="1757363" cy="8468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01CF74-8401-1318-8940-C45EECCA7481}"/>
              </a:ext>
            </a:extLst>
          </p:cNvPr>
          <p:cNvCxnSpPr>
            <a:cxnSpLocks/>
          </p:cNvCxnSpPr>
          <p:nvPr/>
        </p:nvCxnSpPr>
        <p:spPr>
          <a:xfrm flipH="1">
            <a:off x="5504324" y="2809601"/>
            <a:ext cx="1253664" cy="81449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0746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|28.1|7.4|5.1|2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3.2|58.2|2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6682</TotalTime>
  <Words>873</Words>
  <Application>Microsoft Office PowerPoint</Application>
  <PresentationFormat>Custom</PresentationFormat>
  <Paragraphs>156</Paragraphs>
  <Slides>11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Aptos</vt:lpstr>
      <vt:lpstr>Arial</vt:lpstr>
      <vt:lpstr>Cambria Math</vt:lpstr>
      <vt:lpstr>Futura Bk BT</vt:lpstr>
      <vt:lpstr>Gentium Book Basic</vt:lpstr>
      <vt:lpstr>Gill Sans MT</vt:lpstr>
      <vt:lpstr>Google Sans</vt:lpstr>
      <vt:lpstr>Helvetica</vt:lpstr>
      <vt:lpstr>Montserrat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CorelDRAW</vt:lpstr>
      <vt:lpstr>PowerPoint Presentation</vt:lpstr>
      <vt:lpstr>LWFA shot-to-shot stability</vt:lpstr>
      <vt:lpstr>Possible solutions</vt:lpstr>
      <vt:lpstr>Spectrometer setup</vt:lpstr>
      <vt:lpstr>Rear Lanex analysis</vt:lpstr>
      <vt:lpstr>Front Lanex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Simon Vlachos</dc:creator>
  <dc:description/>
  <cp:lastModifiedBy>Simon Vlachos</cp:lastModifiedBy>
  <cp:revision>190</cp:revision>
  <dcterms:created xsi:type="dcterms:W3CDTF">2024-02-02T17:26:45Z</dcterms:created>
  <dcterms:modified xsi:type="dcterms:W3CDTF">2025-04-03T11:35:21Z</dcterms:modified>
  <dc:language>en-US</dc:language>
</cp:coreProperties>
</file>