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6" r:id="rId2"/>
    <p:sldId id="387" r:id="rId3"/>
    <p:sldId id="389" r:id="rId4"/>
    <p:sldId id="390" r:id="rId5"/>
    <p:sldId id="391" r:id="rId6"/>
    <p:sldId id="392" r:id="rId7"/>
    <p:sldId id="393" r:id="rId8"/>
    <p:sldId id="395" r:id="rId9"/>
    <p:sldId id="394" r:id="rId10"/>
    <p:sldId id="400" r:id="rId11"/>
    <p:sldId id="401" r:id="rId12"/>
    <p:sldId id="398" r:id="rId13"/>
    <p:sldId id="399" r:id="rId14"/>
    <p:sldId id="402" r:id="rId15"/>
    <p:sldId id="397" r:id="rId16"/>
    <p:sldId id="403" r:id="rId17"/>
    <p:sldId id="404" r:id="rId18"/>
    <p:sldId id="405" r:id="rId19"/>
    <p:sldId id="409" r:id="rId20"/>
    <p:sldId id="408" r:id="rId21"/>
    <p:sldId id="407" r:id="rId22"/>
    <p:sldId id="410" r:id="rId23"/>
    <p:sldId id="411" r:id="rId24"/>
    <p:sldId id="413" r:id="rId25"/>
    <p:sldId id="412" r:id="rId26"/>
    <p:sldId id="388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2"/>
    <p:restoredTop sz="94720"/>
  </p:normalViewPr>
  <p:slideViewPr>
    <p:cSldViewPr snapToGrid="0" snapToObjects="1">
      <p:cViewPr varScale="1">
        <p:scale>
          <a:sx n="210" d="100"/>
          <a:sy n="210" d="100"/>
        </p:scale>
        <p:origin x="216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3ACC78-BB27-4596-96F3-7832C5178B6E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0D0827-A38E-4F14-9EF0-E756E57E9344}">
      <dgm:prSet/>
      <dgm:spPr/>
      <dgm:t>
        <a:bodyPr/>
        <a:lstStyle/>
        <a:p>
          <a:r>
            <a:rPr lang="en-GB"/>
            <a:t>HL-LHC</a:t>
          </a:r>
          <a:endParaRPr lang="en-US"/>
        </a:p>
      </dgm:t>
    </dgm:pt>
    <dgm:pt modelId="{BD5E8F36-538D-4DEF-BF8D-99E16F6CFA4B}" type="parTrans" cxnId="{FC2C983B-91C7-49C5-994E-E281C598A4F1}">
      <dgm:prSet/>
      <dgm:spPr/>
      <dgm:t>
        <a:bodyPr/>
        <a:lstStyle/>
        <a:p>
          <a:endParaRPr lang="en-US"/>
        </a:p>
      </dgm:t>
    </dgm:pt>
    <dgm:pt modelId="{CD7AE326-EF63-40FF-8BED-44CE3AC105F4}" type="sibTrans" cxnId="{FC2C983B-91C7-49C5-994E-E281C598A4F1}">
      <dgm:prSet/>
      <dgm:spPr/>
      <dgm:t>
        <a:bodyPr/>
        <a:lstStyle/>
        <a:p>
          <a:endParaRPr lang="en-US"/>
        </a:p>
      </dgm:t>
    </dgm:pt>
    <dgm:pt modelId="{960AD517-DF42-40F0-8C2E-93EF555FE669}">
      <dgm:prSet/>
      <dgm:spPr/>
      <dgm:t>
        <a:bodyPr/>
        <a:lstStyle/>
        <a:p>
          <a:r>
            <a:rPr lang="en-GB"/>
            <a:t>FCC-ee</a:t>
          </a:r>
          <a:endParaRPr lang="en-US"/>
        </a:p>
      </dgm:t>
    </dgm:pt>
    <dgm:pt modelId="{9E5F9899-4B8A-4649-B4A8-18FB61CB755C}" type="parTrans" cxnId="{2EFE7692-B3A9-4D08-98EA-9ECC01B85269}">
      <dgm:prSet/>
      <dgm:spPr/>
      <dgm:t>
        <a:bodyPr/>
        <a:lstStyle/>
        <a:p>
          <a:endParaRPr lang="en-US"/>
        </a:p>
      </dgm:t>
    </dgm:pt>
    <dgm:pt modelId="{5E231407-325A-407D-8D0A-A18CF81EBEA4}" type="sibTrans" cxnId="{2EFE7692-B3A9-4D08-98EA-9ECC01B85269}">
      <dgm:prSet/>
      <dgm:spPr/>
      <dgm:t>
        <a:bodyPr/>
        <a:lstStyle/>
        <a:p>
          <a:endParaRPr lang="en-US"/>
        </a:p>
      </dgm:t>
    </dgm:pt>
    <dgm:pt modelId="{552DE875-791A-4C07-B193-6737FFACB61B}">
      <dgm:prSet/>
      <dgm:spPr/>
      <dgm:t>
        <a:bodyPr/>
        <a:lstStyle/>
        <a:p>
          <a:r>
            <a:rPr lang="en-GB"/>
            <a:t>FCC-hh</a:t>
          </a:r>
          <a:endParaRPr lang="en-US"/>
        </a:p>
      </dgm:t>
    </dgm:pt>
    <dgm:pt modelId="{14405340-3E12-454E-A6F2-BEA1F57619AA}" type="parTrans" cxnId="{86CAFC3D-3590-4BB8-8BAD-3E317C601D80}">
      <dgm:prSet/>
      <dgm:spPr/>
      <dgm:t>
        <a:bodyPr/>
        <a:lstStyle/>
        <a:p>
          <a:endParaRPr lang="en-US"/>
        </a:p>
      </dgm:t>
    </dgm:pt>
    <dgm:pt modelId="{F2802144-F536-4AE1-81D3-108B995D4B16}" type="sibTrans" cxnId="{86CAFC3D-3590-4BB8-8BAD-3E317C601D80}">
      <dgm:prSet/>
      <dgm:spPr/>
      <dgm:t>
        <a:bodyPr/>
        <a:lstStyle/>
        <a:p>
          <a:endParaRPr lang="en-US"/>
        </a:p>
      </dgm:t>
    </dgm:pt>
    <dgm:pt modelId="{A8F04B66-7FC9-4308-BFEA-4159DB8F4564}">
      <dgm:prSet/>
      <dgm:spPr/>
      <dgm:t>
        <a:bodyPr/>
        <a:lstStyle/>
        <a:p>
          <a:r>
            <a:rPr lang="en-GB"/>
            <a:t>Physics Beyond Colliders (PBC)</a:t>
          </a:r>
          <a:endParaRPr lang="en-US"/>
        </a:p>
      </dgm:t>
    </dgm:pt>
    <dgm:pt modelId="{638F27B9-BE96-4387-88CF-3F975B5EB59C}" type="parTrans" cxnId="{EFC69399-FBDA-4DC5-A95F-7ADFAE939752}">
      <dgm:prSet/>
      <dgm:spPr/>
      <dgm:t>
        <a:bodyPr/>
        <a:lstStyle/>
        <a:p>
          <a:endParaRPr lang="en-US"/>
        </a:p>
      </dgm:t>
    </dgm:pt>
    <dgm:pt modelId="{5CBFAC84-3844-4782-B788-E3D1D6178C86}" type="sibTrans" cxnId="{EFC69399-FBDA-4DC5-A95F-7ADFAE939752}">
      <dgm:prSet/>
      <dgm:spPr/>
      <dgm:t>
        <a:bodyPr/>
        <a:lstStyle/>
        <a:p>
          <a:endParaRPr lang="en-US"/>
        </a:p>
      </dgm:t>
    </dgm:pt>
    <dgm:pt modelId="{3B70621F-6149-FA4E-8DA5-16FD8422D015}" type="pres">
      <dgm:prSet presAssocID="{AD3ACC78-BB27-4596-96F3-7832C5178B6E}" presName="linear" presStyleCnt="0">
        <dgm:presLayoutVars>
          <dgm:dir/>
          <dgm:animLvl val="lvl"/>
          <dgm:resizeHandles val="exact"/>
        </dgm:presLayoutVars>
      </dgm:prSet>
      <dgm:spPr/>
    </dgm:pt>
    <dgm:pt modelId="{FAD4B27A-089E-1942-91D1-BBC8D9358401}" type="pres">
      <dgm:prSet presAssocID="{BD0D0827-A38E-4F14-9EF0-E756E57E9344}" presName="parentLin" presStyleCnt="0"/>
      <dgm:spPr/>
    </dgm:pt>
    <dgm:pt modelId="{7E9E6173-B269-1140-901B-71BDF88DC43E}" type="pres">
      <dgm:prSet presAssocID="{BD0D0827-A38E-4F14-9EF0-E756E57E9344}" presName="parentLeftMargin" presStyleLbl="node1" presStyleIdx="0" presStyleCnt="4"/>
      <dgm:spPr/>
    </dgm:pt>
    <dgm:pt modelId="{9D5C976B-4331-B94C-90C2-C6583BCBE0F4}" type="pres">
      <dgm:prSet presAssocID="{BD0D0827-A38E-4F14-9EF0-E756E57E934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E35FCBE-5138-BA45-8A68-29FD37817540}" type="pres">
      <dgm:prSet presAssocID="{BD0D0827-A38E-4F14-9EF0-E756E57E9344}" presName="negativeSpace" presStyleCnt="0"/>
      <dgm:spPr/>
    </dgm:pt>
    <dgm:pt modelId="{C1C3DC47-921D-F047-8806-D9CCAE58CE94}" type="pres">
      <dgm:prSet presAssocID="{BD0D0827-A38E-4F14-9EF0-E756E57E9344}" presName="childText" presStyleLbl="conFgAcc1" presStyleIdx="0" presStyleCnt="4">
        <dgm:presLayoutVars>
          <dgm:bulletEnabled val="1"/>
        </dgm:presLayoutVars>
      </dgm:prSet>
      <dgm:spPr/>
    </dgm:pt>
    <dgm:pt modelId="{509AB987-1328-2D4A-97E4-8B13445C7032}" type="pres">
      <dgm:prSet presAssocID="{CD7AE326-EF63-40FF-8BED-44CE3AC105F4}" presName="spaceBetweenRectangles" presStyleCnt="0"/>
      <dgm:spPr/>
    </dgm:pt>
    <dgm:pt modelId="{2D623D78-E585-5147-8C58-ECF66F6E7FA0}" type="pres">
      <dgm:prSet presAssocID="{960AD517-DF42-40F0-8C2E-93EF555FE669}" presName="parentLin" presStyleCnt="0"/>
      <dgm:spPr/>
    </dgm:pt>
    <dgm:pt modelId="{2AF01259-6F6D-5D42-BA44-98312DCB40AF}" type="pres">
      <dgm:prSet presAssocID="{960AD517-DF42-40F0-8C2E-93EF555FE669}" presName="parentLeftMargin" presStyleLbl="node1" presStyleIdx="0" presStyleCnt="4"/>
      <dgm:spPr/>
    </dgm:pt>
    <dgm:pt modelId="{FB4985C5-2F27-0A4C-9DCE-D14806D990C6}" type="pres">
      <dgm:prSet presAssocID="{960AD517-DF42-40F0-8C2E-93EF555FE66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1F02414-D0DA-0548-A3C4-69AC6EC028A5}" type="pres">
      <dgm:prSet presAssocID="{960AD517-DF42-40F0-8C2E-93EF555FE669}" presName="negativeSpace" presStyleCnt="0"/>
      <dgm:spPr/>
    </dgm:pt>
    <dgm:pt modelId="{4152BFD1-1E7E-E14B-8553-D93ACB36A85D}" type="pres">
      <dgm:prSet presAssocID="{960AD517-DF42-40F0-8C2E-93EF555FE669}" presName="childText" presStyleLbl="conFgAcc1" presStyleIdx="1" presStyleCnt="4">
        <dgm:presLayoutVars>
          <dgm:bulletEnabled val="1"/>
        </dgm:presLayoutVars>
      </dgm:prSet>
      <dgm:spPr/>
    </dgm:pt>
    <dgm:pt modelId="{4F97AF09-C245-7D45-82CC-B1A07058D5F5}" type="pres">
      <dgm:prSet presAssocID="{5E231407-325A-407D-8D0A-A18CF81EBEA4}" presName="spaceBetweenRectangles" presStyleCnt="0"/>
      <dgm:spPr/>
    </dgm:pt>
    <dgm:pt modelId="{D63335B6-A749-0F46-8C14-7A2A283C3B51}" type="pres">
      <dgm:prSet presAssocID="{552DE875-791A-4C07-B193-6737FFACB61B}" presName="parentLin" presStyleCnt="0"/>
      <dgm:spPr/>
    </dgm:pt>
    <dgm:pt modelId="{28059CC6-21D6-6247-91D3-670268ECC2EE}" type="pres">
      <dgm:prSet presAssocID="{552DE875-791A-4C07-B193-6737FFACB61B}" presName="parentLeftMargin" presStyleLbl="node1" presStyleIdx="1" presStyleCnt="4"/>
      <dgm:spPr/>
    </dgm:pt>
    <dgm:pt modelId="{13E15782-4A8B-1441-97CF-A269D2DF062A}" type="pres">
      <dgm:prSet presAssocID="{552DE875-791A-4C07-B193-6737FFACB61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AE469C-F912-9F4A-A63C-51B3F60651C1}" type="pres">
      <dgm:prSet presAssocID="{552DE875-791A-4C07-B193-6737FFACB61B}" presName="negativeSpace" presStyleCnt="0"/>
      <dgm:spPr/>
    </dgm:pt>
    <dgm:pt modelId="{2ACD12CF-67D7-B44D-B02A-8BD8065D4E51}" type="pres">
      <dgm:prSet presAssocID="{552DE875-791A-4C07-B193-6737FFACB61B}" presName="childText" presStyleLbl="conFgAcc1" presStyleIdx="2" presStyleCnt="4">
        <dgm:presLayoutVars>
          <dgm:bulletEnabled val="1"/>
        </dgm:presLayoutVars>
      </dgm:prSet>
      <dgm:spPr/>
    </dgm:pt>
    <dgm:pt modelId="{33A4ED1D-2D95-314A-BC47-3350185B2967}" type="pres">
      <dgm:prSet presAssocID="{F2802144-F536-4AE1-81D3-108B995D4B16}" presName="spaceBetweenRectangles" presStyleCnt="0"/>
      <dgm:spPr/>
    </dgm:pt>
    <dgm:pt modelId="{EBACCE05-9CD8-194D-ADD1-DE0CA4640AF1}" type="pres">
      <dgm:prSet presAssocID="{A8F04B66-7FC9-4308-BFEA-4159DB8F4564}" presName="parentLin" presStyleCnt="0"/>
      <dgm:spPr/>
    </dgm:pt>
    <dgm:pt modelId="{CB495BED-3EDE-B443-88BC-D2471AD2034A}" type="pres">
      <dgm:prSet presAssocID="{A8F04B66-7FC9-4308-BFEA-4159DB8F4564}" presName="parentLeftMargin" presStyleLbl="node1" presStyleIdx="2" presStyleCnt="4"/>
      <dgm:spPr/>
    </dgm:pt>
    <dgm:pt modelId="{6BF6F14E-11F5-E148-8648-CE2C1CB88F05}" type="pres">
      <dgm:prSet presAssocID="{A8F04B66-7FC9-4308-BFEA-4159DB8F456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3C311F4-DE51-2A47-9F49-FE085D790265}" type="pres">
      <dgm:prSet presAssocID="{A8F04B66-7FC9-4308-BFEA-4159DB8F4564}" presName="negativeSpace" presStyleCnt="0"/>
      <dgm:spPr/>
    </dgm:pt>
    <dgm:pt modelId="{3CC9E039-E96A-6F4E-B011-EA000385B3EF}" type="pres">
      <dgm:prSet presAssocID="{A8F04B66-7FC9-4308-BFEA-4159DB8F456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34F0517-9872-6841-AFE3-EB11351A92CA}" type="presOf" srcId="{A8F04B66-7FC9-4308-BFEA-4159DB8F4564}" destId="{6BF6F14E-11F5-E148-8648-CE2C1CB88F05}" srcOrd="1" destOrd="0" presId="urn:microsoft.com/office/officeart/2005/8/layout/list1"/>
    <dgm:cxn modelId="{9412BD26-2796-0E45-8262-4359420A55DC}" type="presOf" srcId="{552DE875-791A-4C07-B193-6737FFACB61B}" destId="{28059CC6-21D6-6247-91D3-670268ECC2EE}" srcOrd="0" destOrd="0" presId="urn:microsoft.com/office/officeart/2005/8/layout/list1"/>
    <dgm:cxn modelId="{FC2C983B-91C7-49C5-994E-E281C598A4F1}" srcId="{AD3ACC78-BB27-4596-96F3-7832C5178B6E}" destId="{BD0D0827-A38E-4F14-9EF0-E756E57E9344}" srcOrd="0" destOrd="0" parTransId="{BD5E8F36-538D-4DEF-BF8D-99E16F6CFA4B}" sibTransId="{CD7AE326-EF63-40FF-8BED-44CE3AC105F4}"/>
    <dgm:cxn modelId="{86CAFC3D-3590-4BB8-8BAD-3E317C601D80}" srcId="{AD3ACC78-BB27-4596-96F3-7832C5178B6E}" destId="{552DE875-791A-4C07-B193-6737FFACB61B}" srcOrd="2" destOrd="0" parTransId="{14405340-3E12-454E-A6F2-BEA1F57619AA}" sibTransId="{F2802144-F536-4AE1-81D3-108B995D4B16}"/>
    <dgm:cxn modelId="{7EAA3845-7F14-AB4B-8F01-CA50C7018337}" type="presOf" srcId="{BD0D0827-A38E-4F14-9EF0-E756E57E9344}" destId="{7E9E6173-B269-1140-901B-71BDF88DC43E}" srcOrd="0" destOrd="0" presId="urn:microsoft.com/office/officeart/2005/8/layout/list1"/>
    <dgm:cxn modelId="{A28C6E4B-28FA-A945-9F86-F26E83765E80}" type="presOf" srcId="{552DE875-791A-4C07-B193-6737FFACB61B}" destId="{13E15782-4A8B-1441-97CF-A269D2DF062A}" srcOrd="1" destOrd="0" presId="urn:microsoft.com/office/officeart/2005/8/layout/list1"/>
    <dgm:cxn modelId="{92E1704C-18D3-9F46-9180-4E168C953DD5}" type="presOf" srcId="{960AD517-DF42-40F0-8C2E-93EF555FE669}" destId="{FB4985C5-2F27-0A4C-9DCE-D14806D990C6}" srcOrd="1" destOrd="0" presId="urn:microsoft.com/office/officeart/2005/8/layout/list1"/>
    <dgm:cxn modelId="{C4FF3974-9502-A541-A36F-36702DE2DA5E}" type="presOf" srcId="{BD0D0827-A38E-4F14-9EF0-E756E57E9344}" destId="{9D5C976B-4331-B94C-90C2-C6583BCBE0F4}" srcOrd="1" destOrd="0" presId="urn:microsoft.com/office/officeart/2005/8/layout/list1"/>
    <dgm:cxn modelId="{E16E9390-D403-FE45-B65E-64923BF4E0E9}" type="presOf" srcId="{AD3ACC78-BB27-4596-96F3-7832C5178B6E}" destId="{3B70621F-6149-FA4E-8DA5-16FD8422D015}" srcOrd="0" destOrd="0" presId="urn:microsoft.com/office/officeart/2005/8/layout/list1"/>
    <dgm:cxn modelId="{2EFE7692-B3A9-4D08-98EA-9ECC01B85269}" srcId="{AD3ACC78-BB27-4596-96F3-7832C5178B6E}" destId="{960AD517-DF42-40F0-8C2E-93EF555FE669}" srcOrd="1" destOrd="0" parTransId="{9E5F9899-4B8A-4649-B4A8-18FB61CB755C}" sibTransId="{5E231407-325A-407D-8D0A-A18CF81EBEA4}"/>
    <dgm:cxn modelId="{EFC69399-FBDA-4DC5-A95F-7ADFAE939752}" srcId="{AD3ACC78-BB27-4596-96F3-7832C5178B6E}" destId="{A8F04B66-7FC9-4308-BFEA-4159DB8F4564}" srcOrd="3" destOrd="0" parTransId="{638F27B9-BE96-4387-88CF-3F975B5EB59C}" sibTransId="{5CBFAC84-3844-4782-B788-E3D1D6178C86}"/>
    <dgm:cxn modelId="{233EE19F-19A8-5344-A945-FA1BD35B7029}" type="presOf" srcId="{960AD517-DF42-40F0-8C2E-93EF555FE669}" destId="{2AF01259-6F6D-5D42-BA44-98312DCB40AF}" srcOrd="0" destOrd="0" presId="urn:microsoft.com/office/officeart/2005/8/layout/list1"/>
    <dgm:cxn modelId="{F23458C9-A6A8-AF47-A7D1-55D4C7E8F406}" type="presOf" srcId="{A8F04B66-7FC9-4308-BFEA-4159DB8F4564}" destId="{CB495BED-3EDE-B443-88BC-D2471AD2034A}" srcOrd="0" destOrd="0" presId="urn:microsoft.com/office/officeart/2005/8/layout/list1"/>
    <dgm:cxn modelId="{CD9E1062-FF71-A04F-82F1-48BD75CE80B0}" type="presParOf" srcId="{3B70621F-6149-FA4E-8DA5-16FD8422D015}" destId="{FAD4B27A-089E-1942-91D1-BBC8D9358401}" srcOrd="0" destOrd="0" presId="urn:microsoft.com/office/officeart/2005/8/layout/list1"/>
    <dgm:cxn modelId="{A8925C44-1386-2F4B-B982-26F264481ECE}" type="presParOf" srcId="{FAD4B27A-089E-1942-91D1-BBC8D9358401}" destId="{7E9E6173-B269-1140-901B-71BDF88DC43E}" srcOrd="0" destOrd="0" presId="urn:microsoft.com/office/officeart/2005/8/layout/list1"/>
    <dgm:cxn modelId="{3D6FCF0F-A937-6848-8E5B-4D2D5DB5F557}" type="presParOf" srcId="{FAD4B27A-089E-1942-91D1-BBC8D9358401}" destId="{9D5C976B-4331-B94C-90C2-C6583BCBE0F4}" srcOrd="1" destOrd="0" presId="urn:microsoft.com/office/officeart/2005/8/layout/list1"/>
    <dgm:cxn modelId="{FFA4D52F-1404-D24E-BA55-CDCAE51FDA29}" type="presParOf" srcId="{3B70621F-6149-FA4E-8DA5-16FD8422D015}" destId="{4E35FCBE-5138-BA45-8A68-29FD37817540}" srcOrd="1" destOrd="0" presId="urn:microsoft.com/office/officeart/2005/8/layout/list1"/>
    <dgm:cxn modelId="{9AA3D1DA-4BF3-8B46-B909-A74566AABF4E}" type="presParOf" srcId="{3B70621F-6149-FA4E-8DA5-16FD8422D015}" destId="{C1C3DC47-921D-F047-8806-D9CCAE58CE94}" srcOrd="2" destOrd="0" presId="urn:microsoft.com/office/officeart/2005/8/layout/list1"/>
    <dgm:cxn modelId="{A1801046-7E94-AA44-A81E-237779C5B4C3}" type="presParOf" srcId="{3B70621F-6149-FA4E-8DA5-16FD8422D015}" destId="{509AB987-1328-2D4A-97E4-8B13445C7032}" srcOrd="3" destOrd="0" presId="urn:microsoft.com/office/officeart/2005/8/layout/list1"/>
    <dgm:cxn modelId="{40240640-87B8-D345-8B01-1279F271A9C5}" type="presParOf" srcId="{3B70621F-6149-FA4E-8DA5-16FD8422D015}" destId="{2D623D78-E585-5147-8C58-ECF66F6E7FA0}" srcOrd="4" destOrd="0" presId="urn:microsoft.com/office/officeart/2005/8/layout/list1"/>
    <dgm:cxn modelId="{D1CF9D89-094F-664B-95D8-49E06AB890AE}" type="presParOf" srcId="{2D623D78-E585-5147-8C58-ECF66F6E7FA0}" destId="{2AF01259-6F6D-5D42-BA44-98312DCB40AF}" srcOrd="0" destOrd="0" presId="urn:microsoft.com/office/officeart/2005/8/layout/list1"/>
    <dgm:cxn modelId="{D479EE3E-4706-1345-9F8A-88283584DBE7}" type="presParOf" srcId="{2D623D78-E585-5147-8C58-ECF66F6E7FA0}" destId="{FB4985C5-2F27-0A4C-9DCE-D14806D990C6}" srcOrd="1" destOrd="0" presId="urn:microsoft.com/office/officeart/2005/8/layout/list1"/>
    <dgm:cxn modelId="{46FF6F67-E7B3-394D-8452-EAF4C75AE893}" type="presParOf" srcId="{3B70621F-6149-FA4E-8DA5-16FD8422D015}" destId="{91F02414-D0DA-0548-A3C4-69AC6EC028A5}" srcOrd="5" destOrd="0" presId="urn:microsoft.com/office/officeart/2005/8/layout/list1"/>
    <dgm:cxn modelId="{70AF65F8-720E-DE4F-BF2F-BD945E42A4C5}" type="presParOf" srcId="{3B70621F-6149-FA4E-8DA5-16FD8422D015}" destId="{4152BFD1-1E7E-E14B-8553-D93ACB36A85D}" srcOrd="6" destOrd="0" presId="urn:microsoft.com/office/officeart/2005/8/layout/list1"/>
    <dgm:cxn modelId="{FD51537D-4EF8-EA4E-96FA-900D404C723D}" type="presParOf" srcId="{3B70621F-6149-FA4E-8DA5-16FD8422D015}" destId="{4F97AF09-C245-7D45-82CC-B1A07058D5F5}" srcOrd="7" destOrd="0" presId="urn:microsoft.com/office/officeart/2005/8/layout/list1"/>
    <dgm:cxn modelId="{01494EE4-6046-2248-9504-73D62C069123}" type="presParOf" srcId="{3B70621F-6149-FA4E-8DA5-16FD8422D015}" destId="{D63335B6-A749-0F46-8C14-7A2A283C3B51}" srcOrd="8" destOrd="0" presId="urn:microsoft.com/office/officeart/2005/8/layout/list1"/>
    <dgm:cxn modelId="{745C5671-6521-6741-92E2-C1B76359CFA0}" type="presParOf" srcId="{D63335B6-A749-0F46-8C14-7A2A283C3B51}" destId="{28059CC6-21D6-6247-91D3-670268ECC2EE}" srcOrd="0" destOrd="0" presId="urn:microsoft.com/office/officeart/2005/8/layout/list1"/>
    <dgm:cxn modelId="{F6FE10D0-D725-B841-874A-D64EE66E23C3}" type="presParOf" srcId="{D63335B6-A749-0F46-8C14-7A2A283C3B51}" destId="{13E15782-4A8B-1441-97CF-A269D2DF062A}" srcOrd="1" destOrd="0" presId="urn:microsoft.com/office/officeart/2005/8/layout/list1"/>
    <dgm:cxn modelId="{1AE29948-E457-6148-9BC2-85324B7AEC07}" type="presParOf" srcId="{3B70621F-6149-FA4E-8DA5-16FD8422D015}" destId="{1AAE469C-F912-9F4A-A63C-51B3F60651C1}" srcOrd="9" destOrd="0" presId="urn:microsoft.com/office/officeart/2005/8/layout/list1"/>
    <dgm:cxn modelId="{2F09DB17-42E5-D942-B4FF-C452E80213EE}" type="presParOf" srcId="{3B70621F-6149-FA4E-8DA5-16FD8422D015}" destId="{2ACD12CF-67D7-B44D-B02A-8BD8065D4E51}" srcOrd="10" destOrd="0" presId="urn:microsoft.com/office/officeart/2005/8/layout/list1"/>
    <dgm:cxn modelId="{B4642442-1B5D-D344-B7CD-B8F63D77AB34}" type="presParOf" srcId="{3B70621F-6149-FA4E-8DA5-16FD8422D015}" destId="{33A4ED1D-2D95-314A-BC47-3350185B2967}" srcOrd="11" destOrd="0" presId="urn:microsoft.com/office/officeart/2005/8/layout/list1"/>
    <dgm:cxn modelId="{E133F3B2-83CE-A84B-B127-1A529322E6D5}" type="presParOf" srcId="{3B70621F-6149-FA4E-8DA5-16FD8422D015}" destId="{EBACCE05-9CD8-194D-ADD1-DE0CA4640AF1}" srcOrd="12" destOrd="0" presId="urn:microsoft.com/office/officeart/2005/8/layout/list1"/>
    <dgm:cxn modelId="{70711A51-D36C-A04A-B149-051FFE327F68}" type="presParOf" srcId="{EBACCE05-9CD8-194D-ADD1-DE0CA4640AF1}" destId="{CB495BED-3EDE-B443-88BC-D2471AD2034A}" srcOrd="0" destOrd="0" presId="urn:microsoft.com/office/officeart/2005/8/layout/list1"/>
    <dgm:cxn modelId="{5F7A8C9B-DF39-E141-B799-12E7499A8059}" type="presParOf" srcId="{EBACCE05-9CD8-194D-ADD1-DE0CA4640AF1}" destId="{6BF6F14E-11F5-E148-8648-CE2C1CB88F05}" srcOrd="1" destOrd="0" presId="urn:microsoft.com/office/officeart/2005/8/layout/list1"/>
    <dgm:cxn modelId="{8B2F53D0-AD1E-F147-B493-FBF7D39A3ACD}" type="presParOf" srcId="{3B70621F-6149-FA4E-8DA5-16FD8422D015}" destId="{F3C311F4-DE51-2A47-9F49-FE085D790265}" srcOrd="13" destOrd="0" presId="urn:microsoft.com/office/officeart/2005/8/layout/list1"/>
    <dgm:cxn modelId="{35742664-D278-F242-B702-DDD03F889CC4}" type="presParOf" srcId="{3B70621F-6149-FA4E-8DA5-16FD8422D015}" destId="{3CC9E039-E96A-6F4E-B011-EA000385B3E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F01ACB-63A2-F64F-98DD-AFE11A9D3044}" type="doc">
      <dgm:prSet loTypeId="urn:microsoft.com/office/officeart/2005/8/layout/hChevron3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0227E7E9-7E23-0441-8240-C6CB7A7729A0}">
      <dgm:prSet/>
      <dgm:spPr/>
      <dgm:t>
        <a:bodyPr/>
        <a:lstStyle/>
        <a:p>
          <a:r>
            <a:rPr lang="en-CH" b="1" dirty="0"/>
            <a:t>2021- 25:</a:t>
          </a:r>
        </a:p>
        <a:p>
          <a:r>
            <a:rPr lang="en-CH" dirty="0"/>
            <a:t>Feas</a:t>
          </a:r>
          <a:r>
            <a:rPr lang="en-US" dirty="0"/>
            <a:t>i</a:t>
          </a:r>
          <a:r>
            <a:rPr lang="en-CH" dirty="0"/>
            <a:t>bility Study</a:t>
          </a:r>
        </a:p>
      </dgm:t>
    </dgm:pt>
    <dgm:pt modelId="{85F6A209-F6CA-2E4E-B093-EAFD69E185A8}" type="parTrans" cxnId="{95B72EF7-9BE7-754B-8EB3-346E4436C4EA}">
      <dgm:prSet/>
      <dgm:spPr/>
      <dgm:t>
        <a:bodyPr/>
        <a:lstStyle/>
        <a:p>
          <a:endParaRPr lang="en-GB"/>
        </a:p>
      </dgm:t>
    </dgm:pt>
    <dgm:pt modelId="{E3062B64-B552-694C-8B17-A5610F87843E}" type="sibTrans" cxnId="{95B72EF7-9BE7-754B-8EB3-346E4436C4EA}">
      <dgm:prSet/>
      <dgm:spPr/>
      <dgm:t>
        <a:bodyPr/>
        <a:lstStyle/>
        <a:p>
          <a:endParaRPr lang="en-GB"/>
        </a:p>
      </dgm:t>
    </dgm:pt>
    <dgm:pt modelId="{6981F244-2E80-C841-AC94-AE628145D77D}">
      <dgm:prSet/>
      <dgm:spPr/>
      <dgm:t>
        <a:bodyPr/>
        <a:lstStyle/>
        <a:p>
          <a:r>
            <a:rPr lang="en-US" b="1" dirty="0"/>
            <a:t>2027/</a:t>
          </a:r>
          <a:r>
            <a:rPr lang="en-CH" b="1" dirty="0"/>
            <a:t>2028:</a:t>
          </a:r>
        </a:p>
        <a:p>
          <a:r>
            <a:rPr lang="en-US" dirty="0"/>
            <a:t>P</a:t>
          </a:r>
          <a:r>
            <a:rPr lang="en-CH" dirty="0"/>
            <a:t>roject </a:t>
          </a:r>
          <a:r>
            <a:rPr lang="en-US" dirty="0"/>
            <a:t>A</a:t>
          </a:r>
          <a:r>
            <a:rPr lang="en-CH" dirty="0"/>
            <a:t>pproval by CERN </a:t>
          </a:r>
          <a:r>
            <a:rPr lang="en-US" dirty="0"/>
            <a:t>C</a:t>
          </a:r>
          <a:r>
            <a:rPr lang="en-CH" dirty="0"/>
            <a:t>ouncil</a:t>
          </a:r>
        </a:p>
      </dgm:t>
    </dgm:pt>
    <dgm:pt modelId="{4A3E7A5E-E7CB-7449-B6E4-B999CEB5256E}" type="parTrans" cxnId="{169B1DEB-0B90-CF4C-AFE2-DA757CB26397}">
      <dgm:prSet/>
      <dgm:spPr/>
      <dgm:t>
        <a:bodyPr/>
        <a:lstStyle/>
        <a:p>
          <a:endParaRPr lang="en-GB"/>
        </a:p>
      </dgm:t>
    </dgm:pt>
    <dgm:pt modelId="{DA9D8263-0B19-BC43-8027-323D1286E137}" type="sibTrans" cxnId="{169B1DEB-0B90-CF4C-AFE2-DA757CB26397}">
      <dgm:prSet/>
      <dgm:spPr/>
      <dgm:t>
        <a:bodyPr/>
        <a:lstStyle/>
        <a:p>
          <a:endParaRPr lang="en-GB"/>
        </a:p>
      </dgm:t>
    </dgm:pt>
    <dgm:pt modelId="{ED599F73-8584-D345-9E70-A916F01F55AB}">
      <dgm:prSet/>
      <dgm:spPr/>
      <dgm:t>
        <a:bodyPr/>
        <a:lstStyle/>
        <a:p>
          <a:r>
            <a:rPr lang="en-CH" b="1" dirty="0"/>
            <a:t>2032: </a:t>
          </a:r>
          <a:endParaRPr lang="en-US" b="1" dirty="0"/>
        </a:p>
        <a:p>
          <a:r>
            <a:rPr lang="en-US" dirty="0"/>
            <a:t>Start of c</a:t>
          </a:r>
          <a:r>
            <a:rPr lang="en-CH" dirty="0"/>
            <a:t>onstruction</a:t>
          </a:r>
        </a:p>
      </dgm:t>
    </dgm:pt>
    <dgm:pt modelId="{96316666-2B70-7F42-ABD2-BC9D277AA195}" type="parTrans" cxnId="{DC0316B8-BB31-9544-A776-3AAF811D29D9}">
      <dgm:prSet/>
      <dgm:spPr/>
      <dgm:t>
        <a:bodyPr/>
        <a:lstStyle/>
        <a:p>
          <a:endParaRPr lang="en-GB"/>
        </a:p>
      </dgm:t>
    </dgm:pt>
    <dgm:pt modelId="{2FB72EFA-9F48-674A-AC12-B8B43060BCE2}" type="sibTrans" cxnId="{DC0316B8-BB31-9544-A776-3AAF811D29D9}">
      <dgm:prSet/>
      <dgm:spPr/>
      <dgm:t>
        <a:bodyPr/>
        <a:lstStyle/>
        <a:p>
          <a:endParaRPr lang="en-GB"/>
        </a:p>
      </dgm:t>
    </dgm:pt>
    <dgm:pt modelId="{7356D165-BF64-6B40-9AB7-B566E3390470}">
      <dgm:prSet/>
      <dgm:spPr/>
      <dgm:t>
        <a:bodyPr/>
        <a:lstStyle/>
        <a:p>
          <a:r>
            <a:rPr lang="en-CH" b="1" dirty="0"/>
            <a:t>2041: </a:t>
          </a:r>
        </a:p>
        <a:p>
          <a:r>
            <a:rPr lang="en-CH" dirty="0"/>
            <a:t>HL-LHC ends</a:t>
          </a:r>
        </a:p>
      </dgm:t>
    </dgm:pt>
    <dgm:pt modelId="{14F5E7E3-56AF-3643-BDA4-80A7717E6C3D}" type="parTrans" cxnId="{5E5BB0E6-DF5A-FD4B-8A01-2AD889B38350}">
      <dgm:prSet/>
      <dgm:spPr/>
      <dgm:t>
        <a:bodyPr/>
        <a:lstStyle/>
        <a:p>
          <a:endParaRPr lang="en-GB"/>
        </a:p>
      </dgm:t>
    </dgm:pt>
    <dgm:pt modelId="{E818C3C4-ACEA-DF4D-A5D3-17DEF257EFD1}" type="sibTrans" cxnId="{5E5BB0E6-DF5A-FD4B-8A01-2AD889B38350}">
      <dgm:prSet/>
      <dgm:spPr/>
      <dgm:t>
        <a:bodyPr/>
        <a:lstStyle/>
        <a:p>
          <a:endParaRPr lang="en-GB"/>
        </a:p>
      </dgm:t>
    </dgm:pt>
    <dgm:pt modelId="{B95411AF-3890-ED4E-9744-05D84EE99F20}">
      <dgm:prSet/>
      <dgm:spPr/>
      <dgm:t>
        <a:bodyPr/>
        <a:lstStyle/>
        <a:p>
          <a:r>
            <a:rPr lang="en-CH" b="1" dirty="0"/>
            <a:t>~2045: </a:t>
          </a:r>
        </a:p>
        <a:p>
          <a:r>
            <a:rPr lang="en-CH" dirty="0"/>
            <a:t>Operation of FCC-ee</a:t>
          </a:r>
        </a:p>
      </dgm:t>
    </dgm:pt>
    <dgm:pt modelId="{BD5A2A60-7C35-EB44-8450-7E39060A5EA7}" type="parTrans" cxnId="{AFA03389-89E0-5644-B6A9-48D87FD41410}">
      <dgm:prSet/>
      <dgm:spPr/>
      <dgm:t>
        <a:bodyPr/>
        <a:lstStyle/>
        <a:p>
          <a:endParaRPr lang="en-GB"/>
        </a:p>
      </dgm:t>
    </dgm:pt>
    <dgm:pt modelId="{AFFF860E-31F4-CF41-95BA-C8A0B3A5DFA2}" type="sibTrans" cxnId="{AFA03389-89E0-5644-B6A9-48D87FD41410}">
      <dgm:prSet/>
      <dgm:spPr/>
      <dgm:t>
        <a:bodyPr/>
        <a:lstStyle/>
        <a:p>
          <a:endParaRPr lang="en-GB"/>
        </a:p>
      </dgm:t>
    </dgm:pt>
    <dgm:pt modelId="{063F95EC-D9D1-6B4F-B5BE-C7A0A4D17FDF}">
      <dgm:prSet/>
      <dgm:spPr/>
      <dgm:t>
        <a:bodyPr/>
        <a:lstStyle/>
        <a:p>
          <a:r>
            <a:rPr lang="en-CH" b="1" dirty="0"/>
            <a:t>~2070:</a:t>
          </a:r>
          <a:r>
            <a:rPr lang="en-CH" dirty="0"/>
            <a:t> </a:t>
          </a:r>
        </a:p>
        <a:p>
          <a:r>
            <a:rPr lang="en-CH" dirty="0"/>
            <a:t>Operation of FCC-hh</a:t>
          </a:r>
        </a:p>
      </dgm:t>
    </dgm:pt>
    <dgm:pt modelId="{E4CA127D-676F-7F4D-A7F7-5551A1636C9D}" type="parTrans" cxnId="{260FFD37-862D-494A-B21A-7E74E41C81AE}">
      <dgm:prSet/>
      <dgm:spPr/>
      <dgm:t>
        <a:bodyPr/>
        <a:lstStyle/>
        <a:p>
          <a:endParaRPr lang="en-GB"/>
        </a:p>
      </dgm:t>
    </dgm:pt>
    <dgm:pt modelId="{5C6DB946-CFA5-3D4D-BED8-90FA64CDE6C1}" type="sibTrans" cxnId="{260FFD37-862D-494A-B21A-7E74E41C81AE}">
      <dgm:prSet/>
      <dgm:spPr/>
      <dgm:t>
        <a:bodyPr/>
        <a:lstStyle/>
        <a:p>
          <a:endParaRPr lang="en-GB"/>
        </a:p>
      </dgm:t>
    </dgm:pt>
    <dgm:pt modelId="{1D38A8B4-7F18-8E48-9F55-4D3556A5E6E6}" type="pres">
      <dgm:prSet presAssocID="{EDF01ACB-63A2-F64F-98DD-AFE11A9D3044}" presName="Name0" presStyleCnt="0">
        <dgm:presLayoutVars>
          <dgm:dir/>
          <dgm:resizeHandles val="exact"/>
        </dgm:presLayoutVars>
      </dgm:prSet>
      <dgm:spPr/>
    </dgm:pt>
    <dgm:pt modelId="{4D6980F3-2D86-9F48-971D-49CCFCC88E5A}" type="pres">
      <dgm:prSet presAssocID="{0227E7E9-7E23-0441-8240-C6CB7A7729A0}" presName="parTxOnly" presStyleLbl="node1" presStyleIdx="0" presStyleCnt="6">
        <dgm:presLayoutVars>
          <dgm:bulletEnabled val="1"/>
        </dgm:presLayoutVars>
      </dgm:prSet>
      <dgm:spPr/>
    </dgm:pt>
    <dgm:pt modelId="{F51B1CA2-3D35-7B4F-B92F-8FD13AA25A8D}" type="pres">
      <dgm:prSet presAssocID="{E3062B64-B552-694C-8B17-A5610F87843E}" presName="parSpace" presStyleCnt="0"/>
      <dgm:spPr/>
    </dgm:pt>
    <dgm:pt modelId="{FC2260DD-68F1-4F49-82CD-972D68C66908}" type="pres">
      <dgm:prSet presAssocID="{6981F244-2E80-C841-AC94-AE628145D77D}" presName="parTxOnly" presStyleLbl="node1" presStyleIdx="1" presStyleCnt="6" custScaleX="106804">
        <dgm:presLayoutVars>
          <dgm:bulletEnabled val="1"/>
        </dgm:presLayoutVars>
      </dgm:prSet>
      <dgm:spPr/>
    </dgm:pt>
    <dgm:pt modelId="{91D29A6B-36AD-734A-B504-DF3A0E756E17}" type="pres">
      <dgm:prSet presAssocID="{DA9D8263-0B19-BC43-8027-323D1286E137}" presName="parSpace" presStyleCnt="0"/>
      <dgm:spPr/>
    </dgm:pt>
    <dgm:pt modelId="{C4F85E5A-3C29-D143-8DBD-F3EDBF648FB8}" type="pres">
      <dgm:prSet presAssocID="{ED599F73-8584-D345-9E70-A916F01F55AB}" presName="parTxOnly" presStyleLbl="node1" presStyleIdx="2" presStyleCnt="6">
        <dgm:presLayoutVars>
          <dgm:bulletEnabled val="1"/>
        </dgm:presLayoutVars>
      </dgm:prSet>
      <dgm:spPr/>
    </dgm:pt>
    <dgm:pt modelId="{B849228C-84E3-7B49-BDD6-658DC70D8B7A}" type="pres">
      <dgm:prSet presAssocID="{2FB72EFA-9F48-674A-AC12-B8B43060BCE2}" presName="parSpace" presStyleCnt="0"/>
      <dgm:spPr/>
    </dgm:pt>
    <dgm:pt modelId="{121887BC-A021-E141-B064-674BA466EF21}" type="pres">
      <dgm:prSet presAssocID="{7356D165-BF64-6B40-9AB7-B566E3390470}" presName="parTxOnly" presStyleLbl="node1" presStyleIdx="3" presStyleCnt="6">
        <dgm:presLayoutVars>
          <dgm:bulletEnabled val="1"/>
        </dgm:presLayoutVars>
      </dgm:prSet>
      <dgm:spPr/>
    </dgm:pt>
    <dgm:pt modelId="{76FF2DBA-2A13-7E48-B857-A75CA86E7E4E}" type="pres">
      <dgm:prSet presAssocID="{E818C3C4-ACEA-DF4D-A5D3-17DEF257EFD1}" presName="parSpace" presStyleCnt="0"/>
      <dgm:spPr/>
    </dgm:pt>
    <dgm:pt modelId="{0ACEDBD0-DFF6-2349-846B-A2A63FBF5117}" type="pres">
      <dgm:prSet presAssocID="{B95411AF-3890-ED4E-9744-05D84EE99F20}" presName="parTxOnly" presStyleLbl="node1" presStyleIdx="4" presStyleCnt="6">
        <dgm:presLayoutVars>
          <dgm:bulletEnabled val="1"/>
        </dgm:presLayoutVars>
      </dgm:prSet>
      <dgm:spPr/>
    </dgm:pt>
    <dgm:pt modelId="{17361CE8-E39D-DF49-979D-C142AF926ADB}" type="pres">
      <dgm:prSet presAssocID="{AFFF860E-31F4-CF41-95BA-C8A0B3A5DFA2}" presName="parSpace" presStyleCnt="0"/>
      <dgm:spPr/>
    </dgm:pt>
    <dgm:pt modelId="{C8198319-1547-4041-8597-015FDB4B7192}" type="pres">
      <dgm:prSet presAssocID="{063F95EC-D9D1-6B4F-B5BE-C7A0A4D17FDF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AB0EBB17-13D5-BC45-96E7-A63866F918A5}" type="presOf" srcId="{ED599F73-8584-D345-9E70-A916F01F55AB}" destId="{C4F85E5A-3C29-D143-8DBD-F3EDBF648FB8}" srcOrd="0" destOrd="0" presId="urn:microsoft.com/office/officeart/2005/8/layout/hChevron3"/>
    <dgm:cxn modelId="{D446F71E-DE67-3746-A71D-7912247CB498}" type="presOf" srcId="{EDF01ACB-63A2-F64F-98DD-AFE11A9D3044}" destId="{1D38A8B4-7F18-8E48-9F55-4D3556A5E6E6}" srcOrd="0" destOrd="0" presId="urn:microsoft.com/office/officeart/2005/8/layout/hChevron3"/>
    <dgm:cxn modelId="{4B874F22-10B5-6846-AE63-0C6327E07FAD}" type="presOf" srcId="{063F95EC-D9D1-6B4F-B5BE-C7A0A4D17FDF}" destId="{C8198319-1547-4041-8597-015FDB4B7192}" srcOrd="0" destOrd="0" presId="urn:microsoft.com/office/officeart/2005/8/layout/hChevron3"/>
    <dgm:cxn modelId="{260FFD37-862D-494A-B21A-7E74E41C81AE}" srcId="{EDF01ACB-63A2-F64F-98DD-AFE11A9D3044}" destId="{063F95EC-D9D1-6B4F-B5BE-C7A0A4D17FDF}" srcOrd="5" destOrd="0" parTransId="{E4CA127D-676F-7F4D-A7F7-5551A1636C9D}" sibTransId="{5C6DB946-CFA5-3D4D-BED8-90FA64CDE6C1}"/>
    <dgm:cxn modelId="{92085C68-6435-3946-B3EF-740418662D9B}" type="presOf" srcId="{B95411AF-3890-ED4E-9744-05D84EE99F20}" destId="{0ACEDBD0-DFF6-2349-846B-A2A63FBF5117}" srcOrd="0" destOrd="0" presId="urn:microsoft.com/office/officeart/2005/8/layout/hChevron3"/>
    <dgm:cxn modelId="{AFA03389-89E0-5644-B6A9-48D87FD41410}" srcId="{EDF01ACB-63A2-F64F-98DD-AFE11A9D3044}" destId="{B95411AF-3890-ED4E-9744-05D84EE99F20}" srcOrd="4" destOrd="0" parTransId="{BD5A2A60-7C35-EB44-8450-7E39060A5EA7}" sibTransId="{AFFF860E-31F4-CF41-95BA-C8A0B3A5DFA2}"/>
    <dgm:cxn modelId="{9450078B-C2C8-6643-9552-EFE39F16DB81}" type="presOf" srcId="{0227E7E9-7E23-0441-8240-C6CB7A7729A0}" destId="{4D6980F3-2D86-9F48-971D-49CCFCC88E5A}" srcOrd="0" destOrd="0" presId="urn:microsoft.com/office/officeart/2005/8/layout/hChevron3"/>
    <dgm:cxn modelId="{76A48598-00BF-1644-A4B3-2841FF07D3E8}" type="presOf" srcId="{7356D165-BF64-6B40-9AB7-B566E3390470}" destId="{121887BC-A021-E141-B064-674BA466EF21}" srcOrd="0" destOrd="0" presId="urn:microsoft.com/office/officeart/2005/8/layout/hChevron3"/>
    <dgm:cxn modelId="{DC0316B8-BB31-9544-A776-3AAF811D29D9}" srcId="{EDF01ACB-63A2-F64F-98DD-AFE11A9D3044}" destId="{ED599F73-8584-D345-9E70-A916F01F55AB}" srcOrd="2" destOrd="0" parTransId="{96316666-2B70-7F42-ABD2-BC9D277AA195}" sibTransId="{2FB72EFA-9F48-674A-AC12-B8B43060BCE2}"/>
    <dgm:cxn modelId="{F8AE33C1-F7E3-824D-B343-2570776DA9D5}" type="presOf" srcId="{6981F244-2E80-C841-AC94-AE628145D77D}" destId="{FC2260DD-68F1-4F49-82CD-972D68C66908}" srcOrd="0" destOrd="0" presId="urn:microsoft.com/office/officeart/2005/8/layout/hChevron3"/>
    <dgm:cxn modelId="{5E5BB0E6-DF5A-FD4B-8A01-2AD889B38350}" srcId="{EDF01ACB-63A2-F64F-98DD-AFE11A9D3044}" destId="{7356D165-BF64-6B40-9AB7-B566E3390470}" srcOrd="3" destOrd="0" parTransId="{14F5E7E3-56AF-3643-BDA4-80A7717E6C3D}" sibTransId="{E818C3C4-ACEA-DF4D-A5D3-17DEF257EFD1}"/>
    <dgm:cxn modelId="{169B1DEB-0B90-CF4C-AFE2-DA757CB26397}" srcId="{EDF01ACB-63A2-F64F-98DD-AFE11A9D3044}" destId="{6981F244-2E80-C841-AC94-AE628145D77D}" srcOrd="1" destOrd="0" parTransId="{4A3E7A5E-E7CB-7449-B6E4-B999CEB5256E}" sibTransId="{DA9D8263-0B19-BC43-8027-323D1286E137}"/>
    <dgm:cxn modelId="{95B72EF7-9BE7-754B-8EB3-346E4436C4EA}" srcId="{EDF01ACB-63A2-F64F-98DD-AFE11A9D3044}" destId="{0227E7E9-7E23-0441-8240-C6CB7A7729A0}" srcOrd="0" destOrd="0" parTransId="{85F6A209-F6CA-2E4E-B093-EAFD69E185A8}" sibTransId="{E3062B64-B552-694C-8B17-A5610F87843E}"/>
    <dgm:cxn modelId="{9D914FCB-8777-9E4E-8EF4-7F31929EAA48}" type="presParOf" srcId="{1D38A8B4-7F18-8E48-9F55-4D3556A5E6E6}" destId="{4D6980F3-2D86-9F48-971D-49CCFCC88E5A}" srcOrd="0" destOrd="0" presId="urn:microsoft.com/office/officeart/2005/8/layout/hChevron3"/>
    <dgm:cxn modelId="{01670655-1220-4146-9B2F-15FC67DDC8BC}" type="presParOf" srcId="{1D38A8B4-7F18-8E48-9F55-4D3556A5E6E6}" destId="{F51B1CA2-3D35-7B4F-B92F-8FD13AA25A8D}" srcOrd="1" destOrd="0" presId="urn:microsoft.com/office/officeart/2005/8/layout/hChevron3"/>
    <dgm:cxn modelId="{77242CB7-631D-AC44-AA8C-3914D218C928}" type="presParOf" srcId="{1D38A8B4-7F18-8E48-9F55-4D3556A5E6E6}" destId="{FC2260DD-68F1-4F49-82CD-972D68C66908}" srcOrd="2" destOrd="0" presId="urn:microsoft.com/office/officeart/2005/8/layout/hChevron3"/>
    <dgm:cxn modelId="{101B3FA6-FE1E-B64A-92A5-5768E4319F10}" type="presParOf" srcId="{1D38A8B4-7F18-8E48-9F55-4D3556A5E6E6}" destId="{91D29A6B-36AD-734A-B504-DF3A0E756E17}" srcOrd="3" destOrd="0" presId="urn:microsoft.com/office/officeart/2005/8/layout/hChevron3"/>
    <dgm:cxn modelId="{B9813A37-2121-E04A-BFF8-E60B9B8DA859}" type="presParOf" srcId="{1D38A8B4-7F18-8E48-9F55-4D3556A5E6E6}" destId="{C4F85E5A-3C29-D143-8DBD-F3EDBF648FB8}" srcOrd="4" destOrd="0" presId="urn:microsoft.com/office/officeart/2005/8/layout/hChevron3"/>
    <dgm:cxn modelId="{678A9AE3-22BD-F843-99D4-0FA58F22CC6E}" type="presParOf" srcId="{1D38A8B4-7F18-8E48-9F55-4D3556A5E6E6}" destId="{B849228C-84E3-7B49-BDD6-658DC70D8B7A}" srcOrd="5" destOrd="0" presId="urn:microsoft.com/office/officeart/2005/8/layout/hChevron3"/>
    <dgm:cxn modelId="{E7024B5A-C420-1B42-AA93-5EE4EB9DD452}" type="presParOf" srcId="{1D38A8B4-7F18-8E48-9F55-4D3556A5E6E6}" destId="{121887BC-A021-E141-B064-674BA466EF21}" srcOrd="6" destOrd="0" presId="urn:microsoft.com/office/officeart/2005/8/layout/hChevron3"/>
    <dgm:cxn modelId="{D994F126-EEB6-6C47-984E-EEAB476EC8E1}" type="presParOf" srcId="{1D38A8B4-7F18-8E48-9F55-4D3556A5E6E6}" destId="{76FF2DBA-2A13-7E48-B857-A75CA86E7E4E}" srcOrd="7" destOrd="0" presId="urn:microsoft.com/office/officeart/2005/8/layout/hChevron3"/>
    <dgm:cxn modelId="{29B3F674-D8DE-614B-A27E-C1FD88E92FCE}" type="presParOf" srcId="{1D38A8B4-7F18-8E48-9F55-4D3556A5E6E6}" destId="{0ACEDBD0-DFF6-2349-846B-A2A63FBF5117}" srcOrd="8" destOrd="0" presId="urn:microsoft.com/office/officeart/2005/8/layout/hChevron3"/>
    <dgm:cxn modelId="{40F8F024-4511-8A4C-83BA-D995F983B363}" type="presParOf" srcId="{1D38A8B4-7F18-8E48-9F55-4D3556A5E6E6}" destId="{17361CE8-E39D-DF49-979D-C142AF926ADB}" srcOrd="9" destOrd="0" presId="urn:microsoft.com/office/officeart/2005/8/layout/hChevron3"/>
    <dgm:cxn modelId="{7AA7485B-3E77-1D41-BE14-D7DB35AF292E}" type="presParOf" srcId="{1D38A8B4-7F18-8E48-9F55-4D3556A5E6E6}" destId="{C8198319-1547-4041-8597-015FDB4B7192}" srcOrd="10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18BB30-CD8A-4242-82B5-93C2B1DCD039}" type="doc">
      <dgm:prSet loTypeId="urn:microsoft.com/office/officeart/2005/8/layout/hChevron3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GB"/>
        </a:p>
      </dgm:t>
    </dgm:pt>
    <dgm:pt modelId="{8D5E6289-4324-EC49-A2FA-180365DCA517}">
      <dgm:prSet custT="1"/>
      <dgm:spPr/>
      <dgm:t>
        <a:bodyPr/>
        <a:lstStyle/>
        <a:p>
          <a:r>
            <a:rPr lang="en-CH" sz="1200" b="1" dirty="0"/>
            <a:t>2024</a:t>
          </a:r>
        </a:p>
      </dgm:t>
    </dgm:pt>
    <dgm:pt modelId="{300A2316-C6DE-2248-BD72-F85BDB7722A3}" type="parTrans" cxnId="{A95177A9-D216-5342-A873-0A71D5D57AF4}">
      <dgm:prSet/>
      <dgm:spPr/>
      <dgm:t>
        <a:bodyPr/>
        <a:lstStyle/>
        <a:p>
          <a:endParaRPr lang="en-GB" sz="1200" b="1"/>
        </a:p>
      </dgm:t>
    </dgm:pt>
    <dgm:pt modelId="{4BB7B90C-AB9C-9144-9852-4D9126D95CAF}" type="sibTrans" cxnId="{A95177A9-D216-5342-A873-0A71D5D57AF4}">
      <dgm:prSet/>
      <dgm:spPr/>
      <dgm:t>
        <a:bodyPr/>
        <a:lstStyle/>
        <a:p>
          <a:endParaRPr lang="en-GB" sz="1200" b="1"/>
        </a:p>
      </dgm:t>
    </dgm:pt>
    <dgm:pt modelId="{DE27FECB-6C2C-8F49-B19D-32281C9623C6}">
      <dgm:prSet custT="1"/>
      <dgm:spPr/>
      <dgm:t>
        <a:bodyPr/>
        <a:lstStyle/>
        <a:p>
          <a:r>
            <a:rPr lang="en-CH" sz="1200" b="1" dirty="0"/>
            <a:t>2025</a:t>
          </a:r>
        </a:p>
      </dgm:t>
    </dgm:pt>
    <dgm:pt modelId="{A3DFA8D2-993C-E543-ADD2-818EB92FDACD}" type="parTrans" cxnId="{50B01448-B4B6-1E41-9B3E-169A1B6BBB32}">
      <dgm:prSet/>
      <dgm:spPr/>
      <dgm:t>
        <a:bodyPr/>
        <a:lstStyle/>
        <a:p>
          <a:endParaRPr lang="en-GB" sz="1200" b="1"/>
        </a:p>
      </dgm:t>
    </dgm:pt>
    <dgm:pt modelId="{A6A9B32A-ECE1-A745-A191-C9DCD873528E}" type="sibTrans" cxnId="{50B01448-B4B6-1E41-9B3E-169A1B6BBB32}">
      <dgm:prSet/>
      <dgm:spPr/>
      <dgm:t>
        <a:bodyPr/>
        <a:lstStyle/>
        <a:p>
          <a:endParaRPr lang="en-GB" sz="1200" b="1"/>
        </a:p>
      </dgm:t>
    </dgm:pt>
    <dgm:pt modelId="{F689A2D1-FD9B-1D44-A9C0-647A77B1E451}">
      <dgm:prSet custT="1"/>
      <dgm:spPr/>
      <dgm:t>
        <a:bodyPr/>
        <a:lstStyle/>
        <a:p>
          <a:r>
            <a:rPr lang="en-CH" sz="1200" b="1"/>
            <a:t>2026</a:t>
          </a:r>
        </a:p>
      </dgm:t>
    </dgm:pt>
    <dgm:pt modelId="{0ED39B33-F235-6340-93F4-FE2CDA3C7265}" type="parTrans" cxnId="{1BB345AF-6AE2-7346-83BC-8C31D9B5ADF0}">
      <dgm:prSet/>
      <dgm:spPr/>
      <dgm:t>
        <a:bodyPr/>
        <a:lstStyle/>
        <a:p>
          <a:endParaRPr lang="en-GB" sz="1200" b="1"/>
        </a:p>
      </dgm:t>
    </dgm:pt>
    <dgm:pt modelId="{332CDF6B-4564-734B-8CBD-6AA84CEB9643}" type="sibTrans" cxnId="{1BB345AF-6AE2-7346-83BC-8C31D9B5ADF0}">
      <dgm:prSet/>
      <dgm:spPr/>
      <dgm:t>
        <a:bodyPr/>
        <a:lstStyle/>
        <a:p>
          <a:endParaRPr lang="en-GB" sz="1200" b="1"/>
        </a:p>
      </dgm:t>
    </dgm:pt>
    <dgm:pt modelId="{ABC59E1D-7B49-5248-AC0E-A7FCA4686113}">
      <dgm:prSet custT="1"/>
      <dgm:spPr/>
      <dgm:t>
        <a:bodyPr/>
        <a:lstStyle/>
        <a:p>
          <a:r>
            <a:rPr lang="en-CH" sz="1200" b="1"/>
            <a:t>2027</a:t>
          </a:r>
        </a:p>
      </dgm:t>
    </dgm:pt>
    <dgm:pt modelId="{4D9465AC-956D-D546-8D3B-7B981C640AEC}" type="parTrans" cxnId="{657BAFD7-684D-BF44-92C4-C811FA6A9EDA}">
      <dgm:prSet/>
      <dgm:spPr/>
      <dgm:t>
        <a:bodyPr/>
        <a:lstStyle/>
        <a:p>
          <a:endParaRPr lang="en-GB" sz="1200" b="1"/>
        </a:p>
      </dgm:t>
    </dgm:pt>
    <dgm:pt modelId="{9A6FED18-4F2B-2349-8083-2479986D4874}" type="sibTrans" cxnId="{657BAFD7-684D-BF44-92C4-C811FA6A9EDA}">
      <dgm:prSet/>
      <dgm:spPr/>
      <dgm:t>
        <a:bodyPr/>
        <a:lstStyle/>
        <a:p>
          <a:endParaRPr lang="en-GB" sz="1200" b="1"/>
        </a:p>
      </dgm:t>
    </dgm:pt>
    <dgm:pt modelId="{F3C1057F-8FF3-DB45-9738-8F507E572350}">
      <dgm:prSet custT="1"/>
      <dgm:spPr/>
      <dgm:t>
        <a:bodyPr/>
        <a:lstStyle/>
        <a:p>
          <a:r>
            <a:rPr lang="en-CH" sz="1200" b="1"/>
            <a:t>2028</a:t>
          </a:r>
        </a:p>
      </dgm:t>
    </dgm:pt>
    <dgm:pt modelId="{44E54B3C-56DB-0541-81A5-93B700A2D7D9}" type="parTrans" cxnId="{FDB27BEF-0526-2E43-939F-4CCB6188D3B5}">
      <dgm:prSet/>
      <dgm:spPr/>
      <dgm:t>
        <a:bodyPr/>
        <a:lstStyle/>
        <a:p>
          <a:endParaRPr lang="en-GB" sz="1200" b="1"/>
        </a:p>
      </dgm:t>
    </dgm:pt>
    <dgm:pt modelId="{6861FEED-EED7-8847-AC29-F6BC23CEA45A}" type="sibTrans" cxnId="{FDB27BEF-0526-2E43-939F-4CCB6188D3B5}">
      <dgm:prSet/>
      <dgm:spPr/>
      <dgm:t>
        <a:bodyPr/>
        <a:lstStyle/>
        <a:p>
          <a:endParaRPr lang="en-GB" sz="1200" b="1"/>
        </a:p>
      </dgm:t>
    </dgm:pt>
    <dgm:pt modelId="{7DFC0EA8-4455-BD48-BD67-7EC930021CB1}">
      <dgm:prSet custT="1"/>
      <dgm:spPr/>
      <dgm:t>
        <a:bodyPr/>
        <a:lstStyle/>
        <a:p>
          <a:r>
            <a:rPr lang="en-CH" sz="1200" b="1"/>
            <a:t>2029</a:t>
          </a:r>
        </a:p>
      </dgm:t>
    </dgm:pt>
    <dgm:pt modelId="{7144DDC0-0A83-2043-ABA7-19268239823B}" type="parTrans" cxnId="{B73AB969-DC35-EF47-9C65-906ECD4769E4}">
      <dgm:prSet/>
      <dgm:spPr/>
      <dgm:t>
        <a:bodyPr/>
        <a:lstStyle/>
        <a:p>
          <a:endParaRPr lang="en-GB" sz="1200" b="1"/>
        </a:p>
      </dgm:t>
    </dgm:pt>
    <dgm:pt modelId="{203485AC-5C39-894B-9DA2-AEF94A7F46A7}" type="sibTrans" cxnId="{B73AB969-DC35-EF47-9C65-906ECD4769E4}">
      <dgm:prSet/>
      <dgm:spPr/>
      <dgm:t>
        <a:bodyPr/>
        <a:lstStyle/>
        <a:p>
          <a:endParaRPr lang="en-GB" sz="1200" b="1"/>
        </a:p>
      </dgm:t>
    </dgm:pt>
    <dgm:pt modelId="{1D927F8C-F3A6-4444-B03E-514427C394C8}">
      <dgm:prSet custT="1"/>
      <dgm:spPr/>
      <dgm:t>
        <a:bodyPr/>
        <a:lstStyle/>
        <a:p>
          <a:r>
            <a:rPr lang="en-CH" sz="1200" b="1"/>
            <a:t>2030</a:t>
          </a:r>
        </a:p>
      </dgm:t>
    </dgm:pt>
    <dgm:pt modelId="{A9C6B954-3BB6-8142-84B3-0EE859F9CF6A}" type="parTrans" cxnId="{01E9EE11-5FF1-9147-94CC-64BCAEDD6EB4}">
      <dgm:prSet/>
      <dgm:spPr/>
      <dgm:t>
        <a:bodyPr/>
        <a:lstStyle/>
        <a:p>
          <a:endParaRPr lang="en-GB" sz="1200" b="1"/>
        </a:p>
      </dgm:t>
    </dgm:pt>
    <dgm:pt modelId="{259D1928-5401-1E42-B468-6C81DB4DA00B}" type="sibTrans" cxnId="{01E9EE11-5FF1-9147-94CC-64BCAEDD6EB4}">
      <dgm:prSet/>
      <dgm:spPr/>
      <dgm:t>
        <a:bodyPr/>
        <a:lstStyle/>
        <a:p>
          <a:endParaRPr lang="en-GB" sz="1200" b="1"/>
        </a:p>
      </dgm:t>
    </dgm:pt>
    <dgm:pt modelId="{169BA43B-D717-4F46-A89E-4C970E9546C6}">
      <dgm:prSet custT="1"/>
      <dgm:spPr/>
      <dgm:t>
        <a:bodyPr/>
        <a:lstStyle/>
        <a:p>
          <a:r>
            <a:rPr lang="en-CH" sz="1200" b="1"/>
            <a:t>2031</a:t>
          </a:r>
        </a:p>
      </dgm:t>
    </dgm:pt>
    <dgm:pt modelId="{57B20768-DEFA-8842-9AF0-8749A0732FB8}" type="parTrans" cxnId="{DB672907-C2DE-924F-AA12-74629BA7BCD1}">
      <dgm:prSet/>
      <dgm:spPr/>
      <dgm:t>
        <a:bodyPr/>
        <a:lstStyle/>
        <a:p>
          <a:endParaRPr lang="en-GB" sz="1200" b="1"/>
        </a:p>
      </dgm:t>
    </dgm:pt>
    <dgm:pt modelId="{517AF927-0DDF-D845-BE6D-4E1DEDEE3250}" type="sibTrans" cxnId="{DB672907-C2DE-924F-AA12-74629BA7BCD1}">
      <dgm:prSet/>
      <dgm:spPr/>
      <dgm:t>
        <a:bodyPr/>
        <a:lstStyle/>
        <a:p>
          <a:endParaRPr lang="en-GB" sz="1200" b="1"/>
        </a:p>
      </dgm:t>
    </dgm:pt>
    <dgm:pt modelId="{4B7BF5F3-4F40-C64E-887F-9ED2A8D29DAF}">
      <dgm:prSet custT="1"/>
      <dgm:spPr/>
      <dgm:t>
        <a:bodyPr/>
        <a:lstStyle/>
        <a:p>
          <a:r>
            <a:rPr lang="en-CH" sz="1200" b="1"/>
            <a:t>2032</a:t>
          </a:r>
        </a:p>
      </dgm:t>
    </dgm:pt>
    <dgm:pt modelId="{9A9275C3-A45D-9D4C-90BC-2911D1FD810E}" type="parTrans" cxnId="{7319C78E-A99C-ED4E-A3A2-24D2C3E36641}">
      <dgm:prSet/>
      <dgm:spPr/>
      <dgm:t>
        <a:bodyPr/>
        <a:lstStyle/>
        <a:p>
          <a:endParaRPr lang="en-GB" sz="1200" b="1"/>
        </a:p>
      </dgm:t>
    </dgm:pt>
    <dgm:pt modelId="{A4B754E6-DA03-224D-8521-729B91835D58}" type="sibTrans" cxnId="{7319C78E-A99C-ED4E-A3A2-24D2C3E36641}">
      <dgm:prSet/>
      <dgm:spPr/>
      <dgm:t>
        <a:bodyPr/>
        <a:lstStyle/>
        <a:p>
          <a:endParaRPr lang="en-GB" sz="1200" b="1"/>
        </a:p>
      </dgm:t>
    </dgm:pt>
    <dgm:pt modelId="{EA3EDC4D-32D6-2C45-8A2D-4DBFBBF55050}">
      <dgm:prSet custT="1"/>
      <dgm:spPr/>
      <dgm:t>
        <a:bodyPr/>
        <a:lstStyle/>
        <a:p>
          <a:r>
            <a:rPr lang="en-CH" sz="1200" b="1"/>
            <a:t>2033</a:t>
          </a:r>
        </a:p>
      </dgm:t>
    </dgm:pt>
    <dgm:pt modelId="{D0FC368D-B6FA-DA49-84D0-C69100FFC4C1}" type="parTrans" cxnId="{43AE7381-7C23-BB43-828B-0F42A21EBF0B}">
      <dgm:prSet/>
      <dgm:spPr/>
      <dgm:t>
        <a:bodyPr/>
        <a:lstStyle/>
        <a:p>
          <a:endParaRPr lang="en-GB" sz="1200" b="1"/>
        </a:p>
      </dgm:t>
    </dgm:pt>
    <dgm:pt modelId="{182F451F-E301-394F-9F35-C2E62733F0DC}" type="sibTrans" cxnId="{43AE7381-7C23-BB43-828B-0F42A21EBF0B}">
      <dgm:prSet/>
      <dgm:spPr/>
      <dgm:t>
        <a:bodyPr/>
        <a:lstStyle/>
        <a:p>
          <a:endParaRPr lang="en-GB" sz="1200" b="1"/>
        </a:p>
      </dgm:t>
    </dgm:pt>
    <dgm:pt modelId="{E1695CA6-C350-7D4C-B652-3CF89C70600E}" type="pres">
      <dgm:prSet presAssocID="{D018BB30-CD8A-4242-82B5-93C2B1DCD039}" presName="Name0" presStyleCnt="0">
        <dgm:presLayoutVars>
          <dgm:dir/>
          <dgm:resizeHandles val="exact"/>
        </dgm:presLayoutVars>
      </dgm:prSet>
      <dgm:spPr/>
    </dgm:pt>
    <dgm:pt modelId="{71B02542-3988-434B-90EE-05019A8EEC3A}" type="pres">
      <dgm:prSet presAssocID="{8D5E6289-4324-EC49-A2FA-180365DCA517}" presName="parTxOnly" presStyleLbl="node1" presStyleIdx="0" presStyleCnt="10">
        <dgm:presLayoutVars>
          <dgm:bulletEnabled val="1"/>
        </dgm:presLayoutVars>
      </dgm:prSet>
      <dgm:spPr/>
    </dgm:pt>
    <dgm:pt modelId="{3B789319-BD86-6F49-A18C-523D8845002E}" type="pres">
      <dgm:prSet presAssocID="{4BB7B90C-AB9C-9144-9852-4D9126D95CAF}" presName="parSpace" presStyleCnt="0"/>
      <dgm:spPr/>
    </dgm:pt>
    <dgm:pt modelId="{EC69AEA0-2504-E643-ADC1-DF6D47ED16B9}" type="pres">
      <dgm:prSet presAssocID="{DE27FECB-6C2C-8F49-B19D-32281C9623C6}" presName="parTxOnly" presStyleLbl="node1" presStyleIdx="1" presStyleCnt="10">
        <dgm:presLayoutVars>
          <dgm:bulletEnabled val="1"/>
        </dgm:presLayoutVars>
      </dgm:prSet>
      <dgm:spPr/>
    </dgm:pt>
    <dgm:pt modelId="{A8E29E69-3499-A344-9354-4003DB9E61CE}" type="pres">
      <dgm:prSet presAssocID="{A6A9B32A-ECE1-A745-A191-C9DCD873528E}" presName="parSpace" presStyleCnt="0"/>
      <dgm:spPr/>
    </dgm:pt>
    <dgm:pt modelId="{E0C83FD6-BC8B-FF4E-9092-A2E6DE69B7F7}" type="pres">
      <dgm:prSet presAssocID="{F689A2D1-FD9B-1D44-A9C0-647A77B1E451}" presName="parTxOnly" presStyleLbl="node1" presStyleIdx="2" presStyleCnt="10">
        <dgm:presLayoutVars>
          <dgm:bulletEnabled val="1"/>
        </dgm:presLayoutVars>
      </dgm:prSet>
      <dgm:spPr/>
    </dgm:pt>
    <dgm:pt modelId="{EEA8B2D4-6EA6-634D-9E56-5909DFED60A6}" type="pres">
      <dgm:prSet presAssocID="{332CDF6B-4564-734B-8CBD-6AA84CEB9643}" presName="parSpace" presStyleCnt="0"/>
      <dgm:spPr/>
    </dgm:pt>
    <dgm:pt modelId="{6E8DF15B-471A-CA47-9622-307EA7CB64DC}" type="pres">
      <dgm:prSet presAssocID="{ABC59E1D-7B49-5248-AC0E-A7FCA4686113}" presName="parTxOnly" presStyleLbl="node1" presStyleIdx="3" presStyleCnt="10">
        <dgm:presLayoutVars>
          <dgm:bulletEnabled val="1"/>
        </dgm:presLayoutVars>
      </dgm:prSet>
      <dgm:spPr/>
    </dgm:pt>
    <dgm:pt modelId="{35E1FC7B-2850-FC48-BC04-17A076920EDB}" type="pres">
      <dgm:prSet presAssocID="{9A6FED18-4F2B-2349-8083-2479986D4874}" presName="parSpace" presStyleCnt="0"/>
      <dgm:spPr/>
    </dgm:pt>
    <dgm:pt modelId="{65E8A991-33F0-8444-ADAB-4151A6FA201E}" type="pres">
      <dgm:prSet presAssocID="{F3C1057F-8FF3-DB45-9738-8F507E572350}" presName="parTxOnly" presStyleLbl="node1" presStyleIdx="4" presStyleCnt="10">
        <dgm:presLayoutVars>
          <dgm:bulletEnabled val="1"/>
        </dgm:presLayoutVars>
      </dgm:prSet>
      <dgm:spPr/>
    </dgm:pt>
    <dgm:pt modelId="{EECFEA28-4C60-F54E-BF61-57DE441C0986}" type="pres">
      <dgm:prSet presAssocID="{6861FEED-EED7-8847-AC29-F6BC23CEA45A}" presName="parSpace" presStyleCnt="0"/>
      <dgm:spPr/>
    </dgm:pt>
    <dgm:pt modelId="{855DB4CB-48E6-9B42-B8AF-6CA1FA4BA618}" type="pres">
      <dgm:prSet presAssocID="{7DFC0EA8-4455-BD48-BD67-7EC930021CB1}" presName="parTxOnly" presStyleLbl="node1" presStyleIdx="5" presStyleCnt="10">
        <dgm:presLayoutVars>
          <dgm:bulletEnabled val="1"/>
        </dgm:presLayoutVars>
      </dgm:prSet>
      <dgm:spPr/>
    </dgm:pt>
    <dgm:pt modelId="{0CE8C5E8-B2BC-0D4A-A826-33E18F79443C}" type="pres">
      <dgm:prSet presAssocID="{203485AC-5C39-894B-9DA2-AEF94A7F46A7}" presName="parSpace" presStyleCnt="0"/>
      <dgm:spPr/>
    </dgm:pt>
    <dgm:pt modelId="{769A289E-96F1-2A40-8A8D-C3A9C9EEF1FD}" type="pres">
      <dgm:prSet presAssocID="{1D927F8C-F3A6-4444-B03E-514427C394C8}" presName="parTxOnly" presStyleLbl="node1" presStyleIdx="6" presStyleCnt="10">
        <dgm:presLayoutVars>
          <dgm:bulletEnabled val="1"/>
        </dgm:presLayoutVars>
      </dgm:prSet>
      <dgm:spPr/>
    </dgm:pt>
    <dgm:pt modelId="{6BD29911-F4DE-EB41-A2E8-8C713AA7C02F}" type="pres">
      <dgm:prSet presAssocID="{259D1928-5401-1E42-B468-6C81DB4DA00B}" presName="parSpace" presStyleCnt="0"/>
      <dgm:spPr/>
    </dgm:pt>
    <dgm:pt modelId="{68C7BE15-444A-6E42-A936-4775E57CB215}" type="pres">
      <dgm:prSet presAssocID="{169BA43B-D717-4F46-A89E-4C970E9546C6}" presName="parTxOnly" presStyleLbl="node1" presStyleIdx="7" presStyleCnt="10">
        <dgm:presLayoutVars>
          <dgm:bulletEnabled val="1"/>
        </dgm:presLayoutVars>
      </dgm:prSet>
      <dgm:spPr/>
    </dgm:pt>
    <dgm:pt modelId="{3C874F6E-B364-ED44-BA69-A77F6570759B}" type="pres">
      <dgm:prSet presAssocID="{517AF927-0DDF-D845-BE6D-4E1DEDEE3250}" presName="parSpace" presStyleCnt="0"/>
      <dgm:spPr/>
    </dgm:pt>
    <dgm:pt modelId="{CF7ABFD0-333B-1149-B1B7-77E6DA038E19}" type="pres">
      <dgm:prSet presAssocID="{4B7BF5F3-4F40-C64E-887F-9ED2A8D29DAF}" presName="parTxOnly" presStyleLbl="node1" presStyleIdx="8" presStyleCnt="10">
        <dgm:presLayoutVars>
          <dgm:bulletEnabled val="1"/>
        </dgm:presLayoutVars>
      </dgm:prSet>
      <dgm:spPr/>
    </dgm:pt>
    <dgm:pt modelId="{95EA852E-5119-7343-AD39-C205A2828CDF}" type="pres">
      <dgm:prSet presAssocID="{A4B754E6-DA03-224D-8521-729B91835D58}" presName="parSpace" presStyleCnt="0"/>
      <dgm:spPr/>
    </dgm:pt>
    <dgm:pt modelId="{589C4390-B9CE-AC4A-8A45-00F190A9A450}" type="pres">
      <dgm:prSet presAssocID="{EA3EDC4D-32D6-2C45-8A2D-4DBFBBF55050}" presName="parTxOnly" presStyleLbl="node1" presStyleIdx="9" presStyleCnt="10">
        <dgm:presLayoutVars>
          <dgm:bulletEnabled val="1"/>
        </dgm:presLayoutVars>
      </dgm:prSet>
      <dgm:spPr/>
    </dgm:pt>
  </dgm:ptLst>
  <dgm:cxnLst>
    <dgm:cxn modelId="{DB672907-C2DE-924F-AA12-74629BA7BCD1}" srcId="{D018BB30-CD8A-4242-82B5-93C2B1DCD039}" destId="{169BA43B-D717-4F46-A89E-4C970E9546C6}" srcOrd="7" destOrd="0" parTransId="{57B20768-DEFA-8842-9AF0-8749A0732FB8}" sibTransId="{517AF927-0DDF-D845-BE6D-4E1DEDEE3250}"/>
    <dgm:cxn modelId="{01E9EE11-5FF1-9147-94CC-64BCAEDD6EB4}" srcId="{D018BB30-CD8A-4242-82B5-93C2B1DCD039}" destId="{1D927F8C-F3A6-4444-B03E-514427C394C8}" srcOrd="6" destOrd="0" parTransId="{A9C6B954-3BB6-8142-84B3-0EE859F9CF6A}" sibTransId="{259D1928-5401-1E42-B468-6C81DB4DA00B}"/>
    <dgm:cxn modelId="{44E76A2E-E5AB-7B46-A8C2-C4F9458D5959}" type="presOf" srcId="{169BA43B-D717-4F46-A89E-4C970E9546C6}" destId="{68C7BE15-444A-6E42-A936-4775E57CB215}" srcOrd="0" destOrd="0" presId="urn:microsoft.com/office/officeart/2005/8/layout/hChevron3"/>
    <dgm:cxn modelId="{B20CA42F-032E-894E-9B4C-EDBCE83AFCBC}" type="presOf" srcId="{8D5E6289-4324-EC49-A2FA-180365DCA517}" destId="{71B02542-3988-434B-90EE-05019A8EEC3A}" srcOrd="0" destOrd="0" presId="urn:microsoft.com/office/officeart/2005/8/layout/hChevron3"/>
    <dgm:cxn modelId="{C5332430-F3CA-EC46-89C6-7A7360F6A450}" type="presOf" srcId="{1D927F8C-F3A6-4444-B03E-514427C394C8}" destId="{769A289E-96F1-2A40-8A8D-C3A9C9EEF1FD}" srcOrd="0" destOrd="0" presId="urn:microsoft.com/office/officeart/2005/8/layout/hChevron3"/>
    <dgm:cxn modelId="{50B01448-B4B6-1E41-9B3E-169A1B6BBB32}" srcId="{D018BB30-CD8A-4242-82B5-93C2B1DCD039}" destId="{DE27FECB-6C2C-8F49-B19D-32281C9623C6}" srcOrd="1" destOrd="0" parTransId="{A3DFA8D2-993C-E543-ADD2-818EB92FDACD}" sibTransId="{A6A9B32A-ECE1-A745-A191-C9DCD873528E}"/>
    <dgm:cxn modelId="{FB7ECB58-EF4E-994F-B9D2-A8BE36E47221}" type="presOf" srcId="{D018BB30-CD8A-4242-82B5-93C2B1DCD039}" destId="{E1695CA6-C350-7D4C-B652-3CF89C70600E}" srcOrd="0" destOrd="0" presId="urn:microsoft.com/office/officeart/2005/8/layout/hChevron3"/>
    <dgm:cxn modelId="{33924864-1A85-9247-9225-B31D9435A993}" type="presOf" srcId="{F689A2D1-FD9B-1D44-A9C0-647A77B1E451}" destId="{E0C83FD6-BC8B-FF4E-9092-A2E6DE69B7F7}" srcOrd="0" destOrd="0" presId="urn:microsoft.com/office/officeart/2005/8/layout/hChevron3"/>
    <dgm:cxn modelId="{F27D6266-D495-1E43-9DA9-BBE12F21678C}" type="presOf" srcId="{EA3EDC4D-32D6-2C45-8A2D-4DBFBBF55050}" destId="{589C4390-B9CE-AC4A-8A45-00F190A9A450}" srcOrd="0" destOrd="0" presId="urn:microsoft.com/office/officeart/2005/8/layout/hChevron3"/>
    <dgm:cxn modelId="{B73AB969-DC35-EF47-9C65-906ECD4769E4}" srcId="{D018BB30-CD8A-4242-82B5-93C2B1DCD039}" destId="{7DFC0EA8-4455-BD48-BD67-7EC930021CB1}" srcOrd="5" destOrd="0" parTransId="{7144DDC0-0A83-2043-ABA7-19268239823B}" sibTransId="{203485AC-5C39-894B-9DA2-AEF94A7F46A7}"/>
    <dgm:cxn modelId="{10F12078-C438-0C47-A079-0B62952E7E0A}" type="presOf" srcId="{4B7BF5F3-4F40-C64E-887F-9ED2A8D29DAF}" destId="{CF7ABFD0-333B-1149-B1B7-77E6DA038E19}" srcOrd="0" destOrd="0" presId="urn:microsoft.com/office/officeart/2005/8/layout/hChevron3"/>
    <dgm:cxn modelId="{43AE7381-7C23-BB43-828B-0F42A21EBF0B}" srcId="{D018BB30-CD8A-4242-82B5-93C2B1DCD039}" destId="{EA3EDC4D-32D6-2C45-8A2D-4DBFBBF55050}" srcOrd="9" destOrd="0" parTransId="{D0FC368D-B6FA-DA49-84D0-C69100FFC4C1}" sibTransId="{182F451F-E301-394F-9F35-C2E62733F0DC}"/>
    <dgm:cxn modelId="{7319C78E-A99C-ED4E-A3A2-24D2C3E36641}" srcId="{D018BB30-CD8A-4242-82B5-93C2B1DCD039}" destId="{4B7BF5F3-4F40-C64E-887F-9ED2A8D29DAF}" srcOrd="8" destOrd="0" parTransId="{9A9275C3-A45D-9D4C-90BC-2911D1FD810E}" sibTransId="{A4B754E6-DA03-224D-8521-729B91835D58}"/>
    <dgm:cxn modelId="{6B453B91-7892-884C-A936-399495512BA3}" type="presOf" srcId="{7DFC0EA8-4455-BD48-BD67-7EC930021CB1}" destId="{855DB4CB-48E6-9B42-B8AF-6CA1FA4BA618}" srcOrd="0" destOrd="0" presId="urn:microsoft.com/office/officeart/2005/8/layout/hChevron3"/>
    <dgm:cxn modelId="{A95177A9-D216-5342-A873-0A71D5D57AF4}" srcId="{D018BB30-CD8A-4242-82B5-93C2B1DCD039}" destId="{8D5E6289-4324-EC49-A2FA-180365DCA517}" srcOrd="0" destOrd="0" parTransId="{300A2316-C6DE-2248-BD72-F85BDB7722A3}" sibTransId="{4BB7B90C-AB9C-9144-9852-4D9126D95CAF}"/>
    <dgm:cxn modelId="{1BB345AF-6AE2-7346-83BC-8C31D9B5ADF0}" srcId="{D018BB30-CD8A-4242-82B5-93C2B1DCD039}" destId="{F689A2D1-FD9B-1D44-A9C0-647A77B1E451}" srcOrd="2" destOrd="0" parTransId="{0ED39B33-F235-6340-93F4-FE2CDA3C7265}" sibTransId="{332CDF6B-4564-734B-8CBD-6AA84CEB9643}"/>
    <dgm:cxn modelId="{55FFEAB8-DFFC-354E-9EB6-D8DD301A7C00}" type="presOf" srcId="{ABC59E1D-7B49-5248-AC0E-A7FCA4686113}" destId="{6E8DF15B-471A-CA47-9622-307EA7CB64DC}" srcOrd="0" destOrd="0" presId="urn:microsoft.com/office/officeart/2005/8/layout/hChevron3"/>
    <dgm:cxn modelId="{28C0FBCA-5BE5-0646-A6B9-1274963A2A74}" type="presOf" srcId="{DE27FECB-6C2C-8F49-B19D-32281C9623C6}" destId="{EC69AEA0-2504-E643-ADC1-DF6D47ED16B9}" srcOrd="0" destOrd="0" presId="urn:microsoft.com/office/officeart/2005/8/layout/hChevron3"/>
    <dgm:cxn modelId="{A664ECCC-C4E4-B946-BB27-7E9A3CECA163}" type="presOf" srcId="{F3C1057F-8FF3-DB45-9738-8F507E572350}" destId="{65E8A991-33F0-8444-ADAB-4151A6FA201E}" srcOrd="0" destOrd="0" presId="urn:microsoft.com/office/officeart/2005/8/layout/hChevron3"/>
    <dgm:cxn modelId="{657BAFD7-684D-BF44-92C4-C811FA6A9EDA}" srcId="{D018BB30-CD8A-4242-82B5-93C2B1DCD039}" destId="{ABC59E1D-7B49-5248-AC0E-A7FCA4686113}" srcOrd="3" destOrd="0" parTransId="{4D9465AC-956D-D546-8D3B-7B981C640AEC}" sibTransId="{9A6FED18-4F2B-2349-8083-2479986D4874}"/>
    <dgm:cxn modelId="{FDB27BEF-0526-2E43-939F-4CCB6188D3B5}" srcId="{D018BB30-CD8A-4242-82B5-93C2B1DCD039}" destId="{F3C1057F-8FF3-DB45-9738-8F507E572350}" srcOrd="4" destOrd="0" parTransId="{44E54B3C-56DB-0541-81A5-93B700A2D7D9}" sibTransId="{6861FEED-EED7-8847-AC29-F6BC23CEA45A}"/>
    <dgm:cxn modelId="{FECEDA91-EA0C-6848-A2B7-6E543F042B64}" type="presParOf" srcId="{E1695CA6-C350-7D4C-B652-3CF89C70600E}" destId="{71B02542-3988-434B-90EE-05019A8EEC3A}" srcOrd="0" destOrd="0" presId="urn:microsoft.com/office/officeart/2005/8/layout/hChevron3"/>
    <dgm:cxn modelId="{4DF21609-F5CB-4D4F-8492-1D48D381495B}" type="presParOf" srcId="{E1695CA6-C350-7D4C-B652-3CF89C70600E}" destId="{3B789319-BD86-6F49-A18C-523D8845002E}" srcOrd="1" destOrd="0" presId="urn:microsoft.com/office/officeart/2005/8/layout/hChevron3"/>
    <dgm:cxn modelId="{5E3C5D23-FDB8-574F-A359-4E17ADF82F1F}" type="presParOf" srcId="{E1695CA6-C350-7D4C-B652-3CF89C70600E}" destId="{EC69AEA0-2504-E643-ADC1-DF6D47ED16B9}" srcOrd="2" destOrd="0" presId="urn:microsoft.com/office/officeart/2005/8/layout/hChevron3"/>
    <dgm:cxn modelId="{06C64C55-13EF-BE43-BEEB-80FB42C5D29D}" type="presParOf" srcId="{E1695CA6-C350-7D4C-B652-3CF89C70600E}" destId="{A8E29E69-3499-A344-9354-4003DB9E61CE}" srcOrd="3" destOrd="0" presId="urn:microsoft.com/office/officeart/2005/8/layout/hChevron3"/>
    <dgm:cxn modelId="{1D27B320-260C-6541-A97B-4B32894C0192}" type="presParOf" srcId="{E1695CA6-C350-7D4C-B652-3CF89C70600E}" destId="{E0C83FD6-BC8B-FF4E-9092-A2E6DE69B7F7}" srcOrd="4" destOrd="0" presId="urn:microsoft.com/office/officeart/2005/8/layout/hChevron3"/>
    <dgm:cxn modelId="{F175DC4D-DB32-2E4D-AF49-82C6F12E4798}" type="presParOf" srcId="{E1695CA6-C350-7D4C-B652-3CF89C70600E}" destId="{EEA8B2D4-6EA6-634D-9E56-5909DFED60A6}" srcOrd="5" destOrd="0" presId="urn:microsoft.com/office/officeart/2005/8/layout/hChevron3"/>
    <dgm:cxn modelId="{2BBB1F9B-C202-9B4D-9B40-DE6DE6286C84}" type="presParOf" srcId="{E1695CA6-C350-7D4C-B652-3CF89C70600E}" destId="{6E8DF15B-471A-CA47-9622-307EA7CB64DC}" srcOrd="6" destOrd="0" presId="urn:microsoft.com/office/officeart/2005/8/layout/hChevron3"/>
    <dgm:cxn modelId="{F36C1D32-577E-C74F-9C34-26C1E7D9DD75}" type="presParOf" srcId="{E1695CA6-C350-7D4C-B652-3CF89C70600E}" destId="{35E1FC7B-2850-FC48-BC04-17A076920EDB}" srcOrd="7" destOrd="0" presId="urn:microsoft.com/office/officeart/2005/8/layout/hChevron3"/>
    <dgm:cxn modelId="{7D3C87D4-407C-8A4F-8E4C-8D2741226AFE}" type="presParOf" srcId="{E1695CA6-C350-7D4C-B652-3CF89C70600E}" destId="{65E8A991-33F0-8444-ADAB-4151A6FA201E}" srcOrd="8" destOrd="0" presId="urn:microsoft.com/office/officeart/2005/8/layout/hChevron3"/>
    <dgm:cxn modelId="{FF3339B0-6DAF-F148-ACB3-D11FCD59133A}" type="presParOf" srcId="{E1695CA6-C350-7D4C-B652-3CF89C70600E}" destId="{EECFEA28-4C60-F54E-BF61-57DE441C0986}" srcOrd="9" destOrd="0" presId="urn:microsoft.com/office/officeart/2005/8/layout/hChevron3"/>
    <dgm:cxn modelId="{1C7AC2C7-032D-4349-8031-D2B0B55BFE33}" type="presParOf" srcId="{E1695CA6-C350-7D4C-B652-3CF89C70600E}" destId="{855DB4CB-48E6-9B42-B8AF-6CA1FA4BA618}" srcOrd="10" destOrd="0" presId="urn:microsoft.com/office/officeart/2005/8/layout/hChevron3"/>
    <dgm:cxn modelId="{C94ECC4E-98E5-EF4B-8963-202004049559}" type="presParOf" srcId="{E1695CA6-C350-7D4C-B652-3CF89C70600E}" destId="{0CE8C5E8-B2BC-0D4A-A826-33E18F79443C}" srcOrd="11" destOrd="0" presId="urn:microsoft.com/office/officeart/2005/8/layout/hChevron3"/>
    <dgm:cxn modelId="{97463E15-4F3D-D34E-B3C3-07F1503CDFED}" type="presParOf" srcId="{E1695CA6-C350-7D4C-B652-3CF89C70600E}" destId="{769A289E-96F1-2A40-8A8D-C3A9C9EEF1FD}" srcOrd="12" destOrd="0" presId="urn:microsoft.com/office/officeart/2005/8/layout/hChevron3"/>
    <dgm:cxn modelId="{0776B438-54B8-504B-A9C9-560F6E86565F}" type="presParOf" srcId="{E1695CA6-C350-7D4C-B652-3CF89C70600E}" destId="{6BD29911-F4DE-EB41-A2E8-8C713AA7C02F}" srcOrd="13" destOrd="0" presId="urn:microsoft.com/office/officeart/2005/8/layout/hChevron3"/>
    <dgm:cxn modelId="{8E603558-534F-B044-B723-9A0178CB3FDE}" type="presParOf" srcId="{E1695CA6-C350-7D4C-B652-3CF89C70600E}" destId="{68C7BE15-444A-6E42-A936-4775E57CB215}" srcOrd="14" destOrd="0" presId="urn:microsoft.com/office/officeart/2005/8/layout/hChevron3"/>
    <dgm:cxn modelId="{6F4C0253-52C9-E34B-B1B7-D3C3598BEC29}" type="presParOf" srcId="{E1695CA6-C350-7D4C-B652-3CF89C70600E}" destId="{3C874F6E-B364-ED44-BA69-A77F6570759B}" srcOrd="15" destOrd="0" presId="urn:microsoft.com/office/officeart/2005/8/layout/hChevron3"/>
    <dgm:cxn modelId="{9511E3FD-9739-DE4F-9B67-F5D6AC7EF9A2}" type="presParOf" srcId="{E1695CA6-C350-7D4C-B652-3CF89C70600E}" destId="{CF7ABFD0-333B-1149-B1B7-77E6DA038E19}" srcOrd="16" destOrd="0" presId="urn:microsoft.com/office/officeart/2005/8/layout/hChevron3"/>
    <dgm:cxn modelId="{0C8425FA-575E-6D41-A67E-3A9940C3F835}" type="presParOf" srcId="{E1695CA6-C350-7D4C-B652-3CF89C70600E}" destId="{95EA852E-5119-7343-AD39-C205A2828CDF}" srcOrd="17" destOrd="0" presId="urn:microsoft.com/office/officeart/2005/8/layout/hChevron3"/>
    <dgm:cxn modelId="{FDCD897C-3A8B-374D-BE3E-51D8F4BC93CB}" type="presParOf" srcId="{E1695CA6-C350-7D4C-B652-3CF89C70600E}" destId="{589C4390-B9CE-AC4A-8A45-00F190A9A450}" srcOrd="1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3DC47-921D-F047-8806-D9CCAE58CE94}">
      <dsp:nvSpPr>
        <dsp:cNvPr id="0" name=""/>
        <dsp:cNvSpPr/>
      </dsp:nvSpPr>
      <dsp:spPr>
        <a:xfrm>
          <a:off x="0" y="399495"/>
          <a:ext cx="1137602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C976B-4331-B94C-90C2-C6583BCBE0F4}">
      <dsp:nvSpPr>
        <dsp:cNvPr id="0" name=""/>
        <dsp:cNvSpPr/>
      </dsp:nvSpPr>
      <dsp:spPr>
        <a:xfrm>
          <a:off x="568801" y="15735"/>
          <a:ext cx="7963216" cy="767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0991" tIns="0" rIns="300991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HL-LHC</a:t>
          </a:r>
          <a:endParaRPr lang="en-US" sz="2600" kern="1200"/>
        </a:p>
      </dsp:txBody>
      <dsp:txXfrm>
        <a:off x="606268" y="53202"/>
        <a:ext cx="7888282" cy="692586"/>
      </dsp:txXfrm>
    </dsp:sp>
    <dsp:sp modelId="{4152BFD1-1E7E-E14B-8553-D93ACB36A85D}">
      <dsp:nvSpPr>
        <dsp:cNvPr id="0" name=""/>
        <dsp:cNvSpPr/>
      </dsp:nvSpPr>
      <dsp:spPr>
        <a:xfrm>
          <a:off x="0" y="1578855"/>
          <a:ext cx="1137602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985C5-2F27-0A4C-9DCE-D14806D990C6}">
      <dsp:nvSpPr>
        <dsp:cNvPr id="0" name=""/>
        <dsp:cNvSpPr/>
      </dsp:nvSpPr>
      <dsp:spPr>
        <a:xfrm>
          <a:off x="568801" y="1195095"/>
          <a:ext cx="7963216" cy="767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0991" tIns="0" rIns="300991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FCC-ee</a:t>
          </a:r>
          <a:endParaRPr lang="en-US" sz="2600" kern="1200"/>
        </a:p>
      </dsp:txBody>
      <dsp:txXfrm>
        <a:off x="606268" y="1232562"/>
        <a:ext cx="7888282" cy="692586"/>
      </dsp:txXfrm>
    </dsp:sp>
    <dsp:sp modelId="{2ACD12CF-67D7-B44D-B02A-8BD8065D4E51}">
      <dsp:nvSpPr>
        <dsp:cNvPr id="0" name=""/>
        <dsp:cNvSpPr/>
      </dsp:nvSpPr>
      <dsp:spPr>
        <a:xfrm>
          <a:off x="0" y="2758216"/>
          <a:ext cx="1137602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15782-4A8B-1441-97CF-A269D2DF062A}">
      <dsp:nvSpPr>
        <dsp:cNvPr id="0" name=""/>
        <dsp:cNvSpPr/>
      </dsp:nvSpPr>
      <dsp:spPr>
        <a:xfrm>
          <a:off x="568801" y="2374456"/>
          <a:ext cx="7963216" cy="767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0991" tIns="0" rIns="300991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FCC-hh</a:t>
          </a:r>
          <a:endParaRPr lang="en-US" sz="2600" kern="1200"/>
        </a:p>
      </dsp:txBody>
      <dsp:txXfrm>
        <a:off x="606268" y="2411923"/>
        <a:ext cx="7888282" cy="692586"/>
      </dsp:txXfrm>
    </dsp:sp>
    <dsp:sp modelId="{3CC9E039-E96A-6F4E-B011-EA000385B3EF}">
      <dsp:nvSpPr>
        <dsp:cNvPr id="0" name=""/>
        <dsp:cNvSpPr/>
      </dsp:nvSpPr>
      <dsp:spPr>
        <a:xfrm>
          <a:off x="0" y="3937576"/>
          <a:ext cx="1137602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6F14E-11F5-E148-8648-CE2C1CB88F05}">
      <dsp:nvSpPr>
        <dsp:cNvPr id="0" name=""/>
        <dsp:cNvSpPr/>
      </dsp:nvSpPr>
      <dsp:spPr>
        <a:xfrm>
          <a:off x="568801" y="3553816"/>
          <a:ext cx="7963216" cy="767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0991" tIns="0" rIns="300991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Physics Beyond Colliders (PBC)</a:t>
          </a:r>
          <a:endParaRPr lang="en-US" sz="2600" kern="1200"/>
        </a:p>
      </dsp:txBody>
      <dsp:txXfrm>
        <a:off x="606268" y="3591283"/>
        <a:ext cx="7888282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980F3-2D86-9F48-971D-49CCFCC88E5A}">
      <dsp:nvSpPr>
        <dsp:cNvPr id="0" name=""/>
        <dsp:cNvSpPr/>
      </dsp:nvSpPr>
      <dsp:spPr>
        <a:xfrm>
          <a:off x="1470" y="71693"/>
          <a:ext cx="2321751" cy="928700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b="1" kern="1200" dirty="0"/>
            <a:t>2021- 25: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kern="1200" dirty="0"/>
            <a:t>Feas</a:t>
          </a:r>
          <a:r>
            <a:rPr lang="en-US" sz="1400" kern="1200" dirty="0"/>
            <a:t>i</a:t>
          </a:r>
          <a:r>
            <a:rPr lang="en-CH" sz="1400" kern="1200" dirty="0"/>
            <a:t>bility Study</a:t>
          </a:r>
        </a:p>
      </dsp:txBody>
      <dsp:txXfrm>
        <a:off x="1470" y="71693"/>
        <a:ext cx="2089576" cy="928700"/>
      </dsp:txXfrm>
    </dsp:sp>
    <dsp:sp modelId="{FC2260DD-68F1-4F49-82CD-972D68C66908}">
      <dsp:nvSpPr>
        <dsp:cNvPr id="0" name=""/>
        <dsp:cNvSpPr/>
      </dsp:nvSpPr>
      <dsp:spPr>
        <a:xfrm>
          <a:off x="1858871" y="71693"/>
          <a:ext cx="2479723" cy="928700"/>
        </a:xfrm>
        <a:prstGeom prst="chevron">
          <a:avLst/>
        </a:prstGeom>
        <a:solidFill>
          <a:schemeClr val="accent1">
            <a:shade val="80000"/>
            <a:hueOff val="145292"/>
            <a:satOff val="-14439"/>
            <a:lumOff val="78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2027/</a:t>
          </a:r>
          <a:r>
            <a:rPr lang="en-CH" sz="1400" b="1" kern="1200" dirty="0"/>
            <a:t>2028: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</a:t>
          </a:r>
          <a:r>
            <a:rPr lang="en-CH" sz="1400" kern="1200" dirty="0"/>
            <a:t>roject </a:t>
          </a:r>
          <a:r>
            <a:rPr lang="en-US" sz="1400" kern="1200" dirty="0"/>
            <a:t>A</a:t>
          </a:r>
          <a:r>
            <a:rPr lang="en-CH" sz="1400" kern="1200" dirty="0"/>
            <a:t>pproval by CERN </a:t>
          </a:r>
          <a:r>
            <a:rPr lang="en-US" sz="1400" kern="1200" dirty="0"/>
            <a:t>C</a:t>
          </a:r>
          <a:r>
            <a:rPr lang="en-CH" sz="1400" kern="1200" dirty="0"/>
            <a:t>ouncil</a:t>
          </a:r>
        </a:p>
      </dsp:txBody>
      <dsp:txXfrm>
        <a:off x="2323221" y="71693"/>
        <a:ext cx="1551023" cy="928700"/>
      </dsp:txXfrm>
    </dsp:sp>
    <dsp:sp modelId="{C4F85E5A-3C29-D143-8DBD-F3EDBF648FB8}">
      <dsp:nvSpPr>
        <dsp:cNvPr id="0" name=""/>
        <dsp:cNvSpPr/>
      </dsp:nvSpPr>
      <dsp:spPr>
        <a:xfrm>
          <a:off x="3874244" y="71693"/>
          <a:ext cx="2321751" cy="928700"/>
        </a:xfrm>
        <a:prstGeom prst="chevron">
          <a:avLst/>
        </a:prstGeom>
        <a:solidFill>
          <a:schemeClr val="accent1">
            <a:shade val="80000"/>
            <a:hueOff val="290584"/>
            <a:satOff val="-28877"/>
            <a:lumOff val="1563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b="1" kern="1200" dirty="0"/>
            <a:t>2032: </a:t>
          </a:r>
          <a:endParaRPr lang="en-US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Start of c</a:t>
          </a:r>
          <a:r>
            <a:rPr lang="en-CH" sz="1400" kern="1200" dirty="0"/>
            <a:t>onstruction</a:t>
          </a:r>
        </a:p>
      </dsp:txBody>
      <dsp:txXfrm>
        <a:off x="4338594" y="71693"/>
        <a:ext cx="1393051" cy="928700"/>
      </dsp:txXfrm>
    </dsp:sp>
    <dsp:sp modelId="{121887BC-A021-E141-B064-674BA466EF21}">
      <dsp:nvSpPr>
        <dsp:cNvPr id="0" name=""/>
        <dsp:cNvSpPr/>
      </dsp:nvSpPr>
      <dsp:spPr>
        <a:xfrm>
          <a:off x="5731645" y="71693"/>
          <a:ext cx="2321751" cy="928700"/>
        </a:xfrm>
        <a:prstGeom prst="chevron">
          <a:avLst/>
        </a:prstGeom>
        <a:solidFill>
          <a:schemeClr val="accent1">
            <a:shade val="80000"/>
            <a:hueOff val="435877"/>
            <a:satOff val="-43316"/>
            <a:lumOff val="234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b="1" kern="1200" dirty="0"/>
            <a:t>2041: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kern="1200" dirty="0"/>
            <a:t>HL-LHC ends</a:t>
          </a:r>
        </a:p>
      </dsp:txBody>
      <dsp:txXfrm>
        <a:off x="6195995" y="71693"/>
        <a:ext cx="1393051" cy="928700"/>
      </dsp:txXfrm>
    </dsp:sp>
    <dsp:sp modelId="{0ACEDBD0-DFF6-2349-846B-A2A63FBF5117}">
      <dsp:nvSpPr>
        <dsp:cNvPr id="0" name=""/>
        <dsp:cNvSpPr/>
      </dsp:nvSpPr>
      <dsp:spPr>
        <a:xfrm>
          <a:off x="7589046" y="71693"/>
          <a:ext cx="2321751" cy="928700"/>
        </a:xfrm>
        <a:prstGeom prst="chevron">
          <a:avLst/>
        </a:prstGeom>
        <a:solidFill>
          <a:schemeClr val="accent1">
            <a:shade val="80000"/>
            <a:hueOff val="581169"/>
            <a:satOff val="-57754"/>
            <a:lumOff val="312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b="1" kern="1200" dirty="0"/>
            <a:t>~2045: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kern="1200" dirty="0"/>
            <a:t>Operation of FCC-ee</a:t>
          </a:r>
        </a:p>
      </dsp:txBody>
      <dsp:txXfrm>
        <a:off x="8053396" y="71693"/>
        <a:ext cx="1393051" cy="928700"/>
      </dsp:txXfrm>
    </dsp:sp>
    <dsp:sp modelId="{C8198319-1547-4041-8597-015FDB4B7192}">
      <dsp:nvSpPr>
        <dsp:cNvPr id="0" name=""/>
        <dsp:cNvSpPr/>
      </dsp:nvSpPr>
      <dsp:spPr>
        <a:xfrm>
          <a:off x="9446447" y="71693"/>
          <a:ext cx="2321751" cy="928700"/>
        </a:xfrm>
        <a:prstGeom prst="chevron">
          <a:avLst/>
        </a:prstGeom>
        <a:solidFill>
          <a:schemeClr val="accent1">
            <a:shade val="80000"/>
            <a:hueOff val="726461"/>
            <a:satOff val="-72193"/>
            <a:lumOff val="390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b="1" kern="1200" dirty="0"/>
            <a:t>~2070:</a:t>
          </a:r>
          <a:r>
            <a:rPr lang="en-CH" sz="1400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kern="1200" dirty="0"/>
            <a:t>Operation of FCC-hh</a:t>
          </a:r>
        </a:p>
      </dsp:txBody>
      <dsp:txXfrm>
        <a:off x="9910797" y="71693"/>
        <a:ext cx="1393051" cy="928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02542-3988-434B-90EE-05019A8EEC3A}">
      <dsp:nvSpPr>
        <dsp:cNvPr id="0" name=""/>
        <dsp:cNvSpPr/>
      </dsp:nvSpPr>
      <dsp:spPr>
        <a:xfrm>
          <a:off x="138" y="0"/>
          <a:ext cx="1382603" cy="296025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 dirty="0"/>
            <a:t>2024</a:t>
          </a:r>
        </a:p>
      </dsp:txBody>
      <dsp:txXfrm>
        <a:off x="138" y="0"/>
        <a:ext cx="1308597" cy="296025"/>
      </dsp:txXfrm>
    </dsp:sp>
    <dsp:sp modelId="{EC69AEA0-2504-E643-ADC1-DF6D47ED16B9}">
      <dsp:nvSpPr>
        <dsp:cNvPr id="0" name=""/>
        <dsp:cNvSpPr/>
      </dsp:nvSpPr>
      <dsp:spPr>
        <a:xfrm>
          <a:off x="1106221" y="0"/>
          <a:ext cx="1382603" cy="296025"/>
        </a:xfrm>
        <a:prstGeom prst="chevron">
          <a:avLst/>
        </a:prstGeom>
        <a:solidFill>
          <a:schemeClr val="accent1">
            <a:shade val="80000"/>
            <a:hueOff val="80718"/>
            <a:satOff val="-8021"/>
            <a:lumOff val="43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 dirty="0"/>
            <a:t>2025</a:t>
          </a:r>
        </a:p>
      </dsp:txBody>
      <dsp:txXfrm>
        <a:off x="1254234" y="0"/>
        <a:ext cx="1086578" cy="296025"/>
      </dsp:txXfrm>
    </dsp:sp>
    <dsp:sp modelId="{E0C83FD6-BC8B-FF4E-9092-A2E6DE69B7F7}">
      <dsp:nvSpPr>
        <dsp:cNvPr id="0" name=""/>
        <dsp:cNvSpPr/>
      </dsp:nvSpPr>
      <dsp:spPr>
        <a:xfrm>
          <a:off x="2212303" y="0"/>
          <a:ext cx="1382603" cy="296025"/>
        </a:xfrm>
        <a:prstGeom prst="chevron">
          <a:avLst/>
        </a:prstGeom>
        <a:solidFill>
          <a:schemeClr val="accent1">
            <a:shade val="80000"/>
            <a:hueOff val="161436"/>
            <a:satOff val="-16043"/>
            <a:lumOff val="86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2026</a:t>
          </a:r>
        </a:p>
      </dsp:txBody>
      <dsp:txXfrm>
        <a:off x="2360316" y="0"/>
        <a:ext cx="1086578" cy="296025"/>
      </dsp:txXfrm>
    </dsp:sp>
    <dsp:sp modelId="{6E8DF15B-471A-CA47-9622-307EA7CB64DC}">
      <dsp:nvSpPr>
        <dsp:cNvPr id="0" name=""/>
        <dsp:cNvSpPr/>
      </dsp:nvSpPr>
      <dsp:spPr>
        <a:xfrm>
          <a:off x="3318386" y="0"/>
          <a:ext cx="1382603" cy="296025"/>
        </a:xfrm>
        <a:prstGeom prst="chevron">
          <a:avLst/>
        </a:prstGeom>
        <a:solidFill>
          <a:schemeClr val="accent1">
            <a:shade val="80000"/>
            <a:hueOff val="242154"/>
            <a:satOff val="-24064"/>
            <a:lumOff val="130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2027</a:t>
          </a:r>
        </a:p>
      </dsp:txBody>
      <dsp:txXfrm>
        <a:off x="3466399" y="0"/>
        <a:ext cx="1086578" cy="296025"/>
      </dsp:txXfrm>
    </dsp:sp>
    <dsp:sp modelId="{65E8A991-33F0-8444-ADAB-4151A6FA201E}">
      <dsp:nvSpPr>
        <dsp:cNvPr id="0" name=""/>
        <dsp:cNvSpPr/>
      </dsp:nvSpPr>
      <dsp:spPr>
        <a:xfrm>
          <a:off x="4424469" y="0"/>
          <a:ext cx="1382603" cy="296025"/>
        </a:xfrm>
        <a:prstGeom prst="chevron">
          <a:avLst/>
        </a:prstGeom>
        <a:solidFill>
          <a:schemeClr val="accent1">
            <a:shade val="80000"/>
            <a:hueOff val="322872"/>
            <a:satOff val="-32086"/>
            <a:lumOff val="173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2028</a:t>
          </a:r>
        </a:p>
      </dsp:txBody>
      <dsp:txXfrm>
        <a:off x="4572482" y="0"/>
        <a:ext cx="1086578" cy="296025"/>
      </dsp:txXfrm>
    </dsp:sp>
    <dsp:sp modelId="{855DB4CB-48E6-9B42-B8AF-6CA1FA4BA618}">
      <dsp:nvSpPr>
        <dsp:cNvPr id="0" name=""/>
        <dsp:cNvSpPr/>
      </dsp:nvSpPr>
      <dsp:spPr>
        <a:xfrm>
          <a:off x="5530552" y="0"/>
          <a:ext cx="1382603" cy="296025"/>
        </a:xfrm>
        <a:prstGeom prst="chevron">
          <a:avLst/>
        </a:prstGeom>
        <a:solidFill>
          <a:schemeClr val="accent1">
            <a:shade val="80000"/>
            <a:hueOff val="403589"/>
            <a:satOff val="-40107"/>
            <a:lumOff val="21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2029</a:t>
          </a:r>
        </a:p>
      </dsp:txBody>
      <dsp:txXfrm>
        <a:off x="5678565" y="0"/>
        <a:ext cx="1086578" cy="296025"/>
      </dsp:txXfrm>
    </dsp:sp>
    <dsp:sp modelId="{769A289E-96F1-2A40-8A8D-C3A9C9EEF1FD}">
      <dsp:nvSpPr>
        <dsp:cNvPr id="0" name=""/>
        <dsp:cNvSpPr/>
      </dsp:nvSpPr>
      <dsp:spPr>
        <a:xfrm>
          <a:off x="6636634" y="0"/>
          <a:ext cx="1382603" cy="296025"/>
        </a:xfrm>
        <a:prstGeom prst="chevron">
          <a:avLst/>
        </a:prstGeom>
        <a:solidFill>
          <a:schemeClr val="accent1">
            <a:shade val="80000"/>
            <a:hueOff val="484307"/>
            <a:satOff val="-48129"/>
            <a:lumOff val="260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2030</a:t>
          </a:r>
        </a:p>
      </dsp:txBody>
      <dsp:txXfrm>
        <a:off x="6784647" y="0"/>
        <a:ext cx="1086578" cy="296025"/>
      </dsp:txXfrm>
    </dsp:sp>
    <dsp:sp modelId="{68C7BE15-444A-6E42-A936-4775E57CB215}">
      <dsp:nvSpPr>
        <dsp:cNvPr id="0" name=""/>
        <dsp:cNvSpPr/>
      </dsp:nvSpPr>
      <dsp:spPr>
        <a:xfrm>
          <a:off x="7742717" y="0"/>
          <a:ext cx="1382603" cy="296025"/>
        </a:xfrm>
        <a:prstGeom prst="chevron">
          <a:avLst/>
        </a:prstGeom>
        <a:solidFill>
          <a:schemeClr val="accent1">
            <a:shade val="80000"/>
            <a:hueOff val="565025"/>
            <a:satOff val="-56150"/>
            <a:lumOff val="304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2031</a:t>
          </a:r>
        </a:p>
      </dsp:txBody>
      <dsp:txXfrm>
        <a:off x="7890730" y="0"/>
        <a:ext cx="1086578" cy="296025"/>
      </dsp:txXfrm>
    </dsp:sp>
    <dsp:sp modelId="{CF7ABFD0-333B-1149-B1B7-77E6DA038E19}">
      <dsp:nvSpPr>
        <dsp:cNvPr id="0" name=""/>
        <dsp:cNvSpPr/>
      </dsp:nvSpPr>
      <dsp:spPr>
        <a:xfrm>
          <a:off x="8848800" y="0"/>
          <a:ext cx="1382603" cy="296025"/>
        </a:xfrm>
        <a:prstGeom prst="chevron">
          <a:avLst/>
        </a:prstGeom>
        <a:solidFill>
          <a:schemeClr val="accent1">
            <a:shade val="80000"/>
            <a:hueOff val="645743"/>
            <a:satOff val="-64172"/>
            <a:lumOff val="347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2032</a:t>
          </a:r>
        </a:p>
      </dsp:txBody>
      <dsp:txXfrm>
        <a:off x="8996813" y="0"/>
        <a:ext cx="1086578" cy="296025"/>
      </dsp:txXfrm>
    </dsp:sp>
    <dsp:sp modelId="{589C4390-B9CE-AC4A-8A45-00F190A9A450}">
      <dsp:nvSpPr>
        <dsp:cNvPr id="0" name=""/>
        <dsp:cNvSpPr/>
      </dsp:nvSpPr>
      <dsp:spPr>
        <a:xfrm>
          <a:off x="9954883" y="0"/>
          <a:ext cx="1382603" cy="296025"/>
        </a:xfrm>
        <a:prstGeom prst="chevron">
          <a:avLst/>
        </a:prstGeom>
        <a:solidFill>
          <a:schemeClr val="accent1">
            <a:shade val="80000"/>
            <a:hueOff val="726461"/>
            <a:satOff val="-72193"/>
            <a:lumOff val="390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2033</a:t>
          </a:r>
        </a:p>
      </dsp:txBody>
      <dsp:txXfrm>
        <a:off x="10102896" y="0"/>
        <a:ext cx="1086578" cy="296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5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Giovasnnozzi</a:t>
            </a:r>
            <a:r>
              <a:rPr lang="en-US" dirty="0"/>
              <a:t>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4.png"/><Relationship Id="rId12" Type="http://schemas.microsoft.com/office/2007/relationships/hdphoto" Target="../media/hdphoto1.wdp"/><Relationship Id="rId17" Type="http://schemas.openxmlformats.org/officeDocument/2006/relationships/image" Target="../media/image52.emf"/><Relationship Id="rId2" Type="http://schemas.openxmlformats.org/officeDocument/2006/relationships/diagramData" Target="../diagrams/data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openxmlformats.org/officeDocument/2006/relationships/image" Target="../media/image48.png"/><Relationship Id="rId5" Type="http://schemas.openxmlformats.org/officeDocument/2006/relationships/diagramColors" Target="../diagrams/colors3.xml"/><Relationship Id="rId15" Type="http://schemas.microsoft.com/office/2007/relationships/hdphoto" Target="../media/hdphoto2.wdp"/><Relationship Id="rId10" Type="http://schemas.openxmlformats.org/officeDocument/2006/relationships/image" Target="../media/image47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hyperlink" Target="http://www.iconarchive.com/show/flag-icons-by-gosquared/United-States-icon.html" TargetMode="External"/><Relationship Id="rId7" Type="http://schemas.openxmlformats.org/officeDocument/2006/relationships/hyperlink" Target="http://www.iconarchive.com/show/flag-icons-by-gosquared/Italy-icon.html" TargetMode="External"/><Relationship Id="rId12" Type="http://schemas.openxmlformats.org/officeDocument/2006/relationships/hyperlink" Target="http://www.iconarchive.com/show/flag-icons-by-gosquared/United-Kingdom-icon.html" TargetMode="External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hyperlink" Target="http://www.iconarchive.com/show/flag-icons-by-gosquared/Spain-icon.html" TargetMode="External"/><Relationship Id="rId15" Type="http://schemas.openxmlformats.org/officeDocument/2006/relationships/image" Target="../media/image15.png"/><Relationship Id="rId10" Type="http://schemas.openxmlformats.org/officeDocument/2006/relationships/hyperlink" Target="http://www.iconarchive.com/show/flag-icons-by-gosquared/Japan-icon.html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8C4BD-CDA4-A74A-B27C-AED7A7C7A0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Overview of future accelerators</a:t>
            </a:r>
            <a:br>
              <a:rPr lang="en-GB" dirty="0"/>
            </a:br>
            <a:r>
              <a:rPr lang="en-GB" dirty="0"/>
              <a:t>(with a CERN bias)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21856-F4ED-DE42-8F35-26090532A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1070938"/>
          </a:xfrm>
        </p:spPr>
        <p:txBody>
          <a:bodyPr numCol="2" spcCol="360000"/>
          <a:lstStyle/>
          <a:p>
            <a:r>
              <a:rPr lang="en-US" dirty="0"/>
              <a:t>Massimo Giovannozzi</a:t>
            </a:r>
          </a:p>
          <a:p>
            <a:r>
              <a:rPr lang="en-US" dirty="0"/>
              <a:t>7 November 2024</a:t>
            </a:r>
          </a:p>
          <a:p>
            <a:r>
              <a:rPr lang="en-GB" dirty="0"/>
              <a:t>With special thanks to: M. </a:t>
            </a:r>
            <a:r>
              <a:rPr lang="en-GB" dirty="0" err="1"/>
              <a:t>Beneditk</a:t>
            </a:r>
            <a:r>
              <a:rPr lang="en-GB" dirty="0"/>
              <a:t>, O. </a:t>
            </a:r>
            <a:r>
              <a:rPr lang="en-GB" dirty="0" err="1"/>
              <a:t>Brüning</a:t>
            </a:r>
            <a:r>
              <a:rPr lang="en-GB" dirty="0"/>
              <a:t>, P. Hermes, E. </a:t>
            </a:r>
            <a:r>
              <a:rPr lang="en-GB" dirty="0" err="1"/>
              <a:t>Métral</a:t>
            </a:r>
            <a:r>
              <a:rPr lang="en-GB" dirty="0"/>
              <a:t>, G. Perez </a:t>
            </a:r>
            <a:r>
              <a:rPr lang="en-GB" dirty="0" err="1"/>
              <a:t>Segurana</a:t>
            </a:r>
            <a:r>
              <a:rPr lang="en-GB" dirty="0"/>
              <a:t>, F. Zimmermann</a:t>
            </a:r>
          </a:p>
        </p:txBody>
      </p:sp>
    </p:spTree>
    <p:extLst>
      <p:ext uri="{BB962C8B-B14F-4D97-AF65-F5344CB8AC3E}">
        <p14:creationId xmlns:p14="http://schemas.microsoft.com/office/powerpoint/2010/main" val="4615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A5FA0-40F6-3C1D-C6AA-5BCA0D6AC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Circular Collider: a long-term programme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5E96A-05AF-740D-3483-561687999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86110-689A-8225-F26E-6D5E7C05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59DA2-6851-2E54-52B6-93FE992CC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CF525-3024-0882-0196-CA1D5C4FA0FB}"/>
              </a:ext>
            </a:extLst>
          </p:cNvPr>
          <p:cNvSpPr txBox="1"/>
          <p:nvPr/>
        </p:nvSpPr>
        <p:spPr>
          <a:xfrm>
            <a:off x="670867" y="6016789"/>
            <a:ext cx="103422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Documented in M. Benedikt, F. Zimmermann, M. Doser, S. Casalbuoni, 10.5281/zenodo.7675663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F124A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6" descr="Picture 6">
            <a:extLst>
              <a:ext uri="{FF2B5EF4-FFF2-40B4-BE49-F238E27FC236}">
                <a16:creationId xmlns:a16="http://schemas.microsoft.com/office/drawing/2014/main" id="{A537945D-1A1F-4AB0-DB7C-60FA592D5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17" b="19348"/>
          <a:stretch/>
        </p:blipFill>
        <p:spPr>
          <a:xfrm>
            <a:off x="0" y="866561"/>
            <a:ext cx="12192000" cy="596180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51B21D-F000-BC98-17CE-430ABE0AE958}"/>
                  </a:ext>
                </a:extLst>
              </p:cNvPr>
              <p:cNvSpPr txBox="1"/>
              <p:nvPr/>
            </p:nvSpPr>
            <p:spPr>
              <a:xfrm>
                <a:off x="193301" y="5338022"/>
                <a:ext cx="1178408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rPr>
                  <a:t>) as Higgs factory, electroweak &amp; top factory </a:t>
                </a: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at highest luminosities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rPr>
                  <a:t>stage 2: FCC-hh (~100 </a:t>
                </a:r>
                <a:r>
                  <a:rPr kumimoji="0" lang="en-GB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rPr>
                  <a:t>TeV</a:t>
                </a: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rPr>
                  <a:t>) as natural continuation at energy frontier, pp &amp; AA collisions; e-h option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highly synergetic and complementary programme boosting the physics reach of both colliders 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common civil engineering and technical infrastructures,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building on and reusing CERN’s existing infrastructure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FCC integrated project </a:t>
                </a: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allows the start of a new, major facility at CERN within a few years of the end of HL-LHC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51B21D-F000-BC98-17CE-430ABE0A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01" y="5338022"/>
                <a:ext cx="11784082" cy="1477328"/>
              </a:xfrm>
              <a:prstGeom prst="rect">
                <a:avLst/>
              </a:prstGeom>
              <a:blipFill>
                <a:blip r:embed="rId3"/>
                <a:stretch>
                  <a:fillRect l="-323" t="-1709" r="-108" b="-59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594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674CDB-5119-DA96-59AD-33FD5F2B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Circular Collider: a long-term programme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78834-0C84-B7C2-7CDF-6BE957A3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3F7F-6A21-0BC2-501F-A32A1E8F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CE157-D966-385B-B1A4-1087CBC0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5D9DAFF-191A-8C25-FEB5-8FE36E2E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50" y="1638490"/>
            <a:ext cx="3703090" cy="318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EF0CA86-00AD-99BF-63A1-1D8F5DB46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06" y="1635339"/>
            <a:ext cx="2823067" cy="314481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10E639-8D81-BE53-D423-41AB2E5C6B9D}"/>
              </a:ext>
            </a:extLst>
          </p:cNvPr>
          <p:cNvSpPr txBox="1">
            <a:spLocks/>
          </p:cNvSpPr>
          <p:nvPr/>
        </p:nvSpPr>
        <p:spPr>
          <a:xfrm>
            <a:off x="5458952" y="2513003"/>
            <a:ext cx="1512168" cy="751571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E1CF6E-F93B-28D8-118E-E88EB251692E}"/>
              </a:ext>
            </a:extLst>
          </p:cNvPr>
          <p:cNvSpPr/>
          <p:nvPr/>
        </p:nvSpPr>
        <p:spPr>
          <a:xfrm>
            <a:off x="1000974" y="4869484"/>
            <a:ext cx="3505682" cy="288032"/>
          </a:xfrm>
          <a:prstGeom prst="rect">
            <a:avLst/>
          </a:prstGeom>
          <a:gradFill flip="none" rotWithShape="1">
            <a:gsLst>
              <a:gs pos="0">
                <a:srgbClr val="0000FF">
                  <a:lumMod val="5000"/>
                  <a:lumOff val="95000"/>
                </a:srgbClr>
              </a:gs>
              <a:gs pos="50000">
                <a:srgbClr val="0000FF">
                  <a:lumMod val="45000"/>
                  <a:lumOff val="55000"/>
                </a:srgbClr>
              </a:gs>
              <a:gs pos="93000">
                <a:srgbClr val="0000FF">
                  <a:lumMod val="45000"/>
                  <a:lumOff val="5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DF4341-EE0F-8FC6-370C-6E9865EB3046}"/>
              </a:ext>
            </a:extLst>
          </p:cNvPr>
          <p:cNvSpPr/>
          <p:nvPr/>
        </p:nvSpPr>
        <p:spPr>
          <a:xfrm>
            <a:off x="4644208" y="4869484"/>
            <a:ext cx="2784309" cy="28803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27000">
                <a:srgbClr val="FF9900"/>
              </a:gs>
              <a:gs pos="85000">
                <a:srgbClr val="FF99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C4660C-7CBA-3DDD-775E-D29F7ED457C7}"/>
              </a:ext>
            </a:extLst>
          </p:cNvPr>
          <p:cNvSpPr/>
          <p:nvPr/>
        </p:nvSpPr>
        <p:spPr>
          <a:xfrm>
            <a:off x="7950553" y="4888919"/>
            <a:ext cx="3432371" cy="288032"/>
          </a:xfrm>
          <a:prstGeom prst="rect">
            <a:avLst/>
          </a:prstGeom>
          <a:gradFill flip="none" rotWithShape="1">
            <a:gsLst>
              <a:gs pos="6000">
                <a:srgbClr val="0000FF">
                  <a:lumMod val="5000"/>
                  <a:lumOff val="95000"/>
                </a:srgbClr>
              </a:gs>
              <a:gs pos="37000">
                <a:srgbClr val="40C245">
                  <a:lumMod val="75000"/>
                </a:srgbClr>
              </a:gs>
              <a:gs pos="86000">
                <a:srgbClr val="40C245">
                  <a:lumMod val="75000"/>
                </a:srgbClr>
              </a:gs>
              <a:gs pos="100000">
                <a:srgbClr val="40C245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BFF27-D8A7-DA1D-4884-7B31027A1966}"/>
              </a:ext>
            </a:extLst>
          </p:cNvPr>
          <p:cNvSpPr txBox="1"/>
          <p:nvPr/>
        </p:nvSpPr>
        <p:spPr>
          <a:xfrm>
            <a:off x="1971155" y="4830255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2020 - 2041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6E0AC-F004-971F-A755-3793994DBFF4}"/>
              </a:ext>
            </a:extLst>
          </p:cNvPr>
          <p:cNvSpPr txBox="1"/>
          <p:nvPr/>
        </p:nvSpPr>
        <p:spPr>
          <a:xfrm>
            <a:off x="5385252" y="4830255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2048 - 2063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36E285-6635-5A60-59D5-754EBE2DB85F}"/>
              </a:ext>
            </a:extLst>
          </p:cNvPr>
          <p:cNvSpPr txBox="1"/>
          <p:nvPr/>
        </p:nvSpPr>
        <p:spPr>
          <a:xfrm>
            <a:off x="8696136" y="4853866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2074 - 2099 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 descr="Diagram, radar chart&#10;&#10;Description automatically generated">
            <a:extLst>
              <a:ext uri="{FF2B5EF4-FFF2-40B4-BE49-F238E27FC236}">
                <a16:creationId xmlns:a16="http://schemas.microsoft.com/office/drawing/2014/main" id="{913DE81B-C814-23BE-A78F-527B6B50D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964" y="1792304"/>
            <a:ext cx="3795188" cy="307718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325A0C4-4320-C1AE-04DA-9AEC13F9D438}"/>
              </a:ext>
            </a:extLst>
          </p:cNvPr>
          <p:cNvSpPr txBox="1">
            <a:spLocks/>
          </p:cNvSpPr>
          <p:nvPr/>
        </p:nvSpPr>
        <p:spPr>
          <a:xfrm>
            <a:off x="9240364" y="2644819"/>
            <a:ext cx="1512168" cy="728146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FCC-hh</a:t>
            </a:r>
            <a:endParaRPr kumimoji="0" lang="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42006D-14F1-E9D0-5133-C68C9897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FCC-</a:t>
            </a:r>
            <a:r>
              <a:rPr lang="en-GB" dirty="0" err="1"/>
              <a:t>ee</a:t>
            </a:r>
            <a:r>
              <a:rPr lang="en-GB" dirty="0"/>
              <a:t>: Mid-term Review main ring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C00B7-701A-AF1A-E319-B3A113FE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FC8C0-0CCA-4ED2-B0AB-332DD2B8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CDDC3-3EF5-1757-5895-11618DA1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CB82B0-D84D-5BAB-3554-5C9B71414795}"/>
              </a:ext>
            </a:extLst>
          </p:cNvPr>
          <p:cNvGrpSpPr/>
          <p:nvPr/>
        </p:nvGrpSpPr>
        <p:grpSpPr>
          <a:xfrm>
            <a:off x="4306747" y="5504053"/>
            <a:ext cx="5438760" cy="636965"/>
            <a:chOff x="4522771" y="5032864"/>
            <a:chExt cx="5438760" cy="6488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23921A-5F39-2C2A-75AB-F97B7C1B1F89}"/>
                </a:ext>
              </a:extLst>
            </p:cNvPr>
            <p:cNvSpPr txBox="1"/>
            <p:nvPr/>
          </p:nvSpPr>
          <p:spPr>
            <a:xfrm>
              <a:off x="7358820" y="5032864"/>
              <a:ext cx="883255" cy="430887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 years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2 x 10</a:t>
              </a:r>
              <a:r>
                <a:rPr kumimoji="0" lang="en-CH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H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FE39B2-BFD5-4172-47BC-3234F6800DCA}"/>
                </a:ext>
              </a:extLst>
            </p:cNvPr>
            <p:cNvSpPr txBox="1"/>
            <p:nvPr/>
          </p:nvSpPr>
          <p:spPr>
            <a:xfrm>
              <a:off x="8720807" y="5032864"/>
              <a:ext cx="1240724" cy="430887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 years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2 x 10</a:t>
              </a:r>
              <a:r>
                <a:rPr kumimoji="0" lang="en-CH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tt pairs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DF7DF1-0E2A-BB2D-105C-345890C7F18A}"/>
                </a:ext>
              </a:extLst>
            </p:cNvPr>
            <p:cNvSpPr txBox="1"/>
            <p:nvPr/>
          </p:nvSpPr>
          <p:spPr>
            <a:xfrm>
              <a:off x="5971185" y="5032864"/>
              <a:ext cx="908903" cy="646331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years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&gt; 10</a:t>
              </a:r>
              <a:r>
                <a:rPr kumimoji="0" lang="en-CH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</a:t>
              </a: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WW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LEP x 10</a:t>
              </a:r>
              <a:r>
                <a:rPr kumimoji="0" lang="en-CH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5F0F9-1878-D2A9-D82C-D424A72E7C84}"/>
                </a:ext>
              </a:extLst>
            </p:cNvPr>
            <p:cNvSpPr txBox="1"/>
            <p:nvPr/>
          </p:nvSpPr>
          <p:spPr>
            <a:xfrm>
              <a:off x="4522771" y="5035389"/>
              <a:ext cx="880049" cy="646331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 years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5 x 10</a:t>
              </a:r>
              <a:r>
                <a:rPr kumimoji="0" lang="en-CH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</a:t>
              </a: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Z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LEP x 10</a:t>
              </a:r>
              <a:r>
                <a:rPr kumimoji="0" lang="en-CH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19258D8-1688-6C73-1A52-3ACA1099B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38789"/>
              </p:ext>
            </p:extLst>
          </p:nvPr>
        </p:nvGraphicFramePr>
        <p:xfrm>
          <a:off x="0" y="1045004"/>
          <a:ext cx="9872936" cy="4386354"/>
        </p:xfrm>
        <a:graphic>
          <a:graphicData uri="http://schemas.openxmlformats.org/drawingml/2006/table">
            <a:tbl>
              <a:tblPr firstRow="1" bandRow="1"/>
              <a:tblGrid>
                <a:gridCol w="4143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10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8515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2715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05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 b="1" dirty="0">
                          <a:solidFill>
                            <a:schemeClr val="bg1"/>
                          </a:solidFill>
                        </a:rPr>
                        <a:t>Z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50" b="1" dirty="0">
                          <a:solidFill>
                            <a:schemeClr val="bg1"/>
                          </a:solidFill>
                        </a:rPr>
                        <a:t>WW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AT" sz="105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1050" b="1" baseline="0" dirty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105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AT" sz="1050" b="1" dirty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45.6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[mA]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1270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GB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0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number bunches/beam</a:t>
                      </a:r>
                      <a:endParaRPr kumimoji="0" lang="en-GB" sz="10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05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11200</a:t>
                      </a:r>
                      <a:endParaRPr kumimoji="0" lang="en-GB" sz="105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05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1780</a:t>
                      </a:r>
                      <a:endParaRPr kumimoji="0" lang="en-GB" sz="105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de-AT" sz="105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440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de-AT" sz="105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0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2.14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1.45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1.55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0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e</a:t>
                      </a:r>
                      <a:r>
                        <a:rPr kumimoji="0" lang="en-GB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nergy loss / turn [GeV]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0.0394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0.374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1.89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10.4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total RF voltage 400/800 MHz [GV]</a:t>
                      </a:r>
                      <a:endParaRPr kumimoji="0" lang="en-GB" sz="10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0.120/0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1.0/0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2.1/0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2.1/9.4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</a:t>
                      </a:r>
                      <a:r>
                        <a:rPr kumimoji="0" lang="en-GB" sz="10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damping time [turns]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1158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215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64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18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73614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10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0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0.11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0.24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1.0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10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10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1.0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geometric emittance</a:t>
                      </a:r>
                      <a:r>
                        <a:rPr kumimoji="0" lang="en-US" sz="10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10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0.71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2.17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0.71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1.59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 geom. emittance [pm]</a:t>
                      </a:r>
                      <a:endParaRPr kumimoji="0" lang="en-GB" sz="10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1.9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rms IP spot size [</a:t>
                      </a: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0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40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11388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vertical rms IP spot size [nm]</a:t>
                      </a:r>
                      <a:endParaRPr kumimoji="0" lang="en-GB" sz="10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36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40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51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449764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beam-beam parameter </a:t>
                      </a: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000" b="1" kern="1200" baseline="-25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</a:t>
                      </a:r>
                      <a:r>
                        <a:rPr kumimoji="0" lang="en-US" sz="1000" b="1" kern="12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000" b="1" kern="1200" baseline="-250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y</a:t>
                      </a:r>
                      <a:endParaRPr kumimoji="0" lang="en-GB" sz="1000" b="1" kern="1200" baseline="-250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0.002/0.0973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0.013/0.128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0.010/0.088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0.073/0.134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805163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rms bunch length </a:t>
                      </a:r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with SR / </a:t>
                      </a:r>
                      <a:r>
                        <a:rPr kumimoji="0" lang="en-US" sz="10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BS [mm]</a:t>
                      </a:r>
                      <a:endParaRPr kumimoji="0" lang="en-GB" sz="10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5.6 / </a:t>
                      </a:r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15.5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 / </a:t>
                      </a:r>
                      <a:r>
                        <a:rPr kumimoji="0" lang="de-AT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5.4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3.4 / </a:t>
                      </a:r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4.7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 / </a:t>
                      </a:r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</a:t>
                      </a:r>
                      <a:r>
                        <a:rPr kumimoji="0" lang="en-GB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0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luminosity per IP [10</a:t>
                      </a:r>
                      <a:r>
                        <a:rPr kumimoji="0" lang="en-US" sz="10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0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0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0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0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0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0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140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5.0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1.25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0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total integrated luminosity / IP / year [ab</a:t>
                      </a:r>
                      <a:r>
                        <a:rPr kumimoji="0" lang="en-US" sz="10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0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000" b="1" kern="1200" dirty="0" err="1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yr</a:t>
                      </a:r>
                      <a:r>
                        <a:rPr kumimoji="0" lang="en-US" sz="10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0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2.4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0.6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endParaRPr kumimoji="0" lang="en-GB" sz="105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034531"/>
                  </a:ext>
                </a:extLst>
              </a:tr>
              <a:tr h="215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0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lifetime rad Bhabha + BS [min]</a:t>
                      </a:r>
                      <a:endParaRPr kumimoji="0" lang="en-GB" sz="10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05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endParaRPr kumimoji="0" lang="en-GB" sz="105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1553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24B1C3C-31FB-5613-5390-59F7619F926A}"/>
              </a:ext>
            </a:extLst>
          </p:cNvPr>
          <p:cNvSpPr txBox="1"/>
          <p:nvPr/>
        </p:nvSpPr>
        <p:spPr>
          <a:xfrm flipH="1">
            <a:off x="9979224" y="1453833"/>
            <a:ext cx="2233323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/>
              <a:t>Technical feasibility of changing operation sequences was assessed (e.g. starting at ZH energy)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Up to 4 interaction points: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robustness,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statistics,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possibility of specialised detectors</a:t>
            </a:r>
          </a:p>
          <a:p>
            <a:pPr algn="l"/>
            <a:r>
              <a:rPr lang="en-GB" sz="1600" dirty="0"/>
              <a:t>to maximise physics output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9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5547FD-0BE1-6D43-2F1D-B04D6A838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optics baseline and possible evolutions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CF7D0-93AC-2BC5-2A0C-AACC16C4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14B4B-E960-99B9-E2FE-33C702041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32823-C15B-44EB-79BB-FAD09B6B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2" descr="X">
            <a:extLst>
              <a:ext uri="{FF2B5EF4-FFF2-40B4-BE49-F238E27FC236}">
                <a16:creationId xmlns:a16="http://schemas.microsoft.com/office/drawing/2014/main" id="{CF75E034-9689-ABC9-D883-F277714F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66" y="4107492"/>
            <a:ext cx="4104174" cy="24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48AC78-4052-258A-37CB-DF66BF37B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200" y="1095992"/>
            <a:ext cx="3733278" cy="2682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6F7F57-F000-5113-DF49-170786915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382" y="3833301"/>
            <a:ext cx="3753963" cy="3014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BE152-39DD-AD69-CF49-47EDB095C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5922"/>
            <a:ext cx="4268422" cy="3020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453511-D1B7-D211-B41F-1FCE25EDD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644" y="905449"/>
            <a:ext cx="3966973" cy="3115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4EF0D2-1071-F592-474B-70B3446D86B1}"/>
              </a:ext>
            </a:extLst>
          </p:cNvPr>
          <p:cNvSpPr txBox="1"/>
          <p:nvPr/>
        </p:nvSpPr>
        <p:spPr>
          <a:xfrm>
            <a:off x="1473622" y="749106"/>
            <a:ext cx="154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egular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arc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695D4D-FBCD-3726-9693-91E7BF167F93}"/>
              </a:ext>
            </a:extLst>
          </p:cNvPr>
          <p:cNvSpPr txBox="1"/>
          <p:nvPr/>
        </p:nvSpPr>
        <p:spPr>
          <a:xfrm>
            <a:off x="8526850" y="737574"/>
            <a:ext cx="259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region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4F6CAF-866F-85EF-726F-D2CFCA698860}"/>
                  </a:ext>
                </a:extLst>
              </p:cNvPr>
              <p:cNvSpPr txBox="1"/>
              <p:nvPr/>
            </p:nvSpPr>
            <p:spPr>
              <a:xfrm>
                <a:off x="673228" y="2329197"/>
                <a:ext cx="322422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FODO lattice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many -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sext pairs; periodic unit cell length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260 m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4F6CAF-866F-85EF-726F-D2CFCA698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8" y="2329197"/>
                <a:ext cx="3224224" cy="615553"/>
              </a:xfrm>
              <a:prstGeom prst="rect">
                <a:avLst/>
              </a:prstGeom>
              <a:blipFill>
                <a:blip r:embed="rId7"/>
                <a:stretch>
                  <a:fillRect l="-1569" t="-4082" b="-122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1B9ED0-5C0D-62DC-80CD-CAAB56D7BCD1}"/>
                  </a:ext>
                </a:extLst>
              </p:cNvPr>
              <p:cNvSpPr txBox="1"/>
              <p:nvPr/>
            </p:nvSpPr>
            <p:spPr>
              <a:xfrm>
                <a:off x="706582" y="4828540"/>
                <a:ext cx="2876203" cy="89255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hybrid FODO lattice,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few sext. families,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periodic unit cell length</a:t>
                </a:r>
                <a14:m>
                  <m:oMath xmlns:m="http://schemas.openxmlformats.org/officeDocument/2006/math">
                    <m:r>
                      <a: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300 m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1B9ED0-5C0D-62DC-80CD-CAAB56D7B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82" y="4828540"/>
                <a:ext cx="2876203" cy="892552"/>
              </a:xfrm>
              <a:prstGeom prst="rect">
                <a:avLst/>
              </a:prstGeom>
              <a:blipFill>
                <a:blip r:embed="rId8"/>
                <a:stretch>
                  <a:fillRect l="-1754" t="-2817" b="-7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015DA01-CBD9-CCC1-3B53-B2D822CB41B6}"/>
              </a:ext>
            </a:extLst>
          </p:cNvPr>
          <p:cNvSpPr txBox="1"/>
          <p:nvPr/>
        </p:nvSpPr>
        <p:spPr>
          <a:xfrm>
            <a:off x="8880638" y="4907592"/>
            <a:ext cx="271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sext.s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final focus, modular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7A3740-7B64-5D1D-F094-A5378B77135C}"/>
              </a:ext>
            </a:extLst>
          </p:cNvPr>
          <p:cNvSpPr txBox="1"/>
          <p:nvPr/>
        </p:nvSpPr>
        <p:spPr>
          <a:xfrm>
            <a:off x="8877291" y="2351869"/>
            <a:ext cx="271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“1.5”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sext.s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final focus,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asymmetric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B33F2F-423B-1486-7198-012E41DC5597}"/>
              </a:ext>
            </a:extLst>
          </p:cNvPr>
          <p:cNvSpPr txBox="1"/>
          <p:nvPr/>
        </p:nvSpPr>
        <p:spPr>
          <a:xfrm>
            <a:off x="11279762" y="841440"/>
            <a:ext cx="633507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Oide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7D6336-DA95-10F1-08BE-BC7CAD7A8D12}"/>
              </a:ext>
            </a:extLst>
          </p:cNvPr>
          <p:cNvSpPr txBox="1"/>
          <p:nvPr/>
        </p:nvSpPr>
        <p:spPr>
          <a:xfrm>
            <a:off x="3313822" y="854902"/>
            <a:ext cx="633507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Oide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C0E004-C86E-8706-907E-E0B8840653AD}"/>
              </a:ext>
            </a:extLst>
          </p:cNvPr>
          <p:cNvSpPr txBox="1"/>
          <p:nvPr/>
        </p:nvSpPr>
        <p:spPr>
          <a:xfrm>
            <a:off x="11143143" y="4121427"/>
            <a:ext cx="912045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Raimondi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7C4A16-B344-9789-8B0A-4CFA0CFEB09C}"/>
              </a:ext>
            </a:extLst>
          </p:cNvPr>
          <p:cNvSpPr txBox="1"/>
          <p:nvPr/>
        </p:nvSpPr>
        <p:spPr>
          <a:xfrm>
            <a:off x="3146356" y="4059132"/>
            <a:ext cx="912045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Raimondi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C1A678-5B9C-6446-78B4-F3919C2A66CD}"/>
              </a:ext>
            </a:extLst>
          </p:cNvPr>
          <p:cNvSpPr txBox="1"/>
          <p:nvPr/>
        </p:nvSpPr>
        <p:spPr>
          <a:xfrm>
            <a:off x="6940218" y="6341060"/>
            <a:ext cx="112793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Garcia,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Tomas, et al.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C32DBE-0A24-4885-F3BE-BC4AB51B1DC2}"/>
              </a:ext>
            </a:extLst>
          </p:cNvPr>
          <p:cNvSpPr txBox="1"/>
          <p:nvPr/>
        </p:nvSpPr>
        <p:spPr>
          <a:xfrm>
            <a:off x="4222160" y="1290450"/>
            <a:ext cx="4007379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goals: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power consumption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 SR energy loss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momentum acceptance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relaxed tolerances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 dynamic aperture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simplified powering schemes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4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CA6117-322E-93AB-8365-E6E534CDD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6E286-ED95-84CB-87F5-2E2EAF684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97FA7-F840-9B4B-D4B3-8ED46992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AE2A-056E-9E39-95A7-25E529F6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ECE338A-6ABB-756B-0946-6362C02F3B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8424331"/>
              </p:ext>
            </p:extLst>
          </p:nvPr>
        </p:nvGraphicFramePr>
        <p:xfrm>
          <a:off x="211165" y="1746485"/>
          <a:ext cx="11769670" cy="107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A3F5648-3EB0-8376-1D3F-9A6C4A72645C}"/>
              </a:ext>
            </a:extLst>
          </p:cNvPr>
          <p:cNvSpPr txBox="1"/>
          <p:nvPr/>
        </p:nvSpPr>
        <p:spPr>
          <a:xfrm>
            <a:off x="6960096" y="3201538"/>
            <a:ext cx="5231904" cy="2369880"/>
          </a:xfrm>
          <a:prstGeom prst="rect">
            <a:avLst/>
          </a:prstGeom>
          <a:noFill/>
          <a:ln>
            <a:noFill/>
            <a:beve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CH" alt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Realistic</a:t>
            </a:r>
            <a:r>
              <a:rPr kumimoji="0" lang="en-US" alt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r>
              <a:rPr kumimoji="0" lang="en-CH" alt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schedule </a:t>
            </a:r>
            <a:r>
              <a:rPr kumimoji="0" lang="en-CH" altLang="en-CH" sz="18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</a:t>
            </a:r>
            <a:r>
              <a:rPr kumimoji="0" lang="en-US" altLang="en-CH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</a:t>
            </a:r>
            <a:r>
              <a:rPr kumimoji="0" lang="en-CH" altLang="en-CH" sz="18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into account: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CH" sz="18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CH" altLang="en-CH" sz="18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 experience in building colliders at CERN</a:t>
            </a:r>
            <a:endParaRPr kumimoji="0" lang="en-US" altLang="en-CH" sz="1800" b="0" i="0" u="none" strike="noStrike" kern="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CH" sz="18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CH" altLang="en-CH" sz="18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pproval timeline: ESPP, </a:t>
            </a:r>
            <a:r>
              <a:rPr kumimoji="0" lang="en-US" altLang="en-CH" sz="18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CH" altLang="en-CH" sz="18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ouncil decision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altLang="en-CH" sz="1800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runs until 2041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C</a:t>
            </a:r>
            <a:r>
              <a:rPr kumimoji="0" lang="en-CH" alt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be</a:t>
            </a:r>
            <a:r>
              <a:rPr kumimoji="0" lang="en-US" alt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further</a:t>
            </a:r>
            <a:r>
              <a:rPr kumimoji="0" lang="en-CH" alt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accelerated if more resources </a:t>
            </a:r>
            <a:r>
              <a:rPr kumimoji="0" lang="en-US" alt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become </a:t>
            </a:r>
            <a:r>
              <a:rPr kumimoji="0" lang="en-CH" alt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available</a:t>
            </a:r>
            <a:r>
              <a:rPr kumimoji="0" lang="en-US" alt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CH" altLang="en-CH" sz="1800" b="1" i="0" u="none" strike="noStrike" kern="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21C1B-D3BF-3B35-0BE5-9FA34AC75B8B}"/>
              </a:ext>
            </a:extLst>
          </p:cNvPr>
          <p:cNvSpPr txBox="1"/>
          <p:nvPr/>
        </p:nvSpPr>
        <p:spPr>
          <a:xfrm>
            <a:off x="455883" y="1363520"/>
            <a:ext cx="761972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 Conceptual Design Study started in 2014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</a:t>
            </a:r>
            <a:r>
              <a:rPr kumimoji="0" lang="en-CH" b="1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eading to CDR in 2018</a:t>
            </a:r>
          </a:p>
        </p:txBody>
      </p:sp>
      <p:pic>
        <p:nvPicPr>
          <p:cNvPr id="10" name="Picture 5" descr="Diagram, timeline&#10;&#10;Description automatically generated">
            <a:extLst>
              <a:ext uri="{FF2B5EF4-FFF2-40B4-BE49-F238E27FC236}">
                <a16:creationId xmlns:a16="http://schemas.microsoft.com/office/drawing/2014/main" id="{1AAF5E2F-1151-93D6-CC4B-E70EF6C96D2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7" y="3092507"/>
            <a:ext cx="6620673" cy="2213735"/>
          </a:xfrm>
          <a:prstGeom prst="rect">
            <a:avLst/>
          </a:prstGeom>
          <a:noFill/>
          <a:ln w="9525">
            <a:solidFill>
              <a:srgbClr val="2F2F2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9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E45FE7-91CD-96DB-33D0-4F807D0C2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Mid-term review setup and deliverables have been defined by CERN SPC</a:t>
            </a:r>
          </a:p>
          <a:p>
            <a:pPr lvl="1"/>
            <a:r>
              <a:rPr lang="en-GB" dirty="0"/>
              <a:t>The scientific and technical results be reviewed by the FCC FS Scientific Advisory Committee, augmented by additional experts as needed;</a:t>
            </a:r>
          </a:p>
          <a:p>
            <a:pPr lvl="1"/>
            <a:r>
              <a:rPr lang="en-GB" dirty="0"/>
              <a:t>The cost and financial feasibility, which will focus on the first-stage project (tunnel, technical infrastructure, FCC-</a:t>
            </a:r>
            <a:r>
              <a:rPr lang="en-GB" dirty="0" err="1"/>
              <a:t>ee</a:t>
            </a:r>
            <a:r>
              <a:rPr lang="en-GB" dirty="0"/>
              <a:t> machine and injectors), be reviewed by a committee including external experts;</a:t>
            </a:r>
          </a:p>
          <a:p>
            <a:r>
              <a:rPr lang="en-GB" dirty="0"/>
              <a:t>The goal is to assess the progress of the study towards the final report.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387378-A9CD-5D26-1659-AA4C9655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 Feasibility Study Mid-term Review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9CB69-CF6C-14E3-7E56-051E42E6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0E6AD-7D6B-0CD2-3AA0-5DACD313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FBAA3-DB5C-44C7-3B9D-6FADA2FD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C03BC-BCDB-5CFD-AE49-8D3045A57E90}"/>
              </a:ext>
            </a:extLst>
          </p:cNvPr>
          <p:cNvSpPr txBox="1"/>
          <p:nvPr/>
        </p:nvSpPr>
        <p:spPr>
          <a:xfrm>
            <a:off x="407988" y="3852000"/>
            <a:ext cx="5943935" cy="221599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914377">
              <a:defRPr/>
            </a:pPr>
            <a:r>
              <a:rPr lang="en-CH" sz="1600" b="1" dirty="0">
                <a:solidFill>
                  <a:srgbClr val="2F2F2F"/>
                </a:solidFill>
                <a:latin typeface="Arial"/>
              </a:rPr>
              <a:t> Deliverables</a:t>
            </a:r>
            <a:r>
              <a:rPr lang="en-CH" sz="1600" dirty="0">
                <a:solidFill>
                  <a:srgbClr val="2F2F2F"/>
                </a:solidFill>
                <a:latin typeface="Arial"/>
              </a:rPr>
              <a:t>:</a:t>
            </a:r>
          </a:p>
          <a:p>
            <a:pPr defTabSz="914377">
              <a:defRPr/>
            </a:pPr>
            <a:r>
              <a:rPr lang="en-CH" sz="1600" dirty="0">
                <a:solidFill>
                  <a:srgbClr val="2F2F2F"/>
                </a:solidFill>
                <a:latin typeface="Arial"/>
              </a:rPr>
              <a:t> D1 : Definition of the baseline scenario</a:t>
            </a:r>
          </a:p>
          <a:p>
            <a:pPr defTabSz="914377">
              <a:defRPr/>
            </a:pPr>
            <a:r>
              <a:rPr lang="en-CH" sz="1600" dirty="0">
                <a:solidFill>
                  <a:srgbClr val="2F2F2F"/>
                </a:solidFill>
                <a:latin typeface="Arial"/>
              </a:rPr>
              <a:t> D2 : Civil engineering</a:t>
            </a:r>
          </a:p>
          <a:p>
            <a:pPr defTabSz="914377">
              <a:defRPr/>
            </a:pPr>
            <a:r>
              <a:rPr lang="en-CH" sz="1600" dirty="0">
                <a:solidFill>
                  <a:srgbClr val="2F2F2F"/>
                </a:solidFill>
                <a:latin typeface="Arial"/>
              </a:rPr>
              <a:t> D3 : </a:t>
            </a:r>
            <a:r>
              <a:rPr lang="en-GB" sz="1600" dirty="0">
                <a:solidFill>
                  <a:srgbClr val="2F2F2F"/>
                </a:solidFill>
                <a:latin typeface="Arial"/>
              </a:rPr>
              <a:t>Processes and implementation studies with the Host States </a:t>
            </a:r>
          </a:p>
          <a:p>
            <a:pPr defTabSz="914377">
              <a:defRPr/>
            </a:pPr>
            <a:r>
              <a:rPr lang="en-GB" sz="1600" dirty="0">
                <a:solidFill>
                  <a:srgbClr val="2F2F2F"/>
                </a:solidFill>
                <a:latin typeface="Arial"/>
              </a:rPr>
              <a:t> D4 : Technical infrastructure</a:t>
            </a:r>
          </a:p>
          <a:p>
            <a:pPr defTabSz="914377">
              <a:defRPr/>
            </a:pPr>
            <a:r>
              <a:rPr lang="en-GB" sz="1600" dirty="0">
                <a:solidFill>
                  <a:srgbClr val="2F2F2F"/>
                </a:solidFill>
                <a:latin typeface="Arial"/>
              </a:rPr>
              <a:t> D5 : FCC-</a:t>
            </a:r>
            <a:r>
              <a:rPr lang="en-GB" sz="1600" dirty="0" err="1">
                <a:solidFill>
                  <a:srgbClr val="2F2F2F"/>
                </a:solidFill>
                <a:latin typeface="Arial"/>
              </a:rPr>
              <a:t>ee</a:t>
            </a:r>
            <a:r>
              <a:rPr lang="en-GB" sz="1600" dirty="0">
                <a:solidFill>
                  <a:srgbClr val="2F2F2F"/>
                </a:solidFill>
                <a:latin typeface="Arial"/>
              </a:rPr>
              <a:t> accelerator</a:t>
            </a:r>
          </a:p>
          <a:p>
            <a:pPr defTabSz="914377">
              <a:defRPr/>
            </a:pPr>
            <a:r>
              <a:rPr lang="en-GB" sz="1600" dirty="0">
                <a:solidFill>
                  <a:srgbClr val="2F2F2F"/>
                </a:solidFill>
                <a:latin typeface="Arial"/>
              </a:rPr>
              <a:t> D6:  FCC-</a:t>
            </a:r>
            <a:r>
              <a:rPr lang="en-GB" sz="1600" dirty="0" err="1">
                <a:solidFill>
                  <a:srgbClr val="2F2F2F"/>
                </a:solidFill>
                <a:latin typeface="Arial"/>
              </a:rPr>
              <a:t>hh</a:t>
            </a:r>
            <a:r>
              <a:rPr lang="en-GB" sz="1600" dirty="0">
                <a:solidFill>
                  <a:srgbClr val="2F2F2F"/>
                </a:solidFill>
                <a:latin typeface="Arial"/>
              </a:rPr>
              <a:t> accelerator</a:t>
            </a:r>
          </a:p>
          <a:p>
            <a:pPr defTabSz="914377">
              <a:defRPr/>
            </a:pPr>
            <a:r>
              <a:rPr lang="en-GB" sz="1600" dirty="0">
                <a:solidFill>
                  <a:srgbClr val="2F2F2F"/>
                </a:solidFill>
                <a:latin typeface="Arial"/>
              </a:rPr>
              <a:t> D7:  Project cost and financial feasibility</a:t>
            </a:r>
          </a:p>
          <a:p>
            <a:pPr defTabSz="914377">
              <a:defRPr/>
            </a:pPr>
            <a:r>
              <a:rPr lang="en-GB" sz="1600" dirty="0">
                <a:solidFill>
                  <a:srgbClr val="2F2F2F"/>
                </a:solidFill>
                <a:latin typeface="Arial"/>
              </a:rPr>
              <a:t> D8:  Physics, experiments and detectors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35814C-A1C0-5E95-2195-B17C19DD292E}"/>
              </a:ext>
            </a:extLst>
          </p:cNvPr>
          <p:cNvSpPr txBox="1"/>
          <p:nvPr/>
        </p:nvSpPr>
        <p:spPr>
          <a:xfrm>
            <a:off x="6912000" y="3852000"/>
            <a:ext cx="4130939" cy="123110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914377">
              <a:defRPr/>
            </a:pPr>
            <a:r>
              <a:rPr lang="en-CH" sz="1600" b="1" dirty="0">
                <a:solidFill>
                  <a:srgbClr val="2F2F2F"/>
                </a:solidFill>
                <a:latin typeface="Arial"/>
              </a:rPr>
              <a:t> Documents</a:t>
            </a:r>
            <a:r>
              <a:rPr lang="en-CH" sz="1600" dirty="0">
                <a:solidFill>
                  <a:srgbClr val="2F2F2F"/>
                </a:solidFill>
                <a:latin typeface="Arial"/>
              </a:rPr>
              <a:t>:</a:t>
            </a:r>
          </a:p>
          <a:p>
            <a:pPr marL="285744" indent="-285744" defTabSz="914377">
              <a:buFont typeface="Wingdings" pitchFamily="2" charset="2"/>
              <a:buChar char="q"/>
              <a:defRPr/>
            </a:pPr>
            <a:r>
              <a:rPr lang="en-CH" sz="1600" dirty="0">
                <a:solidFill>
                  <a:srgbClr val="2F2F2F"/>
                </a:solidFill>
                <a:latin typeface="Arial"/>
              </a:rPr>
              <a:t>Mid-term report </a:t>
            </a:r>
            <a:r>
              <a:rPr lang="en-CH" sz="1500" dirty="0">
                <a:solidFill>
                  <a:srgbClr val="2F2F2F"/>
                </a:solidFill>
                <a:latin typeface="Arial"/>
              </a:rPr>
              <a:t>(all deliverables except D7) </a:t>
            </a:r>
          </a:p>
          <a:p>
            <a:pPr marL="285744" indent="-285744" defTabSz="914377">
              <a:buFont typeface="Wingdings" pitchFamily="2" charset="2"/>
              <a:buChar char="q"/>
              <a:defRPr/>
            </a:pPr>
            <a:r>
              <a:rPr lang="en-CH" sz="1600" dirty="0">
                <a:solidFill>
                  <a:srgbClr val="2F2F2F"/>
                </a:solidFill>
                <a:latin typeface="Arial"/>
              </a:rPr>
              <a:t>Executive Summary of mid-term report</a:t>
            </a:r>
          </a:p>
          <a:p>
            <a:pPr marL="285744" indent="-285744" defTabSz="914377">
              <a:buFont typeface="Wingdings" pitchFamily="2" charset="2"/>
              <a:buChar char="q"/>
              <a:defRPr/>
            </a:pPr>
            <a:r>
              <a:rPr lang="en-CH" sz="1600" dirty="0">
                <a:solidFill>
                  <a:srgbClr val="2F2F2F"/>
                </a:solidFill>
                <a:latin typeface="Arial"/>
              </a:rPr>
              <a:t>Updated cost assessment </a:t>
            </a:r>
            <a:r>
              <a:rPr lang="en-CH" sz="1500" dirty="0">
                <a:solidFill>
                  <a:srgbClr val="2F2F2F"/>
                </a:solidFill>
                <a:latin typeface="Arial"/>
              </a:rPr>
              <a:t>(D7)</a:t>
            </a:r>
          </a:p>
          <a:p>
            <a:pPr marL="285744" indent="-285744" defTabSz="914377">
              <a:buFont typeface="Wingdings" pitchFamily="2" charset="2"/>
              <a:buChar char="q"/>
              <a:defRPr/>
            </a:pPr>
            <a:r>
              <a:rPr lang="en-CH" sz="1600" dirty="0">
                <a:solidFill>
                  <a:srgbClr val="2F2F2F"/>
                </a:solidFill>
                <a:latin typeface="Arial"/>
              </a:rPr>
              <a:t>Funding model </a:t>
            </a:r>
            <a:r>
              <a:rPr lang="en-CH" sz="1500" dirty="0">
                <a:solidFill>
                  <a:srgbClr val="2F2F2F"/>
                </a:solidFill>
                <a:latin typeface="Arial"/>
              </a:rPr>
              <a:t>(D7)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DB385-A9A7-074D-4481-F4DCC111198D}"/>
              </a:ext>
            </a:extLst>
          </p:cNvPr>
          <p:cNvSpPr txBox="1"/>
          <p:nvPr/>
        </p:nvSpPr>
        <p:spPr>
          <a:xfrm>
            <a:off x="6912000" y="5184000"/>
            <a:ext cx="5292852" cy="16927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CH" sz="1600" b="1" dirty="0">
                <a:solidFill>
                  <a:srgbClr val="2F2F2F"/>
                </a:solidFill>
                <a:latin typeface="Arial"/>
              </a:rPr>
              <a:t> Review</a:t>
            </a:r>
            <a:r>
              <a:rPr lang="en-CH" sz="1600" dirty="0">
                <a:solidFill>
                  <a:srgbClr val="2F2F2F"/>
                </a:solidFill>
                <a:latin typeface="Arial"/>
              </a:rPr>
              <a:t> process:</a:t>
            </a:r>
          </a:p>
          <a:p>
            <a:pPr marL="285744" indent="-285744" defTabSz="914377">
              <a:buFont typeface="Wingdings" pitchFamily="2" charset="2"/>
              <a:buChar char="q"/>
              <a:defRPr/>
            </a:pPr>
            <a:r>
              <a:rPr lang="en-CH" sz="1600" dirty="0">
                <a:solidFill>
                  <a:srgbClr val="2F2F2F"/>
                </a:solidFill>
                <a:latin typeface="Arial"/>
              </a:rPr>
              <a:t>Oct 2023: Scientific Advisory Committee </a:t>
            </a:r>
            <a:r>
              <a:rPr lang="en-CH" sz="1500" dirty="0">
                <a:solidFill>
                  <a:srgbClr val="2F2F2F"/>
                </a:solidFill>
                <a:latin typeface="Arial"/>
              </a:rPr>
              <a:t>(scientific and technical aspects)</a:t>
            </a:r>
          </a:p>
          <a:p>
            <a:pPr defTabSz="914377">
              <a:defRPr/>
            </a:pPr>
            <a:r>
              <a:rPr lang="en-CH" sz="1600" dirty="0">
                <a:solidFill>
                  <a:srgbClr val="2F2F2F"/>
                </a:solidFill>
                <a:latin typeface="Arial"/>
              </a:rPr>
              <a:t>     and Cost Review Panel </a:t>
            </a:r>
            <a:r>
              <a:rPr lang="en-CH" sz="1500" dirty="0">
                <a:solidFill>
                  <a:srgbClr val="2F2F2F"/>
                </a:solidFill>
                <a:latin typeface="Arial"/>
              </a:rPr>
              <a:t>(ad hoc committee; cost and financial aspects)</a:t>
            </a:r>
          </a:p>
          <a:p>
            <a:pPr marL="285744" indent="-285744" defTabSz="914377">
              <a:buFont typeface="Wingdings" pitchFamily="2" charset="2"/>
              <a:buChar char="q"/>
              <a:defRPr/>
            </a:pPr>
            <a:r>
              <a:rPr lang="en-CH" sz="1600" dirty="0">
                <a:solidFill>
                  <a:srgbClr val="2F2F2F"/>
                </a:solidFill>
                <a:latin typeface="Arial"/>
              </a:rPr>
              <a:t>Nov 2023: SPC and FC</a:t>
            </a:r>
          </a:p>
          <a:p>
            <a:pPr marL="285744" indent="-285744" defTabSz="914280">
              <a:buFont typeface="Wingdings" pitchFamily="2" charset="2"/>
              <a:buChar char="q"/>
              <a:defRPr/>
            </a:pPr>
            <a:r>
              <a:rPr lang="en-CH" sz="1600" dirty="0">
                <a:solidFill>
                  <a:srgbClr val="2F2F2F"/>
                </a:solidFill>
                <a:latin typeface="Arial"/>
              </a:rPr>
              <a:t>2 Feb 2024: Council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43330-2C5F-521B-D970-AA3D2D526B8D}"/>
              </a:ext>
            </a:extLst>
          </p:cNvPr>
          <p:cNvSpPr txBox="1"/>
          <p:nvPr/>
        </p:nvSpPr>
        <p:spPr>
          <a:xfrm>
            <a:off x="120434" y="6099658"/>
            <a:ext cx="6657592" cy="518219"/>
          </a:xfrm>
          <a:prstGeom prst="rect">
            <a:avLst/>
          </a:prstGeom>
          <a:solidFill>
            <a:schemeClr val="bg1"/>
          </a:solidFill>
          <a:ln w="603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280">
              <a:lnSpc>
                <a:spcPts val="3700"/>
              </a:lnSpc>
            </a:pPr>
            <a:r>
              <a:rPr lang="en-US" sz="2400" dirty="0">
                <a:solidFill>
                  <a:srgbClr val="FF0000"/>
                </a:solidFill>
                <a:latin typeface="Arial"/>
              </a:rPr>
              <a:t>All deliverables met, no technical showstoppers</a:t>
            </a:r>
            <a:endParaRPr lang="en-GB" sz="240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9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34FB1B-79C0-F9E0-4B4E-075FFBA8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 timeline till start of construction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6B9E7-35BE-A7FA-27D9-911EC17A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34740-5109-D167-4BC0-6835F4BC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C400B-5A68-AF26-D6D4-B5F654B64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2923DA-A887-1CAB-75D9-C81FA328E166}"/>
              </a:ext>
            </a:extLst>
          </p:cNvPr>
          <p:cNvSpPr/>
          <p:nvPr/>
        </p:nvSpPr>
        <p:spPr>
          <a:xfrm>
            <a:off x="359308" y="1656854"/>
            <a:ext cx="1379253" cy="38743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/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Feasibility Study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73C744C-553D-FE05-C72C-2898AB11E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306275"/>
              </p:ext>
            </p:extLst>
          </p:nvPr>
        </p:nvGraphicFramePr>
        <p:xfrm>
          <a:off x="359308" y="1134194"/>
          <a:ext cx="11337625" cy="296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 descr="Pin">
            <a:extLst>
              <a:ext uri="{FF2B5EF4-FFF2-40B4-BE49-F238E27FC236}">
                <a16:creationId xmlns:a16="http://schemas.microsoft.com/office/drawing/2014/main" id="{5F3EE4C5-E5AB-600B-DCA7-DD5C47F77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36" y="1602121"/>
            <a:ext cx="469133" cy="4340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0" name="Rounded Rectangle 31">
            <a:extLst>
              <a:ext uri="{FF2B5EF4-FFF2-40B4-BE49-F238E27FC236}">
                <a16:creationId xmlns:a16="http://schemas.microsoft.com/office/drawing/2014/main" id="{489426B3-6C27-160B-655A-B1AA13CA2D7B}"/>
              </a:ext>
            </a:extLst>
          </p:cNvPr>
          <p:cNvSpPr/>
          <p:nvPr/>
        </p:nvSpPr>
        <p:spPr>
          <a:xfrm>
            <a:off x="1782140" y="1664562"/>
            <a:ext cx="3026487" cy="370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/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Pre-TDR Phase</a:t>
            </a:r>
          </a:p>
        </p:txBody>
      </p:sp>
      <p:sp>
        <p:nvSpPr>
          <p:cNvPr id="11" name="Rounded Rectangle 33">
            <a:extLst>
              <a:ext uri="{FF2B5EF4-FFF2-40B4-BE49-F238E27FC236}">
                <a16:creationId xmlns:a16="http://schemas.microsoft.com/office/drawing/2014/main" id="{D372F277-7790-3E4C-3160-4D064E583587}"/>
              </a:ext>
            </a:extLst>
          </p:cNvPr>
          <p:cNvSpPr/>
          <p:nvPr/>
        </p:nvSpPr>
        <p:spPr>
          <a:xfrm>
            <a:off x="4868832" y="1663931"/>
            <a:ext cx="4428186" cy="3705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/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TDR Phase</a:t>
            </a:r>
          </a:p>
        </p:txBody>
      </p:sp>
      <p:sp>
        <p:nvSpPr>
          <p:cNvPr id="12" name="Rounded Rectangle 33">
            <a:extLst>
              <a:ext uri="{FF2B5EF4-FFF2-40B4-BE49-F238E27FC236}">
                <a16:creationId xmlns:a16="http://schemas.microsoft.com/office/drawing/2014/main" id="{CC29C0A9-918B-AEBE-56EF-23D516E966C7}"/>
              </a:ext>
            </a:extLst>
          </p:cNvPr>
          <p:cNvSpPr/>
          <p:nvPr/>
        </p:nvSpPr>
        <p:spPr>
          <a:xfrm>
            <a:off x="9385444" y="1661276"/>
            <a:ext cx="2157983" cy="3705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/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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3C24903B-550D-A3F8-B993-B23603D076F1}"/>
              </a:ext>
            </a:extLst>
          </p:cNvPr>
          <p:cNvSpPr/>
          <p:nvPr/>
        </p:nvSpPr>
        <p:spPr>
          <a:xfrm>
            <a:off x="359308" y="2341585"/>
            <a:ext cx="1379253" cy="4722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noFill/>
            <a:prstDash val="solid"/>
          </a:ln>
          <a:effectLst>
            <a:glow>
              <a:schemeClr val="accent1"/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FS Report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 update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F815F79-CA56-C5A9-2D70-FF987F074B81}"/>
              </a:ext>
            </a:extLst>
          </p:cNvPr>
          <p:cNvSpPr/>
          <p:nvPr/>
        </p:nvSpPr>
        <p:spPr>
          <a:xfrm>
            <a:off x="4685903" y="2670627"/>
            <a:ext cx="1508044" cy="327835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Decision</a:t>
            </a:r>
          </a:p>
        </p:txBody>
      </p:sp>
      <p:sp>
        <p:nvSpPr>
          <p:cNvPr id="15" name="Rounded Rectangle 33">
            <a:extLst>
              <a:ext uri="{FF2B5EF4-FFF2-40B4-BE49-F238E27FC236}">
                <a16:creationId xmlns:a16="http://schemas.microsoft.com/office/drawing/2014/main" id="{E4192F3E-7408-970F-CA2E-EBF49039EFFE}"/>
              </a:ext>
            </a:extLst>
          </p:cNvPr>
          <p:cNvSpPr/>
          <p:nvPr/>
        </p:nvSpPr>
        <p:spPr>
          <a:xfrm>
            <a:off x="1905854" y="4840983"/>
            <a:ext cx="2885388" cy="35197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 Concept Design update</a:t>
            </a:r>
          </a:p>
        </p:txBody>
      </p:sp>
      <p:pic>
        <p:nvPicPr>
          <p:cNvPr id="16" name="Graphic 15" descr="Crane with solid fill">
            <a:extLst>
              <a:ext uri="{FF2B5EF4-FFF2-40B4-BE49-F238E27FC236}">
                <a16:creationId xmlns:a16="http://schemas.microsoft.com/office/drawing/2014/main" id="{243DA4EE-098E-F68A-FB0A-7861A391EE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01829" y="4303985"/>
            <a:ext cx="593033" cy="54863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E489F1F1-118E-288F-19EE-5F9CDBD1796D}"/>
              </a:ext>
            </a:extLst>
          </p:cNvPr>
          <p:cNvSpPr/>
          <p:nvPr/>
        </p:nvSpPr>
        <p:spPr>
          <a:xfrm>
            <a:off x="9262455" y="4777567"/>
            <a:ext cx="1390035" cy="468343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4A2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 construction</a:t>
            </a: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2870509D-C165-C8B0-268C-AA761E726FA7}"/>
              </a:ext>
            </a:extLst>
          </p:cNvPr>
          <p:cNvSpPr/>
          <p:nvPr/>
        </p:nvSpPr>
        <p:spPr>
          <a:xfrm>
            <a:off x="1094416" y="5436456"/>
            <a:ext cx="1425028" cy="4937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 EOI submissions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B6677480-5AB5-CF36-7A2D-C6FED6C95017}"/>
              </a:ext>
            </a:extLst>
          </p:cNvPr>
          <p:cNvSpPr/>
          <p:nvPr/>
        </p:nvSpPr>
        <p:spPr>
          <a:xfrm>
            <a:off x="4472760" y="5450948"/>
            <a:ext cx="1628786" cy="4937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formation, call for CDRs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56E006F8-ED96-E4BC-5E29-6E884C87F8B8}"/>
              </a:ext>
            </a:extLst>
          </p:cNvPr>
          <p:cNvSpPr/>
          <p:nvPr/>
        </p:nvSpPr>
        <p:spPr>
          <a:xfrm>
            <a:off x="7554391" y="5450948"/>
            <a:ext cx="1704277" cy="4937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 CDRs submitted to FC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72E56589-9096-F202-54ED-3B24FA306BD2}"/>
              </a:ext>
            </a:extLst>
          </p:cNvPr>
          <p:cNvSpPr/>
          <p:nvPr/>
        </p:nvSpPr>
        <p:spPr>
          <a:xfrm>
            <a:off x="1805550" y="2374348"/>
            <a:ext cx="1322510" cy="439494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/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ESPPU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2025/26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id="{F75D6055-1066-FC7E-A1D5-29DBE712447A}"/>
              </a:ext>
            </a:extLst>
          </p:cNvPr>
          <p:cNvSpPr/>
          <p:nvPr/>
        </p:nvSpPr>
        <p:spPr>
          <a:xfrm>
            <a:off x="7050067" y="4839231"/>
            <a:ext cx="2168715" cy="35197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Design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05E2A8-B790-CC77-3D27-A7887CA82537}"/>
              </a:ext>
            </a:extLst>
          </p:cNvPr>
          <p:cNvGrpSpPr>
            <a:grpSpLocks noChangeAspect="1"/>
          </p:cNvGrpSpPr>
          <p:nvPr/>
        </p:nvGrpSpPr>
        <p:grpSpPr>
          <a:xfrm>
            <a:off x="4522072" y="2406711"/>
            <a:ext cx="579609" cy="506307"/>
            <a:chOff x="4333017" y="2114253"/>
            <a:chExt cx="1219048" cy="1219048"/>
          </a:xfrm>
          <a:effectLst>
            <a:glow>
              <a:schemeClr val="accent1"/>
            </a:glow>
          </a:effectLst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2FED680-FAA3-A0AE-A244-45AD4525B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017" y="2114253"/>
              <a:ext cx="1219048" cy="121904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520CCE5-6797-8819-33DD-61F9F9635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566" y="2421324"/>
              <a:ext cx="361950" cy="609600"/>
            </a:xfrm>
            <a:prstGeom prst="rect">
              <a:avLst/>
            </a:prstGeom>
          </p:spPr>
        </p:pic>
      </p:grp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5E1F754F-320E-912B-6FA4-80B53711DB91}"/>
              </a:ext>
            </a:extLst>
          </p:cNvPr>
          <p:cNvSpPr/>
          <p:nvPr/>
        </p:nvSpPr>
        <p:spPr>
          <a:xfrm>
            <a:off x="7884059" y="2384274"/>
            <a:ext cx="1379253" cy="4645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/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 update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880D6-2A31-7765-D948-D207D99DB4C1}"/>
              </a:ext>
            </a:extLst>
          </p:cNvPr>
          <p:cNvGrpSpPr/>
          <p:nvPr/>
        </p:nvGrpSpPr>
        <p:grpSpPr>
          <a:xfrm>
            <a:off x="8894374" y="2132031"/>
            <a:ext cx="579609" cy="502322"/>
            <a:chOff x="6234726" y="2760924"/>
            <a:chExt cx="540000" cy="540000"/>
          </a:xfrm>
          <a:effectLst>
            <a:glow>
              <a:schemeClr val="accent1"/>
            </a:glo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100B224-1502-22DF-6E8F-FFC881457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9D2A154-B8F9-91F5-D996-013945F26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30" name="Rounded Rectangle 33">
            <a:extLst>
              <a:ext uri="{FF2B5EF4-FFF2-40B4-BE49-F238E27FC236}">
                <a16:creationId xmlns:a16="http://schemas.microsoft.com/office/drawing/2014/main" id="{0E49430A-91FB-F985-BA1E-A168CA5D0E24}"/>
              </a:ext>
            </a:extLst>
          </p:cNvPr>
          <p:cNvSpPr/>
          <p:nvPr/>
        </p:nvSpPr>
        <p:spPr>
          <a:xfrm>
            <a:off x="4826792" y="4838480"/>
            <a:ext cx="2168715" cy="35197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 Tender Design</a:t>
            </a:r>
          </a:p>
        </p:txBody>
      </p:sp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2124C8D1-6555-CD65-E326-A18C941C9256}"/>
              </a:ext>
            </a:extLst>
          </p:cNvPr>
          <p:cNvSpPr/>
          <p:nvPr/>
        </p:nvSpPr>
        <p:spPr>
          <a:xfrm>
            <a:off x="9318560" y="3227663"/>
            <a:ext cx="2181291" cy="363897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engineering design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Arrow: Bent 16">
            <a:extLst>
              <a:ext uri="{FF2B5EF4-FFF2-40B4-BE49-F238E27FC236}">
                <a16:creationId xmlns:a16="http://schemas.microsoft.com/office/drawing/2014/main" id="{ABAFB3E8-82D0-15D9-402C-97339FEB9EFF}"/>
              </a:ext>
            </a:extLst>
          </p:cNvPr>
          <p:cNvSpPr/>
          <p:nvPr/>
        </p:nvSpPr>
        <p:spPr>
          <a:xfrm rot="10800000" flipH="1">
            <a:off x="2256926" y="3441355"/>
            <a:ext cx="251060" cy="536665"/>
          </a:xfrm>
          <a:prstGeom prst="bentArrow">
            <a:avLst/>
          </a:prstGeom>
          <a:solidFill>
            <a:schemeClr val="tx2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0" i="0" u="none" strike="noStrike" kern="1200" cap="none" spc="0" normalizeH="0" baseline="0" noProof="0">
              <a:ln w="0"/>
              <a:solidFill>
                <a:srgbClr val="0F124A">
                  <a:lumMod val="85000"/>
                  <a:lumOff val="15000"/>
                </a:srgbClr>
              </a:solidFill>
              <a:effectLst>
                <a:outerShdw blurRad="38100" dist="19050" dir="2700000" algn="tl" rotWithShape="0">
                  <a:srgbClr val="0F124A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Arrow: Bent 17">
            <a:extLst>
              <a:ext uri="{FF2B5EF4-FFF2-40B4-BE49-F238E27FC236}">
                <a16:creationId xmlns:a16="http://schemas.microsoft.com/office/drawing/2014/main" id="{F6027812-144A-3A1B-535F-C8D326C7770A}"/>
              </a:ext>
            </a:extLst>
          </p:cNvPr>
          <p:cNvSpPr/>
          <p:nvPr/>
        </p:nvSpPr>
        <p:spPr>
          <a:xfrm rot="10800000" flipH="1">
            <a:off x="1638637" y="4657354"/>
            <a:ext cx="271634" cy="397144"/>
          </a:xfrm>
          <a:prstGeom prst="bentArrow">
            <a:avLst/>
          </a:prstGeom>
          <a:solidFill>
            <a:schemeClr val="tx2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0" i="0" u="none" strike="noStrike" kern="1200" cap="none" spc="0" normalizeH="0" baseline="0" noProof="0">
              <a:ln w="0"/>
              <a:solidFill>
                <a:srgbClr val="0F124A">
                  <a:lumMod val="85000"/>
                  <a:lumOff val="15000"/>
                </a:srgbClr>
              </a:solidFill>
              <a:effectLst>
                <a:outerShdw blurRad="38100" dist="19050" dir="2700000" algn="tl" rotWithShape="0">
                  <a:srgbClr val="0F124A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ounded Rectangle 6">
            <a:extLst>
              <a:ext uri="{FF2B5EF4-FFF2-40B4-BE49-F238E27FC236}">
                <a16:creationId xmlns:a16="http://schemas.microsoft.com/office/drawing/2014/main" id="{84945098-7471-3EE1-4FE6-74B1098F6EC8}"/>
              </a:ext>
            </a:extLst>
          </p:cNvPr>
          <p:cNvSpPr/>
          <p:nvPr/>
        </p:nvSpPr>
        <p:spPr>
          <a:xfrm>
            <a:off x="818868" y="4231189"/>
            <a:ext cx="1217938" cy="4937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1 Site Investigations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rrow: Bent 18">
            <a:extLst>
              <a:ext uri="{FF2B5EF4-FFF2-40B4-BE49-F238E27FC236}">
                <a16:creationId xmlns:a16="http://schemas.microsoft.com/office/drawing/2014/main" id="{01F94E95-6259-647E-F450-55BD41C4B03F}"/>
              </a:ext>
            </a:extLst>
          </p:cNvPr>
          <p:cNvSpPr/>
          <p:nvPr/>
        </p:nvSpPr>
        <p:spPr>
          <a:xfrm rot="10800000" flipH="1">
            <a:off x="4803217" y="4669880"/>
            <a:ext cx="271634" cy="397144"/>
          </a:xfrm>
          <a:prstGeom prst="bentArrow">
            <a:avLst/>
          </a:prstGeom>
          <a:solidFill>
            <a:schemeClr val="tx2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0" i="0" u="none" strike="noStrike" kern="1200" cap="none" spc="0" normalizeH="0" baseline="0" noProof="0">
              <a:ln w="0"/>
              <a:solidFill>
                <a:srgbClr val="0F124A">
                  <a:lumMod val="85000"/>
                  <a:lumOff val="15000"/>
                </a:srgbClr>
              </a:solidFill>
              <a:effectLst>
                <a:outerShdw blurRad="38100" dist="19050" dir="2700000" algn="tl" rotWithShape="0">
                  <a:srgbClr val="0F124A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Arrow: Bent 19">
            <a:extLst>
              <a:ext uri="{FF2B5EF4-FFF2-40B4-BE49-F238E27FC236}">
                <a16:creationId xmlns:a16="http://schemas.microsoft.com/office/drawing/2014/main" id="{9B9FA84F-3E43-B823-9CFC-4E7E799647C4}"/>
              </a:ext>
            </a:extLst>
          </p:cNvPr>
          <p:cNvSpPr/>
          <p:nvPr/>
        </p:nvSpPr>
        <p:spPr>
          <a:xfrm rot="10800000" flipH="1">
            <a:off x="4678693" y="3441354"/>
            <a:ext cx="241687" cy="1705808"/>
          </a:xfrm>
          <a:prstGeom prst="bentArrow">
            <a:avLst/>
          </a:prstGeom>
          <a:solidFill>
            <a:schemeClr val="tx2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0" i="0" u="none" strike="noStrike" kern="1200" cap="none" spc="0" normalizeH="0" baseline="0" noProof="0">
              <a:ln w="0"/>
              <a:solidFill>
                <a:srgbClr val="0F124A">
                  <a:lumMod val="85000"/>
                  <a:lumOff val="15000"/>
                </a:srgbClr>
              </a:solidFill>
              <a:effectLst>
                <a:outerShdw blurRad="38100" dist="19050" dir="2700000" algn="tl" rotWithShape="0">
                  <a:srgbClr val="0F124A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ounded Rectangle 6">
            <a:extLst>
              <a:ext uri="{FF2B5EF4-FFF2-40B4-BE49-F238E27FC236}">
                <a16:creationId xmlns:a16="http://schemas.microsoft.com/office/drawing/2014/main" id="{CEF9A640-BE46-427A-1E15-F34B87D704F3}"/>
              </a:ext>
            </a:extLst>
          </p:cNvPr>
          <p:cNvSpPr/>
          <p:nvPr/>
        </p:nvSpPr>
        <p:spPr>
          <a:xfrm>
            <a:off x="2555468" y="3758789"/>
            <a:ext cx="6697972" cy="3387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Environmental Impact study &amp; Authorization Process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Arrow: Bent 20">
            <a:extLst>
              <a:ext uri="{FF2B5EF4-FFF2-40B4-BE49-F238E27FC236}">
                <a16:creationId xmlns:a16="http://schemas.microsoft.com/office/drawing/2014/main" id="{C86C816B-52EC-9AFF-E7BA-C65401CA8BAB}"/>
              </a:ext>
            </a:extLst>
          </p:cNvPr>
          <p:cNvSpPr/>
          <p:nvPr/>
        </p:nvSpPr>
        <p:spPr>
          <a:xfrm rot="10800000" flipH="1">
            <a:off x="6863310" y="4682404"/>
            <a:ext cx="271634" cy="397144"/>
          </a:xfrm>
          <a:prstGeom prst="bentArrow">
            <a:avLst/>
          </a:prstGeom>
          <a:solidFill>
            <a:schemeClr val="tx2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0" i="0" u="none" strike="noStrike" kern="1200" cap="none" spc="0" normalizeH="0" baseline="0" noProof="0">
              <a:ln w="0"/>
              <a:solidFill>
                <a:srgbClr val="0F124A">
                  <a:lumMod val="85000"/>
                  <a:lumOff val="15000"/>
                </a:srgbClr>
              </a:solidFill>
              <a:effectLst>
                <a:outerShdw blurRad="38100" dist="19050" dir="2700000" algn="tl" rotWithShape="0">
                  <a:srgbClr val="0F124A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ounded Rectangle 6">
            <a:extLst>
              <a:ext uri="{FF2B5EF4-FFF2-40B4-BE49-F238E27FC236}">
                <a16:creationId xmlns:a16="http://schemas.microsoft.com/office/drawing/2014/main" id="{F9EC983B-D805-E8B3-7A96-F3798B00B5C0}"/>
              </a:ext>
            </a:extLst>
          </p:cNvPr>
          <p:cNvSpPr/>
          <p:nvPr/>
        </p:nvSpPr>
        <p:spPr>
          <a:xfrm>
            <a:off x="3690143" y="4220922"/>
            <a:ext cx="3267463" cy="4975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2 Site Investigations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ounded Rectangle 6">
            <a:extLst>
              <a:ext uri="{FF2B5EF4-FFF2-40B4-BE49-F238E27FC236}">
                <a16:creationId xmlns:a16="http://schemas.microsoft.com/office/drawing/2014/main" id="{9B71853F-C9E2-1DD2-8986-9C0DECB93711}"/>
              </a:ext>
            </a:extLst>
          </p:cNvPr>
          <p:cNvSpPr/>
          <p:nvPr/>
        </p:nvSpPr>
        <p:spPr>
          <a:xfrm>
            <a:off x="359308" y="3224021"/>
            <a:ext cx="8894132" cy="363897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9525" cap="flat" cmpd="sng" algn="ctr">
            <a:noFill/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 design, technical infrastructure design, R&amp;D, towards TDR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ounded Rectangle 9">
            <a:extLst>
              <a:ext uri="{FF2B5EF4-FFF2-40B4-BE49-F238E27FC236}">
                <a16:creationId xmlns:a16="http://schemas.microsoft.com/office/drawing/2014/main" id="{0507BD46-C84E-1AB5-7720-AFEAE4A21FB3}"/>
              </a:ext>
            </a:extLst>
          </p:cNvPr>
          <p:cNvSpPr/>
          <p:nvPr/>
        </p:nvSpPr>
        <p:spPr>
          <a:xfrm>
            <a:off x="3160201" y="2371750"/>
            <a:ext cx="1508045" cy="4645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noFill/>
            <a:prstDash val="solid"/>
          </a:ln>
          <a:effectLst>
            <a:glow>
              <a:schemeClr val="accent1"/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 TDR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 update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2F8AB98-0A45-6BB1-AF2B-553E8CE927B8}"/>
              </a:ext>
            </a:extLst>
          </p:cNvPr>
          <p:cNvGrpSpPr/>
          <p:nvPr/>
        </p:nvGrpSpPr>
        <p:grpSpPr>
          <a:xfrm>
            <a:off x="4228023" y="2113483"/>
            <a:ext cx="579609" cy="502322"/>
            <a:chOff x="6234726" y="2760924"/>
            <a:chExt cx="540000" cy="540000"/>
          </a:xfrm>
          <a:effectLst>
            <a:glow>
              <a:schemeClr val="accent1"/>
            </a:glow>
          </a:effectLst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ACBD9F1-FF5B-2F99-5D3D-80D50DFAC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AB5C8EB-7774-A35B-4AAF-D19F3A96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E9E138C-5A3F-C65A-A928-B3DAC8982A7C}"/>
              </a:ext>
            </a:extLst>
          </p:cNvPr>
          <p:cNvGrpSpPr/>
          <p:nvPr/>
        </p:nvGrpSpPr>
        <p:grpSpPr>
          <a:xfrm>
            <a:off x="2815510" y="2120921"/>
            <a:ext cx="579609" cy="502322"/>
            <a:chOff x="-1219048" y="3333377"/>
            <a:chExt cx="540000" cy="540000"/>
          </a:xfrm>
          <a:effectLst>
            <a:glow>
              <a:schemeClr val="accent1"/>
            </a:glow>
          </a:effectLst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6280F3E-9119-B273-2D6A-9472F5C02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26C72C6-DF9E-022C-F840-BFD2AD006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B80FDA-8CC5-CF65-C100-F79645990E5C}"/>
              </a:ext>
            </a:extLst>
          </p:cNvPr>
          <p:cNvGrpSpPr/>
          <p:nvPr/>
        </p:nvGrpSpPr>
        <p:grpSpPr>
          <a:xfrm>
            <a:off x="1467735" y="2128389"/>
            <a:ext cx="579609" cy="502322"/>
            <a:chOff x="6234726" y="2760924"/>
            <a:chExt cx="540000" cy="540000"/>
          </a:xfrm>
          <a:effectLst>
            <a:glow>
              <a:schemeClr val="accent1"/>
            </a:glow>
          </a:effectLst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6DC3620-FF04-13A7-EA84-07F4B6180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B7C8191-D559-B445-E9B5-4A66621DA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3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318BC1-58E9-AA33-F0C7-F605DC67B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February 2024: special Council meeting: successful Mid-Term Review; </a:t>
            </a:r>
          </a:p>
          <a:p>
            <a:r>
              <a:rPr lang="en-GB" dirty="0"/>
              <a:t>March 2024: ESPPU schedule 2025/2026 approved with input by March 2025, conclusions mid 2026; compatible with “accelerated” FCC schedule</a:t>
            </a:r>
          </a:p>
          <a:p>
            <a:r>
              <a:rPr lang="en-GB" dirty="0"/>
              <a:t>June 2024: approval of modified CERN Medium Term Plan (MTP), including more resources for FCC-FS completion and for FCC pre-TDR phase 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05E196-80E6-1F1D-133A-41E8B2DB5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decisions by CERN Council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DA55-5601-C978-A10E-38FD19DC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DBE0C-D938-99B9-325C-0019956A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42908-F8F3-ECA5-D030-0A99CF696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0D535-85CF-D1B2-D364-0C10DDF954B7}"/>
              </a:ext>
            </a:extLst>
          </p:cNvPr>
          <p:cNvSpPr txBox="1"/>
          <p:nvPr/>
        </p:nvSpPr>
        <p:spPr>
          <a:xfrm>
            <a:off x="5816844" y="3987750"/>
            <a:ext cx="6378056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Additional expenses in June 2024 MTP to prepare for CERN’s future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Circular Collider (FCC) 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Additional resources for the Feasibility Study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13 MCHF (until March 2025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when final report will be submitted) 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Funding for “pre-TDR phase”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82 MCHF (April 2025-end 2027) 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Superconducting radiofrequency technology (SRF) 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Ramp up R&amp;D for future accelerators (until now 2.3 MCHF/year)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9.7 MCHF (2025-2027)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ABB5FE-65A6-F39F-2FDC-D2652EDDA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1" y="3963250"/>
            <a:ext cx="5644156" cy="2880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204293-66FF-110E-B5EF-A167F470FA68}"/>
              </a:ext>
            </a:extLst>
          </p:cNvPr>
          <p:cNvSpPr txBox="1"/>
          <p:nvPr/>
        </p:nvSpPr>
        <p:spPr>
          <a:xfrm>
            <a:off x="695580" y="4741331"/>
            <a:ext cx="3467616" cy="1059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cumulative FCC funding up to</a:t>
            </a:r>
          </a:p>
          <a:p>
            <a:pPr marL="0" marR="0" lvl="0" indent="0" algn="l" defTabSz="68572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 pre-TDR phase</a:t>
            </a:r>
          </a:p>
          <a:p>
            <a:pPr marL="0" marR="0" lvl="0" indent="0" algn="l" defTabSz="68572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w/o HFM &amp; SRF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72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009D00-BC1E-7363-E47C-FE2BC017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FCC-</a:t>
            </a:r>
            <a:r>
              <a:rPr lang="en-GB" dirty="0" err="1"/>
              <a:t>hh</a:t>
            </a:r>
            <a:r>
              <a:rPr lang="en-GB" dirty="0"/>
              <a:t>: Mid-term Review main ring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91AC5-BD90-A54A-AABF-A3674B973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5DB39-7788-0991-CBDB-0AD587AAE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6FD93-3CE0-3707-3676-DBF5FAF27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66E6532-C58F-0184-375C-10862D744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813798"/>
              </p:ext>
            </p:extLst>
          </p:nvPr>
        </p:nvGraphicFramePr>
        <p:xfrm>
          <a:off x="0" y="1044000"/>
          <a:ext cx="9519998" cy="4612689"/>
        </p:xfrm>
        <a:graphic>
          <a:graphicData uri="http://schemas.openxmlformats.org/drawingml/2006/table">
            <a:tbl>
              <a:tblPr firstRow="1" bandRow="1"/>
              <a:tblGrid>
                <a:gridCol w="3114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4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3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7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532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91439" marR="91439" marT="45726" marB="45726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16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 anchor="ctr">
                    <a:lnL>
                      <a:noFill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marL="91439" marR="91439" marT="45726" marB="4572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marL="91439" marR="91439" marT="45726" marB="457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1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4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4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84 - 120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29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14 - 20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kumimoji="0" lang="de-AT" sz="1400" b="1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[km]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90.7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arc length [km]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76.9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22.5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100 - 4570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4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14 - 58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0.77 – 0.26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~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~1000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6.3 – 9.2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2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Integrated luminosity/main IP [fb</a:t>
                      </a:r>
                      <a:r>
                        <a:rPr kumimoji="0" lang="en-GB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20000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3000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8974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C822B7A-A6A6-7846-1C7A-C019F077F8EE}"/>
              </a:ext>
            </a:extLst>
          </p:cNvPr>
          <p:cNvSpPr txBox="1"/>
          <p:nvPr/>
        </p:nvSpPr>
        <p:spPr>
          <a:xfrm>
            <a:off x="9561563" y="1057855"/>
            <a:ext cx="2575020" cy="4985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Challenges: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 high-field superconducting magnets: 14 - 20 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 power load in arcs from synchrotron radiation: 4 MW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lang="en-GB" dirty="0"/>
              <a:t> cryogenics, vacuum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 stored beam energy: ~ 9 GJ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lang="en-GB" dirty="0"/>
              <a:t> machine protection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 pile-up in the detectors: ~1000 events/</a:t>
            </a:r>
            <a:r>
              <a:rPr lang="en-GB" dirty="0" err="1"/>
              <a:t>xing</a:t>
            </a: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 energy consumption: 4 TWh/year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lang="en-GB" dirty="0"/>
              <a:t> R&amp;D on </a:t>
            </a:r>
            <a:r>
              <a:rPr lang="en-GB" dirty="0" err="1"/>
              <a:t>cryo</a:t>
            </a:r>
            <a:r>
              <a:rPr lang="en-GB" dirty="0"/>
              <a:t>, HTS, beam current, … </a:t>
            </a:r>
          </a:p>
        </p:txBody>
      </p:sp>
    </p:spTree>
    <p:extLst>
      <p:ext uri="{BB962C8B-B14F-4D97-AF65-F5344CB8AC3E}">
        <p14:creationId xmlns:p14="http://schemas.microsoft.com/office/powerpoint/2010/main" val="34041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13C82F-DF47-2C1A-3040-984327D1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changes in FCC-</a:t>
            </a:r>
            <a:r>
              <a:rPr lang="en-GB" dirty="0" err="1"/>
              <a:t>hh</a:t>
            </a:r>
            <a:r>
              <a:rPr lang="en-GB" dirty="0"/>
              <a:t> layout and optics since CDR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B2089-F44F-7381-DFD1-F6ED4D74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0FE3A-BEED-D2E3-1465-5B4B0A0E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F81E6-F966-334D-AE0B-B363E5313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31DBE-A7CA-FA8A-80B9-06DB0B51CD79}"/>
              </a:ext>
            </a:extLst>
          </p:cNvPr>
          <p:cNvSpPr txBox="1"/>
          <p:nvPr/>
        </p:nvSpPr>
        <p:spPr>
          <a:xfrm>
            <a:off x="407987" y="1468879"/>
            <a:ext cx="454407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The main drivers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ＭＳ Ｐゴシック" panose="020B0600070205080204" pitchFamily="34" charset="-128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Placement studies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ＭＳ Ｐゴシック" panose="020B0600070205080204" pitchFamily="34" charset="-128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FCC-</a:t>
            </a:r>
            <a:r>
              <a:rPr kumimoji="0" lang="en-US" b="1" i="0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ee</a:t>
            </a: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 layout (the choice of having four symmetrical experimental IPs)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ＭＳ Ｐゴシック" panose="020B0600070205080204" pitchFamily="34" charset="-128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RF harmonic number to optimize transfer from injector</a:t>
            </a: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ＭＳ Ｐゴシック" panose="020B0600070205080204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8B310-1107-0E49-D5CC-625D35289651}"/>
              </a:ext>
            </a:extLst>
          </p:cNvPr>
          <p:cNvSpPr txBox="1"/>
          <p:nvPr/>
        </p:nvSpPr>
        <p:spPr>
          <a:xfrm>
            <a:off x="6167438" y="1464104"/>
            <a:ext cx="599065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The main choices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ＭＳ Ｐゴシック" panose="020B0600070205080204" pitchFamily="34" charset="-128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Reduce the length of the ring circumference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ＭＳ Ｐゴシック" panose="020B0600070205080204" pitchFamily="34" charset="-128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Reduce the length of technical insertions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ＭＳ Ｐゴシック" panose="020B0600070205080204" pitchFamily="34" charset="-128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ＭＳ Ｐゴシック" panose="020B0600070205080204" pitchFamily="34" charset="-128"/>
              </a:rPr>
              <a:t>Displace radially the experimental IPs to match position of FCC-</a:t>
            </a:r>
            <a:r>
              <a:rPr lang="en-US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ＭＳ Ｐゴシック" panose="020B0600070205080204" pitchFamily="34" charset="-128"/>
              </a:rPr>
              <a:t>ee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ＭＳ Ｐゴシック" panose="020B0600070205080204" pitchFamily="34" charset="-128"/>
              </a:rPr>
              <a:t> IPs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ＭＳ Ｐゴシック" panose="020B0600070205080204" pitchFamily="34" charset="-128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Reduce the number of access shafts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Four-fold symmetry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ＭＳ Ｐゴシック" panose="020B0600070205080204" pitchFamily="34" charset="-128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ＭＳ Ｐゴシック" panose="020B0600070205080204" pitchFamily="34" charset="-128"/>
              </a:rPr>
              <a:t>Re-organize functionalities of insertions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ＭＳ Ｐゴシック" panose="020B0600070205080204" pitchFamily="34" charset="-128"/>
              </a:rPr>
              <a:t>Locate transfer lines in ring tunnel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ＭＳ Ｐゴシック" panose="020B0600070205080204" pitchFamily="34" charset="-128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1B18AF-D40F-1E0D-7E29-D95457C54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58017"/>
              </p:ext>
            </p:extLst>
          </p:nvPr>
        </p:nvGraphicFramePr>
        <p:xfrm>
          <a:off x="20026" y="3963316"/>
          <a:ext cx="607597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4629">
                  <a:extLst>
                    <a:ext uri="{9D8B030D-6E8A-4147-A177-3AD203B41FA5}">
                      <a16:colId xmlns:a16="http://schemas.microsoft.com/office/drawing/2014/main" val="3631046261"/>
                    </a:ext>
                  </a:extLst>
                </a:gridCol>
                <a:gridCol w="3491345">
                  <a:extLst>
                    <a:ext uri="{9D8B030D-6E8A-4147-A177-3AD203B41FA5}">
                      <a16:colId xmlns:a16="http://schemas.microsoft.com/office/drawing/2014/main" val="260718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48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Collision energy </a:t>
                      </a:r>
                      <a:r>
                        <a:rPr lang="en-GB" b="1" dirty="0" err="1"/>
                        <a:t>cms</a:t>
                      </a:r>
                      <a:r>
                        <a:rPr lang="en-GB" b="1" dirty="0"/>
                        <a:t> [TeV]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84.6 – 120.8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98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Dipole field [T]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14(Nb</a:t>
                      </a:r>
                      <a:r>
                        <a:rPr lang="en-GB" b="1" baseline="-25000" dirty="0"/>
                        <a:t>3</a:t>
                      </a:r>
                      <a:r>
                        <a:rPr lang="en-GB" b="1" dirty="0"/>
                        <a:t>Sn) - 20(HTS/Hybrid)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43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Circumference [km]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5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90.66</a:t>
                      </a:r>
                      <a:endParaRPr lang="en-GB" sz="16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64116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33471A-F70B-95AE-36BA-D7D22482CF0A}"/>
              </a:ext>
            </a:extLst>
          </p:cNvPr>
          <p:cNvSpPr txBox="1"/>
          <p:nvPr/>
        </p:nvSpPr>
        <p:spPr>
          <a:xfrm>
            <a:off x="406801" y="5773855"/>
            <a:ext cx="568919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ＭＳ Ｐゴシック" panose="020B0600070205080204" pitchFamily="34" charset="-128"/>
              </a:rPr>
              <a:t>Although some of the circumference reduction comes from technical insertion, lost ~6.5km of arcs.</a:t>
            </a:r>
            <a:endParaRPr lang="en-US" sz="10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pPr marL="285750" lvl="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ＭＳ Ｐゴシック" panose="020B0600070205080204" pitchFamily="34" charset="-128"/>
              </a:rPr>
              <a:t>Maximize dipole filling factor to maximize collision energy.</a:t>
            </a:r>
          </a:p>
        </p:txBody>
      </p:sp>
    </p:spTree>
    <p:extLst>
      <p:ext uri="{BB962C8B-B14F-4D97-AF65-F5344CB8AC3E}">
        <p14:creationId xmlns:p14="http://schemas.microsoft.com/office/powerpoint/2010/main" val="8223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B11D83-8824-0342-94D4-7EE95B0CF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GB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27A2E-7AE1-4F46-B478-00EE8E44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3793A62-AA7E-5A4D-A43E-DF1B3593C4E5}" type="datetime1">
              <a:rPr lang="en-US" smtClean="0"/>
              <a:pPr>
                <a:spcAft>
                  <a:spcPts val="600"/>
                </a:spcAft>
              </a:pPr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A99A8-67FF-CE49-8CFE-771CD575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284E0-5BEE-894C-A6C3-B4D02085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6D8C5C11-AA2F-BD3F-216D-699D36567E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0941662"/>
              </p:ext>
            </p:extLst>
          </p:nvPr>
        </p:nvGraphicFramePr>
        <p:xfrm>
          <a:off x="407989" y="1592263"/>
          <a:ext cx="1137602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78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10D3-5A7D-88B7-FE2D-A724741D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changes in FCC-</a:t>
            </a:r>
            <a:r>
              <a:rPr lang="en-GB" dirty="0" err="1"/>
              <a:t>hh</a:t>
            </a:r>
            <a:r>
              <a:rPr lang="en-GB" dirty="0"/>
              <a:t> layout and optics since CDR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96DC8-1F7F-41AC-E9E5-33E75D8E4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b="1" dirty="0">
                <a:solidFill>
                  <a:srgbClr val="0C377B"/>
                </a:solidFill>
                <a:latin typeface="Arial"/>
              </a:rPr>
              <a:t>Circumference</a:t>
            </a:r>
            <a:r>
              <a:rPr lang="de-DE" sz="2400" b="1" dirty="0">
                <a:solidFill>
                  <a:srgbClr val="0C377B"/>
                </a:solidFill>
                <a:latin typeface="Arial"/>
              </a:rPr>
              <a:t>: 97.75 km</a:t>
            </a:r>
            <a:endParaRPr lang="de-DE" sz="2400" dirty="0">
              <a:solidFill>
                <a:srgbClr val="0C377B"/>
              </a:solidFill>
              <a:latin typeface="Arial"/>
            </a:endParaRP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B5C7F-EDB6-3D9E-6CAF-538AD41D2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sz="2400" b="1" dirty="0">
                <a:solidFill>
                  <a:srgbClr val="0C377B"/>
                </a:solidFill>
                <a:latin typeface="Arial"/>
              </a:rPr>
              <a:t>Circumference</a:t>
            </a:r>
            <a:r>
              <a:rPr lang="de-DE" sz="2400" b="1" dirty="0">
                <a:solidFill>
                  <a:srgbClr val="0C377B"/>
                </a:solidFill>
                <a:latin typeface="Arial"/>
              </a:rPr>
              <a:t>: </a:t>
            </a:r>
            <a:r>
              <a:rPr lang="en-GB" sz="2400" b="1" dirty="0">
                <a:solidFill>
                  <a:srgbClr val="0C377B"/>
                </a:solidFill>
                <a:latin typeface="Arial"/>
              </a:rPr>
              <a:t>90.66</a:t>
            </a:r>
            <a:r>
              <a:rPr lang="de-DE" sz="2400" b="1" dirty="0">
                <a:solidFill>
                  <a:srgbClr val="0C377B"/>
                </a:solidFill>
                <a:latin typeface="Arial"/>
              </a:rPr>
              <a:t> km</a:t>
            </a:r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283FA4-DE22-2B97-2EE9-9A7DCED74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E97AE1-7655-3404-EC5E-970077EA4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A8E956-4907-A12C-C7EF-733BF93FF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Content Placeholder 9" descr="layout_c.pdf">
            <a:extLst>
              <a:ext uri="{FF2B5EF4-FFF2-40B4-BE49-F238E27FC236}">
                <a16:creationId xmlns:a16="http://schemas.microsoft.com/office/drawing/2014/main" id="{38E15C02-64CB-376F-663B-737A4E6FDC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" y="2438400"/>
            <a:ext cx="3611880" cy="3762375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34EE586-2CC4-A406-4A9D-E9A4C749115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t="1871" r="1844" b="6438"/>
          <a:stretch/>
        </p:blipFill>
        <p:spPr>
          <a:xfrm>
            <a:off x="6129918" y="2427287"/>
            <a:ext cx="3759770" cy="3762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F35184-C161-4989-CC88-1EC0763895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2" r="2944" b="10633"/>
          <a:stretch/>
        </p:blipFill>
        <p:spPr>
          <a:xfrm>
            <a:off x="3204000" y="4968000"/>
            <a:ext cx="3024000" cy="1885090"/>
          </a:xfrm>
          <a:prstGeom prst="rect">
            <a:avLst/>
          </a:prstGeom>
        </p:spPr>
      </p:pic>
      <p:pic>
        <p:nvPicPr>
          <p:cNvPr id="13" name="Picture 12" descr="A picture containing line, plot, diagram, text&#10;&#10;Description automatically generated">
            <a:extLst>
              <a:ext uri="{FF2B5EF4-FFF2-40B4-BE49-F238E27FC236}">
                <a16:creationId xmlns:a16="http://schemas.microsoft.com/office/drawing/2014/main" id="{C1E5E653-033D-C03C-02B6-4A020E270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4" y="4479456"/>
            <a:ext cx="2420139" cy="23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531D3B-D52A-109F-29F4-A583A894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Beyond Colliders (PBC)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4D4B6-6034-C83D-4611-9B53F3094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57689-D4DF-ED27-7451-4FAC64CB7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89B4C-596D-1F8C-F573-6ECF387D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1" name="Picture 10" descr="A blue background with white lines and text&#10;&#10;Description automatically generated">
            <a:extLst>
              <a:ext uri="{FF2B5EF4-FFF2-40B4-BE49-F238E27FC236}">
                <a16:creationId xmlns:a16="http://schemas.microsoft.com/office/drawing/2014/main" id="{D556DFDD-211C-6D7C-E861-7C5B90EC2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000" y="0"/>
            <a:ext cx="3623552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7BA7E4-C152-09D2-AEEE-E811C5919C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270"/>
          <a:stretch/>
        </p:blipFill>
        <p:spPr>
          <a:xfrm>
            <a:off x="144204" y="1451525"/>
            <a:ext cx="12042259" cy="47009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D3384E-CC0E-956E-F7D7-68472A01DF95}"/>
              </a:ext>
            </a:extLst>
          </p:cNvPr>
          <p:cNvSpPr/>
          <p:nvPr/>
        </p:nvSpPr>
        <p:spPr>
          <a:xfrm>
            <a:off x="2476753" y="2234529"/>
            <a:ext cx="5734679" cy="218002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F33CFE-8274-D62F-93E3-252F0540A25F}"/>
              </a:ext>
            </a:extLst>
          </p:cNvPr>
          <p:cNvSpPr/>
          <p:nvPr/>
        </p:nvSpPr>
        <p:spPr>
          <a:xfrm>
            <a:off x="3400629" y="3709231"/>
            <a:ext cx="5567758" cy="218002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53FE58-C083-2815-3735-344C1FADB2C4}"/>
              </a:ext>
            </a:extLst>
          </p:cNvPr>
          <p:cNvSpPr/>
          <p:nvPr/>
        </p:nvSpPr>
        <p:spPr>
          <a:xfrm>
            <a:off x="219134" y="4252568"/>
            <a:ext cx="6436002" cy="218002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2C8DDE-09DE-395D-1DDD-D043ADADCC75}"/>
              </a:ext>
            </a:extLst>
          </p:cNvPr>
          <p:cNvSpPr/>
          <p:nvPr/>
        </p:nvSpPr>
        <p:spPr>
          <a:xfrm>
            <a:off x="407988" y="4550205"/>
            <a:ext cx="4497072" cy="218002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040B45-9F8C-D15C-1673-163EE1FA2117}"/>
              </a:ext>
            </a:extLst>
          </p:cNvPr>
          <p:cNvSpPr/>
          <p:nvPr/>
        </p:nvSpPr>
        <p:spPr>
          <a:xfrm>
            <a:off x="3857436" y="4821874"/>
            <a:ext cx="7805706" cy="218002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78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E37CD-D9CB-E464-3191-CB047DD54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CC7568-E0AD-E6EA-E8B6-3062211A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Beyond Colliders (PBC)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4A13C-05FE-2EB9-9819-A946E50CB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554F3-39AA-6FCD-C954-49A7EBAC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8467E-AE9A-BAB8-930F-C4649BEA3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" name="Picture 10" descr="A blue background with white lines and text&#10;&#10;Description automatically generated">
            <a:extLst>
              <a:ext uri="{FF2B5EF4-FFF2-40B4-BE49-F238E27FC236}">
                <a16:creationId xmlns:a16="http://schemas.microsoft.com/office/drawing/2014/main" id="{B17B34DA-2D9D-55CE-DBBD-7C0D9272A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000" y="0"/>
            <a:ext cx="3623552" cy="108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EF5854-83E1-106A-F373-E50AEB9F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459" y="1439334"/>
            <a:ext cx="8962836" cy="542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DA1BF-8582-F3F7-6007-6F65E1BE2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B9253A-17C0-0E95-0967-5EB6488EF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Beyond Colliders (PBC)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75EFD-CD99-D635-E740-915B16DA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CD885-7177-7E58-6C66-429E57F0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12EAC-DEDB-DA6A-D6AF-493F491D4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1" name="Picture 10" descr="A blue background with white lines and text&#10;&#10;Description automatically generated">
            <a:extLst>
              <a:ext uri="{FF2B5EF4-FFF2-40B4-BE49-F238E27FC236}">
                <a16:creationId xmlns:a16="http://schemas.microsoft.com/office/drawing/2014/main" id="{817E4D58-9465-76CD-4085-B29E684CD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000" y="0"/>
            <a:ext cx="3623552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522957-B8CF-9D21-1344-B4F57E66D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8"/>
          <a:stretch/>
        </p:blipFill>
        <p:spPr>
          <a:xfrm>
            <a:off x="1962168" y="1440000"/>
            <a:ext cx="8282828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C0085-6DC4-C494-FBD1-EA8D67DAC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477FE4-9958-6029-D872-111D8A32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Beyond Colliders (PBC)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5DC1C-3D67-28F5-9D23-BBE62F3F7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C2DA5-5E7A-A182-833D-372854F5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D7946-0EFD-272B-FEE5-C600ABB56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1" name="Picture 10" descr="A blue background with white lines and text&#10;&#10;Description automatically generated">
            <a:extLst>
              <a:ext uri="{FF2B5EF4-FFF2-40B4-BE49-F238E27FC236}">
                <a16:creationId xmlns:a16="http://schemas.microsoft.com/office/drawing/2014/main" id="{C9A6DB62-BBE2-28B2-71A1-3CF778FBE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000" y="0"/>
            <a:ext cx="3623552" cy="1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0EAF51-8D78-6A19-FF30-F66709DEF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0" y="1440000"/>
            <a:ext cx="9035869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E790B-A865-2F60-DFE7-F06AFC5AC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911AB4-B878-888D-D73A-92BFB4009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Beyond Colliders (PBC)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2F2E7-224A-9482-BF17-4A5BD7154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9A3D2-ACE8-9F39-2A1A-DB6D2B8F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681F8-88CC-9E10-7460-E090C0F4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Picture 10" descr="A blue background with white lines and text&#10;&#10;Description automatically generated">
            <a:extLst>
              <a:ext uri="{FF2B5EF4-FFF2-40B4-BE49-F238E27FC236}">
                <a16:creationId xmlns:a16="http://schemas.microsoft.com/office/drawing/2014/main" id="{E11CA49A-F623-D6EF-C186-8B61E57E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000" y="0"/>
            <a:ext cx="3623552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4C539-5F8A-41E0-935F-92423ABAFF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424"/>
          <a:stretch/>
        </p:blipFill>
        <p:spPr>
          <a:xfrm>
            <a:off x="415302" y="902420"/>
            <a:ext cx="4580590" cy="5955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F7A0DF-D79C-8B70-5CD4-812B5E1A2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023" y="1107408"/>
            <a:ext cx="7074034" cy="395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D73AA-9821-197D-2A61-CB816D68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709739"/>
            <a:ext cx="11376025" cy="2114550"/>
          </a:xfrm>
        </p:spPr>
        <p:txBody>
          <a:bodyPr/>
          <a:lstStyle/>
          <a:p>
            <a:pPr algn="ctr"/>
            <a:r>
              <a:rPr lang="en-GB" dirty="0"/>
              <a:t>Thank you for your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66231-8D7B-DA3B-C23E-EE5B0D3D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886E7-21B0-5C6B-BB93-CA9BF8FD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FE3A3-371D-DEAE-A10F-36006D50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66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88F34F-E703-BE1A-4571-3F678FF02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153" y="368302"/>
            <a:ext cx="11559262" cy="6489700"/>
          </a:xfrm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D1A60A-2DF6-7A22-1314-A39B591D7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A look at the medium-term schedule of the LHC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32A88-8A9D-9742-DE55-ACF2C437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B5168-CC72-B01C-9FAD-DB04AB75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Giovannozzi | </a:t>
            </a:r>
            <a:r>
              <a:rPr lang="en-GB" dirty="0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2597E-C1AC-BBDF-BC54-85864CC6F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0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968F2-7E2D-00E2-0932-A0FB3DB50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2132EA-073A-CF6E-704B-3F17F9B10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4400"/>
            <a:ext cx="11376025" cy="1065742"/>
          </a:xfrm>
        </p:spPr>
        <p:txBody>
          <a:bodyPr/>
          <a:lstStyle/>
          <a:p>
            <a:r>
              <a:rPr lang="en-GB" dirty="0"/>
              <a:t> A look at the medium-term schedule of the LHC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B19E9-F7B7-7A83-9FAF-3250B0EA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212301"/>
            <a:ext cx="631160" cy="365125"/>
          </a:xfrm>
        </p:spPr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F011F-2F9F-7484-34C1-9AEB119C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217800"/>
            <a:ext cx="6572221" cy="365125"/>
          </a:xfrm>
        </p:spPr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1DAA9-A76C-60D4-977E-52BDB036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2178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1B5D955-CA6F-922F-2B22-BA43AED4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7411"/>
            <a:ext cx="12192000" cy="53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A259ED-0301-1572-0FA1-D7ABEF61165B}"/>
              </a:ext>
            </a:extLst>
          </p:cNvPr>
          <p:cNvCxnSpPr/>
          <p:nvPr/>
        </p:nvCxnSpPr>
        <p:spPr>
          <a:xfrm>
            <a:off x="695400" y="2817648"/>
            <a:ext cx="0" cy="238388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5724152-AE90-714F-8305-4F95234FF2F2}"/>
              </a:ext>
            </a:extLst>
          </p:cNvPr>
          <p:cNvSpPr/>
          <p:nvPr/>
        </p:nvSpPr>
        <p:spPr>
          <a:xfrm>
            <a:off x="5831383" y="4789668"/>
            <a:ext cx="1488703" cy="320671"/>
          </a:xfrm>
          <a:prstGeom prst="rightArrow">
            <a:avLst/>
          </a:prstGeom>
          <a:gradFill>
            <a:gsLst>
              <a:gs pos="0">
                <a:srgbClr val="C00000"/>
              </a:gs>
              <a:gs pos="100000">
                <a:srgbClr val="7030A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E07CB3-95B2-358A-85A2-80378A013E5A}"/>
              </a:ext>
            </a:extLst>
          </p:cNvPr>
          <p:cNvCxnSpPr/>
          <p:nvPr/>
        </p:nvCxnSpPr>
        <p:spPr>
          <a:xfrm flipV="1">
            <a:off x="24680" y="4822307"/>
            <a:ext cx="1366121" cy="187698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5E0B3B-5AE2-29F9-6D45-B62444BE4854}"/>
              </a:ext>
            </a:extLst>
          </p:cNvPr>
          <p:cNvSpPr txBox="1"/>
          <p:nvPr/>
        </p:nvSpPr>
        <p:spPr>
          <a:xfrm>
            <a:off x="7032104" y="5187405"/>
            <a:ext cx="4550296" cy="13038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Planned LS3 interventions still exceed LS3 length [47 months]</a:t>
            </a:r>
          </a:p>
          <a:p>
            <a:pPr algn="ctr"/>
            <a:endParaRPr lang="en-GB" sz="2000" b="1" dirty="0">
              <a:solidFill>
                <a:srgbClr val="FF0000"/>
              </a:solidFill>
            </a:endParaRPr>
          </a:p>
          <a:p>
            <a:pPr algn="ctr"/>
            <a:r>
              <a:rPr lang="en-GB" sz="2000" b="1" dirty="0">
                <a:solidFill>
                  <a:srgbClr val="FF0000"/>
                </a:solidFill>
                <a:sym typeface="Wingdings" pitchFamily="2" charset="2"/>
              </a:rPr>
              <a:t> Further Optimization needed!!!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3F3679-FCE7-78B0-16F4-6D74C33987C8}"/>
              </a:ext>
            </a:extLst>
          </p:cNvPr>
          <p:cNvSpPr txBox="1"/>
          <p:nvPr/>
        </p:nvSpPr>
        <p:spPr>
          <a:xfrm>
            <a:off x="7443055" y="479364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LS4 will be one year shifted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C4AA87-7023-0E1D-95BB-9F6C9001CBC8}"/>
              </a:ext>
            </a:extLst>
          </p:cNvPr>
          <p:cNvCxnSpPr/>
          <p:nvPr/>
        </p:nvCxnSpPr>
        <p:spPr>
          <a:xfrm>
            <a:off x="7464152" y="823814"/>
            <a:ext cx="0" cy="2383885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8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FB9CA9-1B08-0F16-B09C-80F721C0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LS3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AF19C-784E-307B-F227-7C3691CEC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D520D-4D47-A7E7-E42D-42DEBCD6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3DCAD-477A-6577-C8CF-E6EA3496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0E21D-7C3A-D414-4694-C777506D786A}"/>
              </a:ext>
            </a:extLst>
          </p:cNvPr>
          <p:cNvSpPr txBox="1"/>
          <p:nvPr/>
        </p:nvSpPr>
        <p:spPr>
          <a:xfrm>
            <a:off x="419697" y="778954"/>
            <a:ext cx="2737337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en-GB" sz="1600" i="1" dirty="0">
                <a:solidFill>
                  <a:srgbClr val="00B0F0"/>
                </a:solidFill>
                <a:latin typeface="Arial"/>
              </a:rPr>
              <a:t>Warm-up and related tests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0CC2F-75CB-BB04-32B3-39EED96FA53F}"/>
              </a:ext>
            </a:extLst>
          </p:cNvPr>
          <p:cNvSpPr txBox="1"/>
          <p:nvPr/>
        </p:nvSpPr>
        <p:spPr>
          <a:xfrm>
            <a:off x="429022" y="1339437"/>
            <a:ext cx="3291608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en-GB" sz="1600" i="1" dirty="0">
                <a:solidFill>
                  <a:srgbClr val="F787DF"/>
                </a:solidFill>
                <a:latin typeface="Arial"/>
              </a:rPr>
              <a:t>LSS dismantling after </a:t>
            </a:r>
            <a:r>
              <a:rPr lang="en-GB" sz="1600" i="1" dirty="0" err="1">
                <a:solidFill>
                  <a:srgbClr val="F787DF"/>
                </a:solidFill>
                <a:latin typeface="Arial"/>
              </a:rPr>
              <a:t>cryo</a:t>
            </a:r>
            <a:r>
              <a:rPr lang="en-GB" sz="1600" i="1" dirty="0">
                <a:solidFill>
                  <a:srgbClr val="F787DF"/>
                </a:solidFill>
                <a:latin typeface="Arial"/>
              </a:rPr>
              <a:t> lockout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BAF15-2EDF-ABF6-395E-0FC464985901}"/>
              </a:ext>
            </a:extLst>
          </p:cNvPr>
          <p:cNvSpPr txBox="1"/>
          <p:nvPr/>
        </p:nvSpPr>
        <p:spPr>
          <a:xfrm>
            <a:off x="402009" y="1921071"/>
            <a:ext cx="2366445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en-GB" sz="1600" i="1" dirty="0">
                <a:solidFill>
                  <a:srgbClr val="7030A0"/>
                </a:solidFill>
                <a:latin typeface="Arial"/>
              </a:rPr>
              <a:t>Cabling dismantling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4FE89-C39C-5089-9C97-FDA4C4583C4E}"/>
              </a:ext>
            </a:extLst>
          </p:cNvPr>
          <p:cNvSpPr txBox="1"/>
          <p:nvPr/>
        </p:nvSpPr>
        <p:spPr>
          <a:xfrm>
            <a:off x="373670" y="2472487"/>
            <a:ext cx="2708987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en-GB" sz="1600" i="1" dirty="0">
                <a:solidFill>
                  <a:srgbClr val="CC6600"/>
                </a:solidFill>
                <a:latin typeface="Arial"/>
              </a:rPr>
              <a:t>Core excavation (LHC side)</a:t>
            </a:r>
            <a:br>
              <a:rPr lang="en-GB" sz="1600" i="1" dirty="0">
                <a:solidFill>
                  <a:srgbClr val="CC6600"/>
                </a:solidFill>
                <a:latin typeface="Arial"/>
              </a:rPr>
            </a:br>
            <a:endParaRPr lang="en-GB" sz="1600" i="1" dirty="0">
              <a:solidFill>
                <a:srgbClr val="CC6600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B63DE-9EC7-18DA-869C-7BAC778ECDE3}"/>
              </a:ext>
            </a:extLst>
          </p:cNvPr>
          <p:cNvSpPr txBox="1"/>
          <p:nvPr/>
        </p:nvSpPr>
        <p:spPr>
          <a:xfrm>
            <a:off x="419697" y="3266983"/>
            <a:ext cx="2358089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en-GB" sz="1600" i="1" dirty="0">
                <a:solidFill>
                  <a:srgbClr val="7030A0"/>
                </a:solidFill>
                <a:latin typeface="Arial"/>
              </a:rPr>
              <a:t>Cabling installation </a:t>
            </a:r>
            <a:br>
              <a:rPr lang="en-GB" sz="1600" i="1" dirty="0">
                <a:solidFill>
                  <a:srgbClr val="7030A0"/>
                </a:solidFill>
                <a:latin typeface="Arial"/>
              </a:rPr>
            </a:br>
            <a:endParaRPr lang="en-GB" sz="1600" i="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6D0EB-F559-8DE8-8DAA-A01DE503EDA2}"/>
              </a:ext>
            </a:extLst>
          </p:cNvPr>
          <p:cNvSpPr txBox="1"/>
          <p:nvPr/>
        </p:nvSpPr>
        <p:spPr>
          <a:xfrm>
            <a:off x="419697" y="4079062"/>
            <a:ext cx="1679203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en-GB" sz="1600" i="1" dirty="0">
                <a:solidFill>
                  <a:srgbClr val="F787DF"/>
                </a:solidFill>
                <a:latin typeface="Arial"/>
              </a:rPr>
              <a:t>LSS installation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B63655-DC38-97C3-586A-360CB5F6C9FE}"/>
              </a:ext>
            </a:extLst>
          </p:cNvPr>
          <p:cNvGrpSpPr/>
          <p:nvPr/>
        </p:nvGrpSpPr>
        <p:grpSpPr>
          <a:xfrm>
            <a:off x="4905544" y="532098"/>
            <a:ext cx="3854752" cy="6119491"/>
            <a:chOff x="3224675" y="535225"/>
            <a:chExt cx="3854752" cy="6119491"/>
          </a:xfrm>
        </p:grpSpPr>
        <p:pic>
          <p:nvPicPr>
            <p:cNvPr id="14" name="Picture 13" descr="A screen shot of a computer screen&#10;&#10;Description automatically generated">
              <a:extLst>
                <a:ext uri="{FF2B5EF4-FFF2-40B4-BE49-F238E27FC236}">
                  <a16:creationId xmlns:a16="http://schemas.microsoft.com/office/drawing/2014/main" id="{10DCA383-AA79-BD2C-8400-447C0394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7701" y="703684"/>
              <a:ext cx="3553200" cy="59510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B43B36-D522-CD0B-6D39-287178047E67}"/>
                </a:ext>
              </a:extLst>
            </p:cNvPr>
            <p:cNvSpPr txBox="1"/>
            <p:nvPr/>
          </p:nvSpPr>
          <p:spPr bwMode="auto">
            <a:xfrm>
              <a:off x="4208325" y="535225"/>
              <a:ext cx="186942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09585"/>
              <a:r>
                <a:rPr lang="en-GB" sz="800" b="1" dirty="0">
                  <a:solidFill>
                    <a:srgbClr val="0033A0"/>
                  </a:solidFill>
                  <a:latin typeface="Arial"/>
                </a:rPr>
                <a:t>LS3 Schedule – TCC October 2023</a:t>
              </a:r>
            </a:p>
          </p:txBody>
        </p:sp>
        <p:sp>
          <p:nvSpPr>
            <p:cNvPr id="16" name="Rectangle: Rounded Corners 16">
              <a:extLst>
                <a:ext uri="{FF2B5EF4-FFF2-40B4-BE49-F238E27FC236}">
                  <a16:creationId xmlns:a16="http://schemas.microsoft.com/office/drawing/2014/main" id="{4441D927-4719-8637-6D31-7DE886076340}"/>
                </a:ext>
              </a:extLst>
            </p:cNvPr>
            <p:cNvSpPr/>
            <p:nvPr/>
          </p:nvSpPr>
          <p:spPr>
            <a:xfrm rot="10800000" flipV="1">
              <a:off x="3224675" y="924078"/>
              <a:ext cx="3846303" cy="607132"/>
            </a:xfrm>
            <a:prstGeom prst="round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E55E6B63-8B1F-DC46-C08C-9BAEAE999683}"/>
                </a:ext>
              </a:extLst>
            </p:cNvPr>
            <p:cNvSpPr/>
            <p:nvPr/>
          </p:nvSpPr>
          <p:spPr>
            <a:xfrm>
              <a:off x="3379866" y="1307581"/>
              <a:ext cx="3470961" cy="827855"/>
            </a:xfrm>
            <a:prstGeom prst="roundRect">
              <a:avLst/>
            </a:prstGeom>
            <a:noFill/>
            <a:ln w="19050">
              <a:solidFill>
                <a:srgbClr val="F787D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5B570F1-656C-B164-F312-C1CB9B1E030B}"/>
                </a:ext>
              </a:extLst>
            </p:cNvPr>
            <p:cNvSpPr/>
            <p:nvPr/>
          </p:nvSpPr>
          <p:spPr>
            <a:xfrm>
              <a:off x="3233123" y="1643140"/>
              <a:ext cx="3846303" cy="781003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Rectangle: Rounded Corners 35">
              <a:extLst>
                <a:ext uri="{FF2B5EF4-FFF2-40B4-BE49-F238E27FC236}">
                  <a16:creationId xmlns:a16="http://schemas.microsoft.com/office/drawing/2014/main" id="{4A0FA4AB-2BAD-FC58-2B28-CA65BF7A5938}"/>
                </a:ext>
              </a:extLst>
            </p:cNvPr>
            <p:cNvSpPr/>
            <p:nvPr/>
          </p:nvSpPr>
          <p:spPr>
            <a:xfrm>
              <a:off x="3379866" y="2176387"/>
              <a:ext cx="3366430" cy="646500"/>
            </a:xfrm>
            <a:prstGeom prst="roundRect">
              <a:avLst/>
            </a:prstGeom>
            <a:noFill/>
            <a:ln w="19050">
              <a:solidFill>
                <a:srgbClr val="CC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" name="Rectangle: Rounded Corners 37">
              <a:extLst>
                <a:ext uri="{FF2B5EF4-FFF2-40B4-BE49-F238E27FC236}">
                  <a16:creationId xmlns:a16="http://schemas.microsoft.com/office/drawing/2014/main" id="{520E1769-BE42-1A95-18E2-6D297425CD23}"/>
                </a:ext>
              </a:extLst>
            </p:cNvPr>
            <p:cNvSpPr/>
            <p:nvPr/>
          </p:nvSpPr>
          <p:spPr>
            <a:xfrm>
              <a:off x="3421271" y="2247368"/>
              <a:ext cx="3544843" cy="2700459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1" name="Rectangle: Rounded Corners 39">
              <a:extLst>
                <a:ext uri="{FF2B5EF4-FFF2-40B4-BE49-F238E27FC236}">
                  <a16:creationId xmlns:a16="http://schemas.microsoft.com/office/drawing/2014/main" id="{4F19B914-03DC-EE79-C80C-2B0795D26A3B}"/>
                </a:ext>
              </a:extLst>
            </p:cNvPr>
            <p:cNvSpPr/>
            <p:nvPr/>
          </p:nvSpPr>
          <p:spPr>
            <a:xfrm>
              <a:off x="3233126" y="2982778"/>
              <a:ext cx="3846301" cy="2330711"/>
            </a:xfrm>
            <a:prstGeom prst="roundRect">
              <a:avLst/>
            </a:prstGeom>
            <a:noFill/>
            <a:ln w="19050">
              <a:solidFill>
                <a:srgbClr val="F787D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2" name="Rectangle: Rounded Corners 41">
              <a:extLst>
                <a:ext uri="{FF2B5EF4-FFF2-40B4-BE49-F238E27FC236}">
                  <a16:creationId xmlns:a16="http://schemas.microsoft.com/office/drawing/2014/main" id="{F5DBF9F9-6FFB-217A-671D-110130750339}"/>
                </a:ext>
              </a:extLst>
            </p:cNvPr>
            <p:cNvSpPr/>
            <p:nvPr/>
          </p:nvSpPr>
          <p:spPr>
            <a:xfrm>
              <a:off x="3233123" y="5267063"/>
              <a:ext cx="3846301" cy="1255973"/>
            </a:xfrm>
            <a:prstGeom prst="round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4E4084A-BD37-A778-2C5A-088C261084AC}"/>
              </a:ext>
            </a:extLst>
          </p:cNvPr>
          <p:cNvSpPr txBox="1"/>
          <p:nvPr/>
        </p:nvSpPr>
        <p:spPr>
          <a:xfrm>
            <a:off x="369729" y="5263936"/>
            <a:ext cx="3360172" cy="33855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en-GB" sz="1600" i="1" dirty="0">
                <a:solidFill>
                  <a:srgbClr val="00B0F0"/>
                </a:solidFill>
                <a:latin typeface="Arial"/>
              </a:rPr>
              <a:t>Cool-down, related test and HWC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889ED3-20D9-EFA0-4E48-557F3DA22E2E}"/>
              </a:ext>
            </a:extLst>
          </p:cNvPr>
          <p:cNvSpPr txBox="1"/>
          <p:nvPr/>
        </p:nvSpPr>
        <p:spPr>
          <a:xfrm>
            <a:off x="8964487" y="1259351"/>
            <a:ext cx="318018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 dirty="0"/>
              <a:t>Plus</a:t>
            </a:r>
            <a:r>
              <a:rPr lang="en-GB" dirty="0"/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/>
              <a:t>Injector Complex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/>
              <a:t>North Area Consolidation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/>
              <a:t>ECN3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Experiments (+CO2 cooling)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29F027-44AD-F047-4185-C0499579DC4D}"/>
              </a:ext>
            </a:extLst>
          </p:cNvPr>
          <p:cNvSpPr txBox="1"/>
          <p:nvPr/>
        </p:nvSpPr>
        <p:spPr>
          <a:xfrm>
            <a:off x="8945076" y="3395015"/>
            <a:ext cx="3103680" cy="688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Long Shutdown 3 (LS3) is going to be very busy!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2E8763-A779-D439-478D-D4ADC213244A}"/>
              </a:ext>
            </a:extLst>
          </p:cNvPr>
          <p:cNvSpPr txBox="1"/>
          <p:nvPr/>
        </p:nvSpPr>
        <p:spPr>
          <a:xfrm>
            <a:off x="4284000" y="646235"/>
            <a:ext cx="7106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b="1" dirty="0"/>
              <a:t>Q3 2026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32A1B1-FC70-51F6-A6E2-6FBC48F3A5DE}"/>
              </a:ext>
            </a:extLst>
          </p:cNvPr>
          <p:cNvSpPr txBox="1"/>
          <p:nvPr/>
        </p:nvSpPr>
        <p:spPr>
          <a:xfrm>
            <a:off x="4089237" y="6584300"/>
            <a:ext cx="7106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b="1" dirty="0"/>
              <a:t>Q3 2029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17E360-97F5-B0E0-4A4B-B3FB8A3DFBD2}"/>
              </a:ext>
            </a:extLst>
          </p:cNvPr>
          <p:cNvSpPr txBox="1"/>
          <p:nvPr/>
        </p:nvSpPr>
        <p:spPr>
          <a:xfrm>
            <a:off x="407368" y="4437112"/>
            <a:ext cx="4425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Triplet installation planned for Q4 2027 to Q4 2028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66F933-5A73-77D0-49A6-39CCFA041A0F}"/>
              </a:ext>
            </a:extLst>
          </p:cNvPr>
          <p:cNvSpPr txBox="1"/>
          <p:nvPr/>
        </p:nvSpPr>
        <p:spPr>
          <a:xfrm>
            <a:off x="407368" y="4849415"/>
            <a:ext cx="4487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Crab Cavity installation planned for Q1 to Q2  2028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45F534-D7F5-76CD-53BB-896B1626E96E}"/>
              </a:ext>
            </a:extLst>
          </p:cNvPr>
          <p:cNvSpPr txBox="1"/>
          <p:nvPr/>
        </p:nvSpPr>
        <p:spPr>
          <a:xfrm>
            <a:off x="2909318" y="2754050"/>
            <a:ext cx="1876367" cy="16115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</a:rPr>
              <a:t>RB in September 2024</a:t>
            </a:r>
          </a:p>
          <a:p>
            <a:pPr algn="ctr"/>
            <a:r>
              <a:rPr lang="en-GB" sz="2000" b="1" dirty="0">
                <a:solidFill>
                  <a:srgbClr val="00B050"/>
                </a:solidFill>
                <a:sym typeface="Wingdings" pitchFamily="2" charset="2"/>
              </a:rPr>
              <a:t> </a:t>
            </a:r>
            <a:r>
              <a:rPr lang="en-GB" sz="2000" b="1" dirty="0">
                <a:solidFill>
                  <a:srgbClr val="00B050"/>
                </a:solidFill>
              </a:rPr>
              <a:t>New LS3 schedule!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BFD99F-430D-34A3-A17C-F07822519EBE}"/>
              </a:ext>
            </a:extLst>
          </p:cNvPr>
          <p:cNvSpPr txBox="1"/>
          <p:nvPr/>
        </p:nvSpPr>
        <p:spPr>
          <a:xfrm>
            <a:off x="4284000" y="6562140"/>
            <a:ext cx="7106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bg1"/>
                </a:solidFill>
              </a:rPr>
              <a:t>Q3 2030</a:t>
            </a:r>
          </a:p>
        </p:txBody>
      </p:sp>
    </p:spTree>
    <p:extLst>
      <p:ext uri="{BB962C8B-B14F-4D97-AF65-F5344CB8AC3E}">
        <p14:creationId xmlns:p14="http://schemas.microsoft.com/office/powerpoint/2010/main" val="150942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0AEA8A-792B-1986-77B5-33D2AEB2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HL-LHC insertion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E8D2B-CC20-D507-BF69-50CF9F043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CDD5B-3CF4-92CB-413A-12FF84D5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807B6-E099-7E52-E132-A2CE1F17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AA5A528-077D-9EA8-04DD-71D2AD8C543F}"/>
              </a:ext>
            </a:extLst>
          </p:cNvPr>
          <p:cNvSpPr txBox="1">
            <a:spLocks/>
          </p:cNvSpPr>
          <p:nvPr/>
        </p:nvSpPr>
        <p:spPr>
          <a:xfrm>
            <a:off x="979693" y="4919667"/>
            <a:ext cx="7511970" cy="3423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Lucio Rossi - HiLumi LHC to the CERN guides - Globe 26 February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4FB8C8-FDF0-2FD0-33F2-6114E40A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75" y="1133133"/>
            <a:ext cx="10254874" cy="5112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18BE-6437-D78F-1C36-B7F6AE73F69A}"/>
              </a:ext>
            </a:extLst>
          </p:cNvPr>
          <p:cNvSpPr txBox="1"/>
          <p:nvPr/>
        </p:nvSpPr>
        <p:spPr>
          <a:xfrm>
            <a:off x="9623777" y="3705676"/>
            <a:ext cx="480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Q1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F44241-6914-4625-3F9B-BBB565626AB6}"/>
              </a:ext>
            </a:extLst>
          </p:cNvPr>
          <p:cNvSpPr txBox="1"/>
          <p:nvPr/>
        </p:nvSpPr>
        <p:spPr>
          <a:xfrm>
            <a:off x="7638911" y="3561660"/>
            <a:ext cx="59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Q2a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F324F-95F0-BCB6-CE3C-112C44E72025}"/>
              </a:ext>
            </a:extLst>
          </p:cNvPr>
          <p:cNvSpPr txBox="1"/>
          <p:nvPr/>
        </p:nvSpPr>
        <p:spPr>
          <a:xfrm>
            <a:off x="5875313" y="3282148"/>
            <a:ext cx="59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Q2b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E3073A-477E-9E34-E336-F45691FF813B}"/>
              </a:ext>
            </a:extLst>
          </p:cNvPr>
          <p:cNvSpPr txBox="1"/>
          <p:nvPr/>
        </p:nvSpPr>
        <p:spPr>
          <a:xfrm>
            <a:off x="5303297" y="3221365"/>
            <a:ext cx="480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Q3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D96D20-69D6-CFEB-FA5D-1FBEF199E22D}"/>
              </a:ext>
            </a:extLst>
          </p:cNvPr>
          <p:cNvSpPr txBox="1"/>
          <p:nvPr/>
        </p:nvSpPr>
        <p:spPr>
          <a:xfrm>
            <a:off x="4498491" y="3129612"/>
            <a:ext cx="492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CP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013069-4829-431A-A180-D3430CAB9142}"/>
              </a:ext>
            </a:extLst>
          </p:cNvPr>
          <p:cNvSpPr txBox="1"/>
          <p:nvPr/>
        </p:nvSpPr>
        <p:spPr>
          <a:xfrm>
            <a:off x="4056215" y="3088382"/>
            <a:ext cx="431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D1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5959EF-41DE-05BC-40A4-709B939358DA}"/>
              </a:ext>
            </a:extLst>
          </p:cNvPr>
          <p:cNvSpPr txBox="1"/>
          <p:nvPr/>
        </p:nvSpPr>
        <p:spPr>
          <a:xfrm>
            <a:off x="3407103" y="3304406"/>
            <a:ext cx="558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DFX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FCA00-AB7D-A529-286E-F9E22F9BF3CF}"/>
              </a:ext>
            </a:extLst>
          </p:cNvPr>
          <p:cNvSpPr txBox="1"/>
          <p:nvPr/>
        </p:nvSpPr>
        <p:spPr>
          <a:xfrm>
            <a:off x="2963842" y="3376414"/>
            <a:ext cx="587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DFM</a:t>
            </a:r>
            <a:endParaRPr lang="en-GB" sz="1200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909ACC5-54CF-772F-547C-13F477FDCEB9}"/>
              </a:ext>
            </a:extLst>
          </p:cNvPr>
          <p:cNvCxnSpPr>
            <a:cxnSpLocks/>
          </p:cNvCxnSpPr>
          <p:nvPr/>
        </p:nvCxnSpPr>
        <p:spPr>
          <a:xfrm>
            <a:off x="4113932" y="1406204"/>
            <a:ext cx="0" cy="6058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19B6175-8306-E74F-DA12-F01700BFE937}"/>
              </a:ext>
            </a:extLst>
          </p:cNvPr>
          <p:cNvSpPr txBox="1"/>
          <p:nvPr/>
        </p:nvSpPr>
        <p:spPr>
          <a:xfrm>
            <a:off x="3294995" y="1173746"/>
            <a:ext cx="2064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Connection to LHC (UL)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E85A3D-005A-9048-2470-24C420B197B9}"/>
              </a:ext>
            </a:extLst>
          </p:cNvPr>
          <p:cNvSpPr txBox="1"/>
          <p:nvPr/>
        </p:nvSpPr>
        <p:spPr>
          <a:xfrm>
            <a:off x="6754935" y="1203498"/>
            <a:ext cx="1764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Service </a:t>
            </a:r>
            <a:r>
              <a:rPr lang="fr-CH" sz="1200" dirty="0" err="1">
                <a:solidFill>
                  <a:srgbClr val="FFFF00"/>
                </a:solidFill>
              </a:rPr>
              <a:t>gallery</a:t>
            </a:r>
            <a:r>
              <a:rPr lang="fr-CH" sz="1200" dirty="0">
                <a:solidFill>
                  <a:srgbClr val="FFFF00"/>
                </a:solidFill>
              </a:rPr>
              <a:t> (UR)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0E1291-1F39-4248-D134-D4E759017567}"/>
              </a:ext>
            </a:extLst>
          </p:cNvPr>
          <p:cNvCxnSpPr>
            <a:cxnSpLocks/>
          </p:cNvCxnSpPr>
          <p:nvPr/>
        </p:nvCxnSpPr>
        <p:spPr>
          <a:xfrm>
            <a:off x="8231639" y="1466108"/>
            <a:ext cx="0" cy="6058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F3E7663-1814-CDB9-CAA3-BBA849E548BF}"/>
              </a:ext>
            </a:extLst>
          </p:cNvPr>
          <p:cNvSpPr txBox="1"/>
          <p:nvPr/>
        </p:nvSpPr>
        <p:spPr>
          <a:xfrm>
            <a:off x="10529366" y="3700478"/>
            <a:ext cx="726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TAXS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9A4598-C1EA-F137-DB67-A512A8494887}"/>
              </a:ext>
            </a:extLst>
          </p:cNvPr>
          <p:cNvSpPr txBox="1"/>
          <p:nvPr/>
        </p:nvSpPr>
        <p:spPr>
          <a:xfrm>
            <a:off x="958831" y="3088382"/>
            <a:ext cx="1214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err="1">
                <a:solidFill>
                  <a:srgbClr val="FFFF00"/>
                </a:solidFill>
              </a:rPr>
              <a:t>Crab</a:t>
            </a:r>
            <a:r>
              <a:rPr lang="fr-CH" sz="1200" dirty="0">
                <a:solidFill>
                  <a:srgbClr val="FFFF00"/>
                </a:solidFill>
              </a:rPr>
              <a:t> </a:t>
            </a:r>
            <a:r>
              <a:rPr lang="fr-CH" sz="1200" dirty="0" err="1">
                <a:solidFill>
                  <a:srgbClr val="FFFF00"/>
                </a:solidFill>
              </a:rPr>
              <a:t>cavities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61D1A6-0CB0-61DB-196F-351C535ED7F3}"/>
              </a:ext>
            </a:extLst>
          </p:cNvPr>
          <p:cNvSpPr txBox="1"/>
          <p:nvPr/>
        </p:nvSpPr>
        <p:spPr>
          <a:xfrm>
            <a:off x="1080027" y="1470590"/>
            <a:ext cx="1041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UA </a:t>
            </a:r>
            <a:r>
              <a:rPr lang="fr-CH" sz="1200" dirty="0" err="1">
                <a:solidFill>
                  <a:srgbClr val="FFFF00"/>
                </a:solidFill>
              </a:rPr>
              <a:t>Gallery</a:t>
            </a:r>
            <a:endParaRPr lang="fr-CH" sz="1200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F26109-8BEB-1367-0A9E-CA9EAE87ABD0}"/>
              </a:ext>
            </a:extLst>
          </p:cNvPr>
          <p:cNvCxnSpPr>
            <a:cxnSpLocks/>
          </p:cNvCxnSpPr>
          <p:nvPr/>
        </p:nvCxnSpPr>
        <p:spPr>
          <a:xfrm>
            <a:off x="1500900" y="1705046"/>
            <a:ext cx="0" cy="22698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FCFE1AA-3BD1-CCDF-3736-9F5333DC6F2F}"/>
              </a:ext>
            </a:extLst>
          </p:cNvPr>
          <p:cNvSpPr txBox="1"/>
          <p:nvPr/>
        </p:nvSpPr>
        <p:spPr>
          <a:xfrm>
            <a:off x="1184979" y="2636124"/>
            <a:ext cx="421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>
                <a:solidFill>
                  <a:srgbClr val="FFFF00"/>
                </a:solidFill>
              </a:rPr>
              <a:t>Q4</a:t>
            </a:r>
            <a:endParaRPr lang="en-GB" sz="1100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54AB07-1D6B-CD7C-2954-211DF4193243}"/>
              </a:ext>
            </a:extLst>
          </p:cNvPr>
          <p:cNvSpPr txBox="1"/>
          <p:nvPr/>
        </p:nvSpPr>
        <p:spPr>
          <a:xfrm>
            <a:off x="2252433" y="2645301"/>
            <a:ext cx="1010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 err="1">
                <a:solidFill>
                  <a:srgbClr val="FFFF00"/>
                </a:solidFill>
              </a:rPr>
              <a:t>Collimators</a:t>
            </a:r>
            <a:endParaRPr lang="en-GB" sz="1100" dirty="0">
              <a:solidFill>
                <a:srgbClr val="FFFF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395389E-9D9D-5ABC-5475-6E6B3361C22E}"/>
              </a:ext>
            </a:extLst>
          </p:cNvPr>
          <p:cNvCxnSpPr>
            <a:cxnSpLocks/>
          </p:cNvCxnSpPr>
          <p:nvPr/>
        </p:nvCxnSpPr>
        <p:spPr>
          <a:xfrm>
            <a:off x="2831039" y="2994377"/>
            <a:ext cx="0" cy="22698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A03B94-E5C3-9167-3984-9C72A66377A4}"/>
              </a:ext>
            </a:extLst>
          </p:cNvPr>
          <p:cNvSpPr txBox="1"/>
          <p:nvPr/>
        </p:nvSpPr>
        <p:spPr>
          <a:xfrm>
            <a:off x="2048868" y="3319795"/>
            <a:ext cx="638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>
                <a:solidFill>
                  <a:srgbClr val="FFFF00"/>
                </a:solidFill>
              </a:rPr>
              <a:t>TAXN</a:t>
            </a:r>
            <a:endParaRPr lang="en-GB" sz="1100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69A44B-1538-F162-877F-E34D732A6F4B}"/>
              </a:ext>
            </a:extLst>
          </p:cNvPr>
          <p:cNvSpPr txBox="1"/>
          <p:nvPr/>
        </p:nvSpPr>
        <p:spPr>
          <a:xfrm>
            <a:off x="2086724" y="1375620"/>
            <a:ext cx="1359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Service </a:t>
            </a:r>
            <a:r>
              <a:rPr lang="fr-CH" sz="1200" dirty="0" err="1">
                <a:solidFill>
                  <a:srgbClr val="FFFF00"/>
                </a:solidFill>
              </a:rPr>
              <a:t>cavern</a:t>
            </a:r>
            <a:endParaRPr lang="fr-CH" sz="1200" dirty="0">
              <a:solidFill>
                <a:srgbClr val="FFFF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DCFF3A-4408-473C-F90E-2B7A47E979A8}"/>
              </a:ext>
            </a:extLst>
          </p:cNvPr>
          <p:cNvCxnSpPr>
            <a:cxnSpLocks/>
          </p:cNvCxnSpPr>
          <p:nvPr/>
        </p:nvCxnSpPr>
        <p:spPr>
          <a:xfrm>
            <a:off x="3188034" y="1550689"/>
            <a:ext cx="465154" cy="19570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54" descr="United States icon">
            <a:hlinkClick r:id="rId3"/>
            <a:extLst>
              <a:ext uri="{FF2B5EF4-FFF2-40B4-BE49-F238E27FC236}">
                <a16:creationId xmlns:a16="http://schemas.microsoft.com/office/drawing/2014/main" id="{42CA9B3E-10B2-BAB5-76FC-A2594B9A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926" y="4445541"/>
            <a:ext cx="384851" cy="3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2" descr="Spain icon">
            <a:hlinkClick r:id="rId5"/>
            <a:extLst>
              <a:ext uri="{FF2B5EF4-FFF2-40B4-BE49-F238E27FC236}">
                <a16:creationId xmlns:a16="http://schemas.microsoft.com/office/drawing/2014/main" id="{3E33E812-05FA-8128-4E62-55CE0DE54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6593" y="4155698"/>
            <a:ext cx="426334" cy="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2" descr="Spain icon">
            <a:hlinkClick r:id="rId5"/>
            <a:extLst>
              <a:ext uri="{FF2B5EF4-FFF2-40B4-BE49-F238E27FC236}">
                <a16:creationId xmlns:a16="http://schemas.microsoft.com/office/drawing/2014/main" id="{AD8E522D-3E22-9AE5-FBD2-5D2B9F22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3097" y="3869436"/>
            <a:ext cx="426334" cy="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2" descr="Spain icon">
            <a:hlinkClick r:id="rId5"/>
            <a:extLst>
              <a:ext uri="{FF2B5EF4-FFF2-40B4-BE49-F238E27FC236}">
                <a16:creationId xmlns:a16="http://schemas.microsoft.com/office/drawing/2014/main" id="{02669E2B-2275-4736-647F-D4582C54D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680" y="3038994"/>
            <a:ext cx="426334" cy="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4" descr="Italy icon">
            <a:hlinkClick r:id="rId7"/>
            <a:extLst>
              <a:ext uri="{FF2B5EF4-FFF2-40B4-BE49-F238E27FC236}">
                <a16:creationId xmlns:a16="http://schemas.microsoft.com/office/drawing/2014/main" id="{43EAB052-7E43-E65B-F2C0-5A9DAC069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882" y="3532765"/>
            <a:ext cx="424054" cy="4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>
            <a:extLst>
              <a:ext uri="{FF2B5EF4-FFF2-40B4-BE49-F238E27FC236}">
                <a16:creationId xmlns:a16="http://schemas.microsoft.com/office/drawing/2014/main" id="{DF53E317-1AD3-84E1-6DAF-F19E3670C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9006" y="3369918"/>
            <a:ext cx="354698" cy="35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8">
            <a:extLst>
              <a:ext uri="{FF2B5EF4-FFF2-40B4-BE49-F238E27FC236}">
                <a16:creationId xmlns:a16="http://schemas.microsoft.com/office/drawing/2014/main" id="{151347AB-2400-4A97-BEA7-E7F3314E1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2132" y="3276195"/>
            <a:ext cx="354698" cy="35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4" descr="United States icon">
            <a:hlinkClick r:id="rId3"/>
            <a:extLst>
              <a:ext uri="{FF2B5EF4-FFF2-40B4-BE49-F238E27FC236}">
                <a16:creationId xmlns:a16="http://schemas.microsoft.com/office/drawing/2014/main" id="{D3DCB992-1335-3707-D552-C6432E16A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162" y="3715548"/>
            <a:ext cx="384851" cy="3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6" descr="Japan icon">
            <a:hlinkClick r:id="rId10"/>
            <a:extLst>
              <a:ext uri="{FF2B5EF4-FFF2-40B4-BE49-F238E27FC236}">
                <a16:creationId xmlns:a16="http://schemas.microsoft.com/office/drawing/2014/main" id="{287B6D4F-7523-CBD5-EF3A-45A9652E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975" y="3508572"/>
            <a:ext cx="419595" cy="4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2" descr="United Kingdom icon">
            <a:hlinkClick r:id="rId12"/>
            <a:extLst>
              <a:ext uri="{FF2B5EF4-FFF2-40B4-BE49-F238E27FC236}">
                <a16:creationId xmlns:a16="http://schemas.microsoft.com/office/drawing/2014/main" id="{60D89513-E5BC-BD3F-08F9-E71E2DD8B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033" y="2842264"/>
            <a:ext cx="397309" cy="40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E791F67-2059-1571-013F-00131C776941}"/>
              </a:ext>
            </a:extLst>
          </p:cNvPr>
          <p:cNvSpPr txBox="1"/>
          <p:nvPr/>
        </p:nvSpPr>
        <p:spPr>
          <a:xfrm>
            <a:off x="4304304" y="2405023"/>
            <a:ext cx="905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SC Links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61BA0E7-81EC-032C-D2CC-10D35A7BB57B}"/>
              </a:ext>
            </a:extLst>
          </p:cNvPr>
          <p:cNvCxnSpPr>
            <a:cxnSpLocks/>
          </p:cNvCxnSpPr>
          <p:nvPr/>
        </p:nvCxnSpPr>
        <p:spPr>
          <a:xfrm flipH="1">
            <a:off x="3782858" y="2682022"/>
            <a:ext cx="560339" cy="5393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52" descr="United Kingdom icon">
            <a:hlinkClick r:id="rId12"/>
            <a:extLst>
              <a:ext uri="{FF2B5EF4-FFF2-40B4-BE49-F238E27FC236}">
                <a16:creationId xmlns:a16="http://schemas.microsoft.com/office/drawing/2014/main" id="{D4B7995A-545F-373E-2545-3A203C0A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2380" y="3631449"/>
            <a:ext cx="397309" cy="40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8">
            <a:extLst>
              <a:ext uri="{FF2B5EF4-FFF2-40B4-BE49-F238E27FC236}">
                <a16:creationId xmlns:a16="http://schemas.microsoft.com/office/drawing/2014/main" id="{AEF93AA7-600E-C957-043A-DAA4DD2A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0131" y="2431183"/>
            <a:ext cx="354698" cy="35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Italy icon">
            <a:hlinkClick r:id="rId7"/>
            <a:extLst>
              <a:ext uri="{FF2B5EF4-FFF2-40B4-BE49-F238E27FC236}">
                <a16:creationId xmlns:a16="http://schemas.microsoft.com/office/drawing/2014/main" id="{6CC93373-668F-BF50-B30E-B0AD8CBDF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6970" y="2603451"/>
            <a:ext cx="424054" cy="4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48C2D91-2B3C-314F-27E1-6311FFC2F8F8}"/>
              </a:ext>
            </a:extLst>
          </p:cNvPr>
          <p:cNvSpPr txBox="1"/>
          <p:nvPr/>
        </p:nvSpPr>
        <p:spPr>
          <a:xfrm>
            <a:off x="1912327" y="2789317"/>
            <a:ext cx="414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>
                <a:solidFill>
                  <a:srgbClr val="FFFF00"/>
                </a:solidFill>
              </a:rPr>
              <a:t>D2</a:t>
            </a:r>
            <a:endParaRPr lang="en-GB" sz="1100" dirty="0">
              <a:solidFill>
                <a:srgbClr val="FFFF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8FC5AC6-A242-9721-9E11-FA478DF6F7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1663" y="1682784"/>
            <a:ext cx="410969" cy="259265"/>
          </a:xfrm>
          <a:prstGeom prst="rect">
            <a:avLst/>
          </a:prstGeom>
        </p:spPr>
      </p:pic>
      <p:pic>
        <p:nvPicPr>
          <p:cNvPr id="48" name="Picture 46" descr="Japan icon">
            <a:hlinkClick r:id="rId10"/>
            <a:extLst>
              <a:ext uri="{FF2B5EF4-FFF2-40B4-BE49-F238E27FC236}">
                <a16:creationId xmlns:a16="http://schemas.microsoft.com/office/drawing/2014/main" id="{281AB7CF-9888-6613-8750-C24020431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9133" y="1624600"/>
            <a:ext cx="419595" cy="4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348953-91A3-764E-2766-00A3AF4915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5782" y="3565634"/>
            <a:ext cx="378389" cy="204702"/>
          </a:xfrm>
          <a:prstGeom prst="rect">
            <a:avLst/>
          </a:prstGeom>
        </p:spPr>
      </p:pic>
      <p:pic>
        <p:nvPicPr>
          <p:cNvPr id="50" name="Picture 54" descr="United States icon">
            <a:hlinkClick r:id="rId3"/>
            <a:extLst>
              <a:ext uri="{FF2B5EF4-FFF2-40B4-BE49-F238E27FC236}">
                <a16:creationId xmlns:a16="http://schemas.microsoft.com/office/drawing/2014/main" id="{29F69C7D-A69B-2DBB-3D7F-FD03C9B5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320" y="3759985"/>
            <a:ext cx="384851" cy="3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2" descr="United Kingdom icon">
            <a:hlinkClick r:id="rId12"/>
            <a:extLst>
              <a:ext uri="{FF2B5EF4-FFF2-40B4-BE49-F238E27FC236}">
                <a16:creationId xmlns:a16="http://schemas.microsoft.com/office/drawing/2014/main" id="{79475453-D179-4472-4952-BF37CE336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223" y="4044478"/>
            <a:ext cx="366223" cy="37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6" descr="Japan icon">
            <a:hlinkClick r:id="rId10"/>
            <a:extLst>
              <a:ext uri="{FF2B5EF4-FFF2-40B4-BE49-F238E27FC236}">
                <a16:creationId xmlns:a16="http://schemas.microsoft.com/office/drawing/2014/main" id="{98B5E4A2-7175-394A-1742-8FA3FFD1A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307" y="1679547"/>
            <a:ext cx="419595" cy="4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8">
            <a:extLst>
              <a:ext uri="{FF2B5EF4-FFF2-40B4-BE49-F238E27FC236}">
                <a16:creationId xmlns:a16="http://schemas.microsoft.com/office/drawing/2014/main" id="{21EB55EC-86BC-769C-7E2E-242549DC2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13" y="4430850"/>
            <a:ext cx="354698" cy="35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FF56596-617D-8621-0812-2A89B2A20D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9629" y="2367245"/>
            <a:ext cx="413339" cy="2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65AC2-59E7-4FA6-3DF2-0466A98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assembly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81346-5F03-E892-ACF8-D4CA5E77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19815-E5C4-EBB3-98D4-374E0634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985E0-D1AE-2EC7-3AE1-C61F59647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A40D521-4C01-5695-8AD9-42EB7E47A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13706" r="11172" b="14823"/>
          <a:stretch/>
        </p:blipFill>
        <p:spPr bwMode="auto">
          <a:xfrm>
            <a:off x="8324654" y="4115210"/>
            <a:ext cx="371708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F04B807-1756-18B8-1C94-087CA8AD6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t="9752" r="4579" b="22110"/>
          <a:stretch/>
        </p:blipFill>
        <p:spPr bwMode="auto">
          <a:xfrm>
            <a:off x="3811657" y="4115210"/>
            <a:ext cx="4435713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05657CA-C47E-9793-E8FB-C42030AC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" y="4115210"/>
            <a:ext cx="3718304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7FCFB2-A749-333C-7A4A-69E595D55CBF}"/>
              </a:ext>
            </a:extLst>
          </p:cNvPr>
          <p:cNvSpPr txBox="1"/>
          <p:nvPr/>
        </p:nvSpPr>
        <p:spPr>
          <a:xfrm>
            <a:off x="4756179" y="6479144"/>
            <a:ext cx="26324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MQXFB06: ready to be welded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FF7EA9-31CD-F286-A2D7-997174897C8E}"/>
              </a:ext>
            </a:extLst>
          </p:cNvPr>
          <p:cNvSpPr txBox="1"/>
          <p:nvPr/>
        </p:nvSpPr>
        <p:spPr>
          <a:xfrm>
            <a:off x="575171" y="6479144"/>
            <a:ext cx="28216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MQXFB05: 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tested and validated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CD14346-F9B2-8A9D-C5C4-CC9F58235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15617" r="857" b="9450"/>
          <a:stretch/>
        </p:blipFill>
        <p:spPr bwMode="auto">
          <a:xfrm>
            <a:off x="38820" y="972808"/>
            <a:ext cx="4435712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7E2A16-ED43-34A3-CF38-5A8C860419A8}"/>
              </a:ext>
            </a:extLst>
          </p:cNvPr>
          <p:cNvSpPr txBox="1"/>
          <p:nvPr/>
        </p:nvSpPr>
        <p:spPr>
          <a:xfrm>
            <a:off x="298944" y="3309035"/>
            <a:ext cx="40847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MQXFBP2: being prepared for the HL-LHC string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8FE86E40-F72A-36AD-8758-E1042A975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36" y="972808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035717-16BA-3DDE-4C2A-F35C8E37A8BF}"/>
              </a:ext>
            </a:extLst>
          </p:cNvPr>
          <p:cNvSpPr txBox="1"/>
          <p:nvPr/>
        </p:nvSpPr>
        <p:spPr>
          <a:xfrm>
            <a:off x="4725660" y="3309035"/>
            <a:ext cx="33297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MQXFBP3: ready for the HL-LHC string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9EB8262B-2D4E-2CB7-3E44-352C09AFA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3068" r="12192"/>
          <a:stretch/>
        </p:blipFill>
        <p:spPr bwMode="auto">
          <a:xfrm>
            <a:off x="8245100" y="972808"/>
            <a:ext cx="3870281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8A0E6D-0B39-BA8B-7ABF-E64045776908}"/>
              </a:ext>
            </a:extLst>
          </p:cNvPr>
          <p:cNvSpPr txBox="1"/>
          <p:nvPr/>
        </p:nvSpPr>
        <p:spPr>
          <a:xfrm>
            <a:off x="8328248" y="3093592"/>
            <a:ext cx="37273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MQXFB03: 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tested and validated in Q2 config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MQXFB04: to be prepared for HL-LHC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E9D5F-1600-6E1E-84DA-D8B5F2A05AD4}"/>
              </a:ext>
            </a:extLst>
          </p:cNvPr>
          <p:cNvSpPr txBox="1"/>
          <p:nvPr/>
        </p:nvSpPr>
        <p:spPr>
          <a:xfrm>
            <a:off x="8673300" y="6479144"/>
            <a:ext cx="322075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MQXFB07: coil pack assembly started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388406-2B9B-E38A-2F87-CBB6A750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111A1-7123-9656-616D-C47811C0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A8123-1209-5686-F8FB-308008EB7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1C313-877B-4F1D-158C-3A53CEFC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A large machine in a factory&#10;&#10;Description automatically generated with low confidence">
            <a:extLst>
              <a:ext uri="{FF2B5EF4-FFF2-40B4-BE49-F238E27FC236}">
                <a16:creationId xmlns:a16="http://schemas.microsoft.com/office/drawing/2014/main" id="{94463F13-76C9-01C2-2FB5-545CAB417F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49"/>
          <a:stretch/>
        </p:blipFill>
        <p:spPr>
          <a:xfrm>
            <a:off x="10164" y="3599716"/>
            <a:ext cx="5044125" cy="3278517"/>
          </a:xfrm>
          <a:prstGeom prst="rect">
            <a:avLst/>
          </a:prstGeom>
        </p:spPr>
      </p:pic>
      <p:pic>
        <p:nvPicPr>
          <p:cNvPr id="8" name="Picture 2" descr="Fig. 2: Left: the D2 cold mass, including the D2 prototype dipole (in the forefront) and the D2 correctors from China and from CERN (in the background). Right: the D2 magnets and the D2 correctors before the orbital welding">
            <a:extLst>
              <a:ext uri="{FF2B5EF4-FFF2-40B4-BE49-F238E27FC236}">
                <a16:creationId xmlns:a16="http://schemas.microsoft.com/office/drawing/2014/main" id="{3E67740C-19C2-2E63-0B64-E5609206E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6" b="4499"/>
          <a:stretch/>
        </p:blipFill>
        <p:spPr bwMode="auto">
          <a:xfrm>
            <a:off x="7137713" y="3566556"/>
            <a:ext cx="5036459" cy="32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large room with several large objects&#10;&#10;Description automatically generated with medium confidence">
            <a:extLst>
              <a:ext uri="{FF2B5EF4-FFF2-40B4-BE49-F238E27FC236}">
                <a16:creationId xmlns:a16="http://schemas.microsoft.com/office/drawing/2014/main" id="{EA5AD995-85E7-AF35-7D6B-00008315C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41387" r="50343" b="23653"/>
          <a:stretch/>
        </p:blipFill>
        <p:spPr>
          <a:xfrm>
            <a:off x="6583080" y="866057"/>
            <a:ext cx="2414114" cy="2709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9F16C-8DE8-F8EE-8C50-BB8FAB3555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9037" y="904737"/>
            <a:ext cx="2693160" cy="2693253"/>
          </a:xfrm>
          <a:prstGeom prst="ellipse">
            <a:avLst/>
          </a:prstGeom>
        </p:spPr>
      </p:pic>
      <p:pic>
        <p:nvPicPr>
          <p:cNvPr id="11" name="Picture 10" descr="A large red tube in a factory&#10;&#10;Description automatically generated">
            <a:extLst>
              <a:ext uri="{FF2B5EF4-FFF2-40B4-BE49-F238E27FC236}">
                <a16:creationId xmlns:a16="http://schemas.microsoft.com/office/drawing/2014/main" id="{A8601AA2-451C-39F5-6283-2480FADEC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42178" r="16910" b="11620"/>
          <a:stretch/>
        </p:blipFill>
        <p:spPr>
          <a:xfrm>
            <a:off x="10164" y="932656"/>
            <a:ext cx="6060289" cy="26932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271E83-0393-5039-7D02-E7D3DBD7DB1D}"/>
              </a:ext>
            </a:extLst>
          </p:cNvPr>
          <p:cNvSpPr txBox="1"/>
          <p:nvPr/>
        </p:nvSpPr>
        <p:spPr>
          <a:xfrm flipH="1">
            <a:off x="1205112" y="6469338"/>
            <a:ext cx="23829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D1 - Japan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74908-A727-3E12-C447-79FF4641D479}"/>
              </a:ext>
            </a:extLst>
          </p:cNvPr>
          <p:cNvSpPr txBox="1"/>
          <p:nvPr/>
        </p:nvSpPr>
        <p:spPr>
          <a:xfrm flipH="1">
            <a:off x="8007690" y="6469334"/>
            <a:ext cx="23829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D2 - Italy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4E4CF3-0F44-F781-CCF2-68F95B5ECA42}"/>
              </a:ext>
            </a:extLst>
          </p:cNvPr>
          <p:cNvSpPr txBox="1"/>
          <p:nvPr/>
        </p:nvSpPr>
        <p:spPr>
          <a:xfrm flipH="1">
            <a:off x="31293" y="974395"/>
            <a:ext cx="23829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Q1/Q3 - USA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8A73CB-B8B5-0B91-770C-3E13178A4917}"/>
              </a:ext>
            </a:extLst>
          </p:cNvPr>
          <p:cNvSpPr txBox="1"/>
          <p:nvPr/>
        </p:nvSpPr>
        <p:spPr>
          <a:xfrm flipH="1">
            <a:off x="6613408" y="905120"/>
            <a:ext cx="23829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MCBXF - Spain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2C6AE3-1274-7833-0F68-12016A93A18D}"/>
              </a:ext>
            </a:extLst>
          </p:cNvPr>
          <p:cNvSpPr txBox="1"/>
          <p:nvPr/>
        </p:nvSpPr>
        <p:spPr>
          <a:xfrm flipH="1">
            <a:off x="9787761" y="492025"/>
            <a:ext cx="23829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/>
              <a:t>MCBRD - China</a:t>
            </a:r>
          </a:p>
        </p:txBody>
      </p:sp>
    </p:spTree>
    <p:extLst>
      <p:ext uri="{BB962C8B-B14F-4D97-AF65-F5344CB8AC3E}">
        <p14:creationId xmlns:p14="http://schemas.microsoft.com/office/powerpoint/2010/main" val="16568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8C9650-EC02-9C81-CA04-070407200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Crab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2BA30-3DD1-91B7-B453-FD3771AEC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D6233-F46F-08C0-BC89-A331F46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Giovannozzi | </a:t>
            </a:r>
            <a:r>
              <a:rPr lang="en-GB"/>
              <a:t>Overview of future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B43FA-E93B-EF3D-BF0D-39113581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342DC97-D3B8-2804-3543-C5C1BB46E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24" y="1052737"/>
            <a:ext cx="30956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BD3A1D-FC02-8927-390F-1DA5760493D0}"/>
              </a:ext>
            </a:extLst>
          </p:cNvPr>
          <p:cNvSpPr/>
          <p:nvPr/>
        </p:nvSpPr>
        <p:spPr>
          <a:xfrm>
            <a:off x="476544" y="984221"/>
            <a:ext cx="259228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RF Dipole: Waveguide or</a:t>
            </a:r>
          </a:p>
          <a:p>
            <a:r>
              <a:rPr lang="en-GB" sz="1600" dirty="0"/>
              <a:t>waveguide-coax couplers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5422CBFF-B7AC-E502-C9C0-303B3AD9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593" y="1276609"/>
            <a:ext cx="1800200" cy="276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8EEBDA-29EC-BD8C-4FEE-936BF3A33CD2}"/>
              </a:ext>
            </a:extLst>
          </p:cNvPr>
          <p:cNvSpPr/>
          <p:nvPr/>
        </p:nvSpPr>
        <p:spPr>
          <a:xfrm>
            <a:off x="9507693" y="4075331"/>
            <a:ext cx="2286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Double ¼-wave: Coaxial couplers with</a:t>
            </a:r>
          </a:p>
          <a:p>
            <a:r>
              <a:rPr lang="en-GB" sz="1600" dirty="0"/>
              <a:t>hook-type anten</a:t>
            </a:r>
            <a:r>
              <a:rPr lang="en-GB" dirty="0"/>
              <a:t>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DA18B-150B-0708-F3F9-4A1CCAA04F3F}"/>
              </a:ext>
            </a:extLst>
          </p:cNvPr>
          <p:cNvSpPr txBox="1"/>
          <p:nvPr/>
        </p:nvSpPr>
        <p:spPr>
          <a:xfrm>
            <a:off x="4259263" y="1304469"/>
            <a:ext cx="5491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Two designs with different coupler concepts and for crossings in the vertical and horizontal planes</a:t>
            </a:r>
          </a:p>
          <a:p>
            <a:r>
              <a:rPr lang="en-GB" sz="2000" b="1" dirty="0"/>
              <a:t>NB: this breaks the possibility to exchange crossing plane in IP1 and 5. Only one exchange considered!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8BB918-1BF5-19CA-C5F5-3BED5E5BF134}"/>
              </a:ext>
            </a:extLst>
          </p:cNvPr>
          <p:cNvSpPr txBox="1"/>
          <p:nvPr/>
        </p:nvSpPr>
        <p:spPr>
          <a:xfrm>
            <a:off x="6197776" y="5089688"/>
            <a:ext cx="5652003" cy="11387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Current baseline: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4 cavities / IP / side</a:t>
            </a:r>
            <a:endParaRPr lang="en-US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 cavities within one common cryostat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B4AE08-A346-4CA6-CEFF-60718EF58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2" y="3339179"/>
            <a:ext cx="5966400" cy="350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16-9.pptx" id="{86E68773-CEFA-BA4D-AD6B-7D2DD58A86F6}" vid="{4DAB3E11-99D4-334F-AE04-8386311CDC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2166</Words>
  <Application>Microsoft Macintosh PowerPoint</Application>
  <PresentationFormat>Widescreen</PresentationFormat>
  <Paragraphs>510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Symbol</vt:lpstr>
      <vt:lpstr>Wingdings</vt:lpstr>
      <vt:lpstr>Office Theme</vt:lpstr>
      <vt:lpstr>Overview of future accelerators (with a CERN bias)</vt:lpstr>
      <vt:lpstr>Outline</vt:lpstr>
      <vt:lpstr> A look at the medium-term schedule of the LHC</vt:lpstr>
      <vt:lpstr> A look at the medium-term schedule of the LHC</vt:lpstr>
      <vt:lpstr>LS3 schedule</vt:lpstr>
      <vt:lpstr>HL-LHC insertion region</vt:lpstr>
      <vt:lpstr>Magnet assembly at CERN</vt:lpstr>
      <vt:lpstr>Other magnets</vt:lpstr>
      <vt:lpstr>Crab cavities</vt:lpstr>
      <vt:lpstr>Future Circular Collider: a long-term programme</vt:lpstr>
      <vt:lpstr>Future Circular Collider: a long-term programme</vt:lpstr>
      <vt:lpstr> FCC-ee: Mid-term Review main ring parameters</vt:lpstr>
      <vt:lpstr>FCC-ee optics baseline and possible evolutions</vt:lpstr>
      <vt:lpstr>FCC schedule</vt:lpstr>
      <vt:lpstr>FCC Feasibility Study Mid-term Review</vt:lpstr>
      <vt:lpstr>FCC timeline till start of construction</vt:lpstr>
      <vt:lpstr>Recent decisions by CERN Council</vt:lpstr>
      <vt:lpstr> FCC-hh: Mid-term Review main ring parameters</vt:lpstr>
      <vt:lpstr>Main changes in FCC-hh layout and optics since CDR</vt:lpstr>
      <vt:lpstr>Main changes in FCC-hh layout and optics since CDR</vt:lpstr>
      <vt:lpstr>Physics Beyond Colliders (PBC)</vt:lpstr>
      <vt:lpstr>Physics Beyond Colliders (PBC)</vt:lpstr>
      <vt:lpstr>Physics Beyond Colliders (PBC)</vt:lpstr>
      <vt:lpstr>Physics Beyond Colliders (PBC)</vt:lpstr>
      <vt:lpstr>Physics Beyond Colliders (PBC)</vt:lpstr>
      <vt:lpstr>Thank you for your attention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Physics</dc:title>
  <dc:creator>Massimo Giovannozzi</dc:creator>
  <cp:lastModifiedBy>Massimo Giovannozzi</cp:lastModifiedBy>
  <cp:revision>75</cp:revision>
  <dcterms:created xsi:type="dcterms:W3CDTF">2020-09-14T14:42:38Z</dcterms:created>
  <dcterms:modified xsi:type="dcterms:W3CDTF">2024-11-06T09:34:13Z</dcterms:modified>
</cp:coreProperties>
</file>