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1" r:id="rId2"/>
    <p:sldMasterId id="2147483715" r:id="rId3"/>
    <p:sldMasterId id="2147483735" r:id="rId4"/>
    <p:sldMasterId id="2147483745" r:id="rId5"/>
    <p:sldMasterId id="2147483752" r:id="rId6"/>
    <p:sldMasterId id="2147483760" r:id="rId7"/>
    <p:sldMasterId id="2147483770" r:id="rId8"/>
    <p:sldMasterId id="2147483782" r:id="rId9"/>
    <p:sldMasterId id="2147483794" r:id="rId10"/>
    <p:sldMasterId id="2147483806" r:id="rId11"/>
    <p:sldMasterId id="2147483812" r:id="rId12"/>
    <p:sldMasterId id="2147483836" r:id="rId13"/>
    <p:sldMasterId id="2147483838" r:id="rId14"/>
    <p:sldMasterId id="2147483849" r:id="rId15"/>
    <p:sldMasterId id="2147483889" r:id="rId16"/>
    <p:sldMasterId id="2147483895" r:id="rId17"/>
  </p:sldMasterIdLst>
  <p:notesMasterIdLst>
    <p:notesMasterId r:id="rId60"/>
  </p:notesMasterIdLst>
  <p:handoutMasterIdLst>
    <p:handoutMasterId r:id="rId61"/>
  </p:handoutMasterIdLst>
  <p:sldIdLst>
    <p:sldId id="256" r:id="rId18"/>
    <p:sldId id="3416" r:id="rId19"/>
    <p:sldId id="257" r:id="rId20"/>
    <p:sldId id="3973" r:id="rId21"/>
    <p:sldId id="260" r:id="rId22"/>
    <p:sldId id="1895" r:id="rId23"/>
    <p:sldId id="589" r:id="rId24"/>
    <p:sldId id="3809" r:id="rId25"/>
    <p:sldId id="3810" r:id="rId26"/>
    <p:sldId id="3956" r:id="rId27"/>
    <p:sldId id="3957" r:id="rId28"/>
    <p:sldId id="3958" r:id="rId29"/>
    <p:sldId id="276" r:id="rId30"/>
    <p:sldId id="3976" r:id="rId31"/>
    <p:sldId id="284" r:id="rId32"/>
    <p:sldId id="4135" r:id="rId33"/>
    <p:sldId id="3761" r:id="rId34"/>
    <p:sldId id="3811" r:id="rId35"/>
    <p:sldId id="3954" r:id="rId36"/>
    <p:sldId id="268" r:id="rId37"/>
    <p:sldId id="269" r:id="rId38"/>
    <p:sldId id="3813" r:id="rId39"/>
    <p:sldId id="592" r:id="rId40"/>
    <p:sldId id="3816" r:id="rId41"/>
    <p:sldId id="5079" r:id="rId42"/>
    <p:sldId id="5080" r:id="rId43"/>
    <p:sldId id="1105" r:id="rId44"/>
    <p:sldId id="374" r:id="rId45"/>
    <p:sldId id="388" r:id="rId46"/>
    <p:sldId id="5071" r:id="rId47"/>
    <p:sldId id="3959" r:id="rId48"/>
    <p:sldId id="5083" r:id="rId49"/>
    <p:sldId id="259" r:id="rId50"/>
    <p:sldId id="596" r:id="rId51"/>
    <p:sldId id="5081" r:id="rId52"/>
    <p:sldId id="264" r:id="rId53"/>
    <p:sldId id="267" r:id="rId54"/>
    <p:sldId id="3967" r:id="rId55"/>
    <p:sldId id="5088" r:id="rId56"/>
    <p:sldId id="5087" r:id="rId57"/>
    <p:sldId id="5084" r:id="rId58"/>
    <p:sldId id="3748" r:id="rId5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userDrawn="1">
          <p15:clr>
            <a:srgbClr val="A4A3A4"/>
          </p15:clr>
        </p15:guide>
        <p15:guide id="2" orient="horz" pos="482" userDrawn="1">
          <p15:clr>
            <a:srgbClr val="A4A3A4"/>
          </p15:clr>
        </p15:guide>
        <p15:guide id="3" orient="horz" pos="1443" userDrawn="1">
          <p15:clr>
            <a:srgbClr val="A4A3A4"/>
          </p15:clr>
        </p15:guide>
        <p15:guide id="4" orient="horz" pos="966" userDrawn="1">
          <p15:clr>
            <a:srgbClr val="A4A3A4"/>
          </p15:clr>
        </p15:guide>
        <p15:guide id="5" orient="horz" pos="1865" userDrawn="1">
          <p15:clr>
            <a:srgbClr val="A4A3A4"/>
          </p15:clr>
        </p15:guide>
        <p15:guide id="6" orient="horz" pos="3612" userDrawn="1">
          <p15:clr>
            <a:srgbClr val="A4A3A4"/>
          </p15:clr>
        </p15:guide>
        <p15:guide id="7" pos="3341" userDrawn="1">
          <p15:clr>
            <a:srgbClr val="A4A3A4"/>
          </p15:clr>
        </p15:guide>
        <p15:guide id="8" pos="2917" userDrawn="1">
          <p15:clr>
            <a:srgbClr val="A4A3A4"/>
          </p15:clr>
        </p15:guide>
        <p15:guide id="9" pos="6701" userDrawn="1">
          <p15:clr>
            <a:srgbClr val="A4A3A4"/>
          </p15:clr>
        </p15:guide>
        <p15:guide id="10" pos="3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cNab" initials="" lastIdx="2" clrIdx="0"/>
  <p:cmAuthor id="2" name="Heidi M Schellm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47A"/>
    <a:srgbClr val="BC5F2B"/>
    <a:srgbClr val="B65A1F"/>
    <a:srgbClr val="B8561A"/>
    <a:srgbClr val="F37C23"/>
    <a:srgbClr val="E95125"/>
    <a:srgbClr val="3C5A77"/>
    <a:srgbClr val="5680AB"/>
    <a:srgbClr val="7A7A7A"/>
    <a:srgbClr val="6FA8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2" autoAdjust="0"/>
    <p:restoredTop sz="94740"/>
  </p:normalViewPr>
  <p:slideViewPr>
    <p:cSldViewPr snapToGrid="0" snapToObjects="1">
      <p:cViewPr varScale="1">
        <p:scale>
          <a:sx n="101" d="100"/>
          <a:sy n="101" d="100"/>
        </p:scale>
        <p:origin x="200" y="680"/>
      </p:cViewPr>
      <p:guideLst>
        <p:guide orient="horz" pos="4204"/>
        <p:guide orient="horz" pos="482"/>
        <p:guide orient="horz" pos="1443"/>
        <p:guide orient="horz" pos="966"/>
        <p:guide orient="horz" pos="1865"/>
        <p:guide orient="horz" pos="3612"/>
        <p:guide pos="3341"/>
        <p:guide pos="2917"/>
        <p:guide pos="6701"/>
        <p:guide pos="376"/>
      </p:guideLst>
    </p:cSldViewPr>
  </p:slideViewPr>
  <p:outlineViewPr>
    <p:cViewPr>
      <p:scale>
        <a:sx n="33" d="100"/>
        <a:sy n="33" d="100"/>
      </p:scale>
      <p:origin x="0" y="-36032"/>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7" d="100"/>
          <a:sy n="97" d="100"/>
        </p:scale>
        <p:origin x="397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11/7/24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11/7/24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a:pPr>
                <a:defRPr/>
              </a:pPr>
              <a:t>1</a:t>
            </a:fld>
            <a:endParaRPr lang="en-US" dirty="0"/>
          </a:p>
        </p:txBody>
      </p:sp>
    </p:spTree>
    <p:extLst>
      <p:ext uri="{BB962C8B-B14F-4D97-AF65-F5344CB8AC3E}">
        <p14:creationId xmlns:p14="http://schemas.microsoft.com/office/powerpoint/2010/main" val="18614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a:t>
            </a:fld>
            <a:endParaRPr lang="en-US"/>
          </a:p>
        </p:txBody>
      </p:sp>
    </p:spTree>
    <p:extLst>
      <p:ext uri="{BB962C8B-B14F-4D97-AF65-F5344CB8AC3E}">
        <p14:creationId xmlns:p14="http://schemas.microsoft.com/office/powerpoint/2010/main" val="232981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8E8E14-DBF6-C343-8801-DE277369F333}" type="slidenum">
              <a:rPr lang="en-US">
                <a:solidFill>
                  <a:srgbClr val="C0504D"/>
                </a:solidFill>
                <a:latin typeface="Calibri"/>
              </a:rPr>
              <a:pPr>
                <a:defRPr/>
              </a:pPr>
              <a:t>26</a:t>
            </a:fld>
            <a:endParaRPr lang="en-US">
              <a:solidFill>
                <a:srgbClr val="C0504D"/>
              </a:solidFill>
              <a:latin typeface="Calibri"/>
            </a:endParaRPr>
          </a:p>
        </p:txBody>
      </p:sp>
      <p:sp>
        <p:nvSpPr>
          <p:cNvPr id="84994" name="Rectangle 2"/>
          <p:cNvSpPr>
            <a:spLocks noGrp="1" noRot="1" noChangeAspect="1" noChangeArrowheads="1" noTextEdit="1"/>
          </p:cNvSpPr>
          <p:nvPr>
            <p:ph type="sldImg"/>
          </p:nvPr>
        </p:nvSpPr>
        <p:spPr>
          <a:xfrm>
            <a:off x="381000" y="685800"/>
            <a:ext cx="6096000" cy="3429000"/>
          </a:xfrm>
          <a:prstGeom prst="rect">
            <a:avLst/>
          </a:prstGeom>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23952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Superficie</a:t>
            </a:r>
            <a:r>
              <a:rPr lang="en-US" dirty="0"/>
              <a:t> di </a:t>
            </a:r>
            <a:r>
              <a:rPr lang="en-US" dirty="0" err="1"/>
              <a:t>misura</a:t>
            </a:r>
            <a:r>
              <a:rPr lang="en-US" dirty="0"/>
              <a:t> </a:t>
            </a:r>
            <a:r>
              <a:rPr lang="en-US" dirty="0" err="1"/>
              <a:t>efficace</a:t>
            </a:r>
            <a:endParaRPr lang="en-US" dirty="0"/>
          </a:p>
          <a:p>
            <a:r>
              <a:rPr lang="it-IT" dirty="0"/>
              <a:t>Distanza tra gli strati alternati</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5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37</a:t>
            </a:fld>
            <a:endParaRPr lang="en-US"/>
          </a:p>
        </p:txBody>
      </p:sp>
    </p:spTree>
    <p:extLst>
      <p:ext uri="{BB962C8B-B14F-4D97-AF65-F5344CB8AC3E}">
        <p14:creationId xmlns:p14="http://schemas.microsoft.com/office/powerpoint/2010/main" val="755287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6.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j-ea"/>
              <a:cs typeface="+mj-cs"/>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Footer Placeholder 4"/>
          <p:cNvSpPr>
            <a:spLocks noGrp="1"/>
          </p:cNvSpPr>
          <p:nvPr>
            <p:ph type="ftr" sz="quarter" idx="11"/>
          </p:nvPr>
        </p:nvSpPr>
        <p:spPr>
          <a:xfrm>
            <a:off x="2651760" y="6488431"/>
            <a:ext cx="6965878" cy="1873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a:ea typeface="+mn-ea"/>
              <a:cs typeface="+mn-cs"/>
            </a:endParaRPr>
          </a:p>
        </p:txBody>
      </p:sp>
      <p:sp>
        <p:nvSpPr>
          <p:cNvPr id="6" name="Slide Number Placeholder 5"/>
          <p:cNvSpPr>
            <a:spLocks noGrp="1"/>
          </p:cNvSpPr>
          <p:nvPr>
            <p:ph type="sldNum" sz="quarter" idx="12"/>
          </p:nvPr>
        </p:nvSpPr>
        <p:spPr>
          <a:xfrm>
            <a:off x="493776" y="6488431"/>
            <a:ext cx="700617" cy="1873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004C97"/>
              </a:solidFill>
              <a:effectLst/>
              <a:uLnTx/>
              <a:uFillTx/>
              <a:latin typeface="Helvetica"/>
              <a:ea typeface="+mn-ea"/>
              <a:cs typeface="+mn-cs"/>
            </a:endParaRPr>
          </a:p>
        </p:txBody>
      </p:sp>
      <p:sp>
        <p:nvSpPr>
          <p:cNvPr id="8" name="Content Placeholder 2"/>
          <p:cNvSpPr>
            <a:spLocks noGrp="1"/>
          </p:cNvSpPr>
          <p:nvPr>
            <p:ph idx="13"/>
          </p:nvPr>
        </p:nvSpPr>
        <p:spPr>
          <a:xfrm>
            <a:off x="609600" y="1238250"/>
            <a:ext cx="11057467" cy="4846638"/>
          </a:xfrm>
          <a:prstGeom prst="rect">
            <a:avLst/>
          </a:prstGeom>
        </p:spPr>
        <p:txBody>
          <a:bodyPr lIns="0" rIns="0">
            <a:normAutofit/>
          </a:bodyPr>
          <a:lstStyle>
            <a:lvl1pPr marL="256032" indent="-256032">
              <a:lnSpc>
                <a:spcPct val="100000"/>
              </a:lnSpc>
              <a:spcBef>
                <a:spcPts val="600"/>
              </a:spcBef>
              <a:spcAft>
                <a:spcPts val="600"/>
              </a:spcAft>
              <a:buFont typeface="Arial"/>
              <a:buChar char="•"/>
              <a:defRPr sz="2200" b="0" i="0">
                <a:solidFill>
                  <a:srgbClr val="63666A"/>
                </a:solidFill>
                <a:latin typeface="Helvetica"/>
              </a:defRPr>
            </a:lvl1pPr>
            <a:lvl2pPr marL="569913" indent="-225425">
              <a:lnSpc>
                <a:spcPct val="100000"/>
              </a:lnSpc>
              <a:spcBef>
                <a:spcPts val="300"/>
              </a:spcBef>
              <a:spcAft>
                <a:spcPts val="300"/>
              </a:spcAft>
              <a:buSzPct val="90000"/>
              <a:buFont typeface="Lucida Grande"/>
              <a:buChar char="-"/>
              <a:defRPr sz="2000" b="0" i="0">
                <a:solidFill>
                  <a:srgbClr val="63666A"/>
                </a:solidFill>
                <a:latin typeface="Helvetica"/>
              </a:defRPr>
            </a:lvl2pPr>
            <a:lvl3pPr marL="914400" indent="-227013">
              <a:lnSpc>
                <a:spcPct val="100000"/>
              </a:lnSpc>
              <a:spcBef>
                <a:spcPts val="300"/>
              </a:spcBef>
              <a:spcAft>
                <a:spcPts val="300"/>
              </a:spcAft>
              <a:buSzPct val="88000"/>
              <a:buFont typeface="Arial"/>
              <a:buChar char="•"/>
              <a:defRPr sz="1800" b="0" i="0">
                <a:solidFill>
                  <a:srgbClr val="63666A"/>
                </a:solidFill>
                <a:latin typeface="Helvetica"/>
              </a:defRPr>
            </a:lvl3pPr>
            <a:lvl4pPr marL="1200150" indent="-227013">
              <a:lnSpc>
                <a:spcPct val="100000"/>
              </a:lnSpc>
              <a:spcBef>
                <a:spcPts val="300"/>
              </a:spcBef>
              <a:spcAft>
                <a:spcPts val="300"/>
              </a:spcAft>
              <a:buSzPct val="90000"/>
              <a:buFont typeface="Lucida Grande"/>
              <a:buChar char="-"/>
              <a:defRPr sz="1600" b="0" i="0">
                <a:solidFill>
                  <a:srgbClr val="63666A"/>
                </a:solidFill>
                <a:latin typeface="Helvetica"/>
              </a:defRPr>
            </a:lvl4pPr>
            <a:lvl5pPr marL="1484313" indent="-225425">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C97"/>
              </a:solidFill>
              <a:effectLst/>
              <a:uLnTx/>
              <a:uFillTx/>
              <a:latin typeface="Helvetica"/>
              <a:ea typeface="+mn-ea"/>
              <a:cs typeface="+mn-cs"/>
            </a:endParaRPr>
          </a:p>
        </p:txBody>
      </p:sp>
    </p:spTree>
    <p:extLst>
      <p:ext uri="{BB962C8B-B14F-4D97-AF65-F5344CB8AC3E}">
        <p14:creationId xmlns:p14="http://schemas.microsoft.com/office/powerpoint/2010/main" val="14573849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Title - Top">
    <p:bg>
      <p:bgPr>
        <a:solidFill>
          <a:srgbClr val="000000"/>
        </a:solidFill>
        <a:effectLst/>
      </p:bgPr>
    </p:bg>
    <p:spTree>
      <p:nvGrpSpPr>
        <p:cNvPr id="1" name=""/>
        <p:cNvGrpSpPr/>
        <p:nvPr/>
      </p:nvGrpSpPr>
      <p:grpSpPr>
        <a:xfrm>
          <a:off x="0" y="0"/>
          <a:ext cx="0" cy="0"/>
          <a:chOff x="0" y="0"/>
          <a:chExt cx="0" cy="0"/>
        </a:xfrm>
      </p:grpSpPr>
      <p:sp>
        <p:nvSpPr>
          <p:cNvPr id="15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42365625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sp>
        <p:nvSpPr>
          <p:cNvPr id="165" name="Rectangle"/>
          <p:cNvSpPr/>
          <p:nvPr/>
        </p:nvSpPr>
        <p:spPr>
          <a:xfrm>
            <a:off x="0" y="6235700"/>
            <a:ext cx="12192000" cy="635000"/>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sp>
        <p:nvSpPr>
          <p:cNvPr id="1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7556619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Title, Bullets &amp; Photo">
    <p:bg>
      <p:bgPr>
        <a:solidFill>
          <a:srgbClr val="000000"/>
        </a:solidFill>
        <a:effectLst/>
      </p:bgPr>
    </p:bg>
    <p:spTree>
      <p:nvGrpSpPr>
        <p:cNvPr id="1" name=""/>
        <p:cNvGrpSpPr/>
        <p:nvPr/>
      </p:nvGrpSpPr>
      <p:grpSpPr>
        <a:xfrm>
          <a:off x="0" y="0"/>
          <a:ext cx="0" cy="0"/>
          <a:chOff x="0" y="0"/>
          <a:chExt cx="0" cy="0"/>
        </a:xfrm>
      </p:grpSpPr>
      <p:sp>
        <p:nvSpPr>
          <p:cNvPr id="173" name="Close-up of a red-eyed tree frog perched on a leaf"/>
          <p:cNvSpPr>
            <a:spLocks noGrp="1"/>
          </p:cNvSpPr>
          <p:nvPr>
            <p:ph type="pic" sz="half" idx="21"/>
          </p:nvPr>
        </p:nvSpPr>
        <p:spPr>
          <a:xfrm>
            <a:off x="4375150" y="1574800"/>
            <a:ext cx="6972300" cy="4648200"/>
          </a:xfrm>
          <a:prstGeom prst="rect">
            <a:avLst/>
          </a:prstGeom>
        </p:spPr>
        <p:txBody>
          <a:bodyPr lIns="91439" tIns="45719" rIns="91439" bIns="45719" anchor="t">
            <a:noAutofit/>
          </a:bodyPr>
          <a:lstStyle/>
          <a:p>
            <a:endParaRPr/>
          </a:p>
        </p:txBody>
      </p:sp>
      <p:sp>
        <p:nvSpPr>
          <p:cNvPr id="17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75"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solidFill>
                  <a:srgbClr val="FFFFFF"/>
                </a:solidFill>
              </a:defRPr>
            </a:lvl1pPr>
            <a:lvl2pPr marL="558800" indent="-279400">
              <a:spcBef>
                <a:spcPts val="2250"/>
              </a:spcBef>
              <a:defRPr sz="1900">
                <a:solidFill>
                  <a:srgbClr val="FFFFFF"/>
                </a:solidFill>
              </a:defRPr>
            </a:lvl2pPr>
            <a:lvl3pPr marL="838200" indent="-279400">
              <a:spcBef>
                <a:spcPts val="2250"/>
              </a:spcBef>
              <a:defRPr sz="1900">
                <a:solidFill>
                  <a:srgbClr val="FFFFFF"/>
                </a:solidFill>
              </a:defRPr>
            </a:lvl3pPr>
            <a:lvl4pPr marL="1117600" indent="-279400">
              <a:spcBef>
                <a:spcPts val="2250"/>
              </a:spcBef>
              <a:defRPr sz="1900">
                <a:solidFill>
                  <a:srgbClr val="FFFFFF"/>
                </a:solidFill>
              </a:defRPr>
            </a:lvl4pPr>
            <a:lvl5pPr marL="1397000" indent="-279400">
              <a:spcBef>
                <a:spcPts val="2250"/>
              </a:spcBef>
              <a:defRPr sz="19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2431555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Title &amp; Bullets">
    <p:bg>
      <p:bgPr>
        <a:solidFill>
          <a:srgbClr val="000000"/>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84" name="Body Level One…"/>
          <p:cNvSpPr txBox="1">
            <a:spLocks noGrp="1"/>
          </p:cNvSpPr>
          <p:nvPr>
            <p:ph type="body" idx="1"/>
          </p:nvPr>
        </p:nvSpPr>
        <p:spPr>
          <a:prstGeom prst="rect">
            <a:avLst/>
          </a:prstGeom>
        </p:spPr>
        <p:txBody>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85" name="logo2.pdf" descr="logo2.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18208" y="7882"/>
            <a:ext cx="2577157" cy="1041516"/>
          </a:xfrm>
          <a:prstGeom prst="rect">
            <a:avLst/>
          </a:prstGeom>
          <a:ln w="12700">
            <a:miter lim="400000"/>
          </a:ln>
        </p:spPr>
      </p:pic>
      <p:sp>
        <p:nvSpPr>
          <p:cNvPr id="1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1666274849"/>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_Title &amp; Bullets">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94" name="Body Level One…"/>
          <p:cNvSpPr txBox="1">
            <a:spLocks noGrp="1"/>
          </p:cNvSpPr>
          <p:nvPr>
            <p:ph type="body" idx="1"/>
          </p:nvPr>
        </p:nvSpPr>
        <p:spPr>
          <a:prstGeom prst="rect">
            <a:avLst/>
          </a:prstGeom>
        </p:spPr>
        <p:txBody>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6556631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415600" y="593367"/>
            <a:ext cx="11360801" cy="763601"/>
          </a:xfrm>
          <a:prstGeom prst="rect">
            <a:avLst/>
          </a:prstGeom>
        </p:spPr>
        <p:txBody>
          <a:bodyPr lIns="243799" tIns="243799" rIns="243799" bIns="243799" anchor="t"/>
          <a:lstStyle>
            <a:lvl1pPr algn="l" defTabSz="1219200">
              <a:defRPr sz="3700">
                <a:latin typeface="Arial"/>
                <a:ea typeface="Arial"/>
                <a:cs typeface="Arial"/>
                <a:sym typeface="Arial"/>
              </a:defRPr>
            </a:lvl1pPr>
          </a:lstStyle>
          <a:p>
            <a:r>
              <a:t>Title Text</a:t>
            </a:r>
          </a:p>
        </p:txBody>
      </p:sp>
      <p:sp>
        <p:nvSpPr>
          <p:cNvPr id="203" name="Body Level One…"/>
          <p:cNvSpPr txBox="1">
            <a:spLocks noGrp="1"/>
          </p:cNvSpPr>
          <p:nvPr>
            <p:ph type="body" idx="1"/>
          </p:nvPr>
        </p:nvSpPr>
        <p:spPr>
          <a:xfrm>
            <a:off x="415600" y="1536633"/>
            <a:ext cx="11360801" cy="4555201"/>
          </a:xfrm>
          <a:prstGeom prst="rect">
            <a:avLst/>
          </a:prstGeom>
        </p:spPr>
        <p:txBody>
          <a:bodyPr lIns="243799" tIns="243799" rIns="243799" bIns="243799" anchor="t"/>
          <a:lstStyle>
            <a:lvl1pPr marL="514350" indent="-457200"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1pPr>
            <a:lvl2pPr marL="8427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2pPr>
            <a:lvl3pPr marL="10713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3pPr>
            <a:lvl4pPr marL="12999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4pPr>
            <a:lvl5pPr marL="15285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11594419" y="6262398"/>
            <a:ext cx="433792" cy="435250"/>
          </a:xfrm>
          <a:prstGeom prst="rect">
            <a:avLst/>
          </a:prstGeom>
        </p:spPr>
        <p:txBody>
          <a:bodyPr lIns="243799" tIns="243799" rIns="243799" bIns="243799" anchor="ctr">
            <a:normAutofit/>
          </a:bodyPr>
          <a:lstStyle>
            <a:lvl1pPr algn="r" defTabSz="1219200">
              <a:defRPr sz="1300">
                <a:solidFill>
                  <a:srgbClr val="595959"/>
                </a:solidFill>
                <a:latin typeface="Arial"/>
                <a:ea typeface="Arial"/>
                <a:cs typeface="Arial"/>
                <a:sym typeface="Arial"/>
              </a:defRPr>
            </a:lvl1pPr>
          </a:lstStyle>
          <a:p>
            <a:fld id="{86CB4B4D-7CA3-9044-876B-883B54F8677D}" type="slidenum">
              <a:rPr/>
              <a:t>‹#›</a:t>
            </a:fld>
            <a:endParaRPr/>
          </a:p>
        </p:txBody>
      </p:sp>
    </p:spTree>
    <p:extLst>
      <p:ext uri="{BB962C8B-B14F-4D97-AF65-F5344CB8AC3E}">
        <p14:creationId xmlns:p14="http://schemas.microsoft.com/office/powerpoint/2010/main" val="341775589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2_Title - Top">
    <p:spTree>
      <p:nvGrpSpPr>
        <p:cNvPr id="1" name=""/>
        <p:cNvGrpSpPr/>
        <p:nvPr/>
      </p:nvGrpSpPr>
      <p:grpSpPr>
        <a:xfrm>
          <a:off x="0" y="0"/>
          <a:ext cx="0" cy="0"/>
          <a:chOff x="0" y="0"/>
          <a:chExt cx="0" cy="0"/>
        </a:xfrm>
      </p:grpSpPr>
      <p:sp>
        <p:nvSpPr>
          <p:cNvPr id="220" name="Title Text"/>
          <p:cNvSpPr txBox="1">
            <a:spLocks noGrp="1"/>
          </p:cNvSpPr>
          <p:nvPr>
            <p:ph type="title"/>
          </p:nvPr>
        </p:nvSpPr>
        <p:spPr>
          <a:prstGeom prst="rect">
            <a:avLst/>
          </a:prstGeom>
        </p:spPr>
        <p:txBody>
          <a:bodyPr/>
          <a:lstStyle/>
          <a:p>
            <a:r>
              <a:t>Title Text</a:t>
            </a:r>
          </a:p>
        </p:txBody>
      </p:sp>
      <p:pic>
        <p:nvPicPr>
          <p:cNvPr id="221" name="logo2.pdf" descr="logo2.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0845949" y="82270"/>
            <a:ext cx="1396118" cy="698371"/>
          </a:xfrm>
          <a:prstGeom prst="rect">
            <a:avLst/>
          </a:prstGeom>
          <a:ln w="12700">
            <a:miter lim="400000"/>
          </a:ln>
        </p:spPr>
      </p:pic>
      <p:sp>
        <p:nvSpPr>
          <p:cNvPr id="22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6392049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229" name="Title Text"/>
          <p:cNvSpPr txBox="1">
            <a:spLocks noGrp="1"/>
          </p:cNvSpPr>
          <p:nvPr>
            <p:ph type="title"/>
          </p:nvPr>
        </p:nvSpPr>
        <p:spPr>
          <a:prstGeom prst="rect">
            <a:avLst/>
          </a:prstGeom>
        </p:spPr>
        <p:txBody>
          <a:bodyPr/>
          <a:lstStyle/>
          <a:p>
            <a:r>
              <a:t>Title Text</a:t>
            </a:r>
          </a:p>
        </p:txBody>
      </p:sp>
      <p:sp>
        <p:nvSpPr>
          <p:cNvPr id="230"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231" name="logo2.pdf" descr="logo2.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0909449" y="44170"/>
            <a:ext cx="1396118" cy="698371"/>
          </a:xfrm>
          <a:prstGeom prst="rect">
            <a:avLst/>
          </a:prstGeom>
          <a:ln w="12700">
            <a:miter lim="400000"/>
          </a:ln>
        </p:spPr>
      </p:pic>
      <p:sp>
        <p:nvSpPr>
          <p:cNvPr id="23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99652697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cs typeface="Helvetica"/>
              </a:rPr>
              <a:t>May 20, 2024</a:t>
            </a: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Status, Collab Mtg May 2024</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36105461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2599363" y="6488431"/>
            <a:ext cx="6965878" cy="187325"/>
          </a:xfrm>
        </p:spPr>
        <p:txBody>
          <a:bodyPr/>
          <a:lstStyle/>
          <a:p>
            <a:pPr>
              <a:defRPr/>
            </a:pPr>
            <a:endParaRPr lang="en-US"/>
          </a:p>
        </p:txBody>
      </p:sp>
      <p:sp>
        <p:nvSpPr>
          <p:cNvPr id="6" name="Slide Number Placeholder 5"/>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endParaRPr lang="en-US"/>
          </a:p>
        </p:txBody>
      </p:sp>
    </p:spTree>
    <p:extLst>
      <p:ext uri="{BB962C8B-B14F-4D97-AF65-F5344CB8AC3E}">
        <p14:creationId xmlns:p14="http://schemas.microsoft.com/office/powerpoint/2010/main" val="114375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8493033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30030355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7185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10"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1"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892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41043405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4188676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431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81675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3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4" y="1207770"/>
            <a:ext cx="10977028" cy="5070302"/>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4140839" y="6549551"/>
            <a:ext cx="4161957"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794655" y="6569749"/>
            <a:ext cx="188085" cy="138499"/>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pic>
        <p:nvPicPr>
          <p:cNvPr id="2" name="Picture 1">
            <a:extLst>
              <a:ext uri="{FF2B5EF4-FFF2-40B4-BE49-F238E27FC236}">
                <a16:creationId xmlns:a16="http://schemas.microsoft.com/office/drawing/2014/main" id="{85F412D0-02B8-8066-16D4-21DAD8F93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00658" y="56305"/>
            <a:ext cx="1347911" cy="483446"/>
          </a:xfrm>
          <a:prstGeom prst="rect">
            <a:avLst/>
          </a:prstGeom>
        </p:spPr>
      </p:pic>
    </p:spTree>
    <p:extLst>
      <p:ext uri="{BB962C8B-B14F-4D97-AF65-F5344CB8AC3E}">
        <p14:creationId xmlns:p14="http://schemas.microsoft.com/office/powerpoint/2010/main" val="40781969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Prima pagina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515815" y="6464300"/>
            <a:ext cx="11066585" cy="46038"/>
          </a:xfrm>
          <a:prstGeom prst="rect">
            <a:avLst/>
          </a:prstGeom>
          <a:solidFill>
            <a:schemeClr val="tx2"/>
          </a:solidFill>
          <a:ln w="9525">
            <a:noFill/>
            <a:miter lim="800000"/>
            <a:headEnd/>
            <a:tailEnd/>
          </a:ln>
          <a:effectLst/>
        </p:spPr>
        <p:txBody>
          <a:bodyPr wrap="none" anchor="ctr"/>
          <a:lstStyle/>
          <a:p>
            <a:pPr algn="ctr">
              <a:defRPr/>
            </a:pPr>
            <a:endParaRPr lang="en-US">
              <a:ea typeface="+mn-ea"/>
              <a:cs typeface="+mn-cs"/>
            </a:endParaRPr>
          </a:p>
        </p:txBody>
      </p:sp>
      <p:sp>
        <p:nvSpPr>
          <p:cNvPr id="5" name="Rectangle 9"/>
          <p:cNvSpPr>
            <a:spLocks noChangeArrowheads="1"/>
          </p:cNvSpPr>
          <p:nvPr/>
        </p:nvSpPr>
        <p:spPr bwMode="auto">
          <a:xfrm>
            <a:off x="515815" y="304800"/>
            <a:ext cx="11066585" cy="46038"/>
          </a:xfrm>
          <a:prstGeom prst="rect">
            <a:avLst/>
          </a:prstGeom>
          <a:solidFill>
            <a:schemeClr val="tx2"/>
          </a:solidFill>
          <a:ln w="9525">
            <a:noFill/>
            <a:miter lim="800000"/>
            <a:headEnd/>
            <a:tailEnd/>
          </a:ln>
          <a:effectLst/>
        </p:spPr>
        <p:txBody>
          <a:bodyPr wrap="none" anchor="ctr"/>
          <a:lstStyle/>
          <a:p>
            <a:pPr algn="ctr">
              <a:defRPr/>
            </a:pPr>
            <a:endParaRPr lang="en-US">
              <a:ea typeface="+mn-ea"/>
              <a:cs typeface="+mn-cs"/>
            </a:endParaRPr>
          </a:p>
        </p:txBody>
      </p:sp>
      <p:sp>
        <p:nvSpPr>
          <p:cNvPr id="6" name="Rectangle 10"/>
          <p:cNvSpPr>
            <a:spLocks noChangeArrowheads="1"/>
          </p:cNvSpPr>
          <p:nvPr/>
        </p:nvSpPr>
        <p:spPr bwMode="auto">
          <a:xfrm>
            <a:off x="650631" y="368300"/>
            <a:ext cx="11066585" cy="46038"/>
          </a:xfrm>
          <a:prstGeom prst="rect">
            <a:avLst/>
          </a:prstGeom>
          <a:solidFill>
            <a:srgbClr val="FFCC00"/>
          </a:solidFill>
          <a:ln w="9525">
            <a:noFill/>
            <a:miter lim="800000"/>
            <a:headEnd/>
            <a:tailEnd/>
          </a:ln>
          <a:effectLst/>
        </p:spPr>
        <p:txBody>
          <a:bodyPr wrap="none" anchor="ctr"/>
          <a:lstStyle/>
          <a:p>
            <a:pPr algn="ctr">
              <a:defRPr/>
            </a:pPr>
            <a:endParaRPr lang="en-US">
              <a:ea typeface="+mn-ea"/>
              <a:cs typeface="+mn-cs"/>
            </a:endParaRPr>
          </a:p>
        </p:txBody>
      </p:sp>
      <p:sp>
        <p:nvSpPr>
          <p:cNvPr id="7" name="Rectangle 11"/>
          <p:cNvSpPr>
            <a:spLocks noChangeArrowheads="1"/>
          </p:cNvSpPr>
          <p:nvPr/>
        </p:nvSpPr>
        <p:spPr bwMode="auto">
          <a:xfrm>
            <a:off x="650631" y="6543675"/>
            <a:ext cx="11066585" cy="46038"/>
          </a:xfrm>
          <a:prstGeom prst="rect">
            <a:avLst/>
          </a:prstGeom>
          <a:solidFill>
            <a:srgbClr val="FFCC00"/>
          </a:solidFill>
          <a:ln w="9525">
            <a:noFill/>
            <a:miter lim="800000"/>
            <a:headEnd/>
            <a:tailEnd/>
          </a:ln>
          <a:effectLst/>
        </p:spPr>
        <p:txBody>
          <a:bodyPr wrap="none" anchor="ctr"/>
          <a:lstStyle/>
          <a:p>
            <a:pPr algn="ctr">
              <a:defRPr/>
            </a:pPr>
            <a:endParaRPr lang="en-US">
              <a:ea typeface="+mn-ea"/>
              <a:cs typeface="+mn-cs"/>
            </a:endParaRPr>
          </a:p>
        </p:txBody>
      </p:sp>
    </p:spTree>
    <p:extLst>
      <p:ext uri="{BB962C8B-B14F-4D97-AF65-F5344CB8AC3E}">
        <p14:creationId xmlns:p14="http://schemas.microsoft.com/office/powerpoint/2010/main" val="3180060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uto">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0622D80-7EBF-E84D-B718-7E60C976238D}" type="slidenum">
              <a:rPr lang="en-US" smtClean="0"/>
              <a:pPr/>
              <a:t>‹#›</a:t>
            </a:fld>
            <a:endParaRPr lang="en-US"/>
          </a:p>
        </p:txBody>
      </p:sp>
    </p:spTree>
    <p:extLst>
      <p:ext uri="{BB962C8B-B14F-4D97-AF65-F5344CB8AC3E}">
        <p14:creationId xmlns:p14="http://schemas.microsoft.com/office/powerpoint/2010/main" val="154195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68932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8" y="304800"/>
            <a:ext cx="11066585" cy="609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2708" y="1066800"/>
            <a:ext cx="11066585" cy="5181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0622D80-7EBF-E84D-B718-7E60C976238D}" type="slidenum">
              <a:rPr lang="en-US" smtClean="0"/>
              <a:pPr/>
              <a:t>‹#›</a:t>
            </a:fld>
            <a:endParaRPr lang="en-US"/>
          </a:p>
        </p:txBody>
      </p:sp>
    </p:spTree>
    <p:extLst>
      <p:ext uri="{BB962C8B-B14F-4D97-AF65-F5344CB8AC3E}">
        <p14:creationId xmlns:p14="http://schemas.microsoft.com/office/powerpoint/2010/main" val="433300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247"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038031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8" y="304800"/>
            <a:ext cx="11066585" cy="609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62708" y="1066800"/>
            <a:ext cx="5439508" cy="5181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84" y="1066800"/>
            <a:ext cx="5439508" cy="5181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241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75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75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93" y="1535113"/>
            <a:ext cx="538870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93" y="2174875"/>
            <a:ext cx="538870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207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2708" y="304800"/>
            <a:ext cx="11066585" cy="609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80828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0252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385" y="273051"/>
            <a:ext cx="681501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2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11553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554"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554"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38698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62708" y="304800"/>
            <a:ext cx="11066585" cy="609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62708" y="1066800"/>
            <a:ext cx="11066585" cy="5181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9970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2646" y="304800"/>
            <a:ext cx="2766646" cy="59436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62708" y="304800"/>
            <a:ext cx="8112369" cy="5943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72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01428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62708" y="304800"/>
            <a:ext cx="11066585" cy="6096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0622D80-7EBF-E84D-B718-7E60C976238D}" type="slidenum">
              <a:rPr lang="en-US" smtClean="0"/>
              <a:pPr/>
              <a:t>‹#›</a:t>
            </a:fld>
            <a:endParaRPr lang="en-US"/>
          </a:p>
        </p:txBody>
      </p:sp>
    </p:spTree>
    <p:extLst>
      <p:ext uri="{BB962C8B-B14F-4D97-AF65-F5344CB8AC3E}">
        <p14:creationId xmlns:p14="http://schemas.microsoft.com/office/powerpoint/2010/main" val="12808275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rgbClr val="E95125"/>
                </a:solidFill>
                <a:latin typeface="Helvetica"/>
                <a:cs typeface="Helvetic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002060"/>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E95125"/>
                </a:solidFill>
                <a:latin typeface="Helvetica"/>
                <a:cs typeface="Helvetica"/>
              </a:defRPr>
            </a:lvl1pPr>
          </a:lstStyle>
          <a:p>
            <a:pPr marL="12700">
              <a:lnSpc>
                <a:spcPts val="1265"/>
              </a:lnSpc>
            </a:pPr>
            <a:r>
              <a:t>Claudio</a:t>
            </a:r>
            <a:r>
              <a:rPr spc="-35"/>
              <a:t> </a:t>
            </a:r>
            <a:r>
              <a:t>Montanari</a:t>
            </a:r>
            <a:r>
              <a:rPr spc="-30"/>
              <a:t> </a:t>
            </a:r>
            <a:r>
              <a:t>|</a:t>
            </a:r>
            <a:r>
              <a:rPr spc="-25"/>
              <a:t> </a:t>
            </a:r>
            <a:r>
              <a:rPr spc="-10"/>
              <a:t>DUNE-</a:t>
            </a:r>
            <a:r>
              <a:rPr spc="-20"/>
              <a:t>SAND</a:t>
            </a:r>
          </a:p>
        </p:txBody>
      </p:sp>
      <p:sp>
        <p:nvSpPr>
          <p:cNvPr id="5" name="Holder 5"/>
          <p:cNvSpPr>
            <a:spLocks noGrp="1"/>
          </p:cNvSpPr>
          <p:nvPr>
            <p:ph type="dt" sz="half" idx="6"/>
          </p:nvPr>
        </p:nvSpPr>
        <p:spPr/>
        <p:txBody>
          <a:bodyPr lIns="0" tIns="0" rIns="0" bIns="0"/>
          <a:lstStyle>
            <a:lvl1pPr>
              <a:defRPr sz="1200" b="0" i="0">
                <a:solidFill>
                  <a:srgbClr val="E95125"/>
                </a:solidFill>
                <a:latin typeface="Helvetica"/>
                <a:cs typeface="Helvetica"/>
              </a:defRPr>
            </a:lvl1pPr>
          </a:lstStyle>
          <a:p>
            <a:pPr marL="12700">
              <a:lnSpc>
                <a:spcPts val="1265"/>
              </a:lnSpc>
            </a:pPr>
            <a:r>
              <a:rPr spc="-10"/>
              <a:t>03/27/2024</a:t>
            </a:r>
          </a:p>
        </p:txBody>
      </p:sp>
      <p:sp>
        <p:nvSpPr>
          <p:cNvPr id="6" name="Holder 6"/>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07314">
              <a:lnSpc>
                <a:spcPts val="1265"/>
              </a:lnSpc>
            </a:pPr>
            <a:fld id="{81D60167-4931-47E6-BA6A-407CBD079E47}" type="slidenum">
              <a:rPr spc="-50"/>
              <a:t>‹#›</a:t>
            </a:fld>
            <a:endParaRPr spc="-50"/>
          </a:p>
        </p:txBody>
      </p:sp>
    </p:spTree>
    <p:extLst>
      <p:ext uri="{BB962C8B-B14F-4D97-AF65-F5344CB8AC3E}">
        <p14:creationId xmlns:p14="http://schemas.microsoft.com/office/powerpoint/2010/main" val="10392835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E95125"/>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rgbClr val="002060"/>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E95125"/>
                </a:solidFill>
                <a:latin typeface="Helvetica"/>
                <a:cs typeface="Helvetica"/>
              </a:defRPr>
            </a:lvl1pPr>
          </a:lstStyle>
          <a:p>
            <a:pPr marL="12700">
              <a:lnSpc>
                <a:spcPts val="1265"/>
              </a:lnSpc>
            </a:pPr>
            <a:r>
              <a:t>Claudio</a:t>
            </a:r>
            <a:r>
              <a:rPr spc="-35"/>
              <a:t> </a:t>
            </a:r>
            <a:r>
              <a:t>Montanari</a:t>
            </a:r>
            <a:r>
              <a:rPr spc="-30"/>
              <a:t> </a:t>
            </a:r>
            <a:r>
              <a:t>|</a:t>
            </a:r>
            <a:r>
              <a:rPr spc="-25"/>
              <a:t> </a:t>
            </a:r>
            <a:r>
              <a:rPr spc="-10"/>
              <a:t>DUNE-</a:t>
            </a:r>
            <a:r>
              <a:rPr spc="-20"/>
              <a:t>SAND</a:t>
            </a:r>
          </a:p>
        </p:txBody>
      </p:sp>
      <p:sp>
        <p:nvSpPr>
          <p:cNvPr id="5" name="Holder 5"/>
          <p:cNvSpPr>
            <a:spLocks noGrp="1"/>
          </p:cNvSpPr>
          <p:nvPr>
            <p:ph type="dt" sz="half" idx="6"/>
          </p:nvPr>
        </p:nvSpPr>
        <p:spPr/>
        <p:txBody>
          <a:bodyPr lIns="0" tIns="0" rIns="0" bIns="0"/>
          <a:lstStyle>
            <a:lvl1pPr>
              <a:defRPr sz="1200" b="0" i="0">
                <a:solidFill>
                  <a:srgbClr val="E95125"/>
                </a:solidFill>
                <a:latin typeface="Helvetica"/>
                <a:cs typeface="Helvetica"/>
              </a:defRPr>
            </a:lvl1pPr>
          </a:lstStyle>
          <a:p>
            <a:pPr marL="12700">
              <a:lnSpc>
                <a:spcPts val="1265"/>
              </a:lnSpc>
            </a:pPr>
            <a:r>
              <a:rPr spc="-10"/>
              <a:t>03/27/2024</a:t>
            </a:r>
          </a:p>
        </p:txBody>
      </p:sp>
      <p:sp>
        <p:nvSpPr>
          <p:cNvPr id="6" name="Holder 6"/>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07314">
              <a:lnSpc>
                <a:spcPts val="1265"/>
              </a:lnSpc>
            </a:pPr>
            <a:fld id="{81D60167-4931-47E6-BA6A-407CBD079E47}" type="slidenum">
              <a:rPr spc="-50"/>
              <a:t>‹#›</a:t>
            </a:fld>
            <a:endParaRPr spc="-50"/>
          </a:p>
        </p:txBody>
      </p:sp>
    </p:spTree>
    <p:extLst>
      <p:ext uri="{BB962C8B-B14F-4D97-AF65-F5344CB8AC3E}">
        <p14:creationId xmlns:p14="http://schemas.microsoft.com/office/powerpoint/2010/main" val="24013378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E95125"/>
                </a:solidFill>
                <a:latin typeface="Helvetica"/>
                <a:cs typeface="Helvetic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E95125"/>
                </a:solidFill>
                <a:latin typeface="Helvetica"/>
                <a:cs typeface="Helvetica"/>
              </a:defRPr>
            </a:lvl1pPr>
          </a:lstStyle>
          <a:p>
            <a:pPr marL="12700">
              <a:lnSpc>
                <a:spcPts val="1265"/>
              </a:lnSpc>
            </a:pPr>
            <a:r>
              <a:t>Claudio</a:t>
            </a:r>
            <a:r>
              <a:rPr spc="-35"/>
              <a:t> </a:t>
            </a:r>
            <a:r>
              <a:t>Montanari</a:t>
            </a:r>
            <a:r>
              <a:rPr spc="-30"/>
              <a:t> </a:t>
            </a:r>
            <a:r>
              <a:t>|</a:t>
            </a:r>
            <a:r>
              <a:rPr spc="-25"/>
              <a:t> </a:t>
            </a:r>
            <a:r>
              <a:rPr spc="-10"/>
              <a:t>DUNE-</a:t>
            </a:r>
            <a:r>
              <a:rPr spc="-20"/>
              <a:t>SAND</a:t>
            </a:r>
          </a:p>
        </p:txBody>
      </p:sp>
      <p:sp>
        <p:nvSpPr>
          <p:cNvPr id="6" name="Holder 6"/>
          <p:cNvSpPr>
            <a:spLocks noGrp="1"/>
          </p:cNvSpPr>
          <p:nvPr>
            <p:ph type="dt" sz="half" idx="6"/>
          </p:nvPr>
        </p:nvSpPr>
        <p:spPr/>
        <p:txBody>
          <a:bodyPr lIns="0" tIns="0" rIns="0" bIns="0"/>
          <a:lstStyle>
            <a:lvl1pPr>
              <a:defRPr sz="1200" b="0" i="0">
                <a:solidFill>
                  <a:srgbClr val="E95125"/>
                </a:solidFill>
                <a:latin typeface="Helvetica"/>
                <a:cs typeface="Helvetica"/>
              </a:defRPr>
            </a:lvl1pPr>
          </a:lstStyle>
          <a:p>
            <a:pPr marL="12700">
              <a:lnSpc>
                <a:spcPts val="1265"/>
              </a:lnSpc>
            </a:pPr>
            <a:r>
              <a:rPr spc="-10"/>
              <a:t>03/27/2024</a:t>
            </a:r>
          </a:p>
        </p:txBody>
      </p:sp>
      <p:sp>
        <p:nvSpPr>
          <p:cNvPr id="7" name="Holder 7"/>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07314">
              <a:lnSpc>
                <a:spcPts val="1265"/>
              </a:lnSpc>
            </a:pPr>
            <a:fld id="{81D60167-4931-47E6-BA6A-407CBD079E47}" type="slidenum">
              <a:rPr spc="-50"/>
              <a:t>‹#›</a:t>
            </a:fld>
            <a:endParaRPr spc="-50"/>
          </a:p>
        </p:txBody>
      </p:sp>
    </p:spTree>
    <p:extLst>
      <p:ext uri="{BB962C8B-B14F-4D97-AF65-F5344CB8AC3E}">
        <p14:creationId xmlns:p14="http://schemas.microsoft.com/office/powerpoint/2010/main" val="4305228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E95125"/>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E95125"/>
                </a:solidFill>
                <a:latin typeface="Helvetica"/>
                <a:cs typeface="Helvetica"/>
              </a:defRPr>
            </a:lvl1pPr>
          </a:lstStyle>
          <a:p>
            <a:pPr marL="12700">
              <a:lnSpc>
                <a:spcPts val="1265"/>
              </a:lnSpc>
            </a:pPr>
            <a:r>
              <a:t>Claudio</a:t>
            </a:r>
            <a:r>
              <a:rPr spc="-35"/>
              <a:t> </a:t>
            </a:r>
            <a:r>
              <a:t>Montanari</a:t>
            </a:r>
            <a:r>
              <a:rPr spc="-30"/>
              <a:t> </a:t>
            </a:r>
            <a:r>
              <a:t>|</a:t>
            </a:r>
            <a:r>
              <a:rPr spc="-25"/>
              <a:t> </a:t>
            </a:r>
            <a:r>
              <a:rPr spc="-10"/>
              <a:t>DUNE-</a:t>
            </a:r>
            <a:r>
              <a:rPr spc="-20"/>
              <a:t>SAND</a:t>
            </a:r>
          </a:p>
        </p:txBody>
      </p:sp>
      <p:sp>
        <p:nvSpPr>
          <p:cNvPr id="4" name="Holder 4"/>
          <p:cNvSpPr>
            <a:spLocks noGrp="1"/>
          </p:cNvSpPr>
          <p:nvPr>
            <p:ph type="dt" sz="half" idx="6"/>
          </p:nvPr>
        </p:nvSpPr>
        <p:spPr/>
        <p:txBody>
          <a:bodyPr lIns="0" tIns="0" rIns="0" bIns="0"/>
          <a:lstStyle>
            <a:lvl1pPr>
              <a:defRPr sz="1200" b="0" i="0">
                <a:solidFill>
                  <a:srgbClr val="E95125"/>
                </a:solidFill>
                <a:latin typeface="Helvetica"/>
                <a:cs typeface="Helvetica"/>
              </a:defRPr>
            </a:lvl1pPr>
          </a:lstStyle>
          <a:p>
            <a:pPr marL="12700">
              <a:lnSpc>
                <a:spcPts val="1265"/>
              </a:lnSpc>
            </a:pPr>
            <a:r>
              <a:rPr spc="-10"/>
              <a:t>03/27/2024</a:t>
            </a:r>
          </a:p>
        </p:txBody>
      </p:sp>
      <p:sp>
        <p:nvSpPr>
          <p:cNvPr id="5" name="Holder 5"/>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07314">
              <a:lnSpc>
                <a:spcPts val="1265"/>
              </a:lnSpc>
            </a:pPr>
            <a:fld id="{81D60167-4931-47E6-BA6A-407CBD079E47}" type="slidenum">
              <a:rPr spc="-50"/>
              <a:t>‹#›</a:t>
            </a:fld>
            <a:endParaRPr spc="-50"/>
          </a:p>
        </p:txBody>
      </p:sp>
    </p:spTree>
    <p:extLst>
      <p:ext uri="{BB962C8B-B14F-4D97-AF65-F5344CB8AC3E}">
        <p14:creationId xmlns:p14="http://schemas.microsoft.com/office/powerpoint/2010/main" val="26716675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71245" y="6395354"/>
            <a:ext cx="10972800" cy="0"/>
          </a:xfrm>
          <a:custGeom>
            <a:avLst/>
            <a:gdLst/>
            <a:ahLst/>
            <a:cxnLst/>
            <a:rect l="l" t="t" r="r" b="b"/>
            <a:pathLst>
              <a:path w="10972800">
                <a:moveTo>
                  <a:pt x="0" y="0"/>
                </a:moveTo>
                <a:lnTo>
                  <a:pt x="10972800" y="1"/>
                </a:lnTo>
              </a:path>
            </a:pathLst>
          </a:custGeom>
          <a:ln w="25400">
            <a:solidFill>
              <a:srgbClr val="E95125"/>
            </a:solidFill>
          </a:ln>
        </p:spPr>
        <p:txBody>
          <a:bodyPr wrap="square" lIns="0" tIns="0" rIns="0" bIns="0" rtlCol="0"/>
          <a:lstStyle/>
          <a:p>
            <a:endParaRPr/>
          </a:p>
        </p:txBody>
      </p:sp>
      <p:sp>
        <p:nvSpPr>
          <p:cNvPr id="17" name="bg object 17"/>
          <p:cNvSpPr/>
          <p:nvPr/>
        </p:nvSpPr>
        <p:spPr>
          <a:xfrm>
            <a:off x="609600" y="472239"/>
            <a:ext cx="10972800" cy="0"/>
          </a:xfrm>
          <a:custGeom>
            <a:avLst/>
            <a:gdLst/>
            <a:ahLst/>
            <a:cxnLst/>
            <a:rect l="l" t="t" r="r" b="b"/>
            <a:pathLst>
              <a:path w="10972800">
                <a:moveTo>
                  <a:pt x="0" y="0"/>
                </a:moveTo>
                <a:lnTo>
                  <a:pt x="10972800" y="1"/>
                </a:lnTo>
              </a:path>
            </a:pathLst>
          </a:custGeom>
          <a:ln w="25400">
            <a:solidFill>
              <a:srgbClr val="E95125"/>
            </a:solidFill>
          </a:ln>
        </p:spPr>
        <p:txBody>
          <a:bodyPr wrap="square" lIns="0" tIns="0" rIns="0" bIns="0" rtlCol="0"/>
          <a:lstStyle/>
          <a:p>
            <a:endParaRPr/>
          </a:p>
        </p:txBody>
      </p:sp>
      <p:pic>
        <p:nvPicPr>
          <p:cNvPr id="18" name="bg object 18"/>
          <p:cNvPicPr/>
          <p:nvPr/>
        </p:nvPicPr>
        <p:blipFill>
          <a:blip r:embed="rId2" cstate="print">
            <a:extLst>
              <a:ext uri="{28A0092B-C50C-407E-A947-70E740481C1C}">
                <a14:useLocalDpi xmlns:a14="http://schemas.microsoft.com/office/drawing/2010/main"/>
              </a:ext>
            </a:extLst>
          </a:blip>
          <a:stretch>
            <a:fillRect/>
          </a:stretch>
        </p:blipFill>
        <p:spPr>
          <a:xfrm>
            <a:off x="10280394" y="6395354"/>
            <a:ext cx="1302005" cy="411989"/>
          </a:xfrm>
          <a:prstGeom prst="rect">
            <a:avLst/>
          </a:prstGeom>
        </p:spPr>
      </p:pic>
      <p:pic>
        <p:nvPicPr>
          <p:cNvPr id="19" name="bg object 19"/>
          <p:cNvPicPr/>
          <p:nvPr/>
        </p:nvPicPr>
        <p:blipFill>
          <a:blip r:embed="rId3" cstate="print"/>
          <a:stretch>
            <a:fillRect/>
          </a:stretch>
        </p:blipFill>
        <p:spPr>
          <a:xfrm>
            <a:off x="6793392" y="250288"/>
            <a:ext cx="2253340" cy="189479"/>
          </a:xfrm>
          <a:prstGeom prst="rect">
            <a:avLst/>
          </a:prstGeom>
        </p:spPr>
      </p:pic>
      <p:pic>
        <p:nvPicPr>
          <p:cNvPr id="20" name="bg object 20"/>
          <p:cNvPicPr/>
          <p:nvPr/>
        </p:nvPicPr>
        <p:blipFill>
          <a:blip r:embed="rId4" cstate="print"/>
          <a:stretch>
            <a:fillRect/>
          </a:stretch>
        </p:blipFill>
        <p:spPr>
          <a:xfrm>
            <a:off x="9075056" y="240225"/>
            <a:ext cx="2515809" cy="189479"/>
          </a:xfrm>
          <a:prstGeom prst="rect">
            <a:avLst/>
          </a:prstGeom>
        </p:spPr>
      </p:pic>
      <p:pic>
        <p:nvPicPr>
          <p:cNvPr id="21" name="bg object 21"/>
          <p:cNvPicPr/>
          <p:nvPr/>
        </p:nvPicPr>
        <p:blipFill>
          <a:blip r:embed="rId5" cstate="print"/>
          <a:stretch>
            <a:fillRect/>
          </a:stretch>
        </p:blipFill>
        <p:spPr>
          <a:xfrm>
            <a:off x="8875055" y="6356379"/>
            <a:ext cx="1302003" cy="501620"/>
          </a:xfrm>
          <a:prstGeom prst="rect">
            <a:avLst/>
          </a:prstGeom>
        </p:spPr>
      </p:pic>
      <p:pic>
        <p:nvPicPr>
          <p:cNvPr id="22" name="bg object 22"/>
          <p:cNvPicPr/>
          <p:nvPr/>
        </p:nvPicPr>
        <p:blipFill>
          <a:blip r:embed="rId6" cstate="print"/>
          <a:stretch>
            <a:fillRect/>
          </a:stretch>
        </p:blipFill>
        <p:spPr>
          <a:xfrm>
            <a:off x="1794868" y="830562"/>
            <a:ext cx="7308738" cy="5427281"/>
          </a:xfrm>
          <a:prstGeom prst="rect">
            <a:avLst/>
          </a:prstGeom>
        </p:spPr>
      </p:pic>
      <p:sp>
        <p:nvSpPr>
          <p:cNvPr id="2" name="Holder 2"/>
          <p:cNvSpPr>
            <a:spLocks noGrp="1"/>
          </p:cNvSpPr>
          <p:nvPr>
            <p:ph type="ftr" sz="quarter" idx="5"/>
          </p:nvPr>
        </p:nvSpPr>
        <p:spPr/>
        <p:txBody>
          <a:bodyPr lIns="0" tIns="0" rIns="0" bIns="0"/>
          <a:lstStyle>
            <a:lvl1pPr>
              <a:defRPr sz="1200" b="0" i="0">
                <a:solidFill>
                  <a:srgbClr val="E95125"/>
                </a:solidFill>
                <a:latin typeface="Helvetica"/>
                <a:cs typeface="Helvetica"/>
              </a:defRPr>
            </a:lvl1pPr>
          </a:lstStyle>
          <a:p>
            <a:pPr marL="12700">
              <a:lnSpc>
                <a:spcPts val="1265"/>
              </a:lnSpc>
            </a:pPr>
            <a:r>
              <a:t>Claudio</a:t>
            </a:r>
            <a:r>
              <a:rPr spc="-35"/>
              <a:t> </a:t>
            </a:r>
            <a:r>
              <a:t>Montanari</a:t>
            </a:r>
            <a:r>
              <a:rPr spc="-30"/>
              <a:t> </a:t>
            </a:r>
            <a:r>
              <a:t>|</a:t>
            </a:r>
            <a:r>
              <a:rPr spc="-25"/>
              <a:t> </a:t>
            </a:r>
            <a:r>
              <a:rPr spc="-10"/>
              <a:t>DUNE-</a:t>
            </a:r>
            <a:r>
              <a:rPr spc="-20"/>
              <a:t>SAND</a:t>
            </a:r>
          </a:p>
        </p:txBody>
      </p:sp>
      <p:sp>
        <p:nvSpPr>
          <p:cNvPr id="3" name="Holder 3"/>
          <p:cNvSpPr>
            <a:spLocks noGrp="1"/>
          </p:cNvSpPr>
          <p:nvPr>
            <p:ph type="dt" sz="half" idx="6"/>
          </p:nvPr>
        </p:nvSpPr>
        <p:spPr/>
        <p:txBody>
          <a:bodyPr lIns="0" tIns="0" rIns="0" bIns="0"/>
          <a:lstStyle>
            <a:lvl1pPr>
              <a:defRPr sz="1200" b="0" i="0">
                <a:solidFill>
                  <a:srgbClr val="E95125"/>
                </a:solidFill>
                <a:latin typeface="Helvetica"/>
                <a:cs typeface="Helvetica"/>
              </a:defRPr>
            </a:lvl1pPr>
          </a:lstStyle>
          <a:p>
            <a:pPr marL="12700">
              <a:lnSpc>
                <a:spcPts val="1265"/>
              </a:lnSpc>
            </a:pPr>
            <a:r>
              <a:rPr spc="-10"/>
              <a:t>03/27/2024</a:t>
            </a:r>
          </a:p>
        </p:txBody>
      </p:sp>
      <p:sp>
        <p:nvSpPr>
          <p:cNvPr id="4" name="Holder 4"/>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07314">
              <a:lnSpc>
                <a:spcPts val="1265"/>
              </a:lnSpc>
            </a:pPr>
            <a:fld id="{81D60167-4931-47E6-BA6A-407CBD079E47}" type="slidenum">
              <a:rPr spc="-50"/>
              <a:t>‹#›</a:t>
            </a:fld>
            <a:endParaRPr spc="-50"/>
          </a:p>
        </p:txBody>
      </p:sp>
    </p:spTree>
    <p:extLst>
      <p:ext uri="{BB962C8B-B14F-4D97-AF65-F5344CB8AC3E}">
        <p14:creationId xmlns:p14="http://schemas.microsoft.com/office/powerpoint/2010/main" val="13422779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pic>
        <p:nvPicPr>
          <p:cNvPr id="3" name="Picture 2" descr="A black and blue logo&#10;&#10;Description automatically generated">
            <a:extLst>
              <a:ext uri="{FF2B5EF4-FFF2-40B4-BE49-F238E27FC236}">
                <a16:creationId xmlns:a16="http://schemas.microsoft.com/office/drawing/2014/main" id="{7ACDBD39-EB09-9E78-F04A-D0C7952C19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189" y="5870309"/>
            <a:ext cx="1316100" cy="930106"/>
          </a:xfrm>
          <a:prstGeom prst="rect">
            <a:avLst/>
          </a:prstGeom>
        </p:spPr>
      </p:pic>
    </p:spTree>
    <p:extLst>
      <p:ext uri="{BB962C8B-B14F-4D97-AF65-F5344CB8AC3E}">
        <p14:creationId xmlns:p14="http://schemas.microsoft.com/office/powerpoint/2010/main" val="3337915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dirty="0"/>
              <a:t>Alessandro </a:t>
            </a:r>
            <a:r>
              <a:rPr lang="de-DE" dirty="0" err="1"/>
              <a:t>Ruggeri</a:t>
            </a:r>
            <a:r>
              <a:rPr lang="de-DE" dirty="0"/>
              <a:t> | A Drift Chamber Tracker </a:t>
            </a:r>
            <a:r>
              <a:rPr lang="de-DE" dirty="0" err="1"/>
              <a:t>for</a:t>
            </a:r>
            <a:r>
              <a:rPr lang="de-DE" dirty="0"/>
              <a:t> SAND</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pic>
        <p:nvPicPr>
          <p:cNvPr id="2" name="Picture 1" descr="A black and blue logo&#10;&#10;Description automatically generated">
            <a:extLst>
              <a:ext uri="{FF2B5EF4-FFF2-40B4-BE49-F238E27FC236}">
                <a16:creationId xmlns:a16="http://schemas.microsoft.com/office/drawing/2014/main" id="{3FE23416-88F5-E6AC-5CDA-F03B2AE244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189" y="5870309"/>
            <a:ext cx="1316100" cy="930106"/>
          </a:xfrm>
          <a:prstGeom prst="rect">
            <a:avLst/>
          </a:prstGeom>
        </p:spPr>
      </p:pic>
    </p:spTree>
    <p:extLst>
      <p:ext uri="{BB962C8B-B14F-4D97-AF65-F5344CB8AC3E}">
        <p14:creationId xmlns:p14="http://schemas.microsoft.com/office/powerpoint/2010/main" val="1300411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922244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754553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347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47595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18564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80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879684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1"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183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21629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173777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972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1893491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a:t>Click to edit Master title style</a:t>
            </a:r>
          </a:p>
        </p:txBody>
      </p:sp>
      <p:sp>
        <p:nvSpPr>
          <p:cNvPr id="4" name="Text Placeholder 3"/>
          <p:cNvSpPr>
            <a:spLocks noGrp="1"/>
          </p:cNvSpPr>
          <p:nvPr>
            <p:ph type="body" sz="quarter" idx="10"/>
          </p:nvPr>
        </p:nvSpPr>
        <p:spPr>
          <a:xfrm>
            <a:off x="605369" y="2696830"/>
            <a:ext cx="10962217"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B3675993-4844-DD34-6B98-C39EDE7256F5}"/>
              </a:ext>
            </a:extLst>
          </p:cNvPr>
          <p:cNvSpPr>
            <a:spLocks noGrp="1"/>
          </p:cNvSpPr>
          <p:nvPr>
            <p:ph type="sldNum" sz="quarter" idx="4"/>
          </p:nvPr>
        </p:nvSpPr>
        <p:spPr>
          <a:xfrm>
            <a:off x="605368" y="6549551"/>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5" name="Footer Placeholder 4">
            <a:extLst>
              <a:ext uri="{FF2B5EF4-FFF2-40B4-BE49-F238E27FC236}">
                <a16:creationId xmlns:a16="http://schemas.microsoft.com/office/drawing/2014/main" id="{F6548C0F-36FD-0AC0-B5C1-B9B9BE956DEC}"/>
              </a:ext>
            </a:extLst>
          </p:cNvPr>
          <p:cNvSpPr>
            <a:spLocks noGrp="1"/>
          </p:cNvSpPr>
          <p:nvPr>
            <p:ph type="ftr" sz="quarter" idx="3"/>
          </p:nvPr>
        </p:nvSpPr>
        <p:spPr>
          <a:xfrm>
            <a:off x="4140839" y="6549551"/>
            <a:ext cx="4161957"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Tree>
    <p:extLst>
      <p:ext uri="{BB962C8B-B14F-4D97-AF65-F5344CB8AC3E}">
        <p14:creationId xmlns:p14="http://schemas.microsoft.com/office/powerpoint/2010/main" val="631701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egnaposto numero diapositiva 3"/>
          <p:cNvSpPr>
            <a:spLocks noGrp="1"/>
          </p:cNvSpPr>
          <p:nvPr>
            <p:ph type="sldNum" sz="quarter" idx="12"/>
          </p:nvPr>
        </p:nvSpPr>
        <p:spPr>
          <a:xfrm>
            <a:off x="571668" y="6515817"/>
            <a:ext cx="181187" cy="184666"/>
          </a:xfrm>
        </p:spPr>
        <p:txBody>
          <a:bodyPr/>
          <a:lstStyle/>
          <a:p>
            <a:fld id="{F8624BE2-6C7C-4A07-AFEC-68FFB2629A8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0297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Picture">
    <p:spTree>
      <p:nvGrpSpPr>
        <p:cNvPr id="1" name=""/>
        <p:cNvGrpSpPr/>
        <p:nvPr/>
      </p:nvGrpSpPr>
      <p:grpSpPr>
        <a:xfrm>
          <a:off x="0" y="0"/>
          <a:ext cx="0" cy="0"/>
          <a:chOff x="0" y="0"/>
          <a:chExt cx="0" cy="0"/>
        </a:xfrm>
      </p:grpSpPr>
      <p:sp>
        <p:nvSpPr>
          <p:cNvPr id="15" name="Title 1"/>
          <p:cNvSpPr>
            <a:spLocks noGrp="1"/>
          </p:cNvSpPr>
          <p:nvPr>
            <p:ph type="title"/>
          </p:nvPr>
        </p:nvSpPr>
        <p:spPr>
          <a:xfrm>
            <a:off x="609600" y="365760"/>
            <a:ext cx="10972800" cy="647102"/>
          </a:xfrm>
          <a:prstGeom prst="rect">
            <a:avLst/>
          </a:prstGeom>
        </p:spPr>
        <p:txBody>
          <a:bodyPr vert="horz" lIns="0" tIns="0" rIns="0" bIns="0"/>
          <a:lstStyle>
            <a:lvl1pPr algn="l">
              <a:defRPr sz="22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a:p>
        </p:txBody>
      </p:sp>
    </p:spTree>
    <p:extLst>
      <p:ext uri="{BB962C8B-B14F-4D97-AF65-F5344CB8AC3E}">
        <p14:creationId xmlns:p14="http://schemas.microsoft.com/office/powerpoint/2010/main" val="1187193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1" i="0">
                <a:solidFill>
                  <a:srgbClr val="E95124"/>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200" b="0" i="0">
                <a:solidFill>
                  <a:srgbClr val="3B5A7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E95124"/>
                </a:solidFill>
                <a:latin typeface="Arial"/>
                <a:cs typeface="Arial"/>
              </a:defRPr>
            </a:lvl1pPr>
          </a:lstStyle>
          <a:p>
            <a:pPr marL="12700">
              <a:lnSpc>
                <a:spcPts val="1425"/>
              </a:lnSpc>
            </a:pPr>
            <a:endParaRPr spc="-10"/>
          </a:p>
        </p:txBody>
      </p:sp>
      <p:sp>
        <p:nvSpPr>
          <p:cNvPr id="5" name="Holder 5"/>
          <p:cNvSpPr>
            <a:spLocks noGrp="1"/>
          </p:cNvSpPr>
          <p:nvPr>
            <p:ph type="dt" sz="half" idx="6"/>
          </p:nvPr>
        </p:nvSpPr>
        <p:spPr/>
        <p:txBody>
          <a:bodyPr lIns="0" tIns="0" rIns="0" bIns="0"/>
          <a:lstStyle>
            <a:lvl1pPr>
              <a:defRPr sz="1200" b="0" i="0">
                <a:solidFill>
                  <a:srgbClr val="E95124"/>
                </a:solidFill>
                <a:latin typeface="Arial"/>
                <a:cs typeface="Arial"/>
              </a:defRPr>
            </a:lvl1pPr>
          </a:lstStyle>
          <a:p>
            <a:pPr marL="12700">
              <a:lnSpc>
                <a:spcPts val="1425"/>
              </a:lnSpc>
            </a:pPr>
            <a:endParaRPr spc="-20"/>
          </a:p>
        </p:txBody>
      </p:sp>
      <p:sp>
        <p:nvSpPr>
          <p:cNvPr id="6" name="Holder 6"/>
          <p:cNvSpPr>
            <a:spLocks noGrp="1"/>
          </p:cNvSpPr>
          <p:nvPr>
            <p:ph type="sldNum" sz="quarter" idx="7"/>
          </p:nvPr>
        </p:nvSpPr>
        <p:spPr/>
        <p:txBody>
          <a:bodyPr lIns="0" tIns="0" rIns="0" bIns="0"/>
          <a:lstStyle>
            <a:lvl1pPr>
              <a:defRPr sz="1200" b="1" i="0">
                <a:solidFill>
                  <a:srgbClr val="E95124"/>
                </a:solidFill>
                <a:latin typeface="Arial"/>
                <a:cs typeface="Arial"/>
              </a:defRPr>
            </a:lvl1pPr>
          </a:lstStyle>
          <a:p>
            <a:pPr marL="38100">
              <a:lnSpc>
                <a:spcPts val="1425"/>
              </a:lnSpc>
            </a:pPr>
            <a:fld id="{81D60167-4931-47E6-BA6A-407CBD079E47}" type="slidenum">
              <a:rPr spc="-25"/>
              <a:t>‹#›</a:t>
            </a:fld>
            <a:endParaRPr spc="-25"/>
          </a:p>
        </p:txBody>
      </p:sp>
    </p:spTree>
    <p:extLst>
      <p:ext uri="{BB962C8B-B14F-4D97-AF65-F5344CB8AC3E}">
        <p14:creationId xmlns:p14="http://schemas.microsoft.com/office/powerpoint/2010/main" val="131201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E951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3B5A7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E95124"/>
                </a:solidFill>
                <a:latin typeface="Arial"/>
                <a:cs typeface="Arial"/>
              </a:defRPr>
            </a:lvl1pPr>
          </a:lstStyle>
          <a:p>
            <a:pPr marL="12700">
              <a:lnSpc>
                <a:spcPts val="1425"/>
              </a:lnSpc>
            </a:pPr>
            <a:endParaRPr spc="-10"/>
          </a:p>
        </p:txBody>
      </p:sp>
      <p:sp>
        <p:nvSpPr>
          <p:cNvPr id="5" name="Holder 5"/>
          <p:cNvSpPr>
            <a:spLocks noGrp="1"/>
          </p:cNvSpPr>
          <p:nvPr>
            <p:ph type="dt" sz="half" idx="6"/>
          </p:nvPr>
        </p:nvSpPr>
        <p:spPr/>
        <p:txBody>
          <a:bodyPr lIns="0" tIns="0" rIns="0" bIns="0"/>
          <a:lstStyle>
            <a:lvl1pPr>
              <a:defRPr sz="1200" b="0" i="0">
                <a:solidFill>
                  <a:srgbClr val="E95124"/>
                </a:solidFill>
                <a:latin typeface="Arial"/>
                <a:cs typeface="Arial"/>
              </a:defRPr>
            </a:lvl1pPr>
          </a:lstStyle>
          <a:p>
            <a:pPr marL="12700">
              <a:lnSpc>
                <a:spcPts val="1425"/>
              </a:lnSpc>
            </a:pPr>
            <a:endParaRPr spc="-20"/>
          </a:p>
        </p:txBody>
      </p:sp>
      <p:sp>
        <p:nvSpPr>
          <p:cNvPr id="6" name="Holder 6"/>
          <p:cNvSpPr>
            <a:spLocks noGrp="1"/>
          </p:cNvSpPr>
          <p:nvPr>
            <p:ph type="sldNum" sz="quarter" idx="7"/>
          </p:nvPr>
        </p:nvSpPr>
        <p:spPr/>
        <p:txBody>
          <a:bodyPr lIns="0" tIns="0" rIns="0" bIns="0"/>
          <a:lstStyle>
            <a:lvl1pPr>
              <a:defRPr sz="1200" b="1" i="0">
                <a:solidFill>
                  <a:srgbClr val="E95124"/>
                </a:solidFill>
                <a:latin typeface="Arial"/>
                <a:cs typeface="Arial"/>
              </a:defRPr>
            </a:lvl1pPr>
          </a:lstStyle>
          <a:p>
            <a:pPr marL="38100">
              <a:lnSpc>
                <a:spcPts val="1425"/>
              </a:lnSpc>
            </a:pPr>
            <a:fld id="{81D60167-4931-47E6-BA6A-407CBD079E47}" type="slidenum">
              <a:rPr spc="-25"/>
              <a:t>‹#›</a:t>
            </a:fld>
            <a:endParaRPr spc="-25"/>
          </a:p>
        </p:txBody>
      </p:sp>
    </p:spTree>
    <p:extLst>
      <p:ext uri="{BB962C8B-B14F-4D97-AF65-F5344CB8AC3E}">
        <p14:creationId xmlns:p14="http://schemas.microsoft.com/office/powerpoint/2010/main" val="117579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E95124"/>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E95124"/>
                </a:solidFill>
                <a:latin typeface="Arial"/>
                <a:cs typeface="Arial"/>
              </a:defRPr>
            </a:lvl1pPr>
          </a:lstStyle>
          <a:p>
            <a:pPr marL="12700">
              <a:lnSpc>
                <a:spcPts val="1425"/>
              </a:lnSpc>
            </a:pPr>
            <a:endParaRPr spc="-10"/>
          </a:p>
        </p:txBody>
      </p:sp>
      <p:sp>
        <p:nvSpPr>
          <p:cNvPr id="6" name="Holder 6"/>
          <p:cNvSpPr>
            <a:spLocks noGrp="1"/>
          </p:cNvSpPr>
          <p:nvPr>
            <p:ph type="dt" sz="half" idx="6"/>
          </p:nvPr>
        </p:nvSpPr>
        <p:spPr/>
        <p:txBody>
          <a:bodyPr lIns="0" tIns="0" rIns="0" bIns="0"/>
          <a:lstStyle>
            <a:lvl1pPr>
              <a:defRPr sz="1200" b="0" i="0">
                <a:solidFill>
                  <a:srgbClr val="E95124"/>
                </a:solidFill>
                <a:latin typeface="Arial"/>
                <a:cs typeface="Arial"/>
              </a:defRPr>
            </a:lvl1pPr>
          </a:lstStyle>
          <a:p>
            <a:pPr marL="12700">
              <a:lnSpc>
                <a:spcPts val="1425"/>
              </a:lnSpc>
            </a:pPr>
            <a:endParaRPr spc="-20"/>
          </a:p>
        </p:txBody>
      </p:sp>
      <p:sp>
        <p:nvSpPr>
          <p:cNvPr id="7" name="Holder 7"/>
          <p:cNvSpPr>
            <a:spLocks noGrp="1"/>
          </p:cNvSpPr>
          <p:nvPr>
            <p:ph type="sldNum" sz="quarter" idx="7"/>
          </p:nvPr>
        </p:nvSpPr>
        <p:spPr/>
        <p:txBody>
          <a:bodyPr lIns="0" tIns="0" rIns="0" bIns="0"/>
          <a:lstStyle>
            <a:lvl1pPr>
              <a:defRPr sz="1200" b="1" i="0">
                <a:solidFill>
                  <a:srgbClr val="E95124"/>
                </a:solidFill>
                <a:latin typeface="Arial"/>
                <a:cs typeface="Arial"/>
              </a:defRPr>
            </a:lvl1pPr>
          </a:lstStyle>
          <a:p>
            <a:pPr marL="38100">
              <a:lnSpc>
                <a:spcPts val="1425"/>
              </a:lnSpc>
            </a:pPr>
            <a:fld id="{81D60167-4931-47E6-BA6A-407CBD079E47}" type="slidenum">
              <a:rPr spc="-25"/>
              <a:t>‹#›</a:t>
            </a:fld>
            <a:endParaRPr spc="-25"/>
          </a:p>
        </p:txBody>
      </p:sp>
    </p:spTree>
    <p:extLst>
      <p:ext uri="{BB962C8B-B14F-4D97-AF65-F5344CB8AC3E}">
        <p14:creationId xmlns:p14="http://schemas.microsoft.com/office/powerpoint/2010/main" val="3566511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E951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E95124"/>
                </a:solidFill>
                <a:latin typeface="Arial"/>
                <a:cs typeface="Arial"/>
              </a:defRPr>
            </a:lvl1pPr>
          </a:lstStyle>
          <a:p>
            <a:pPr marL="12700">
              <a:lnSpc>
                <a:spcPts val="1425"/>
              </a:lnSpc>
            </a:pPr>
            <a:endParaRPr spc="-10"/>
          </a:p>
        </p:txBody>
      </p:sp>
      <p:sp>
        <p:nvSpPr>
          <p:cNvPr id="4" name="Holder 4"/>
          <p:cNvSpPr>
            <a:spLocks noGrp="1"/>
          </p:cNvSpPr>
          <p:nvPr>
            <p:ph type="dt" sz="half" idx="6"/>
          </p:nvPr>
        </p:nvSpPr>
        <p:spPr/>
        <p:txBody>
          <a:bodyPr lIns="0" tIns="0" rIns="0" bIns="0"/>
          <a:lstStyle>
            <a:lvl1pPr>
              <a:defRPr sz="1200" b="0" i="0">
                <a:solidFill>
                  <a:srgbClr val="E95124"/>
                </a:solidFill>
                <a:latin typeface="Arial"/>
                <a:cs typeface="Arial"/>
              </a:defRPr>
            </a:lvl1pPr>
          </a:lstStyle>
          <a:p>
            <a:pPr marL="12700">
              <a:lnSpc>
                <a:spcPts val="1425"/>
              </a:lnSpc>
            </a:pPr>
            <a:endParaRPr spc="-20"/>
          </a:p>
        </p:txBody>
      </p:sp>
      <p:sp>
        <p:nvSpPr>
          <p:cNvPr id="5" name="Holder 5"/>
          <p:cNvSpPr>
            <a:spLocks noGrp="1"/>
          </p:cNvSpPr>
          <p:nvPr>
            <p:ph type="sldNum" sz="quarter" idx="7"/>
          </p:nvPr>
        </p:nvSpPr>
        <p:spPr/>
        <p:txBody>
          <a:bodyPr lIns="0" tIns="0" rIns="0" bIns="0"/>
          <a:lstStyle>
            <a:lvl1pPr>
              <a:defRPr sz="1200" b="1" i="0">
                <a:solidFill>
                  <a:srgbClr val="E95124"/>
                </a:solidFill>
                <a:latin typeface="Arial"/>
                <a:cs typeface="Arial"/>
              </a:defRPr>
            </a:lvl1pPr>
          </a:lstStyle>
          <a:p>
            <a:pPr marL="38100">
              <a:lnSpc>
                <a:spcPts val="1425"/>
              </a:lnSpc>
            </a:pPr>
            <a:fld id="{81D60167-4931-47E6-BA6A-407CBD079E47}" type="slidenum">
              <a:rPr spc="-25"/>
              <a:t>‹#›</a:t>
            </a:fld>
            <a:endParaRPr spc="-25"/>
          </a:p>
        </p:txBody>
      </p:sp>
    </p:spTree>
    <p:extLst>
      <p:ext uri="{BB962C8B-B14F-4D97-AF65-F5344CB8AC3E}">
        <p14:creationId xmlns:p14="http://schemas.microsoft.com/office/powerpoint/2010/main" val="2190086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E95124"/>
                </a:solidFill>
                <a:latin typeface="Arial"/>
                <a:cs typeface="Arial"/>
              </a:defRPr>
            </a:lvl1pPr>
          </a:lstStyle>
          <a:p>
            <a:pPr marL="12700">
              <a:lnSpc>
                <a:spcPts val="1425"/>
              </a:lnSpc>
            </a:pPr>
            <a:endParaRPr spc="-10"/>
          </a:p>
        </p:txBody>
      </p:sp>
      <p:sp>
        <p:nvSpPr>
          <p:cNvPr id="3" name="Holder 3"/>
          <p:cNvSpPr>
            <a:spLocks noGrp="1"/>
          </p:cNvSpPr>
          <p:nvPr>
            <p:ph type="dt" sz="half" idx="6"/>
          </p:nvPr>
        </p:nvSpPr>
        <p:spPr/>
        <p:txBody>
          <a:bodyPr lIns="0" tIns="0" rIns="0" bIns="0"/>
          <a:lstStyle>
            <a:lvl1pPr>
              <a:defRPr sz="1200" b="0" i="0">
                <a:solidFill>
                  <a:srgbClr val="E95124"/>
                </a:solidFill>
                <a:latin typeface="Arial"/>
                <a:cs typeface="Arial"/>
              </a:defRPr>
            </a:lvl1pPr>
          </a:lstStyle>
          <a:p>
            <a:pPr marL="12700">
              <a:lnSpc>
                <a:spcPts val="1425"/>
              </a:lnSpc>
            </a:pPr>
            <a:endParaRPr spc="-20"/>
          </a:p>
        </p:txBody>
      </p:sp>
      <p:sp>
        <p:nvSpPr>
          <p:cNvPr id="4" name="Holder 4"/>
          <p:cNvSpPr>
            <a:spLocks noGrp="1"/>
          </p:cNvSpPr>
          <p:nvPr>
            <p:ph type="sldNum" sz="quarter" idx="7"/>
          </p:nvPr>
        </p:nvSpPr>
        <p:spPr/>
        <p:txBody>
          <a:bodyPr lIns="0" tIns="0" rIns="0" bIns="0"/>
          <a:lstStyle>
            <a:lvl1pPr>
              <a:defRPr sz="1200" b="1" i="0">
                <a:solidFill>
                  <a:srgbClr val="E95124"/>
                </a:solidFill>
                <a:latin typeface="Arial"/>
                <a:cs typeface="Arial"/>
              </a:defRPr>
            </a:lvl1pPr>
          </a:lstStyle>
          <a:p>
            <a:pPr marL="38100">
              <a:lnSpc>
                <a:spcPts val="1425"/>
              </a:lnSpc>
            </a:pPr>
            <a:fld id="{81D60167-4931-47E6-BA6A-407CBD079E47}" type="slidenum">
              <a:rPr spc="-25"/>
              <a:t>‹#›</a:t>
            </a:fld>
            <a:endParaRPr spc="-25"/>
          </a:p>
        </p:txBody>
      </p:sp>
    </p:spTree>
    <p:extLst>
      <p:ext uri="{BB962C8B-B14F-4D97-AF65-F5344CB8AC3E}">
        <p14:creationId xmlns:p14="http://schemas.microsoft.com/office/powerpoint/2010/main" val="3805793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614014"/>
          </a:xfrm>
          <a:prstGeom prst="rect">
            <a:avLst/>
          </a:prstGeom>
        </p:spPr>
        <p:txBody>
          <a:bodyPr wrap="square" lIns="0" tIns="0" rIns="0" bIns="0">
            <a:spAutoFit/>
          </a:bodyPr>
          <a:lstStyle>
            <a:lvl1pPr>
              <a:defRPr sz="3990" b="1" i="0">
                <a:solidFill>
                  <a:srgbClr val="DD4713"/>
                </a:solidFill>
                <a:latin typeface="Arial"/>
                <a:cs typeface="Arial"/>
              </a:defRPr>
            </a:lvl1pPr>
          </a:lstStyle>
          <a:p>
            <a:endParaRPr/>
          </a:p>
        </p:txBody>
      </p:sp>
      <p:sp>
        <p:nvSpPr>
          <p:cNvPr id="3" name="Holder 3"/>
          <p:cNvSpPr>
            <a:spLocks noGrp="1"/>
          </p:cNvSpPr>
          <p:nvPr>
            <p:ph type="subTitle" idx="4"/>
          </p:nvPr>
        </p:nvSpPr>
        <p:spPr>
          <a:xfrm>
            <a:off x="1828800" y="3840480"/>
            <a:ext cx="8534400" cy="446597"/>
          </a:xfrm>
          <a:prstGeom prst="rect">
            <a:avLst/>
          </a:prstGeom>
        </p:spPr>
        <p:txBody>
          <a:bodyPr wrap="square" lIns="0" tIns="0" rIns="0" bIns="0">
            <a:spAutoFit/>
          </a:bodyPr>
          <a:lstStyle>
            <a:lvl1pPr>
              <a:defRPr sz="2902" b="0" i="0">
                <a:solidFill>
                  <a:srgbClr val="336699"/>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defRPr sz="1995" b="0" i="0">
                <a:solidFill>
                  <a:srgbClr val="DD4713"/>
                </a:solidFill>
                <a:latin typeface="Times New Roman"/>
                <a:cs typeface="Times New Roman"/>
              </a:defRPr>
            </a:lvl1pPr>
          </a:lstStyle>
          <a:p>
            <a:pPr marL="11516">
              <a:lnSpc>
                <a:spcPts val="2267"/>
              </a:lnSpc>
            </a:pPr>
            <a:endParaRPr lang="en-GB" spc="-23">
              <a:solidFill>
                <a:srgbClr val="DC4713"/>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995" b="1" i="0">
                <a:solidFill>
                  <a:srgbClr val="DD4713"/>
                </a:solidFill>
                <a:latin typeface="Times New Roman"/>
                <a:cs typeface="Times New Roman"/>
              </a:defRPr>
            </a:lvl1pPr>
          </a:lstStyle>
          <a:p>
            <a:pPr marL="160653">
              <a:lnSpc>
                <a:spcPts val="2267"/>
              </a:lnSpc>
            </a:pPr>
            <a:fld id="{81D60167-4931-47E6-BA6A-407CBD079E47}" type="slidenum">
              <a:rPr lang="en-GB" smtClean="0">
                <a:solidFill>
                  <a:srgbClr val="DC4713"/>
                </a:solidFill>
              </a:rPr>
              <a:pPr marL="160653">
                <a:lnSpc>
                  <a:spcPts val="2267"/>
                </a:lnSpc>
              </a:pPr>
              <a:t>‹#›</a:t>
            </a:fld>
            <a:endParaRPr lang="en-GB">
              <a:solidFill>
                <a:srgbClr val="DC4713"/>
              </a:solidFill>
            </a:endParaRPr>
          </a:p>
        </p:txBody>
      </p:sp>
    </p:spTree>
    <p:extLst>
      <p:ext uri="{BB962C8B-B14F-4D97-AF65-F5344CB8AC3E}">
        <p14:creationId xmlns:p14="http://schemas.microsoft.com/office/powerpoint/2010/main" val="2850655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3243" y="23086"/>
            <a:ext cx="10829997" cy="614014"/>
          </a:xfrm>
        </p:spPr>
        <p:txBody>
          <a:bodyPr lIns="0" tIns="0" rIns="0" bIns="0"/>
          <a:lstStyle>
            <a:lvl1pPr>
              <a:defRPr sz="3990" b="1" i="0">
                <a:solidFill>
                  <a:srgbClr val="DD4713"/>
                </a:solidFill>
                <a:latin typeface="Arial"/>
                <a:cs typeface="Arial"/>
              </a:defRPr>
            </a:lvl1pPr>
          </a:lstStyle>
          <a:p>
            <a:endParaRPr/>
          </a:p>
        </p:txBody>
      </p:sp>
      <p:sp>
        <p:nvSpPr>
          <p:cNvPr id="3" name="Holder 3"/>
          <p:cNvSpPr>
            <a:spLocks noGrp="1"/>
          </p:cNvSpPr>
          <p:nvPr>
            <p:ph type="body" idx="1"/>
          </p:nvPr>
        </p:nvSpPr>
        <p:spPr>
          <a:xfrm>
            <a:off x="4798427" y="3278765"/>
            <a:ext cx="7010399" cy="446597"/>
          </a:xfrm>
        </p:spPr>
        <p:txBody>
          <a:bodyPr lIns="0" tIns="0" rIns="0" bIns="0"/>
          <a:lstStyle>
            <a:lvl1pPr>
              <a:defRPr sz="2902" b="0" i="0">
                <a:solidFill>
                  <a:srgbClr val="336699"/>
                </a:solidFill>
                <a:latin typeface="Times New Roman"/>
                <a:cs typeface="Times New Roman"/>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995" b="1" i="0">
                <a:solidFill>
                  <a:srgbClr val="DD4713"/>
                </a:solidFill>
                <a:latin typeface="Times New Roman"/>
                <a:cs typeface="Times New Roman"/>
              </a:defRPr>
            </a:lvl1pPr>
          </a:lstStyle>
          <a:p>
            <a:pPr marL="160653">
              <a:lnSpc>
                <a:spcPts val="2267"/>
              </a:lnSpc>
            </a:pPr>
            <a:fld id="{81D60167-4931-47E6-BA6A-407CBD079E47}" type="slidenum">
              <a:rPr lang="en-GB" smtClean="0">
                <a:solidFill>
                  <a:srgbClr val="DC4713"/>
                </a:solidFill>
              </a:rPr>
              <a:pPr marL="160653">
                <a:lnSpc>
                  <a:spcPts val="2267"/>
                </a:lnSpc>
              </a:pPr>
              <a:t>‹#›</a:t>
            </a:fld>
            <a:endParaRPr lang="en-GB">
              <a:solidFill>
                <a:srgbClr val="DC4713"/>
              </a:solidFill>
            </a:endParaRPr>
          </a:p>
        </p:txBody>
      </p:sp>
    </p:spTree>
    <p:extLst>
      <p:ext uri="{BB962C8B-B14F-4D97-AF65-F5344CB8AC3E}">
        <p14:creationId xmlns:p14="http://schemas.microsoft.com/office/powerpoint/2010/main" val="3633264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3243" y="23086"/>
            <a:ext cx="10829997" cy="614014"/>
          </a:xfrm>
        </p:spPr>
        <p:txBody>
          <a:bodyPr lIns="0" tIns="0" rIns="0" bIns="0"/>
          <a:lstStyle>
            <a:lvl1pPr>
              <a:defRPr sz="3990" b="1" i="0">
                <a:solidFill>
                  <a:srgbClr val="DD4713"/>
                </a:solidFill>
                <a:latin typeface="Arial"/>
                <a:cs typeface="Arial"/>
              </a:defRPr>
            </a:lvl1pPr>
          </a:lstStyle>
          <a:p>
            <a:endParaRPr/>
          </a:p>
        </p:txBody>
      </p:sp>
      <p:sp>
        <p:nvSpPr>
          <p:cNvPr id="3" name="Holder 3"/>
          <p:cNvSpPr>
            <a:spLocks noGrp="1"/>
          </p:cNvSpPr>
          <p:nvPr>
            <p:ph sz="half" idx="2"/>
          </p:nvPr>
        </p:nvSpPr>
        <p:spPr>
          <a:xfrm>
            <a:off x="609601"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995" b="0" i="0">
                <a:solidFill>
                  <a:srgbClr val="DD4713"/>
                </a:solidFill>
                <a:latin typeface="Times New Roman"/>
                <a:cs typeface="Times New Roman"/>
              </a:defRPr>
            </a:lvl1pPr>
          </a:lstStyle>
          <a:p>
            <a:pPr marL="11516">
              <a:lnSpc>
                <a:spcPts val="2267"/>
              </a:lnSpc>
            </a:pPr>
            <a:endParaRPr lang="en-GB" spc="-23">
              <a:solidFill>
                <a:srgbClr val="DC4713"/>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995" b="1" i="0">
                <a:solidFill>
                  <a:srgbClr val="DD4713"/>
                </a:solidFill>
                <a:latin typeface="Times New Roman"/>
                <a:cs typeface="Times New Roman"/>
              </a:defRPr>
            </a:lvl1pPr>
          </a:lstStyle>
          <a:p>
            <a:pPr marL="160653">
              <a:lnSpc>
                <a:spcPts val="2267"/>
              </a:lnSpc>
            </a:pPr>
            <a:fld id="{81D60167-4931-47E6-BA6A-407CBD079E47}" type="slidenum">
              <a:rPr lang="en-GB" smtClean="0">
                <a:solidFill>
                  <a:srgbClr val="DC4713"/>
                </a:solidFill>
              </a:rPr>
              <a:pPr marL="160653">
                <a:lnSpc>
                  <a:spcPts val="2267"/>
                </a:lnSpc>
              </a:pPr>
              <a:t>‹#›</a:t>
            </a:fld>
            <a:endParaRPr lang="en-GB">
              <a:solidFill>
                <a:srgbClr val="DC4713"/>
              </a:solidFill>
            </a:endParaRPr>
          </a:p>
        </p:txBody>
      </p:sp>
    </p:spTree>
    <p:extLst>
      <p:ext uri="{BB962C8B-B14F-4D97-AF65-F5344CB8AC3E}">
        <p14:creationId xmlns:p14="http://schemas.microsoft.com/office/powerpoint/2010/main" val="4098155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83243" y="23086"/>
            <a:ext cx="10829997" cy="614014"/>
          </a:xfrm>
        </p:spPr>
        <p:txBody>
          <a:bodyPr lIns="0" tIns="0" rIns="0" bIns="0"/>
          <a:lstStyle>
            <a:lvl1pPr>
              <a:defRPr sz="3990" b="1" i="0">
                <a:solidFill>
                  <a:srgbClr val="DD471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995" b="0" i="0">
                <a:solidFill>
                  <a:srgbClr val="DD4713"/>
                </a:solidFill>
                <a:latin typeface="Times New Roman"/>
                <a:cs typeface="Times New Roman"/>
              </a:defRPr>
            </a:lvl1pPr>
          </a:lstStyle>
          <a:p>
            <a:pPr marL="11516">
              <a:lnSpc>
                <a:spcPts val="2267"/>
              </a:lnSpc>
            </a:pPr>
            <a:endParaRPr lang="en-GB" spc="-23">
              <a:solidFill>
                <a:srgbClr val="DC4713"/>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995" b="1" i="0">
                <a:solidFill>
                  <a:srgbClr val="DD4713"/>
                </a:solidFill>
                <a:latin typeface="Times New Roman"/>
                <a:cs typeface="Times New Roman"/>
              </a:defRPr>
            </a:lvl1pPr>
          </a:lstStyle>
          <a:p>
            <a:pPr marL="160653">
              <a:lnSpc>
                <a:spcPts val="2267"/>
              </a:lnSpc>
            </a:pPr>
            <a:fld id="{81D60167-4931-47E6-BA6A-407CBD079E47}" type="slidenum">
              <a:rPr lang="en-GB" smtClean="0">
                <a:solidFill>
                  <a:srgbClr val="DC4713"/>
                </a:solidFill>
              </a:rPr>
              <a:pPr marL="160653">
                <a:lnSpc>
                  <a:spcPts val="2267"/>
                </a:lnSpc>
              </a:pPr>
              <a:t>‹#›</a:t>
            </a:fld>
            <a:endParaRPr lang="en-GB">
              <a:solidFill>
                <a:srgbClr val="DC4713"/>
              </a:solidFill>
            </a:endParaRPr>
          </a:p>
        </p:txBody>
      </p:sp>
    </p:spTree>
    <p:extLst>
      <p:ext uri="{BB962C8B-B14F-4D97-AF65-F5344CB8AC3E}">
        <p14:creationId xmlns:p14="http://schemas.microsoft.com/office/powerpoint/2010/main" val="3850197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995" b="0" i="0">
                <a:solidFill>
                  <a:srgbClr val="DD4713"/>
                </a:solidFill>
                <a:latin typeface="Times New Roman"/>
                <a:cs typeface="Times New Roman"/>
              </a:defRPr>
            </a:lvl1pPr>
          </a:lstStyle>
          <a:p>
            <a:pPr marL="11516">
              <a:lnSpc>
                <a:spcPts val="2267"/>
              </a:lnSpc>
            </a:pPr>
            <a:endParaRPr lang="en-GB" spc="-23">
              <a:solidFill>
                <a:srgbClr val="DC4713"/>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995" b="1" i="0">
                <a:solidFill>
                  <a:srgbClr val="DD4713"/>
                </a:solidFill>
                <a:latin typeface="Times New Roman"/>
                <a:cs typeface="Times New Roman"/>
              </a:defRPr>
            </a:lvl1pPr>
          </a:lstStyle>
          <a:p>
            <a:pPr marL="160653">
              <a:lnSpc>
                <a:spcPts val="2267"/>
              </a:lnSpc>
            </a:pPr>
            <a:fld id="{81D60167-4931-47E6-BA6A-407CBD079E47}" type="slidenum">
              <a:rPr lang="en-GB" smtClean="0">
                <a:solidFill>
                  <a:srgbClr val="DC4713"/>
                </a:solidFill>
              </a:rPr>
              <a:pPr marL="160653">
                <a:lnSpc>
                  <a:spcPts val="2267"/>
                </a:lnSpc>
              </a:pPr>
              <a:t>‹#›</a:t>
            </a:fld>
            <a:endParaRPr lang="en-GB">
              <a:solidFill>
                <a:srgbClr val="DC4713"/>
              </a:solidFill>
            </a:endParaRPr>
          </a:p>
        </p:txBody>
      </p:sp>
    </p:spTree>
    <p:extLst>
      <p:ext uri="{BB962C8B-B14F-4D97-AF65-F5344CB8AC3E}">
        <p14:creationId xmlns:p14="http://schemas.microsoft.com/office/powerpoint/2010/main" val="144716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9600" y="770536"/>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cxnSp>
        <p:nvCxnSpPr>
          <p:cNvPr id="7" name="Straight Connector 7">
            <a:extLst>
              <a:ext uri="{FF2B5EF4-FFF2-40B4-BE49-F238E27FC236}">
                <a16:creationId xmlns:a16="http://schemas.microsoft.com/office/drawing/2014/main" id="{999B34B1-23BE-4AE5-8048-1B0ACDDEA6D9}"/>
              </a:ext>
            </a:extLst>
          </p:cNvPr>
          <p:cNvCxnSpPr>
            <a:cxnSpLocks/>
          </p:cNvCxnSpPr>
          <p:nvPr userDrawn="1"/>
        </p:nvCxnSpPr>
        <p:spPr>
          <a:xfrm>
            <a:off x="206152" y="389109"/>
            <a:ext cx="11611778"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grpSp>
        <p:nvGrpSpPr>
          <p:cNvPr id="11" name="Group 2">
            <a:extLst>
              <a:ext uri="{FF2B5EF4-FFF2-40B4-BE49-F238E27FC236}">
                <a16:creationId xmlns:a16="http://schemas.microsoft.com/office/drawing/2014/main" id="{FE3E1FDE-C1EE-41E3-87A0-2537008BFCE1}"/>
              </a:ext>
            </a:extLst>
          </p:cNvPr>
          <p:cNvGrpSpPr/>
          <p:nvPr userDrawn="1"/>
        </p:nvGrpSpPr>
        <p:grpSpPr>
          <a:xfrm>
            <a:off x="8226174" y="60113"/>
            <a:ext cx="3598105" cy="199542"/>
            <a:chOff x="5136243" y="672026"/>
            <a:chExt cx="3598105" cy="199542"/>
          </a:xfrm>
        </p:grpSpPr>
        <p:pic>
          <p:nvPicPr>
            <p:cNvPr id="12" name="Picture 8">
              <a:extLst>
                <a:ext uri="{FF2B5EF4-FFF2-40B4-BE49-F238E27FC236}">
                  <a16:creationId xmlns:a16="http://schemas.microsoft.com/office/drawing/2014/main" id="{F7C8D61C-31F6-4222-8EEB-B8CC80453A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3" name="Picture 9">
              <a:extLst>
                <a:ext uri="{FF2B5EF4-FFF2-40B4-BE49-F238E27FC236}">
                  <a16:creationId xmlns:a16="http://schemas.microsoft.com/office/drawing/2014/main" id="{D278109D-B5FB-4490-95F0-0C8D4DFE59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
        <p:nvSpPr>
          <p:cNvPr id="2" name="Segnaposto data 1">
            <a:extLst>
              <a:ext uri="{FF2B5EF4-FFF2-40B4-BE49-F238E27FC236}">
                <a16:creationId xmlns:a16="http://schemas.microsoft.com/office/drawing/2014/main" id="{D9830940-82EF-5202-8733-1E655169EC8B}"/>
              </a:ext>
            </a:extLst>
          </p:cNvPr>
          <p:cNvSpPr>
            <a:spLocks noGrp="1"/>
          </p:cNvSpPr>
          <p:nvPr>
            <p:ph type="dt" sz="half" idx="10"/>
          </p:nvPr>
        </p:nvSpPr>
        <p:spPr/>
        <p:txBody>
          <a:bodyPr/>
          <a:lstStyle/>
          <a:p>
            <a:pPr>
              <a:defRPr/>
            </a:pPr>
            <a:endParaRPr lang="en-US">
              <a:latin typeface="Helvetica"/>
              <a:cs typeface="Helvetica"/>
            </a:endParaRPr>
          </a:p>
        </p:txBody>
      </p:sp>
      <p:sp>
        <p:nvSpPr>
          <p:cNvPr id="3" name="Segnaposto piè di pagina 2">
            <a:extLst>
              <a:ext uri="{FF2B5EF4-FFF2-40B4-BE49-F238E27FC236}">
                <a16:creationId xmlns:a16="http://schemas.microsoft.com/office/drawing/2014/main" id="{F2A65C76-7E26-7247-CB75-FACC930A9F33}"/>
              </a:ext>
            </a:extLst>
          </p:cNvPr>
          <p:cNvSpPr>
            <a:spLocks noGrp="1"/>
          </p:cNvSpPr>
          <p:nvPr>
            <p:ph type="ftr" sz="quarter" idx="11"/>
          </p:nvPr>
        </p:nvSpPr>
        <p:spPr/>
        <p:txBody>
          <a:bodyPr/>
          <a:lstStyle/>
          <a:p>
            <a:pPr>
              <a:defRPr/>
            </a:pPr>
            <a:endParaRPr lang="en-GB"/>
          </a:p>
        </p:txBody>
      </p:sp>
      <p:sp>
        <p:nvSpPr>
          <p:cNvPr id="5" name="Segnaposto numero diapositiva 4">
            <a:extLst>
              <a:ext uri="{FF2B5EF4-FFF2-40B4-BE49-F238E27FC236}">
                <a16:creationId xmlns:a16="http://schemas.microsoft.com/office/drawing/2014/main" id="{0718E993-F406-B684-4704-E3DE1A676A2E}"/>
              </a:ext>
            </a:extLst>
          </p:cNvPr>
          <p:cNvSpPr>
            <a:spLocks noGrp="1"/>
          </p:cNvSpPr>
          <p:nvPr>
            <p:ph type="sldNum" sz="quarter" idx="12"/>
          </p:nvPr>
        </p:nvSpPr>
        <p:spPr/>
        <p:txBody>
          <a:body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3381314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888830" y="94102"/>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51876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1"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0441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1"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0353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4144994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039906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44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28771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562" y="273423"/>
            <a:ext cx="10971249" cy="1144195"/>
          </a:xfrm>
          <a:prstGeom prst="rect">
            <a:avLst/>
          </a:prstGeom>
          <a:noFill/>
          <a:ln w="0">
            <a:noFill/>
          </a:ln>
        </p:spPr>
        <p:txBody>
          <a:bodyPr lIns="0" tIns="0" rIns="0" bIns="0" anchor="ctr">
            <a:noAutofit/>
          </a:bodyPr>
          <a:lstStyle/>
          <a:p>
            <a:pPr algn="ctr">
              <a:buNone/>
            </a:pPr>
            <a:endParaRPr lang="en-GB" sz="5321" b="0" strike="noStrike" spc="-1">
              <a:latin typeface="Arial"/>
            </a:endParaRPr>
          </a:p>
        </p:txBody>
      </p:sp>
      <p:sp>
        <p:nvSpPr>
          <p:cNvPr id="5" name="PlaceHolder 2"/>
          <p:cNvSpPr>
            <a:spLocks noGrp="1"/>
          </p:cNvSpPr>
          <p:nvPr>
            <p:ph/>
          </p:nvPr>
        </p:nvSpPr>
        <p:spPr>
          <a:xfrm>
            <a:off x="609562" y="1604399"/>
            <a:ext cx="10972120" cy="3977254"/>
          </a:xfrm>
          <a:prstGeom prst="rect">
            <a:avLst/>
          </a:prstGeom>
          <a:noFill/>
          <a:ln w="0">
            <a:noFill/>
          </a:ln>
        </p:spPr>
        <p:txBody>
          <a:bodyPr lIns="0" tIns="0" rIns="0" bIns="0" anchor="t">
            <a:normAutofit/>
          </a:bodyPr>
          <a:lstStyle/>
          <a:p>
            <a:endParaRPr lang="en-GB" sz="3870" b="0" strike="noStrike" spc="-1">
              <a:latin typeface="Arial"/>
            </a:endParaRPr>
          </a:p>
        </p:txBody>
      </p:sp>
    </p:spTree>
    <p:extLst>
      <p:ext uri="{BB962C8B-B14F-4D97-AF65-F5344CB8AC3E}">
        <p14:creationId xmlns:p14="http://schemas.microsoft.com/office/powerpoint/2010/main" val="2205990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E625-1EA6-8EB5-A1E2-D5CE02FFBA2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6568A35-A030-9122-DE32-37D0E362CB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5A87467-31DC-1876-5515-0735208EF34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CEC20B0-73BF-BF58-C6AD-5F63F501C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FD5B8-48F0-575F-37CF-87519F6038CA}"/>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3505301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6FF3-F225-9A1B-947D-49DDD24B2BC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7B1900D-6FEF-BC9E-EA52-2DF14DEBE0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EA9C5B9-B68E-A58F-3408-CDC419329C4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CD666DD-99D2-CFEA-923E-269C73C04D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B17888-E8F1-25CD-578B-734ECD7F45B5}"/>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2962508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1CAC-210C-3825-596E-5AEE3D7483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4C500C6-8467-5C47-5ADD-BA53F382C1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E1FF9EB-9024-4A68-FE70-4689B22510B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8DD6A82-8F35-2EF5-704B-BE93B71559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542B2-84F4-ABEB-87F2-14E4F1349E44}"/>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251277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850782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CD6E-A8C0-9644-1751-5D28675E67B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15FD678-75F4-DDB8-959B-AC19109A0F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66C6DB-B22B-7B1A-3D3C-C9A13694FA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0E19A4D-2A2D-DAB4-4545-9011355D897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7E203FF-3E12-4FB5-5721-E07C65ED01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1B76D0-A1C5-7CA9-1A6C-7E85B2BFDBED}"/>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2400772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9087C-A328-408B-62E3-A3BE3C8619A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CB4CFEE-C719-3193-D82F-2F2010FCA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58CC9EF-79EC-F686-DB2D-BC320156EE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499CBC6-F49C-0C8E-C060-821DDB96B1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02DE3B4-998A-DEF0-8799-8F2CA983FC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FED3DC5-C87B-56D7-EF02-2455765F2B3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6BD8B04B-2495-66D5-737A-FB5A5A2F6D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209CEB-87DD-87BD-4F5C-DE5F2C902543}"/>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562419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4238-BA98-7EB8-5568-8450B998C93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AA8B34C-3C65-DF44-BEC8-C9DC7CE0116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CFAF8A3-EE43-F175-9A13-EFFE365DF4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6388AC-4A59-92D5-6370-311BE77928A9}"/>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1889122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49740-7EA6-BA20-C293-395C0343164E}"/>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16B6CB82-AC14-20FF-1CCE-A97F30127F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FEACB5-35C0-3A29-2871-893638A7A310}"/>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3327322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E7B0-B8C9-E20D-08DC-B77FD7C2A6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0781B3F-6A4D-6633-6D53-F667064B12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22B9A5E-E0B1-4FFE-E7E1-D3A81D32B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07C30B-6945-1BE6-1860-7D0BDD12BC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7363616-7687-6CDA-6E6C-0C10DEE3C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F1B12C-AEC7-3389-AAC5-D9DA8C579763}"/>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925700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4E11-B1E1-ABD0-DD26-09E8641576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431308B-64A3-C9BF-145B-84BE5F3EE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10B80A7-AED1-DA53-1B9D-AEF9D670C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2257CB-2CF5-3A93-540D-A4C78017439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58952AB2-5BAD-1397-120E-1E6C7732A2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62E38-0D9A-5D86-572A-5D7C9307DD75}"/>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3561956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6050-B9C4-E815-E9FF-A64DEC73695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E6CA531-D23F-8D98-4F18-FFAA36AFCD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E0ADBC-37BE-3FF4-0683-BE64C3D01F7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8C82F33-1AC9-8299-45E6-01934B77E0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B24358-C7A0-BF8A-B2C7-A11E15E32591}"/>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2034209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2FA58-7E08-18BE-0ACF-188BAEF26A6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9732AD4-496C-B01E-69D2-E077068A6B5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0ED798-6AEE-0833-0B7C-8B718AB69C7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1CFFA2C-55AF-B010-881A-858CD0351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8CFCE1-52CF-1104-C0FB-79B3E7242F6E}"/>
              </a:ext>
            </a:extLst>
          </p:cNvPr>
          <p:cNvSpPr>
            <a:spLocks noGrp="1"/>
          </p:cNvSpPr>
          <p:nvPr>
            <p:ph type="sldNum" sz="quarter" idx="12"/>
          </p:nvPr>
        </p:nvSpPr>
        <p:spPr/>
        <p:txBody>
          <a:bodyPr/>
          <a:lstStyle/>
          <a:p>
            <a:fld id="{B4A2C047-BDD9-4146-9F26-B79442187519}" type="slidenum">
              <a:rPr lang="en-GB" smtClean="0"/>
              <a:t>‹#›</a:t>
            </a:fld>
            <a:endParaRPr lang="en-GB"/>
          </a:p>
        </p:txBody>
      </p:sp>
    </p:spTree>
    <p:extLst>
      <p:ext uri="{BB962C8B-B14F-4D97-AF65-F5344CB8AC3E}">
        <p14:creationId xmlns:p14="http://schemas.microsoft.com/office/powerpoint/2010/main" val="1673095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F51BFA-411F-1141-6C15-54F346C7996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99EB1BF-DDAC-22C4-169F-BC86DF241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6A9184C-64A7-2D42-8F88-3199194C010F}"/>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7D2B6E47-6794-9BF7-287F-41692D69F34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E6FC258-CD89-68B7-450E-165DB0024873}"/>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3290756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A6BD0-4401-9076-7C6E-3C775DABB91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6A6B572-C605-6E52-07D0-E8C48BCF442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B012AE-712D-D53E-13E7-B6DE9EE5BEFD}"/>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D3CBEB5-6827-2D29-5B9A-16AF37D3FC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A5DBB4-DAA4-FF6F-35B7-50CB87B62791}"/>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415837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3458088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69C9D8-A7A3-3E23-5B47-BCDB792FBEF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962CE1F-3B66-6DB6-1B5E-9395D1157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FC17AF6-E011-B3C7-74EB-28395860F34F}"/>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FF4D36B-ED6B-93B7-18AB-D7C32F48ED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9B8D1EF-C45E-64A2-528B-CA73B716C480}"/>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3052343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7F160F-97EE-54D5-C20F-B21854841C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979E72-FCA0-C143-4F4B-F80F4100182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45104DE-F2E3-1693-D75E-B364255EB0A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3CDFEBC-CBA2-6368-61CC-F55DA36FF253}"/>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EA270908-4E40-FEC8-5E4A-5AED4BB8314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9C8EE90-90D2-B4C3-710F-060B42EB58E3}"/>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24309443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920756-5D04-25EE-A8C9-A40E175B2D3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C8AC5DC-BEA5-7999-946A-2FF11A6713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FB6D8E9-49DE-B602-43BB-D0BD5B524B7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088551E-9EA5-8F85-6688-1659FFE57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650E708-E501-7F99-8F43-51532887F5B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88E951D-27F3-6A70-FEDB-1464E1AAE0BC}"/>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ED7C7981-DE3F-BC75-65FD-0C992FD5DDA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0DB6581-8777-077B-EEC3-5FDBF8DE5C5B}"/>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4198525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DD4C14-A3BF-1699-9698-FF6E4ACBE9F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A24A5A0-76B2-CDED-E3C8-594C9D7D01C8}"/>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83BC98ED-FF68-14FC-61C1-346323E6F4E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F2917E7-9833-76BF-D81E-A40552BE4F19}"/>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352086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C049467-6F6E-A05B-A065-21087E3A527A}"/>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A95A0386-EC0C-00DE-442F-6A0F5EE8918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7B65538-9BCC-E058-C72C-D561F3FC42BA}"/>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1850403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8A401F-D75F-ADD0-5680-37A339A2E8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B43CBE4-445B-4BF2-9456-91A89BACE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4F36C9C-A422-9424-4C79-3425904EE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D8A7F97-EC66-FFDD-95AE-E228DF5EE6D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C25CF637-59D4-20AA-0CA5-7A2606210D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09A6C6B-E59D-D77B-2906-B2066FF8E0A3}"/>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530975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9CEC3A-F372-5F39-9D5A-4F086AC13A7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ED5BFFC-D8D3-776C-E678-D97E9D210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83A11AB-A13B-CEBD-9931-D7B122F3F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EABCE81-F9E8-483A-F1C1-C7A4170CC383}"/>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A9C2E45-2B66-9225-84F8-2D96F9E3789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4B1B3C-6C2D-C8BB-5DD8-4429E4F501FE}"/>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319409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1A2719-029A-AF55-471E-90B30C07393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CDCC86-5DE0-6097-C423-83619B08A71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22507D-90C9-8E64-3ECB-B214A89310DD}"/>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A9F627DC-45FD-0C76-2997-CA51C8A2FE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72992F4-4D7C-0FAE-50B8-2B92817F2DAC}"/>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978222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BE482B1-0A29-27A5-EA2C-C95E5368610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3AD2AC9-C311-3305-00EF-F72947BFF24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0DCEDF-EBD0-EF6D-EC13-39F3EDBD089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8443FFA-7EC4-B453-B1F7-290092C387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B18309-6A22-232B-D7B1-464A106E978F}"/>
              </a:ext>
            </a:extLst>
          </p:cNvPr>
          <p:cNvSpPr>
            <a:spLocks noGrp="1"/>
          </p:cNvSpPr>
          <p:nvPr>
            <p:ph type="sldNum" sz="quarter" idx="12"/>
          </p:nvPr>
        </p:nvSpPr>
        <p:spPr/>
        <p:txBody>
          <a:bodyPr/>
          <a:lstStyle/>
          <a:p>
            <a:fld id="{252EB1E3-655F-43F3-ACD5-7FE994CE6500}" type="slidenum">
              <a:rPr lang="it-IT" smtClean="0"/>
              <a:t>‹#›</a:t>
            </a:fld>
            <a:endParaRPr lang="it-IT"/>
          </a:p>
        </p:txBody>
      </p:sp>
    </p:spTree>
    <p:extLst>
      <p:ext uri="{BB962C8B-B14F-4D97-AF65-F5344CB8AC3E}">
        <p14:creationId xmlns:p14="http://schemas.microsoft.com/office/powerpoint/2010/main" val="3724603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AF269-C078-368D-2E9F-7466746892B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288767AD-2787-14BD-70B7-603A2451BE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BDEF59F2-7A1E-9315-2E7F-E79F119379D9}"/>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B63600A5-788A-B51A-3A92-E7DA910C446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33AA4D1-046F-2129-418D-528E308644A4}"/>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1962312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67EDB8-44A3-69DB-3239-D7726297340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150A2E62-CC96-17E0-5EBA-77E9BF4B7B1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519173E-9F79-285E-86DF-61D05F0C8FDD}"/>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B89FF67E-A70A-AF99-EDBF-B911B1D2B2D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231536F-E71D-C7CE-9128-3F80DA2D1DBA}"/>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1491403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1AD483-A463-FBF5-9F70-8E93DAFCD79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4FDC964-0529-2D59-B9A8-EF160B0AE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A238DF-C4CD-C44F-E884-5EAA6A683A58}"/>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6DDCD9B1-1C1A-DE98-8255-34D1B00CB67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1BB7BB1-157E-0AB5-921D-E540F18F6D4B}"/>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119663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D289D-0DBA-410C-B1B1-E9EF5DEF11D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B32D9C02-4AF9-0137-805E-DC369CF2B73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793085EE-926E-DB0C-F56C-BEB4961EC1E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1A87331D-AA22-E92E-8350-9920783A9544}"/>
              </a:ext>
            </a:extLst>
          </p:cNvPr>
          <p:cNvSpPr>
            <a:spLocks noGrp="1"/>
          </p:cNvSpPr>
          <p:nvPr>
            <p:ph type="dt" sz="half" idx="10"/>
          </p:nvPr>
        </p:nvSpPr>
        <p:spPr/>
        <p:txBody>
          <a:bodyPr/>
          <a:lstStyle/>
          <a:p>
            <a:endParaRPr lang="en-US"/>
          </a:p>
        </p:txBody>
      </p:sp>
      <p:sp>
        <p:nvSpPr>
          <p:cNvPr id="6" name="Segnaposto piè di pagina 5">
            <a:extLst>
              <a:ext uri="{FF2B5EF4-FFF2-40B4-BE49-F238E27FC236}">
                <a16:creationId xmlns:a16="http://schemas.microsoft.com/office/drawing/2014/main" id="{5AF9E7AB-CA18-D05D-D92A-960980C133E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BD4B9112-E25E-F359-8425-68D65A47A4B4}"/>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2736352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935444-9747-6CA5-96F2-DD778811B162}"/>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BE1C042-EC2B-C997-E103-22983E6B5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9632DD7-63AB-BEB9-3194-A482E4B0669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8F6CDBCE-E2FB-5103-2832-53885E20A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0BE3D0C-C748-3E1D-97C0-1C471B3A174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C8BFB560-B8CE-83A8-3530-04AF47EC5BFC}"/>
              </a:ext>
            </a:extLst>
          </p:cNvPr>
          <p:cNvSpPr>
            <a:spLocks noGrp="1"/>
          </p:cNvSpPr>
          <p:nvPr>
            <p:ph type="dt" sz="half" idx="10"/>
          </p:nvPr>
        </p:nvSpPr>
        <p:spPr/>
        <p:txBody>
          <a:bodyPr/>
          <a:lstStyle/>
          <a:p>
            <a:endParaRPr lang="en-US"/>
          </a:p>
        </p:txBody>
      </p:sp>
      <p:sp>
        <p:nvSpPr>
          <p:cNvPr id="8" name="Segnaposto piè di pagina 7">
            <a:extLst>
              <a:ext uri="{FF2B5EF4-FFF2-40B4-BE49-F238E27FC236}">
                <a16:creationId xmlns:a16="http://schemas.microsoft.com/office/drawing/2014/main" id="{261D8592-5054-AD73-07B9-E655748A20A6}"/>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F0503D17-6196-AB81-884F-3D36F8B25283}"/>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976293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EEB160-8F34-6C3D-8E42-7EB0A881616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A85CB930-5A51-7B52-3781-45835EAC347A}"/>
              </a:ext>
            </a:extLst>
          </p:cNvPr>
          <p:cNvSpPr>
            <a:spLocks noGrp="1"/>
          </p:cNvSpPr>
          <p:nvPr>
            <p:ph type="dt" sz="half" idx="10"/>
          </p:nvPr>
        </p:nvSpPr>
        <p:spPr/>
        <p:txBody>
          <a:bodyPr/>
          <a:lstStyle/>
          <a:p>
            <a:endParaRPr lang="en-US"/>
          </a:p>
        </p:txBody>
      </p:sp>
      <p:sp>
        <p:nvSpPr>
          <p:cNvPr id="4" name="Segnaposto piè di pagina 3">
            <a:extLst>
              <a:ext uri="{FF2B5EF4-FFF2-40B4-BE49-F238E27FC236}">
                <a16:creationId xmlns:a16="http://schemas.microsoft.com/office/drawing/2014/main" id="{EBFF4761-24D9-5C75-5CF7-D5E2F967C31C}"/>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2BEF8E34-CF75-1249-24EF-52E6AFBD81B9}"/>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145886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4563B56-0D2D-A0E5-B9B5-69CCBA9C6704}"/>
              </a:ext>
            </a:extLst>
          </p:cNvPr>
          <p:cNvSpPr>
            <a:spLocks noGrp="1"/>
          </p:cNvSpPr>
          <p:nvPr>
            <p:ph type="dt" sz="half" idx="10"/>
          </p:nvPr>
        </p:nvSpPr>
        <p:spPr/>
        <p:txBody>
          <a:bodyPr/>
          <a:lstStyle/>
          <a:p>
            <a:endParaRPr lang="en-US"/>
          </a:p>
        </p:txBody>
      </p:sp>
      <p:sp>
        <p:nvSpPr>
          <p:cNvPr id="3" name="Segnaposto piè di pagina 2">
            <a:extLst>
              <a:ext uri="{FF2B5EF4-FFF2-40B4-BE49-F238E27FC236}">
                <a16:creationId xmlns:a16="http://schemas.microsoft.com/office/drawing/2014/main" id="{1B34F526-4703-BFDA-700C-385299C00702}"/>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BA3C5F75-93AF-A11E-009E-5D76456D3E32}"/>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590150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5129F-7CDD-1B42-CA6C-E7F7E3ABCA4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75E55BD-C94B-26DC-7CDC-8034D880C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6753B51C-A86A-9F6D-9A2A-C1DBCC5BF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7FEBBE-DC78-DC9E-B901-094577C16B6E}"/>
              </a:ext>
            </a:extLst>
          </p:cNvPr>
          <p:cNvSpPr>
            <a:spLocks noGrp="1"/>
          </p:cNvSpPr>
          <p:nvPr>
            <p:ph type="dt" sz="half" idx="10"/>
          </p:nvPr>
        </p:nvSpPr>
        <p:spPr/>
        <p:txBody>
          <a:bodyPr/>
          <a:lstStyle/>
          <a:p>
            <a:endParaRPr lang="en-US"/>
          </a:p>
        </p:txBody>
      </p:sp>
      <p:sp>
        <p:nvSpPr>
          <p:cNvPr id="6" name="Segnaposto piè di pagina 5">
            <a:extLst>
              <a:ext uri="{FF2B5EF4-FFF2-40B4-BE49-F238E27FC236}">
                <a16:creationId xmlns:a16="http://schemas.microsoft.com/office/drawing/2014/main" id="{5AA173FA-00FB-2612-2ADA-DEE11CB72BC8}"/>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CD6D51F0-7637-BE4D-54E6-DAAF3381B793}"/>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3415828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6195C-DAE7-DADC-565C-A75D4A00A9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ECE79584-A847-CF3F-E116-34B4208401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1C705EE6-4F29-0417-1235-45A53965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0D8F79E-6A92-C2EB-15D6-742EF541DFE1}"/>
              </a:ext>
            </a:extLst>
          </p:cNvPr>
          <p:cNvSpPr>
            <a:spLocks noGrp="1"/>
          </p:cNvSpPr>
          <p:nvPr>
            <p:ph type="dt" sz="half" idx="10"/>
          </p:nvPr>
        </p:nvSpPr>
        <p:spPr/>
        <p:txBody>
          <a:bodyPr/>
          <a:lstStyle/>
          <a:p>
            <a:endParaRPr lang="en-US"/>
          </a:p>
        </p:txBody>
      </p:sp>
      <p:sp>
        <p:nvSpPr>
          <p:cNvPr id="6" name="Segnaposto piè di pagina 5">
            <a:extLst>
              <a:ext uri="{FF2B5EF4-FFF2-40B4-BE49-F238E27FC236}">
                <a16:creationId xmlns:a16="http://schemas.microsoft.com/office/drawing/2014/main" id="{013F9C08-5674-9685-7AC2-8B0F2090F5D2}"/>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01BBBD91-69F4-5FBD-5978-56F49D45B1E0}"/>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1997018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598470-5940-33D8-C296-5FA07795B8FF}"/>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C0699A7B-C4EA-8C4A-6374-AED11273283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D0C3C60-A7E3-9723-02AA-766C1318D9B0}"/>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F2A07589-0DEB-40C2-E697-FAAE5106F0C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308BB0B-2DB5-3E1C-5BFE-7A19ADBC2286}"/>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1983927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37B7B31-CE34-3E84-9672-D2C390DD912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4F8174A-5687-7227-E4AF-BD18958DF3F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2CA79FBB-3D95-0B99-BA1A-034BF33584D1}"/>
              </a:ext>
            </a:extLst>
          </p:cNvPr>
          <p:cNvSpPr>
            <a:spLocks noGrp="1"/>
          </p:cNvSpPr>
          <p:nvPr>
            <p:ph type="dt" sz="half" idx="10"/>
          </p:nvPr>
        </p:nvSpPr>
        <p:spPr/>
        <p:txBody>
          <a:bodyPr/>
          <a:lstStyle/>
          <a:p>
            <a:endParaRPr lang="en-US"/>
          </a:p>
        </p:txBody>
      </p:sp>
      <p:sp>
        <p:nvSpPr>
          <p:cNvPr id="5" name="Segnaposto piè di pagina 4">
            <a:extLst>
              <a:ext uri="{FF2B5EF4-FFF2-40B4-BE49-F238E27FC236}">
                <a16:creationId xmlns:a16="http://schemas.microsoft.com/office/drawing/2014/main" id="{DDAF3DCB-A894-A2C4-377E-549F1C38F84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8A875AF-783D-29C0-BDBA-277D5B454D84}"/>
              </a:ext>
            </a:extLst>
          </p:cNvPr>
          <p:cNvSpPr>
            <a:spLocks noGrp="1"/>
          </p:cNvSpPr>
          <p:nvPr>
            <p:ph type="sldNum" sz="quarter" idx="12"/>
          </p:nvPr>
        </p:nvSpPr>
        <p:spPr/>
        <p:txBody>
          <a:bodyPr/>
          <a:lstStyle/>
          <a:p>
            <a:fld id="{5E0C07AC-6DCC-4B97-97A7-E03D2784C92F}" type="slidenum">
              <a:rPr lang="en-US" smtClean="0"/>
              <a:t>‹#›</a:t>
            </a:fld>
            <a:endParaRPr lang="en-US"/>
          </a:p>
        </p:txBody>
      </p:sp>
    </p:spTree>
    <p:extLst>
      <p:ext uri="{BB962C8B-B14F-4D97-AF65-F5344CB8AC3E}">
        <p14:creationId xmlns:p14="http://schemas.microsoft.com/office/powerpoint/2010/main" val="308151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4124122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1" i="0">
                <a:solidFill>
                  <a:srgbClr val="FF0000"/>
                </a:solidFill>
                <a:latin typeface="Helvetica"/>
                <a:cs typeface="Helvetic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600" b="1" i="0">
                <a:solidFill>
                  <a:srgbClr val="32547A"/>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50495">
              <a:lnSpc>
                <a:spcPts val="1265"/>
              </a:lnSpc>
            </a:pPr>
            <a:fld id="{81D60167-4931-47E6-BA6A-407CBD079E47}" type="slidenum">
              <a:rPr/>
              <a:t>‹#›</a:t>
            </a:fld>
            <a:endParaRPr/>
          </a:p>
        </p:txBody>
      </p:sp>
    </p:spTree>
    <p:extLst>
      <p:ext uri="{BB962C8B-B14F-4D97-AF65-F5344CB8AC3E}">
        <p14:creationId xmlns:p14="http://schemas.microsoft.com/office/powerpoint/2010/main" val="2191739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0000"/>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2600" b="1" i="0">
                <a:solidFill>
                  <a:srgbClr val="32547A"/>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50495">
              <a:lnSpc>
                <a:spcPts val="1265"/>
              </a:lnSpc>
            </a:pPr>
            <a:fld id="{81D60167-4931-47E6-BA6A-407CBD079E47}" type="slidenum">
              <a:rPr/>
              <a:t>‹#›</a:t>
            </a:fld>
            <a:endParaRPr/>
          </a:p>
        </p:txBody>
      </p:sp>
    </p:spTree>
    <p:extLst>
      <p:ext uri="{BB962C8B-B14F-4D97-AF65-F5344CB8AC3E}">
        <p14:creationId xmlns:p14="http://schemas.microsoft.com/office/powerpoint/2010/main" val="2331891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0000"/>
                </a:solidFill>
                <a:latin typeface="Helvetica"/>
                <a:cs typeface="Helvetic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50495">
              <a:lnSpc>
                <a:spcPts val="1265"/>
              </a:lnSpc>
            </a:pPr>
            <a:fld id="{81D60167-4931-47E6-BA6A-407CBD079E47}" type="slidenum">
              <a:rPr/>
              <a:t>‹#›</a:t>
            </a:fld>
            <a:endParaRPr/>
          </a:p>
        </p:txBody>
      </p:sp>
    </p:spTree>
    <p:extLst>
      <p:ext uri="{BB962C8B-B14F-4D97-AF65-F5344CB8AC3E}">
        <p14:creationId xmlns:p14="http://schemas.microsoft.com/office/powerpoint/2010/main" val="558320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000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50495">
              <a:lnSpc>
                <a:spcPts val="1265"/>
              </a:lnSpc>
            </a:pPr>
            <a:fld id="{81D60167-4931-47E6-BA6A-407CBD079E47}" type="slidenum">
              <a:rPr/>
              <a:t>‹#›</a:t>
            </a:fld>
            <a:endParaRPr/>
          </a:p>
        </p:txBody>
      </p:sp>
    </p:spTree>
    <p:extLst>
      <p:ext uri="{BB962C8B-B14F-4D97-AF65-F5344CB8AC3E}">
        <p14:creationId xmlns:p14="http://schemas.microsoft.com/office/powerpoint/2010/main" val="3958154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200" b="1" i="0">
                <a:solidFill>
                  <a:srgbClr val="E95125"/>
                </a:solidFill>
                <a:latin typeface="Helvetica"/>
                <a:cs typeface="Helvetica"/>
              </a:defRPr>
            </a:lvl1pPr>
          </a:lstStyle>
          <a:p>
            <a:pPr marL="150495">
              <a:lnSpc>
                <a:spcPts val="1265"/>
              </a:lnSpc>
            </a:pPr>
            <a:fld id="{81D60167-4931-47E6-BA6A-407CBD079E47}" type="slidenum">
              <a:rPr/>
              <a:t>‹#›</a:t>
            </a:fld>
            <a:endParaRPr/>
          </a:p>
        </p:txBody>
      </p:sp>
    </p:spTree>
    <p:extLst>
      <p:ext uri="{BB962C8B-B14F-4D97-AF65-F5344CB8AC3E}">
        <p14:creationId xmlns:p14="http://schemas.microsoft.com/office/powerpoint/2010/main" val="13783082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3"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25413215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3"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52571855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64207802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9"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1"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pic>
        <p:nvPicPr>
          <p:cNvPr id="42" name="DRAFT_P5_Mark_4x5_wTitle_3C_101823.jpg" descr="DRAFT_P5_Mark_4x5_wTitle_3C_10182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0949" y="80733"/>
            <a:ext cx="1662818" cy="702042"/>
          </a:xfrm>
          <a:prstGeom prst="rect">
            <a:avLst/>
          </a:prstGeom>
          <a:ln w="12700">
            <a:miter lim="400000"/>
          </a:ln>
        </p:spPr>
      </p:pic>
      <p:sp>
        <p:nvSpPr>
          <p:cNvPr id="4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7834554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6043784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spTree>
    <p:extLst>
      <p:ext uri="{BB962C8B-B14F-4D97-AF65-F5344CB8AC3E}">
        <p14:creationId xmlns:p14="http://schemas.microsoft.com/office/powerpoint/2010/main" val="26896907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 Top cop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pic>
        <p:nvPicPr>
          <p:cNvPr id="59" name="DRAFT_P5_Mark_4x5_wTitle_3C_101823.jpg" descr="DRAFT_P5_Mark_4x5_wTitle_3C_10182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0949" y="80733"/>
            <a:ext cx="1662818" cy="702042"/>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0885117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69" name="logo2.pdf" descr="logo2.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8249" y="69570"/>
            <a:ext cx="1396118" cy="698371"/>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7234020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79" name="DRAFT_P5_Mark_4x5_wTitle_3C_101823.jpg" descr="DRAFT_P5_Mark_4x5_wTitle_3C_10182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0949" y="80733"/>
            <a:ext cx="1662818" cy="702042"/>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74290764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7"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pic>
        <p:nvPicPr>
          <p:cNvPr id="90" name="DRAFT_P5_Mark_4x5_wTitle_3C_101823.jpg" descr="DRAFT_P5_Mark_4x5_wTitle_3C_10182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0949" y="80733"/>
            <a:ext cx="1662818" cy="702042"/>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6092294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99" name="logo2.pdf" descr="logo2.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8249" y="69570"/>
            <a:ext cx="1396118" cy="698371"/>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4362378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6"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117"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118"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58166609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6"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127"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5251853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1452347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42358745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2324042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14.jpe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11.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image" Target="../media/image15.png"/><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theme" Target="../theme/theme12.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3.xml"/><Relationship Id="rId1" Type="http://schemas.openxmlformats.org/officeDocument/2006/relationships/slideLayout" Target="../slideLayouts/slideLayout1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image" Target="../media/image19.png"/><Relationship Id="rId5" Type="http://schemas.openxmlformats.org/officeDocument/2006/relationships/slideLayout" Target="../slideLayouts/slideLayout114.xml"/><Relationship Id="rId10" Type="http://schemas.openxmlformats.org/officeDocument/2006/relationships/image" Target="../media/image4.png"/><Relationship Id="rId4" Type="http://schemas.openxmlformats.org/officeDocument/2006/relationships/slideLayout" Target="../slideLayouts/slideLayout113.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21.jpe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3.xml"/><Relationship Id="rId7" Type="http://schemas.openxmlformats.org/officeDocument/2006/relationships/image" Target="../media/image22.jp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heme" Target="../theme/theme16.xml"/><Relationship Id="rId5" Type="http://schemas.openxmlformats.org/officeDocument/2006/relationships/slideLayout" Target="../slideLayouts/slideLayout135.xml"/><Relationship Id="rId10" Type="http://schemas.openxmlformats.org/officeDocument/2006/relationships/image" Target="../media/image25.png"/><Relationship Id="rId4" Type="http://schemas.openxmlformats.org/officeDocument/2006/relationships/slideLayout" Target="../slideLayouts/slideLayout134.xml"/><Relationship Id="rId9" Type="http://schemas.openxmlformats.org/officeDocument/2006/relationships/image" Target="../media/image24.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4.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9.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0.png"/><Relationship Id="rId5" Type="http://schemas.openxmlformats.org/officeDocument/2006/relationships/slideLayout" Target="../slideLayouts/slideLayout42.xml"/><Relationship Id="rId10" Type="http://schemas.openxmlformats.org/officeDocument/2006/relationships/theme" Target="../theme/theme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609600" y="5760720"/>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9600" y="472239"/>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64110" y="5953374"/>
            <a:ext cx="1427351" cy="586543"/>
          </a:xfrm>
          <a:prstGeom prst="rect">
            <a:avLst/>
          </a:prstGeom>
        </p:spPr>
      </p:pic>
      <p:grpSp>
        <p:nvGrpSpPr>
          <p:cNvPr id="3" name="Group 2"/>
          <p:cNvGrpSpPr/>
          <p:nvPr userDrawn="1"/>
        </p:nvGrpSpPr>
        <p:grpSpPr>
          <a:xfrm>
            <a:off x="7750863" y="200562"/>
            <a:ext cx="3831537" cy="231951"/>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76A8F5F-8FD4-8455-7C3C-9A7A39027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2FF794C6-BB87-9CF1-74C0-6F52379E9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034E6E8-0081-0D4E-ACF2-002823AE12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egnaposto piè di pagina 4">
            <a:extLst>
              <a:ext uri="{FF2B5EF4-FFF2-40B4-BE49-F238E27FC236}">
                <a16:creationId xmlns:a16="http://schemas.microsoft.com/office/drawing/2014/main" id="{3E2D8D3D-7EC0-B8E3-AF91-C52E5D853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C16BDD2D-A722-7830-9685-F4F254405F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C07AC-6DCC-4B97-97A7-E03D2784C92F}" type="slidenum">
              <a:rPr lang="en-US" smtClean="0"/>
              <a:t>‹#›</a:t>
            </a:fld>
            <a:endParaRPr lang="en-US"/>
          </a:p>
        </p:txBody>
      </p:sp>
    </p:spTree>
    <p:extLst>
      <p:ext uri="{BB962C8B-B14F-4D97-AF65-F5344CB8AC3E}">
        <p14:creationId xmlns:p14="http://schemas.microsoft.com/office/powerpoint/2010/main" val="166689778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57634"/>
            <a:ext cx="10972800" cy="0"/>
          </a:xfrm>
          <a:custGeom>
            <a:avLst/>
            <a:gdLst/>
            <a:ahLst/>
            <a:cxnLst/>
            <a:rect l="l" t="t" r="r" b="b"/>
            <a:pathLst>
              <a:path w="10972800">
                <a:moveTo>
                  <a:pt x="0" y="0"/>
                </a:moveTo>
                <a:lnTo>
                  <a:pt x="10972800" y="1"/>
                </a:lnTo>
              </a:path>
            </a:pathLst>
          </a:custGeom>
          <a:ln w="25400">
            <a:solidFill>
              <a:srgbClr val="E95125"/>
            </a:solidFill>
          </a:ln>
        </p:spPr>
        <p:txBody>
          <a:bodyPr wrap="square" lIns="0" tIns="0" rIns="0" bIns="0" rtlCol="0"/>
          <a:lstStyle/>
          <a:p>
            <a:endParaRPr/>
          </a:p>
        </p:txBody>
      </p:sp>
      <p:pic>
        <p:nvPicPr>
          <p:cNvPr id="17" name="bg object 17"/>
          <p:cNvPicPr/>
          <p:nvPr/>
        </p:nvPicPr>
        <p:blipFill>
          <a:blip r:embed="rId7" cstate="print">
            <a:extLst>
              <a:ext uri="{28A0092B-C50C-407E-A947-70E740481C1C}">
                <a14:useLocalDpi xmlns:a14="http://schemas.microsoft.com/office/drawing/2010/main"/>
              </a:ext>
            </a:extLst>
          </a:blip>
          <a:stretch>
            <a:fillRect/>
          </a:stretch>
        </p:blipFill>
        <p:spPr>
          <a:xfrm>
            <a:off x="10740977" y="6431055"/>
            <a:ext cx="871050" cy="357942"/>
          </a:xfrm>
          <a:prstGeom prst="rect">
            <a:avLst/>
          </a:prstGeom>
        </p:spPr>
      </p:pic>
      <p:sp>
        <p:nvSpPr>
          <p:cNvPr id="2" name="Holder 2"/>
          <p:cNvSpPr>
            <a:spLocks noGrp="1"/>
          </p:cNvSpPr>
          <p:nvPr>
            <p:ph type="title"/>
          </p:nvPr>
        </p:nvSpPr>
        <p:spPr>
          <a:xfrm>
            <a:off x="624190" y="317499"/>
            <a:ext cx="10943619" cy="635000"/>
          </a:xfrm>
          <a:prstGeom prst="rect">
            <a:avLst/>
          </a:prstGeom>
        </p:spPr>
        <p:txBody>
          <a:bodyPr wrap="square" lIns="0" tIns="0" rIns="0" bIns="0">
            <a:spAutoFit/>
          </a:bodyPr>
          <a:lstStyle>
            <a:lvl1pPr>
              <a:defRPr sz="4000" b="1" i="0">
                <a:solidFill>
                  <a:srgbClr val="FF0000"/>
                </a:solidFill>
                <a:latin typeface="Helvetica"/>
                <a:cs typeface="Helvetica"/>
              </a:defRPr>
            </a:lvl1pPr>
          </a:lstStyle>
          <a:p>
            <a:endParaRPr/>
          </a:p>
        </p:txBody>
      </p:sp>
      <p:sp>
        <p:nvSpPr>
          <p:cNvPr id="3" name="Holder 3"/>
          <p:cNvSpPr>
            <a:spLocks noGrp="1"/>
          </p:cNvSpPr>
          <p:nvPr>
            <p:ph type="body" idx="1"/>
          </p:nvPr>
        </p:nvSpPr>
        <p:spPr>
          <a:xfrm>
            <a:off x="554565" y="1269491"/>
            <a:ext cx="11192510" cy="2466975"/>
          </a:xfrm>
          <a:prstGeom prst="rect">
            <a:avLst/>
          </a:prstGeom>
        </p:spPr>
        <p:txBody>
          <a:bodyPr wrap="square" lIns="0" tIns="0" rIns="0" bIns="0">
            <a:spAutoFit/>
          </a:bodyPr>
          <a:lstStyle>
            <a:lvl1pPr>
              <a:defRPr sz="2600" b="1" i="0">
                <a:solidFill>
                  <a:srgbClr val="32547A"/>
                </a:solidFill>
                <a:latin typeface="Helvetica"/>
                <a:cs typeface="Helvetic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454251" y="6502396"/>
            <a:ext cx="287006" cy="214629"/>
          </a:xfrm>
          <a:prstGeom prst="rect">
            <a:avLst/>
          </a:prstGeom>
        </p:spPr>
        <p:txBody>
          <a:bodyPr wrap="square" lIns="0" tIns="0" rIns="0" bIns="0">
            <a:spAutoFit/>
          </a:bodyPr>
          <a:lstStyle>
            <a:lvl1pPr>
              <a:defRPr sz="1200" b="1" i="0">
                <a:solidFill>
                  <a:srgbClr val="E95125"/>
                </a:solidFill>
                <a:latin typeface="Helvetica"/>
                <a:cs typeface="Helvetica"/>
              </a:defRPr>
            </a:lvl1pPr>
          </a:lstStyle>
          <a:p>
            <a:pPr marL="150495">
              <a:lnSpc>
                <a:spcPts val="1265"/>
              </a:lnSpc>
            </a:pPr>
            <a:fld id="{81D60167-4931-47E6-BA6A-407CBD079E47}" type="slidenum">
              <a:rPr/>
              <a:t>‹#›</a:t>
            </a:fld>
            <a:endParaRPr/>
          </a:p>
        </p:txBody>
      </p:sp>
    </p:spTree>
    <p:extLst>
      <p:ext uri="{BB962C8B-B14F-4D97-AF65-F5344CB8AC3E}">
        <p14:creationId xmlns:p14="http://schemas.microsoft.com/office/powerpoint/2010/main" val="399375505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pic>
        <p:nvPicPr>
          <p:cNvPr id="3" name="logo2.pdf" descr="logo2.pdf"/>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38249" y="69570"/>
            <a:ext cx="1396118" cy="698371"/>
          </a:xfrm>
          <a:prstGeom prst="rect">
            <a:avLst/>
          </a:prstGeom>
          <a:ln w="12700">
            <a:miter lim="400000"/>
          </a:ln>
        </p:spPr>
      </p:pic>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a:t>‹#›</a:t>
            </a:fld>
            <a:endParaRPr/>
          </a:p>
        </p:txBody>
      </p:sp>
      <p:sp>
        <p:nvSpPr>
          <p:cNvPr id="5"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811950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98" r:id="rId24"/>
  </p:sldLayoutIdLst>
  <p:transition spd="med"/>
  <p:hf hdr="0" ftr="0" dt="0"/>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a:cxnSpLocks/>
          </p:cNvCxnSpPr>
          <p:nvPr/>
        </p:nvCxnSpPr>
        <p:spPr>
          <a:xfrm>
            <a:off x="287676" y="6357938"/>
            <a:ext cx="1166770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5" y="6488431"/>
            <a:ext cx="1313926" cy="200023"/>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endParaRPr lang="en-US"/>
          </a:p>
        </p:txBody>
      </p:sp>
      <p:sp>
        <p:nvSpPr>
          <p:cNvPr id="5" name="Footer Placeholder 4"/>
          <p:cNvSpPr>
            <a:spLocks noGrp="1"/>
          </p:cNvSpPr>
          <p:nvPr>
            <p:ph type="ftr" sz="quarter" idx="3"/>
          </p:nvPr>
        </p:nvSpPr>
        <p:spPr>
          <a:xfrm>
            <a:off x="2821518" y="6488432"/>
            <a:ext cx="7329349" cy="187324"/>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endParaRPr lang="en-US"/>
          </a:p>
        </p:txBody>
      </p:sp>
      <p:sp>
        <p:nvSpPr>
          <p:cNvPr id="6" name="Slide Number Placeholder 5"/>
          <p:cNvSpPr>
            <a:spLocks noGrp="1"/>
          </p:cNvSpPr>
          <p:nvPr>
            <p:ph type="sldNum" sz="quarter" idx="4"/>
          </p:nvPr>
        </p:nvSpPr>
        <p:spPr>
          <a:xfrm>
            <a:off x="363679"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a:p>
        </p:txBody>
      </p:sp>
      <p:pic>
        <p:nvPicPr>
          <p:cNvPr id="7" name="Picture 6">
            <a:extLst>
              <a:ext uri="{FF2B5EF4-FFF2-40B4-BE49-F238E27FC236}">
                <a16:creationId xmlns:a16="http://schemas.microsoft.com/office/drawing/2014/main" id="{11F0F08D-1383-4141-915C-29DECEA73C87}"/>
              </a:ext>
            </a:extLst>
          </p:cNvPr>
          <p:cNvPicPr>
            <a:picLocks noChangeAspect="1"/>
          </p:cNvPicPr>
          <p:nvPr userDrawn="1"/>
        </p:nvPicPr>
        <p:blipFill>
          <a:blip r:embed="rId3"/>
          <a:stretch>
            <a:fillRect/>
          </a:stretch>
        </p:blipFill>
        <p:spPr>
          <a:xfrm>
            <a:off x="10310285" y="6425229"/>
            <a:ext cx="1518036" cy="313728"/>
          </a:xfrm>
          <a:prstGeom prst="rect">
            <a:avLst/>
          </a:prstGeom>
        </p:spPr>
      </p:pic>
    </p:spTree>
    <p:extLst>
      <p:ext uri="{BB962C8B-B14F-4D97-AF65-F5344CB8AC3E}">
        <p14:creationId xmlns:p14="http://schemas.microsoft.com/office/powerpoint/2010/main" val="1111856305"/>
      </p:ext>
    </p:extLst>
  </p:cSld>
  <p:clrMap bg1="lt1" tx1="dk1" bg2="lt2" tx2="dk2" accent1="accent1" accent2="accent2" accent3="accent3" accent4="accent4" accent5="accent5" accent6="accent6" hlink="hlink" folHlink="folHlink"/>
  <p:sldLayoutIdLst>
    <p:sldLayoutId id="2147483837" r:id="rId1"/>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5" name="Footer Placeholder 4"/>
          <p:cNvSpPr>
            <a:spLocks noGrp="1"/>
          </p:cNvSpPr>
          <p:nvPr>
            <p:ph type="ftr" sz="quarter" idx="3"/>
          </p:nvPr>
        </p:nvSpPr>
        <p:spPr>
          <a:xfrm>
            <a:off x="2503713" y="6549548"/>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GB"/>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p:nvPr/>
        </p:nvCxnSpPr>
        <p:spPr>
          <a:xfrm>
            <a:off x="453292" y="6291024"/>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06A3AFF-646B-5740-ADD0-C375F9F838B4}"/>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10740978" y="6431056"/>
            <a:ext cx="871051" cy="357942"/>
          </a:xfrm>
          <a:prstGeom prst="rect">
            <a:avLst/>
          </a:prstGeom>
        </p:spPr>
      </p:pic>
      <p:pic>
        <p:nvPicPr>
          <p:cNvPr id="3" name="Picture 2">
            <a:extLst>
              <a:ext uri="{FF2B5EF4-FFF2-40B4-BE49-F238E27FC236}">
                <a16:creationId xmlns:a16="http://schemas.microsoft.com/office/drawing/2014/main" id="{DAC5E66A-47BA-4CDF-B48F-563C25386319}"/>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417145" y="6470338"/>
            <a:ext cx="1149030" cy="280434"/>
          </a:xfrm>
          <a:prstGeom prst="rect">
            <a:avLst/>
          </a:prstGeom>
        </p:spPr>
      </p:pic>
    </p:spTree>
    <p:extLst>
      <p:ext uri="{BB962C8B-B14F-4D97-AF65-F5344CB8AC3E}">
        <p14:creationId xmlns:p14="http://schemas.microsoft.com/office/powerpoint/2010/main" val="175245994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7" r:id="rId8"/>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515815" y="6477000"/>
            <a:ext cx="11066585" cy="46038"/>
          </a:xfrm>
          <a:prstGeom prst="rect">
            <a:avLst/>
          </a:prstGeom>
          <a:solidFill>
            <a:schemeClr val="tx2">
              <a:lumMod val="60000"/>
              <a:lumOff val="40000"/>
            </a:schemeClr>
          </a:solidFill>
          <a:ln w="9525">
            <a:noFill/>
            <a:miter lim="800000"/>
            <a:headEnd/>
            <a:tailEnd/>
          </a:ln>
          <a:effectLst/>
        </p:spPr>
        <p:txBody>
          <a:bodyPr wrap="none" anchor="ctr"/>
          <a:lstStyle/>
          <a:p>
            <a:pPr algn="ctr">
              <a:defRPr/>
            </a:pPr>
            <a:endParaRPr lang="en-US">
              <a:ea typeface="+mn-ea"/>
              <a:cs typeface="+mn-cs"/>
            </a:endParaRPr>
          </a:p>
        </p:txBody>
      </p:sp>
      <p:sp>
        <p:nvSpPr>
          <p:cNvPr id="1032" name="Rectangle 8"/>
          <p:cNvSpPr>
            <a:spLocks noChangeArrowheads="1"/>
          </p:cNvSpPr>
          <p:nvPr/>
        </p:nvSpPr>
        <p:spPr bwMode="auto">
          <a:xfrm>
            <a:off x="515815" y="533400"/>
            <a:ext cx="11066585" cy="46038"/>
          </a:xfrm>
          <a:prstGeom prst="rect">
            <a:avLst/>
          </a:prstGeom>
          <a:solidFill>
            <a:schemeClr val="tx2">
              <a:lumMod val="60000"/>
              <a:lumOff val="40000"/>
            </a:schemeClr>
          </a:solidFill>
          <a:ln w="9525">
            <a:noFill/>
            <a:miter lim="800000"/>
            <a:headEnd/>
            <a:tailEnd/>
          </a:ln>
          <a:effectLst/>
        </p:spPr>
        <p:txBody>
          <a:bodyPr wrap="none" anchor="ctr"/>
          <a:lstStyle/>
          <a:p>
            <a:pPr algn="ctr">
              <a:defRPr/>
            </a:pPr>
            <a:endParaRPr lang="it-IT">
              <a:solidFill>
                <a:srgbClr val="010000"/>
              </a:solidFill>
              <a:latin typeface="Times New Roman" pitchFamily="18" charset="0"/>
              <a:ea typeface="+mn-ea"/>
              <a:cs typeface="+mn-cs"/>
            </a:endParaRPr>
          </a:p>
        </p:txBody>
      </p:sp>
      <p:sp>
        <p:nvSpPr>
          <p:cNvPr id="1034" name="Rectangle 10"/>
          <p:cNvSpPr>
            <a:spLocks noChangeArrowheads="1"/>
          </p:cNvSpPr>
          <p:nvPr/>
        </p:nvSpPr>
        <p:spPr bwMode="auto">
          <a:xfrm>
            <a:off x="656492" y="6553200"/>
            <a:ext cx="11066585" cy="46038"/>
          </a:xfrm>
          <a:prstGeom prst="rect">
            <a:avLst/>
          </a:prstGeom>
          <a:solidFill>
            <a:srgbClr val="FFCC00"/>
          </a:solidFill>
          <a:ln w="9525">
            <a:noFill/>
            <a:miter lim="800000"/>
            <a:headEnd/>
            <a:tailEnd/>
          </a:ln>
          <a:effectLst/>
        </p:spPr>
        <p:txBody>
          <a:bodyPr wrap="none" anchor="ctr"/>
          <a:lstStyle/>
          <a:p>
            <a:pPr algn="ctr">
              <a:defRPr/>
            </a:pPr>
            <a:endParaRPr lang="en-US">
              <a:ea typeface="+mn-ea"/>
              <a:cs typeface="+mn-cs"/>
            </a:endParaRPr>
          </a:p>
        </p:txBody>
      </p:sp>
      <p:sp>
        <p:nvSpPr>
          <p:cNvPr id="1035" name="Rectangle 11"/>
          <p:cNvSpPr>
            <a:spLocks noChangeArrowheads="1"/>
          </p:cNvSpPr>
          <p:nvPr/>
        </p:nvSpPr>
        <p:spPr bwMode="auto">
          <a:xfrm>
            <a:off x="656492" y="601664"/>
            <a:ext cx="11066585" cy="46037"/>
          </a:xfrm>
          <a:prstGeom prst="rect">
            <a:avLst/>
          </a:prstGeom>
          <a:solidFill>
            <a:srgbClr val="FFCC00"/>
          </a:solidFill>
          <a:ln w="9525">
            <a:noFill/>
            <a:miter lim="800000"/>
            <a:headEnd/>
            <a:tailEnd/>
          </a:ln>
          <a:effectLst/>
        </p:spPr>
        <p:txBody>
          <a:bodyPr wrap="none" anchor="ctr"/>
          <a:lstStyle/>
          <a:p>
            <a:pPr algn="ctr">
              <a:defRPr/>
            </a:pPr>
            <a:endParaRPr lang="it-IT">
              <a:solidFill>
                <a:srgbClr val="010000"/>
              </a:solidFill>
              <a:latin typeface="Times New Roman" pitchFamily="18" charset="0"/>
              <a:ea typeface="+mn-ea"/>
              <a:cs typeface="+mn-cs"/>
            </a:endParaRPr>
          </a:p>
        </p:txBody>
      </p:sp>
      <p:sp>
        <p:nvSpPr>
          <p:cNvPr id="1040" name="Text Box 16"/>
          <p:cNvSpPr txBox="1">
            <a:spLocks noChangeArrowheads="1"/>
          </p:cNvSpPr>
          <p:nvPr/>
        </p:nvSpPr>
        <p:spPr bwMode="auto">
          <a:xfrm>
            <a:off x="468923" y="6569075"/>
            <a:ext cx="2347943" cy="258532"/>
          </a:xfrm>
          <a:prstGeom prst="rect">
            <a:avLst/>
          </a:prstGeom>
          <a:noFill/>
          <a:ln w="9525">
            <a:noFill/>
            <a:miter lim="800000"/>
            <a:headEnd/>
            <a:tailEnd/>
          </a:ln>
          <a:effectLst/>
        </p:spPr>
        <p:txBody>
          <a:bodyPr wrap="square">
            <a:spAutoFit/>
          </a:bodyPr>
          <a:lstStyle/>
          <a:p>
            <a:pPr marL="457200" indent="-457200" algn="ctr" eaLnBrk="0" hangingPunct="0">
              <a:lnSpc>
                <a:spcPct val="90000"/>
              </a:lnSpc>
              <a:defRPr/>
            </a:pPr>
            <a:r>
              <a:rPr lang="en-US" sz="1200">
                <a:latin typeface="Arial Narrow" pitchFamily="34" charset="0"/>
                <a:ea typeface="+mn-ea"/>
                <a:cs typeface="+mn-cs"/>
              </a:rPr>
              <a:t>A. Di Domenico</a:t>
            </a:r>
          </a:p>
        </p:txBody>
      </p:sp>
      <p:sp>
        <p:nvSpPr>
          <p:cNvPr id="10" name="Slide Number Placeholder 9"/>
          <p:cNvSpPr>
            <a:spLocks noGrp="1"/>
          </p:cNvSpPr>
          <p:nvPr>
            <p:ph type="sldNum" sz="quarter" idx="4"/>
          </p:nvPr>
        </p:nvSpPr>
        <p:spPr>
          <a:xfrm>
            <a:off x="9397622" y="64906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22D80-7EBF-E84D-B718-7E60C976238D}" type="slidenum">
              <a:rPr lang="en-US" smtClean="0"/>
              <a:pPr/>
              <a:t>‹#›</a:t>
            </a:fld>
            <a:endParaRPr lang="en-US"/>
          </a:p>
        </p:txBody>
      </p:sp>
      <p:sp>
        <p:nvSpPr>
          <p:cNvPr id="11" name="Text Box 15"/>
          <p:cNvSpPr txBox="1">
            <a:spLocks noChangeArrowheads="1"/>
          </p:cNvSpPr>
          <p:nvPr userDrawn="1"/>
        </p:nvSpPr>
        <p:spPr bwMode="auto">
          <a:xfrm>
            <a:off x="1769177" y="6560626"/>
            <a:ext cx="9732962" cy="261610"/>
          </a:xfrm>
          <a:prstGeom prst="rect">
            <a:avLst/>
          </a:prstGeom>
          <a:noFill/>
          <a:ln w="9525">
            <a:noFill/>
            <a:miter lim="800000"/>
            <a:headEnd/>
            <a:tailEnd/>
          </a:ln>
          <a:effectLst/>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a:latin typeface="Arial"/>
                <a:cs typeface="Arial"/>
              </a:rPr>
              <a:t>SAND ECAL WG meeting – 19th February 2024</a:t>
            </a:r>
          </a:p>
        </p:txBody>
      </p:sp>
      <p:pic>
        <p:nvPicPr>
          <p:cNvPr id="3" name="Picture 2" descr="Logo, company name&#10;&#10;Description automatically generated">
            <a:extLst>
              <a:ext uri="{FF2B5EF4-FFF2-40B4-BE49-F238E27FC236}">
                <a16:creationId xmlns:a16="http://schemas.microsoft.com/office/drawing/2014/main" id="{B968E709-9B40-3E44-A19B-BCF3E5D1F35D}"/>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10704512" y="1"/>
            <a:ext cx="1461930" cy="506467"/>
          </a:xfrm>
          <a:prstGeom prst="rect">
            <a:avLst/>
          </a:prstGeom>
        </p:spPr>
      </p:pic>
    </p:spTree>
    <p:extLst>
      <p:ext uri="{BB962C8B-B14F-4D97-AF65-F5344CB8AC3E}">
        <p14:creationId xmlns:p14="http://schemas.microsoft.com/office/powerpoint/2010/main" val="156768693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hdr="0" ftr="0" dt="0"/>
  <p:txStyles>
    <p:titleStyle>
      <a:lvl1pPr algn="l" rtl="0" eaLnBrk="1" fontAlgn="base" hangingPunct="1">
        <a:spcBef>
          <a:spcPct val="0"/>
        </a:spcBef>
        <a:spcAft>
          <a:spcPct val="0"/>
        </a:spcAft>
        <a:defRPr sz="3600" i="1">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3600" i="1">
          <a:solidFill>
            <a:schemeClr val="tx2"/>
          </a:solidFill>
          <a:latin typeface="Times New Roman" pitchFamily="18" charset="0"/>
          <a:ea typeface="ＭＳ Ｐゴシック" charset="-128"/>
          <a:cs typeface="ＭＳ Ｐゴシック" charset="-128"/>
        </a:defRPr>
      </a:lvl2pPr>
      <a:lvl3pPr algn="l" rtl="0" eaLnBrk="1" fontAlgn="base" hangingPunct="1">
        <a:spcBef>
          <a:spcPct val="0"/>
        </a:spcBef>
        <a:spcAft>
          <a:spcPct val="0"/>
        </a:spcAft>
        <a:defRPr sz="3600" i="1">
          <a:solidFill>
            <a:schemeClr val="tx2"/>
          </a:solidFill>
          <a:latin typeface="Times New Roman" pitchFamily="18" charset="0"/>
          <a:ea typeface="ＭＳ Ｐゴシック" charset="-128"/>
          <a:cs typeface="ＭＳ Ｐゴシック" charset="-128"/>
        </a:defRPr>
      </a:lvl3pPr>
      <a:lvl4pPr algn="l" rtl="0" eaLnBrk="1" fontAlgn="base" hangingPunct="1">
        <a:spcBef>
          <a:spcPct val="0"/>
        </a:spcBef>
        <a:spcAft>
          <a:spcPct val="0"/>
        </a:spcAft>
        <a:defRPr sz="3600" i="1">
          <a:solidFill>
            <a:schemeClr val="tx2"/>
          </a:solidFill>
          <a:latin typeface="Times New Roman" pitchFamily="18" charset="0"/>
          <a:ea typeface="ＭＳ Ｐゴシック" charset="-128"/>
          <a:cs typeface="ＭＳ Ｐゴシック" charset="-128"/>
        </a:defRPr>
      </a:lvl4pPr>
      <a:lvl5pPr algn="l" rtl="0" eaLnBrk="1" fontAlgn="base" hangingPunct="1">
        <a:spcBef>
          <a:spcPct val="0"/>
        </a:spcBef>
        <a:spcAft>
          <a:spcPct val="0"/>
        </a:spcAft>
        <a:defRPr sz="3600" i="1">
          <a:solidFill>
            <a:schemeClr val="tx2"/>
          </a:solidFill>
          <a:latin typeface="Times New Roman" pitchFamily="18" charset="0"/>
          <a:ea typeface="ＭＳ Ｐゴシック" charset="-128"/>
          <a:cs typeface="ＭＳ Ｐゴシック" charset="-128"/>
        </a:defRPr>
      </a:lvl5pPr>
      <a:lvl6pPr marL="457200" algn="l" rtl="0" eaLnBrk="1" fontAlgn="base" hangingPunct="1">
        <a:spcBef>
          <a:spcPct val="0"/>
        </a:spcBef>
        <a:spcAft>
          <a:spcPct val="0"/>
        </a:spcAft>
        <a:defRPr sz="3600" i="1">
          <a:solidFill>
            <a:schemeClr val="tx2"/>
          </a:solidFill>
          <a:latin typeface="Times New Roman" pitchFamily="18" charset="0"/>
        </a:defRPr>
      </a:lvl6pPr>
      <a:lvl7pPr marL="914400" algn="l" rtl="0" eaLnBrk="1" fontAlgn="base" hangingPunct="1">
        <a:spcBef>
          <a:spcPct val="0"/>
        </a:spcBef>
        <a:spcAft>
          <a:spcPct val="0"/>
        </a:spcAft>
        <a:defRPr sz="3600" i="1">
          <a:solidFill>
            <a:schemeClr val="tx2"/>
          </a:solidFill>
          <a:latin typeface="Times New Roman" pitchFamily="18" charset="0"/>
        </a:defRPr>
      </a:lvl7pPr>
      <a:lvl8pPr marL="1371600" algn="l" rtl="0" eaLnBrk="1" fontAlgn="base" hangingPunct="1">
        <a:spcBef>
          <a:spcPct val="0"/>
        </a:spcBef>
        <a:spcAft>
          <a:spcPct val="0"/>
        </a:spcAft>
        <a:defRPr sz="3600" i="1">
          <a:solidFill>
            <a:schemeClr val="tx2"/>
          </a:solidFill>
          <a:latin typeface="Times New Roman" pitchFamily="18" charset="0"/>
        </a:defRPr>
      </a:lvl8pPr>
      <a:lvl9pPr marL="1828800" algn="l" rtl="0" eaLnBrk="1" fontAlgn="base" hangingPunct="1">
        <a:spcBef>
          <a:spcPct val="0"/>
        </a:spcBef>
        <a:spcAft>
          <a:spcPct val="0"/>
        </a:spcAft>
        <a:defRPr sz="3600" i="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4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0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71245" y="6395354"/>
            <a:ext cx="10972800" cy="0"/>
          </a:xfrm>
          <a:custGeom>
            <a:avLst/>
            <a:gdLst/>
            <a:ahLst/>
            <a:cxnLst/>
            <a:rect l="l" t="t" r="r" b="b"/>
            <a:pathLst>
              <a:path w="10972800">
                <a:moveTo>
                  <a:pt x="0" y="0"/>
                </a:moveTo>
                <a:lnTo>
                  <a:pt x="10972800" y="1"/>
                </a:lnTo>
              </a:path>
            </a:pathLst>
          </a:custGeom>
          <a:ln w="25400">
            <a:solidFill>
              <a:srgbClr val="E95125"/>
            </a:solidFill>
          </a:ln>
        </p:spPr>
        <p:txBody>
          <a:bodyPr wrap="square" lIns="0" tIns="0" rIns="0" bIns="0" rtlCol="0"/>
          <a:lstStyle/>
          <a:p>
            <a:endParaRPr/>
          </a:p>
        </p:txBody>
      </p:sp>
      <p:sp>
        <p:nvSpPr>
          <p:cNvPr id="17" name="bg object 17"/>
          <p:cNvSpPr/>
          <p:nvPr/>
        </p:nvSpPr>
        <p:spPr>
          <a:xfrm>
            <a:off x="609600" y="472239"/>
            <a:ext cx="10972800" cy="0"/>
          </a:xfrm>
          <a:custGeom>
            <a:avLst/>
            <a:gdLst/>
            <a:ahLst/>
            <a:cxnLst/>
            <a:rect l="l" t="t" r="r" b="b"/>
            <a:pathLst>
              <a:path w="10972800">
                <a:moveTo>
                  <a:pt x="0" y="0"/>
                </a:moveTo>
                <a:lnTo>
                  <a:pt x="10972800" y="1"/>
                </a:lnTo>
              </a:path>
            </a:pathLst>
          </a:custGeom>
          <a:ln w="25400">
            <a:solidFill>
              <a:srgbClr val="E95125"/>
            </a:solidFill>
          </a:ln>
        </p:spPr>
        <p:txBody>
          <a:bodyPr wrap="square" lIns="0" tIns="0" rIns="0" bIns="0" rtlCol="0"/>
          <a:lstStyle/>
          <a:p>
            <a:endParaRPr/>
          </a:p>
        </p:txBody>
      </p:sp>
      <p:pic>
        <p:nvPicPr>
          <p:cNvPr id="18" name="bg object 18"/>
          <p:cNvPicPr/>
          <p:nvPr/>
        </p:nvPicPr>
        <p:blipFill>
          <a:blip r:embed="rId7" cstate="print">
            <a:extLst>
              <a:ext uri="{28A0092B-C50C-407E-A947-70E740481C1C}">
                <a14:useLocalDpi xmlns:a14="http://schemas.microsoft.com/office/drawing/2010/main"/>
              </a:ext>
            </a:extLst>
          </a:blip>
          <a:stretch>
            <a:fillRect/>
          </a:stretch>
        </p:blipFill>
        <p:spPr>
          <a:xfrm>
            <a:off x="10280394" y="6395354"/>
            <a:ext cx="1302005" cy="411989"/>
          </a:xfrm>
          <a:prstGeom prst="rect">
            <a:avLst/>
          </a:prstGeom>
        </p:spPr>
      </p:pic>
      <p:pic>
        <p:nvPicPr>
          <p:cNvPr id="19" name="bg object 19"/>
          <p:cNvPicPr/>
          <p:nvPr/>
        </p:nvPicPr>
        <p:blipFill>
          <a:blip r:embed="rId8" cstate="print"/>
          <a:stretch>
            <a:fillRect/>
          </a:stretch>
        </p:blipFill>
        <p:spPr>
          <a:xfrm>
            <a:off x="6793392" y="250288"/>
            <a:ext cx="2253340" cy="189479"/>
          </a:xfrm>
          <a:prstGeom prst="rect">
            <a:avLst/>
          </a:prstGeom>
        </p:spPr>
      </p:pic>
      <p:pic>
        <p:nvPicPr>
          <p:cNvPr id="20" name="bg object 20"/>
          <p:cNvPicPr/>
          <p:nvPr/>
        </p:nvPicPr>
        <p:blipFill>
          <a:blip r:embed="rId9" cstate="print"/>
          <a:stretch>
            <a:fillRect/>
          </a:stretch>
        </p:blipFill>
        <p:spPr>
          <a:xfrm>
            <a:off x="9075056" y="240225"/>
            <a:ext cx="2515809" cy="189479"/>
          </a:xfrm>
          <a:prstGeom prst="rect">
            <a:avLst/>
          </a:prstGeom>
        </p:spPr>
      </p:pic>
      <p:pic>
        <p:nvPicPr>
          <p:cNvPr id="21" name="bg object 21"/>
          <p:cNvPicPr/>
          <p:nvPr/>
        </p:nvPicPr>
        <p:blipFill>
          <a:blip r:embed="rId10" cstate="print"/>
          <a:stretch>
            <a:fillRect/>
          </a:stretch>
        </p:blipFill>
        <p:spPr>
          <a:xfrm>
            <a:off x="8875055" y="6356379"/>
            <a:ext cx="1302003" cy="501620"/>
          </a:xfrm>
          <a:prstGeom prst="rect">
            <a:avLst/>
          </a:prstGeom>
        </p:spPr>
      </p:pic>
      <p:sp>
        <p:nvSpPr>
          <p:cNvPr id="2" name="Holder 2"/>
          <p:cNvSpPr>
            <a:spLocks noGrp="1"/>
          </p:cNvSpPr>
          <p:nvPr>
            <p:ph type="title"/>
          </p:nvPr>
        </p:nvSpPr>
        <p:spPr>
          <a:xfrm>
            <a:off x="596900" y="413003"/>
            <a:ext cx="10998200" cy="695960"/>
          </a:xfrm>
          <a:prstGeom prst="rect">
            <a:avLst/>
          </a:prstGeom>
        </p:spPr>
        <p:txBody>
          <a:bodyPr wrap="square" lIns="0" tIns="0" rIns="0" bIns="0">
            <a:spAutoFit/>
          </a:bodyPr>
          <a:lstStyle>
            <a:lvl1pPr>
              <a:defRPr sz="3200" b="1" i="0">
                <a:solidFill>
                  <a:srgbClr val="E95125"/>
                </a:solidFill>
                <a:latin typeface="Helvetica"/>
                <a:cs typeface="Helvetica"/>
              </a:defRPr>
            </a:lvl1pPr>
          </a:lstStyle>
          <a:p>
            <a:endParaRPr/>
          </a:p>
        </p:txBody>
      </p:sp>
      <p:sp>
        <p:nvSpPr>
          <p:cNvPr id="3" name="Holder 3"/>
          <p:cNvSpPr>
            <a:spLocks noGrp="1"/>
          </p:cNvSpPr>
          <p:nvPr>
            <p:ph type="body" idx="1"/>
          </p:nvPr>
        </p:nvSpPr>
        <p:spPr>
          <a:xfrm>
            <a:off x="2059939" y="1267459"/>
            <a:ext cx="7458709" cy="3856990"/>
          </a:xfrm>
          <a:prstGeom prst="rect">
            <a:avLst/>
          </a:prstGeom>
        </p:spPr>
        <p:txBody>
          <a:bodyPr wrap="square" lIns="0" tIns="0" rIns="0" bIns="0">
            <a:spAutoFit/>
          </a:bodyPr>
          <a:lstStyle>
            <a:lvl1pPr>
              <a:defRPr sz="1800" b="0" i="0">
                <a:solidFill>
                  <a:srgbClr val="002060"/>
                </a:solidFill>
                <a:latin typeface="Helvetica"/>
                <a:cs typeface="Helvetica"/>
              </a:defRPr>
            </a:lvl1pPr>
          </a:lstStyle>
          <a:p>
            <a:endParaRPr/>
          </a:p>
        </p:txBody>
      </p:sp>
      <p:sp>
        <p:nvSpPr>
          <p:cNvPr id="4" name="Holder 4"/>
          <p:cNvSpPr>
            <a:spLocks noGrp="1"/>
          </p:cNvSpPr>
          <p:nvPr>
            <p:ph type="ftr" sz="quarter" idx="5"/>
          </p:nvPr>
        </p:nvSpPr>
        <p:spPr>
          <a:xfrm>
            <a:off x="2436726" y="6548117"/>
            <a:ext cx="2296515" cy="189991"/>
          </a:xfrm>
          <a:prstGeom prst="rect">
            <a:avLst/>
          </a:prstGeom>
        </p:spPr>
        <p:txBody>
          <a:bodyPr wrap="square" lIns="0" tIns="0" rIns="0" bIns="0">
            <a:spAutoFit/>
          </a:bodyPr>
          <a:lstStyle>
            <a:lvl1pPr>
              <a:defRPr sz="1200" b="0" i="0">
                <a:solidFill>
                  <a:srgbClr val="E95125"/>
                </a:solidFill>
                <a:latin typeface="Helvetica"/>
                <a:cs typeface="Helvetica"/>
              </a:defRPr>
            </a:lvl1pPr>
          </a:lstStyle>
          <a:p>
            <a:pPr marL="12700">
              <a:lnSpc>
                <a:spcPts val="1265"/>
              </a:lnSpc>
            </a:pPr>
            <a:r>
              <a:t>Claudio</a:t>
            </a:r>
            <a:r>
              <a:rPr spc="-35"/>
              <a:t> </a:t>
            </a:r>
            <a:r>
              <a:t>Montanari</a:t>
            </a:r>
            <a:r>
              <a:rPr spc="-30"/>
              <a:t> </a:t>
            </a:r>
            <a:r>
              <a:t>|</a:t>
            </a:r>
            <a:r>
              <a:rPr spc="-25"/>
              <a:t> </a:t>
            </a:r>
            <a:r>
              <a:rPr spc="-10"/>
              <a:t>DUNE-</a:t>
            </a:r>
            <a:r>
              <a:rPr spc="-20"/>
              <a:t>SAND</a:t>
            </a:r>
          </a:p>
        </p:txBody>
      </p:sp>
      <p:sp>
        <p:nvSpPr>
          <p:cNvPr id="5" name="Holder 5"/>
          <p:cNvSpPr>
            <a:spLocks noGrp="1"/>
          </p:cNvSpPr>
          <p:nvPr>
            <p:ph type="dt" sz="half" idx="6"/>
          </p:nvPr>
        </p:nvSpPr>
        <p:spPr>
          <a:xfrm>
            <a:off x="1116457" y="6548117"/>
            <a:ext cx="784860" cy="177800"/>
          </a:xfrm>
          <a:prstGeom prst="rect">
            <a:avLst/>
          </a:prstGeom>
        </p:spPr>
        <p:txBody>
          <a:bodyPr wrap="square" lIns="0" tIns="0" rIns="0" bIns="0">
            <a:spAutoFit/>
          </a:bodyPr>
          <a:lstStyle>
            <a:lvl1pPr>
              <a:defRPr sz="1200" b="0" i="0">
                <a:solidFill>
                  <a:srgbClr val="E95125"/>
                </a:solidFill>
                <a:latin typeface="Helvetica"/>
                <a:cs typeface="Helvetica"/>
              </a:defRPr>
            </a:lvl1pPr>
          </a:lstStyle>
          <a:p>
            <a:pPr marL="12700">
              <a:lnSpc>
                <a:spcPts val="1265"/>
              </a:lnSpc>
            </a:pPr>
            <a:r>
              <a:rPr spc="-10"/>
              <a:t>03/27/2024</a:t>
            </a:r>
          </a:p>
        </p:txBody>
      </p:sp>
      <p:sp>
        <p:nvSpPr>
          <p:cNvPr id="6" name="Holder 6"/>
          <p:cNvSpPr>
            <a:spLocks noGrp="1"/>
          </p:cNvSpPr>
          <p:nvPr>
            <p:ph type="sldNum" sz="quarter" idx="7"/>
          </p:nvPr>
        </p:nvSpPr>
        <p:spPr>
          <a:xfrm>
            <a:off x="48791" y="6535925"/>
            <a:ext cx="326617" cy="190500"/>
          </a:xfrm>
          <a:prstGeom prst="rect">
            <a:avLst/>
          </a:prstGeom>
        </p:spPr>
        <p:txBody>
          <a:bodyPr wrap="square" lIns="0" tIns="0" rIns="0" bIns="0">
            <a:spAutoFit/>
          </a:bodyPr>
          <a:lstStyle>
            <a:lvl1pPr>
              <a:defRPr sz="1200" b="1" i="0">
                <a:solidFill>
                  <a:srgbClr val="E95125"/>
                </a:solidFill>
                <a:latin typeface="Helvetica"/>
                <a:cs typeface="Helvetica"/>
              </a:defRPr>
            </a:lvl1pPr>
          </a:lstStyle>
          <a:p>
            <a:pPr marL="107314">
              <a:lnSpc>
                <a:spcPts val="1265"/>
              </a:lnSpc>
            </a:pPr>
            <a:fld id="{81D60167-4931-47E6-BA6A-407CBD079E47}" type="slidenum">
              <a:rPr spc="-50"/>
              <a:t>‹#›</a:t>
            </a:fld>
            <a:endParaRPr spc="-50"/>
          </a:p>
        </p:txBody>
      </p:sp>
    </p:spTree>
    <p:extLst>
      <p:ext uri="{BB962C8B-B14F-4D97-AF65-F5344CB8AC3E}">
        <p14:creationId xmlns:p14="http://schemas.microsoft.com/office/powerpoint/2010/main" val="305257418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609600" y="5760720"/>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9600" y="472239"/>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764110" y="5953374"/>
            <a:ext cx="1427351" cy="586543"/>
          </a:xfrm>
          <a:prstGeom prst="rect">
            <a:avLst/>
          </a:prstGeom>
        </p:spPr>
      </p:pic>
      <p:grpSp>
        <p:nvGrpSpPr>
          <p:cNvPr id="3" name="Group 2"/>
          <p:cNvGrpSpPr/>
          <p:nvPr userDrawn="1"/>
        </p:nvGrpSpPr>
        <p:grpSpPr>
          <a:xfrm>
            <a:off x="7750863" y="200562"/>
            <a:ext cx="3831537" cy="231951"/>
            <a:chOff x="5136243" y="672026"/>
            <a:chExt cx="3598105" cy="199542"/>
          </a:xfrm>
        </p:grpSpPr>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extLst>
      <p:ext uri="{BB962C8B-B14F-4D97-AF65-F5344CB8AC3E}">
        <p14:creationId xmlns:p14="http://schemas.microsoft.com/office/powerpoint/2010/main" val="201502408"/>
      </p:ext>
    </p:extLst>
  </p:cSld>
  <p:clrMap bg1="lt1" tx1="dk1" bg2="lt2" tx2="dk2" accent1="accent1" accent2="accent2" accent3="accent3" accent4="accent4" accent5="accent5" accent6="accent6" hlink="hlink" folHlink="folHlink"/>
  <p:sldLayoutIdLst>
    <p:sldLayoutId id="2147483896" r:id="rId1"/>
    <p:sldLayoutId id="2147483897" r:id="rId2"/>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5" name="Footer Placeholder 4"/>
          <p:cNvSpPr>
            <a:spLocks noGrp="1"/>
          </p:cNvSpPr>
          <p:nvPr>
            <p:ph type="ftr" sz="quarter" idx="3"/>
          </p:nvPr>
        </p:nvSpPr>
        <p:spPr>
          <a:xfrm>
            <a:off x="2503713" y="6549548"/>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GB"/>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06A3AFF-646B-5740-ADD0-C375F9F838B4}"/>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10740978" y="6431056"/>
            <a:ext cx="871051" cy="357942"/>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710" r:id="rId8"/>
    <p:sldLayoutId id="2147483728" r:id="rId9"/>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10841567" y="6489520"/>
            <a:ext cx="749299" cy="237098"/>
          </a:xfrm>
          <a:prstGeom prst="rect">
            <a:avLst/>
          </a:prstGeom>
        </p:spPr>
      </p:pic>
    </p:spTree>
    <p:extLst>
      <p:ext uri="{BB962C8B-B14F-4D97-AF65-F5344CB8AC3E}">
        <p14:creationId xmlns:p14="http://schemas.microsoft.com/office/powerpoint/2010/main" val="3031015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a:latin typeface="Helvetica"/>
              <a:cs typeface="Helvetica"/>
            </a:endParaRPr>
          </a:p>
        </p:txBody>
      </p:sp>
      <p:sp>
        <p:nvSpPr>
          <p:cNvPr id="5" name="Footer Placeholder 4"/>
          <p:cNvSpPr>
            <a:spLocks noGrp="1"/>
          </p:cNvSpPr>
          <p:nvPr>
            <p:ph type="ftr" sz="quarter" idx="3"/>
          </p:nvPr>
        </p:nvSpPr>
        <p:spPr>
          <a:xfrm>
            <a:off x="2503713" y="6549548"/>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GB"/>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0841567" y="6489520"/>
            <a:ext cx="749299" cy="237098"/>
          </a:xfrm>
          <a:prstGeom prst="rect">
            <a:avLst/>
          </a:prstGeom>
        </p:spPr>
      </p:pic>
    </p:spTree>
    <p:extLst>
      <p:ext uri="{BB962C8B-B14F-4D97-AF65-F5344CB8AC3E}">
        <p14:creationId xmlns:p14="http://schemas.microsoft.com/office/powerpoint/2010/main" val="232828643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848" r:id="rId9"/>
    <p:sldLayoutId id="2147483888" r:id="rId10"/>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06502" y="6366509"/>
            <a:ext cx="11675745" cy="0"/>
          </a:xfrm>
          <a:custGeom>
            <a:avLst/>
            <a:gdLst/>
            <a:ahLst/>
            <a:cxnLst/>
            <a:rect l="l" t="t" r="r" b="b"/>
            <a:pathLst>
              <a:path w="11675745">
                <a:moveTo>
                  <a:pt x="0" y="0"/>
                </a:moveTo>
                <a:lnTo>
                  <a:pt x="11675325" y="0"/>
                </a:lnTo>
              </a:path>
            </a:pathLst>
          </a:custGeom>
          <a:ln w="41275">
            <a:solidFill>
              <a:srgbClr val="E95124"/>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10751058" y="6428993"/>
            <a:ext cx="949781" cy="402335"/>
          </a:xfrm>
          <a:prstGeom prst="rect">
            <a:avLst/>
          </a:prstGeom>
        </p:spPr>
      </p:pic>
      <p:pic>
        <p:nvPicPr>
          <p:cNvPr id="18" name="bg object 18"/>
          <p:cNvPicPr/>
          <p:nvPr/>
        </p:nvPicPr>
        <p:blipFill>
          <a:blip r:embed="rId8" cstate="print">
            <a:extLst>
              <a:ext uri="{28A0092B-C50C-407E-A947-70E740481C1C}">
                <a14:useLocalDpi xmlns:a14="http://schemas.microsoft.com/office/drawing/2010/main"/>
              </a:ext>
            </a:extLst>
          </a:blip>
          <a:stretch>
            <a:fillRect/>
          </a:stretch>
        </p:blipFill>
        <p:spPr>
          <a:xfrm>
            <a:off x="9363456" y="6327647"/>
            <a:ext cx="1030223" cy="530352"/>
          </a:xfrm>
          <a:prstGeom prst="rect">
            <a:avLst/>
          </a:prstGeom>
        </p:spPr>
      </p:pic>
      <p:sp>
        <p:nvSpPr>
          <p:cNvPr id="2" name="Holder 2"/>
          <p:cNvSpPr>
            <a:spLocks noGrp="1"/>
          </p:cNvSpPr>
          <p:nvPr>
            <p:ph type="title"/>
          </p:nvPr>
        </p:nvSpPr>
        <p:spPr>
          <a:xfrm>
            <a:off x="593501" y="66924"/>
            <a:ext cx="8329930" cy="635635"/>
          </a:xfrm>
          <a:prstGeom prst="rect">
            <a:avLst/>
          </a:prstGeom>
        </p:spPr>
        <p:txBody>
          <a:bodyPr wrap="square" lIns="0" tIns="0" rIns="0" bIns="0">
            <a:spAutoFit/>
          </a:bodyPr>
          <a:lstStyle>
            <a:lvl1pPr>
              <a:defRPr sz="4000" b="1" i="0">
                <a:solidFill>
                  <a:srgbClr val="E95124"/>
                </a:solidFill>
                <a:latin typeface="Arial"/>
                <a:cs typeface="Arial"/>
              </a:defRPr>
            </a:lvl1pPr>
          </a:lstStyle>
          <a:p>
            <a:endParaRPr/>
          </a:p>
        </p:txBody>
      </p:sp>
      <p:sp>
        <p:nvSpPr>
          <p:cNvPr id="3" name="Holder 3"/>
          <p:cNvSpPr>
            <a:spLocks noGrp="1"/>
          </p:cNvSpPr>
          <p:nvPr>
            <p:ph type="body" idx="1"/>
          </p:nvPr>
        </p:nvSpPr>
        <p:spPr>
          <a:xfrm>
            <a:off x="592673" y="1081074"/>
            <a:ext cx="9855200" cy="1976120"/>
          </a:xfrm>
          <a:prstGeom prst="rect">
            <a:avLst/>
          </a:prstGeom>
        </p:spPr>
        <p:txBody>
          <a:bodyPr wrap="square" lIns="0" tIns="0" rIns="0" bIns="0">
            <a:spAutoFit/>
          </a:bodyPr>
          <a:lstStyle>
            <a:lvl1pPr>
              <a:defRPr sz="2200" b="0" i="0">
                <a:solidFill>
                  <a:srgbClr val="3B5A77"/>
                </a:solidFill>
                <a:latin typeface="Arial"/>
                <a:cs typeface="Arial"/>
              </a:defRPr>
            </a:lvl1pPr>
          </a:lstStyle>
          <a:p>
            <a:endParaRPr/>
          </a:p>
        </p:txBody>
      </p:sp>
      <p:sp>
        <p:nvSpPr>
          <p:cNvPr id="4" name="Holder 4"/>
          <p:cNvSpPr>
            <a:spLocks noGrp="1"/>
          </p:cNvSpPr>
          <p:nvPr>
            <p:ph type="ftr" sz="quarter" idx="5"/>
          </p:nvPr>
        </p:nvSpPr>
        <p:spPr>
          <a:xfrm>
            <a:off x="1159592" y="6522531"/>
            <a:ext cx="702944" cy="196215"/>
          </a:xfrm>
          <a:prstGeom prst="rect">
            <a:avLst/>
          </a:prstGeom>
        </p:spPr>
        <p:txBody>
          <a:bodyPr wrap="square" lIns="0" tIns="0" rIns="0" bIns="0">
            <a:spAutoFit/>
          </a:bodyPr>
          <a:lstStyle>
            <a:lvl1pPr>
              <a:defRPr sz="1200" b="0" i="0">
                <a:solidFill>
                  <a:srgbClr val="E95124"/>
                </a:solidFill>
                <a:latin typeface="Arial"/>
                <a:cs typeface="Arial"/>
              </a:defRPr>
            </a:lvl1pPr>
          </a:lstStyle>
          <a:p>
            <a:pPr marL="12700">
              <a:lnSpc>
                <a:spcPts val="1425"/>
              </a:lnSpc>
            </a:pPr>
            <a:endParaRPr spc="-10"/>
          </a:p>
        </p:txBody>
      </p:sp>
      <p:sp>
        <p:nvSpPr>
          <p:cNvPr id="5" name="Holder 5"/>
          <p:cNvSpPr>
            <a:spLocks noGrp="1"/>
          </p:cNvSpPr>
          <p:nvPr>
            <p:ph type="dt" sz="half" idx="6"/>
          </p:nvPr>
        </p:nvSpPr>
        <p:spPr>
          <a:xfrm>
            <a:off x="2490959" y="6522531"/>
            <a:ext cx="3846829" cy="196215"/>
          </a:xfrm>
          <a:prstGeom prst="rect">
            <a:avLst/>
          </a:prstGeom>
        </p:spPr>
        <p:txBody>
          <a:bodyPr wrap="square" lIns="0" tIns="0" rIns="0" bIns="0">
            <a:spAutoFit/>
          </a:bodyPr>
          <a:lstStyle>
            <a:lvl1pPr>
              <a:defRPr sz="1200" b="0" i="0">
                <a:solidFill>
                  <a:srgbClr val="E95124"/>
                </a:solidFill>
                <a:latin typeface="Arial"/>
                <a:cs typeface="Arial"/>
              </a:defRPr>
            </a:lvl1pPr>
          </a:lstStyle>
          <a:p>
            <a:pPr marL="12700">
              <a:lnSpc>
                <a:spcPts val="1425"/>
              </a:lnSpc>
            </a:pPr>
            <a:endParaRPr spc="-20"/>
          </a:p>
        </p:txBody>
      </p:sp>
      <p:sp>
        <p:nvSpPr>
          <p:cNvPr id="6" name="Holder 6"/>
          <p:cNvSpPr>
            <a:spLocks noGrp="1"/>
          </p:cNvSpPr>
          <p:nvPr>
            <p:ph type="sldNum" sz="quarter" idx="7"/>
          </p:nvPr>
        </p:nvSpPr>
        <p:spPr>
          <a:xfrm>
            <a:off x="567264" y="6522531"/>
            <a:ext cx="258444" cy="196215"/>
          </a:xfrm>
          <a:prstGeom prst="rect">
            <a:avLst/>
          </a:prstGeom>
        </p:spPr>
        <p:txBody>
          <a:bodyPr wrap="square" lIns="0" tIns="0" rIns="0" bIns="0">
            <a:spAutoFit/>
          </a:bodyPr>
          <a:lstStyle>
            <a:lvl1pPr>
              <a:defRPr sz="1200" b="1" i="0">
                <a:solidFill>
                  <a:srgbClr val="E95124"/>
                </a:solidFill>
                <a:latin typeface="Arial"/>
                <a:cs typeface="Arial"/>
              </a:defRPr>
            </a:lvl1pPr>
          </a:lstStyle>
          <a:p>
            <a:pPr marL="38100">
              <a:lnSpc>
                <a:spcPts val="1425"/>
              </a:lnSpc>
            </a:pPr>
            <a:fld id="{81D60167-4931-47E6-BA6A-407CBD079E47}" type="slidenum">
              <a:rPr spc="-25"/>
              <a:t>‹#›</a:t>
            </a:fld>
            <a:endParaRPr spc="-25"/>
          </a:p>
        </p:txBody>
      </p:sp>
    </p:spTree>
    <p:extLst>
      <p:ext uri="{BB962C8B-B14F-4D97-AF65-F5344CB8AC3E}">
        <p14:creationId xmlns:p14="http://schemas.microsoft.com/office/powerpoint/2010/main" val="40503577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489880" y="6298507"/>
            <a:ext cx="1656177" cy="523949"/>
          </a:xfrm>
          <a:prstGeom prst="rect">
            <a:avLst/>
          </a:prstGeom>
        </p:spPr>
      </p:pic>
      <p:sp>
        <p:nvSpPr>
          <p:cNvPr id="17" name="bg object 17"/>
          <p:cNvSpPr/>
          <p:nvPr/>
        </p:nvSpPr>
        <p:spPr>
          <a:xfrm>
            <a:off x="162350" y="6297026"/>
            <a:ext cx="11861864" cy="23608"/>
          </a:xfrm>
          <a:custGeom>
            <a:avLst/>
            <a:gdLst/>
            <a:ahLst/>
            <a:cxnLst/>
            <a:rect l="l" t="t" r="r" b="b"/>
            <a:pathLst>
              <a:path w="9810750" h="26034">
                <a:moveTo>
                  <a:pt x="0" y="25565"/>
                </a:moveTo>
                <a:lnTo>
                  <a:pt x="9810369" y="25565"/>
                </a:lnTo>
                <a:lnTo>
                  <a:pt x="9810369" y="0"/>
                </a:lnTo>
                <a:lnTo>
                  <a:pt x="0" y="0"/>
                </a:lnTo>
                <a:lnTo>
                  <a:pt x="0" y="25565"/>
                </a:lnTo>
                <a:close/>
              </a:path>
            </a:pathLst>
          </a:custGeom>
          <a:solidFill>
            <a:srgbClr val="000000">
              <a:alpha val="38999"/>
            </a:srgbClr>
          </a:solidFill>
        </p:spPr>
        <p:txBody>
          <a:bodyPr wrap="square" lIns="0" tIns="0" rIns="0" bIns="0" rtlCol="0"/>
          <a:lstStyle/>
          <a:p>
            <a:endParaRPr/>
          </a:p>
        </p:txBody>
      </p:sp>
      <p:sp>
        <p:nvSpPr>
          <p:cNvPr id="2" name="Holder 2"/>
          <p:cNvSpPr>
            <a:spLocks noGrp="1"/>
          </p:cNvSpPr>
          <p:nvPr>
            <p:ph type="title"/>
          </p:nvPr>
        </p:nvSpPr>
        <p:spPr>
          <a:xfrm>
            <a:off x="683243" y="23086"/>
            <a:ext cx="10829997" cy="677108"/>
          </a:xfrm>
          <a:prstGeom prst="rect">
            <a:avLst/>
          </a:prstGeom>
        </p:spPr>
        <p:txBody>
          <a:bodyPr wrap="square" lIns="0" tIns="0" rIns="0" bIns="0">
            <a:spAutoFit/>
          </a:bodyPr>
          <a:lstStyle>
            <a:lvl1pPr>
              <a:defRPr sz="4400" b="1" i="0">
                <a:solidFill>
                  <a:srgbClr val="DD4713"/>
                </a:solidFill>
                <a:latin typeface="Arial"/>
                <a:cs typeface="Arial"/>
              </a:defRPr>
            </a:lvl1pPr>
          </a:lstStyle>
          <a:p>
            <a:endParaRPr/>
          </a:p>
        </p:txBody>
      </p:sp>
      <p:sp>
        <p:nvSpPr>
          <p:cNvPr id="3" name="Holder 3"/>
          <p:cNvSpPr>
            <a:spLocks noGrp="1"/>
          </p:cNvSpPr>
          <p:nvPr>
            <p:ph type="body" idx="1"/>
          </p:nvPr>
        </p:nvSpPr>
        <p:spPr>
          <a:xfrm>
            <a:off x="4798427" y="3278765"/>
            <a:ext cx="7010399" cy="492443"/>
          </a:xfrm>
          <a:prstGeom prst="rect">
            <a:avLst/>
          </a:prstGeom>
        </p:spPr>
        <p:txBody>
          <a:bodyPr wrap="square" lIns="0" tIns="0" rIns="0" bIns="0">
            <a:spAutoFit/>
          </a:bodyPr>
          <a:lstStyle>
            <a:lvl1pPr>
              <a:defRPr sz="3200" b="0" i="0">
                <a:solidFill>
                  <a:srgbClr val="336699"/>
                </a:solidFill>
                <a:latin typeface="Times New Roman"/>
                <a:cs typeface="Times New Roman"/>
              </a:defRPr>
            </a:lvl1pPr>
          </a:lstStyle>
          <a:p>
            <a:endParaRPr/>
          </a:p>
        </p:txBody>
      </p:sp>
      <p:sp>
        <p:nvSpPr>
          <p:cNvPr id="4" name="Holder 4"/>
          <p:cNvSpPr>
            <a:spLocks noGrp="1"/>
          </p:cNvSpPr>
          <p:nvPr>
            <p:ph type="ftr" sz="quarter" idx="5"/>
          </p:nvPr>
        </p:nvSpPr>
        <p:spPr>
          <a:xfrm>
            <a:off x="2656304" y="6408916"/>
            <a:ext cx="2983508" cy="294953"/>
          </a:xfrm>
          <a:prstGeom prst="rect">
            <a:avLst/>
          </a:prstGeom>
        </p:spPr>
        <p:txBody>
          <a:bodyPr wrap="square" lIns="0" tIns="0" rIns="0" bIns="0">
            <a:spAutoFit/>
          </a:bodyPr>
          <a:lstStyle>
            <a:lvl1pPr>
              <a:defRPr sz="1995" b="0" i="0">
                <a:solidFill>
                  <a:srgbClr val="DD4713"/>
                </a:solidFill>
                <a:latin typeface="Times New Roman"/>
                <a:cs typeface="Times New Roman"/>
              </a:defRPr>
            </a:lvl1pPr>
          </a:lstStyle>
          <a:p>
            <a:pPr marL="11516">
              <a:lnSpc>
                <a:spcPts val="2267"/>
              </a:lnSpc>
            </a:pPr>
            <a:endParaRPr lang="en-GB" spc="-23">
              <a:solidFill>
                <a:srgbClr val="DC4713"/>
              </a:solidFill>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738721" y="6403031"/>
            <a:ext cx="445300" cy="589905"/>
          </a:xfrm>
          <a:prstGeom prst="rect">
            <a:avLst/>
          </a:prstGeom>
        </p:spPr>
        <p:txBody>
          <a:bodyPr wrap="square" lIns="0" tIns="0" rIns="0" bIns="0">
            <a:spAutoFit/>
          </a:bodyPr>
          <a:lstStyle>
            <a:lvl1pPr>
              <a:defRPr sz="1995" b="1" i="0">
                <a:solidFill>
                  <a:srgbClr val="DD4713"/>
                </a:solidFill>
                <a:latin typeface="Times New Roman"/>
                <a:cs typeface="Times New Roman"/>
              </a:defRPr>
            </a:lvl1pPr>
          </a:lstStyle>
          <a:p>
            <a:pPr marL="160653">
              <a:lnSpc>
                <a:spcPts val="2267"/>
              </a:lnSpc>
            </a:pPr>
            <a:fld id="{81D60167-4931-47E6-BA6A-407CBD079E47}" type="slidenum">
              <a:rPr lang="en-GB" smtClean="0">
                <a:solidFill>
                  <a:srgbClr val="DC4713"/>
                </a:solidFill>
              </a:rPr>
              <a:pPr marL="160653">
                <a:lnSpc>
                  <a:spcPts val="2267"/>
                </a:lnSpc>
              </a:pPr>
              <a:t>‹#›</a:t>
            </a:fld>
            <a:endParaRPr lang="en-GB">
              <a:solidFill>
                <a:srgbClr val="DC4713"/>
              </a:solidFill>
            </a:endParaRPr>
          </a:p>
        </p:txBody>
      </p:sp>
    </p:spTree>
    <p:extLst>
      <p:ext uri="{BB962C8B-B14F-4D97-AF65-F5344CB8AC3E}">
        <p14:creationId xmlns:p14="http://schemas.microsoft.com/office/powerpoint/2010/main" val="282351120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chemeClr val="tx1"/>
                </a:solidFill>
                <a:latin typeface="+mn-lt"/>
                <a:ea typeface="+mn-ea"/>
                <a:cs typeface="+mn-cs"/>
              </a:defRPr>
            </a:lvl1pPr>
          </a:lstStyle>
          <a:p>
            <a:pPr>
              <a:defRPr/>
            </a:pPr>
            <a:endParaRPr lang="en-US">
              <a:latin typeface="Helvetica"/>
              <a:cs typeface="Helvetica"/>
            </a:endParaRPr>
          </a:p>
        </p:txBody>
      </p:sp>
      <p:sp>
        <p:nvSpPr>
          <p:cNvPr id="5" name="Footer Placeholder 4"/>
          <p:cNvSpPr>
            <a:spLocks noGrp="1"/>
          </p:cNvSpPr>
          <p:nvPr>
            <p:ph type="ftr" sz="quarter" idx="3"/>
          </p:nvPr>
        </p:nvSpPr>
        <p:spPr>
          <a:xfrm>
            <a:off x="5026058" y="6542126"/>
            <a:ext cx="1331424" cy="158689"/>
          </a:xfrm>
          <a:prstGeom prst="rect">
            <a:avLst/>
          </a:prstGeom>
        </p:spPr>
        <p:txBody>
          <a:bodyPr lIns="0" tIns="0" rIns="0" bIns="0" anchor="b" anchorCtr="0"/>
          <a:lstStyle>
            <a:lvl1pPr fontAlgn="auto">
              <a:spcBef>
                <a:spcPts val="0"/>
              </a:spcBef>
              <a:spcAft>
                <a:spcPts val="0"/>
              </a:spcAft>
              <a:defRPr sz="1200" b="0" i="0" baseline="0" dirty="0">
                <a:solidFill>
                  <a:schemeClr val="tx1"/>
                </a:solidFill>
                <a:latin typeface="Helvetica"/>
                <a:ea typeface="+mn-ea"/>
                <a:cs typeface="Helvetica"/>
              </a:defRPr>
            </a:lvl1pPr>
          </a:lstStyle>
          <a:p>
            <a:pPr>
              <a:defRPr/>
            </a:pPr>
            <a:endParaRPr lang="en-GB"/>
          </a:p>
        </p:txBody>
      </p:sp>
      <p:sp>
        <p:nvSpPr>
          <p:cNvPr id="6" name="Slide Number Placeholder 5"/>
          <p:cNvSpPr>
            <a:spLocks noGrp="1"/>
          </p:cNvSpPr>
          <p:nvPr>
            <p:ph type="sldNum" sz="quarter" idx="4"/>
          </p:nvPr>
        </p:nvSpPr>
        <p:spPr>
          <a:xfrm>
            <a:off x="206152" y="6542126"/>
            <a:ext cx="566925" cy="158697"/>
          </a:xfrm>
          <a:prstGeom prst="rect">
            <a:avLst/>
          </a:prstGeom>
        </p:spPr>
        <p:txBody>
          <a:bodyPr lIns="0" tIns="0" rIns="0" bIns="0" anchor="b" anchorCtr="0"/>
          <a:lstStyle>
            <a:lvl1pPr fontAlgn="auto">
              <a:spcBef>
                <a:spcPts val="0"/>
              </a:spcBef>
              <a:spcAft>
                <a:spcPts val="0"/>
              </a:spcAft>
              <a:defRPr sz="1200" b="1" i="0" baseline="0" smtClean="0">
                <a:solidFill>
                  <a:schemeClr val="tx1"/>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a:cxnSpLocks/>
          </p:cNvCxnSpPr>
          <p:nvPr/>
        </p:nvCxnSpPr>
        <p:spPr>
          <a:xfrm>
            <a:off x="206152" y="6366856"/>
            <a:ext cx="11675327" cy="0"/>
          </a:xfrm>
          <a:prstGeom prst="line">
            <a:avLst/>
          </a:prstGeom>
          <a:ln w="41275">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11" name="Picture 5">
            <a:extLst>
              <a:ext uri="{FF2B5EF4-FFF2-40B4-BE49-F238E27FC236}">
                <a16:creationId xmlns:a16="http://schemas.microsoft.com/office/drawing/2014/main" id="{3B71DABE-DC31-482B-B11C-831EBCDCDA87}"/>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0751127" y="6428811"/>
            <a:ext cx="953613" cy="402332"/>
          </a:xfrm>
          <a:prstGeom prst="rect">
            <a:avLst/>
          </a:prstGeom>
        </p:spPr>
      </p:pic>
      <p:pic>
        <p:nvPicPr>
          <p:cNvPr id="3" name="Immagine 2">
            <a:extLst>
              <a:ext uri="{FF2B5EF4-FFF2-40B4-BE49-F238E27FC236}">
                <a16:creationId xmlns:a16="http://schemas.microsoft.com/office/drawing/2014/main" id="{AD808E7B-E27D-EC39-F32F-0E5A891D891F}"/>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363707" y="6327673"/>
            <a:ext cx="1030046" cy="602447"/>
          </a:xfrm>
          <a:prstGeom prst="rect">
            <a:avLst/>
          </a:prstGeom>
        </p:spPr>
      </p:pic>
    </p:spTree>
    <p:extLst>
      <p:ext uri="{BB962C8B-B14F-4D97-AF65-F5344CB8AC3E}">
        <p14:creationId xmlns:p14="http://schemas.microsoft.com/office/powerpoint/2010/main" val="174302071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0AFA89-CAEB-3CB5-3E22-4ACCB7F4D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CF45460-8A04-B025-3843-DF204262A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7CC512-844A-F021-92DF-AC2255849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0DFDEFB5-781F-10DA-7C1E-2307A5F01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A30EE8-C3DA-9F4F-6A7C-AD9BEA0EA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2C047-BDD9-4146-9F26-B79442187519}" type="slidenum">
              <a:rPr lang="en-GB" smtClean="0"/>
              <a:t>‹#›</a:t>
            </a:fld>
            <a:endParaRPr lang="en-GB"/>
          </a:p>
        </p:txBody>
      </p:sp>
    </p:spTree>
    <p:extLst>
      <p:ext uri="{BB962C8B-B14F-4D97-AF65-F5344CB8AC3E}">
        <p14:creationId xmlns:p14="http://schemas.microsoft.com/office/powerpoint/2010/main" val="7675645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4BB0C65-8D1E-E416-03E6-F7967E8135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90665F6-3E32-4641-1790-9056500C1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A1F230-A904-C7BF-C35E-98A9517B73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F44710AE-6DA9-72B5-AE78-2739CE569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8ED70C8-B07E-5251-623F-74DFBF6614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EB1E3-655F-43F3-ACD5-7FE994CE6500}" type="slidenum">
              <a:rPr lang="it-IT" smtClean="0"/>
              <a:t>‹#›</a:t>
            </a:fld>
            <a:endParaRPr lang="it-IT"/>
          </a:p>
        </p:txBody>
      </p:sp>
    </p:spTree>
    <p:extLst>
      <p:ext uri="{BB962C8B-B14F-4D97-AF65-F5344CB8AC3E}">
        <p14:creationId xmlns:p14="http://schemas.microsoft.com/office/powerpoint/2010/main" val="55015044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4.xml"/><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4.xml"/><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4.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8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4.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image" Target="../media/image70.jpe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13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37.xml"/><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39.xml"/><Relationship Id="rId1" Type="http://schemas.openxmlformats.org/officeDocument/2006/relationships/vmlDrawing" Target="../drawings/vmlDrawing1.vml"/><Relationship Id="rId5" Type="http://schemas.openxmlformats.org/officeDocument/2006/relationships/image" Target="../media/image104.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29.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image" Target="../media/image1310.png"/><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4.xml"/><Relationship Id="rId5" Type="http://schemas.openxmlformats.org/officeDocument/2006/relationships/image" Target="../media/image35.jpg"/><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5"/>
            <a:ext cx="10957984" cy="1747735"/>
          </a:xfrm>
        </p:spPr>
        <p:txBody>
          <a:bodyPr/>
          <a:lstStyle/>
          <a:p>
            <a:pPr algn="ctr"/>
            <a:r>
              <a:rPr lang="en-GB" dirty="0"/>
              <a:t> DUNE Phase II @ BO</a:t>
            </a:r>
          </a:p>
        </p:txBody>
      </p:sp>
      <p:sp>
        <p:nvSpPr>
          <p:cNvPr id="3" name="Text Placeholder 2"/>
          <p:cNvSpPr>
            <a:spLocks noGrp="1"/>
          </p:cNvSpPr>
          <p:nvPr>
            <p:ph type="body" sz="quarter" idx="10"/>
          </p:nvPr>
        </p:nvSpPr>
        <p:spPr>
          <a:xfrm>
            <a:off x="843491" y="4569921"/>
            <a:ext cx="10962217" cy="1721069"/>
          </a:xfrm>
        </p:spPr>
        <p:txBody>
          <a:bodyPr/>
          <a:lstStyle/>
          <a:p>
            <a:pPr algn="r"/>
            <a:r>
              <a:rPr lang="en-GB" dirty="0"/>
              <a:t>Sergio Bertolucci</a:t>
            </a:r>
          </a:p>
          <a:p>
            <a:pPr algn="r"/>
            <a:r>
              <a:rPr lang="en-GB" dirty="0"/>
              <a:t>Strategy Meeting</a:t>
            </a:r>
          </a:p>
          <a:p>
            <a:pPr algn="r"/>
            <a:r>
              <a:rPr lang="en-GB" dirty="0"/>
              <a:t>Bologna, November 7, 2024</a:t>
            </a:r>
          </a:p>
        </p:txBody>
      </p:sp>
    </p:spTree>
    <p:extLst>
      <p:ext uri="{BB962C8B-B14F-4D97-AF65-F5344CB8AC3E}">
        <p14:creationId xmlns:p14="http://schemas.microsoft.com/office/powerpoint/2010/main" val="1741762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352735" y="2652307"/>
            <a:ext cx="137621" cy="186163"/>
          </a:xfrm>
          <a:prstGeom prst="rect">
            <a:avLst/>
          </a:prstGeom>
        </p:spPr>
        <p:txBody>
          <a:bodyPr vert="horz" wrap="square" lIns="0" tIns="11516" rIns="0" bIns="0" rtlCol="0">
            <a:spAutoFit/>
          </a:bodyPr>
          <a:lstStyle/>
          <a:p>
            <a:pPr marL="11516" defTabSz="829178" fontAlgn="auto">
              <a:spcBef>
                <a:spcPts val="91"/>
              </a:spcBef>
              <a:spcAft>
                <a:spcPts val="0"/>
              </a:spcAft>
            </a:pPr>
            <a:r>
              <a:rPr sz="1134" kern="0" spc="213">
                <a:solidFill>
                  <a:sysClr val="windowText" lastClr="000000"/>
                </a:solidFill>
                <a:latin typeface="Arial"/>
                <a:cs typeface="Arial"/>
              </a:rPr>
              <a:t>●</a:t>
            </a:r>
            <a:endParaRPr sz="1134" kern="0">
              <a:solidFill>
                <a:sysClr val="windowText" lastClr="000000"/>
              </a:solidFill>
              <a:latin typeface="Arial"/>
              <a:cs typeface="Arial"/>
            </a:endParaRPr>
          </a:p>
        </p:txBody>
      </p:sp>
      <p:sp>
        <p:nvSpPr>
          <p:cNvPr id="6" name="object 6"/>
          <p:cNvSpPr/>
          <p:nvPr/>
        </p:nvSpPr>
        <p:spPr>
          <a:xfrm>
            <a:off x="9284988" y="2590050"/>
            <a:ext cx="145682" cy="0"/>
          </a:xfrm>
          <a:custGeom>
            <a:avLst/>
            <a:gdLst/>
            <a:ahLst/>
            <a:cxnLst/>
            <a:rect l="l" t="t" r="r" b="b"/>
            <a:pathLst>
              <a:path w="160654">
                <a:moveTo>
                  <a:pt x="0" y="0"/>
                </a:moveTo>
                <a:lnTo>
                  <a:pt x="160197" y="0"/>
                </a:lnTo>
              </a:path>
            </a:pathLst>
          </a:custGeom>
          <a:ln w="19075">
            <a:solidFill>
              <a:srgbClr val="336699"/>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7" name="object 7"/>
          <p:cNvSpPr txBox="1"/>
          <p:nvPr/>
        </p:nvSpPr>
        <p:spPr>
          <a:xfrm>
            <a:off x="6352735" y="3907500"/>
            <a:ext cx="137621" cy="186163"/>
          </a:xfrm>
          <a:prstGeom prst="rect">
            <a:avLst/>
          </a:prstGeom>
        </p:spPr>
        <p:txBody>
          <a:bodyPr vert="horz" wrap="square" lIns="0" tIns="11516" rIns="0" bIns="0" rtlCol="0">
            <a:spAutoFit/>
          </a:bodyPr>
          <a:lstStyle/>
          <a:p>
            <a:pPr marL="11516" defTabSz="829178" fontAlgn="auto">
              <a:spcBef>
                <a:spcPts val="91"/>
              </a:spcBef>
              <a:spcAft>
                <a:spcPts val="0"/>
              </a:spcAft>
            </a:pPr>
            <a:r>
              <a:rPr sz="1134" kern="0" spc="213">
                <a:solidFill>
                  <a:sysClr val="windowText" lastClr="000000"/>
                </a:solidFill>
                <a:latin typeface="Arial"/>
                <a:cs typeface="Arial"/>
              </a:rPr>
              <a:t>●</a:t>
            </a:r>
            <a:endParaRPr sz="1134" kern="0">
              <a:solidFill>
                <a:sysClr val="windowText" lastClr="000000"/>
              </a:solidFill>
              <a:latin typeface="Arial"/>
              <a:cs typeface="Arial"/>
            </a:endParaRPr>
          </a:p>
        </p:txBody>
      </p:sp>
      <p:sp>
        <p:nvSpPr>
          <p:cNvPr id="8" name="object 8"/>
          <p:cNvSpPr txBox="1"/>
          <p:nvPr/>
        </p:nvSpPr>
        <p:spPr>
          <a:xfrm>
            <a:off x="6352735" y="5114382"/>
            <a:ext cx="137621" cy="186163"/>
          </a:xfrm>
          <a:prstGeom prst="rect">
            <a:avLst/>
          </a:prstGeom>
        </p:spPr>
        <p:txBody>
          <a:bodyPr vert="horz" wrap="square" lIns="0" tIns="11516" rIns="0" bIns="0" rtlCol="0">
            <a:spAutoFit/>
          </a:bodyPr>
          <a:lstStyle/>
          <a:p>
            <a:pPr marL="11516" defTabSz="829178" fontAlgn="auto">
              <a:spcBef>
                <a:spcPts val="91"/>
              </a:spcBef>
              <a:spcAft>
                <a:spcPts val="0"/>
              </a:spcAft>
            </a:pPr>
            <a:r>
              <a:rPr sz="1134" kern="0" spc="213">
                <a:solidFill>
                  <a:sysClr val="windowText" lastClr="000000"/>
                </a:solidFill>
                <a:latin typeface="Arial"/>
                <a:cs typeface="Arial"/>
              </a:rPr>
              <a:t>●</a:t>
            </a:r>
            <a:endParaRPr sz="1134" kern="0">
              <a:solidFill>
                <a:sysClr val="windowText" lastClr="000000"/>
              </a:solidFill>
              <a:latin typeface="Arial"/>
              <a:cs typeface="Arial"/>
            </a:endParaRPr>
          </a:p>
        </p:txBody>
      </p:sp>
      <p:sp>
        <p:nvSpPr>
          <p:cNvPr id="9" name="object 9"/>
          <p:cNvSpPr txBox="1"/>
          <p:nvPr/>
        </p:nvSpPr>
        <p:spPr>
          <a:xfrm>
            <a:off x="6329702" y="1327902"/>
            <a:ext cx="4079675" cy="4860669"/>
          </a:xfrm>
          <a:prstGeom prst="rect">
            <a:avLst/>
          </a:prstGeom>
        </p:spPr>
        <p:txBody>
          <a:bodyPr vert="horz" wrap="square" lIns="0" tIns="39731" rIns="0" bIns="0" rtlCol="0">
            <a:spAutoFit/>
          </a:bodyPr>
          <a:lstStyle/>
          <a:p>
            <a:pPr marL="289636" marR="135317" indent="-255663" algn="just" defTabSz="829178" fontAlgn="auto">
              <a:lnSpc>
                <a:spcPct val="93500"/>
              </a:lnSpc>
              <a:spcBef>
                <a:spcPts val="313"/>
              </a:spcBef>
              <a:spcAft>
                <a:spcPts val="0"/>
              </a:spcAft>
              <a:buClr>
                <a:srgbClr val="000000"/>
              </a:buClr>
              <a:buSzPct val="45454"/>
              <a:buFont typeface="Arial"/>
              <a:buChar char="●"/>
              <a:tabLst>
                <a:tab pos="289636" algn="l"/>
              </a:tabLst>
            </a:pPr>
            <a:r>
              <a:rPr sz="2494" kern="0">
                <a:solidFill>
                  <a:srgbClr val="336699"/>
                </a:solidFill>
                <a:latin typeface="Times New Roman"/>
                <a:cs typeface="Times New Roman"/>
              </a:rPr>
              <a:t>Time</a:t>
            </a:r>
            <a:r>
              <a:rPr sz="2494" kern="0" spc="14">
                <a:solidFill>
                  <a:srgbClr val="336699"/>
                </a:solidFill>
                <a:latin typeface="Times New Roman"/>
                <a:cs typeface="Times New Roman"/>
              </a:rPr>
              <a:t> </a:t>
            </a:r>
            <a:r>
              <a:rPr sz="2494" kern="0">
                <a:solidFill>
                  <a:srgbClr val="336699"/>
                </a:solidFill>
                <a:latin typeface="Times New Roman"/>
                <a:cs typeface="Times New Roman"/>
              </a:rPr>
              <a:t>(and</a:t>
            </a:r>
            <a:r>
              <a:rPr sz="2494" kern="0" spc="23">
                <a:solidFill>
                  <a:srgbClr val="336699"/>
                </a:solidFill>
                <a:latin typeface="Times New Roman"/>
                <a:cs typeface="Times New Roman"/>
              </a:rPr>
              <a:t> </a:t>
            </a:r>
            <a:r>
              <a:rPr sz="2494" kern="0">
                <a:solidFill>
                  <a:srgbClr val="336699"/>
                </a:solidFill>
                <a:latin typeface="Times New Roman"/>
                <a:cs typeface="Times New Roman"/>
              </a:rPr>
              <a:t>energy)</a:t>
            </a:r>
            <a:r>
              <a:rPr sz="2494" kern="0" spc="18">
                <a:solidFill>
                  <a:srgbClr val="336699"/>
                </a:solidFill>
                <a:latin typeface="Times New Roman"/>
                <a:cs typeface="Times New Roman"/>
              </a:rPr>
              <a:t> </a:t>
            </a:r>
            <a:r>
              <a:rPr sz="2494" kern="0">
                <a:solidFill>
                  <a:srgbClr val="336699"/>
                </a:solidFill>
                <a:latin typeface="Times New Roman"/>
                <a:cs typeface="Times New Roman"/>
              </a:rPr>
              <a:t>profile</a:t>
            </a:r>
            <a:r>
              <a:rPr sz="2494" kern="0" spc="23">
                <a:solidFill>
                  <a:srgbClr val="336699"/>
                </a:solidFill>
                <a:latin typeface="Times New Roman"/>
                <a:cs typeface="Times New Roman"/>
              </a:rPr>
              <a:t> </a:t>
            </a:r>
            <a:r>
              <a:rPr sz="2494" kern="0" spc="-23">
                <a:solidFill>
                  <a:srgbClr val="336699"/>
                </a:solidFill>
                <a:latin typeface="Times New Roman"/>
                <a:cs typeface="Times New Roman"/>
              </a:rPr>
              <a:t>of </a:t>
            </a:r>
            <a:r>
              <a:rPr sz="2494" kern="0">
                <a:solidFill>
                  <a:srgbClr val="336699"/>
                </a:solidFill>
                <a:latin typeface="Times New Roman"/>
                <a:cs typeface="Times New Roman"/>
              </a:rPr>
              <a:t>the</a:t>
            </a:r>
            <a:r>
              <a:rPr sz="2494" kern="0" spc="23">
                <a:solidFill>
                  <a:srgbClr val="336699"/>
                </a:solidFill>
                <a:latin typeface="Times New Roman"/>
                <a:cs typeface="Times New Roman"/>
              </a:rPr>
              <a:t> </a:t>
            </a:r>
            <a:r>
              <a:rPr sz="2494" kern="0">
                <a:solidFill>
                  <a:srgbClr val="336699"/>
                </a:solidFill>
                <a:latin typeface="Times New Roman"/>
                <a:cs typeface="Times New Roman"/>
              </a:rPr>
              <a:t>flux</a:t>
            </a:r>
            <a:r>
              <a:rPr sz="2494" kern="0" spc="27">
                <a:solidFill>
                  <a:srgbClr val="336699"/>
                </a:solidFill>
                <a:latin typeface="Times New Roman"/>
                <a:cs typeface="Times New Roman"/>
              </a:rPr>
              <a:t> </a:t>
            </a:r>
            <a:r>
              <a:rPr sz="2494" kern="0">
                <a:solidFill>
                  <a:srgbClr val="336699"/>
                </a:solidFill>
                <a:latin typeface="Times New Roman"/>
                <a:cs typeface="Times New Roman"/>
              </a:rPr>
              <a:t>is</a:t>
            </a:r>
            <a:r>
              <a:rPr sz="2494" kern="0" spc="18">
                <a:solidFill>
                  <a:srgbClr val="336699"/>
                </a:solidFill>
                <a:latin typeface="Times New Roman"/>
                <a:cs typeface="Times New Roman"/>
              </a:rPr>
              <a:t> </a:t>
            </a:r>
            <a:r>
              <a:rPr sz="2494" kern="0">
                <a:solidFill>
                  <a:srgbClr val="336699"/>
                </a:solidFill>
                <a:latin typeface="Times New Roman"/>
                <a:cs typeface="Times New Roman"/>
              </a:rPr>
              <a:t>rich</a:t>
            </a:r>
            <a:r>
              <a:rPr sz="2494" kern="0" spc="27">
                <a:solidFill>
                  <a:srgbClr val="336699"/>
                </a:solidFill>
                <a:latin typeface="Times New Roman"/>
                <a:cs typeface="Times New Roman"/>
              </a:rPr>
              <a:t> </a:t>
            </a:r>
            <a:r>
              <a:rPr sz="2494" kern="0">
                <a:solidFill>
                  <a:srgbClr val="336699"/>
                </a:solidFill>
                <a:latin typeface="Times New Roman"/>
                <a:cs typeface="Times New Roman"/>
              </a:rPr>
              <a:t>in</a:t>
            </a:r>
            <a:r>
              <a:rPr sz="2494" kern="0" spc="27">
                <a:solidFill>
                  <a:srgbClr val="336699"/>
                </a:solidFill>
                <a:latin typeface="Times New Roman"/>
                <a:cs typeface="Times New Roman"/>
              </a:rPr>
              <a:t> </a:t>
            </a:r>
            <a:r>
              <a:rPr sz="2494" kern="0" spc="-9">
                <a:solidFill>
                  <a:srgbClr val="336699"/>
                </a:solidFill>
                <a:latin typeface="Times New Roman"/>
                <a:cs typeface="Times New Roman"/>
              </a:rPr>
              <a:t>supernova astrophysics</a:t>
            </a:r>
            <a:endParaRPr sz="2494" kern="0">
              <a:solidFill>
                <a:sysClr val="windowText" lastClr="000000"/>
              </a:solidFill>
              <a:latin typeface="Times New Roman"/>
              <a:cs typeface="Times New Roman"/>
            </a:endParaRPr>
          </a:p>
          <a:p>
            <a:pPr marL="289636" marR="342612" defTabSz="829178" fontAlgn="auto">
              <a:lnSpc>
                <a:spcPct val="97700"/>
              </a:lnSpc>
              <a:spcBef>
                <a:spcPts val="984"/>
              </a:spcBef>
              <a:spcAft>
                <a:spcPts val="0"/>
              </a:spcAft>
            </a:pPr>
            <a:r>
              <a:rPr sz="2494" kern="0">
                <a:solidFill>
                  <a:srgbClr val="336699"/>
                </a:solidFill>
                <a:latin typeface="Times New Roman"/>
                <a:cs typeface="Times New Roman"/>
              </a:rPr>
              <a:t>Flux</a:t>
            </a:r>
            <a:r>
              <a:rPr sz="2494" kern="0" spc="41">
                <a:solidFill>
                  <a:srgbClr val="336699"/>
                </a:solidFill>
                <a:latin typeface="Times New Roman"/>
                <a:cs typeface="Times New Roman"/>
              </a:rPr>
              <a:t> </a:t>
            </a:r>
            <a:r>
              <a:rPr sz="2494" kern="0">
                <a:solidFill>
                  <a:srgbClr val="336699"/>
                </a:solidFill>
                <a:latin typeface="Times New Roman"/>
                <a:cs typeface="Times New Roman"/>
              </a:rPr>
              <a:t>contains</a:t>
            </a:r>
            <a:r>
              <a:rPr sz="2494" kern="0" spc="41">
                <a:solidFill>
                  <a:srgbClr val="336699"/>
                </a:solidFill>
                <a:latin typeface="Times New Roman"/>
                <a:cs typeface="Times New Roman"/>
              </a:rPr>
              <a:t> </a:t>
            </a:r>
            <a:r>
              <a:rPr sz="2494" kern="0">
                <a:solidFill>
                  <a:srgbClr val="336699"/>
                </a:solidFill>
                <a:latin typeface="Times New Roman"/>
                <a:cs typeface="Times New Roman"/>
              </a:rPr>
              <a:t>ν</a:t>
            </a:r>
            <a:r>
              <a:rPr sz="2176" kern="0" baseline="-19097">
                <a:solidFill>
                  <a:srgbClr val="336699"/>
                </a:solidFill>
                <a:latin typeface="Times New Roman"/>
                <a:cs typeface="Times New Roman"/>
              </a:rPr>
              <a:t>e</a:t>
            </a:r>
            <a:r>
              <a:rPr sz="2176" kern="0" spc="422" baseline="-19097">
                <a:solidFill>
                  <a:srgbClr val="336699"/>
                </a:solidFill>
                <a:latin typeface="Times New Roman"/>
                <a:cs typeface="Times New Roman"/>
              </a:rPr>
              <a:t> </a:t>
            </a:r>
            <a:r>
              <a:rPr sz="2494" kern="0">
                <a:solidFill>
                  <a:srgbClr val="336699"/>
                </a:solidFill>
                <a:latin typeface="Times New Roman"/>
                <a:cs typeface="Times New Roman"/>
              </a:rPr>
              <a:t>and</a:t>
            </a:r>
            <a:r>
              <a:rPr sz="2494" kern="0" spc="50">
                <a:solidFill>
                  <a:srgbClr val="336699"/>
                </a:solidFill>
                <a:latin typeface="Times New Roman"/>
                <a:cs typeface="Times New Roman"/>
              </a:rPr>
              <a:t> </a:t>
            </a:r>
            <a:r>
              <a:rPr sz="2494" kern="0">
                <a:solidFill>
                  <a:srgbClr val="336699"/>
                </a:solidFill>
                <a:latin typeface="Times New Roman"/>
                <a:cs typeface="Times New Roman"/>
              </a:rPr>
              <a:t>ν</a:t>
            </a:r>
            <a:r>
              <a:rPr sz="2176" kern="0" baseline="-19097">
                <a:solidFill>
                  <a:srgbClr val="336699"/>
                </a:solidFill>
                <a:latin typeface="Times New Roman"/>
                <a:cs typeface="Times New Roman"/>
              </a:rPr>
              <a:t>e</a:t>
            </a:r>
            <a:r>
              <a:rPr sz="2176" kern="0" spc="442" baseline="-19097">
                <a:solidFill>
                  <a:srgbClr val="336699"/>
                </a:solidFill>
                <a:latin typeface="Times New Roman"/>
                <a:cs typeface="Times New Roman"/>
              </a:rPr>
              <a:t> </a:t>
            </a:r>
            <a:r>
              <a:rPr sz="2494" kern="0" spc="-32">
                <a:solidFill>
                  <a:srgbClr val="336699"/>
                </a:solidFill>
                <a:latin typeface="Times New Roman"/>
                <a:cs typeface="Times New Roman"/>
              </a:rPr>
              <a:t>as </a:t>
            </a:r>
            <a:r>
              <a:rPr sz="2494" kern="0">
                <a:solidFill>
                  <a:srgbClr val="336699"/>
                </a:solidFill>
                <a:latin typeface="Times New Roman"/>
                <a:cs typeface="Times New Roman"/>
              </a:rPr>
              <a:t>well</a:t>
            </a:r>
            <a:r>
              <a:rPr sz="2494" kern="0" spc="27">
                <a:solidFill>
                  <a:srgbClr val="336699"/>
                </a:solidFill>
                <a:latin typeface="Times New Roman"/>
                <a:cs typeface="Times New Roman"/>
              </a:rPr>
              <a:t> </a:t>
            </a:r>
            <a:r>
              <a:rPr sz="2494" kern="0">
                <a:solidFill>
                  <a:srgbClr val="336699"/>
                </a:solidFill>
                <a:latin typeface="Times New Roman"/>
                <a:cs typeface="Times New Roman"/>
              </a:rPr>
              <a:t>as</a:t>
            </a:r>
            <a:r>
              <a:rPr sz="2494" kern="0" spc="41">
                <a:solidFill>
                  <a:srgbClr val="336699"/>
                </a:solidFill>
                <a:latin typeface="Times New Roman"/>
                <a:cs typeface="Times New Roman"/>
              </a:rPr>
              <a:t> </a:t>
            </a:r>
            <a:r>
              <a:rPr sz="2494" kern="0">
                <a:solidFill>
                  <a:srgbClr val="336699"/>
                </a:solidFill>
                <a:latin typeface="Times New Roman"/>
                <a:cs typeface="Times New Roman"/>
              </a:rPr>
              <a:t>a</a:t>
            </a:r>
            <a:r>
              <a:rPr sz="2494" kern="0" spc="36">
                <a:solidFill>
                  <a:srgbClr val="336699"/>
                </a:solidFill>
                <a:latin typeface="Times New Roman"/>
                <a:cs typeface="Times New Roman"/>
              </a:rPr>
              <a:t> </a:t>
            </a:r>
            <a:r>
              <a:rPr sz="2494" kern="0">
                <a:solidFill>
                  <a:srgbClr val="336699"/>
                </a:solidFill>
                <a:latin typeface="Times New Roman"/>
                <a:cs typeface="Times New Roman"/>
              </a:rPr>
              <a:t>component</a:t>
            </a:r>
            <a:r>
              <a:rPr sz="2494" kern="0" spc="36">
                <a:solidFill>
                  <a:srgbClr val="336699"/>
                </a:solidFill>
                <a:latin typeface="Times New Roman"/>
                <a:cs typeface="Times New Roman"/>
              </a:rPr>
              <a:t> </a:t>
            </a:r>
            <a:r>
              <a:rPr sz="2494" kern="0">
                <a:solidFill>
                  <a:srgbClr val="336699"/>
                </a:solidFill>
                <a:latin typeface="Times New Roman"/>
                <a:cs typeface="Times New Roman"/>
              </a:rPr>
              <a:t>of</a:t>
            </a:r>
            <a:r>
              <a:rPr sz="2494" kern="0" spc="36">
                <a:solidFill>
                  <a:srgbClr val="336699"/>
                </a:solidFill>
                <a:latin typeface="Times New Roman"/>
                <a:cs typeface="Times New Roman"/>
              </a:rPr>
              <a:t> </a:t>
            </a:r>
            <a:r>
              <a:rPr sz="2494" kern="0" spc="-23">
                <a:solidFill>
                  <a:srgbClr val="336699"/>
                </a:solidFill>
                <a:latin typeface="Times New Roman"/>
                <a:cs typeface="Times New Roman"/>
              </a:rPr>
              <a:t>the </a:t>
            </a:r>
            <a:r>
              <a:rPr sz="2494" kern="0">
                <a:solidFill>
                  <a:srgbClr val="336699"/>
                </a:solidFill>
                <a:latin typeface="Times New Roman"/>
                <a:cs typeface="Times New Roman"/>
              </a:rPr>
              <a:t>other</a:t>
            </a:r>
            <a:r>
              <a:rPr sz="2494" kern="0" spc="36">
                <a:solidFill>
                  <a:srgbClr val="336699"/>
                </a:solidFill>
                <a:latin typeface="Times New Roman"/>
                <a:cs typeface="Times New Roman"/>
              </a:rPr>
              <a:t> </a:t>
            </a:r>
            <a:r>
              <a:rPr sz="2494" kern="0">
                <a:solidFill>
                  <a:srgbClr val="336699"/>
                </a:solidFill>
                <a:latin typeface="Times New Roman"/>
                <a:cs typeface="Times New Roman"/>
              </a:rPr>
              <a:t>flavors</a:t>
            </a:r>
            <a:r>
              <a:rPr sz="2494" kern="0" spc="45">
                <a:solidFill>
                  <a:srgbClr val="336699"/>
                </a:solidFill>
                <a:latin typeface="Times New Roman"/>
                <a:cs typeface="Times New Roman"/>
              </a:rPr>
              <a:t> </a:t>
            </a:r>
            <a:r>
              <a:rPr sz="2494" kern="0" spc="-18">
                <a:solidFill>
                  <a:srgbClr val="336699"/>
                </a:solidFill>
                <a:latin typeface="Times New Roman"/>
                <a:cs typeface="Times New Roman"/>
              </a:rPr>
              <a:t>(ν</a:t>
            </a:r>
            <a:r>
              <a:rPr sz="2176" kern="0" spc="-27" baseline="-19097">
                <a:solidFill>
                  <a:srgbClr val="336699"/>
                </a:solidFill>
                <a:latin typeface="Times New Roman"/>
                <a:cs typeface="Times New Roman"/>
              </a:rPr>
              <a:t>x</a:t>
            </a:r>
            <a:r>
              <a:rPr sz="2494" kern="0" spc="-18">
                <a:solidFill>
                  <a:srgbClr val="336699"/>
                </a:solidFill>
                <a:latin typeface="Times New Roman"/>
                <a:cs typeface="Times New Roman"/>
              </a:rPr>
              <a:t>)</a:t>
            </a:r>
            <a:endParaRPr sz="2494" kern="0">
              <a:solidFill>
                <a:sysClr val="windowText" lastClr="000000"/>
              </a:solidFill>
              <a:latin typeface="Times New Roman"/>
              <a:cs typeface="Times New Roman"/>
            </a:endParaRPr>
          </a:p>
          <a:p>
            <a:pPr marL="289636" marR="39156" defTabSz="829178" fontAlgn="auto">
              <a:lnSpc>
                <a:spcPct val="93300"/>
              </a:lnSpc>
              <a:spcBef>
                <a:spcPts val="1369"/>
              </a:spcBef>
              <a:spcAft>
                <a:spcPts val="0"/>
              </a:spcAft>
            </a:pPr>
            <a:r>
              <a:rPr sz="2494" kern="0">
                <a:solidFill>
                  <a:srgbClr val="336699"/>
                </a:solidFill>
                <a:latin typeface="Times New Roman"/>
                <a:cs typeface="Times New Roman"/>
              </a:rPr>
              <a:t>Oscillations,</a:t>
            </a:r>
            <a:r>
              <a:rPr sz="2494" kern="0" spc="86">
                <a:solidFill>
                  <a:srgbClr val="336699"/>
                </a:solidFill>
                <a:latin typeface="Times New Roman"/>
                <a:cs typeface="Times New Roman"/>
              </a:rPr>
              <a:t> </a:t>
            </a:r>
            <a:r>
              <a:rPr sz="2494" kern="0">
                <a:solidFill>
                  <a:srgbClr val="336699"/>
                </a:solidFill>
                <a:latin typeface="Times New Roman"/>
                <a:cs typeface="Times New Roman"/>
              </a:rPr>
              <a:t>including</a:t>
            </a:r>
            <a:r>
              <a:rPr sz="2494" kern="0" spc="82">
                <a:solidFill>
                  <a:srgbClr val="336699"/>
                </a:solidFill>
                <a:latin typeface="Times New Roman"/>
                <a:cs typeface="Times New Roman"/>
              </a:rPr>
              <a:t> </a:t>
            </a:r>
            <a:r>
              <a:rPr sz="2494" kern="0" spc="-23">
                <a:solidFill>
                  <a:srgbClr val="336699"/>
                </a:solidFill>
                <a:latin typeface="Times New Roman"/>
                <a:cs typeface="Times New Roman"/>
              </a:rPr>
              <a:t>MSW </a:t>
            </a:r>
            <a:r>
              <a:rPr sz="2494" kern="0">
                <a:solidFill>
                  <a:srgbClr val="336699"/>
                </a:solidFill>
                <a:latin typeface="Times New Roman"/>
                <a:cs typeface="Times New Roman"/>
              </a:rPr>
              <a:t>effect,</a:t>
            </a:r>
            <a:r>
              <a:rPr sz="2494" kern="0" spc="41">
                <a:solidFill>
                  <a:srgbClr val="336699"/>
                </a:solidFill>
                <a:latin typeface="Times New Roman"/>
                <a:cs typeface="Times New Roman"/>
              </a:rPr>
              <a:t> </a:t>
            </a:r>
            <a:r>
              <a:rPr sz="2494" kern="0">
                <a:solidFill>
                  <a:srgbClr val="336699"/>
                </a:solidFill>
                <a:latin typeface="Times New Roman"/>
                <a:cs typeface="Times New Roman"/>
              </a:rPr>
              <a:t>modify</a:t>
            </a:r>
            <a:r>
              <a:rPr sz="2494" kern="0" spc="41">
                <a:solidFill>
                  <a:srgbClr val="336699"/>
                </a:solidFill>
                <a:latin typeface="Times New Roman"/>
                <a:cs typeface="Times New Roman"/>
              </a:rPr>
              <a:t> </a:t>
            </a:r>
            <a:r>
              <a:rPr sz="2494" kern="0">
                <a:solidFill>
                  <a:srgbClr val="336699"/>
                </a:solidFill>
                <a:latin typeface="Times New Roman"/>
                <a:cs typeface="Times New Roman"/>
              </a:rPr>
              <a:t>what</a:t>
            </a:r>
            <a:r>
              <a:rPr sz="2494" kern="0" spc="36">
                <a:solidFill>
                  <a:srgbClr val="336699"/>
                </a:solidFill>
                <a:latin typeface="Times New Roman"/>
                <a:cs typeface="Times New Roman"/>
              </a:rPr>
              <a:t> </a:t>
            </a:r>
            <a:r>
              <a:rPr sz="2494" kern="0" spc="-32">
                <a:solidFill>
                  <a:srgbClr val="336699"/>
                </a:solidFill>
                <a:latin typeface="Times New Roman"/>
                <a:cs typeface="Times New Roman"/>
              </a:rPr>
              <a:t>we </a:t>
            </a:r>
            <a:r>
              <a:rPr sz="2494" kern="0">
                <a:solidFill>
                  <a:srgbClr val="336699"/>
                </a:solidFill>
                <a:latin typeface="Times New Roman"/>
                <a:cs typeface="Times New Roman"/>
              </a:rPr>
              <a:t>observe</a:t>
            </a:r>
            <a:r>
              <a:rPr sz="2494" kern="0" spc="41">
                <a:solidFill>
                  <a:srgbClr val="336699"/>
                </a:solidFill>
                <a:latin typeface="Times New Roman"/>
                <a:cs typeface="Times New Roman"/>
              </a:rPr>
              <a:t> </a:t>
            </a:r>
            <a:r>
              <a:rPr sz="2494" kern="0">
                <a:solidFill>
                  <a:srgbClr val="336699"/>
                </a:solidFill>
                <a:latin typeface="Times New Roman"/>
                <a:cs typeface="Times New Roman"/>
              </a:rPr>
              <a:t>on</a:t>
            </a:r>
            <a:r>
              <a:rPr sz="2494" kern="0" spc="54">
                <a:solidFill>
                  <a:srgbClr val="336699"/>
                </a:solidFill>
                <a:latin typeface="Times New Roman"/>
                <a:cs typeface="Times New Roman"/>
              </a:rPr>
              <a:t> </a:t>
            </a:r>
            <a:r>
              <a:rPr sz="2494" kern="0" spc="-9">
                <a:solidFill>
                  <a:srgbClr val="336699"/>
                </a:solidFill>
                <a:latin typeface="Times New Roman"/>
                <a:cs typeface="Times New Roman"/>
              </a:rPr>
              <a:t>Earth</a:t>
            </a:r>
            <a:endParaRPr sz="2494" kern="0">
              <a:solidFill>
                <a:sysClr val="windowText" lastClr="000000"/>
              </a:solidFill>
              <a:latin typeface="Times New Roman"/>
              <a:cs typeface="Times New Roman"/>
            </a:endParaRPr>
          </a:p>
          <a:p>
            <a:pPr marL="289636" marR="424378" defTabSz="829178" fontAlgn="auto">
              <a:lnSpc>
                <a:spcPts val="2793"/>
              </a:lnSpc>
              <a:spcBef>
                <a:spcPts val="1188"/>
              </a:spcBef>
              <a:spcAft>
                <a:spcPts val="0"/>
              </a:spcAft>
            </a:pPr>
            <a:r>
              <a:rPr sz="2494" kern="0">
                <a:solidFill>
                  <a:srgbClr val="336699"/>
                </a:solidFill>
                <a:latin typeface="Times New Roman"/>
                <a:cs typeface="Times New Roman"/>
              </a:rPr>
              <a:t>It</a:t>
            </a:r>
            <a:r>
              <a:rPr sz="2494" kern="0" spc="18">
                <a:solidFill>
                  <a:srgbClr val="336699"/>
                </a:solidFill>
                <a:latin typeface="Times New Roman"/>
                <a:cs typeface="Times New Roman"/>
              </a:rPr>
              <a:t> </a:t>
            </a:r>
            <a:r>
              <a:rPr sz="2494" kern="0">
                <a:solidFill>
                  <a:srgbClr val="336699"/>
                </a:solidFill>
                <a:latin typeface="Times New Roman"/>
                <a:cs typeface="Times New Roman"/>
              </a:rPr>
              <a:t>is</a:t>
            </a:r>
            <a:r>
              <a:rPr sz="2494" kern="0" spc="27">
                <a:solidFill>
                  <a:srgbClr val="336699"/>
                </a:solidFill>
                <a:latin typeface="Times New Roman"/>
                <a:cs typeface="Times New Roman"/>
              </a:rPr>
              <a:t> </a:t>
            </a:r>
            <a:r>
              <a:rPr sz="2494" kern="0">
                <a:solidFill>
                  <a:srgbClr val="336699"/>
                </a:solidFill>
                <a:latin typeface="Times New Roman"/>
                <a:cs typeface="Times New Roman"/>
              </a:rPr>
              <a:t>important</a:t>
            </a:r>
            <a:r>
              <a:rPr sz="2494" kern="0" spc="27">
                <a:solidFill>
                  <a:srgbClr val="336699"/>
                </a:solidFill>
                <a:latin typeface="Times New Roman"/>
                <a:cs typeface="Times New Roman"/>
              </a:rPr>
              <a:t> </a:t>
            </a:r>
            <a:r>
              <a:rPr sz="2494" kern="0">
                <a:solidFill>
                  <a:srgbClr val="336699"/>
                </a:solidFill>
                <a:latin typeface="Times New Roman"/>
                <a:cs typeface="Times New Roman"/>
              </a:rPr>
              <a:t>to</a:t>
            </a:r>
            <a:r>
              <a:rPr sz="2494" kern="0" spc="45">
                <a:solidFill>
                  <a:srgbClr val="336699"/>
                </a:solidFill>
                <a:latin typeface="Times New Roman"/>
                <a:cs typeface="Times New Roman"/>
              </a:rPr>
              <a:t> </a:t>
            </a:r>
            <a:r>
              <a:rPr sz="2494" kern="0" spc="-18">
                <a:solidFill>
                  <a:srgbClr val="336699"/>
                </a:solidFill>
                <a:latin typeface="Times New Roman"/>
                <a:cs typeface="Times New Roman"/>
              </a:rPr>
              <a:t>have </a:t>
            </a:r>
            <a:r>
              <a:rPr sz="2494" kern="0">
                <a:solidFill>
                  <a:srgbClr val="336699"/>
                </a:solidFill>
                <a:latin typeface="Times New Roman"/>
                <a:cs typeface="Times New Roman"/>
              </a:rPr>
              <a:t>sensitivity</a:t>
            </a:r>
            <a:r>
              <a:rPr sz="2494" kern="0" spc="41">
                <a:solidFill>
                  <a:srgbClr val="336699"/>
                </a:solidFill>
                <a:latin typeface="Times New Roman"/>
                <a:cs typeface="Times New Roman"/>
              </a:rPr>
              <a:t> </a:t>
            </a:r>
            <a:r>
              <a:rPr sz="2494" kern="0">
                <a:solidFill>
                  <a:srgbClr val="336699"/>
                </a:solidFill>
                <a:latin typeface="Times New Roman"/>
                <a:cs typeface="Times New Roman"/>
              </a:rPr>
              <a:t>to</a:t>
            </a:r>
            <a:r>
              <a:rPr sz="2494" kern="0" spc="41">
                <a:solidFill>
                  <a:srgbClr val="336699"/>
                </a:solidFill>
                <a:latin typeface="Times New Roman"/>
                <a:cs typeface="Times New Roman"/>
              </a:rPr>
              <a:t> </a:t>
            </a:r>
            <a:r>
              <a:rPr sz="2494" kern="0">
                <a:solidFill>
                  <a:srgbClr val="336699"/>
                </a:solidFill>
                <a:latin typeface="Times New Roman"/>
                <a:cs typeface="Times New Roman"/>
              </a:rPr>
              <a:t>all</a:t>
            </a:r>
            <a:r>
              <a:rPr sz="2494" kern="0" spc="27">
                <a:solidFill>
                  <a:srgbClr val="336699"/>
                </a:solidFill>
                <a:latin typeface="Times New Roman"/>
                <a:cs typeface="Times New Roman"/>
              </a:rPr>
              <a:t> </a:t>
            </a:r>
            <a:r>
              <a:rPr sz="2494" kern="0">
                <a:solidFill>
                  <a:srgbClr val="336699"/>
                </a:solidFill>
                <a:latin typeface="Times New Roman"/>
                <a:cs typeface="Times New Roman"/>
              </a:rPr>
              <a:t>three</a:t>
            </a:r>
            <a:r>
              <a:rPr sz="2494" kern="0" spc="41">
                <a:solidFill>
                  <a:srgbClr val="336699"/>
                </a:solidFill>
                <a:latin typeface="Times New Roman"/>
                <a:cs typeface="Times New Roman"/>
              </a:rPr>
              <a:t> </a:t>
            </a:r>
            <a:r>
              <a:rPr sz="2494" kern="0" spc="-18">
                <a:solidFill>
                  <a:srgbClr val="336699"/>
                </a:solidFill>
                <a:latin typeface="Times New Roman"/>
                <a:cs typeface="Times New Roman"/>
              </a:rPr>
              <a:t>flux </a:t>
            </a:r>
            <a:r>
              <a:rPr sz="2494" kern="0" spc="-9">
                <a:solidFill>
                  <a:srgbClr val="336699"/>
                </a:solidFill>
                <a:latin typeface="Times New Roman"/>
                <a:cs typeface="Times New Roman"/>
              </a:rPr>
              <a:t>components</a:t>
            </a:r>
            <a:endParaRPr sz="2494" kern="0">
              <a:solidFill>
                <a:sysClr val="windowText" lastClr="000000"/>
              </a:solidFill>
              <a:latin typeface="Times New Roman"/>
              <a:cs typeface="Times New Roman"/>
            </a:endParaRPr>
          </a:p>
        </p:txBody>
      </p:sp>
      <p:sp>
        <p:nvSpPr>
          <p:cNvPr id="10" name="object 10"/>
          <p:cNvSpPr txBox="1">
            <a:spLocks noGrp="1"/>
          </p:cNvSpPr>
          <p:nvPr>
            <p:ph type="title"/>
          </p:nvPr>
        </p:nvSpPr>
        <p:spPr>
          <a:xfrm>
            <a:off x="2332519" y="23086"/>
            <a:ext cx="7535162" cy="1402989"/>
          </a:xfrm>
          <a:prstGeom prst="rect">
            <a:avLst/>
          </a:prstGeom>
        </p:spPr>
        <p:txBody>
          <a:bodyPr vert="horz" wrap="square" lIns="0" tIns="64492" rIns="0" bIns="0" rtlCol="0">
            <a:spAutoFit/>
          </a:bodyPr>
          <a:lstStyle/>
          <a:p>
            <a:pPr marL="1533978" marR="4607" indent="-1523039">
              <a:lnSpc>
                <a:spcPts val="4461"/>
              </a:lnSpc>
              <a:spcBef>
                <a:spcPts val="508"/>
              </a:spcBef>
            </a:pPr>
            <a:r>
              <a:t>Supernova</a:t>
            </a:r>
            <a:r>
              <a:rPr spc="-32"/>
              <a:t> </a:t>
            </a:r>
            <a:r>
              <a:t>physics:</a:t>
            </a:r>
            <a:r>
              <a:rPr spc="-27"/>
              <a:t> </a:t>
            </a:r>
            <a:r>
              <a:rPr spc="-9"/>
              <a:t>measuring </a:t>
            </a:r>
            <a:r>
              <a:t>different</a:t>
            </a:r>
            <a:r>
              <a:rPr spc="-41"/>
              <a:t> </a:t>
            </a:r>
            <a:r>
              <a:rPr spc="-9"/>
              <a:t>neutrinos</a:t>
            </a:r>
          </a:p>
          <a:p>
            <a:pPr marL="68522">
              <a:lnSpc>
                <a:spcPts val="1392"/>
              </a:lnSpc>
            </a:pPr>
            <a:r>
              <a:rPr sz="1632" b="0">
                <a:solidFill>
                  <a:srgbClr val="000000"/>
                </a:solidFill>
                <a:latin typeface="Times New Roman"/>
                <a:cs typeface="Times New Roman"/>
              </a:rPr>
              <a:t>10</a:t>
            </a:r>
            <a:r>
              <a:rPr sz="1632" b="0" spc="-9">
                <a:solidFill>
                  <a:srgbClr val="000000"/>
                </a:solidFill>
                <a:latin typeface="Times New Roman"/>
                <a:cs typeface="Times New Roman"/>
              </a:rPr>
              <a:t> </a:t>
            </a:r>
            <a:r>
              <a:rPr sz="1632" b="0">
                <a:solidFill>
                  <a:srgbClr val="000000"/>
                </a:solidFill>
                <a:latin typeface="Times New Roman"/>
                <a:cs typeface="Times New Roman"/>
              </a:rPr>
              <a:t>kpc</a:t>
            </a:r>
            <a:r>
              <a:rPr sz="1632" b="0" spc="-14">
                <a:solidFill>
                  <a:srgbClr val="000000"/>
                </a:solidFill>
                <a:latin typeface="Times New Roman"/>
                <a:cs typeface="Times New Roman"/>
              </a:rPr>
              <a:t> </a:t>
            </a:r>
            <a:r>
              <a:rPr sz="1632" b="0">
                <a:solidFill>
                  <a:srgbClr val="000000"/>
                </a:solidFill>
                <a:latin typeface="Times New Roman"/>
                <a:cs typeface="Times New Roman"/>
              </a:rPr>
              <a:t>supernova</a:t>
            </a:r>
            <a:r>
              <a:rPr sz="1632" b="0" spc="-14">
                <a:solidFill>
                  <a:srgbClr val="000000"/>
                </a:solidFill>
                <a:latin typeface="Times New Roman"/>
                <a:cs typeface="Times New Roman"/>
              </a:rPr>
              <a:t> </a:t>
            </a:r>
            <a:r>
              <a:rPr sz="1632" b="0" spc="-18">
                <a:solidFill>
                  <a:srgbClr val="000000"/>
                </a:solidFill>
                <a:latin typeface="Times New Roman"/>
                <a:cs typeface="Times New Roman"/>
              </a:rPr>
              <a:t>burst</a:t>
            </a:r>
            <a:endParaRPr sz="1632">
              <a:latin typeface="Times New Roman"/>
              <a:cs typeface="Times New Roman"/>
            </a:endParaRPr>
          </a:p>
        </p:txBody>
      </p:sp>
      <p:pic>
        <p:nvPicPr>
          <p:cNvPr id="11" name="object 11"/>
          <p:cNvPicPr/>
          <p:nvPr/>
        </p:nvPicPr>
        <p:blipFill>
          <a:blip r:embed="rId2" cstate="print"/>
          <a:stretch>
            <a:fillRect/>
          </a:stretch>
        </p:blipFill>
        <p:spPr>
          <a:xfrm>
            <a:off x="2262777" y="4563634"/>
            <a:ext cx="3449192" cy="1574730"/>
          </a:xfrm>
          <a:prstGeom prst="rect">
            <a:avLst/>
          </a:prstGeom>
        </p:spPr>
      </p:pic>
      <p:pic>
        <p:nvPicPr>
          <p:cNvPr id="12" name="object 12"/>
          <p:cNvPicPr/>
          <p:nvPr/>
        </p:nvPicPr>
        <p:blipFill>
          <a:blip r:embed="rId3" cstate="print"/>
          <a:stretch>
            <a:fillRect/>
          </a:stretch>
        </p:blipFill>
        <p:spPr>
          <a:xfrm>
            <a:off x="2260138" y="2752616"/>
            <a:ext cx="3417587" cy="1643340"/>
          </a:xfrm>
          <a:prstGeom prst="rect">
            <a:avLst/>
          </a:prstGeom>
        </p:spPr>
      </p:pic>
      <p:pic>
        <p:nvPicPr>
          <p:cNvPr id="13" name="object 13"/>
          <p:cNvPicPr/>
          <p:nvPr/>
        </p:nvPicPr>
        <p:blipFill>
          <a:blip r:embed="rId4" cstate="print"/>
          <a:stretch>
            <a:fillRect/>
          </a:stretch>
        </p:blipFill>
        <p:spPr>
          <a:xfrm>
            <a:off x="1589287" y="1436874"/>
            <a:ext cx="4639960" cy="1243075"/>
          </a:xfrm>
          <a:prstGeom prst="rect">
            <a:avLst/>
          </a:prstGeom>
        </p:spPr>
      </p:pic>
      <p:sp>
        <p:nvSpPr>
          <p:cNvPr id="14" name="object 14"/>
          <p:cNvSpPr txBox="1"/>
          <p:nvPr/>
        </p:nvSpPr>
        <p:spPr>
          <a:xfrm>
            <a:off x="3846738" y="3294760"/>
            <a:ext cx="843574" cy="262787"/>
          </a:xfrm>
          <a:prstGeom prst="rect">
            <a:avLst/>
          </a:prstGeom>
        </p:spPr>
        <p:txBody>
          <a:bodyPr vert="horz" wrap="square" lIns="0" tIns="11516" rIns="0" bIns="0" rtlCol="0">
            <a:spAutoFit/>
          </a:bodyPr>
          <a:lstStyle/>
          <a:p>
            <a:pPr marL="34549" defTabSz="829178" fontAlgn="auto">
              <a:spcBef>
                <a:spcPts val="91"/>
              </a:spcBef>
              <a:spcAft>
                <a:spcPts val="0"/>
              </a:spcAft>
            </a:pPr>
            <a:r>
              <a:rPr sz="1632" kern="0">
                <a:solidFill>
                  <a:sysClr val="windowText" lastClr="000000"/>
                </a:solidFill>
                <a:latin typeface="Times New Roman"/>
                <a:cs typeface="Times New Roman"/>
              </a:rPr>
              <a:t>DUNE</a:t>
            </a:r>
            <a:r>
              <a:rPr sz="1632" kern="0" spc="-23">
                <a:solidFill>
                  <a:sysClr val="windowText" lastClr="000000"/>
                </a:solidFill>
                <a:latin typeface="Times New Roman"/>
                <a:cs typeface="Times New Roman"/>
              </a:rPr>
              <a:t> ν</a:t>
            </a:r>
            <a:r>
              <a:rPr sz="1428" kern="0" spc="-34" baseline="-31746">
                <a:solidFill>
                  <a:sysClr val="windowText" lastClr="000000"/>
                </a:solidFill>
                <a:latin typeface="Times New Roman"/>
                <a:cs typeface="Times New Roman"/>
              </a:rPr>
              <a:t>e</a:t>
            </a:r>
            <a:endParaRPr sz="1428" kern="0" baseline="-31746">
              <a:solidFill>
                <a:sysClr val="windowText" lastClr="000000"/>
              </a:solidFill>
              <a:latin typeface="Times New Roman"/>
              <a:cs typeface="Times New Roman"/>
            </a:endParaRPr>
          </a:p>
        </p:txBody>
      </p:sp>
      <p:sp>
        <p:nvSpPr>
          <p:cNvPr id="15" name="object 15"/>
          <p:cNvSpPr txBox="1">
            <a:spLocks noGrp="1"/>
          </p:cNvSpPr>
          <p:nvPr>
            <p:ph type="sldNum" sz="quarter" idx="7"/>
          </p:nvPr>
        </p:nvSpPr>
        <p:spPr>
          <a:xfrm>
            <a:off x="2193873" y="5806275"/>
            <a:ext cx="403798" cy="294953"/>
          </a:xfrm>
          <a:prstGeom prst="rect">
            <a:avLst/>
          </a:prstGeom>
        </p:spPr>
        <p:txBody>
          <a:bodyPr vert="horz" wrap="square" lIns="0" tIns="0" rIns="0" bIns="0" rtlCol="0">
            <a:spAutoFit/>
          </a:bodyPr>
          <a:lstStyle/>
          <a:p>
            <a:pPr marL="34549" defTabSz="829178" fontAlgn="auto">
              <a:lnSpc>
                <a:spcPts val="2267"/>
              </a:lnSpc>
              <a:spcBef>
                <a:spcPts val="0"/>
              </a:spcBef>
              <a:spcAft>
                <a:spcPts val="0"/>
              </a:spcAft>
            </a:pPr>
            <a:fld id="{81D60167-4931-47E6-BA6A-407CBD079E47}" type="slidenum">
              <a:rPr kern="0" spc="-23"/>
              <a:pPr marL="34549" defTabSz="829178" fontAlgn="auto">
                <a:lnSpc>
                  <a:spcPts val="2267"/>
                </a:lnSpc>
                <a:spcBef>
                  <a:spcPts val="0"/>
                </a:spcBef>
                <a:spcAft>
                  <a:spcPts val="0"/>
                </a:spcAft>
              </a:pPr>
              <a:t>9</a:t>
            </a:fld>
            <a:endParaRPr kern="0" spc="-23"/>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628282" y="306445"/>
            <a:ext cx="6942069" cy="625643"/>
          </a:xfrm>
          <a:prstGeom prst="rect">
            <a:avLst/>
          </a:prstGeom>
        </p:spPr>
        <p:txBody>
          <a:bodyPr vert="horz" wrap="square" lIns="0" tIns="11516" rIns="0" bIns="0" rtlCol="0">
            <a:spAutoFit/>
          </a:bodyPr>
          <a:lstStyle/>
          <a:p>
            <a:pPr marL="11516">
              <a:spcBef>
                <a:spcPts val="91"/>
              </a:spcBef>
              <a:tabLst>
                <a:tab pos="2769685" algn="l"/>
              </a:tabLst>
            </a:pPr>
            <a:r>
              <a:rPr spc="-9"/>
              <a:t>Supernova</a:t>
            </a:r>
            <a:r>
              <a:t>	pointing</a:t>
            </a:r>
            <a:r>
              <a:rPr spc="-18"/>
              <a:t> </a:t>
            </a:r>
            <a:r>
              <a:t>in</a:t>
            </a:r>
            <a:r>
              <a:rPr spc="-14"/>
              <a:t> </a:t>
            </a:r>
            <a:r>
              <a:rPr spc="-18"/>
              <a:t>DUNE</a:t>
            </a:r>
          </a:p>
        </p:txBody>
      </p:sp>
      <p:sp>
        <p:nvSpPr>
          <p:cNvPr id="6" name="object 6"/>
          <p:cNvSpPr txBox="1"/>
          <p:nvPr/>
        </p:nvSpPr>
        <p:spPr>
          <a:xfrm>
            <a:off x="7373211" y="1420953"/>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sp>
        <p:nvSpPr>
          <p:cNvPr id="7" name="object 7"/>
          <p:cNvSpPr txBox="1"/>
          <p:nvPr/>
        </p:nvSpPr>
        <p:spPr>
          <a:xfrm>
            <a:off x="7596502" y="1332474"/>
            <a:ext cx="2827270" cy="4821330"/>
          </a:xfrm>
          <a:prstGeom prst="rect">
            <a:avLst/>
          </a:prstGeom>
        </p:spPr>
        <p:txBody>
          <a:bodyPr vert="horz" wrap="square" lIns="0" tIns="35125" rIns="0" bIns="0" rtlCol="0">
            <a:spAutoFit/>
          </a:bodyPr>
          <a:lstStyle/>
          <a:p>
            <a:pPr marL="11516" marR="4607" defTabSz="829178" fontAlgn="auto">
              <a:lnSpc>
                <a:spcPct val="93800"/>
              </a:lnSpc>
              <a:spcBef>
                <a:spcPts val="277"/>
              </a:spcBef>
              <a:spcAft>
                <a:spcPts val="0"/>
              </a:spcAft>
            </a:pPr>
            <a:r>
              <a:rPr sz="2176" kern="0">
                <a:solidFill>
                  <a:srgbClr val="336699"/>
                </a:solidFill>
                <a:latin typeface="Times New Roman"/>
                <a:cs typeface="Times New Roman"/>
              </a:rPr>
              <a:t>DUNE</a:t>
            </a:r>
            <a:r>
              <a:rPr sz="2176" kern="0" spc="54">
                <a:solidFill>
                  <a:srgbClr val="336699"/>
                </a:solidFill>
                <a:latin typeface="Times New Roman"/>
                <a:cs typeface="Times New Roman"/>
              </a:rPr>
              <a:t> </a:t>
            </a:r>
            <a:r>
              <a:rPr sz="2176" kern="0">
                <a:solidFill>
                  <a:srgbClr val="336699"/>
                </a:solidFill>
                <a:latin typeface="Times New Roman"/>
                <a:cs typeface="Times New Roman"/>
              </a:rPr>
              <a:t>has</a:t>
            </a:r>
            <a:r>
              <a:rPr sz="2176" kern="0" spc="50">
                <a:solidFill>
                  <a:srgbClr val="336699"/>
                </a:solidFill>
                <a:latin typeface="Times New Roman"/>
                <a:cs typeface="Times New Roman"/>
              </a:rPr>
              <a:t> </a:t>
            </a:r>
            <a:r>
              <a:rPr sz="2176" kern="0" spc="-9">
                <a:solidFill>
                  <a:srgbClr val="336699"/>
                </a:solidFill>
                <a:latin typeface="Times New Roman"/>
                <a:cs typeface="Times New Roman"/>
              </a:rPr>
              <a:t>excellent </a:t>
            </a:r>
            <a:r>
              <a:rPr sz="2176" kern="0">
                <a:solidFill>
                  <a:srgbClr val="336699"/>
                </a:solidFill>
                <a:latin typeface="Times New Roman"/>
                <a:cs typeface="Times New Roman"/>
              </a:rPr>
              <a:t>efficiency</a:t>
            </a:r>
            <a:r>
              <a:rPr sz="2176" kern="0" spc="32">
                <a:solidFill>
                  <a:srgbClr val="336699"/>
                </a:solidFill>
                <a:latin typeface="Times New Roman"/>
                <a:cs typeface="Times New Roman"/>
              </a:rPr>
              <a:t> </a:t>
            </a:r>
            <a:r>
              <a:rPr sz="2176" kern="0">
                <a:solidFill>
                  <a:srgbClr val="336699"/>
                </a:solidFill>
                <a:latin typeface="Times New Roman"/>
                <a:cs typeface="Times New Roman"/>
              </a:rPr>
              <a:t>to</a:t>
            </a:r>
            <a:r>
              <a:rPr sz="2176" kern="0" spc="32">
                <a:solidFill>
                  <a:srgbClr val="336699"/>
                </a:solidFill>
                <a:latin typeface="Times New Roman"/>
                <a:cs typeface="Times New Roman"/>
              </a:rPr>
              <a:t> </a:t>
            </a:r>
            <a:r>
              <a:rPr sz="2176" kern="0" spc="-9">
                <a:solidFill>
                  <a:srgbClr val="336699"/>
                </a:solidFill>
                <a:latin typeface="Times New Roman"/>
                <a:cs typeface="Times New Roman"/>
              </a:rPr>
              <a:t>observe </a:t>
            </a:r>
            <a:r>
              <a:rPr sz="2176" kern="0">
                <a:solidFill>
                  <a:srgbClr val="336699"/>
                </a:solidFill>
                <a:latin typeface="Times New Roman"/>
                <a:cs typeface="Times New Roman"/>
              </a:rPr>
              <a:t>low-energy</a:t>
            </a:r>
            <a:r>
              <a:rPr sz="2176" kern="0" spc="113">
                <a:solidFill>
                  <a:srgbClr val="336699"/>
                </a:solidFill>
                <a:latin typeface="Times New Roman"/>
                <a:cs typeface="Times New Roman"/>
              </a:rPr>
              <a:t> </a:t>
            </a:r>
            <a:r>
              <a:rPr sz="2176" kern="0">
                <a:solidFill>
                  <a:srgbClr val="336699"/>
                </a:solidFill>
                <a:latin typeface="Times New Roman"/>
                <a:cs typeface="Times New Roman"/>
              </a:rPr>
              <a:t>de-</a:t>
            </a:r>
            <a:r>
              <a:rPr sz="2176" kern="0" spc="-9">
                <a:solidFill>
                  <a:srgbClr val="336699"/>
                </a:solidFill>
                <a:latin typeface="Times New Roman"/>
                <a:cs typeface="Times New Roman"/>
              </a:rPr>
              <a:t>excitation photons</a:t>
            </a:r>
            <a:endParaRPr sz="2176" kern="0">
              <a:solidFill>
                <a:sysClr val="windowText" lastClr="000000"/>
              </a:solidFill>
              <a:latin typeface="Times New Roman"/>
              <a:cs typeface="Times New Roman"/>
            </a:endParaRPr>
          </a:p>
          <a:p>
            <a:pPr marL="11516" marR="5182" defTabSz="829178" fontAlgn="auto">
              <a:lnSpc>
                <a:spcPct val="93800"/>
              </a:lnSpc>
              <a:spcBef>
                <a:spcPts val="979"/>
              </a:spcBef>
              <a:spcAft>
                <a:spcPts val="0"/>
              </a:spcAft>
            </a:pPr>
            <a:r>
              <a:rPr sz="2176" kern="0">
                <a:solidFill>
                  <a:srgbClr val="336699"/>
                </a:solidFill>
                <a:latin typeface="Times New Roman"/>
                <a:cs typeface="Times New Roman"/>
              </a:rPr>
              <a:t>Allows</a:t>
            </a:r>
            <a:r>
              <a:rPr sz="2176" kern="0" spc="77">
                <a:solidFill>
                  <a:srgbClr val="336699"/>
                </a:solidFill>
                <a:latin typeface="Times New Roman"/>
                <a:cs typeface="Times New Roman"/>
              </a:rPr>
              <a:t> </a:t>
            </a:r>
            <a:r>
              <a:rPr sz="2176" kern="0">
                <a:solidFill>
                  <a:srgbClr val="336699"/>
                </a:solidFill>
                <a:latin typeface="Times New Roman"/>
                <a:cs typeface="Times New Roman"/>
              </a:rPr>
              <a:t>separation</a:t>
            </a:r>
            <a:r>
              <a:rPr sz="2176" kern="0" spc="91">
                <a:solidFill>
                  <a:srgbClr val="336699"/>
                </a:solidFill>
                <a:latin typeface="Times New Roman"/>
                <a:cs typeface="Times New Roman"/>
              </a:rPr>
              <a:t> </a:t>
            </a:r>
            <a:r>
              <a:rPr sz="2176" kern="0" spc="-23">
                <a:solidFill>
                  <a:srgbClr val="336699"/>
                </a:solidFill>
                <a:latin typeface="Times New Roman"/>
                <a:cs typeface="Times New Roman"/>
              </a:rPr>
              <a:t>of </a:t>
            </a:r>
            <a:r>
              <a:rPr sz="2176" kern="0">
                <a:solidFill>
                  <a:srgbClr val="336699"/>
                </a:solidFill>
                <a:latin typeface="Times New Roman"/>
                <a:cs typeface="Times New Roman"/>
              </a:rPr>
              <a:t>charged-</a:t>
            </a:r>
            <a:r>
              <a:rPr sz="2176" kern="0" spc="-9">
                <a:solidFill>
                  <a:srgbClr val="336699"/>
                </a:solidFill>
                <a:latin typeface="Times New Roman"/>
                <a:cs typeface="Times New Roman"/>
              </a:rPr>
              <a:t>current </a:t>
            </a:r>
            <a:r>
              <a:rPr sz="2176" kern="0">
                <a:solidFill>
                  <a:srgbClr val="336699"/>
                </a:solidFill>
                <a:latin typeface="Times New Roman"/>
                <a:cs typeface="Times New Roman"/>
              </a:rPr>
              <a:t>(isotropic)</a:t>
            </a:r>
            <a:r>
              <a:rPr sz="2176" kern="0" spc="77">
                <a:solidFill>
                  <a:srgbClr val="336699"/>
                </a:solidFill>
                <a:latin typeface="Times New Roman"/>
                <a:cs typeface="Times New Roman"/>
              </a:rPr>
              <a:t> </a:t>
            </a:r>
            <a:r>
              <a:rPr sz="2176" kern="0">
                <a:solidFill>
                  <a:srgbClr val="336699"/>
                </a:solidFill>
                <a:latin typeface="Times New Roman"/>
                <a:cs typeface="Times New Roman"/>
              </a:rPr>
              <a:t>from</a:t>
            </a:r>
            <a:r>
              <a:rPr sz="2176" kern="0" spc="91">
                <a:solidFill>
                  <a:srgbClr val="336699"/>
                </a:solidFill>
                <a:latin typeface="Times New Roman"/>
                <a:cs typeface="Times New Roman"/>
              </a:rPr>
              <a:t> </a:t>
            </a:r>
            <a:r>
              <a:rPr sz="2176" kern="0" spc="-9">
                <a:solidFill>
                  <a:srgbClr val="336699"/>
                </a:solidFill>
                <a:latin typeface="Times New Roman"/>
                <a:cs typeface="Times New Roman"/>
              </a:rPr>
              <a:t>elastic </a:t>
            </a:r>
            <a:r>
              <a:rPr sz="2176" kern="0">
                <a:solidFill>
                  <a:srgbClr val="336699"/>
                </a:solidFill>
                <a:latin typeface="Times New Roman"/>
                <a:cs typeface="Times New Roman"/>
              </a:rPr>
              <a:t>scattering</a:t>
            </a:r>
            <a:r>
              <a:rPr sz="2176" kern="0" spc="63">
                <a:solidFill>
                  <a:srgbClr val="336699"/>
                </a:solidFill>
                <a:latin typeface="Times New Roman"/>
                <a:cs typeface="Times New Roman"/>
              </a:rPr>
              <a:t> </a:t>
            </a:r>
            <a:r>
              <a:rPr sz="2176" kern="0">
                <a:solidFill>
                  <a:srgbClr val="336699"/>
                </a:solidFill>
                <a:latin typeface="Times New Roman"/>
                <a:cs typeface="Times New Roman"/>
              </a:rPr>
              <a:t>(very</a:t>
            </a:r>
            <a:r>
              <a:rPr sz="2176" kern="0" spc="68">
                <a:solidFill>
                  <a:srgbClr val="336699"/>
                </a:solidFill>
                <a:latin typeface="Times New Roman"/>
                <a:cs typeface="Times New Roman"/>
              </a:rPr>
              <a:t> </a:t>
            </a:r>
            <a:r>
              <a:rPr sz="2176" kern="0" spc="-9">
                <a:solidFill>
                  <a:srgbClr val="336699"/>
                </a:solidFill>
                <a:latin typeface="Times New Roman"/>
                <a:cs typeface="Times New Roman"/>
              </a:rPr>
              <a:t>forward)</a:t>
            </a:r>
            <a:endParaRPr sz="2176" kern="0">
              <a:solidFill>
                <a:sysClr val="windowText" lastClr="000000"/>
              </a:solidFill>
              <a:latin typeface="Times New Roman"/>
              <a:cs typeface="Times New Roman"/>
            </a:endParaRPr>
          </a:p>
          <a:p>
            <a:pPr marL="11516" defTabSz="829178" fontAlgn="auto">
              <a:spcBef>
                <a:spcPts val="807"/>
              </a:spcBef>
              <a:spcAft>
                <a:spcPts val="0"/>
              </a:spcAft>
            </a:pPr>
            <a:r>
              <a:rPr sz="2176" kern="0">
                <a:solidFill>
                  <a:srgbClr val="336699"/>
                </a:solidFill>
                <a:latin typeface="Times New Roman"/>
                <a:cs typeface="Times New Roman"/>
              </a:rPr>
              <a:t>Provides</a:t>
            </a:r>
            <a:r>
              <a:rPr sz="2176" kern="0" spc="63">
                <a:solidFill>
                  <a:srgbClr val="336699"/>
                </a:solidFill>
                <a:latin typeface="Times New Roman"/>
                <a:cs typeface="Times New Roman"/>
              </a:rPr>
              <a:t> </a:t>
            </a:r>
            <a:r>
              <a:rPr sz="2176" kern="0">
                <a:solidFill>
                  <a:srgbClr val="336699"/>
                </a:solidFill>
                <a:latin typeface="Times New Roman"/>
                <a:cs typeface="Times New Roman"/>
              </a:rPr>
              <a:t>~5°</a:t>
            </a:r>
            <a:r>
              <a:rPr sz="2176" kern="0" spc="63">
                <a:solidFill>
                  <a:srgbClr val="336699"/>
                </a:solidFill>
                <a:latin typeface="Times New Roman"/>
                <a:cs typeface="Times New Roman"/>
              </a:rPr>
              <a:t> </a:t>
            </a:r>
            <a:r>
              <a:rPr sz="2176" kern="0" spc="-9">
                <a:solidFill>
                  <a:srgbClr val="336699"/>
                </a:solidFill>
                <a:latin typeface="Times New Roman"/>
                <a:cs typeface="Times New Roman"/>
              </a:rPr>
              <a:t>resolution</a:t>
            </a:r>
            <a:endParaRPr sz="2176" kern="0">
              <a:solidFill>
                <a:sysClr val="windowText" lastClr="000000"/>
              </a:solidFill>
              <a:latin typeface="Times New Roman"/>
              <a:cs typeface="Times New Roman"/>
            </a:endParaRPr>
          </a:p>
          <a:p>
            <a:pPr marL="11516" marR="67947" defTabSz="829178" fontAlgn="auto">
              <a:lnSpc>
                <a:spcPct val="93800"/>
              </a:lnSpc>
              <a:spcBef>
                <a:spcPts val="975"/>
              </a:spcBef>
              <a:spcAft>
                <a:spcPts val="0"/>
              </a:spcAft>
            </a:pPr>
            <a:r>
              <a:rPr sz="2176" kern="0">
                <a:solidFill>
                  <a:srgbClr val="336699"/>
                </a:solidFill>
                <a:latin typeface="Times New Roman"/>
                <a:cs typeface="Times New Roman"/>
              </a:rPr>
              <a:t>The</a:t>
            </a:r>
            <a:r>
              <a:rPr sz="2176" kern="0" spc="59">
                <a:solidFill>
                  <a:srgbClr val="336699"/>
                </a:solidFill>
                <a:latin typeface="Times New Roman"/>
                <a:cs typeface="Times New Roman"/>
              </a:rPr>
              <a:t> </a:t>
            </a:r>
            <a:r>
              <a:rPr sz="2176" kern="0">
                <a:solidFill>
                  <a:srgbClr val="336699"/>
                </a:solidFill>
                <a:latin typeface="Times New Roman"/>
                <a:cs typeface="Times New Roman"/>
              </a:rPr>
              <a:t>neutrino</a:t>
            </a:r>
            <a:r>
              <a:rPr sz="2176" kern="0" spc="68">
                <a:solidFill>
                  <a:srgbClr val="336699"/>
                </a:solidFill>
                <a:latin typeface="Times New Roman"/>
                <a:cs typeface="Times New Roman"/>
              </a:rPr>
              <a:t> </a:t>
            </a:r>
            <a:r>
              <a:rPr sz="2176" kern="0">
                <a:solidFill>
                  <a:srgbClr val="336699"/>
                </a:solidFill>
                <a:latin typeface="Times New Roman"/>
                <a:cs typeface="Times New Roman"/>
              </a:rPr>
              <a:t>signal</a:t>
            </a:r>
            <a:r>
              <a:rPr sz="2176" kern="0" spc="54">
                <a:solidFill>
                  <a:srgbClr val="336699"/>
                </a:solidFill>
                <a:latin typeface="Times New Roman"/>
                <a:cs typeface="Times New Roman"/>
              </a:rPr>
              <a:t> </a:t>
            </a:r>
            <a:r>
              <a:rPr sz="2176" kern="0" spc="-18">
                <a:solidFill>
                  <a:srgbClr val="336699"/>
                </a:solidFill>
                <a:latin typeface="Times New Roman"/>
                <a:cs typeface="Times New Roman"/>
              </a:rPr>
              <a:t>will </a:t>
            </a:r>
            <a:r>
              <a:rPr sz="2176" kern="0">
                <a:solidFill>
                  <a:srgbClr val="336699"/>
                </a:solidFill>
                <a:latin typeface="Times New Roman"/>
                <a:cs typeface="Times New Roman"/>
              </a:rPr>
              <a:t>arrive</a:t>
            </a:r>
            <a:r>
              <a:rPr sz="2176" kern="0" spc="63">
                <a:solidFill>
                  <a:srgbClr val="336699"/>
                </a:solidFill>
                <a:latin typeface="Times New Roman"/>
                <a:cs typeface="Times New Roman"/>
              </a:rPr>
              <a:t> </a:t>
            </a:r>
            <a:r>
              <a:rPr sz="2176" kern="0">
                <a:solidFill>
                  <a:srgbClr val="336699"/>
                </a:solidFill>
                <a:latin typeface="Times New Roman"/>
                <a:cs typeface="Times New Roman"/>
              </a:rPr>
              <a:t>~hours</a:t>
            </a:r>
            <a:r>
              <a:rPr sz="2176" kern="0" spc="77">
                <a:solidFill>
                  <a:srgbClr val="336699"/>
                </a:solidFill>
                <a:latin typeface="Times New Roman"/>
                <a:cs typeface="Times New Roman"/>
              </a:rPr>
              <a:t> </a:t>
            </a:r>
            <a:r>
              <a:rPr sz="2176" kern="0" spc="-9">
                <a:solidFill>
                  <a:srgbClr val="336699"/>
                </a:solidFill>
                <a:latin typeface="Times New Roman"/>
                <a:cs typeface="Times New Roman"/>
              </a:rPr>
              <a:t>before </a:t>
            </a:r>
            <a:r>
              <a:rPr sz="2176" kern="0">
                <a:solidFill>
                  <a:srgbClr val="336699"/>
                </a:solidFill>
                <a:latin typeface="Times New Roman"/>
                <a:cs typeface="Times New Roman"/>
              </a:rPr>
              <a:t>light,</a:t>
            </a:r>
            <a:r>
              <a:rPr sz="2176" kern="0" spc="50">
                <a:solidFill>
                  <a:srgbClr val="336699"/>
                </a:solidFill>
                <a:latin typeface="Times New Roman"/>
                <a:cs typeface="Times New Roman"/>
              </a:rPr>
              <a:t> </a:t>
            </a:r>
            <a:r>
              <a:rPr sz="2176" kern="0">
                <a:solidFill>
                  <a:srgbClr val="336699"/>
                </a:solidFill>
                <a:latin typeface="Times New Roman"/>
                <a:cs typeface="Times New Roman"/>
              </a:rPr>
              <a:t>DUNE</a:t>
            </a:r>
            <a:r>
              <a:rPr sz="2176" kern="0" spc="54">
                <a:solidFill>
                  <a:srgbClr val="336699"/>
                </a:solidFill>
                <a:latin typeface="Times New Roman"/>
                <a:cs typeface="Times New Roman"/>
              </a:rPr>
              <a:t> </a:t>
            </a:r>
            <a:r>
              <a:rPr sz="2176" kern="0">
                <a:solidFill>
                  <a:srgbClr val="336699"/>
                </a:solidFill>
                <a:latin typeface="Times New Roman"/>
                <a:cs typeface="Times New Roman"/>
              </a:rPr>
              <a:t>can</a:t>
            </a:r>
            <a:r>
              <a:rPr sz="2176" kern="0" spc="54">
                <a:solidFill>
                  <a:srgbClr val="336699"/>
                </a:solidFill>
                <a:latin typeface="Times New Roman"/>
                <a:cs typeface="Times New Roman"/>
              </a:rPr>
              <a:t> </a:t>
            </a:r>
            <a:r>
              <a:rPr sz="2176" kern="0" spc="-9">
                <a:solidFill>
                  <a:srgbClr val="336699"/>
                </a:solidFill>
                <a:latin typeface="Times New Roman"/>
                <a:cs typeface="Times New Roman"/>
              </a:rPr>
              <a:t>predict </a:t>
            </a:r>
            <a:r>
              <a:rPr sz="2176" kern="0">
                <a:solidFill>
                  <a:srgbClr val="336699"/>
                </a:solidFill>
                <a:latin typeface="Times New Roman"/>
                <a:cs typeface="Times New Roman"/>
              </a:rPr>
              <a:t>the</a:t>
            </a:r>
            <a:r>
              <a:rPr sz="2176" kern="0" spc="50">
                <a:solidFill>
                  <a:srgbClr val="336699"/>
                </a:solidFill>
                <a:latin typeface="Times New Roman"/>
                <a:cs typeface="Times New Roman"/>
              </a:rPr>
              <a:t> </a:t>
            </a:r>
            <a:r>
              <a:rPr sz="2176" kern="0">
                <a:solidFill>
                  <a:srgbClr val="336699"/>
                </a:solidFill>
                <a:latin typeface="Times New Roman"/>
                <a:cs typeface="Times New Roman"/>
              </a:rPr>
              <a:t>location</a:t>
            </a:r>
            <a:r>
              <a:rPr sz="2176" kern="0" spc="41">
                <a:solidFill>
                  <a:srgbClr val="336699"/>
                </a:solidFill>
                <a:latin typeface="Times New Roman"/>
                <a:cs typeface="Times New Roman"/>
              </a:rPr>
              <a:t> </a:t>
            </a:r>
            <a:r>
              <a:rPr sz="2176" kern="0" spc="-32">
                <a:solidFill>
                  <a:srgbClr val="336699"/>
                </a:solidFill>
                <a:latin typeface="Times New Roman"/>
                <a:cs typeface="Times New Roman"/>
              </a:rPr>
              <a:t>of </a:t>
            </a:r>
            <a:r>
              <a:rPr sz="2176" kern="0" spc="-9">
                <a:solidFill>
                  <a:srgbClr val="336699"/>
                </a:solidFill>
                <a:latin typeface="Times New Roman"/>
                <a:cs typeface="Times New Roman"/>
              </a:rPr>
              <a:t>supernovae</a:t>
            </a:r>
            <a:endParaRPr sz="2176" kern="0">
              <a:solidFill>
                <a:sysClr val="windowText" lastClr="000000"/>
              </a:solidFill>
              <a:latin typeface="Times New Roman"/>
              <a:cs typeface="Times New Roman"/>
            </a:endParaRPr>
          </a:p>
        </p:txBody>
      </p:sp>
      <p:sp>
        <p:nvSpPr>
          <p:cNvPr id="8" name="object 8"/>
          <p:cNvSpPr txBox="1"/>
          <p:nvPr/>
        </p:nvSpPr>
        <p:spPr>
          <a:xfrm>
            <a:off x="7373211" y="2788120"/>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sp>
        <p:nvSpPr>
          <p:cNvPr id="9" name="object 9"/>
          <p:cNvSpPr txBox="1"/>
          <p:nvPr/>
        </p:nvSpPr>
        <p:spPr>
          <a:xfrm>
            <a:off x="7373211" y="4156265"/>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sp>
        <p:nvSpPr>
          <p:cNvPr id="10" name="object 10"/>
          <p:cNvSpPr txBox="1"/>
          <p:nvPr/>
        </p:nvSpPr>
        <p:spPr>
          <a:xfrm>
            <a:off x="7373211" y="4590432"/>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pic>
        <p:nvPicPr>
          <p:cNvPr id="11" name="object 11"/>
          <p:cNvPicPr/>
          <p:nvPr/>
        </p:nvPicPr>
        <p:blipFill>
          <a:blip r:embed="rId2" cstate="print"/>
          <a:stretch>
            <a:fillRect/>
          </a:stretch>
        </p:blipFill>
        <p:spPr>
          <a:xfrm>
            <a:off x="1707537" y="1373380"/>
            <a:ext cx="5488173" cy="2668442"/>
          </a:xfrm>
          <a:prstGeom prst="rect">
            <a:avLst/>
          </a:prstGeom>
        </p:spPr>
      </p:pic>
      <p:pic>
        <p:nvPicPr>
          <p:cNvPr id="12" name="object 12"/>
          <p:cNvPicPr/>
          <p:nvPr/>
        </p:nvPicPr>
        <p:blipFill>
          <a:blip r:embed="rId3" cstate="print"/>
          <a:stretch>
            <a:fillRect/>
          </a:stretch>
        </p:blipFill>
        <p:spPr>
          <a:xfrm>
            <a:off x="4771513" y="4216093"/>
            <a:ext cx="2262961" cy="1892094"/>
          </a:xfrm>
          <a:prstGeom prst="rect">
            <a:avLst/>
          </a:prstGeom>
        </p:spPr>
      </p:pic>
      <p:pic>
        <p:nvPicPr>
          <p:cNvPr id="13" name="object 13"/>
          <p:cNvPicPr/>
          <p:nvPr/>
        </p:nvPicPr>
        <p:blipFill>
          <a:blip r:embed="rId4" cstate="print"/>
          <a:stretch>
            <a:fillRect/>
          </a:stretch>
        </p:blipFill>
        <p:spPr>
          <a:xfrm>
            <a:off x="1636296" y="4245471"/>
            <a:ext cx="2977535" cy="1877076"/>
          </a:xfrm>
          <a:prstGeom prst="rect">
            <a:avLst/>
          </a:prstGeom>
        </p:spPr>
      </p:pic>
      <p:sp>
        <p:nvSpPr>
          <p:cNvPr id="14" name="object 14"/>
          <p:cNvSpPr txBox="1">
            <a:spLocks noGrp="1"/>
          </p:cNvSpPr>
          <p:nvPr>
            <p:ph type="sldNum" sz="quarter" idx="7"/>
          </p:nvPr>
        </p:nvSpPr>
        <p:spPr>
          <a:xfrm>
            <a:off x="2193873" y="5806275"/>
            <a:ext cx="403798" cy="294953"/>
          </a:xfrm>
          <a:prstGeom prst="rect">
            <a:avLst/>
          </a:prstGeom>
        </p:spPr>
        <p:txBody>
          <a:bodyPr vert="horz" wrap="square" lIns="0" tIns="0" rIns="0" bIns="0" rtlCol="0">
            <a:spAutoFit/>
          </a:bodyPr>
          <a:lstStyle/>
          <a:p>
            <a:pPr marL="34549" defTabSz="829178" fontAlgn="auto">
              <a:lnSpc>
                <a:spcPts val="2267"/>
              </a:lnSpc>
              <a:spcBef>
                <a:spcPts val="0"/>
              </a:spcBef>
              <a:spcAft>
                <a:spcPts val="0"/>
              </a:spcAft>
            </a:pPr>
            <a:fld id="{81D60167-4931-47E6-BA6A-407CBD079E47}" type="slidenum">
              <a:rPr kern="0" spc="-23"/>
              <a:pPr marL="34549" defTabSz="829178" fontAlgn="auto">
                <a:lnSpc>
                  <a:spcPts val="2267"/>
                </a:lnSpc>
                <a:spcBef>
                  <a:spcPts val="0"/>
                </a:spcBef>
                <a:spcAft>
                  <a:spcPts val="0"/>
                </a:spcAft>
              </a:pPr>
              <a:t>10</a:t>
            </a:fld>
            <a:endParaRPr kern="0" spc="-23"/>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5763" y="1095548"/>
            <a:ext cx="8896398" cy="5206812"/>
            <a:chOff x="134277" y="1208146"/>
            <a:chExt cx="9810750" cy="5741957"/>
          </a:xfrm>
        </p:grpSpPr>
        <p:sp>
          <p:nvSpPr>
            <p:cNvPr id="3" name="object 3"/>
            <p:cNvSpPr/>
            <p:nvPr/>
          </p:nvSpPr>
          <p:spPr>
            <a:xfrm>
              <a:off x="134277" y="6924069"/>
              <a:ext cx="9810750" cy="26034"/>
            </a:xfrm>
            <a:custGeom>
              <a:avLst/>
              <a:gdLst/>
              <a:ahLst/>
              <a:cxnLst/>
              <a:rect l="l" t="t" r="r" b="b"/>
              <a:pathLst>
                <a:path w="9810750" h="26034">
                  <a:moveTo>
                    <a:pt x="0" y="25559"/>
                  </a:moveTo>
                  <a:lnTo>
                    <a:pt x="9810369" y="25559"/>
                  </a:lnTo>
                  <a:lnTo>
                    <a:pt x="9810369" y="0"/>
                  </a:lnTo>
                  <a:lnTo>
                    <a:pt x="0" y="0"/>
                  </a:lnTo>
                  <a:lnTo>
                    <a:pt x="0" y="25559"/>
                  </a:lnTo>
                  <a:close/>
                </a:path>
              </a:pathLst>
            </a:custGeom>
            <a:solidFill>
              <a:srgbClr val="E85024"/>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pic>
          <p:nvPicPr>
            <p:cNvPr id="5" name="object 5"/>
            <p:cNvPicPr/>
            <p:nvPr/>
          </p:nvPicPr>
          <p:blipFill>
            <a:blip r:embed="rId2" cstate="print">
              <a:extLst>
                <a:ext uri="{28A0092B-C50C-407E-A947-70E740481C1C}">
                  <a14:useLocalDpi xmlns:a14="http://schemas.microsoft.com/office/drawing/2010/main"/>
                </a:ext>
              </a:extLst>
            </a:blip>
            <a:stretch>
              <a:fillRect/>
            </a:stretch>
          </p:blipFill>
          <p:spPr>
            <a:xfrm>
              <a:off x="296278" y="4138493"/>
              <a:ext cx="2520353" cy="2756627"/>
            </a:xfrm>
            <a:prstGeom prst="rect">
              <a:avLst/>
            </a:prstGeom>
          </p:spPr>
        </p:pic>
        <p:pic>
          <p:nvPicPr>
            <p:cNvPr id="6" name="object 6"/>
            <p:cNvPicPr/>
            <p:nvPr/>
          </p:nvPicPr>
          <p:blipFill>
            <a:blip r:embed="rId3" cstate="print"/>
            <a:stretch>
              <a:fillRect/>
            </a:stretch>
          </p:blipFill>
          <p:spPr>
            <a:xfrm>
              <a:off x="1047545" y="1208146"/>
              <a:ext cx="3845639" cy="2791772"/>
            </a:xfrm>
            <a:prstGeom prst="rect">
              <a:avLst/>
            </a:prstGeom>
          </p:spPr>
        </p:pic>
        <p:pic>
          <p:nvPicPr>
            <p:cNvPr id="7" name="object 7"/>
            <p:cNvPicPr/>
            <p:nvPr/>
          </p:nvPicPr>
          <p:blipFill>
            <a:blip r:embed="rId4" cstate="print"/>
            <a:stretch>
              <a:fillRect/>
            </a:stretch>
          </p:blipFill>
          <p:spPr>
            <a:xfrm>
              <a:off x="2900514" y="4043890"/>
              <a:ext cx="2601326" cy="2751480"/>
            </a:xfrm>
            <a:prstGeom prst="rect">
              <a:avLst/>
            </a:prstGeom>
          </p:spPr>
        </p:pic>
      </p:grpSp>
      <p:sp>
        <p:nvSpPr>
          <p:cNvPr id="8" name="object 8"/>
          <p:cNvSpPr txBox="1">
            <a:spLocks noGrp="1"/>
          </p:cNvSpPr>
          <p:nvPr>
            <p:ph type="title"/>
          </p:nvPr>
        </p:nvSpPr>
        <p:spPr>
          <a:xfrm>
            <a:off x="3148971" y="306445"/>
            <a:ext cx="5900414" cy="625643"/>
          </a:xfrm>
          <a:prstGeom prst="rect">
            <a:avLst/>
          </a:prstGeom>
        </p:spPr>
        <p:txBody>
          <a:bodyPr vert="horz" wrap="square" lIns="0" tIns="11516" rIns="0" bIns="0" rtlCol="0">
            <a:spAutoFit/>
          </a:bodyPr>
          <a:lstStyle/>
          <a:p>
            <a:pPr marL="11516">
              <a:spcBef>
                <a:spcPts val="91"/>
              </a:spcBef>
            </a:pPr>
            <a:r>
              <a:rPr>
                <a:solidFill>
                  <a:srgbClr val="DC4713"/>
                </a:solidFill>
              </a:rPr>
              <a:t>Solar</a:t>
            </a:r>
            <a:r>
              <a:rPr spc="-32">
                <a:solidFill>
                  <a:srgbClr val="DC4713"/>
                </a:solidFill>
              </a:rPr>
              <a:t> </a:t>
            </a:r>
            <a:r>
              <a:rPr>
                <a:solidFill>
                  <a:srgbClr val="DC4713"/>
                </a:solidFill>
              </a:rPr>
              <a:t>neutrinos</a:t>
            </a:r>
            <a:r>
              <a:rPr spc="-23">
                <a:solidFill>
                  <a:srgbClr val="DC4713"/>
                </a:solidFill>
              </a:rPr>
              <a:t> </a:t>
            </a:r>
            <a:r>
              <a:rPr>
                <a:solidFill>
                  <a:srgbClr val="DC4713"/>
                </a:solidFill>
              </a:rPr>
              <a:t>in</a:t>
            </a:r>
            <a:r>
              <a:rPr spc="-23">
                <a:solidFill>
                  <a:srgbClr val="DC4713"/>
                </a:solidFill>
              </a:rPr>
              <a:t> </a:t>
            </a:r>
            <a:r>
              <a:rPr spc="-18">
                <a:solidFill>
                  <a:srgbClr val="DC4713"/>
                </a:solidFill>
              </a:rPr>
              <a:t>DUNE</a:t>
            </a:r>
          </a:p>
        </p:txBody>
      </p:sp>
      <p:sp>
        <p:nvSpPr>
          <p:cNvPr id="14" name="object 14"/>
          <p:cNvSpPr txBox="1">
            <a:spLocks noGrp="1"/>
          </p:cNvSpPr>
          <p:nvPr>
            <p:ph type="sldNum" sz="quarter" idx="7"/>
          </p:nvPr>
        </p:nvSpPr>
        <p:spPr>
          <a:xfrm>
            <a:off x="2193873" y="5806275"/>
            <a:ext cx="403798" cy="294953"/>
          </a:xfrm>
          <a:prstGeom prst="rect">
            <a:avLst/>
          </a:prstGeom>
        </p:spPr>
        <p:txBody>
          <a:bodyPr vert="horz" wrap="square" lIns="0" tIns="0" rIns="0" bIns="0" rtlCol="0">
            <a:spAutoFit/>
          </a:bodyPr>
          <a:lstStyle/>
          <a:p>
            <a:pPr marL="34549" defTabSz="829178" fontAlgn="auto">
              <a:lnSpc>
                <a:spcPts val="2267"/>
              </a:lnSpc>
              <a:spcBef>
                <a:spcPts val="0"/>
              </a:spcBef>
              <a:spcAft>
                <a:spcPts val="0"/>
              </a:spcAft>
            </a:pPr>
            <a:fld id="{81D60167-4931-47E6-BA6A-407CBD079E47}" type="slidenum">
              <a:rPr kern="0" spc="-23"/>
              <a:pPr marL="34549" defTabSz="829178" fontAlgn="auto">
                <a:lnSpc>
                  <a:spcPts val="2267"/>
                </a:lnSpc>
                <a:spcBef>
                  <a:spcPts val="0"/>
                </a:spcBef>
                <a:spcAft>
                  <a:spcPts val="0"/>
                </a:spcAft>
              </a:pPr>
              <a:t>11</a:t>
            </a:fld>
            <a:endParaRPr kern="0" spc="-23"/>
          </a:p>
        </p:txBody>
      </p:sp>
      <p:sp>
        <p:nvSpPr>
          <p:cNvPr id="9" name="object 9"/>
          <p:cNvSpPr txBox="1"/>
          <p:nvPr/>
        </p:nvSpPr>
        <p:spPr>
          <a:xfrm>
            <a:off x="6815635" y="1268822"/>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sp>
        <p:nvSpPr>
          <p:cNvPr id="10" name="object 10"/>
          <p:cNvSpPr txBox="1"/>
          <p:nvPr/>
        </p:nvSpPr>
        <p:spPr>
          <a:xfrm>
            <a:off x="6815635" y="2948071"/>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sp>
        <p:nvSpPr>
          <p:cNvPr id="11" name="object 11"/>
          <p:cNvSpPr txBox="1"/>
          <p:nvPr/>
        </p:nvSpPr>
        <p:spPr>
          <a:xfrm>
            <a:off x="6815635" y="4004134"/>
            <a:ext cx="123225" cy="163906"/>
          </a:xfrm>
          <a:prstGeom prst="rect">
            <a:avLst/>
          </a:prstGeom>
        </p:spPr>
        <p:txBody>
          <a:bodyPr vert="horz" wrap="square" lIns="0" tIns="10365" rIns="0" bIns="0" rtlCol="0">
            <a:spAutoFit/>
          </a:bodyPr>
          <a:lstStyle/>
          <a:p>
            <a:pPr marL="11516" defTabSz="829178" fontAlgn="auto">
              <a:spcBef>
                <a:spcPts val="82"/>
              </a:spcBef>
              <a:spcAft>
                <a:spcPts val="0"/>
              </a:spcAft>
            </a:pPr>
            <a:r>
              <a:rPr sz="997" kern="0" spc="181">
                <a:solidFill>
                  <a:sysClr val="windowText" lastClr="000000"/>
                </a:solidFill>
                <a:latin typeface="Arial"/>
                <a:cs typeface="Arial"/>
              </a:rPr>
              <a:t>●</a:t>
            </a:r>
            <a:endParaRPr sz="997" kern="0">
              <a:solidFill>
                <a:sysClr val="windowText" lastClr="000000"/>
              </a:solidFill>
              <a:latin typeface="Arial"/>
              <a:cs typeface="Arial"/>
            </a:endParaRPr>
          </a:p>
        </p:txBody>
      </p:sp>
      <p:sp>
        <p:nvSpPr>
          <p:cNvPr id="12" name="object 12"/>
          <p:cNvSpPr txBox="1"/>
          <p:nvPr/>
        </p:nvSpPr>
        <p:spPr>
          <a:xfrm>
            <a:off x="7016228" y="1180677"/>
            <a:ext cx="3378328" cy="5006444"/>
          </a:xfrm>
          <a:prstGeom prst="rect">
            <a:avLst/>
          </a:prstGeom>
        </p:spPr>
        <p:txBody>
          <a:bodyPr vert="horz" wrap="square" lIns="0" tIns="35125" rIns="0" bIns="0" rtlCol="0">
            <a:spAutoFit/>
          </a:bodyPr>
          <a:lstStyle/>
          <a:p>
            <a:pPr marL="34549" marR="73129" defTabSz="829178" fontAlgn="auto">
              <a:lnSpc>
                <a:spcPct val="93900"/>
              </a:lnSpc>
              <a:spcBef>
                <a:spcPts val="277"/>
              </a:spcBef>
              <a:spcAft>
                <a:spcPts val="0"/>
              </a:spcAft>
            </a:pPr>
            <a:r>
              <a:rPr sz="2176" kern="0">
                <a:solidFill>
                  <a:srgbClr val="336699"/>
                </a:solidFill>
                <a:latin typeface="Times New Roman"/>
                <a:cs typeface="Times New Roman"/>
              </a:rPr>
              <a:t>Despite</a:t>
            </a:r>
            <a:r>
              <a:rPr sz="2176" kern="0" spc="36">
                <a:solidFill>
                  <a:srgbClr val="336699"/>
                </a:solidFill>
                <a:latin typeface="Times New Roman"/>
                <a:cs typeface="Times New Roman"/>
              </a:rPr>
              <a:t> </a:t>
            </a:r>
            <a:r>
              <a:rPr sz="2176" kern="0">
                <a:solidFill>
                  <a:srgbClr val="336699"/>
                </a:solidFill>
                <a:latin typeface="Times New Roman"/>
                <a:cs typeface="Times New Roman"/>
              </a:rPr>
              <a:t>large</a:t>
            </a:r>
            <a:r>
              <a:rPr sz="2176" kern="0" spc="41">
                <a:solidFill>
                  <a:srgbClr val="336699"/>
                </a:solidFill>
                <a:latin typeface="Times New Roman"/>
                <a:cs typeface="Times New Roman"/>
              </a:rPr>
              <a:t> </a:t>
            </a:r>
            <a:r>
              <a:rPr sz="2176" kern="0" spc="-9">
                <a:solidFill>
                  <a:srgbClr val="336699"/>
                </a:solidFill>
                <a:latin typeface="Times New Roman"/>
                <a:cs typeface="Times New Roman"/>
              </a:rPr>
              <a:t>neutron </a:t>
            </a:r>
            <a:r>
              <a:rPr sz="2176" kern="0">
                <a:solidFill>
                  <a:srgbClr val="336699"/>
                </a:solidFill>
                <a:latin typeface="Times New Roman"/>
                <a:cs typeface="Times New Roman"/>
              </a:rPr>
              <a:t>background</a:t>
            </a:r>
            <a:r>
              <a:rPr sz="2176" kern="0" spc="86">
                <a:solidFill>
                  <a:srgbClr val="336699"/>
                </a:solidFill>
                <a:latin typeface="Times New Roman"/>
                <a:cs typeface="Times New Roman"/>
              </a:rPr>
              <a:t> </a:t>
            </a:r>
            <a:r>
              <a:rPr sz="2176" kern="0">
                <a:solidFill>
                  <a:srgbClr val="336699"/>
                </a:solidFill>
                <a:latin typeface="Times New Roman"/>
                <a:cs typeface="Times New Roman"/>
              </a:rPr>
              <a:t>below</a:t>
            </a:r>
            <a:r>
              <a:rPr sz="2176" kern="0" spc="77">
                <a:solidFill>
                  <a:srgbClr val="336699"/>
                </a:solidFill>
                <a:latin typeface="Times New Roman"/>
                <a:cs typeface="Times New Roman"/>
              </a:rPr>
              <a:t> </a:t>
            </a:r>
            <a:r>
              <a:rPr sz="2176" kern="0">
                <a:solidFill>
                  <a:srgbClr val="336699"/>
                </a:solidFill>
                <a:latin typeface="Times New Roman"/>
                <a:cs typeface="Times New Roman"/>
              </a:rPr>
              <a:t>~10</a:t>
            </a:r>
            <a:r>
              <a:rPr sz="2176" kern="0" spc="77">
                <a:solidFill>
                  <a:srgbClr val="336699"/>
                </a:solidFill>
                <a:latin typeface="Times New Roman"/>
                <a:cs typeface="Times New Roman"/>
              </a:rPr>
              <a:t> </a:t>
            </a:r>
            <a:r>
              <a:rPr sz="2176" kern="0" spc="-50">
                <a:solidFill>
                  <a:srgbClr val="336699"/>
                </a:solidFill>
                <a:latin typeface="Times New Roman"/>
                <a:cs typeface="Times New Roman"/>
              </a:rPr>
              <a:t>MeV, </a:t>
            </a:r>
            <a:r>
              <a:rPr sz="2176" kern="0">
                <a:solidFill>
                  <a:srgbClr val="336699"/>
                </a:solidFill>
                <a:latin typeface="Times New Roman"/>
                <a:cs typeface="Times New Roman"/>
              </a:rPr>
              <a:t>DUNE</a:t>
            </a:r>
            <a:r>
              <a:rPr sz="2176" kern="0" spc="50">
                <a:solidFill>
                  <a:srgbClr val="336699"/>
                </a:solidFill>
                <a:latin typeface="Times New Roman"/>
                <a:cs typeface="Times New Roman"/>
              </a:rPr>
              <a:t> </a:t>
            </a:r>
            <a:r>
              <a:rPr sz="2176" kern="0">
                <a:solidFill>
                  <a:srgbClr val="336699"/>
                </a:solidFill>
                <a:latin typeface="Times New Roman"/>
                <a:cs typeface="Times New Roman"/>
              </a:rPr>
              <a:t>can</a:t>
            </a:r>
            <a:r>
              <a:rPr sz="2176" kern="0" spc="59">
                <a:solidFill>
                  <a:srgbClr val="336699"/>
                </a:solidFill>
                <a:latin typeface="Times New Roman"/>
                <a:cs typeface="Times New Roman"/>
              </a:rPr>
              <a:t> </a:t>
            </a:r>
            <a:r>
              <a:rPr sz="2176" kern="0">
                <a:solidFill>
                  <a:srgbClr val="336699"/>
                </a:solidFill>
                <a:latin typeface="Times New Roman"/>
                <a:cs typeface="Times New Roman"/>
              </a:rPr>
              <a:t>measure</a:t>
            </a:r>
            <a:r>
              <a:rPr sz="2176" kern="0" spc="91">
                <a:solidFill>
                  <a:srgbClr val="336699"/>
                </a:solidFill>
                <a:latin typeface="Times New Roman"/>
                <a:cs typeface="Times New Roman"/>
              </a:rPr>
              <a:t> </a:t>
            </a:r>
            <a:r>
              <a:rPr sz="1904" kern="0" baseline="17857">
                <a:solidFill>
                  <a:srgbClr val="336699"/>
                </a:solidFill>
                <a:latin typeface="Times New Roman"/>
                <a:cs typeface="Times New Roman"/>
              </a:rPr>
              <a:t>8</a:t>
            </a:r>
            <a:r>
              <a:rPr sz="2176" kern="0">
                <a:solidFill>
                  <a:srgbClr val="336699"/>
                </a:solidFill>
                <a:latin typeface="Times New Roman"/>
                <a:cs typeface="Times New Roman"/>
              </a:rPr>
              <a:t>B</a:t>
            </a:r>
            <a:r>
              <a:rPr sz="2176" kern="0" spc="45">
                <a:solidFill>
                  <a:srgbClr val="336699"/>
                </a:solidFill>
                <a:latin typeface="Times New Roman"/>
                <a:cs typeface="Times New Roman"/>
              </a:rPr>
              <a:t> </a:t>
            </a:r>
            <a:r>
              <a:rPr sz="2176" kern="0" spc="-9">
                <a:solidFill>
                  <a:srgbClr val="336699"/>
                </a:solidFill>
                <a:latin typeface="Times New Roman"/>
                <a:cs typeface="Times New Roman"/>
              </a:rPr>
              <a:t>solar </a:t>
            </a:r>
            <a:r>
              <a:rPr sz="2176" kern="0">
                <a:solidFill>
                  <a:srgbClr val="336699"/>
                </a:solidFill>
                <a:latin typeface="Times New Roman"/>
                <a:cs typeface="Times New Roman"/>
              </a:rPr>
              <a:t>flux</a:t>
            </a:r>
            <a:r>
              <a:rPr sz="2176" kern="0" spc="54">
                <a:solidFill>
                  <a:srgbClr val="336699"/>
                </a:solidFill>
                <a:latin typeface="Times New Roman"/>
                <a:cs typeface="Times New Roman"/>
              </a:rPr>
              <a:t> </a:t>
            </a:r>
            <a:r>
              <a:rPr sz="2176" kern="0">
                <a:solidFill>
                  <a:srgbClr val="336699"/>
                </a:solidFill>
                <a:latin typeface="Times New Roman"/>
                <a:cs typeface="Times New Roman"/>
              </a:rPr>
              <a:t>and</a:t>
            </a:r>
            <a:r>
              <a:rPr sz="2176" kern="0" spc="59">
                <a:solidFill>
                  <a:srgbClr val="336699"/>
                </a:solidFill>
                <a:latin typeface="Times New Roman"/>
                <a:cs typeface="Times New Roman"/>
              </a:rPr>
              <a:t> </a:t>
            </a:r>
            <a:r>
              <a:rPr sz="2176" kern="0">
                <a:solidFill>
                  <a:srgbClr val="336699"/>
                </a:solidFill>
                <a:latin typeface="Times New Roman"/>
                <a:cs typeface="Times New Roman"/>
              </a:rPr>
              <a:t>observe</a:t>
            </a:r>
            <a:r>
              <a:rPr sz="2176" kern="0" spc="45">
                <a:solidFill>
                  <a:srgbClr val="336699"/>
                </a:solidFill>
                <a:latin typeface="Times New Roman"/>
                <a:cs typeface="Times New Roman"/>
              </a:rPr>
              <a:t> </a:t>
            </a:r>
            <a:r>
              <a:rPr sz="2176" kern="0">
                <a:solidFill>
                  <a:srgbClr val="336699"/>
                </a:solidFill>
                <a:latin typeface="Times New Roman"/>
                <a:cs typeface="Times New Roman"/>
              </a:rPr>
              <a:t>hep</a:t>
            </a:r>
            <a:r>
              <a:rPr sz="2176" kern="0" spc="54">
                <a:solidFill>
                  <a:srgbClr val="336699"/>
                </a:solidFill>
                <a:latin typeface="Times New Roman"/>
                <a:cs typeface="Times New Roman"/>
              </a:rPr>
              <a:t> </a:t>
            </a:r>
            <a:r>
              <a:rPr sz="2176" kern="0">
                <a:solidFill>
                  <a:srgbClr val="336699"/>
                </a:solidFill>
                <a:latin typeface="Times New Roman"/>
                <a:cs typeface="Times New Roman"/>
              </a:rPr>
              <a:t>flux</a:t>
            </a:r>
            <a:r>
              <a:rPr sz="2176" kern="0" spc="50">
                <a:solidFill>
                  <a:srgbClr val="336699"/>
                </a:solidFill>
                <a:latin typeface="Times New Roman"/>
                <a:cs typeface="Times New Roman"/>
              </a:rPr>
              <a:t> </a:t>
            </a:r>
            <a:r>
              <a:rPr sz="2176" kern="0" spc="-32">
                <a:solidFill>
                  <a:srgbClr val="336699"/>
                </a:solidFill>
                <a:latin typeface="Times New Roman"/>
                <a:cs typeface="Times New Roman"/>
              </a:rPr>
              <a:t>at</a:t>
            </a:r>
            <a:endParaRPr sz="2176" kern="0">
              <a:solidFill>
                <a:sysClr val="windowText" lastClr="000000"/>
              </a:solidFill>
              <a:latin typeface="Times New Roman"/>
              <a:cs typeface="Times New Roman"/>
            </a:endParaRPr>
          </a:p>
          <a:p>
            <a:pPr marL="34549" defTabSz="829178" fontAlgn="auto">
              <a:lnSpc>
                <a:spcPts val="2448"/>
              </a:lnSpc>
              <a:spcBef>
                <a:spcPts val="0"/>
              </a:spcBef>
              <a:spcAft>
                <a:spcPts val="0"/>
              </a:spcAft>
            </a:pPr>
            <a:r>
              <a:rPr sz="2176" kern="0" spc="-23">
                <a:solidFill>
                  <a:srgbClr val="336699"/>
                </a:solidFill>
                <a:latin typeface="Times New Roman"/>
                <a:cs typeface="Times New Roman"/>
              </a:rPr>
              <a:t>&gt;5σ</a:t>
            </a:r>
            <a:endParaRPr sz="2176" kern="0">
              <a:solidFill>
                <a:sysClr val="windowText" lastClr="000000"/>
              </a:solidFill>
              <a:latin typeface="Times New Roman"/>
              <a:cs typeface="Times New Roman"/>
            </a:endParaRPr>
          </a:p>
          <a:p>
            <a:pPr marL="34549" marR="161805" defTabSz="829178" fontAlgn="auto">
              <a:lnSpc>
                <a:spcPct val="93700"/>
              </a:lnSpc>
              <a:spcBef>
                <a:spcPts val="970"/>
              </a:spcBef>
              <a:spcAft>
                <a:spcPts val="0"/>
              </a:spcAft>
            </a:pPr>
            <a:r>
              <a:rPr sz="2176" kern="0">
                <a:solidFill>
                  <a:srgbClr val="336699"/>
                </a:solidFill>
                <a:latin typeface="Times New Roman"/>
                <a:cs typeface="Times New Roman"/>
              </a:rPr>
              <a:t>JUNO</a:t>
            </a:r>
            <a:r>
              <a:rPr sz="2176" kern="0" spc="41">
                <a:solidFill>
                  <a:srgbClr val="336699"/>
                </a:solidFill>
                <a:latin typeface="Times New Roman"/>
                <a:cs typeface="Times New Roman"/>
              </a:rPr>
              <a:t> </a:t>
            </a:r>
            <a:r>
              <a:rPr sz="2176" kern="0">
                <a:solidFill>
                  <a:srgbClr val="336699"/>
                </a:solidFill>
                <a:latin typeface="Times New Roman"/>
                <a:cs typeface="Times New Roman"/>
              </a:rPr>
              <a:t>is</a:t>
            </a:r>
            <a:r>
              <a:rPr sz="2176" kern="0" spc="50">
                <a:solidFill>
                  <a:srgbClr val="336699"/>
                </a:solidFill>
                <a:latin typeface="Times New Roman"/>
                <a:cs typeface="Times New Roman"/>
              </a:rPr>
              <a:t> </a:t>
            </a:r>
            <a:r>
              <a:rPr sz="2176" kern="0">
                <a:solidFill>
                  <a:srgbClr val="336699"/>
                </a:solidFill>
                <a:latin typeface="Times New Roman"/>
                <a:cs typeface="Times New Roman"/>
              </a:rPr>
              <a:t>expected</a:t>
            </a:r>
            <a:r>
              <a:rPr sz="2176" kern="0" spc="50">
                <a:solidFill>
                  <a:srgbClr val="336699"/>
                </a:solidFill>
                <a:latin typeface="Times New Roman"/>
                <a:cs typeface="Times New Roman"/>
              </a:rPr>
              <a:t> </a:t>
            </a:r>
            <a:r>
              <a:rPr sz="2176" kern="0">
                <a:solidFill>
                  <a:srgbClr val="336699"/>
                </a:solidFill>
                <a:latin typeface="Times New Roman"/>
                <a:cs typeface="Times New Roman"/>
              </a:rPr>
              <a:t>to</a:t>
            </a:r>
            <a:r>
              <a:rPr sz="2176" kern="0" spc="54">
                <a:solidFill>
                  <a:srgbClr val="336699"/>
                </a:solidFill>
                <a:latin typeface="Times New Roman"/>
                <a:cs typeface="Times New Roman"/>
              </a:rPr>
              <a:t> </a:t>
            </a:r>
            <a:r>
              <a:rPr sz="2176" kern="0" spc="-9">
                <a:solidFill>
                  <a:srgbClr val="336699"/>
                </a:solidFill>
                <a:latin typeface="Times New Roman"/>
                <a:cs typeface="Times New Roman"/>
              </a:rPr>
              <a:t>greatly </a:t>
            </a:r>
            <a:r>
              <a:rPr sz="2176" kern="0">
                <a:solidFill>
                  <a:srgbClr val="336699"/>
                </a:solidFill>
                <a:latin typeface="Times New Roman"/>
                <a:cs typeface="Times New Roman"/>
              </a:rPr>
              <a:t>improve</a:t>
            </a:r>
            <a:r>
              <a:rPr sz="2176" kern="0" spc="68">
                <a:solidFill>
                  <a:srgbClr val="336699"/>
                </a:solidFill>
                <a:latin typeface="Times New Roman"/>
                <a:cs typeface="Times New Roman"/>
              </a:rPr>
              <a:t> </a:t>
            </a:r>
            <a:r>
              <a:rPr sz="2176" kern="0">
                <a:solidFill>
                  <a:srgbClr val="336699"/>
                </a:solidFill>
                <a:latin typeface="Times New Roman"/>
                <a:cs typeface="Times New Roman"/>
              </a:rPr>
              <a:t>both</a:t>
            </a:r>
            <a:r>
              <a:rPr sz="2176" kern="0" spc="68">
                <a:solidFill>
                  <a:srgbClr val="336699"/>
                </a:solidFill>
                <a:latin typeface="Times New Roman"/>
                <a:cs typeface="Times New Roman"/>
              </a:rPr>
              <a:t> </a:t>
            </a:r>
            <a:r>
              <a:rPr sz="2176" kern="0" spc="-23">
                <a:solidFill>
                  <a:srgbClr val="336699"/>
                </a:solidFill>
                <a:latin typeface="Times New Roman"/>
                <a:cs typeface="Times New Roman"/>
              </a:rPr>
              <a:t>12 </a:t>
            </a:r>
            <a:r>
              <a:rPr sz="2176" kern="0" spc="-9">
                <a:solidFill>
                  <a:srgbClr val="336699"/>
                </a:solidFill>
                <a:latin typeface="Times New Roman"/>
                <a:cs typeface="Times New Roman"/>
              </a:rPr>
              <a:t>measurements</a:t>
            </a:r>
            <a:endParaRPr sz="2176" kern="0">
              <a:solidFill>
                <a:sysClr val="windowText" lastClr="000000"/>
              </a:solidFill>
              <a:latin typeface="Times New Roman"/>
              <a:cs typeface="Times New Roman"/>
            </a:endParaRPr>
          </a:p>
          <a:p>
            <a:pPr marL="34549" marR="27639" defTabSz="829178" fontAlgn="auto">
              <a:lnSpc>
                <a:spcPct val="93700"/>
              </a:lnSpc>
              <a:spcBef>
                <a:spcPts val="984"/>
              </a:spcBef>
              <a:spcAft>
                <a:spcPts val="0"/>
              </a:spcAft>
            </a:pPr>
            <a:r>
              <a:rPr sz="2176" kern="0">
                <a:solidFill>
                  <a:srgbClr val="336699"/>
                </a:solidFill>
                <a:latin typeface="Times New Roman"/>
                <a:cs typeface="Times New Roman"/>
              </a:rPr>
              <a:t>DUNE</a:t>
            </a:r>
            <a:r>
              <a:rPr sz="2176" kern="0" spc="68">
                <a:solidFill>
                  <a:srgbClr val="336699"/>
                </a:solidFill>
                <a:latin typeface="Times New Roman"/>
                <a:cs typeface="Times New Roman"/>
              </a:rPr>
              <a:t> </a:t>
            </a:r>
            <a:r>
              <a:rPr sz="2176" kern="0">
                <a:solidFill>
                  <a:srgbClr val="336699"/>
                </a:solidFill>
                <a:latin typeface="Times New Roman"/>
                <a:cs typeface="Times New Roman"/>
              </a:rPr>
              <a:t>can</a:t>
            </a:r>
            <a:r>
              <a:rPr sz="2176" kern="0" spc="77">
                <a:solidFill>
                  <a:srgbClr val="336699"/>
                </a:solidFill>
                <a:latin typeface="Times New Roman"/>
                <a:cs typeface="Times New Roman"/>
              </a:rPr>
              <a:t> </a:t>
            </a:r>
            <a:r>
              <a:rPr sz="2176" kern="0">
                <a:solidFill>
                  <a:srgbClr val="336699"/>
                </a:solidFill>
                <a:latin typeface="Times New Roman"/>
                <a:cs typeface="Times New Roman"/>
              </a:rPr>
              <a:t>improve</a:t>
            </a:r>
            <a:r>
              <a:rPr sz="2176" kern="0" spc="63">
                <a:solidFill>
                  <a:srgbClr val="336699"/>
                </a:solidFill>
                <a:latin typeface="Times New Roman"/>
                <a:cs typeface="Times New Roman"/>
              </a:rPr>
              <a:t> </a:t>
            </a:r>
            <a:r>
              <a:rPr sz="2176" kern="0" spc="-23">
                <a:solidFill>
                  <a:srgbClr val="336699"/>
                </a:solidFill>
                <a:latin typeface="Times New Roman"/>
                <a:cs typeface="Times New Roman"/>
              </a:rPr>
              <a:t>on </a:t>
            </a:r>
            <a:r>
              <a:rPr sz="2176" kern="0">
                <a:solidFill>
                  <a:srgbClr val="336699"/>
                </a:solidFill>
                <a:latin typeface="Times New Roman"/>
                <a:cs typeface="Times New Roman"/>
              </a:rPr>
              <a:t>existing</a:t>
            </a:r>
            <a:r>
              <a:rPr sz="2176" kern="0" spc="100">
                <a:solidFill>
                  <a:srgbClr val="336699"/>
                </a:solidFill>
                <a:latin typeface="Times New Roman"/>
                <a:cs typeface="Times New Roman"/>
              </a:rPr>
              <a:t> </a:t>
            </a:r>
            <a:r>
              <a:rPr sz="2176" kern="0">
                <a:solidFill>
                  <a:srgbClr val="336699"/>
                </a:solidFill>
                <a:latin typeface="Times New Roman"/>
                <a:cs typeface="Times New Roman"/>
              </a:rPr>
              <a:t>measurements</a:t>
            </a:r>
            <a:r>
              <a:rPr sz="2176" kern="0" spc="86">
                <a:solidFill>
                  <a:srgbClr val="336699"/>
                </a:solidFill>
                <a:latin typeface="Times New Roman"/>
                <a:cs typeface="Times New Roman"/>
              </a:rPr>
              <a:t> </a:t>
            </a:r>
            <a:r>
              <a:rPr sz="2176" kern="0" spc="-18">
                <a:solidFill>
                  <a:srgbClr val="336699"/>
                </a:solidFill>
                <a:latin typeface="Times New Roman"/>
                <a:cs typeface="Times New Roman"/>
              </a:rPr>
              <a:t>with </a:t>
            </a:r>
            <a:r>
              <a:rPr sz="2176" kern="0">
                <a:solidFill>
                  <a:srgbClr val="336699"/>
                </a:solidFill>
                <a:latin typeface="Times New Roman"/>
                <a:cs typeface="Times New Roman"/>
              </a:rPr>
              <a:t>solar</a:t>
            </a:r>
            <a:r>
              <a:rPr sz="2176" kern="0" spc="63">
                <a:solidFill>
                  <a:srgbClr val="336699"/>
                </a:solidFill>
                <a:latin typeface="Times New Roman"/>
                <a:cs typeface="Times New Roman"/>
              </a:rPr>
              <a:t> </a:t>
            </a:r>
            <a:r>
              <a:rPr sz="2176" kern="0">
                <a:solidFill>
                  <a:srgbClr val="336699"/>
                </a:solidFill>
                <a:latin typeface="Times New Roman"/>
                <a:cs typeface="Times New Roman"/>
              </a:rPr>
              <a:t>neutrinos,</a:t>
            </a:r>
            <a:r>
              <a:rPr sz="2176" kern="0" spc="59">
                <a:solidFill>
                  <a:srgbClr val="336699"/>
                </a:solidFill>
                <a:latin typeface="Times New Roman"/>
                <a:cs typeface="Times New Roman"/>
              </a:rPr>
              <a:t> </a:t>
            </a:r>
            <a:r>
              <a:rPr sz="2176" kern="0">
                <a:solidFill>
                  <a:srgbClr val="336699"/>
                </a:solidFill>
                <a:latin typeface="Times New Roman"/>
                <a:cs typeface="Times New Roman"/>
              </a:rPr>
              <a:t>and</a:t>
            </a:r>
            <a:r>
              <a:rPr sz="2176" kern="0" spc="73">
                <a:solidFill>
                  <a:srgbClr val="336699"/>
                </a:solidFill>
                <a:latin typeface="Times New Roman"/>
                <a:cs typeface="Times New Roman"/>
              </a:rPr>
              <a:t> </a:t>
            </a:r>
            <a:r>
              <a:rPr sz="2176" kern="0" spc="-18">
                <a:solidFill>
                  <a:srgbClr val="336699"/>
                </a:solidFill>
                <a:latin typeface="Times New Roman"/>
                <a:cs typeface="Times New Roman"/>
              </a:rPr>
              <a:t>probe </a:t>
            </a:r>
            <a:r>
              <a:rPr sz="2176" kern="0">
                <a:solidFill>
                  <a:srgbClr val="336699"/>
                </a:solidFill>
                <a:latin typeface="Times New Roman"/>
                <a:cs typeface="Times New Roman"/>
              </a:rPr>
              <a:t>longstanding</a:t>
            </a:r>
            <a:r>
              <a:rPr sz="2176" kern="0" spc="91">
                <a:solidFill>
                  <a:srgbClr val="336699"/>
                </a:solidFill>
                <a:latin typeface="Times New Roman"/>
                <a:cs typeface="Times New Roman"/>
              </a:rPr>
              <a:t> </a:t>
            </a:r>
            <a:r>
              <a:rPr sz="2176" kern="0">
                <a:solidFill>
                  <a:srgbClr val="336699"/>
                </a:solidFill>
                <a:latin typeface="Times New Roman"/>
                <a:cs typeface="Times New Roman"/>
              </a:rPr>
              <a:t>tension</a:t>
            </a:r>
            <a:r>
              <a:rPr sz="2176" kern="0" spc="103">
                <a:solidFill>
                  <a:srgbClr val="336699"/>
                </a:solidFill>
                <a:latin typeface="Times New Roman"/>
                <a:cs typeface="Times New Roman"/>
              </a:rPr>
              <a:t> </a:t>
            </a:r>
            <a:r>
              <a:rPr sz="2176" kern="0" spc="-9">
                <a:solidFill>
                  <a:srgbClr val="336699"/>
                </a:solidFill>
                <a:latin typeface="Times New Roman"/>
                <a:cs typeface="Times New Roman"/>
              </a:rPr>
              <a:t>(right </a:t>
            </a:r>
            <a:r>
              <a:rPr sz="2176" kern="0">
                <a:solidFill>
                  <a:srgbClr val="336699"/>
                </a:solidFill>
                <a:latin typeface="Times New Roman"/>
                <a:cs typeface="Times New Roman"/>
              </a:rPr>
              <a:t>plot</a:t>
            </a:r>
            <a:r>
              <a:rPr sz="2176" kern="0" spc="50">
                <a:solidFill>
                  <a:srgbClr val="336699"/>
                </a:solidFill>
                <a:latin typeface="Times New Roman"/>
                <a:cs typeface="Times New Roman"/>
              </a:rPr>
              <a:t> </a:t>
            </a:r>
            <a:r>
              <a:rPr sz="2176" kern="0">
                <a:solidFill>
                  <a:srgbClr val="336699"/>
                </a:solidFill>
                <a:latin typeface="Times New Roman"/>
                <a:cs typeface="Times New Roman"/>
              </a:rPr>
              <a:t>is</a:t>
            </a:r>
            <a:r>
              <a:rPr sz="2176" kern="0" spc="50">
                <a:solidFill>
                  <a:srgbClr val="336699"/>
                </a:solidFill>
                <a:latin typeface="Times New Roman"/>
                <a:cs typeface="Times New Roman"/>
              </a:rPr>
              <a:t> </a:t>
            </a:r>
            <a:r>
              <a:rPr sz="2176" kern="0">
                <a:solidFill>
                  <a:srgbClr val="336699"/>
                </a:solidFill>
                <a:latin typeface="Times New Roman"/>
                <a:cs typeface="Times New Roman"/>
              </a:rPr>
              <a:t>showing</a:t>
            </a:r>
            <a:r>
              <a:rPr sz="2176" kern="0" spc="54">
                <a:solidFill>
                  <a:srgbClr val="336699"/>
                </a:solidFill>
                <a:latin typeface="Times New Roman"/>
                <a:cs typeface="Times New Roman"/>
              </a:rPr>
              <a:t> </a:t>
            </a:r>
            <a:r>
              <a:rPr sz="2176" kern="0" spc="-9">
                <a:solidFill>
                  <a:srgbClr val="336699"/>
                </a:solidFill>
                <a:latin typeface="Times New Roman"/>
                <a:cs typeface="Times New Roman"/>
              </a:rPr>
              <a:t>hypothetical </a:t>
            </a:r>
            <a:r>
              <a:rPr sz="2176" kern="0">
                <a:solidFill>
                  <a:srgbClr val="336699"/>
                </a:solidFill>
                <a:latin typeface="Times New Roman"/>
                <a:cs typeface="Times New Roman"/>
              </a:rPr>
              <a:t>DUNE</a:t>
            </a:r>
            <a:r>
              <a:rPr sz="2176" kern="0" spc="50">
                <a:solidFill>
                  <a:srgbClr val="336699"/>
                </a:solidFill>
                <a:latin typeface="Times New Roman"/>
                <a:cs typeface="Times New Roman"/>
              </a:rPr>
              <a:t> </a:t>
            </a:r>
            <a:r>
              <a:rPr sz="2176" kern="0">
                <a:solidFill>
                  <a:srgbClr val="336699"/>
                </a:solidFill>
                <a:latin typeface="Times New Roman"/>
                <a:cs typeface="Times New Roman"/>
              </a:rPr>
              <a:t>result</a:t>
            </a:r>
            <a:r>
              <a:rPr sz="2176" kern="0" spc="50">
                <a:solidFill>
                  <a:srgbClr val="336699"/>
                </a:solidFill>
                <a:latin typeface="Times New Roman"/>
                <a:cs typeface="Times New Roman"/>
              </a:rPr>
              <a:t> </a:t>
            </a:r>
            <a:r>
              <a:rPr sz="2176" kern="0">
                <a:solidFill>
                  <a:srgbClr val="336699"/>
                </a:solidFill>
                <a:latin typeface="Times New Roman"/>
                <a:cs typeface="Times New Roman"/>
              </a:rPr>
              <a:t>at</a:t>
            </a:r>
            <a:r>
              <a:rPr sz="2176" kern="0" spc="36">
                <a:solidFill>
                  <a:srgbClr val="336699"/>
                </a:solidFill>
                <a:latin typeface="Times New Roman"/>
                <a:cs typeface="Times New Roman"/>
              </a:rPr>
              <a:t> </a:t>
            </a:r>
            <a:r>
              <a:rPr sz="2176" kern="0">
                <a:solidFill>
                  <a:srgbClr val="336699"/>
                </a:solidFill>
                <a:latin typeface="Times New Roman"/>
                <a:cs typeface="Times New Roman"/>
              </a:rPr>
              <a:t>old</a:t>
            </a:r>
            <a:r>
              <a:rPr sz="2176" kern="0" spc="45">
                <a:solidFill>
                  <a:srgbClr val="336699"/>
                </a:solidFill>
                <a:latin typeface="Times New Roman"/>
                <a:cs typeface="Times New Roman"/>
              </a:rPr>
              <a:t> </a:t>
            </a:r>
            <a:r>
              <a:rPr sz="2176" kern="0">
                <a:solidFill>
                  <a:srgbClr val="336699"/>
                </a:solidFill>
                <a:latin typeface="Times New Roman"/>
                <a:cs typeface="Times New Roman"/>
              </a:rPr>
              <a:t>solar</a:t>
            </a:r>
            <a:r>
              <a:rPr sz="2176" kern="0" spc="45">
                <a:solidFill>
                  <a:srgbClr val="336699"/>
                </a:solidFill>
                <a:latin typeface="Times New Roman"/>
                <a:cs typeface="Times New Roman"/>
              </a:rPr>
              <a:t> </a:t>
            </a:r>
            <a:r>
              <a:rPr sz="2176" kern="0" spc="-18">
                <a:solidFill>
                  <a:srgbClr val="336699"/>
                </a:solidFill>
                <a:latin typeface="Times New Roman"/>
                <a:cs typeface="Times New Roman"/>
              </a:rPr>
              <a:t>best </a:t>
            </a:r>
            <a:r>
              <a:rPr sz="2176" kern="0">
                <a:solidFill>
                  <a:srgbClr val="336699"/>
                </a:solidFill>
                <a:latin typeface="Times New Roman"/>
                <a:cs typeface="Times New Roman"/>
              </a:rPr>
              <a:t>fit</a:t>
            </a:r>
            <a:r>
              <a:rPr sz="2176" kern="0" spc="18">
                <a:solidFill>
                  <a:srgbClr val="336699"/>
                </a:solidFill>
                <a:latin typeface="Times New Roman"/>
                <a:cs typeface="Times New Roman"/>
              </a:rPr>
              <a:t> </a:t>
            </a:r>
            <a:r>
              <a:rPr sz="2176" kern="0" spc="-9">
                <a:solidFill>
                  <a:srgbClr val="336699"/>
                </a:solidFill>
                <a:latin typeface="Times New Roman"/>
                <a:cs typeface="Times New Roman"/>
              </a:rPr>
              <a:t>point)</a:t>
            </a:r>
            <a:endParaRPr sz="2176" kern="0">
              <a:solidFill>
                <a:sysClr val="windowText" lastClr="000000"/>
              </a:solidFill>
              <a:latin typeface="Times New Roman"/>
              <a:cs typeface="Times New Roman"/>
            </a:endParaRPr>
          </a:p>
        </p:txBody>
      </p:sp>
      <p:sp>
        <p:nvSpPr>
          <p:cNvPr id="13" name="object 13"/>
          <p:cNvSpPr txBox="1"/>
          <p:nvPr/>
        </p:nvSpPr>
        <p:spPr>
          <a:xfrm>
            <a:off x="2540792" y="5523420"/>
            <a:ext cx="819390" cy="262787"/>
          </a:xfrm>
          <a:prstGeom prst="rect">
            <a:avLst/>
          </a:prstGeom>
        </p:spPr>
        <p:txBody>
          <a:bodyPr vert="horz" wrap="square" lIns="0" tIns="11516" rIns="0" bIns="0" rtlCol="0">
            <a:spAutoFit/>
          </a:bodyPr>
          <a:lstStyle/>
          <a:p>
            <a:pPr marL="11516" defTabSz="829178" fontAlgn="auto">
              <a:spcBef>
                <a:spcPts val="91"/>
              </a:spcBef>
              <a:spcAft>
                <a:spcPts val="0"/>
              </a:spcAft>
            </a:pPr>
            <a:r>
              <a:rPr sz="1632" kern="0">
                <a:solidFill>
                  <a:sysClr val="windowText" lastClr="000000"/>
                </a:solidFill>
                <a:latin typeface="Times New Roman"/>
                <a:cs typeface="Times New Roman"/>
              </a:rPr>
              <a:t>NuFit</a:t>
            </a:r>
            <a:r>
              <a:rPr sz="1632" kern="0" spc="-14">
                <a:solidFill>
                  <a:sysClr val="windowText" lastClr="000000"/>
                </a:solidFill>
                <a:latin typeface="Times New Roman"/>
                <a:cs typeface="Times New Roman"/>
              </a:rPr>
              <a:t> </a:t>
            </a:r>
            <a:r>
              <a:rPr sz="1632" kern="0" spc="-23">
                <a:solidFill>
                  <a:sysClr val="windowText" lastClr="000000"/>
                </a:solidFill>
                <a:latin typeface="Times New Roman"/>
                <a:cs typeface="Times New Roman"/>
              </a:rPr>
              <a:t>5.2</a:t>
            </a:r>
            <a:endParaRPr sz="1632" kern="0">
              <a:solidFill>
                <a:sysClr val="windowText" lastClr="000000"/>
              </a:solidFill>
              <a:latin typeface="Times New Roman"/>
              <a:cs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896059" y="23086"/>
            <a:ext cx="8409255" cy="1219284"/>
          </a:xfrm>
          <a:prstGeom prst="rect">
            <a:avLst/>
          </a:prstGeom>
        </p:spPr>
        <p:txBody>
          <a:bodyPr vert="horz" wrap="square" lIns="0" tIns="64492" rIns="0" bIns="0" rtlCol="0">
            <a:spAutoFit/>
          </a:bodyPr>
          <a:lstStyle/>
          <a:p>
            <a:pPr marL="1912292" marR="4607" indent="-1901351">
              <a:lnSpc>
                <a:spcPts val="4461"/>
              </a:lnSpc>
              <a:spcBef>
                <a:spcPts val="508"/>
              </a:spcBef>
              <a:tabLst>
                <a:tab pos="4080822" algn="l"/>
              </a:tabLst>
            </a:pPr>
            <a:r>
              <a:t>BSM</a:t>
            </a:r>
            <a:r>
              <a:rPr spc="-27"/>
              <a:t> </a:t>
            </a:r>
            <a:r>
              <a:t>complementarity:</a:t>
            </a:r>
            <a:r>
              <a:rPr spc="-14"/>
              <a:t> </a:t>
            </a:r>
            <a:r>
              <a:t>dark</a:t>
            </a:r>
            <a:r>
              <a:rPr spc="-14"/>
              <a:t> </a:t>
            </a:r>
            <a:r>
              <a:rPr spc="-9"/>
              <a:t>matter inelastic</a:t>
            </a:r>
            <a:r>
              <a:t>	</a:t>
            </a:r>
            <a:r>
              <a:rPr spc="-9"/>
              <a:t>scattering</a:t>
            </a:r>
          </a:p>
        </p:txBody>
      </p:sp>
      <p:sp>
        <p:nvSpPr>
          <p:cNvPr id="6" name="object 6"/>
          <p:cNvSpPr txBox="1"/>
          <p:nvPr/>
        </p:nvSpPr>
        <p:spPr>
          <a:xfrm>
            <a:off x="6136296" y="3456024"/>
            <a:ext cx="143379" cy="194252"/>
          </a:xfrm>
          <a:prstGeom prst="rect">
            <a:avLst/>
          </a:prstGeom>
        </p:spPr>
        <p:txBody>
          <a:bodyPr vert="horz" wrap="square" lIns="0" tIns="12668" rIns="0" bIns="0" rtlCol="0">
            <a:spAutoFit/>
          </a:bodyPr>
          <a:lstStyle/>
          <a:p>
            <a:pPr marL="11516" defTabSz="829178" fontAlgn="auto">
              <a:spcBef>
                <a:spcPts val="100"/>
              </a:spcBef>
              <a:spcAft>
                <a:spcPts val="0"/>
              </a:spcAft>
            </a:pPr>
            <a:r>
              <a:rPr sz="1179" kern="0" spc="230">
                <a:solidFill>
                  <a:sysClr val="windowText" lastClr="000000"/>
                </a:solidFill>
                <a:latin typeface="Arial"/>
                <a:cs typeface="Arial"/>
              </a:rPr>
              <a:t>●</a:t>
            </a:r>
            <a:endParaRPr sz="1179" kern="0">
              <a:solidFill>
                <a:sysClr val="windowText" lastClr="000000"/>
              </a:solidFill>
              <a:latin typeface="Arial"/>
              <a:cs typeface="Arial"/>
            </a:endParaRPr>
          </a:p>
        </p:txBody>
      </p:sp>
      <p:sp>
        <p:nvSpPr>
          <p:cNvPr id="7" name="object 7"/>
          <p:cNvSpPr txBox="1"/>
          <p:nvPr/>
        </p:nvSpPr>
        <p:spPr>
          <a:xfrm>
            <a:off x="6136296" y="5478368"/>
            <a:ext cx="143379" cy="194252"/>
          </a:xfrm>
          <a:prstGeom prst="rect">
            <a:avLst/>
          </a:prstGeom>
        </p:spPr>
        <p:txBody>
          <a:bodyPr vert="horz" wrap="square" lIns="0" tIns="12668" rIns="0" bIns="0" rtlCol="0">
            <a:spAutoFit/>
          </a:bodyPr>
          <a:lstStyle/>
          <a:p>
            <a:pPr marL="11516" defTabSz="829178" fontAlgn="auto">
              <a:spcBef>
                <a:spcPts val="100"/>
              </a:spcBef>
              <a:spcAft>
                <a:spcPts val="0"/>
              </a:spcAft>
            </a:pPr>
            <a:r>
              <a:rPr sz="1179" kern="0" spc="230">
                <a:solidFill>
                  <a:sysClr val="windowText" lastClr="000000"/>
                </a:solidFill>
                <a:latin typeface="Arial"/>
                <a:cs typeface="Arial"/>
              </a:rPr>
              <a:t>●</a:t>
            </a:r>
            <a:endParaRPr sz="1179" kern="0">
              <a:solidFill>
                <a:sysClr val="windowText" lastClr="000000"/>
              </a:solidFill>
              <a:latin typeface="Arial"/>
              <a:cs typeface="Arial"/>
            </a:endParaRPr>
          </a:p>
        </p:txBody>
      </p:sp>
      <p:sp>
        <p:nvSpPr>
          <p:cNvPr id="8" name="object 8"/>
          <p:cNvSpPr txBox="1"/>
          <p:nvPr/>
        </p:nvSpPr>
        <p:spPr>
          <a:xfrm>
            <a:off x="6136296" y="1324320"/>
            <a:ext cx="4358947" cy="4903713"/>
          </a:xfrm>
          <a:prstGeom prst="rect">
            <a:avLst/>
          </a:prstGeom>
        </p:spPr>
        <p:txBody>
          <a:bodyPr vert="horz" wrap="square" lIns="0" tIns="42035" rIns="0" bIns="0" rtlCol="0">
            <a:spAutoFit/>
          </a:bodyPr>
          <a:lstStyle/>
          <a:p>
            <a:pPr marL="281575" marR="4607" indent="-270634" defTabSz="829178" fontAlgn="auto">
              <a:lnSpc>
                <a:spcPct val="93500"/>
              </a:lnSpc>
              <a:spcBef>
                <a:spcPts val="331"/>
              </a:spcBef>
              <a:spcAft>
                <a:spcPts val="0"/>
              </a:spcAft>
              <a:buClr>
                <a:srgbClr val="000000"/>
              </a:buClr>
              <a:buSzPct val="44827"/>
              <a:buFont typeface="Arial"/>
              <a:buChar char="●"/>
              <a:tabLst>
                <a:tab pos="281575" algn="l"/>
              </a:tabLst>
            </a:pPr>
            <a:r>
              <a:rPr sz="2630" kern="0">
                <a:solidFill>
                  <a:srgbClr val="336699"/>
                </a:solidFill>
                <a:latin typeface="Times New Roman"/>
                <a:cs typeface="Times New Roman"/>
              </a:rPr>
              <a:t>Due</a:t>
            </a:r>
            <a:r>
              <a:rPr sz="2630" kern="0" spc="27">
                <a:solidFill>
                  <a:srgbClr val="336699"/>
                </a:solidFill>
                <a:latin typeface="Times New Roman"/>
                <a:cs typeface="Times New Roman"/>
              </a:rPr>
              <a:t> </a:t>
            </a:r>
            <a:r>
              <a:rPr sz="2630" kern="0">
                <a:solidFill>
                  <a:srgbClr val="336699"/>
                </a:solidFill>
                <a:latin typeface="Times New Roman"/>
                <a:cs typeface="Times New Roman"/>
              </a:rPr>
              <a:t>to</a:t>
            </a:r>
            <a:r>
              <a:rPr sz="2630" kern="0" spc="27">
                <a:solidFill>
                  <a:srgbClr val="336699"/>
                </a:solidFill>
                <a:latin typeface="Times New Roman"/>
                <a:cs typeface="Times New Roman"/>
              </a:rPr>
              <a:t> </a:t>
            </a:r>
            <a:r>
              <a:rPr sz="2630" kern="0">
                <a:solidFill>
                  <a:srgbClr val="336699"/>
                </a:solidFill>
                <a:latin typeface="Times New Roman"/>
                <a:cs typeface="Times New Roman"/>
              </a:rPr>
              <a:t>its</a:t>
            </a:r>
            <a:r>
              <a:rPr sz="2630" kern="0" spc="27">
                <a:solidFill>
                  <a:srgbClr val="336699"/>
                </a:solidFill>
                <a:latin typeface="Times New Roman"/>
                <a:cs typeface="Times New Roman"/>
              </a:rPr>
              <a:t> </a:t>
            </a:r>
            <a:r>
              <a:rPr sz="2630" kern="0">
                <a:solidFill>
                  <a:srgbClr val="336699"/>
                </a:solidFill>
                <a:latin typeface="Times New Roman"/>
                <a:cs typeface="Times New Roman"/>
              </a:rPr>
              <a:t>larger</a:t>
            </a:r>
            <a:r>
              <a:rPr sz="2630" kern="0" spc="23">
                <a:solidFill>
                  <a:srgbClr val="336699"/>
                </a:solidFill>
                <a:latin typeface="Times New Roman"/>
                <a:cs typeface="Times New Roman"/>
              </a:rPr>
              <a:t> </a:t>
            </a:r>
            <a:r>
              <a:rPr sz="2630" kern="0">
                <a:solidFill>
                  <a:srgbClr val="336699"/>
                </a:solidFill>
                <a:latin typeface="Times New Roman"/>
                <a:cs typeface="Times New Roman"/>
              </a:rPr>
              <a:t>mass,</a:t>
            </a:r>
            <a:r>
              <a:rPr sz="2630" kern="0" spc="32">
                <a:solidFill>
                  <a:srgbClr val="336699"/>
                </a:solidFill>
                <a:latin typeface="Times New Roman"/>
                <a:cs typeface="Times New Roman"/>
              </a:rPr>
              <a:t> </a:t>
            </a:r>
            <a:r>
              <a:rPr sz="2630" kern="0" spc="-9">
                <a:solidFill>
                  <a:srgbClr val="336699"/>
                </a:solidFill>
                <a:latin typeface="Times New Roman"/>
                <a:cs typeface="Times New Roman"/>
              </a:rPr>
              <a:t>Hyper- </a:t>
            </a:r>
            <a:r>
              <a:rPr sz="2630" kern="0">
                <a:solidFill>
                  <a:srgbClr val="336699"/>
                </a:solidFill>
                <a:latin typeface="Times New Roman"/>
                <a:cs typeface="Times New Roman"/>
              </a:rPr>
              <a:t>K</a:t>
            </a:r>
            <a:r>
              <a:rPr sz="2630" kern="0" spc="41">
                <a:solidFill>
                  <a:srgbClr val="336699"/>
                </a:solidFill>
                <a:latin typeface="Times New Roman"/>
                <a:cs typeface="Times New Roman"/>
              </a:rPr>
              <a:t> </a:t>
            </a:r>
            <a:r>
              <a:rPr sz="2630" kern="0">
                <a:solidFill>
                  <a:srgbClr val="336699"/>
                </a:solidFill>
                <a:latin typeface="Times New Roman"/>
                <a:cs typeface="Times New Roman"/>
              </a:rPr>
              <a:t>will</a:t>
            </a:r>
            <a:r>
              <a:rPr sz="2630" kern="0" spc="50">
                <a:solidFill>
                  <a:srgbClr val="336699"/>
                </a:solidFill>
                <a:latin typeface="Times New Roman"/>
                <a:cs typeface="Times New Roman"/>
              </a:rPr>
              <a:t> </a:t>
            </a:r>
            <a:r>
              <a:rPr sz="2630" kern="0">
                <a:solidFill>
                  <a:srgbClr val="336699"/>
                </a:solidFill>
                <a:latin typeface="Times New Roman"/>
                <a:cs typeface="Times New Roman"/>
              </a:rPr>
              <a:t>generally</a:t>
            </a:r>
            <a:r>
              <a:rPr sz="2630" kern="0" spc="50">
                <a:solidFill>
                  <a:srgbClr val="336699"/>
                </a:solidFill>
                <a:latin typeface="Times New Roman"/>
                <a:cs typeface="Times New Roman"/>
              </a:rPr>
              <a:t> </a:t>
            </a:r>
            <a:r>
              <a:rPr sz="2630" kern="0" spc="-18">
                <a:solidFill>
                  <a:srgbClr val="336699"/>
                </a:solidFill>
                <a:latin typeface="Times New Roman"/>
                <a:cs typeface="Times New Roman"/>
              </a:rPr>
              <a:t>have</a:t>
            </a:r>
            <a:r>
              <a:rPr sz="2630" kern="0" spc="657">
                <a:solidFill>
                  <a:srgbClr val="336699"/>
                </a:solidFill>
                <a:latin typeface="Times New Roman"/>
                <a:cs typeface="Times New Roman"/>
              </a:rPr>
              <a:t> </a:t>
            </a:r>
            <a:r>
              <a:rPr sz="2630" kern="0">
                <a:solidFill>
                  <a:srgbClr val="336699"/>
                </a:solidFill>
                <a:latin typeface="Times New Roman"/>
                <a:cs typeface="Times New Roman"/>
              </a:rPr>
              <a:t>superior</a:t>
            </a:r>
            <a:r>
              <a:rPr sz="2630" kern="0" spc="63">
                <a:solidFill>
                  <a:srgbClr val="336699"/>
                </a:solidFill>
                <a:latin typeface="Times New Roman"/>
                <a:cs typeface="Times New Roman"/>
              </a:rPr>
              <a:t> </a:t>
            </a:r>
            <a:r>
              <a:rPr sz="2630" kern="0">
                <a:solidFill>
                  <a:srgbClr val="336699"/>
                </a:solidFill>
                <a:latin typeface="Times New Roman"/>
                <a:cs typeface="Times New Roman"/>
              </a:rPr>
              <a:t>sensitivity</a:t>
            </a:r>
            <a:r>
              <a:rPr sz="2630" kern="0" spc="68">
                <a:solidFill>
                  <a:srgbClr val="336699"/>
                </a:solidFill>
                <a:latin typeface="Times New Roman"/>
                <a:cs typeface="Times New Roman"/>
              </a:rPr>
              <a:t> </a:t>
            </a:r>
            <a:r>
              <a:rPr sz="2630" kern="0">
                <a:solidFill>
                  <a:srgbClr val="336699"/>
                </a:solidFill>
                <a:latin typeface="Times New Roman"/>
                <a:cs typeface="Times New Roman"/>
              </a:rPr>
              <a:t>to</a:t>
            </a:r>
            <a:r>
              <a:rPr sz="2630" kern="0" spc="63">
                <a:solidFill>
                  <a:srgbClr val="336699"/>
                </a:solidFill>
                <a:latin typeface="Times New Roman"/>
                <a:cs typeface="Times New Roman"/>
              </a:rPr>
              <a:t> </a:t>
            </a:r>
            <a:r>
              <a:rPr sz="2630" kern="0" spc="-23">
                <a:solidFill>
                  <a:srgbClr val="336699"/>
                </a:solidFill>
                <a:latin typeface="Times New Roman"/>
                <a:cs typeface="Times New Roman"/>
              </a:rPr>
              <a:t>any </a:t>
            </a:r>
            <a:r>
              <a:rPr sz="2630" kern="0">
                <a:solidFill>
                  <a:srgbClr val="336699"/>
                </a:solidFill>
                <a:latin typeface="Times New Roman"/>
                <a:cs typeface="Times New Roman"/>
              </a:rPr>
              <a:t>BSM</a:t>
            </a:r>
            <a:r>
              <a:rPr sz="2630" kern="0" spc="45">
                <a:solidFill>
                  <a:srgbClr val="336699"/>
                </a:solidFill>
                <a:latin typeface="Times New Roman"/>
                <a:cs typeface="Times New Roman"/>
              </a:rPr>
              <a:t> </a:t>
            </a:r>
            <a:r>
              <a:rPr sz="2630" kern="0">
                <a:solidFill>
                  <a:srgbClr val="336699"/>
                </a:solidFill>
                <a:latin typeface="Times New Roman"/>
                <a:cs typeface="Times New Roman"/>
              </a:rPr>
              <a:t>signatures</a:t>
            </a:r>
            <a:r>
              <a:rPr sz="2630" kern="0" spc="45">
                <a:solidFill>
                  <a:srgbClr val="336699"/>
                </a:solidFill>
                <a:latin typeface="Times New Roman"/>
                <a:cs typeface="Times New Roman"/>
              </a:rPr>
              <a:t> </a:t>
            </a:r>
            <a:r>
              <a:rPr sz="2630" kern="0">
                <a:solidFill>
                  <a:srgbClr val="336699"/>
                </a:solidFill>
                <a:latin typeface="Times New Roman"/>
                <a:cs typeface="Times New Roman"/>
              </a:rPr>
              <a:t>that</a:t>
            </a:r>
            <a:r>
              <a:rPr sz="2630" kern="0" spc="45">
                <a:solidFill>
                  <a:srgbClr val="336699"/>
                </a:solidFill>
                <a:latin typeface="Times New Roman"/>
                <a:cs typeface="Times New Roman"/>
              </a:rPr>
              <a:t> </a:t>
            </a:r>
            <a:r>
              <a:rPr sz="2630" kern="0">
                <a:solidFill>
                  <a:srgbClr val="336699"/>
                </a:solidFill>
                <a:latin typeface="Times New Roman"/>
                <a:cs typeface="Times New Roman"/>
              </a:rPr>
              <a:t>it</a:t>
            </a:r>
            <a:r>
              <a:rPr sz="2630" kern="0" spc="50">
                <a:solidFill>
                  <a:srgbClr val="336699"/>
                </a:solidFill>
                <a:latin typeface="Times New Roman"/>
                <a:cs typeface="Times New Roman"/>
              </a:rPr>
              <a:t> </a:t>
            </a:r>
            <a:r>
              <a:rPr sz="2630" kern="0" spc="-23">
                <a:solidFill>
                  <a:srgbClr val="336699"/>
                </a:solidFill>
                <a:latin typeface="Times New Roman"/>
                <a:cs typeface="Times New Roman"/>
              </a:rPr>
              <a:t>can </a:t>
            </a:r>
            <a:r>
              <a:rPr sz="2630" kern="0" spc="-9">
                <a:solidFill>
                  <a:srgbClr val="336699"/>
                </a:solidFill>
                <a:latin typeface="Times New Roman"/>
                <a:cs typeface="Times New Roman"/>
              </a:rPr>
              <a:t>detect</a:t>
            </a:r>
            <a:endParaRPr sz="2630" kern="0">
              <a:solidFill>
                <a:sysClr val="windowText" lastClr="000000"/>
              </a:solidFill>
              <a:latin typeface="Times New Roman"/>
              <a:cs typeface="Times New Roman"/>
            </a:endParaRPr>
          </a:p>
          <a:p>
            <a:pPr marL="281575" marR="27063" defTabSz="829178" fontAlgn="auto">
              <a:lnSpc>
                <a:spcPct val="93400"/>
              </a:lnSpc>
              <a:spcBef>
                <a:spcPts val="1179"/>
              </a:spcBef>
              <a:spcAft>
                <a:spcPts val="0"/>
              </a:spcAft>
            </a:pPr>
            <a:r>
              <a:rPr sz="2630" kern="0">
                <a:solidFill>
                  <a:srgbClr val="336699"/>
                </a:solidFill>
                <a:latin typeface="Times New Roman"/>
                <a:cs typeface="Times New Roman"/>
              </a:rPr>
              <a:t>Inelastic</a:t>
            </a:r>
            <a:r>
              <a:rPr sz="2630" kern="0" spc="59">
                <a:solidFill>
                  <a:srgbClr val="336699"/>
                </a:solidFill>
                <a:latin typeface="Times New Roman"/>
                <a:cs typeface="Times New Roman"/>
              </a:rPr>
              <a:t> </a:t>
            </a:r>
            <a:r>
              <a:rPr sz="2630" kern="0">
                <a:solidFill>
                  <a:srgbClr val="336699"/>
                </a:solidFill>
                <a:latin typeface="Times New Roman"/>
                <a:cs typeface="Times New Roman"/>
              </a:rPr>
              <a:t>dark</a:t>
            </a:r>
            <a:r>
              <a:rPr sz="2630" kern="0" spc="68">
                <a:solidFill>
                  <a:srgbClr val="336699"/>
                </a:solidFill>
                <a:latin typeface="Times New Roman"/>
                <a:cs typeface="Times New Roman"/>
              </a:rPr>
              <a:t> </a:t>
            </a:r>
            <a:r>
              <a:rPr sz="2630" kern="0" spc="-9">
                <a:solidFill>
                  <a:srgbClr val="336699"/>
                </a:solidFill>
                <a:latin typeface="Times New Roman"/>
                <a:cs typeface="Times New Roman"/>
              </a:rPr>
              <a:t>matter </a:t>
            </a:r>
            <a:r>
              <a:rPr sz="2630" kern="0">
                <a:solidFill>
                  <a:srgbClr val="336699"/>
                </a:solidFill>
                <a:latin typeface="Times New Roman"/>
                <a:cs typeface="Times New Roman"/>
              </a:rPr>
              <a:t>scattering</a:t>
            </a:r>
            <a:r>
              <a:rPr sz="2630" kern="0" spc="59">
                <a:solidFill>
                  <a:srgbClr val="336699"/>
                </a:solidFill>
                <a:latin typeface="Times New Roman"/>
                <a:cs typeface="Times New Roman"/>
              </a:rPr>
              <a:t> </a:t>
            </a:r>
            <a:r>
              <a:rPr sz="2630" kern="0">
                <a:solidFill>
                  <a:srgbClr val="336699"/>
                </a:solidFill>
                <a:latin typeface="Times New Roman"/>
                <a:cs typeface="Times New Roman"/>
              </a:rPr>
              <a:t>gives</a:t>
            </a:r>
            <a:r>
              <a:rPr sz="2630" kern="0" spc="59">
                <a:solidFill>
                  <a:srgbClr val="336699"/>
                </a:solidFill>
                <a:latin typeface="Times New Roman"/>
                <a:cs typeface="Times New Roman"/>
              </a:rPr>
              <a:t> </a:t>
            </a:r>
            <a:r>
              <a:rPr sz="2630" kern="0">
                <a:solidFill>
                  <a:srgbClr val="336699"/>
                </a:solidFill>
                <a:latin typeface="Times New Roman"/>
                <a:cs typeface="Times New Roman"/>
              </a:rPr>
              <a:t>a</a:t>
            </a:r>
            <a:r>
              <a:rPr sz="2630" kern="0" spc="63">
                <a:solidFill>
                  <a:srgbClr val="336699"/>
                </a:solidFill>
                <a:latin typeface="Times New Roman"/>
                <a:cs typeface="Times New Roman"/>
              </a:rPr>
              <a:t> </a:t>
            </a:r>
            <a:r>
              <a:rPr sz="2630" kern="0">
                <a:solidFill>
                  <a:srgbClr val="336699"/>
                </a:solidFill>
                <a:latin typeface="Times New Roman"/>
                <a:cs typeface="Times New Roman"/>
              </a:rPr>
              <a:t>signature</a:t>
            </a:r>
            <a:r>
              <a:rPr sz="2630" kern="0" spc="59">
                <a:solidFill>
                  <a:srgbClr val="336699"/>
                </a:solidFill>
                <a:latin typeface="Times New Roman"/>
                <a:cs typeface="Times New Roman"/>
              </a:rPr>
              <a:t> </a:t>
            </a:r>
            <a:r>
              <a:rPr sz="2630" kern="0" spc="-23">
                <a:solidFill>
                  <a:srgbClr val="336699"/>
                </a:solidFill>
                <a:latin typeface="Times New Roman"/>
                <a:cs typeface="Times New Roman"/>
              </a:rPr>
              <a:t>of </a:t>
            </a:r>
            <a:r>
              <a:rPr sz="2630" kern="0">
                <a:solidFill>
                  <a:srgbClr val="336699"/>
                </a:solidFill>
                <a:latin typeface="Times New Roman"/>
                <a:cs typeface="Times New Roman"/>
              </a:rPr>
              <a:t>two</a:t>
            </a:r>
            <a:r>
              <a:rPr sz="2630" kern="0" spc="50">
                <a:solidFill>
                  <a:srgbClr val="336699"/>
                </a:solidFill>
                <a:latin typeface="Times New Roman"/>
                <a:cs typeface="Times New Roman"/>
              </a:rPr>
              <a:t> </a:t>
            </a:r>
            <a:r>
              <a:rPr sz="2630" kern="0">
                <a:solidFill>
                  <a:srgbClr val="336699"/>
                </a:solidFill>
                <a:latin typeface="Times New Roman"/>
                <a:cs typeface="Times New Roman"/>
              </a:rPr>
              <a:t>low-energy</a:t>
            </a:r>
            <a:r>
              <a:rPr sz="2630" kern="0" spc="50">
                <a:solidFill>
                  <a:srgbClr val="336699"/>
                </a:solidFill>
                <a:latin typeface="Times New Roman"/>
                <a:cs typeface="Times New Roman"/>
              </a:rPr>
              <a:t> </a:t>
            </a:r>
            <a:r>
              <a:rPr sz="2630" kern="0" spc="-9">
                <a:solidFill>
                  <a:srgbClr val="336699"/>
                </a:solidFill>
                <a:latin typeface="Times New Roman"/>
                <a:cs typeface="Times New Roman"/>
              </a:rPr>
              <a:t>electron </a:t>
            </a:r>
            <a:r>
              <a:rPr sz="2630" kern="0">
                <a:solidFill>
                  <a:srgbClr val="336699"/>
                </a:solidFill>
                <a:latin typeface="Times New Roman"/>
                <a:cs typeface="Times New Roman"/>
              </a:rPr>
              <a:t>tracks,</a:t>
            </a:r>
            <a:r>
              <a:rPr sz="2630" kern="0" spc="41">
                <a:solidFill>
                  <a:srgbClr val="336699"/>
                </a:solidFill>
                <a:latin typeface="Times New Roman"/>
                <a:cs typeface="Times New Roman"/>
              </a:rPr>
              <a:t> </a:t>
            </a:r>
            <a:r>
              <a:rPr sz="2630" kern="0">
                <a:solidFill>
                  <a:srgbClr val="336699"/>
                </a:solidFill>
                <a:latin typeface="Times New Roman"/>
                <a:cs typeface="Times New Roman"/>
              </a:rPr>
              <a:t>and</a:t>
            </a:r>
            <a:r>
              <a:rPr sz="2630" kern="0" spc="50">
                <a:solidFill>
                  <a:srgbClr val="336699"/>
                </a:solidFill>
                <a:latin typeface="Times New Roman"/>
                <a:cs typeface="Times New Roman"/>
              </a:rPr>
              <a:t> </a:t>
            </a:r>
            <a:r>
              <a:rPr sz="2630" kern="0">
                <a:solidFill>
                  <a:srgbClr val="336699"/>
                </a:solidFill>
                <a:latin typeface="Times New Roman"/>
                <a:cs typeface="Times New Roman"/>
              </a:rPr>
              <a:t>a</a:t>
            </a:r>
            <a:r>
              <a:rPr sz="2630" kern="0" spc="63">
                <a:solidFill>
                  <a:srgbClr val="336699"/>
                </a:solidFill>
                <a:latin typeface="Times New Roman"/>
                <a:cs typeface="Times New Roman"/>
              </a:rPr>
              <a:t> </a:t>
            </a:r>
            <a:r>
              <a:rPr sz="2630" kern="0">
                <a:solidFill>
                  <a:srgbClr val="336699"/>
                </a:solidFill>
                <a:latin typeface="Times New Roman"/>
                <a:cs typeface="Times New Roman"/>
              </a:rPr>
              <a:t>detached</a:t>
            </a:r>
            <a:r>
              <a:rPr sz="2630" kern="0" spc="45">
                <a:solidFill>
                  <a:srgbClr val="336699"/>
                </a:solidFill>
                <a:latin typeface="Times New Roman"/>
                <a:cs typeface="Times New Roman"/>
              </a:rPr>
              <a:t> </a:t>
            </a:r>
            <a:r>
              <a:rPr sz="2630" kern="0" spc="-18">
                <a:solidFill>
                  <a:srgbClr val="336699"/>
                </a:solidFill>
                <a:latin typeface="Times New Roman"/>
                <a:cs typeface="Times New Roman"/>
              </a:rPr>
              <a:t>low- </a:t>
            </a:r>
            <a:r>
              <a:rPr sz="2630" kern="0">
                <a:solidFill>
                  <a:srgbClr val="336699"/>
                </a:solidFill>
                <a:latin typeface="Times New Roman"/>
                <a:cs typeface="Times New Roman"/>
              </a:rPr>
              <a:t>energy</a:t>
            </a:r>
            <a:r>
              <a:rPr sz="2630" kern="0" spc="41">
                <a:solidFill>
                  <a:srgbClr val="336699"/>
                </a:solidFill>
                <a:latin typeface="Times New Roman"/>
                <a:cs typeface="Times New Roman"/>
              </a:rPr>
              <a:t> </a:t>
            </a:r>
            <a:r>
              <a:rPr sz="2630" kern="0">
                <a:solidFill>
                  <a:srgbClr val="336699"/>
                </a:solidFill>
                <a:latin typeface="Times New Roman"/>
                <a:cs typeface="Times New Roman"/>
              </a:rPr>
              <a:t>electron</a:t>
            </a:r>
            <a:r>
              <a:rPr sz="2630" kern="0" spc="41">
                <a:solidFill>
                  <a:srgbClr val="336699"/>
                </a:solidFill>
                <a:latin typeface="Times New Roman"/>
                <a:cs typeface="Times New Roman"/>
              </a:rPr>
              <a:t> </a:t>
            </a:r>
            <a:r>
              <a:rPr sz="2630" kern="0">
                <a:solidFill>
                  <a:srgbClr val="336699"/>
                </a:solidFill>
                <a:latin typeface="Times New Roman"/>
                <a:cs typeface="Times New Roman"/>
              </a:rPr>
              <a:t>or</a:t>
            </a:r>
            <a:r>
              <a:rPr sz="2630" kern="0" spc="41">
                <a:solidFill>
                  <a:srgbClr val="336699"/>
                </a:solidFill>
                <a:latin typeface="Times New Roman"/>
                <a:cs typeface="Times New Roman"/>
              </a:rPr>
              <a:t> </a:t>
            </a:r>
            <a:r>
              <a:rPr sz="2630" kern="0" spc="-9">
                <a:solidFill>
                  <a:srgbClr val="336699"/>
                </a:solidFill>
                <a:latin typeface="Times New Roman"/>
                <a:cs typeface="Times New Roman"/>
              </a:rPr>
              <a:t>proton</a:t>
            </a:r>
            <a:endParaRPr sz="2630" kern="0">
              <a:solidFill>
                <a:sysClr val="windowText" lastClr="000000"/>
              </a:solidFill>
              <a:latin typeface="Times New Roman"/>
              <a:cs typeface="Times New Roman"/>
            </a:endParaRPr>
          </a:p>
          <a:p>
            <a:pPr marL="281575" marR="233782" defTabSz="829178" fontAlgn="auto">
              <a:lnSpc>
                <a:spcPts val="2956"/>
              </a:lnSpc>
              <a:spcBef>
                <a:spcPts val="1233"/>
              </a:spcBef>
              <a:spcAft>
                <a:spcPts val="0"/>
              </a:spcAft>
            </a:pPr>
            <a:r>
              <a:rPr sz="2630" kern="0">
                <a:solidFill>
                  <a:srgbClr val="336699"/>
                </a:solidFill>
                <a:latin typeface="Times New Roman"/>
                <a:cs typeface="Times New Roman"/>
              </a:rPr>
              <a:t>DUNE</a:t>
            </a:r>
            <a:r>
              <a:rPr sz="2630" kern="0" spc="32">
                <a:solidFill>
                  <a:srgbClr val="336699"/>
                </a:solidFill>
                <a:latin typeface="Times New Roman"/>
                <a:cs typeface="Times New Roman"/>
              </a:rPr>
              <a:t> </a:t>
            </a:r>
            <a:r>
              <a:rPr sz="2630" kern="0">
                <a:solidFill>
                  <a:srgbClr val="336699"/>
                </a:solidFill>
                <a:latin typeface="Times New Roman"/>
                <a:cs typeface="Times New Roman"/>
              </a:rPr>
              <a:t>can</a:t>
            </a:r>
            <a:r>
              <a:rPr sz="2630" kern="0" spc="41">
                <a:solidFill>
                  <a:srgbClr val="336699"/>
                </a:solidFill>
                <a:latin typeface="Times New Roman"/>
                <a:cs typeface="Times New Roman"/>
              </a:rPr>
              <a:t> </a:t>
            </a:r>
            <a:r>
              <a:rPr sz="2630" kern="0">
                <a:solidFill>
                  <a:srgbClr val="336699"/>
                </a:solidFill>
                <a:latin typeface="Times New Roman"/>
                <a:cs typeface="Times New Roman"/>
              </a:rPr>
              <a:t>see</a:t>
            </a:r>
            <a:r>
              <a:rPr sz="2630" kern="0" spc="36">
                <a:solidFill>
                  <a:srgbClr val="336699"/>
                </a:solidFill>
                <a:latin typeface="Times New Roman"/>
                <a:cs typeface="Times New Roman"/>
              </a:rPr>
              <a:t> </a:t>
            </a:r>
            <a:r>
              <a:rPr sz="2630" kern="0">
                <a:solidFill>
                  <a:srgbClr val="336699"/>
                </a:solidFill>
                <a:latin typeface="Times New Roman"/>
                <a:cs typeface="Times New Roman"/>
              </a:rPr>
              <a:t>all</a:t>
            </a:r>
            <a:r>
              <a:rPr sz="2630" kern="0" spc="36">
                <a:solidFill>
                  <a:srgbClr val="336699"/>
                </a:solidFill>
                <a:latin typeface="Times New Roman"/>
                <a:cs typeface="Times New Roman"/>
              </a:rPr>
              <a:t> </a:t>
            </a:r>
            <a:r>
              <a:rPr sz="2630" kern="0">
                <a:solidFill>
                  <a:srgbClr val="336699"/>
                </a:solidFill>
                <a:latin typeface="Times New Roman"/>
                <a:cs typeface="Times New Roman"/>
              </a:rPr>
              <a:t>of</a:t>
            </a:r>
            <a:r>
              <a:rPr sz="2630" kern="0" spc="45">
                <a:solidFill>
                  <a:srgbClr val="336699"/>
                </a:solidFill>
                <a:latin typeface="Times New Roman"/>
                <a:cs typeface="Times New Roman"/>
              </a:rPr>
              <a:t> </a:t>
            </a:r>
            <a:r>
              <a:rPr sz="2630" kern="0" spc="-9">
                <a:solidFill>
                  <a:srgbClr val="336699"/>
                </a:solidFill>
                <a:latin typeface="Times New Roman"/>
                <a:cs typeface="Times New Roman"/>
              </a:rPr>
              <a:t>these </a:t>
            </a:r>
            <a:r>
              <a:rPr sz="2630" kern="0">
                <a:solidFill>
                  <a:srgbClr val="336699"/>
                </a:solidFill>
                <a:latin typeface="Times New Roman"/>
                <a:cs typeface="Times New Roman"/>
              </a:rPr>
              <a:t>tracks,</a:t>
            </a:r>
            <a:r>
              <a:rPr sz="2630" kern="0" spc="36">
                <a:solidFill>
                  <a:srgbClr val="336699"/>
                </a:solidFill>
                <a:latin typeface="Times New Roman"/>
                <a:cs typeface="Times New Roman"/>
              </a:rPr>
              <a:t> </a:t>
            </a:r>
            <a:r>
              <a:rPr sz="2630" kern="0">
                <a:solidFill>
                  <a:srgbClr val="336699"/>
                </a:solidFill>
                <a:latin typeface="Times New Roman"/>
                <a:cs typeface="Times New Roman"/>
              </a:rPr>
              <a:t>and</a:t>
            </a:r>
            <a:r>
              <a:rPr sz="2630" kern="0" spc="45">
                <a:solidFill>
                  <a:srgbClr val="336699"/>
                </a:solidFill>
                <a:latin typeface="Times New Roman"/>
                <a:cs typeface="Times New Roman"/>
              </a:rPr>
              <a:t> </a:t>
            </a:r>
            <a:r>
              <a:rPr sz="2630" kern="0">
                <a:solidFill>
                  <a:srgbClr val="336699"/>
                </a:solidFill>
                <a:latin typeface="Times New Roman"/>
                <a:cs typeface="Times New Roman"/>
              </a:rPr>
              <a:t>the</a:t>
            </a:r>
            <a:r>
              <a:rPr sz="2630" kern="0" spc="50">
                <a:solidFill>
                  <a:srgbClr val="336699"/>
                </a:solidFill>
                <a:latin typeface="Times New Roman"/>
                <a:cs typeface="Times New Roman"/>
              </a:rPr>
              <a:t> </a:t>
            </a:r>
            <a:r>
              <a:rPr sz="2630" kern="0" spc="-9">
                <a:solidFill>
                  <a:srgbClr val="336699"/>
                </a:solidFill>
                <a:latin typeface="Times New Roman"/>
                <a:cs typeface="Times New Roman"/>
              </a:rPr>
              <a:t>displacement</a:t>
            </a:r>
            <a:endParaRPr sz="2630" kern="0">
              <a:solidFill>
                <a:sysClr val="windowText" lastClr="000000"/>
              </a:solidFill>
              <a:latin typeface="Times New Roman"/>
              <a:cs typeface="Times New Roman"/>
            </a:endParaRPr>
          </a:p>
        </p:txBody>
      </p:sp>
      <p:pic>
        <p:nvPicPr>
          <p:cNvPr id="9" name="object 9"/>
          <p:cNvPicPr/>
          <p:nvPr/>
        </p:nvPicPr>
        <p:blipFill>
          <a:blip r:embed="rId2" cstate="print"/>
          <a:stretch>
            <a:fillRect/>
          </a:stretch>
        </p:blipFill>
        <p:spPr>
          <a:xfrm>
            <a:off x="2521423" y="4799889"/>
            <a:ext cx="2782541" cy="1203181"/>
          </a:xfrm>
          <a:prstGeom prst="rect">
            <a:avLst/>
          </a:prstGeom>
        </p:spPr>
      </p:pic>
      <p:pic>
        <p:nvPicPr>
          <p:cNvPr id="10" name="object 10"/>
          <p:cNvPicPr/>
          <p:nvPr/>
        </p:nvPicPr>
        <p:blipFill>
          <a:blip r:embed="rId3" cstate="print"/>
          <a:stretch>
            <a:fillRect/>
          </a:stretch>
        </p:blipFill>
        <p:spPr>
          <a:xfrm>
            <a:off x="1802171" y="1353327"/>
            <a:ext cx="3908675" cy="3154116"/>
          </a:xfrm>
          <a:prstGeom prst="rect">
            <a:avLst/>
          </a:prstGeom>
        </p:spPr>
      </p:pic>
      <p:sp>
        <p:nvSpPr>
          <p:cNvPr id="11" name="object 11"/>
          <p:cNvSpPr txBox="1">
            <a:spLocks noGrp="1"/>
          </p:cNvSpPr>
          <p:nvPr>
            <p:ph type="sldNum" sz="quarter" idx="7"/>
          </p:nvPr>
        </p:nvSpPr>
        <p:spPr>
          <a:xfrm>
            <a:off x="2193873" y="5806275"/>
            <a:ext cx="403798" cy="294953"/>
          </a:xfrm>
          <a:prstGeom prst="rect">
            <a:avLst/>
          </a:prstGeom>
        </p:spPr>
        <p:txBody>
          <a:bodyPr vert="horz" wrap="square" lIns="0" tIns="0" rIns="0" bIns="0" rtlCol="0">
            <a:spAutoFit/>
          </a:bodyPr>
          <a:lstStyle/>
          <a:p>
            <a:pPr marL="34549" defTabSz="829178" fontAlgn="auto">
              <a:lnSpc>
                <a:spcPts val="2267"/>
              </a:lnSpc>
              <a:spcBef>
                <a:spcPts val="0"/>
              </a:spcBef>
              <a:spcAft>
                <a:spcPts val="0"/>
              </a:spcAft>
            </a:pPr>
            <a:fld id="{81D60167-4931-47E6-BA6A-407CBD079E47}" type="slidenum">
              <a:rPr kern="0" spc="-23"/>
              <a:pPr marL="34549" defTabSz="829178" fontAlgn="auto">
                <a:lnSpc>
                  <a:spcPts val="2267"/>
                </a:lnSpc>
                <a:spcBef>
                  <a:spcPts val="0"/>
                </a:spcBef>
                <a:spcAft>
                  <a:spcPts val="0"/>
                </a:spcAft>
              </a:pPr>
              <a:t>12</a:t>
            </a:fld>
            <a:endParaRPr kern="0" spc="-23"/>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77" y="417067"/>
            <a:ext cx="3311581" cy="1241943"/>
          </a:xfrm>
          <a:prstGeom prst="rect">
            <a:avLst/>
          </a:prstGeom>
        </p:spPr>
        <p:txBody>
          <a:bodyPr vert="horz" wrap="square" lIns="0" tIns="9525" rIns="0" bIns="0" rtlCol="0">
            <a:spAutoFit/>
          </a:bodyPr>
          <a:lstStyle/>
          <a:p>
            <a:pPr marL="191770" marR="5080" indent="-179705" algn="ctr">
              <a:lnSpc>
                <a:spcPct val="100800"/>
              </a:lnSpc>
              <a:spcBef>
                <a:spcPts val="75"/>
              </a:spcBef>
            </a:pPr>
            <a:r>
              <a:rPr lang="en-GB" sz="2400" dirty="0">
                <a:solidFill>
                  <a:srgbClr val="1F497D"/>
                </a:solidFill>
              </a:rPr>
              <a:t>  Think to the future, focus on the present:</a:t>
            </a:r>
            <a:br>
              <a:rPr lang="en-GB" sz="2400" dirty="0">
                <a:solidFill>
                  <a:srgbClr val="1F497D"/>
                </a:solidFill>
              </a:rPr>
            </a:br>
            <a:r>
              <a:rPr lang="en-GB" sz="3200" dirty="0">
                <a:solidFill>
                  <a:srgbClr val="1F497D"/>
                </a:solidFill>
              </a:rPr>
              <a:t>Phase I</a:t>
            </a:r>
            <a:endParaRPr sz="3200" dirty="0"/>
          </a:p>
        </p:txBody>
      </p:sp>
      <p:sp>
        <p:nvSpPr>
          <p:cNvPr id="3" name="object 3"/>
          <p:cNvSpPr txBox="1"/>
          <p:nvPr/>
        </p:nvSpPr>
        <p:spPr>
          <a:xfrm>
            <a:off x="292416" y="3410203"/>
            <a:ext cx="2474595" cy="2439670"/>
          </a:xfrm>
          <a:prstGeom prst="rect">
            <a:avLst/>
          </a:prstGeom>
        </p:spPr>
        <p:txBody>
          <a:bodyPr vert="horz" wrap="square" lIns="0" tIns="43180" rIns="0" bIns="0" rtlCol="0">
            <a:spAutoFit/>
          </a:bodyPr>
          <a:lstStyle/>
          <a:p>
            <a:pPr marL="12700" marR="0" lvl="0" indent="0" defTabSz="914400" eaLnBrk="1" fontAlgn="auto" latinLnBrk="0" hangingPunct="1">
              <a:lnSpc>
                <a:spcPct val="100000"/>
              </a:lnSpc>
              <a:spcBef>
                <a:spcPts val="340"/>
              </a:spcBef>
              <a:spcAft>
                <a:spcPts val="0"/>
              </a:spcAft>
              <a:buClrTx/>
              <a:buSzTx/>
              <a:buFontTx/>
              <a:buNone/>
              <a:tabLst/>
              <a:defRPr/>
            </a:pPr>
            <a:r>
              <a:rPr kumimoji="0" sz="1800" b="1" i="0" u="none" strike="noStrike" kern="0" cap="none" spc="-10" normalizeH="0" baseline="0" noProof="0">
                <a:ln>
                  <a:noFill/>
                </a:ln>
                <a:solidFill>
                  <a:srgbClr val="63666A"/>
                </a:solidFill>
                <a:effectLst/>
                <a:uLnTx/>
                <a:uFillTx/>
                <a:latin typeface="Helvetica"/>
                <a:cs typeface="Helvetica"/>
              </a:rPr>
              <a:t>Notes:</a:t>
            </a:r>
            <a:endParaRPr kumimoji="0" sz="1800" b="0" i="0" u="none" strike="noStrike" kern="0" cap="none" spc="0" normalizeH="0" baseline="0" noProof="0">
              <a:ln>
                <a:noFill/>
              </a:ln>
              <a:solidFill>
                <a:sysClr val="windowText" lastClr="000000"/>
              </a:solidFill>
              <a:effectLst/>
              <a:uLnTx/>
              <a:uFillTx/>
              <a:latin typeface="Helvetica"/>
              <a:cs typeface="Helvetica"/>
            </a:endParaRPr>
          </a:p>
          <a:p>
            <a:pPr marL="123189" marR="0" lvl="0" indent="-110489" defTabSz="914400" eaLnBrk="1" fontAlgn="auto" latinLnBrk="0" hangingPunct="1">
              <a:lnSpc>
                <a:spcPct val="100000"/>
              </a:lnSpc>
              <a:spcBef>
                <a:spcPts val="240"/>
              </a:spcBef>
              <a:spcAft>
                <a:spcPts val="0"/>
              </a:spcAft>
              <a:buClrTx/>
              <a:buSzTx/>
              <a:buFontTx/>
              <a:buChar char="-"/>
              <a:tabLst>
                <a:tab pos="123189" algn="l"/>
              </a:tabLst>
              <a:defRPr/>
            </a:pPr>
            <a:r>
              <a:rPr kumimoji="0" sz="1800" b="0" i="0" u="none" strike="noStrike" kern="0" cap="none" spc="0" normalizeH="0" baseline="0" noProof="0">
                <a:ln>
                  <a:noFill/>
                </a:ln>
                <a:solidFill>
                  <a:srgbClr val="63666A"/>
                </a:solidFill>
                <a:effectLst/>
                <a:uLnTx/>
                <a:uFillTx/>
                <a:latin typeface="Helvetica"/>
                <a:cs typeface="Helvetica"/>
              </a:rPr>
              <a:t>Fiscal</a:t>
            </a:r>
            <a:r>
              <a:rPr kumimoji="0" sz="1800" b="0" i="0" u="none" strike="noStrike" kern="0" cap="none" spc="-95" normalizeH="0" baseline="0" noProof="0">
                <a:ln>
                  <a:noFill/>
                </a:ln>
                <a:solidFill>
                  <a:srgbClr val="63666A"/>
                </a:solidFill>
                <a:effectLst/>
                <a:uLnTx/>
                <a:uFillTx/>
                <a:latin typeface="Helvetica"/>
                <a:cs typeface="Helvetica"/>
              </a:rPr>
              <a:t> </a:t>
            </a:r>
            <a:r>
              <a:rPr kumimoji="0" sz="1800" b="0" i="0" u="none" strike="noStrike" kern="0" cap="none" spc="-20" normalizeH="0" baseline="0" noProof="0">
                <a:ln>
                  <a:noFill/>
                </a:ln>
                <a:solidFill>
                  <a:srgbClr val="63666A"/>
                </a:solidFill>
                <a:effectLst/>
                <a:uLnTx/>
                <a:uFillTx/>
                <a:latin typeface="Helvetica"/>
                <a:cs typeface="Helvetica"/>
              </a:rPr>
              <a:t>Year</a:t>
            </a:r>
            <a:r>
              <a:rPr kumimoji="0" sz="1800" b="0" i="0" u="none" strike="noStrike" kern="0" cap="none" spc="-55" normalizeH="0" baseline="0" noProof="0">
                <a:ln>
                  <a:noFill/>
                </a:ln>
                <a:solidFill>
                  <a:srgbClr val="63666A"/>
                </a:solidFill>
                <a:effectLst/>
                <a:uLnTx/>
                <a:uFillTx/>
                <a:latin typeface="Helvetica"/>
                <a:cs typeface="Helvetica"/>
              </a:rPr>
              <a:t> </a:t>
            </a:r>
            <a:r>
              <a:rPr kumimoji="0" sz="1800" b="0" i="0" u="none" strike="noStrike" kern="0" cap="none" spc="-10" normalizeH="0" baseline="0" noProof="0">
                <a:ln>
                  <a:noFill/>
                </a:ln>
                <a:solidFill>
                  <a:srgbClr val="63666A"/>
                </a:solidFill>
                <a:effectLst/>
                <a:uLnTx/>
                <a:uFillTx/>
                <a:latin typeface="Helvetica"/>
                <a:cs typeface="Helvetica"/>
              </a:rPr>
              <a:t>display</a:t>
            </a:r>
            <a:endParaRPr kumimoji="0" sz="1800" b="0" i="0" u="none" strike="noStrike" kern="0" cap="none" spc="0" normalizeH="0" baseline="0" noProof="0">
              <a:ln>
                <a:noFill/>
              </a:ln>
              <a:solidFill>
                <a:sysClr val="windowText" lastClr="000000"/>
              </a:solidFill>
              <a:effectLst/>
              <a:uLnTx/>
              <a:uFillTx/>
              <a:latin typeface="Helvetica"/>
              <a:cs typeface="Helvetica"/>
            </a:endParaRPr>
          </a:p>
          <a:p>
            <a:pPr marL="123825" marR="309880" lvl="0" indent="-111125" defTabSz="914400" eaLnBrk="1" fontAlgn="auto" latinLnBrk="0" hangingPunct="1">
              <a:lnSpc>
                <a:spcPts val="2400"/>
              </a:lnSpc>
              <a:spcBef>
                <a:spcPts val="25"/>
              </a:spcBef>
              <a:spcAft>
                <a:spcPts val="0"/>
              </a:spcAft>
              <a:buClrTx/>
              <a:buSzTx/>
              <a:buFontTx/>
              <a:buChar char="-"/>
              <a:tabLst>
                <a:tab pos="123825" algn="l"/>
              </a:tabLst>
              <a:defRPr/>
            </a:pPr>
            <a:r>
              <a:rPr kumimoji="0" sz="1800" b="0" i="0" u="none" strike="noStrike" kern="0" cap="none" spc="0" normalizeH="0" baseline="0" noProof="0">
                <a:ln>
                  <a:noFill/>
                </a:ln>
                <a:solidFill>
                  <a:srgbClr val="63666A"/>
                </a:solidFill>
                <a:effectLst/>
                <a:uLnTx/>
                <a:uFillTx/>
                <a:latin typeface="Helvetica"/>
                <a:cs typeface="Helvetica"/>
              </a:rPr>
              <a:t>June</a:t>
            </a:r>
            <a:r>
              <a:rPr kumimoji="0" sz="1800" b="0" i="0" u="none" strike="noStrike" kern="0" cap="none" spc="-20" normalizeH="0" baseline="0" noProof="0">
                <a:ln>
                  <a:noFill/>
                </a:ln>
                <a:solidFill>
                  <a:srgbClr val="63666A"/>
                </a:solidFill>
                <a:effectLst/>
                <a:uLnTx/>
                <a:uFillTx/>
                <a:latin typeface="Helvetica"/>
                <a:cs typeface="Helvetica"/>
              </a:rPr>
              <a:t> </a:t>
            </a:r>
            <a:r>
              <a:rPr kumimoji="0" sz="1800" b="0" i="0" u="none" strike="noStrike" kern="0" cap="none" spc="0" normalizeH="0" baseline="0" noProof="0">
                <a:ln>
                  <a:noFill/>
                </a:ln>
                <a:solidFill>
                  <a:srgbClr val="63666A"/>
                </a:solidFill>
                <a:effectLst/>
                <a:uLnTx/>
                <a:uFillTx/>
                <a:latin typeface="Helvetica"/>
                <a:cs typeface="Helvetica"/>
              </a:rPr>
              <a:t>2023</a:t>
            </a:r>
            <a:r>
              <a:rPr kumimoji="0" sz="1800" b="0" i="0" u="none" strike="noStrike" kern="0" cap="none" spc="-20" normalizeH="0" baseline="0" noProof="0">
                <a:ln>
                  <a:noFill/>
                </a:ln>
                <a:solidFill>
                  <a:srgbClr val="63666A"/>
                </a:solidFill>
                <a:effectLst/>
                <a:uLnTx/>
                <a:uFillTx/>
                <a:latin typeface="Helvetica"/>
                <a:cs typeface="Helvetica"/>
              </a:rPr>
              <a:t> </a:t>
            </a:r>
            <a:r>
              <a:rPr kumimoji="0" sz="1800" b="0" i="0" u="none" strike="noStrike" kern="0" cap="none" spc="-10" normalizeH="0" baseline="0" noProof="0">
                <a:ln>
                  <a:noFill/>
                </a:ln>
                <a:solidFill>
                  <a:srgbClr val="63666A"/>
                </a:solidFill>
                <a:effectLst/>
                <a:uLnTx/>
                <a:uFillTx/>
                <a:latin typeface="Helvetica"/>
                <a:cs typeface="Helvetica"/>
              </a:rPr>
              <a:t>reporting cycle</a:t>
            </a:r>
            <a:endParaRPr kumimoji="0" sz="1800" b="0" i="0" u="none" strike="noStrike" kern="0" cap="none" spc="0" normalizeH="0" baseline="0" noProof="0">
              <a:ln>
                <a:noFill/>
              </a:ln>
              <a:solidFill>
                <a:sysClr val="windowText" lastClr="000000"/>
              </a:solidFill>
              <a:effectLst/>
              <a:uLnTx/>
              <a:uFillTx/>
              <a:latin typeface="Helvetica"/>
              <a:cs typeface="Helvetica"/>
            </a:endParaRPr>
          </a:p>
          <a:p>
            <a:pPr marL="123825" marR="5080" lvl="0" indent="-111125" defTabSz="914400" eaLnBrk="1" fontAlgn="auto" latinLnBrk="0" hangingPunct="1">
              <a:lnSpc>
                <a:spcPts val="2400"/>
              </a:lnSpc>
              <a:spcBef>
                <a:spcPts val="0"/>
              </a:spcBef>
              <a:spcAft>
                <a:spcPts val="0"/>
              </a:spcAft>
              <a:buClrTx/>
              <a:buSzTx/>
              <a:buFontTx/>
              <a:buChar char="-"/>
              <a:tabLst>
                <a:tab pos="123825" algn="l"/>
              </a:tabLst>
              <a:defRPr/>
            </a:pPr>
            <a:r>
              <a:rPr kumimoji="0" sz="1800" b="0" i="0" u="none" strike="noStrike" kern="0" cap="none" spc="0" normalizeH="0" baseline="0" noProof="0">
                <a:ln>
                  <a:noFill/>
                </a:ln>
                <a:solidFill>
                  <a:srgbClr val="63666A"/>
                </a:solidFill>
                <a:effectLst/>
                <a:uLnTx/>
                <a:uFillTx/>
                <a:latin typeface="Helvetica"/>
                <a:cs typeface="Helvetica"/>
              </a:rPr>
              <a:t>Based on </a:t>
            </a:r>
            <a:r>
              <a:rPr kumimoji="0" sz="1800" b="0" i="0" u="none" strike="noStrike" kern="0" cap="none" spc="-10" normalizeH="0" baseline="0" noProof="0">
                <a:ln>
                  <a:noFill/>
                </a:ln>
                <a:solidFill>
                  <a:srgbClr val="63666A"/>
                </a:solidFill>
                <a:effectLst/>
                <a:uLnTx/>
                <a:uFillTx/>
                <a:latin typeface="Helvetica"/>
                <a:cs typeface="Helvetica"/>
              </a:rPr>
              <a:t>“CD-</a:t>
            </a:r>
            <a:r>
              <a:rPr kumimoji="0" sz="1800" b="0" i="0" u="none" strike="noStrike" kern="0" cap="none" spc="-25" normalizeH="0" baseline="0" noProof="0">
                <a:ln>
                  <a:noFill/>
                </a:ln>
                <a:solidFill>
                  <a:srgbClr val="63666A"/>
                </a:solidFill>
                <a:effectLst/>
                <a:uLnTx/>
                <a:uFillTx/>
                <a:latin typeface="Helvetica"/>
                <a:cs typeface="Helvetica"/>
              </a:rPr>
              <a:t>1RR </a:t>
            </a:r>
            <a:r>
              <a:rPr kumimoji="0" sz="1800" b="0" i="0" u="none" strike="noStrike" kern="0" cap="none" spc="0" normalizeH="0" baseline="0" noProof="0">
                <a:ln>
                  <a:noFill/>
                </a:ln>
                <a:solidFill>
                  <a:srgbClr val="63666A"/>
                </a:solidFill>
                <a:effectLst/>
                <a:uLnTx/>
                <a:uFillTx/>
                <a:latin typeface="Helvetica"/>
                <a:cs typeface="Helvetica"/>
              </a:rPr>
              <a:t>ESAAB”</a:t>
            </a:r>
            <a:r>
              <a:rPr kumimoji="0" sz="1800" b="0" i="0" u="none" strike="noStrike" kern="0" cap="none" spc="-30" normalizeH="0" baseline="0" noProof="0">
                <a:ln>
                  <a:noFill/>
                </a:ln>
                <a:solidFill>
                  <a:srgbClr val="63666A"/>
                </a:solidFill>
                <a:effectLst/>
                <a:uLnTx/>
                <a:uFillTx/>
                <a:latin typeface="Helvetica"/>
                <a:cs typeface="Helvetica"/>
              </a:rPr>
              <a:t> </a:t>
            </a:r>
            <a:r>
              <a:rPr kumimoji="0" sz="1800" b="0" i="0" u="none" strike="noStrike" kern="0" cap="none" spc="0" normalizeH="0" baseline="0" noProof="0">
                <a:ln>
                  <a:noFill/>
                </a:ln>
                <a:solidFill>
                  <a:srgbClr val="63666A"/>
                </a:solidFill>
                <a:effectLst/>
                <a:uLnTx/>
                <a:uFillTx/>
                <a:latin typeface="Helvetica"/>
                <a:cs typeface="Helvetica"/>
              </a:rPr>
              <a:t>funding</a:t>
            </a:r>
            <a:r>
              <a:rPr kumimoji="0" sz="1800" b="0" i="0" u="none" strike="noStrike" kern="0" cap="none" spc="-25" normalizeH="0" baseline="0" noProof="0">
                <a:ln>
                  <a:noFill/>
                </a:ln>
                <a:solidFill>
                  <a:srgbClr val="63666A"/>
                </a:solidFill>
                <a:effectLst/>
                <a:uLnTx/>
                <a:uFillTx/>
                <a:latin typeface="Helvetica"/>
                <a:cs typeface="Helvetica"/>
              </a:rPr>
              <a:t> </a:t>
            </a:r>
            <a:r>
              <a:rPr kumimoji="0" sz="1800" b="0" i="0" u="none" strike="noStrike" kern="0" cap="none" spc="-10" normalizeH="0" baseline="0" noProof="0">
                <a:ln>
                  <a:noFill/>
                </a:ln>
                <a:solidFill>
                  <a:srgbClr val="63666A"/>
                </a:solidFill>
                <a:effectLst/>
                <a:uLnTx/>
                <a:uFillTx/>
                <a:latin typeface="Helvetica"/>
                <a:cs typeface="Helvetica"/>
              </a:rPr>
              <a:t>profile</a:t>
            </a:r>
            <a:endParaRPr kumimoji="0" sz="1800" b="0" i="0" u="none" strike="noStrike" kern="0" cap="none" spc="0" normalizeH="0" baseline="0" noProof="0">
              <a:ln>
                <a:noFill/>
              </a:ln>
              <a:solidFill>
                <a:sysClr val="windowText" lastClr="000000"/>
              </a:solidFill>
              <a:effectLst/>
              <a:uLnTx/>
              <a:uFillTx/>
              <a:latin typeface="Helvetica"/>
              <a:cs typeface="Helvetica"/>
            </a:endParaRPr>
          </a:p>
          <a:p>
            <a:pPr marL="123189" marR="0" lvl="0" indent="-110489" defTabSz="914400" eaLnBrk="1" fontAlgn="auto" latinLnBrk="0" hangingPunct="1">
              <a:lnSpc>
                <a:spcPct val="100000"/>
              </a:lnSpc>
              <a:spcBef>
                <a:spcPts val="20"/>
              </a:spcBef>
              <a:spcAft>
                <a:spcPts val="0"/>
              </a:spcAft>
              <a:buClrTx/>
              <a:buSzTx/>
              <a:buFont typeface="Helvetica"/>
              <a:buChar char="-"/>
              <a:tabLst>
                <a:tab pos="123189" algn="l"/>
              </a:tabLst>
              <a:defRPr/>
            </a:pPr>
            <a:r>
              <a:rPr kumimoji="0" sz="1800" b="1" i="0" u="none" strike="noStrike" kern="0" cap="none" spc="0" normalizeH="0" baseline="0" noProof="0">
                <a:ln>
                  <a:noFill/>
                </a:ln>
                <a:solidFill>
                  <a:srgbClr val="63666A"/>
                </a:solidFill>
                <a:effectLst/>
                <a:uLnTx/>
                <a:uFillTx/>
                <a:latin typeface="Helvetica"/>
                <a:cs typeface="Helvetica"/>
              </a:rPr>
              <a:t>Early</a:t>
            </a:r>
            <a:r>
              <a:rPr kumimoji="0" sz="1800" b="1" i="0" u="none" strike="noStrike" kern="0" cap="none" spc="-25" normalizeH="0" baseline="0" noProof="0">
                <a:ln>
                  <a:noFill/>
                </a:ln>
                <a:solidFill>
                  <a:srgbClr val="63666A"/>
                </a:solidFill>
                <a:effectLst/>
                <a:uLnTx/>
                <a:uFillTx/>
                <a:latin typeface="Helvetica"/>
                <a:cs typeface="Helvetica"/>
              </a:rPr>
              <a:t> </a:t>
            </a:r>
            <a:r>
              <a:rPr kumimoji="0" sz="1800" b="1" i="0" u="none" strike="noStrike" kern="0" cap="none" spc="-10" normalizeH="0" baseline="0" noProof="0">
                <a:ln>
                  <a:noFill/>
                </a:ln>
                <a:solidFill>
                  <a:srgbClr val="63666A"/>
                </a:solidFill>
                <a:effectLst/>
                <a:uLnTx/>
                <a:uFillTx/>
                <a:latin typeface="Helvetica"/>
                <a:cs typeface="Helvetica"/>
              </a:rPr>
              <a:t>completion</a:t>
            </a:r>
            <a:endParaRPr kumimoji="0" sz="1800" b="0" i="0" u="none" strike="noStrike" kern="0" cap="none" spc="0" normalizeH="0" baseline="0" noProof="0">
              <a:ln>
                <a:noFill/>
              </a:ln>
              <a:solidFill>
                <a:sysClr val="windowText" lastClr="000000"/>
              </a:solidFill>
              <a:effectLst/>
              <a:uLnTx/>
              <a:uFillTx/>
              <a:latin typeface="Helvetica"/>
              <a:cs typeface="Helvetica"/>
            </a:endParaRPr>
          </a:p>
          <a:p>
            <a:pPr marL="123825" marR="0" lvl="0" indent="0" defTabSz="914400" eaLnBrk="1" fontAlgn="auto" latinLnBrk="0" hangingPunct="1">
              <a:lnSpc>
                <a:spcPct val="100000"/>
              </a:lnSpc>
              <a:spcBef>
                <a:spcPts val="240"/>
              </a:spcBef>
              <a:spcAft>
                <a:spcPts val="0"/>
              </a:spcAft>
              <a:buClrTx/>
              <a:buSzTx/>
              <a:buFontTx/>
              <a:buNone/>
              <a:tabLst/>
              <a:defRPr/>
            </a:pPr>
            <a:r>
              <a:rPr kumimoji="0" sz="1800" b="1" i="0" u="none" strike="noStrike" kern="0" cap="none" spc="0" normalizeH="0" baseline="0" noProof="0">
                <a:ln>
                  <a:noFill/>
                </a:ln>
                <a:solidFill>
                  <a:srgbClr val="63666A"/>
                </a:solidFill>
                <a:effectLst/>
                <a:uLnTx/>
                <a:uFillTx/>
                <a:latin typeface="Helvetica"/>
                <a:cs typeface="Helvetica"/>
              </a:rPr>
              <a:t>dates</a:t>
            </a:r>
            <a:r>
              <a:rPr kumimoji="0" sz="1800" b="1" i="0" u="none" strike="noStrike" kern="0" cap="none" spc="-25" normalizeH="0" baseline="0" noProof="0">
                <a:ln>
                  <a:noFill/>
                </a:ln>
                <a:solidFill>
                  <a:srgbClr val="63666A"/>
                </a:solidFill>
                <a:effectLst/>
                <a:uLnTx/>
                <a:uFillTx/>
                <a:latin typeface="Helvetica"/>
                <a:cs typeface="Helvetica"/>
              </a:rPr>
              <a:t> </a:t>
            </a:r>
            <a:r>
              <a:rPr kumimoji="0" sz="1800" b="1" i="0" u="none" strike="noStrike" kern="0" cap="none" spc="-10" normalizeH="0" baseline="0" noProof="0">
                <a:ln>
                  <a:noFill/>
                </a:ln>
                <a:solidFill>
                  <a:srgbClr val="63666A"/>
                </a:solidFill>
                <a:effectLst/>
                <a:uLnTx/>
                <a:uFillTx/>
                <a:latin typeface="Helvetica"/>
                <a:cs typeface="Helvetica"/>
              </a:rPr>
              <a:t>shown</a:t>
            </a:r>
            <a:endParaRPr kumimoji="0" sz="1800" b="0" i="0" u="none" strike="noStrike" kern="0" cap="none" spc="0" normalizeH="0" baseline="0" noProof="0">
              <a:ln>
                <a:noFill/>
              </a:ln>
              <a:solidFill>
                <a:sysClr val="windowText" lastClr="000000"/>
              </a:solidFill>
              <a:effectLst/>
              <a:uLnTx/>
              <a:uFillTx/>
              <a:latin typeface="Helvetica"/>
              <a:cs typeface="Helvetica"/>
            </a:endParaRPr>
          </a:p>
        </p:txBody>
      </p:sp>
      <p:sp>
        <p:nvSpPr>
          <p:cNvPr id="4" name="object 4"/>
          <p:cNvSpPr txBox="1"/>
          <p:nvPr/>
        </p:nvSpPr>
        <p:spPr>
          <a:xfrm>
            <a:off x="2491013" y="6513068"/>
            <a:ext cx="9118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E95125"/>
                </a:solidFill>
                <a:effectLst/>
                <a:uLnTx/>
                <a:uFillTx/>
                <a:latin typeface="Helvetica"/>
                <a:cs typeface="Helvetica"/>
              </a:rPr>
              <a:t>R. Ray</a:t>
            </a:r>
            <a:r>
              <a:rPr kumimoji="0" sz="1200" b="0" i="0" u="none" strike="noStrike" kern="0" cap="none" spc="-5" normalizeH="0" baseline="0" noProof="0">
                <a:ln>
                  <a:noFill/>
                </a:ln>
                <a:solidFill>
                  <a:srgbClr val="E95125"/>
                </a:solidFill>
                <a:effectLst/>
                <a:uLnTx/>
                <a:uFillTx/>
                <a:latin typeface="Helvetica"/>
                <a:cs typeface="Helvetica"/>
              </a:rPr>
              <a:t> </a:t>
            </a:r>
            <a:r>
              <a:rPr kumimoji="0" sz="1200" b="0" i="0" u="none" strike="noStrike" kern="0" cap="none" spc="0" normalizeH="0" baseline="0" noProof="0">
                <a:ln>
                  <a:noFill/>
                </a:ln>
                <a:solidFill>
                  <a:srgbClr val="E95125"/>
                </a:solidFill>
                <a:effectLst/>
                <a:uLnTx/>
                <a:uFillTx/>
                <a:latin typeface="Helvetica"/>
                <a:cs typeface="Helvetica"/>
              </a:rPr>
              <a:t>|</a:t>
            </a:r>
            <a:r>
              <a:rPr kumimoji="0" sz="1200" b="0" i="0" u="none" strike="noStrike" kern="0" cap="none" spc="-5" normalizeH="0" baseline="0" noProof="0">
                <a:ln>
                  <a:noFill/>
                </a:ln>
                <a:solidFill>
                  <a:srgbClr val="E95125"/>
                </a:solidFill>
                <a:effectLst/>
                <a:uLnTx/>
                <a:uFillTx/>
                <a:latin typeface="Helvetica"/>
                <a:cs typeface="Helvetica"/>
              </a:rPr>
              <a:t> </a:t>
            </a:r>
            <a:r>
              <a:rPr kumimoji="0" sz="1200" b="0" i="0" u="none" strike="noStrike" kern="0" cap="none" spc="-25" normalizeH="0" baseline="0" noProof="0">
                <a:ln>
                  <a:noFill/>
                </a:ln>
                <a:solidFill>
                  <a:srgbClr val="E95125"/>
                </a:solidFill>
                <a:effectLst/>
                <a:uLnTx/>
                <a:uFillTx/>
                <a:latin typeface="Helvetica"/>
                <a:cs typeface="Helvetica"/>
              </a:rPr>
              <a:t>LBN</a:t>
            </a:r>
            <a:endParaRPr kumimoji="0" sz="1200" b="0" i="0" u="none" strike="noStrike" kern="0" cap="none" spc="0" normalizeH="0" baseline="0" noProof="0">
              <a:ln>
                <a:noFill/>
              </a:ln>
              <a:solidFill>
                <a:sysClr val="windowText" lastClr="000000"/>
              </a:solidFill>
              <a:effectLst/>
              <a:uLnTx/>
              <a:uFillTx/>
              <a:latin typeface="Helvetica"/>
              <a:cs typeface="Helvetica"/>
            </a:endParaRPr>
          </a:p>
        </p:txBody>
      </p:sp>
      <p:sp>
        <p:nvSpPr>
          <p:cNvPr id="5" name="object 5"/>
          <p:cNvSpPr txBox="1"/>
          <p:nvPr/>
        </p:nvSpPr>
        <p:spPr>
          <a:xfrm>
            <a:off x="3389569" y="6560817"/>
            <a:ext cx="626110" cy="152400"/>
          </a:xfrm>
          <a:prstGeom prst="rect">
            <a:avLst/>
          </a:prstGeom>
        </p:spPr>
        <p:txBody>
          <a:bodyPr vert="horz" wrap="square" lIns="0" tIns="0" rIns="0" bIns="0" rtlCol="0">
            <a:spAutoFit/>
          </a:bodyPr>
          <a:lstStyle/>
          <a:p>
            <a:pPr marL="0" marR="0" lvl="0" indent="0" defTabSz="914400" eaLnBrk="1" fontAlgn="auto" latinLnBrk="0" hangingPunct="1">
              <a:lnSpc>
                <a:spcPts val="1165"/>
              </a:lnSpc>
              <a:spcBef>
                <a:spcPts val="0"/>
              </a:spcBef>
              <a:spcAft>
                <a:spcPts val="0"/>
              </a:spcAft>
              <a:buClrTx/>
              <a:buSzTx/>
              <a:buFontTx/>
              <a:buNone/>
              <a:tabLst/>
              <a:defRPr/>
            </a:pPr>
            <a:r>
              <a:rPr kumimoji="0" sz="1200" b="0" i="0" u="none" strike="noStrike" kern="0" cap="none" spc="0" normalizeH="0" baseline="0" noProof="0">
                <a:ln>
                  <a:noFill/>
                </a:ln>
                <a:solidFill>
                  <a:srgbClr val="E95125"/>
                </a:solidFill>
                <a:effectLst/>
                <a:uLnTx/>
                <a:uFillTx/>
                <a:latin typeface="Helvetica"/>
                <a:cs typeface="Helvetica"/>
              </a:rPr>
              <a:t>F</a:t>
            </a:r>
            <a:r>
              <a:rPr kumimoji="0" sz="1200" b="0" i="0" u="none" strike="noStrike" kern="0" cap="none" spc="5" normalizeH="0" baseline="0" noProof="0">
                <a:ln>
                  <a:noFill/>
                </a:ln>
                <a:solidFill>
                  <a:srgbClr val="E95125"/>
                </a:solidFill>
                <a:effectLst/>
                <a:uLnTx/>
                <a:uFillTx/>
                <a:latin typeface="Helvetica"/>
                <a:cs typeface="Helvetica"/>
              </a:rPr>
              <a:t> </a:t>
            </a:r>
            <a:r>
              <a:rPr kumimoji="0" sz="1200" b="0" i="0" u="none" strike="noStrike" kern="0" cap="none" spc="-20" normalizeH="0" baseline="0" noProof="0">
                <a:ln>
                  <a:noFill/>
                </a:ln>
                <a:solidFill>
                  <a:srgbClr val="E95125"/>
                </a:solidFill>
                <a:effectLst/>
                <a:uLnTx/>
                <a:uFillTx/>
                <a:latin typeface="Helvetica"/>
                <a:cs typeface="Helvetica"/>
              </a:rPr>
              <a:t>Update</a:t>
            </a:r>
            <a:endParaRPr kumimoji="0" sz="1200" b="0" i="0" u="none" strike="noStrike" kern="0" cap="none" spc="0" normalizeH="0" baseline="0" noProof="0">
              <a:ln>
                <a:noFill/>
              </a:ln>
              <a:solidFill>
                <a:sysClr val="windowText" lastClr="000000"/>
              </a:solidFill>
              <a:effectLst/>
              <a:uLnTx/>
              <a:uFillTx/>
              <a:latin typeface="Helvetica"/>
              <a:cs typeface="Helvetica"/>
            </a:endParaRPr>
          </a:p>
        </p:txBody>
      </p:sp>
      <p:sp>
        <p:nvSpPr>
          <p:cNvPr id="6" name="object 6"/>
          <p:cNvSpPr txBox="1"/>
          <p:nvPr/>
        </p:nvSpPr>
        <p:spPr>
          <a:xfrm>
            <a:off x="592667" y="6500876"/>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E95125"/>
                </a:solidFill>
                <a:effectLst/>
                <a:uLnTx/>
                <a:uFillTx/>
                <a:latin typeface="Helvetica"/>
                <a:cs typeface="Helvetica"/>
              </a:rPr>
              <a:t>9</a:t>
            </a:r>
            <a:endParaRPr kumimoji="0" sz="1200" b="0" i="0" u="none" strike="noStrike" kern="0" cap="none" spc="0" normalizeH="0" baseline="0" noProof="0">
              <a:ln>
                <a:noFill/>
              </a:ln>
              <a:solidFill>
                <a:sysClr val="windowText" lastClr="000000"/>
              </a:solidFill>
              <a:effectLst/>
              <a:uLnTx/>
              <a:uFillTx/>
              <a:latin typeface="Helvetica"/>
              <a:cs typeface="Helvetica"/>
            </a:endParaRPr>
          </a:p>
        </p:txBody>
      </p:sp>
      <p:grpSp>
        <p:nvGrpSpPr>
          <p:cNvPr id="7" name="object 7"/>
          <p:cNvGrpSpPr/>
          <p:nvPr/>
        </p:nvGrpSpPr>
        <p:grpSpPr>
          <a:xfrm>
            <a:off x="3383841" y="0"/>
            <a:ext cx="8777605" cy="6858000"/>
            <a:chOff x="3383841" y="0"/>
            <a:chExt cx="8777605" cy="6858000"/>
          </a:xfrm>
        </p:grpSpPr>
        <p:pic>
          <p:nvPicPr>
            <p:cNvPr id="8" name="object 8"/>
            <p:cNvPicPr/>
            <p:nvPr/>
          </p:nvPicPr>
          <p:blipFill>
            <a:blip r:embed="rId2" cstate="print"/>
            <a:stretch>
              <a:fillRect/>
            </a:stretch>
          </p:blipFill>
          <p:spPr>
            <a:xfrm>
              <a:off x="3383841" y="0"/>
              <a:ext cx="8776981" cy="6857999"/>
            </a:xfrm>
            <a:prstGeom prst="rect">
              <a:avLst/>
            </a:prstGeom>
          </p:spPr>
        </p:pic>
        <p:pic>
          <p:nvPicPr>
            <p:cNvPr id="9" name="object 9"/>
            <p:cNvPicPr/>
            <p:nvPr/>
          </p:nvPicPr>
          <p:blipFill>
            <a:blip r:embed="rId3" cstate="print">
              <a:extLst>
                <a:ext uri="{28A0092B-C50C-407E-A947-70E740481C1C}">
                  <a14:useLocalDpi xmlns:a14="http://schemas.microsoft.com/office/drawing/2010/main"/>
                </a:ext>
              </a:extLst>
            </a:blip>
            <a:stretch>
              <a:fillRect/>
            </a:stretch>
          </p:blipFill>
          <p:spPr>
            <a:xfrm>
              <a:off x="3797808" y="710184"/>
              <a:ext cx="612648" cy="3215640"/>
            </a:xfrm>
            <a:prstGeom prst="rect">
              <a:avLst/>
            </a:prstGeom>
          </p:spPr>
        </p:pic>
        <p:pic>
          <p:nvPicPr>
            <p:cNvPr id="10" name="object 10"/>
            <p:cNvPicPr/>
            <p:nvPr/>
          </p:nvPicPr>
          <p:blipFill>
            <a:blip r:embed="rId4" cstate="print">
              <a:extLst>
                <a:ext uri="{28A0092B-C50C-407E-A947-70E740481C1C}">
                  <a14:useLocalDpi xmlns:a14="http://schemas.microsoft.com/office/drawing/2010/main"/>
                </a:ext>
              </a:extLst>
            </a:blip>
            <a:stretch>
              <a:fillRect/>
            </a:stretch>
          </p:blipFill>
          <p:spPr>
            <a:xfrm>
              <a:off x="3855720" y="1795272"/>
              <a:ext cx="569976" cy="1048512"/>
            </a:xfrm>
            <a:prstGeom prst="rect">
              <a:avLst/>
            </a:prstGeom>
          </p:spPr>
        </p:pic>
        <p:sp>
          <p:nvSpPr>
            <p:cNvPr id="11" name="object 11"/>
            <p:cNvSpPr/>
            <p:nvPr/>
          </p:nvSpPr>
          <p:spPr>
            <a:xfrm>
              <a:off x="3838514" y="729980"/>
              <a:ext cx="530860" cy="3132455"/>
            </a:xfrm>
            <a:custGeom>
              <a:avLst/>
              <a:gdLst/>
              <a:ahLst/>
              <a:cxnLst/>
              <a:rect l="l" t="t" r="r" b="b"/>
              <a:pathLst>
                <a:path w="530860" h="3132454">
                  <a:moveTo>
                    <a:pt x="265219" y="0"/>
                  </a:moveTo>
                  <a:lnTo>
                    <a:pt x="0" y="265217"/>
                  </a:lnTo>
                  <a:lnTo>
                    <a:pt x="132609" y="265217"/>
                  </a:lnTo>
                  <a:lnTo>
                    <a:pt x="132609" y="2867089"/>
                  </a:lnTo>
                  <a:lnTo>
                    <a:pt x="0" y="2867089"/>
                  </a:lnTo>
                  <a:lnTo>
                    <a:pt x="265219" y="3132305"/>
                  </a:lnTo>
                  <a:lnTo>
                    <a:pt x="530435" y="2867089"/>
                  </a:lnTo>
                  <a:lnTo>
                    <a:pt x="397826" y="2867089"/>
                  </a:lnTo>
                  <a:lnTo>
                    <a:pt x="397826" y="265217"/>
                  </a:lnTo>
                  <a:lnTo>
                    <a:pt x="530435" y="265217"/>
                  </a:lnTo>
                  <a:lnTo>
                    <a:pt x="265219" y="0"/>
                  </a:lnTo>
                  <a:close/>
                </a:path>
              </a:pathLst>
            </a:custGeom>
            <a:solidFill>
              <a:srgbClr val="0070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3952110" y="1942021"/>
            <a:ext cx="304800" cy="710565"/>
          </a:xfrm>
          <a:prstGeom prst="rect">
            <a:avLst/>
          </a:prstGeom>
        </p:spPr>
        <p:txBody>
          <a:bodyPr vert="vert270" wrap="square" lIns="0" tIns="1270" rIns="0" bIns="0" rtlCol="0">
            <a:spAutoFit/>
          </a:bodyPr>
          <a:lstStyle/>
          <a:p>
            <a:pPr marL="12700" marR="0" lvl="0" indent="0" defTabSz="914400" eaLnBrk="1" fontAlgn="auto" latinLnBrk="0" hangingPunct="1">
              <a:lnSpc>
                <a:spcPct val="100000"/>
              </a:lnSpc>
              <a:spcBef>
                <a:spcPts val="1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Calibri"/>
                <a:cs typeface="Calibri"/>
              </a:rPr>
              <a:t>Far</a:t>
            </a:r>
            <a:r>
              <a:rPr kumimoji="0" sz="1800" b="0" i="0" u="none" strike="noStrike" kern="0" cap="none" spc="-50" normalizeH="0" baseline="0" noProof="0">
                <a:ln>
                  <a:noFill/>
                </a:ln>
                <a:solidFill>
                  <a:srgbClr val="FFFFFF"/>
                </a:solidFill>
                <a:effectLst/>
                <a:uLnTx/>
                <a:uFillTx/>
                <a:latin typeface="Calibri"/>
                <a:cs typeface="Calibri"/>
              </a:rPr>
              <a:t> </a:t>
            </a:r>
            <a:r>
              <a:rPr kumimoji="0" sz="1800" b="0" i="0" u="none" strike="noStrike" kern="0" cap="none" spc="-20" normalizeH="0" baseline="0" noProof="0">
                <a:ln>
                  <a:noFill/>
                </a:ln>
                <a:solidFill>
                  <a:srgbClr val="FFFFFF"/>
                </a:solidFill>
                <a:effectLst/>
                <a:uLnTx/>
                <a:uFillTx/>
                <a:latin typeface="Calibri"/>
                <a:cs typeface="Calibri"/>
              </a:rPr>
              <a:t>Site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3" name="object 13"/>
          <p:cNvGrpSpPr/>
          <p:nvPr/>
        </p:nvGrpSpPr>
        <p:grpSpPr>
          <a:xfrm>
            <a:off x="3797808" y="760003"/>
            <a:ext cx="6854190" cy="6098540"/>
            <a:chOff x="3797808" y="760003"/>
            <a:chExt cx="6854190" cy="6098540"/>
          </a:xfrm>
        </p:grpSpPr>
        <p:sp>
          <p:nvSpPr>
            <p:cNvPr id="14" name="object 14"/>
            <p:cNvSpPr/>
            <p:nvPr/>
          </p:nvSpPr>
          <p:spPr>
            <a:xfrm>
              <a:off x="6138555" y="780266"/>
              <a:ext cx="1824355" cy="0"/>
            </a:xfrm>
            <a:custGeom>
              <a:avLst/>
              <a:gdLst/>
              <a:ahLst/>
              <a:cxnLst/>
              <a:rect l="l" t="t" r="r" b="b"/>
              <a:pathLst>
                <a:path w="1824354">
                  <a:moveTo>
                    <a:pt x="0" y="0"/>
                  </a:moveTo>
                  <a:lnTo>
                    <a:pt x="1824290"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7969688" y="774291"/>
              <a:ext cx="0" cy="356870"/>
            </a:xfrm>
            <a:custGeom>
              <a:avLst/>
              <a:gdLst/>
              <a:ahLst/>
              <a:cxnLst/>
              <a:rect l="l" t="t" r="r" b="b"/>
              <a:pathLst>
                <a:path h="356869">
                  <a:moveTo>
                    <a:pt x="0" y="0"/>
                  </a:moveTo>
                  <a:lnTo>
                    <a:pt x="1" y="356715"/>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8076377" y="1663834"/>
              <a:ext cx="1243965" cy="0"/>
            </a:xfrm>
            <a:custGeom>
              <a:avLst/>
              <a:gdLst/>
              <a:ahLst/>
              <a:cxnLst/>
              <a:rect l="l" t="t" r="r" b="b"/>
              <a:pathLst>
                <a:path w="1243965">
                  <a:moveTo>
                    <a:pt x="0" y="0"/>
                  </a:moveTo>
                  <a:lnTo>
                    <a:pt x="1243584"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9309825" y="1663834"/>
              <a:ext cx="0" cy="1024255"/>
            </a:xfrm>
            <a:custGeom>
              <a:avLst/>
              <a:gdLst/>
              <a:ahLst/>
              <a:cxnLst/>
              <a:rect l="l" t="t" r="r" b="b"/>
              <a:pathLst>
                <a:path h="1024255">
                  <a:moveTo>
                    <a:pt x="0" y="0"/>
                  </a:moveTo>
                  <a:lnTo>
                    <a:pt x="1" y="1023886"/>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9309825" y="2681744"/>
              <a:ext cx="561975" cy="0"/>
            </a:xfrm>
            <a:custGeom>
              <a:avLst/>
              <a:gdLst/>
              <a:ahLst/>
              <a:cxnLst/>
              <a:rect l="l" t="t" r="r" b="b"/>
              <a:pathLst>
                <a:path w="561975">
                  <a:moveTo>
                    <a:pt x="0" y="0"/>
                  </a:moveTo>
                  <a:lnTo>
                    <a:pt x="561975"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10582226" y="3213345"/>
              <a:ext cx="0" cy="347980"/>
            </a:xfrm>
            <a:custGeom>
              <a:avLst/>
              <a:gdLst/>
              <a:ahLst/>
              <a:cxnLst/>
              <a:rect l="l" t="t" r="r" b="b"/>
              <a:pathLst>
                <a:path h="347979">
                  <a:moveTo>
                    <a:pt x="0" y="0"/>
                  </a:moveTo>
                  <a:lnTo>
                    <a:pt x="1" y="347472"/>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9862072" y="2675769"/>
              <a:ext cx="0" cy="201295"/>
            </a:xfrm>
            <a:custGeom>
              <a:avLst/>
              <a:gdLst/>
              <a:ahLst/>
              <a:cxnLst/>
              <a:rect l="l" t="t" r="r" b="b"/>
              <a:pathLst>
                <a:path h="201294">
                  <a:moveTo>
                    <a:pt x="0" y="0"/>
                  </a:moveTo>
                  <a:lnTo>
                    <a:pt x="1" y="200696"/>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10008799" y="2876464"/>
              <a:ext cx="0" cy="337185"/>
            </a:xfrm>
            <a:custGeom>
              <a:avLst/>
              <a:gdLst/>
              <a:ahLst/>
              <a:cxnLst/>
              <a:rect l="l" t="t" r="r" b="b"/>
              <a:pathLst>
                <a:path h="337185">
                  <a:moveTo>
                    <a:pt x="0" y="0"/>
                  </a:moveTo>
                  <a:lnTo>
                    <a:pt x="1" y="336576"/>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9850542" y="2882441"/>
              <a:ext cx="154305" cy="0"/>
            </a:xfrm>
            <a:custGeom>
              <a:avLst/>
              <a:gdLst/>
              <a:ahLst/>
              <a:cxnLst/>
              <a:rect l="l" t="t" r="r" b="b"/>
              <a:pathLst>
                <a:path w="154304">
                  <a:moveTo>
                    <a:pt x="0" y="0"/>
                  </a:moveTo>
                  <a:lnTo>
                    <a:pt x="154196"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7962845" y="1125029"/>
              <a:ext cx="119380" cy="0"/>
            </a:xfrm>
            <a:custGeom>
              <a:avLst/>
              <a:gdLst/>
              <a:ahLst/>
              <a:cxnLst/>
              <a:rect l="l" t="t" r="r" b="b"/>
              <a:pathLst>
                <a:path w="119379">
                  <a:moveTo>
                    <a:pt x="0" y="0"/>
                  </a:moveTo>
                  <a:lnTo>
                    <a:pt x="118872"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10014467" y="3213041"/>
              <a:ext cx="568325" cy="0"/>
            </a:xfrm>
            <a:custGeom>
              <a:avLst/>
              <a:gdLst/>
              <a:ahLst/>
              <a:cxnLst/>
              <a:rect l="l" t="t" r="r" b="b"/>
              <a:pathLst>
                <a:path w="568325">
                  <a:moveTo>
                    <a:pt x="0" y="0"/>
                  </a:moveTo>
                  <a:lnTo>
                    <a:pt x="567760"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8072695" y="1125029"/>
              <a:ext cx="0" cy="539115"/>
            </a:xfrm>
            <a:custGeom>
              <a:avLst/>
              <a:gdLst/>
              <a:ahLst/>
              <a:cxnLst/>
              <a:rect l="l" t="t" r="r" b="b"/>
              <a:pathLst>
                <a:path h="539114">
                  <a:moveTo>
                    <a:pt x="0" y="0"/>
                  </a:moveTo>
                  <a:lnTo>
                    <a:pt x="1" y="538805"/>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0637675" y="3551088"/>
              <a:ext cx="0" cy="155575"/>
            </a:xfrm>
            <a:custGeom>
              <a:avLst/>
              <a:gdLst/>
              <a:ahLst/>
              <a:cxnLst/>
              <a:rect l="l" t="t" r="r" b="b"/>
              <a:pathLst>
                <a:path h="155575">
                  <a:moveTo>
                    <a:pt x="0" y="0"/>
                  </a:moveTo>
                  <a:lnTo>
                    <a:pt x="1" y="155448"/>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10586602" y="3569863"/>
              <a:ext cx="51435" cy="0"/>
            </a:xfrm>
            <a:custGeom>
              <a:avLst/>
              <a:gdLst/>
              <a:ahLst/>
              <a:cxnLst/>
              <a:rect l="l" t="t" r="r" b="b"/>
              <a:pathLst>
                <a:path w="51434">
                  <a:moveTo>
                    <a:pt x="0" y="0"/>
                  </a:moveTo>
                  <a:lnTo>
                    <a:pt x="51073"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5" cstate="print">
              <a:extLst>
                <a:ext uri="{28A0092B-C50C-407E-A947-70E740481C1C}">
                  <a14:useLocalDpi xmlns:a14="http://schemas.microsoft.com/office/drawing/2010/main"/>
                </a:ext>
              </a:extLst>
            </a:blip>
            <a:stretch>
              <a:fillRect/>
            </a:stretch>
          </p:blipFill>
          <p:spPr>
            <a:xfrm>
              <a:off x="3797808" y="3849623"/>
              <a:ext cx="612648" cy="3008376"/>
            </a:xfrm>
            <a:prstGeom prst="rect">
              <a:avLst/>
            </a:prstGeom>
          </p:spPr>
        </p:pic>
        <p:pic>
          <p:nvPicPr>
            <p:cNvPr id="29" name="object 29"/>
            <p:cNvPicPr/>
            <p:nvPr/>
          </p:nvPicPr>
          <p:blipFill>
            <a:blip r:embed="rId6" cstate="print">
              <a:extLst>
                <a:ext uri="{28A0092B-C50C-407E-A947-70E740481C1C}">
                  <a14:useLocalDpi xmlns:a14="http://schemas.microsoft.com/office/drawing/2010/main"/>
                </a:ext>
              </a:extLst>
            </a:blip>
            <a:stretch>
              <a:fillRect/>
            </a:stretch>
          </p:blipFill>
          <p:spPr>
            <a:xfrm>
              <a:off x="3855720" y="4757927"/>
              <a:ext cx="573024" cy="1210055"/>
            </a:xfrm>
            <a:prstGeom prst="rect">
              <a:avLst/>
            </a:prstGeom>
          </p:spPr>
        </p:pic>
        <p:sp>
          <p:nvSpPr>
            <p:cNvPr id="30" name="object 30"/>
            <p:cNvSpPr/>
            <p:nvPr/>
          </p:nvSpPr>
          <p:spPr>
            <a:xfrm>
              <a:off x="3838858" y="3867917"/>
              <a:ext cx="530860" cy="2944495"/>
            </a:xfrm>
            <a:custGeom>
              <a:avLst/>
              <a:gdLst/>
              <a:ahLst/>
              <a:cxnLst/>
              <a:rect l="l" t="t" r="r" b="b"/>
              <a:pathLst>
                <a:path w="530860" h="2944495">
                  <a:moveTo>
                    <a:pt x="265220" y="0"/>
                  </a:moveTo>
                  <a:lnTo>
                    <a:pt x="0" y="265219"/>
                  </a:lnTo>
                  <a:lnTo>
                    <a:pt x="132610" y="265219"/>
                  </a:lnTo>
                  <a:lnTo>
                    <a:pt x="132610" y="2679014"/>
                  </a:lnTo>
                  <a:lnTo>
                    <a:pt x="0" y="2679014"/>
                  </a:lnTo>
                  <a:lnTo>
                    <a:pt x="265220" y="2944230"/>
                  </a:lnTo>
                  <a:lnTo>
                    <a:pt x="530437" y="2679014"/>
                  </a:lnTo>
                  <a:lnTo>
                    <a:pt x="397826" y="2679014"/>
                  </a:lnTo>
                  <a:lnTo>
                    <a:pt x="397826" y="265219"/>
                  </a:lnTo>
                  <a:lnTo>
                    <a:pt x="530437" y="265219"/>
                  </a:lnTo>
                  <a:lnTo>
                    <a:pt x="265220" y="0"/>
                  </a:lnTo>
                  <a:close/>
                </a:path>
              </a:pathLst>
            </a:custGeom>
            <a:solidFill>
              <a:srgbClr val="0070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object 31"/>
          <p:cNvSpPr txBox="1"/>
          <p:nvPr/>
        </p:nvSpPr>
        <p:spPr>
          <a:xfrm>
            <a:off x="3952456" y="4903116"/>
            <a:ext cx="304800" cy="873760"/>
          </a:xfrm>
          <a:prstGeom prst="rect">
            <a:avLst/>
          </a:prstGeom>
        </p:spPr>
        <p:txBody>
          <a:bodyPr vert="vert270" wrap="square" lIns="0" tIns="1270" rIns="0" bIns="0" rtlCol="0">
            <a:spAutoFit/>
          </a:bodyPr>
          <a:lstStyle/>
          <a:p>
            <a:pPr marL="12700" marR="0" lvl="0" indent="0" defTabSz="914400" eaLnBrk="1" fontAlgn="auto" latinLnBrk="0" hangingPunct="1">
              <a:lnSpc>
                <a:spcPct val="100000"/>
              </a:lnSpc>
              <a:spcBef>
                <a:spcPts val="1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Calibri"/>
                <a:cs typeface="Calibri"/>
              </a:rPr>
              <a:t>Near </a:t>
            </a:r>
            <a:r>
              <a:rPr kumimoji="0" sz="1800" b="0" i="0" u="none" strike="noStrike" kern="0" cap="none" spc="-20" normalizeH="0" baseline="0" noProof="0">
                <a:ln>
                  <a:noFill/>
                </a:ln>
                <a:solidFill>
                  <a:srgbClr val="FFFFFF"/>
                </a:solidFill>
                <a:effectLst/>
                <a:uLnTx/>
                <a:uFillTx/>
                <a:latin typeface="Calibri"/>
                <a:cs typeface="Calibri"/>
              </a:rPr>
              <a:t>Site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32" name="object 32"/>
          <p:cNvGrpSpPr/>
          <p:nvPr/>
        </p:nvGrpSpPr>
        <p:grpSpPr>
          <a:xfrm>
            <a:off x="9013215" y="5151097"/>
            <a:ext cx="2555875" cy="547370"/>
            <a:chOff x="9013215" y="5151097"/>
            <a:chExt cx="2555875" cy="547370"/>
          </a:xfrm>
        </p:grpSpPr>
        <p:sp>
          <p:nvSpPr>
            <p:cNvPr id="33" name="object 33"/>
            <p:cNvSpPr/>
            <p:nvPr/>
          </p:nvSpPr>
          <p:spPr>
            <a:xfrm>
              <a:off x="9013215" y="5165384"/>
              <a:ext cx="2511425" cy="0"/>
            </a:xfrm>
            <a:custGeom>
              <a:avLst/>
              <a:gdLst/>
              <a:ahLst/>
              <a:cxnLst/>
              <a:rect l="l" t="t" r="r" b="b"/>
              <a:pathLst>
                <a:path w="2511425">
                  <a:moveTo>
                    <a:pt x="0" y="0"/>
                  </a:moveTo>
                  <a:lnTo>
                    <a:pt x="2511370" y="1"/>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11524586" y="5154272"/>
              <a:ext cx="0" cy="376555"/>
            </a:xfrm>
            <a:custGeom>
              <a:avLst/>
              <a:gdLst/>
              <a:ahLst/>
              <a:cxnLst/>
              <a:rect l="l" t="t" r="r" b="b"/>
              <a:pathLst>
                <a:path h="376554">
                  <a:moveTo>
                    <a:pt x="0" y="0"/>
                  </a:moveTo>
                  <a:lnTo>
                    <a:pt x="1" y="376238"/>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11554377" y="5506232"/>
              <a:ext cx="0" cy="192405"/>
            </a:xfrm>
            <a:custGeom>
              <a:avLst/>
              <a:gdLst/>
              <a:ahLst/>
              <a:cxnLst/>
              <a:rect l="l" t="t" r="r" b="b"/>
              <a:pathLst>
                <a:path h="192404">
                  <a:moveTo>
                    <a:pt x="0" y="0"/>
                  </a:moveTo>
                  <a:lnTo>
                    <a:pt x="1" y="192024"/>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object 36"/>
          <p:cNvSpPr txBox="1"/>
          <p:nvPr/>
        </p:nvSpPr>
        <p:spPr>
          <a:xfrm>
            <a:off x="1159592" y="6513068"/>
            <a:ext cx="92900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E95125"/>
                </a:solidFill>
                <a:effectLst/>
                <a:uLnTx/>
                <a:uFillTx/>
                <a:latin typeface="Arial"/>
                <a:cs typeface="Arial"/>
              </a:rPr>
              <a:t>25</a:t>
            </a:r>
            <a:r>
              <a:rPr kumimoji="0" sz="1200" b="0" i="0" u="none" strike="noStrike" kern="0" cap="none" spc="-25" normalizeH="0" baseline="0" noProof="0">
                <a:ln>
                  <a:noFill/>
                </a:ln>
                <a:solidFill>
                  <a:srgbClr val="E95125"/>
                </a:solidFill>
                <a:effectLst/>
                <a:uLnTx/>
                <a:uFillTx/>
                <a:latin typeface="Arial"/>
                <a:cs typeface="Arial"/>
              </a:rPr>
              <a:t> </a:t>
            </a:r>
            <a:r>
              <a:rPr kumimoji="0" sz="1200" b="0" i="0" u="none" strike="noStrike" kern="0" cap="none" spc="0" normalizeH="0" baseline="0" noProof="0">
                <a:ln>
                  <a:noFill/>
                </a:ln>
                <a:solidFill>
                  <a:srgbClr val="E95125"/>
                </a:solidFill>
                <a:effectLst/>
                <a:uLnTx/>
                <a:uFillTx/>
                <a:latin typeface="Arial"/>
                <a:cs typeface="Arial"/>
              </a:rPr>
              <a:t>Sept </a:t>
            </a:r>
            <a:r>
              <a:rPr kumimoji="0" sz="1200" b="0" i="0" u="none" strike="noStrike" kern="0" cap="none" spc="-20" normalizeH="0" baseline="0" noProof="0">
                <a:ln>
                  <a:noFill/>
                </a:ln>
                <a:solidFill>
                  <a:srgbClr val="E95125"/>
                </a:solidFill>
                <a:effectLst/>
                <a:uLnTx/>
                <a:uFillTx/>
                <a:latin typeface="Arial"/>
                <a:cs typeface="Arial"/>
              </a:rPr>
              <a:t>2023</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37" name="Slide Number Placeholder 36">
            <a:extLst>
              <a:ext uri="{FF2B5EF4-FFF2-40B4-BE49-F238E27FC236}">
                <a16:creationId xmlns:a16="http://schemas.microsoft.com/office/drawing/2014/main" id="{30399257-DD12-594D-AC3F-F765F841BAB6}"/>
              </a:ext>
            </a:extLst>
          </p:cNvPr>
          <p:cNvSpPr>
            <a:spLocks noGrp="1"/>
          </p:cNvSpPr>
          <p:nvPr>
            <p:ph type="sldNum" sz="quarter" idx="7"/>
          </p:nvPr>
        </p:nvSpPr>
        <p:spPr/>
        <p:txBody>
          <a:bodyPr/>
          <a:lstStyle/>
          <a:p>
            <a:pPr marL="150495" marR="0" lvl="0" indent="0" defTabSz="914400" eaLnBrk="1" fontAlgn="auto" latinLnBrk="0" hangingPunct="1">
              <a:lnSpc>
                <a:spcPts val="1265"/>
              </a:lnSpc>
              <a:spcBef>
                <a:spcPts val="0"/>
              </a:spcBef>
              <a:spcAft>
                <a:spcPts val="0"/>
              </a:spcAft>
              <a:buClrTx/>
              <a:buSzTx/>
              <a:buFontTx/>
              <a:buNone/>
              <a:tabLst/>
              <a:defRPr/>
            </a:pPr>
            <a:fld id="{81D60167-4931-47E6-BA6A-407CBD079E47}" type="slidenum">
              <a:rPr kumimoji="0" lang="en-GB" sz="1200" b="1" i="0" u="none" strike="noStrike" kern="0" cap="none" spc="0" normalizeH="0" baseline="0" noProof="0" smtClean="0">
                <a:ln>
                  <a:noFill/>
                </a:ln>
                <a:solidFill>
                  <a:srgbClr val="E95125"/>
                </a:solidFill>
                <a:effectLst/>
                <a:uLnTx/>
                <a:uFillTx/>
                <a:latin typeface="Helvetica"/>
              </a:rPr>
              <a:pPr marL="150495" marR="0" lvl="0" indent="0" defTabSz="914400" eaLnBrk="1" fontAlgn="auto" latinLnBrk="0" hangingPunct="1">
                <a:lnSpc>
                  <a:spcPts val="1265"/>
                </a:lnSpc>
                <a:spcBef>
                  <a:spcPts val="0"/>
                </a:spcBef>
                <a:spcAft>
                  <a:spcPts val="0"/>
                </a:spcAft>
                <a:buClrTx/>
                <a:buSzTx/>
                <a:buFontTx/>
                <a:buNone/>
                <a:tabLst/>
                <a:defRPr/>
              </a:pPr>
              <a:t>13</a:t>
            </a:fld>
            <a:endParaRPr kumimoji="0" lang="en-GB" sz="1200" b="1" i="0" u="none" strike="noStrike" kern="0" cap="none" spc="0" normalizeH="0" baseline="0" noProof="0">
              <a:ln>
                <a:noFill/>
              </a:ln>
              <a:solidFill>
                <a:srgbClr val="E95125"/>
              </a:solidFill>
              <a:effectLst/>
              <a:uLnTx/>
              <a:uFillTx/>
              <a:latin typeface="Helveti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ommendation 2"/>
          <p:cNvSpPr txBox="1">
            <a:spLocks noGrp="1"/>
          </p:cNvSpPr>
          <p:nvPr>
            <p:ph type="title"/>
          </p:nvPr>
        </p:nvSpPr>
        <p:spPr>
          <a:prstGeom prst="rect">
            <a:avLst/>
          </a:prstGeom>
        </p:spPr>
        <p:txBody>
          <a:bodyPr anchor="t"/>
          <a:lstStyle/>
          <a:p>
            <a:r>
              <a:rPr lang="en-GB"/>
              <a:t>P5 </a:t>
            </a:r>
            <a:r>
              <a:t>Recommendation 2</a:t>
            </a:r>
          </a:p>
        </p:txBody>
      </p:sp>
      <p:sp>
        <p:nvSpPr>
          <p:cNvPr id="406" name="CMB-S4, which looks back at the earliest moments of the universe to probe physics at the highest energy scales. It is critical to install telescopes at and observe from both the South Pole and Chile sites to achieve the science goals (section 4.2).…"/>
          <p:cNvSpPr txBox="1">
            <a:spLocks noGrp="1"/>
          </p:cNvSpPr>
          <p:nvPr>
            <p:ph type="body" idx="1"/>
          </p:nvPr>
        </p:nvSpPr>
        <p:spPr>
          <a:xfrm>
            <a:off x="844550" y="1200696"/>
            <a:ext cx="10502900" cy="5345609"/>
          </a:xfrm>
          <a:prstGeom prst="rect">
            <a:avLst/>
          </a:prstGeom>
        </p:spPr>
        <p:txBody>
          <a:bodyPr>
            <a:normAutofit fontScale="47500" lnSpcReduction="20000"/>
          </a:bodyPr>
          <a:lstStyle/>
          <a:p>
            <a:pPr marL="255588" indent="-255588" algn="just" defTabSz="210312">
              <a:spcBef>
                <a:spcPts val="900"/>
              </a:spcBef>
              <a:buSzPct val="100000"/>
              <a:buAutoNum type="alphaLcPeriod"/>
              <a:defRPr sz="3680"/>
            </a:pPr>
            <a:r>
              <a:rPr b="1">
                <a:solidFill>
                  <a:srgbClr val="FF2600"/>
                </a:solidFill>
              </a:rPr>
              <a:t>CMB-S4</a:t>
            </a:r>
            <a:r>
              <a:t>, which looks back at the earliest moments of the universe to probe physics at the highest energy scales. It is critical to install telescopes at and observe from both the South Pole and Chile sites to achieve the science goals (section 4.2). </a:t>
            </a:r>
          </a:p>
          <a:p>
            <a:pPr marL="255588" indent="-255588" algn="just" defTabSz="210312">
              <a:spcBef>
                <a:spcPts val="900"/>
              </a:spcBef>
              <a:buSzPct val="100000"/>
              <a:buAutoNum type="alphaLcPeriod"/>
              <a:defRPr sz="3680"/>
            </a:pPr>
            <a:r>
              <a:rPr b="1">
                <a:solidFill>
                  <a:srgbClr val="0433FF"/>
                </a:solidFill>
              </a:rPr>
              <a:t>Re-envisioned second phase of DUNE</a:t>
            </a:r>
            <a:r>
              <a:t> with an early implementation of an enhanced 2.1 MW beam—ACE-MIRT—a third far detector, and an upgraded near-detector complex as the definitive long-baseline neutrino oscillation experiment of its kind (section 3.1). </a:t>
            </a:r>
          </a:p>
          <a:p>
            <a:pPr marL="255588" indent="-255588" algn="just" defTabSz="210312">
              <a:spcBef>
                <a:spcPts val="900"/>
              </a:spcBef>
              <a:buSzPct val="100000"/>
              <a:buAutoNum type="alphaLcPeriod"/>
              <a:defRPr sz="3680"/>
            </a:pPr>
            <a:r>
              <a:rPr b="1">
                <a:solidFill>
                  <a:srgbClr val="FF2600"/>
                </a:solidFill>
              </a:rPr>
              <a:t>An off-shore Higgs factory</a:t>
            </a:r>
            <a:r>
              <a:t>, realized in collaboration with international partners, in order to reveal the secrets of the Higgs boson. The current designs of FCC-ee and ILC meet our scientific requirements. The US should actively engage in feasibility and design studies. Once a specific project is deemed feasible and well-defined (see also Recommendation 6), the US should aim for a contribution at funding levels commensurate to that of the US involvement in the LHC and HL-LHC, while maintaining a healthy US on-shore program in particle physics (section 3.2). </a:t>
            </a:r>
          </a:p>
          <a:p>
            <a:pPr marL="255588" indent="-255588" algn="just" defTabSz="210312">
              <a:spcBef>
                <a:spcPts val="900"/>
              </a:spcBef>
              <a:buSzPct val="100000"/>
              <a:buAutoNum type="alphaLcPeriod"/>
              <a:defRPr sz="3680"/>
            </a:pPr>
            <a:r>
              <a:rPr b="1">
                <a:solidFill>
                  <a:srgbClr val="0433FF"/>
                </a:solidFill>
              </a:rPr>
              <a:t>An ultimate Generation 3 (G3) dark matter direct detection experiment</a:t>
            </a:r>
            <a:r>
              <a:t> reaching the neutrino fog, in coordination with international partners and preferably sited in the US (section 4.1). </a:t>
            </a:r>
          </a:p>
          <a:p>
            <a:pPr marL="255588" indent="-255588" algn="just" defTabSz="210312">
              <a:spcBef>
                <a:spcPts val="900"/>
              </a:spcBef>
              <a:buSzPct val="100000"/>
              <a:buAutoNum type="alphaLcPeriod"/>
              <a:defRPr sz="3680"/>
            </a:pPr>
            <a:r>
              <a:rPr b="1">
                <a:solidFill>
                  <a:srgbClr val="FF2600"/>
                </a:solidFill>
              </a:rPr>
              <a:t>IceCube-Gen2</a:t>
            </a:r>
            <a:r>
              <a:t> for study of neutrino properties using non-beam neutrinos complementary to DUNE and for indirect detection of dark matter covering higher mass ranges using neutrinos as a tool (section 4.1).</a:t>
            </a:r>
          </a:p>
        </p:txBody>
      </p:sp>
      <p:sp>
        <p:nvSpPr>
          <p:cNvPr id="407" name="Rank-Ordered"/>
          <p:cNvSpPr/>
          <p:nvPr/>
        </p:nvSpPr>
        <p:spPr>
          <a:xfrm>
            <a:off x="10185400" y="68"/>
            <a:ext cx="1899494" cy="876102"/>
          </a:xfrm>
          <a:prstGeom prst="ellipse">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rPr>
              <a:t>Rank-Ordered</a:t>
            </a:r>
          </a:p>
        </p:txBody>
      </p:sp>
      <p:sp>
        <p:nvSpPr>
          <p:cNvPr id="408" name="Slide Number"/>
          <p:cNvSpPr txBox="1">
            <a:spLocks noGrp="1"/>
          </p:cNvSpPr>
          <p:nvPr>
            <p:ph type="sldNum" sz="quarter" idx="2"/>
          </p:nvPr>
        </p:nvSpPr>
        <p:spPr>
          <a:xfrm>
            <a:off x="2920429" y="3270250"/>
            <a:ext cx="272510" cy="28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41275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Tx/>
                <a:latin typeface="Helvetica Neue Light"/>
                <a:ea typeface="Helvetica Neue Light"/>
                <a:sym typeface="Helvetica Neue Light"/>
              </a:rPr>
              <a:pPr marL="0" marR="0" lvl="0" indent="0" algn="ctr" defTabSz="412750" rtl="0" eaLnBrk="1" fontAlgn="auto" latinLnBrk="0" hangingPunct="0">
                <a:lnSpc>
                  <a:spcPct val="100000"/>
                </a:lnSpc>
                <a:spcBef>
                  <a:spcPts val="0"/>
                </a:spcBef>
                <a:spcAft>
                  <a:spcPts val="0"/>
                </a:spcAft>
                <a:buClrTx/>
                <a:buSzTx/>
                <a:buFontTx/>
                <a:buNone/>
                <a:tabLst/>
                <a:defRPr/>
              </a:pPr>
              <a:t>14</a:t>
            </a:fld>
            <a:endParaRPr kumimoji="0" sz="1200" b="0" i="0" u="none" strike="noStrike" kern="0" cap="none" spc="0" normalizeH="0" baseline="0" noProof="0">
              <a:ln>
                <a:noFill/>
              </a:ln>
              <a:solidFill>
                <a:srgbClr val="000000"/>
              </a:solidFill>
              <a:effectLst/>
              <a:uLnTx/>
              <a:uFillTx/>
              <a:latin typeface="Helvetica Neue Light"/>
              <a:ea typeface="Helvetica Neue Light"/>
              <a:sym typeface="Helvetica Neue Light"/>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9D4297-C0E8-5D62-EF23-06AEEC0516F3}"/>
              </a:ext>
            </a:extLst>
          </p:cNvPr>
          <p:cNvPicPr>
            <a:picLocks noGrp="1" noChangeAspect="1"/>
          </p:cNvPicPr>
          <p:nvPr>
            <p:ph idx="11"/>
          </p:nvPr>
        </p:nvPicPr>
        <p:blipFill>
          <a:blip r:embed="rId2"/>
          <a:stretch/>
        </p:blipFill>
        <p:spPr>
          <a:xfrm>
            <a:off x="551075" y="750361"/>
            <a:ext cx="9704358" cy="5657859"/>
          </a:xfrm>
          <a:prstGeom prst="rect">
            <a:avLst/>
          </a:prstGeom>
          <a:noFill/>
        </p:spPr>
      </p:pic>
      <p:sp>
        <p:nvSpPr>
          <p:cNvPr id="3" name="Title 2">
            <a:extLst>
              <a:ext uri="{FF2B5EF4-FFF2-40B4-BE49-F238E27FC236}">
                <a16:creationId xmlns:a16="http://schemas.microsoft.com/office/drawing/2014/main" id="{7FE7C48C-4F76-DD99-D139-3652FF9E73B4}"/>
              </a:ext>
            </a:extLst>
          </p:cNvPr>
          <p:cNvSpPr>
            <a:spLocks noGrp="1"/>
          </p:cNvSpPr>
          <p:nvPr>
            <p:ph type="title"/>
          </p:nvPr>
        </p:nvSpPr>
        <p:spPr>
          <a:xfrm>
            <a:off x="481380" y="103259"/>
            <a:ext cx="10972800" cy="647102"/>
          </a:xfrm>
          <a:solidFill>
            <a:schemeClr val="bg1"/>
          </a:solidFill>
        </p:spPr>
        <p:txBody>
          <a:bodyPr>
            <a:normAutofit/>
          </a:bodyPr>
          <a:lstStyle/>
          <a:p>
            <a:r>
              <a:rPr lang="en-US" i="1" dirty="0"/>
              <a:t>DOE Response </a:t>
            </a:r>
            <a:r>
              <a:rPr lang="en-US" dirty="0"/>
              <a:t>to P5 Report: DUNE</a:t>
            </a:r>
          </a:p>
        </p:txBody>
      </p:sp>
      <p:sp>
        <p:nvSpPr>
          <p:cNvPr id="10" name="TextBox 9">
            <a:extLst>
              <a:ext uri="{FF2B5EF4-FFF2-40B4-BE49-F238E27FC236}">
                <a16:creationId xmlns:a16="http://schemas.microsoft.com/office/drawing/2014/main" id="{A5B5698E-58D6-36AB-E664-FE879C522D70}"/>
              </a:ext>
            </a:extLst>
          </p:cNvPr>
          <p:cNvSpPr txBox="1"/>
          <p:nvPr/>
        </p:nvSpPr>
        <p:spPr>
          <a:xfrm>
            <a:off x="7842142" y="2090172"/>
            <a:ext cx="434985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Arial"/>
                <a:ea typeface="+mn-ea"/>
                <a:cs typeface="+mn-cs"/>
              </a:rPr>
              <a:t>Note:  The status of FD4 was not mentioned but FD4 is still a goal of DUNE collaboration which includes all non-US partners. </a:t>
            </a:r>
          </a:p>
        </p:txBody>
      </p:sp>
      <p:sp>
        <p:nvSpPr>
          <p:cNvPr id="2" name="Slide Number Placeholder 1">
            <a:extLst>
              <a:ext uri="{FF2B5EF4-FFF2-40B4-BE49-F238E27FC236}">
                <a16:creationId xmlns:a16="http://schemas.microsoft.com/office/drawing/2014/main" id="{A74412A8-804E-D58C-33F9-BC2857BD3892}"/>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a:p>
        </p:txBody>
      </p:sp>
    </p:spTree>
    <p:extLst>
      <p:ext uri="{BB962C8B-B14F-4D97-AF65-F5344CB8AC3E}">
        <p14:creationId xmlns:p14="http://schemas.microsoft.com/office/powerpoint/2010/main" val="168726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514A8-3BEC-F2E2-D30B-481D87EEC76C}"/>
              </a:ext>
            </a:extLst>
          </p:cNvPr>
          <p:cNvSpPr>
            <a:spLocks noGrp="1"/>
          </p:cNvSpPr>
          <p:nvPr>
            <p:ph type="body" sz="quarter" idx="10"/>
          </p:nvPr>
        </p:nvSpPr>
        <p:spPr/>
        <p:txBody>
          <a:bodyPr vert="horz" lIns="0" tIns="0" rIns="0" bIns="0" anchor="t"/>
          <a:lstStyle/>
          <a:p>
            <a:r>
              <a:rPr lang="en-US"/>
              <a:t>  </a:t>
            </a:r>
          </a:p>
        </p:txBody>
      </p:sp>
      <p:sp>
        <p:nvSpPr>
          <p:cNvPr id="5" name="Slide Number Placeholder 4">
            <a:extLst>
              <a:ext uri="{FF2B5EF4-FFF2-40B4-BE49-F238E27FC236}">
                <a16:creationId xmlns:a16="http://schemas.microsoft.com/office/drawing/2014/main" id="{C5460AE9-A5D6-7436-EF45-707EF3B460CE}"/>
              </a:ext>
            </a:extLst>
          </p:cNvPr>
          <p:cNvSpPr>
            <a:spLocks noGrp="1"/>
          </p:cNvSpPr>
          <p:nvPr>
            <p:ph type="sldNum" sz="quarter" idx="4294967295"/>
          </p:nvPr>
        </p:nvSpPr>
        <p:spPr>
          <a:xfrm>
            <a:off x="1524000" y="6550025"/>
            <a:ext cx="425450" cy="158750"/>
          </a:xfrm>
        </p:spPr>
        <p:txBody>
          <a:bodyPr/>
          <a:lstStyle/>
          <a:p>
            <a:fld id="{B6F15528-21DE-4FAA-801E-634DDDAF4B2B}" type="slidenum">
              <a:rPr lang="en-US"/>
              <a:t>16</a:t>
            </a:fld>
            <a:endParaRPr lang="en-US"/>
          </a:p>
        </p:txBody>
      </p:sp>
      <p:pic>
        <p:nvPicPr>
          <p:cNvPr id="2" name="Picture 1">
            <a:extLst>
              <a:ext uri="{FF2B5EF4-FFF2-40B4-BE49-F238E27FC236}">
                <a16:creationId xmlns:a16="http://schemas.microsoft.com/office/drawing/2014/main" id="{4F0CA22C-B9F0-3F45-B405-242E47051463}"/>
              </a:ext>
            </a:extLst>
          </p:cNvPr>
          <p:cNvPicPr>
            <a:picLocks noChangeAspect="1"/>
          </p:cNvPicPr>
          <p:nvPr/>
        </p:nvPicPr>
        <p:blipFill>
          <a:blip r:embed="rId2"/>
          <a:stretch>
            <a:fillRect/>
          </a:stretch>
        </p:blipFill>
        <p:spPr>
          <a:xfrm>
            <a:off x="-1" y="0"/>
            <a:ext cx="11533673" cy="6327648"/>
          </a:xfrm>
          <a:prstGeom prst="rect">
            <a:avLst/>
          </a:prstGeom>
        </p:spPr>
      </p:pic>
    </p:spTree>
    <p:extLst>
      <p:ext uri="{BB962C8B-B14F-4D97-AF65-F5344CB8AC3E}">
        <p14:creationId xmlns:p14="http://schemas.microsoft.com/office/powerpoint/2010/main" val="363187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58C030-DAB3-ED4A-A424-721FF67C20C2}"/>
              </a:ext>
            </a:extLst>
          </p:cNvPr>
          <p:cNvSpPr>
            <a:spLocks noGrp="1"/>
          </p:cNvSpPr>
          <p:nvPr>
            <p:ph type="sldNum" sz="quarter" idx="4"/>
          </p:nvPr>
        </p:nvSpPr>
        <p:spPr/>
        <p:txBody>
          <a:bodyPr/>
          <a:lstStyle/>
          <a:p>
            <a:pPr>
              <a:defRPr/>
            </a:pPr>
            <a:fld id="{0C39C72E-2A13-EB4D-AD45-6D4E6ACAED8D}" type="slidenum">
              <a:rPr lang="en-US" smtClean="0"/>
              <a:pPr>
                <a:defRPr/>
              </a:pPr>
              <a:t>17</a:t>
            </a:fld>
            <a:endParaRPr lang="en-US"/>
          </a:p>
        </p:txBody>
      </p:sp>
      <p:pic>
        <p:nvPicPr>
          <p:cNvPr id="4" name="Picture 3">
            <a:extLst>
              <a:ext uri="{FF2B5EF4-FFF2-40B4-BE49-F238E27FC236}">
                <a16:creationId xmlns:a16="http://schemas.microsoft.com/office/drawing/2014/main" id="{CD485A28-9ADB-564E-9C0F-CF60B51B3B4C}"/>
              </a:ext>
            </a:extLst>
          </p:cNvPr>
          <p:cNvPicPr>
            <a:picLocks noChangeAspect="1"/>
          </p:cNvPicPr>
          <p:nvPr/>
        </p:nvPicPr>
        <p:blipFill>
          <a:blip r:embed="rId2"/>
          <a:stretch>
            <a:fillRect/>
          </a:stretch>
        </p:blipFill>
        <p:spPr>
          <a:xfrm>
            <a:off x="994429" y="0"/>
            <a:ext cx="9448932" cy="6271708"/>
          </a:xfrm>
          <a:prstGeom prst="rect">
            <a:avLst/>
          </a:prstGeom>
        </p:spPr>
      </p:pic>
    </p:spTree>
    <p:extLst>
      <p:ext uri="{BB962C8B-B14F-4D97-AF65-F5344CB8AC3E}">
        <p14:creationId xmlns:p14="http://schemas.microsoft.com/office/powerpoint/2010/main" val="50884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5763" y="6278750"/>
            <a:ext cx="8987953" cy="544149"/>
            <a:chOff x="134277" y="6924066"/>
            <a:chExt cx="9911715" cy="600075"/>
          </a:xfrm>
        </p:grpSpPr>
        <p:sp>
          <p:nvSpPr>
            <p:cNvPr id="3" name="object 3"/>
            <p:cNvSpPr/>
            <p:nvPr/>
          </p:nvSpPr>
          <p:spPr>
            <a:xfrm>
              <a:off x="134277" y="6924066"/>
              <a:ext cx="9810750" cy="26034"/>
            </a:xfrm>
            <a:custGeom>
              <a:avLst/>
              <a:gdLst/>
              <a:ahLst/>
              <a:cxnLst/>
              <a:rect l="l" t="t" r="r" b="b"/>
              <a:pathLst>
                <a:path w="9810750" h="26034">
                  <a:moveTo>
                    <a:pt x="0" y="25565"/>
                  </a:moveTo>
                  <a:lnTo>
                    <a:pt x="9810369" y="25565"/>
                  </a:lnTo>
                  <a:lnTo>
                    <a:pt x="9810369" y="0"/>
                  </a:lnTo>
                  <a:lnTo>
                    <a:pt x="0" y="0"/>
                  </a:lnTo>
                  <a:lnTo>
                    <a:pt x="0" y="25565"/>
                  </a:lnTo>
                  <a:close/>
                </a:path>
              </a:pathLst>
            </a:custGeom>
            <a:solidFill>
              <a:srgbClr val="E95124"/>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pic>
          <p:nvPicPr>
            <p:cNvPr id="4" name="object 4"/>
            <p:cNvPicPr/>
            <p:nvPr/>
          </p:nvPicPr>
          <p:blipFill>
            <a:blip r:embed="rId2" cstate="print">
              <a:extLst>
                <a:ext uri="{28A0092B-C50C-407E-A947-70E740481C1C}">
                  <a14:useLocalDpi xmlns:a14="http://schemas.microsoft.com/office/drawing/2010/main"/>
                </a:ext>
              </a:extLst>
            </a:blip>
            <a:stretch>
              <a:fillRect/>
            </a:stretch>
          </p:blipFill>
          <p:spPr>
            <a:xfrm>
              <a:off x="6056998" y="7040531"/>
              <a:ext cx="2345397" cy="483476"/>
            </a:xfrm>
            <a:prstGeom prst="rect">
              <a:avLst/>
            </a:prstGeom>
          </p:spPr>
        </p:pic>
      </p:grpSp>
      <p:grpSp>
        <p:nvGrpSpPr>
          <p:cNvPr id="5" name="object 5"/>
          <p:cNvGrpSpPr/>
          <p:nvPr/>
        </p:nvGrpSpPr>
        <p:grpSpPr>
          <a:xfrm>
            <a:off x="4628849" y="1446497"/>
            <a:ext cx="5914232" cy="1696362"/>
            <a:chOff x="3423958" y="1595165"/>
            <a:chExt cx="6522084" cy="1870710"/>
          </a:xfrm>
        </p:grpSpPr>
        <p:pic>
          <p:nvPicPr>
            <p:cNvPr id="6" name="object 6"/>
            <p:cNvPicPr/>
            <p:nvPr/>
          </p:nvPicPr>
          <p:blipFill>
            <a:blip r:embed="rId3" cstate="print"/>
            <a:stretch>
              <a:fillRect/>
            </a:stretch>
          </p:blipFill>
          <p:spPr>
            <a:xfrm>
              <a:off x="7684389" y="1618101"/>
              <a:ext cx="2261510" cy="1755928"/>
            </a:xfrm>
            <a:prstGeom prst="rect">
              <a:avLst/>
            </a:prstGeom>
          </p:spPr>
        </p:pic>
        <p:pic>
          <p:nvPicPr>
            <p:cNvPr id="7" name="object 7"/>
            <p:cNvPicPr/>
            <p:nvPr/>
          </p:nvPicPr>
          <p:blipFill>
            <a:blip r:embed="rId4" cstate="print"/>
            <a:stretch>
              <a:fillRect/>
            </a:stretch>
          </p:blipFill>
          <p:spPr>
            <a:xfrm>
              <a:off x="5527433" y="1595165"/>
              <a:ext cx="2381034" cy="1870202"/>
            </a:xfrm>
            <a:prstGeom prst="rect">
              <a:avLst/>
            </a:prstGeom>
          </p:spPr>
        </p:pic>
        <p:pic>
          <p:nvPicPr>
            <p:cNvPr id="8" name="object 8"/>
            <p:cNvPicPr/>
            <p:nvPr/>
          </p:nvPicPr>
          <p:blipFill>
            <a:blip r:embed="rId5" cstate="print"/>
            <a:stretch>
              <a:fillRect/>
            </a:stretch>
          </p:blipFill>
          <p:spPr>
            <a:xfrm>
              <a:off x="3423958" y="1595165"/>
              <a:ext cx="2380678" cy="1870202"/>
            </a:xfrm>
            <a:prstGeom prst="rect">
              <a:avLst/>
            </a:prstGeom>
          </p:spPr>
        </p:pic>
        <p:sp>
          <p:nvSpPr>
            <p:cNvPr id="9" name="object 9"/>
            <p:cNvSpPr/>
            <p:nvPr/>
          </p:nvSpPr>
          <p:spPr>
            <a:xfrm>
              <a:off x="4749114" y="1972444"/>
              <a:ext cx="872490" cy="344170"/>
            </a:xfrm>
            <a:custGeom>
              <a:avLst/>
              <a:gdLst/>
              <a:ahLst/>
              <a:cxnLst/>
              <a:rect l="l" t="t" r="r" b="b"/>
              <a:pathLst>
                <a:path w="872489" h="344169">
                  <a:moveTo>
                    <a:pt x="872286" y="0"/>
                  </a:moveTo>
                  <a:lnTo>
                    <a:pt x="0" y="0"/>
                  </a:lnTo>
                  <a:lnTo>
                    <a:pt x="0" y="344157"/>
                  </a:lnTo>
                  <a:lnTo>
                    <a:pt x="436321" y="344157"/>
                  </a:lnTo>
                  <a:lnTo>
                    <a:pt x="872286" y="344157"/>
                  </a:lnTo>
                  <a:lnTo>
                    <a:pt x="872286"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10" name="object 10"/>
            <p:cNvSpPr/>
            <p:nvPr/>
          </p:nvSpPr>
          <p:spPr>
            <a:xfrm>
              <a:off x="4749114" y="1972444"/>
              <a:ext cx="872490" cy="344170"/>
            </a:xfrm>
            <a:custGeom>
              <a:avLst/>
              <a:gdLst/>
              <a:ahLst/>
              <a:cxnLst/>
              <a:rect l="l" t="t" r="r" b="b"/>
              <a:pathLst>
                <a:path w="872489" h="344169">
                  <a:moveTo>
                    <a:pt x="436321" y="344157"/>
                  </a:moveTo>
                  <a:lnTo>
                    <a:pt x="0" y="344157"/>
                  </a:lnTo>
                  <a:lnTo>
                    <a:pt x="0" y="0"/>
                  </a:lnTo>
                  <a:lnTo>
                    <a:pt x="872286" y="0"/>
                  </a:lnTo>
                  <a:lnTo>
                    <a:pt x="872286" y="344157"/>
                  </a:lnTo>
                  <a:lnTo>
                    <a:pt x="436321" y="344157"/>
                  </a:lnTo>
                  <a:close/>
                </a:path>
              </a:pathLst>
            </a:custGeom>
            <a:ln w="18364">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11" name="object 11"/>
          <p:cNvSpPr txBox="1">
            <a:spLocks noGrp="1"/>
          </p:cNvSpPr>
          <p:nvPr>
            <p:ph type="title"/>
          </p:nvPr>
        </p:nvSpPr>
        <p:spPr>
          <a:xfrm>
            <a:off x="2143566" y="20935"/>
            <a:ext cx="9820652" cy="1219284"/>
          </a:xfrm>
          <a:prstGeom prst="rect">
            <a:avLst/>
          </a:prstGeom>
        </p:spPr>
        <p:txBody>
          <a:bodyPr vert="horz" wrap="square" lIns="0" tIns="64492" rIns="0" bIns="0" rtlCol="0">
            <a:spAutoFit/>
          </a:bodyPr>
          <a:lstStyle/>
          <a:p>
            <a:pPr marL="504417" marR="4607" indent="534359">
              <a:lnSpc>
                <a:spcPts val="4461"/>
              </a:lnSpc>
              <a:spcBef>
                <a:spcPts val="508"/>
              </a:spcBef>
            </a:pPr>
            <a:r>
              <a:t>DUNE</a:t>
            </a:r>
            <a:r>
              <a:rPr spc="-14"/>
              <a:t> </a:t>
            </a:r>
            <a:r>
              <a:t>Phase</a:t>
            </a:r>
            <a:r>
              <a:rPr spc="-14"/>
              <a:t> </a:t>
            </a:r>
            <a:r>
              <a:t>II:</a:t>
            </a:r>
            <a:r>
              <a:rPr spc="-9"/>
              <a:t> precision </a:t>
            </a:r>
            <a:r>
              <a:t>measurements</a:t>
            </a:r>
            <a:r>
              <a:rPr spc="-9"/>
              <a:t> </a:t>
            </a:r>
            <a:r>
              <a:t>of</a:t>
            </a:r>
            <a:r>
              <a:rPr spc="-9"/>
              <a:t> oscillations</a:t>
            </a:r>
          </a:p>
        </p:txBody>
      </p:sp>
      <p:pic>
        <p:nvPicPr>
          <p:cNvPr id="12" name="object 12"/>
          <p:cNvPicPr/>
          <p:nvPr/>
        </p:nvPicPr>
        <p:blipFill>
          <a:blip r:embed="rId6" cstate="print"/>
          <a:stretch>
            <a:fillRect/>
          </a:stretch>
        </p:blipFill>
        <p:spPr>
          <a:xfrm>
            <a:off x="1712312" y="1373703"/>
            <a:ext cx="2830576" cy="2243595"/>
          </a:xfrm>
          <a:prstGeom prst="rect">
            <a:avLst/>
          </a:prstGeom>
        </p:spPr>
      </p:pic>
      <p:pic>
        <p:nvPicPr>
          <p:cNvPr id="13" name="object 13"/>
          <p:cNvPicPr/>
          <p:nvPr/>
        </p:nvPicPr>
        <p:blipFill>
          <a:blip r:embed="rId7" cstate="print"/>
          <a:stretch>
            <a:fillRect/>
          </a:stretch>
        </p:blipFill>
        <p:spPr>
          <a:xfrm>
            <a:off x="1702354" y="3797955"/>
            <a:ext cx="2845941" cy="2193242"/>
          </a:xfrm>
          <a:prstGeom prst="rect">
            <a:avLst/>
          </a:prstGeom>
        </p:spPr>
      </p:pic>
      <p:sp>
        <p:nvSpPr>
          <p:cNvPr id="14" name="object 14"/>
          <p:cNvSpPr txBox="1"/>
          <p:nvPr/>
        </p:nvSpPr>
        <p:spPr>
          <a:xfrm>
            <a:off x="3845608" y="2068289"/>
            <a:ext cx="449139" cy="262787"/>
          </a:xfrm>
          <a:prstGeom prst="rect">
            <a:avLst/>
          </a:prstGeom>
        </p:spPr>
        <p:txBody>
          <a:bodyPr vert="horz" wrap="square" lIns="0" tIns="11516" rIns="0" bIns="0" rtlCol="0">
            <a:spAutoFit/>
          </a:bodyPr>
          <a:lstStyle/>
          <a:p>
            <a:pPr marL="11516" defTabSz="829178" fontAlgn="auto">
              <a:spcBef>
                <a:spcPts val="91"/>
              </a:spcBef>
              <a:spcAft>
                <a:spcPts val="0"/>
              </a:spcAft>
            </a:pPr>
            <a:r>
              <a:rPr sz="1632" kern="0" spc="-23">
                <a:solidFill>
                  <a:sysClr val="windowText" lastClr="000000"/>
                </a:solidFill>
                <a:latin typeface="Times New Roman"/>
                <a:cs typeface="Times New Roman"/>
              </a:rPr>
              <a:t>RHC</a:t>
            </a:r>
            <a:endParaRPr sz="1632" kern="0">
              <a:solidFill>
                <a:sysClr val="windowText" lastClr="000000"/>
              </a:solidFill>
              <a:latin typeface="Times New Roman"/>
              <a:cs typeface="Times New Roman"/>
            </a:endParaRPr>
          </a:p>
        </p:txBody>
      </p:sp>
      <p:sp>
        <p:nvSpPr>
          <p:cNvPr id="15" name="object 15"/>
          <p:cNvSpPr txBox="1"/>
          <p:nvPr/>
        </p:nvSpPr>
        <p:spPr>
          <a:xfrm>
            <a:off x="3794027" y="4378566"/>
            <a:ext cx="425530" cy="262787"/>
          </a:xfrm>
          <a:prstGeom prst="rect">
            <a:avLst/>
          </a:prstGeom>
        </p:spPr>
        <p:txBody>
          <a:bodyPr vert="horz" wrap="square" lIns="0" tIns="11516" rIns="0" bIns="0" rtlCol="0">
            <a:spAutoFit/>
          </a:bodyPr>
          <a:lstStyle/>
          <a:p>
            <a:pPr marL="11516" defTabSz="829178" fontAlgn="auto">
              <a:spcBef>
                <a:spcPts val="91"/>
              </a:spcBef>
              <a:spcAft>
                <a:spcPts val="0"/>
              </a:spcAft>
            </a:pPr>
            <a:r>
              <a:rPr sz="1632" kern="0" spc="-23">
                <a:solidFill>
                  <a:sysClr val="windowText" lastClr="000000"/>
                </a:solidFill>
                <a:latin typeface="Times New Roman"/>
                <a:cs typeface="Times New Roman"/>
              </a:rPr>
              <a:t>FHC</a:t>
            </a:r>
            <a:endParaRPr sz="1632" kern="0">
              <a:solidFill>
                <a:sysClr val="windowText" lastClr="000000"/>
              </a:solidFill>
              <a:latin typeface="Times New Roman"/>
              <a:cs typeface="Times New Roman"/>
            </a:endParaRPr>
          </a:p>
        </p:txBody>
      </p:sp>
      <p:sp>
        <p:nvSpPr>
          <p:cNvPr id="16" name="object 16"/>
          <p:cNvSpPr txBox="1"/>
          <p:nvPr/>
        </p:nvSpPr>
        <p:spPr>
          <a:xfrm>
            <a:off x="4852382" y="3396289"/>
            <a:ext cx="154895" cy="212829"/>
          </a:xfrm>
          <a:prstGeom prst="rect">
            <a:avLst/>
          </a:prstGeom>
        </p:spPr>
        <p:txBody>
          <a:bodyPr vert="horz" wrap="square" lIns="0" tIns="10365" rIns="0" bIns="0" rtlCol="0">
            <a:spAutoFit/>
          </a:bodyPr>
          <a:lstStyle/>
          <a:p>
            <a:pPr marL="11516" defTabSz="829178" fontAlgn="auto">
              <a:spcBef>
                <a:spcPts val="82"/>
              </a:spcBef>
              <a:spcAft>
                <a:spcPts val="0"/>
              </a:spcAft>
            </a:pPr>
            <a:r>
              <a:rPr sz="1315" kern="0" spc="240">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17" name="object 17"/>
          <p:cNvSpPr txBox="1">
            <a:spLocks noGrp="1"/>
          </p:cNvSpPr>
          <p:nvPr>
            <p:ph type="body" idx="1"/>
          </p:nvPr>
        </p:nvSpPr>
        <p:spPr>
          <a:xfrm>
            <a:off x="5875219" y="2973188"/>
            <a:ext cx="6357037" cy="2272874"/>
          </a:xfrm>
          <a:prstGeom prst="rect">
            <a:avLst/>
          </a:prstGeom>
        </p:spPr>
        <p:txBody>
          <a:bodyPr vert="horz" wrap="square" lIns="0" tIns="51824" rIns="0" bIns="0" rtlCol="0">
            <a:spAutoFit/>
          </a:bodyPr>
          <a:lstStyle/>
          <a:p>
            <a:pPr marL="34549" marR="227448">
              <a:lnSpc>
                <a:spcPts val="3228"/>
              </a:lnSpc>
              <a:spcBef>
                <a:spcPts val="408"/>
              </a:spcBef>
            </a:pPr>
            <a:r>
              <a:t>This</a:t>
            </a:r>
            <a:r>
              <a:rPr spc="-5"/>
              <a:t> </a:t>
            </a:r>
            <a:r>
              <a:t>is</a:t>
            </a:r>
            <a:r>
              <a:rPr spc="-5"/>
              <a:t> </a:t>
            </a:r>
            <a:r>
              <a:t>what</a:t>
            </a:r>
            <a:r>
              <a:rPr spc="-5"/>
              <a:t> </a:t>
            </a:r>
            <a:r>
              <a:t>it will</a:t>
            </a:r>
            <a:r>
              <a:rPr spc="-9"/>
              <a:t> </a:t>
            </a:r>
            <a:r>
              <a:t>look like</a:t>
            </a:r>
            <a:r>
              <a:rPr spc="5"/>
              <a:t> </a:t>
            </a:r>
            <a:r>
              <a:rPr spc="-18"/>
              <a:t>with </a:t>
            </a:r>
            <a:r>
              <a:t>DUNE</a:t>
            </a:r>
            <a:r>
              <a:rPr spc="5"/>
              <a:t> </a:t>
            </a:r>
            <a:r>
              <a:t>Phase</a:t>
            </a:r>
            <a:r>
              <a:rPr spc="-5"/>
              <a:t> </a:t>
            </a:r>
            <a:r>
              <a:rPr spc="-23"/>
              <a:t>II</a:t>
            </a:r>
          </a:p>
          <a:p>
            <a:pPr marL="34549" marR="27639">
              <a:lnSpc>
                <a:spcPct val="92600"/>
              </a:lnSpc>
              <a:spcBef>
                <a:spcPts val="1206"/>
              </a:spcBef>
            </a:pPr>
            <a:r>
              <a:rPr spc="-45"/>
              <a:t>We</a:t>
            </a:r>
            <a:r>
              <a:rPr spc="-23"/>
              <a:t> </a:t>
            </a:r>
            <a:r>
              <a:t>are</a:t>
            </a:r>
            <a:r>
              <a:rPr spc="-23"/>
              <a:t> </a:t>
            </a:r>
            <a:r>
              <a:t>not</a:t>
            </a:r>
            <a:r>
              <a:rPr spc="-27"/>
              <a:t> </a:t>
            </a:r>
            <a:r>
              <a:t>just</a:t>
            </a:r>
            <a:r>
              <a:rPr spc="-32"/>
              <a:t> </a:t>
            </a:r>
            <a:r>
              <a:t>determining</a:t>
            </a:r>
            <a:r>
              <a:rPr spc="-18"/>
              <a:t> </a:t>
            </a:r>
            <a:r>
              <a:rPr spc="-23"/>
              <a:t>the </a:t>
            </a:r>
            <a:r>
              <a:t>mass</a:t>
            </a:r>
            <a:r>
              <a:rPr spc="5"/>
              <a:t> </a:t>
            </a:r>
            <a:r>
              <a:t>ordering</a:t>
            </a:r>
            <a:r>
              <a:rPr spc="9"/>
              <a:t> </a:t>
            </a:r>
            <a:r>
              <a:t>and</a:t>
            </a:r>
            <a:r>
              <a:rPr spc="9"/>
              <a:t> </a:t>
            </a:r>
            <a:r>
              <a:t>establishing</a:t>
            </a:r>
            <a:r>
              <a:rPr spc="9"/>
              <a:t> </a:t>
            </a:r>
            <a:r>
              <a:rPr spc="-23"/>
              <a:t>CP </a:t>
            </a:r>
            <a:r>
              <a:t>violation</a:t>
            </a:r>
            <a:r>
              <a:rPr spc="9"/>
              <a:t> </a:t>
            </a:r>
            <a:r>
              <a:t>anymore,</a:t>
            </a:r>
            <a:r>
              <a:rPr spc="9"/>
              <a:t> </a:t>
            </a:r>
            <a:r>
              <a:t>we</a:t>
            </a:r>
            <a:r>
              <a:rPr spc="14"/>
              <a:t> </a:t>
            </a:r>
            <a:r>
              <a:rPr spc="-23"/>
              <a:t>are </a:t>
            </a:r>
            <a:r>
              <a:t>measuring</a:t>
            </a:r>
            <a:r>
              <a:rPr spc="9"/>
              <a:t> </a:t>
            </a:r>
            <a:r>
              <a:rPr spc="-23"/>
              <a:t>δ</a:t>
            </a:r>
            <a:r>
              <a:rPr sz="2516" spc="-34" baseline="-18018"/>
              <a:t>CP</a:t>
            </a:r>
            <a:endParaRPr sz="2516" baseline="-18018"/>
          </a:p>
        </p:txBody>
      </p:sp>
      <p:sp>
        <p:nvSpPr>
          <p:cNvPr id="18" name="object 18"/>
          <p:cNvSpPr txBox="1"/>
          <p:nvPr/>
        </p:nvSpPr>
        <p:spPr>
          <a:xfrm>
            <a:off x="4852382" y="4377265"/>
            <a:ext cx="154895" cy="212829"/>
          </a:xfrm>
          <a:prstGeom prst="rect">
            <a:avLst/>
          </a:prstGeom>
        </p:spPr>
        <p:txBody>
          <a:bodyPr vert="horz" wrap="square" lIns="0" tIns="10365" rIns="0" bIns="0" rtlCol="0">
            <a:spAutoFit/>
          </a:bodyPr>
          <a:lstStyle/>
          <a:p>
            <a:pPr marL="11516" defTabSz="829178" fontAlgn="auto">
              <a:spcBef>
                <a:spcPts val="82"/>
              </a:spcBef>
              <a:spcAft>
                <a:spcPts val="0"/>
              </a:spcAft>
            </a:pPr>
            <a:r>
              <a:rPr sz="1315" kern="0" spc="240">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19" name="object 19"/>
          <p:cNvSpPr txBox="1"/>
          <p:nvPr/>
        </p:nvSpPr>
        <p:spPr>
          <a:xfrm>
            <a:off x="5716961" y="1797666"/>
            <a:ext cx="1016896"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0.5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0"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5">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1.5</a:t>
            </a:r>
            <a:endParaRPr sz="1360" kern="0">
              <a:solidFill>
                <a:sysClr val="windowText" lastClr="000000"/>
              </a:solidFill>
              <a:latin typeface="Times New Roman"/>
              <a:cs typeface="Times New Roman"/>
            </a:endParaRPr>
          </a:p>
        </p:txBody>
      </p:sp>
      <p:grpSp>
        <p:nvGrpSpPr>
          <p:cNvPr id="20" name="object 20"/>
          <p:cNvGrpSpPr/>
          <p:nvPr/>
        </p:nvGrpSpPr>
        <p:grpSpPr>
          <a:xfrm>
            <a:off x="7715237" y="1780265"/>
            <a:ext cx="807874" cy="328792"/>
            <a:chOff x="6827558" y="1963236"/>
            <a:chExt cx="890905" cy="362585"/>
          </a:xfrm>
        </p:grpSpPr>
        <p:sp>
          <p:nvSpPr>
            <p:cNvPr id="21" name="object 21"/>
            <p:cNvSpPr/>
            <p:nvPr/>
          </p:nvSpPr>
          <p:spPr>
            <a:xfrm>
              <a:off x="6836765" y="1972444"/>
              <a:ext cx="872490" cy="344170"/>
            </a:xfrm>
            <a:custGeom>
              <a:avLst/>
              <a:gdLst/>
              <a:ahLst/>
              <a:cxnLst/>
              <a:rect l="l" t="t" r="r" b="b"/>
              <a:pathLst>
                <a:path w="872490" h="344169">
                  <a:moveTo>
                    <a:pt x="872274" y="0"/>
                  </a:moveTo>
                  <a:lnTo>
                    <a:pt x="0" y="0"/>
                  </a:lnTo>
                  <a:lnTo>
                    <a:pt x="0" y="344157"/>
                  </a:lnTo>
                  <a:lnTo>
                    <a:pt x="436308" y="344157"/>
                  </a:lnTo>
                  <a:lnTo>
                    <a:pt x="872274" y="344157"/>
                  </a:lnTo>
                  <a:lnTo>
                    <a:pt x="872274"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22" name="object 22"/>
            <p:cNvSpPr/>
            <p:nvPr/>
          </p:nvSpPr>
          <p:spPr>
            <a:xfrm>
              <a:off x="6836765" y="1972444"/>
              <a:ext cx="872490" cy="344170"/>
            </a:xfrm>
            <a:custGeom>
              <a:avLst/>
              <a:gdLst/>
              <a:ahLst/>
              <a:cxnLst/>
              <a:rect l="l" t="t" r="r" b="b"/>
              <a:pathLst>
                <a:path w="872490" h="344169">
                  <a:moveTo>
                    <a:pt x="436308" y="344157"/>
                  </a:moveTo>
                  <a:lnTo>
                    <a:pt x="0" y="344157"/>
                  </a:lnTo>
                  <a:lnTo>
                    <a:pt x="0" y="0"/>
                  </a:lnTo>
                  <a:lnTo>
                    <a:pt x="872274" y="0"/>
                  </a:lnTo>
                  <a:lnTo>
                    <a:pt x="872274" y="344157"/>
                  </a:lnTo>
                  <a:lnTo>
                    <a:pt x="436308" y="344157"/>
                  </a:lnTo>
                  <a:close/>
                </a:path>
              </a:pathLst>
            </a:custGeom>
            <a:ln w="18364">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23" name="object 23"/>
          <p:cNvSpPr txBox="1"/>
          <p:nvPr/>
        </p:nvSpPr>
        <p:spPr>
          <a:xfrm>
            <a:off x="7609378" y="1797666"/>
            <a:ext cx="1018047"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1.5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8"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3.5</a:t>
            </a:r>
            <a:endParaRPr sz="1360" kern="0">
              <a:solidFill>
                <a:sysClr val="windowText" lastClr="000000"/>
              </a:solidFill>
              <a:latin typeface="Times New Roman"/>
              <a:cs typeface="Times New Roman"/>
            </a:endParaRPr>
          </a:p>
        </p:txBody>
      </p:sp>
      <p:grpSp>
        <p:nvGrpSpPr>
          <p:cNvPr id="24" name="object 24"/>
          <p:cNvGrpSpPr/>
          <p:nvPr/>
        </p:nvGrpSpPr>
        <p:grpSpPr>
          <a:xfrm>
            <a:off x="9612570" y="1780289"/>
            <a:ext cx="807874" cy="328792"/>
            <a:chOff x="8919895" y="1963262"/>
            <a:chExt cx="890905" cy="362585"/>
          </a:xfrm>
        </p:grpSpPr>
        <p:sp>
          <p:nvSpPr>
            <p:cNvPr id="25" name="object 25"/>
            <p:cNvSpPr/>
            <p:nvPr/>
          </p:nvSpPr>
          <p:spPr>
            <a:xfrm>
              <a:off x="8929077" y="1972444"/>
              <a:ext cx="872490" cy="344170"/>
            </a:xfrm>
            <a:custGeom>
              <a:avLst/>
              <a:gdLst/>
              <a:ahLst/>
              <a:cxnLst/>
              <a:rect l="l" t="t" r="r" b="b"/>
              <a:pathLst>
                <a:path w="872490" h="344169">
                  <a:moveTo>
                    <a:pt x="872286" y="0"/>
                  </a:moveTo>
                  <a:lnTo>
                    <a:pt x="0" y="0"/>
                  </a:lnTo>
                  <a:lnTo>
                    <a:pt x="0" y="344157"/>
                  </a:lnTo>
                  <a:lnTo>
                    <a:pt x="436321" y="344157"/>
                  </a:lnTo>
                  <a:lnTo>
                    <a:pt x="872286" y="344157"/>
                  </a:lnTo>
                  <a:lnTo>
                    <a:pt x="872286"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26" name="object 26"/>
            <p:cNvSpPr/>
            <p:nvPr/>
          </p:nvSpPr>
          <p:spPr>
            <a:xfrm>
              <a:off x="8929077" y="1972444"/>
              <a:ext cx="872490" cy="344170"/>
            </a:xfrm>
            <a:custGeom>
              <a:avLst/>
              <a:gdLst/>
              <a:ahLst/>
              <a:cxnLst/>
              <a:rect l="l" t="t" r="r" b="b"/>
              <a:pathLst>
                <a:path w="872490" h="344169">
                  <a:moveTo>
                    <a:pt x="436321" y="344157"/>
                  </a:moveTo>
                  <a:lnTo>
                    <a:pt x="0" y="344157"/>
                  </a:lnTo>
                  <a:lnTo>
                    <a:pt x="0" y="0"/>
                  </a:lnTo>
                  <a:lnTo>
                    <a:pt x="872286" y="0"/>
                  </a:lnTo>
                  <a:lnTo>
                    <a:pt x="872286" y="344157"/>
                  </a:lnTo>
                  <a:lnTo>
                    <a:pt x="436321" y="344157"/>
                  </a:lnTo>
                  <a:close/>
                </a:path>
              </a:pathLst>
            </a:custGeom>
            <a:ln w="18364">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27" name="object 27"/>
          <p:cNvSpPr txBox="1"/>
          <p:nvPr/>
        </p:nvSpPr>
        <p:spPr>
          <a:xfrm>
            <a:off x="9507023" y="1797666"/>
            <a:ext cx="1018623"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3.5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24"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6.0</a:t>
            </a:r>
            <a:endParaRPr sz="1360" kern="0">
              <a:solidFill>
                <a:sysClr val="windowText" lastClr="000000"/>
              </a:solidFill>
              <a:latin typeface="Times New Roman"/>
              <a:cs typeface="Times New Roman"/>
            </a:endParaRPr>
          </a:p>
        </p:txBody>
      </p:sp>
      <p:sp>
        <p:nvSpPr>
          <p:cNvPr id="28" name="Slide Number Placeholder 27">
            <a:extLst>
              <a:ext uri="{FF2B5EF4-FFF2-40B4-BE49-F238E27FC236}">
                <a16:creationId xmlns:a16="http://schemas.microsoft.com/office/drawing/2014/main" id="{9D2FB463-38BD-2681-1F1F-DFA1EC30B74F}"/>
              </a:ext>
            </a:extLst>
          </p:cNvPr>
          <p:cNvSpPr>
            <a:spLocks noGrp="1"/>
          </p:cNvSpPr>
          <p:nvPr>
            <p:ph type="sldNum" sz="quarter" idx="7"/>
          </p:nvPr>
        </p:nvSpPr>
        <p:spPr/>
        <p:txBody>
          <a:bodyPr/>
          <a:lstStyle/>
          <a:p>
            <a:pPr marL="160653">
              <a:lnSpc>
                <a:spcPts val="2267"/>
              </a:lnSpc>
            </a:pPr>
            <a:fld id="{81D60167-4931-47E6-BA6A-407CBD079E47}" type="slidenum">
              <a:rPr lang="en-GB" smtClean="0">
                <a:solidFill>
                  <a:srgbClr val="DC4713"/>
                </a:solidFill>
              </a:rPr>
              <a:pPr marL="160653">
                <a:lnSpc>
                  <a:spcPts val="2267"/>
                </a:lnSpc>
              </a:pPr>
              <a:t>18</a:t>
            </a:fld>
            <a:endParaRPr lang="en-GB">
              <a:solidFill>
                <a:srgbClr val="DC471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66BBDE-6BB9-41E7-B3B8-DBEA36F4631E}"/>
              </a:ext>
            </a:extLst>
          </p:cNvPr>
          <p:cNvSpPr/>
          <p:nvPr/>
        </p:nvSpPr>
        <p:spPr>
          <a:xfrm>
            <a:off x="415636" y="4869535"/>
            <a:ext cx="11397673" cy="903192"/>
          </a:xfrm>
          <a:prstGeom prst="rect">
            <a:avLst/>
          </a:prstGeom>
          <a:solidFill>
            <a:srgbClr val="0070C0">
              <a:alpha val="7000"/>
            </a:srgbClr>
          </a:solidFill>
          <a:ln w="44450">
            <a:solidFill>
              <a:schemeClr val="accent1">
                <a:shade val="95000"/>
                <a:satMod val="105000"/>
                <a:alpha val="4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0D2A0A3-0FFD-4817-A559-976B957822A6}"/>
              </a:ext>
            </a:extLst>
          </p:cNvPr>
          <p:cNvSpPr/>
          <p:nvPr/>
        </p:nvSpPr>
        <p:spPr>
          <a:xfrm>
            <a:off x="415636" y="4165399"/>
            <a:ext cx="11397673" cy="449737"/>
          </a:xfrm>
          <a:prstGeom prst="rect">
            <a:avLst/>
          </a:prstGeom>
          <a:solidFill>
            <a:srgbClr val="0070C0">
              <a:alpha val="7000"/>
            </a:srgbClr>
          </a:solidFill>
          <a:ln w="44450">
            <a:solidFill>
              <a:schemeClr val="accent1">
                <a:shade val="95000"/>
                <a:satMod val="105000"/>
                <a:alpha val="4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C998C6-1372-4085-B2DF-A6C2849D18D2}"/>
              </a:ext>
            </a:extLst>
          </p:cNvPr>
          <p:cNvSpPr>
            <a:spLocks noGrp="1"/>
          </p:cNvSpPr>
          <p:nvPr>
            <p:ph type="title"/>
          </p:nvPr>
        </p:nvSpPr>
        <p:spPr>
          <a:xfrm>
            <a:off x="96305" y="284833"/>
            <a:ext cx="11887200" cy="569268"/>
          </a:xfrm>
        </p:spPr>
        <p:txBody>
          <a:bodyPr/>
          <a:lstStyle/>
          <a:p>
            <a:r>
              <a:rPr lang="en-US" dirty="0"/>
              <a:t>The LBNF/DUNE vision is achieved by groundbreaking international partnerships</a:t>
            </a:r>
          </a:p>
        </p:txBody>
      </p:sp>
      <p:sp>
        <p:nvSpPr>
          <p:cNvPr id="5" name="Slide Number Placeholder 4">
            <a:extLst>
              <a:ext uri="{FF2B5EF4-FFF2-40B4-BE49-F238E27FC236}">
                <a16:creationId xmlns:a16="http://schemas.microsoft.com/office/drawing/2014/main" id="{63DC2B77-D951-448E-A010-D51899042864}"/>
              </a:ext>
            </a:extLst>
          </p:cNvPr>
          <p:cNvSpPr>
            <a:spLocks noGrp="1"/>
          </p:cNvSpPr>
          <p:nvPr>
            <p:ph type="sldNum" sz="quarter" idx="12"/>
          </p:nvPr>
        </p:nvSpPr>
        <p:spPr/>
        <p:txBody>
          <a:bodyPr/>
          <a:lstStyle/>
          <a:p>
            <a:pPr>
              <a:defRPr/>
            </a:pPr>
            <a:fld id="{0C39C72E-2A13-EB4D-AD45-6D4E6ACAED8D}" type="slidenum">
              <a:rPr lang="en-US" smtClean="0"/>
              <a:pPr>
                <a:defRPr/>
              </a:pPr>
              <a:t>1</a:t>
            </a:fld>
            <a:endParaRPr lang="en-US" dirty="0"/>
          </a:p>
        </p:txBody>
      </p:sp>
      <p:pic>
        <p:nvPicPr>
          <p:cNvPr id="7" name="Picture 6">
            <a:extLst>
              <a:ext uri="{FF2B5EF4-FFF2-40B4-BE49-F238E27FC236}">
                <a16:creationId xmlns:a16="http://schemas.microsoft.com/office/drawing/2014/main" id="{DA906289-4A52-4342-8B2F-7A61850D57D9}"/>
              </a:ext>
            </a:extLst>
          </p:cNvPr>
          <p:cNvPicPr>
            <a:picLocks noChangeAspect="1"/>
          </p:cNvPicPr>
          <p:nvPr/>
        </p:nvPicPr>
        <p:blipFill>
          <a:blip r:embed="rId3"/>
          <a:stretch>
            <a:fillRect/>
          </a:stretch>
        </p:blipFill>
        <p:spPr>
          <a:xfrm>
            <a:off x="1007779" y="881809"/>
            <a:ext cx="10659288" cy="2869455"/>
          </a:xfrm>
          <a:prstGeom prst="rect">
            <a:avLst/>
          </a:prstGeom>
        </p:spPr>
      </p:pic>
      <p:sp>
        <p:nvSpPr>
          <p:cNvPr id="8" name="TextBox 7">
            <a:extLst>
              <a:ext uri="{FF2B5EF4-FFF2-40B4-BE49-F238E27FC236}">
                <a16:creationId xmlns:a16="http://schemas.microsoft.com/office/drawing/2014/main" id="{0CF5724B-1362-48C0-BDA2-D9C5D0B4859C}"/>
              </a:ext>
            </a:extLst>
          </p:cNvPr>
          <p:cNvSpPr txBox="1"/>
          <p:nvPr/>
        </p:nvSpPr>
        <p:spPr>
          <a:xfrm>
            <a:off x="8597347" y="2814671"/>
            <a:ext cx="608730" cy="292388"/>
          </a:xfrm>
          <a:prstGeom prst="rect">
            <a:avLst/>
          </a:prstGeom>
          <a:noFill/>
        </p:spPr>
        <p:txBody>
          <a:bodyPr wrap="square" rtlCol="0">
            <a:spAutoFit/>
          </a:bodyPr>
          <a:lstStyle/>
          <a:p>
            <a:r>
              <a:rPr lang="en-US" sz="1300" b="1" dirty="0">
                <a:solidFill>
                  <a:srgbClr val="1EA9CE"/>
                </a:solidFill>
              </a:rPr>
              <a:t>PIP-II</a:t>
            </a:r>
          </a:p>
        </p:txBody>
      </p:sp>
      <p:pic>
        <p:nvPicPr>
          <p:cNvPr id="12" name="Picture 11">
            <a:extLst>
              <a:ext uri="{FF2B5EF4-FFF2-40B4-BE49-F238E27FC236}">
                <a16:creationId xmlns:a16="http://schemas.microsoft.com/office/drawing/2014/main" id="{41408C27-ADC3-44E6-86B1-069D89091A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34095" y="4991821"/>
            <a:ext cx="1565553" cy="660701"/>
          </a:xfrm>
          <a:prstGeom prst="rect">
            <a:avLst/>
          </a:prstGeom>
        </p:spPr>
      </p:pic>
      <p:pic>
        <p:nvPicPr>
          <p:cNvPr id="13" name="Picture 12">
            <a:extLst>
              <a:ext uri="{FF2B5EF4-FFF2-40B4-BE49-F238E27FC236}">
                <a16:creationId xmlns:a16="http://schemas.microsoft.com/office/drawing/2014/main" id="{3354A64B-8509-4DD8-85B8-E4975450D4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40036" y="4181657"/>
            <a:ext cx="974510" cy="449737"/>
          </a:xfrm>
          <a:prstGeom prst="rect">
            <a:avLst/>
          </a:prstGeom>
        </p:spPr>
      </p:pic>
      <p:sp>
        <p:nvSpPr>
          <p:cNvPr id="6" name="Content Placeholder 5">
            <a:extLst>
              <a:ext uri="{FF2B5EF4-FFF2-40B4-BE49-F238E27FC236}">
                <a16:creationId xmlns:a16="http://schemas.microsoft.com/office/drawing/2014/main" id="{CDB5AD39-044A-468A-A249-616B4C5CA57F}"/>
              </a:ext>
            </a:extLst>
          </p:cNvPr>
          <p:cNvSpPr>
            <a:spLocks noGrp="1"/>
          </p:cNvSpPr>
          <p:nvPr>
            <p:ph idx="13"/>
          </p:nvPr>
        </p:nvSpPr>
        <p:spPr>
          <a:xfrm>
            <a:off x="492352" y="4211579"/>
            <a:ext cx="11057467" cy="2220103"/>
          </a:xfrm>
        </p:spPr>
        <p:txBody>
          <a:bodyPr>
            <a:normAutofit/>
          </a:bodyPr>
          <a:lstStyle/>
          <a:p>
            <a:pPr marL="182563" indent="-192088"/>
            <a:r>
              <a:rPr lang="en-US" sz="1800" b="1" dirty="0">
                <a:solidFill>
                  <a:srgbClr val="004C97"/>
                </a:solidFill>
              </a:rPr>
              <a:t>Long Baseline Neutrino Facility </a:t>
            </a:r>
            <a:r>
              <a:rPr lang="en-US" sz="1800" dirty="0"/>
              <a:t>– facilities with partner in-kind contributions</a:t>
            </a:r>
          </a:p>
          <a:p>
            <a:pPr marL="2286000" lvl="5" indent="0">
              <a:buNone/>
            </a:pPr>
            <a:endParaRPr lang="en-US" sz="1600" b="1" dirty="0"/>
          </a:p>
          <a:p>
            <a:pPr marL="182880" indent="-192024"/>
            <a:r>
              <a:rPr lang="en-US" sz="1800" b="1" dirty="0">
                <a:solidFill>
                  <a:srgbClr val="E46C0A"/>
                </a:solidFill>
              </a:rPr>
              <a:t>DUNE-US</a:t>
            </a:r>
            <a:r>
              <a:rPr lang="en-US" sz="1800" b="1" dirty="0"/>
              <a:t> </a:t>
            </a:r>
            <a:r>
              <a:rPr lang="en-US" sz="1800" dirty="0"/>
              <a:t>– U.S. contribution to the international DUNE experiment</a:t>
            </a:r>
          </a:p>
          <a:p>
            <a:pPr marL="182880" indent="-192024"/>
            <a:r>
              <a:rPr lang="en-US" sz="1800" b="1" dirty="0">
                <a:solidFill>
                  <a:srgbClr val="E46C0A"/>
                </a:solidFill>
              </a:rPr>
              <a:t>International DUNE  </a:t>
            </a:r>
            <a:r>
              <a:rPr lang="en-US" sz="1800" dirty="0"/>
              <a:t>- partner contributions to the international DUNE experiment</a:t>
            </a:r>
          </a:p>
        </p:txBody>
      </p:sp>
      <p:grpSp>
        <p:nvGrpSpPr>
          <p:cNvPr id="15" name="Group 14">
            <a:extLst>
              <a:ext uri="{FF2B5EF4-FFF2-40B4-BE49-F238E27FC236}">
                <a16:creationId xmlns:a16="http://schemas.microsoft.com/office/drawing/2014/main" id="{50E57FC1-F6EC-4543-9170-A6B75835A99B}"/>
              </a:ext>
            </a:extLst>
          </p:cNvPr>
          <p:cNvGrpSpPr/>
          <p:nvPr/>
        </p:nvGrpSpPr>
        <p:grpSpPr>
          <a:xfrm>
            <a:off x="163995" y="3730603"/>
            <a:ext cx="11753022" cy="1580306"/>
            <a:chOff x="163995" y="3730603"/>
            <a:chExt cx="11753022" cy="1580306"/>
          </a:xfrm>
        </p:grpSpPr>
        <p:sp>
          <p:nvSpPr>
            <p:cNvPr id="16" name="Rectangle 15">
              <a:extLst>
                <a:ext uri="{FF2B5EF4-FFF2-40B4-BE49-F238E27FC236}">
                  <a16:creationId xmlns:a16="http://schemas.microsoft.com/office/drawing/2014/main" id="{4D8EE229-513F-432B-A5CF-286018B792F4}"/>
                </a:ext>
              </a:extLst>
            </p:cNvPr>
            <p:cNvSpPr/>
            <p:nvPr/>
          </p:nvSpPr>
          <p:spPr>
            <a:xfrm>
              <a:off x="298174" y="4054563"/>
              <a:ext cx="11618843" cy="1256346"/>
            </a:xfrm>
            <a:prstGeom prst="rect">
              <a:avLst/>
            </a:prstGeom>
            <a:noFill/>
            <a:ln w="444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775C711-3C32-4C0C-BB13-BF950E6FB7B2}"/>
                </a:ext>
              </a:extLst>
            </p:cNvPr>
            <p:cNvSpPr txBox="1"/>
            <p:nvPr/>
          </p:nvSpPr>
          <p:spPr>
            <a:xfrm>
              <a:off x="163995" y="3730603"/>
              <a:ext cx="2851037" cy="369332"/>
            </a:xfrm>
            <a:prstGeom prst="rect">
              <a:avLst/>
            </a:prstGeom>
            <a:noFill/>
          </p:spPr>
          <p:txBody>
            <a:bodyPr wrap="none" rtlCol="0">
              <a:spAutoFit/>
            </a:bodyPr>
            <a:lstStyle/>
            <a:p>
              <a:r>
                <a:rPr lang="en-US" b="1" dirty="0"/>
                <a:t>DOE LBNF/DUNE-US Project</a:t>
              </a:r>
            </a:p>
          </p:txBody>
        </p:sp>
      </p:grpSp>
      <p:sp>
        <p:nvSpPr>
          <p:cNvPr id="18" name="Rectangle 17">
            <a:extLst>
              <a:ext uri="{FF2B5EF4-FFF2-40B4-BE49-F238E27FC236}">
                <a16:creationId xmlns:a16="http://schemas.microsoft.com/office/drawing/2014/main" id="{08355B59-6F28-4388-B970-B8896C1D2DB1}"/>
              </a:ext>
            </a:extLst>
          </p:cNvPr>
          <p:cNvSpPr/>
          <p:nvPr/>
        </p:nvSpPr>
        <p:spPr>
          <a:xfrm>
            <a:off x="0" y="5895494"/>
            <a:ext cx="12191999" cy="398940"/>
          </a:xfrm>
          <a:prstGeom prst="rect">
            <a:avLst/>
          </a:prstGeom>
          <a:solidFill>
            <a:srgbClr val="4F81BD"/>
          </a:solidFill>
          <a:ln>
            <a:noFill/>
          </a:ln>
          <a:effectLst>
            <a:outerShdw blurRad="50800" dist="38100" dir="2700000" algn="tl" rotWithShape="0">
              <a:prstClr val="black">
                <a:alpha val="40000"/>
              </a:prstClr>
            </a:outerShdw>
          </a:effectLst>
        </p:spPr>
        <p:txBody>
          <a:bodyPr wrap="square" lIns="91440" tIns="45720" rIns="91440" bIns="45720" rtlCol="0" anchor="ctr">
            <a:noAutofit/>
          </a:bodyPr>
          <a:lstStyle/>
          <a:p>
            <a:pPr algn="ctr"/>
            <a:r>
              <a:rPr lang="en-US" sz="2000" b="1" i="1" dirty="0">
                <a:solidFill>
                  <a:schemeClr val="bg1"/>
                </a:solidFill>
                <a:latin typeface="Helvetica"/>
                <a:cs typeface="Helvetica"/>
              </a:rPr>
              <a:t>LBNF and DUNE-US are one DOE Order 413.3B Project</a:t>
            </a:r>
          </a:p>
        </p:txBody>
      </p:sp>
    </p:spTree>
    <p:extLst>
      <p:ext uri="{BB962C8B-B14F-4D97-AF65-F5344CB8AC3E}">
        <p14:creationId xmlns:p14="http://schemas.microsoft.com/office/powerpoint/2010/main" val="2789500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5763" y="6278752"/>
            <a:ext cx="8987953" cy="544149"/>
            <a:chOff x="134277" y="6924068"/>
            <a:chExt cx="9911715" cy="600075"/>
          </a:xfrm>
        </p:grpSpPr>
        <p:sp>
          <p:nvSpPr>
            <p:cNvPr id="3" name="object 3"/>
            <p:cNvSpPr/>
            <p:nvPr/>
          </p:nvSpPr>
          <p:spPr>
            <a:xfrm>
              <a:off x="134277" y="6924068"/>
              <a:ext cx="9810750" cy="26034"/>
            </a:xfrm>
            <a:custGeom>
              <a:avLst/>
              <a:gdLst/>
              <a:ahLst/>
              <a:cxnLst/>
              <a:rect l="l" t="t" r="r" b="b"/>
              <a:pathLst>
                <a:path w="9810750" h="26034">
                  <a:moveTo>
                    <a:pt x="0" y="25559"/>
                  </a:moveTo>
                  <a:lnTo>
                    <a:pt x="9810369" y="25559"/>
                  </a:lnTo>
                  <a:lnTo>
                    <a:pt x="9810369" y="0"/>
                  </a:lnTo>
                  <a:lnTo>
                    <a:pt x="0" y="0"/>
                  </a:lnTo>
                  <a:lnTo>
                    <a:pt x="0" y="25559"/>
                  </a:lnTo>
                  <a:close/>
                </a:path>
              </a:pathLst>
            </a:custGeom>
            <a:solidFill>
              <a:srgbClr val="E85024"/>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pic>
          <p:nvPicPr>
            <p:cNvPr id="4" name="object 4"/>
            <p:cNvPicPr/>
            <p:nvPr/>
          </p:nvPicPr>
          <p:blipFill>
            <a:blip r:embed="rId2" cstate="print">
              <a:extLst>
                <a:ext uri="{28A0092B-C50C-407E-A947-70E740481C1C}">
                  <a14:useLocalDpi xmlns:a14="http://schemas.microsoft.com/office/drawing/2010/main"/>
                </a:ext>
              </a:extLst>
            </a:blip>
            <a:stretch>
              <a:fillRect/>
            </a:stretch>
          </p:blipFill>
          <p:spPr>
            <a:xfrm>
              <a:off x="6056998" y="7040531"/>
              <a:ext cx="2345397" cy="483476"/>
            </a:xfrm>
            <a:prstGeom prst="rect">
              <a:avLst/>
            </a:prstGeom>
          </p:spPr>
        </p:pic>
      </p:grpSp>
      <p:pic>
        <p:nvPicPr>
          <p:cNvPr id="5" name="object 5"/>
          <p:cNvPicPr/>
          <p:nvPr/>
        </p:nvPicPr>
        <p:blipFill>
          <a:blip r:embed="rId3" cstate="print"/>
          <a:stretch>
            <a:fillRect/>
          </a:stretch>
        </p:blipFill>
        <p:spPr>
          <a:xfrm>
            <a:off x="7624917" y="1442925"/>
            <a:ext cx="2867144" cy="2226325"/>
          </a:xfrm>
          <a:prstGeom prst="rect">
            <a:avLst/>
          </a:prstGeom>
        </p:spPr>
      </p:pic>
      <p:sp>
        <p:nvSpPr>
          <p:cNvPr id="6" name="object 6"/>
          <p:cNvSpPr txBox="1">
            <a:spLocks noGrp="1"/>
          </p:cNvSpPr>
          <p:nvPr>
            <p:ph type="title"/>
          </p:nvPr>
        </p:nvSpPr>
        <p:spPr>
          <a:xfrm>
            <a:off x="1810861" y="23086"/>
            <a:ext cx="8576819" cy="1219284"/>
          </a:xfrm>
          <a:prstGeom prst="rect">
            <a:avLst/>
          </a:prstGeom>
        </p:spPr>
        <p:txBody>
          <a:bodyPr vert="horz" wrap="square" lIns="0" tIns="64492" rIns="0" bIns="0" rtlCol="0">
            <a:spAutoFit/>
          </a:bodyPr>
          <a:lstStyle/>
          <a:p>
            <a:pPr marL="3349533" marR="4607" indent="-3338592">
              <a:lnSpc>
                <a:spcPts val="4461"/>
              </a:lnSpc>
              <a:spcBef>
                <a:spcPts val="508"/>
              </a:spcBef>
              <a:tabLst>
                <a:tab pos="2149529" algn="l"/>
                <a:tab pos="4654337" algn="l"/>
              </a:tabLst>
            </a:pPr>
            <a:r>
              <a:rPr>
                <a:solidFill>
                  <a:srgbClr val="DC4713"/>
                </a:solidFill>
              </a:rPr>
              <a:t>DUNE</a:t>
            </a:r>
            <a:r>
              <a:rPr spc="-27">
                <a:solidFill>
                  <a:srgbClr val="DC4713"/>
                </a:solidFill>
              </a:rPr>
              <a:t> </a:t>
            </a:r>
            <a:r>
              <a:rPr spc="-23">
                <a:solidFill>
                  <a:srgbClr val="DC4713"/>
                </a:solidFill>
              </a:rPr>
              <a:t>is</a:t>
            </a:r>
            <a:r>
              <a:rPr>
                <a:solidFill>
                  <a:srgbClr val="DC4713"/>
                </a:solidFill>
              </a:rPr>
              <a:t>	</a:t>
            </a:r>
            <a:r>
              <a:rPr spc="-9">
                <a:solidFill>
                  <a:srgbClr val="DC4713"/>
                </a:solidFill>
              </a:rPr>
              <a:t>extremely</a:t>
            </a:r>
            <a:r>
              <a:rPr>
                <a:solidFill>
                  <a:srgbClr val="DC4713"/>
                </a:solidFill>
              </a:rPr>
              <a:t>	sensitive</a:t>
            </a:r>
            <a:r>
              <a:rPr spc="-27">
                <a:solidFill>
                  <a:srgbClr val="DC4713"/>
                </a:solidFill>
              </a:rPr>
              <a:t> </a:t>
            </a:r>
            <a:r>
              <a:rPr>
                <a:solidFill>
                  <a:srgbClr val="DC4713"/>
                </a:solidFill>
              </a:rPr>
              <a:t>to</a:t>
            </a:r>
            <a:r>
              <a:rPr spc="-27">
                <a:solidFill>
                  <a:srgbClr val="DC4713"/>
                </a:solidFill>
              </a:rPr>
              <a:t> </a:t>
            </a:r>
            <a:r>
              <a:rPr spc="-23">
                <a:solidFill>
                  <a:srgbClr val="DC4713"/>
                </a:solidFill>
              </a:rPr>
              <a:t>new </a:t>
            </a:r>
            <a:r>
              <a:rPr spc="-9">
                <a:solidFill>
                  <a:srgbClr val="DC4713"/>
                </a:solidFill>
              </a:rPr>
              <a:t>physics</a:t>
            </a:r>
          </a:p>
        </p:txBody>
      </p:sp>
      <p:sp>
        <p:nvSpPr>
          <p:cNvPr id="7" name="object 7"/>
          <p:cNvSpPr txBox="1"/>
          <p:nvPr/>
        </p:nvSpPr>
        <p:spPr>
          <a:xfrm>
            <a:off x="1890185" y="3989440"/>
            <a:ext cx="152016" cy="207648"/>
          </a:xfrm>
          <a:prstGeom prst="rect">
            <a:avLst/>
          </a:prstGeom>
        </p:spPr>
        <p:txBody>
          <a:bodyPr vert="horz" wrap="square" lIns="0" tIns="12092" rIns="0" bIns="0" rtlCol="0">
            <a:spAutoFit/>
          </a:bodyPr>
          <a:lstStyle/>
          <a:p>
            <a:pPr marL="11516" defTabSz="829178" fontAlgn="auto">
              <a:spcBef>
                <a:spcPts val="95"/>
              </a:spcBef>
              <a:spcAft>
                <a:spcPts val="0"/>
              </a:spcAft>
            </a:pPr>
            <a:r>
              <a:rPr sz="1270" kern="0" spc="245">
                <a:solidFill>
                  <a:sysClr val="windowText" lastClr="000000"/>
                </a:solidFill>
                <a:latin typeface="Arial"/>
                <a:cs typeface="Arial"/>
              </a:rPr>
              <a:t>●</a:t>
            </a:r>
            <a:endParaRPr sz="1270" kern="0">
              <a:solidFill>
                <a:sysClr val="windowText" lastClr="000000"/>
              </a:solidFill>
              <a:latin typeface="Arial"/>
              <a:cs typeface="Arial"/>
            </a:endParaRPr>
          </a:p>
        </p:txBody>
      </p:sp>
      <p:sp>
        <p:nvSpPr>
          <p:cNvPr id="8" name="object 8"/>
          <p:cNvSpPr txBox="1"/>
          <p:nvPr/>
        </p:nvSpPr>
        <p:spPr>
          <a:xfrm>
            <a:off x="2181700" y="3871927"/>
            <a:ext cx="8325762" cy="1839759"/>
          </a:xfrm>
          <a:prstGeom prst="rect">
            <a:avLst/>
          </a:prstGeom>
        </p:spPr>
        <p:txBody>
          <a:bodyPr vert="horz" wrap="square" lIns="0" tIns="45490" rIns="0" bIns="0" rtlCol="0">
            <a:spAutoFit/>
          </a:bodyPr>
          <a:lstStyle/>
          <a:p>
            <a:pPr marL="11516" marR="128983" defTabSz="829178" fontAlgn="auto">
              <a:lnSpc>
                <a:spcPct val="92600"/>
              </a:lnSpc>
              <a:spcBef>
                <a:spcPts val="358"/>
              </a:spcBef>
              <a:spcAft>
                <a:spcPts val="0"/>
              </a:spcAft>
            </a:pPr>
            <a:r>
              <a:rPr sz="2856" kern="0">
                <a:solidFill>
                  <a:srgbClr val="336699"/>
                </a:solidFill>
                <a:latin typeface="Times New Roman"/>
                <a:cs typeface="Times New Roman"/>
              </a:rPr>
              <a:t>If</a:t>
            </a:r>
            <a:r>
              <a:rPr sz="2856" kern="0" spc="-36">
                <a:solidFill>
                  <a:srgbClr val="336699"/>
                </a:solidFill>
                <a:latin typeface="Times New Roman"/>
                <a:cs typeface="Times New Roman"/>
              </a:rPr>
              <a:t> </a:t>
            </a:r>
            <a:r>
              <a:rPr sz="2856" kern="0">
                <a:solidFill>
                  <a:srgbClr val="336699"/>
                </a:solidFill>
                <a:latin typeface="Times New Roman"/>
                <a:cs typeface="Times New Roman"/>
              </a:rPr>
              <a:t>the</a:t>
            </a:r>
            <a:r>
              <a:rPr sz="2856" kern="0" spc="-23">
                <a:solidFill>
                  <a:srgbClr val="336699"/>
                </a:solidFill>
                <a:latin typeface="Times New Roman"/>
                <a:cs typeface="Times New Roman"/>
              </a:rPr>
              <a:t> </a:t>
            </a:r>
            <a:r>
              <a:rPr sz="2856" kern="0" spc="-9">
                <a:solidFill>
                  <a:srgbClr val="336699"/>
                </a:solidFill>
                <a:latin typeface="Times New Roman"/>
                <a:cs typeface="Times New Roman"/>
              </a:rPr>
              <a:t>three-</a:t>
            </a:r>
            <a:r>
              <a:rPr sz="2856" kern="0">
                <a:solidFill>
                  <a:srgbClr val="336699"/>
                </a:solidFill>
                <a:latin typeface="Times New Roman"/>
                <a:cs typeface="Times New Roman"/>
              </a:rPr>
              <a:t>flavor</a:t>
            </a:r>
            <a:r>
              <a:rPr sz="2856" kern="0" spc="-23">
                <a:solidFill>
                  <a:srgbClr val="336699"/>
                </a:solidFill>
                <a:latin typeface="Times New Roman"/>
                <a:cs typeface="Times New Roman"/>
              </a:rPr>
              <a:t> </a:t>
            </a:r>
            <a:r>
              <a:rPr sz="2856" kern="0">
                <a:solidFill>
                  <a:srgbClr val="336699"/>
                </a:solidFill>
                <a:latin typeface="Times New Roman"/>
                <a:cs typeface="Times New Roman"/>
              </a:rPr>
              <a:t>model</a:t>
            </a:r>
            <a:r>
              <a:rPr sz="2856" kern="0" spc="-27">
                <a:solidFill>
                  <a:srgbClr val="336699"/>
                </a:solidFill>
                <a:latin typeface="Times New Roman"/>
                <a:cs typeface="Times New Roman"/>
              </a:rPr>
              <a:t> </a:t>
            </a:r>
            <a:r>
              <a:rPr sz="2856" kern="0">
                <a:solidFill>
                  <a:srgbClr val="336699"/>
                </a:solidFill>
                <a:latin typeface="Times New Roman"/>
                <a:cs typeface="Times New Roman"/>
              </a:rPr>
              <a:t>is</a:t>
            </a:r>
            <a:r>
              <a:rPr sz="2856" kern="0" spc="-23">
                <a:solidFill>
                  <a:srgbClr val="336699"/>
                </a:solidFill>
                <a:latin typeface="Times New Roman"/>
                <a:cs typeface="Times New Roman"/>
              </a:rPr>
              <a:t> </a:t>
            </a:r>
            <a:r>
              <a:rPr sz="2856" kern="0">
                <a:solidFill>
                  <a:srgbClr val="336699"/>
                </a:solidFill>
                <a:latin typeface="Times New Roman"/>
                <a:cs typeface="Times New Roman"/>
              </a:rPr>
              <a:t>correct,</a:t>
            </a:r>
            <a:r>
              <a:rPr sz="2856" kern="0" spc="-27">
                <a:solidFill>
                  <a:srgbClr val="336699"/>
                </a:solidFill>
                <a:latin typeface="Times New Roman"/>
                <a:cs typeface="Times New Roman"/>
              </a:rPr>
              <a:t> </a:t>
            </a:r>
            <a:r>
              <a:rPr sz="2856" kern="0">
                <a:solidFill>
                  <a:srgbClr val="336699"/>
                </a:solidFill>
                <a:latin typeface="Times New Roman"/>
                <a:cs typeface="Times New Roman"/>
              </a:rPr>
              <a:t>oscillations</a:t>
            </a:r>
            <a:r>
              <a:rPr sz="2856" kern="0" spc="-23">
                <a:solidFill>
                  <a:srgbClr val="336699"/>
                </a:solidFill>
                <a:latin typeface="Times New Roman"/>
                <a:cs typeface="Times New Roman"/>
              </a:rPr>
              <a:t> </a:t>
            </a:r>
            <a:r>
              <a:rPr sz="2856" kern="0" spc="-9">
                <a:solidFill>
                  <a:srgbClr val="336699"/>
                </a:solidFill>
                <a:latin typeface="Times New Roman"/>
                <a:cs typeface="Times New Roman"/>
              </a:rPr>
              <a:t>depend </a:t>
            </a:r>
            <a:r>
              <a:rPr sz="2856" kern="0">
                <a:solidFill>
                  <a:srgbClr val="336699"/>
                </a:solidFill>
                <a:latin typeface="Times New Roman"/>
                <a:cs typeface="Times New Roman"/>
              </a:rPr>
              <a:t>only</a:t>
            </a:r>
            <a:r>
              <a:rPr sz="2856" kern="0" spc="-18">
                <a:solidFill>
                  <a:srgbClr val="336699"/>
                </a:solidFill>
                <a:latin typeface="Times New Roman"/>
                <a:cs typeface="Times New Roman"/>
              </a:rPr>
              <a:t> </a:t>
            </a:r>
            <a:r>
              <a:rPr sz="2856" kern="0">
                <a:solidFill>
                  <a:srgbClr val="336699"/>
                </a:solidFill>
                <a:latin typeface="Times New Roman"/>
                <a:cs typeface="Times New Roman"/>
              </a:rPr>
              <a:t>on</a:t>
            </a:r>
            <a:r>
              <a:rPr sz="2856" kern="0" spc="-14">
                <a:solidFill>
                  <a:srgbClr val="336699"/>
                </a:solidFill>
                <a:latin typeface="Times New Roman"/>
                <a:cs typeface="Times New Roman"/>
              </a:rPr>
              <a:t> </a:t>
            </a:r>
            <a:r>
              <a:rPr sz="2856" kern="0">
                <a:solidFill>
                  <a:srgbClr val="336699"/>
                </a:solidFill>
                <a:latin typeface="Times New Roman"/>
                <a:cs typeface="Times New Roman"/>
              </a:rPr>
              <a:t>L/E,</a:t>
            </a:r>
            <a:r>
              <a:rPr sz="2856" kern="0" spc="-18">
                <a:solidFill>
                  <a:srgbClr val="336699"/>
                </a:solidFill>
                <a:latin typeface="Times New Roman"/>
                <a:cs typeface="Times New Roman"/>
              </a:rPr>
              <a:t> </a:t>
            </a:r>
            <a:r>
              <a:rPr sz="2856" kern="0">
                <a:solidFill>
                  <a:srgbClr val="336699"/>
                </a:solidFill>
                <a:latin typeface="Times New Roman"/>
                <a:cs typeface="Times New Roman"/>
              </a:rPr>
              <a:t>and</a:t>
            </a:r>
            <a:r>
              <a:rPr sz="2856" kern="0" spc="-14">
                <a:solidFill>
                  <a:srgbClr val="336699"/>
                </a:solidFill>
                <a:latin typeface="Times New Roman"/>
                <a:cs typeface="Times New Roman"/>
              </a:rPr>
              <a:t> </a:t>
            </a:r>
            <a:r>
              <a:rPr sz="2856" kern="0">
                <a:solidFill>
                  <a:srgbClr val="336699"/>
                </a:solidFill>
                <a:latin typeface="Times New Roman"/>
                <a:cs typeface="Times New Roman"/>
              </a:rPr>
              <a:t>the</a:t>
            </a:r>
            <a:r>
              <a:rPr sz="2856" kern="0" spc="-18">
                <a:solidFill>
                  <a:srgbClr val="336699"/>
                </a:solidFill>
                <a:latin typeface="Times New Roman"/>
                <a:cs typeface="Times New Roman"/>
              </a:rPr>
              <a:t> </a:t>
            </a:r>
            <a:r>
              <a:rPr sz="2856" kern="0">
                <a:solidFill>
                  <a:srgbClr val="336699"/>
                </a:solidFill>
                <a:latin typeface="Times New Roman"/>
                <a:cs typeface="Times New Roman"/>
              </a:rPr>
              <a:t>data</a:t>
            </a:r>
            <a:r>
              <a:rPr sz="2856" kern="0" spc="-23">
                <a:solidFill>
                  <a:srgbClr val="336699"/>
                </a:solidFill>
                <a:latin typeface="Times New Roman"/>
                <a:cs typeface="Times New Roman"/>
              </a:rPr>
              <a:t> </a:t>
            </a:r>
            <a:r>
              <a:rPr sz="2856" kern="0">
                <a:solidFill>
                  <a:srgbClr val="336699"/>
                </a:solidFill>
                <a:latin typeface="Times New Roman"/>
                <a:cs typeface="Times New Roman"/>
              </a:rPr>
              <a:t>point</a:t>
            </a:r>
            <a:r>
              <a:rPr sz="2856" kern="0" spc="-18">
                <a:solidFill>
                  <a:srgbClr val="336699"/>
                </a:solidFill>
                <a:latin typeface="Times New Roman"/>
                <a:cs typeface="Times New Roman"/>
              </a:rPr>
              <a:t> </a:t>
            </a:r>
            <a:r>
              <a:rPr sz="2856" kern="0">
                <a:solidFill>
                  <a:srgbClr val="336699"/>
                </a:solidFill>
                <a:latin typeface="Times New Roman"/>
                <a:cs typeface="Times New Roman"/>
              </a:rPr>
              <a:t>will</a:t>
            </a:r>
            <a:r>
              <a:rPr sz="2856" kern="0" spc="-18">
                <a:solidFill>
                  <a:srgbClr val="336699"/>
                </a:solidFill>
                <a:latin typeface="Times New Roman"/>
                <a:cs typeface="Times New Roman"/>
              </a:rPr>
              <a:t> </a:t>
            </a:r>
            <a:r>
              <a:rPr sz="2856" kern="0">
                <a:solidFill>
                  <a:srgbClr val="336699"/>
                </a:solidFill>
                <a:latin typeface="Times New Roman"/>
                <a:cs typeface="Times New Roman"/>
              </a:rPr>
              <a:t>be</a:t>
            </a:r>
            <a:r>
              <a:rPr sz="2856" kern="0" spc="-14">
                <a:solidFill>
                  <a:srgbClr val="336699"/>
                </a:solidFill>
                <a:latin typeface="Times New Roman"/>
                <a:cs typeface="Times New Roman"/>
              </a:rPr>
              <a:t> </a:t>
            </a:r>
            <a:r>
              <a:rPr sz="2856" kern="0">
                <a:solidFill>
                  <a:srgbClr val="336699"/>
                </a:solidFill>
                <a:latin typeface="Times New Roman"/>
                <a:cs typeface="Times New Roman"/>
              </a:rPr>
              <a:t>at</a:t>
            </a:r>
            <a:r>
              <a:rPr sz="2856" kern="0" spc="-18">
                <a:solidFill>
                  <a:srgbClr val="336699"/>
                </a:solidFill>
                <a:latin typeface="Times New Roman"/>
                <a:cs typeface="Times New Roman"/>
              </a:rPr>
              <a:t> </a:t>
            </a:r>
            <a:r>
              <a:rPr sz="2856" kern="0">
                <a:solidFill>
                  <a:srgbClr val="336699"/>
                </a:solidFill>
                <a:latin typeface="Times New Roman"/>
                <a:cs typeface="Times New Roman"/>
              </a:rPr>
              <a:t>the</a:t>
            </a:r>
            <a:r>
              <a:rPr sz="2856" kern="0" spc="-14">
                <a:solidFill>
                  <a:srgbClr val="336699"/>
                </a:solidFill>
                <a:latin typeface="Times New Roman"/>
                <a:cs typeface="Times New Roman"/>
              </a:rPr>
              <a:t> </a:t>
            </a:r>
            <a:r>
              <a:rPr sz="2856" kern="0">
                <a:solidFill>
                  <a:srgbClr val="336699"/>
                </a:solidFill>
                <a:latin typeface="Times New Roman"/>
                <a:cs typeface="Times New Roman"/>
              </a:rPr>
              <a:t>same</a:t>
            </a:r>
            <a:r>
              <a:rPr sz="2856" kern="0" spc="-18">
                <a:solidFill>
                  <a:srgbClr val="336699"/>
                </a:solidFill>
                <a:latin typeface="Times New Roman"/>
                <a:cs typeface="Times New Roman"/>
              </a:rPr>
              <a:t> </a:t>
            </a:r>
            <a:r>
              <a:rPr sz="2856" kern="0" spc="-9">
                <a:solidFill>
                  <a:srgbClr val="336699"/>
                </a:solidFill>
                <a:latin typeface="Times New Roman"/>
                <a:cs typeface="Times New Roman"/>
              </a:rPr>
              <a:t>point </a:t>
            </a:r>
            <a:r>
              <a:rPr sz="2856" kern="0">
                <a:solidFill>
                  <a:srgbClr val="336699"/>
                </a:solidFill>
                <a:latin typeface="Times New Roman"/>
                <a:cs typeface="Times New Roman"/>
              </a:rPr>
              <a:t>on</a:t>
            </a:r>
            <a:r>
              <a:rPr sz="2856" kern="0" spc="-27">
                <a:solidFill>
                  <a:srgbClr val="336699"/>
                </a:solidFill>
                <a:latin typeface="Times New Roman"/>
                <a:cs typeface="Times New Roman"/>
              </a:rPr>
              <a:t> </a:t>
            </a:r>
            <a:r>
              <a:rPr sz="2856" kern="0">
                <a:solidFill>
                  <a:srgbClr val="336699"/>
                </a:solidFill>
                <a:latin typeface="Times New Roman"/>
                <a:cs typeface="Times New Roman"/>
              </a:rPr>
              <a:t>the</a:t>
            </a:r>
            <a:r>
              <a:rPr sz="2856" kern="0" spc="-27">
                <a:solidFill>
                  <a:srgbClr val="336699"/>
                </a:solidFill>
                <a:latin typeface="Times New Roman"/>
                <a:cs typeface="Times New Roman"/>
              </a:rPr>
              <a:t> </a:t>
            </a:r>
            <a:r>
              <a:rPr sz="2856" kern="0">
                <a:solidFill>
                  <a:srgbClr val="336699"/>
                </a:solidFill>
                <a:latin typeface="Times New Roman"/>
                <a:cs typeface="Times New Roman"/>
              </a:rPr>
              <a:t>same</a:t>
            </a:r>
            <a:r>
              <a:rPr sz="2856" kern="0" spc="-32">
                <a:solidFill>
                  <a:srgbClr val="336699"/>
                </a:solidFill>
                <a:latin typeface="Times New Roman"/>
                <a:cs typeface="Times New Roman"/>
              </a:rPr>
              <a:t> </a:t>
            </a:r>
            <a:r>
              <a:rPr sz="2856" kern="0">
                <a:solidFill>
                  <a:srgbClr val="336699"/>
                </a:solidFill>
                <a:latin typeface="Times New Roman"/>
                <a:cs typeface="Times New Roman"/>
              </a:rPr>
              <a:t>ellipse</a:t>
            </a:r>
            <a:r>
              <a:rPr sz="2856" kern="0" spc="-27">
                <a:solidFill>
                  <a:srgbClr val="336699"/>
                </a:solidFill>
                <a:latin typeface="Times New Roman"/>
                <a:cs typeface="Times New Roman"/>
              </a:rPr>
              <a:t> </a:t>
            </a:r>
            <a:r>
              <a:rPr sz="2856" kern="0">
                <a:solidFill>
                  <a:srgbClr val="336699"/>
                </a:solidFill>
                <a:latin typeface="Times New Roman"/>
                <a:cs typeface="Times New Roman"/>
              </a:rPr>
              <a:t>in</a:t>
            </a:r>
            <a:r>
              <a:rPr sz="2856" kern="0" spc="-27">
                <a:solidFill>
                  <a:srgbClr val="336699"/>
                </a:solidFill>
                <a:latin typeface="Times New Roman"/>
                <a:cs typeface="Times New Roman"/>
              </a:rPr>
              <a:t> </a:t>
            </a:r>
            <a:r>
              <a:rPr sz="2856" kern="0">
                <a:solidFill>
                  <a:srgbClr val="336699"/>
                </a:solidFill>
                <a:latin typeface="Times New Roman"/>
                <a:cs typeface="Times New Roman"/>
              </a:rPr>
              <a:t>every</a:t>
            </a:r>
            <a:r>
              <a:rPr sz="2856" kern="0" spc="-27">
                <a:solidFill>
                  <a:srgbClr val="336699"/>
                </a:solidFill>
                <a:latin typeface="Times New Roman"/>
                <a:cs typeface="Times New Roman"/>
              </a:rPr>
              <a:t> </a:t>
            </a:r>
            <a:r>
              <a:rPr sz="2856" kern="0">
                <a:solidFill>
                  <a:srgbClr val="336699"/>
                </a:solidFill>
                <a:latin typeface="Times New Roman"/>
                <a:cs typeface="Times New Roman"/>
              </a:rPr>
              <a:t>single</a:t>
            </a:r>
            <a:r>
              <a:rPr sz="2856" kern="0" spc="-27">
                <a:solidFill>
                  <a:srgbClr val="336699"/>
                </a:solidFill>
                <a:latin typeface="Times New Roman"/>
                <a:cs typeface="Times New Roman"/>
              </a:rPr>
              <a:t> </a:t>
            </a:r>
            <a:r>
              <a:rPr sz="2856" kern="0">
                <a:solidFill>
                  <a:srgbClr val="336699"/>
                </a:solidFill>
                <a:latin typeface="Times New Roman"/>
                <a:cs typeface="Times New Roman"/>
              </a:rPr>
              <a:t>energy</a:t>
            </a:r>
            <a:r>
              <a:rPr sz="2856" kern="0" spc="-27">
                <a:solidFill>
                  <a:srgbClr val="336699"/>
                </a:solidFill>
                <a:latin typeface="Times New Roman"/>
                <a:cs typeface="Times New Roman"/>
              </a:rPr>
              <a:t> </a:t>
            </a:r>
            <a:r>
              <a:rPr sz="2856" kern="0" spc="-23">
                <a:solidFill>
                  <a:srgbClr val="336699"/>
                </a:solidFill>
                <a:latin typeface="Times New Roman"/>
                <a:cs typeface="Times New Roman"/>
              </a:rPr>
              <a:t>bin</a:t>
            </a:r>
            <a:endParaRPr sz="2856" kern="0">
              <a:solidFill>
                <a:sysClr val="windowText" lastClr="000000"/>
              </a:solidFill>
              <a:latin typeface="Times New Roman"/>
              <a:cs typeface="Times New Roman"/>
            </a:endParaRPr>
          </a:p>
          <a:p>
            <a:pPr marL="11516" defTabSz="829178" fontAlgn="auto">
              <a:spcBef>
                <a:spcPts val="1029"/>
              </a:spcBef>
              <a:spcAft>
                <a:spcPts val="0"/>
              </a:spcAft>
            </a:pPr>
            <a:r>
              <a:rPr sz="2856" kern="0" spc="-68">
                <a:solidFill>
                  <a:srgbClr val="336699"/>
                </a:solidFill>
                <a:latin typeface="Times New Roman"/>
                <a:cs typeface="Times New Roman"/>
              </a:rPr>
              <a:t>We</a:t>
            </a:r>
            <a:r>
              <a:rPr sz="2856" kern="0" spc="-36">
                <a:solidFill>
                  <a:srgbClr val="336699"/>
                </a:solidFill>
                <a:latin typeface="Times New Roman"/>
                <a:cs typeface="Times New Roman"/>
              </a:rPr>
              <a:t> </a:t>
            </a:r>
            <a:r>
              <a:rPr sz="2856" kern="0">
                <a:solidFill>
                  <a:srgbClr val="336699"/>
                </a:solidFill>
                <a:latin typeface="Times New Roman"/>
                <a:cs typeface="Times New Roman"/>
              </a:rPr>
              <a:t>can</a:t>
            </a:r>
            <a:r>
              <a:rPr sz="2856" kern="0" spc="-27">
                <a:solidFill>
                  <a:srgbClr val="336699"/>
                </a:solidFill>
                <a:latin typeface="Times New Roman"/>
                <a:cs typeface="Times New Roman"/>
              </a:rPr>
              <a:t> </a:t>
            </a:r>
            <a:r>
              <a:rPr sz="2856" kern="0">
                <a:solidFill>
                  <a:srgbClr val="336699"/>
                </a:solidFill>
                <a:latin typeface="Times New Roman"/>
                <a:cs typeface="Times New Roman"/>
              </a:rPr>
              <a:t>search</a:t>
            </a:r>
            <a:r>
              <a:rPr sz="2856" kern="0" spc="-27">
                <a:solidFill>
                  <a:srgbClr val="336699"/>
                </a:solidFill>
                <a:latin typeface="Times New Roman"/>
                <a:cs typeface="Times New Roman"/>
              </a:rPr>
              <a:t> </a:t>
            </a:r>
            <a:r>
              <a:rPr sz="2856" kern="0">
                <a:solidFill>
                  <a:srgbClr val="336699"/>
                </a:solidFill>
                <a:latin typeface="Times New Roman"/>
                <a:cs typeface="Times New Roman"/>
              </a:rPr>
              <a:t>for</a:t>
            </a:r>
            <a:r>
              <a:rPr sz="2856" kern="0" spc="-27">
                <a:solidFill>
                  <a:srgbClr val="336699"/>
                </a:solidFill>
                <a:latin typeface="Times New Roman"/>
                <a:cs typeface="Times New Roman"/>
              </a:rPr>
              <a:t> </a:t>
            </a:r>
            <a:r>
              <a:rPr sz="2856" kern="0">
                <a:solidFill>
                  <a:srgbClr val="336699"/>
                </a:solidFill>
                <a:latin typeface="Times New Roman"/>
                <a:cs typeface="Times New Roman"/>
              </a:rPr>
              <a:t>deviations</a:t>
            </a:r>
            <a:r>
              <a:rPr sz="2856" kern="0" spc="-32">
                <a:solidFill>
                  <a:srgbClr val="336699"/>
                </a:solidFill>
                <a:latin typeface="Times New Roman"/>
                <a:cs typeface="Times New Roman"/>
              </a:rPr>
              <a:t> </a:t>
            </a:r>
            <a:r>
              <a:rPr sz="2856" kern="0">
                <a:solidFill>
                  <a:srgbClr val="336699"/>
                </a:solidFill>
                <a:latin typeface="Times New Roman"/>
                <a:cs typeface="Times New Roman"/>
              </a:rPr>
              <a:t>across</a:t>
            </a:r>
            <a:r>
              <a:rPr sz="2856" kern="0" spc="-27">
                <a:solidFill>
                  <a:srgbClr val="336699"/>
                </a:solidFill>
                <a:latin typeface="Times New Roman"/>
                <a:cs typeface="Times New Roman"/>
              </a:rPr>
              <a:t> </a:t>
            </a:r>
            <a:r>
              <a:rPr sz="2856" kern="0">
                <a:solidFill>
                  <a:srgbClr val="336699"/>
                </a:solidFill>
                <a:latin typeface="Times New Roman"/>
                <a:cs typeface="Times New Roman"/>
              </a:rPr>
              <a:t>a</a:t>
            </a:r>
            <a:r>
              <a:rPr sz="2856" kern="0" spc="-27">
                <a:solidFill>
                  <a:srgbClr val="336699"/>
                </a:solidFill>
                <a:latin typeface="Times New Roman"/>
                <a:cs typeface="Times New Roman"/>
              </a:rPr>
              <a:t> </a:t>
            </a:r>
            <a:r>
              <a:rPr sz="2856" kern="0">
                <a:solidFill>
                  <a:srgbClr val="336699"/>
                </a:solidFill>
                <a:latin typeface="Times New Roman"/>
                <a:cs typeface="Times New Roman"/>
              </a:rPr>
              <a:t>broad</a:t>
            </a:r>
            <a:r>
              <a:rPr sz="2856" kern="0" spc="-23">
                <a:solidFill>
                  <a:srgbClr val="336699"/>
                </a:solidFill>
                <a:latin typeface="Times New Roman"/>
                <a:cs typeface="Times New Roman"/>
              </a:rPr>
              <a:t> </a:t>
            </a:r>
            <a:r>
              <a:rPr sz="2856" kern="0">
                <a:solidFill>
                  <a:srgbClr val="336699"/>
                </a:solidFill>
                <a:latin typeface="Times New Roman"/>
                <a:cs typeface="Times New Roman"/>
              </a:rPr>
              <a:t>range</a:t>
            </a:r>
            <a:r>
              <a:rPr sz="2856" kern="0" spc="-27">
                <a:solidFill>
                  <a:srgbClr val="336699"/>
                </a:solidFill>
                <a:latin typeface="Times New Roman"/>
                <a:cs typeface="Times New Roman"/>
              </a:rPr>
              <a:t> </a:t>
            </a:r>
            <a:r>
              <a:rPr sz="2856" kern="0">
                <a:solidFill>
                  <a:srgbClr val="336699"/>
                </a:solidFill>
                <a:latin typeface="Times New Roman"/>
                <a:cs typeface="Times New Roman"/>
              </a:rPr>
              <a:t>of</a:t>
            </a:r>
            <a:r>
              <a:rPr sz="2856" kern="0" spc="-23">
                <a:solidFill>
                  <a:srgbClr val="336699"/>
                </a:solidFill>
                <a:latin typeface="Times New Roman"/>
                <a:cs typeface="Times New Roman"/>
              </a:rPr>
              <a:t> L/E</a:t>
            </a:r>
            <a:endParaRPr sz="2856" kern="0">
              <a:solidFill>
                <a:sysClr val="windowText" lastClr="000000"/>
              </a:solidFill>
              <a:latin typeface="Times New Roman"/>
              <a:cs typeface="Times New Roman"/>
            </a:endParaRPr>
          </a:p>
        </p:txBody>
      </p:sp>
      <p:sp>
        <p:nvSpPr>
          <p:cNvPr id="9" name="object 9"/>
          <p:cNvSpPr txBox="1"/>
          <p:nvPr/>
        </p:nvSpPr>
        <p:spPr>
          <a:xfrm>
            <a:off x="1890185" y="5361178"/>
            <a:ext cx="152016" cy="207648"/>
          </a:xfrm>
          <a:prstGeom prst="rect">
            <a:avLst/>
          </a:prstGeom>
        </p:spPr>
        <p:txBody>
          <a:bodyPr vert="horz" wrap="square" lIns="0" tIns="12092" rIns="0" bIns="0" rtlCol="0">
            <a:spAutoFit/>
          </a:bodyPr>
          <a:lstStyle/>
          <a:p>
            <a:pPr marL="11516" defTabSz="829178" fontAlgn="auto">
              <a:spcBef>
                <a:spcPts val="95"/>
              </a:spcBef>
              <a:spcAft>
                <a:spcPts val="0"/>
              </a:spcAft>
            </a:pPr>
            <a:r>
              <a:rPr sz="1270" kern="0" spc="245">
                <a:solidFill>
                  <a:sysClr val="windowText" lastClr="000000"/>
                </a:solidFill>
                <a:latin typeface="Arial"/>
                <a:cs typeface="Arial"/>
              </a:rPr>
              <a:t>●</a:t>
            </a:r>
            <a:endParaRPr sz="1270" kern="0">
              <a:solidFill>
                <a:sysClr val="windowText" lastClr="000000"/>
              </a:solidFill>
              <a:latin typeface="Arial"/>
              <a:cs typeface="Arial"/>
            </a:endParaRPr>
          </a:p>
        </p:txBody>
      </p:sp>
      <p:grpSp>
        <p:nvGrpSpPr>
          <p:cNvPr id="10" name="object 10"/>
          <p:cNvGrpSpPr/>
          <p:nvPr/>
        </p:nvGrpSpPr>
        <p:grpSpPr>
          <a:xfrm>
            <a:off x="1735866" y="1415161"/>
            <a:ext cx="6051278" cy="2466807"/>
            <a:chOff x="233641" y="1560608"/>
            <a:chExt cx="6673215" cy="2720340"/>
          </a:xfrm>
        </p:grpSpPr>
        <p:pic>
          <p:nvPicPr>
            <p:cNvPr id="11" name="object 11"/>
            <p:cNvPicPr/>
            <p:nvPr/>
          </p:nvPicPr>
          <p:blipFill>
            <a:blip r:embed="rId4" cstate="print"/>
            <a:stretch>
              <a:fillRect/>
            </a:stretch>
          </p:blipFill>
          <p:spPr>
            <a:xfrm>
              <a:off x="3472916" y="1560608"/>
              <a:ext cx="3433317" cy="2696756"/>
            </a:xfrm>
            <a:prstGeom prst="rect">
              <a:avLst/>
            </a:prstGeom>
          </p:spPr>
        </p:pic>
        <p:pic>
          <p:nvPicPr>
            <p:cNvPr id="12" name="object 12"/>
            <p:cNvPicPr/>
            <p:nvPr/>
          </p:nvPicPr>
          <p:blipFill>
            <a:blip r:embed="rId5" cstate="print"/>
            <a:stretch>
              <a:fillRect/>
            </a:stretch>
          </p:blipFill>
          <p:spPr>
            <a:xfrm>
              <a:off x="233641" y="1560621"/>
              <a:ext cx="3461740" cy="2719781"/>
            </a:xfrm>
            <a:prstGeom prst="rect">
              <a:avLst/>
            </a:prstGeom>
          </p:spPr>
        </p:pic>
        <p:sp>
          <p:nvSpPr>
            <p:cNvPr id="13" name="object 13"/>
            <p:cNvSpPr/>
            <p:nvPr/>
          </p:nvSpPr>
          <p:spPr>
            <a:xfrm>
              <a:off x="2445473" y="2100612"/>
              <a:ext cx="1028065" cy="344170"/>
            </a:xfrm>
            <a:custGeom>
              <a:avLst/>
              <a:gdLst/>
              <a:ahLst/>
              <a:cxnLst/>
              <a:rect l="l" t="t" r="r" b="b"/>
              <a:pathLst>
                <a:path w="1028064" h="344169">
                  <a:moveTo>
                    <a:pt x="1027442" y="0"/>
                  </a:moveTo>
                  <a:lnTo>
                    <a:pt x="0" y="0"/>
                  </a:lnTo>
                  <a:lnTo>
                    <a:pt x="0" y="344157"/>
                  </a:lnTo>
                  <a:lnTo>
                    <a:pt x="513727" y="344157"/>
                  </a:lnTo>
                  <a:lnTo>
                    <a:pt x="1027442" y="344157"/>
                  </a:lnTo>
                  <a:lnTo>
                    <a:pt x="1027442"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14" name="object 14"/>
          <p:cNvSpPr txBox="1"/>
          <p:nvPr/>
        </p:nvSpPr>
        <p:spPr>
          <a:xfrm>
            <a:off x="3741558" y="1904838"/>
            <a:ext cx="955283" cy="230219"/>
          </a:xfrm>
          <a:prstGeom prst="rect">
            <a:avLst/>
          </a:prstGeom>
          <a:ln w="18359">
            <a:solidFill>
              <a:srgbClr val="FFFFFF"/>
            </a:solidFill>
          </a:ln>
        </p:spPr>
        <p:txBody>
          <a:bodyPr vert="horz" wrap="square" lIns="0" tIns="20729" rIns="0" bIns="0" rtlCol="0">
            <a:spAutoFit/>
          </a:bodyPr>
          <a:lstStyle/>
          <a:p>
            <a:pPr defTabSz="829178" fontAlgn="auto">
              <a:spcBef>
                <a:spcPts val="163"/>
              </a:spcBef>
              <a:spcAft>
                <a:spcPts val="0"/>
              </a:spcAft>
            </a:pPr>
            <a:r>
              <a:rPr sz="1360" kern="0">
                <a:solidFill>
                  <a:sysClr val="windowText" lastClr="000000"/>
                </a:solidFill>
                <a:latin typeface="Times New Roman"/>
                <a:cs typeface="Times New Roman"/>
              </a:rPr>
              <a:t>0.5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8"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1.5</a:t>
            </a:r>
            <a:endParaRPr sz="1360" kern="0">
              <a:solidFill>
                <a:sysClr val="windowText" lastClr="000000"/>
              </a:solidFill>
              <a:latin typeface="Times New Roman"/>
              <a:cs typeface="Times New Roman"/>
            </a:endParaRPr>
          </a:p>
        </p:txBody>
      </p:sp>
      <p:grpSp>
        <p:nvGrpSpPr>
          <p:cNvPr id="15" name="object 15"/>
          <p:cNvGrpSpPr/>
          <p:nvPr/>
        </p:nvGrpSpPr>
        <p:grpSpPr>
          <a:xfrm>
            <a:off x="6708464" y="1893218"/>
            <a:ext cx="807874" cy="328792"/>
            <a:chOff x="5717311" y="2087798"/>
            <a:chExt cx="890905" cy="362585"/>
          </a:xfrm>
        </p:grpSpPr>
        <p:sp>
          <p:nvSpPr>
            <p:cNvPr id="16" name="object 16"/>
            <p:cNvSpPr/>
            <p:nvPr/>
          </p:nvSpPr>
          <p:spPr>
            <a:xfrm>
              <a:off x="5726518" y="2097005"/>
              <a:ext cx="872490" cy="344170"/>
            </a:xfrm>
            <a:custGeom>
              <a:avLst/>
              <a:gdLst/>
              <a:ahLst/>
              <a:cxnLst/>
              <a:rect l="l" t="t" r="r" b="b"/>
              <a:pathLst>
                <a:path w="872490" h="344169">
                  <a:moveTo>
                    <a:pt x="872286" y="0"/>
                  </a:moveTo>
                  <a:lnTo>
                    <a:pt x="0" y="0"/>
                  </a:lnTo>
                  <a:lnTo>
                    <a:pt x="0" y="344157"/>
                  </a:lnTo>
                  <a:lnTo>
                    <a:pt x="436321" y="344157"/>
                  </a:lnTo>
                  <a:lnTo>
                    <a:pt x="872286" y="344157"/>
                  </a:lnTo>
                  <a:lnTo>
                    <a:pt x="872286"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17" name="object 17"/>
            <p:cNvSpPr/>
            <p:nvPr/>
          </p:nvSpPr>
          <p:spPr>
            <a:xfrm>
              <a:off x="5726518" y="2097005"/>
              <a:ext cx="872490" cy="344170"/>
            </a:xfrm>
            <a:custGeom>
              <a:avLst/>
              <a:gdLst/>
              <a:ahLst/>
              <a:cxnLst/>
              <a:rect l="l" t="t" r="r" b="b"/>
              <a:pathLst>
                <a:path w="872490" h="344169">
                  <a:moveTo>
                    <a:pt x="436321" y="344157"/>
                  </a:moveTo>
                  <a:lnTo>
                    <a:pt x="0" y="344157"/>
                  </a:lnTo>
                  <a:lnTo>
                    <a:pt x="0" y="0"/>
                  </a:lnTo>
                  <a:lnTo>
                    <a:pt x="872286" y="0"/>
                  </a:lnTo>
                  <a:lnTo>
                    <a:pt x="872286" y="344157"/>
                  </a:lnTo>
                  <a:lnTo>
                    <a:pt x="436321" y="344157"/>
                  </a:lnTo>
                  <a:close/>
                </a:path>
              </a:pathLst>
            </a:custGeom>
            <a:ln w="18359">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18" name="object 18"/>
          <p:cNvSpPr txBox="1"/>
          <p:nvPr/>
        </p:nvSpPr>
        <p:spPr>
          <a:xfrm>
            <a:off x="6602617" y="1910619"/>
            <a:ext cx="1018623"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1.5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8"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3.5</a:t>
            </a:r>
            <a:endParaRPr sz="1360" kern="0">
              <a:solidFill>
                <a:sysClr val="windowText" lastClr="000000"/>
              </a:solidFill>
              <a:latin typeface="Times New Roman"/>
              <a:cs typeface="Times New Roman"/>
            </a:endParaRPr>
          </a:p>
        </p:txBody>
      </p:sp>
      <p:grpSp>
        <p:nvGrpSpPr>
          <p:cNvPr id="19" name="object 19"/>
          <p:cNvGrpSpPr/>
          <p:nvPr/>
        </p:nvGrpSpPr>
        <p:grpSpPr>
          <a:xfrm>
            <a:off x="9514637" y="1878226"/>
            <a:ext cx="807874" cy="328792"/>
            <a:chOff x="8811897" y="2071265"/>
            <a:chExt cx="890905" cy="362585"/>
          </a:xfrm>
        </p:grpSpPr>
        <p:sp>
          <p:nvSpPr>
            <p:cNvPr id="20" name="object 20"/>
            <p:cNvSpPr/>
            <p:nvPr/>
          </p:nvSpPr>
          <p:spPr>
            <a:xfrm>
              <a:off x="8821076" y="2080445"/>
              <a:ext cx="872490" cy="344170"/>
            </a:xfrm>
            <a:custGeom>
              <a:avLst/>
              <a:gdLst/>
              <a:ahLst/>
              <a:cxnLst/>
              <a:rect l="l" t="t" r="r" b="b"/>
              <a:pathLst>
                <a:path w="872490" h="344169">
                  <a:moveTo>
                    <a:pt x="872286" y="0"/>
                  </a:moveTo>
                  <a:lnTo>
                    <a:pt x="0" y="0"/>
                  </a:lnTo>
                  <a:lnTo>
                    <a:pt x="0" y="344157"/>
                  </a:lnTo>
                  <a:lnTo>
                    <a:pt x="436321" y="344157"/>
                  </a:lnTo>
                  <a:lnTo>
                    <a:pt x="872286" y="344157"/>
                  </a:lnTo>
                  <a:lnTo>
                    <a:pt x="872286"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21" name="object 21"/>
            <p:cNvSpPr/>
            <p:nvPr/>
          </p:nvSpPr>
          <p:spPr>
            <a:xfrm>
              <a:off x="8821076" y="2080445"/>
              <a:ext cx="872490" cy="344170"/>
            </a:xfrm>
            <a:custGeom>
              <a:avLst/>
              <a:gdLst/>
              <a:ahLst/>
              <a:cxnLst/>
              <a:rect l="l" t="t" r="r" b="b"/>
              <a:pathLst>
                <a:path w="872490" h="344169">
                  <a:moveTo>
                    <a:pt x="436321" y="344157"/>
                  </a:moveTo>
                  <a:lnTo>
                    <a:pt x="0" y="344157"/>
                  </a:lnTo>
                  <a:lnTo>
                    <a:pt x="0" y="0"/>
                  </a:lnTo>
                  <a:lnTo>
                    <a:pt x="872286" y="0"/>
                  </a:lnTo>
                  <a:lnTo>
                    <a:pt x="872286" y="344157"/>
                  </a:lnTo>
                  <a:lnTo>
                    <a:pt x="436321" y="344157"/>
                  </a:lnTo>
                  <a:close/>
                </a:path>
              </a:pathLst>
            </a:custGeom>
            <a:ln w="18359">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22" name="object 22"/>
          <p:cNvSpPr txBox="1"/>
          <p:nvPr/>
        </p:nvSpPr>
        <p:spPr>
          <a:xfrm>
            <a:off x="9409410" y="1895602"/>
            <a:ext cx="1017472"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3.5</a:t>
            </a:r>
            <a:r>
              <a:rPr sz="1360" kern="0" spc="-5">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5">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0"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6.0</a:t>
            </a:r>
            <a:endParaRPr sz="1360" kern="0">
              <a:solidFill>
                <a:sysClr val="windowText" lastClr="000000"/>
              </a:solidFill>
              <a:latin typeface="Times New Roman"/>
              <a:cs typeface="Times New Roman"/>
            </a:endParaRPr>
          </a:p>
        </p:txBody>
      </p:sp>
      <p:sp>
        <p:nvSpPr>
          <p:cNvPr id="23" name="Slide Number Placeholder 22">
            <a:extLst>
              <a:ext uri="{FF2B5EF4-FFF2-40B4-BE49-F238E27FC236}">
                <a16:creationId xmlns:a16="http://schemas.microsoft.com/office/drawing/2014/main" id="{22E25347-9823-F6CD-3405-0E5EC6E5051B}"/>
              </a:ext>
            </a:extLst>
          </p:cNvPr>
          <p:cNvSpPr>
            <a:spLocks noGrp="1"/>
          </p:cNvSpPr>
          <p:nvPr>
            <p:ph type="sldNum" sz="quarter" idx="7"/>
          </p:nvPr>
        </p:nvSpPr>
        <p:spPr/>
        <p:txBody>
          <a:bodyPr/>
          <a:lstStyle/>
          <a:p>
            <a:pPr marL="160653">
              <a:lnSpc>
                <a:spcPts val="2267"/>
              </a:lnSpc>
            </a:pPr>
            <a:fld id="{81D60167-4931-47E6-BA6A-407CBD079E47}" type="slidenum">
              <a:rPr lang="en-GB" smtClean="0">
                <a:solidFill>
                  <a:srgbClr val="DC4713"/>
                </a:solidFill>
              </a:rPr>
              <a:pPr marL="160653">
                <a:lnSpc>
                  <a:spcPts val="2267"/>
                </a:lnSpc>
              </a:pPr>
              <a:t>19</a:t>
            </a:fld>
            <a:endParaRPr lang="en-GB">
              <a:solidFill>
                <a:srgbClr val="DC471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7624917" y="1442925"/>
            <a:ext cx="2867144" cy="2226325"/>
          </a:xfrm>
          <a:prstGeom prst="rect">
            <a:avLst/>
          </a:prstGeom>
        </p:spPr>
      </p:pic>
      <p:sp>
        <p:nvSpPr>
          <p:cNvPr id="6" name="object 6"/>
          <p:cNvSpPr txBox="1">
            <a:spLocks noGrp="1"/>
          </p:cNvSpPr>
          <p:nvPr>
            <p:ph type="title"/>
          </p:nvPr>
        </p:nvSpPr>
        <p:spPr>
          <a:xfrm>
            <a:off x="2092909" y="23086"/>
            <a:ext cx="8014244" cy="1219284"/>
          </a:xfrm>
          <a:prstGeom prst="rect">
            <a:avLst/>
          </a:prstGeom>
        </p:spPr>
        <p:txBody>
          <a:bodyPr vert="horz" wrap="square" lIns="0" tIns="64492" rIns="0" bIns="0" rtlCol="0">
            <a:spAutoFit/>
          </a:bodyPr>
          <a:lstStyle/>
          <a:p>
            <a:pPr marL="2504808" marR="4607" indent="-2493868">
              <a:lnSpc>
                <a:spcPts val="4461"/>
              </a:lnSpc>
              <a:spcBef>
                <a:spcPts val="508"/>
              </a:spcBef>
              <a:tabLst>
                <a:tab pos="7524790" algn="l"/>
              </a:tabLst>
            </a:pPr>
            <a:r>
              <a:t>Example</a:t>
            </a:r>
            <a:r>
              <a:rPr spc="-36"/>
              <a:t> </a:t>
            </a:r>
            <a:r>
              <a:t>of</a:t>
            </a:r>
            <a:r>
              <a:rPr spc="-23"/>
              <a:t> </a:t>
            </a:r>
            <a:r>
              <a:t>definitive</a:t>
            </a:r>
            <a:r>
              <a:rPr spc="-23"/>
              <a:t> </a:t>
            </a:r>
            <a:r>
              <a:rPr spc="-9"/>
              <a:t>evidence</a:t>
            </a:r>
            <a:r>
              <a:t>	</a:t>
            </a:r>
            <a:r>
              <a:rPr spc="-23"/>
              <a:t>of </a:t>
            </a:r>
            <a:r>
              <a:t>new</a:t>
            </a:r>
            <a:r>
              <a:rPr spc="-23"/>
              <a:t> </a:t>
            </a:r>
            <a:r>
              <a:rPr spc="-9"/>
              <a:t>physics</a:t>
            </a:r>
          </a:p>
        </p:txBody>
      </p:sp>
      <p:sp>
        <p:nvSpPr>
          <p:cNvPr id="7" name="object 7"/>
          <p:cNvSpPr txBox="1"/>
          <p:nvPr/>
        </p:nvSpPr>
        <p:spPr>
          <a:xfrm>
            <a:off x="1856892" y="3961685"/>
            <a:ext cx="108254" cy="140664"/>
          </a:xfrm>
          <a:prstGeom prst="rect">
            <a:avLst/>
          </a:prstGeom>
        </p:spPr>
        <p:txBody>
          <a:bodyPr vert="horz" wrap="square" lIns="0" tIns="14971" rIns="0" bIns="0" rtlCol="0">
            <a:spAutoFit/>
          </a:bodyPr>
          <a:lstStyle/>
          <a:p>
            <a:pPr marL="11516" defTabSz="829178" fontAlgn="auto">
              <a:spcBef>
                <a:spcPts val="118"/>
              </a:spcBef>
              <a:spcAft>
                <a:spcPts val="0"/>
              </a:spcAft>
            </a:pPr>
            <a:r>
              <a:rPr sz="816" kern="0" spc="177">
                <a:solidFill>
                  <a:sysClr val="windowText" lastClr="000000"/>
                </a:solidFill>
                <a:latin typeface="Arial"/>
                <a:cs typeface="Arial"/>
              </a:rPr>
              <a:t>●</a:t>
            </a:r>
            <a:endParaRPr sz="816" kern="0">
              <a:solidFill>
                <a:sysClr val="windowText" lastClr="000000"/>
              </a:solidFill>
              <a:latin typeface="Arial"/>
              <a:cs typeface="Arial"/>
            </a:endParaRPr>
          </a:p>
        </p:txBody>
      </p:sp>
      <p:sp>
        <p:nvSpPr>
          <p:cNvPr id="8" name="object 8"/>
          <p:cNvSpPr txBox="1"/>
          <p:nvPr/>
        </p:nvSpPr>
        <p:spPr>
          <a:xfrm>
            <a:off x="2047857" y="3802001"/>
            <a:ext cx="8318852" cy="2311945"/>
          </a:xfrm>
          <a:prstGeom prst="rect">
            <a:avLst/>
          </a:prstGeom>
        </p:spPr>
        <p:txBody>
          <a:bodyPr vert="horz" wrap="square" lIns="0" tIns="97312" rIns="0" bIns="0" rtlCol="0">
            <a:spAutoFit/>
          </a:bodyPr>
          <a:lstStyle/>
          <a:p>
            <a:pPr marL="11516" defTabSz="829178" fontAlgn="auto">
              <a:spcBef>
                <a:spcPts val="765"/>
              </a:spcBef>
              <a:spcAft>
                <a:spcPts val="0"/>
              </a:spcAft>
            </a:pPr>
            <a:r>
              <a:rPr sz="1859" kern="0" spc="-18">
                <a:solidFill>
                  <a:srgbClr val="336699"/>
                </a:solidFill>
                <a:latin typeface="Times New Roman"/>
                <a:cs typeface="Times New Roman"/>
              </a:rPr>
              <a:t>We</a:t>
            </a:r>
            <a:r>
              <a:rPr sz="1859" kern="0" spc="9">
                <a:solidFill>
                  <a:srgbClr val="336699"/>
                </a:solidFill>
                <a:latin typeface="Times New Roman"/>
                <a:cs typeface="Times New Roman"/>
              </a:rPr>
              <a:t> </a:t>
            </a:r>
            <a:r>
              <a:rPr sz="1859" kern="0">
                <a:solidFill>
                  <a:srgbClr val="336699"/>
                </a:solidFill>
                <a:latin typeface="Times New Roman"/>
                <a:cs typeface="Times New Roman"/>
              </a:rPr>
              <a:t>might</a:t>
            </a:r>
            <a:r>
              <a:rPr sz="1859" kern="0" spc="9">
                <a:solidFill>
                  <a:srgbClr val="336699"/>
                </a:solidFill>
                <a:latin typeface="Times New Roman"/>
                <a:cs typeface="Times New Roman"/>
              </a:rPr>
              <a:t> </a:t>
            </a:r>
            <a:r>
              <a:rPr sz="1859" kern="0">
                <a:solidFill>
                  <a:srgbClr val="336699"/>
                </a:solidFill>
                <a:latin typeface="Times New Roman"/>
                <a:cs typeface="Times New Roman"/>
              </a:rPr>
              <a:t>see</a:t>
            </a:r>
            <a:r>
              <a:rPr sz="1859" kern="0" spc="14">
                <a:solidFill>
                  <a:srgbClr val="336699"/>
                </a:solidFill>
                <a:latin typeface="Times New Roman"/>
                <a:cs typeface="Times New Roman"/>
              </a:rPr>
              <a:t> </a:t>
            </a:r>
            <a:r>
              <a:rPr sz="1859" kern="0">
                <a:solidFill>
                  <a:srgbClr val="336699"/>
                </a:solidFill>
                <a:latin typeface="Times New Roman"/>
                <a:cs typeface="Times New Roman"/>
              </a:rPr>
              <a:t>an</a:t>
            </a:r>
            <a:r>
              <a:rPr sz="1859" kern="0" spc="23">
                <a:solidFill>
                  <a:srgbClr val="336699"/>
                </a:solidFill>
                <a:latin typeface="Times New Roman"/>
                <a:cs typeface="Times New Roman"/>
              </a:rPr>
              <a:t> </a:t>
            </a:r>
            <a:r>
              <a:rPr sz="1859" kern="0">
                <a:solidFill>
                  <a:srgbClr val="336699"/>
                </a:solidFill>
                <a:latin typeface="Times New Roman"/>
                <a:cs typeface="Times New Roman"/>
              </a:rPr>
              <a:t>anomaly</a:t>
            </a:r>
            <a:r>
              <a:rPr sz="1859" kern="0" spc="23">
                <a:solidFill>
                  <a:srgbClr val="336699"/>
                </a:solidFill>
                <a:latin typeface="Times New Roman"/>
                <a:cs typeface="Times New Roman"/>
              </a:rPr>
              <a:t> </a:t>
            </a:r>
            <a:r>
              <a:rPr sz="1859" kern="0">
                <a:solidFill>
                  <a:srgbClr val="336699"/>
                </a:solidFill>
                <a:latin typeface="Times New Roman"/>
                <a:cs typeface="Times New Roman"/>
              </a:rPr>
              <a:t>only</a:t>
            </a:r>
            <a:r>
              <a:rPr sz="1859" kern="0" spc="18">
                <a:solidFill>
                  <a:srgbClr val="336699"/>
                </a:solidFill>
                <a:latin typeface="Times New Roman"/>
                <a:cs typeface="Times New Roman"/>
              </a:rPr>
              <a:t> </a:t>
            </a:r>
            <a:r>
              <a:rPr sz="1859" kern="0">
                <a:solidFill>
                  <a:srgbClr val="336699"/>
                </a:solidFill>
                <a:latin typeface="Times New Roman"/>
                <a:cs typeface="Times New Roman"/>
              </a:rPr>
              <a:t>at</a:t>
            </a:r>
            <a:r>
              <a:rPr sz="1859" kern="0" spc="9">
                <a:solidFill>
                  <a:srgbClr val="336699"/>
                </a:solidFill>
                <a:latin typeface="Times New Roman"/>
                <a:cs typeface="Times New Roman"/>
              </a:rPr>
              <a:t> </a:t>
            </a:r>
            <a:r>
              <a:rPr sz="1859" kern="0">
                <a:solidFill>
                  <a:srgbClr val="336699"/>
                </a:solidFill>
                <a:latin typeface="Times New Roman"/>
                <a:cs typeface="Times New Roman"/>
              </a:rPr>
              <a:t>low</a:t>
            </a:r>
            <a:r>
              <a:rPr sz="1859" kern="0" spc="23">
                <a:solidFill>
                  <a:srgbClr val="336699"/>
                </a:solidFill>
                <a:latin typeface="Times New Roman"/>
                <a:cs typeface="Times New Roman"/>
              </a:rPr>
              <a:t> </a:t>
            </a:r>
            <a:r>
              <a:rPr sz="1859" kern="0">
                <a:solidFill>
                  <a:srgbClr val="336699"/>
                </a:solidFill>
                <a:latin typeface="Times New Roman"/>
                <a:cs typeface="Times New Roman"/>
              </a:rPr>
              <a:t>neutrino</a:t>
            </a:r>
            <a:r>
              <a:rPr sz="1859" kern="0" spc="23">
                <a:solidFill>
                  <a:srgbClr val="336699"/>
                </a:solidFill>
                <a:latin typeface="Times New Roman"/>
                <a:cs typeface="Times New Roman"/>
              </a:rPr>
              <a:t> </a:t>
            </a:r>
            <a:r>
              <a:rPr sz="1859" kern="0" spc="-9">
                <a:solidFill>
                  <a:srgbClr val="336699"/>
                </a:solidFill>
                <a:latin typeface="Times New Roman"/>
                <a:cs typeface="Times New Roman"/>
              </a:rPr>
              <a:t>energy</a:t>
            </a:r>
            <a:endParaRPr sz="1859" kern="0">
              <a:solidFill>
                <a:sysClr val="windowText" lastClr="000000"/>
              </a:solidFill>
              <a:latin typeface="Times New Roman"/>
              <a:cs typeface="Times New Roman"/>
            </a:endParaRPr>
          </a:p>
          <a:p>
            <a:pPr marL="11516" marR="116891" defTabSz="829178" fontAlgn="auto">
              <a:lnSpc>
                <a:spcPts val="2086"/>
              </a:lnSpc>
              <a:spcBef>
                <a:spcPts val="871"/>
              </a:spcBef>
              <a:spcAft>
                <a:spcPts val="0"/>
              </a:spcAft>
            </a:pPr>
            <a:r>
              <a:rPr sz="1859" kern="0">
                <a:solidFill>
                  <a:srgbClr val="336699"/>
                </a:solidFill>
                <a:latin typeface="Times New Roman"/>
                <a:cs typeface="Times New Roman"/>
              </a:rPr>
              <a:t>In</a:t>
            </a:r>
            <a:r>
              <a:rPr sz="1859" kern="0" spc="32">
                <a:solidFill>
                  <a:srgbClr val="336699"/>
                </a:solidFill>
                <a:latin typeface="Times New Roman"/>
                <a:cs typeface="Times New Roman"/>
              </a:rPr>
              <a:t> </a:t>
            </a:r>
            <a:r>
              <a:rPr sz="1859" kern="0">
                <a:solidFill>
                  <a:srgbClr val="336699"/>
                </a:solidFill>
                <a:latin typeface="Times New Roman"/>
                <a:cs typeface="Times New Roman"/>
              </a:rPr>
              <a:t>a</a:t>
            </a:r>
            <a:r>
              <a:rPr sz="1859" kern="0" spc="32">
                <a:solidFill>
                  <a:srgbClr val="336699"/>
                </a:solidFill>
                <a:latin typeface="Times New Roman"/>
                <a:cs typeface="Times New Roman"/>
              </a:rPr>
              <a:t> </a:t>
            </a:r>
            <a:r>
              <a:rPr sz="1859" kern="0">
                <a:solidFill>
                  <a:srgbClr val="336699"/>
                </a:solidFill>
                <a:latin typeface="Times New Roman"/>
                <a:cs typeface="Times New Roman"/>
              </a:rPr>
              <a:t>narrow</a:t>
            </a:r>
            <a:r>
              <a:rPr sz="1859" kern="0" spc="41">
                <a:solidFill>
                  <a:srgbClr val="336699"/>
                </a:solidFill>
                <a:latin typeface="Times New Roman"/>
                <a:cs typeface="Times New Roman"/>
              </a:rPr>
              <a:t> </a:t>
            </a:r>
            <a:r>
              <a:rPr sz="1859" kern="0">
                <a:solidFill>
                  <a:srgbClr val="336699"/>
                </a:solidFill>
                <a:latin typeface="Times New Roman"/>
                <a:cs typeface="Times New Roman"/>
              </a:rPr>
              <a:t>band-experiment</a:t>
            </a:r>
            <a:r>
              <a:rPr sz="1859" kern="0" spc="27">
                <a:solidFill>
                  <a:srgbClr val="336699"/>
                </a:solidFill>
                <a:latin typeface="Times New Roman"/>
                <a:cs typeface="Times New Roman"/>
              </a:rPr>
              <a:t> </a:t>
            </a:r>
            <a:r>
              <a:rPr sz="1859" kern="0">
                <a:solidFill>
                  <a:srgbClr val="336699"/>
                </a:solidFill>
                <a:latin typeface="Times New Roman"/>
                <a:cs typeface="Times New Roman"/>
              </a:rPr>
              <a:t>where</a:t>
            </a:r>
            <a:r>
              <a:rPr sz="1859" kern="0" spc="36">
                <a:solidFill>
                  <a:srgbClr val="336699"/>
                </a:solidFill>
                <a:latin typeface="Times New Roman"/>
                <a:cs typeface="Times New Roman"/>
              </a:rPr>
              <a:t> </a:t>
            </a:r>
            <a:r>
              <a:rPr sz="1859" kern="0">
                <a:solidFill>
                  <a:srgbClr val="336699"/>
                </a:solidFill>
                <a:latin typeface="Times New Roman"/>
                <a:cs typeface="Times New Roman"/>
              </a:rPr>
              <a:t>we</a:t>
            </a:r>
            <a:r>
              <a:rPr sz="1859" kern="0" spc="32">
                <a:solidFill>
                  <a:srgbClr val="336699"/>
                </a:solidFill>
                <a:latin typeface="Times New Roman"/>
                <a:cs typeface="Times New Roman"/>
              </a:rPr>
              <a:t> </a:t>
            </a:r>
            <a:r>
              <a:rPr sz="1859" kern="0">
                <a:solidFill>
                  <a:srgbClr val="336699"/>
                </a:solidFill>
                <a:latin typeface="Times New Roman"/>
                <a:cs typeface="Times New Roman"/>
              </a:rPr>
              <a:t>only</a:t>
            </a:r>
            <a:r>
              <a:rPr sz="1859" kern="0" spc="50">
                <a:solidFill>
                  <a:srgbClr val="336699"/>
                </a:solidFill>
                <a:latin typeface="Times New Roman"/>
                <a:cs typeface="Times New Roman"/>
              </a:rPr>
              <a:t> </a:t>
            </a:r>
            <a:r>
              <a:rPr sz="1859" kern="0">
                <a:solidFill>
                  <a:srgbClr val="336699"/>
                </a:solidFill>
                <a:latin typeface="Times New Roman"/>
                <a:cs typeface="Times New Roman"/>
              </a:rPr>
              <a:t>had</a:t>
            </a:r>
            <a:r>
              <a:rPr sz="1859" kern="0" spc="36">
                <a:solidFill>
                  <a:srgbClr val="336699"/>
                </a:solidFill>
                <a:latin typeface="Times New Roman"/>
                <a:cs typeface="Times New Roman"/>
              </a:rPr>
              <a:t> </a:t>
            </a:r>
            <a:r>
              <a:rPr sz="1859" kern="0">
                <a:solidFill>
                  <a:srgbClr val="336699"/>
                </a:solidFill>
                <a:latin typeface="Times New Roman"/>
                <a:cs typeface="Times New Roman"/>
              </a:rPr>
              <a:t>the</a:t>
            </a:r>
            <a:r>
              <a:rPr sz="1859" kern="0" spc="36">
                <a:solidFill>
                  <a:srgbClr val="336699"/>
                </a:solidFill>
                <a:latin typeface="Times New Roman"/>
                <a:cs typeface="Times New Roman"/>
              </a:rPr>
              <a:t> </a:t>
            </a:r>
            <a:r>
              <a:rPr sz="1859" kern="0">
                <a:solidFill>
                  <a:srgbClr val="336699"/>
                </a:solidFill>
                <a:latin typeface="Times New Roman"/>
                <a:cs typeface="Times New Roman"/>
              </a:rPr>
              <a:t>middle</a:t>
            </a:r>
            <a:r>
              <a:rPr sz="1859" kern="0" spc="36">
                <a:solidFill>
                  <a:srgbClr val="336699"/>
                </a:solidFill>
                <a:latin typeface="Times New Roman"/>
                <a:cs typeface="Times New Roman"/>
              </a:rPr>
              <a:t> </a:t>
            </a:r>
            <a:r>
              <a:rPr sz="1859" kern="0">
                <a:solidFill>
                  <a:srgbClr val="336699"/>
                </a:solidFill>
                <a:latin typeface="Times New Roman"/>
                <a:cs typeface="Times New Roman"/>
              </a:rPr>
              <a:t>plot,</a:t>
            </a:r>
            <a:r>
              <a:rPr sz="1859" kern="0" spc="27">
                <a:solidFill>
                  <a:srgbClr val="336699"/>
                </a:solidFill>
                <a:latin typeface="Times New Roman"/>
                <a:cs typeface="Times New Roman"/>
              </a:rPr>
              <a:t> </a:t>
            </a:r>
            <a:r>
              <a:rPr sz="1859" kern="0">
                <a:solidFill>
                  <a:srgbClr val="336699"/>
                </a:solidFill>
                <a:latin typeface="Times New Roman"/>
                <a:cs typeface="Times New Roman"/>
              </a:rPr>
              <a:t>one</a:t>
            </a:r>
            <a:r>
              <a:rPr sz="1859" kern="0" spc="32">
                <a:solidFill>
                  <a:srgbClr val="336699"/>
                </a:solidFill>
                <a:latin typeface="Times New Roman"/>
                <a:cs typeface="Times New Roman"/>
              </a:rPr>
              <a:t> </a:t>
            </a:r>
            <a:r>
              <a:rPr sz="1859" kern="0">
                <a:solidFill>
                  <a:srgbClr val="336699"/>
                </a:solidFill>
                <a:latin typeface="Times New Roman"/>
                <a:cs typeface="Times New Roman"/>
              </a:rPr>
              <a:t>might</a:t>
            </a:r>
            <a:r>
              <a:rPr sz="1859" kern="0" spc="32">
                <a:solidFill>
                  <a:srgbClr val="336699"/>
                </a:solidFill>
                <a:latin typeface="Times New Roman"/>
                <a:cs typeface="Times New Roman"/>
              </a:rPr>
              <a:t> </a:t>
            </a:r>
            <a:r>
              <a:rPr sz="1859" kern="0" spc="-9">
                <a:solidFill>
                  <a:srgbClr val="336699"/>
                </a:solidFill>
                <a:latin typeface="Times New Roman"/>
                <a:cs typeface="Times New Roman"/>
              </a:rPr>
              <a:t>conclude </a:t>
            </a:r>
            <a:r>
              <a:rPr sz="1859" kern="0">
                <a:solidFill>
                  <a:srgbClr val="336699"/>
                </a:solidFill>
                <a:latin typeface="Times New Roman"/>
                <a:cs typeface="Times New Roman"/>
              </a:rPr>
              <a:t>that</a:t>
            </a:r>
            <a:r>
              <a:rPr sz="1859" kern="0" spc="36">
                <a:solidFill>
                  <a:srgbClr val="336699"/>
                </a:solidFill>
                <a:latin typeface="Times New Roman"/>
                <a:cs typeface="Times New Roman"/>
              </a:rPr>
              <a:t> </a:t>
            </a:r>
            <a:r>
              <a:rPr sz="1859" kern="0">
                <a:solidFill>
                  <a:srgbClr val="336699"/>
                </a:solidFill>
                <a:latin typeface="Times New Roman"/>
                <a:cs typeface="Times New Roman"/>
              </a:rPr>
              <a:t>everything</a:t>
            </a:r>
            <a:r>
              <a:rPr sz="1859" kern="0" spc="36">
                <a:solidFill>
                  <a:srgbClr val="336699"/>
                </a:solidFill>
                <a:latin typeface="Times New Roman"/>
                <a:cs typeface="Times New Roman"/>
              </a:rPr>
              <a:t> </a:t>
            </a:r>
            <a:r>
              <a:rPr sz="1859" kern="0">
                <a:solidFill>
                  <a:srgbClr val="336699"/>
                </a:solidFill>
                <a:latin typeface="Times New Roman"/>
                <a:cs typeface="Times New Roman"/>
              </a:rPr>
              <a:t>is</a:t>
            </a:r>
            <a:r>
              <a:rPr sz="1859" kern="0" spc="36">
                <a:solidFill>
                  <a:srgbClr val="336699"/>
                </a:solidFill>
                <a:latin typeface="Times New Roman"/>
                <a:cs typeface="Times New Roman"/>
              </a:rPr>
              <a:t> </a:t>
            </a:r>
            <a:r>
              <a:rPr sz="1859" kern="0">
                <a:solidFill>
                  <a:srgbClr val="336699"/>
                </a:solidFill>
                <a:latin typeface="Times New Roman"/>
                <a:cs typeface="Times New Roman"/>
              </a:rPr>
              <a:t>consistent</a:t>
            </a:r>
            <a:r>
              <a:rPr sz="1859" kern="0" spc="36">
                <a:solidFill>
                  <a:srgbClr val="336699"/>
                </a:solidFill>
                <a:latin typeface="Times New Roman"/>
                <a:cs typeface="Times New Roman"/>
              </a:rPr>
              <a:t> </a:t>
            </a:r>
            <a:r>
              <a:rPr sz="1859" kern="0">
                <a:solidFill>
                  <a:srgbClr val="336699"/>
                </a:solidFill>
                <a:latin typeface="Times New Roman"/>
                <a:cs typeface="Times New Roman"/>
              </a:rPr>
              <a:t>with</a:t>
            </a:r>
            <a:r>
              <a:rPr sz="1859" kern="0" spc="36">
                <a:solidFill>
                  <a:srgbClr val="336699"/>
                </a:solidFill>
                <a:latin typeface="Times New Roman"/>
                <a:cs typeface="Times New Roman"/>
              </a:rPr>
              <a:t> </a:t>
            </a:r>
            <a:r>
              <a:rPr sz="1859" kern="0">
                <a:solidFill>
                  <a:srgbClr val="336699"/>
                </a:solidFill>
                <a:latin typeface="Times New Roman"/>
                <a:cs typeface="Times New Roman"/>
              </a:rPr>
              <a:t>three</a:t>
            </a:r>
            <a:r>
              <a:rPr sz="1859" kern="0" spc="32">
                <a:solidFill>
                  <a:srgbClr val="336699"/>
                </a:solidFill>
                <a:latin typeface="Times New Roman"/>
                <a:cs typeface="Times New Roman"/>
              </a:rPr>
              <a:t> </a:t>
            </a:r>
            <a:r>
              <a:rPr sz="1859" kern="0" spc="-9">
                <a:solidFill>
                  <a:srgbClr val="336699"/>
                </a:solidFill>
                <a:latin typeface="Times New Roman"/>
                <a:cs typeface="Times New Roman"/>
              </a:rPr>
              <a:t>flavors</a:t>
            </a:r>
            <a:endParaRPr sz="1859" kern="0">
              <a:solidFill>
                <a:sysClr val="windowText" lastClr="000000"/>
              </a:solidFill>
              <a:latin typeface="Times New Roman"/>
              <a:cs typeface="Times New Roman"/>
            </a:endParaRPr>
          </a:p>
          <a:p>
            <a:pPr marL="11516" marR="4607" defTabSz="829178" fontAlgn="auto">
              <a:lnSpc>
                <a:spcPts val="2077"/>
              </a:lnSpc>
              <a:spcBef>
                <a:spcPts val="830"/>
              </a:spcBef>
              <a:spcAft>
                <a:spcPts val="0"/>
              </a:spcAft>
            </a:pPr>
            <a:r>
              <a:rPr sz="1859" kern="0">
                <a:solidFill>
                  <a:srgbClr val="336699"/>
                </a:solidFill>
                <a:latin typeface="Times New Roman"/>
                <a:cs typeface="Times New Roman"/>
              </a:rPr>
              <a:t>Does</a:t>
            </a:r>
            <a:r>
              <a:rPr sz="1859" kern="0" spc="23">
                <a:solidFill>
                  <a:srgbClr val="336699"/>
                </a:solidFill>
                <a:latin typeface="Times New Roman"/>
                <a:cs typeface="Times New Roman"/>
              </a:rPr>
              <a:t> </a:t>
            </a:r>
            <a:r>
              <a:rPr sz="1859" kern="0">
                <a:solidFill>
                  <a:srgbClr val="336699"/>
                </a:solidFill>
                <a:latin typeface="Times New Roman"/>
                <a:cs typeface="Times New Roman"/>
              </a:rPr>
              <a:t>this</a:t>
            </a:r>
            <a:r>
              <a:rPr sz="1859" kern="0" spc="14">
                <a:solidFill>
                  <a:srgbClr val="336699"/>
                </a:solidFill>
                <a:latin typeface="Times New Roman"/>
                <a:cs typeface="Times New Roman"/>
              </a:rPr>
              <a:t> </a:t>
            </a:r>
            <a:r>
              <a:rPr sz="1859" kern="0">
                <a:solidFill>
                  <a:srgbClr val="336699"/>
                </a:solidFill>
                <a:latin typeface="Times New Roman"/>
                <a:cs typeface="Times New Roman"/>
              </a:rPr>
              <a:t>new</a:t>
            </a:r>
            <a:r>
              <a:rPr sz="1859" kern="0" spc="36">
                <a:solidFill>
                  <a:srgbClr val="336699"/>
                </a:solidFill>
                <a:latin typeface="Times New Roman"/>
                <a:cs typeface="Times New Roman"/>
              </a:rPr>
              <a:t> </a:t>
            </a:r>
            <a:r>
              <a:rPr sz="1859" kern="0">
                <a:solidFill>
                  <a:srgbClr val="336699"/>
                </a:solidFill>
                <a:latin typeface="Times New Roman"/>
                <a:cs typeface="Times New Roman"/>
              </a:rPr>
              <a:t>physics</a:t>
            </a:r>
            <a:r>
              <a:rPr sz="1859" kern="0" spc="14">
                <a:solidFill>
                  <a:srgbClr val="336699"/>
                </a:solidFill>
                <a:latin typeface="Times New Roman"/>
                <a:cs typeface="Times New Roman"/>
              </a:rPr>
              <a:t> </a:t>
            </a:r>
            <a:r>
              <a:rPr sz="1859" kern="0">
                <a:solidFill>
                  <a:srgbClr val="336699"/>
                </a:solidFill>
                <a:latin typeface="Times New Roman"/>
                <a:cs typeface="Times New Roman"/>
              </a:rPr>
              <a:t>depend</a:t>
            </a:r>
            <a:r>
              <a:rPr sz="1859" kern="0" spc="23">
                <a:solidFill>
                  <a:srgbClr val="336699"/>
                </a:solidFill>
                <a:latin typeface="Times New Roman"/>
                <a:cs typeface="Times New Roman"/>
              </a:rPr>
              <a:t> </a:t>
            </a:r>
            <a:r>
              <a:rPr sz="1859" kern="0">
                <a:solidFill>
                  <a:srgbClr val="336699"/>
                </a:solidFill>
                <a:latin typeface="Times New Roman"/>
                <a:cs typeface="Times New Roman"/>
              </a:rPr>
              <a:t>on</a:t>
            </a:r>
            <a:r>
              <a:rPr sz="1859" kern="0" spc="32">
                <a:solidFill>
                  <a:srgbClr val="336699"/>
                </a:solidFill>
                <a:latin typeface="Times New Roman"/>
                <a:cs typeface="Times New Roman"/>
              </a:rPr>
              <a:t> </a:t>
            </a:r>
            <a:r>
              <a:rPr sz="1859" kern="0">
                <a:solidFill>
                  <a:srgbClr val="336699"/>
                </a:solidFill>
                <a:latin typeface="Times New Roman"/>
                <a:cs typeface="Times New Roman"/>
              </a:rPr>
              <a:t>E</a:t>
            </a:r>
            <a:r>
              <a:rPr sz="1859" kern="0" spc="36">
                <a:solidFill>
                  <a:srgbClr val="336699"/>
                </a:solidFill>
                <a:latin typeface="Times New Roman"/>
                <a:cs typeface="Times New Roman"/>
              </a:rPr>
              <a:t> </a:t>
            </a:r>
            <a:r>
              <a:rPr sz="1859" kern="0">
                <a:solidFill>
                  <a:srgbClr val="336699"/>
                </a:solidFill>
                <a:latin typeface="Times New Roman"/>
                <a:cs typeface="Times New Roman"/>
              </a:rPr>
              <a:t>rather</a:t>
            </a:r>
            <a:r>
              <a:rPr sz="1859" kern="0" spc="27">
                <a:solidFill>
                  <a:srgbClr val="336699"/>
                </a:solidFill>
                <a:latin typeface="Times New Roman"/>
                <a:cs typeface="Times New Roman"/>
              </a:rPr>
              <a:t> </a:t>
            </a:r>
            <a:r>
              <a:rPr sz="1859" kern="0">
                <a:solidFill>
                  <a:srgbClr val="336699"/>
                </a:solidFill>
                <a:latin typeface="Times New Roman"/>
                <a:cs typeface="Times New Roman"/>
              </a:rPr>
              <a:t>than</a:t>
            </a:r>
            <a:r>
              <a:rPr sz="1859" kern="0" spc="32">
                <a:solidFill>
                  <a:srgbClr val="336699"/>
                </a:solidFill>
                <a:latin typeface="Times New Roman"/>
                <a:cs typeface="Times New Roman"/>
              </a:rPr>
              <a:t> </a:t>
            </a:r>
            <a:r>
              <a:rPr sz="1859" kern="0">
                <a:solidFill>
                  <a:srgbClr val="336699"/>
                </a:solidFill>
                <a:latin typeface="Times New Roman"/>
                <a:cs typeface="Times New Roman"/>
              </a:rPr>
              <a:t>L/E?</a:t>
            </a:r>
            <a:r>
              <a:rPr sz="1859" kern="0" spc="32">
                <a:solidFill>
                  <a:srgbClr val="336699"/>
                </a:solidFill>
                <a:latin typeface="Times New Roman"/>
                <a:cs typeface="Times New Roman"/>
              </a:rPr>
              <a:t> </a:t>
            </a:r>
            <a:r>
              <a:rPr sz="1859" kern="0">
                <a:solidFill>
                  <a:srgbClr val="336699"/>
                </a:solidFill>
                <a:latin typeface="Times New Roman"/>
                <a:cs typeface="Times New Roman"/>
              </a:rPr>
              <a:t>Is</a:t>
            </a:r>
            <a:r>
              <a:rPr sz="1859" kern="0" spc="23">
                <a:solidFill>
                  <a:srgbClr val="336699"/>
                </a:solidFill>
                <a:latin typeface="Times New Roman"/>
                <a:cs typeface="Times New Roman"/>
              </a:rPr>
              <a:t> </a:t>
            </a:r>
            <a:r>
              <a:rPr sz="1859" kern="0">
                <a:solidFill>
                  <a:srgbClr val="336699"/>
                </a:solidFill>
                <a:latin typeface="Times New Roman"/>
                <a:cs typeface="Times New Roman"/>
              </a:rPr>
              <a:t>it</a:t>
            </a:r>
            <a:r>
              <a:rPr sz="1859" kern="0" spc="23">
                <a:solidFill>
                  <a:srgbClr val="336699"/>
                </a:solidFill>
                <a:latin typeface="Times New Roman"/>
                <a:cs typeface="Times New Roman"/>
              </a:rPr>
              <a:t> </a:t>
            </a:r>
            <a:r>
              <a:rPr sz="1859" kern="0">
                <a:solidFill>
                  <a:srgbClr val="336699"/>
                </a:solidFill>
                <a:latin typeface="Times New Roman"/>
                <a:cs typeface="Times New Roman"/>
              </a:rPr>
              <a:t>matter</a:t>
            </a:r>
            <a:r>
              <a:rPr sz="1859" kern="0" spc="27">
                <a:solidFill>
                  <a:srgbClr val="336699"/>
                </a:solidFill>
                <a:latin typeface="Times New Roman"/>
                <a:cs typeface="Times New Roman"/>
              </a:rPr>
              <a:t> </a:t>
            </a:r>
            <a:r>
              <a:rPr sz="1859" kern="0">
                <a:solidFill>
                  <a:srgbClr val="336699"/>
                </a:solidFill>
                <a:latin typeface="Times New Roman"/>
                <a:cs typeface="Times New Roman"/>
              </a:rPr>
              <a:t>dependent?</a:t>
            </a:r>
            <a:r>
              <a:rPr sz="1859" kern="0" spc="32">
                <a:solidFill>
                  <a:srgbClr val="336699"/>
                </a:solidFill>
                <a:latin typeface="Times New Roman"/>
                <a:cs typeface="Times New Roman"/>
              </a:rPr>
              <a:t> </a:t>
            </a:r>
            <a:r>
              <a:rPr sz="1859" kern="0">
                <a:solidFill>
                  <a:srgbClr val="336699"/>
                </a:solidFill>
                <a:latin typeface="Times New Roman"/>
                <a:cs typeface="Times New Roman"/>
              </a:rPr>
              <a:t>Is</a:t>
            </a:r>
            <a:r>
              <a:rPr sz="1859" kern="0" spc="23">
                <a:solidFill>
                  <a:srgbClr val="336699"/>
                </a:solidFill>
                <a:latin typeface="Times New Roman"/>
                <a:cs typeface="Times New Roman"/>
              </a:rPr>
              <a:t> </a:t>
            </a:r>
            <a:r>
              <a:rPr sz="1859" kern="0">
                <a:solidFill>
                  <a:srgbClr val="336699"/>
                </a:solidFill>
                <a:latin typeface="Times New Roman"/>
                <a:cs typeface="Times New Roman"/>
              </a:rPr>
              <a:t>it</a:t>
            </a:r>
            <a:r>
              <a:rPr sz="1859" kern="0" spc="32">
                <a:solidFill>
                  <a:srgbClr val="336699"/>
                </a:solidFill>
                <a:latin typeface="Times New Roman"/>
                <a:cs typeface="Times New Roman"/>
              </a:rPr>
              <a:t> </a:t>
            </a:r>
            <a:r>
              <a:rPr sz="1859" kern="0" spc="-18">
                <a:solidFill>
                  <a:srgbClr val="336699"/>
                </a:solidFill>
                <a:latin typeface="Times New Roman"/>
                <a:cs typeface="Times New Roman"/>
              </a:rPr>
              <a:t>only </a:t>
            </a:r>
            <a:r>
              <a:rPr sz="1859" kern="0">
                <a:solidFill>
                  <a:srgbClr val="336699"/>
                </a:solidFill>
                <a:latin typeface="Times New Roman"/>
                <a:cs typeface="Times New Roman"/>
              </a:rPr>
              <a:t>present</a:t>
            </a:r>
            <a:r>
              <a:rPr sz="1859" kern="0" spc="23">
                <a:solidFill>
                  <a:srgbClr val="336699"/>
                </a:solidFill>
                <a:latin typeface="Times New Roman"/>
                <a:cs typeface="Times New Roman"/>
              </a:rPr>
              <a:t> </a:t>
            </a:r>
            <a:r>
              <a:rPr sz="1859" kern="0">
                <a:solidFill>
                  <a:srgbClr val="336699"/>
                </a:solidFill>
                <a:latin typeface="Times New Roman"/>
                <a:cs typeface="Times New Roman"/>
              </a:rPr>
              <a:t>in</a:t>
            </a:r>
            <a:r>
              <a:rPr sz="1859" kern="0" spc="36">
                <a:solidFill>
                  <a:srgbClr val="336699"/>
                </a:solidFill>
                <a:latin typeface="Times New Roman"/>
                <a:cs typeface="Times New Roman"/>
              </a:rPr>
              <a:t> </a:t>
            </a:r>
            <a:r>
              <a:rPr sz="1859" kern="0">
                <a:solidFill>
                  <a:srgbClr val="336699"/>
                </a:solidFill>
                <a:latin typeface="Times New Roman"/>
                <a:cs typeface="Times New Roman"/>
              </a:rPr>
              <a:t>the</a:t>
            </a:r>
            <a:r>
              <a:rPr sz="1859" kern="0" spc="36">
                <a:solidFill>
                  <a:srgbClr val="336699"/>
                </a:solidFill>
                <a:latin typeface="Times New Roman"/>
                <a:cs typeface="Times New Roman"/>
              </a:rPr>
              <a:t> </a:t>
            </a:r>
            <a:r>
              <a:rPr sz="1859" kern="0">
                <a:solidFill>
                  <a:srgbClr val="336699"/>
                </a:solidFill>
                <a:latin typeface="Times New Roman"/>
                <a:cs typeface="Times New Roman"/>
              </a:rPr>
              <a:t>rapid</a:t>
            </a:r>
            <a:r>
              <a:rPr sz="1859" kern="0" spc="36">
                <a:solidFill>
                  <a:srgbClr val="336699"/>
                </a:solidFill>
                <a:latin typeface="Times New Roman"/>
                <a:cs typeface="Times New Roman"/>
              </a:rPr>
              <a:t> </a:t>
            </a:r>
            <a:r>
              <a:rPr sz="1859" kern="0">
                <a:solidFill>
                  <a:srgbClr val="336699"/>
                </a:solidFill>
                <a:latin typeface="Times New Roman"/>
                <a:cs typeface="Times New Roman"/>
              </a:rPr>
              <a:t>oscillation</a:t>
            </a:r>
            <a:r>
              <a:rPr sz="1859" kern="0" spc="54">
                <a:solidFill>
                  <a:srgbClr val="336699"/>
                </a:solidFill>
                <a:latin typeface="Times New Roman"/>
                <a:cs typeface="Times New Roman"/>
              </a:rPr>
              <a:t> </a:t>
            </a:r>
            <a:r>
              <a:rPr sz="1859" kern="0">
                <a:solidFill>
                  <a:srgbClr val="336699"/>
                </a:solidFill>
                <a:latin typeface="Times New Roman"/>
                <a:cs typeface="Times New Roman"/>
              </a:rPr>
              <a:t>region?</a:t>
            </a:r>
            <a:r>
              <a:rPr sz="1859" kern="0" spc="36">
                <a:solidFill>
                  <a:srgbClr val="336699"/>
                </a:solidFill>
                <a:latin typeface="Times New Roman"/>
                <a:cs typeface="Times New Roman"/>
              </a:rPr>
              <a:t> </a:t>
            </a:r>
            <a:r>
              <a:rPr sz="1859" kern="0">
                <a:solidFill>
                  <a:srgbClr val="336699"/>
                </a:solidFill>
                <a:latin typeface="Times New Roman"/>
                <a:cs typeface="Times New Roman"/>
              </a:rPr>
              <a:t>DUNE</a:t>
            </a:r>
            <a:r>
              <a:rPr sz="1859" kern="0" spc="41">
                <a:solidFill>
                  <a:srgbClr val="336699"/>
                </a:solidFill>
                <a:latin typeface="Times New Roman"/>
                <a:cs typeface="Times New Roman"/>
              </a:rPr>
              <a:t> </a:t>
            </a:r>
            <a:r>
              <a:rPr sz="1859" kern="0">
                <a:solidFill>
                  <a:srgbClr val="336699"/>
                </a:solidFill>
                <a:latin typeface="Times New Roman"/>
                <a:cs typeface="Times New Roman"/>
              </a:rPr>
              <a:t>cannot</a:t>
            </a:r>
            <a:r>
              <a:rPr sz="1859" kern="0" spc="32">
                <a:solidFill>
                  <a:srgbClr val="336699"/>
                </a:solidFill>
                <a:latin typeface="Times New Roman"/>
                <a:cs typeface="Times New Roman"/>
              </a:rPr>
              <a:t> </a:t>
            </a:r>
            <a:r>
              <a:rPr sz="1859" kern="0">
                <a:solidFill>
                  <a:srgbClr val="336699"/>
                </a:solidFill>
                <a:latin typeface="Times New Roman"/>
                <a:cs typeface="Times New Roman"/>
              </a:rPr>
              <a:t>completely</a:t>
            </a:r>
            <a:r>
              <a:rPr sz="1859" kern="0" spc="91">
                <a:solidFill>
                  <a:srgbClr val="336699"/>
                </a:solidFill>
                <a:latin typeface="Times New Roman"/>
                <a:cs typeface="Times New Roman"/>
              </a:rPr>
              <a:t> </a:t>
            </a:r>
            <a:r>
              <a:rPr sz="1859" i="1" kern="0">
                <a:solidFill>
                  <a:srgbClr val="336699"/>
                </a:solidFill>
                <a:latin typeface="Times New Roman"/>
                <a:cs typeface="Times New Roman"/>
              </a:rPr>
              <a:t>characterize</a:t>
            </a:r>
            <a:r>
              <a:rPr sz="1859" i="1" kern="0" spc="45">
                <a:solidFill>
                  <a:srgbClr val="336699"/>
                </a:solidFill>
                <a:latin typeface="Times New Roman"/>
                <a:cs typeface="Times New Roman"/>
              </a:rPr>
              <a:t> </a:t>
            </a:r>
            <a:r>
              <a:rPr sz="1859" kern="0">
                <a:solidFill>
                  <a:srgbClr val="336699"/>
                </a:solidFill>
                <a:latin typeface="Times New Roman"/>
                <a:cs typeface="Times New Roman"/>
              </a:rPr>
              <a:t>the</a:t>
            </a:r>
            <a:r>
              <a:rPr sz="1859" kern="0" spc="41">
                <a:solidFill>
                  <a:srgbClr val="336699"/>
                </a:solidFill>
                <a:latin typeface="Times New Roman"/>
                <a:cs typeface="Times New Roman"/>
              </a:rPr>
              <a:t> </a:t>
            </a:r>
            <a:r>
              <a:rPr sz="1859" kern="0" spc="-23">
                <a:solidFill>
                  <a:srgbClr val="336699"/>
                </a:solidFill>
                <a:latin typeface="Times New Roman"/>
                <a:cs typeface="Times New Roman"/>
              </a:rPr>
              <a:t>new </a:t>
            </a:r>
            <a:r>
              <a:rPr sz="1859" kern="0">
                <a:solidFill>
                  <a:srgbClr val="336699"/>
                </a:solidFill>
                <a:latin typeface="Times New Roman"/>
                <a:cs typeface="Times New Roman"/>
              </a:rPr>
              <a:t>physics,</a:t>
            </a:r>
            <a:r>
              <a:rPr sz="1859" kern="0" spc="23">
                <a:solidFill>
                  <a:srgbClr val="336699"/>
                </a:solidFill>
                <a:latin typeface="Times New Roman"/>
                <a:cs typeface="Times New Roman"/>
              </a:rPr>
              <a:t> </a:t>
            </a:r>
            <a:r>
              <a:rPr sz="1859" kern="0">
                <a:solidFill>
                  <a:srgbClr val="336699"/>
                </a:solidFill>
                <a:latin typeface="Times New Roman"/>
                <a:cs typeface="Times New Roman"/>
              </a:rPr>
              <a:t>but</a:t>
            </a:r>
            <a:r>
              <a:rPr sz="1859" kern="0" spc="23">
                <a:solidFill>
                  <a:srgbClr val="336699"/>
                </a:solidFill>
                <a:latin typeface="Times New Roman"/>
                <a:cs typeface="Times New Roman"/>
              </a:rPr>
              <a:t> </a:t>
            </a:r>
            <a:r>
              <a:rPr sz="1859" kern="0">
                <a:solidFill>
                  <a:srgbClr val="336699"/>
                </a:solidFill>
                <a:latin typeface="Times New Roman"/>
                <a:cs typeface="Times New Roman"/>
              </a:rPr>
              <a:t>DUNE</a:t>
            </a:r>
            <a:r>
              <a:rPr sz="1859" kern="0" spc="32">
                <a:solidFill>
                  <a:srgbClr val="336699"/>
                </a:solidFill>
                <a:latin typeface="Times New Roman"/>
                <a:cs typeface="Times New Roman"/>
              </a:rPr>
              <a:t> </a:t>
            </a:r>
            <a:r>
              <a:rPr sz="1859" kern="0">
                <a:solidFill>
                  <a:srgbClr val="336699"/>
                </a:solidFill>
                <a:latin typeface="Times New Roman"/>
                <a:cs typeface="Times New Roman"/>
              </a:rPr>
              <a:t>+</a:t>
            </a:r>
            <a:r>
              <a:rPr sz="1859" kern="0" spc="27">
                <a:solidFill>
                  <a:srgbClr val="336699"/>
                </a:solidFill>
                <a:latin typeface="Times New Roman"/>
                <a:cs typeface="Times New Roman"/>
              </a:rPr>
              <a:t> </a:t>
            </a:r>
            <a:r>
              <a:rPr sz="1859" kern="0">
                <a:solidFill>
                  <a:srgbClr val="336699"/>
                </a:solidFill>
                <a:latin typeface="Times New Roman"/>
                <a:cs typeface="Times New Roman"/>
              </a:rPr>
              <a:t>Hyper-K</a:t>
            </a:r>
            <a:r>
              <a:rPr sz="1859" kern="0" spc="14">
                <a:solidFill>
                  <a:srgbClr val="336699"/>
                </a:solidFill>
                <a:latin typeface="Times New Roman"/>
                <a:cs typeface="Times New Roman"/>
              </a:rPr>
              <a:t> </a:t>
            </a:r>
            <a:r>
              <a:rPr sz="1859" kern="0">
                <a:solidFill>
                  <a:srgbClr val="336699"/>
                </a:solidFill>
                <a:latin typeface="Times New Roman"/>
                <a:cs typeface="Times New Roman"/>
              </a:rPr>
              <a:t>could</a:t>
            </a:r>
            <a:r>
              <a:rPr sz="1859" kern="0" spc="32">
                <a:solidFill>
                  <a:srgbClr val="336699"/>
                </a:solidFill>
                <a:latin typeface="Times New Roman"/>
                <a:cs typeface="Times New Roman"/>
              </a:rPr>
              <a:t> </a:t>
            </a:r>
            <a:r>
              <a:rPr sz="1859" kern="0">
                <a:solidFill>
                  <a:srgbClr val="336699"/>
                </a:solidFill>
                <a:latin typeface="Times New Roman"/>
                <a:cs typeface="Times New Roman"/>
              </a:rPr>
              <a:t>probably</a:t>
            </a:r>
            <a:r>
              <a:rPr sz="1859" kern="0" spc="41">
                <a:solidFill>
                  <a:srgbClr val="336699"/>
                </a:solidFill>
                <a:latin typeface="Times New Roman"/>
                <a:cs typeface="Times New Roman"/>
              </a:rPr>
              <a:t> </a:t>
            </a:r>
            <a:r>
              <a:rPr sz="1859" kern="0">
                <a:solidFill>
                  <a:srgbClr val="336699"/>
                </a:solidFill>
                <a:latin typeface="Times New Roman"/>
                <a:cs typeface="Times New Roman"/>
              </a:rPr>
              <a:t>answer</a:t>
            </a:r>
            <a:r>
              <a:rPr sz="1859" kern="0" spc="27">
                <a:solidFill>
                  <a:srgbClr val="336699"/>
                </a:solidFill>
                <a:latin typeface="Times New Roman"/>
                <a:cs typeface="Times New Roman"/>
              </a:rPr>
              <a:t> </a:t>
            </a:r>
            <a:r>
              <a:rPr sz="1859" kern="0">
                <a:solidFill>
                  <a:srgbClr val="336699"/>
                </a:solidFill>
                <a:latin typeface="Times New Roman"/>
                <a:cs typeface="Times New Roman"/>
              </a:rPr>
              <a:t>all</a:t>
            </a:r>
            <a:r>
              <a:rPr sz="1859" kern="0" spc="32">
                <a:solidFill>
                  <a:srgbClr val="336699"/>
                </a:solidFill>
                <a:latin typeface="Times New Roman"/>
                <a:cs typeface="Times New Roman"/>
              </a:rPr>
              <a:t> </a:t>
            </a:r>
            <a:r>
              <a:rPr sz="1859" kern="0">
                <a:solidFill>
                  <a:srgbClr val="336699"/>
                </a:solidFill>
                <a:latin typeface="Times New Roman"/>
                <a:cs typeface="Times New Roman"/>
              </a:rPr>
              <a:t>of</a:t>
            </a:r>
            <a:r>
              <a:rPr sz="1859" kern="0" spc="27">
                <a:solidFill>
                  <a:srgbClr val="336699"/>
                </a:solidFill>
                <a:latin typeface="Times New Roman"/>
                <a:cs typeface="Times New Roman"/>
              </a:rPr>
              <a:t> </a:t>
            </a:r>
            <a:r>
              <a:rPr sz="1859" kern="0">
                <a:solidFill>
                  <a:srgbClr val="336699"/>
                </a:solidFill>
                <a:latin typeface="Times New Roman"/>
                <a:cs typeface="Times New Roman"/>
              </a:rPr>
              <a:t>these</a:t>
            </a:r>
            <a:r>
              <a:rPr sz="1859" kern="0" spc="27">
                <a:solidFill>
                  <a:srgbClr val="336699"/>
                </a:solidFill>
                <a:latin typeface="Times New Roman"/>
                <a:cs typeface="Times New Roman"/>
              </a:rPr>
              <a:t> </a:t>
            </a:r>
            <a:r>
              <a:rPr sz="1859" kern="0" spc="-9">
                <a:solidFill>
                  <a:srgbClr val="336699"/>
                </a:solidFill>
                <a:latin typeface="Times New Roman"/>
                <a:cs typeface="Times New Roman"/>
              </a:rPr>
              <a:t>questions</a:t>
            </a:r>
            <a:endParaRPr sz="1859" kern="0">
              <a:solidFill>
                <a:sysClr val="windowText" lastClr="000000"/>
              </a:solidFill>
              <a:latin typeface="Times New Roman"/>
              <a:cs typeface="Times New Roman"/>
            </a:endParaRPr>
          </a:p>
          <a:p>
            <a:pPr marL="11516" defTabSz="829178" fontAlgn="auto">
              <a:spcBef>
                <a:spcPts val="639"/>
              </a:spcBef>
              <a:spcAft>
                <a:spcPts val="0"/>
              </a:spcAft>
            </a:pPr>
            <a:r>
              <a:rPr sz="1859" kern="0">
                <a:solidFill>
                  <a:srgbClr val="336699"/>
                </a:solidFill>
                <a:latin typeface="Times New Roman"/>
                <a:cs typeface="Times New Roman"/>
              </a:rPr>
              <a:t>DUNE’s</a:t>
            </a:r>
            <a:r>
              <a:rPr sz="1859" kern="0" spc="5">
                <a:solidFill>
                  <a:srgbClr val="336699"/>
                </a:solidFill>
                <a:latin typeface="Times New Roman"/>
                <a:cs typeface="Times New Roman"/>
              </a:rPr>
              <a:t> </a:t>
            </a:r>
            <a:r>
              <a:rPr sz="1859" kern="0">
                <a:solidFill>
                  <a:srgbClr val="336699"/>
                </a:solidFill>
                <a:latin typeface="Times New Roman"/>
                <a:cs typeface="Times New Roman"/>
              </a:rPr>
              <a:t>large</a:t>
            </a:r>
            <a:r>
              <a:rPr sz="1859" kern="0" spc="23">
                <a:solidFill>
                  <a:srgbClr val="336699"/>
                </a:solidFill>
                <a:latin typeface="Times New Roman"/>
                <a:cs typeface="Times New Roman"/>
              </a:rPr>
              <a:t> </a:t>
            </a:r>
            <a:r>
              <a:rPr sz="1859" kern="0">
                <a:solidFill>
                  <a:srgbClr val="336699"/>
                </a:solidFill>
                <a:latin typeface="Times New Roman"/>
                <a:cs typeface="Times New Roman"/>
              </a:rPr>
              <a:t>matter</a:t>
            </a:r>
            <a:r>
              <a:rPr sz="1859" kern="0" spc="18">
                <a:solidFill>
                  <a:srgbClr val="336699"/>
                </a:solidFill>
                <a:latin typeface="Times New Roman"/>
                <a:cs typeface="Times New Roman"/>
              </a:rPr>
              <a:t> </a:t>
            </a:r>
            <a:r>
              <a:rPr sz="1859" kern="0">
                <a:solidFill>
                  <a:srgbClr val="336699"/>
                </a:solidFill>
                <a:latin typeface="Times New Roman"/>
                <a:cs typeface="Times New Roman"/>
              </a:rPr>
              <a:t>effect</a:t>
            </a:r>
            <a:r>
              <a:rPr sz="1859" kern="0" spc="14">
                <a:solidFill>
                  <a:srgbClr val="336699"/>
                </a:solidFill>
                <a:latin typeface="Times New Roman"/>
                <a:cs typeface="Times New Roman"/>
              </a:rPr>
              <a:t> </a:t>
            </a:r>
            <a:r>
              <a:rPr sz="1859" kern="0">
                <a:solidFill>
                  <a:srgbClr val="336699"/>
                </a:solidFill>
                <a:latin typeface="Times New Roman"/>
                <a:cs typeface="Times New Roman"/>
              </a:rPr>
              <a:t>and</a:t>
            </a:r>
            <a:r>
              <a:rPr sz="1859" kern="0" spc="27">
                <a:solidFill>
                  <a:srgbClr val="336699"/>
                </a:solidFill>
                <a:latin typeface="Times New Roman"/>
                <a:cs typeface="Times New Roman"/>
              </a:rPr>
              <a:t> </a:t>
            </a:r>
            <a:r>
              <a:rPr sz="1859" kern="0">
                <a:solidFill>
                  <a:srgbClr val="336699"/>
                </a:solidFill>
                <a:latin typeface="Times New Roman"/>
                <a:cs typeface="Times New Roman"/>
              </a:rPr>
              <a:t>broad</a:t>
            </a:r>
            <a:r>
              <a:rPr sz="1859" kern="0" spc="23">
                <a:solidFill>
                  <a:srgbClr val="336699"/>
                </a:solidFill>
                <a:latin typeface="Times New Roman"/>
                <a:cs typeface="Times New Roman"/>
              </a:rPr>
              <a:t> </a:t>
            </a:r>
            <a:r>
              <a:rPr sz="1859" kern="0">
                <a:solidFill>
                  <a:srgbClr val="336699"/>
                </a:solidFill>
                <a:latin typeface="Times New Roman"/>
                <a:cs typeface="Times New Roman"/>
              </a:rPr>
              <a:t>L/E</a:t>
            </a:r>
            <a:r>
              <a:rPr sz="1859" kern="0" spc="14">
                <a:solidFill>
                  <a:srgbClr val="336699"/>
                </a:solidFill>
                <a:latin typeface="Times New Roman"/>
                <a:cs typeface="Times New Roman"/>
              </a:rPr>
              <a:t> </a:t>
            </a:r>
            <a:r>
              <a:rPr sz="1859" kern="0">
                <a:solidFill>
                  <a:srgbClr val="336699"/>
                </a:solidFill>
                <a:latin typeface="Times New Roman"/>
                <a:cs typeface="Times New Roman"/>
              </a:rPr>
              <a:t>range</a:t>
            </a:r>
            <a:r>
              <a:rPr sz="1859" kern="0" spc="23">
                <a:solidFill>
                  <a:srgbClr val="336699"/>
                </a:solidFill>
                <a:latin typeface="Times New Roman"/>
                <a:cs typeface="Times New Roman"/>
              </a:rPr>
              <a:t> </a:t>
            </a:r>
            <a:r>
              <a:rPr sz="1859" kern="0">
                <a:solidFill>
                  <a:srgbClr val="336699"/>
                </a:solidFill>
                <a:latin typeface="Times New Roman"/>
                <a:cs typeface="Times New Roman"/>
              </a:rPr>
              <a:t>are</a:t>
            </a:r>
            <a:r>
              <a:rPr sz="1859" kern="0" spc="18">
                <a:solidFill>
                  <a:srgbClr val="336699"/>
                </a:solidFill>
                <a:latin typeface="Times New Roman"/>
                <a:cs typeface="Times New Roman"/>
              </a:rPr>
              <a:t> </a:t>
            </a:r>
            <a:r>
              <a:rPr sz="1859" kern="0">
                <a:solidFill>
                  <a:srgbClr val="336699"/>
                </a:solidFill>
                <a:latin typeface="Times New Roman"/>
                <a:cs typeface="Times New Roman"/>
              </a:rPr>
              <a:t>important</a:t>
            </a:r>
            <a:r>
              <a:rPr sz="1859" kern="0" spc="27">
                <a:solidFill>
                  <a:srgbClr val="336699"/>
                </a:solidFill>
                <a:latin typeface="Times New Roman"/>
                <a:cs typeface="Times New Roman"/>
              </a:rPr>
              <a:t> </a:t>
            </a:r>
            <a:r>
              <a:rPr sz="1859" kern="0">
                <a:solidFill>
                  <a:srgbClr val="336699"/>
                </a:solidFill>
                <a:latin typeface="Times New Roman"/>
                <a:cs typeface="Times New Roman"/>
              </a:rPr>
              <a:t>unique</a:t>
            </a:r>
            <a:r>
              <a:rPr sz="1859" kern="0" spc="18">
                <a:solidFill>
                  <a:srgbClr val="336699"/>
                </a:solidFill>
                <a:latin typeface="Times New Roman"/>
                <a:cs typeface="Times New Roman"/>
              </a:rPr>
              <a:t> </a:t>
            </a:r>
            <a:r>
              <a:rPr sz="1859" kern="0" spc="-9">
                <a:solidFill>
                  <a:srgbClr val="336699"/>
                </a:solidFill>
                <a:latin typeface="Times New Roman"/>
                <a:cs typeface="Times New Roman"/>
              </a:rPr>
              <a:t>features</a:t>
            </a:r>
            <a:endParaRPr sz="1859" kern="0">
              <a:solidFill>
                <a:sysClr val="windowText" lastClr="000000"/>
              </a:solidFill>
              <a:latin typeface="Times New Roman"/>
              <a:cs typeface="Times New Roman"/>
            </a:endParaRPr>
          </a:p>
        </p:txBody>
      </p:sp>
      <p:sp>
        <p:nvSpPr>
          <p:cNvPr id="9" name="object 9"/>
          <p:cNvSpPr txBox="1"/>
          <p:nvPr/>
        </p:nvSpPr>
        <p:spPr>
          <a:xfrm>
            <a:off x="1856892" y="4331234"/>
            <a:ext cx="108254" cy="140664"/>
          </a:xfrm>
          <a:prstGeom prst="rect">
            <a:avLst/>
          </a:prstGeom>
        </p:spPr>
        <p:txBody>
          <a:bodyPr vert="horz" wrap="square" lIns="0" tIns="14971" rIns="0" bIns="0" rtlCol="0">
            <a:spAutoFit/>
          </a:bodyPr>
          <a:lstStyle/>
          <a:p>
            <a:pPr marL="11516" defTabSz="829178" fontAlgn="auto">
              <a:spcBef>
                <a:spcPts val="118"/>
              </a:spcBef>
              <a:spcAft>
                <a:spcPts val="0"/>
              </a:spcAft>
            </a:pPr>
            <a:r>
              <a:rPr sz="816" kern="0" spc="177">
                <a:solidFill>
                  <a:sysClr val="windowText" lastClr="000000"/>
                </a:solidFill>
                <a:latin typeface="Arial"/>
                <a:cs typeface="Arial"/>
              </a:rPr>
              <a:t>●</a:t>
            </a:r>
            <a:endParaRPr sz="816" kern="0">
              <a:solidFill>
                <a:sysClr val="windowText" lastClr="000000"/>
              </a:solidFill>
              <a:latin typeface="Arial"/>
              <a:cs typeface="Arial"/>
            </a:endParaRPr>
          </a:p>
        </p:txBody>
      </p:sp>
      <p:sp>
        <p:nvSpPr>
          <p:cNvPr id="10" name="object 10"/>
          <p:cNvSpPr txBox="1"/>
          <p:nvPr/>
        </p:nvSpPr>
        <p:spPr>
          <a:xfrm>
            <a:off x="1856892" y="4964864"/>
            <a:ext cx="108254" cy="140664"/>
          </a:xfrm>
          <a:prstGeom prst="rect">
            <a:avLst/>
          </a:prstGeom>
        </p:spPr>
        <p:txBody>
          <a:bodyPr vert="horz" wrap="square" lIns="0" tIns="14971" rIns="0" bIns="0" rtlCol="0">
            <a:spAutoFit/>
          </a:bodyPr>
          <a:lstStyle/>
          <a:p>
            <a:pPr marL="11516" defTabSz="829178" fontAlgn="auto">
              <a:spcBef>
                <a:spcPts val="118"/>
              </a:spcBef>
              <a:spcAft>
                <a:spcPts val="0"/>
              </a:spcAft>
            </a:pPr>
            <a:r>
              <a:rPr sz="816" kern="0" spc="177">
                <a:solidFill>
                  <a:sysClr val="windowText" lastClr="000000"/>
                </a:solidFill>
                <a:latin typeface="Arial"/>
                <a:cs typeface="Arial"/>
              </a:rPr>
              <a:t>●</a:t>
            </a:r>
            <a:endParaRPr sz="816" kern="0">
              <a:solidFill>
                <a:sysClr val="windowText" lastClr="000000"/>
              </a:solidFill>
              <a:latin typeface="Arial"/>
              <a:cs typeface="Arial"/>
            </a:endParaRPr>
          </a:p>
        </p:txBody>
      </p:sp>
      <p:sp>
        <p:nvSpPr>
          <p:cNvPr id="11" name="object 11"/>
          <p:cNvSpPr txBox="1"/>
          <p:nvPr/>
        </p:nvSpPr>
        <p:spPr>
          <a:xfrm>
            <a:off x="1856892" y="5861944"/>
            <a:ext cx="108254" cy="140664"/>
          </a:xfrm>
          <a:prstGeom prst="rect">
            <a:avLst/>
          </a:prstGeom>
        </p:spPr>
        <p:txBody>
          <a:bodyPr vert="horz" wrap="square" lIns="0" tIns="14971" rIns="0" bIns="0" rtlCol="0">
            <a:spAutoFit/>
          </a:bodyPr>
          <a:lstStyle/>
          <a:p>
            <a:pPr marL="11516" defTabSz="829178" fontAlgn="auto">
              <a:spcBef>
                <a:spcPts val="118"/>
              </a:spcBef>
              <a:spcAft>
                <a:spcPts val="0"/>
              </a:spcAft>
            </a:pPr>
            <a:r>
              <a:rPr sz="816" kern="0" spc="177">
                <a:solidFill>
                  <a:sysClr val="windowText" lastClr="000000"/>
                </a:solidFill>
                <a:latin typeface="Arial"/>
                <a:cs typeface="Arial"/>
              </a:rPr>
              <a:t>●</a:t>
            </a:r>
            <a:endParaRPr sz="816" kern="0">
              <a:solidFill>
                <a:sysClr val="windowText" lastClr="000000"/>
              </a:solidFill>
              <a:latin typeface="Arial"/>
              <a:cs typeface="Arial"/>
            </a:endParaRPr>
          </a:p>
        </p:txBody>
      </p:sp>
      <p:grpSp>
        <p:nvGrpSpPr>
          <p:cNvPr id="12" name="object 12"/>
          <p:cNvGrpSpPr/>
          <p:nvPr/>
        </p:nvGrpSpPr>
        <p:grpSpPr>
          <a:xfrm>
            <a:off x="1735866" y="1415161"/>
            <a:ext cx="6051278" cy="2466807"/>
            <a:chOff x="233641" y="1560608"/>
            <a:chExt cx="6673215" cy="2720340"/>
          </a:xfrm>
        </p:grpSpPr>
        <p:pic>
          <p:nvPicPr>
            <p:cNvPr id="13" name="object 13"/>
            <p:cNvPicPr/>
            <p:nvPr/>
          </p:nvPicPr>
          <p:blipFill>
            <a:blip r:embed="rId3" cstate="print"/>
            <a:stretch>
              <a:fillRect/>
            </a:stretch>
          </p:blipFill>
          <p:spPr>
            <a:xfrm>
              <a:off x="3472916" y="1560608"/>
              <a:ext cx="3433317" cy="2696756"/>
            </a:xfrm>
            <a:prstGeom prst="rect">
              <a:avLst/>
            </a:prstGeom>
          </p:spPr>
        </p:pic>
        <p:pic>
          <p:nvPicPr>
            <p:cNvPr id="14" name="object 14"/>
            <p:cNvPicPr/>
            <p:nvPr/>
          </p:nvPicPr>
          <p:blipFill>
            <a:blip r:embed="rId4" cstate="print"/>
            <a:stretch>
              <a:fillRect/>
            </a:stretch>
          </p:blipFill>
          <p:spPr>
            <a:xfrm>
              <a:off x="233641" y="1560621"/>
              <a:ext cx="3461740" cy="2719781"/>
            </a:xfrm>
            <a:prstGeom prst="rect">
              <a:avLst/>
            </a:prstGeom>
          </p:spPr>
        </p:pic>
        <p:sp>
          <p:nvSpPr>
            <p:cNvPr id="15" name="object 15"/>
            <p:cNvSpPr/>
            <p:nvPr/>
          </p:nvSpPr>
          <p:spPr>
            <a:xfrm>
              <a:off x="2445473" y="2100612"/>
              <a:ext cx="1028065" cy="344170"/>
            </a:xfrm>
            <a:custGeom>
              <a:avLst/>
              <a:gdLst/>
              <a:ahLst/>
              <a:cxnLst/>
              <a:rect l="l" t="t" r="r" b="b"/>
              <a:pathLst>
                <a:path w="1028064" h="344169">
                  <a:moveTo>
                    <a:pt x="1027442" y="0"/>
                  </a:moveTo>
                  <a:lnTo>
                    <a:pt x="0" y="0"/>
                  </a:lnTo>
                  <a:lnTo>
                    <a:pt x="0" y="344157"/>
                  </a:lnTo>
                  <a:lnTo>
                    <a:pt x="513727" y="344157"/>
                  </a:lnTo>
                  <a:lnTo>
                    <a:pt x="1027442" y="344157"/>
                  </a:lnTo>
                  <a:lnTo>
                    <a:pt x="1027442"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16" name="object 16"/>
          <p:cNvSpPr txBox="1"/>
          <p:nvPr/>
        </p:nvSpPr>
        <p:spPr>
          <a:xfrm>
            <a:off x="3741558" y="1904838"/>
            <a:ext cx="955283" cy="230219"/>
          </a:xfrm>
          <a:prstGeom prst="rect">
            <a:avLst/>
          </a:prstGeom>
          <a:ln w="18364">
            <a:solidFill>
              <a:srgbClr val="FFFFFF"/>
            </a:solidFill>
          </a:ln>
        </p:spPr>
        <p:txBody>
          <a:bodyPr vert="horz" wrap="square" lIns="0" tIns="20729" rIns="0" bIns="0" rtlCol="0">
            <a:spAutoFit/>
          </a:bodyPr>
          <a:lstStyle/>
          <a:p>
            <a:pPr defTabSz="829178" fontAlgn="auto">
              <a:spcBef>
                <a:spcPts val="163"/>
              </a:spcBef>
              <a:spcAft>
                <a:spcPts val="0"/>
              </a:spcAft>
            </a:pPr>
            <a:r>
              <a:rPr sz="1360" kern="0">
                <a:solidFill>
                  <a:sysClr val="windowText" lastClr="000000"/>
                </a:solidFill>
                <a:latin typeface="Times New Roman"/>
                <a:cs typeface="Times New Roman"/>
              </a:rPr>
              <a:t>0.5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8"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1.5</a:t>
            </a:r>
            <a:endParaRPr sz="1360" kern="0">
              <a:solidFill>
                <a:sysClr val="windowText" lastClr="000000"/>
              </a:solidFill>
              <a:latin typeface="Times New Roman"/>
              <a:cs typeface="Times New Roman"/>
            </a:endParaRPr>
          </a:p>
        </p:txBody>
      </p:sp>
      <p:grpSp>
        <p:nvGrpSpPr>
          <p:cNvPr id="17" name="object 17"/>
          <p:cNvGrpSpPr/>
          <p:nvPr/>
        </p:nvGrpSpPr>
        <p:grpSpPr>
          <a:xfrm>
            <a:off x="6708464" y="1893218"/>
            <a:ext cx="807874" cy="328792"/>
            <a:chOff x="5717311" y="2087798"/>
            <a:chExt cx="890905" cy="362585"/>
          </a:xfrm>
        </p:grpSpPr>
        <p:sp>
          <p:nvSpPr>
            <p:cNvPr id="18" name="object 18"/>
            <p:cNvSpPr/>
            <p:nvPr/>
          </p:nvSpPr>
          <p:spPr>
            <a:xfrm>
              <a:off x="5726518" y="2097005"/>
              <a:ext cx="872490" cy="344170"/>
            </a:xfrm>
            <a:custGeom>
              <a:avLst/>
              <a:gdLst/>
              <a:ahLst/>
              <a:cxnLst/>
              <a:rect l="l" t="t" r="r" b="b"/>
              <a:pathLst>
                <a:path w="872490" h="344169">
                  <a:moveTo>
                    <a:pt x="872286" y="0"/>
                  </a:moveTo>
                  <a:lnTo>
                    <a:pt x="0" y="0"/>
                  </a:lnTo>
                  <a:lnTo>
                    <a:pt x="0" y="344157"/>
                  </a:lnTo>
                  <a:lnTo>
                    <a:pt x="436321" y="344157"/>
                  </a:lnTo>
                  <a:lnTo>
                    <a:pt x="872286" y="344157"/>
                  </a:lnTo>
                  <a:lnTo>
                    <a:pt x="872286"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19" name="object 19"/>
            <p:cNvSpPr/>
            <p:nvPr/>
          </p:nvSpPr>
          <p:spPr>
            <a:xfrm>
              <a:off x="5726518" y="2097005"/>
              <a:ext cx="872490" cy="344170"/>
            </a:xfrm>
            <a:custGeom>
              <a:avLst/>
              <a:gdLst/>
              <a:ahLst/>
              <a:cxnLst/>
              <a:rect l="l" t="t" r="r" b="b"/>
              <a:pathLst>
                <a:path w="872490" h="344169">
                  <a:moveTo>
                    <a:pt x="436321" y="344157"/>
                  </a:moveTo>
                  <a:lnTo>
                    <a:pt x="0" y="344157"/>
                  </a:lnTo>
                  <a:lnTo>
                    <a:pt x="0" y="0"/>
                  </a:lnTo>
                  <a:lnTo>
                    <a:pt x="872286" y="0"/>
                  </a:lnTo>
                  <a:lnTo>
                    <a:pt x="872286" y="344157"/>
                  </a:lnTo>
                  <a:lnTo>
                    <a:pt x="436321" y="344157"/>
                  </a:lnTo>
                  <a:close/>
                </a:path>
              </a:pathLst>
            </a:custGeom>
            <a:ln w="18364">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20" name="object 20"/>
          <p:cNvSpPr txBox="1"/>
          <p:nvPr/>
        </p:nvSpPr>
        <p:spPr>
          <a:xfrm>
            <a:off x="6602617" y="1910619"/>
            <a:ext cx="1018623"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1.5 &lt;</a:t>
            </a:r>
            <a:r>
              <a:rPr sz="1360" kern="0" spc="-14">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8"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3.5</a:t>
            </a:r>
            <a:endParaRPr sz="1360" kern="0">
              <a:solidFill>
                <a:sysClr val="windowText" lastClr="000000"/>
              </a:solidFill>
              <a:latin typeface="Times New Roman"/>
              <a:cs typeface="Times New Roman"/>
            </a:endParaRPr>
          </a:p>
        </p:txBody>
      </p:sp>
      <p:grpSp>
        <p:nvGrpSpPr>
          <p:cNvPr id="21" name="object 21"/>
          <p:cNvGrpSpPr/>
          <p:nvPr/>
        </p:nvGrpSpPr>
        <p:grpSpPr>
          <a:xfrm>
            <a:off x="9514635" y="1878223"/>
            <a:ext cx="807874" cy="328792"/>
            <a:chOff x="8811894" y="2071262"/>
            <a:chExt cx="890905" cy="362585"/>
          </a:xfrm>
        </p:grpSpPr>
        <p:sp>
          <p:nvSpPr>
            <p:cNvPr id="22" name="object 22"/>
            <p:cNvSpPr/>
            <p:nvPr/>
          </p:nvSpPr>
          <p:spPr>
            <a:xfrm>
              <a:off x="8821076" y="2080445"/>
              <a:ext cx="872490" cy="344170"/>
            </a:xfrm>
            <a:custGeom>
              <a:avLst/>
              <a:gdLst/>
              <a:ahLst/>
              <a:cxnLst/>
              <a:rect l="l" t="t" r="r" b="b"/>
              <a:pathLst>
                <a:path w="872490" h="344169">
                  <a:moveTo>
                    <a:pt x="872286" y="0"/>
                  </a:moveTo>
                  <a:lnTo>
                    <a:pt x="0" y="0"/>
                  </a:lnTo>
                  <a:lnTo>
                    <a:pt x="0" y="344157"/>
                  </a:lnTo>
                  <a:lnTo>
                    <a:pt x="436321" y="344157"/>
                  </a:lnTo>
                  <a:lnTo>
                    <a:pt x="872286" y="344157"/>
                  </a:lnTo>
                  <a:lnTo>
                    <a:pt x="872286" y="0"/>
                  </a:lnTo>
                  <a:close/>
                </a:path>
              </a:pathLst>
            </a:custGeom>
            <a:solidFill>
              <a:srgbClr val="FFFFFF"/>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23" name="object 23"/>
            <p:cNvSpPr/>
            <p:nvPr/>
          </p:nvSpPr>
          <p:spPr>
            <a:xfrm>
              <a:off x="8821076" y="2080445"/>
              <a:ext cx="872490" cy="344170"/>
            </a:xfrm>
            <a:custGeom>
              <a:avLst/>
              <a:gdLst/>
              <a:ahLst/>
              <a:cxnLst/>
              <a:rect l="l" t="t" r="r" b="b"/>
              <a:pathLst>
                <a:path w="872490" h="344169">
                  <a:moveTo>
                    <a:pt x="436321" y="344157"/>
                  </a:moveTo>
                  <a:lnTo>
                    <a:pt x="0" y="344157"/>
                  </a:lnTo>
                  <a:lnTo>
                    <a:pt x="0" y="0"/>
                  </a:lnTo>
                  <a:lnTo>
                    <a:pt x="872286" y="0"/>
                  </a:lnTo>
                  <a:lnTo>
                    <a:pt x="872286" y="344157"/>
                  </a:lnTo>
                  <a:lnTo>
                    <a:pt x="436321" y="344157"/>
                  </a:lnTo>
                  <a:close/>
                </a:path>
              </a:pathLst>
            </a:custGeom>
            <a:ln w="18364">
              <a:solidFill>
                <a:srgbClr val="FFFFFF"/>
              </a:solidFill>
            </a:ln>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grpSp>
      <p:sp>
        <p:nvSpPr>
          <p:cNvPr id="24" name="object 24"/>
          <p:cNvSpPr txBox="1"/>
          <p:nvPr/>
        </p:nvSpPr>
        <p:spPr>
          <a:xfrm>
            <a:off x="9409410" y="1895602"/>
            <a:ext cx="1017472" cy="220917"/>
          </a:xfrm>
          <a:prstGeom prst="rect">
            <a:avLst/>
          </a:prstGeom>
        </p:spPr>
        <p:txBody>
          <a:bodyPr vert="horz" wrap="square" lIns="0" tIns="11516" rIns="0" bIns="0" rtlCol="0">
            <a:spAutoFit/>
          </a:bodyPr>
          <a:lstStyle/>
          <a:p>
            <a:pPr marL="34549" defTabSz="829178" fontAlgn="auto">
              <a:spcBef>
                <a:spcPts val="91"/>
              </a:spcBef>
              <a:spcAft>
                <a:spcPts val="0"/>
              </a:spcAft>
            </a:pPr>
            <a:r>
              <a:rPr sz="1360" kern="0">
                <a:solidFill>
                  <a:sysClr val="windowText" lastClr="000000"/>
                </a:solidFill>
                <a:latin typeface="Times New Roman"/>
                <a:cs typeface="Times New Roman"/>
              </a:rPr>
              <a:t>3.5</a:t>
            </a:r>
            <a:r>
              <a:rPr sz="1360" kern="0" spc="-5">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5">
                <a:solidFill>
                  <a:sysClr val="windowText" lastClr="000000"/>
                </a:solidFill>
                <a:latin typeface="Times New Roman"/>
                <a:cs typeface="Times New Roman"/>
              </a:rPr>
              <a:t> </a:t>
            </a:r>
            <a:r>
              <a:rPr sz="1360" kern="0">
                <a:solidFill>
                  <a:sysClr val="windowText" lastClr="000000"/>
                </a:solidFill>
                <a:latin typeface="Times New Roman"/>
                <a:cs typeface="Times New Roman"/>
              </a:rPr>
              <a:t>E</a:t>
            </a:r>
            <a:r>
              <a:rPr sz="1156" kern="0" baseline="-32679">
                <a:solidFill>
                  <a:sysClr val="windowText" lastClr="000000"/>
                </a:solidFill>
                <a:latin typeface="Times New Roman"/>
                <a:cs typeface="Times New Roman"/>
              </a:rPr>
              <a:t>ν</a:t>
            </a:r>
            <a:r>
              <a:rPr sz="1156" kern="0" spc="210" baseline="-32679">
                <a:solidFill>
                  <a:sysClr val="windowText" lastClr="000000"/>
                </a:solidFill>
                <a:latin typeface="Times New Roman"/>
                <a:cs typeface="Times New Roman"/>
              </a:rPr>
              <a:t> </a:t>
            </a:r>
            <a:r>
              <a:rPr sz="1360" kern="0">
                <a:solidFill>
                  <a:sysClr val="windowText" lastClr="000000"/>
                </a:solidFill>
                <a:latin typeface="Times New Roman"/>
                <a:cs typeface="Times New Roman"/>
              </a:rPr>
              <a:t>&lt;</a:t>
            </a:r>
            <a:r>
              <a:rPr sz="1360" kern="0" spc="-14">
                <a:solidFill>
                  <a:sysClr val="windowText" lastClr="000000"/>
                </a:solidFill>
                <a:latin typeface="Times New Roman"/>
                <a:cs typeface="Times New Roman"/>
              </a:rPr>
              <a:t> </a:t>
            </a:r>
            <a:r>
              <a:rPr sz="1360" kern="0" spc="-23">
                <a:solidFill>
                  <a:sysClr val="windowText" lastClr="000000"/>
                </a:solidFill>
                <a:latin typeface="Times New Roman"/>
                <a:cs typeface="Times New Roman"/>
              </a:rPr>
              <a:t>6.0</a:t>
            </a:r>
            <a:endParaRPr sz="1360" kern="0">
              <a:solidFill>
                <a:sysClr val="windowText" lastClr="000000"/>
              </a:solidFill>
              <a:latin typeface="Times New Roman"/>
              <a:cs typeface="Times New Roman"/>
            </a:endParaRPr>
          </a:p>
        </p:txBody>
      </p:sp>
      <p:sp>
        <p:nvSpPr>
          <p:cNvPr id="2" name="Slide Number Placeholder 1">
            <a:extLst>
              <a:ext uri="{FF2B5EF4-FFF2-40B4-BE49-F238E27FC236}">
                <a16:creationId xmlns:a16="http://schemas.microsoft.com/office/drawing/2014/main" id="{A61252A0-2733-F1A5-2AA6-5E17CEBFF96D}"/>
              </a:ext>
            </a:extLst>
          </p:cNvPr>
          <p:cNvSpPr>
            <a:spLocks noGrp="1"/>
          </p:cNvSpPr>
          <p:nvPr>
            <p:ph type="sldNum" sz="quarter" idx="7"/>
          </p:nvPr>
        </p:nvSpPr>
        <p:spPr/>
        <p:txBody>
          <a:bodyPr/>
          <a:lstStyle/>
          <a:p>
            <a:pPr marL="160653">
              <a:lnSpc>
                <a:spcPts val="2267"/>
              </a:lnSpc>
            </a:pPr>
            <a:fld id="{81D60167-4931-47E6-BA6A-407CBD079E47}" type="slidenum">
              <a:rPr lang="en-GB" smtClean="0">
                <a:solidFill>
                  <a:srgbClr val="DC4713"/>
                </a:solidFill>
              </a:rPr>
              <a:pPr marL="160653">
                <a:lnSpc>
                  <a:spcPts val="2267"/>
                </a:lnSpc>
              </a:pPr>
              <a:t>20</a:t>
            </a:fld>
            <a:endParaRPr lang="en-GB">
              <a:solidFill>
                <a:srgbClr val="DC471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E4E4-00BE-5914-9A8C-6A1D3E6C504B}"/>
              </a:ext>
            </a:extLst>
          </p:cNvPr>
          <p:cNvSpPr>
            <a:spLocks noGrp="1"/>
          </p:cNvSpPr>
          <p:nvPr>
            <p:ph type="title"/>
          </p:nvPr>
        </p:nvSpPr>
        <p:spPr>
          <a:xfrm>
            <a:off x="10886" y="2282963"/>
            <a:ext cx="10570977" cy="1143000"/>
          </a:xfrm>
        </p:spPr>
        <p:txBody>
          <a:bodyPr/>
          <a:lstStyle/>
          <a:p>
            <a:pPr algn="ctr"/>
            <a:r>
              <a:rPr lang="en-US" sz="4000"/>
              <a:t>INFN in DUNE</a:t>
            </a:r>
          </a:p>
        </p:txBody>
      </p:sp>
      <p:sp>
        <p:nvSpPr>
          <p:cNvPr id="5" name="Slide Number Placeholder 4">
            <a:extLst>
              <a:ext uri="{FF2B5EF4-FFF2-40B4-BE49-F238E27FC236}">
                <a16:creationId xmlns:a16="http://schemas.microsoft.com/office/drawing/2014/main" id="{C5460AE9-A5D6-7436-EF45-707EF3B460CE}"/>
              </a:ext>
            </a:extLst>
          </p:cNvPr>
          <p:cNvSpPr>
            <a:spLocks noGrp="1"/>
          </p:cNvSpPr>
          <p:nvPr>
            <p:ph type="sldNum" sz="quarter" idx="4294967295"/>
          </p:nvPr>
        </p:nvSpPr>
        <p:spPr>
          <a:xfrm>
            <a:off x="1524000" y="6550025"/>
            <a:ext cx="425450" cy="158750"/>
          </a:xfrm>
        </p:spPr>
        <p:txBody>
          <a:bodyPr/>
          <a:lstStyle/>
          <a:p>
            <a:fld id="{B6F15528-21DE-4FAA-801E-634DDDAF4B2B}" type="slidenum">
              <a:rPr lang="en-US"/>
              <a:t>21</a:t>
            </a:fld>
            <a:endParaRPr lang="en-US"/>
          </a:p>
        </p:txBody>
      </p:sp>
    </p:spTree>
    <p:extLst>
      <p:ext uri="{BB962C8B-B14F-4D97-AF65-F5344CB8AC3E}">
        <p14:creationId xmlns:p14="http://schemas.microsoft.com/office/powerpoint/2010/main" val="101868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471F0D2-177B-A389-CEEA-B8BBD0F9566F}"/>
              </a:ext>
            </a:extLst>
          </p:cNvPr>
          <p:cNvSpPr>
            <a:spLocks noGrp="1"/>
          </p:cNvSpPr>
          <p:nvPr>
            <p:ph type="sldNum" sz="quarter" idx="10"/>
          </p:nvPr>
        </p:nvSpPr>
        <p:spPr/>
        <p:txBody>
          <a:bodyPr/>
          <a:lstStyle/>
          <a:p>
            <a:fld id="{86CB4B4D-7CA3-9044-876B-883B54F8677D}" type="slidenum">
              <a:rPr lang="it-IT" smtClean="0"/>
              <a:pPr/>
              <a:t>22</a:t>
            </a:fld>
            <a:endParaRPr lang="it-IT"/>
          </a:p>
        </p:txBody>
      </p:sp>
      <p:graphicFrame>
        <p:nvGraphicFramePr>
          <p:cNvPr id="6" name="Tabella 5">
            <a:extLst>
              <a:ext uri="{FF2B5EF4-FFF2-40B4-BE49-F238E27FC236}">
                <a16:creationId xmlns:a16="http://schemas.microsoft.com/office/drawing/2014/main" id="{B02D779A-722E-08F1-2D95-A0816BC6B922}"/>
              </a:ext>
            </a:extLst>
          </p:cNvPr>
          <p:cNvGraphicFramePr>
            <a:graphicFrameLocks noGrp="1"/>
          </p:cNvGraphicFramePr>
          <p:nvPr/>
        </p:nvGraphicFramePr>
        <p:xfrm>
          <a:off x="2005119" y="772584"/>
          <a:ext cx="8181763" cy="5312832"/>
        </p:xfrm>
        <a:graphic>
          <a:graphicData uri="http://schemas.openxmlformats.org/drawingml/2006/table">
            <a:tbl>
              <a:tblPr/>
              <a:tblGrid>
                <a:gridCol w="4113560">
                  <a:extLst>
                    <a:ext uri="{9D8B030D-6E8A-4147-A177-3AD203B41FA5}">
                      <a16:colId xmlns:a16="http://schemas.microsoft.com/office/drawing/2014/main" val="782490473"/>
                    </a:ext>
                  </a:extLst>
                </a:gridCol>
                <a:gridCol w="1534175">
                  <a:extLst>
                    <a:ext uri="{9D8B030D-6E8A-4147-A177-3AD203B41FA5}">
                      <a16:colId xmlns:a16="http://schemas.microsoft.com/office/drawing/2014/main" val="3484722199"/>
                    </a:ext>
                  </a:extLst>
                </a:gridCol>
                <a:gridCol w="953987">
                  <a:extLst>
                    <a:ext uri="{9D8B030D-6E8A-4147-A177-3AD203B41FA5}">
                      <a16:colId xmlns:a16="http://schemas.microsoft.com/office/drawing/2014/main" val="1870674249"/>
                    </a:ext>
                  </a:extLst>
                </a:gridCol>
                <a:gridCol w="914237">
                  <a:extLst>
                    <a:ext uri="{9D8B030D-6E8A-4147-A177-3AD203B41FA5}">
                      <a16:colId xmlns:a16="http://schemas.microsoft.com/office/drawing/2014/main" val="3435002001"/>
                    </a:ext>
                  </a:extLst>
                </a:gridCol>
                <a:gridCol w="665804">
                  <a:extLst>
                    <a:ext uri="{9D8B030D-6E8A-4147-A177-3AD203B41FA5}">
                      <a16:colId xmlns:a16="http://schemas.microsoft.com/office/drawing/2014/main" val="2211819102"/>
                    </a:ext>
                  </a:extLst>
                </a:gridCol>
              </a:tblGrid>
              <a:tr h="332052">
                <a:tc>
                  <a:txBody>
                    <a:bodyPr/>
                    <a:lstStyle/>
                    <a:p>
                      <a:pPr algn="ctr" fontAlgn="ctr"/>
                      <a:r>
                        <a:rPr lang="it-IT" sz="1500" b="0" i="0" u="none" strike="noStrike">
                          <a:solidFill>
                            <a:srgbClr val="212529"/>
                          </a:solidFill>
                          <a:effectLst/>
                          <a:latin typeface="Helvetica Neue" panose="02000503000000020004" pitchFamily="2" charset="0"/>
                        </a:rPr>
                        <a:t>Gruppo</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gridSpan="2">
                  <a:txBody>
                    <a:bodyPr/>
                    <a:lstStyle/>
                    <a:p>
                      <a:pPr algn="ctr" fontAlgn="ctr"/>
                      <a:r>
                        <a:rPr lang="it-IT" sz="1500" b="0" i="0" u="none" strike="noStrike">
                          <a:solidFill>
                            <a:srgbClr val="212529"/>
                          </a:solidFill>
                          <a:effectLst/>
                          <a:latin typeface="Helvetica Neue" panose="02000503000000020004" pitchFamily="2" charset="0"/>
                        </a:rPr>
                        <a:t>Ricercatori</a:t>
                      </a:r>
                    </a:p>
                  </a:txBody>
                  <a:tcPr marL="9961" marR="9961" marT="99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lang="it-IT"/>
                    </a:p>
                  </a:txBody>
                  <a:tcPr/>
                </a:tc>
                <a:tc gridSpan="2">
                  <a:txBody>
                    <a:bodyPr/>
                    <a:lstStyle/>
                    <a:p>
                      <a:pPr algn="ctr" fontAlgn="ctr"/>
                      <a:r>
                        <a:rPr lang="it-IT" sz="1500" b="0" i="0" u="none" strike="noStrike">
                          <a:solidFill>
                            <a:srgbClr val="212529"/>
                          </a:solidFill>
                          <a:effectLst/>
                          <a:latin typeface="Helvetica Neue" panose="02000503000000020004" pitchFamily="2" charset="0"/>
                        </a:rPr>
                        <a:t>Tecnologi</a:t>
                      </a:r>
                    </a:p>
                  </a:txBody>
                  <a:tcPr marL="9961" marR="9961" marT="99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lang="it-IT"/>
                    </a:p>
                  </a:txBody>
                  <a:tcPr/>
                </a:tc>
                <a:extLst>
                  <a:ext uri="{0D108BD9-81ED-4DB2-BD59-A6C34878D82A}">
                    <a16:rowId xmlns:a16="http://schemas.microsoft.com/office/drawing/2014/main" val="3446873363"/>
                  </a:ext>
                </a:extLst>
              </a:tr>
              <a:tr h="332052">
                <a:tc>
                  <a:txBody>
                    <a:bodyPr/>
                    <a:lstStyle/>
                    <a:p>
                      <a:pPr algn="ctr" fontAlgn="ctr"/>
                      <a:r>
                        <a:rPr lang="it-IT" sz="1200" b="0" i="0" u="none" strike="noStrike" dirty="0">
                          <a:solidFill>
                            <a:srgbClr val="212529"/>
                          </a:solidFill>
                          <a:effectLst/>
                          <a:latin typeface="Helvetica Neue" panose="02000503000000020004" pitchFamily="2" charset="0"/>
                        </a:rPr>
                        <a:t>BO (23 PERSONE - 11.75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10.5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18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1.25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5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0973417"/>
                  </a:ext>
                </a:extLst>
              </a:tr>
              <a:tr h="332052">
                <a:tc>
                  <a:txBody>
                    <a:bodyPr/>
                    <a:lstStyle/>
                    <a:p>
                      <a:pPr algn="ctr" fontAlgn="ctr"/>
                      <a:r>
                        <a:rPr lang="it-IT" sz="1200" b="0" i="0" u="none" strike="noStrike">
                          <a:solidFill>
                            <a:srgbClr val="212529"/>
                          </a:solidFill>
                          <a:effectLst/>
                          <a:latin typeface="Helvetica Neue" panose="02000503000000020004" pitchFamily="2" charset="0"/>
                        </a:rPr>
                        <a:t>FE (15 PERSONE - 5.55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5.1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12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0.45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3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8050248"/>
                  </a:ext>
                </a:extLst>
              </a:tr>
              <a:tr h="332052">
                <a:tc>
                  <a:txBody>
                    <a:bodyPr/>
                    <a:lstStyle/>
                    <a:p>
                      <a:pPr algn="ctr" fontAlgn="ctr"/>
                      <a:r>
                        <a:rPr lang="it-IT" sz="1200" b="0" i="0" u="none" strike="noStrike">
                          <a:solidFill>
                            <a:srgbClr val="212529"/>
                          </a:solidFill>
                          <a:effectLst/>
                          <a:latin typeface="Helvetica Neue" panose="02000503000000020004" pitchFamily="2" charset="0"/>
                        </a:rPr>
                        <a:t>GE (8 PERSONE - 3.85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3.55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7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0.3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9063460"/>
                  </a:ext>
                </a:extLst>
              </a:tr>
              <a:tr h="332052">
                <a:tc>
                  <a:txBody>
                    <a:bodyPr/>
                    <a:lstStyle/>
                    <a:p>
                      <a:pPr algn="ctr" fontAlgn="ctr"/>
                      <a:r>
                        <a:rPr lang="it-IT" sz="1200" b="0" i="0" u="none" strike="noStrike">
                          <a:solidFill>
                            <a:srgbClr val="212529"/>
                          </a:solidFill>
                          <a:effectLst/>
                          <a:latin typeface="Helvetica Neue" panose="02000503000000020004" pitchFamily="2" charset="0"/>
                        </a:rPr>
                        <a:t>LE (8 PERSONE - 3.8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3.6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7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0.2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7862472"/>
                  </a:ext>
                </a:extLst>
              </a:tr>
              <a:tr h="332052">
                <a:tc>
                  <a:txBody>
                    <a:bodyPr/>
                    <a:lstStyle/>
                    <a:p>
                      <a:pPr algn="ctr" fontAlgn="ctr"/>
                      <a:r>
                        <a:rPr lang="it-IT" sz="1200" b="0" i="0" u="none" strike="noStrike">
                          <a:solidFill>
                            <a:srgbClr val="212529"/>
                          </a:solidFill>
                          <a:effectLst/>
                          <a:latin typeface="Helvetica Neue" panose="02000503000000020004" pitchFamily="2" charset="0"/>
                        </a:rPr>
                        <a:t>LNF (8 PERSONE - 2.2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0.9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4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1.3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4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1403261"/>
                  </a:ext>
                </a:extLst>
              </a:tr>
              <a:tr h="332052">
                <a:tc>
                  <a:txBody>
                    <a:bodyPr/>
                    <a:lstStyle/>
                    <a:p>
                      <a:pPr algn="ctr" fontAlgn="ctr"/>
                      <a:r>
                        <a:rPr lang="it-IT" sz="1200" b="0" i="0" u="none" strike="noStrike">
                          <a:solidFill>
                            <a:srgbClr val="212529"/>
                          </a:solidFill>
                          <a:effectLst/>
                          <a:latin typeface="Helvetica Neue" panose="02000503000000020004" pitchFamily="2" charset="0"/>
                        </a:rPr>
                        <a:t>LNS (9 PERSONE - 2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1.7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8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0.3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6424220"/>
                  </a:ext>
                </a:extLst>
              </a:tr>
              <a:tr h="332052">
                <a:tc>
                  <a:txBody>
                    <a:bodyPr/>
                    <a:lstStyle/>
                    <a:p>
                      <a:pPr algn="ctr" fontAlgn="ctr"/>
                      <a:r>
                        <a:rPr lang="it-IT" sz="1200" b="0" i="0" u="none" strike="noStrike">
                          <a:solidFill>
                            <a:srgbClr val="212529"/>
                          </a:solidFill>
                          <a:effectLst/>
                          <a:latin typeface="Helvetica Neue" panose="02000503000000020004" pitchFamily="2" charset="0"/>
                        </a:rPr>
                        <a:t>MI (9 PERSONE - 3.05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2.9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7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0.15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2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094790"/>
                  </a:ext>
                </a:extLst>
              </a:tr>
              <a:tr h="332052">
                <a:tc>
                  <a:txBody>
                    <a:bodyPr/>
                    <a:lstStyle/>
                    <a:p>
                      <a:pPr algn="ctr" fontAlgn="ctr"/>
                      <a:r>
                        <a:rPr lang="it-IT" sz="1200" b="0" i="0" u="none" strike="noStrike">
                          <a:solidFill>
                            <a:srgbClr val="212529"/>
                          </a:solidFill>
                          <a:effectLst/>
                          <a:latin typeface="Helvetica Neue" panose="02000503000000020004" pitchFamily="2" charset="0"/>
                        </a:rPr>
                        <a:t>MIB (21 PERSONE - 8.75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8.4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19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0.35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2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2330717"/>
                  </a:ext>
                </a:extLst>
              </a:tr>
              <a:tr h="332052">
                <a:tc>
                  <a:txBody>
                    <a:bodyPr/>
                    <a:lstStyle/>
                    <a:p>
                      <a:pPr algn="ctr" fontAlgn="ctr"/>
                      <a:r>
                        <a:rPr lang="it-IT" sz="1200" b="0" i="0" u="none" strike="noStrike">
                          <a:solidFill>
                            <a:srgbClr val="212529"/>
                          </a:solidFill>
                          <a:effectLst/>
                          <a:latin typeface="Helvetica Neue" panose="02000503000000020004" pitchFamily="2" charset="0"/>
                        </a:rPr>
                        <a:t>NA (9 PERSONE - 4.2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3.8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8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0.4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4200278"/>
                  </a:ext>
                </a:extLst>
              </a:tr>
              <a:tr h="332052">
                <a:tc>
                  <a:txBody>
                    <a:bodyPr/>
                    <a:lstStyle/>
                    <a:p>
                      <a:pPr algn="ctr" fontAlgn="ctr"/>
                      <a:r>
                        <a:rPr lang="it-IT" sz="1200" b="0" i="0" u="none" strike="noStrike">
                          <a:solidFill>
                            <a:srgbClr val="212529"/>
                          </a:solidFill>
                          <a:effectLst/>
                          <a:latin typeface="Helvetica Neue" panose="02000503000000020004" pitchFamily="2" charset="0"/>
                        </a:rPr>
                        <a:t>PD (5 PERSONE - 2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1.9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4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0.1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297391"/>
                  </a:ext>
                </a:extLst>
              </a:tr>
              <a:tr h="332052">
                <a:tc>
                  <a:txBody>
                    <a:bodyPr/>
                    <a:lstStyle/>
                    <a:p>
                      <a:pPr algn="ctr" fontAlgn="ctr"/>
                      <a:r>
                        <a:rPr lang="it-IT" sz="1200" b="0" i="0" u="none" strike="noStrike">
                          <a:solidFill>
                            <a:srgbClr val="212529"/>
                          </a:solidFill>
                          <a:effectLst/>
                          <a:latin typeface="Helvetica Neue" panose="02000503000000020004" pitchFamily="2" charset="0"/>
                        </a:rPr>
                        <a:t>PI (9 PERSONE - 1.45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0.8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6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0.65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3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7424222"/>
                  </a:ext>
                </a:extLst>
              </a:tr>
              <a:tr h="332052">
                <a:tc>
                  <a:txBody>
                    <a:bodyPr/>
                    <a:lstStyle/>
                    <a:p>
                      <a:pPr algn="ctr" fontAlgn="ctr"/>
                      <a:r>
                        <a:rPr lang="it-IT" sz="1200" b="0" i="0" u="none" strike="noStrike">
                          <a:solidFill>
                            <a:srgbClr val="212529"/>
                          </a:solidFill>
                          <a:effectLst/>
                          <a:latin typeface="Helvetica Neue" panose="02000503000000020004" pitchFamily="2" charset="0"/>
                        </a:rPr>
                        <a:t>RM1 (3 PERSONE - 0.7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2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0.2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0486311"/>
                  </a:ext>
                </a:extLst>
              </a:tr>
              <a:tr h="332052">
                <a:tc>
                  <a:txBody>
                    <a:bodyPr/>
                    <a:lstStyle/>
                    <a:p>
                      <a:pPr algn="ctr" fontAlgn="ctr"/>
                      <a:r>
                        <a:rPr lang="it-IT" sz="1200" b="0" i="0" u="none" strike="noStrike">
                          <a:solidFill>
                            <a:srgbClr val="212529"/>
                          </a:solidFill>
                          <a:effectLst/>
                          <a:latin typeface="Helvetica Neue" panose="02000503000000020004" pitchFamily="2" charset="0"/>
                        </a:rPr>
                        <a:t>RM2 (6 PERSONE - 2.7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2.7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6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 </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 </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4606368"/>
                  </a:ext>
                </a:extLst>
              </a:tr>
              <a:tr h="332052">
                <a:tc>
                  <a:txBody>
                    <a:bodyPr/>
                    <a:lstStyle/>
                    <a:p>
                      <a:pPr algn="ctr" fontAlgn="ctr"/>
                      <a:r>
                        <a:rPr lang="it-IT" sz="1200" b="0" i="0" u="none" strike="noStrike">
                          <a:solidFill>
                            <a:srgbClr val="212529"/>
                          </a:solidFill>
                          <a:effectLst/>
                          <a:latin typeface="Helvetica Neue" panose="02000503000000020004" pitchFamily="2" charset="0"/>
                        </a:rPr>
                        <a:t>TO (2 PERSONE - 0.6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0.1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835820"/>
                  </a:ext>
                </a:extLst>
              </a:tr>
              <a:tr h="332052">
                <a:tc>
                  <a:txBody>
                    <a:bodyPr/>
                    <a:lstStyle/>
                    <a:p>
                      <a:pPr algn="ctr" fontAlgn="b"/>
                      <a:r>
                        <a:rPr lang="it-IT" sz="1200" b="1" i="0" u="none" strike="noStrike">
                          <a:solidFill>
                            <a:srgbClr val="212529"/>
                          </a:solidFill>
                          <a:effectLst/>
                          <a:latin typeface="Helvetica Neue" panose="02000503000000020004" pitchFamily="2" charset="0"/>
                        </a:rPr>
                        <a:t>TOTALE (135 PERSONE - 52.6 FTE)</a:t>
                      </a:r>
                    </a:p>
                  </a:txBody>
                  <a:tcPr marL="9961" marR="9961" marT="9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46.85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109 pers.</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a:solidFill>
                            <a:srgbClr val="212529"/>
                          </a:solidFill>
                          <a:effectLst/>
                          <a:latin typeface="Helvetica Neue" panose="02000503000000020004" pitchFamily="2" charset="0"/>
                        </a:rPr>
                        <a:t>5.75 fte</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200" b="0" i="0" u="none" strike="noStrike" dirty="0">
                          <a:solidFill>
                            <a:srgbClr val="212529"/>
                          </a:solidFill>
                          <a:effectLst/>
                          <a:latin typeface="Helvetica Neue" panose="02000503000000020004" pitchFamily="2" charset="0"/>
                        </a:rPr>
                        <a:t>26 </a:t>
                      </a:r>
                      <a:r>
                        <a:rPr lang="it-IT" sz="1200" b="0" i="0" u="none" strike="noStrike" dirty="0" err="1">
                          <a:solidFill>
                            <a:srgbClr val="212529"/>
                          </a:solidFill>
                          <a:effectLst/>
                          <a:latin typeface="Helvetica Neue" panose="02000503000000020004" pitchFamily="2" charset="0"/>
                        </a:rPr>
                        <a:t>pers</a:t>
                      </a:r>
                      <a:r>
                        <a:rPr lang="it-IT" sz="1200" b="0" i="0" u="none" strike="noStrike" dirty="0">
                          <a:solidFill>
                            <a:srgbClr val="212529"/>
                          </a:solidFill>
                          <a:effectLst/>
                          <a:latin typeface="Helvetica Neue" panose="02000503000000020004" pitchFamily="2" charset="0"/>
                        </a:rPr>
                        <a:t>.</a:t>
                      </a:r>
                    </a:p>
                  </a:txBody>
                  <a:tcPr marL="9961" marR="9961" marT="9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4140878"/>
                  </a:ext>
                </a:extLst>
              </a:tr>
            </a:tbl>
          </a:graphicData>
        </a:graphic>
      </p:graphicFrame>
      <p:sp>
        <p:nvSpPr>
          <p:cNvPr id="7" name="CasellaDiTesto 6">
            <a:extLst>
              <a:ext uri="{FF2B5EF4-FFF2-40B4-BE49-F238E27FC236}">
                <a16:creationId xmlns:a16="http://schemas.microsoft.com/office/drawing/2014/main" id="{0AE019EC-8BD4-B849-CB1C-7A124EA3E95E}"/>
              </a:ext>
            </a:extLst>
          </p:cNvPr>
          <p:cNvSpPr txBox="1"/>
          <p:nvPr/>
        </p:nvSpPr>
        <p:spPr>
          <a:xfrm>
            <a:off x="718237" y="292935"/>
            <a:ext cx="2341536" cy="479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5249" tIns="95249" rIns="95249" bIns="95249" numCol="1" spcCol="38100" rtlCol="0" anchor="ctr">
            <a:spAutoFit/>
          </a:bodyPr>
          <a:lstStyle/>
          <a:p>
            <a:pPr algn="ctr" defTabSz="1095347" fontAlgn="auto" hangingPunct="0">
              <a:spcBef>
                <a:spcPts val="0"/>
              </a:spcBef>
              <a:spcAft>
                <a:spcPts val="0"/>
              </a:spcAft>
            </a:pPr>
            <a:r>
              <a:rPr lang="it-IT" sz="1867">
                <a:solidFill>
                  <a:srgbClr val="EB5646"/>
                </a:solidFill>
                <a:latin typeface="+mj-lt"/>
                <a:ea typeface="+mj-ea"/>
                <a:cs typeface="+mj-cs"/>
                <a:sym typeface="Helvetica"/>
              </a:rPr>
              <a:t>Anagrafica DUNE Italia</a:t>
            </a:r>
          </a:p>
        </p:txBody>
      </p:sp>
    </p:spTree>
    <p:extLst>
      <p:ext uri="{BB962C8B-B14F-4D97-AF65-F5344CB8AC3E}">
        <p14:creationId xmlns:p14="http://schemas.microsoft.com/office/powerpoint/2010/main" val="1506659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E4E4-00BE-5914-9A8C-6A1D3E6C504B}"/>
              </a:ext>
            </a:extLst>
          </p:cNvPr>
          <p:cNvSpPr>
            <a:spLocks noGrp="1"/>
          </p:cNvSpPr>
          <p:nvPr>
            <p:ph type="title"/>
          </p:nvPr>
        </p:nvSpPr>
        <p:spPr>
          <a:xfrm>
            <a:off x="1710233" y="2282963"/>
            <a:ext cx="8218488" cy="1143000"/>
          </a:xfrm>
        </p:spPr>
        <p:txBody>
          <a:bodyPr/>
          <a:lstStyle/>
          <a:p>
            <a:pPr algn="ctr"/>
            <a:r>
              <a:rPr lang="en-US" sz="4000"/>
              <a:t>Near Detector</a:t>
            </a:r>
          </a:p>
        </p:txBody>
      </p:sp>
      <p:sp>
        <p:nvSpPr>
          <p:cNvPr id="5" name="Slide Number Placeholder 4">
            <a:extLst>
              <a:ext uri="{FF2B5EF4-FFF2-40B4-BE49-F238E27FC236}">
                <a16:creationId xmlns:a16="http://schemas.microsoft.com/office/drawing/2014/main" id="{C5460AE9-A5D6-7436-EF45-707EF3B460CE}"/>
              </a:ext>
            </a:extLst>
          </p:cNvPr>
          <p:cNvSpPr>
            <a:spLocks noGrp="1"/>
          </p:cNvSpPr>
          <p:nvPr>
            <p:ph type="sldNum" sz="quarter" idx="4294967295"/>
          </p:nvPr>
        </p:nvSpPr>
        <p:spPr>
          <a:xfrm>
            <a:off x="1524000" y="6550025"/>
            <a:ext cx="425450" cy="158750"/>
          </a:xfrm>
        </p:spPr>
        <p:txBody>
          <a:bodyPr/>
          <a:lstStyle/>
          <a:p>
            <a:fld id="{B6F15528-21DE-4FAA-801E-634DDDAF4B2B}" type="slidenum">
              <a:rPr lang="en-US"/>
              <a:t>23</a:t>
            </a:fld>
            <a:endParaRPr lang="en-US"/>
          </a:p>
        </p:txBody>
      </p:sp>
    </p:spTree>
    <p:extLst>
      <p:ext uri="{BB962C8B-B14F-4D97-AF65-F5344CB8AC3E}">
        <p14:creationId xmlns:p14="http://schemas.microsoft.com/office/powerpoint/2010/main" val="237112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0203" y="490219"/>
            <a:ext cx="2743200" cy="574040"/>
          </a:xfrm>
          <a:prstGeom prst="rect">
            <a:avLst/>
          </a:prstGeom>
        </p:spPr>
        <p:txBody>
          <a:bodyPr vert="horz" wrap="square" lIns="0" tIns="12700" rIns="0" bIns="0" rtlCol="0">
            <a:spAutoFit/>
          </a:bodyPr>
          <a:lstStyle/>
          <a:p>
            <a:pPr marL="12700">
              <a:lnSpc>
                <a:spcPct val="100000"/>
              </a:lnSpc>
              <a:spcBef>
                <a:spcPts val="100"/>
              </a:spcBef>
            </a:pPr>
            <a:r>
              <a:rPr sz="3600"/>
              <a:t>DUNE</a:t>
            </a:r>
            <a:r>
              <a:rPr sz="3600" spc="-5"/>
              <a:t> </a:t>
            </a:r>
            <a:r>
              <a:rPr sz="3600" spc="-20"/>
              <a:t>SAND</a:t>
            </a:r>
            <a:endParaRPr sz="3600"/>
          </a:p>
        </p:txBody>
      </p:sp>
      <p:sp>
        <p:nvSpPr>
          <p:cNvPr id="4" name="object 4"/>
          <p:cNvSpPr txBox="1"/>
          <p:nvPr/>
        </p:nvSpPr>
        <p:spPr>
          <a:xfrm>
            <a:off x="5076151" y="4655592"/>
            <a:ext cx="4048125" cy="1077595"/>
          </a:xfrm>
          <a:prstGeom prst="rect">
            <a:avLst/>
          </a:prstGeom>
          <a:ln w="9525">
            <a:solidFill>
              <a:srgbClr val="FF0000"/>
            </a:solidFill>
          </a:ln>
        </p:spPr>
        <p:txBody>
          <a:bodyPr vert="horz" wrap="square" lIns="0" tIns="43180" rIns="0" bIns="0" rtlCol="0">
            <a:spAutoFit/>
          </a:bodyPr>
          <a:lstStyle/>
          <a:p>
            <a:pPr marL="90805" marR="447675" lvl="0" indent="0" defTabSz="914400" eaLnBrk="1" fontAlgn="auto" latinLnBrk="0" hangingPunct="1">
              <a:lnSpc>
                <a:spcPts val="1900"/>
              </a:lnSpc>
              <a:spcBef>
                <a:spcPts val="340"/>
              </a:spcBef>
              <a:spcAft>
                <a:spcPts val="0"/>
              </a:spcAft>
              <a:buClrTx/>
              <a:buSzTx/>
              <a:buFontTx/>
              <a:buNone/>
              <a:tabLst/>
              <a:defRPr/>
            </a:pPr>
            <a:r>
              <a:rPr kumimoji="0" sz="1600" b="0" i="0" u="none" strike="noStrike" kern="0" cap="none" spc="0" normalizeH="0" baseline="0" noProof="0">
                <a:ln>
                  <a:noFill/>
                </a:ln>
                <a:solidFill>
                  <a:srgbClr val="E95125"/>
                </a:solidFill>
                <a:effectLst/>
                <a:uLnTx/>
                <a:uFillTx/>
                <a:latin typeface="Helvetica"/>
                <a:cs typeface="Helvetica"/>
              </a:rPr>
              <a:t>SAND,</a:t>
            </a:r>
            <a:r>
              <a:rPr kumimoji="0" sz="1600" b="0" i="0" u="none" strike="noStrike" kern="0" cap="none" spc="-25"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a</a:t>
            </a:r>
            <a:r>
              <a:rPr kumimoji="0" sz="1600" b="0" i="0" u="none" strike="noStrike" kern="0" cap="none" spc="-30"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multipurpose</a:t>
            </a:r>
            <a:r>
              <a:rPr kumimoji="0" sz="1600" b="0" i="0" u="none" strike="noStrike" kern="0" cap="none" spc="-35"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detector</a:t>
            </a:r>
            <a:r>
              <a:rPr kumimoji="0" sz="1600" b="0" i="0" u="none" strike="noStrike" kern="0" cap="none" spc="-20"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with</a:t>
            </a:r>
            <a:r>
              <a:rPr kumimoji="0" sz="1600" b="0" i="0" u="none" strike="noStrike" kern="0" cap="none" spc="-35" normalizeH="0" baseline="0" noProof="0">
                <a:ln>
                  <a:noFill/>
                </a:ln>
                <a:solidFill>
                  <a:srgbClr val="E95125"/>
                </a:solidFill>
                <a:effectLst/>
                <a:uLnTx/>
                <a:uFillTx/>
                <a:latin typeface="Helvetica"/>
                <a:cs typeface="Helvetica"/>
              </a:rPr>
              <a:t> </a:t>
            </a:r>
            <a:r>
              <a:rPr kumimoji="0" sz="1600" b="0" i="0" u="none" strike="noStrike" kern="0" cap="none" spc="-25" normalizeH="0" baseline="0" noProof="0">
                <a:ln>
                  <a:noFill/>
                </a:ln>
                <a:solidFill>
                  <a:srgbClr val="E95125"/>
                </a:solidFill>
                <a:effectLst/>
                <a:uLnTx/>
                <a:uFillTx/>
                <a:latin typeface="Helvetica"/>
                <a:cs typeface="Helvetica"/>
              </a:rPr>
              <a:t>an </a:t>
            </a:r>
            <a:r>
              <a:rPr kumimoji="0" sz="1600" b="0" i="0" u="none" strike="noStrike" kern="0" cap="none" spc="-10" normalizeH="0" baseline="0" noProof="0">
                <a:ln>
                  <a:noFill/>
                </a:ln>
                <a:solidFill>
                  <a:srgbClr val="E95125"/>
                </a:solidFill>
                <a:effectLst/>
                <a:uLnTx/>
                <a:uFillTx/>
                <a:latin typeface="Helvetica"/>
                <a:cs typeface="Helvetica"/>
              </a:rPr>
              <a:t>high-</a:t>
            </a:r>
            <a:r>
              <a:rPr kumimoji="0" sz="1600" b="0" i="0" u="none" strike="noStrike" kern="0" cap="none" spc="0" normalizeH="0" baseline="0" noProof="0">
                <a:ln>
                  <a:noFill/>
                </a:ln>
                <a:solidFill>
                  <a:srgbClr val="E95125"/>
                </a:solidFill>
                <a:effectLst/>
                <a:uLnTx/>
                <a:uFillTx/>
                <a:latin typeface="Helvetica"/>
                <a:cs typeface="Helvetica"/>
              </a:rPr>
              <a:t>performant</a:t>
            </a:r>
            <a:r>
              <a:rPr kumimoji="0" sz="1600" b="0" i="0" u="none" strike="noStrike" kern="0" cap="none" spc="-40"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ECAL,</a:t>
            </a:r>
            <a:r>
              <a:rPr kumimoji="0" sz="1600" b="0" i="0" u="none" strike="noStrike" kern="0" cap="none" spc="-40" normalizeH="0" baseline="0" noProof="0">
                <a:ln>
                  <a:noFill/>
                </a:ln>
                <a:solidFill>
                  <a:srgbClr val="E95125"/>
                </a:solidFill>
                <a:effectLst/>
                <a:uLnTx/>
                <a:uFillTx/>
                <a:latin typeface="Helvetica"/>
                <a:cs typeface="Helvetica"/>
              </a:rPr>
              <a:t> </a:t>
            </a:r>
            <a:r>
              <a:rPr kumimoji="0" sz="1600" b="0" i="0" u="none" strike="noStrike" kern="0" cap="none" spc="-10" normalizeH="0" baseline="0" noProof="0">
                <a:ln>
                  <a:noFill/>
                </a:ln>
                <a:solidFill>
                  <a:srgbClr val="E95125"/>
                </a:solidFill>
                <a:effectLst/>
                <a:uLnTx/>
                <a:uFillTx/>
                <a:latin typeface="Helvetica"/>
                <a:cs typeface="Helvetica"/>
              </a:rPr>
              <a:t>light-targeted tracker,</a:t>
            </a:r>
            <a:r>
              <a:rPr kumimoji="0" sz="1600" b="0" i="0" u="none" strike="noStrike" kern="0" cap="none" spc="-15"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LAr</a:t>
            </a:r>
            <a:r>
              <a:rPr kumimoji="0" sz="1600" b="0" i="0" u="none" strike="noStrike" kern="0" cap="none" spc="-20" normalizeH="0" baseline="0" noProof="0">
                <a:ln>
                  <a:noFill/>
                </a:ln>
                <a:solidFill>
                  <a:srgbClr val="E95125"/>
                </a:solidFill>
                <a:effectLst/>
                <a:uLnTx/>
                <a:uFillTx/>
                <a:latin typeface="Helvetica"/>
                <a:cs typeface="Helvetica"/>
              </a:rPr>
              <a:t> </a:t>
            </a:r>
            <a:r>
              <a:rPr kumimoji="0" sz="1600" b="0" i="0" u="none" strike="noStrike" kern="0" cap="none" spc="0" normalizeH="0" baseline="0" noProof="0">
                <a:ln>
                  <a:noFill/>
                </a:ln>
                <a:solidFill>
                  <a:srgbClr val="E95125"/>
                </a:solidFill>
                <a:effectLst/>
                <a:uLnTx/>
                <a:uFillTx/>
                <a:latin typeface="Helvetica"/>
                <a:cs typeface="Helvetica"/>
              </a:rPr>
              <a:t>target,</a:t>
            </a:r>
            <a:r>
              <a:rPr kumimoji="0" sz="1600" b="0" i="0" u="none" strike="noStrike" kern="0" cap="none" spc="-15" normalizeH="0" baseline="0" noProof="0">
                <a:ln>
                  <a:noFill/>
                </a:ln>
                <a:solidFill>
                  <a:srgbClr val="E95125"/>
                </a:solidFill>
                <a:effectLst/>
                <a:uLnTx/>
                <a:uFillTx/>
                <a:latin typeface="Helvetica"/>
                <a:cs typeface="Helvetica"/>
              </a:rPr>
              <a:t> </a:t>
            </a:r>
            <a:r>
              <a:rPr kumimoji="0" sz="1600" b="0" i="0" u="sng" strike="noStrike" kern="0" cap="none" spc="0" normalizeH="0" baseline="0" noProof="0">
                <a:ln>
                  <a:noFill/>
                </a:ln>
                <a:solidFill>
                  <a:srgbClr val="E95125"/>
                </a:solidFill>
                <a:effectLst/>
                <a:uLnTx/>
                <a:uFill>
                  <a:solidFill>
                    <a:srgbClr val="E95125"/>
                  </a:solidFill>
                </a:uFill>
                <a:latin typeface="Helvetica"/>
                <a:cs typeface="Helvetica"/>
              </a:rPr>
              <a:t>all</a:t>
            </a:r>
            <a:r>
              <a:rPr kumimoji="0" sz="1600" b="0" i="0" u="sng" strike="noStrike" kern="0" cap="none" spc="-20" normalizeH="0" baseline="0" noProof="0">
                <a:ln>
                  <a:noFill/>
                </a:ln>
                <a:solidFill>
                  <a:srgbClr val="E95125"/>
                </a:solidFill>
                <a:effectLst/>
                <a:uLnTx/>
                <a:uFill>
                  <a:solidFill>
                    <a:srgbClr val="E95125"/>
                  </a:solidFill>
                </a:uFill>
                <a:latin typeface="Helvetica"/>
                <a:cs typeface="Helvetica"/>
              </a:rPr>
              <a:t> </a:t>
            </a:r>
            <a:r>
              <a:rPr kumimoji="0" sz="1600" b="0" i="0" u="sng" strike="noStrike" kern="0" cap="none" spc="0" normalizeH="0" baseline="0" noProof="0">
                <a:ln>
                  <a:noFill/>
                </a:ln>
                <a:solidFill>
                  <a:srgbClr val="E95125"/>
                </a:solidFill>
                <a:effectLst/>
                <a:uLnTx/>
                <a:uFill>
                  <a:solidFill>
                    <a:srgbClr val="E95125"/>
                  </a:solidFill>
                </a:uFill>
                <a:latin typeface="Helvetica"/>
                <a:cs typeface="Helvetica"/>
              </a:rPr>
              <a:t>of</a:t>
            </a:r>
            <a:r>
              <a:rPr kumimoji="0" sz="1600" b="0" i="0" u="sng" strike="noStrike" kern="0" cap="none" spc="-15" normalizeH="0" baseline="0" noProof="0">
                <a:ln>
                  <a:noFill/>
                </a:ln>
                <a:solidFill>
                  <a:srgbClr val="E95125"/>
                </a:solidFill>
                <a:effectLst/>
                <a:uLnTx/>
                <a:uFill>
                  <a:solidFill>
                    <a:srgbClr val="E95125"/>
                  </a:solidFill>
                </a:uFill>
                <a:latin typeface="Helvetica"/>
                <a:cs typeface="Helvetica"/>
              </a:rPr>
              <a:t> </a:t>
            </a:r>
            <a:r>
              <a:rPr kumimoji="0" sz="1600" b="0" i="0" u="sng" strike="noStrike" kern="0" cap="none" spc="0" normalizeH="0" baseline="0" noProof="0">
                <a:ln>
                  <a:noFill/>
                </a:ln>
                <a:solidFill>
                  <a:srgbClr val="E95125"/>
                </a:solidFill>
                <a:effectLst/>
                <a:uLnTx/>
                <a:uFill>
                  <a:solidFill>
                    <a:srgbClr val="E95125"/>
                  </a:solidFill>
                </a:uFill>
                <a:latin typeface="Helvetica"/>
                <a:cs typeface="Helvetica"/>
              </a:rPr>
              <a:t>them</a:t>
            </a:r>
            <a:r>
              <a:rPr kumimoji="0" sz="1600" b="0" i="0" u="sng" strike="noStrike" kern="0" cap="none" spc="-15" normalizeH="0" baseline="0" noProof="0">
                <a:ln>
                  <a:noFill/>
                </a:ln>
                <a:solidFill>
                  <a:srgbClr val="E95125"/>
                </a:solidFill>
                <a:effectLst/>
                <a:uLnTx/>
                <a:uFill>
                  <a:solidFill>
                    <a:srgbClr val="E95125"/>
                  </a:solidFill>
                </a:uFill>
                <a:latin typeface="Helvetica"/>
                <a:cs typeface="Helvetica"/>
              </a:rPr>
              <a:t> </a:t>
            </a:r>
            <a:r>
              <a:rPr kumimoji="0" sz="1600" b="0" i="0" u="sng" strike="noStrike" kern="0" cap="none" spc="0" normalizeH="0" baseline="0" noProof="0">
                <a:ln>
                  <a:noFill/>
                </a:ln>
                <a:solidFill>
                  <a:srgbClr val="E95125"/>
                </a:solidFill>
                <a:effectLst/>
                <a:uLnTx/>
                <a:uFill>
                  <a:solidFill>
                    <a:srgbClr val="E95125"/>
                  </a:solidFill>
                </a:uFill>
                <a:latin typeface="Helvetica"/>
                <a:cs typeface="Helvetica"/>
              </a:rPr>
              <a:t>in</a:t>
            </a:r>
            <a:r>
              <a:rPr kumimoji="0" sz="1600" b="0" i="0" u="sng" strike="noStrike" kern="0" cap="none" spc="-25" normalizeH="0" baseline="0" noProof="0">
                <a:ln>
                  <a:noFill/>
                </a:ln>
                <a:solidFill>
                  <a:srgbClr val="E95125"/>
                </a:solidFill>
                <a:effectLst/>
                <a:uLnTx/>
                <a:uFill>
                  <a:solidFill>
                    <a:srgbClr val="E95125"/>
                  </a:solidFill>
                </a:uFill>
                <a:latin typeface="Helvetica"/>
                <a:cs typeface="Helvetica"/>
              </a:rPr>
              <a:t> </a:t>
            </a:r>
            <a:r>
              <a:rPr kumimoji="0" sz="1600" b="0" i="0" u="sng" strike="noStrike" kern="0" cap="none" spc="-50" normalizeH="0" baseline="0" noProof="0">
                <a:ln>
                  <a:noFill/>
                </a:ln>
                <a:solidFill>
                  <a:srgbClr val="E95125"/>
                </a:solidFill>
                <a:effectLst/>
                <a:uLnTx/>
                <a:uFill>
                  <a:solidFill>
                    <a:srgbClr val="E95125"/>
                  </a:solidFill>
                </a:uFill>
                <a:latin typeface="Helvetica"/>
                <a:cs typeface="Helvetica"/>
              </a:rPr>
              <a:t>a</a:t>
            </a:r>
            <a:r>
              <a:rPr kumimoji="0" sz="1600" b="0" i="0" u="none" strike="noStrike" kern="0" cap="none" spc="-50" normalizeH="0" baseline="0" noProof="0">
                <a:ln>
                  <a:noFill/>
                </a:ln>
                <a:solidFill>
                  <a:srgbClr val="E95125"/>
                </a:solidFill>
                <a:effectLst/>
                <a:uLnTx/>
                <a:uFillTx/>
                <a:latin typeface="Helvetica"/>
                <a:cs typeface="Helvetica"/>
              </a:rPr>
              <a:t> </a:t>
            </a:r>
            <a:r>
              <a:rPr kumimoji="0" sz="1600" b="0" i="0" u="sng" strike="noStrike" kern="0" cap="none" spc="0" normalizeH="0" baseline="0" noProof="0">
                <a:ln>
                  <a:noFill/>
                </a:ln>
                <a:solidFill>
                  <a:srgbClr val="E95125"/>
                </a:solidFill>
                <a:effectLst/>
                <a:uLnTx/>
                <a:uFill>
                  <a:solidFill>
                    <a:srgbClr val="E95125"/>
                  </a:solidFill>
                </a:uFill>
                <a:latin typeface="Helvetica"/>
                <a:cs typeface="Helvetica"/>
              </a:rPr>
              <a:t>magnetic</a:t>
            </a:r>
            <a:r>
              <a:rPr kumimoji="0" sz="1600" b="0" i="0" u="sng" strike="noStrike" kern="0" cap="none" spc="-40" normalizeH="0" baseline="0" noProof="0">
                <a:ln>
                  <a:noFill/>
                </a:ln>
                <a:solidFill>
                  <a:srgbClr val="E95125"/>
                </a:solidFill>
                <a:effectLst/>
                <a:uLnTx/>
                <a:uFill>
                  <a:solidFill>
                    <a:srgbClr val="E95125"/>
                  </a:solidFill>
                </a:uFill>
                <a:latin typeface="Helvetica"/>
                <a:cs typeface="Helvetica"/>
              </a:rPr>
              <a:t> </a:t>
            </a:r>
            <a:r>
              <a:rPr kumimoji="0" sz="1600" b="0" i="0" u="sng" strike="noStrike" kern="0" cap="none" spc="-20" normalizeH="0" baseline="0" noProof="0">
                <a:ln>
                  <a:noFill/>
                </a:ln>
                <a:solidFill>
                  <a:srgbClr val="E95125"/>
                </a:solidFill>
                <a:effectLst/>
                <a:uLnTx/>
                <a:uFill>
                  <a:solidFill>
                    <a:srgbClr val="E95125"/>
                  </a:solidFill>
                </a:uFill>
                <a:latin typeface="Helvetica"/>
                <a:cs typeface="Helvetica"/>
              </a:rPr>
              <a:t>field</a:t>
            </a:r>
            <a:endParaRPr kumimoji="0" sz="1600" b="0" i="0" u="none" strike="noStrike" kern="0" cap="none" spc="0" normalizeH="0" baseline="0" noProof="0">
              <a:ln>
                <a:noFill/>
              </a:ln>
              <a:solidFill>
                <a:sysClr val="windowText" lastClr="000000"/>
              </a:solidFill>
              <a:effectLst/>
              <a:uLnTx/>
              <a:uFillTx/>
              <a:latin typeface="Helvetica"/>
              <a:cs typeface="Helvetica"/>
            </a:endParaRPr>
          </a:p>
        </p:txBody>
      </p:sp>
      <p:pic>
        <p:nvPicPr>
          <p:cNvPr id="5" name="object 5"/>
          <p:cNvPicPr/>
          <p:nvPr/>
        </p:nvPicPr>
        <p:blipFill>
          <a:blip r:embed="rId2" cstate="print">
            <a:extLst>
              <a:ext uri="{28A0092B-C50C-407E-A947-70E740481C1C}">
                <a14:useLocalDpi xmlns:a14="http://schemas.microsoft.com/office/drawing/2010/main"/>
              </a:ext>
            </a:extLst>
          </a:blip>
          <a:stretch>
            <a:fillRect/>
          </a:stretch>
        </p:blipFill>
        <p:spPr>
          <a:xfrm>
            <a:off x="9115504" y="4415071"/>
            <a:ext cx="2417733" cy="1438326"/>
          </a:xfrm>
          <a:prstGeom prst="rect">
            <a:avLst/>
          </a:prstGeom>
        </p:spPr>
      </p:pic>
      <p:grpSp>
        <p:nvGrpSpPr>
          <p:cNvPr id="7" name="object 7"/>
          <p:cNvGrpSpPr/>
          <p:nvPr/>
        </p:nvGrpSpPr>
        <p:grpSpPr>
          <a:xfrm>
            <a:off x="8627082" y="1415079"/>
            <a:ext cx="3021330" cy="2882900"/>
            <a:chOff x="8627082" y="1415079"/>
            <a:chExt cx="3021330" cy="2882900"/>
          </a:xfrm>
        </p:grpSpPr>
        <p:pic>
          <p:nvPicPr>
            <p:cNvPr id="8" name="object 8"/>
            <p:cNvPicPr/>
            <p:nvPr/>
          </p:nvPicPr>
          <p:blipFill>
            <a:blip r:embed="rId3" cstate="print"/>
            <a:stretch>
              <a:fillRect/>
            </a:stretch>
          </p:blipFill>
          <p:spPr>
            <a:xfrm>
              <a:off x="8627082" y="1415079"/>
              <a:ext cx="3021035" cy="2882759"/>
            </a:xfrm>
            <a:prstGeom prst="rect">
              <a:avLst/>
            </a:prstGeom>
          </p:spPr>
        </p:pic>
        <p:pic>
          <p:nvPicPr>
            <p:cNvPr id="9" name="object 9"/>
            <p:cNvPicPr/>
            <p:nvPr/>
          </p:nvPicPr>
          <p:blipFill>
            <a:blip r:embed="rId4" cstate="print"/>
            <a:stretch>
              <a:fillRect/>
            </a:stretch>
          </p:blipFill>
          <p:spPr>
            <a:xfrm>
              <a:off x="9991528" y="3843445"/>
              <a:ext cx="299770" cy="113404"/>
            </a:xfrm>
            <a:prstGeom prst="rect">
              <a:avLst/>
            </a:prstGeom>
          </p:spPr>
        </p:pic>
        <p:sp>
          <p:nvSpPr>
            <p:cNvPr id="10" name="object 10"/>
            <p:cNvSpPr/>
            <p:nvPr/>
          </p:nvSpPr>
          <p:spPr>
            <a:xfrm>
              <a:off x="9991528" y="3843445"/>
              <a:ext cx="300355" cy="113664"/>
            </a:xfrm>
            <a:custGeom>
              <a:avLst/>
              <a:gdLst/>
              <a:ahLst/>
              <a:cxnLst/>
              <a:rect l="l" t="t" r="r" b="b"/>
              <a:pathLst>
                <a:path w="300354" h="113664">
                  <a:moveTo>
                    <a:pt x="299771" y="113405"/>
                  </a:moveTo>
                  <a:lnTo>
                    <a:pt x="271419" y="0"/>
                  </a:lnTo>
                  <a:lnTo>
                    <a:pt x="28351" y="0"/>
                  </a:lnTo>
                  <a:lnTo>
                    <a:pt x="0" y="113405"/>
                  </a:lnTo>
                  <a:lnTo>
                    <a:pt x="299771" y="113405"/>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5" cstate="print"/>
            <a:stretch>
              <a:fillRect/>
            </a:stretch>
          </p:blipFill>
          <p:spPr>
            <a:xfrm>
              <a:off x="9216831" y="3470804"/>
              <a:ext cx="272112" cy="272112"/>
            </a:xfrm>
            <a:prstGeom prst="rect">
              <a:avLst/>
            </a:prstGeom>
          </p:spPr>
        </p:pic>
        <p:sp>
          <p:nvSpPr>
            <p:cNvPr id="12" name="object 12"/>
            <p:cNvSpPr/>
            <p:nvPr/>
          </p:nvSpPr>
          <p:spPr>
            <a:xfrm>
              <a:off x="9216831" y="3470805"/>
              <a:ext cx="272415" cy="272415"/>
            </a:xfrm>
            <a:custGeom>
              <a:avLst/>
              <a:gdLst/>
              <a:ahLst/>
              <a:cxnLst/>
              <a:rect l="l" t="t" r="r" b="b"/>
              <a:pathLst>
                <a:path w="272415" h="272414">
                  <a:moveTo>
                    <a:pt x="211970" y="272112"/>
                  </a:moveTo>
                  <a:lnTo>
                    <a:pt x="272112" y="171875"/>
                  </a:lnTo>
                  <a:lnTo>
                    <a:pt x="100236" y="0"/>
                  </a:lnTo>
                  <a:lnTo>
                    <a:pt x="0" y="60142"/>
                  </a:lnTo>
                  <a:lnTo>
                    <a:pt x="211970" y="272112"/>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3" name="object 13"/>
            <p:cNvPicPr/>
            <p:nvPr/>
          </p:nvPicPr>
          <p:blipFill>
            <a:blip r:embed="rId6" cstate="print"/>
            <a:stretch>
              <a:fillRect/>
            </a:stretch>
          </p:blipFill>
          <p:spPr>
            <a:xfrm>
              <a:off x="9696489" y="3778845"/>
              <a:ext cx="291522" cy="179788"/>
            </a:xfrm>
            <a:prstGeom prst="rect">
              <a:avLst/>
            </a:prstGeom>
          </p:spPr>
        </p:pic>
        <p:sp>
          <p:nvSpPr>
            <p:cNvPr id="14" name="object 14"/>
            <p:cNvSpPr/>
            <p:nvPr/>
          </p:nvSpPr>
          <p:spPr>
            <a:xfrm>
              <a:off x="9696490" y="3778845"/>
              <a:ext cx="292100" cy="180340"/>
            </a:xfrm>
            <a:custGeom>
              <a:avLst/>
              <a:gdLst/>
              <a:ahLst/>
              <a:cxnLst/>
              <a:rect l="l" t="t" r="r" b="b"/>
              <a:pathLst>
                <a:path w="292100" h="180339">
                  <a:moveTo>
                    <a:pt x="289556" y="179789"/>
                  </a:moveTo>
                  <a:lnTo>
                    <a:pt x="291522" y="62910"/>
                  </a:lnTo>
                  <a:lnTo>
                    <a:pt x="56736" y="0"/>
                  </a:lnTo>
                  <a:lnTo>
                    <a:pt x="0" y="102203"/>
                  </a:lnTo>
                  <a:lnTo>
                    <a:pt x="289556" y="179789"/>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7" cstate="print"/>
            <a:stretch>
              <a:fillRect/>
            </a:stretch>
          </p:blipFill>
          <p:spPr>
            <a:xfrm>
              <a:off x="9431036" y="3651486"/>
              <a:ext cx="291758" cy="233921"/>
            </a:xfrm>
            <a:prstGeom prst="rect">
              <a:avLst/>
            </a:prstGeom>
          </p:spPr>
        </p:pic>
        <p:sp>
          <p:nvSpPr>
            <p:cNvPr id="16" name="object 16"/>
            <p:cNvSpPr/>
            <p:nvPr/>
          </p:nvSpPr>
          <p:spPr>
            <a:xfrm>
              <a:off x="9431036" y="3651485"/>
              <a:ext cx="292100" cy="234315"/>
            </a:xfrm>
            <a:custGeom>
              <a:avLst/>
              <a:gdLst/>
              <a:ahLst/>
              <a:cxnLst/>
              <a:rect l="l" t="t" r="r" b="b"/>
              <a:pathLst>
                <a:path w="292100" h="234314">
                  <a:moveTo>
                    <a:pt x="259609" y="233921"/>
                  </a:moveTo>
                  <a:lnTo>
                    <a:pt x="291758" y="121534"/>
                  </a:lnTo>
                  <a:lnTo>
                    <a:pt x="81255" y="0"/>
                  </a:lnTo>
                  <a:lnTo>
                    <a:pt x="0" y="84036"/>
                  </a:lnTo>
                  <a:lnTo>
                    <a:pt x="259609" y="233921"/>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8" cstate="print"/>
            <a:stretch>
              <a:fillRect/>
            </a:stretch>
          </p:blipFill>
          <p:spPr>
            <a:xfrm>
              <a:off x="10972683" y="3251318"/>
              <a:ext cx="231077" cy="281363"/>
            </a:xfrm>
            <a:prstGeom prst="rect">
              <a:avLst/>
            </a:prstGeom>
          </p:spPr>
        </p:pic>
        <p:sp>
          <p:nvSpPr>
            <p:cNvPr id="18" name="object 18"/>
            <p:cNvSpPr/>
            <p:nvPr/>
          </p:nvSpPr>
          <p:spPr>
            <a:xfrm>
              <a:off x="10972683" y="3251317"/>
              <a:ext cx="231140" cy="281940"/>
            </a:xfrm>
            <a:custGeom>
              <a:avLst/>
              <a:gdLst/>
              <a:ahLst/>
              <a:cxnLst/>
              <a:rect l="l" t="t" r="r" b="b"/>
              <a:pathLst>
                <a:path w="231140" h="281939">
                  <a:moveTo>
                    <a:pt x="231077" y="33700"/>
                  </a:moveTo>
                  <a:lnTo>
                    <a:pt x="113269" y="0"/>
                  </a:lnTo>
                  <a:lnTo>
                    <a:pt x="0" y="196188"/>
                  </a:lnTo>
                  <a:lnTo>
                    <a:pt x="88089" y="281363"/>
                  </a:lnTo>
                  <a:lnTo>
                    <a:pt x="231077" y="33700"/>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 name="object 19"/>
            <p:cNvPicPr/>
            <p:nvPr/>
          </p:nvPicPr>
          <p:blipFill>
            <a:blip r:embed="rId9" cstate="print"/>
            <a:stretch>
              <a:fillRect/>
            </a:stretch>
          </p:blipFill>
          <p:spPr>
            <a:xfrm>
              <a:off x="10309314" y="3776614"/>
              <a:ext cx="278293" cy="181148"/>
            </a:xfrm>
            <a:prstGeom prst="rect">
              <a:avLst/>
            </a:prstGeom>
          </p:spPr>
        </p:pic>
        <p:sp>
          <p:nvSpPr>
            <p:cNvPr id="20" name="object 20"/>
            <p:cNvSpPr/>
            <p:nvPr/>
          </p:nvSpPr>
          <p:spPr>
            <a:xfrm>
              <a:off x="10309313" y="3776615"/>
              <a:ext cx="278765" cy="181610"/>
            </a:xfrm>
            <a:custGeom>
              <a:avLst/>
              <a:gdLst/>
              <a:ahLst/>
              <a:cxnLst/>
              <a:rect l="l" t="t" r="r" b="b"/>
              <a:pathLst>
                <a:path w="278765" h="181610">
                  <a:moveTo>
                    <a:pt x="278293" y="107132"/>
                  </a:moveTo>
                  <a:lnTo>
                    <a:pt x="218820" y="0"/>
                  </a:lnTo>
                  <a:lnTo>
                    <a:pt x="0" y="58632"/>
                  </a:lnTo>
                  <a:lnTo>
                    <a:pt x="2061" y="181148"/>
                  </a:lnTo>
                  <a:lnTo>
                    <a:pt x="278293" y="107132"/>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10" cstate="print"/>
            <a:stretch>
              <a:fillRect/>
            </a:stretch>
          </p:blipFill>
          <p:spPr>
            <a:xfrm>
              <a:off x="10790660" y="3474473"/>
              <a:ext cx="265259" cy="265259"/>
            </a:xfrm>
            <a:prstGeom prst="rect">
              <a:avLst/>
            </a:prstGeom>
          </p:spPr>
        </p:pic>
        <p:sp>
          <p:nvSpPr>
            <p:cNvPr id="22" name="object 22"/>
            <p:cNvSpPr/>
            <p:nvPr/>
          </p:nvSpPr>
          <p:spPr>
            <a:xfrm>
              <a:off x="10790659" y="3474473"/>
              <a:ext cx="265430" cy="265430"/>
            </a:xfrm>
            <a:custGeom>
              <a:avLst/>
              <a:gdLst/>
              <a:ahLst/>
              <a:cxnLst/>
              <a:rect l="l" t="t" r="r" b="b"/>
              <a:pathLst>
                <a:path w="265429" h="265429">
                  <a:moveTo>
                    <a:pt x="265259" y="63042"/>
                  </a:moveTo>
                  <a:lnTo>
                    <a:pt x="160187" y="0"/>
                  </a:lnTo>
                  <a:lnTo>
                    <a:pt x="0" y="160187"/>
                  </a:lnTo>
                  <a:lnTo>
                    <a:pt x="63043" y="265259"/>
                  </a:lnTo>
                  <a:lnTo>
                    <a:pt x="265259" y="63042"/>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11" cstate="print"/>
            <a:stretch>
              <a:fillRect/>
            </a:stretch>
          </p:blipFill>
          <p:spPr>
            <a:xfrm>
              <a:off x="10563580" y="3654513"/>
              <a:ext cx="281363" cy="231077"/>
            </a:xfrm>
            <a:prstGeom prst="rect">
              <a:avLst/>
            </a:prstGeom>
          </p:spPr>
        </p:pic>
        <p:sp>
          <p:nvSpPr>
            <p:cNvPr id="24" name="object 24"/>
            <p:cNvSpPr/>
            <p:nvPr/>
          </p:nvSpPr>
          <p:spPr>
            <a:xfrm>
              <a:off x="10563580" y="3654514"/>
              <a:ext cx="281940" cy="231140"/>
            </a:xfrm>
            <a:custGeom>
              <a:avLst/>
              <a:gdLst/>
              <a:ahLst/>
              <a:cxnLst/>
              <a:rect l="l" t="t" r="r" b="b"/>
              <a:pathLst>
                <a:path w="281940" h="231139">
                  <a:moveTo>
                    <a:pt x="281363" y="88089"/>
                  </a:moveTo>
                  <a:lnTo>
                    <a:pt x="196188" y="0"/>
                  </a:lnTo>
                  <a:lnTo>
                    <a:pt x="0" y="113269"/>
                  </a:lnTo>
                  <a:lnTo>
                    <a:pt x="33700" y="231077"/>
                  </a:lnTo>
                  <a:lnTo>
                    <a:pt x="281363" y="88089"/>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p:cNvPicPr/>
            <p:nvPr/>
          </p:nvPicPr>
          <p:blipFill>
            <a:blip r:embed="rId12" cstate="print"/>
            <a:stretch>
              <a:fillRect/>
            </a:stretch>
          </p:blipFill>
          <p:spPr>
            <a:xfrm>
              <a:off x="10986533" y="2171147"/>
              <a:ext cx="231077" cy="281363"/>
            </a:xfrm>
            <a:prstGeom prst="rect">
              <a:avLst/>
            </a:prstGeom>
          </p:spPr>
        </p:pic>
        <p:sp>
          <p:nvSpPr>
            <p:cNvPr id="26" name="object 26"/>
            <p:cNvSpPr/>
            <p:nvPr/>
          </p:nvSpPr>
          <p:spPr>
            <a:xfrm>
              <a:off x="10986533" y="2171147"/>
              <a:ext cx="231140" cy="281940"/>
            </a:xfrm>
            <a:custGeom>
              <a:avLst/>
              <a:gdLst/>
              <a:ahLst/>
              <a:cxnLst/>
              <a:rect l="l" t="t" r="r" b="b"/>
              <a:pathLst>
                <a:path w="231140" h="281939">
                  <a:moveTo>
                    <a:pt x="88089" y="0"/>
                  </a:moveTo>
                  <a:lnTo>
                    <a:pt x="0" y="85174"/>
                  </a:lnTo>
                  <a:lnTo>
                    <a:pt x="113269" y="281363"/>
                  </a:lnTo>
                  <a:lnTo>
                    <a:pt x="231077" y="247663"/>
                  </a:lnTo>
                  <a:lnTo>
                    <a:pt x="88089" y="0"/>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7"/>
            <p:cNvPicPr/>
            <p:nvPr/>
          </p:nvPicPr>
          <p:blipFill>
            <a:blip r:embed="rId13" cstate="print"/>
            <a:stretch>
              <a:fillRect/>
            </a:stretch>
          </p:blipFill>
          <p:spPr>
            <a:xfrm>
              <a:off x="11103910" y="3002056"/>
              <a:ext cx="181148" cy="278292"/>
            </a:xfrm>
            <a:prstGeom prst="rect">
              <a:avLst/>
            </a:prstGeom>
          </p:spPr>
        </p:pic>
        <p:sp>
          <p:nvSpPr>
            <p:cNvPr id="28" name="object 28"/>
            <p:cNvSpPr/>
            <p:nvPr/>
          </p:nvSpPr>
          <p:spPr>
            <a:xfrm>
              <a:off x="11103911" y="3002055"/>
              <a:ext cx="181610" cy="278765"/>
            </a:xfrm>
            <a:custGeom>
              <a:avLst/>
              <a:gdLst/>
              <a:ahLst/>
              <a:cxnLst/>
              <a:rect l="l" t="t" r="r" b="b"/>
              <a:pathLst>
                <a:path w="181609" h="278764">
                  <a:moveTo>
                    <a:pt x="181148" y="2060"/>
                  </a:moveTo>
                  <a:lnTo>
                    <a:pt x="58632" y="0"/>
                  </a:lnTo>
                  <a:lnTo>
                    <a:pt x="0" y="218820"/>
                  </a:lnTo>
                  <a:lnTo>
                    <a:pt x="107132" y="278293"/>
                  </a:lnTo>
                  <a:lnTo>
                    <a:pt x="181148" y="2060"/>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14" cstate="print"/>
            <a:stretch>
              <a:fillRect/>
            </a:stretch>
          </p:blipFill>
          <p:spPr>
            <a:xfrm>
              <a:off x="11112240" y="2425430"/>
              <a:ext cx="181148" cy="278293"/>
            </a:xfrm>
            <a:prstGeom prst="rect">
              <a:avLst/>
            </a:prstGeom>
          </p:spPr>
        </p:pic>
        <p:sp>
          <p:nvSpPr>
            <p:cNvPr id="30" name="object 30"/>
            <p:cNvSpPr/>
            <p:nvPr/>
          </p:nvSpPr>
          <p:spPr>
            <a:xfrm>
              <a:off x="11112239" y="2425430"/>
              <a:ext cx="181610" cy="278765"/>
            </a:xfrm>
            <a:custGeom>
              <a:avLst/>
              <a:gdLst/>
              <a:ahLst/>
              <a:cxnLst/>
              <a:rect l="l" t="t" r="r" b="b"/>
              <a:pathLst>
                <a:path w="181609" h="278764">
                  <a:moveTo>
                    <a:pt x="107132" y="0"/>
                  </a:moveTo>
                  <a:lnTo>
                    <a:pt x="0" y="59473"/>
                  </a:lnTo>
                  <a:lnTo>
                    <a:pt x="58632" y="278293"/>
                  </a:lnTo>
                  <a:lnTo>
                    <a:pt x="181148" y="276232"/>
                  </a:lnTo>
                  <a:lnTo>
                    <a:pt x="107132" y="0"/>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1" name="object 31"/>
            <p:cNvPicPr/>
            <p:nvPr/>
          </p:nvPicPr>
          <p:blipFill>
            <a:blip r:embed="rId15" cstate="print"/>
            <a:stretch>
              <a:fillRect/>
            </a:stretch>
          </p:blipFill>
          <p:spPr>
            <a:xfrm>
              <a:off x="11172620" y="2710682"/>
              <a:ext cx="118875" cy="285977"/>
            </a:xfrm>
            <a:prstGeom prst="rect">
              <a:avLst/>
            </a:prstGeom>
          </p:spPr>
        </p:pic>
        <p:sp>
          <p:nvSpPr>
            <p:cNvPr id="32" name="object 32"/>
            <p:cNvSpPr/>
            <p:nvPr/>
          </p:nvSpPr>
          <p:spPr>
            <a:xfrm>
              <a:off x="11172620" y="2710682"/>
              <a:ext cx="119380" cy="286385"/>
            </a:xfrm>
            <a:custGeom>
              <a:avLst/>
              <a:gdLst/>
              <a:ahLst/>
              <a:cxnLst/>
              <a:rect l="l" t="t" r="r" b="b"/>
              <a:pathLst>
                <a:path w="119379" h="286385">
                  <a:moveTo>
                    <a:pt x="118875" y="0"/>
                  </a:moveTo>
                  <a:lnTo>
                    <a:pt x="0" y="29718"/>
                  </a:lnTo>
                  <a:lnTo>
                    <a:pt x="0" y="256258"/>
                  </a:lnTo>
                  <a:lnTo>
                    <a:pt x="118875" y="285977"/>
                  </a:lnTo>
                  <a:lnTo>
                    <a:pt x="118875" y="0"/>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33"/>
            <p:cNvPicPr/>
            <p:nvPr/>
          </p:nvPicPr>
          <p:blipFill>
            <a:blip r:embed="rId16" cstate="print"/>
            <a:stretch>
              <a:fillRect/>
            </a:stretch>
          </p:blipFill>
          <p:spPr>
            <a:xfrm>
              <a:off x="9984909" y="1752307"/>
              <a:ext cx="299770" cy="113404"/>
            </a:xfrm>
            <a:prstGeom prst="rect">
              <a:avLst/>
            </a:prstGeom>
          </p:spPr>
        </p:pic>
        <p:sp>
          <p:nvSpPr>
            <p:cNvPr id="34" name="object 34"/>
            <p:cNvSpPr/>
            <p:nvPr/>
          </p:nvSpPr>
          <p:spPr>
            <a:xfrm>
              <a:off x="9984909" y="1752307"/>
              <a:ext cx="300355" cy="113664"/>
            </a:xfrm>
            <a:custGeom>
              <a:avLst/>
              <a:gdLst/>
              <a:ahLst/>
              <a:cxnLst/>
              <a:rect l="l" t="t" r="r" b="b"/>
              <a:pathLst>
                <a:path w="300354" h="113664">
                  <a:moveTo>
                    <a:pt x="0" y="0"/>
                  </a:moveTo>
                  <a:lnTo>
                    <a:pt x="28351" y="113405"/>
                  </a:lnTo>
                  <a:lnTo>
                    <a:pt x="271420" y="113405"/>
                  </a:lnTo>
                  <a:lnTo>
                    <a:pt x="299771" y="0"/>
                  </a:lnTo>
                  <a:lnTo>
                    <a:pt x="0" y="0"/>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p:cNvPicPr/>
            <p:nvPr/>
          </p:nvPicPr>
          <p:blipFill>
            <a:blip r:embed="rId17" cstate="print"/>
            <a:stretch>
              <a:fillRect/>
            </a:stretch>
          </p:blipFill>
          <p:spPr>
            <a:xfrm>
              <a:off x="10787265" y="1966240"/>
              <a:ext cx="272112" cy="272112"/>
            </a:xfrm>
            <a:prstGeom prst="rect">
              <a:avLst/>
            </a:prstGeom>
          </p:spPr>
        </p:pic>
        <p:sp>
          <p:nvSpPr>
            <p:cNvPr id="36" name="object 36"/>
            <p:cNvSpPr/>
            <p:nvPr/>
          </p:nvSpPr>
          <p:spPr>
            <a:xfrm>
              <a:off x="10787265" y="1966240"/>
              <a:ext cx="272415" cy="272415"/>
            </a:xfrm>
            <a:custGeom>
              <a:avLst/>
              <a:gdLst/>
              <a:ahLst/>
              <a:cxnLst/>
              <a:rect l="l" t="t" r="r" b="b"/>
              <a:pathLst>
                <a:path w="272415" h="272414">
                  <a:moveTo>
                    <a:pt x="60142" y="0"/>
                  </a:moveTo>
                  <a:lnTo>
                    <a:pt x="0" y="100236"/>
                  </a:lnTo>
                  <a:lnTo>
                    <a:pt x="171875" y="272112"/>
                  </a:lnTo>
                  <a:lnTo>
                    <a:pt x="272112" y="211970"/>
                  </a:lnTo>
                  <a:lnTo>
                    <a:pt x="60142" y="0"/>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 name="object 37"/>
            <p:cNvPicPr/>
            <p:nvPr/>
          </p:nvPicPr>
          <p:blipFill>
            <a:blip r:embed="rId18" cstate="print"/>
            <a:stretch>
              <a:fillRect/>
            </a:stretch>
          </p:blipFill>
          <p:spPr>
            <a:xfrm>
              <a:off x="10288195" y="1750522"/>
              <a:ext cx="291523" cy="179790"/>
            </a:xfrm>
            <a:prstGeom prst="rect">
              <a:avLst/>
            </a:prstGeom>
          </p:spPr>
        </p:pic>
        <p:sp>
          <p:nvSpPr>
            <p:cNvPr id="38" name="object 38"/>
            <p:cNvSpPr/>
            <p:nvPr/>
          </p:nvSpPr>
          <p:spPr>
            <a:xfrm>
              <a:off x="10288197" y="1750522"/>
              <a:ext cx="292100" cy="180340"/>
            </a:xfrm>
            <a:custGeom>
              <a:avLst/>
              <a:gdLst/>
              <a:ahLst/>
              <a:cxnLst/>
              <a:rect l="l" t="t" r="r" b="b"/>
              <a:pathLst>
                <a:path w="292100" h="180339">
                  <a:moveTo>
                    <a:pt x="1966" y="0"/>
                  </a:moveTo>
                  <a:lnTo>
                    <a:pt x="0" y="116878"/>
                  </a:lnTo>
                  <a:lnTo>
                    <a:pt x="234786" y="179789"/>
                  </a:lnTo>
                  <a:lnTo>
                    <a:pt x="291522" y="77586"/>
                  </a:lnTo>
                  <a:lnTo>
                    <a:pt x="1966" y="0"/>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19" cstate="print"/>
            <a:stretch>
              <a:fillRect/>
            </a:stretch>
          </p:blipFill>
          <p:spPr>
            <a:xfrm>
              <a:off x="10553413" y="1823750"/>
              <a:ext cx="291759" cy="233921"/>
            </a:xfrm>
            <a:prstGeom prst="rect">
              <a:avLst/>
            </a:prstGeom>
          </p:spPr>
        </p:pic>
        <p:sp>
          <p:nvSpPr>
            <p:cNvPr id="40" name="object 40"/>
            <p:cNvSpPr/>
            <p:nvPr/>
          </p:nvSpPr>
          <p:spPr>
            <a:xfrm>
              <a:off x="10553413" y="1823750"/>
              <a:ext cx="292100" cy="234315"/>
            </a:xfrm>
            <a:custGeom>
              <a:avLst/>
              <a:gdLst/>
              <a:ahLst/>
              <a:cxnLst/>
              <a:rect l="l" t="t" r="r" b="b"/>
              <a:pathLst>
                <a:path w="292100" h="234314">
                  <a:moveTo>
                    <a:pt x="32149" y="0"/>
                  </a:moveTo>
                  <a:lnTo>
                    <a:pt x="0" y="112387"/>
                  </a:lnTo>
                  <a:lnTo>
                    <a:pt x="210503" y="233921"/>
                  </a:lnTo>
                  <a:lnTo>
                    <a:pt x="291758" y="149885"/>
                  </a:lnTo>
                  <a:lnTo>
                    <a:pt x="32149" y="0"/>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1" name="object 41"/>
            <p:cNvPicPr/>
            <p:nvPr/>
          </p:nvPicPr>
          <p:blipFill>
            <a:blip r:embed="rId20" cstate="print"/>
            <a:stretch>
              <a:fillRect/>
            </a:stretch>
          </p:blipFill>
          <p:spPr>
            <a:xfrm>
              <a:off x="9070179" y="2180878"/>
              <a:ext cx="231077" cy="281363"/>
            </a:xfrm>
            <a:prstGeom prst="rect">
              <a:avLst/>
            </a:prstGeom>
          </p:spPr>
        </p:pic>
        <p:sp>
          <p:nvSpPr>
            <p:cNvPr id="42" name="object 42"/>
            <p:cNvSpPr/>
            <p:nvPr/>
          </p:nvSpPr>
          <p:spPr>
            <a:xfrm>
              <a:off x="9070180" y="2180877"/>
              <a:ext cx="231140" cy="281940"/>
            </a:xfrm>
            <a:custGeom>
              <a:avLst/>
              <a:gdLst/>
              <a:ahLst/>
              <a:cxnLst/>
              <a:rect l="l" t="t" r="r" b="b"/>
              <a:pathLst>
                <a:path w="231140" h="281939">
                  <a:moveTo>
                    <a:pt x="0" y="247663"/>
                  </a:moveTo>
                  <a:lnTo>
                    <a:pt x="117808" y="281363"/>
                  </a:lnTo>
                  <a:lnTo>
                    <a:pt x="231077" y="85174"/>
                  </a:lnTo>
                  <a:lnTo>
                    <a:pt x="142988" y="0"/>
                  </a:lnTo>
                  <a:lnTo>
                    <a:pt x="0" y="247663"/>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3" name="object 43"/>
            <p:cNvPicPr/>
            <p:nvPr/>
          </p:nvPicPr>
          <p:blipFill>
            <a:blip r:embed="rId21" cstate="print"/>
            <a:stretch>
              <a:fillRect/>
            </a:stretch>
          </p:blipFill>
          <p:spPr>
            <a:xfrm>
              <a:off x="9686334" y="1755796"/>
              <a:ext cx="278293" cy="181148"/>
            </a:xfrm>
            <a:prstGeom prst="rect">
              <a:avLst/>
            </a:prstGeom>
          </p:spPr>
        </p:pic>
        <p:sp>
          <p:nvSpPr>
            <p:cNvPr id="44" name="object 44"/>
            <p:cNvSpPr/>
            <p:nvPr/>
          </p:nvSpPr>
          <p:spPr>
            <a:xfrm>
              <a:off x="9686334" y="1755795"/>
              <a:ext cx="278765" cy="181610"/>
            </a:xfrm>
            <a:custGeom>
              <a:avLst/>
              <a:gdLst/>
              <a:ahLst/>
              <a:cxnLst/>
              <a:rect l="l" t="t" r="r" b="b"/>
              <a:pathLst>
                <a:path w="278765" h="181610">
                  <a:moveTo>
                    <a:pt x="0" y="74016"/>
                  </a:moveTo>
                  <a:lnTo>
                    <a:pt x="59473" y="181148"/>
                  </a:lnTo>
                  <a:lnTo>
                    <a:pt x="278293" y="122516"/>
                  </a:lnTo>
                  <a:lnTo>
                    <a:pt x="276232" y="0"/>
                  </a:lnTo>
                  <a:lnTo>
                    <a:pt x="0" y="74016"/>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5" name="object 45"/>
            <p:cNvPicPr/>
            <p:nvPr/>
          </p:nvPicPr>
          <p:blipFill>
            <a:blip r:embed="rId22" cstate="print"/>
            <a:stretch>
              <a:fillRect/>
            </a:stretch>
          </p:blipFill>
          <p:spPr>
            <a:xfrm>
              <a:off x="9218022" y="1973825"/>
              <a:ext cx="265259" cy="265259"/>
            </a:xfrm>
            <a:prstGeom prst="rect">
              <a:avLst/>
            </a:prstGeom>
          </p:spPr>
        </p:pic>
        <p:sp>
          <p:nvSpPr>
            <p:cNvPr id="46" name="object 46"/>
            <p:cNvSpPr/>
            <p:nvPr/>
          </p:nvSpPr>
          <p:spPr>
            <a:xfrm>
              <a:off x="9218022" y="1973825"/>
              <a:ext cx="265430" cy="265430"/>
            </a:xfrm>
            <a:custGeom>
              <a:avLst/>
              <a:gdLst/>
              <a:ahLst/>
              <a:cxnLst/>
              <a:rect l="l" t="t" r="r" b="b"/>
              <a:pathLst>
                <a:path w="265429" h="265430">
                  <a:moveTo>
                    <a:pt x="0" y="202216"/>
                  </a:moveTo>
                  <a:lnTo>
                    <a:pt x="105071" y="265259"/>
                  </a:lnTo>
                  <a:lnTo>
                    <a:pt x="265259" y="105071"/>
                  </a:lnTo>
                  <a:lnTo>
                    <a:pt x="202216" y="0"/>
                  </a:lnTo>
                  <a:lnTo>
                    <a:pt x="0" y="202216"/>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p:cNvPicPr/>
            <p:nvPr/>
          </p:nvPicPr>
          <p:blipFill>
            <a:blip r:embed="rId23" cstate="print"/>
            <a:stretch>
              <a:fillRect/>
            </a:stretch>
          </p:blipFill>
          <p:spPr>
            <a:xfrm>
              <a:off x="9428995" y="1827968"/>
              <a:ext cx="281364" cy="231077"/>
            </a:xfrm>
            <a:prstGeom prst="rect">
              <a:avLst/>
            </a:prstGeom>
          </p:spPr>
        </p:pic>
        <p:sp>
          <p:nvSpPr>
            <p:cNvPr id="48" name="object 48"/>
            <p:cNvSpPr/>
            <p:nvPr/>
          </p:nvSpPr>
          <p:spPr>
            <a:xfrm>
              <a:off x="9428995" y="1827967"/>
              <a:ext cx="281940" cy="231140"/>
            </a:xfrm>
            <a:custGeom>
              <a:avLst/>
              <a:gdLst/>
              <a:ahLst/>
              <a:cxnLst/>
              <a:rect l="l" t="t" r="r" b="b"/>
              <a:pathLst>
                <a:path w="281940" h="231139">
                  <a:moveTo>
                    <a:pt x="0" y="142988"/>
                  </a:moveTo>
                  <a:lnTo>
                    <a:pt x="85174" y="231077"/>
                  </a:lnTo>
                  <a:lnTo>
                    <a:pt x="281363" y="117808"/>
                  </a:lnTo>
                  <a:lnTo>
                    <a:pt x="247663" y="0"/>
                  </a:lnTo>
                  <a:lnTo>
                    <a:pt x="0" y="142988"/>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9" name="object 49"/>
            <p:cNvPicPr/>
            <p:nvPr/>
          </p:nvPicPr>
          <p:blipFill>
            <a:blip r:embed="rId24" cstate="print"/>
            <a:stretch>
              <a:fillRect/>
            </a:stretch>
          </p:blipFill>
          <p:spPr>
            <a:xfrm>
              <a:off x="9059225" y="3257500"/>
              <a:ext cx="231077" cy="281364"/>
            </a:xfrm>
            <a:prstGeom prst="rect">
              <a:avLst/>
            </a:prstGeom>
          </p:spPr>
        </p:pic>
        <p:sp>
          <p:nvSpPr>
            <p:cNvPr id="50" name="object 50"/>
            <p:cNvSpPr/>
            <p:nvPr/>
          </p:nvSpPr>
          <p:spPr>
            <a:xfrm>
              <a:off x="9059226" y="3257501"/>
              <a:ext cx="231140" cy="281940"/>
            </a:xfrm>
            <a:custGeom>
              <a:avLst/>
              <a:gdLst/>
              <a:ahLst/>
              <a:cxnLst/>
              <a:rect l="l" t="t" r="r" b="b"/>
              <a:pathLst>
                <a:path w="231140" h="281939">
                  <a:moveTo>
                    <a:pt x="142988" y="281363"/>
                  </a:moveTo>
                  <a:lnTo>
                    <a:pt x="231077" y="196188"/>
                  </a:lnTo>
                  <a:lnTo>
                    <a:pt x="117808" y="0"/>
                  </a:lnTo>
                  <a:lnTo>
                    <a:pt x="0" y="33700"/>
                  </a:lnTo>
                  <a:lnTo>
                    <a:pt x="142988" y="281363"/>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1" name="object 51"/>
            <p:cNvPicPr/>
            <p:nvPr/>
          </p:nvPicPr>
          <p:blipFill>
            <a:blip r:embed="rId25" cstate="print"/>
            <a:stretch>
              <a:fillRect/>
            </a:stretch>
          </p:blipFill>
          <p:spPr>
            <a:xfrm>
              <a:off x="8991774" y="2429662"/>
              <a:ext cx="181148" cy="278293"/>
            </a:xfrm>
            <a:prstGeom prst="rect">
              <a:avLst/>
            </a:prstGeom>
          </p:spPr>
        </p:pic>
        <p:sp>
          <p:nvSpPr>
            <p:cNvPr id="52" name="object 52"/>
            <p:cNvSpPr/>
            <p:nvPr/>
          </p:nvSpPr>
          <p:spPr>
            <a:xfrm>
              <a:off x="8991775" y="2429662"/>
              <a:ext cx="181610" cy="278765"/>
            </a:xfrm>
            <a:custGeom>
              <a:avLst/>
              <a:gdLst/>
              <a:ahLst/>
              <a:cxnLst/>
              <a:rect l="l" t="t" r="r" b="b"/>
              <a:pathLst>
                <a:path w="181609" h="278764">
                  <a:moveTo>
                    <a:pt x="0" y="276232"/>
                  </a:moveTo>
                  <a:lnTo>
                    <a:pt x="122516" y="278293"/>
                  </a:lnTo>
                  <a:lnTo>
                    <a:pt x="181148" y="59473"/>
                  </a:lnTo>
                  <a:lnTo>
                    <a:pt x="74016" y="0"/>
                  </a:lnTo>
                  <a:lnTo>
                    <a:pt x="0" y="276232"/>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3" name="object 53"/>
            <p:cNvPicPr/>
            <p:nvPr/>
          </p:nvPicPr>
          <p:blipFill>
            <a:blip r:embed="rId26" cstate="print"/>
            <a:stretch>
              <a:fillRect/>
            </a:stretch>
          </p:blipFill>
          <p:spPr>
            <a:xfrm>
              <a:off x="8983449" y="3006287"/>
              <a:ext cx="181148" cy="278293"/>
            </a:xfrm>
            <a:prstGeom prst="rect">
              <a:avLst/>
            </a:prstGeom>
          </p:spPr>
        </p:pic>
        <p:sp>
          <p:nvSpPr>
            <p:cNvPr id="54" name="object 54"/>
            <p:cNvSpPr/>
            <p:nvPr/>
          </p:nvSpPr>
          <p:spPr>
            <a:xfrm>
              <a:off x="8983448" y="3006287"/>
              <a:ext cx="181610" cy="278765"/>
            </a:xfrm>
            <a:custGeom>
              <a:avLst/>
              <a:gdLst/>
              <a:ahLst/>
              <a:cxnLst/>
              <a:rect l="l" t="t" r="r" b="b"/>
              <a:pathLst>
                <a:path w="181609" h="278764">
                  <a:moveTo>
                    <a:pt x="74016" y="278293"/>
                  </a:moveTo>
                  <a:lnTo>
                    <a:pt x="181148" y="218820"/>
                  </a:lnTo>
                  <a:lnTo>
                    <a:pt x="122516" y="0"/>
                  </a:lnTo>
                  <a:lnTo>
                    <a:pt x="0" y="2061"/>
                  </a:lnTo>
                  <a:lnTo>
                    <a:pt x="74016" y="278293"/>
                  </a:lnTo>
                  <a:close/>
                </a:path>
              </a:pathLst>
            </a:custGeom>
            <a:ln w="12699">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5" name="object 55"/>
            <p:cNvPicPr/>
            <p:nvPr/>
          </p:nvPicPr>
          <p:blipFill>
            <a:blip r:embed="rId27" cstate="print"/>
            <a:stretch>
              <a:fillRect/>
            </a:stretch>
          </p:blipFill>
          <p:spPr>
            <a:xfrm>
              <a:off x="8985342" y="2713351"/>
              <a:ext cx="118874" cy="285977"/>
            </a:xfrm>
            <a:prstGeom prst="rect">
              <a:avLst/>
            </a:prstGeom>
          </p:spPr>
        </p:pic>
        <p:sp>
          <p:nvSpPr>
            <p:cNvPr id="56" name="object 56"/>
            <p:cNvSpPr/>
            <p:nvPr/>
          </p:nvSpPr>
          <p:spPr>
            <a:xfrm>
              <a:off x="8985341" y="2713351"/>
              <a:ext cx="119380" cy="286385"/>
            </a:xfrm>
            <a:custGeom>
              <a:avLst/>
              <a:gdLst/>
              <a:ahLst/>
              <a:cxnLst/>
              <a:rect l="l" t="t" r="r" b="b"/>
              <a:pathLst>
                <a:path w="119379" h="286385">
                  <a:moveTo>
                    <a:pt x="0" y="285977"/>
                  </a:moveTo>
                  <a:lnTo>
                    <a:pt x="118875" y="256258"/>
                  </a:lnTo>
                  <a:lnTo>
                    <a:pt x="118875" y="29718"/>
                  </a:lnTo>
                  <a:lnTo>
                    <a:pt x="0" y="0"/>
                  </a:lnTo>
                  <a:lnTo>
                    <a:pt x="0" y="285977"/>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7" name="object 57"/>
            <p:cNvPicPr/>
            <p:nvPr/>
          </p:nvPicPr>
          <p:blipFill>
            <a:blip r:embed="rId28" cstate="print">
              <a:extLst>
                <a:ext uri="{28A0092B-C50C-407E-A947-70E740481C1C}">
                  <a14:useLocalDpi xmlns:a14="http://schemas.microsoft.com/office/drawing/2010/main"/>
                </a:ext>
              </a:extLst>
            </a:blip>
            <a:stretch>
              <a:fillRect/>
            </a:stretch>
          </p:blipFill>
          <p:spPr>
            <a:xfrm>
              <a:off x="9118196" y="1870094"/>
              <a:ext cx="1673203" cy="1979002"/>
            </a:xfrm>
            <a:prstGeom prst="rect">
              <a:avLst/>
            </a:prstGeom>
          </p:spPr>
        </p:pic>
        <p:sp>
          <p:nvSpPr>
            <p:cNvPr id="58" name="object 58"/>
            <p:cNvSpPr/>
            <p:nvPr/>
          </p:nvSpPr>
          <p:spPr>
            <a:xfrm>
              <a:off x="10798292" y="2403750"/>
              <a:ext cx="356870" cy="904240"/>
            </a:xfrm>
            <a:custGeom>
              <a:avLst/>
              <a:gdLst/>
              <a:ahLst/>
              <a:cxnLst/>
              <a:rect l="l" t="t" r="r" b="b"/>
              <a:pathLst>
                <a:path w="356870" h="904239">
                  <a:moveTo>
                    <a:pt x="178140" y="0"/>
                  </a:moveTo>
                  <a:lnTo>
                    <a:pt x="126691" y="19137"/>
                  </a:lnTo>
                  <a:lnTo>
                    <a:pt x="81141" y="72820"/>
                  </a:lnTo>
                  <a:lnTo>
                    <a:pt x="61267" y="110868"/>
                  </a:lnTo>
                  <a:lnTo>
                    <a:pt x="43694" y="155455"/>
                  </a:lnTo>
                  <a:lnTo>
                    <a:pt x="28699" y="205882"/>
                  </a:lnTo>
                  <a:lnTo>
                    <a:pt x="16556" y="261449"/>
                  </a:lnTo>
                  <a:lnTo>
                    <a:pt x="7542" y="321458"/>
                  </a:lnTo>
                  <a:lnTo>
                    <a:pt x="1931" y="385209"/>
                  </a:lnTo>
                  <a:lnTo>
                    <a:pt x="0" y="452003"/>
                  </a:lnTo>
                  <a:lnTo>
                    <a:pt x="1931" y="518796"/>
                  </a:lnTo>
                  <a:lnTo>
                    <a:pt x="7542" y="582547"/>
                  </a:lnTo>
                  <a:lnTo>
                    <a:pt x="16556" y="642555"/>
                  </a:lnTo>
                  <a:lnTo>
                    <a:pt x="28699" y="698123"/>
                  </a:lnTo>
                  <a:lnTo>
                    <a:pt x="43694" y="748550"/>
                  </a:lnTo>
                  <a:lnTo>
                    <a:pt x="61267" y="793137"/>
                  </a:lnTo>
                  <a:lnTo>
                    <a:pt x="81141" y="831185"/>
                  </a:lnTo>
                  <a:lnTo>
                    <a:pt x="126691" y="884868"/>
                  </a:lnTo>
                  <a:lnTo>
                    <a:pt x="178140" y="904006"/>
                  </a:lnTo>
                  <a:lnTo>
                    <a:pt x="204464" y="899105"/>
                  </a:lnTo>
                  <a:lnTo>
                    <a:pt x="253239" y="861995"/>
                  </a:lnTo>
                  <a:lnTo>
                    <a:pt x="295012" y="793137"/>
                  </a:lnTo>
                  <a:lnTo>
                    <a:pt x="312584" y="748550"/>
                  </a:lnTo>
                  <a:lnTo>
                    <a:pt x="327580" y="698123"/>
                  </a:lnTo>
                  <a:lnTo>
                    <a:pt x="339722" y="642555"/>
                  </a:lnTo>
                  <a:lnTo>
                    <a:pt x="348737" y="582547"/>
                  </a:lnTo>
                  <a:lnTo>
                    <a:pt x="354347" y="518796"/>
                  </a:lnTo>
                  <a:lnTo>
                    <a:pt x="356279" y="452003"/>
                  </a:lnTo>
                  <a:lnTo>
                    <a:pt x="354347" y="385209"/>
                  </a:lnTo>
                  <a:lnTo>
                    <a:pt x="348737" y="321458"/>
                  </a:lnTo>
                  <a:lnTo>
                    <a:pt x="339722" y="261449"/>
                  </a:lnTo>
                  <a:lnTo>
                    <a:pt x="327580" y="205882"/>
                  </a:lnTo>
                  <a:lnTo>
                    <a:pt x="312584" y="155455"/>
                  </a:lnTo>
                  <a:lnTo>
                    <a:pt x="295012" y="110868"/>
                  </a:lnTo>
                  <a:lnTo>
                    <a:pt x="275138" y="72820"/>
                  </a:lnTo>
                  <a:lnTo>
                    <a:pt x="229589" y="19137"/>
                  </a:lnTo>
                  <a:lnTo>
                    <a:pt x="178140" y="0"/>
                  </a:lnTo>
                  <a:close/>
                </a:path>
              </a:pathLst>
            </a:custGeom>
            <a:solidFill>
              <a:srgbClr val="E4831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10798291" y="2403750"/>
              <a:ext cx="356870" cy="904240"/>
            </a:xfrm>
            <a:custGeom>
              <a:avLst/>
              <a:gdLst/>
              <a:ahLst/>
              <a:cxnLst/>
              <a:rect l="l" t="t" r="r" b="b"/>
              <a:pathLst>
                <a:path w="356870" h="904239">
                  <a:moveTo>
                    <a:pt x="356280" y="452003"/>
                  </a:moveTo>
                  <a:lnTo>
                    <a:pt x="354348" y="385209"/>
                  </a:lnTo>
                  <a:lnTo>
                    <a:pt x="348737" y="321458"/>
                  </a:lnTo>
                  <a:lnTo>
                    <a:pt x="339723" y="261450"/>
                  </a:lnTo>
                  <a:lnTo>
                    <a:pt x="327580" y="205882"/>
                  </a:lnTo>
                  <a:lnTo>
                    <a:pt x="312585" y="155455"/>
                  </a:lnTo>
                  <a:lnTo>
                    <a:pt x="295012" y="110868"/>
                  </a:lnTo>
                  <a:lnTo>
                    <a:pt x="275139" y="72820"/>
                  </a:lnTo>
                  <a:lnTo>
                    <a:pt x="229589" y="19137"/>
                  </a:lnTo>
                  <a:lnTo>
                    <a:pt x="178140" y="0"/>
                  </a:lnTo>
                  <a:lnTo>
                    <a:pt x="151815" y="4900"/>
                  </a:lnTo>
                  <a:lnTo>
                    <a:pt x="103040" y="42010"/>
                  </a:lnTo>
                  <a:lnTo>
                    <a:pt x="61267" y="110868"/>
                  </a:lnTo>
                  <a:lnTo>
                    <a:pt x="43694" y="155455"/>
                  </a:lnTo>
                  <a:lnTo>
                    <a:pt x="28699" y="205882"/>
                  </a:lnTo>
                  <a:lnTo>
                    <a:pt x="16556" y="261450"/>
                  </a:lnTo>
                  <a:lnTo>
                    <a:pt x="7542" y="321458"/>
                  </a:lnTo>
                  <a:lnTo>
                    <a:pt x="1931" y="385209"/>
                  </a:lnTo>
                  <a:lnTo>
                    <a:pt x="0" y="452003"/>
                  </a:lnTo>
                  <a:lnTo>
                    <a:pt x="1931" y="518797"/>
                  </a:lnTo>
                  <a:lnTo>
                    <a:pt x="7542" y="582548"/>
                  </a:lnTo>
                  <a:lnTo>
                    <a:pt x="16556" y="642556"/>
                  </a:lnTo>
                  <a:lnTo>
                    <a:pt x="28699" y="698124"/>
                  </a:lnTo>
                  <a:lnTo>
                    <a:pt x="43694" y="748550"/>
                  </a:lnTo>
                  <a:lnTo>
                    <a:pt x="61267" y="793138"/>
                  </a:lnTo>
                  <a:lnTo>
                    <a:pt x="81140" y="831186"/>
                  </a:lnTo>
                  <a:lnTo>
                    <a:pt x="126690" y="884869"/>
                  </a:lnTo>
                  <a:lnTo>
                    <a:pt x="178140" y="904007"/>
                  </a:lnTo>
                  <a:lnTo>
                    <a:pt x="204464" y="899106"/>
                  </a:lnTo>
                  <a:lnTo>
                    <a:pt x="253239" y="861996"/>
                  </a:lnTo>
                  <a:lnTo>
                    <a:pt x="295012" y="793138"/>
                  </a:lnTo>
                  <a:lnTo>
                    <a:pt x="312585" y="748550"/>
                  </a:lnTo>
                  <a:lnTo>
                    <a:pt x="327580" y="698124"/>
                  </a:lnTo>
                  <a:lnTo>
                    <a:pt x="339723" y="642556"/>
                  </a:lnTo>
                  <a:lnTo>
                    <a:pt x="348737" y="582548"/>
                  </a:lnTo>
                  <a:lnTo>
                    <a:pt x="354348" y="518797"/>
                  </a:lnTo>
                  <a:lnTo>
                    <a:pt x="356280" y="452003"/>
                  </a:lnTo>
                  <a:close/>
                </a:path>
              </a:pathLst>
            </a:custGeom>
            <a:ln w="15875">
              <a:solidFill>
                <a:srgbClr val="A75F0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0" name="object 60"/>
          <p:cNvSpPr txBox="1"/>
          <p:nvPr/>
        </p:nvSpPr>
        <p:spPr>
          <a:xfrm>
            <a:off x="9640616" y="2659379"/>
            <a:ext cx="89535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a:ln>
                  <a:noFill/>
                </a:ln>
                <a:solidFill>
                  <a:sysClr val="windowText" lastClr="000000"/>
                </a:solidFill>
                <a:effectLst/>
                <a:uLnTx/>
                <a:uFillTx/>
                <a:latin typeface="Helvetica"/>
                <a:cs typeface="Helvetica"/>
              </a:rPr>
              <a:t>TRACKER</a:t>
            </a:r>
            <a:endParaRPr kumimoji="0" sz="1400" b="0" i="0" u="none" strike="noStrike" kern="0" cap="none" spc="0" normalizeH="0" baseline="0" noProof="0">
              <a:ln>
                <a:noFill/>
              </a:ln>
              <a:solidFill>
                <a:sysClr val="windowText" lastClr="000000"/>
              </a:solidFill>
              <a:effectLst/>
              <a:uLnTx/>
              <a:uFillTx/>
              <a:latin typeface="Helvetica"/>
              <a:cs typeface="Helvetica"/>
            </a:endParaRPr>
          </a:p>
        </p:txBody>
      </p:sp>
      <p:sp>
        <p:nvSpPr>
          <p:cNvPr id="61" name="object 61"/>
          <p:cNvSpPr txBox="1"/>
          <p:nvPr/>
        </p:nvSpPr>
        <p:spPr>
          <a:xfrm>
            <a:off x="10893358" y="2542151"/>
            <a:ext cx="203200" cy="598170"/>
          </a:xfrm>
          <a:prstGeom prst="rect">
            <a:avLst/>
          </a:prstGeom>
        </p:spPr>
        <p:txBody>
          <a:bodyPr vert="vert270" wrap="square" lIns="0" tIns="0" rIns="0" bIns="0" rtlCol="0">
            <a:spAutoFit/>
          </a:bodyPr>
          <a:lstStyle/>
          <a:p>
            <a:pPr marL="12700" marR="0" lvl="0" indent="0" defTabSz="914400" eaLnBrk="1" fontAlgn="auto" latinLnBrk="0" hangingPunct="1">
              <a:lnSpc>
                <a:spcPts val="1460"/>
              </a:lnSpc>
              <a:spcBef>
                <a:spcPts val="0"/>
              </a:spcBef>
              <a:spcAft>
                <a:spcPts val="0"/>
              </a:spcAft>
              <a:buClrTx/>
              <a:buSzTx/>
              <a:buFontTx/>
              <a:buNone/>
              <a:tabLst/>
              <a:defRPr/>
            </a:pPr>
            <a:r>
              <a:rPr kumimoji="0" sz="1400" b="1" i="0" u="none" strike="noStrike" kern="0" cap="none" spc="-10" normalizeH="0" baseline="0" noProof="0">
                <a:ln>
                  <a:noFill/>
                </a:ln>
                <a:solidFill>
                  <a:sysClr val="windowText" lastClr="000000"/>
                </a:solidFill>
                <a:effectLst/>
                <a:uLnTx/>
                <a:uFillTx/>
                <a:latin typeface="Helvetica"/>
                <a:cs typeface="Helvetica"/>
              </a:rPr>
              <a:t>GRAIN</a:t>
            </a:r>
            <a:endParaRPr kumimoji="0" sz="1400" b="0" i="0" u="none" strike="noStrike" kern="0" cap="none" spc="0" normalizeH="0" baseline="0" noProof="0">
              <a:ln>
                <a:noFill/>
              </a:ln>
              <a:solidFill>
                <a:sysClr val="windowText" lastClr="000000"/>
              </a:solidFill>
              <a:effectLst/>
              <a:uLnTx/>
              <a:uFillTx/>
              <a:latin typeface="Helvetica"/>
              <a:cs typeface="Helvetica"/>
            </a:endParaRPr>
          </a:p>
        </p:txBody>
      </p:sp>
      <p:sp>
        <p:nvSpPr>
          <p:cNvPr id="62" name="object 62"/>
          <p:cNvSpPr/>
          <p:nvPr/>
        </p:nvSpPr>
        <p:spPr>
          <a:xfrm>
            <a:off x="8916229" y="1692606"/>
            <a:ext cx="2446020" cy="2333625"/>
          </a:xfrm>
          <a:custGeom>
            <a:avLst/>
            <a:gdLst/>
            <a:ahLst/>
            <a:cxnLst/>
            <a:rect l="l" t="t" r="r" b="b"/>
            <a:pathLst>
              <a:path w="2446020" h="2333625">
                <a:moveTo>
                  <a:pt x="2445958" y="1166707"/>
                </a:moveTo>
                <a:lnTo>
                  <a:pt x="2444986" y="1119782"/>
                </a:lnTo>
                <a:lnTo>
                  <a:pt x="2442098" y="1073328"/>
                </a:lnTo>
                <a:lnTo>
                  <a:pt x="2437327" y="1027379"/>
                </a:lnTo>
                <a:lnTo>
                  <a:pt x="2430712" y="981970"/>
                </a:lnTo>
                <a:lnTo>
                  <a:pt x="2422289" y="937136"/>
                </a:lnTo>
                <a:lnTo>
                  <a:pt x="2412094" y="892912"/>
                </a:lnTo>
                <a:lnTo>
                  <a:pt x="2400164" y="849332"/>
                </a:lnTo>
                <a:lnTo>
                  <a:pt x="2386536" y="806432"/>
                </a:lnTo>
                <a:lnTo>
                  <a:pt x="2371245" y="764246"/>
                </a:lnTo>
                <a:lnTo>
                  <a:pt x="2354329" y="722809"/>
                </a:lnTo>
                <a:lnTo>
                  <a:pt x="2335823" y="682157"/>
                </a:lnTo>
                <a:lnTo>
                  <a:pt x="2315765" y="642323"/>
                </a:lnTo>
                <a:lnTo>
                  <a:pt x="2294192" y="603342"/>
                </a:lnTo>
                <a:lnTo>
                  <a:pt x="2271139" y="565251"/>
                </a:lnTo>
                <a:lnTo>
                  <a:pt x="2246642" y="528082"/>
                </a:lnTo>
                <a:lnTo>
                  <a:pt x="2220740" y="491872"/>
                </a:lnTo>
                <a:lnTo>
                  <a:pt x="2193468" y="456655"/>
                </a:lnTo>
                <a:lnTo>
                  <a:pt x="2164862" y="422466"/>
                </a:lnTo>
                <a:lnTo>
                  <a:pt x="2134960" y="389340"/>
                </a:lnTo>
                <a:lnTo>
                  <a:pt x="2103798" y="357312"/>
                </a:lnTo>
                <a:lnTo>
                  <a:pt x="2071412" y="326416"/>
                </a:lnTo>
                <a:lnTo>
                  <a:pt x="2037838" y="296687"/>
                </a:lnTo>
                <a:lnTo>
                  <a:pt x="2003114" y="268161"/>
                </a:lnTo>
                <a:lnTo>
                  <a:pt x="1967276" y="240871"/>
                </a:lnTo>
                <a:lnTo>
                  <a:pt x="1930361" y="214854"/>
                </a:lnTo>
                <a:lnTo>
                  <a:pt x="1892404" y="190144"/>
                </a:lnTo>
                <a:lnTo>
                  <a:pt x="1853443" y="166775"/>
                </a:lnTo>
                <a:lnTo>
                  <a:pt x="1813514" y="144782"/>
                </a:lnTo>
                <a:lnTo>
                  <a:pt x="1772654" y="124201"/>
                </a:lnTo>
                <a:lnTo>
                  <a:pt x="1730899" y="105066"/>
                </a:lnTo>
                <a:lnTo>
                  <a:pt x="1688285" y="87412"/>
                </a:lnTo>
                <a:lnTo>
                  <a:pt x="1644850" y="71274"/>
                </a:lnTo>
                <a:lnTo>
                  <a:pt x="1600629" y="56687"/>
                </a:lnTo>
                <a:lnTo>
                  <a:pt x="1555660" y="43686"/>
                </a:lnTo>
                <a:lnTo>
                  <a:pt x="1509978" y="32305"/>
                </a:lnTo>
                <a:lnTo>
                  <a:pt x="1463621" y="22579"/>
                </a:lnTo>
                <a:lnTo>
                  <a:pt x="1416625" y="14543"/>
                </a:lnTo>
                <a:lnTo>
                  <a:pt x="1369026" y="8233"/>
                </a:lnTo>
                <a:lnTo>
                  <a:pt x="1320861" y="3682"/>
                </a:lnTo>
                <a:lnTo>
                  <a:pt x="1272166" y="926"/>
                </a:lnTo>
                <a:lnTo>
                  <a:pt x="1222979" y="0"/>
                </a:lnTo>
                <a:lnTo>
                  <a:pt x="1173791" y="926"/>
                </a:lnTo>
                <a:lnTo>
                  <a:pt x="1125096" y="3682"/>
                </a:lnTo>
                <a:lnTo>
                  <a:pt x="1076931" y="8233"/>
                </a:lnTo>
                <a:lnTo>
                  <a:pt x="1029332" y="14543"/>
                </a:lnTo>
                <a:lnTo>
                  <a:pt x="982336" y="22579"/>
                </a:lnTo>
                <a:lnTo>
                  <a:pt x="935979" y="32305"/>
                </a:lnTo>
                <a:lnTo>
                  <a:pt x="890297" y="43686"/>
                </a:lnTo>
                <a:lnTo>
                  <a:pt x="845328" y="56687"/>
                </a:lnTo>
                <a:lnTo>
                  <a:pt x="801107" y="71274"/>
                </a:lnTo>
                <a:lnTo>
                  <a:pt x="757672" y="87412"/>
                </a:lnTo>
                <a:lnTo>
                  <a:pt x="715058" y="105066"/>
                </a:lnTo>
                <a:lnTo>
                  <a:pt x="673303" y="124201"/>
                </a:lnTo>
                <a:lnTo>
                  <a:pt x="632442" y="144782"/>
                </a:lnTo>
                <a:lnTo>
                  <a:pt x="592514" y="166775"/>
                </a:lnTo>
                <a:lnTo>
                  <a:pt x="553553" y="190144"/>
                </a:lnTo>
                <a:lnTo>
                  <a:pt x="515596" y="214854"/>
                </a:lnTo>
                <a:lnTo>
                  <a:pt x="478681" y="240871"/>
                </a:lnTo>
                <a:lnTo>
                  <a:pt x="442843" y="268161"/>
                </a:lnTo>
                <a:lnTo>
                  <a:pt x="408119" y="296687"/>
                </a:lnTo>
                <a:lnTo>
                  <a:pt x="374545" y="326416"/>
                </a:lnTo>
                <a:lnTo>
                  <a:pt x="342159" y="357312"/>
                </a:lnTo>
                <a:lnTo>
                  <a:pt x="310997" y="389340"/>
                </a:lnTo>
                <a:lnTo>
                  <a:pt x="281095" y="422466"/>
                </a:lnTo>
                <a:lnTo>
                  <a:pt x="252489" y="456655"/>
                </a:lnTo>
                <a:lnTo>
                  <a:pt x="225217" y="491872"/>
                </a:lnTo>
                <a:lnTo>
                  <a:pt x="199314" y="528082"/>
                </a:lnTo>
                <a:lnTo>
                  <a:pt x="174818" y="565251"/>
                </a:lnTo>
                <a:lnTo>
                  <a:pt x="151765" y="603342"/>
                </a:lnTo>
                <a:lnTo>
                  <a:pt x="130192" y="642323"/>
                </a:lnTo>
                <a:lnTo>
                  <a:pt x="110134" y="682157"/>
                </a:lnTo>
                <a:lnTo>
                  <a:pt x="91628" y="722809"/>
                </a:lnTo>
                <a:lnTo>
                  <a:pt x="74712" y="764246"/>
                </a:lnTo>
                <a:lnTo>
                  <a:pt x="59421" y="806432"/>
                </a:lnTo>
                <a:lnTo>
                  <a:pt x="45793" y="849332"/>
                </a:lnTo>
                <a:lnTo>
                  <a:pt x="33863" y="892912"/>
                </a:lnTo>
                <a:lnTo>
                  <a:pt x="23668" y="937136"/>
                </a:lnTo>
                <a:lnTo>
                  <a:pt x="15245" y="981970"/>
                </a:lnTo>
                <a:lnTo>
                  <a:pt x="8630" y="1027379"/>
                </a:lnTo>
                <a:lnTo>
                  <a:pt x="3860" y="1073328"/>
                </a:lnTo>
                <a:lnTo>
                  <a:pt x="971" y="1119782"/>
                </a:lnTo>
                <a:lnTo>
                  <a:pt x="0" y="1166707"/>
                </a:lnTo>
                <a:lnTo>
                  <a:pt x="971" y="1213631"/>
                </a:lnTo>
                <a:lnTo>
                  <a:pt x="3860" y="1260085"/>
                </a:lnTo>
                <a:lnTo>
                  <a:pt x="8630" y="1306034"/>
                </a:lnTo>
                <a:lnTo>
                  <a:pt x="15245" y="1351442"/>
                </a:lnTo>
                <a:lnTo>
                  <a:pt x="23668" y="1396276"/>
                </a:lnTo>
                <a:lnTo>
                  <a:pt x="33863" y="1440501"/>
                </a:lnTo>
                <a:lnTo>
                  <a:pt x="45793" y="1484080"/>
                </a:lnTo>
                <a:lnTo>
                  <a:pt x="59421" y="1526980"/>
                </a:lnTo>
                <a:lnTo>
                  <a:pt x="74712" y="1569166"/>
                </a:lnTo>
                <a:lnTo>
                  <a:pt x="91628" y="1610603"/>
                </a:lnTo>
                <a:lnTo>
                  <a:pt x="110134" y="1651256"/>
                </a:lnTo>
                <a:lnTo>
                  <a:pt x="130192" y="1691090"/>
                </a:lnTo>
                <a:lnTo>
                  <a:pt x="151765" y="1730070"/>
                </a:lnTo>
                <a:lnTo>
                  <a:pt x="174818" y="1768162"/>
                </a:lnTo>
                <a:lnTo>
                  <a:pt x="199314" y="1805330"/>
                </a:lnTo>
                <a:lnTo>
                  <a:pt x="225217" y="1841540"/>
                </a:lnTo>
                <a:lnTo>
                  <a:pt x="252489" y="1876757"/>
                </a:lnTo>
                <a:lnTo>
                  <a:pt x="281095" y="1910946"/>
                </a:lnTo>
                <a:lnTo>
                  <a:pt x="310997" y="1944072"/>
                </a:lnTo>
                <a:lnTo>
                  <a:pt x="342159" y="1976101"/>
                </a:lnTo>
                <a:lnTo>
                  <a:pt x="374545" y="2006997"/>
                </a:lnTo>
                <a:lnTo>
                  <a:pt x="408119" y="2036725"/>
                </a:lnTo>
                <a:lnTo>
                  <a:pt x="442843" y="2065251"/>
                </a:lnTo>
                <a:lnTo>
                  <a:pt x="478681" y="2092541"/>
                </a:lnTo>
                <a:lnTo>
                  <a:pt x="515596" y="2118558"/>
                </a:lnTo>
                <a:lnTo>
                  <a:pt x="553553" y="2143269"/>
                </a:lnTo>
                <a:lnTo>
                  <a:pt x="592514" y="2166638"/>
                </a:lnTo>
                <a:lnTo>
                  <a:pt x="632442" y="2188630"/>
                </a:lnTo>
                <a:lnTo>
                  <a:pt x="673303" y="2209211"/>
                </a:lnTo>
                <a:lnTo>
                  <a:pt x="715058" y="2228346"/>
                </a:lnTo>
                <a:lnTo>
                  <a:pt x="757672" y="2246000"/>
                </a:lnTo>
                <a:lnTo>
                  <a:pt x="801107" y="2262138"/>
                </a:lnTo>
                <a:lnTo>
                  <a:pt x="845328" y="2276725"/>
                </a:lnTo>
                <a:lnTo>
                  <a:pt x="890297" y="2289726"/>
                </a:lnTo>
                <a:lnTo>
                  <a:pt x="935979" y="2301107"/>
                </a:lnTo>
                <a:lnTo>
                  <a:pt x="982336" y="2310833"/>
                </a:lnTo>
                <a:lnTo>
                  <a:pt x="1029332" y="2318869"/>
                </a:lnTo>
                <a:lnTo>
                  <a:pt x="1076931" y="2325179"/>
                </a:lnTo>
                <a:lnTo>
                  <a:pt x="1125096" y="2329730"/>
                </a:lnTo>
                <a:lnTo>
                  <a:pt x="1173791" y="2332486"/>
                </a:lnTo>
                <a:lnTo>
                  <a:pt x="1222979" y="2333413"/>
                </a:lnTo>
                <a:lnTo>
                  <a:pt x="1272166" y="2332486"/>
                </a:lnTo>
                <a:lnTo>
                  <a:pt x="1320861" y="2329730"/>
                </a:lnTo>
                <a:lnTo>
                  <a:pt x="1369026" y="2325179"/>
                </a:lnTo>
                <a:lnTo>
                  <a:pt x="1416625" y="2318869"/>
                </a:lnTo>
                <a:lnTo>
                  <a:pt x="1463621" y="2310833"/>
                </a:lnTo>
                <a:lnTo>
                  <a:pt x="1509978" y="2301107"/>
                </a:lnTo>
                <a:lnTo>
                  <a:pt x="1555660" y="2289726"/>
                </a:lnTo>
                <a:lnTo>
                  <a:pt x="1600629" y="2276725"/>
                </a:lnTo>
                <a:lnTo>
                  <a:pt x="1644850" y="2262138"/>
                </a:lnTo>
                <a:lnTo>
                  <a:pt x="1688285" y="2246000"/>
                </a:lnTo>
                <a:lnTo>
                  <a:pt x="1730899" y="2228346"/>
                </a:lnTo>
                <a:lnTo>
                  <a:pt x="1772654" y="2209211"/>
                </a:lnTo>
                <a:lnTo>
                  <a:pt x="1813514" y="2188630"/>
                </a:lnTo>
                <a:lnTo>
                  <a:pt x="1853443" y="2166638"/>
                </a:lnTo>
                <a:lnTo>
                  <a:pt x="1892404" y="2143269"/>
                </a:lnTo>
                <a:lnTo>
                  <a:pt x="1930361" y="2118558"/>
                </a:lnTo>
                <a:lnTo>
                  <a:pt x="1967276" y="2092541"/>
                </a:lnTo>
                <a:lnTo>
                  <a:pt x="2003114" y="2065251"/>
                </a:lnTo>
                <a:lnTo>
                  <a:pt x="2037838" y="2036725"/>
                </a:lnTo>
                <a:lnTo>
                  <a:pt x="2071412" y="2006997"/>
                </a:lnTo>
                <a:lnTo>
                  <a:pt x="2103798" y="1976101"/>
                </a:lnTo>
                <a:lnTo>
                  <a:pt x="2134960" y="1944072"/>
                </a:lnTo>
                <a:lnTo>
                  <a:pt x="2164862" y="1910946"/>
                </a:lnTo>
                <a:lnTo>
                  <a:pt x="2193468" y="1876757"/>
                </a:lnTo>
                <a:lnTo>
                  <a:pt x="2220740" y="1841540"/>
                </a:lnTo>
                <a:lnTo>
                  <a:pt x="2246642" y="1805330"/>
                </a:lnTo>
                <a:lnTo>
                  <a:pt x="2271139" y="1768162"/>
                </a:lnTo>
                <a:lnTo>
                  <a:pt x="2294192" y="1730070"/>
                </a:lnTo>
                <a:lnTo>
                  <a:pt x="2315765" y="1691090"/>
                </a:lnTo>
                <a:lnTo>
                  <a:pt x="2335823" y="1651256"/>
                </a:lnTo>
                <a:lnTo>
                  <a:pt x="2354329" y="1610603"/>
                </a:lnTo>
                <a:lnTo>
                  <a:pt x="2371245" y="1569166"/>
                </a:lnTo>
                <a:lnTo>
                  <a:pt x="2386536" y="1526980"/>
                </a:lnTo>
                <a:lnTo>
                  <a:pt x="2400164" y="1484080"/>
                </a:lnTo>
                <a:lnTo>
                  <a:pt x="2412094" y="1440501"/>
                </a:lnTo>
                <a:lnTo>
                  <a:pt x="2422289" y="1396276"/>
                </a:lnTo>
                <a:lnTo>
                  <a:pt x="2430712" y="1351442"/>
                </a:lnTo>
                <a:lnTo>
                  <a:pt x="2437327" y="1306034"/>
                </a:lnTo>
                <a:lnTo>
                  <a:pt x="2442098" y="1260085"/>
                </a:lnTo>
                <a:lnTo>
                  <a:pt x="2444986" y="1213631"/>
                </a:lnTo>
                <a:lnTo>
                  <a:pt x="2445958" y="1166707"/>
                </a:lnTo>
                <a:close/>
              </a:path>
            </a:pathLst>
          </a:custGeom>
          <a:ln w="15875">
            <a:solidFill>
              <a:srgbClr val="40749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3"/>
          <p:cNvSpPr txBox="1"/>
          <p:nvPr/>
        </p:nvSpPr>
        <p:spPr>
          <a:xfrm>
            <a:off x="9990678" y="1751076"/>
            <a:ext cx="51054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20" normalizeH="0" baseline="0" noProof="0">
                <a:ln>
                  <a:noFill/>
                </a:ln>
                <a:solidFill>
                  <a:sysClr val="windowText" lastClr="000000"/>
                </a:solidFill>
                <a:effectLst/>
                <a:uLnTx/>
                <a:uFillTx/>
                <a:latin typeface="Helvetica"/>
                <a:cs typeface="Helvetica"/>
              </a:rPr>
              <a:t>ECAL</a:t>
            </a:r>
            <a:endParaRPr kumimoji="0" sz="1400" b="0" i="0" u="none" strike="noStrike" kern="0" cap="none" spc="0" normalizeH="0" baseline="0" noProof="0">
              <a:ln>
                <a:noFill/>
              </a:ln>
              <a:solidFill>
                <a:sysClr val="windowText" lastClr="000000"/>
              </a:solidFill>
              <a:effectLst/>
              <a:uLnTx/>
              <a:uFillTx/>
              <a:latin typeface="Helvetica"/>
              <a:cs typeface="Helvetica"/>
            </a:endParaRPr>
          </a:p>
        </p:txBody>
      </p:sp>
      <p:sp>
        <p:nvSpPr>
          <p:cNvPr id="64" name="object 64"/>
          <p:cNvSpPr txBox="1"/>
          <p:nvPr/>
        </p:nvSpPr>
        <p:spPr>
          <a:xfrm>
            <a:off x="9285261" y="1418843"/>
            <a:ext cx="1052195" cy="476884"/>
          </a:xfrm>
          <a:prstGeom prst="rect">
            <a:avLst/>
          </a:prstGeom>
        </p:spPr>
        <p:txBody>
          <a:bodyPr vert="horz" wrap="square" lIns="0" tIns="12700" rIns="0" bIns="0" rtlCol="0">
            <a:spAutoFit/>
          </a:bodyPr>
          <a:lstStyle/>
          <a:p>
            <a:pPr marL="12700" marR="5080" lvl="0" indent="521970" defTabSz="914400" eaLnBrk="1" fontAlgn="auto" latinLnBrk="0" hangingPunct="1">
              <a:lnSpc>
                <a:spcPct val="105700"/>
              </a:lnSpc>
              <a:spcBef>
                <a:spcPts val="100"/>
              </a:spcBef>
              <a:spcAft>
                <a:spcPts val="0"/>
              </a:spcAft>
              <a:buClrTx/>
              <a:buSzTx/>
              <a:buFontTx/>
              <a:buNone/>
              <a:tabLst/>
              <a:defRPr/>
            </a:pPr>
            <a:r>
              <a:rPr kumimoji="0" sz="1400" b="1" i="0" u="none" strike="noStrike" kern="0" cap="none" spc="-20" normalizeH="0" baseline="0" noProof="0">
                <a:ln>
                  <a:noFill/>
                </a:ln>
                <a:solidFill>
                  <a:sysClr val="windowText" lastClr="000000"/>
                </a:solidFill>
                <a:effectLst/>
                <a:uLnTx/>
                <a:uFillTx/>
                <a:latin typeface="Helvetica"/>
                <a:cs typeface="Helvetica"/>
              </a:rPr>
              <a:t>YOKE </a:t>
            </a:r>
            <a:r>
              <a:rPr kumimoji="0" sz="1400" b="1" i="0" u="none" strike="noStrike" kern="0" cap="none" spc="0" normalizeH="0" baseline="0" noProof="0">
                <a:ln>
                  <a:noFill/>
                </a:ln>
                <a:solidFill>
                  <a:sysClr val="windowText" lastClr="000000"/>
                </a:solidFill>
                <a:effectLst/>
                <a:uLnTx/>
                <a:uFillTx/>
                <a:latin typeface="Helvetica"/>
                <a:cs typeface="Helvetica"/>
              </a:rPr>
              <a:t>SC</a:t>
            </a:r>
            <a:r>
              <a:rPr kumimoji="0" sz="1400" b="1" i="0" u="none" strike="noStrike" kern="0" cap="none" spc="-20" normalizeH="0" baseline="0" noProof="0">
                <a:ln>
                  <a:noFill/>
                </a:ln>
                <a:solidFill>
                  <a:sysClr val="windowText" lastClr="000000"/>
                </a:solidFill>
                <a:effectLst/>
                <a:uLnTx/>
                <a:uFillTx/>
                <a:latin typeface="Helvetica"/>
                <a:cs typeface="Helvetica"/>
              </a:rPr>
              <a:t> COIL</a:t>
            </a:r>
            <a:endParaRPr kumimoji="0" sz="1400" b="0" i="0" u="none" strike="noStrike" kern="0" cap="none" spc="0" normalizeH="0" baseline="0" noProof="0">
              <a:ln>
                <a:noFill/>
              </a:ln>
              <a:solidFill>
                <a:sysClr val="windowText" lastClr="000000"/>
              </a:solidFill>
              <a:effectLst/>
              <a:uLnTx/>
              <a:uFillTx/>
              <a:latin typeface="Helvetica"/>
              <a:cs typeface="Helvetica"/>
            </a:endParaRPr>
          </a:p>
        </p:txBody>
      </p:sp>
      <p:sp>
        <p:nvSpPr>
          <p:cNvPr id="65" name="object 65"/>
          <p:cNvSpPr txBox="1"/>
          <p:nvPr/>
        </p:nvSpPr>
        <p:spPr>
          <a:xfrm>
            <a:off x="5686897" y="2285491"/>
            <a:ext cx="2680335" cy="577215"/>
          </a:xfrm>
          <a:prstGeom prst="rect">
            <a:avLst/>
          </a:prstGeom>
        </p:spPr>
        <p:txBody>
          <a:bodyPr vert="horz" wrap="square" lIns="0" tIns="10795" rIns="0" bIns="0" rtlCol="0">
            <a:spAutoFit/>
          </a:bodyPr>
          <a:lstStyle/>
          <a:p>
            <a:pPr marL="12700" marR="5080" lvl="0" indent="0" defTabSz="914400" eaLnBrk="1" fontAlgn="auto" latinLnBrk="0" hangingPunct="1">
              <a:lnSpc>
                <a:spcPct val="100800"/>
              </a:lnSpc>
              <a:spcBef>
                <a:spcPts val="85"/>
              </a:spcBef>
              <a:spcAft>
                <a:spcPts val="0"/>
              </a:spcAft>
              <a:buClrTx/>
              <a:buSzTx/>
              <a:buFontTx/>
              <a:buNone/>
              <a:tabLst/>
              <a:defRPr/>
            </a:pPr>
            <a:r>
              <a:rPr kumimoji="0" sz="1200" b="1" i="0" u="none" strike="noStrike" kern="0" cap="none" spc="0" normalizeH="0" baseline="0" noProof="0">
                <a:ln>
                  <a:noFill/>
                </a:ln>
                <a:solidFill>
                  <a:srgbClr val="00B0F0"/>
                </a:solidFill>
                <a:effectLst/>
                <a:uLnTx/>
                <a:uFillTx/>
                <a:latin typeface="Helvetica"/>
                <a:cs typeface="Helvetica"/>
              </a:rPr>
              <a:t>ECAL</a:t>
            </a:r>
            <a:r>
              <a:rPr kumimoji="0" sz="1200" b="1" i="0" u="none" strike="noStrike" kern="0" cap="none" spc="-15" normalizeH="0" baseline="0" noProof="0">
                <a:ln>
                  <a:noFill/>
                </a:ln>
                <a:solidFill>
                  <a:srgbClr val="00B0F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a:t>
            </a:r>
            <a:r>
              <a:rPr kumimoji="0" sz="1200" b="0" i="0" u="none" strike="noStrike" kern="0" cap="none" spc="30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KLOE</a:t>
            </a:r>
            <a:r>
              <a:rPr kumimoji="0" sz="1200" b="0" i="0" u="none" strike="noStrike" kern="0" cap="none" spc="-2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Lead</a:t>
            </a:r>
            <a:r>
              <a:rPr kumimoji="0" sz="1200" b="0" i="0" u="none" strike="noStrike" kern="0" cap="none" spc="-2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Scintillating</a:t>
            </a:r>
            <a:r>
              <a:rPr kumimoji="0" sz="1200" b="0" i="0" u="none" strike="noStrike" kern="0" cap="none" spc="-25" normalizeH="0" baseline="0" noProof="0">
                <a:ln>
                  <a:noFill/>
                </a:ln>
                <a:solidFill>
                  <a:sysClr val="windowText" lastClr="000000"/>
                </a:solidFill>
                <a:effectLst/>
                <a:uLnTx/>
                <a:uFillTx/>
                <a:latin typeface="Helvetica"/>
                <a:cs typeface="Helvetica"/>
              </a:rPr>
              <a:t> </a:t>
            </a:r>
            <a:r>
              <a:rPr kumimoji="0" sz="1200" b="0" i="0" u="none" strike="noStrike" kern="0" cap="none" spc="-10" normalizeH="0" baseline="0" noProof="0">
                <a:ln>
                  <a:noFill/>
                </a:ln>
                <a:solidFill>
                  <a:sysClr val="windowText" lastClr="000000"/>
                </a:solidFill>
                <a:effectLst/>
                <a:uLnTx/>
                <a:uFillTx/>
                <a:latin typeface="Helvetica"/>
                <a:cs typeface="Helvetica"/>
              </a:rPr>
              <a:t>Fibers </a:t>
            </a:r>
            <a:r>
              <a:rPr kumimoji="0" sz="1200" b="0" i="0" u="none" strike="noStrike" kern="0" cap="none" spc="0" normalizeH="0" baseline="0" noProof="0">
                <a:ln>
                  <a:noFill/>
                </a:ln>
                <a:solidFill>
                  <a:sysClr val="windowText" lastClr="000000"/>
                </a:solidFill>
                <a:effectLst/>
                <a:uLnTx/>
                <a:uFillTx/>
                <a:latin typeface="Helvetica"/>
                <a:cs typeface="Helvetica"/>
              </a:rPr>
              <a:t>calorimeter</a:t>
            </a:r>
            <a:r>
              <a:rPr kumimoji="0" sz="1200" b="0" i="0" u="none" strike="noStrike" kern="0" cap="none" spc="-10" normalizeH="0" baseline="0" noProof="0">
                <a:ln>
                  <a:noFill/>
                </a:ln>
                <a:solidFill>
                  <a:sysClr val="windowText" lastClr="000000"/>
                </a:solidFill>
                <a:effectLst/>
                <a:uLnTx/>
                <a:uFillTx/>
                <a:latin typeface="Helvetica"/>
                <a:cs typeface="Helvetica"/>
              </a:rPr>
              <a:t> (Barrell-</a:t>
            </a:r>
            <a:r>
              <a:rPr kumimoji="0" sz="1200" b="0" i="0" u="none" strike="noStrike" kern="0" cap="none" spc="0" normalizeH="0" baseline="0" noProof="0">
                <a:ln>
                  <a:noFill/>
                </a:ln>
                <a:solidFill>
                  <a:sysClr val="windowText" lastClr="000000"/>
                </a:solidFill>
                <a:effectLst/>
                <a:uLnTx/>
                <a:uFillTx/>
                <a:latin typeface="Helvetica"/>
                <a:cs typeface="Helvetica"/>
              </a:rPr>
              <a:t>23</a:t>
            </a:r>
            <a:r>
              <a:rPr kumimoji="0" sz="1200" b="0" i="0" u="none" strike="noStrike" kern="0" cap="none" spc="-1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ton</a:t>
            </a:r>
            <a:r>
              <a:rPr kumimoji="0" sz="1200" b="0" i="0" u="none" strike="noStrike" kern="0" cap="none" spc="-1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Pb-</a:t>
            </a:r>
            <a:r>
              <a:rPr kumimoji="0" sz="1200" b="0" i="0" u="none" strike="noStrike" kern="0" cap="none" spc="-10" normalizeH="0" baseline="0" noProof="0">
                <a:ln>
                  <a:noFill/>
                </a:ln>
                <a:solidFill>
                  <a:sysClr val="windowText" lastClr="000000"/>
                </a:solidFill>
                <a:effectLst/>
                <a:uLnTx/>
                <a:uFillTx/>
                <a:latin typeface="Helvetica"/>
                <a:cs typeface="Helvetica"/>
              </a:rPr>
              <a:t> </a:t>
            </a:r>
            <a:r>
              <a:rPr kumimoji="0" sz="1200" b="0" i="0" u="none" strike="noStrike" kern="0" cap="none" spc="-50" normalizeH="0" baseline="0" noProof="0">
                <a:ln>
                  <a:noFill/>
                </a:ln>
                <a:solidFill>
                  <a:sysClr val="windowText" lastClr="000000"/>
                </a:solidFill>
                <a:effectLst/>
                <a:uLnTx/>
                <a:uFillTx/>
                <a:latin typeface="Helvetica"/>
                <a:cs typeface="Helvetica"/>
              </a:rPr>
              <a:t>+ </a:t>
            </a:r>
            <a:r>
              <a:rPr kumimoji="0" sz="1200" b="0" i="0" u="none" strike="noStrike" kern="0" cap="none" spc="-10" normalizeH="0" baseline="0" noProof="0">
                <a:ln>
                  <a:noFill/>
                </a:ln>
                <a:solidFill>
                  <a:sysClr val="windowText" lastClr="000000"/>
                </a:solidFill>
                <a:effectLst/>
                <a:uLnTx/>
                <a:uFillTx/>
                <a:latin typeface="Helvetica"/>
                <a:cs typeface="Helvetica"/>
              </a:rPr>
              <a:t>EndCaps)</a:t>
            </a:r>
            <a:endParaRPr kumimoji="0" sz="1200" b="0" i="0" u="none" strike="noStrike" kern="0" cap="none" spc="0" normalizeH="0" baseline="0" noProof="0">
              <a:ln>
                <a:noFill/>
              </a:ln>
              <a:solidFill>
                <a:sysClr val="windowText" lastClr="000000"/>
              </a:solidFill>
              <a:effectLst/>
              <a:uLnTx/>
              <a:uFillTx/>
              <a:latin typeface="Helvetica"/>
              <a:cs typeface="Helvetica"/>
            </a:endParaRPr>
          </a:p>
        </p:txBody>
      </p:sp>
      <p:sp>
        <p:nvSpPr>
          <p:cNvPr id="66" name="object 66"/>
          <p:cNvSpPr txBox="1"/>
          <p:nvPr/>
        </p:nvSpPr>
        <p:spPr>
          <a:xfrm>
            <a:off x="5661497" y="3023108"/>
            <a:ext cx="2669540" cy="577215"/>
          </a:xfrm>
          <a:prstGeom prst="rect">
            <a:avLst/>
          </a:prstGeom>
        </p:spPr>
        <p:txBody>
          <a:bodyPr vert="horz" wrap="square" lIns="0" tIns="10795" rIns="0" bIns="0" rtlCol="0">
            <a:spAutoFit/>
          </a:bodyPr>
          <a:lstStyle/>
          <a:p>
            <a:pPr marL="38100" marR="30480" lvl="0" indent="0" defTabSz="914400" eaLnBrk="1" fontAlgn="auto" latinLnBrk="0" hangingPunct="1">
              <a:lnSpc>
                <a:spcPct val="100800"/>
              </a:lnSpc>
              <a:spcBef>
                <a:spcPts val="85"/>
              </a:spcBef>
              <a:spcAft>
                <a:spcPts val="0"/>
              </a:spcAft>
              <a:buClrTx/>
              <a:buSzTx/>
              <a:buFontTx/>
              <a:buNone/>
              <a:tabLst/>
              <a:defRPr/>
            </a:pPr>
            <a:r>
              <a:rPr kumimoji="0" sz="1200" b="1" i="0" u="none" strike="noStrike" kern="0" cap="none" spc="0" normalizeH="0" baseline="0" noProof="0">
                <a:ln>
                  <a:noFill/>
                </a:ln>
                <a:solidFill>
                  <a:srgbClr val="00B0F0"/>
                </a:solidFill>
                <a:effectLst/>
                <a:uLnTx/>
                <a:uFillTx/>
                <a:latin typeface="Helvetica"/>
                <a:cs typeface="Helvetica"/>
              </a:rPr>
              <a:t>TRACKER</a:t>
            </a:r>
            <a:r>
              <a:rPr kumimoji="0" sz="1200" b="1" i="0" u="none" strike="noStrike" kern="0" cap="none" spc="-15" normalizeH="0" baseline="0" noProof="0">
                <a:ln>
                  <a:noFill/>
                </a:ln>
                <a:solidFill>
                  <a:srgbClr val="00B0F0"/>
                </a:solidFill>
                <a:effectLst/>
                <a:uLnTx/>
                <a:uFillTx/>
                <a:latin typeface="Helvetica"/>
                <a:cs typeface="Helvetica"/>
              </a:rPr>
              <a:t> </a:t>
            </a:r>
            <a:r>
              <a:rPr kumimoji="0" sz="1200" b="1" i="0" u="none" strike="noStrike" kern="0" cap="none" spc="0" normalizeH="0" baseline="0" noProof="0">
                <a:ln>
                  <a:noFill/>
                </a:ln>
                <a:solidFill>
                  <a:srgbClr val="00B0F0"/>
                </a:solidFill>
                <a:effectLst/>
                <a:uLnTx/>
                <a:uFillTx/>
                <a:latin typeface="Helvetica"/>
                <a:cs typeface="Helvetica"/>
              </a:rPr>
              <a:t>(STT)</a:t>
            </a:r>
            <a:r>
              <a:rPr kumimoji="0" sz="1200" b="1" i="0" u="none" strike="noStrike" kern="0" cap="none" spc="-5" normalizeH="0" baseline="0" noProof="0">
                <a:ln>
                  <a:noFill/>
                </a:ln>
                <a:solidFill>
                  <a:srgbClr val="00B0F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a:t>
            </a:r>
            <a:r>
              <a:rPr kumimoji="0" sz="1200" b="0" i="0" u="none" strike="noStrike" kern="0" cap="none" spc="-2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5</a:t>
            </a:r>
            <a:r>
              <a:rPr kumimoji="0" sz="1200" b="0" i="0" u="none" strike="noStrike" kern="0" cap="none" spc="-1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ton</a:t>
            </a:r>
            <a:r>
              <a:rPr kumimoji="0" sz="1200" b="0" i="0" u="none" strike="noStrike" kern="0" cap="none" spc="-15" normalizeH="0" baseline="0" noProof="0">
                <a:ln>
                  <a:noFill/>
                </a:ln>
                <a:solidFill>
                  <a:sysClr val="windowText" lastClr="000000"/>
                </a:solidFill>
                <a:effectLst/>
                <a:uLnTx/>
                <a:uFillTx/>
                <a:latin typeface="Helvetica"/>
                <a:cs typeface="Helvetica"/>
              </a:rPr>
              <a:t> </a:t>
            </a:r>
            <a:r>
              <a:rPr kumimoji="0" sz="1200" b="0" i="0" u="none" strike="noStrike" kern="0" cap="none" spc="-10" normalizeH="0" baseline="0" noProof="0">
                <a:ln>
                  <a:noFill/>
                </a:ln>
                <a:solidFill>
                  <a:sysClr val="windowText" lastClr="000000"/>
                </a:solidFill>
                <a:effectLst/>
                <a:uLnTx/>
                <a:uFillTx/>
                <a:latin typeface="Helvetica"/>
                <a:cs typeface="Helvetica"/>
              </a:rPr>
              <a:t>Straw-</a:t>
            </a:r>
            <a:r>
              <a:rPr kumimoji="0" sz="1200" b="0" i="0" u="none" strike="noStrike" kern="0" cap="none" spc="-20" normalizeH="0" baseline="0" noProof="0">
                <a:ln>
                  <a:noFill/>
                </a:ln>
                <a:solidFill>
                  <a:sysClr val="windowText" lastClr="000000"/>
                </a:solidFill>
                <a:effectLst/>
                <a:uLnTx/>
                <a:uFillTx/>
                <a:latin typeface="Helvetica"/>
                <a:cs typeface="Helvetica"/>
              </a:rPr>
              <a:t>Tube </a:t>
            </a:r>
            <a:r>
              <a:rPr kumimoji="0" sz="1200" b="0" i="0" u="none" strike="noStrike" kern="0" cap="none" spc="0" normalizeH="0" baseline="0" noProof="0">
                <a:ln>
                  <a:noFill/>
                </a:ln>
                <a:solidFill>
                  <a:sysClr val="windowText" lastClr="000000"/>
                </a:solidFill>
                <a:effectLst/>
                <a:uLnTx/>
                <a:uFillTx/>
                <a:latin typeface="Helvetica"/>
                <a:cs typeface="Helvetica"/>
              </a:rPr>
              <a:t>tracker</a:t>
            </a:r>
            <a:r>
              <a:rPr kumimoji="0" sz="1200" b="0" i="0" u="none" strike="noStrike" kern="0" cap="none" spc="-2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with</a:t>
            </a:r>
            <a:r>
              <a:rPr kumimoji="0" sz="1200" b="0" i="0" u="none" strike="noStrike" kern="0" cap="none" spc="-20" normalizeH="0" baseline="0" noProof="0">
                <a:ln>
                  <a:noFill/>
                </a:ln>
                <a:solidFill>
                  <a:sysClr val="windowText" lastClr="000000"/>
                </a:solidFill>
                <a:effectLst/>
                <a:uLnTx/>
                <a:uFillTx/>
                <a:latin typeface="Helvetica"/>
                <a:cs typeface="Helvetica"/>
              </a:rPr>
              <a:t> </a:t>
            </a:r>
            <a:r>
              <a:rPr kumimoji="0" sz="1200" b="0" i="0" u="none" strike="noStrike" kern="0" cap="none" spc="-10" normalizeH="0" baseline="0" noProof="0">
                <a:ln>
                  <a:noFill/>
                </a:ln>
                <a:solidFill>
                  <a:sysClr val="windowText" lastClr="000000"/>
                </a:solidFill>
                <a:effectLst/>
                <a:uLnTx/>
                <a:uFillTx/>
                <a:latin typeface="Helvetica"/>
                <a:cs typeface="Helvetica"/>
              </a:rPr>
              <a:t>“solid-</a:t>
            </a:r>
            <a:r>
              <a:rPr kumimoji="0" sz="1200" b="0" i="0" u="none" strike="noStrike" kern="0" cap="none" spc="0" normalizeH="0" baseline="0" noProof="0">
                <a:ln>
                  <a:noFill/>
                </a:ln>
                <a:solidFill>
                  <a:sysClr val="windowText" lastClr="000000"/>
                </a:solidFill>
                <a:effectLst/>
                <a:uLnTx/>
                <a:uFillTx/>
                <a:latin typeface="Helvetica"/>
                <a:cs typeface="Helvetica"/>
              </a:rPr>
              <a:t>H”</a:t>
            </a:r>
            <a:r>
              <a:rPr kumimoji="0" sz="1200" b="0" i="0" u="none" strike="noStrike" kern="0" cap="none" spc="-1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target</a:t>
            </a:r>
            <a:r>
              <a:rPr kumimoji="0" sz="1200" b="0" i="0" u="none" strike="noStrike" kern="0" cap="none" spc="-1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CH</a:t>
            </a:r>
            <a:r>
              <a:rPr kumimoji="0" sz="1200" b="0" i="0" u="none" strike="noStrike" kern="0" cap="none" spc="0" normalizeH="0" baseline="-13888" noProof="0">
                <a:ln>
                  <a:noFill/>
                </a:ln>
                <a:solidFill>
                  <a:sysClr val="windowText" lastClr="000000"/>
                </a:solidFill>
                <a:effectLst/>
                <a:uLnTx/>
                <a:uFillTx/>
                <a:latin typeface="Helvetica"/>
                <a:cs typeface="Helvetica"/>
              </a:rPr>
              <a:t>2</a:t>
            </a:r>
            <a:r>
              <a:rPr kumimoji="0" sz="1200" b="0" i="0" u="none" strike="noStrike" kern="0" cap="none" spc="157" normalizeH="0" baseline="-13888"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and</a:t>
            </a:r>
            <a:r>
              <a:rPr kumimoji="0" sz="1200" b="0" i="0" u="none" strike="noStrike" kern="0" cap="none" spc="-20" normalizeH="0" baseline="0" noProof="0">
                <a:ln>
                  <a:noFill/>
                </a:ln>
                <a:solidFill>
                  <a:sysClr val="windowText" lastClr="000000"/>
                </a:solidFill>
                <a:effectLst/>
                <a:uLnTx/>
                <a:uFillTx/>
                <a:latin typeface="Helvetica"/>
                <a:cs typeface="Helvetica"/>
              </a:rPr>
              <a:t> </a:t>
            </a:r>
            <a:r>
              <a:rPr kumimoji="0" sz="1200" b="0" i="0" u="none" strike="noStrike" kern="0" cap="none" spc="-50" normalizeH="0" baseline="0" noProof="0">
                <a:ln>
                  <a:noFill/>
                </a:ln>
                <a:solidFill>
                  <a:sysClr val="windowText" lastClr="000000"/>
                </a:solidFill>
                <a:effectLst/>
                <a:uLnTx/>
                <a:uFillTx/>
                <a:latin typeface="Helvetica"/>
                <a:cs typeface="Helvetica"/>
              </a:rPr>
              <a:t>C </a:t>
            </a:r>
            <a:r>
              <a:rPr kumimoji="0" sz="1200" b="0" i="0" u="none" strike="noStrike" kern="0" cap="none" spc="0" normalizeH="0" baseline="0" noProof="0">
                <a:ln>
                  <a:noFill/>
                </a:ln>
                <a:solidFill>
                  <a:sysClr val="windowText" lastClr="000000"/>
                </a:solidFill>
                <a:effectLst/>
                <a:uLnTx/>
                <a:uFillTx/>
                <a:latin typeface="Helvetica"/>
                <a:cs typeface="Helvetica"/>
              </a:rPr>
              <a:t>interleaved</a:t>
            </a:r>
            <a:r>
              <a:rPr kumimoji="0" sz="1200" b="0" i="0" u="none" strike="noStrike" kern="0" cap="none" spc="-55" normalizeH="0" baseline="0" noProof="0">
                <a:ln>
                  <a:noFill/>
                </a:ln>
                <a:solidFill>
                  <a:sysClr val="windowText" lastClr="000000"/>
                </a:solidFill>
                <a:effectLst/>
                <a:uLnTx/>
                <a:uFillTx/>
                <a:latin typeface="Helvetica"/>
                <a:cs typeface="Helvetica"/>
              </a:rPr>
              <a:t> </a:t>
            </a:r>
            <a:r>
              <a:rPr kumimoji="0" sz="1200" b="0" i="0" u="none" strike="noStrike" kern="0" cap="none" spc="-10" normalizeH="0" baseline="0" noProof="0">
                <a:ln>
                  <a:noFill/>
                </a:ln>
                <a:solidFill>
                  <a:sysClr val="windowText" lastClr="000000"/>
                </a:solidFill>
                <a:effectLst/>
                <a:uLnTx/>
                <a:uFillTx/>
                <a:latin typeface="Helvetica"/>
                <a:cs typeface="Helvetica"/>
              </a:rPr>
              <a:t>slabs</a:t>
            </a:r>
            <a:endParaRPr kumimoji="0" sz="1200" b="0" i="0" u="none" strike="noStrike" kern="0" cap="none" spc="0" normalizeH="0" baseline="0" noProof="0">
              <a:ln>
                <a:noFill/>
              </a:ln>
              <a:solidFill>
                <a:sysClr val="windowText" lastClr="000000"/>
              </a:solidFill>
              <a:effectLst/>
              <a:uLnTx/>
              <a:uFillTx/>
              <a:latin typeface="Helvetica"/>
              <a:cs typeface="Helvetica"/>
            </a:endParaRPr>
          </a:p>
        </p:txBody>
      </p:sp>
      <p:sp>
        <p:nvSpPr>
          <p:cNvPr id="67" name="object 67"/>
          <p:cNvSpPr txBox="1"/>
          <p:nvPr/>
        </p:nvSpPr>
        <p:spPr>
          <a:xfrm>
            <a:off x="5686897" y="3745483"/>
            <a:ext cx="2678430" cy="577215"/>
          </a:xfrm>
          <a:prstGeom prst="rect">
            <a:avLst/>
          </a:prstGeom>
        </p:spPr>
        <p:txBody>
          <a:bodyPr vert="horz" wrap="square" lIns="0" tIns="10795" rIns="0" bIns="0" rtlCol="0">
            <a:spAutoFit/>
          </a:bodyPr>
          <a:lstStyle/>
          <a:p>
            <a:pPr marL="12700" marR="5080" lvl="0" indent="0" defTabSz="914400" eaLnBrk="1" fontAlgn="auto" latinLnBrk="0" hangingPunct="1">
              <a:lnSpc>
                <a:spcPct val="100800"/>
              </a:lnSpc>
              <a:spcBef>
                <a:spcPts val="85"/>
              </a:spcBef>
              <a:spcAft>
                <a:spcPts val="0"/>
              </a:spcAft>
              <a:buClrTx/>
              <a:buSzTx/>
              <a:buFontTx/>
              <a:buNone/>
              <a:tabLst/>
              <a:defRPr/>
            </a:pPr>
            <a:r>
              <a:rPr kumimoji="0" sz="1200" b="1" i="0" u="none" strike="noStrike" kern="0" cap="none" spc="0" normalizeH="0" baseline="0" noProof="0">
                <a:ln>
                  <a:noFill/>
                </a:ln>
                <a:solidFill>
                  <a:srgbClr val="00B0F0"/>
                </a:solidFill>
                <a:effectLst/>
                <a:uLnTx/>
                <a:uFillTx/>
                <a:latin typeface="Helvetica"/>
                <a:cs typeface="Helvetica"/>
              </a:rPr>
              <a:t>GRAIN</a:t>
            </a:r>
            <a:r>
              <a:rPr kumimoji="0" sz="1200" b="1" i="0" u="none" strike="noStrike" kern="0" cap="none" spc="-5" normalizeH="0" baseline="0" noProof="0">
                <a:ln>
                  <a:noFill/>
                </a:ln>
                <a:solidFill>
                  <a:srgbClr val="00B0F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a:t>
            </a:r>
            <a:r>
              <a:rPr kumimoji="0" sz="1200" b="0" i="0" u="none" strike="noStrike" kern="0" cap="none" spc="-1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1</a:t>
            </a:r>
            <a:r>
              <a:rPr kumimoji="0" sz="1200" b="0" i="0" u="none" strike="noStrike" kern="0" cap="none" spc="-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ton</a:t>
            </a:r>
            <a:r>
              <a:rPr kumimoji="0" sz="1200" b="0" i="0" u="none" strike="noStrike" kern="0" cap="none" spc="-10" normalizeH="0" baseline="0" noProof="0">
                <a:ln>
                  <a:noFill/>
                </a:ln>
                <a:solidFill>
                  <a:sysClr val="windowText" lastClr="000000"/>
                </a:solidFill>
                <a:effectLst/>
                <a:uLnTx/>
                <a:uFillTx/>
                <a:latin typeface="Helvetica"/>
                <a:cs typeface="Helvetica"/>
              </a:rPr>
              <a:t> liquid</a:t>
            </a:r>
            <a:r>
              <a:rPr kumimoji="0" sz="1200" b="0" i="0" u="none" strike="noStrike" kern="0" cap="none" spc="-7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Argon</a:t>
            </a:r>
            <a:r>
              <a:rPr kumimoji="0" sz="1200" b="0" i="0" u="none" strike="noStrike" kern="0" cap="none" spc="-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target </a:t>
            </a:r>
            <a:r>
              <a:rPr kumimoji="0" sz="1200" b="0" i="0" u="none" strike="noStrike" kern="0" cap="none" spc="-20" normalizeH="0" baseline="0" noProof="0">
                <a:ln>
                  <a:noFill/>
                </a:ln>
                <a:solidFill>
                  <a:sysClr val="windowText" lastClr="000000"/>
                </a:solidFill>
                <a:effectLst/>
                <a:uLnTx/>
                <a:uFillTx/>
                <a:latin typeface="Helvetica"/>
                <a:cs typeface="Helvetica"/>
              </a:rPr>
              <a:t>with </a:t>
            </a:r>
            <a:r>
              <a:rPr kumimoji="0" sz="1200" b="0" i="0" u="none" strike="noStrike" kern="0" cap="none" spc="0" normalizeH="0" baseline="0" noProof="0">
                <a:ln>
                  <a:noFill/>
                </a:ln>
                <a:solidFill>
                  <a:sysClr val="windowText" lastClr="000000"/>
                </a:solidFill>
                <a:effectLst/>
                <a:uLnTx/>
                <a:uFillTx/>
                <a:latin typeface="Helvetica"/>
                <a:cs typeface="Helvetica"/>
              </a:rPr>
              <a:t>VUV</a:t>
            </a:r>
            <a:r>
              <a:rPr kumimoji="0" sz="1200" b="0" i="0" u="none" strike="noStrike" kern="0" cap="none" spc="-2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imaging</a:t>
            </a:r>
            <a:r>
              <a:rPr kumimoji="0" sz="1200" b="0" i="0" u="none" strike="noStrike" kern="0" cap="none" spc="-30"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system</a:t>
            </a:r>
            <a:r>
              <a:rPr kumimoji="0" sz="1200" b="0" i="0" u="none" strike="noStrike" kern="0" cap="none" spc="-2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(fully</a:t>
            </a:r>
            <a:r>
              <a:rPr kumimoji="0" sz="1200" b="0" i="0" u="none" strike="noStrike" kern="0" cap="none" spc="-25" normalizeH="0" baseline="0" noProof="0">
                <a:ln>
                  <a:noFill/>
                </a:ln>
                <a:solidFill>
                  <a:sysClr val="windowText" lastClr="000000"/>
                </a:solidFill>
                <a:effectLst/>
                <a:uLnTx/>
                <a:uFillTx/>
                <a:latin typeface="Helvetica"/>
                <a:cs typeface="Helvetica"/>
              </a:rPr>
              <a:t> </a:t>
            </a:r>
            <a:r>
              <a:rPr kumimoji="0" sz="1200" b="0" i="0" u="none" strike="noStrike" kern="0" cap="none" spc="0" normalizeH="0" baseline="0" noProof="0">
                <a:ln>
                  <a:noFill/>
                </a:ln>
                <a:solidFill>
                  <a:sysClr val="windowText" lastClr="000000"/>
                </a:solidFill>
                <a:effectLst/>
                <a:uLnTx/>
                <a:uFillTx/>
                <a:latin typeface="Helvetica"/>
                <a:cs typeface="Helvetica"/>
              </a:rPr>
              <a:t>optical</a:t>
            </a:r>
            <a:r>
              <a:rPr kumimoji="0" sz="1200" b="0" i="0" u="none" strike="noStrike" kern="0" cap="none" spc="-25" normalizeH="0" baseline="0" noProof="0">
                <a:ln>
                  <a:noFill/>
                </a:ln>
                <a:solidFill>
                  <a:sysClr val="windowText" lastClr="000000"/>
                </a:solidFill>
                <a:effectLst/>
                <a:uLnTx/>
                <a:uFillTx/>
                <a:latin typeface="Helvetica"/>
                <a:cs typeface="Helvetica"/>
              </a:rPr>
              <a:t> </a:t>
            </a:r>
            <a:r>
              <a:rPr kumimoji="0" sz="1200" b="0" i="0" u="none" strike="noStrike" kern="0" cap="none" spc="-20" normalizeH="0" baseline="0" noProof="0">
                <a:ln>
                  <a:noFill/>
                </a:ln>
                <a:solidFill>
                  <a:sysClr val="windowText" lastClr="000000"/>
                </a:solidFill>
                <a:effectLst/>
                <a:uLnTx/>
                <a:uFillTx/>
                <a:latin typeface="Helvetica"/>
                <a:cs typeface="Helvetica"/>
              </a:rPr>
              <a:t>read- out)</a:t>
            </a:r>
            <a:endParaRPr kumimoji="0" sz="1200" b="0" i="0" u="none" strike="noStrike" kern="0" cap="none" spc="0" normalizeH="0" baseline="0" noProof="0">
              <a:ln>
                <a:noFill/>
              </a:ln>
              <a:solidFill>
                <a:sysClr val="windowText" lastClr="000000"/>
              </a:solidFill>
              <a:effectLst/>
              <a:uLnTx/>
              <a:uFillTx/>
              <a:latin typeface="Helvetica"/>
              <a:cs typeface="Helvetica"/>
            </a:endParaRPr>
          </a:p>
        </p:txBody>
      </p:sp>
      <p:sp>
        <p:nvSpPr>
          <p:cNvPr id="68" name="object 68"/>
          <p:cNvSpPr txBox="1"/>
          <p:nvPr/>
        </p:nvSpPr>
        <p:spPr>
          <a:xfrm>
            <a:off x="558565" y="5880943"/>
            <a:ext cx="9406062"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376092"/>
                </a:solidFill>
                <a:effectLst/>
                <a:uLnTx/>
                <a:uFillTx/>
                <a:latin typeface="Helvetica"/>
                <a:cs typeface="Helvetica"/>
              </a:rPr>
              <a:t>Our</a:t>
            </a:r>
            <a:r>
              <a:rPr kumimoji="0" sz="2400" b="1" i="0" u="none" strike="noStrike" kern="0" cap="none" spc="-30"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first</a:t>
            </a:r>
            <a:r>
              <a:rPr kumimoji="0" sz="2400" b="1" i="0" u="none" strike="noStrike" kern="0" cap="none" spc="-30"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commitment:</a:t>
            </a:r>
            <a:r>
              <a:rPr kumimoji="0" sz="2400" b="1" i="0" u="none" strike="noStrike" kern="0" cap="none" spc="-30"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be</a:t>
            </a:r>
            <a:r>
              <a:rPr kumimoji="0" sz="2400" b="1" i="0" u="none" strike="noStrike" kern="0" cap="none" spc="-35"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ready</a:t>
            </a:r>
            <a:r>
              <a:rPr kumimoji="0" sz="2400" b="1" i="0" u="none" strike="noStrike" kern="0" cap="none" spc="-30"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to</a:t>
            </a:r>
            <a:r>
              <a:rPr kumimoji="0" sz="2400" b="1" i="0" u="none" strike="noStrike" kern="0" cap="none" spc="-30"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start</a:t>
            </a:r>
            <a:r>
              <a:rPr kumimoji="0" sz="2400" b="1" i="0" u="none" strike="noStrike" kern="0" cap="none" spc="-30"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installation</a:t>
            </a:r>
            <a:r>
              <a:rPr kumimoji="0" sz="2400" b="1" i="0" u="none" strike="noStrike" kern="0" cap="none" spc="-35" normalizeH="0" baseline="0" noProof="0" dirty="0">
                <a:ln>
                  <a:noFill/>
                </a:ln>
                <a:solidFill>
                  <a:srgbClr val="376092"/>
                </a:solidFill>
                <a:effectLst/>
                <a:uLnTx/>
                <a:uFillTx/>
                <a:latin typeface="Helvetica"/>
                <a:cs typeface="Helvetica"/>
              </a:rPr>
              <a:t> </a:t>
            </a:r>
            <a:r>
              <a:rPr kumimoji="0" sz="2400" b="1" i="0" u="none" strike="noStrike" kern="0" cap="none" spc="0" normalizeH="0" baseline="0" noProof="0" dirty="0">
                <a:ln>
                  <a:noFill/>
                </a:ln>
                <a:solidFill>
                  <a:srgbClr val="376092"/>
                </a:solidFill>
                <a:effectLst/>
                <a:uLnTx/>
                <a:uFillTx/>
                <a:latin typeface="Helvetica"/>
                <a:cs typeface="Helvetica"/>
              </a:rPr>
              <a:t>in</a:t>
            </a:r>
            <a:r>
              <a:rPr kumimoji="0" sz="2400" b="1" i="0" u="none" strike="noStrike" kern="0" cap="none" spc="-30" normalizeH="0" baseline="0" noProof="0" dirty="0">
                <a:ln>
                  <a:noFill/>
                </a:ln>
                <a:solidFill>
                  <a:srgbClr val="376092"/>
                </a:solidFill>
                <a:effectLst/>
                <a:uLnTx/>
                <a:uFillTx/>
                <a:latin typeface="Helvetica"/>
                <a:cs typeface="Helvetica"/>
              </a:rPr>
              <a:t> </a:t>
            </a:r>
            <a:r>
              <a:rPr kumimoji="0" lang="en-GB" sz="2400" b="1" i="0" u="none" strike="noStrike" kern="0" cap="none" spc="0" normalizeH="0" baseline="0" noProof="0" dirty="0">
                <a:ln>
                  <a:noFill/>
                </a:ln>
                <a:solidFill>
                  <a:srgbClr val="376092"/>
                </a:solidFill>
                <a:effectLst/>
                <a:uLnTx/>
                <a:uFillTx/>
                <a:latin typeface="Helvetica"/>
                <a:cs typeface="Helvetica"/>
              </a:rPr>
              <a:t>Fall</a:t>
            </a:r>
            <a:r>
              <a:rPr kumimoji="0" sz="2400" b="1" i="0" u="none" strike="noStrike" kern="0" cap="none" spc="-25" normalizeH="0" baseline="0" noProof="0" dirty="0">
                <a:ln>
                  <a:noFill/>
                </a:ln>
                <a:solidFill>
                  <a:srgbClr val="376092"/>
                </a:solidFill>
                <a:effectLst/>
                <a:uLnTx/>
                <a:uFillTx/>
                <a:latin typeface="Helvetica"/>
                <a:cs typeface="Helvetica"/>
              </a:rPr>
              <a:t> </a:t>
            </a:r>
            <a:r>
              <a:rPr kumimoji="0" sz="2400" b="1" i="0" u="none" strike="noStrike" kern="0" cap="none" spc="-20" normalizeH="0" baseline="0" noProof="0" dirty="0">
                <a:ln>
                  <a:noFill/>
                </a:ln>
                <a:solidFill>
                  <a:srgbClr val="376092"/>
                </a:solidFill>
                <a:effectLst/>
                <a:uLnTx/>
                <a:uFillTx/>
                <a:latin typeface="Helvetica"/>
                <a:cs typeface="Helvetica"/>
              </a:rPr>
              <a:t>2028</a:t>
            </a:r>
            <a:endParaRPr kumimoji="0" sz="2400" b="1" i="0" u="none" strike="noStrike" kern="0" cap="none" spc="0" normalizeH="0" baseline="0" noProof="0" dirty="0">
              <a:ln>
                <a:noFill/>
              </a:ln>
              <a:solidFill>
                <a:sysClr val="windowText" lastClr="000000"/>
              </a:solidFill>
              <a:effectLst/>
              <a:uLnTx/>
              <a:uFillTx/>
              <a:latin typeface="Helvetica"/>
              <a:cs typeface="Helvetica"/>
            </a:endParaRPr>
          </a:p>
        </p:txBody>
      </p:sp>
      <p:sp>
        <p:nvSpPr>
          <p:cNvPr id="69" name="object 69"/>
          <p:cNvSpPr txBox="1"/>
          <p:nvPr/>
        </p:nvSpPr>
        <p:spPr>
          <a:xfrm>
            <a:off x="441268" y="2347467"/>
            <a:ext cx="2946400" cy="2153285"/>
          </a:xfrm>
          <a:prstGeom prst="rect">
            <a:avLst/>
          </a:prstGeom>
        </p:spPr>
        <p:txBody>
          <a:bodyPr vert="horz" wrap="square" lIns="0" tIns="12700" rIns="0" bIns="0" rtlCol="0">
            <a:spAutoFit/>
          </a:bodyPr>
          <a:lstStyle/>
          <a:p>
            <a:pPr marL="469265" marR="0" lvl="0" indent="-456565" defTabSz="914400" eaLnBrk="1" fontAlgn="auto" latinLnBrk="0" hangingPunct="1">
              <a:lnSpc>
                <a:spcPts val="3325"/>
              </a:lnSpc>
              <a:spcBef>
                <a:spcPts val="100"/>
              </a:spcBef>
              <a:spcAft>
                <a:spcPts val="0"/>
              </a:spcAft>
              <a:buClrTx/>
              <a:buSzTx/>
              <a:buFont typeface="Arial"/>
              <a:buChar char="•"/>
              <a:tabLst>
                <a:tab pos="469265" algn="l"/>
              </a:tabLst>
              <a:defRPr/>
            </a:pPr>
            <a:r>
              <a:rPr kumimoji="0" sz="2800" b="0" i="0" u="none" strike="noStrike" kern="0" cap="none" spc="-10" normalizeH="0" baseline="0" noProof="0">
                <a:ln>
                  <a:noFill/>
                </a:ln>
                <a:solidFill>
                  <a:srgbClr val="E95125"/>
                </a:solidFill>
                <a:effectLst/>
                <a:uLnTx/>
                <a:uFillTx/>
                <a:latin typeface="Calibri"/>
                <a:cs typeface="Calibri"/>
              </a:rPr>
              <a:t>ECAL</a:t>
            </a:r>
            <a:r>
              <a:rPr kumimoji="0" lang="en-GB" sz="2800" b="0" i="0" u="none" strike="noStrike" kern="0" cap="none" spc="-10" normalizeH="0" baseline="0" noProof="0">
                <a:ln>
                  <a:noFill/>
                </a:ln>
                <a:solidFill>
                  <a:srgbClr val="E95125"/>
                </a:solidFill>
                <a:effectLst/>
                <a:uLnTx/>
                <a:uFillTx/>
                <a:latin typeface="Calibri"/>
                <a:cs typeface="Calibri"/>
              </a:rPr>
              <a:t> + </a:t>
            </a:r>
            <a:r>
              <a:rPr kumimoji="0" sz="2800" b="0" i="0" u="none" strike="noStrike" kern="0" cap="none" spc="-10" normalizeH="0" baseline="0" noProof="0">
                <a:ln>
                  <a:noFill/>
                </a:ln>
                <a:solidFill>
                  <a:srgbClr val="E95125"/>
                </a:solidFill>
                <a:effectLst/>
                <a:uLnTx/>
                <a:uFillTx/>
                <a:latin typeface="Calibri"/>
                <a:cs typeface="Calibri"/>
              </a:rPr>
              <a:t>Magnet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469265" marR="0" lvl="0" indent="-456565" defTabSz="914400" eaLnBrk="1" fontAlgn="auto" latinLnBrk="0" hangingPunct="1">
              <a:lnSpc>
                <a:spcPts val="3325"/>
              </a:lnSpc>
              <a:spcBef>
                <a:spcPts val="0"/>
              </a:spcBef>
              <a:spcAft>
                <a:spcPts val="0"/>
              </a:spcAft>
              <a:buClrTx/>
              <a:buSzTx/>
              <a:buFont typeface="Arial"/>
              <a:buChar char="•"/>
              <a:tabLst>
                <a:tab pos="469265" algn="l"/>
              </a:tabLst>
              <a:defRPr/>
            </a:pPr>
            <a:r>
              <a:rPr kumimoji="0" sz="2800" b="0" i="0" u="none" strike="noStrike" kern="0" cap="none" spc="-25" normalizeH="0" baseline="0" noProof="0">
                <a:ln>
                  <a:noFill/>
                </a:ln>
                <a:solidFill>
                  <a:srgbClr val="E95125"/>
                </a:solidFill>
                <a:effectLst/>
                <a:uLnTx/>
                <a:uFillTx/>
                <a:latin typeface="Calibri"/>
                <a:cs typeface="Calibri"/>
              </a:rPr>
              <a:t>STT</a:t>
            </a:r>
            <a:r>
              <a:rPr kumimoji="0" lang="en-GB" sz="2800" b="0" i="0" u="none" strike="noStrike" kern="0" cap="none" spc="-25" normalizeH="0" baseline="0" noProof="0">
                <a:ln>
                  <a:noFill/>
                </a:ln>
                <a:solidFill>
                  <a:srgbClr val="E95125"/>
                </a:solidFill>
                <a:effectLst/>
                <a:uLnTx/>
                <a:uFillTx/>
                <a:latin typeface="Calibri"/>
                <a:cs typeface="Calibri"/>
              </a:rPr>
              <a:t>/DC</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469265" marR="0" lvl="0" indent="-456565" defTabSz="914400" eaLnBrk="1" fontAlgn="auto" latinLnBrk="0" hangingPunct="1">
              <a:lnSpc>
                <a:spcPct val="100000"/>
              </a:lnSpc>
              <a:spcBef>
                <a:spcPts val="45"/>
              </a:spcBef>
              <a:spcAft>
                <a:spcPts val="0"/>
              </a:spcAft>
              <a:buClrTx/>
              <a:buSzTx/>
              <a:buFont typeface="Arial"/>
              <a:buChar char="•"/>
              <a:tabLst>
                <a:tab pos="469265" algn="l"/>
              </a:tabLst>
              <a:defRPr/>
            </a:pPr>
            <a:r>
              <a:rPr kumimoji="0" sz="2800" b="0" i="0" u="none" strike="noStrike" kern="0" cap="none" spc="-10" normalizeH="0" baseline="0" noProof="0">
                <a:ln>
                  <a:noFill/>
                </a:ln>
                <a:solidFill>
                  <a:srgbClr val="E95125"/>
                </a:solidFill>
                <a:effectLst/>
                <a:uLnTx/>
                <a:uFillTx/>
                <a:latin typeface="Calibri"/>
                <a:cs typeface="Calibri"/>
              </a:rPr>
              <a:t>GRAIN</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469265" marR="0" lvl="0" indent="-456565" defTabSz="914400" eaLnBrk="1" fontAlgn="auto" latinLnBrk="0" hangingPunct="1">
              <a:lnSpc>
                <a:spcPts val="3335"/>
              </a:lnSpc>
              <a:spcBef>
                <a:spcPts val="25"/>
              </a:spcBef>
              <a:spcAft>
                <a:spcPts val="0"/>
              </a:spcAft>
              <a:buClrTx/>
              <a:buSzTx/>
              <a:buFont typeface="Arial"/>
              <a:buChar char="•"/>
              <a:tabLst>
                <a:tab pos="469265" algn="l"/>
              </a:tabLst>
              <a:defRPr/>
            </a:pPr>
            <a:r>
              <a:rPr kumimoji="0" sz="2800" b="0" i="0" u="none" strike="noStrike" kern="0" cap="none" spc="-25" normalizeH="0" baseline="0" noProof="0">
                <a:ln>
                  <a:noFill/>
                </a:ln>
                <a:solidFill>
                  <a:srgbClr val="E95125"/>
                </a:solidFill>
                <a:effectLst/>
                <a:uLnTx/>
                <a:uFillTx/>
                <a:latin typeface="Calibri"/>
                <a:cs typeface="Calibri"/>
              </a:rPr>
              <a:t>DAQ</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469265" marR="0" lvl="0" indent="-456565" defTabSz="914400" eaLnBrk="1" fontAlgn="auto" latinLnBrk="0" hangingPunct="1">
              <a:lnSpc>
                <a:spcPts val="3335"/>
              </a:lnSpc>
              <a:spcBef>
                <a:spcPts val="0"/>
              </a:spcBef>
              <a:spcAft>
                <a:spcPts val="0"/>
              </a:spcAft>
              <a:buClrTx/>
              <a:buSzTx/>
              <a:buFont typeface="Arial"/>
              <a:buChar char="•"/>
              <a:tabLst>
                <a:tab pos="469265" algn="l"/>
              </a:tabLst>
              <a:defRPr/>
            </a:pPr>
            <a:r>
              <a:rPr kumimoji="0" sz="2800" b="0" i="0" u="none" strike="noStrike" kern="0" cap="none" spc="-10" normalizeH="0" baseline="0" noProof="0">
                <a:ln>
                  <a:noFill/>
                </a:ln>
                <a:solidFill>
                  <a:srgbClr val="E95125"/>
                </a:solidFill>
                <a:effectLst/>
                <a:uLnTx/>
                <a:uFillTx/>
                <a:latin typeface="Calibri"/>
                <a:cs typeface="Calibri"/>
              </a:rPr>
              <a:t>Software/Physics</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0937" y="485139"/>
            <a:ext cx="4849495" cy="635000"/>
          </a:xfrm>
          <a:prstGeom prst="rect">
            <a:avLst/>
          </a:prstGeom>
        </p:spPr>
        <p:txBody>
          <a:bodyPr vert="horz" wrap="square" lIns="0" tIns="12700" rIns="0" bIns="0" rtlCol="0">
            <a:spAutoFit/>
          </a:bodyPr>
          <a:lstStyle/>
          <a:p>
            <a:pPr marL="12700">
              <a:lnSpc>
                <a:spcPct val="100000"/>
              </a:lnSpc>
              <a:spcBef>
                <a:spcPts val="100"/>
              </a:spcBef>
            </a:pPr>
            <a:r>
              <a:rPr sz="4000"/>
              <a:t>SAND</a:t>
            </a:r>
            <a:r>
              <a:rPr sz="4000" spc="-30"/>
              <a:t> </a:t>
            </a:r>
            <a:r>
              <a:rPr sz="4000" spc="-10"/>
              <a:t>configuration</a:t>
            </a:r>
            <a:endParaRPr sz="4000"/>
          </a:p>
        </p:txBody>
      </p:sp>
      <p:sp>
        <p:nvSpPr>
          <p:cNvPr id="3" name="object 3"/>
          <p:cNvSpPr txBox="1"/>
          <p:nvPr/>
        </p:nvSpPr>
        <p:spPr>
          <a:xfrm>
            <a:off x="1901318" y="1078484"/>
            <a:ext cx="7036434"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BC5F2B"/>
                </a:solidFill>
                <a:effectLst/>
                <a:uLnTx/>
                <a:uFillTx/>
                <a:latin typeface="Calibri"/>
                <a:cs typeface="Calibri"/>
              </a:rPr>
              <a:t>SAND</a:t>
            </a:r>
            <a:r>
              <a:rPr kumimoji="0" sz="2400" b="1" i="0" u="none" strike="noStrike" kern="0" cap="none" spc="-55" normalizeH="0" baseline="0" noProof="0">
                <a:ln>
                  <a:noFill/>
                </a:ln>
                <a:solidFill>
                  <a:srgbClr val="BC5F2B"/>
                </a:solidFill>
                <a:effectLst/>
                <a:uLnTx/>
                <a:uFillTx/>
                <a:latin typeface="Calibri"/>
                <a:cs typeface="Calibri"/>
              </a:rPr>
              <a:t> </a:t>
            </a:r>
            <a:r>
              <a:rPr kumimoji="0" sz="2400" b="1" i="0" u="none" strike="noStrike" kern="0" cap="none" spc="0" normalizeH="0" baseline="0" noProof="0">
                <a:ln>
                  <a:noFill/>
                </a:ln>
                <a:solidFill>
                  <a:srgbClr val="BC5F2B"/>
                </a:solidFill>
                <a:effectLst/>
                <a:uLnTx/>
                <a:uFillTx/>
                <a:latin typeface="Calibri"/>
                <a:cs typeface="Calibri"/>
              </a:rPr>
              <a:t>will</a:t>
            </a:r>
            <a:r>
              <a:rPr kumimoji="0" sz="2400" b="1" i="0" u="none" strike="noStrike" kern="0" cap="none" spc="-55" normalizeH="0" baseline="0" noProof="0">
                <a:ln>
                  <a:noFill/>
                </a:ln>
                <a:solidFill>
                  <a:srgbClr val="BC5F2B"/>
                </a:solidFill>
                <a:effectLst/>
                <a:uLnTx/>
                <a:uFillTx/>
                <a:latin typeface="Calibri"/>
                <a:cs typeface="Calibri"/>
              </a:rPr>
              <a:t> </a:t>
            </a:r>
            <a:r>
              <a:rPr kumimoji="0" sz="2400" b="1" i="0" u="none" strike="noStrike" kern="0" cap="none" spc="0" normalizeH="0" baseline="0" noProof="0">
                <a:ln>
                  <a:noFill/>
                </a:ln>
                <a:solidFill>
                  <a:srgbClr val="BC5F2B"/>
                </a:solidFill>
                <a:effectLst/>
                <a:uLnTx/>
                <a:uFillTx/>
                <a:latin typeface="Calibri"/>
                <a:cs typeface="Calibri"/>
              </a:rPr>
              <a:t>be</a:t>
            </a:r>
            <a:r>
              <a:rPr kumimoji="0" sz="2400" b="1" i="0" u="none" strike="noStrike" kern="0" cap="none" spc="-50" normalizeH="0" baseline="0" noProof="0">
                <a:ln>
                  <a:noFill/>
                </a:ln>
                <a:solidFill>
                  <a:srgbClr val="BC5F2B"/>
                </a:solidFill>
                <a:effectLst/>
                <a:uLnTx/>
                <a:uFillTx/>
                <a:latin typeface="Calibri"/>
                <a:cs typeface="Calibri"/>
              </a:rPr>
              <a:t> </a:t>
            </a:r>
            <a:r>
              <a:rPr kumimoji="0" sz="2400" b="1" i="0" u="none" strike="noStrike" kern="0" cap="none" spc="0" normalizeH="0" baseline="0" noProof="0">
                <a:ln>
                  <a:noFill/>
                </a:ln>
                <a:solidFill>
                  <a:srgbClr val="BC5F2B"/>
                </a:solidFill>
                <a:effectLst/>
                <a:uLnTx/>
                <a:uFillTx/>
                <a:latin typeface="Calibri"/>
                <a:cs typeface="Calibri"/>
              </a:rPr>
              <a:t>permanently</a:t>
            </a:r>
            <a:r>
              <a:rPr kumimoji="0" sz="2400" b="1" i="0" u="none" strike="noStrike" kern="0" cap="none" spc="-50" normalizeH="0" baseline="0" noProof="0">
                <a:ln>
                  <a:noFill/>
                </a:ln>
                <a:solidFill>
                  <a:srgbClr val="BC5F2B"/>
                </a:solidFill>
                <a:effectLst/>
                <a:uLnTx/>
                <a:uFillTx/>
                <a:latin typeface="Calibri"/>
                <a:cs typeface="Calibri"/>
              </a:rPr>
              <a:t> </a:t>
            </a:r>
            <a:r>
              <a:rPr kumimoji="0" sz="2400" b="1" i="0" u="none" strike="noStrike" kern="0" cap="none" spc="-10" normalizeH="0" baseline="0" noProof="0">
                <a:ln>
                  <a:noFill/>
                </a:ln>
                <a:solidFill>
                  <a:srgbClr val="BC5F2B"/>
                </a:solidFill>
                <a:effectLst/>
                <a:uLnTx/>
                <a:uFillTx/>
                <a:latin typeface="Calibri"/>
                <a:cs typeface="Calibri"/>
              </a:rPr>
              <a:t>on-</a:t>
            </a:r>
            <a:r>
              <a:rPr kumimoji="0" sz="2400" b="1" i="0" u="none" strike="noStrike" kern="0" cap="none" spc="0" normalizeH="0" baseline="0" noProof="0">
                <a:ln>
                  <a:noFill/>
                </a:ln>
                <a:solidFill>
                  <a:srgbClr val="BC5F2B"/>
                </a:solidFill>
                <a:effectLst/>
                <a:uLnTx/>
                <a:uFillTx/>
                <a:latin typeface="Calibri"/>
                <a:cs typeface="Calibri"/>
              </a:rPr>
              <a:t>axis</a:t>
            </a:r>
            <a:r>
              <a:rPr kumimoji="0" sz="2400" b="1" i="0" u="none" strike="noStrike" kern="0" cap="none" spc="-50" normalizeH="0" baseline="0" noProof="0">
                <a:ln>
                  <a:noFill/>
                </a:ln>
                <a:solidFill>
                  <a:srgbClr val="BC5F2B"/>
                </a:solidFill>
                <a:effectLst/>
                <a:uLnTx/>
                <a:uFillTx/>
                <a:latin typeface="Calibri"/>
                <a:cs typeface="Calibri"/>
              </a:rPr>
              <a:t> </a:t>
            </a:r>
            <a:r>
              <a:rPr kumimoji="0" sz="2400" b="1" i="0" u="none" strike="noStrike" kern="0" cap="none" spc="0" normalizeH="0" baseline="0" noProof="0">
                <a:ln>
                  <a:noFill/>
                </a:ln>
                <a:solidFill>
                  <a:srgbClr val="BC5F2B"/>
                </a:solidFill>
                <a:effectLst/>
                <a:uLnTx/>
                <a:uFillTx/>
                <a:latin typeface="Calibri"/>
                <a:cs typeface="Calibri"/>
              </a:rPr>
              <a:t>in</a:t>
            </a:r>
            <a:r>
              <a:rPr kumimoji="0" sz="2400" b="1" i="0" u="none" strike="noStrike" kern="0" cap="none" spc="-50" normalizeH="0" baseline="0" noProof="0">
                <a:ln>
                  <a:noFill/>
                </a:ln>
                <a:solidFill>
                  <a:srgbClr val="BC5F2B"/>
                </a:solidFill>
                <a:effectLst/>
                <a:uLnTx/>
                <a:uFillTx/>
                <a:latin typeface="Calibri"/>
                <a:cs typeface="Calibri"/>
              </a:rPr>
              <a:t> </a:t>
            </a:r>
            <a:r>
              <a:rPr kumimoji="0" sz="2400" b="1" i="0" u="none" strike="noStrike" kern="0" cap="none" spc="0" normalizeH="0" baseline="0" noProof="0">
                <a:ln>
                  <a:noFill/>
                </a:ln>
                <a:solidFill>
                  <a:srgbClr val="BC5F2B"/>
                </a:solidFill>
                <a:effectLst/>
                <a:uLnTx/>
                <a:uFillTx/>
                <a:latin typeface="Calibri"/>
                <a:cs typeface="Calibri"/>
              </a:rPr>
              <a:t>a</a:t>
            </a:r>
            <a:r>
              <a:rPr kumimoji="0" sz="2400" b="1" i="0" u="none" strike="noStrike" kern="0" cap="none" spc="-50" normalizeH="0" baseline="0" noProof="0">
                <a:ln>
                  <a:noFill/>
                </a:ln>
                <a:solidFill>
                  <a:srgbClr val="BC5F2B"/>
                </a:solidFill>
                <a:effectLst/>
                <a:uLnTx/>
                <a:uFillTx/>
                <a:latin typeface="Calibri"/>
                <a:cs typeface="Calibri"/>
              </a:rPr>
              <a:t> </a:t>
            </a:r>
            <a:r>
              <a:rPr kumimoji="0" sz="2400" b="1" i="0" u="none" strike="noStrike" kern="0" cap="none" spc="0" normalizeH="0" baseline="0" noProof="0">
                <a:ln>
                  <a:noFill/>
                </a:ln>
                <a:solidFill>
                  <a:srgbClr val="BC5F2B"/>
                </a:solidFill>
                <a:effectLst/>
                <a:uLnTx/>
                <a:uFillTx/>
                <a:latin typeface="Calibri"/>
                <a:cs typeface="Calibri"/>
              </a:rPr>
              <a:t>dedicated</a:t>
            </a:r>
            <a:r>
              <a:rPr kumimoji="0" sz="2400" b="1" i="0" u="none" strike="noStrike" kern="0" cap="none" spc="-50" normalizeH="0" baseline="0" noProof="0">
                <a:ln>
                  <a:noFill/>
                </a:ln>
                <a:solidFill>
                  <a:srgbClr val="BC5F2B"/>
                </a:solidFill>
                <a:effectLst/>
                <a:uLnTx/>
                <a:uFillTx/>
                <a:latin typeface="Calibri"/>
                <a:cs typeface="Calibri"/>
              </a:rPr>
              <a:t> </a:t>
            </a:r>
            <a:r>
              <a:rPr kumimoji="0" sz="2400" b="1" i="0" u="none" strike="noStrike" kern="0" cap="none" spc="-10" normalizeH="0" baseline="0" noProof="0">
                <a:ln>
                  <a:noFill/>
                </a:ln>
                <a:solidFill>
                  <a:srgbClr val="BC5F2B"/>
                </a:solidFill>
                <a:effectLst/>
                <a:uLnTx/>
                <a:uFillTx/>
                <a:latin typeface="Calibri"/>
                <a:cs typeface="Calibri"/>
              </a:rPr>
              <a:t>alcove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1285888" y="1584452"/>
            <a:ext cx="4324350" cy="1272540"/>
          </a:xfrm>
          <a:prstGeom prst="rect">
            <a:avLst/>
          </a:prstGeom>
        </p:spPr>
        <p:txBody>
          <a:bodyPr vert="horz" wrap="square" lIns="0" tIns="158750" rIns="0" bIns="0" rtlCol="0">
            <a:spAutoFit/>
          </a:bodyPr>
          <a:lstStyle/>
          <a:p>
            <a:pPr marL="12700" marR="0" lvl="0" indent="0" defTabSz="914400" eaLnBrk="1" fontAlgn="auto" latinLnBrk="0" hangingPunct="1">
              <a:lnSpc>
                <a:spcPct val="100000"/>
              </a:lnSpc>
              <a:spcBef>
                <a:spcPts val="1250"/>
              </a:spcBef>
              <a:spcAft>
                <a:spcPts val="0"/>
              </a:spcAft>
              <a:buClrTx/>
              <a:buSzTx/>
              <a:buFontTx/>
              <a:buNone/>
              <a:tabLst/>
              <a:defRPr/>
            </a:pP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The</a:t>
            </a:r>
            <a:r>
              <a:rPr kumimoji="0" sz="1800" b="0" i="0" u="none" strike="noStrike" kern="0" cap="none" spc="-4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schematic</a:t>
            </a:r>
            <a:r>
              <a:rPr kumimoji="0" sz="1800" b="0" i="0" u="none" strike="noStrike" kern="0" cap="none" spc="-4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configuration</a:t>
            </a:r>
            <a:r>
              <a:rPr kumimoji="0" sz="1800" b="0" i="0" u="none" strike="noStrike" kern="0" cap="none" spc="-4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is:</a:t>
            </a:r>
            <a:endParaRPr kumimoji="0" sz="1800" b="0" i="0" u="none" strike="noStrike" kern="0" cap="none" spc="0" normalizeH="0" baseline="0" noProof="0" dirty="0">
              <a:ln>
                <a:noFill/>
              </a:ln>
              <a:solidFill>
                <a:schemeClr val="accent1">
                  <a:lumMod val="50000"/>
                </a:schemeClr>
              </a:solidFill>
              <a:effectLst/>
              <a:uLnTx/>
              <a:uFillTx/>
              <a:latin typeface="Helvetica"/>
              <a:cs typeface="Helvetica"/>
            </a:endParaRPr>
          </a:p>
          <a:p>
            <a:pPr marL="297815" marR="0" lvl="0" indent="-285115" defTabSz="914400" eaLnBrk="1" fontAlgn="auto" latinLnBrk="0" hangingPunct="1">
              <a:lnSpc>
                <a:spcPct val="100000"/>
              </a:lnSpc>
              <a:spcBef>
                <a:spcPts val="1150"/>
              </a:spcBef>
              <a:spcAft>
                <a:spcPts val="0"/>
              </a:spcAft>
              <a:buClrTx/>
              <a:buSzTx/>
              <a:buFont typeface="Arial Unicode MS"/>
              <a:buChar char="►"/>
              <a:tabLst>
                <a:tab pos="297815" algn="l"/>
              </a:tabLst>
              <a:defRPr/>
            </a:pP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a:t>
            </a:r>
            <a:r>
              <a:rPr kumimoji="0" sz="1800" b="0" i="0" u="none" strike="noStrike" kern="0" cap="none" spc="-4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Superconducting</a:t>
            </a:r>
            <a:r>
              <a:rPr kumimoji="0" sz="1800" b="0" i="0" u="none" strike="noStrike" kern="0" cap="none" spc="-3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Solenoid</a:t>
            </a:r>
            <a:r>
              <a:rPr kumimoji="0" sz="1800" b="0" i="0" u="none" strike="noStrike" kern="0" cap="none" spc="-3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10" normalizeH="0" baseline="0" noProof="0" dirty="0">
                <a:ln>
                  <a:noFill/>
                </a:ln>
                <a:solidFill>
                  <a:schemeClr val="accent1">
                    <a:lumMod val="50000"/>
                  </a:schemeClr>
                </a:solidFill>
                <a:effectLst/>
                <a:uLnTx/>
                <a:uFillTx/>
                <a:latin typeface="Helvetica"/>
                <a:cs typeface="Helvetica"/>
              </a:rPr>
              <a:t>Magnet</a:t>
            </a:r>
            <a:endParaRPr kumimoji="0" sz="1800" b="0" i="0" u="none" strike="noStrike" kern="0" cap="none" spc="0" normalizeH="0" baseline="0" noProof="0" dirty="0">
              <a:ln>
                <a:noFill/>
              </a:ln>
              <a:solidFill>
                <a:schemeClr val="accent1">
                  <a:lumMod val="50000"/>
                </a:schemeClr>
              </a:solidFill>
              <a:effectLst/>
              <a:uLnTx/>
              <a:uFillTx/>
              <a:latin typeface="Helvetica"/>
              <a:cs typeface="Helvetica"/>
            </a:endParaRPr>
          </a:p>
          <a:p>
            <a:pPr marL="297815" marR="0" lvl="0" indent="-285115" defTabSz="914400" eaLnBrk="1" fontAlgn="auto" latinLnBrk="0" hangingPunct="1">
              <a:lnSpc>
                <a:spcPct val="100000"/>
              </a:lnSpc>
              <a:spcBef>
                <a:spcPts val="1035"/>
              </a:spcBef>
              <a:spcAft>
                <a:spcPts val="0"/>
              </a:spcAft>
              <a:buClrTx/>
              <a:buSzTx/>
              <a:buFont typeface="Arial Unicode MS"/>
              <a:buChar char="►"/>
              <a:tabLst>
                <a:tab pos="297815" algn="l"/>
              </a:tabLst>
              <a:defRPr/>
            </a:pP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an</a:t>
            </a:r>
            <a:r>
              <a:rPr kumimoji="0" sz="1800" b="0" i="0" u="none" strike="noStrike" kern="0" cap="none" spc="-6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Electromagnetic</a:t>
            </a:r>
            <a:r>
              <a:rPr kumimoji="0" sz="1800" b="0" i="0" u="none" strike="noStrike" kern="0" cap="none" spc="-5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Calorimeter</a:t>
            </a:r>
            <a:r>
              <a:rPr kumimoji="0" sz="1800" b="0" i="0" u="none" strike="noStrike" kern="0" cap="none" spc="-4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10" normalizeH="0" baseline="0" noProof="0" dirty="0">
                <a:ln>
                  <a:noFill/>
                </a:ln>
                <a:solidFill>
                  <a:schemeClr val="accent1">
                    <a:lumMod val="50000"/>
                  </a:schemeClr>
                </a:solidFill>
                <a:effectLst/>
                <a:uLnTx/>
                <a:uFillTx/>
                <a:latin typeface="Helvetica"/>
                <a:cs typeface="Helvetica"/>
              </a:rPr>
              <a:t>(ECAL)</a:t>
            </a:r>
            <a:endParaRPr kumimoji="0" sz="1800" b="0" i="0" u="none" strike="noStrike" kern="0" cap="none" spc="0" normalizeH="0" baseline="0" noProof="0" dirty="0">
              <a:ln>
                <a:noFill/>
              </a:ln>
              <a:solidFill>
                <a:schemeClr val="accent1">
                  <a:lumMod val="50000"/>
                </a:schemeClr>
              </a:solidFill>
              <a:effectLst/>
              <a:uLnTx/>
              <a:uFillTx/>
              <a:latin typeface="Helvetica"/>
              <a:cs typeface="Helvetica"/>
            </a:endParaRPr>
          </a:p>
        </p:txBody>
      </p:sp>
      <p:sp>
        <p:nvSpPr>
          <p:cNvPr id="5" name="object 5"/>
          <p:cNvSpPr txBox="1"/>
          <p:nvPr/>
        </p:nvSpPr>
        <p:spPr>
          <a:xfrm>
            <a:off x="1040566" y="5437123"/>
            <a:ext cx="10086340" cy="566822"/>
          </a:xfrm>
          <a:prstGeom prst="rect">
            <a:avLst/>
          </a:prstGeom>
        </p:spPr>
        <p:txBody>
          <a:bodyPr vert="horz" wrap="square" lIns="0" tIns="12700" rIns="0" bIns="0" rtlCol="0">
            <a:spAutoFit/>
          </a:bodyPr>
          <a:lstStyle/>
          <a:p>
            <a:pPr marL="297815" marR="0" lvl="0" indent="-285115" defTabSz="914400" eaLnBrk="1" fontAlgn="auto" latinLnBrk="0" hangingPunct="1">
              <a:lnSpc>
                <a:spcPct val="100000"/>
              </a:lnSpc>
              <a:spcBef>
                <a:spcPts val="100"/>
              </a:spcBef>
              <a:spcAft>
                <a:spcPts val="0"/>
              </a:spcAft>
              <a:buClrTx/>
              <a:buSzTx/>
              <a:buFont typeface="Arial"/>
              <a:buChar char="•"/>
              <a:tabLst>
                <a:tab pos="297815" algn="l"/>
              </a:tabLst>
              <a:defRPr/>
            </a:pP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a:t>
            </a:r>
            <a:r>
              <a:rPr kumimoji="0" sz="1800" b="0" i="0" u="none" strike="noStrike" kern="0" cap="none" spc="-3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10" normalizeH="0" baseline="0" noProof="0" dirty="0" err="1">
                <a:ln>
                  <a:noFill/>
                </a:ln>
                <a:solidFill>
                  <a:schemeClr val="accent1">
                    <a:lumMod val="50000"/>
                  </a:schemeClr>
                </a:solidFill>
                <a:effectLst/>
                <a:uLnTx/>
                <a:uFillTx/>
                <a:latin typeface="Helvetica"/>
                <a:cs typeface="Helvetica"/>
              </a:rPr>
              <a:t>StrawTubeTracker</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(STT)</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providing</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low</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density</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tracker</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with</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integrated</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thin</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targets</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as</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sng" strike="noStrike" kern="0" cap="none" spc="0" normalizeH="0" baseline="0" noProof="0" dirty="0">
                <a:ln>
                  <a:noFill/>
                </a:ln>
                <a:solidFill>
                  <a:schemeClr val="accent1">
                    <a:lumMod val="50000"/>
                  </a:schemeClr>
                </a:solidFill>
                <a:effectLst/>
                <a:uLnTx/>
                <a:uFill>
                  <a:solidFill>
                    <a:srgbClr val="BC5F2B"/>
                  </a:solidFill>
                </a:uFill>
                <a:latin typeface="Helvetica"/>
                <a:cs typeface="Helvetica"/>
              </a:rPr>
              <a:t>option</a:t>
            </a:r>
            <a:r>
              <a:rPr kumimoji="0" sz="1800" b="0" i="0" u="sng" strike="noStrike" kern="0" cap="none" spc="-125" normalizeH="0" baseline="0" noProof="0" dirty="0">
                <a:ln>
                  <a:noFill/>
                </a:ln>
                <a:solidFill>
                  <a:schemeClr val="accent1">
                    <a:lumMod val="50000"/>
                  </a:schemeClr>
                </a:solidFill>
                <a:effectLst/>
                <a:uLnTx/>
                <a:uFill>
                  <a:solidFill>
                    <a:srgbClr val="BC5F2B"/>
                  </a:solidFill>
                </a:uFill>
                <a:latin typeface="Helvetica"/>
                <a:cs typeface="Helvetica"/>
              </a:rPr>
              <a:t> </a:t>
            </a:r>
            <a:r>
              <a:rPr kumimoji="0" sz="1800" b="0" i="0" u="sng" strike="noStrike" kern="0" cap="none" spc="-50" normalizeH="0" baseline="0" noProof="0" dirty="0">
                <a:ln>
                  <a:noFill/>
                </a:ln>
                <a:solidFill>
                  <a:schemeClr val="accent1">
                    <a:lumMod val="50000"/>
                  </a:schemeClr>
                </a:solidFill>
                <a:effectLst/>
                <a:uLnTx/>
                <a:uFill>
                  <a:solidFill>
                    <a:srgbClr val="BC5F2B"/>
                  </a:solidFill>
                </a:uFill>
                <a:latin typeface="Helvetica"/>
                <a:cs typeface="Helvetica"/>
              </a:rPr>
              <a:t>A</a:t>
            </a:r>
            <a:r>
              <a:rPr kumimoji="0" lang="en-GB" sz="1800" b="0" i="0" u="sng" strike="noStrike" kern="0" cap="none" spc="-50" normalizeH="0" baseline="0" noProof="0" dirty="0">
                <a:ln>
                  <a:noFill/>
                </a:ln>
                <a:solidFill>
                  <a:schemeClr val="accent1">
                    <a:lumMod val="50000"/>
                  </a:schemeClr>
                </a:solidFill>
                <a:effectLst/>
                <a:uLnTx/>
                <a:uFill>
                  <a:solidFill>
                    <a:srgbClr val="BC5F2B"/>
                  </a:solidFill>
                </a:uFill>
                <a:latin typeface="Helvetica"/>
                <a:cs typeface="Helvetica"/>
              </a:rPr>
              <a:t>, in parallel we study an alternative solution </a:t>
            </a:r>
            <a:r>
              <a:rPr lang="en-GB" u="sng" kern="0" spc="-50" dirty="0">
                <a:solidFill>
                  <a:schemeClr val="accent1">
                    <a:lumMod val="50000"/>
                  </a:schemeClr>
                </a:solidFill>
                <a:uFill>
                  <a:solidFill>
                    <a:srgbClr val="BC5F2B"/>
                  </a:solidFill>
                </a:uFill>
                <a:latin typeface="Helvetica"/>
                <a:cs typeface="Helvetica"/>
              </a:rPr>
              <a:t>substituting the STT with thin Drift Chambers.</a:t>
            </a:r>
            <a:endParaRPr kumimoji="0" sz="1800" b="0" i="0" u="none" strike="noStrike" kern="0" cap="none" spc="0" normalizeH="0" baseline="0" noProof="0" dirty="0">
              <a:ln>
                <a:noFill/>
              </a:ln>
              <a:solidFill>
                <a:schemeClr val="accent1">
                  <a:lumMod val="50000"/>
                </a:schemeClr>
              </a:solidFill>
              <a:effectLst/>
              <a:uLnTx/>
              <a:uFillTx/>
              <a:latin typeface="Helvetica"/>
              <a:cs typeface="Helvetica"/>
            </a:endParaRPr>
          </a:p>
        </p:txBody>
      </p:sp>
      <p:sp>
        <p:nvSpPr>
          <p:cNvPr id="6" name="object 6"/>
          <p:cNvSpPr/>
          <p:nvPr/>
        </p:nvSpPr>
        <p:spPr>
          <a:xfrm>
            <a:off x="6985682" y="3273079"/>
            <a:ext cx="1809114" cy="400685"/>
          </a:xfrm>
          <a:custGeom>
            <a:avLst/>
            <a:gdLst/>
            <a:ahLst/>
            <a:cxnLst/>
            <a:rect l="l" t="t" r="r" b="b"/>
            <a:pathLst>
              <a:path w="1809115" h="400685">
                <a:moveTo>
                  <a:pt x="0" y="0"/>
                </a:moveTo>
                <a:lnTo>
                  <a:pt x="1808508" y="0"/>
                </a:lnTo>
                <a:lnTo>
                  <a:pt x="1808508" y="400110"/>
                </a:lnTo>
                <a:lnTo>
                  <a:pt x="0" y="400110"/>
                </a:lnTo>
                <a:lnTo>
                  <a:pt x="0" y="0"/>
                </a:lnTo>
                <a:close/>
              </a:path>
            </a:pathLst>
          </a:custGeom>
          <a:ln w="9525">
            <a:solidFill>
              <a:srgbClr val="4A7E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txBox="1"/>
          <p:nvPr/>
        </p:nvSpPr>
        <p:spPr>
          <a:xfrm>
            <a:off x="1285888" y="2950870"/>
            <a:ext cx="7506334" cy="661035"/>
          </a:xfrm>
          <a:prstGeom prst="rect">
            <a:avLst/>
          </a:prstGeom>
        </p:spPr>
        <p:txBody>
          <a:bodyPr vert="horz" wrap="square" lIns="0" tIns="38735" rIns="0" bIns="0" rtlCol="0">
            <a:spAutoFit/>
          </a:bodyPr>
          <a:lstStyle/>
          <a:p>
            <a:pPr marL="297815" marR="0" lvl="0" indent="-285115" defTabSz="914400" eaLnBrk="1" fontAlgn="auto" latinLnBrk="0" hangingPunct="1">
              <a:lnSpc>
                <a:spcPct val="100000"/>
              </a:lnSpc>
              <a:spcBef>
                <a:spcPts val="305"/>
              </a:spcBef>
              <a:spcAft>
                <a:spcPts val="0"/>
              </a:spcAft>
              <a:buClrTx/>
              <a:buSzTx/>
              <a:buFont typeface="Arial Unicode MS"/>
              <a:buChar char="►"/>
              <a:tabLst>
                <a:tab pos="297815" algn="l"/>
              </a:tabLst>
              <a:defRPr/>
            </a:pP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an</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Inner</a:t>
            </a:r>
            <a:r>
              <a:rPr kumimoji="0" sz="1800" b="0" i="0" u="none" strike="noStrike" kern="0" cap="none" spc="-5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20" normalizeH="0" baseline="0" noProof="0" dirty="0">
                <a:ln>
                  <a:noFill/>
                </a:ln>
                <a:solidFill>
                  <a:schemeClr val="accent1">
                    <a:lumMod val="50000"/>
                  </a:schemeClr>
                </a:solidFill>
                <a:effectLst/>
                <a:uLnTx/>
                <a:uFillTx/>
                <a:latin typeface="Helvetica"/>
                <a:cs typeface="Helvetica"/>
              </a:rPr>
              <a:t>Tracker,</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including</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thin</a:t>
            </a:r>
            <a:r>
              <a:rPr kumimoji="0" sz="1800" b="0" i="0" u="none" strike="noStrike" kern="0" cap="none" spc="-25"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noProof="0" dirty="0">
                <a:ln>
                  <a:noFill/>
                </a:ln>
                <a:solidFill>
                  <a:schemeClr val="accent1">
                    <a:lumMod val="50000"/>
                  </a:schemeClr>
                </a:solidFill>
                <a:effectLst/>
                <a:uLnTx/>
                <a:uFillTx/>
                <a:latin typeface="Helvetica"/>
                <a:cs typeface="Helvetica"/>
              </a:rPr>
              <a:t>active</a:t>
            </a:r>
            <a:r>
              <a:rPr kumimoji="0" sz="1800" b="0" i="0" u="none" strike="noStrike" kern="0" cap="none" spc="-3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0" normalizeH="0" baseline="0" dirty="0" err="1">
                <a:ln>
                  <a:noFill/>
                </a:ln>
                <a:solidFill>
                  <a:schemeClr val="accent1">
                    <a:lumMod val="50000"/>
                  </a:schemeClr>
                </a:solidFill>
                <a:effectLst/>
                <a:uLnTx/>
                <a:uFillTx/>
                <a:latin typeface="Helvetica"/>
                <a:cs typeface="Helvetica"/>
              </a:rPr>
              <a:t>LAr</a:t>
            </a:r>
            <a:r>
              <a:rPr kumimoji="0" sz="1800" b="0" i="0" u="none" strike="noStrike" kern="0" cap="none" spc="-20" normalizeH="0" baseline="0" noProof="0" dirty="0">
                <a:ln>
                  <a:noFill/>
                </a:ln>
                <a:solidFill>
                  <a:schemeClr val="accent1">
                    <a:lumMod val="50000"/>
                  </a:schemeClr>
                </a:solidFill>
                <a:effectLst/>
                <a:uLnTx/>
                <a:uFillTx/>
                <a:latin typeface="Helvetica"/>
                <a:cs typeface="Helvetica"/>
              </a:rPr>
              <a:t> </a:t>
            </a:r>
            <a:r>
              <a:rPr kumimoji="0" sz="1800" b="0" i="0" u="none" strike="noStrike" kern="0" cap="none" spc="-10" normalizeH="0" baseline="0" noProof="0" dirty="0">
                <a:ln>
                  <a:noFill/>
                </a:ln>
                <a:solidFill>
                  <a:schemeClr val="accent1">
                    <a:lumMod val="50000"/>
                  </a:schemeClr>
                </a:solidFill>
                <a:effectLst/>
                <a:uLnTx/>
                <a:uFillTx/>
                <a:latin typeface="Helvetica"/>
                <a:cs typeface="Helvetica"/>
              </a:rPr>
              <a:t>target</a:t>
            </a:r>
            <a:endParaRPr kumimoji="0" sz="1800" b="0" i="0" u="none" strike="noStrike" kern="0" cap="none" spc="0" normalizeH="0" baseline="0" noProof="0" dirty="0">
              <a:ln>
                <a:noFill/>
              </a:ln>
              <a:solidFill>
                <a:schemeClr val="accent1">
                  <a:lumMod val="50000"/>
                </a:schemeClr>
              </a:solidFill>
              <a:effectLst/>
              <a:uLnTx/>
              <a:uFillTx/>
              <a:latin typeface="Helvetica"/>
              <a:cs typeface="Helvetica"/>
            </a:endParaRPr>
          </a:p>
          <a:p>
            <a:pPr marL="5791200" marR="0" lvl="0" indent="0" defTabSz="914400" eaLnBrk="1" fontAlgn="auto" latinLnBrk="0" hangingPunct="1">
              <a:lnSpc>
                <a:spcPct val="100000"/>
              </a:lnSpc>
              <a:spcBef>
                <a:spcPts val="235"/>
              </a:spcBef>
              <a:spcAft>
                <a:spcPts val="0"/>
              </a:spcAft>
              <a:buClrTx/>
              <a:buSzTx/>
              <a:buFontTx/>
              <a:buNone/>
              <a:tabLst/>
              <a:defRPr/>
            </a:pPr>
            <a:r>
              <a:rPr kumimoji="0" sz="2000" b="1" i="0" u="none" strike="noStrike" kern="0" cap="none" spc="0" normalizeH="0" baseline="0" noProof="0" dirty="0">
                <a:ln>
                  <a:noFill/>
                </a:ln>
                <a:solidFill>
                  <a:schemeClr val="accent1">
                    <a:lumMod val="50000"/>
                  </a:schemeClr>
                </a:solidFill>
                <a:effectLst/>
                <a:uLnTx/>
                <a:uFillTx/>
                <a:latin typeface="Helvetica"/>
                <a:cs typeface="Helvetica"/>
              </a:rPr>
              <a:t>Inner</a:t>
            </a:r>
            <a:r>
              <a:rPr kumimoji="0" sz="2000" b="1" i="0" u="none" strike="noStrike" kern="0" cap="none" spc="-50" normalizeH="0" baseline="0" noProof="0" dirty="0">
                <a:ln>
                  <a:noFill/>
                </a:ln>
                <a:solidFill>
                  <a:schemeClr val="accent1">
                    <a:lumMod val="50000"/>
                  </a:schemeClr>
                </a:solidFill>
                <a:effectLst/>
                <a:uLnTx/>
                <a:uFillTx/>
                <a:latin typeface="Helvetica"/>
                <a:cs typeface="Helvetica"/>
              </a:rPr>
              <a:t> </a:t>
            </a:r>
            <a:r>
              <a:rPr kumimoji="0" sz="2000" b="1" i="0" u="none" strike="noStrike" kern="0" cap="none" spc="-10" normalizeH="0" baseline="0" noProof="0" dirty="0">
                <a:ln>
                  <a:noFill/>
                </a:ln>
                <a:solidFill>
                  <a:schemeClr val="accent1">
                    <a:lumMod val="50000"/>
                  </a:schemeClr>
                </a:solidFill>
                <a:effectLst/>
                <a:uLnTx/>
                <a:uFillTx/>
                <a:latin typeface="Helvetica"/>
                <a:cs typeface="Helvetica"/>
              </a:rPr>
              <a:t>Tracker</a:t>
            </a:r>
            <a:endParaRPr kumimoji="0" sz="2000" b="0" i="0" u="none" strike="noStrike" kern="0" cap="none" spc="0" normalizeH="0" baseline="0" noProof="0" dirty="0">
              <a:ln>
                <a:noFill/>
              </a:ln>
              <a:solidFill>
                <a:schemeClr val="accent1">
                  <a:lumMod val="50000"/>
                </a:schemeClr>
              </a:solidFill>
              <a:effectLst/>
              <a:uLnTx/>
              <a:uFillTx/>
              <a:latin typeface="Helvetica"/>
              <a:cs typeface="Helvetica"/>
            </a:endParaRPr>
          </a:p>
        </p:txBody>
      </p:sp>
      <p:grpSp>
        <p:nvGrpSpPr>
          <p:cNvPr id="8" name="object 8"/>
          <p:cNvGrpSpPr/>
          <p:nvPr/>
        </p:nvGrpSpPr>
        <p:grpSpPr>
          <a:xfrm>
            <a:off x="5577840" y="1978151"/>
            <a:ext cx="256540" cy="1054735"/>
            <a:chOff x="5577840" y="1978151"/>
            <a:chExt cx="256540" cy="1054735"/>
          </a:xfrm>
        </p:grpSpPr>
        <p:pic>
          <p:nvPicPr>
            <p:cNvPr id="9" name="object 9"/>
            <p:cNvPicPr/>
            <p:nvPr/>
          </p:nvPicPr>
          <p:blipFill>
            <a:blip r:embed="rId2" cstate="print">
              <a:extLst>
                <a:ext uri="{28A0092B-C50C-407E-A947-70E740481C1C}">
                  <a14:useLocalDpi xmlns:a14="http://schemas.microsoft.com/office/drawing/2010/main"/>
                </a:ext>
              </a:extLst>
            </a:blip>
            <a:stretch>
              <a:fillRect/>
            </a:stretch>
          </p:blipFill>
          <p:spPr>
            <a:xfrm>
              <a:off x="5577840" y="1978151"/>
              <a:ext cx="256032" cy="1054608"/>
            </a:xfrm>
            <a:prstGeom prst="rect">
              <a:avLst/>
            </a:prstGeom>
          </p:spPr>
        </p:pic>
        <p:sp>
          <p:nvSpPr>
            <p:cNvPr id="10" name="object 10"/>
            <p:cNvSpPr/>
            <p:nvPr/>
          </p:nvSpPr>
          <p:spPr>
            <a:xfrm>
              <a:off x="5619116" y="2012523"/>
              <a:ext cx="160655" cy="945515"/>
            </a:xfrm>
            <a:custGeom>
              <a:avLst/>
              <a:gdLst/>
              <a:ahLst/>
              <a:cxnLst/>
              <a:rect l="l" t="t" r="r" b="b"/>
              <a:pathLst>
                <a:path w="160654" h="945514">
                  <a:moveTo>
                    <a:pt x="0" y="0"/>
                  </a:moveTo>
                  <a:lnTo>
                    <a:pt x="31145" y="1047"/>
                  </a:lnTo>
                  <a:lnTo>
                    <a:pt x="56579" y="3905"/>
                  </a:lnTo>
                  <a:lnTo>
                    <a:pt x="73727" y="8144"/>
                  </a:lnTo>
                  <a:lnTo>
                    <a:pt x="80015" y="13334"/>
                  </a:lnTo>
                  <a:lnTo>
                    <a:pt x="80015" y="459313"/>
                  </a:lnTo>
                  <a:lnTo>
                    <a:pt x="86303" y="464504"/>
                  </a:lnTo>
                  <a:lnTo>
                    <a:pt x="103451" y="468742"/>
                  </a:lnTo>
                  <a:lnTo>
                    <a:pt x="128885" y="471600"/>
                  </a:lnTo>
                  <a:lnTo>
                    <a:pt x="160031" y="472648"/>
                  </a:lnTo>
                  <a:lnTo>
                    <a:pt x="128885" y="473696"/>
                  </a:lnTo>
                  <a:lnTo>
                    <a:pt x="103451" y="476554"/>
                  </a:lnTo>
                  <a:lnTo>
                    <a:pt x="86303" y="480792"/>
                  </a:lnTo>
                  <a:lnTo>
                    <a:pt x="80015" y="485983"/>
                  </a:lnTo>
                  <a:lnTo>
                    <a:pt x="80015" y="931962"/>
                  </a:lnTo>
                  <a:lnTo>
                    <a:pt x="73727" y="937152"/>
                  </a:lnTo>
                  <a:lnTo>
                    <a:pt x="56579" y="941391"/>
                  </a:lnTo>
                  <a:lnTo>
                    <a:pt x="31145" y="944249"/>
                  </a:lnTo>
                  <a:lnTo>
                    <a:pt x="0" y="945297"/>
                  </a:lnTo>
                </a:path>
              </a:pathLst>
            </a:custGeom>
            <a:ln w="25400">
              <a:solidFill>
                <a:srgbClr val="4F81B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5857886" y="2325115"/>
            <a:ext cx="4229100" cy="28982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a:ln>
                  <a:noFill/>
                </a:ln>
                <a:solidFill>
                  <a:schemeClr val="tx2">
                    <a:lumMod val="50000"/>
                  </a:schemeClr>
                </a:solidFill>
                <a:effectLst/>
                <a:uLnTx/>
                <a:uFillTx/>
                <a:latin typeface="Helvetica"/>
                <a:cs typeface="Helvetica"/>
              </a:rPr>
              <a:t>in-</a:t>
            </a:r>
            <a:r>
              <a:rPr kumimoji="0" sz="1800" b="1" i="0" u="none" strike="noStrike" kern="0" cap="none" spc="0" normalizeH="0" baseline="0" noProof="0">
                <a:ln>
                  <a:noFill/>
                </a:ln>
                <a:solidFill>
                  <a:schemeClr val="tx2">
                    <a:lumMod val="50000"/>
                  </a:schemeClr>
                </a:solidFill>
                <a:effectLst/>
                <a:uLnTx/>
                <a:uFillTx/>
                <a:latin typeface="Helvetica"/>
                <a:cs typeface="Helvetica"/>
              </a:rPr>
              <a:t>kind</a:t>
            </a:r>
            <a:r>
              <a:rPr kumimoji="0" sz="1800" b="1" i="0" u="none" strike="noStrike" kern="0" cap="none" spc="-30" normalizeH="0" baseline="0" noProof="0">
                <a:ln>
                  <a:noFill/>
                </a:ln>
                <a:solidFill>
                  <a:schemeClr val="tx2">
                    <a:lumMod val="50000"/>
                  </a:schemeClr>
                </a:solidFill>
                <a:effectLst/>
                <a:uLnTx/>
                <a:uFillTx/>
                <a:latin typeface="Helvetica"/>
                <a:cs typeface="Helvetica"/>
              </a:rPr>
              <a:t> </a:t>
            </a:r>
            <a:r>
              <a:rPr kumimoji="0" sz="1800" b="1" i="0" u="none" strike="noStrike" kern="0" cap="none" spc="0" normalizeH="0" baseline="0" noProof="0">
                <a:ln>
                  <a:noFill/>
                </a:ln>
                <a:solidFill>
                  <a:schemeClr val="tx2">
                    <a:lumMod val="50000"/>
                  </a:schemeClr>
                </a:solidFill>
                <a:effectLst/>
                <a:uLnTx/>
                <a:uFillTx/>
                <a:latin typeface="Helvetica"/>
                <a:cs typeface="Helvetica"/>
              </a:rPr>
              <a:t>from</a:t>
            </a:r>
            <a:r>
              <a:rPr kumimoji="0" sz="1800" b="1" i="0" u="none" strike="noStrike" kern="0" cap="none" spc="-25" normalizeH="0" baseline="0" noProof="0">
                <a:ln>
                  <a:noFill/>
                </a:ln>
                <a:solidFill>
                  <a:schemeClr val="tx2">
                    <a:lumMod val="50000"/>
                  </a:schemeClr>
                </a:solidFill>
                <a:effectLst/>
                <a:uLnTx/>
                <a:uFillTx/>
                <a:latin typeface="Helvetica"/>
                <a:cs typeface="Helvetica"/>
              </a:rPr>
              <a:t> </a:t>
            </a:r>
            <a:r>
              <a:rPr kumimoji="0" sz="1800" b="1" i="0" u="none" strike="noStrike" kern="0" cap="none" spc="0" normalizeH="0" baseline="0" noProof="0">
                <a:ln>
                  <a:noFill/>
                </a:ln>
                <a:solidFill>
                  <a:schemeClr val="tx2">
                    <a:lumMod val="50000"/>
                  </a:schemeClr>
                </a:solidFill>
                <a:effectLst/>
                <a:uLnTx/>
                <a:uFillTx/>
                <a:latin typeface="Helvetica"/>
                <a:cs typeface="Helvetica"/>
              </a:rPr>
              <a:t>KLOE</a:t>
            </a:r>
            <a:r>
              <a:rPr kumimoji="0" sz="1800" b="1" i="0" u="none" strike="noStrike" kern="0" cap="none" spc="-30" normalizeH="0" baseline="0" noProof="0">
                <a:ln>
                  <a:noFill/>
                </a:ln>
                <a:solidFill>
                  <a:schemeClr val="tx2">
                    <a:lumMod val="50000"/>
                  </a:schemeClr>
                </a:solidFill>
                <a:effectLst/>
                <a:uLnTx/>
                <a:uFillTx/>
                <a:latin typeface="Helvetica"/>
                <a:cs typeface="Helvetica"/>
              </a:rPr>
              <a:t> </a:t>
            </a:r>
            <a:r>
              <a:rPr kumimoji="0" sz="1800" b="1" i="0" u="none" strike="noStrike" kern="0" cap="none" spc="0" normalizeH="0" baseline="0" noProof="0">
                <a:ln>
                  <a:noFill/>
                </a:ln>
                <a:solidFill>
                  <a:schemeClr val="tx2">
                    <a:lumMod val="50000"/>
                  </a:schemeClr>
                </a:solidFill>
                <a:effectLst/>
                <a:uLnTx/>
                <a:uFillTx/>
                <a:latin typeface="Helvetica"/>
                <a:cs typeface="Helvetica"/>
              </a:rPr>
              <a:t>experiment</a:t>
            </a:r>
            <a:endParaRPr kumimoji="0" sz="1800" b="0" i="0" u="none" strike="noStrike" kern="0" cap="none" spc="0" normalizeH="0" baseline="0" noProof="0">
              <a:ln>
                <a:noFill/>
              </a:ln>
              <a:solidFill>
                <a:sysClr val="windowText" lastClr="000000"/>
              </a:solidFill>
              <a:effectLst/>
              <a:uLnTx/>
              <a:uFillTx/>
              <a:latin typeface="Helvetica"/>
              <a:cs typeface="Helvetica"/>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07314" marR="0" lvl="0" indent="0" defTabSz="914400" eaLnBrk="1" fontAlgn="auto" latinLnBrk="0" hangingPunct="1">
              <a:lnSpc>
                <a:spcPts val="1265"/>
              </a:lnSpc>
              <a:spcBef>
                <a:spcPts val="0"/>
              </a:spcBef>
              <a:spcAft>
                <a:spcPts val="0"/>
              </a:spcAft>
              <a:buClrTx/>
              <a:buSzTx/>
              <a:buFontTx/>
              <a:buNone/>
              <a:tabLst/>
              <a:defRPr/>
            </a:pPr>
            <a:fld id="{81D60167-4931-47E6-BA6A-407CBD079E47}" type="slidenum">
              <a:rPr kumimoji="0" sz="1200" b="1" i="0" u="none" strike="noStrike" kern="0" cap="none" spc="-50" normalizeH="0" baseline="0" noProof="0">
                <a:ln>
                  <a:noFill/>
                </a:ln>
                <a:solidFill>
                  <a:srgbClr val="E95125"/>
                </a:solidFill>
                <a:effectLst/>
                <a:uLnTx/>
                <a:uFillTx/>
                <a:latin typeface="Helvetica"/>
              </a:rPr>
              <a:pPr marL="107314" marR="0" lvl="0" indent="0" defTabSz="914400" eaLnBrk="1" fontAlgn="auto" latinLnBrk="0" hangingPunct="1">
                <a:lnSpc>
                  <a:spcPts val="1265"/>
                </a:lnSpc>
                <a:spcBef>
                  <a:spcPts val="0"/>
                </a:spcBef>
                <a:spcAft>
                  <a:spcPts val="0"/>
                </a:spcAft>
                <a:buClrTx/>
                <a:buSzTx/>
                <a:buFontTx/>
                <a:buNone/>
                <a:tabLst/>
                <a:defRPr/>
              </a:pPr>
              <a:t>25</a:t>
            </a:fld>
            <a:endParaRPr kumimoji="0" sz="1200" b="1" i="0" u="none" strike="noStrike" kern="0" cap="none" spc="-50" normalizeH="0" baseline="0" noProof="0">
              <a:ln>
                <a:noFill/>
              </a:ln>
              <a:solidFill>
                <a:srgbClr val="E95125"/>
              </a:solidFill>
              <a:effectLst/>
              <a:uLnTx/>
              <a:uFillTx/>
              <a:latin typeface="Helvetica"/>
            </a:endParaRPr>
          </a:p>
        </p:txBody>
      </p:sp>
      <p:sp>
        <p:nvSpPr>
          <p:cNvPr id="12" name="object 12"/>
          <p:cNvSpPr txBox="1"/>
          <p:nvPr/>
        </p:nvSpPr>
        <p:spPr>
          <a:xfrm>
            <a:off x="961198" y="3673190"/>
            <a:ext cx="7835900" cy="1405513"/>
          </a:xfrm>
          <a:prstGeom prst="rect">
            <a:avLst/>
          </a:prstGeom>
          <a:ln w="9525">
            <a:solidFill>
              <a:srgbClr val="4F81BD"/>
            </a:solidFill>
          </a:ln>
        </p:spPr>
        <p:txBody>
          <a:bodyPr vert="horz" wrap="square" lIns="0" tIns="33020" rIns="0" bIns="0" rtlCol="0">
            <a:spAutoFit/>
          </a:bodyPr>
          <a:lstStyle/>
          <a:p>
            <a:pPr marL="376555" marR="0" lvl="0" indent="-285115" defTabSz="914400" eaLnBrk="1" fontAlgn="auto" latinLnBrk="0" hangingPunct="1">
              <a:lnSpc>
                <a:spcPts val="2125"/>
              </a:lnSpc>
              <a:spcBef>
                <a:spcPts val="260"/>
              </a:spcBef>
              <a:spcAft>
                <a:spcPts val="0"/>
              </a:spcAft>
              <a:buClrTx/>
              <a:buSzTx/>
              <a:buFont typeface="Arial"/>
              <a:buChar char="•"/>
              <a:tabLst>
                <a:tab pos="376555" algn="l"/>
              </a:tabLst>
              <a:defRPr/>
            </a:pP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Why</a:t>
            </a:r>
            <a:r>
              <a:rPr kumimoji="0" lang="en-GB" sz="1800" b="1"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SAND</a:t>
            </a:r>
            <a:r>
              <a:rPr kumimoji="0" lang="en-GB" sz="1800" b="1" i="0" u="none" strike="noStrike" kern="0" cap="none" spc="-35"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needs</a:t>
            </a:r>
            <a:r>
              <a:rPr kumimoji="0" lang="en-GB" sz="1800" b="1"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a</a:t>
            </a:r>
            <a:r>
              <a:rPr kumimoji="0" lang="en-GB" sz="1800" b="1"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dedicated</a:t>
            </a:r>
            <a:r>
              <a:rPr kumimoji="0" lang="en-GB" sz="1800" b="1" i="0" u="none" strike="noStrike" kern="0" cap="none" spc="-20"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tracker</a:t>
            </a:r>
            <a:r>
              <a:rPr kumimoji="0" lang="en-GB" sz="1800" b="1"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system</a:t>
            </a:r>
            <a:r>
              <a:rPr kumimoji="0" lang="en-GB" sz="1800" b="1"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inside</a:t>
            </a:r>
            <a:r>
              <a:rPr kumimoji="0" lang="en-GB" sz="1800" b="1"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0" normalizeH="0" baseline="0" dirty="0">
                <a:ln>
                  <a:noFill/>
                </a:ln>
                <a:solidFill>
                  <a:schemeClr val="accent1">
                    <a:lumMod val="50000"/>
                  </a:schemeClr>
                </a:solidFill>
                <a:effectLst/>
                <a:uLnTx/>
                <a:uFillTx/>
                <a:latin typeface="Helvetica"/>
                <a:cs typeface="Helvetica"/>
              </a:rPr>
              <a:t>the</a:t>
            </a:r>
            <a:r>
              <a:rPr kumimoji="0" lang="en-GB" sz="1800" b="1"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1" i="0" u="none" strike="noStrike" kern="0" cap="none" spc="-10" normalizeH="0" baseline="0" dirty="0">
                <a:ln>
                  <a:noFill/>
                </a:ln>
                <a:solidFill>
                  <a:schemeClr val="accent1">
                    <a:lumMod val="50000"/>
                  </a:schemeClr>
                </a:solidFill>
                <a:effectLst/>
                <a:uLnTx/>
                <a:uFillTx/>
                <a:latin typeface="Helvetica"/>
                <a:cs typeface="Helvetica"/>
              </a:rPr>
              <a:t>magnet?</a:t>
            </a:r>
            <a:endParaRPr kumimoji="0" lang="en-GB" sz="1800" b="0" i="0" u="none" strike="noStrike" kern="0" cap="none" spc="0" normalizeH="0" baseline="0" dirty="0">
              <a:ln>
                <a:noFill/>
              </a:ln>
              <a:solidFill>
                <a:schemeClr val="accent1">
                  <a:lumMod val="50000"/>
                </a:schemeClr>
              </a:solidFill>
              <a:effectLst/>
              <a:uLnTx/>
              <a:uFillTx/>
              <a:latin typeface="Helvetica"/>
              <a:cs typeface="Helvetica"/>
            </a:endParaRPr>
          </a:p>
          <a:p>
            <a:pPr marL="377190" marR="0" lvl="0" indent="0" defTabSz="914400" eaLnBrk="1" fontAlgn="auto" latinLnBrk="0" hangingPunct="1">
              <a:lnSpc>
                <a:spcPts val="2125"/>
              </a:lnSpc>
              <a:spcBef>
                <a:spcPts val="0"/>
              </a:spcBef>
              <a:spcAft>
                <a:spcPts val="0"/>
              </a:spcAft>
              <a:buClrTx/>
              <a:buSzTx/>
              <a:buFontTx/>
              <a:buNone/>
              <a:tabLst/>
              <a:defRPr/>
            </a:pP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Separation</a:t>
            </a:r>
            <a:r>
              <a:rPr kumimoji="0" lang="en-GB" sz="1800" b="0"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of</a:t>
            </a:r>
            <a:r>
              <a:rPr kumimoji="0" lang="en-GB" sz="1800" b="0"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neutrino</a:t>
            </a:r>
            <a:r>
              <a:rPr kumimoji="0" lang="en-GB" sz="1800" b="0"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and</a:t>
            </a:r>
            <a:r>
              <a:rPr kumimoji="0" lang="en-GB" sz="1800" b="0"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10" normalizeH="0" baseline="0" dirty="0">
                <a:ln>
                  <a:noFill/>
                </a:ln>
                <a:solidFill>
                  <a:schemeClr val="accent1">
                    <a:lumMod val="50000"/>
                  </a:schemeClr>
                </a:solidFill>
                <a:effectLst/>
                <a:uLnTx/>
                <a:uFillTx/>
                <a:latin typeface="Helvetica"/>
                <a:cs typeface="Helvetica"/>
              </a:rPr>
              <a:t>anti-</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neutrino</a:t>
            </a:r>
            <a:r>
              <a:rPr kumimoji="0" lang="en-GB" sz="1800" b="0"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fluxes</a:t>
            </a:r>
            <a:r>
              <a:rPr kumimoji="0" lang="en-GB" sz="1800" b="0" i="0" u="none" strike="noStrike" kern="0" cap="none" spc="-2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(charge</a:t>
            </a:r>
            <a:r>
              <a:rPr kumimoji="0" lang="en-GB" sz="1800" b="0" i="0" u="none" strike="noStrike" kern="0" cap="none" spc="-30"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20" normalizeH="0" baseline="0" dirty="0">
                <a:ln>
                  <a:noFill/>
                </a:ln>
                <a:solidFill>
                  <a:schemeClr val="accent1">
                    <a:lumMod val="50000"/>
                  </a:schemeClr>
                </a:solidFill>
                <a:effectLst/>
                <a:uLnTx/>
                <a:uFillTx/>
                <a:latin typeface="Helvetica"/>
                <a:cs typeface="Helvetica"/>
              </a:rPr>
              <a:t>ID),</a:t>
            </a:r>
            <a:endParaRPr kumimoji="0" lang="en-GB" sz="1800" b="0" i="0" u="none" strike="noStrike" kern="0" cap="none" spc="0" normalizeH="0" baseline="0" dirty="0">
              <a:ln>
                <a:noFill/>
              </a:ln>
              <a:solidFill>
                <a:schemeClr val="accent1">
                  <a:lumMod val="50000"/>
                </a:schemeClr>
              </a:solidFill>
              <a:effectLst/>
              <a:uLnTx/>
              <a:uFillTx/>
              <a:latin typeface="Helvetica"/>
              <a:cs typeface="Helvetica"/>
            </a:endParaRPr>
          </a:p>
          <a:p>
            <a:pPr marL="377190" marR="3996054" lvl="0" indent="0" defTabSz="914400" eaLnBrk="1" fontAlgn="auto" latinLnBrk="0" hangingPunct="1">
              <a:lnSpc>
                <a:spcPts val="2110"/>
              </a:lnSpc>
              <a:spcBef>
                <a:spcPts val="160"/>
              </a:spcBef>
              <a:spcAft>
                <a:spcPts val="0"/>
              </a:spcAft>
              <a:buClrTx/>
              <a:buSzTx/>
              <a:buFontTx/>
              <a:buNone/>
              <a:tabLst/>
              <a:defRPr/>
            </a:pPr>
            <a:r>
              <a:rPr lang="en-GB" u="sng" kern="0" spc="-10" dirty="0">
                <a:solidFill>
                  <a:schemeClr val="accent1">
                    <a:lumMod val="50000"/>
                  </a:schemeClr>
                </a:solidFill>
                <a:uFill>
                  <a:solidFill>
                    <a:srgbClr val="BC5F2B"/>
                  </a:solidFill>
                </a:uFill>
                <a:latin typeface="Helvetica"/>
                <a:cs typeface="Helvetica"/>
              </a:rPr>
              <a:t>e</a:t>
            </a:r>
            <a:r>
              <a:rPr kumimoji="0" lang="en-GB" sz="1800" b="0" i="0" u="sng" strike="noStrike" kern="0" cap="none" spc="-10" normalizeH="0" baseline="0" dirty="0">
                <a:ln>
                  <a:noFill/>
                </a:ln>
                <a:solidFill>
                  <a:schemeClr val="accent1">
                    <a:lumMod val="50000"/>
                  </a:schemeClr>
                </a:solidFill>
                <a:effectLst/>
                <a:uLnTx/>
                <a:uFill>
                  <a:solidFill>
                    <a:srgbClr val="BC5F2B"/>
                  </a:solidFill>
                </a:uFill>
                <a:latin typeface="Helvetica"/>
                <a:cs typeface="Helvetica"/>
              </a:rPr>
              <a:t>vent-by-</a:t>
            </a:r>
            <a:r>
              <a:rPr kumimoji="0" lang="en-GB" sz="1800" b="0" i="0" u="sng" strike="noStrike" kern="0" cap="none" spc="0" normalizeH="0" baseline="0" dirty="0">
                <a:ln>
                  <a:noFill/>
                </a:ln>
                <a:solidFill>
                  <a:schemeClr val="accent1">
                    <a:lumMod val="50000"/>
                  </a:schemeClr>
                </a:solidFill>
                <a:effectLst/>
                <a:uLnTx/>
                <a:uFill>
                  <a:solidFill>
                    <a:srgbClr val="BC5F2B"/>
                  </a:solidFill>
                </a:uFill>
                <a:latin typeface="Helvetica"/>
                <a:cs typeface="Helvetica"/>
              </a:rPr>
              <a:t>event</a:t>
            </a:r>
            <a:r>
              <a:rPr lang="en-GB" u="sng" kern="0" spc="15" dirty="0">
                <a:solidFill>
                  <a:schemeClr val="accent1">
                    <a:lumMod val="50000"/>
                  </a:schemeClr>
                </a:solidFill>
                <a:uFill>
                  <a:solidFill>
                    <a:srgbClr val="BC5F2B"/>
                  </a:solidFill>
                </a:uFill>
                <a:latin typeface="Helvetica"/>
                <a:cs typeface="Helvetica"/>
              </a:rPr>
              <a:t> </a:t>
            </a:r>
            <a:r>
              <a:rPr kumimoji="0" lang="en-GB" sz="1800" b="0" i="0" u="sng" strike="noStrike" kern="0" cap="none" spc="-10" normalizeH="0" baseline="0" dirty="0">
                <a:ln>
                  <a:noFill/>
                </a:ln>
                <a:solidFill>
                  <a:schemeClr val="accent1">
                    <a:lumMod val="50000"/>
                  </a:schemeClr>
                </a:solidFill>
                <a:effectLst/>
                <a:uLnTx/>
                <a:uFill>
                  <a:solidFill>
                    <a:srgbClr val="BC5F2B"/>
                  </a:solidFill>
                </a:uFill>
                <a:latin typeface="Helvetica"/>
                <a:cs typeface="Helvetica"/>
              </a:rPr>
              <a:t>reconstruction</a:t>
            </a:r>
            <a:r>
              <a:rPr kumimoji="0" lang="en-GB" sz="1800" b="0" i="0" u="none" strike="noStrike" kern="0" cap="none" spc="-10"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neutron</a:t>
            </a:r>
            <a:r>
              <a:rPr kumimoji="0" lang="en-GB" sz="1800" b="0" i="0" u="none" strike="noStrike" kern="0" cap="none" spc="-5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identification</a:t>
            </a:r>
            <a:r>
              <a:rPr kumimoji="0" lang="en-GB" sz="1800" b="0" i="0" u="none" strike="noStrike" kern="0" cap="none" spc="-4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(with</a:t>
            </a:r>
            <a:r>
              <a:rPr kumimoji="0" lang="en-GB" sz="1800" b="0" i="0" u="none" strike="noStrike" kern="0" cap="none" spc="-4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10" normalizeH="0" baseline="0" dirty="0">
                <a:ln>
                  <a:noFill/>
                </a:ln>
                <a:solidFill>
                  <a:schemeClr val="accent1">
                    <a:lumMod val="50000"/>
                  </a:schemeClr>
                </a:solidFill>
                <a:effectLst/>
                <a:uLnTx/>
                <a:uFillTx/>
                <a:latin typeface="Helvetica"/>
                <a:cs typeface="Helvetica"/>
              </a:rPr>
              <a:t>ECAL),</a:t>
            </a:r>
            <a:endParaRPr kumimoji="0" lang="en-GB" sz="1800" b="0" i="0" u="none" strike="noStrike" kern="0" cap="none" spc="0" normalizeH="0" baseline="0" dirty="0">
              <a:ln>
                <a:noFill/>
              </a:ln>
              <a:solidFill>
                <a:schemeClr val="accent1">
                  <a:lumMod val="50000"/>
                </a:schemeClr>
              </a:solidFill>
              <a:effectLst/>
              <a:uLnTx/>
              <a:uFillTx/>
              <a:latin typeface="Helvetica"/>
              <a:cs typeface="Helvetica"/>
            </a:endParaRPr>
          </a:p>
          <a:p>
            <a:pPr marL="377190" marR="0" lvl="0" indent="0" defTabSz="914400" eaLnBrk="1" fontAlgn="auto" latinLnBrk="0" hangingPunct="1">
              <a:lnSpc>
                <a:spcPts val="2125"/>
              </a:lnSpc>
              <a:spcBef>
                <a:spcPts val="0"/>
              </a:spcBef>
              <a:spcAft>
                <a:spcPts val="0"/>
              </a:spcAft>
              <a:buClrTx/>
              <a:buSzTx/>
              <a:buFontTx/>
              <a:buNone/>
              <a:tabLst/>
              <a:defRPr/>
            </a:pP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subtraction</a:t>
            </a:r>
            <a:r>
              <a:rPr kumimoji="0" lang="en-GB" sz="1800" b="0" i="0" u="none" strike="noStrike" kern="0" cap="none" spc="-50"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analysis</a:t>
            </a:r>
            <a:r>
              <a:rPr kumimoji="0" lang="en-GB" sz="1800" b="0" i="0" u="none" strike="noStrike" kern="0" cap="none" spc="-3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to</a:t>
            </a:r>
            <a:r>
              <a:rPr kumimoji="0" lang="en-GB" sz="1800" b="0" i="0" u="none" strike="noStrike" kern="0" cap="none" spc="-3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isolate</a:t>
            </a:r>
            <a:r>
              <a:rPr kumimoji="0" lang="en-GB" sz="1800" b="0" i="0" u="none" strike="noStrike" kern="0" cap="none" spc="-3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free</a:t>
            </a:r>
            <a:r>
              <a:rPr kumimoji="0" lang="en-GB" sz="1800" b="0" i="0" u="none" strike="noStrike" kern="0" cap="none" spc="-3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0" normalizeH="0" baseline="0" dirty="0">
                <a:ln>
                  <a:noFill/>
                </a:ln>
                <a:solidFill>
                  <a:schemeClr val="accent1">
                    <a:lumMod val="50000"/>
                  </a:schemeClr>
                </a:solidFill>
                <a:effectLst/>
                <a:uLnTx/>
                <a:uFillTx/>
                <a:latin typeface="Helvetica"/>
                <a:cs typeface="Helvetica"/>
              </a:rPr>
              <a:t>proton</a:t>
            </a:r>
            <a:r>
              <a:rPr kumimoji="0" lang="en-GB" sz="1800" b="0" i="0" u="none" strike="noStrike" kern="0" cap="none" spc="-35" normalizeH="0" baseline="0" dirty="0">
                <a:ln>
                  <a:noFill/>
                </a:ln>
                <a:solidFill>
                  <a:schemeClr val="accent1">
                    <a:lumMod val="50000"/>
                  </a:schemeClr>
                </a:solidFill>
                <a:effectLst/>
                <a:uLnTx/>
                <a:uFillTx/>
                <a:latin typeface="Helvetica"/>
                <a:cs typeface="Helvetica"/>
              </a:rPr>
              <a:t> </a:t>
            </a:r>
            <a:r>
              <a:rPr kumimoji="0" lang="en-GB" sz="1800" b="0" i="0" u="none" strike="noStrike" kern="0" cap="none" spc="-10" normalizeH="0" baseline="0" dirty="0">
                <a:ln>
                  <a:noFill/>
                </a:ln>
                <a:solidFill>
                  <a:schemeClr val="accent1">
                    <a:lumMod val="50000"/>
                  </a:schemeClr>
                </a:solidFill>
                <a:effectLst/>
                <a:uLnTx/>
                <a:uFillTx/>
                <a:latin typeface="Helvetica"/>
                <a:cs typeface="Helvetica"/>
              </a:rPr>
              <a:t>interactions.</a:t>
            </a:r>
            <a:endParaRPr kumimoji="0" lang="en-GB" sz="1800" b="0" i="0" u="none" strike="noStrike" kern="0" cap="none" spc="0" normalizeH="0" baseline="0" dirty="0">
              <a:ln>
                <a:noFill/>
              </a:ln>
              <a:solidFill>
                <a:schemeClr val="accent1">
                  <a:lumMod val="50000"/>
                </a:schemeClr>
              </a:solidFill>
              <a:effectLst/>
              <a:uLnTx/>
              <a:uFillTx/>
              <a:latin typeface="Helvetica"/>
              <a:cs typeface="Helvetic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7780338" y="6331026"/>
            <a:ext cx="2381250" cy="382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04903" tIns="52453" rIns="104903" bIns="52453">
            <a:spAutoFit/>
          </a:bodyPr>
          <a:lstStyle/>
          <a:p>
            <a:pPr algn="r" defTabSz="914337" eaLnBrk="0" hangingPunct="0">
              <a:spcBef>
                <a:spcPct val="50000"/>
              </a:spcBef>
              <a:defRPr/>
            </a:pPr>
            <a:endParaRPr lang="it-IT">
              <a:solidFill>
                <a:srgbClr val="000000"/>
              </a:solidFill>
              <a:latin typeface="Times New Roman" charset="0"/>
              <a:ea typeface="ＭＳ Ｐゴシック" charset="0"/>
              <a:cs typeface="ＭＳ Ｐゴシック" charset="0"/>
              <a:sym typeface="Symbol" charset="0"/>
            </a:endParaRPr>
          </a:p>
        </p:txBody>
      </p:sp>
      <p:sp>
        <p:nvSpPr>
          <p:cNvPr id="40964" name="Rectangle 4"/>
          <p:cNvSpPr>
            <a:spLocks noGrp="1" noChangeArrowheads="1"/>
          </p:cNvSpPr>
          <p:nvPr>
            <p:ph type="title" idx="4294967295"/>
          </p:nvPr>
        </p:nvSpPr>
        <p:spPr>
          <a:xfrm>
            <a:off x="588601" y="199174"/>
            <a:ext cx="11014795" cy="492443"/>
          </a:xfrm>
          <a:prstGeom prst="rect">
            <a:avLst/>
          </a:prstGeom>
          <a:solidFill>
            <a:srgbClr val="0000CC"/>
          </a:solidFill>
        </p:spPr>
        <p:txBody>
          <a:bodyPr wrap="square" lIns="0" tIns="0" rIns="0" bIns="0" anchor="ctr">
            <a:spAutoFit/>
          </a:bodyPr>
          <a:lstStyle>
            <a:lvl1pPr>
              <a:defRPr sz="4000" b="1" i="0">
                <a:solidFill>
                  <a:srgbClr val="E95124"/>
                </a:solidFill>
                <a:latin typeface="Helvetica"/>
                <a:ea typeface="+mj-ea"/>
                <a:cs typeface="Helvetica"/>
              </a:defRPr>
            </a:lvl1pPr>
          </a:lstStyle>
          <a:p>
            <a:pPr algn="l" eaLnBrk="1" hangingPunct="1">
              <a:defRPr/>
            </a:pPr>
            <a:r>
              <a:rPr lang="en-US" sz="3200" i="1" dirty="0">
                <a:solidFill>
                  <a:srgbClr val="FFFF00"/>
                </a:solidFill>
              </a:rPr>
              <a:t>A unique capability of the Tracker  in SAND</a:t>
            </a:r>
          </a:p>
        </p:txBody>
      </p:sp>
      <p:sp>
        <p:nvSpPr>
          <p:cNvPr id="40980" name="Text Box 20"/>
          <p:cNvSpPr txBox="1">
            <a:spLocks noChangeArrowheads="1"/>
          </p:cNvSpPr>
          <p:nvPr/>
        </p:nvSpPr>
        <p:spPr bwMode="auto">
          <a:xfrm>
            <a:off x="1951513" y="1057352"/>
            <a:ext cx="211855" cy="59837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4903" tIns="52453" rIns="104903" bIns="52453">
            <a:spAutoFit/>
          </a:bodyPr>
          <a:lstStyle/>
          <a:p>
            <a:pPr algn="ctr" defTabSz="914337" eaLnBrk="0" hangingPunct="0">
              <a:spcBef>
                <a:spcPct val="50000"/>
              </a:spcBef>
              <a:defRPr/>
            </a:pPr>
            <a:endParaRPr lang="en-US" sz="3200">
              <a:solidFill>
                <a:srgbClr val="0000FF"/>
              </a:solidFill>
              <a:latin typeface="Times New Roman" charset="0"/>
              <a:ea typeface="ＭＳ Ｐゴシック" charset="0"/>
              <a:cs typeface="ＭＳ Ｐゴシック" charset="0"/>
              <a:sym typeface="Symbol" charset="0"/>
            </a:endParaRPr>
          </a:p>
        </p:txBody>
      </p:sp>
      <p:sp>
        <p:nvSpPr>
          <p:cNvPr id="4" name="Slide Number Placeholder 3">
            <a:extLst>
              <a:ext uri="{FF2B5EF4-FFF2-40B4-BE49-F238E27FC236}">
                <a16:creationId xmlns:a16="http://schemas.microsoft.com/office/drawing/2014/main" id="{46C6EADC-8F8A-2340-93BD-1CAA39DB6272}"/>
              </a:ext>
            </a:extLst>
          </p:cNvPr>
          <p:cNvSpPr>
            <a:spLocks noGrp="1"/>
          </p:cNvSpPr>
          <p:nvPr>
            <p:ph type="sldNum" sz="quarter" idx="12"/>
          </p:nvPr>
        </p:nvSpPr>
        <p:spPr/>
        <p:txBody>
          <a:bodyPr/>
          <a:lstStyle/>
          <a:p>
            <a:fld id="{F8624BE2-6C7C-4A07-AFEC-68FFB2629A83}"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sp>
        <p:nvSpPr>
          <p:cNvPr id="7" name="TextBox 6">
            <a:extLst>
              <a:ext uri="{FF2B5EF4-FFF2-40B4-BE49-F238E27FC236}">
                <a16:creationId xmlns:a16="http://schemas.microsoft.com/office/drawing/2014/main" id="{47C8CB56-77A9-504F-8D47-89F87FE8D64B}"/>
              </a:ext>
            </a:extLst>
          </p:cNvPr>
          <p:cNvSpPr txBox="1"/>
          <p:nvPr/>
        </p:nvSpPr>
        <p:spPr>
          <a:xfrm>
            <a:off x="565355" y="1057352"/>
            <a:ext cx="11149778" cy="4317657"/>
          </a:xfrm>
          <a:prstGeom prst="rect">
            <a:avLst/>
          </a:prstGeom>
          <a:noFill/>
        </p:spPr>
        <p:txBody>
          <a:bodyPr wrap="square" rtlCol="0">
            <a:spAutoFit/>
          </a:bodyPr>
          <a:lstStyle/>
          <a:p>
            <a:pPr marL="289127" indent="-233655">
              <a:spcBef>
                <a:spcPts val="935"/>
              </a:spcBef>
              <a:buClr>
                <a:schemeClr val="tx2">
                  <a:lumMod val="50000"/>
                </a:schemeClr>
              </a:buClr>
              <a:buFont typeface="Arial Unicode MS"/>
              <a:buChar char="◆"/>
              <a:tabLst>
                <a:tab pos="289688" algn="l"/>
              </a:tabLst>
            </a:pPr>
            <a:endParaRPr lang="en-GB" sz="2000">
              <a:solidFill>
                <a:schemeClr val="tx2">
                  <a:lumMod val="75000"/>
                </a:schemeClr>
              </a:solidFill>
              <a:cs typeface="Calibri"/>
            </a:endParaRPr>
          </a:p>
          <a:p>
            <a:pPr marL="327660" indent="-264795">
              <a:spcBef>
                <a:spcPts val="965"/>
              </a:spcBef>
              <a:buClr>
                <a:schemeClr val="tx2">
                  <a:lumMod val="50000"/>
                </a:schemeClr>
              </a:buClr>
              <a:buFont typeface="Arial Unicode MS"/>
              <a:buChar char="◆"/>
              <a:tabLst>
                <a:tab pos="328295" algn="l"/>
                <a:tab pos="5584190" algn="l"/>
                <a:tab pos="6746240" algn="l"/>
              </a:tabLst>
            </a:pPr>
            <a:r>
              <a:rPr lang="en-GB" sz="2400" b="1" spc="55">
                <a:solidFill>
                  <a:schemeClr val="tx2">
                    <a:lumMod val="75000"/>
                  </a:schemeClr>
                </a:solidFill>
                <a:cs typeface="Calibri"/>
              </a:rPr>
              <a:t>“Solid” </a:t>
            </a:r>
            <a:r>
              <a:rPr lang="en-GB" sz="2400" b="1" spc="-5">
                <a:solidFill>
                  <a:schemeClr val="tx2">
                    <a:lumMod val="75000"/>
                  </a:schemeClr>
                </a:solidFill>
                <a:cs typeface="Calibri"/>
              </a:rPr>
              <a:t>Hydrogen  </a:t>
            </a:r>
            <a:r>
              <a:rPr lang="en-GB" sz="2400" b="1">
                <a:solidFill>
                  <a:schemeClr val="tx2">
                    <a:lumMod val="75000"/>
                  </a:schemeClr>
                </a:solidFill>
                <a:cs typeface="Calibri"/>
              </a:rPr>
              <a:t>concept: (anti)</a:t>
            </a:r>
            <a:r>
              <a:rPr lang="en-GB" sz="2400" b="1">
                <a:solidFill>
                  <a:schemeClr val="tx2">
                    <a:lumMod val="75000"/>
                  </a:schemeClr>
                </a:solidFill>
                <a:latin typeface="Symbol" pitchFamily="2" charset="2"/>
                <a:cs typeface="Calibri"/>
              </a:rPr>
              <a:t>n</a:t>
            </a:r>
            <a:r>
              <a:rPr lang="el-GR" sz="2400" b="1" spc="-65">
                <a:solidFill>
                  <a:schemeClr val="tx2">
                    <a:lumMod val="75000"/>
                  </a:schemeClr>
                </a:solidFill>
                <a:cs typeface="Calibri"/>
              </a:rPr>
              <a:t>-</a:t>
            </a:r>
            <a:r>
              <a:rPr lang="en-GB" sz="2400" b="1" spc="-65">
                <a:solidFill>
                  <a:schemeClr val="tx2">
                    <a:lumMod val="75000"/>
                  </a:schemeClr>
                </a:solidFill>
                <a:cs typeface="Calibri"/>
              </a:rPr>
              <a:t>H  </a:t>
            </a:r>
            <a:r>
              <a:rPr lang="en-GB" sz="2400" b="1" spc="-15">
                <a:solidFill>
                  <a:schemeClr val="tx2">
                    <a:lumMod val="75000"/>
                  </a:schemeClr>
                </a:solidFill>
                <a:cs typeface="Calibri"/>
              </a:rPr>
              <a:t>from</a:t>
            </a:r>
            <a:r>
              <a:rPr lang="en-GB" sz="2400" b="1" spc="95">
                <a:solidFill>
                  <a:schemeClr val="tx2">
                    <a:lumMod val="75000"/>
                  </a:schemeClr>
                </a:solidFill>
                <a:cs typeface="Calibri"/>
              </a:rPr>
              <a:t> </a:t>
            </a:r>
            <a:r>
              <a:rPr lang="en-GB" sz="2400" b="1" spc="-5">
                <a:solidFill>
                  <a:schemeClr val="tx2">
                    <a:lumMod val="75000"/>
                  </a:schemeClr>
                </a:solidFill>
                <a:cs typeface="Calibri"/>
              </a:rPr>
              <a:t>subtraction</a:t>
            </a:r>
            <a:r>
              <a:rPr lang="en-GB" sz="2400" b="1" spc="190">
                <a:solidFill>
                  <a:schemeClr val="tx2">
                    <a:lumMod val="75000"/>
                  </a:schemeClr>
                </a:solidFill>
                <a:cs typeface="Calibri"/>
              </a:rPr>
              <a:t> </a:t>
            </a:r>
            <a:r>
              <a:rPr lang="en-GB" sz="2400" b="1" spc="-20">
                <a:solidFill>
                  <a:schemeClr val="tx2">
                    <a:lumMod val="75000"/>
                  </a:schemeClr>
                </a:solidFill>
                <a:cs typeface="Calibri"/>
              </a:rPr>
              <a:t>of </a:t>
            </a:r>
            <a:r>
              <a:rPr lang="en-GB" sz="2400" b="1" spc="-80">
                <a:solidFill>
                  <a:schemeClr val="tx2">
                    <a:lumMod val="75000"/>
                  </a:schemeClr>
                </a:solidFill>
                <a:cs typeface="Arial"/>
              </a:rPr>
              <a:t>CH</a:t>
            </a:r>
            <a:r>
              <a:rPr lang="en-GB" sz="2400" b="1" spc="-120" baseline="-12077">
                <a:solidFill>
                  <a:schemeClr val="tx2">
                    <a:lumMod val="75000"/>
                  </a:schemeClr>
                </a:solidFill>
                <a:cs typeface="Arial"/>
              </a:rPr>
              <a:t>2  </a:t>
            </a:r>
            <a:r>
              <a:rPr lang="en-GB" sz="2400" b="1" spc="140">
                <a:solidFill>
                  <a:schemeClr val="tx2">
                    <a:lumMod val="75000"/>
                  </a:schemeClr>
                </a:solidFill>
                <a:cs typeface="Arial"/>
              </a:rPr>
              <a:t>and </a:t>
            </a:r>
            <a:r>
              <a:rPr lang="en-GB" sz="2400" b="1" spc="-150">
                <a:solidFill>
                  <a:schemeClr val="tx2">
                    <a:lumMod val="75000"/>
                  </a:schemeClr>
                </a:solidFill>
                <a:cs typeface="Arial"/>
              </a:rPr>
              <a:t>C </a:t>
            </a:r>
            <a:r>
              <a:rPr lang="en-GB" sz="2400" b="1" spc="-25">
                <a:solidFill>
                  <a:schemeClr val="tx2">
                    <a:lumMod val="75000"/>
                  </a:schemeClr>
                </a:solidFill>
                <a:cs typeface="Calibri"/>
              </a:rPr>
              <a:t>targets:</a:t>
            </a:r>
            <a:endParaRPr lang="en-GB" sz="2400" b="1">
              <a:solidFill>
                <a:schemeClr val="tx2">
                  <a:lumMod val="75000"/>
                </a:schemeClr>
              </a:solidFill>
              <a:cs typeface="Calibri"/>
            </a:endParaRPr>
          </a:p>
          <a:p>
            <a:pPr marL="655320" lvl="1" indent="-163830">
              <a:lnSpc>
                <a:spcPct val="100000"/>
              </a:lnSpc>
              <a:spcBef>
                <a:spcPts val="740"/>
              </a:spcBef>
              <a:buClr>
                <a:srgbClr val="525252"/>
              </a:buClr>
              <a:buSzPct val="50000"/>
              <a:buFont typeface="Arial Unicode MS"/>
              <a:buChar char="●"/>
              <a:tabLst>
                <a:tab pos="655955" algn="l"/>
              </a:tabLst>
            </a:pPr>
            <a:r>
              <a:rPr lang="en-GB" sz="2000" spc="45">
                <a:solidFill>
                  <a:schemeClr val="tx2">
                    <a:lumMod val="75000"/>
                  </a:schemeClr>
                </a:solidFill>
                <a:cs typeface="Calibri"/>
              </a:rPr>
              <a:t>Exploits </a:t>
            </a:r>
            <a:r>
              <a:rPr lang="en-GB" sz="2000" spc="10">
                <a:solidFill>
                  <a:schemeClr val="tx2">
                    <a:lumMod val="75000"/>
                  </a:schemeClr>
                </a:solidFill>
                <a:cs typeface="Calibri"/>
              </a:rPr>
              <a:t>high resolutions </a:t>
            </a:r>
            <a:r>
              <a:rPr lang="en-GB" sz="2000" spc="130">
                <a:solidFill>
                  <a:schemeClr val="tx2">
                    <a:lumMod val="75000"/>
                  </a:schemeClr>
                </a:solidFill>
                <a:cs typeface="Calibri"/>
              </a:rPr>
              <a:t>&amp; </a:t>
            </a:r>
            <a:r>
              <a:rPr lang="en-GB" sz="2000" spc="20">
                <a:solidFill>
                  <a:schemeClr val="tx2">
                    <a:lumMod val="75000"/>
                  </a:schemeClr>
                </a:solidFill>
                <a:cs typeface="Calibri"/>
              </a:rPr>
              <a:t>control </a:t>
            </a:r>
            <a:r>
              <a:rPr lang="en-GB" sz="2000">
                <a:solidFill>
                  <a:schemeClr val="tx2">
                    <a:lumMod val="75000"/>
                  </a:schemeClr>
                </a:solidFill>
                <a:cs typeface="Calibri"/>
              </a:rPr>
              <a:t>of </a:t>
            </a:r>
            <a:r>
              <a:rPr lang="en-GB" sz="2000" spc="15">
                <a:solidFill>
                  <a:schemeClr val="tx2">
                    <a:lumMod val="75000"/>
                  </a:schemeClr>
                </a:solidFill>
                <a:cs typeface="Calibri"/>
              </a:rPr>
              <a:t>chemical </a:t>
            </a:r>
            <a:r>
              <a:rPr lang="en-GB" sz="2000" spc="20">
                <a:solidFill>
                  <a:schemeClr val="tx2">
                    <a:lumMod val="75000"/>
                  </a:schemeClr>
                </a:solidFill>
                <a:cs typeface="Calibri"/>
              </a:rPr>
              <a:t>composition </a:t>
            </a:r>
            <a:r>
              <a:rPr lang="en-GB" sz="2000">
                <a:solidFill>
                  <a:schemeClr val="tx2">
                    <a:lumMod val="75000"/>
                  </a:schemeClr>
                </a:solidFill>
                <a:cs typeface="Calibri"/>
              </a:rPr>
              <a:t>and mass of targets </a:t>
            </a:r>
            <a:r>
              <a:rPr lang="en-GB" sz="2000" spc="20">
                <a:solidFill>
                  <a:schemeClr val="tx2">
                    <a:lumMod val="75000"/>
                  </a:schemeClr>
                </a:solidFill>
                <a:cs typeface="Calibri"/>
              </a:rPr>
              <a:t>in</a:t>
            </a:r>
            <a:r>
              <a:rPr lang="en-GB" sz="2000" spc="300">
                <a:solidFill>
                  <a:schemeClr val="tx2">
                    <a:lumMod val="75000"/>
                  </a:schemeClr>
                </a:solidFill>
                <a:cs typeface="Calibri"/>
              </a:rPr>
              <a:t> </a:t>
            </a:r>
            <a:r>
              <a:rPr lang="en-GB" sz="2000" spc="190">
                <a:solidFill>
                  <a:schemeClr val="tx2">
                    <a:lumMod val="75000"/>
                  </a:schemeClr>
                </a:solidFill>
                <a:cs typeface="Calibri"/>
              </a:rPr>
              <a:t>STT;</a:t>
            </a:r>
            <a:endParaRPr lang="en-GB" sz="2000">
              <a:solidFill>
                <a:schemeClr val="tx2">
                  <a:lumMod val="75000"/>
                </a:schemeClr>
              </a:solidFill>
              <a:cs typeface="Calibri"/>
            </a:endParaRPr>
          </a:p>
          <a:p>
            <a:pPr marL="655320" lvl="1" indent="-163830">
              <a:lnSpc>
                <a:spcPct val="100000"/>
              </a:lnSpc>
              <a:spcBef>
                <a:spcPts val="105"/>
              </a:spcBef>
              <a:buClr>
                <a:srgbClr val="525252"/>
              </a:buClr>
              <a:buSzPct val="50000"/>
              <a:buFont typeface="Arial Unicode MS"/>
              <a:buChar char="●"/>
              <a:tabLst>
                <a:tab pos="655955" algn="l"/>
              </a:tabLst>
            </a:pPr>
            <a:r>
              <a:rPr lang="en-GB" sz="2000" spc="15">
                <a:solidFill>
                  <a:schemeClr val="tx2">
                    <a:lumMod val="75000"/>
                  </a:schemeClr>
                </a:solidFill>
                <a:cs typeface="Calibri"/>
              </a:rPr>
              <a:t>Allows for </a:t>
            </a:r>
            <a:r>
              <a:rPr lang="en-GB" sz="2000" b="1" spc="15">
                <a:solidFill>
                  <a:schemeClr val="tx2">
                    <a:lumMod val="75000"/>
                  </a:schemeClr>
                </a:solidFill>
                <a:cs typeface="Calibri"/>
              </a:rPr>
              <a:t>model-independen</a:t>
            </a:r>
            <a:r>
              <a:rPr lang="en-GB" sz="2000" spc="15">
                <a:solidFill>
                  <a:schemeClr val="tx2">
                    <a:lumMod val="75000"/>
                  </a:schemeClr>
                </a:solidFill>
                <a:cs typeface="Calibri"/>
              </a:rPr>
              <a:t>t </a:t>
            </a:r>
            <a:r>
              <a:rPr lang="en-GB" sz="2000">
                <a:solidFill>
                  <a:schemeClr val="tx2">
                    <a:lumMod val="75000"/>
                  </a:schemeClr>
                </a:solidFill>
                <a:cs typeface="Calibri"/>
              </a:rPr>
              <a:t>data </a:t>
            </a:r>
            <a:r>
              <a:rPr lang="en-GB" sz="2000" spc="15">
                <a:solidFill>
                  <a:schemeClr val="tx2">
                    <a:lumMod val="75000"/>
                  </a:schemeClr>
                </a:solidFill>
                <a:cs typeface="Calibri"/>
              </a:rPr>
              <a:t>subtraction </a:t>
            </a:r>
            <a:r>
              <a:rPr lang="en-GB" sz="2000">
                <a:solidFill>
                  <a:schemeClr val="tx2">
                    <a:lumMod val="75000"/>
                  </a:schemeClr>
                </a:solidFill>
                <a:cs typeface="Calibri"/>
              </a:rPr>
              <a:t>of </a:t>
            </a:r>
            <a:r>
              <a:rPr lang="en-GB" sz="2000" spc="10">
                <a:solidFill>
                  <a:schemeClr val="tx2">
                    <a:lumMod val="75000"/>
                  </a:schemeClr>
                </a:solidFill>
                <a:cs typeface="Calibri"/>
              </a:rPr>
              <a:t>dedicated </a:t>
            </a:r>
            <a:r>
              <a:rPr lang="en-GB" sz="2000" spc="185">
                <a:solidFill>
                  <a:schemeClr val="tx2">
                    <a:lumMod val="75000"/>
                  </a:schemeClr>
                </a:solidFill>
                <a:cs typeface="Calibri"/>
              </a:rPr>
              <a:t>C </a:t>
            </a:r>
            <a:r>
              <a:rPr lang="en-GB" sz="2000" spc="30">
                <a:solidFill>
                  <a:schemeClr val="tx2">
                    <a:lumMod val="75000"/>
                  </a:schemeClr>
                </a:solidFill>
                <a:cs typeface="Calibri"/>
              </a:rPr>
              <a:t>(graphite) </a:t>
            </a:r>
            <a:r>
              <a:rPr lang="en-GB" sz="2000">
                <a:solidFill>
                  <a:schemeClr val="tx2">
                    <a:lumMod val="75000"/>
                  </a:schemeClr>
                </a:solidFill>
                <a:cs typeface="Calibri"/>
              </a:rPr>
              <a:t>target </a:t>
            </a:r>
            <a:r>
              <a:rPr lang="en-GB" sz="2000" spc="10">
                <a:solidFill>
                  <a:schemeClr val="tx2">
                    <a:lumMod val="75000"/>
                  </a:schemeClr>
                </a:solidFill>
                <a:cs typeface="Calibri"/>
              </a:rPr>
              <a:t>from main </a:t>
            </a:r>
            <a:r>
              <a:rPr lang="en-GB" sz="2000" spc="110">
                <a:solidFill>
                  <a:schemeClr val="tx2">
                    <a:lumMod val="75000"/>
                  </a:schemeClr>
                </a:solidFill>
                <a:cs typeface="Calibri"/>
              </a:rPr>
              <a:t>CH</a:t>
            </a:r>
            <a:r>
              <a:rPr lang="en-GB" sz="2000" spc="165" baseline="-11111">
                <a:solidFill>
                  <a:schemeClr val="tx2">
                    <a:lumMod val="75000"/>
                  </a:schemeClr>
                </a:solidFill>
                <a:latin typeface="Arial"/>
                <a:cs typeface="Arial"/>
              </a:rPr>
              <a:t>2</a:t>
            </a:r>
            <a:r>
              <a:rPr lang="en-GB" sz="2000" spc="480" baseline="-11111">
                <a:solidFill>
                  <a:schemeClr val="tx2">
                    <a:lumMod val="75000"/>
                  </a:schemeClr>
                </a:solidFill>
                <a:latin typeface="Arial"/>
                <a:cs typeface="Arial"/>
              </a:rPr>
              <a:t> </a:t>
            </a:r>
            <a:r>
              <a:rPr lang="en-GB" sz="2000">
                <a:solidFill>
                  <a:schemeClr val="tx2">
                    <a:lumMod val="75000"/>
                  </a:schemeClr>
                </a:solidFill>
                <a:cs typeface="Calibri"/>
              </a:rPr>
              <a:t>target;</a:t>
            </a:r>
          </a:p>
          <a:p>
            <a:pPr marL="655320" marR="734060" lvl="1" indent="-163830">
              <a:lnSpc>
                <a:spcPct val="102499"/>
              </a:lnSpc>
              <a:spcBef>
                <a:spcPts val="60"/>
              </a:spcBef>
              <a:buClr>
                <a:srgbClr val="525252"/>
              </a:buClr>
              <a:buSzPct val="50000"/>
              <a:buFont typeface="Arial Unicode MS"/>
              <a:buChar char="●"/>
              <a:tabLst>
                <a:tab pos="655955" algn="l"/>
              </a:tabLst>
            </a:pPr>
            <a:r>
              <a:rPr lang="en-GB" sz="2000" spc="40">
                <a:solidFill>
                  <a:schemeClr val="tx2">
                    <a:lumMod val="75000"/>
                  </a:schemeClr>
                </a:solidFill>
                <a:cs typeface="Calibri"/>
              </a:rPr>
              <a:t>Kinematic </a:t>
            </a:r>
            <a:r>
              <a:rPr lang="en-GB" sz="2000" spc="10">
                <a:solidFill>
                  <a:schemeClr val="tx2">
                    <a:lumMod val="75000"/>
                  </a:schemeClr>
                </a:solidFill>
                <a:cs typeface="Calibri"/>
              </a:rPr>
              <a:t>selection </a:t>
            </a:r>
            <a:r>
              <a:rPr lang="en-GB" sz="2000">
                <a:solidFill>
                  <a:schemeClr val="tx2">
                    <a:lumMod val="75000"/>
                  </a:schemeClr>
                </a:solidFill>
                <a:cs typeface="Calibri"/>
              </a:rPr>
              <a:t>provides </a:t>
            </a:r>
            <a:r>
              <a:rPr lang="en-GB" sz="2000" b="1" spc="-20">
                <a:solidFill>
                  <a:schemeClr val="tx2">
                    <a:lumMod val="75000"/>
                  </a:schemeClr>
                </a:solidFill>
                <a:cs typeface="Calibri"/>
              </a:rPr>
              <a:t>large </a:t>
            </a:r>
            <a:r>
              <a:rPr lang="en-GB" sz="2000" b="1" spc="140">
                <a:solidFill>
                  <a:schemeClr val="tx2">
                    <a:lumMod val="75000"/>
                  </a:schemeClr>
                </a:solidFill>
                <a:cs typeface="Calibri"/>
              </a:rPr>
              <a:t>H </a:t>
            </a:r>
            <a:r>
              <a:rPr lang="en-GB" sz="2000" b="1">
                <a:solidFill>
                  <a:schemeClr val="tx2">
                    <a:lumMod val="75000"/>
                  </a:schemeClr>
                </a:solidFill>
                <a:cs typeface="Calibri"/>
              </a:rPr>
              <a:t>samples</a:t>
            </a:r>
            <a:r>
              <a:rPr lang="en-GB" sz="2000">
                <a:solidFill>
                  <a:schemeClr val="tx2">
                    <a:lumMod val="75000"/>
                  </a:schemeClr>
                </a:solidFill>
                <a:cs typeface="Calibri"/>
              </a:rPr>
              <a:t> of </a:t>
            </a:r>
            <a:r>
              <a:rPr lang="en-GB" sz="2000" spc="15">
                <a:solidFill>
                  <a:schemeClr val="tx2">
                    <a:lumMod val="75000"/>
                  </a:schemeClr>
                </a:solidFill>
                <a:cs typeface="Calibri"/>
              </a:rPr>
              <a:t>inclusive </a:t>
            </a:r>
            <a:r>
              <a:rPr lang="en-GB" sz="2000" spc="130">
                <a:solidFill>
                  <a:schemeClr val="tx2">
                    <a:lumMod val="75000"/>
                  </a:schemeClr>
                </a:solidFill>
                <a:cs typeface="Calibri"/>
              </a:rPr>
              <a:t>&amp; </a:t>
            </a:r>
            <a:r>
              <a:rPr lang="en-GB" sz="2000" spc="15">
                <a:solidFill>
                  <a:schemeClr val="tx2">
                    <a:lumMod val="75000"/>
                  </a:schemeClr>
                </a:solidFill>
                <a:cs typeface="Calibri"/>
              </a:rPr>
              <a:t>exclusive </a:t>
            </a:r>
            <a:r>
              <a:rPr lang="en-GB" sz="2000" spc="180">
                <a:solidFill>
                  <a:schemeClr val="tx2">
                    <a:lumMod val="75000"/>
                  </a:schemeClr>
                </a:solidFill>
                <a:cs typeface="Calibri"/>
              </a:rPr>
              <a:t>CC </a:t>
            </a:r>
            <a:r>
              <a:rPr lang="en-GB" sz="2000" spc="10">
                <a:solidFill>
                  <a:schemeClr val="tx2">
                    <a:lumMod val="75000"/>
                  </a:schemeClr>
                </a:solidFill>
                <a:cs typeface="Calibri"/>
              </a:rPr>
              <a:t>topologies  </a:t>
            </a:r>
            <a:r>
              <a:rPr lang="en-GB" sz="2000" b="1" spc="15">
                <a:solidFill>
                  <a:schemeClr val="tx2">
                    <a:lumMod val="75000"/>
                  </a:schemeClr>
                </a:solidFill>
                <a:cs typeface="Calibri"/>
              </a:rPr>
              <a:t>with</a:t>
            </a:r>
            <a:r>
              <a:rPr lang="en-GB" sz="2000" spc="15">
                <a:solidFill>
                  <a:schemeClr val="tx2">
                    <a:lumMod val="75000"/>
                  </a:schemeClr>
                </a:solidFill>
                <a:cs typeface="Calibri"/>
              </a:rPr>
              <a:t> </a:t>
            </a:r>
            <a:r>
              <a:rPr lang="en-GB" sz="2000" b="1" spc="45">
                <a:solidFill>
                  <a:schemeClr val="tx2">
                    <a:lumMod val="75000"/>
                  </a:schemeClr>
                </a:solidFill>
                <a:cs typeface="Calibri"/>
              </a:rPr>
              <a:t>80-95% </a:t>
            </a:r>
            <a:r>
              <a:rPr lang="en-GB" sz="2000" b="1" spc="15">
                <a:solidFill>
                  <a:schemeClr val="tx2">
                    <a:lumMod val="75000"/>
                  </a:schemeClr>
                </a:solidFill>
                <a:cs typeface="Calibri"/>
              </a:rPr>
              <a:t>purity </a:t>
            </a:r>
            <a:r>
              <a:rPr lang="en-GB" sz="2000" b="1">
                <a:solidFill>
                  <a:schemeClr val="tx2">
                    <a:lumMod val="75000"/>
                  </a:schemeClr>
                </a:solidFill>
                <a:cs typeface="Calibri"/>
              </a:rPr>
              <a:t>and </a:t>
            </a:r>
            <a:r>
              <a:rPr lang="en-GB" sz="2000" b="1" spc="45">
                <a:solidFill>
                  <a:schemeClr val="tx2">
                    <a:lumMod val="75000"/>
                  </a:schemeClr>
                </a:solidFill>
                <a:cs typeface="Calibri"/>
              </a:rPr>
              <a:t>75-96% </a:t>
            </a:r>
            <a:r>
              <a:rPr lang="en-GB" sz="2000" b="1" spc="20">
                <a:solidFill>
                  <a:schemeClr val="tx2">
                    <a:lumMod val="75000"/>
                  </a:schemeClr>
                </a:solidFill>
                <a:cs typeface="Calibri"/>
              </a:rPr>
              <a:t>e</a:t>
            </a:r>
            <a:r>
              <a:rPr lang="en-GB" sz="2000" b="1" spc="20">
                <a:solidFill>
                  <a:schemeClr val="tx2">
                    <a:lumMod val="75000"/>
                  </a:schemeClr>
                </a:solidFill>
                <a:latin typeface="Arial Unicode MS"/>
                <a:cs typeface="Arial Unicode MS"/>
              </a:rPr>
              <a:t>ﬃ</a:t>
            </a:r>
            <a:r>
              <a:rPr lang="en-GB" sz="2000" b="1" spc="20">
                <a:solidFill>
                  <a:schemeClr val="tx2">
                    <a:lumMod val="75000"/>
                  </a:schemeClr>
                </a:solidFill>
                <a:cs typeface="Calibri"/>
              </a:rPr>
              <a:t>ciency</a:t>
            </a:r>
            <a:r>
              <a:rPr lang="en-GB" sz="2000" b="1" spc="45">
                <a:solidFill>
                  <a:schemeClr val="tx2">
                    <a:lumMod val="75000"/>
                  </a:schemeClr>
                </a:solidFill>
                <a:cs typeface="Calibri"/>
              </a:rPr>
              <a:t> </a:t>
            </a:r>
            <a:r>
              <a:rPr lang="en-GB" sz="2000" spc="-5">
                <a:solidFill>
                  <a:schemeClr val="tx2">
                    <a:lumMod val="75000"/>
                  </a:schemeClr>
                </a:solidFill>
                <a:cs typeface="Calibri"/>
              </a:rPr>
              <a:t>before </a:t>
            </a:r>
            <a:r>
              <a:rPr lang="en-GB" sz="2000" spc="20">
                <a:solidFill>
                  <a:schemeClr val="tx2">
                    <a:lumMod val="75000"/>
                  </a:schemeClr>
                </a:solidFill>
                <a:cs typeface="Calibri"/>
              </a:rPr>
              <a:t>subtraction</a:t>
            </a:r>
          </a:p>
          <a:p>
            <a:pPr marL="34321" marR="734060">
              <a:lnSpc>
                <a:spcPct val="102499"/>
              </a:lnSpc>
              <a:spcBef>
                <a:spcPts val="60"/>
              </a:spcBef>
              <a:buClr>
                <a:srgbClr val="525252"/>
              </a:buClr>
              <a:buSzPct val="50000"/>
              <a:tabLst>
                <a:tab pos="655955" algn="l"/>
              </a:tabLst>
            </a:pPr>
            <a:endParaRPr lang="en-GB" sz="2400" spc="20">
              <a:solidFill>
                <a:schemeClr val="tx2">
                  <a:lumMod val="75000"/>
                </a:schemeClr>
              </a:solidFill>
              <a:cs typeface="Calibri"/>
            </a:endParaRPr>
          </a:p>
          <a:p>
            <a:pPr marL="34321" marR="734060">
              <a:lnSpc>
                <a:spcPct val="102499"/>
              </a:lnSpc>
              <a:spcBef>
                <a:spcPts val="60"/>
              </a:spcBef>
              <a:buClr>
                <a:srgbClr val="525252"/>
              </a:buClr>
              <a:buSzPct val="50000"/>
              <a:tabLst>
                <a:tab pos="655955" algn="l"/>
              </a:tabLst>
            </a:pPr>
            <a:r>
              <a:rPr lang="en-GB" sz="2400">
                <a:solidFill>
                  <a:srgbClr val="C00000"/>
                </a:solidFill>
                <a:cs typeface="Calibri"/>
              </a:rPr>
              <a:t>A viable </a:t>
            </a:r>
            <a:r>
              <a:rPr lang="en-GB" sz="2400" spc="-30">
                <a:solidFill>
                  <a:srgbClr val="C00000"/>
                </a:solidFill>
                <a:cs typeface="Calibri"/>
              </a:rPr>
              <a:t>and </a:t>
            </a:r>
            <a:r>
              <a:rPr lang="en-GB" sz="2400" spc="-10">
                <a:solidFill>
                  <a:srgbClr val="C00000"/>
                </a:solidFill>
                <a:cs typeface="Calibri"/>
              </a:rPr>
              <a:t>realistic </a:t>
            </a:r>
            <a:r>
              <a:rPr lang="en-GB" sz="2400" spc="-20">
                <a:solidFill>
                  <a:srgbClr val="C00000"/>
                </a:solidFill>
                <a:cs typeface="Calibri"/>
              </a:rPr>
              <a:t>alternative </a:t>
            </a:r>
            <a:r>
              <a:rPr lang="en-GB" sz="2400">
                <a:solidFill>
                  <a:srgbClr val="C00000"/>
                </a:solidFill>
                <a:cs typeface="Calibri"/>
              </a:rPr>
              <a:t>to </a:t>
            </a:r>
            <a:r>
              <a:rPr lang="en-GB" sz="2400" spc="-5">
                <a:solidFill>
                  <a:srgbClr val="C00000"/>
                </a:solidFill>
                <a:cs typeface="Calibri"/>
              </a:rPr>
              <a:t>liquid </a:t>
            </a:r>
            <a:r>
              <a:rPr lang="en-GB" sz="2400" spc="45">
                <a:solidFill>
                  <a:srgbClr val="C00000"/>
                </a:solidFill>
                <a:cs typeface="Calibri"/>
              </a:rPr>
              <a:t>H</a:t>
            </a:r>
            <a:r>
              <a:rPr lang="en-GB" sz="2400" spc="67" baseline="-12077">
                <a:solidFill>
                  <a:srgbClr val="C00000"/>
                </a:solidFill>
                <a:latin typeface="Arial"/>
                <a:cs typeface="Arial"/>
              </a:rPr>
              <a:t>2</a:t>
            </a:r>
            <a:r>
              <a:rPr lang="en-GB" sz="2400" spc="240" baseline="-12077">
                <a:solidFill>
                  <a:srgbClr val="C00000"/>
                </a:solidFill>
                <a:latin typeface="Arial"/>
                <a:cs typeface="Arial"/>
              </a:rPr>
              <a:t> </a:t>
            </a:r>
            <a:r>
              <a:rPr lang="en-GB" sz="2400" spc="-15">
                <a:solidFill>
                  <a:srgbClr val="C00000"/>
                </a:solidFill>
                <a:cs typeface="Calibri"/>
              </a:rPr>
              <a:t>detectors, a powerful tool for meeting the ND requirements </a:t>
            </a:r>
            <a:endParaRPr lang="en-GB" sz="2000" spc="-15">
              <a:solidFill>
                <a:srgbClr val="C00000"/>
              </a:solidFill>
              <a:cs typeface="Calibri"/>
            </a:endParaRPr>
          </a:p>
          <a:p>
            <a:pPr marL="37465" defTabSz="914400">
              <a:spcBef>
                <a:spcPts val="105"/>
              </a:spcBef>
              <a:buClr>
                <a:srgbClr val="525252"/>
              </a:buClr>
              <a:buSzPct val="50000"/>
              <a:tabLst>
                <a:tab pos="201930" algn="l"/>
              </a:tabLst>
            </a:pPr>
            <a:endParaRPr lang="en-GB" sz="2000">
              <a:solidFill>
                <a:schemeClr val="tx2">
                  <a:lumMod val="50000"/>
                </a:schemeClr>
              </a:solidFill>
              <a:cs typeface="Calibri"/>
            </a:endParaRPr>
          </a:p>
          <a:p>
            <a:endParaRPr lang="en-GB"/>
          </a:p>
        </p:txBody>
      </p:sp>
    </p:spTree>
    <p:extLst>
      <p:ext uri="{BB962C8B-B14F-4D97-AF65-F5344CB8AC3E}">
        <p14:creationId xmlns:p14="http://schemas.microsoft.com/office/powerpoint/2010/main" val="2542582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kloe-1024x82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44893" y="0"/>
            <a:ext cx="854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E4BB5FD-388A-0F44-AC7E-8600145E841B}"/>
              </a:ext>
            </a:extLst>
          </p:cNvPr>
          <p:cNvSpPr txBox="1"/>
          <p:nvPr/>
        </p:nvSpPr>
        <p:spPr>
          <a:xfrm>
            <a:off x="265466" y="914400"/>
            <a:ext cx="3304879" cy="2585323"/>
          </a:xfrm>
          <a:prstGeom prst="rect">
            <a:avLst/>
          </a:prstGeom>
          <a:noFill/>
        </p:spPr>
        <p:txBody>
          <a:bodyPr wrap="none" rtlCol="0">
            <a:spAutoFit/>
          </a:bodyPr>
          <a:lstStyle/>
          <a:p>
            <a:r>
              <a:rPr lang="en-GB" sz="2400" b="1" dirty="0">
                <a:solidFill>
                  <a:srgbClr val="002060"/>
                </a:solidFill>
              </a:rPr>
              <a:t>Supercond. Solenoid .6T</a:t>
            </a:r>
          </a:p>
          <a:p>
            <a:endParaRPr lang="en-GB" sz="2400" b="1" dirty="0">
              <a:solidFill>
                <a:srgbClr val="002060"/>
              </a:solidFill>
            </a:endParaRPr>
          </a:p>
          <a:p>
            <a:r>
              <a:rPr lang="en-GB" sz="2400" b="1" dirty="0">
                <a:solidFill>
                  <a:srgbClr val="002060"/>
                </a:solidFill>
              </a:rPr>
              <a:t>4</a:t>
            </a:r>
            <a:r>
              <a:rPr lang="en-GB" sz="2400" b="1" dirty="0">
                <a:solidFill>
                  <a:srgbClr val="002060"/>
                </a:solidFill>
                <a:latin typeface="Symbol" pitchFamily="2" charset="2"/>
              </a:rPr>
              <a:t>p</a:t>
            </a:r>
            <a:r>
              <a:rPr lang="en-GB" sz="2400" b="1" dirty="0">
                <a:solidFill>
                  <a:srgbClr val="002060"/>
                </a:solidFill>
              </a:rPr>
              <a:t> </a:t>
            </a:r>
            <a:r>
              <a:rPr lang="en-GB" sz="2400" b="1" dirty="0" err="1">
                <a:solidFill>
                  <a:srgbClr val="002060"/>
                </a:solidFill>
              </a:rPr>
              <a:t>Pb-SciFi</a:t>
            </a:r>
            <a:r>
              <a:rPr lang="en-GB" sz="2400" b="1" dirty="0">
                <a:solidFill>
                  <a:srgbClr val="002060"/>
                </a:solidFill>
              </a:rPr>
              <a:t>  Calorimeter</a:t>
            </a:r>
          </a:p>
          <a:p>
            <a:endParaRPr lang="en-GB" sz="2400" b="1" dirty="0">
              <a:solidFill>
                <a:srgbClr val="002060"/>
              </a:solidFill>
            </a:endParaRPr>
          </a:p>
          <a:p>
            <a:r>
              <a:rPr lang="en-GB" sz="2400" b="1" dirty="0">
                <a:solidFill>
                  <a:srgbClr val="002060"/>
                </a:solidFill>
              </a:rPr>
              <a:t>43 m</a:t>
            </a:r>
            <a:r>
              <a:rPr lang="en-GB" sz="2400" b="1" baseline="30000" dirty="0">
                <a:solidFill>
                  <a:srgbClr val="002060"/>
                </a:solidFill>
              </a:rPr>
              <a:t>3</a:t>
            </a:r>
            <a:r>
              <a:rPr lang="en-GB" sz="2400" b="1" dirty="0">
                <a:solidFill>
                  <a:srgbClr val="002060"/>
                </a:solidFill>
              </a:rPr>
              <a:t> of space available</a:t>
            </a:r>
          </a:p>
          <a:p>
            <a:r>
              <a:rPr lang="en-GB" sz="2400" b="1" dirty="0">
                <a:solidFill>
                  <a:srgbClr val="002060"/>
                </a:solidFill>
              </a:rPr>
              <a:t>for a tracker</a:t>
            </a:r>
          </a:p>
          <a:p>
            <a:endParaRPr lang="en-GB" dirty="0"/>
          </a:p>
        </p:txBody>
      </p:sp>
      <p:sp>
        <p:nvSpPr>
          <p:cNvPr id="4" name="TextBox 3">
            <a:extLst>
              <a:ext uri="{FF2B5EF4-FFF2-40B4-BE49-F238E27FC236}">
                <a16:creationId xmlns:a16="http://schemas.microsoft.com/office/drawing/2014/main" id="{E704B757-5003-3F40-BABB-4B6D08C57493}"/>
              </a:ext>
            </a:extLst>
          </p:cNvPr>
          <p:cNvSpPr txBox="1"/>
          <p:nvPr/>
        </p:nvSpPr>
        <p:spPr>
          <a:xfrm>
            <a:off x="309715" y="6238568"/>
            <a:ext cx="3335177" cy="369332"/>
          </a:xfrm>
          <a:prstGeom prst="rect">
            <a:avLst/>
          </a:prstGeom>
          <a:solidFill>
            <a:schemeClr val="bg1"/>
          </a:solidFill>
        </p:spPr>
        <p:txBody>
          <a:bodyPr wrap="square" rtlCol="0">
            <a:spAutoFit/>
          </a:bodyPr>
          <a:lstStyle/>
          <a:p>
            <a:endParaRPr lang="en-GB"/>
          </a:p>
        </p:txBody>
      </p:sp>
      <p:sp>
        <p:nvSpPr>
          <p:cNvPr id="5" name="Slide Number Placeholder 4">
            <a:extLst>
              <a:ext uri="{FF2B5EF4-FFF2-40B4-BE49-F238E27FC236}">
                <a16:creationId xmlns:a16="http://schemas.microsoft.com/office/drawing/2014/main" id="{0D858550-DA59-7648-BF08-A42EAA8B36B8}"/>
              </a:ext>
            </a:extLst>
          </p:cNvPr>
          <p:cNvSpPr>
            <a:spLocks noGrp="1"/>
          </p:cNvSpPr>
          <p:nvPr>
            <p:ph type="sldNum" sz="quarter" idx="12"/>
          </p:nvPr>
        </p:nvSpPr>
        <p:spPr/>
        <p:txBody>
          <a:bodyPr/>
          <a:lstStyle/>
          <a:p>
            <a:fld id="{F8624BE2-6C7C-4A07-AFEC-68FFB2629A83}"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633094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rcRect/>
          <a:stretch/>
        </p:blipFill>
        <p:spPr>
          <a:xfrm>
            <a:off x="2616086" y="11308"/>
            <a:ext cx="6942666" cy="6835384"/>
          </a:xfrm>
          <a:prstGeom prst="rect">
            <a:avLst/>
          </a:prstGeom>
        </p:spPr>
      </p:pic>
      <p:sp>
        <p:nvSpPr>
          <p:cNvPr id="2" name="Slide Number Placeholder 1">
            <a:extLst>
              <a:ext uri="{FF2B5EF4-FFF2-40B4-BE49-F238E27FC236}">
                <a16:creationId xmlns:a16="http://schemas.microsoft.com/office/drawing/2014/main" id="{346A6206-8306-4048-B0AA-703E1AB517AF}"/>
              </a:ext>
            </a:extLst>
          </p:cNvPr>
          <p:cNvSpPr>
            <a:spLocks noGrp="1"/>
          </p:cNvSpPr>
          <p:nvPr>
            <p:ph type="sldNum" sz="quarter" idx="4"/>
          </p:nvPr>
        </p:nvSpPr>
        <p:spPr/>
        <p:txBody>
          <a:bodyPr/>
          <a:lstStyle/>
          <a:p>
            <a:pPr>
              <a:defRPr/>
            </a:pPr>
            <a:fld id="{0C39C72E-2A13-EB4D-AD45-6D4E6ACAED8D}" type="slidenum">
              <a:rPr lang="en-US" smtClean="0"/>
              <a:pPr>
                <a:defRPr/>
              </a:pPr>
              <a:t>28</a:t>
            </a:fld>
            <a:endParaRPr lang="en-US"/>
          </a:p>
        </p:txBody>
      </p:sp>
    </p:spTree>
    <p:extLst>
      <p:ext uri="{BB962C8B-B14F-4D97-AF65-F5344CB8AC3E}">
        <p14:creationId xmlns:p14="http://schemas.microsoft.com/office/powerpoint/2010/main" val="3449104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229163" y="311393"/>
            <a:ext cx="9820652" cy="911770"/>
          </a:xfrm>
          <a:prstGeom prst="rect">
            <a:avLst/>
          </a:prstGeom>
        </p:spPr>
        <p:txBody>
          <a:bodyPr vert="horz" wrap="square" lIns="0" tIns="294876" rIns="0" bIns="0" rtlCol="0">
            <a:spAutoFit/>
          </a:bodyPr>
          <a:lstStyle/>
          <a:p>
            <a:pPr marL="3195214">
              <a:spcBef>
                <a:spcPts val="91"/>
              </a:spcBef>
            </a:pPr>
            <a:r>
              <a:rPr lang="en-GB" spc="-9">
                <a:solidFill>
                  <a:srgbClr val="DC4713"/>
                </a:solidFill>
              </a:rPr>
              <a:t>DUNE in a slide</a:t>
            </a:r>
            <a:endParaRPr spc="-9">
              <a:solidFill>
                <a:srgbClr val="DC4713"/>
              </a:solidFill>
            </a:endParaRPr>
          </a:p>
        </p:txBody>
      </p:sp>
      <p:sp>
        <p:nvSpPr>
          <p:cNvPr id="6" name="object 6"/>
          <p:cNvSpPr txBox="1"/>
          <p:nvPr/>
        </p:nvSpPr>
        <p:spPr>
          <a:xfrm>
            <a:off x="1865046" y="2226843"/>
            <a:ext cx="154895" cy="212829"/>
          </a:xfrm>
          <a:prstGeom prst="rect">
            <a:avLst/>
          </a:prstGeom>
        </p:spPr>
        <p:txBody>
          <a:bodyPr vert="horz" wrap="square" lIns="0" tIns="10365" rIns="0" bIns="0" rtlCol="0">
            <a:spAutoFit/>
          </a:bodyPr>
          <a:lstStyle/>
          <a:p>
            <a:pPr marL="11516" defTabSz="829178" fontAlgn="auto">
              <a:spcBef>
                <a:spcPts val="82"/>
              </a:spcBef>
              <a:spcAft>
                <a:spcPts val="0"/>
              </a:spcAft>
            </a:pPr>
            <a:endParaRPr sz="1315" kern="0">
              <a:solidFill>
                <a:sysClr val="windowText" lastClr="000000"/>
              </a:solidFill>
              <a:latin typeface="Arial"/>
              <a:cs typeface="Arial"/>
            </a:endParaRPr>
          </a:p>
        </p:txBody>
      </p:sp>
      <p:sp>
        <p:nvSpPr>
          <p:cNvPr id="7" name="object 7"/>
          <p:cNvSpPr txBox="1"/>
          <p:nvPr/>
        </p:nvSpPr>
        <p:spPr>
          <a:xfrm>
            <a:off x="560480" y="1797954"/>
            <a:ext cx="11133981" cy="873068"/>
          </a:xfrm>
          <a:prstGeom prst="rect">
            <a:avLst/>
          </a:prstGeom>
        </p:spPr>
        <p:txBody>
          <a:bodyPr vert="horz" wrap="square" lIns="0" tIns="51824" rIns="0" bIns="0" rtlCol="0">
            <a:spAutoFit/>
          </a:bodyPr>
          <a:lstStyle/>
          <a:p>
            <a:pPr marL="11516" marR="4607" defTabSz="829178" fontAlgn="auto">
              <a:lnSpc>
                <a:spcPts val="3228"/>
              </a:lnSpc>
              <a:spcBef>
                <a:spcPts val="1270"/>
              </a:spcBef>
              <a:spcAft>
                <a:spcPts val="0"/>
              </a:spcAft>
            </a:pPr>
            <a:r>
              <a:rPr sz="3200" kern="0">
                <a:solidFill>
                  <a:srgbClr val="336699"/>
                </a:solidFill>
                <a:latin typeface="Times New Roman"/>
                <a:cs typeface="Times New Roman"/>
              </a:rPr>
              <a:t>DUNE</a:t>
            </a:r>
            <a:r>
              <a:rPr sz="3200" kern="0" spc="-9">
                <a:solidFill>
                  <a:srgbClr val="336699"/>
                </a:solidFill>
                <a:latin typeface="Times New Roman"/>
                <a:cs typeface="Times New Roman"/>
              </a:rPr>
              <a:t> </a:t>
            </a:r>
            <a:r>
              <a:rPr sz="3200" kern="0">
                <a:solidFill>
                  <a:srgbClr val="336699"/>
                </a:solidFill>
                <a:latin typeface="Times New Roman"/>
                <a:cs typeface="Times New Roman"/>
              </a:rPr>
              <a:t>has unique</a:t>
            </a:r>
            <a:r>
              <a:rPr sz="3200" kern="0" spc="9">
                <a:solidFill>
                  <a:srgbClr val="336699"/>
                </a:solidFill>
                <a:latin typeface="Times New Roman"/>
                <a:cs typeface="Times New Roman"/>
              </a:rPr>
              <a:t> </a:t>
            </a:r>
            <a:r>
              <a:rPr sz="3200" kern="0">
                <a:solidFill>
                  <a:srgbClr val="336699"/>
                </a:solidFill>
                <a:latin typeface="Times New Roman"/>
                <a:cs typeface="Times New Roman"/>
              </a:rPr>
              <a:t>capabilities that are</a:t>
            </a:r>
            <a:r>
              <a:rPr sz="3200" kern="0" spc="9">
                <a:solidFill>
                  <a:srgbClr val="336699"/>
                </a:solidFill>
                <a:latin typeface="Times New Roman"/>
                <a:cs typeface="Times New Roman"/>
              </a:rPr>
              <a:t> </a:t>
            </a:r>
            <a:r>
              <a:rPr lang="en-GB" sz="3200" kern="0" spc="9">
                <a:solidFill>
                  <a:srgbClr val="336699"/>
                </a:solidFill>
                <a:latin typeface="Times New Roman"/>
                <a:cs typeface="Times New Roman"/>
              </a:rPr>
              <a:t>competitive/</a:t>
            </a:r>
            <a:r>
              <a:rPr sz="3200" kern="0" spc="-9">
                <a:solidFill>
                  <a:srgbClr val="336699"/>
                </a:solidFill>
                <a:latin typeface="Times New Roman"/>
                <a:cs typeface="Times New Roman"/>
              </a:rPr>
              <a:t>complementary </a:t>
            </a:r>
            <a:r>
              <a:rPr sz="3200" kern="0">
                <a:solidFill>
                  <a:srgbClr val="336699"/>
                </a:solidFill>
                <a:latin typeface="Times New Roman"/>
                <a:cs typeface="Times New Roman"/>
              </a:rPr>
              <a:t>with </a:t>
            </a:r>
            <a:r>
              <a:rPr sz="3200" kern="0" spc="-9">
                <a:solidFill>
                  <a:srgbClr val="336699"/>
                </a:solidFill>
                <a:latin typeface="Times New Roman"/>
                <a:cs typeface="Times New Roman"/>
              </a:rPr>
              <a:t>Hyper-</a:t>
            </a:r>
            <a:r>
              <a:rPr sz="3200" kern="0">
                <a:solidFill>
                  <a:srgbClr val="336699"/>
                </a:solidFill>
                <a:latin typeface="Times New Roman"/>
                <a:cs typeface="Times New Roman"/>
              </a:rPr>
              <a:t>K</a:t>
            </a:r>
            <a:r>
              <a:rPr sz="3200" kern="0" spc="9">
                <a:solidFill>
                  <a:srgbClr val="336699"/>
                </a:solidFill>
                <a:latin typeface="Times New Roman"/>
                <a:cs typeface="Times New Roman"/>
              </a:rPr>
              <a:t> </a:t>
            </a:r>
            <a:r>
              <a:rPr sz="3200" kern="0">
                <a:solidFill>
                  <a:srgbClr val="336699"/>
                </a:solidFill>
                <a:latin typeface="Times New Roman"/>
                <a:cs typeface="Times New Roman"/>
              </a:rPr>
              <a:t>and</a:t>
            </a:r>
            <a:r>
              <a:rPr sz="3200" kern="0" spc="9">
                <a:solidFill>
                  <a:srgbClr val="336699"/>
                </a:solidFill>
                <a:latin typeface="Times New Roman"/>
                <a:cs typeface="Times New Roman"/>
              </a:rPr>
              <a:t> </a:t>
            </a:r>
            <a:r>
              <a:rPr sz="3200" kern="0">
                <a:solidFill>
                  <a:srgbClr val="336699"/>
                </a:solidFill>
                <a:latin typeface="Times New Roman"/>
                <a:cs typeface="Times New Roman"/>
              </a:rPr>
              <a:t>the</a:t>
            </a:r>
            <a:r>
              <a:rPr sz="3200" kern="0" spc="5">
                <a:solidFill>
                  <a:srgbClr val="336699"/>
                </a:solidFill>
                <a:latin typeface="Times New Roman"/>
                <a:cs typeface="Times New Roman"/>
              </a:rPr>
              <a:t> </a:t>
            </a:r>
            <a:r>
              <a:rPr sz="3200" kern="0">
                <a:solidFill>
                  <a:srgbClr val="336699"/>
                </a:solidFill>
                <a:latin typeface="Times New Roman"/>
                <a:cs typeface="Times New Roman"/>
              </a:rPr>
              <a:t>global</a:t>
            </a:r>
            <a:r>
              <a:rPr sz="3200" kern="0" spc="5">
                <a:solidFill>
                  <a:srgbClr val="336699"/>
                </a:solidFill>
                <a:latin typeface="Times New Roman"/>
                <a:cs typeface="Times New Roman"/>
              </a:rPr>
              <a:t> </a:t>
            </a:r>
            <a:r>
              <a:rPr lang="en-GB" sz="3200" kern="0" spc="5">
                <a:solidFill>
                  <a:srgbClr val="336699"/>
                </a:solidFill>
                <a:latin typeface="Symbol" pitchFamily="2" charset="2"/>
                <a:cs typeface="Times New Roman"/>
              </a:rPr>
              <a:t>n</a:t>
            </a:r>
            <a:r>
              <a:rPr lang="en-GB" sz="3200" kern="0" spc="5">
                <a:solidFill>
                  <a:srgbClr val="336699"/>
                </a:solidFill>
                <a:latin typeface="Times New Roman"/>
                <a:cs typeface="Times New Roman"/>
              </a:rPr>
              <a:t> </a:t>
            </a:r>
            <a:r>
              <a:rPr sz="3200" kern="0" spc="-9">
                <a:solidFill>
                  <a:srgbClr val="336699"/>
                </a:solidFill>
                <a:latin typeface="Times New Roman"/>
                <a:cs typeface="Times New Roman"/>
              </a:rPr>
              <a:t>program</a:t>
            </a:r>
            <a:r>
              <a:rPr lang="en-GB" sz="3200" kern="0" spc="-9">
                <a:solidFill>
                  <a:srgbClr val="336699"/>
                </a:solidFill>
                <a:latin typeface="Times New Roman"/>
                <a:cs typeface="Times New Roman"/>
              </a:rPr>
              <a:t>:</a:t>
            </a:r>
            <a:endParaRPr sz="3200" kern="0">
              <a:solidFill>
                <a:sysClr val="windowText" lastClr="000000"/>
              </a:solidFill>
              <a:latin typeface="Times New Roman"/>
              <a:cs typeface="Times New Roman"/>
            </a:endParaRPr>
          </a:p>
        </p:txBody>
      </p:sp>
      <p:sp>
        <p:nvSpPr>
          <p:cNvPr id="10" name="object 10"/>
          <p:cNvSpPr txBox="1"/>
          <p:nvPr/>
        </p:nvSpPr>
        <p:spPr>
          <a:xfrm>
            <a:off x="3232837" y="3201584"/>
            <a:ext cx="4430091" cy="2725317"/>
          </a:xfrm>
          <a:prstGeom prst="rect">
            <a:avLst/>
          </a:prstGeom>
        </p:spPr>
        <p:txBody>
          <a:bodyPr vert="horz" wrap="square" lIns="0" tIns="10941" rIns="0" bIns="0" rtlCol="0">
            <a:spAutoFit/>
          </a:bodyPr>
          <a:lstStyle/>
          <a:p>
            <a:pPr marL="468716" marR="4607" indent="-457200" defTabSz="829178" fontAlgn="auto">
              <a:lnSpc>
                <a:spcPct val="126000"/>
              </a:lnSpc>
              <a:spcBef>
                <a:spcPts val="86"/>
              </a:spcBef>
              <a:spcAft>
                <a:spcPts val="0"/>
              </a:spcAft>
              <a:buFont typeface="Arial" panose="020B0604020202020204" pitchFamily="34" charset="0"/>
              <a:buChar char="•"/>
            </a:pPr>
            <a:r>
              <a:rPr sz="2800" kern="0">
                <a:solidFill>
                  <a:srgbClr val="336699"/>
                </a:solidFill>
                <a:latin typeface="Times New Roman"/>
                <a:cs typeface="Times New Roman"/>
              </a:rPr>
              <a:t>Neutrino</a:t>
            </a:r>
            <a:r>
              <a:rPr sz="2800" kern="0" spc="-14">
                <a:solidFill>
                  <a:srgbClr val="336699"/>
                </a:solidFill>
                <a:latin typeface="Times New Roman"/>
                <a:cs typeface="Times New Roman"/>
              </a:rPr>
              <a:t> </a:t>
            </a:r>
            <a:r>
              <a:rPr sz="2800" kern="0" spc="-9">
                <a:solidFill>
                  <a:srgbClr val="336699"/>
                </a:solidFill>
                <a:latin typeface="Times New Roman"/>
                <a:cs typeface="Times New Roman"/>
              </a:rPr>
              <a:t>oscillations</a:t>
            </a:r>
            <a:endParaRPr lang="en-GB" sz="2800" kern="0" spc="-9">
              <a:solidFill>
                <a:srgbClr val="336699"/>
              </a:solidFill>
              <a:latin typeface="Times New Roman"/>
              <a:cs typeface="Times New Roman"/>
            </a:endParaRPr>
          </a:p>
          <a:p>
            <a:pPr marL="468716" marR="4607" indent="-457200" defTabSz="829178" fontAlgn="auto">
              <a:lnSpc>
                <a:spcPct val="126000"/>
              </a:lnSpc>
              <a:spcBef>
                <a:spcPts val="86"/>
              </a:spcBef>
              <a:spcAft>
                <a:spcPts val="0"/>
              </a:spcAft>
              <a:buFont typeface="Arial" panose="020B0604020202020204" pitchFamily="34" charset="0"/>
              <a:buChar char="•"/>
            </a:pPr>
            <a:r>
              <a:rPr sz="2800" kern="0">
                <a:solidFill>
                  <a:srgbClr val="336699"/>
                </a:solidFill>
                <a:latin typeface="Times New Roman"/>
                <a:cs typeface="Times New Roman"/>
              </a:rPr>
              <a:t>Supernova</a:t>
            </a:r>
            <a:r>
              <a:rPr sz="2800" kern="0" spc="-5">
                <a:solidFill>
                  <a:srgbClr val="336699"/>
                </a:solidFill>
                <a:latin typeface="Times New Roman"/>
                <a:cs typeface="Times New Roman"/>
              </a:rPr>
              <a:t> </a:t>
            </a:r>
            <a:r>
              <a:rPr sz="2800" kern="0" spc="-9">
                <a:solidFill>
                  <a:srgbClr val="336699"/>
                </a:solidFill>
                <a:latin typeface="Times New Roman"/>
                <a:cs typeface="Times New Roman"/>
              </a:rPr>
              <a:t>physics </a:t>
            </a:r>
            <a:endParaRPr lang="en-GB" sz="2800" kern="0" spc="-9">
              <a:solidFill>
                <a:srgbClr val="336699"/>
              </a:solidFill>
              <a:latin typeface="Times New Roman"/>
              <a:cs typeface="Times New Roman"/>
            </a:endParaRPr>
          </a:p>
          <a:p>
            <a:pPr marL="468716" marR="4607" indent="-457200" defTabSz="829178" fontAlgn="auto">
              <a:lnSpc>
                <a:spcPct val="126000"/>
              </a:lnSpc>
              <a:spcBef>
                <a:spcPts val="86"/>
              </a:spcBef>
              <a:spcAft>
                <a:spcPts val="0"/>
              </a:spcAft>
              <a:buFont typeface="Arial" panose="020B0604020202020204" pitchFamily="34" charset="0"/>
              <a:buChar char="•"/>
            </a:pPr>
            <a:r>
              <a:rPr lang="en-GB" sz="2800" kern="0" spc="-9">
                <a:solidFill>
                  <a:srgbClr val="336699"/>
                </a:solidFill>
                <a:latin typeface="Times New Roman"/>
                <a:cs typeface="Times New Roman"/>
              </a:rPr>
              <a:t>Atmospheric neutrinos</a:t>
            </a:r>
          </a:p>
          <a:p>
            <a:pPr marL="468716" marR="4607" indent="-457200" defTabSz="829178" fontAlgn="auto">
              <a:lnSpc>
                <a:spcPct val="126000"/>
              </a:lnSpc>
              <a:spcBef>
                <a:spcPts val="86"/>
              </a:spcBef>
              <a:spcAft>
                <a:spcPts val="0"/>
              </a:spcAft>
              <a:buFont typeface="Arial" panose="020B0604020202020204" pitchFamily="34" charset="0"/>
              <a:buChar char="•"/>
            </a:pPr>
            <a:r>
              <a:rPr lang="en-GB" sz="2800" kern="0" spc="-9">
                <a:solidFill>
                  <a:srgbClr val="336699"/>
                </a:solidFill>
                <a:latin typeface="Times New Roman"/>
                <a:cs typeface="Times New Roman"/>
              </a:rPr>
              <a:t>Solar neutrinos</a:t>
            </a:r>
          </a:p>
          <a:p>
            <a:pPr marL="468716" marR="4607" indent="-457200" defTabSz="829178" fontAlgn="auto">
              <a:lnSpc>
                <a:spcPct val="126000"/>
              </a:lnSpc>
              <a:spcBef>
                <a:spcPts val="86"/>
              </a:spcBef>
              <a:spcAft>
                <a:spcPts val="0"/>
              </a:spcAft>
              <a:buFont typeface="Arial" panose="020B0604020202020204" pitchFamily="34" charset="0"/>
              <a:buChar char="•"/>
            </a:pPr>
            <a:r>
              <a:rPr sz="2800" kern="0">
                <a:solidFill>
                  <a:srgbClr val="336699"/>
                </a:solidFill>
                <a:latin typeface="Times New Roman"/>
                <a:cs typeface="Times New Roman"/>
              </a:rPr>
              <a:t>BSM</a:t>
            </a:r>
            <a:r>
              <a:rPr sz="2800" kern="0" spc="-18">
                <a:solidFill>
                  <a:srgbClr val="336699"/>
                </a:solidFill>
                <a:latin typeface="Times New Roman"/>
                <a:cs typeface="Times New Roman"/>
              </a:rPr>
              <a:t> </a:t>
            </a:r>
            <a:r>
              <a:rPr sz="2800" kern="0" spc="-9">
                <a:solidFill>
                  <a:srgbClr val="336699"/>
                </a:solidFill>
                <a:latin typeface="Times New Roman"/>
                <a:cs typeface="Times New Roman"/>
              </a:rPr>
              <a:t>searches</a:t>
            </a:r>
            <a:endParaRPr sz="2800" kern="0">
              <a:solidFill>
                <a:sysClr val="windowText" lastClr="000000"/>
              </a:solidFill>
              <a:latin typeface="Times New Roman"/>
              <a:cs typeface="Times New Roman"/>
            </a:endParaRPr>
          </a:p>
        </p:txBody>
      </p:sp>
      <p:sp>
        <p:nvSpPr>
          <p:cNvPr id="2" name="Slide Number Placeholder 1">
            <a:extLst>
              <a:ext uri="{FF2B5EF4-FFF2-40B4-BE49-F238E27FC236}">
                <a16:creationId xmlns:a16="http://schemas.microsoft.com/office/drawing/2014/main" id="{63ED8718-7791-65B8-BC2E-4637AA2A4453}"/>
              </a:ext>
            </a:extLst>
          </p:cNvPr>
          <p:cNvSpPr>
            <a:spLocks noGrp="1"/>
          </p:cNvSpPr>
          <p:nvPr>
            <p:ph type="sldNum" sz="quarter" idx="7"/>
          </p:nvPr>
        </p:nvSpPr>
        <p:spPr/>
        <p:txBody>
          <a:bodyPr/>
          <a:lstStyle/>
          <a:p>
            <a:pPr marL="160653">
              <a:lnSpc>
                <a:spcPts val="2267"/>
              </a:lnSpc>
            </a:pPr>
            <a:fld id="{81D60167-4931-47E6-BA6A-407CBD079E47}" type="slidenum">
              <a:rPr lang="en-GB" smtClean="0">
                <a:solidFill>
                  <a:srgbClr val="DC4713"/>
                </a:solidFill>
              </a:rPr>
              <a:pPr marL="160653">
                <a:lnSpc>
                  <a:spcPts val="2267"/>
                </a:lnSpc>
              </a:pPr>
              <a:t>2</a:t>
            </a:fld>
            <a:endParaRPr lang="en-GB">
              <a:solidFill>
                <a:srgbClr val="DC471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4332-C13F-C471-1128-1A4232E17492}"/>
              </a:ext>
            </a:extLst>
          </p:cNvPr>
          <p:cNvSpPr>
            <a:spLocks noGrp="1"/>
          </p:cNvSpPr>
          <p:nvPr>
            <p:ph type="title"/>
          </p:nvPr>
        </p:nvSpPr>
        <p:spPr/>
        <p:txBody>
          <a:bodyPr/>
          <a:lstStyle/>
          <a:p>
            <a:r>
              <a:rPr lang="en-GB"/>
              <a:t>STT 1200X800  mm</a:t>
            </a:r>
            <a:r>
              <a:rPr lang="en-GB" baseline="30000"/>
              <a:t>2</a:t>
            </a:r>
            <a:r>
              <a:rPr lang="en-GB"/>
              <a:t> prototype</a:t>
            </a:r>
          </a:p>
        </p:txBody>
      </p:sp>
      <p:pic>
        <p:nvPicPr>
          <p:cNvPr id="5" name="Content Placeholder 4">
            <a:extLst>
              <a:ext uri="{FF2B5EF4-FFF2-40B4-BE49-F238E27FC236}">
                <a16:creationId xmlns:a16="http://schemas.microsoft.com/office/drawing/2014/main" id="{A789DDAC-786A-601A-EF01-852F3BF48B05}"/>
              </a:ext>
            </a:extLst>
          </p:cNvPr>
          <p:cNvPicPr>
            <a:picLocks noGrp="1" noChangeAspect="1"/>
          </p:cNvPicPr>
          <p:nvPr>
            <p:ph idx="1"/>
          </p:nvPr>
        </p:nvPicPr>
        <p:blipFill>
          <a:blip r:embed="rId2"/>
          <a:stretch>
            <a:fillRect/>
          </a:stretch>
        </p:blipFill>
        <p:spPr>
          <a:xfrm>
            <a:off x="2813578" y="1825625"/>
            <a:ext cx="6564844" cy="4351338"/>
          </a:xfrm>
          <a:prstGeom prst="rect">
            <a:avLst/>
          </a:prstGeom>
        </p:spPr>
      </p:pic>
      <p:sp>
        <p:nvSpPr>
          <p:cNvPr id="4" name="Slide Number Placeholder 3">
            <a:extLst>
              <a:ext uri="{FF2B5EF4-FFF2-40B4-BE49-F238E27FC236}">
                <a16:creationId xmlns:a16="http://schemas.microsoft.com/office/drawing/2014/main" id="{D513DF85-80D2-D6B1-D480-744BD792170C}"/>
              </a:ext>
            </a:extLst>
          </p:cNvPr>
          <p:cNvSpPr>
            <a:spLocks noGrp="1"/>
          </p:cNvSpPr>
          <p:nvPr>
            <p:ph type="sldNum" sz="quarter" idx="12"/>
          </p:nvPr>
        </p:nvSpPr>
        <p:spPr/>
        <p:txBody>
          <a:bodyPr/>
          <a:lstStyle/>
          <a:p>
            <a:fld id="{252EB1E3-655F-43F3-ACD5-7FE994CE6500}" type="slidenum">
              <a:rPr lang="it-IT" smtClean="0"/>
              <a:t>29</a:t>
            </a:fld>
            <a:endParaRPr lang="it-IT"/>
          </a:p>
        </p:txBody>
      </p:sp>
    </p:spTree>
    <p:extLst>
      <p:ext uri="{BB962C8B-B14F-4D97-AF65-F5344CB8AC3E}">
        <p14:creationId xmlns:p14="http://schemas.microsoft.com/office/powerpoint/2010/main" val="2439471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633C-2D9D-D1DD-7F97-3E25A562B6CD}"/>
              </a:ext>
            </a:extLst>
          </p:cNvPr>
          <p:cNvSpPr>
            <a:spLocks noGrp="1"/>
          </p:cNvSpPr>
          <p:nvPr>
            <p:ph type="title"/>
          </p:nvPr>
        </p:nvSpPr>
        <p:spPr>
          <a:xfrm>
            <a:off x="838200" y="106939"/>
            <a:ext cx="10515600" cy="1325563"/>
          </a:xfrm>
        </p:spPr>
        <p:txBody>
          <a:bodyPr/>
          <a:lstStyle/>
          <a:p>
            <a:r>
              <a:rPr lang="it-IT">
                <a:solidFill>
                  <a:srgbClr val="FF0000"/>
                </a:solidFill>
              </a:rPr>
              <a:t>Alternative STT design</a:t>
            </a:r>
          </a:p>
        </p:txBody>
      </p:sp>
      <p:sp>
        <p:nvSpPr>
          <p:cNvPr id="3" name="Content Placeholder 2">
            <a:extLst>
              <a:ext uri="{FF2B5EF4-FFF2-40B4-BE49-F238E27FC236}">
                <a16:creationId xmlns:a16="http://schemas.microsoft.com/office/drawing/2014/main" id="{BC6A1FE9-9DBA-452A-6917-FF17E56478BC}"/>
              </a:ext>
            </a:extLst>
          </p:cNvPr>
          <p:cNvSpPr>
            <a:spLocks noGrp="1"/>
          </p:cNvSpPr>
          <p:nvPr>
            <p:ph idx="1"/>
          </p:nvPr>
        </p:nvSpPr>
        <p:spPr>
          <a:xfrm>
            <a:off x="838200" y="1492136"/>
            <a:ext cx="10515600" cy="4667250"/>
          </a:xfrm>
        </p:spPr>
        <p:txBody>
          <a:bodyPr vert="horz" lIns="91440" tIns="45720" rIns="91440" bIns="45720" rtlCol="0" anchor="t">
            <a:normAutofit fontScale="92500" lnSpcReduction="20000"/>
          </a:bodyPr>
          <a:lstStyle/>
          <a:p>
            <a:pPr marL="0" indent="0">
              <a:buNone/>
            </a:pPr>
            <a:r>
              <a:rPr lang="en-GB">
                <a:solidFill>
                  <a:srgbClr val="002060"/>
                </a:solidFill>
              </a:rPr>
              <a:t>A parallel study and development of a drift chamber-based tracker is underway as an alternative option. </a:t>
            </a:r>
          </a:p>
          <a:p>
            <a:pPr marL="0" indent="0">
              <a:buNone/>
            </a:pPr>
            <a:r>
              <a:rPr lang="en-GB">
                <a:solidFill>
                  <a:srgbClr val="002060"/>
                </a:solidFill>
              </a:rPr>
              <a:t>What has been done so far: </a:t>
            </a:r>
          </a:p>
          <a:p>
            <a:pPr>
              <a:buFont typeface="Wingdings" pitchFamily="2" charset="2"/>
              <a:buChar char="ü"/>
            </a:pPr>
            <a:r>
              <a:rPr lang="en-GB">
                <a:solidFill>
                  <a:srgbClr val="002060"/>
                </a:solidFill>
              </a:rPr>
              <a:t>Electric field simulations to optimize cell layout. </a:t>
            </a:r>
          </a:p>
          <a:p>
            <a:pPr>
              <a:buFont typeface="Wingdings" pitchFamily="2" charset="2"/>
              <a:buChar char="ü"/>
            </a:pPr>
            <a:r>
              <a:rPr lang="en-GB">
                <a:solidFill>
                  <a:srgbClr val="002060"/>
                </a:solidFill>
              </a:rPr>
              <a:t>Preliminary mechanical design studies of the structure. </a:t>
            </a:r>
          </a:p>
          <a:p>
            <a:pPr>
              <a:buFont typeface="Wingdings" pitchFamily="2" charset="2"/>
              <a:buChar char="ü"/>
            </a:pPr>
            <a:r>
              <a:rPr lang="en-GB">
                <a:solidFill>
                  <a:srgbClr val="002060"/>
                </a:solidFill>
              </a:rPr>
              <a:t>Simulation studies on the resolution response in muon momentum measurement </a:t>
            </a:r>
          </a:p>
          <a:p>
            <a:pPr>
              <a:buFont typeface="Wingdings" pitchFamily="2" charset="2"/>
              <a:buChar char="ü"/>
            </a:pPr>
            <a:r>
              <a:rPr lang="en-GB">
                <a:solidFill>
                  <a:srgbClr val="002060"/>
                </a:solidFill>
              </a:rPr>
              <a:t>Small prototype built and tested</a:t>
            </a:r>
          </a:p>
          <a:p>
            <a:pPr>
              <a:buFont typeface="Wingdings" pitchFamily="2" charset="2"/>
              <a:buChar char="ü"/>
            </a:pPr>
            <a:r>
              <a:rPr lang="en-GB">
                <a:solidFill>
                  <a:srgbClr val="002060"/>
                </a:solidFill>
              </a:rPr>
              <a:t>Design and test of a 1200X800 mm</a:t>
            </a:r>
            <a:r>
              <a:rPr lang="en-GB" baseline="30000">
                <a:solidFill>
                  <a:srgbClr val="002060"/>
                </a:solidFill>
              </a:rPr>
              <a:t>2</a:t>
            </a:r>
            <a:r>
              <a:rPr lang="en-GB">
                <a:solidFill>
                  <a:srgbClr val="002060"/>
                </a:solidFill>
              </a:rPr>
              <a:t> prototype, to be compared with the straw tube proto. (</a:t>
            </a:r>
            <a:r>
              <a:rPr lang="en-GB">
                <a:solidFill>
                  <a:srgbClr val="FF0000"/>
                </a:solidFill>
              </a:rPr>
              <a:t>in progress</a:t>
            </a:r>
            <a:r>
              <a:rPr lang="en-GB">
                <a:solidFill>
                  <a:srgbClr val="002060"/>
                </a:solidFill>
              </a:rPr>
              <a:t>)</a:t>
            </a:r>
          </a:p>
          <a:p>
            <a:pPr marL="0" indent="0">
              <a:buNone/>
            </a:pPr>
            <a:r>
              <a:rPr lang="en-GB">
                <a:solidFill>
                  <a:srgbClr val="002060"/>
                </a:solidFill>
              </a:rPr>
              <a:t>If the performances confirm the ability to achieve the same scientific objectives, there would be advantages in terms of system simplicity and number of channels.</a:t>
            </a:r>
          </a:p>
          <a:p>
            <a:endParaRPr lang="en-GB"/>
          </a:p>
        </p:txBody>
      </p:sp>
      <p:sp>
        <p:nvSpPr>
          <p:cNvPr id="4" name="Slide Number Placeholder 3">
            <a:extLst>
              <a:ext uri="{FF2B5EF4-FFF2-40B4-BE49-F238E27FC236}">
                <a16:creationId xmlns:a16="http://schemas.microsoft.com/office/drawing/2014/main" id="{09D2E316-C16B-3236-9F45-401FC075F7BB}"/>
              </a:ext>
            </a:extLst>
          </p:cNvPr>
          <p:cNvSpPr>
            <a:spLocks noGrp="1"/>
          </p:cNvSpPr>
          <p:nvPr>
            <p:ph type="sldNum" sz="quarter" idx="12"/>
          </p:nvPr>
        </p:nvSpPr>
        <p:spPr/>
        <p:txBody>
          <a:bodyPr/>
          <a:lstStyle/>
          <a:p>
            <a:fld id="{B4A2C047-BDD9-4146-9F26-B79442187519}" type="slidenum">
              <a:rPr lang="en-GB" smtClean="0"/>
              <a:t>30</a:t>
            </a:fld>
            <a:endParaRPr lang="en-GB"/>
          </a:p>
        </p:txBody>
      </p:sp>
    </p:spTree>
    <p:extLst>
      <p:ext uri="{BB962C8B-B14F-4D97-AF65-F5344CB8AC3E}">
        <p14:creationId xmlns:p14="http://schemas.microsoft.com/office/powerpoint/2010/main" val="166749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BFF8-A8EF-B84B-B324-C570814F355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6BF7E7-CC07-574D-8B43-08D6785E9E24}"/>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33C82C80-DD41-DF46-8CF0-CE4D048A2674}"/>
              </a:ext>
            </a:extLst>
          </p:cNvPr>
          <p:cNvSpPr>
            <a:spLocks noGrp="1"/>
          </p:cNvSpPr>
          <p:nvPr>
            <p:ph type="sldNum" sz="quarter" idx="12"/>
          </p:nvPr>
        </p:nvSpPr>
        <p:spPr/>
        <p:txBody>
          <a:bodyPr/>
          <a:lstStyle/>
          <a:p>
            <a:fld id="{B4A2C047-BDD9-4146-9F26-B79442187519}" type="slidenum">
              <a:rPr lang="en-GB" smtClean="0"/>
              <a:t>31</a:t>
            </a:fld>
            <a:endParaRPr lang="en-GB"/>
          </a:p>
        </p:txBody>
      </p:sp>
      <p:pic>
        <p:nvPicPr>
          <p:cNvPr id="5" name="Picture 4">
            <a:extLst>
              <a:ext uri="{FF2B5EF4-FFF2-40B4-BE49-F238E27FC236}">
                <a16:creationId xmlns:a16="http://schemas.microsoft.com/office/drawing/2014/main" id="{2CDB83C2-C17E-7E4F-8378-7EE166EB10C2}"/>
              </a:ext>
            </a:extLst>
          </p:cNvPr>
          <p:cNvPicPr>
            <a:picLocks noChangeAspect="1"/>
          </p:cNvPicPr>
          <p:nvPr/>
        </p:nvPicPr>
        <p:blipFill>
          <a:blip r:embed="rId2"/>
          <a:stretch>
            <a:fillRect/>
          </a:stretch>
        </p:blipFill>
        <p:spPr>
          <a:xfrm>
            <a:off x="-1775" y="-54532"/>
            <a:ext cx="12152679" cy="6912532"/>
          </a:xfrm>
          <a:prstGeom prst="rect">
            <a:avLst/>
          </a:prstGeom>
        </p:spPr>
      </p:pic>
    </p:spTree>
    <p:extLst>
      <p:ext uri="{BB962C8B-B14F-4D97-AF65-F5344CB8AC3E}">
        <p14:creationId xmlns:p14="http://schemas.microsoft.com/office/powerpoint/2010/main" val="3066319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1CF4-B3C8-A0CD-344B-B9A4A00DEBB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7CAA632-BD5D-0736-9A06-2B8886059619}"/>
              </a:ext>
            </a:extLst>
          </p:cNvPr>
          <p:cNvSpPr>
            <a:spLocks noGrp="1"/>
          </p:cNvSpPr>
          <p:nvPr>
            <p:ph type="title"/>
          </p:nvPr>
        </p:nvSpPr>
        <p:spPr/>
        <p:txBody>
          <a:bodyPr/>
          <a:lstStyle/>
          <a:p>
            <a:r>
              <a:rPr lang="en-GB" dirty="0"/>
              <a:t>Layer Setup</a:t>
            </a:r>
          </a:p>
        </p:txBody>
      </p:sp>
      <p:sp>
        <p:nvSpPr>
          <p:cNvPr id="3" name="Date Placeholder 2">
            <a:extLst>
              <a:ext uri="{FF2B5EF4-FFF2-40B4-BE49-F238E27FC236}">
                <a16:creationId xmlns:a16="http://schemas.microsoft.com/office/drawing/2014/main" id="{7DAD0776-757B-3F73-7CD0-5FC13E896BCC}"/>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95125"/>
                </a:solidFill>
                <a:effectLst/>
                <a:uLnTx/>
                <a:uFillTx/>
                <a:latin typeface="Helvetica"/>
                <a:ea typeface="+mn-ea"/>
                <a:cs typeface="Helvetica"/>
              </a:rPr>
              <a:t>29/10/2024</a:t>
            </a:r>
          </a:p>
        </p:txBody>
      </p:sp>
      <p:sp>
        <p:nvSpPr>
          <p:cNvPr id="4" name="Footer Placeholder 3">
            <a:extLst>
              <a:ext uri="{FF2B5EF4-FFF2-40B4-BE49-F238E27FC236}">
                <a16:creationId xmlns:a16="http://schemas.microsoft.com/office/drawing/2014/main" id="{79866657-9142-EFDC-139B-B9D210C0CE27}"/>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E95125"/>
                </a:solidFill>
                <a:effectLst/>
                <a:uLnTx/>
                <a:uFillTx/>
                <a:latin typeface="Helvetica"/>
                <a:ea typeface="+mn-ea"/>
              </a:rPr>
              <a:t>Marco </a:t>
            </a:r>
            <a:r>
              <a:rPr kumimoji="0" lang="de-DE" sz="1200" b="0" i="0" u="none" strike="noStrike" kern="1200" cap="none" spc="0" normalizeH="0" baseline="0" noProof="0" dirty="0" err="1">
                <a:ln>
                  <a:noFill/>
                </a:ln>
                <a:solidFill>
                  <a:srgbClr val="E95125"/>
                </a:solidFill>
                <a:effectLst/>
                <a:uLnTx/>
                <a:uFillTx/>
                <a:latin typeface="Helvetica"/>
                <a:ea typeface="+mn-ea"/>
              </a:rPr>
              <a:t>Guerzoni</a:t>
            </a:r>
            <a:r>
              <a:rPr kumimoji="0" lang="de-DE" sz="1200" b="0" i="0" u="none" strike="noStrike" kern="1200" cap="none" spc="0" normalizeH="0" baseline="0" noProof="0" dirty="0">
                <a:ln>
                  <a:noFill/>
                </a:ln>
                <a:solidFill>
                  <a:srgbClr val="E95125"/>
                </a:solidFill>
                <a:effectLst/>
                <a:uLnTx/>
                <a:uFillTx/>
                <a:latin typeface="Helvetica"/>
                <a:ea typeface="+mn-ea"/>
              </a:rPr>
              <a:t> | Emilie Savin | A Drift Chamber Tracker </a:t>
            </a:r>
            <a:r>
              <a:rPr kumimoji="0" lang="de-DE" sz="1200" b="0" i="0" u="none" strike="noStrike" kern="1200" cap="none" spc="0" normalizeH="0" baseline="0" noProof="0" dirty="0" err="1">
                <a:ln>
                  <a:noFill/>
                </a:ln>
                <a:solidFill>
                  <a:srgbClr val="E95125"/>
                </a:solidFill>
                <a:effectLst/>
                <a:uLnTx/>
                <a:uFillTx/>
                <a:latin typeface="Helvetica"/>
                <a:ea typeface="+mn-ea"/>
              </a:rPr>
              <a:t>for</a:t>
            </a:r>
            <a:r>
              <a:rPr kumimoji="0" lang="de-DE" sz="1200" b="0" i="0" u="none" strike="noStrike" kern="1200" cap="none" spc="0" normalizeH="0" baseline="0" noProof="0" dirty="0">
                <a:ln>
                  <a:noFill/>
                </a:ln>
                <a:solidFill>
                  <a:srgbClr val="E95125"/>
                </a:solidFill>
                <a:effectLst/>
                <a:uLnTx/>
                <a:uFillTx/>
                <a:latin typeface="Helvetica"/>
                <a:ea typeface="+mn-ea"/>
              </a:rPr>
              <a:t> SAND</a:t>
            </a:r>
            <a:endParaRPr kumimoji="0" lang="en-US" sz="1200" b="0" i="0" u="none" strike="noStrike" kern="1200" cap="none" spc="0" normalizeH="0" baseline="0" noProof="0" dirty="0">
              <a:ln>
                <a:noFill/>
              </a:ln>
              <a:solidFill>
                <a:srgbClr val="E95125"/>
              </a:solidFill>
              <a:effectLst/>
              <a:uLnTx/>
              <a:uFillTx/>
              <a:latin typeface="Helvetica"/>
              <a:ea typeface="+mn-ea"/>
            </a:endParaRPr>
          </a:p>
        </p:txBody>
      </p:sp>
      <p:sp>
        <p:nvSpPr>
          <p:cNvPr id="5" name="Slide Number Placeholder 4">
            <a:extLst>
              <a:ext uri="{FF2B5EF4-FFF2-40B4-BE49-F238E27FC236}">
                <a16:creationId xmlns:a16="http://schemas.microsoft.com/office/drawing/2014/main" id="{3D7B892A-1AC0-7D38-8939-0DA204D2513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E95125"/>
                </a:solidFill>
                <a:effectLst/>
                <a:uLnTx/>
                <a:uFillTx/>
                <a:latin typeface="Helvetica"/>
                <a:ea typeface="+mn-ea"/>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srgbClr val="E95125"/>
              </a:solidFill>
              <a:effectLst/>
              <a:uLnTx/>
              <a:uFillTx/>
              <a:latin typeface="Helvetica"/>
              <a:ea typeface="+mn-ea"/>
            </a:endParaRPr>
          </a:p>
        </p:txBody>
      </p:sp>
      <p:pic>
        <p:nvPicPr>
          <p:cNvPr id="10" name="Content Placeholder 9">
            <a:extLst>
              <a:ext uri="{FF2B5EF4-FFF2-40B4-BE49-F238E27FC236}">
                <a16:creationId xmlns:a16="http://schemas.microsoft.com/office/drawing/2014/main" id="{2C179859-BFE9-33EC-296E-2EBE928AB885}"/>
              </a:ext>
            </a:extLst>
          </p:cNvPr>
          <p:cNvPicPr>
            <a:picLocks noGrp="1" noChangeAspect="1"/>
          </p:cNvPicPr>
          <p:nvPr>
            <p:ph idx="11"/>
          </p:nvPr>
        </p:nvPicPr>
        <p:blipFill>
          <a:blip r:embed="rId3"/>
          <a:stretch>
            <a:fillRect/>
          </a:stretch>
        </p:blipFill>
        <p:spPr>
          <a:xfrm>
            <a:off x="3397761" y="2007518"/>
            <a:ext cx="5760000" cy="3033464"/>
          </a:xfrm>
        </p:spPr>
      </p:pic>
      <p:pic>
        <p:nvPicPr>
          <p:cNvPr id="14" name="Picture 13">
            <a:extLst>
              <a:ext uri="{FF2B5EF4-FFF2-40B4-BE49-F238E27FC236}">
                <a16:creationId xmlns:a16="http://schemas.microsoft.com/office/drawing/2014/main" id="{CA3707E1-D472-A92E-82C5-A5EF9B748672}"/>
              </a:ext>
            </a:extLst>
          </p:cNvPr>
          <p:cNvPicPr>
            <a:picLocks noChangeAspect="1"/>
          </p:cNvPicPr>
          <p:nvPr/>
        </p:nvPicPr>
        <p:blipFill>
          <a:blip r:embed="rId4" cstate="print">
            <a:extLst>
              <a:ext uri="{28A0092B-C50C-407E-A947-70E740481C1C}">
                <a14:useLocalDpi xmlns:a14="http://schemas.microsoft.com/office/drawing/2010/main"/>
              </a:ext>
            </a:extLst>
          </a:blip>
          <a:srcRect b="5618"/>
          <a:stretch/>
        </p:blipFill>
        <p:spPr>
          <a:xfrm>
            <a:off x="3397761" y="1854158"/>
            <a:ext cx="5760000" cy="3794167"/>
          </a:xfrm>
          <a:prstGeom prst="rect">
            <a:avLst/>
          </a:prstGeom>
        </p:spPr>
      </p:pic>
      <p:sp>
        <p:nvSpPr>
          <p:cNvPr id="16" name="Call-out: Bent Line 15">
            <a:extLst>
              <a:ext uri="{FF2B5EF4-FFF2-40B4-BE49-F238E27FC236}">
                <a16:creationId xmlns:a16="http://schemas.microsoft.com/office/drawing/2014/main" id="{AC236BB5-BAAE-8064-9DCD-78E9EBA4AA58}"/>
              </a:ext>
            </a:extLst>
          </p:cNvPr>
          <p:cNvSpPr/>
          <p:nvPr/>
        </p:nvSpPr>
        <p:spPr>
          <a:xfrm>
            <a:off x="605368" y="1854158"/>
            <a:ext cx="2060463" cy="402619"/>
          </a:xfrm>
          <a:prstGeom prst="borderCallout2">
            <a:avLst>
              <a:gd name="adj1" fmla="val 48757"/>
              <a:gd name="adj2" fmla="val 100753"/>
              <a:gd name="adj3" fmla="val 48290"/>
              <a:gd name="adj4" fmla="val 113153"/>
              <a:gd name="adj5" fmla="val 169968"/>
              <a:gd name="adj6" fmla="val 16054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Mylar Layer</a:t>
            </a:r>
          </a:p>
        </p:txBody>
      </p:sp>
      <p:sp>
        <p:nvSpPr>
          <p:cNvPr id="21" name="Call-out: Bent Line 20">
            <a:extLst>
              <a:ext uri="{FF2B5EF4-FFF2-40B4-BE49-F238E27FC236}">
                <a16:creationId xmlns:a16="http://schemas.microsoft.com/office/drawing/2014/main" id="{47FBD2BC-D20E-38D7-AD36-70BCA3AB3B62}"/>
              </a:ext>
            </a:extLst>
          </p:cNvPr>
          <p:cNvSpPr/>
          <p:nvPr/>
        </p:nvSpPr>
        <p:spPr>
          <a:xfrm>
            <a:off x="605368" y="2531393"/>
            <a:ext cx="2060463" cy="402619"/>
          </a:xfrm>
          <a:prstGeom prst="borderCallout2">
            <a:avLst>
              <a:gd name="adj1" fmla="val 48757"/>
              <a:gd name="adj2" fmla="val 100753"/>
              <a:gd name="adj3" fmla="val 48290"/>
              <a:gd name="adj4" fmla="val 113153"/>
              <a:gd name="adj5" fmla="val 169968"/>
              <a:gd name="adj6" fmla="val 16054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Mylar Layer</a:t>
            </a:r>
          </a:p>
        </p:txBody>
      </p:sp>
      <p:sp>
        <p:nvSpPr>
          <p:cNvPr id="24" name="Call-out: Bent Line 23">
            <a:extLst>
              <a:ext uri="{FF2B5EF4-FFF2-40B4-BE49-F238E27FC236}">
                <a16:creationId xmlns:a16="http://schemas.microsoft.com/office/drawing/2014/main" id="{D58FC0C2-7AAF-5DB7-FF27-3347C26915DD}"/>
              </a:ext>
            </a:extLst>
          </p:cNvPr>
          <p:cNvSpPr/>
          <p:nvPr/>
        </p:nvSpPr>
        <p:spPr>
          <a:xfrm flipH="1">
            <a:off x="9889690" y="4078843"/>
            <a:ext cx="2060463" cy="402619"/>
          </a:xfrm>
          <a:prstGeom prst="borderCallout2">
            <a:avLst>
              <a:gd name="adj1" fmla="val 48757"/>
              <a:gd name="adj2" fmla="val 100753"/>
              <a:gd name="adj3" fmla="val 48290"/>
              <a:gd name="adj4" fmla="val 113153"/>
              <a:gd name="adj5" fmla="val 169968"/>
              <a:gd name="adj6" fmla="val 16054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5° Wire Layer</a:t>
            </a:r>
          </a:p>
        </p:txBody>
      </p:sp>
      <p:sp>
        <p:nvSpPr>
          <p:cNvPr id="25" name="Call-out: Bent Line 24">
            <a:extLst>
              <a:ext uri="{FF2B5EF4-FFF2-40B4-BE49-F238E27FC236}">
                <a16:creationId xmlns:a16="http://schemas.microsoft.com/office/drawing/2014/main" id="{8CA05F5C-646B-CC02-5DA4-BC97009E2C9F}"/>
              </a:ext>
            </a:extLst>
          </p:cNvPr>
          <p:cNvSpPr/>
          <p:nvPr/>
        </p:nvSpPr>
        <p:spPr>
          <a:xfrm flipH="1">
            <a:off x="9889691" y="3332646"/>
            <a:ext cx="2060463" cy="402619"/>
          </a:xfrm>
          <a:prstGeom prst="borderCallout2">
            <a:avLst>
              <a:gd name="adj1" fmla="val 48757"/>
              <a:gd name="adj2" fmla="val 100753"/>
              <a:gd name="adj3" fmla="val 48290"/>
              <a:gd name="adj4" fmla="val 113153"/>
              <a:gd name="adj5" fmla="val 169968"/>
              <a:gd name="adj6" fmla="val 16054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0° Wire Layer</a:t>
            </a:r>
          </a:p>
        </p:txBody>
      </p:sp>
      <p:sp>
        <p:nvSpPr>
          <p:cNvPr id="26" name="Call-out: Bent Line 25">
            <a:extLst>
              <a:ext uri="{FF2B5EF4-FFF2-40B4-BE49-F238E27FC236}">
                <a16:creationId xmlns:a16="http://schemas.microsoft.com/office/drawing/2014/main" id="{353B68FB-7E7D-562C-28E7-B96CD4590511}"/>
              </a:ext>
            </a:extLst>
          </p:cNvPr>
          <p:cNvSpPr/>
          <p:nvPr/>
        </p:nvSpPr>
        <p:spPr>
          <a:xfrm flipH="1">
            <a:off x="9880166" y="2544330"/>
            <a:ext cx="2060463" cy="402619"/>
          </a:xfrm>
          <a:prstGeom prst="borderCallout2">
            <a:avLst>
              <a:gd name="adj1" fmla="val 48757"/>
              <a:gd name="adj2" fmla="val 100753"/>
              <a:gd name="adj3" fmla="val 48290"/>
              <a:gd name="adj4" fmla="val 113153"/>
              <a:gd name="adj5" fmla="val 186528"/>
              <a:gd name="adj6" fmla="val 16701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-5° Wire Layer</a:t>
            </a:r>
          </a:p>
        </p:txBody>
      </p:sp>
      <p:sp>
        <p:nvSpPr>
          <p:cNvPr id="28" name="Call-out: Bent Line 27">
            <a:extLst>
              <a:ext uri="{FF2B5EF4-FFF2-40B4-BE49-F238E27FC236}">
                <a16:creationId xmlns:a16="http://schemas.microsoft.com/office/drawing/2014/main" id="{3E943D20-54FC-4926-FD90-2413D1D0386C}"/>
              </a:ext>
            </a:extLst>
          </p:cNvPr>
          <p:cNvSpPr/>
          <p:nvPr/>
        </p:nvSpPr>
        <p:spPr>
          <a:xfrm>
            <a:off x="605367" y="3179514"/>
            <a:ext cx="2060463" cy="402619"/>
          </a:xfrm>
          <a:prstGeom prst="borderCallout2">
            <a:avLst>
              <a:gd name="adj1" fmla="val 48757"/>
              <a:gd name="adj2" fmla="val 100753"/>
              <a:gd name="adj3" fmla="val 48290"/>
              <a:gd name="adj4" fmla="val 113153"/>
              <a:gd name="adj5" fmla="val 169968"/>
              <a:gd name="adj6" fmla="val 16054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Mylar Layer</a:t>
            </a:r>
          </a:p>
        </p:txBody>
      </p:sp>
      <p:sp>
        <p:nvSpPr>
          <p:cNvPr id="29" name="Call-out: Bent Line 28">
            <a:extLst>
              <a:ext uri="{FF2B5EF4-FFF2-40B4-BE49-F238E27FC236}">
                <a16:creationId xmlns:a16="http://schemas.microsoft.com/office/drawing/2014/main" id="{3EA37577-770C-3F48-9EA7-19696F3515F0}"/>
              </a:ext>
            </a:extLst>
          </p:cNvPr>
          <p:cNvSpPr/>
          <p:nvPr/>
        </p:nvSpPr>
        <p:spPr>
          <a:xfrm>
            <a:off x="605366" y="3931762"/>
            <a:ext cx="2060463" cy="402619"/>
          </a:xfrm>
          <a:prstGeom prst="borderCallout2">
            <a:avLst>
              <a:gd name="adj1" fmla="val 48757"/>
              <a:gd name="adj2" fmla="val 100753"/>
              <a:gd name="adj3" fmla="val 48290"/>
              <a:gd name="adj4" fmla="val 113153"/>
              <a:gd name="adj5" fmla="val 169968"/>
              <a:gd name="adj6" fmla="val 160544"/>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5F2B"/>
                </a:solidFill>
                <a:effectLst/>
                <a:uLnTx/>
                <a:uFillTx/>
                <a:latin typeface="Arial"/>
                <a:ea typeface="+mn-ea"/>
                <a:cs typeface="+mn-cs"/>
              </a:rPr>
              <a:t>Mylar Layer</a:t>
            </a:r>
          </a:p>
        </p:txBody>
      </p:sp>
      <p:sp>
        <p:nvSpPr>
          <p:cNvPr id="33" name="TextBox 32">
            <a:extLst>
              <a:ext uri="{FF2B5EF4-FFF2-40B4-BE49-F238E27FC236}">
                <a16:creationId xmlns:a16="http://schemas.microsoft.com/office/drawing/2014/main" id="{D886F149-D637-6BCE-73BD-F95B2AA3A9C2}"/>
              </a:ext>
            </a:extLst>
          </p:cNvPr>
          <p:cNvSpPr txBox="1"/>
          <p:nvPr/>
        </p:nvSpPr>
        <p:spPr>
          <a:xfrm>
            <a:off x="865931" y="1239324"/>
            <a:ext cx="1539332"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BC5F2B"/>
                </a:solidFill>
                <a:effectLst/>
                <a:uLnTx/>
                <a:uFillTx/>
                <a:latin typeface="Calibri" charset="0"/>
                <a:ea typeface="Geneva" charset="0"/>
              </a:rPr>
              <a:t>4 Mylar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Layers</a:t>
            </a:r>
            <a:endParaRPr kumimoji="0" lang="de-AT" sz="1800" b="0" i="0" u="none" strike="noStrike" kern="1200" cap="none" spc="0" normalizeH="0" baseline="0" noProof="0" dirty="0">
              <a:ln>
                <a:noFill/>
              </a:ln>
              <a:solidFill>
                <a:srgbClr val="BC5F2B"/>
              </a:solidFill>
              <a:effectLst/>
              <a:uLnTx/>
              <a:uFillTx/>
              <a:latin typeface="Calibri" charset="0"/>
              <a:ea typeface="Geneva" charset="0"/>
            </a:endParaRPr>
          </a:p>
        </p:txBody>
      </p:sp>
      <p:sp>
        <p:nvSpPr>
          <p:cNvPr id="34" name="TextBox 33">
            <a:extLst>
              <a:ext uri="{FF2B5EF4-FFF2-40B4-BE49-F238E27FC236}">
                <a16:creationId xmlns:a16="http://schemas.microsoft.com/office/drawing/2014/main" id="{9905BD3E-2FE8-F66A-DDC1-A2F8130BAD2A}"/>
              </a:ext>
            </a:extLst>
          </p:cNvPr>
          <p:cNvSpPr txBox="1"/>
          <p:nvPr/>
        </p:nvSpPr>
        <p:spPr>
          <a:xfrm>
            <a:off x="4072670" y="800803"/>
            <a:ext cx="4410182"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err="1">
                <a:ln>
                  <a:noFill/>
                </a:ln>
                <a:solidFill>
                  <a:srgbClr val="BC5F2B"/>
                </a:solidFill>
                <a:effectLst/>
                <a:uLnTx/>
                <a:uFillTx/>
                <a:latin typeface="Calibri" charset="0"/>
                <a:ea typeface="Geneva" charset="0"/>
              </a:rPr>
              <a:t>Effective</a:t>
            </a:r>
            <a:r>
              <a:rPr kumimoji="0" lang="it-IT" sz="1800" b="0" i="0" u="none" strike="noStrike" kern="1200" cap="none" spc="0" normalizeH="0" baseline="0" noProof="0" dirty="0">
                <a:ln>
                  <a:noFill/>
                </a:ln>
                <a:solidFill>
                  <a:srgbClr val="BC5F2B"/>
                </a:solidFill>
                <a:effectLst/>
                <a:uLnTx/>
                <a:uFillTx/>
                <a:latin typeface="Calibri" charset="0"/>
                <a:ea typeface="Geneva" charset="0"/>
              </a:rPr>
              <a:t>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Measurement</a:t>
            </a:r>
            <a:r>
              <a:rPr kumimoji="0" lang="it-IT" sz="1800" b="0" i="0" u="none" strike="noStrike" kern="1200" cap="none" spc="0" normalizeH="0" baseline="0" noProof="0" dirty="0">
                <a:ln>
                  <a:noFill/>
                </a:ln>
                <a:solidFill>
                  <a:srgbClr val="BC5F2B"/>
                </a:solidFill>
                <a:effectLst/>
                <a:uLnTx/>
                <a:uFillTx/>
                <a:latin typeface="Calibri" charset="0"/>
                <a:ea typeface="Geneva" charset="0"/>
              </a:rPr>
              <a:t> Area: 1200 x 800 mm</a:t>
            </a:r>
            <a:endParaRPr kumimoji="0" lang="de-AT" sz="1800" b="0" i="0" u="none" strike="noStrike" kern="1200" cap="none" spc="0" normalizeH="0" baseline="0" noProof="0" dirty="0">
              <a:ln>
                <a:noFill/>
              </a:ln>
              <a:solidFill>
                <a:srgbClr val="BC5F2B"/>
              </a:solidFill>
              <a:effectLst/>
              <a:uLnTx/>
              <a:uFillTx/>
              <a:latin typeface="Calibri" charset="0"/>
              <a:ea typeface="Geneva" charset="0"/>
            </a:endParaRPr>
          </a:p>
        </p:txBody>
      </p:sp>
      <p:sp>
        <p:nvSpPr>
          <p:cNvPr id="35" name="TextBox 34">
            <a:extLst>
              <a:ext uri="{FF2B5EF4-FFF2-40B4-BE49-F238E27FC236}">
                <a16:creationId xmlns:a16="http://schemas.microsoft.com/office/drawing/2014/main" id="{94C217B5-513E-77F6-0F42-19DB045344C9}"/>
              </a:ext>
            </a:extLst>
          </p:cNvPr>
          <p:cNvSpPr txBox="1"/>
          <p:nvPr/>
        </p:nvSpPr>
        <p:spPr>
          <a:xfrm>
            <a:off x="10140731" y="1239324"/>
            <a:ext cx="1444947"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BC5F2B"/>
                </a:solidFill>
                <a:effectLst/>
                <a:uLnTx/>
                <a:uFillTx/>
                <a:latin typeface="Calibri" charset="0"/>
                <a:ea typeface="Geneva" charset="0"/>
              </a:rPr>
              <a:t>3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Wire</a:t>
            </a:r>
            <a:r>
              <a:rPr kumimoji="0" lang="it-IT" sz="1800" b="0" i="0" u="none" strike="noStrike" kern="1200" cap="none" spc="0" normalizeH="0" baseline="0" noProof="0" dirty="0">
                <a:ln>
                  <a:noFill/>
                </a:ln>
                <a:solidFill>
                  <a:srgbClr val="BC5F2B"/>
                </a:solidFill>
                <a:effectLst/>
                <a:uLnTx/>
                <a:uFillTx/>
                <a:latin typeface="Calibri" charset="0"/>
                <a:ea typeface="Geneva" charset="0"/>
              </a:rPr>
              <a:t>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Layers</a:t>
            </a:r>
            <a:endParaRPr kumimoji="0" lang="it-IT" sz="1800" b="0" i="0" u="none" strike="noStrike" kern="1200" cap="none" spc="0" normalizeH="0" baseline="0" noProof="0" dirty="0">
              <a:ln>
                <a:noFill/>
              </a:ln>
              <a:solidFill>
                <a:srgbClr val="BC5F2B"/>
              </a:solidFill>
              <a:effectLst/>
              <a:uLnTx/>
              <a:uFillTx/>
              <a:latin typeface="Calibri" charset="0"/>
              <a:ea typeface="Geneva" charset="0"/>
            </a:endParaRPr>
          </a:p>
        </p:txBody>
      </p:sp>
      <p:sp>
        <p:nvSpPr>
          <p:cNvPr id="36" name="TextBox 35">
            <a:extLst>
              <a:ext uri="{FF2B5EF4-FFF2-40B4-BE49-F238E27FC236}">
                <a16:creationId xmlns:a16="http://schemas.microsoft.com/office/drawing/2014/main" id="{F9E613B8-4B0A-37DA-D189-7ED671D80CB9}"/>
              </a:ext>
            </a:extLst>
          </p:cNvPr>
          <p:cNvSpPr txBox="1"/>
          <p:nvPr/>
        </p:nvSpPr>
        <p:spPr>
          <a:xfrm>
            <a:off x="4108716" y="1246815"/>
            <a:ext cx="4247958"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err="1">
                <a:ln>
                  <a:noFill/>
                </a:ln>
                <a:solidFill>
                  <a:srgbClr val="BC5F2B"/>
                </a:solidFill>
                <a:effectLst/>
                <a:uLnTx/>
                <a:uFillTx/>
                <a:latin typeface="Calibri" charset="0"/>
                <a:ea typeface="Geneva" charset="0"/>
              </a:rPr>
              <a:t>Distance</a:t>
            </a:r>
            <a:r>
              <a:rPr kumimoji="0" lang="it-IT" sz="1800" b="0" i="0" u="none" strike="noStrike" kern="1200" cap="none" spc="0" normalizeH="0" baseline="0" noProof="0" dirty="0">
                <a:ln>
                  <a:noFill/>
                </a:ln>
                <a:solidFill>
                  <a:srgbClr val="BC5F2B"/>
                </a:solidFill>
                <a:effectLst/>
                <a:uLnTx/>
                <a:uFillTx/>
                <a:latin typeface="Calibri" charset="0"/>
                <a:ea typeface="Geneva" charset="0"/>
              </a:rPr>
              <a:t>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between</a:t>
            </a:r>
            <a:r>
              <a:rPr kumimoji="0" lang="it-IT" sz="1800" b="0" i="0" u="none" strike="noStrike" kern="1200" cap="none" spc="0" normalizeH="0" baseline="0" noProof="0" dirty="0">
                <a:ln>
                  <a:noFill/>
                </a:ln>
                <a:solidFill>
                  <a:srgbClr val="BC5F2B"/>
                </a:solidFill>
                <a:effectLst/>
                <a:uLnTx/>
                <a:uFillTx/>
                <a:latin typeface="Calibri" charset="0"/>
                <a:ea typeface="Geneva" charset="0"/>
              </a:rPr>
              <a:t>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alternating</a:t>
            </a:r>
            <a:r>
              <a:rPr kumimoji="0" lang="it-IT" sz="1800" b="0" i="0" u="none" strike="noStrike" kern="1200" cap="none" spc="0" normalizeH="0" baseline="0" noProof="0" dirty="0">
                <a:ln>
                  <a:noFill/>
                </a:ln>
                <a:solidFill>
                  <a:srgbClr val="BC5F2B"/>
                </a:solidFill>
                <a:effectLst/>
                <a:uLnTx/>
                <a:uFillTx/>
                <a:latin typeface="Calibri" charset="0"/>
                <a:ea typeface="Geneva" charset="0"/>
              </a:rPr>
              <a:t>  </a:t>
            </a:r>
            <a:r>
              <a:rPr kumimoji="0" lang="it-IT" sz="1800" b="0" i="0" u="none" strike="noStrike" kern="1200" cap="none" spc="0" normalizeH="0" baseline="0" noProof="0" dirty="0" err="1">
                <a:ln>
                  <a:noFill/>
                </a:ln>
                <a:solidFill>
                  <a:srgbClr val="BC5F2B"/>
                </a:solidFill>
                <a:effectLst/>
                <a:uLnTx/>
                <a:uFillTx/>
                <a:latin typeface="Calibri" charset="0"/>
                <a:ea typeface="Geneva" charset="0"/>
              </a:rPr>
              <a:t>layers</a:t>
            </a:r>
            <a:r>
              <a:rPr kumimoji="0" lang="it-IT" sz="1800" b="0" i="0" u="none" strike="noStrike" kern="1200" cap="none" spc="0" normalizeH="0" baseline="0" noProof="0" dirty="0">
                <a:ln>
                  <a:noFill/>
                </a:ln>
                <a:solidFill>
                  <a:srgbClr val="BC5F2B"/>
                </a:solidFill>
                <a:effectLst/>
                <a:uLnTx/>
                <a:uFillTx/>
                <a:latin typeface="Calibri" charset="0"/>
                <a:ea typeface="Geneva" charset="0"/>
              </a:rPr>
              <a:t>: 6 mm</a:t>
            </a:r>
            <a:endParaRPr kumimoji="0" lang="de-AT" sz="1800" b="0" i="0" u="none" strike="noStrike" kern="1200" cap="none" spc="0" normalizeH="0" baseline="0" noProof="0" dirty="0">
              <a:ln>
                <a:noFill/>
              </a:ln>
              <a:solidFill>
                <a:srgbClr val="BC5F2B"/>
              </a:solidFill>
              <a:effectLst/>
              <a:uLnTx/>
              <a:uFillTx/>
              <a:latin typeface="Calibri" charset="0"/>
              <a:ea typeface="Geneva" charset="0"/>
            </a:endParaRPr>
          </a:p>
        </p:txBody>
      </p:sp>
    </p:spTree>
    <p:extLst>
      <p:ext uri="{BB962C8B-B14F-4D97-AF65-F5344CB8AC3E}">
        <p14:creationId xmlns:p14="http://schemas.microsoft.com/office/powerpoint/2010/main" val="38666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4" grpId="0" animBg="1"/>
      <p:bldP spid="25" grpId="0" animBg="1"/>
      <p:bldP spid="26" grpId="0" animBg="1"/>
      <p:bldP spid="28" grpId="0" animBg="1"/>
      <p:bldP spid="29" grpId="0" animBg="1"/>
      <p:bldP spid="33"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7B9E6-F5A5-40F7-E250-CC2FEC05380A}"/>
              </a:ext>
            </a:extLst>
          </p:cNvPr>
          <p:cNvSpPr>
            <a:spLocks noGrp="1"/>
          </p:cNvSpPr>
          <p:nvPr>
            <p:ph type="title"/>
          </p:nvPr>
        </p:nvSpPr>
        <p:spPr>
          <a:xfrm>
            <a:off x="888830" y="109741"/>
            <a:ext cx="10972800" cy="647102"/>
          </a:xfrm>
        </p:spPr>
        <p:txBody>
          <a:bodyPr/>
          <a:lstStyle/>
          <a:p>
            <a:r>
              <a:rPr lang="it-IT"/>
              <a:t>GRAIN </a:t>
            </a:r>
            <a:r>
              <a:rPr lang="it-IT" err="1"/>
              <a:t>cryostat</a:t>
            </a:r>
            <a:r>
              <a:rPr lang="it-IT"/>
              <a:t> </a:t>
            </a:r>
          </a:p>
        </p:txBody>
      </p:sp>
      <p:sp>
        <p:nvSpPr>
          <p:cNvPr id="3" name="Segnaposto contenuto 2">
            <a:extLst>
              <a:ext uri="{FF2B5EF4-FFF2-40B4-BE49-F238E27FC236}">
                <a16:creationId xmlns:a16="http://schemas.microsoft.com/office/drawing/2014/main" id="{80D98304-FD4C-E0F8-F3D1-C1CEB68A20A2}"/>
              </a:ext>
            </a:extLst>
          </p:cNvPr>
          <p:cNvSpPr>
            <a:spLocks noGrp="1"/>
          </p:cNvSpPr>
          <p:nvPr>
            <p:ph idx="11"/>
          </p:nvPr>
        </p:nvSpPr>
        <p:spPr>
          <a:xfrm>
            <a:off x="607486" y="905716"/>
            <a:ext cx="10977028" cy="647102"/>
          </a:xfrm>
        </p:spPr>
        <p:txBody>
          <a:bodyPr>
            <a:normAutofit/>
          </a:bodyPr>
          <a:lstStyle/>
          <a:p>
            <a:pPr marL="0" indent="0">
              <a:buNone/>
            </a:pPr>
            <a:r>
              <a:rPr lang="it-IT" sz="2400"/>
              <a:t> </a:t>
            </a:r>
          </a:p>
        </p:txBody>
      </p:sp>
      <p:sp>
        <p:nvSpPr>
          <p:cNvPr id="6" name="Segnaposto numero diapositiva 5">
            <a:extLst>
              <a:ext uri="{FF2B5EF4-FFF2-40B4-BE49-F238E27FC236}">
                <a16:creationId xmlns:a16="http://schemas.microsoft.com/office/drawing/2014/main" id="{7C0CFA4A-5D95-F568-75A9-CEAB6028BE8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E95125"/>
                </a:solidFill>
                <a:effectLst/>
                <a:uLnTx/>
                <a:uFillTx/>
                <a:latin typeface="Helvetica"/>
                <a:ea typeface="+mn-ea"/>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E95125"/>
              </a:solidFill>
              <a:effectLst/>
              <a:uLnTx/>
              <a:uFillTx/>
              <a:latin typeface="Helvetica"/>
              <a:ea typeface="+mn-ea"/>
            </a:endParaRPr>
          </a:p>
        </p:txBody>
      </p:sp>
      <p:pic>
        <p:nvPicPr>
          <p:cNvPr id="8" name="Immagine 7">
            <a:extLst>
              <a:ext uri="{FF2B5EF4-FFF2-40B4-BE49-F238E27FC236}">
                <a16:creationId xmlns:a16="http://schemas.microsoft.com/office/drawing/2014/main" id="{8BBBE68D-EF4F-9F99-140F-DFE19D4BC5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979" y="1033984"/>
            <a:ext cx="3897573" cy="3423343"/>
          </a:xfrm>
          <a:prstGeom prst="rect">
            <a:avLst/>
          </a:prstGeom>
        </p:spPr>
      </p:pic>
      <p:graphicFrame>
        <p:nvGraphicFramePr>
          <p:cNvPr id="11" name="Oggetto 10">
            <a:extLst>
              <a:ext uri="{FF2B5EF4-FFF2-40B4-BE49-F238E27FC236}">
                <a16:creationId xmlns:a16="http://schemas.microsoft.com/office/drawing/2014/main" id="{B68D230B-02A1-CCC3-7AA2-3CD2260CEAD7}"/>
              </a:ext>
            </a:extLst>
          </p:cNvPr>
          <p:cNvGraphicFramePr>
            <a:graphicFrameLocks noChangeAspect="1"/>
          </p:cNvGraphicFramePr>
          <p:nvPr/>
        </p:nvGraphicFramePr>
        <p:xfrm>
          <a:off x="4892306" y="968627"/>
          <a:ext cx="6820978" cy="3937639"/>
        </p:xfrm>
        <a:graphic>
          <a:graphicData uri="http://schemas.openxmlformats.org/presentationml/2006/ole">
            <mc:AlternateContent xmlns:mc="http://schemas.openxmlformats.org/markup-compatibility/2006">
              <mc:Choice xmlns:v="urn:schemas-microsoft-com:vml" Requires="v">
                <p:oleObj spid="_x0000_s1028" name="Acrobat Document" r:id="rId4" imgW="4570920" imgH="2638800" progId="Acrobat.Document.DC">
                  <p:embed/>
                </p:oleObj>
              </mc:Choice>
              <mc:Fallback>
                <p:oleObj name="Acrobat Document" r:id="rId4" imgW="4570920" imgH="2638800" progId="Acrobat.Document.DC">
                  <p:embed/>
                  <p:pic>
                    <p:nvPicPr>
                      <p:cNvPr id="11" name="Oggetto 10">
                        <a:extLst>
                          <a:ext uri="{FF2B5EF4-FFF2-40B4-BE49-F238E27FC236}">
                            <a16:creationId xmlns:a16="http://schemas.microsoft.com/office/drawing/2014/main" id="{B68D230B-02A1-CCC3-7AA2-3CD2260CEAD7}"/>
                          </a:ext>
                        </a:extLst>
                      </p:cNvPr>
                      <p:cNvPicPr/>
                      <p:nvPr/>
                    </p:nvPicPr>
                    <p:blipFill>
                      <a:blip r:embed="rId5"/>
                      <a:stretch>
                        <a:fillRect/>
                      </a:stretch>
                    </p:blipFill>
                    <p:spPr>
                      <a:xfrm>
                        <a:off x="4892306" y="968627"/>
                        <a:ext cx="6820978" cy="3937639"/>
                      </a:xfrm>
                      <a:prstGeom prst="rect">
                        <a:avLst/>
                      </a:prstGeom>
                    </p:spPr>
                  </p:pic>
                </p:oleObj>
              </mc:Fallback>
            </mc:AlternateContent>
          </a:graphicData>
        </a:graphic>
      </p:graphicFrame>
      <p:sp>
        <p:nvSpPr>
          <p:cNvPr id="10" name="Content Placeholder 2">
            <a:extLst>
              <a:ext uri="{FF2B5EF4-FFF2-40B4-BE49-F238E27FC236}">
                <a16:creationId xmlns:a16="http://schemas.microsoft.com/office/drawing/2014/main" id="{FA339100-A93C-ED04-872D-60068BB24E37}"/>
              </a:ext>
            </a:extLst>
          </p:cNvPr>
          <p:cNvSpPr txBox="1">
            <a:spLocks/>
          </p:cNvSpPr>
          <p:nvPr/>
        </p:nvSpPr>
        <p:spPr>
          <a:xfrm>
            <a:off x="454691" y="5212620"/>
            <a:ext cx="10977028" cy="1081908"/>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6032" marR="0" lvl="0" indent="-265176" algn="l" defTabSz="457200" rtl="0" eaLnBrk="1" fontAlgn="base" latinLnBrk="0" hangingPunct="1">
              <a:lnSpc>
                <a:spcPct val="100000"/>
              </a:lnSpc>
              <a:spcBef>
                <a:spcPts val="1200"/>
              </a:spcBef>
              <a:spcAft>
                <a:spcPts val="0"/>
              </a:spcAft>
              <a:buClrTx/>
              <a:buSzTx/>
              <a:buFont typeface="Arial"/>
              <a:buChar char="•"/>
              <a:tabLst/>
              <a:defRPr/>
            </a:pPr>
            <a:r>
              <a:rPr kumimoji="0" lang="it-IT" sz="2200" b="0" i="0" u="none" strike="noStrike" kern="1200" cap="none" spc="0" normalizeH="0" baseline="0" noProof="0">
                <a:ln>
                  <a:noFill/>
                </a:ln>
                <a:solidFill>
                  <a:srgbClr val="3C5A77"/>
                </a:solidFill>
                <a:effectLst/>
                <a:uLnTx/>
                <a:uFillTx/>
                <a:latin typeface="Helvetica"/>
                <a:ea typeface="Geneva" charset="0"/>
              </a:rPr>
              <a:t>Internal vessel (Stainless Steel, 6 mm): designed and simulated (ready for tender)</a:t>
            </a:r>
          </a:p>
          <a:p>
            <a:pPr marL="256032" marR="0" lvl="0" indent="-265176" algn="l" defTabSz="457200" rtl="0" eaLnBrk="1" fontAlgn="base" latinLnBrk="0" hangingPunct="1">
              <a:lnSpc>
                <a:spcPct val="100000"/>
              </a:lnSpc>
              <a:spcBef>
                <a:spcPts val="1200"/>
              </a:spcBef>
              <a:spcAft>
                <a:spcPts val="0"/>
              </a:spcAft>
              <a:buClrTx/>
              <a:buSzTx/>
              <a:buFont typeface="Arial"/>
              <a:buChar char="•"/>
              <a:tabLst/>
              <a:defRPr/>
            </a:pPr>
            <a:r>
              <a:rPr kumimoji="0" lang="it-IT" sz="2200" b="0" i="0" u="none" strike="noStrike" kern="1200" cap="none" spc="0" normalizeH="0" baseline="0" noProof="0">
                <a:ln>
                  <a:noFill/>
                </a:ln>
                <a:solidFill>
                  <a:srgbClr val="3C5A77"/>
                </a:solidFill>
                <a:effectLst/>
                <a:uLnTx/>
                <a:uFillTx/>
                <a:latin typeface="Helvetica"/>
                <a:ea typeface="Geneva" charset="0"/>
              </a:rPr>
              <a:t>External Vessel (CF-Al honeycomb-CF): feasibilty under investigation (tech and costs)</a:t>
            </a:r>
            <a:endParaRPr kumimoji="0" lang="en-US" sz="2200" b="0" i="0" u="none" strike="noStrike" kern="1200" cap="none" spc="0" normalizeH="0" baseline="0" noProof="0">
              <a:ln>
                <a:noFill/>
              </a:ln>
              <a:solidFill>
                <a:srgbClr val="3C5A77"/>
              </a:solidFill>
              <a:effectLst/>
              <a:uLnTx/>
              <a:uFillTx/>
              <a:latin typeface="Helvetica"/>
              <a:ea typeface="Geneva" charset="0"/>
            </a:endParaRPr>
          </a:p>
        </p:txBody>
      </p:sp>
    </p:spTree>
    <p:extLst>
      <p:ext uri="{BB962C8B-B14F-4D97-AF65-F5344CB8AC3E}">
        <p14:creationId xmlns:p14="http://schemas.microsoft.com/office/powerpoint/2010/main" val="3620597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3A158-B1E1-ADA2-40FC-1E48B5FB51E9}"/>
              </a:ext>
            </a:extLst>
          </p:cNvPr>
          <p:cNvSpPr>
            <a:spLocks noGrp="1"/>
          </p:cNvSpPr>
          <p:nvPr>
            <p:ph type="title"/>
          </p:nvPr>
        </p:nvSpPr>
        <p:spPr/>
        <p:txBody>
          <a:bodyPr/>
          <a:lstStyle/>
          <a:p>
            <a:r>
              <a:rPr lang="it-IT"/>
              <a:t>Inner vessel</a:t>
            </a:r>
            <a:endParaRPr lang="en-US"/>
          </a:p>
        </p:txBody>
      </p:sp>
      <p:sp>
        <p:nvSpPr>
          <p:cNvPr id="25" name="Segnaposto piè di pagina 4">
            <a:extLst>
              <a:ext uri="{FF2B5EF4-FFF2-40B4-BE49-F238E27FC236}">
                <a16:creationId xmlns:a16="http://schemas.microsoft.com/office/drawing/2014/main" id="{9F3689D3-9F8C-A0AD-284C-6D3C73A175BD}"/>
              </a:ext>
            </a:extLst>
          </p:cNvPr>
          <p:cNvSpPr txBox="1">
            <a:spLocks/>
          </p:cNvSpPr>
          <p:nvPr/>
        </p:nvSpPr>
        <p:spPr>
          <a:xfrm>
            <a:off x="2503714" y="6549549"/>
            <a:ext cx="5799081" cy="1586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p>
        </p:txBody>
      </p:sp>
      <p:sp>
        <p:nvSpPr>
          <p:cNvPr id="28" name="Segnaposto data 27">
            <a:extLst>
              <a:ext uri="{FF2B5EF4-FFF2-40B4-BE49-F238E27FC236}">
                <a16:creationId xmlns:a16="http://schemas.microsoft.com/office/drawing/2014/main" id="{8A5DED07-C298-82ED-EA85-47E7B0A20D1B}"/>
              </a:ext>
            </a:extLst>
          </p:cNvPr>
          <p:cNvSpPr>
            <a:spLocks noGrp="1"/>
          </p:cNvSpPr>
          <p:nvPr>
            <p:ph type="dt" sz="half" idx="2"/>
          </p:nvPr>
        </p:nvSpPr>
        <p:spPr/>
        <p:txBody>
          <a:bodyPr/>
          <a:lstStyle/>
          <a:p>
            <a:pPr>
              <a:defRPr/>
            </a:pPr>
            <a:r>
              <a:rPr lang="en-US" dirty="0">
                <a:latin typeface="Helvetica"/>
                <a:cs typeface="Helvetica"/>
              </a:rPr>
              <a:t>29/10/2024</a:t>
            </a:r>
          </a:p>
        </p:txBody>
      </p:sp>
      <p:sp>
        <p:nvSpPr>
          <p:cNvPr id="29" name="Segnaposto piè di pagina 28">
            <a:extLst>
              <a:ext uri="{FF2B5EF4-FFF2-40B4-BE49-F238E27FC236}">
                <a16:creationId xmlns:a16="http://schemas.microsoft.com/office/drawing/2014/main" id="{66D37624-0918-9927-AF27-5564980EC47F}"/>
              </a:ext>
            </a:extLst>
          </p:cNvPr>
          <p:cNvSpPr>
            <a:spLocks noGrp="1"/>
          </p:cNvSpPr>
          <p:nvPr>
            <p:ph type="ftr" sz="quarter" idx="3"/>
          </p:nvPr>
        </p:nvSpPr>
        <p:spPr/>
        <p:txBody>
          <a:bodyPr/>
          <a:lstStyle/>
          <a:p>
            <a:pPr>
              <a:defRPr/>
            </a:pPr>
            <a:r>
              <a:rPr lang="en-US" dirty="0"/>
              <a:t>Gianluigi Piazza</a:t>
            </a:r>
          </a:p>
        </p:txBody>
      </p:sp>
      <p:sp>
        <p:nvSpPr>
          <p:cNvPr id="30" name="Segnaposto numero diapositiva 29">
            <a:extLst>
              <a:ext uri="{FF2B5EF4-FFF2-40B4-BE49-F238E27FC236}">
                <a16:creationId xmlns:a16="http://schemas.microsoft.com/office/drawing/2014/main" id="{E3E89017-C8A7-B370-0B30-8E3B144A539B}"/>
              </a:ext>
            </a:extLst>
          </p:cNvPr>
          <p:cNvSpPr>
            <a:spLocks noGrp="1"/>
          </p:cNvSpPr>
          <p:nvPr>
            <p:ph type="sldNum" sz="quarter" idx="4"/>
          </p:nvPr>
        </p:nvSpPr>
        <p:spPr/>
        <p:txBody>
          <a:bodyPr/>
          <a:lstStyle/>
          <a:p>
            <a:pPr>
              <a:defRPr/>
            </a:pPr>
            <a:fld id="{0C39C72E-2A13-EB4D-AD45-6D4E6ACAED8D}" type="slidenum">
              <a:rPr lang="en-US" smtClean="0"/>
              <a:pPr>
                <a:defRPr/>
              </a:pPr>
              <a:t>34</a:t>
            </a:fld>
            <a:endParaRPr lang="en-US" dirty="0"/>
          </a:p>
        </p:txBody>
      </p:sp>
      <p:sp>
        <p:nvSpPr>
          <p:cNvPr id="7" name="CasellaDiTesto 6">
            <a:extLst>
              <a:ext uri="{FF2B5EF4-FFF2-40B4-BE49-F238E27FC236}">
                <a16:creationId xmlns:a16="http://schemas.microsoft.com/office/drawing/2014/main" id="{D84574D1-4DA9-1B52-AC44-B585C801C2CD}"/>
              </a:ext>
            </a:extLst>
          </p:cNvPr>
          <p:cNvSpPr txBox="1"/>
          <p:nvPr/>
        </p:nvSpPr>
        <p:spPr>
          <a:xfrm>
            <a:off x="6081832" y="1526471"/>
            <a:ext cx="4441926" cy="2308324"/>
          </a:xfrm>
          <a:prstGeom prst="rect">
            <a:avLst/>
          </a:prstGeom>
          <a:noFill/>
        </p:spPr>
        <p:txBody>
          <a:bodyPr wrap="square" rtlCol="0">
            <a:spAutoFit/>
          </a:bodyPr>
          <a:lstStyle/>
          <a:p>
            <a:r>
              <a:rPr lang="it-IT" dirty="0" err="1"/>
              <a:t>All</a:t>
            </a:r>
            <a:r>
              <a:rPr lang="it-IT" dirty="0"/>
              <a:t> AISI 316L </a:t>
            </a:r>
            <a:r>
              <a:rPr lang="it-IT" dirty="0" err="1"/>
              <a:t>stainless</a:t>
            </a:r>
            <a:r>
              <a:rPr lang="it-IT" dirty="0"/>
              <a:t> </a:t>
            </a:r>
            <a:r>
              <a:rPr lang="it-IT" dirty="0" err="1"/>
              <a:t>steel</a:t>
            </a:r>
            <a:endParaRPr lang="it-IT" dirty="0"/>
          </a:p>
          <a:p>
            <a:r>
              <a:rPr lang="it-IT" dirty="0"/>
              <a:t>Design ready to be </a:t>
            </a:r>
            <a:r>
              <a:rPr lang="it-IT" dirty="0" err="1"/>
              <a:t>certify</a:t>
            </a:r>
            <a:r>
              <a:rPr lang="it-IT" dirty="0"/>
              <a:t> </a:t>
            </a:r>
            <a:r>
              <a:rPr lang="it-IT" dirty="0" err="1"/>
              <a:t>according</a:t>
            </a:r>
            <a:r>
              <a:rPr lang="it-IT" dirty="0"/>
              <a:t> to </a:t>
            </a:r>
            <a:r>
              <a:rPr lang="it-IT" dirty="0" err="1"/>
              <a:t>european</a:t>
            </a:r>
            <a:r>
              <a:rPr lang="it-IT" dirty="0"/>
              <a:t> standard EN 13445 </a:t>
            </a:r>
            <a:r>
              <a:rPr lang="it-IT" dirty="0" err="1"/>
              <a:t>European</a:t>
            </a:r>
            <a:endParaRPr lang="it-IT" dirty="0"/>
          </a:p>
          <a:p>
            <a:endParaRPr lang="it-IT" dirty="0"/>
          </a:p>
          <a:p>
            <a:pPr marL="285750" indent="-285750">
              <a:buFont typeface="Arial" panose="020B0604020202020204" pitchFamily="34" charset="0"/>
              <a:buChar char="•"/>
            </a:pPr>
            <a:r>
              <a:rPr lang="it-IT" dirty="0"/>
              <a:t>body </a:t>
            </a:r>
            <a:r>
              <a:rPr lang="it-IT" dirty="0" err="1"/>
              <a:t>thickness</a:t>
            </a:r>
            <a:r>
              <a:rPr lang="it-IT" dirty="0"/>
              <a:t> 6 mm</a:t>
            </a:r>
          </a:p>
          <a:p>
            <a:pPr marL="285750" indent="-285750">
              <a:buFont typeface="Arial" panose="020B0604020202020204" pitchFamily="34" charset="0"/>
              <a:buChar char="•"/>
            </a:pPr>
            <a:r>
              <a:rPr lang="it-IT" dirty="0"/>
              <a:t>cover </a:t>
            </a:r>
            <a:r>
              <a:rPr lang="it-IT" dirty="0" err="1"/>
              <a:t>thickness</a:t>
            </a:r>
            <a:r>
              <a:rPr lang="it-IT" dirty="0"/>
              <a:t> 30 mm</a:t>
            </a:r>
          </a:p>
          <a:p>
            <a:pPr marL="285750" indent="-285750">
              <a:buFont typeface="Arial" panose="020B0604020202020204" pitchFamily="34" charset="0"/>
              <a:buChar char="•"/>
            </a:pPr>
            <a:r>
              <a:rPr lang="it-IT" dirty="0"/>
              <a:t>4 DN160 CF </a:t>
            </a:r>
            <a:r>
              <a:rPr lang="it-IT" dirty="0" err="1"/>
              <a:t>flanges</a:t>
            </a:r>
            <a:r>
              <a:rPr lang="it-IT" dirty="0"/>
              <a:t> per cover</a:t>
            </a:r>
            <a:endParaRPr lang="en-US" dirty="0"/>
          </a:p>
          <a:p>
            <a:pPr marL="285750" indent="-285750">
              <a:buFont typeface="Arial" panose="020B0604020202020204" pitchFamily="34" charset="0"/>
              <a:buChar char="•"/>
            </a:pPr>
            <a:endParaRPr lang="it-IT" dirty="0"/>
          </a:p>
        </p:txBody>
      </p:sp>
      <p:pic>
        <p:nvPicPr>
          <p:cNvPr id="4" name="Immagine 3">
            <a:extLst>
              <a:ext uri="{FF2B5EF4-FFF2-40B4-BE49-F238E27FC236}">
                <a16:creationId xmlns:a16="http://schemas.microsoft.com/office/drawing/2014/main" id="{423F5F1A-2529-6466-8E7C-D42C2AC6C0A9}"/>
              </a:ext>
            </a:extLst>
          </p:cNvPr>
          <p:cNvPicPr>
            <a:picLocks noChangeAspect="1"/>
          </p:cNvPicPr>
          <p:nvPr/>
        </p:nvPicPr>
        <p:blipFill>
          <a:blip r:embed="rId2"/>
          <a:stretch>
            <a:fillRect/>
          </a:stretch>
        </p:blipFill>
        <p:spPr>
          <a:xfrm>
            <a:off x="605368" y="807727"/>
            <a:ext cx="4251243" cy="5331529"/>
          </a:xfrm>
          <a:prstGeom prst="rect">
            <a:avLst/>
          </a:prstGeom>
        </p:spPr>
      </p:pic>
    </p:spTree>
    <p:extLst>
      <p:ext uri="{BB962C8B-B14F-4D97-AF65-F5344CB8AC3E}">
        <p14:creationId xmlns:p14="http://schemas.microsoft.com/office/powerpoint/2010/main" val="2344633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95275">
              <a:lnSpc>
                <a:spcPct val="100000"/>
              </a:lnSpc>
              <a:spcBef>
                <a:spcPts val="100"/>
              </a:spcBef>
            </a:pPr>
            <a:r>
              <a:t>A</a:t>
            </a:r>
            <a:r>
              <a:rPr spc="-155"/>
              <a:t> </a:t>
            </a:r>
            <a:r>
              <a:t>new</a:t>
            </a:r>
            <a:r>
              <a:rPr spc="-165"/>
              <a:t> </a:t>
            </a:r>
            <a:r>
              <a:t>ASIC</a:t>
            </a:r>
            <a:r>
              <a:rPr spc="-15"/>
              <a:t> </a:t>
            </a:r>
            <a:r>
              <a:t>for </a:t>
            </a:r>
            <a:r>
              <a:rPr spc="-10"/>
              <a:t>GRAIN</a:t>
            </a:r>
          </a:p>
        </p:txBody>
      </p:sp>
      <p:sp>
        <p:nvSpPr>
          <p:cNvPr id="3" name="object 3"/>
          <p:cNvSpPr txBox="1"/>
          <p:nvPr/>
        </p:nvSpPr>
        <p:spPr>
          <a:xfrm>
            <a:off x="592667" y="919248"/>
            <a:ext cx="6464300" cy="4811395"/>
          </a:xfrm>
          <a:prstGeom prst="rect">
            <a:avLst/>
          </a:prstGeom>
        </p:spPr>
        <p:txBody>
          <a:bodyPr vert="horz" wrap="square" lIns="0" tIns="12700" rIns="0" bIns="0" rtlCol="0">
            <a:spAutoFit/>
          </a:bodyPr>
          <a:lstStyle/>
          <a:p>
            <a:pPr marL="269240" marR="104139" lvl="0" indent="-257175" defTabSz="914400" eaLnBrk="1" fontAlgn="auto" latinLnBrk="0" hangingPunct="1">
              <a:lnSpc>
                <a:spcPct val="100000"/>
              </a:lnSpc>
              <a:spcBef>
                <a:spcPts val="100"/>
              </a:spcBef>
              <a:spcAft>
                <a:spcPts val="0"/>
              </a:spcAft>
              <a:buClrTx/>
              <a:buSzTx/>
              <a:buFontTx/>
              <a:buChar char="•"/>
              <a:tabLst>
                <a:tab pos="277495" algn="l"/>
                <a:tab pos="278130" algn="l"/>
              </a:tabLst>
              <a:defRPr/>
            </a:pPr>
            <a:r>
              <a:rPr kumimoji="0" sz="2200" b="0" i="0" u="none" strike="noStrike" kern="0" cap="none" spc="0" normalizeH="0" baseline="0" noProof="0">
                <a:ln>
                  <a:noFill/>
                </a:ln>
                <a:solidFill>
                  <a:srgbClr val="3B5A77"/>
                </a:solidFill>
                <a:effectLst/>
                <a:uLnTx/>
                <a:uFillTx/>
                <a:latin typeface="Arial"/>
                <a:cs typeface="Arial"/>
              </a:rPr>
              <a:t>We</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plan</a:t>
            </a:r>
            <a:r>
              <a:rPr kumimoji="0" sz="2200" b="0" i="0" u="none" strike="noStrike" kern="0" cap="none" spc="-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to</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implement</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imaging</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of</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tracks</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in</a:t>
            </a:r>
            <a:r>
              <a:rPr kumimoji="0" sz="2200" b="0" i="0" u="none" strike="noStrike" kern="0" cap="none" spc="-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LAr</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25" normalizeH="0" baseline="0" noProof="0">
                <a:ln>
                  <a:noFill/>
                </a:ln>
                <a:solidFill>
                  <a:srgbClr val="3B5A77"/>
                </a:solidFill>
                <a:effectLst/>
                <a:uLnTx/>
                <a:uFillTx/>
                <a:latin typeface="Arial"/>
                <a:cs typeface="Arial"/>
              </a:rPr>
              <a:t>by </a:t>
            </a:r>
            <a:r>
              <a:rPr kumimoji="0" sz="2200" b="0" i="0" u="none" strike="noStrike" kern="0" cap="none" spc="0" normalizeH="0" baseline="0" noProof="0">
                <a:ln>
                  <a:noFill/>
                </a:ln>
                <a:solidFill>
                  <a:srgbClr val="3B5A77"/>
                </a:solidFill>
                <a:effectLst/>
                <a:uLnTx/>
                <a:uFillTx/>
                <a:latin typeface="Arial"/>
                <a:cs typeface="Arial"/>
              </a:rPr>
              <a:t>means</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of</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cameras</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based</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on</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32x32</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matrix</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25" normalizeH="0" baseline="0" noProof="0">
                <a:ln>
                  <a:noFill/>
                </a:ln>
                <a:solidFill>
                  <a:srgbClr val="3B5A77"/>
                </a:solidFill>
                <a:effectLst/>
                <a:uLnTx/>
                <a:uFillTx/>
                <a:latin typeface="Arial"/>
                <a:cs typeface="Arial"/>
              </a:rPr>
              <a:t>of </a:t>
            </a:r>
            <a:r>
              <a:rPr kumimoji="0" sz="2200" b="0" i="0" u="none" strike="noStrike" kern="0" cap="none" spc="0" normalizeH="0" baseline="0" noProof="0">
                <a:ln>
                  <a:noFill/>
                </a:ln>
                <a:solidFill>
                  <a:srgbClr val="3B5A77"/>
                </a:solidFill>
                <a:effectLst/>
                <a:uLnTx/>
                <a:uFillTx/>
                <a:latin typeface="Arial"/>
                <a:cs typeface="Arial"/>
              </a:rPr>
              <a:t>SiPMs</a:t>
            </a:r>
            <a:r>
              <a:rPr kumimoji="0" sz="2200" b="0" i="0" u="none" strike="noStrike" kern="0" cap="none" spc="-4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where all</a:t>
            </a:r>
            <a:r>
              <a:rPr kumimoji="0" sz="2200" b="0" i="0" u="none" strike="noStrike" kern="0" cap="none" spc="-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1024</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channels</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are</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10" normalizeH="0" baseline="0" noProof="0">
                <a:ln>
                  <a:noFill/>
                </a:ln>
                <a:solidFill>
                  <a:srgbClr val="3B5A77"/>
                </a:solidFill>
                <a:effectLst/>
                <a:uLnTx/>
                <a:uFillTx/>
                <a:latin typeface="Arial"/>
                <a:cs typeface="Arial"/>
              </a:rPr>
              <a:t>readout individually</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68605" marR="5080" lvl="0" indent="-256540" defTabSz="914400" eaLnBrk="1" fontAlgn="auto" latinLnBrk="0" hangingPunct="1">
              <a:lnSpc>
                <a:spcPct val="100000"/>
              </a:lnSpc>
              <a:spcBef>
                <a:spcPts val="1200"/>
              </a:spcBef>
              <a:spcAft>
                <a:spcPts val="0"/>
              </a:spcAft>
              <a:buClrTx/>
              <a:buSzTx/>
              <a:buFontTx/>
              <a:buChar char="•"/>
              <a:tabLst>
                <a:tab pos="277495" algn="l"/>
                <a:tab pos="278130" algn="l"/>
              </a:tabLst>
              <a:defRPr/>
            </a:pPr>
            <a:r>
              <a:rPr kumimoji="0" sz="2200" b="0" i="0" u="none" strike="noStrike" kern="0" cap="none" spc="-35" normalizeH="0" baseline="0" noProof="0">
                <a:ln>
                  <a:noFill/>
                </a:ln>
                <a:solidFill>
                  <a:srgbClr val="3B5A77"/>
                </a:solidFill>
                <a:effectLst/>
                <a:uLnTx/>
                <a:uFillTx/>
                <a:latin typeface="Arial"/>
                <a:cs typeface="Arial"/>
              </a:rPr>
              <a:t>Tens</a:t>
            </a:r>
            <a:r>
              <a:rPr kumimoji="0" sz="2200" b="0" i="0" u="none" strike="noStrike" kern="0" cap="none" spc="-3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of</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cameras</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will</a:t>
            </a:r>
            <a:r>
              <a:rPr kumimoji="0" sz="2200" b="0" i="0" u="none" strike="noStrike" kern="0" cap="none" spc="-3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cover</a:t>
            </a:r>
            <a:r>
              <a:rPr kumimoji="0" sz="2200" b="0" i="0" u="none" strike="noStrike" kern="0" cap="none" spc="-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the</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whole</a:t>
            </a:r>
            <a:r>
              <a:rPr kumimoji="0" sz="2200" b="0" i="0" u="none" strike="noStrike" kern="0" cap="none" spc="-3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volume</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for</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50" normalizeH="0" baseline="0" noProof="0">
                <a:ln>
                  <a:noFill/>
                </a:ln>
                <a:solidFill>
                  <a:srgbClr val="3B5A77"/>
                </a:solidFill>
                <a:effectLst/>
                <a:uLnTx/>
                <a:uFillTx/>
                <a:latin typeface="Arial"/>
                <a:cs typeface="Arial"/>
              </a:rPr>
              <a:t>a </a:t>
            </a:r>
            <a:r>
              <a:rPr kumimoji="0" sz="2200" b="0" i="0" u="none" strike="noStrike" kern="0" cap="none" spc="0" normalizeH="0" baseline="0" noProof="0">
                <a:ln>
                  <a:noFill/>
                </a:ln>
                <a:solidFill>
                  <a:srgbClr val="3B5A77"/>
                </a:solidFill>
                <a:effectLst/>
                <a:uLnTx/>
                <a:uFillTx/>
                <a:latin typeface="Arial"/>
                <a:cs typeface="Arial"/>
              </a:rPr>
              <a:t>total</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of</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about</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50k</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10" normalizeH="0" baseline="0" noProof="0">
                <a:ln>
                  <a:noFill/>
                </a:ln>
                <a:solidFill>
                  <a:srgbClr val="3B5A77"/>
                </a:solidFill>
                <a:effectLst/>
                <a:uLnTx/>
                <a:uFillTx/>
                <a:latin typeface="Arial"/>
                <a:cs typeface="Arial"/>
              </a:rPr>
              <a:t>channels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69240" marR="1381125" lvl="0" indent="-257175" defTabSz="914400" eaLnBrk="1" fontAlgn="auto" latinLnBrk="0" hangingPunct="1">
              <a:lnSpc>
                <a:spcPct val="100000"/>
              </a:lnSpc>
              <a:spcBef>
                <a:spcPts val="1200"/>
              </a:spcBef>
              <a:spcAft>
                <a:spcPts val="0"/>
              </a:spcAft>
              <a:buClrTx/>
              <a:buSzTx/>
              <a:buFontTx/>
              <a:buChar char="•"/>
              <a:tabLst>
                <a:tab pos="277495" algn="l"/>
                <a:tab pos="278130" algn="l"/>
              </a:tabLst>
              <a:defRPr/>
            </a:pPr>
            <a:r>
              <a:rPr kumimoji="0" sz="2200" b="0" i="0" u="none" strike="noStrike" kern="0" cap="none" spc="0" normalizeH="0" baseline="0" noProof="0">
                <a:ln>
                  <a:noFill/>
                </a:ln>
                <a:solidFill>
                  <a:srgbClr val="3B5A77"/>
                </a:solidFill>
                <a:effectLst/>
                <a:uLnTx/>
                <a:uFillTx/>
                <a:latin typeface="Arial"/>
                <a:cs typeface="Arial"/>
              </a:rPr>
              <a:t>We</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need</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10" normalizeH="0" baseline="0" noProof="0">
                <a:ln>
                  <a:noFill/>
                </a:ln>
                <a:solidFill>
                  <a:srgbClr val="3B5A77"/>
                </a:solidFill>
                <a:effectLst/>
                <a:uLnTx/>
                <a:uFillTx/>
                <a:latin typeface="Arial"/>
                <a:cs typeface="Arial"/>
              </a:rPr>
              <a:t>cryogenic</a:t>
            </a:r>
            <a:r>
              <a:rPr kumimoji="0" sz="2200" b="0" i="0" u="none" strike="noStrike" kern="0" cap="none" spc="-13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ASIC</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that fits </a:t>
            </a:r>
            <a:r>
              <a:rPr kumimoji="0" sz="2200" b="0" i="0" u="none" strike="noStrike" kern="0" cap="none" spc="-25" normalizeH="0" baseline="0" noProof="0">
                <a:ln>
                  <a:noFill/>
                </a:ln>
                <a:solidFill>
                  <a:srgbClr val="3B5A77"/>
                </a:solidFill>
                <a:effectLst/>
                <a:uLnTx/>
                <a:uFillTx/>
                <a:latin typeface="Arial"/>
                <a:cs typeface="Arial"/>
              </a:rPr>
              <a:t>our </a:t>
            </a:r>
            <a:r>
              <a:rPr kumimoji="0" sz="2200" b="0" i="0" u="none" strike="noStrike" kern="0" cap="none" spc="-10" normalizeH="0" baseline="0" noProof="0">
                <a:ln>
                  <a:noFill/>
                </a:ln>
                <a:solidFill>
                  <a:srgbClr val="3B5A77"/>
                </a:solidFill>
                <a:effectLst/>
                <a:uLnTx/>
                <a:uFillTx/>
                <a:latin typeface="Arial"/>
                <a:cs typeface="Arial"/>
              </a:rPr>
              <a:t>requirements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3B5A77"/>
              </a:buClr>
              <a:buSzTx/>
              <a:buFont typeface="Arial"/>
              <a:buChar char="•"/>
              <a:tabLst/>
              <a:defRPr/>
            </a:pPr>
            <a:endParaRPr kumimoji="0" sz="2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
              </a:spcBef>
              <a:spcAft>
                <a:spcPts val="0"/>
              </a:spcAft>
              <a:buClr>
                <a:srgbClr val="3B5A77"/>
              </a:buClr>
              <a:buSzTx/>
              <a:buFont typeface="Arial"/>
              <a:buChar char="•"/>
              <a:tabLst/>
              <a:defRPr/>
            </a:pPr>
            <a:endParaRPr kumimoji="0" sz="1950" b="0" i="0" u="none" strike="noStrike" kern="0" cap="none" spc="0" normalizeH="0" baseline="0" noProof="0">
              <a:ln>
                <a:noFill/>
              </a:ln>
              <a:solidFill>
                <a:sysClr val="windowText" lastClr="000000"/>
              </a:solidFill>
              <a:effectLst/>
              <a:uLnTx/>
              <a:uFillTx/>
              <a:latin typeface="Arial"/>
              <a:cs typeface="Arial"/>
            </a:endParaRPr>
          </a:p>
          <a:p>
            <a:pPr marL="269240" marR="114300" lvl="0" indent="-257175" defTabSz="914400" eaLnBrk="1" fontAlgn="auto" latinLnBrk="0" hangingPunct="1">
              <a:lnSpc>
                <a:spcPct val="100000"/>
              </a:lnSpc>
              <a:spcBef>
                <a:spcPts val="5"/>
              </a:spcBef>
              <a:spcAft>
                <a:spcPts val="0"/>
              </a:spcAft>
              <a:buClrTx/>
              <a:buSzTx/>
              <a:buFontTx/>
              <a:buChar char="•"/>
              <a:tabLst>
                <a:tab pos="277495" algn="l"/>
                <a:tab pos="278130" algn="l"/>
              </a:tabLst>
              <a:defRPr/>
            </a:pPr>
            <a:r>
              <a:rPr kumimoji="0" sz="2200" b="0" i="0" u="none" strike="noStrike" kern="0" cap="none" spc="0" normalizeH="0" baseline="0" noProof="0">
                <a:ln>
                  <a:noFill/>
                </a:ln>
                <a:solidFill>
                  <a:srgbClr val="3B5A77"/>
                </a:solidFill>
                <a:effectLst/>
                <a:uLnTx/>
                <a:uFillTx/>
                <a:latin typeface="Arial"/>
                <a:cs typeface="Arial"/>
              </a:rPr>
              <a:t>The</a:t>
            </a:r>
            <a:r>
              <a:rPr kumimoji="0" sz="2200" b="0" i="0" u="none" strike="noStrike" kern="0" cap="none" spc="-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INFN</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group</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from</a:t>
            </a:r>
            <a:r>
              <a:rPr kumimoji="0" sz="2200" b="0" i="0" u="none" strike="noStrike" kern="0" cap="none" spc="-55" normalizeH="0" baseline="0" noProof="0">
                <a:ln>
                  <a:noFill/>
                </a:ln>
                <a:solidFill>
                  <a:srgbClr val="3B5A77"/>
                </a:solidFill>
                <a:effectLst/>
                <a:uLnTx/>
                <a:uFillTx/>
                <a:latin typeface="Arial"/>
                <a:cs typeface="Arial"/>
              </a:rPr>
              <a:t> </a:t>
            </a:r>
            <a:r>
              <a:rPr kumimoji="0" sz="2200" b="0" i="0" u="none" strike="noStrike" kern="0" cap="none" spc="-25" normalizeH="0" baseline="0" noProof="0">
                <a:ln>
                  <a:noFill/>
                </a:ln>
                <a:solidFill>
                  <a:srgbClr val="3B5A77"/>
                </a:solidFill>
                <a:effectLst/>
                <a:uLnTx/>
                <a:uFillTx/>
                <a:latin typeface="Arial"/>
                <a:cs typeface="Arial"/>
              </a:rPr>
              <a:t>Torino </a:t>
            </a:r>
            <a:r>
              <a:rPr kumimoji="0" sz="2200" b="0" i="0" u="none" strike="noStrike" kern="0" cap="none" spc="0" normalizeH="0" baseline="0" noProof="0">
                <a:ln>
                  <a:noFill/>
                </a:ln>
                <a:solidFill>
                  <a:srgbClr val="3B5A77"/>
                </a:solidFill>
                <a:effectLst/>
                <a:uLnTx/>
                <a:uFillTx/>
                <a:latin typeface="Arial"/>
                <a:cs typeface="Arial"/>
              </a:rPr>
              <a:t>agreed</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to</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produce</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50" normalizeH="0" baseline="0" noProof="0">
                <a:ln>
                  <a:noFill/>
                </a:ln>
                <a:solidFill>
                  <a:srgbClr val="3B5A77"/>
                </a:solidFill>
                <a:effectLst/>
                <a:uLnTx/>
                <a:uFillTx/>
                <a:latin typeface="Arial"/>
                <a:cs typeface="Arial"/>
              </a:rPr>
              <a:t>a </a:t>
            </a:r>
            <a:r>
              <a:rPr kumimoji="0" sz="2200" b="0" i="0" u="none" strike="noStrike" kern="0" cap="none" spc="0" normalizeH="0" baseline="0" noProof="0">
                <a:ln>
                  <a:noFill/>
                </a:ln>
                <a:solidFill>
                  <a:srgbClr val="3B5A77"/>
                </a:solidFill>
                <a:effectLst/>
                <a:uLnTx/>
                <a:uFillTx/>
                <a:latin typeface="Arial"/>
                <a:cs typeface="Arial"/>
              </a:rPr>
              <a:t>new</a:t>
            </a:r>
            <a:r>
              <a:rPr kumimoji="0" sz="2200" b="0" i="0" u="none" strike="noStrike" kern="0" cap="none" spc="-14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ASIC</a:t>
            </a:r>
            <a:r>
              <a:rPr kumimoji="0" sz="2200" b="0" i="0" u="none" strike="noStrike" kern="0" cap="none" spc="-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with</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1024</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10" normalizeH="0" baseline="0" noProof="0">
                <a:ln>
                  <a:noFill/>
                </a:ln>
                <a:solidFill>
                  <a:srgbClr val="3B5A77"/>
                </a:solidFill>
                <a:effectLst/>
                <a:uLnTx/>
                <a:uFillTx/>
                <a:latin typeface="Arial"/>
                <a:cs typeface="Arial"/>
              </a:rPr>
              <a:t>channels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77495" marR="0" lvl="0" indent="-265430" defTabSz="914400" eaLnBrk="1" fontAlgn="auto" latinLnBrk="0" hangingPunct="1">
              <a:lnSpc>
                <a:spcPct val="100000"/>
              </a:lnSpc>
              <a:spcBef>
                <a:spcPts val="1200"/>
              </a:spcBef>
              <a:spcAft>
                <a:spcPts val="0"/>
              </a:spcAft>
              <a:buClrTx/>
              <a:buSzTx/>
              <a:buFontTx/>
              <a:buChar char="•"/>
              <a:tabLst>
                <a:tab pos="277495" algn="l"/>
                <a:tab pos="278130" algn="l"/>
              </a:tabLst>
              <a:defRPr/>
            </a:pPr>
            <a:r>
              <a:rPr kumimoji="0" sz="2200" b="0" i="0" u="none" strike="noStrike" kern="0" cap="none" spc="0" normalizeH="0" baseline="0" noProof="0">
                <a:ln>
                  <a:noFill/>
                </a:ln>
                <a:solidFill>
                  <a:srgbClr val="3B5A77"/>
                </a:solidFill>
                <a:effectLst/>
                <a:uLnTx/>
                <a:uFillTx/>
                <a:latin typeface="Arial"/>
                <a:cs typeface="Arial"/>
              </a:rPr>
              <a:t>Much</a:t>
            </a:r>
            <a:r>
              <a:rPr kumimoji="0" sz="2200" b="0" i="0" u="none" strike="noStrike" kern="0" cap="none" spc="-1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less</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output</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lines</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and</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simpler</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10" normalizeH="0" baseline="0" noProof="0">
                <a:ln>
                  <a:noFill/>
                </a:ln>
                <a:solidFill>
                  <a:srgbClr val="3B5A77"/>
                </a:solidFill>
                <a:effectLst/>
                <a:uLnTx/>
                <a:uFillTx/>
                <a:latin typeface="Arial"/>
                <a:cs typeface="Arial"/>
              </a:rPr>
              <a:t>feedthrough</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6374891" y="741426"/>
            <a:ext cx="5624830" cy="5241290"/>
            <a:chOff x="6374891" y="741426"/>
            <a:chExt cx="5624830" cy="5241290"/>
          </a:xfrm>
        </p:grpSpPr>
        <p:pic>
          <p:nvPicPr>
            <p:cNvPr id="5" name="object 5"/>
            <p:cNvPicPr/>
            <p:nvPr/>
          </p:nvPicPr>
          <p:blipFill>
            <a:blip r:embed="rId2" cstate="print"/>
            <a:stretch>
              <a:fillRect/>
            </a:stretch>
          </p:blipFill>
          <p:spPr>
            <a:xfrm>
              <a:off x="7936991" y="741426"/>
              <a:ext cx="4062220" cy="5241035"/>
            </a:xfrm>
            <a:prstGeom prst="rect">
              <a:avLst/>
            </a:prstGeom>
          </p:spPr>
        </p:pic>
        <p:pic>
          <p:nvPicPr>
            <p:cNvPr id="6" name="object 6"/>
            <p:cNvPicPr/>
            <p:nvPr/>
          </p:nvPicPr>
          <p:blipFill>
            <a:blip r:embed="rId3" cstate="print"/>
            <a:stretch>
              <a:fillRect/>
            </a:stretch>
          </p:blipFill>
          <p:spPr>
            <a:xfrm>
              <a:off x="6374891" y="2774442"/>
              <a:ext cx="1924811" cy="1847849"/>
            </a:xfrm>
            <a:prstGeom prst="rect">
              <a:avLst/>
            </a:prstGeom>
          </p:spPr>
        </p:pic>
      </p:gr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0" cap="none" spc="-25" normalizeH="0" baseline="0" noProof="0">
                <a:ln>
                  <a:noFill/>
                </a:ln>
                <a:solidFill>
                  <a:srgbClr val="E95124"/>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35</a:t>
            </a:fld>
            <a:endParaRPr kumimoji="0" sz="1200" b="1" i="0" u="none" strike="noStrike" kern="0" cap="none" spc="-25" normalizeH="0" baseline="0" noProof="0">
              <a:ln>
                <a:noFill/>
              </a:ln>
              <a:solidFill>
                <a:srgbClr val="E95124"/>
              </a:solidFill>
              <a:effectLst/>
              <a:uLnTx/>
              <a:uFillTx/>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95275">
              <a:lnSpc>
                <a:spcPct val="100000"/>
              </a:lnSpc>
              <a:spcBef>
                <a:spcPts val="100"/>
              </a:spcBef>
            </a:pPr>
            <a:r>
              <a:rPr spc="-10"/>
              <a:t>Demonstrator</a:t>
            </a:r>
          </a:p>
        </p:txBody>
      </p:sp>
      <p:grpSp>
        <p:nvGrpSpPr>
          <p:cNvPr id="3" name="object 3"/>
          <p:cNvGrpSpPr/>
          <p:nvPr/>
        </p:nvGrpSpPr>
        <p:grpSpPr>
          <a:xfrm>
            <a:off x="514350" y="1588008"/>
            <a:ext cx="5789930" cy="2515870"/>
            <a:chOff x="514350" y="1588008"/>
            <a:chExt cx="5789930" cy="2515870"/>
          </a:xfrm>
        </p:grpSpPr>
        <p:pic>
          <p:nvPicPr>
            <p:cNvPr id="4" name="object 4"/>
            <p:cNvPicPr/>
            <p:nvPr/>
          </p:nvPicPr>
          <p:blipFill>
            <a:blip r:embed="rId2" cstate="print">
              <a:extLst>
                <a:ext uri="{28A0092B-C50C-407E-A947-70E740481C1C}">
                  <a14:useLocalDpi xmlns:a14="http://schemas.microsoft.com/office/drawing/2010/main"/>
                </a:ext>
              </a:extLst>
            </a:blip>
            <a:stretch>
              <a:fillRect/>
            </a:stretch>
          </p:blipFill>
          <p:spPr>
            <a:xfrm>
              <a:off x="2845308" y="1967484"/>
              <a:ext cx="3458717" cy="2135885"/>
            </a:xfrm>
            <a:prstGeom prst="rect">
              <a:avLst/>
            </a:prstGeom>
          </p:spPr>
        </p:pic>
        <p:pic>
          <p:nvPicPr>
            <p:cNvPr id="5" name="object 5"/>
            <p:cNvPicPr/>
            <p:nvPr/>
          </p:nvPicPr>
          <p:blipFill>
            <a:blip r:embed="rId3" cstate="print">
              <a:extLst>
                <a:ext uri="{28A0092B-C50C-407E-A947-70E740481C1C}">
                  <a14:useLocalDpi xmlns:a14="http://schemas.microsoft.com/office/drawing/2010/main"/>
                </a:ext>
              </a:extLst>
            </a:blip>
            <a:stretch>
              <a:fillRect/>
            </a:stretch>
          </p:blipFill>
          <p:spPr>
            <a:xfrm>
              <a:off x="514350" y="2098548"/>
              <a:ext cx="1944623" cy="2004821"/>
            </a:xfrm>
            <a:prstGeom prst="rect">
              <a:avLst/>
            </a:prstGeom>
          </p:spPr>
        </p:pic>
        <p:pic>
          <p:nvPicPr>
            <p:cNvPr id="6" name="object 6"/>
            <p:cNvPicPr/>
            <p:nvPr/>
          </p:nvPicPr>
          <p:blipFill>
            <a:blip r:embed="rId4" cstate="print"/>
            <a:stretch>
              <a:fillRect/>
            </a:stretch>
          </p:blipFill>
          <p:spPr>
            <a:xfrm>
              <a:off x="1357883" y="1588008"/>
              <a:ext cx="2436113" cy="1342643"/>
            </a:xfrm>
            <a:prstGeom prst="rect">
              <a:avLst/>
            </a:prstGeom>
          </p:spPr>
        </p:pic>
        <p:pic>
          <p:nvPicPr>
            <p:cNvPr id="7" name="object 7"/>
            <p:cNvPicPr/>
            <p:nvPr/>
          </p:nvPicPr>
          <p:blipFill>
            <a:blip r:embed="rId5" cstate="print"/>
            <a:stretch>
              <a:fillRect/>
            </a:stretch>
          </p:blipFill>
          <p:spPr>
            <a:xfrm>
              <a:off x="1403700" y="1610969"/>
              <a:ext cx="2344006" cy="1251102"/>
            </a:xfrm>
            <a:prstGeom prst="rect">
              <a:avLst/>
            </a:prstGeom>
          </p:spPr>
        </p:pic>
        <p:sp>
          <p:nvSpPr>
            <p:cNvPr id="8" name="object 8"/>
            <p:cNvSpPr/>
            <p:nvPr/>
          </p:nvSpPr>
          <p:spPr>
            <a:xfrm>
              <a:off x="1403700" y="1610969"/>
              <a:ext cx="2344420" cy="1251585"/>
            </a:xfrm>
            <a:custGeom>
              <a:avLst/>
              <a:gdLst/>
              <a:ahLst/>
              <a:cxnLst/>
              <a:rect l="l" t="t" r="r" b="b"/>
              <a:pathLst>
                <a:path w="2344420" h="1251585">
                  <a:moveTo>
                    <a:pt x="0" y="1251102"/>
                  </a:moveTo>
                  <a:lnTo>
                    <a:pt x="928" y="1199531"/>
                  </a:lnTo>
                  <a:lnTo>
                    <a:pt x="3688" y="1148491"/>
                  </a:lnTo>
                  <a:lnTo>
                    <a:pt x="8246" y="1098023"/>
                  </a:lnTo>
                  <a:lnTo>
                    <a:pt x="14564" y="1048166"/>
                  </a:lnTo>
                  <a:lnTo>
                    <a:pt x="22608" y="998960"/>
                  </a:lnTo>
                  <a:lnTo>
                    <a:pt x="32341" y="950446"/>
                  </a:lnTo>
                  <a:lnTo>
                    <a:pt x="43727" y="902664"/>
                  </a:lnTo>
                  <a:lnTo>
                    <a:pt x="56731" y="855655"/>
                  </a:lnTo>
                  <a:lnTo>
                    <a:pt x="71317" y="809458"/>
                  </a:lnTo>
                  <a:lnTo>
                    <a:pt x="87449" y="764115"/>
                  </a:lnTo>
                  <a:lnTo>
                    <a:pt x="105092" y="719664"/>
                  </a:lnTo>
                  <a:lnTo>
                    <a:pt x="124209" y="676146"/>
                  </a:lnTo>
                  <a:lnTo>
                    <a:pt x="144765" y="633603"/>
                  </a:lnTo>
                  <a:lnTo>
                    <a:pt x="166723" y="592073"/>
                  </a:lnTo>
                  <a:lnTo>
                    <a:pt x="190049" y="551597"/>
                  </a:lnTo>
                  <a:lnTo>
                    <a:pt x="214706" y="512215"/>
                  </a:lnTo>
                  <a:lnTo>
                    <a:pt x="240659" y="473968"/>
                  </a:lnTo>
                  <a:lnTo>
                    <a:pt x="267871" y="436896"/>
                  </a:lnTo>
                  <a:lnTo>
                    <a:pt x="296308" y="401039"/>
                  </a:lnTo>
                  <a:lnTo>
                    <a:pt x="325932" y="366437"/>
                  </a:lnTo>
                  <a:lnTo>
                    <a:pt x="356709" y="333131"/>
                  </a:lnTo>
                  <a:lnTo>
                    <a:pt x="388603" y="301161"/>
                  </a:lnTo>
                  <a:lnTo>
                    <a:pt x="421577" y="270567"/>
                  </a:lnTo>
                  <a:lnTo>
                    <a:pt x="455596" y="241389"/>
                  </a:lnTo>
                  <a:lnTo>
                    <a:pt x="490624" y="213667"/>
                  </a:lnTo>
                  <a:lnTo>
                    <a:pt x="526625" y="187442"/>
                  </a:lnTo>
                  <a:lnTo>
                    <a:pt x="563564" y="162755"/>
                  </a:lnTo>
                  <a:lnTo>
                    <a:pt x="601405" y="139644"/>
                  </a:lnTo>
                  <a:lnTo>
                    <a:pt x="640112" y="118152"/>
                  </a:lnTo>
                  <a:lnTo>
                    <a:pt x="679649" y="98317"/>
                  </a:lnTo>
                  <a:lnTo>
                    <a:pt x="719980" y="80180"/>
                  </a:lnTo>
                  <a:lnTo>
                    <a:pt x="761070" y="63781"/>
                  </a:lnTo>
                  <a:lnTo>
                    <a:pt x="802882" y="49161"/>
                  </a:lnTo>
                  <a:lnTo>
                    <a:pt x="845382" y="36360"/>
                  </a:lnTo>
                  <a:lnTo>
                    <a:pt x="888532" y="25417"/>
                  </a:lnTo>
                  <a:lnTo>
                    <a:pt x="932298" y="16374"/>
                  </a:lnTo>
                  <a:lnTo>
                    <a:pt x="976643" y="9271"/>
                  </a:lnTo>
                  <a:lnTo>
                    <a:pt x="1021533" y="4147"/>
                  </a:lnTo>
                  <a:lnTo>
                    <a:pt x="1066930" y="1043"/>
                  </a:lnTo>
                  <a:lnTo>
                    <a:pt x="1112799" y="0"/>
                  </a:lnTo>
                  <a:lnTo>
                    <a:pt x="1158673" y="1053"/>
                  </a:lnTo>
                  <a:lnTo>
                    <a:pt x="1204153" y="4190"/>
                  </a:lnTo>
                  <a:lnTo>
                    <a:pt x="1249196" y="9374"/>
                  </a:lnTo>
                  <a:lnTo>
                    <a:pt x="1293762" y="16569"/>
                  </a:lnTo>
                  <a:lnTo>
                    <a:pt x="1337807" y="25737"/>
                  </a:lnTo>
                  <a:lnTo>
                    <a:pt x="1381291" y="36843"/>
                  </a:lnTo>
                  <a:lnTo>
                    <a:pt x="1424170" y="49850"/>
                  </a:lnTo>
                  <a:lnTo>
                    <a:pt x="1466404" y="64722"/>
                  </a:lnTo>
                  <a:lnTo>
                    <a:pt x="1507950" y="81422"/>
                  </a:lnTo>
                  <a:lnTo>
                    <a:pt x="1548767" y="99914"/>
                  </a:lnTo>
                  <a:lnTo>
                    <a:pt x="1588811" y="120161"/>
                  </a:lnTo>
                  <a:lnTo>
                    <a:pt x="1628043" y="142127"/>
                  </a:lnTo>
                  <a:lnTo>
                    <a:pt x="1666418" y="165775"/>
                  </a:lnTo>
                  <a:lnTo>
                    <a:pt x="1703897" y="191070"/>
                  </a:lnTo>
                  <a:lnTo>
                    <a:pt x="1740436" y="217974"/>
                  </a:lnTo>
                  <a:lnTo>
                    <a:pt x="1775994" y="246451"/>
                  </a:lnTo>
                  <a:lnTo>
                    <a:pt x="1810529" y="276466"/>
                  </a:lnTo>
                  <a:lnTo>
                    <a:pt x="1843998" y="307980"/>
                  </a:lnTo>
                  <a:lnTo>
                    <a:pt x="1876361" y="340958"/>
                  </a:lnTo>
                  <a:lnTo>
                    <a:pt x="1907575" y="375364"/>
                  </a:lnTo>
                  <a:lnTo>
                    <a:pt x="1937598" y="411160"/>
                  </a:lnTo>
                  <a:lnTo>
                    <a:pt x="1966388" y="448311"/>
                  </a:lnTo>
                  <a:lnTo>
                    <a:pt x="1993903" y="486781"/>
                  </a:lnTo>
                  <a:lnTo>
                    <a:pt x="2020101" y="526531"/>
                  </a:lnTo>
                  <a:lnTo>
                    <a:pt x="2044941" y="567528"/>
                  </a:lnTo>
                  <a:lnTo>
                    <a:pt x="2068381" y="609732"/>
                  </a:lnTo>
                  <a:lnTo>
                    <a:pt x="2090378" y="653110"/>
                  </a:lnTo>
                  <a:lnTo>
                    <a:pt x="2110891" y="697623"/>
                  </a:lnTo>
                  <a:lnTo>
                    <a:pt x="2129877" y="743235"/>
                  </a:lnTo>
                  <a:lnTo>
                    <a:pt x="2147295" y="789911"/>
                  </a:lnTo>
                  <a:lnTo>
                    <a:pt x="2163103" y="837613"/>
                  </a:lnTo>
                  <a:lnTo>
                    <a:pt x="2177259" y="886305"/>
                  </a:lnTo>
                  <a:lnTo>
                    <a:pt x="2189721" y="935951"/>
                  </a:lnTo>
                  <a:lnTo>
                    <a:pt x="2344013" y="935951"/>
                  </a:lnTo>
                  <a:lnTo>
                    <a:pt x="2066632" y="1251102"/>
                  </a:lnTo>
                  <a:lnTo>
                    <a:pt x="1708124" y="935951"/>
                  </a:lnTo>
                  <a:lnTo>
                    <a:pt x="1860969" y="935951"/>
                  </a:lnTo>
                  <a:lnTo>
                    <a:pt x="1844551" y="886609"/>
                  </a:lnTo>
                  <a:lnTo>
                    <a:pt x="1826030" y="838975"/>
                  </a:lnTo>
                  <a:lnTo>
                    <a:pt x="1805491" y="793099"/>
                  </a:lnTo>
                  <a:lnTo>
                    <a:pt x="1783020" y="749027"/>
                  </a:lnTo>
                  <a:lnTo>
                    <a:pt x="1758703" y="706807"/>
                  </a:lnTo>
                  <a:lnTo>
                    <a:pt x="1732625" y="666487"/>
                  </a:lnTo>
                  <a:lnTo>
                    <a:pt x="1704873" y="628114"/>
                  </a:lnTo>
                  <a:lnTo>
                    <a:pt x="1675532" y="591736"/>
                  </a:lnTo>
                  <a:lnTo>
                    <a:pt x="1644689" y="557400"/>
                  </a:lnTo>
                  <a:lnTo>
                    <a:pt x="1612428" y="525154"/>
                  </a:lnTo>
                  <a:lnTo>
                    <a:pt x="1578836" y="495045"/>
                  </a:lnTo>
                  <a:lnTo>
                    <a:pt x="1543999" y="467121"/>
                  </a:lnTo>
                  <a:lnTo>
                    <a:pt x="1508001" y="441430"/>
                  </a:lnTo>
                  <a:lnTo>
                    <a:pt x="1470930" y="418018"/>
                  </a:lnTo>
                  <a:lnTo>
                    <a:pt x="1432871" y="396934"/>
                  </a:lnTo>
                  <a:lnTo>
                    <a:pt x="1393910" y="378225"/>
                  </a:lnTo>
                  <a:lnTo>
                    <a:pt x="1354133" y="361939"/>
                  </a:lnTo>
                  <a:lnTo>
                    <a:pt x="1313625" y="348122"/>
                  </a:lnTo>
                  <a:lnTo>
                    <a:pt x="1272472" y="336824"/>
                  </a:lnTo>
                  <a:lnTo>
                    <a:pt x="1230760" y="328090"/>
                  </a:lnTo>
                  <a:lnTo>
                    <a:pt x="1188575" y="321970"/>
                  </a:lnTo>
                  <a:lnTo>
                    <a:pt x="1146002" y="318509"/>
                  </a:lnTo>
                  <a:lnTo>
                    <a:pt x="1103128" y="317757"/>
                  </a:lnTo>
                  <a:lnTo>
                    <a:pt x="1060039" y="319760"/>
                  </a:lnTo>
                  <a:lnTo>
                    <a:pt x="1016819" y="324566"/>
                  </a:lnTo>
                  <a:lnTo>
                    <a:pt x="973556" y="332222"/>
                  </a:lnTo>
                  <a:lnTo>
                    <a:pt x="930334" y="342777"/>
                  </a:lnTo>
                  <a:lnTo>
                    <a:pt x="887240" y="356277"/>
                  </a:lnTo>
                  <a:lnTo>
                    <a:pt x="844359" y="372770"/>
                  </a:lnTo>
                  <a:lnTo>
                    <a:pt x="803776" y="391343"/>
                  </a:lnTo>
                  <a:lnTo>
                    <a:pt x="764438" y="412307"/>
                  </a:lnTo>
                  <a:lnTo>
                    <a:pt x="726396" y="435575"/>
                  </a:lnTo>
                  <a:lnTo>
                    <a:pt x="689702" y="461061"/>
                  </a:lnTo>
                  <a:lnTo>
                    <a:pt x="654409" y="488677"/>
                  </a:lnTo>
                  <a:lnTo>
                    <a:pt x="620569" y="518336"/>
                  </a:lnTo>
                  <a:lnTo>
                    <a:pt x="588233" y="549952"/>
                  </a:lnTo>
                  <a:lnTo>
                    <a:pt x="557454" y="583439"/>
                  </a:lnTo>
                  <a:lnTo>
                    <a:pt x="528284" y="618708"/>
                  </a:lnTo>
                  <a:lnTo>
                    <a:pt x="500774" y="655674"/>
                  </a:lnTo>
                  <a:lnTo>
                    <a:pt x="474977" y="694250"/>
                  </a:lnTo>
                  <a:lnTo>
                    <a:pt x="450944" y="734348"/>
                  </a:lnTo>
                  <a:lnTo>
                    <a:pt x="428729" y="775882"/>
                  </a:lnTo>
                  <a:lnTo>
                    <a:pt x="408382" y="818766"/>
                  </a:lnTo>
                  <a:lnTo>
                    <a:pt x="389956" y="862911"/>
                  </a:lnTo>
                  <a:lnTo>
                    <a:pt x="373503" y="908233"/>
                  </a:lnTo>
                  <a:lnTo>
                    <a:pt x="359075" y="954642"/>
                  </a:lnTo>
                  <a:lnTo>
                    <a:pt x="346724" y="1002054"/>
                  </a:lnTo>
                  <a:lnTo>
                    <a:pt x="336502" y="1050381"/>
                  </a:lnTo>
                  <a:lnTo>
                    <a:pt x="328461" y="1099536"/>
                  </a:lnTo>
                  <a:lnTo>
                    <a:pt x="322653" y="1149432"/>
                  </a:lnTo>
                  <a:lnTo>
                    <a:pt x="319130" y="1199983"/>
                  </a:lnTo>
                  <a:lnTo>
                    <a:pt x="317944" y="1251102"/>
                  </a:lnTo>
                  <a:lnTo>
                    <a:pt x="0" y="1251102"/>
                  </a:lnTo>
                  <a:close/>
                </a:path>
              </a:pathLst>
            </a:custGeom>
            <a:ln w="9525">
              <a:solidFill>
                <a:srgbClr val="497DB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object 9"/>
          <p:cNvGrpSpPr/>
          <p:nvPr/>
        </p:nvGrpSpPr>
        <p:grpSpPr>
          <a:xfrm>
            <a:off x="6353555" y="830580"/>
            <a:ext cx="5029200" cy="3288029"/>
            <a:chOff x="6353555" y="830580"/>
            <a:chExt cx="5029200" cy="3288029"/>
          </a:xfrm>
        </p:grpSpPr>
        <p:pic>
          <p:nvPicPr>
            <p:cNvPr id="10" name="object 10"/>
            <p:cNvPicPr/>
            <p:nvPr/>
          </p:nvPicPr>
          <p:blipFill>
            <a:blip r:embed="rId6" cstate="print"/>
            <a:stretch>
              <a:fillRect/>
            </a:stretch>
          </p:blipFill>
          <p:spPr>
            <a:xfrm>
              <a:off x="7668018" y="830580"/>
              <a:ext cx="3714273" cy="3288029"/>
            </a:xfrm>
            <a:prstGeom prst="rect">
              <a:avLst/>
            </a:prstGeom>
          </p:spPr>
        </p:pic>
        <p:pic>
          <p:nvPicPr>
            <p:cNvPr id="11" name="object 11"/>
            <p:cNvPicPr/>
            <p:nvPr/>
          </p:nvPicPr>
          <p:blipFill>
            <a:blip r:embed="rId7" cstate="print"/>
            <a:stretch>
              <a:fillRect/>
            </a:stretch>
          </p:blipFill>
          <p:spPr>
            <a:xfrm>
              <a:off x="6353555" y="2504694"/>
              <a:ext cx="1362455" cy="988313"/>
            </a:xfrm>
            <a:prstGeom prst="rect">
              <a:avLst/>
            </a:prstGeom>
          </p:spPr>
        </p:pic>
        <p:pic>
          <p:nvPicPr>
            <p:cNvPr id="12" name="object 12"/>
            <p:cNvPicPr/>
            <p:nvPr/>
          </p:nvPicPr>
          <p:blipFill>
            <a:blip r:embed="rId8" cstate="print"/>
            <a:stretch>
              <a:fillRect/>
            </a:stretch>
          </p:blipFill>
          <p:spPr>
            <a:xfrm>
              <a:off x="6399657" y="2534031"/>
              <a:ext cx="1268729" cy="883158"/>
            </a:xfrm>
            <a:prstGeom prst="rect">
              <a:avLst/>
            </a:prstGeom>
          </p:spPr>
        </p:pic>
        <p:sp>
          <p:nvSpPr>
            <p:cNvPr id="13" name="object 13"/>
            <p:cNvSpPr/>
            <p:nvPr/>
          </p:nvSpPr>
          <p:spPr>
            <a:xfrm>
              <a:off x="6399656" y="2534031"/>
              <a:ext cx="1268730" cy="883285"/>
            </a:xfrm>
            <a:custGeom>
              <a:avLst/>
              <a:gdLst/>
              <a:ahLst/>
              <a:cxnLst/>
              <a:rect l="l" t="t" r="r" b="b"/>
              <a:pathLst>
                <a:path w="1268729" h="883285">
                  <a:moveTo>
                    <a:pt x="0" y="220789"/>
                  </a:moveTo>
                  <a:lnTo>
                    <a:pt x="827151" y="220789"/>
                  </a:lnTo>
                  <a:lnTo>
                    <a:pt x="827151" y="0"/>
                  </a:lnTo>
                  <a:lnTo>
                    <a:pt x="1268730" y="441578"/>
                  </a:lnTo>
                  <a:lnTo>
                    <a:pt x="827151" y="883157"/>
                  </a:lnTo>
                  <a:lnTo>
                    <a:pt x="827151" y="662368"/>
                  </a:lnTo>
                  <a:lnTo>
                    <a:pt x="0" y="662368"/>
                  </a:lnTo>
                  <a:lnTo>
                    <a:pt x="0" y="220789"/>
                  </a:lnTo>
                  <a:close/>
                </a:path>
              </a:pathLst>
            </a:custGeom>
            <a:ln w="9525">
              <a:solidFill>
                <a:srgbClr val="497DB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401628" y="4730170"/>
            <a:ext cx="8451215" cy="361315"/>
          </a:xfrm>
          <a:prstGeom prst="rect">
            <a:avLst/>
          </a:prstGeom>
        </p:spPr>
        <p:txBody>
          <a:bodyPr vert="horz" wrap="square" lIns="0" tIns="12700" rIns="0" bIns="0" rtlCol="0">
            <a:spAutoFit/>
          </a:bodyPr>
          <a:lstStyle/>
          <a:p>
            <a:pPr marL="277495" marR="0" lvl="0" indent="-265430" defTabSz="914400" eaLnBrk="1" fontAlgn="auto" latinLnBrk="0" hangingPunct="1">
              <a:lnSpc>
                <a:spcPct val="100000"/>
              </a:lnSpc>
              <a:spcBef>
                <a:spcPts val="100"/>
              </a:spcBef>
              <a:spcAft>
                <a:spcPts val="0"/>
              </a:spcAft>
              <a:buClrTx/>
              <a:buSzTx/>
              <a:buFontTx/>
              <a:buChar char="•"/>
              <a:tabLst>
                <a:tab pos="277495" algn="l"/>
                <a:tab pos="278130" algn="l"/>
              </a:tabLst>
              <a:defRPr/>
            </a:pPr>
            <a:r>
              <a:rPr kumimoji="0" sz="2200" b="0" i="0" u="none" strike="noStrike" kern="0" cap="none" spc="0" normalizeH="0" baseline="0" noProof="0">
                <a:ln>
                  <a:noFill/>
                </a:ln>
                <a:solidFill>
                  <a:srgbClr val="3B5A77"/>
                </a:solidFill>
                <a:effectLst/>
                <a:uLnTx/>
                <a:uFillTx/>
                <a:latin typeface="Arial"/>
                <a:cs typeface="Arial"/>
              </a:rPr>
              <a:t>Now</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we</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have</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one</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mother board with</a:t>
            </a:r>
            <a:r>
              <a:rPr kumimoji="0" sz="2200" b="0" i="0" u="none" strike="noStrike" kern="0" cap="none" spc="-2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all</a:t>
            </a:r>
            <a:r>
              <a:rPr kumimoji="0" sz="2200" b="0" i="0" u="none" strike="noStrike" kern="0" cap="none" spc="-10"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the</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8</a:t>
            </a:r>
            <a:r>
              <a:rPr kumimoji="0" sz="2200" b="0" i="0" u="none" strike="noStrike" kern="0" cap="none" spc="-12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ASICS</a:t>
            </a:r>
            <a:r>
              <a:rPr kumimoji="0" sz="2200" b="0" i="0" u="none" strike="noStrike" kern="0" cap="none" spc="-35" normalizeH="0" baseline="0" noProof="0">
                <a:ln>
                  <a:noFill/>
                </a:ln>
                <a:solidFill>
                  <a:srgbClr val="3B5A77"/>
                </a:solidFill>
                <a:effectLst/>
                <a:uLnTx/>
                <a:uFillTx/>
                <a:latin typeface="Arial"/>
                <a:cs typeface="Arial"/>
              </a:rPr>
              <a:t> </a:t>
            </a:r>
            <a:r>
              <a:rPr kumimoji="0" sz="2200" b="0" i="0" u="none" strike="noStrike" kern="0" cap="none" spc="0" normalizeH="0" baseline="0" noProof="0">
                <a:ln>
                  <a:noFill/>
                </a:ln>
                <a:solidFill>
                  <a:srgbClr val="3B5A77"/>
                </a:solidFill>
                <a:effectLst/>
                <a:uLnTx/>
                <a:uFillTx/>
                <a:latin typeface="Arial"/>
                <a:cs typeface="Arial"/>
              </a:rPr>
              <a:t>wire</a:t>
            </a:r>
            <a:r>
              <a:rPr kumimoji="0" sz="2200" b="0" i="0" u="none" strike="noStrike" kern="0" cap="none" spc="-5" normalizeH="0" baseline="0" noProof="0">
                <a:ln>
                  <a:noFill/>
                </a:ln>
                <a:solidFill>
                  <a:srgbClr val="3B5A77"/>
                </a:solidFill>
                <a:effectLst/>
                <a:uLnTx/>
                <a:uFillTx/>
                <a:latin typeface="Arial"/>
                <a:cs typeface="Arial"/>
              </a:rPr>
              <a:t> </a:t>
            </a:r>
            <a:r>
              <a:rPr kumimoji="0" sz="2200" b="0" i="0" u="none" strike="noStrike" kern="0" cap="none" spc="-10" normalizeH="0" baseline="0" noProof="0">
                <a:ln>
                  <a:noFill/>
                </a:ln>
                <a:solidFill>
                  <a:srgbClr val="3B5A77"/>
                </a:solidFill>
                <a:effectLst/>
                <a:uLnTx/>
                <a:uFillTx/>
                <a:latin typeface="Arial"/>
                <a:cs typeface="Arial"/>
              </a:rPr>
              <a:t>bonding</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0" cap="none" spc="-25" normalizeH="0" baseline="0" noProof="0">
                <a:ln>
                  <a:noFill/>
                </a:ln>
                <a:solidFill>
                  <a:srgbClr val="E95124"/>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36</a:t>
            </a:fld>
            <a:endParaRPr kumimoji="0" sz="1200" b="1" i="0" u="none" strike="noStrike" kern="0" cap="none" spc="-25" normalizeH="0" baseline="0" noProof="0">
              <a:ln>
                <a:noFill/>
              </a:ln>
              <a:solidFill>
                <a:srgbClr val="E95124"/>
              </a:solidFill>
              <a:effectLst/>
              <a:uLnTx/>
              <a:uFillTx/>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20C20-F204-70DF-A9BF-8F061A6523D6}"/>
              </a:ext>
            </a:extLst>
          </p:cNvPr>
          <p:cNvPicPr>
            <a:picLocks noGrp="1" noChangeAspect="1"/>
          </p:cNvPicPr>
          <p:nvPr/>
        </p:nvPicPr>
        <p:blipFill>
          <a:blip r:embed="rId3" cstate="print">
            <a:extLst>
              <a:ext uri="{28A0092B-C50C-407E-A947-70E740481C1C}">
                <a14:useLocalDpi xmlns:a14="http://schemas.microsoft.com/office/drawing/2010/main"/>
              </a:ext>
            </a:extLst>
          </a:blip>
          <a:stretch>
            <a:fillRect/>
          </a:stretch>
        </p:blipFill>
        <p:spPr>
          <a:xfrm>
            <a:off x="7090037" y="2994762"/>
            <a:ext cx="5180272" cy="3863238"/>
          </a:xfrm>
          <a:prstGeom prst="rect">
            <a:avLst/>
          </a:prstGeom>
        </p:spPr>
      </p:pic>
      <p:pic>
        <p:nvPicPr>
          <p:cNvPr id="7" name="Picture 6">
            <a:extLst>
              <a:ext uri="{FF2B5EF4-FFF2-40B4-BE49-F238E27FC236}">
                <a16:creationId xmlns:a16="http://schemas.microsoft.com/office/drawing/2014/main" id="{FF9C3331-7632-65F0-697B-8DC04DAAD080}"/>
              </a:ext>
            </a:extLst>
          </p:cNvPr>
          <p:cNvPicPr>
            <a:picLocks noChangeAspect="1"/>
          </p:cNvPicPr>
          <p:nvPr/>
        </p:nvPicPr>
        <p:blipFill>
          <a:blip r:embed="rId4"/>
          <a:stretch>
            <a:fillRect/>
          </a:stretch>
        </p:blipFill>
        <p:spPr>
          <a:xfrm>
            <a:off x="5535091" y="1025846"/>
            <a:ext cx="4418394" cy="3196718"/>
          </a:xfrm>
          <a:prstGeom prst="rect">
            <a:avLst/>
          </a:prstGeom>
        </p:spPr>
      </p:pic>
      <p:sp>
        <p:nvSpPr>
          <p:cNvPr id="2" name="Titolo 1">
            <a:extLst>
              <a:ext uri="{FF2B5EF4-FFF2-40B4-BE49-F238E27FC236}">
                <a16:creationId xmlns:a16="http://schemas.microsoft.com/office/drawing/2014/main" id="{41699152-9E11-FB94-688D-30DF8858240E}"/>
              </a:ext>
            </a:extLst>
          </p:cNvPr>
          <p:cNvSpPr>
            <a:spLocks noGrp="1"/>
          </p:cNvSpPr>
          <p:nvPr>
            <p:ph type="title"/>
          </p:nvPr>
        </p:nvSpPr>
        <p:spPr>
          <a:xfrm>
            <a:off x="2191676" y="365125"/>
            <a:ext cx="1943100" cy="1325563"/>
          </a:xfrm>
        </p:spPr>
        <p:txBody>
          <a:bodyPr/>
          <a:lstStyle/>
          <a:p>
            <a:pPr algn="ctr"/>
            <a:r>
              <a:rPr lang="it-IT"/>
              <a:t>GRAIN</a:t>
            </a:r>
            <a:endParaRPr lang="en-US"/>
          </a:p>
        </p:txBody>
      </p:sp>
      <p:sp>
        <p:nvSpPr>
          <p:cNvPr id="3" name="Segnaposto contenuto 2">
            <a:extLst>
              <a:ext uri="{FF2B5EF4-FFF2-40B4-BE49-F238E27FC236}">
                <a16:creationId xmlns:a16="http://schemas.microsoft.com/office/drawing/2014/main" id="{AA59BF63-518A-D2A1-3FAB-8F86B0F92060}"/>
              </a:ext>
            </a:extLst>
          </p:cNvPr>
          <p:cNvSpPr>
            <a:spLocks noGrp="1"/>
          </p:cNvSpPr>
          <p:nvPr>
            <p:ph sz="half" idx="1"/>
          </p:nvPr>
        </p:nvSpPr>
        <p:spPr>
          <a:xfrm>
            <a:off x="838200" y="365125"/>
            <a:ext cx="5181600" cy="5811838"/>
          </a:xfrm>
        </p:spPr>
        <p:txBody>
          <a:bodyPr>
            <a:normAutofit/>
          </a:bodyPr>
          <a:lstStyle/>
          <a:p>
            <a:endParaRPr lang="it-IT"/>
          </a:p>
          <a:p>
            <a:endParaRPr lang="it-IT"/>
          </a:p>
          <a:p>
            <a:endParaRPr lang="it-IT"/>
          </a:p>
          <a:p>
            <a:r>
              <a:rPr lang="it-IT"/>
              <a:t>Neutrino </a:t>
            </a:r>
            <a:r>
              <a:rPr lang="it-IT" err="1"/>
              <a:t>energy</a:t>
            </a:r>
            <a:r>
              <a:rPr lang="it-IT"/>
              <a:t> </a:t>
            </a:r>
            <a:r>
              <a:rPr lang="it-IT" err="1"/>
              <a:t>reconstruction</a:t>
            </a:r>
            <a:r>
              <a:rPr lang="it-IT"/>
              <a:t> </a:t>
            </a:r>
            <a:br>
              <a:rPr lang="it-IT"/>
            </a:br>
            <a:r>
              <a:rPr lang="it-IT"/>
              <a:t>with </a:t>
            </a:r>
            <a:r>
              <a:rPr lang="it-IT" b="1" err="1">
                <a:solidFill>
                  <a:srgbClr val="FF0000"/>
                </a:solidFill>
              </a:rPr>
              <a:t>calorimetric</a:t>
            </a:r>
            <a:r>
              <a:rPr lang="it-IT"/>
              <a:t> </a:t>
            </a:r>
            <a:r>
              <a:rPr lang="it-IT" err="1"/>
              <a:t>technique</a:t>
            </a:r>
            <a:endParaRPr lang="it-IT"/>
          </a:p>
        </p:txBody>
      </p:sp>
      <p:sp>
        <p:nvSpPr>
          <p:cNvPr id="4" name="Content Placeholder 3">
            <a:extLst>
              <a:ext uri="{FF2B5EF4-FFF2-40B4-BE49-F238E27FC236}">
                <a16:creationId xmlns:a16="http://schemas.microsoft.com/office/drawing/2014/main" id="{7D9FE850-5864-89CA-D60F-FBA23987CA60}"/>
              </a:ext>
            </a:extLst>
          </p:cNvPr>
          <p:cNvSpPr>
            <a:spLocks noGrp="1"/>
          </p:cNvSpPr>
          <p:nvPr>
            <p:ph sz="half" idx="2"/>
          </p:nvPr>
        </p:nvSpPr>
        <p:spPr>
          <a:xfrm>
            <a:off x="6172200" y="365125"/>
            <a:ext cx="5181600" cy="5811838"/>
          </a:xfrm>
        </p:spPr>
        <p:txBody>
          <a:bodyPr>
            <a:normAutofit/>
          </a:bodyPr>
          <a:lstStyle/>
          <a:p>
            <a:r>
              <a:rPr lang="it-IT" err="1"/>
              <a:t>Tracks</a:t>
            </a:r>
            <a:r>
              <a:rPr lang="it-IT"/>
              <a:t> and </a:t>
            </a:r>
            <a:r>
              <a:rPr lang="it-IT" err="1"/>
              <a:t>event</a:t>
            </a:r>
            <a:r>
              <a:rPr lang="it-IT"/>
              <a:t> </a:t>
            </a:r>
            <a:r>
              <a:rPr lang="it-IT" err="1"/>
              <a:t>reconstruction</a:t>
            </a:r>
            <a:r>
              <a:rPr lang="it-IT"/>
              <a:t> </a:t>
            </a:r>
            <a:r>
              <a:rPr lang="it-IT" err="1"/>
              <a:t>using</a:t>
            </a:r>
            <a:r>
              <a:rPr lang="it-IT"/>
              <a:t> </a:t>
            </a:r>
            <a:r>
              <a:rPr lang="it-IT" err="1"/>
              <a:t>Hadamard</a:t>
            </a:r>
            <a:r>
              <a:rPr lang="it-IT"/>
              <a:t> </a:t>
            </a:r>
            <a:r>
              <a:rPr lang="it-IT" b="1" err="1">
                <a:solidFill>
                  <a:srgbClr val="FF0000"/>
                </a:solidFill>
              </a:rPr>
              <a:t>mask</a:t>
            </a:r>
            <a:r>
              <a:rPr lang="it-IT"/>
              <a:t> or </a:t>
            </a:r>
            <a:r>
              <a:rPr lang="it-IT" b="1" err="1">
                <a:solidFill>
                  <a:srgbClr val="FF0000"/>
                </a:solidFill>
              </a:rPr>
              <a:t>lens</a:t>
            </a:r>
            <a:endParaRPr lang="it-IT" b="1">
              <a:solidFill>
                <a:srgbClr val="FF0000"/>
              </a:solidFill>
            </a:endParaRPr>
          </a:p>
          <a:p>
            <a:endParaRPr lang="en-US"/>
          </a:p>
          <a:p>
            <a:endParaRPr lang="en-US"/>
          </a:p>
          <a:p>
            <a:endParaRPr lang="it-IT"/>
          </a:p>
          <a:p>
            <a:endParaRPr lang="en-US"/>
          </a:p>
        </p:txBody>
      </p:sp>
      <p:pic>
        <p:nvPicPr>
          <p:cNvPr id="9" name="Picture 8">
            <a:extLst>
              <a:ext uri="{FF2B5EF4-FFF2-40B4-BE49-F238E27FC236}">
                <a16:creationId xmlns:a16="http://schemas.microsoft.com/office/drawing/2014/main" id="{47D8AD31-2C57-18E1-4E48-66E6044BAAD5}"/>
              </a:ext>
            </a:extLst>
          </p:cNvPr>
          <p:cNvPicPr>
            <a:picLocks noChangeAspect="1"/>
          </p:cNvPicPr>
          <p:nvPr/>
        </p:nvPicPr>
        <p:blipFill>
          <a:blip r:embed="rId5"/>
          <a:stretch>
            <a:fillRect/>
          </a:stretch>
        </p:blipFill>
        <p:spPr>
          <a:xfrm>
            <a:off x="378379" y="2746289"/>
            <a:ext cx="4418394" cy="3919306"/>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24AE78F-D353-9667-2128-47F1097B834D}"/>
                  </a:ext>
                </a:extLst>
              </p:cNvPr>
              <p:cNvSpPr txBox="1"/>
              <p:nvPr/>
            </p:nvSpPr>
            <p:spPr>
              <a:xfrm>
                <a:off x="2292843" y="3692095"/>
                <a:ext cx="2046177" cy="7838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num>
                        <m:den>
                          <m: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en>
                      </m:f>
                      <m: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num>
                        <m:den>
                          <m: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en>
                      </m:f>
                      <m:r>
                        <a:rPr kumimoji="0" lang="it-IT"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Symbol" panose="05050102010706020507" pitchFamily="18" charset="2"/>
                        </a:rPr>
                        <m:t> 1%</m:t>
                      </m:r>
                    </m:oMath>
                  </m:oMathPara>
                </a14:m>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824AE78F-D353-9667-2128-47F1097B834D}"/>
                  </a:ext>
                </a:extLst>
              </p:cNvPr>
              <p:cNvSpPr txBox="1">
                <a:spLocks noRot="1" noChangeAspect="1" noMove="1" noResize="1" noEditPoints="1" noAdjustHandles="1" noChangeArrowheads="1" noChangeShapeType="1" noTextEdit="1"/>
              </p:cNvSpPr>
              <p:nvPr/>
            </p:nvSpPr>
            <p:spPr>
              <a:xfrm>
                <a:off x="2292843" y="3692095"/>
                <a:ext cx="2046177" cy="783804"/>
              </a:xfrm>
              <a:prstGeom prst="rect">
                <a:avLst/>
              </a:prstGeom>
              <a:blipFill>
                <a:blip r:embed="rId6"/>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344F56F-0589-93CB-C9D4-8EF958BBEC2B}"/>
              </a:ext>
            </a:extLst>
          </p:cNvPr>
          <p:cNvSpPr txBox="1"/>
          <p:nvPr/>
        </p:nvSpPr>
        <p:spPr>
          <a:xfrm rot="20336860">
            <a:off x="229288" y="307444"/>
            <a:ext cx="1615008" cy="954107"/>
          </a:xfrm>
          <a:prstGeom prst="rect">
            <a:avLst/>
          </a:prstGeom>
          <a:no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black"/>
                </a:solidFill>
                <a:effectLst/>
                <a:uLnTx/>
                <a:uFillTx/>
                <a:latin typeface="Calibri" panose="020F0502020204030204"/>
                <a:ea typeface="+mn-ea"/>
                <a:cs typeface="+mn-cs"/>
              </a:rPr>
              <a:t>Bologna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black"/>
                </a:solidFill>
                <a:effectLst/>
                <a:uLnTx/>
                <a:uFillTx/>
                <a:latin typeface="Calibri" panose="020F0502020204030204"/>
                <a:ea typeface="+mn-ea"/>
                <a:cs typeface="+mn-cs"/>
              </a:rPr>
              <a:t>Genova</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37999AE-1E9B-B0F6-0C49-C2FB32C4376F}"/>
              </a:ext>
            </a:extLst>
          </p:cNvPr>
          <p:cNvSpPr txBox="1"/>
          <p:nvPr/>
        </p:nvSpPr>
        <p:spPr>
          <a:xfrm>
            <a:off x="6562102" y="6205870"/>
            <a:ext cx="21894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3D </a:t>
            </a:r>
            <a:r>
              <a:rPr kumimoji="0" lang="it-IT" sz="1800" b="0" i="0" u="none" strike="noStrike" kern="1200" cap="none" spc="0" normalizeH="0" baseline="0" noProof="0" err="1">
                <a:ln>
                  <a:noFill/>
                </a:ln>
                <a:solidFill>
                  <a:prstClr val="black"/>
                </a:solidFill>
                <a:effectLst/>
                <a:uLnTx/>
                <a:uFillTx/>
                <a:latin typeface="Calibri" panose="020F0502020204030204"/>
                <a:ea typeface="+mn-ea"/>
                <a:cs typeface="+mn-cs"/>
              </a:rPr>
              <a:t>backpropagation</a:t>
            </a: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 with mask</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F974C3-B745-90A4-16A3-36D707231505}"/>
              </a:ext>
            </a:extLst>
          </p:cNvPr>
          <p:cNvSpPr txBox="1"/>
          <p:nvPr/>
        </p:nvSpPr>
        <p:spPr>
          <a:xfrm>
            <a:off x="9597059" y="1363973"/>
            <a:ext cx="21894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3D </a:t>
            </a:r>
            <a:r>
              <a:rPr kumimoji="0" lang="it-IT" sz="1800" b="0" i="0" u="none" strike="noStrike" kern="1200" cap="none" spc="0" normalizeH="0" baseline="0" noProof="0" err="1">
                <a:ln>
                  <a:noFill/>
                </a:ln>
                <a:solidFill>
                  <a:prstClr val="black"/>
                </a:solidFill>
                <a:effectLst/>
                <a:uLnTx/>
                <a:uFillTx/>
                <a:latin typeface="Calibri" panose="020F0502020204030204"/>
                <a:ea typeface="+mn-ea"/>
                <a:cs typeface="+mn-cs"/>
              </a:rPr>
              <a:t>reconstruction</a:t>
            </a: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 with </a:t>
            </a:r>
            <a:r>
              <a:rPr kumimoji="0" lang="it-IT" sz="1800" b="0" i="0" u="none" strike="noStrike" kern="1200" cap="none" spc="0" normalizeH="0" baseline="0" noProof="0" err="1">
                <a:ln>
                  <a:noFill/>
                </a:ln>
                <a:solidFill>
                  <a:prstClr val="black"/>
                </a:solidFill>
                <a:effectLst/>
                <a:uLnTx/>
                <a:uFillTx/>
                <a:latin typeface="Calibri" panose="020F0502020204030204"/>
                <a:ea typeface="+mn-ea"/>
                <a:cs typeface="+mn-cs"/>
              </a:rPr>
              <a:t>lens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lide Number Placeholder 11">
            <a:extLst>
              <a:ext uri="{FF2B5EF4-FFF2-40B4-BE49-F238E27FC236}">
                <a16:creationId xmlns:a16="http://schemas.microsoft.com/office/drawing/2014/main" id="{BB99A511-9AFC-7165-94A9-30129D1709E1}"/>
              </a:ext>
            </a:extLst>
          </p:cNvPr>
          <p:cNvSpPr>
            <a:spLocks noGrp="1"/>
          </p:cNvSpPr>
          <p:nvPr>
            <p:ph type="sldNum" sz="quarter" idx="12"/>
          </p:nvPr>
        </p:nvSpPr>
        <p:spPr/>
        <p:txBody>
          <a:bodyPr/>
          <a:lstStyle/>
          <a:p>
            <a:fld id="{5E0C07AC-6DCC-4B97-97A7-E03D2784C92F}" type="slidenum">
              <a:rPr lang="en-US" smtClean="0"/>
              <a:t>37</a:t>
            </a:fld>
            <a:endParaRPr lang="en-US"/>
          </a:p>
        </p:txBody>
      </p:sp>
    </p:spTree>
    <p:extLst>
      <p:ext uri="{BB962C8B-B14F-4D97-AF65-F5344CB8AC3E}">
        <p14:creationId xmlns:p14="http://schemas.microsoft.com/office/powerpoint/2010/main" val="2464177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616D8A-1F93-344C-B586-8A5019EE9ECE}"/>
              </a:ext>
            </a:extLst>
          </p:cNvPr>
          <p:cNvSpPr>
            <a:spLocks noGrp="1"/>
          </p:cNvSpPr>
          <p:nvPr>
            <p:ph type="sldNum" sz="quarter" idx="12"/>
          </p:nvPr>
        </p:nvSpPr>
        <p:spPr/>
        <p:txBody>
          <a:bodyPr/>
          <a:lstStyle/>
          <a:p>
            <a:fld id="{5E0C07AC-6DCC-4B97-97A7-E03D2784C92F}" type="slidenum">
              <a:rPr lang="en-US" smtClean="0"/>
              <a:t>38</a:t>
            </a:fld>
            <a:endParaRPr lang="en-US"/>
          </a:p>
        </p:txBody>
      </p:sp>
    </p:spTree>
    <p:extLst>
      <p:ext uri="{BB962C8B-B14F-4D97-AF65-F5344CB8AC3E}">
        <p14:creationId xmlns:p14="http://schemas.microsoft.com/office/powerpoint/2010/main" val="112800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9E41F-CB45-4D6C-B9C6-FD75C26BAADE}"/>
              </a:ext>
            </a:extLst>
          </p:cNvPr>
          <p:cNvSpPr>
            <a:spLocks noGrp="1"/>
          </p:cNvSpPr>
          <p:nvPr>
            <p:ph type="title"/>
          </p:nvPr>
        </p:nvSpPr>
        <p:spPr>
          <a:xfrm>
            <a:off x="609599" y="92285"/>
            <a:ext cx="10972800" cy="647102"/>
          </a:xfrm>
        </p:spPr>
        <p:txBody>
          <a:bodyPr/>
          <a:lstStyle/>
          <a:p>
            <a:r>
              <a:rPr lang="en-US"/>
              <a:t>DUNE Jan 2024 Meeting</a:t>
            </a:r>
            <a:endParaRPr lang="en-US" sz="2400"/>
          </a:p>
        </p:txBody>
      </p:sp>
      <p:sp>
        <p:nvSpPr>
          <p:cNvPr id="6" name="Slide Number Placeholder 5">
            <a:extLst>
              <a:ext uri="{FF2B5EF4-FFF2-40B4-BE49-F238E27FC236}">
                <a16:creationId xmlns:a16="http://schemas.microsoft.com/office/drawing/2014/main" id="{A0EF1340-F342-45DB-8D7F-F20F4B13E6FE}"/>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a:p>
        </p:txBody>
      </p:sp>
      <p:sp>
        <p:nvSpPr>
          <p:cNvPr id="7" name="TextBox 6">
            <a:extLst>
              <a:ext uri="{FF2B5EF4-FFF2-40B4-BE49-F238E27FC236}">
                <a16:creationId xmlns:a16="http://schemas.microsoft.com/office/drawing/2014/main" id="{5D0A8461-EB8B-198C-0870-6D76008DA1A7}"/>
              </a:ext>
            </a:extLst>
          </p:cNvPr>
          <p:cNvSpPr txBox="1"/>
          <p:nvPr/>
        </p:nvSpPr>
        <p:spPr>
          <a:xfrm>
            <a:off x="1915135" y="6026329"/>
            <a:ext cx="10554233" cy="523220"/>
          </a:xfrm>
          <a:prstGeom prst="rect">
            <a:avLst/>
          </a:prstGeom>
          <a:noFill/>
        </p:spPr>
        <p:txBody>
          <a:bodyPr wrap="square" rtlCol="0">
            <a:spAutoFit/>
          </a:bodyPr>
          <a:lstStyle/>
          <a:p>
            <a:pPr marL="0" marR="0">
              <a:spcBef>
                <a:spcPts val="0"/>
              </a:spcBef>
              <a:spcAft>
                <a:spcPts val="0"/>
              </a:spcAft>
            </a:pPr>
            <a:r>
              <a:rPr lang="en-US" sz="2800" b="1">
                <a:highlight>
                  <a:srgbClr val="C0C0C0"/>
                </a:highlight>
                <a:latin typeface="Calibri" panose="020F0502020204030204" pitchFamily="34" charset="0"/>
                <a:ea typeface="Calibri" panose="020F0502020204030204" pitchFamily="34" charset="0"/>
              </a:rPr>
              <a:t>Total participants : 663  </a:t>
            </a:r>
            <a:r>
              <a:rPr lang="en-US" sz="2800" b="1">
                <a:solidFill>
                  <a:srgbClr val="FF0000"/>
                </a:solidFill>
                <a:effectLst/>
                <a:highlight>
                  <a:srgbClr val="C0C0C0"/>
                </a:highlight>
                <a:latin typeface="Calibri" panose="020F0502020204030204" pitchFamily="34" charset="0"/>
                <a:ea typeface="Calibri" panose="020F0502020204030204" pitchFamily="34" charset="0"/>
              </a:rPr>
              <a:t>In person: </a:t>
            </a:r>
            <a:r>
              <a:rPr lang="en-US" sz="2800" b="1">
                <a:solidFill>
                  <a:srgbClr val="FF0000"/>
                </a:solidFill>
                <a:highlight>
                  <a:srgbClr val="C0C0C0"/>
                </a:highlight>
                <a:latin typeface="Calibri" panose="020F0502020204030204" pitchFamily="34" charset="0"/>
                <a:ea typeface="Calibri" panose="020F0502020204030204" pitchFamily="34" charset="0"/>
              </a:rPr>
              <a:t>~370 </a:t>
            </a:r>
            <a:endParaRPr lang="en-US" sz="2800" b="1">
              <a:effectLst/>
              <a:highlight>
                <a:srgbClr val="C0C0C0"/>
              </a:highlight>
              <a:latin typeface="Calibri" panose="020F0502020204030204" pitchFamily="34" charset="0"/>
              <a:ea typeface="Calibri" panose="020F0502020204030204" pitchFamily="34" charset="0"/>
            </a:endParaRPr>
          </a:p>
        </p:txBody>
      </p:sp>
      <p:sp>
        <p:nvSpPr>
          <p:cNvPr id="5" name="AutoShape 2">
            <a:extLst>
              <a:ext uri="{FF2B5EF4-FFF2-40B4-BE49-F238E27FC236}">
                <a16:creationId xmlns:a16="http://schemas.microsoft.com/office/drawing/2014/main" id="{CDAD30A1-B256-B5B4-B2DA-CF9DCFC109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D9E507AC-C9BF-7F20-EBBC-3967665BE40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AC580458-CAA6-52E2-F2DA-A5A792F9C3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00100"/>
            <a:ext cx="12192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58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9AE201-2303-FE4E-84BC-86D244CD62D1}"/>
              </a:ext>
            </a:extLst>
          </p:cNvPr>
          <p:cNvSpPr>
            <a:spLocks noGrp="1"/>
          </p:cNvSpPr>
          <p:nvPr>
            <p:ph type="sldNum" sz="quarter" idx="12"/>
          </p:nvPr>
        </p:nvSpPr>
        <p:spPr/>
        <p:txBody>
          <a:bodyPr/>
          <a:lstStyle/>
          <a:p>
            <a:fld id="{5E0C07AC-6DCC-4B97-97A7-E03D2784C92F}" type="slidenum">
              <a:rPr lang="en-US" smtClean="0"/>
              <a:t>39</a:t>
            </a:fld>
            <a:endParaRPr lang="en-US"/>
          </a:p>
        </p:txBody>
      </p:sp>
      <p:pic>
        <p:nvPicPr>
          <p:cNvPr id="6" name="Picture 5">
            <a:extLst>
              <a:ext uri="{FF2B5EF4-FFF2-40B4-BE49-F238E27FC236}">
                <a16:creationId xmlns:a16="http://schemas.microsoft.com/office/drawing/2014/main" id="{3813BB58-C560-5B42-9437-4DAF01C12FCF}"/>
              </a:ext>
            </a:extLst>
          </p:cNvPr>
          <p:cNvPicPr>
            <a:picLocks noChangeAspect="1"/>
          </p:cNvPicPr>
          <p:nvPr/>
        </p:nvPicPr>
        <p:blipFill>
          <a:blip r:embed="rId2"/>
          <a:stretch>
            <a:fillRect/>
          </a:stretch>
        </p:blipFill>
        <p:spPr>
          <a:xfrm>
            <a:off x="336174" y="97865"/>
            <a:ext cx="11201401" cy="6811998"/>
          </a:xfrm>
          <a:prstGeom prst="rect">
            <a:avLst/>
          </a:prstGeom>
        </p:spPr>
      </p:pic>
    </p:spTree>
    <p:extLst>
      <p:ext uri="{BB962C8B-B14F-4D97-AF65-F5344CB8AC3E}">
        <p14:creationId xmlns:p14="http://schemas.microsoft.com/office/powerpoint/2010/main" val="4025705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645763" y="6159007"/>
            <a:ext cx="8896398" cy="23608"/>
          </a:xfrm>
          <a:custGeom>
            <a:avLst/>
            <a:gdLst/>
            <a:ahLst/>
            <a:cxnLst/>
            <a:rect l="l" t="t" r="r" b="b"/>
            <a:pathLst>
              <a:path w="9810750" h="26034">
                <a:moveTo>
                  <a:pt x="0" y="25565"/>
                </a:moveTo>
                <a:lnTo>
                  <a:pt x="9810369" y="25565"/>
                </a:lnTo>
                <a:lnTo>
                  <a:pt x="9810369" y="0"/>
                </a:lnTo>
                <a:lnTo>
                  <a:pt x="0" y="0"/>
                </a:lnTo>
                <a:lnTo>
                  <a:pt x="0" y="25565"/>
                </a:lnTo>
                <a:close/>
              </a:path>
            </a:pathLst>
          </a:custGeom>
          <a:solidFill>
            <a:srgbClr val="E95124"/>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sp>
        <p:nvSpPr>
          <p:cNvPr id="9" name="object 9"/>
          <p:cNvSpPr txBox="1">
            <a:spLocks noGrp="1"/>
          </p:cNvSpPr>
          <p:nvPr>
            <p:ph type="title"/>
          </p:nvPr>
        </p:nvSpPr>
        <p:spPr>
          <a:xfrm>
            <a:off x="1184021" y="24398"/>
            <a:ext cx="9581949" cy="641621"/>
          </a:xfrm>
          <a:prstGeom prst="rect">
            <a:avLst/>
          </a:prstGeom>
        </p:spPr>
        <p:txBody>
          <a:bodyPr vert="horz" wrap="square" lIns="0" tIns="63916" rIns="0" bIns="0" rtlCol="0">
            <a:spAutoFit/>
          </a:bodyPr>
          <a:lstStyle/>
          <a:p>
            <a:pPr marL="2180623" marR="4607" indent="-2169682">
              <a:lnSpc>
                <a:spcPts val="4461"/>
              </a:lnSpc>
              <a:spcBef>
                <a:spcPts val="503"/>
              </a:spcBef>
            </a:pPr>
            <a:r>
              <a:rPr lang="en-GB" sz="3200" dirty="0"/>
              <a:t> </a:t>
            </a:r>
            <a:r>
              <a:rPr lang="en-GB" sz="4400" dirty="0"/>
              <a:t>Bologna in </a:t>
            </a:r>
            <a:r>
              <a:rPr sz="4400" dirty="0"/>
              <a:t>DUNE</a:t>
            </a:r>
            <a:r>
              <a:rPr lang="en-GB" sz="4400" dirty="0"/>
              <a:t> Phase II</a:t>
            </a:r>
            <a:endParaRPr sz="4400" spc="-18" dirty="0"/>
          </a:p>
        </p:txBody>
      </p:sp>
      <p:sp>
        <p:nvSpPr>
          <p:cNvPr id="10" name="object 10"/>
          <p:cNvSpPr txBox="1"/>
          <p:nvPr/>
        </p:nvSpPr>
        <p:spPr>
          <a:xfrm>
            <a:off x="6849263" y="3185401"/>
            <a:ext cx="154895" cy="212829"/>
          </a:xfrm>
          <a:prstGeom prst="rect">
            <a:avLst/>
          </a:prstGeom>
        </p:spPr>
        <p:txBody>
          <a:bodyPr vert="horz" wrap="square" lIns="0" tIns="10365" rIns="0" bIns="0" rtlCol="0">
            <a:spAutoFit/>
          </a:bodyPr>
          <a:lstStyle/>
          <a:p>
            <a:pPr marL="11516" defTabSz="829178" fontAlgn="auto">
              <a:spcBef>
                <a:spcPts val="82"/>
              </a:spcBef>
              <a:spcAft>
                <a:spcPts val="0"/>
              </a:spcAft>
            </a:pPr>
            <a:r>
              <a:rPr sz="1315" kern="0" spc="240">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12" name="Slide Number Placeholder 11">
            <a:extLst>
              <a:ext uri="{FF2B5EF4-FFF2-40B4-BE49-F238E27FC236}">
                <a16:creationId xmlns:a16="http://schemas.microsoft.com/office/drawing/2014/main" id="{9915D215-4D0E-DA9B-F55B-51A9A7F42038}"/>
              </a:ext>
            </a:extLst>
          </p:cNvPr>
          <p:cNvSpPr>
            <a:spLocks noGrp="1"/>
          </p:cNvSpPr>
          <p:nvPr>
            <p:ph type="sldNum" sz="quarter" idx="7"/>
          </p:nvPr>
        </p:nvSpPr>
        <p:spPr/>
        <p:txBody>
          <a:bodyPr/>
          <a:lstStyle/>
          <a:p>
            <a:pPr marL="160653">
              <a:lnSpc>
                <a:spcPts val="2267"/>
              </a:lnSpc>
            </a:pPr>
            <a:fld id="{81D60167-4931-47E6-BA6A-407CBD079E47}" type="slidenum">
              <a:rPr lang="en-GB" smtClean="0">
                <a:solidFill>
                  <a:srgbClr val="DC4713"/>
                </a:solidFill>
              </a:rPr>
              <a:pPr marL="160653">
                <a:lnSpc>
                  <a:spcPts val="2267"/>
                </a:lnSpc>
              </a:pPr>
              <a:t>40</a:t>
            </a:fld>
            <a:endParaRPr lang="en-GB">
              <a:solidFill>
                <a:srgbClr val="DC4713"/>
              </a:solidFill>
            </a:endParaRPr>
          </a:p>
        </p:txBody>
      </p:sp>
      <p:sp>
        <p:nvSpPr>
          <p:cNvPr id="13" name="TextBox 12">
            <a:extLst>
              <a:ext uri="{FF2B5EF4-FFF2-40B4-BE49-F238E27FC236}">
                <a16:creationId xmlns:a16="http://schemas.microsoft.com/office/drawing/2014/main" id="{15CB1FC7-C736-4842-B1F1-56ABF46FD0B7}"/>
              </a:ext>
            </a:extLst>
          </p:cNvPr>
          <p:cNvSpPr txBox="1"/>
          <p:nvPr/>
        </p:nvSpPr>
        <p:spPr>
          <a:xfrm>
            <a:off x="981636" y="968188"/>
            <a:ext cx="10206318" cy="4216539"/>
          </a:xfrm>
          <a:prstGeom prst="rect">
            <a:avLst/>
          </a:prstGeom>
          <a:noFill/>
        </p:spPr>
        <p:txBody>
          <a:bodyPr wrap="square" rtlCol="0">
            <a:spAutoFit/>
          </a:bodyPr>
          <a:lstStyle/>
          <a:p>
            <a:r>
              <a:rPr lang="en-GB" sz="3600" b="1" dirty="0">
                <a:solidFill>
                  <a:srgbClr val="32547A"/>
                </a:solidFill>
              </a:rPr>
              <a:t>Our first priority is to deliver Phase I.</a:t>
            </a:r>
          </a:p>
          <a:p>
            <a:r>
              <a:rPr lang="en-GB" sz="3200" dirty="0">
                <a:solidFill>
                  <a:srgbClr val="32547A"/>
                </a:solidFill>
              </a:rPr>
              <a:t>Nevertheless we are already performing R&amp;D work to update SAND performances.</a:t>
            </a:r>
          </a:p>
          <a:p>
            <a:pPr marL="457200" indent="-457200">
              <a:buFont typeface="Arial" panose="020B0604020202020204" pitchFamily="34" charset="0"/>
              <a:buChar char="•"/>
            </a:pPr>
            <a:r>
              <a:rPr lang="en-GB" sz="2800" dirty="0">
                <a:solidFill>
                  <a:srgbClr val="32547A"/>
                </a:solidFill>
              </a:rPr>
              <a:t>In particular, we have a CSN5 project (</a:t>
            </a:r>
            <a:r>
              <a:rPr lang="en-GB" sz="2800" b="1" dirty="0">
                <a:solidFill>
                  <a:srgbClr val="32547A"/>
                </a:solidFill>
              </a:rPr>
              <a:t>IBIS</a:t>
            </a:r>
            <a:r>
              <a:rPr lang="en-GB" sz="2800" dirty="0">
                <a:solidFill>
                  <a:srgbClr val="32547A"/>
                </a:solidFill>
              </a:rPr>
              <a:t>) to develop back-illuminated </a:t>
            </a:r>
            <a:r>
              <a:rPr lang="en-GB" sz="2800" dirty="0" err="1">
                <a:solidFill>
                  <a:srgbClr val="32547A"/>
                </a:solidFill>
              </a:rPr>
              <a:t>SiPM</a:t>
            </a:r>
            <a:r>
              <a:rPr lang="en-GB" sz="2800" dirty="0">
                <a:solidFill>
                  <a:srgbClr val="32547A"/>
                </a:solidFill>
              </a:rPr>
              <a:t> with FBK, which would allow to improve optical tracking in GRAIN (and could be used in Phase I if timely available)</a:t>
            </a:r>
          </a:p>
          <a:p>
            <a:pPr marL="457200" indent="-457200">
              <a:buFont typeface="Arial" panose="020B0604020202020204" pitchFamily="34" charset="0"/>
              <a:buChar char="•"/>
            </a:pPr>
            <a:r>
              <a:rPr lang="en-GB" sz="2800" dirty="0">
                <a:solidFill>
                  <a:srgbClr val="32547A"/>
                </a:solidFill>
              </a:rPr>
              <a:t>We are also brainstorming (mostly during lunch breaks) how to integrate in GRAIN a pixelated TPC, with a combined readout of light and charge, leveraging on concurrent R&amp;D within DUNE.</a:t>
            </a:r>
          </a:p>
        </p:txBody>
      </p:sp>
    </p:spTree>
    <p:extLst>
      <p:ext uri="{BB962C8B-B14F-4D97-AF65-F5344CB8AC3E}">
        <p14:creationId xmlns:p14="http://schemas.microsoft.com/office/powerpoint/2010/main" val="532821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41</a:t>
            </a:fld>
            <a:endParaRPr lang="en-US"/>
          </a:p>
        </p:txBody>
      </p:sp>
      <p:sp>
        <p:nvSpPr>
          <p:cNvPr id="8" name="TextBox 7">
            <a:extLst>
              <a:ext uri="{FF2B5EF4-FFF2-40B4-BE49-F238E27FC236}">
                <a16:creationId xmlns:a16="http://schemas.microsoft.com/office/drawing/2014/main" id="{B901FC59-64DA-CE4E-8845-09F478E9BA31}"/>
              </a:ext>
            </a:extLst>
          </p:cNvPr>
          <p:cNvSpPr txBox="1"/>
          <p:nvPr/>
        </p:nvSpPr>
        <p:spPr>
          <a:xfrm>
            <a:off x="3341916" y="2826324"/>
            <a:ext cx="4659545" cy="1015663"/>
          </a:xfrm>
          <a:prstGeom prst="rect">
            <a:avLst/>
          </a:prstGeom>
          <a:noFill/>
        </p:spPr>
        <p:txBody>
          <a:bodyPr wrap="none" rtlCol="0">
            <a:spAutoFit/>
          </a:bodyPr>
          <a:lstStyle/>
          <a:p>
            <a:r>
              <a:rPr lang="en-GB" sz="6000">
                <a:solidFill>
                  <a:srgbClr val="FF0000"/>
                </a:solidFill>
                <a:latin typeface="Helvetica" pitchFamily="2" charset="0"/>
              </a:rPr>
              <a:t>THANK YOU</a:t>
            </a:r>
          </a:p>
        </p:txBody>
      </p:sp>
    </p:spTree>
    <p:extLst>
      <p:ext uri="{BB962C8B-B14F-4D97-AF65-F5344CB8AC3E}">
        <p14:creationId xmlns:p14="http://schemas.microsoft.com/office/powerpoint/2010/main" val="18649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166210"/>
            <a:ext cx="9018161" cy="5016405"/>
            <a:chOff x="0" y="1418120"/>
            <a:chExt cx="9945027" cy="5531980"/>
          </a:xfrm>
        </p:grpSpPr>
        <p:sp>
          <p:nvSpPr>
            <p:cNvPr id="3" name="object 3"/>
            <p:cNvSpPr/>
            <p:nvPr/>
          </p:nvSpPr>
          <p:spPr>
            <a:xfrm>
              <a:off x="134277" y="6924066"/>
              <a:ext cx="9810750" cy="26034"/>
            </a:xfrm>
            <a:custGeom>
              <a:avLst/>
              <a:gdLst/>
              <a:ahLst/>
              <a:cxnLst/>
              <a:rect l="l" t="t" r="r" b="b"/>
              <a:pathLst>
                <a:path w="9810750" h="26034">
                  <a:moveTo>
                    <a:pt x="0" y="25565"/>
                  </a:moveTo>
                  <a:lnTo>
                    <a:pt x="9810369" y="25565"/>
                  </a:lnTo>
                  <a:lnTo>
                    <a:pt x="9810369" y="0"/>
                  </a:lnTo>
                  <a:lnTo>
                    <a:pt x="0" y="0"/>
                  </a:lnTo>
                  <a:lnTo>
                    <a:pt x="0" y="25565"/>
                  </a:lnTo>
                  <a:close/>
                </a:path>
              </a:pathLst>
            </a:custGeom>
            <a:solidFill>
              <a:srgbClr val="E95124"/>
            </a:solidFill>
          </p:spPr>
          <p:txBody>
            <a:bodyPr wrap="square" lIns="0" tIns="0" rIns="0" bIns="0" rtlCol="0"/>
            <a:lstStyle/>
            <a:p>
              <a:pPr defTabSz="829178" fontAlgn="auto">
                <a:spcBef>
                  <a:spcPts val="0"/>
                </a:spcBef>
                <a:spcAft>
                  <a:spcPts val="0"/>
                </a:spcAft>
              </a:pPr>
              <a:endParaRPr sz="1632" kern="0">
                <a:solidFill>
                  <a:sysClr val="windowText" lastClr="000000"/>
                </a:solidFill>
              </a:endParaRPr>
            </a:p>
          </p:txBody>
        </p:sp>
        <p:pic>
          <p:nvPicPr>
            <p:cNvPr id="5" name="object 5"/>
            <p:cNvPicPr/>
            <p:nvPr/>
          </p:nvPicPr>
          <p:blipFill>
            <a:blip r:embed="rId2" cstate="print">
              <a:extLst>
                <a:ext uri="{28A0092B-C50C-407E-A947-70E740481C1C}">
                  <a14:useLocalDpi xmlns:a14="http://schemas.microsoft.com/office/drawing/2010/main"/>
                </a:ext>
              </a:extLst>
            </a:blip>
            <a:stretch>
              <a:fillRect/>
            </a:stretch>
          </p:blipFill>
          <p:spPr>
            <a:xfrm>
              <a:off x="141346" y="1418120"/>
              <a:ext cx="2733422" cy="2696686"/>
            </a:xfrm>
            <a:prstGeom prst="rect">
              <a:avLst/>
            </a:prstGeom>
          </p:spPr>
        </p:pic>
        <p:pic>
          <p:nvPicPr>
            <p:cNvPr id="6" name="object 6"/>
            <p:cNvPicPr/>
            <p:nvPr/>
          </p:nvPicPr>
          <p:blipFill>
            <a:blip r:embed="rId3" cstate="print">
              <a:extLst>
                <a:ext uri="{28A0092B-C50C-407E-A947-70E740481C1C}">
                  <a14:useLocalDpi xmlns:a14="http://schemas.microsoft.com/office/drawing/2010/main"/>
                </a:ext>
              </a:extLst>
            </a:blip>
            <a:stretch>
              <a:fillRect/>
            </a:stretch>
          </p:blipFill>
          <p:spPr>
            <a:xfrm>
              <a:off x="2960834" y="1428980"/>
              <a:ext cx="2700028" cy="2663512"/>
            </a:xfrm>
            <a:prstGeom prst="rect">
              <a:avLst/>
            </a:prstGeom>
          </p:spPr>
        </p:pic>
        <p:pic>
          <p:nvPicPr>
            <p:cNvPr id="7" name="object 7"/>
            <p:cNvPicPr/>
            <p:nvPr/>
          </p:nvPicPr>
          <p:blipFill>
            <a:blip r:embed="rId4" cstate="print">
              <a:extLst>
                <a:ext uri="{28A0092B-C50C-407E-A947-70E740481C1C}">
                  <a14:useLocalDpi xmlns:a14="http://schemas.microsoft.com/office/drawing/2010/main"/>
                </a:ext>
              </a:extLst>
            </a:blip>
            <a:stretch>
              <a:fillRect/>
            </a:stretch>
          </p:blipFill>
          <p:spPr>
            <a:xfrm>
              <a:off x="0" y="4109409"/>
              <a:ext cx="3143516" cy="2810522"/>
            </a:xfrm>
            <a:prstGeom prst="rect">
              <a:avLst/>
            </a:prstGeom>
          </p:spPr>
        </p:pic>
        <p:pic>
          <p:nvPicPr>
            <p:cNvPr id="8" name="object 8"/>
            <p:cNvPicPr/>
            <p:nvPr/>
          </p:nvPicPr>
          <p:blipFill>
            <a:blip r:embed="rId5" cstate="print">
              <a:extLst>
                <a:ext uri="{28A0092B-C50C-407E-A947-70E740481C1C}">
                  <a14:useLocalDpi xmlns:a14="http://schemas.microsoft.com/office/drawing/2010/main"/>
                </a:ext>
              </a:extLst>
            </a:blip>
            <a:stretch>
              <a:fillRect/>
            </a:stretch>
          </p:blipFill>
          <p:spPr>
            <a:xfrm>
              <a:off x="2828163" y="4112292"/>
              <a:ext cx="3118307" cy="2799359"/>
            </a:xfrm>
            <a:prstGeom prst="rect">
              <a:avLst/>
            </a:prstGeom>
          </p:spPr>
        </p:pic>
      </p:grpSp>
      <p:sp>
        <p:nvSpPr>
          <p:cNvPr id="9" name="object 9"/>
          <p:cNvSpPr txBox="1">
            <a:spLocks noGrp="1"/>
          </p:cNvSpPr>
          <p:nvPr>
            <p:ph type="title"/>
          </p:nvPr>
        </p:nvSpPr>
        <p:spPr>
          <a:xfrm>
            <a:off x="1184021" y="24398"/>
            <a:ext cx="9581949" cy="590774"/>
          </a:xfrm>
          <a:prstGeom prst="rect">
            <a:avLst/>
          </a:prstGeom>
        </p:spPr>
        <p:txBody>
          <a:bodyPr vert="horz" wrap="square" lIns="0" tIns="63916" rIns="0" bIns="0" rtlCol="0">
            <a:spAutoFit/>
          </a:bodyPr>
          <a:lstStyle/>
          <a:p>
            <a:pPr marL="2180623" marR="4607" indent="-2169682">
              <a:lnSpc>
                <a:spcPts val="4461"/>
              </a:lnSpc>
              <a:spcBef>
                <a:spcPts val="503"/>
              </a:spcBef>
            </a:pPr>
            <a:r>
              <a:rPr sz="3200" dirty="0"/>
              <a:t>DUNE:</a:t>
            </a:r>
            <a:r>
              <a:rPr sz="3200" spc="-23" dirty="0"/>
              <a:t> </a:t>
            </a:r>
            <a:r>
              <a:rPr sz="3200" dirty="0"/>
              <a:t>large</a:t>
            </a:r>
            <a:r>
              <a:rPr sz="3200" spc="-14" dirty="0"/>
              <a:t> </a:t>
            </a:r>
            <a:r>
              <a:rPr sz="3200" dirty="0"/>
              <a:t>matter</a:t>
            </a:r>
            <a:r>
              <a:rPr sz="3200" spc="-9" dirty="0"/>
              <a:t> </a:t>
            </a:r>
            <a:r>
              <a:rPr sz="3200" dirty="0"/>
              <a:t>effect,</a:t>
            </a:r>
            <a:r>
              <a:rPr sz="3200" spc="-9" dirty="0"/>
              <a:t> broad </a:t>
            </a:r>
            <a:r>
              <a:rPr sz="3200" dirty="0"/>
              <a:t>neutrino</a:t>
            </a:r>
            <a:r>
              <a:rPr sz="3200" spc="-32" dirty="0"/>
              <a:t> </a:t>
            </a:r>
            <a:r>
              <a:rPr sz="3200" spc="-18" dirty="0"/>
              <a:t>beam</a:t>
            </a:r>
          </a:p>
        </p:txBody>
      </p:sp>
      <p:sp>
        <p:nvSpPr>
          <p:cNvPr id="10" name="object 10"/>
          <p:cNvSpPr txBox="1"/>
          <p:nvPr/>
        </p:nvSpPr>
        <p:spPr>
          <a:xfrm>
            <a:off x="6849263" y="3185401"/>
            <a:ext cx="154895" cy="212829"/>
          </a:xfrm>
          <a:prstGeom prst="rect">
            <a:avLst/>
          </a:prstGeom>
        </p:spPr>
        <p:txBody>
          <a:bodyPr vert="horz" wrap="square" lIns="0" tIns="10365" rIns="0" bIns="0" rtlCol="0">
            <a:spAutoFit/>
          </a:bodyPr>
          <a:lstStyle/>
          <a:p>
            <a:pPr marL="11516" defTabSz="829178" fontAlgn="auto">
              <a:spcBef>
                <a:spcPts val="82"/>
              </a:spcBef>
              <a:spcAft>
                <a:spcPts val="0"/>
              </a:spcAft>
            </a:pPr>
            <a:r>
              <a:rPr sz="1315" kern="0" spc="240">
                <a:solidFill>
                  <a:sysClr val="windowText" lastClr="000000"/>
                </a:solidFill>
                <a:latin typeface="Arial"/>
                <a:cs typeface="Arial"/>
              </a:rPr>
              <a:t>●</a:t>
            </a:r>
            <a:endParaRPr sz="1315" kern="0">
              <a:solidFill>
                <a:sysClr val="windowText" lastClr="000000"/>
              </a:solidFill>
              <a:latin typeface="Arial"/>
              <a:cs typeface="Arial"/>
            </a:endParaRPr>
          </a:p>
        </p:txBody>
      </p:sp>
      <p:sp>
        <p:nvSpPr>
          <p:cNvPr id="11" name="object 11"/>
          <p:cNvSpPr txBox="1"/>
          <p:nvPr/>
        </p:nvSpPr>
        <p:spPr>
          <a:xfrm>
            <a:off x="6826230" y="1180758"/>
            <a:ext cx="3649538" cy="4432125"/>
          </a:xfrm>
          <a:prstGeom prst="rect">
            <a:avLst/>
          </a:prstGeom>
        </p:spPr>
        <p:txBody>
          <a:bodyPr vert="horz" wrap="square" lIns="0" tIns="44337" rIns="0" bIns="0" rtlCol="0">
            <a:spAutoFit/>
          </a:bodyPr>
          <a:lstStyle/>
          <a:p>
            <a:pPr marL="327640" marR="39156" indent="-293667" defTabSz="829178" fontAlgn="auto">
              <a:lnSpc>
                <a:spcPct val="92600"/>
              </a:lnSpc>
              <a:spcBef>
                <a:spcPts val="348"/>
              </a:spcBef>
              <a:spcAft>
                <a:spcPts val="0"/>
              </a:spcAft>
              <a:buClr>
                <a:srgbClr val="000000"/>
              </a:buClr>
              <a:buSzPct val="45312"/>
              <a:buFont typeface="Arial"/>
              <a:buChar char="●"/>
              <a:tabLst>
                <a:tab pos="327640" algn="l"/>
              </a:tabLst>
            </a:pPr>
            <a:r>
              <a:rPr sz="2902" kern="0">
                <a:solidFill>
                  <a:srgbClr val="336699"/>
                </a:solidFill>
                <a:latin typeface="Times New Roman"/>
                <a:cs typeface="Times New Roman"/>
              </a:rPr>
              <a:t>Large</a:t>
            </a:r>
            <a:r>
              <a:rPr sz="2902" kern="0" spc="-36">
                <a:solidFill>
                  <a:srgbClr val="336699"/>
                </a:solidFill>
                <a:latin typeface="Times New Roman"/>
                <a:cs typeface="Times New Roman"/>
              </a:rPr>
              <a:t> </a:t>
            </a:r>
            <a:r>
              <a:rPr sz="2902" kern="0">
                <a:solidFill>
                  <a:srgbClr val="336699"/>
                </a:solidFill>
                <a:latin typeface="Times New Roman"/>
                <a:cs typeface="Times New Roman"/>
              </a:rPr>
              <a:t>matter</a:t>
            </a:r>
            <a:r>
              <a:rPr sz="2902" kern="0" spc="-32">
                <a:solidFill>
                  <a:srgbClr val="336699"/>
                </a:solidFill>
                <a:latin typeface="Times New Roman"/>
                <a:cs typeface="Times New Roman"/>
              </a:rPr>
              <a:t> </a:t>
            </a:r>
            <a:r>
              <a:rPr sz="2902" kern="0">
                <a:solidFill>
                  <a:srgbClr val="336699"/>
                </a:solidFill>
                <a:latin typeface="Times New Roman"/>
                <a:cs typeface="Times New Roman"/>
              </a:rPr>
              <a:t>effect</a:t>
            </a:r>
            <a:r>
              <a:rPr sz="2902" kern="0" spc="-36">
                <a:solidFill>
                  <a:srgbClr val="336699"/>
                </a:solidFill>
                <a:latin typeface="Times New Roman"/>
                <a:cs typeface="Times New Roman"/>
              </a:rPr>
              <a:t> </a:t>
            </a:r>
            <a:r>
              <a:rPr sz="2902" kern="0" spc="-45">
                <a:solidFill>
                  <a:srgbClr val="336699"/>
                </a:solidFill>
                <a:latin typeface="Times New Roman"/>
                <a:cs typeface="Times New Roman"/>
              </a:rPr>
              <a:t>→ </a:t>
            </a:r>
            <a:r>
              <a:rPr sz="2902" kern="0">
                <a:solidFill>
                  <a:srgbClr val="336699"/>
                </a:solidFill>
                <a:latin typeface="Times New Roman"/>
                <a:cs typeface="Times New Roman"/>
              </a:rPr>
              <a:t>CPV</a:t>
            </a:r>
            <a:r>
              <a:rPr sz="2902" kern="0" spc="-50">
                <a:solidFill>
                  <a:srgbClr val="336699"/>
                </a:solidFill>
                <a:latin typeface="Times New Roman"/>
                <a:cs typeface="Times New Roman"/>
              </a:rPr>
              <a:t> </a:t>
            </a:r>
            <a:r>
              <a:rPr sz="2902" kern="0">
                <a:solidFill>
                  <a:srgbClr val="336699"/>
                </a:solidFill>
                <a:latin typeface="Times New Roman"/>
                <a:cs typeface="Times New Roman"/>
              </a:rPr>
              <a:t>and</a:t>
            </a:r>
            <a:r>
              <a:rPr sz="2902" kern="0" spc="9">
                <a:solidFill>
                  <a:srgbClr val="336699"/>
                </a:solidFill>
                <a:latin typeface="Times New Roman"/>
                <a:cs typeface="Times New Roman"/>
              </a:rPr>
              <a:t> </a:t>
            </a:r>
            <a:r>
              <a:rPr sz="2902" kern="0" spc="-18">
                <a:solidFill>
                  <a:srgbClr val="336699"/>
                </a:solidFill>
                <a:latin typeface="Times New Roman"/>
                <a:cs typeface="Times New Roman"/>
              </a:rPr>
              <a:t>mass </a:t>
            </a:r>
            <a:r>
              <a:rPr sz="2902" kern="0">
                <a:solidFill>
                  <a:srgbClr val="336699"/>
                </a:solidFill>
                <a:latin typeface="Times New Roman"/>
                <a:cs typeface="Times New Roman"/>
              </a:rPr>
              <a:t>ordering</a:t>
            </a:r>
            <a:r>
              <a:rPr sz="2902" kern="0" spc="5">
                <a:solidFill>
                  <a:srgbClr val="336699"/>
                </a:solidFill>
                <a:latin typeface="Times New Roman"/>
                <a:cs typeface="Times New Roman"/>
              </a:rPr>
              <a:t> </a:t>
            </a:r>
            <a:r>
              <a:rPr sz="2902" kern="0">
                <a:solidFill>
                  <a:srgbClr val="336699"/>
                </a:solidFill>
                <a:latin typeface="Times New Roman"/>
                <a:cs typeface="Times New Roman"/>
              </a:rPr>
              <a:t>are</a:t>
            </a:r>
            <a:r>
              <a:rPr sz="2902" kern="0" spc="9">
                <a:solidFill>
                  <a:srgbClr val="336699"/>
                </a:solidFill>
                <a:latin typeface="Times New Roman"/>
                <a:cs typeface="Times New Roman"/>
              </a:rPr>
              <a:t> </a:t>
            </a:r>
            <a:r>
              <a:rPr sz="2902" kern="0" spc="-9">
                <a:solidFill>
                  <a:srgbClr val="336699"/>
                </a:solidFill>
                <a:latin typeface="Times New Roman"/>
                <a:cs typeface="Times New Roman"/>
              </a:rPr>
              <a:t>totally </a:t>
            </a:r>
            <a:r>
              <a:rPr sz="2902" kern="0">
                <a:solidFill>
                  <a:srgbClr val="336699"/>
                </a:solidFill>
                <a:latin typeface="Times New Roman"/>
                <a:cs typeface="Times New Roman"/>
              </a:rPr>
              <a:t>non-</a:t>
            </a:r>
            <a:r>
              <a:rPr sz="2902" kern="0" spc="-9">
                <a:solidFill>
                  <a:srgbClr val="336699"/>
                </a:solidFill>
                <a:latin typeface="Times New Roman"/>
                <a:cs typeface="Times New Roman"/>
              </a:rPr>
              <a:t>degenerate</a:t>
            </a:r>
            <a:endParaRPr sz="2902" kern="0">
              <a:solidFill>
                <a:sysClr val="windowText" lastClr="000000"/>
              </a:solidFill>
              <a:latin typeface="Times New Roman"/>
              <a:cs typeface="Times New Roman"/>
            </a:endParaRPr>
          </a:p>
          <a:p>
            <a:pPr marL="327640" marR="104223" defTabSz="829178" fontAlgn="auto">
              <a:lnSpc>
                <a:spcPct val="95800"/>
              </a:lnSpc>
              <a:spcBef>
                <a:spcPts val="1161"/>
              </a:spcBef>
              <a:spcAft>
                <a:spcPts val="0"/>
              </a:spcAft>
            </a:pPr>
            <a:r>
              <a:rPr sz="2902" kern="0">
                <a:solidFill>
                  <a:srgbClr val="336699"/>
                </a:solidFill>
                <a:latin typeface="Times New Roman"/>
                <a:cs typeface="Times New Roman"/>
              </a:rPr>
              <a:t>Spectral</a:t>
            </a:r>
            <a:r>
              <a:rPr sz="2902" kern="0" spc="-5">
                <a:solidFill>
                  <a:srgbClr val="336699"/>
                </a:solidFill>
                <a:latin typeface="Times New Roman"/>
                <a:cs typeface="Times New Roman"/>
              </a:rPr>
              <a:t> </a:t>
            </a:r>
            <a:r>
              <a:rPr sz="2902" kern="0" spc="-9">
                <a:solidFill>
                  <a:srgbClr val="336699"/>
                </a:solidFill>
                <a:latin typeface="Times New Roman"/>
                <a:cs typeface="Times New Roman"/>
              </a:rPr>
              <a:t>information </a:t>
            </a:r>
            <a:r>
              <a:rPr sz="2902" kern="0">
                <a:solidFill>
                  <a:srgbClr val="336699"/>
                </a:solidFill>
                <a:latin typeface="Times New Roman"/>
                <a:cs typeface="Times New Roman"/>
              </a:rPr>
              <a:t>resolves</a:t>
            </a:r>
            <a:r>
              <a:rPr sz="2902" kern="0" spc="5">
                <a:solidFill>
                  <a:srgbClr val="336699"/>
                </a:solidFill>
                <a:latin typeface="Times New Roman"/>
                <a:cs typeface="Times New Roman"/>
              </a:rPr>
              <a:t> </a:t>
            </a:r>
            <a:r>
              <a:rPr sz="2902" kern="0" spc="-9">
                <a:solidFill>
                  <a:srgbClr val="336699"/>
                </a:solidFill>
                <a:latin typeface="Times New Roman"/>
                <a:cs typeface="Times New Roman"/>
              </a:rPr>
              <a:t>degeneracies </a:t>
            </a:r>
            <a:r>
              <a:rPr sz="2902" kern="0">
                <a:solidFill>
                  <a:srgbClr val="336699"/>
                </a:solidFill>
                <a:latin typeface="Times New Roman"/>
                <a:cs typeface="Times New Roman"/>
              </a:rPr>
              <a:t>between θ</a:t>
            </a:r>
            <a:r>
              <a:rPr sz="2516" kern="0" baseline="-18018">
                <a:solidFill>
                  <a:srgbClr val="336699"/>
                </a:solidFill>
                <a:latin typeface="Times New Roman"/>
                <a:cs typeface="Times New Roman"/>
              </a:rPr>
              <a:t>23</a:t>
            </a:r>
            <a:r>
              <a:rPr sz="2902" kern="0">
                <a:solidFill>
                  <a:srgbClr val="336699"/>
                </a:solidFill>
                <a:latin typeface="Times New Roman"/>
                <a:cs typeface="Times New Roman"/>
              </a:rPr>
              <a:t>,</a:t>
            </a:r>
            <a:r>
              <a:rPr sz="2902" kern="0" spc="9">
                <a:solidFill>
                  <a:srgbClr val="336699"/>
                </a:solidFill>
                <a:latin typeface="Times New Roman"/>
                <a:cs typeface="Times New Roman"/>
              </a:rPr>
              <a:t> </a:t>
            </a:r>
            <a:r>
              <a:rPr sz="2902" kern="0">
                <a:solidFill>
                  <a:srgbClr val="336699"/>
                </a:solidFill>
                <a:latin typeface="Times New Roman"/>
                <a:cs typeface="Times New Roman"/>
              </a:rPr>
              <a:t>θ</a:t>
            </a:r>
            <a:r>
              <a:rPr sz="2516" kern="0" baseline="-18018">
                <a:solidFill>
                  <a:srgbClr val="336699"/>
                </a:solidFill>
                <a:latin typeface="Times New Roman"/>
                <a:cs typeface="Times New Roman"/>
              </a:rPr>
              <a:t>13</a:t>
            </a:r>
            <a:r>
              <a:rPr sz="2902" kern="0">
                <a:solidFill>
                  <a:srgbClr val="336699"/>
                </a:solidFill>
                <a:latin typeface="Times New Roman"/>
                <a:cs typeface="Times New Roman"/>
              </a:rPr>
              <a:t>,</a:t>
            </a:r>
            <a:r>
              <a:rPr sz="2902" kern="0" spc="14">
                <a:solidFill>
                  <a:srgbClr val="336699"/>
                </a:solidFill>
                <a:latin typeface="Times New Roman"/>
                <a:cs typeface="Times New Roman"/>
              </a:rPr>
              <a:t> </a:t>
            </a:r>
            <a:r>
              <a:rPr sz="2902" kern="0" spc="-23">
                <a:solidFill>
                  <a:srgbClr val="336699"/>
                </a:solidFill>
                <a:latin typeface="Times New Roman"/>
                <a:cs typeface="Times New Roman"/>
              </a:rPr>
              <a:t>and </a:t>
            </a:r>
            <a:r>
              <a:rPr sz="2902" kern="0" err="1">
                <a:solidFill>
                  <a:srgbClr val="336699"/>
                </a:solidFill>
                <a:latin typeface="Times New Roman"/>
                <a:cs typeface="Times New Roman"/>
              </a:rPr>
              <a:t>δ</a:t>
            </a:r>
            <a:r>
              <a:rPr sz="2516" kern="0" baseline="-18018" err="1">
                <a:solidFill>
                  <a:srgbClr val="336699"/>
                </a:solidFill>
                <a:latin typeface="Times New Roman"/>
                <a:cs typeface="Times New Roman"/>
              </a:rPr>
              <a:t>CP</a:t>
            </a:r>
            <a:r>
              <a:rPr sz="2902" kern="0">
                <a:solidFill>
                  <a:srgbClr val="336699"/>
                </a:solidFill>
                <a:latin typeface="Times New Roman"/>
                <a:cs typeface="Times New Roman"/>
              </a:rPr>
              <a:t>,</a:t>
            </a:r>
            <a:r>
              <a:rPr sz="2902" kern="0" spc="9">
                <a:solidFill>
                  <a:srgbClr val="336699"/>
                </a:solidFill>
                <a:latin typeface="Times New Roman"/>
                <a:cs typeface="Times New Roman"/>
              </a:rPr>
              <a:t> </a:t>
            </a:r>
            <a:r>
              <a:rPr sz="2902" kern="0">
                <a:solidFill>
                  <a:srgbClr val="336699"/>
                </a:solidFill>
                <a:latin typeface="Times New Roman"/>
                <a:cs typeface="Times New Roman"/>
              </a:rPr>
              <a:t>and</a:t>
            </a:r>
            <a:r>
              <a:rPr sz="2902" kern="0" spc="9">
                <a:solidFill>
                  <a:srgbClr val="336699"/>
                </a:solidFill>
                <a:latin typeface="Times New Roman"/>
                <a:cs typeface="Times New Roman"/>
              </a:rPr>
              <a:t> </a:t>
            </a:r>
            <a:r>
              <a:rPr sz="2902" kern="0" spc="-9">
                <a:solidFill>
                  <a:srgbClr val="336699"/>
                </a:solidFill>
                <a:latin typeface="Times New Roman"/>
                <a:cs typeface="Times New Roman"/>
              </a:rPr>
              <a:t>enables </a:t>
            </a:r>
            <a:r>
              <a:rPr sz="2902" kern="0">
                <a:solidFill>
                  <a:srgbClr val="336699"/>
                </a:solidFill>
                <a:latin typeface="Times New Roman"/>
                <a:cs typeface="Times New Roman"/>
              </a:rPr>
              <a:t>searches</a:t>
            </a:r>
            <a:r>
              <a:rPr sz="2902" kern="0" spc="9">
                <a:solidFill>
                  <a:srgbClr val="336699"/>
                </a:solidFill>
                <a:latin typeface="Times New Roman"/>
                <a:cs typeface="Times New Roman"/>
              </a:rPr>
              <a:t> </a:t>
            </a:r>
            <a:r>
              <a:rPr sz="2902" kern="0">
                <a:solidFill>
                  <a:srgbClr val="336699"/>
                </a:solidFill>
                <a:latin typeface="Times New Roman"/>
                <a:cs typeface="Times New Roman"/>
              </a:rPr>
              <a:t>for</a:t>
            </a:r>
            <a:r>
              <a:rPr sz="2902" kern="0" spc="14">
                <a:solidFill>
                  <a:srgbClr val="336699"/>
                </a:solidFill>
                <a:latin typeface="Times New Roman"/>
                <a:cs typeface="Times New Roman"/>
              </a:rPr>
              <a:t> </a:t>
            </a:r>
            <a:r>
              <a:rPr sz="2902" kern="0" spc="-18">
                <a:solidFill>
                  <a:srgbClr val="336699"/>
                </a:solidFill>
                <a:latin typeface="Times New Roman"/>
                <a:cs typeface="Times New Roman"/>
              </a:rPr>
              <a:t>non- </a:t>
            </a:r>
            <a:r>
              <a:rPr sz="2902" kern="0">
                <a:solidFill>
                  <a:srgbClr val="336699"/>
                </a:solidFill>
                <a:latin typeface="Times New Roman"/>
                <a:cs typeface="Times New Roman"/>
              </a:rPr>
              <a:t>standard</a:t>
            </a:r>
            <a:r>
              <a:rPr sz="2902" kern="0" spc="14">
                <a:solidFill>
                  <a:srgbClr val="336699"/>
                </a:solidFill>
                <a:latin typeface="Times New Roman"/>
                <a:cs typeface="Times New Roman"/>
              </a:rPr>
              <a:t> </a:t>
            </a:r>
            <a:r>
              <a:rPr sz="2902" kern="0" spc="-9">
                <a:solidFill>
                  <a:srgbClr val="336699"/>
                </a:solidFill>
                <a:latin typeface="Times New Roman"/>
                <a:cs typeface="Times New Roman"/>
              </a:rPr>
              <a:t>oscillations</a:t>
            </a:r>
            <a:endParaRPr sz="2902" kern="0">
              <a:solidFill>
                <a:sysClr val="windowText" lastClr="000000"/>
              </a:solidFill>
              <a:latin typeface="Times New Roman"/>
              <a:cs typeface="Times New Roman"/>
            </a:endParaRPr>
          </a:p>
        </p:txBody>
      </p:sp>
      <p:sp>
        <p:nvSpPr>
          <p:cNvPr id="12" name="Slide Number Placeholder 11">
            <a:extLst>
              <a:ext uri="{FF2B5EF4-FFF2-40B4-BE49-F238E27FC236}">
                <a16:creationId xmlns:a16="http://schemas.microsoft.com/office/drawing/2014/main" id="{9915D215-4D0E-DA9B-F55B-51A9A7F42038}"/>
              </a:ext>
            </a:extLst>
          </p:cNvPr>
          <p:cNvSpPr>
            <a:spLocks noGrp="1"/>
          </p:cNvSpPr>
          <p:nvPr>
            <p:ph type="sldNum" sz="quarter" idx="7"/>
          </p:nvPr>
        </p:nvSpPr>
        <p:spPr/>
        <p:txBody>
          <a:bodyPr/>
          <a:lstStyle/>
          <a:p>
            <a:pPr marL="160653">
              <a:lnSpc>
                <a:spcPts val="2267"/>
              </a:lnSpc>
            </a:pPr>
            <a:fld id="{81D60167-4931-47E6-BA6A-407CBD079E47}" type="slidenum">
              <a:rPr lang="en-GB" smtClean="0">
                <a:solidFill>
                  <a:srgbClr val="DC4713"/>
                </a:solidFill>
              </a:rPr>
              <a:pPr marL="160653">
                <a:lnSpc>
                  <a:spcPts val="2267"/>
                </a:lnSpc>
              </a:pPr>
              <a:t>4</a:t>
            </a:fld>
            <a:endParaRPr lang="en-GB">
              <a:solidFill>
                <a:srgbClr val="DC471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A3DDFD-E618-BD15-6F98-8E8A0DA3EE6C}"/>
              </a:ext>
            </a:extLst>
          </p:cNvPr>
          <p:cNvSpPr>
            <a:spLocks noGrp="1"/>
          </p:cNvSpPr>
          <p:nvPr>
            <p:ph type="title"/>
          </p:nvPr>
        </p:nvSpPr>
        <p:spPr>
          <a:xfrm>
            <a:off x="847031" y="-27261"/>
            <a:ext cx="10749570" cy="1030472"/>
          </a:xfrm>
        </p:spPr>
        <p:txBody>
          <a:bodyPr/>
          <a:lstStyle/>
          <a:p>
            <a:r>
              <a:rPr lang="en-GB"/>
              <a:t>DUNE – Phase I Far Detectors </a:t>
            </a:r>
            <a:r>
              <a:rPr lang="en-GB" sz="1600"/>
              <a:t>(presentation by M. Nessi)</a:t>
            </a:r>
          </a:p>
        </p:txBody>
      </p:sp>
      <p:sp>
        <p:nvSpPr>
          <p:cNvPr id="8" name="Content Placeholder 6">
            <a:extLst>
              <a:ext uri="{FF2B5EF4-FFF2-40B4-BE49-F238E27FC236}">
                <a16:creationId xmlns:a16="http://schemas.microsoft.com/office/drawing/2014/main" id="{44DD92BC-2828-C09C-EF0F-1511A876AAFB}"/>
              </a:ext>
            </a:extLst>
          </p:cNvPr>
          <p:cNvSpPr>
            <a:spLocks noGrp="1"/>
          </p:cNvSpPr>
          <p:nvPr>
            <p:ph idx="11"/>
          </p:nvPr>
        </p:nvSpPr>
        <p:spPr>
          <a:xfrm>
            <a:off x="703385" y="796858"/>
            <a:ext cx="11007969" cy="5573167"/>
          </a:xfrm>
        </p:spPr>
        <p:txBody>
          <a:bodyPr>
            <a:normAutofit/>
          </a:bodyPr>
          <a:lstStyle/>
          <a:p>
            <a:r>
              <a:rPr lang="en-US" sz="1800" b="1" i="1">
                <a:solidFill>
                  <a:srgbClr val="C00000"/>
                </a:solidFill>
              </a:rPr>
              <a:t>LBNF has provided caverns at SURF + most of the cryogenic infrastructures for 4 detector modules (each with a FV ≥ 10Kt) in Phase I</a:t>
            </a:r>
          </a:p>
          <a:p>
            <a:pPr lvl="1"/>
            <a:r>
              <a:rPr lang="en-US" sz="1800"/>
              <a:t>1</a:t>
            </a:r>
            <a:r>
              <a:rPr lang="en-US" sz="1800" baseline="30000"/>
              <a:t>st</a:t>
            </a:r>
            <a:r>
              <a:rPr lang="en-US" sz="1800"/>
              <a:t> detector to be installed in NE cavern has horizontal drift (like ICARUS and </a:t>
            </a:r>
            <a:r>
              <a:rPr lang="en-US" sz="1800" err="1"/>
              <a:t>MicroBooNE</a:t>
            </a:r>
            <a:r>
              <a:rPr lang="en-US" sz="1800"/>
              <a:t>)</a:t>
            </a:r>
          </a:p>
          <a:p>
            <a:pPr lvl="1"/>
            <a:r>
              <a:rPr lang="en-US" sz="1800"/>
              <a:t>2nd detector will go into SE cavern and has vertical drift (capitalizing on elements of the dual phase development)</a:t>
            </a:r>
          </a:p>
        </p:txBody>
      </p:sp>
      <p:sp>
        <p:nvSpPr>
          <p:cNvPr id="9" name="TextBox 9">
            <a:extLst>
              <a:ext uri="{FF2B5EF4-FFF2-40B4-BE49-F238E27FC236}">
                <a16:creationId xmlns:a16="http://schemas.microsoft.com/office/drawing/2014/main" id="{41F8BA84-8067-54D3-31EF-654DE598869E}"/>
              </a:ext>
            </a:extLst>
          </p:cNvPr>
          <p:cNvSpPr txBox="1"/>
          <p:nvPr/>
        </p:nvSpPr>
        <p:spPr>
          <a:xfrm>
            <a:off x="4327845" y="5412644"/>
            <a:ext cx="3400290" cy="830997"/>
          </a:xfrm>
          <a:prstGeom prst="rect">
            <a:avLst/>
          </a:prstGeom>
          <a:noFill/>
        </p:spPr>
        <p:txBody>
          <a:bodyPr wrap="none" rtlCol="0">
            <a:spAutoFit/>
          </a:bodyPr>
          <a:lstStyle/>
          <a:p>
            <a:pPr algn="ctr"/>
            <a:r>
              <a:rPr lang="en-US" sz="1600">
                <a:latin typeface="Helvetica" pitchFamily="2" charset="0"/>
              </a:rPr>
              <a:t>Note :  </a:t>
            </a:r>
            <a:r>
              <a:rPr lang="en-US" sz="1600">
                <a:highlight>
                  <a:srgbClr val="00FF00"/>
                </a:highlight>
                <a:latin typeface="Helvetica" pitchFamily="2" charset="0"/>
              </a:rPr>
              <a:t>DUNE Science begins</a:t>
            </a:r>
          </a:p>
          <a:p>
            <a:pPr algn="ctr"/>
            <a:r>
              <a:rPr lang="en-US" sz="1600">
                <a:latin typeface="Helvetica" pitchFamily="2" charset="0"/>
              </a:rPr>
              <a:t>when first FD is filled and turned on</a:t>
            </a:r>
          </a:p>
          <a:p>
            <a:pPr algn="ctr"/>
            <a:r>
              <a:rPr lang="en-US" sz="1600">
                <a:latin typeface="Helvetica" pitchFamily="2" charset="0"/>
              </a:rPr>
              <a:t>and recording tracks</a:t>
            </a:r>
            <a:endParaRPr lang="en-US" sz="2400">
              <a:latin typeface="Helvetica" pitchFamily="2" charset="0"/>
            </a:endParaRPr>
          </a:p>
        </p:txBody>
      </p:sp>
      <p:sp>
        <p:nvSpPr>
          <p:cNvPr id="10" name="Left Arrow 18">
            <a:extLst>
              <a:ext uri="{FF2B5EF4-FFF2-40B4-BE49-F238E27FC236}">
                <a16:creationId xmlns:a16="http://schemas.microsoft.com/office/drawing/2014/main" id="{FE3129FE-9F96-57DA-EA0A-98441CCFD872}"/>
              </a:ext>
            </a:extLst>
          </p:cNvPr>
          <p:cNvSpPr/>
          <p:nvPr/>
        </p:nvSpPr>
        <p:spPr>
          <a:xfrm>
            <a:off x="5557230" y="4410492"/>
            <a:ext cx="918613" cy="10898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7" descr="A close up of a device&#10;&#10;Description automatically generated">
            <a:extLst>
              <a:ext uri="{FF2B5EF4-FFF2-40B4-BE49-F238E27FC236}">
                <a16:creationId xmlns:a16="http://schemas.microsoft.com/office/drawing/2014/main" id="{28EC2012-670D-A528-CDF7-B722802A72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1428" y="3522676"/>
            <a:ext cx="5050124" cy="1920181"/>
          </a:xfrm>
          <a:prstGeom prst="rect">
            <a:avLst/>
          </a:prstGeom>
        </p:spPr>
      </p:pic>
      <p:pic>
        <p:nvPicPr>
          <p:cNvPr id="12" name="Picture 16" descr="A picture containing text, cage&#10;&#10;Description automatically generated">
            <a:extLst>
              <a:ext uri="{FF2B5EF4-FFF2-40B4-BE49-F238E27FC236}">
                <a16:creationId xmlns:a16="http://schemas.microsoft.com/office/drawing/2014/main" id="{AE5E26D8-9243-C954-5D9C-04C5F671FF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97282" y="2638069"/>
            <a:ext cx="3758427" cy="2453797"/>
          </a:xfrm>
          <a:prstGeom prst="rect">
            <a:avLst/>
          </a:prstGeom>
        </p:spPr>
      </p:pic>
      <p:pic>
        <p:nvPicPr>
          <p:cNvPr id="13" name="Picture 17" descr="A picture containing building, cage&#10;&#10;Description automatically generated">
            <a:extLst>
              <a:ext uri="{FF2B5EF4-FFF2-40B4-BE49-F238E27FC236}">
                <a16:creationId xmlns:a16="http://schemas.microsoft.com/office/drawing/2014/main" id="{B2C83ED6-8151-4E1A-21EE-EB0CC60177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64340" y="2562584"/>
            <a:ext cx="3813638" cy="2630409"/>
          </a:xfrm>
          <a:prstGeom prst="rect">
            <a:avLst/>
          </a:prstGeom>
        </p:spPr>
      </p:pic>
      <p:sp>
        <p:nvSpPr>
          <p:cNvPr id="14" name="TextBox 19">
            <a:extLst>
              <a:ext uri="{FF2B5EF4-FFF2-40B4-BE49-F238E27FC236}">
                <a16:creationId xmlns:a16="http://schemas.microsoft.com/office/drawing/2014/main" id="{1B73DE77-DCAA-8CC8-C772-E92CEEE87B0B}"/>
              </a:ext>
            </a:extLst>
          </p:cNvPr>
          <p:cNvSpPr txBox="1"/>
          <p:nvPr/>
        </p:nvSpPr>
        <p:spPr>
          <a:xfrm rot="19022414">
            <a:off x="6628081" y="3351553"/>
            <a:ext cx="987771" cy="261610"/>
          </a:xfrm>
          <a:prstGeom prst="rect">
            <a:avLst/>
          </a:prstGeom>
          <a:noFill/>
        </p:spPr>
        <p:txBody>
          <a:bodyPr wrap="none" rtlCol="0">
            <a:spAutoFit/>
          </a:bodyPr>
          <a:lstStyle/>
          <a:p>
            <a:r>
              <a:rPr lang="en-US" sz="1100">
                <a:latin typeface="Symbol" pitchFamily="2" charset="2"/>
              </a:rPr>
              <a:t>n</a:t>
            </a:r>
            <a:r>
              <a:rPr lang="en-US" sz="1100"/>
              <a:t>’s from FNAL</a:t>
            </a:r>
          </a:p>
        </p:txBody>
      </p:sp>
      <p:cxnSp>
        <p:nvCxnSpPr>
          <p:cNvPr id="15" name="Straight Arrow Connector 21">
            <a:extLst>
              <a:ext uri="{FF2B5EF4-FFF2-40B4-BE49-F238E27FC236}">
                <a16:creationId xmlns:a16="http://schemas.microsoft.com/office/drawing/2014/main" id="{F5E299EE-5B5E-9135-A025-3EC9FA2FDB23}"/>
              </a:ext>
            </a:extLst>
          </p:cNvPr>
          <p:cNvCxnSpPr/>
          <p:nvPr/>
        </p:nvCxnSpPr>
        <p:spPr>
          <a:xfrm flipH="1">
            <a:off x="6849929" y="3341595"/>
            <a:ext cx="604721" cy="5730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22">
            <a:extLst>
              <a:ext uri="{FF2B5EF4-FFF2-40B4-BE49-F238E27FC236}">
                <a16:creationId xmlns:a16="http://schemas.microsoft.com/office/drawing/2014/main" id="{8FE0A859-A9BC-6219-3EBF-7340FB5A9D1B}"/>
              </a:ext>
            </a:extLst>
          </p:cNvPr>
          <p:cNvSpPr txBox="1"/>
          <p:nvPr/>
        </p:nvSpPr>
        <p:spPr>
          <a:xfrm>
            <a:off x="914461" y="4975069"/>
            <a:ext cx="2546082" cy="400110"/>
          </a:xfrm>
          <a:prstGeom prst="rect">
            <a:avLst/>
          </a:prstGeom>
          <a:noFill/>
        </p:spPr>
        <p:txBody>
          <a:bodyPr wrap="none" rtlCol="0">
            <a:spAutoFit/>
          </a:bodyPr>
          <a:lstStyle/>
          <a:p>
            <a:r>
              <a:rPr lang="en-US" sz="2000">
                <a:latin typeface="Helvetica" pitchFamily="2" charset="0"/>
              </a:rPr>
              <a:t>APA* Horizontal Drift</a:t>
            </a:r>
          </a:p>
        </p:txBody>
      </p:sp>
      <p:cxnSp>
        <p:nvCxnSpPr>
          <p:cNvPr id="17" name="Straight Arrow Connector 24">
            <a:extLst>
              <a:ext uri="{FF2B5EF4-FFF2-40B4-BE49-F238E27FC236}">
                <a16:creationId xmlns:a16="http://schemas.microsoft.com/office/drawing/2014/main" id="{C91B568D-0C10-11C1-6724-6C5B1D480902}"/>
              </a:ext>
            </a:extLst>
          </p:cNvPr>
          <p:cNvCxnSpPr/>
          <p:nvPr/>
        </p:nvCxnSpPr>
        <p:spPr>
          <a:xfrm>
            <a:off x="4667584" y="3628127"/>
            <a:ext cx="1428417" cy="3589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25">
            <a:extLst>
              <a:ext uri="{FF2B5EF4-FFF2-40B4-BE49-F238E27FC236}">
                <a16:creationId xmlns:a16="http://schemas.microsoft.com/office/drawing/2014/main" id="{EAE5A645-CFFF-113A-8D77-B1B8FB0329B9}"/>
              </a:ext>
            </a:extLst>
          </p:cNvPr>
          <p:cNvCxnSpPr>
            <a:cxnSpLocks/>
          </p:cNvCxnSpPr>
          <p:nvPr/>
        </p:nvCxnSpPr>
        <p:spPr>
          <a:xfrm flipH="1">
            <a:off x="6990663" y="4121072"/>
            <a:ext cx="1042147" cy="3490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28">
            <a:extLst>
              <a:ext uri="{FF2B5EF4-FFF2-40B4-BE49-F238E27FC236}">
                <a16:creationId xmlns:a16="http://schemas.microsoft.com/office/drawing/2014/main" id="{BD1EBF7D-103C-4C9F-6D12-445E217750BC}"/>
              </a:ext>
            </a:extLst>
          </p:cNvPr>
          <p:cNvSpPr txBox="1"/>
          <p:nvPr/>
        </p:nvSpPr>
        <p:spPr>
          <a:xfrm>
            <a:off x="885348" y="5459176"/>
            <a:ext cx="3123227" cy="400110"/>
          </a:xfrm>
          <a:prstGeom prst="rect">
            <a:avLst/>
          </a:prstGeom>
          <a:noFill/>
        </p:spPr>
        <p:txBody>
          <a:bodyPr wrap="none" rtlCol="0">
            <a:spAutoFit/>
          </a:bodyPr>
          <a:lstStyle/>
          <a:p>
            <a:r>
              <a:rPr lang="en-US" sz="2000">
                <a:latin typeface="Helvetica" pitchFamily="2" charset="0"/>
              </a:rPr>
              <a:t>*Anode Plane Assemblies</a:t>
            </a:r>
          </a:p>
        </p:txBody>
      </p:sp>
      <p:sp>
        <p:nvSpPr>
          <p:cNvPr id="20" name="TextBox 29">
            <a:extLst>
              <a:ext uri="{FF2B5EF4-FFF2-40B4-BE49-F238E27FC236}">
                <a16:creationId xmlns:a16="http://schemas.microsoft.com/office/drawing/2014/main" id="{B3195DE5-7641-4460-1F26-4C2D96564D8E}"/>
              </a:ext>
            </a:extLst>
          </p:cNvPr>
          <p:cNvSpPr txBox="1"/>
          <p:nvPr/>
        </p:nvSpPr>
        <p:spPr>
          <a:xfrm>
            <a:off x="8118571" y="5107110"/>
            <a:ext cx="2379434" cy="400110"/>
          </a:xfrm>
          <a:prstGeom prst="rect">
            <a:avLst/>
          </a:prstGeom>
          <a:noFill/>
        </p:spPr>
        <p:txBody>
          <a:bodyPr wrap="none" rtlCol="0">
            <a:spAutoFit/>
          </a:bodyPr>
          <a:lstStyle/>
          <a:p>
            <a:r>
              <a:rPr lang="en-US" sz="2000">
                <a:latin typeface="Helvetica" pitchFamily="2" charset="0"/>
              </a:rPr>
              <a:t>CRP** Vertical Drift</a:t>
            </a:r>
          </a:p>
        </p:txBody>
      </p:sp>
      <p:sp>
        <p:nvSpPr>
          <p:cNvPr id="4" name="Slide Number Placeholder 3">
            <a:extLst>
              <a:ext uri="{FF2B5EF4-FFF2-40B4-BE49-F238E27FC236}">
                <a16:creationId xmlns:a16="http://schemas.microsoft.com/office/drawing/2014/main" id="{FBE7F223-A912-0249-AF5B-F90DD42C8AC1}"/>
              </a:ext>
            </a:extLst>
          </p:cNvPr>
          <p:cNvSpPr>
            <a:spLocks noGrp="1"/>
          </p:cNvSpPr>
          <p:nvPr>
            <p:ph type="sldNum" sz="quarter" idx="4"/>
          </p:nvPr>
        </p:nvSpPr>
        <p:spPr/>
        <p:txBody>
          <a:bodyPr/>
          <a:lstStyle/>
          <a:p>
            <a:pPr>
              <a:defRPr/>
            </a:pPr>
            <a:fld id="{0C39C72E-2A13-EB4D-AD45-6D4E6ACAED8D}" type="slidenum">
              <a:rPr lang="en-US" smtClean="0"/>
              <a:pPr>
                <a:defRPr/>
              </a:pPr>
              <a:t>5</a:t>
            </a:fld>
            <a:endParaRPr lang="en-US"/>
          </a:p>
        </p:txBody>
      </p:sp>
      <p:sp>
        <p:nvSpPr>
          <p:cNvPr id="3" name="TextBox 28">
            <a:extLst>
              <a:ext uri="{FF2B5EF4-FFF2-40B4-BE49-F238E27FC236}">
                <a16:creationId xmlns:a16="http://schemas.microsoft.com/office/drawing/2014/main" id="{A92A4A69-C276-2787-412C-2B10F90C6A46}"/>
              </a:ext>
            </a:extLst>
          </p:cNvPr>
          <p:cNvSpPr txBox="1"/>
          <p:nvPr/>
        </p:nvSpPr>
        <p:spPr>
          <a:xfrm>
            <a:off x="7768228" y="5455786"/>
            <a:ext cx="3121367" cy="400110"/>
          </a:xfrm>
          <a:prstGeom prst="rect">
            <a:avLst/>
          </a:prstGeom>
          <a:noFill/>
        </p:spPr>
        <p:txBody>
          <a:bodyPr wrap="none" rtlCol="0">
            <a:spAutoFit/>
          </a:bodyPr>
          <a:lstStyle/>
          <a:p>
            <a:r>
              <a:rPr lang="en-US" sz="2000">
                <a:latin typeface="Helvetica" pitchFamily="2" charset="0"/>
              </a:rPr>
              <a:t>**Charge Readout Planes</a:t>
            </a:r>
          </a:p>
        </p:txBody>
      </p:sp>
    </p:spTree>
    <p:extLst>
      <p:ext uri="{BB962C8B-B14F-4D97-AF65-F5344CB8AC3E}">
        <p14:creationId xmlns:p14="http://schemas.microsoft.com/office/powerpoint/2010/main" val="316547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8">
            <a:extLst>
              <a:ext uri="{FF2B5EF4-FFF2-40B4-BE49-F238E27FC236}">
                <a16:creationId xmlns:a16="http://schemas.microsoft.com/office/drawing/2014/main" id="{20252FD5-6D04-BF1C-3D5F-AF8DC50B3134}"/>
              </a:ext>
            </a:extLst>
          </p:cNvPr>
          <p:cNvPicPr>
            <a:picLocks noChangeAspect="1"/>
          </p:cNvPicPr>
          <p:nvPr/>
        </p:nvPicPr>
        <p:blipFill>
          <a:blip r:embed="rId2"/>
          <a:stretch>
            <a:fillRect/>
          </a:stretch>
        </p:blipFill>
        <p:spPr>
          <a:xfrm>
            <a:off x="4655538" y="1010776"/>
            <a:ext cx="7294513" cy="5327832"/>
          </a:xfrm>
          <a:prstGeom prst="rect">
            <a:avLst/>
          </a:prstGeom>
        </p:spPr>
      </p:pic>
      <p:sp>
        <p:nvSpPr>
          <p:cNvPr id="2" name="Titolo 1">
            <a:extLst>
              <a:ext uri="{FF2B5EF4-FFF2-40B4-BE49-F238E27FC236}">
                <a16:creationId xmlns:a16="http://schemas.microsoft.com/office/drawing/2014/main" id="{40A0C6BF-1E5C-6C56-6F91-4F06F1CD3F0A}"/>
              </a:ext>
            </a:extLst>
          </p:cNvPr>
          <p:cNvSpPr>
            <a:spLocks noGrp="1"/>
          </p:cNvSpPr>
          <p:nvPr>
            <p:ph type="title"/>
          </p:nvPr>
        </p:nvSpPr>
        <p:spPr/>
        <p:txBody>
          <a:bodyPr/>
          <a:lstStyle/>
          <a:p>
            <a:r>
              <a:rPr lang="it-IT" dirty="0" err="1"/>
              <a:t>Phase</a:t>
            </a:r>
            <a:r>
              <a:rPr lang="it-IT" dirty="0"/>
              <a:t> I </a:t>
            </a:r>
            <a:r>
              <a:rPr lang="it-IT" dirty="0" err="1"/>
              <a:t>Near</a:t>
            </a:r>
            <a:r>
              <a:rPr lang="it-IT" dirty="0"/>
              <a:t> Detector </a:t>
            </a:r>
            <a:r>
              <a:rPr lang="it-IT" dirty="0" err="1"/>
              <a:t>Complex</a:t>
            </a:r>
            <a:endParaRPr lang="it-IT" dirty="0"/>
          </a:p>
        </p:txBody>
      </p:sp>
      <p:sp>
        <p:nvSpPr>
          <p:cNvPr id="3" name="Segnaposto contenuto 2">
            <a:extLst>
              <a:ext uri="{FF2B5EF4-FFF2-40B4-BE49-F238E27FC236}">
                <a16:creationId xmlns:a16="http://schemas.microsoft.com/office/drawing/2014/main" id="{A844DC63-EEEE-3E9A-4C48-460E3867A466}"/>
              </a:ext>
            </a:extLst>
          </p:cNvPr>
          <p:cNvSpPr>
            <a:spLocks noGrp="1"/>
          </p:cNvSpPr>
          <p:nvPr>
            <p:ph idx="11"/>
          </p:nvPr>
        </p:nvSpPr>
        <p:spPr>
          <a:xfrm>
            <a:off x="270523" y="1207770"/>
            <a:ext cx="4681487" cy="4919897"/>
          </a:xfrm>
        </p:spPr>
        <p:txBody>
          <a:bodyPr>
            <a:normAutofit/>
          </a:bodyPr>
          <a:lstStyle/>
          <a:p>
            <a:r>
              <a:rPr lang="it-IT" sz="2400"/>
              <a:t>ND-</a:t>
            </a:r>
            <a:r>
              <a:rPr lang="it-IT" sz="2400" err="1"/>
              <a:t>LAr</a:t>
            </a:r>
            <a:r>
              <a:rPr lang="it-IT" sz="2400"/>
              <a:t> (</a:t>
            </a:r>
            <a:r>
              <a:rPr lang="it-IT" sz="2400" err="1"/>
              <a:t>segmented</a:t>
            </a:r>
            <a:r>
              <a:rPr lang="it-IT" sz="2400"/>
              <a:t> </a:t>
            </a:r>
            <a:r>
              <a:rPr lang="it-IT" sz="2400" err="1"/>
              <a:t>LAr</a:t>
            </a:r>
            <a:r>
              <a:rPr lang="it-IT" sz="2400"/>
              <a:t> TPC)</a:t>
            </a:r>
          </a:p>
          <a:p>
            <a:r>
              <a:rPr lang="it-IT" sz="2400"/>
              <a:t>TMS (</a:t>
            </a:r>
            <a:r>
              <a:rPr lang="it-IT" sz="2400" err="1"/>
              <a:t>magnetized</a:t>
            </a:r>
            <a:r>
              <a:rPr lang="it-IT" sz="2400"/>
              <a:t> </a:t>
            </a:r>
            <a:r>
              <a:rPr lang="it-IT" sz="2400" err="1"/>
              <a:t>muon</a:t>
            </a:r>
            <a:r>
              <a:rPr lang="it-IT" sz="2400"/>
              <a:t> </a:t>
            </a:r>
            <a:r>
              <a:rPr lang="it-IT" sz="2400" err="1"/>
              <a:t>spectrometer</a:t>
            </a:r>
            <a:r>
              <a:rPr lang="it-IT" sz="2400"/>
              <a:t>)</a:t>
            </a:r>
          </a:p>
          <a:p>
            <a:r>
              <a:rPr lang="it-IT" sz="2400"/>
              <a:t>SAND (on </a:t>
            </a:r>
            <a:r>
              <a:rPr lang="it-IT" sz="2400" err="1"/>
              <a:t>axis</a:t>
            </a:r>
            <a:r>
              <a:rPr lang="it-IT" sz="2400"/>
              <a:t> </a:t>
            </a:r>
            <a:r>
              <a:rPr lang="it-IT" sz="2400" err="1"/>
              <a:t>magnetized</a:t>
            </a:r>
            <a:r>
              <a:rPr lang="it-IT" sz="2400"/>
              <a:t> </a:t>
            </a:r>
            <a:r>
              <a:rPr lang="it-IT" sz="2400" err="1"/>
              <a:t>spectrometer</a:t>
            </a:r>
            <a:r>
              <a:rPr lang="it-IT" sz="2400"/>
              <a:t>)</a:t>
            </a:r>
          </a:p>
          <a:p>
            <a:endParaRPr lang="it-IT" sz="2400"/>
          </a:p>
          <a:p>
            <a:r>
              <a:rPr lang="it-IT" sz="2400"/>
              <a:t>ND-</a:t>
            </a:r>
            <a:r>
              <a:rPr lang="it-IT" sz="2400" err="1"/>
              <a:t>LAr</a:t>
            </a:r>
            <a:r>
              <a:rPr lang="it-IT" sz="2400"/>
              <a:t> and TMS </a:t>
            </a:r>
            <a:r>
              <a:rPr lang="it-IT" sz="2400" err="1"/>
              <a:t>will</a:t>
            </a:r>
            <a:r>
              <a:rPr lang="it-IT" sz="2400"/>
              <a:t> </a:t>
            </a:r>
            <a:r>
              <a:rPr lang="it-IT" sz="2400" err="1"/>
              <a:t>move</a:t>
            </a:r>
            <a:r>
              <a:rPr lang="it-IT" sz="2400"/>
              <a:t> off-</a:t>
            </a:r>
            <a:r>
              <a:rPr lang="it-IT" sz="2400" err="1"/>
              <a:t>axis</a:t>
            </a:r>
            <a:r>
              <a:rPr lang="it-IT" sz="2400"/>
              <a:t> in </a:t>
            </a:r>
            <a:r>
              <a:rPr lang="it-IT" sz="2400" err="1"/>
              <a:t>order</a:t>
            </a:r>
            <a:r>
              <a:rPr lang="it-IT" sz="2400"/>
              <a:t> to </a:t>
            </a:r>
            <a:r>
              <a:rPr lang="it-IT" sz="2400" err="1"/>
              <a:t>scan</a:t>
            </a:r>
            <a:r>
              <a:rPr lang="it-IT" sz="2400"/>
              <a:t> over the </a:t>
            </a:r>
            <a:r>
              <a:rPr lang="it-IT" sz="2400" err="1"/>
              <a:t>spectrum</a:t>
            </a:r>
            <a:r>
              <a:rPr lang="it-IT" sz="2400"/>
              <a:t> of </a:t>
            </a:r>
            <a:r>
              <a:rPr lang="it-IT" sz="2400">
                <a:latin typeface="Symbol" panose="05050102010706020507" pitchFamily="18" charset="2"/>
              </a:rPr>
              <a:t>n</a:t>
            </a:r>
            <a:r>
              <a:rPr lang="it-IT" sz="2400"/>
              <a:t> energies</a:t>
            </a:r>
          </a:p>
        </p:txBody>
      </p:sp>
      <p:sp>
        <p:nvSpPr>
          <p:cNvPr id="6" name="Segnaposto numero diapositiva 5">
            <a:extLst>
              <a:ext uri="{FF2B5EF4-FFF2-40B4-BE49-F238E27FC236}">
                <a16:creationId xmlns:a16="http://schemas.microsoft.com/office/drawing/2014/main" id="{DD694B79-19AC-147E-9F62-C4C7FE7B9952}"/>
              </a:ext>
            </a:extLst>
          </p:cNvPr>
          <p:cNvSpPr>
            <a:spLocks noGrp="1"/>
          </p:cNvSpPr>
          <p:nvPr>
            <p:ph type="sldNum" sz="quarter" idx="4"/>
          </p:nvPr>
        </p:nvSpPr>
        <p:spPr/>
        <p:txBody>
          <a:bodyPr/>
          <a:lstStyle/>
          <a:p>
            <a:pPr>
              <a:defRPr/>
            </a:pPr>
            <a:fld id="{0C39C72E-2A13-EB4D-AD45-6D4E6ACAED8D}" type="slidenum">
              <a:rPr lang="en-US" smtClean="0"/>
              <a:pPr>
                <a:defRPr/>
              </a:pPr>
              <a:t>6</a:t>
            </a:fld>
            <a:endParaRPr lang="en-US"/>
          </a:p>
        </p:txBody>
      </p:sp>
      <p:sp>
        <p:nvSpPr>
          <p:cNvPr id="9" name="CasellaDiTesto 8">
            <a:extLst>
              <a:ext uri="{FF2B5EF4-FFF2-40B4-BE49-F238E27FC236}">
                <a16:creationId xmlns:a16="http://schemas.microsoft.com/office/drawing/2014/main" id="{11212DF0-30E3-AB89-C98D-F850B97714B6}"/>
              </a:ext>
            </a:extLst>
          </p:cNvPr>
          <p:cNvSpPr txBox="1"/>
          <p:nvPr/>
        </p:nvSpPr>
        <p:spPr>
          <a:xfrm>
            <a:off x="5237433" y="4104072"/>
            <a:ext cx="713593" cy="369332"/>
          </a:xfrm>
          <a:prstGeom prst="rect">
            <a:avLst/>
          </a:prstGeom>
          <a:noFill/>
        </p:spPr>
        <p:txBody>
          <a:bodyPr wrap="none" rtlCol="0">
            <a:spAutoFit/>
          </a:bodyPr>
          <a:lstStyle/>
          <a:p>
            <a:r>
              <a:rPr lang="it-IT">
                <a:highlight>
                  <a:srgbClr val="FFFF00"/>
                </a:highlight>
              </a:rPr>
              <a:t>SAND</a:t>
            </a:r>
          </a:p>
        </p:txBody>
      </p:sp>
      <p:sp>
        <p:nvSpPr>
          <p:cNvPr id="11" name="CasellaDiTesto 10">
            <a:extLst>
              <a:ext uri="{FF2B5EF4-FFF2-40B4-BE49-F238E27FC236}">
                <a16:creationId xmlns:a16="http://schemas.microsoft.com/office/drawing/2014/main" id="{28C76E96-49AD-466E-87C4-5DE33CEA2EC7}"/>
              </a:ext>
            </a:extLst>
          </p:cNvPr>
          <p:cNvSpPr txBox="1"/>
          <p:nvPr/>
        </p:nvSpPr>
        <p:spPr>
          <a:xfrm>
            <a:off x="6754411" y="4517714"/>
            <a:ext cx="599844" cy="369332"/>
          </a:xfrm>
          <a:prstGeom prst="rect">
            <a:avLst/>
          </a:prstGeom>
          <a:noFill/>
        </p:spPr>
        <p:txBody>
          <a:bodyPr wrap="square" rtlCol="0">
            <a:spAutoFit/>
          </a:bodyPr>
          <a:lstStyle/>
          <a:p>
            <a:r>
              <a:rPr lang="it-IT">
                <a:highlight>
                  <a:srgbClr val="FFFF00"/>
                </a:highlight>
              </a:rPr>
              <a:t>TMS</a:t>
            </a:r>
          </a:p>
        </p:txBody>
      </p:sp>
      <p:sp>
        <p:nvSpPr>
          <p:cNvPr id="12" name="CasellaDiTesto 11">
            <a:extLst>
              <a:ext uri="{FF2B5EF4-FFF2-40B4-BE49-F238E27FC236}">
                <a16:creationId xmlns:a16="http://schemas.microsoft.com/office/drawing/2014/main" id="{BB0FC175-EA0F-FE83-4F39-E46DEAC0697F}"/>
              </a:ext>
            </a:extLst>
          </p:cNvPr>
          <p:cNvSpPr txBox="1"/>
          <p:nvPr/>
        </p:nvSpPr>
        <p:spPr>
          <a:xfrm>
            <a:off x="7663635" y="4524799"/>
            <a:ext cx="787395" cy="369332"/>
          </a:xfrm>
          <a:prstGeom prst="rect">
            <a:avLst/>
          </a:prstGeom>
          <a:noFill/>
        </p:spPr>
        <p:txBody>
          <a:bodyPr wrap="none" rtlCol="0">
            <a:spAutoFit/>
          </a:bodyPr>
          <a:lstStyle/>
          <a:p>
            <a:r>
              <a:rPr lang="it-IT" err="1">
                <a:highlight>
                  <a:srgbClr val="FFFF00"/>
                </a:highlight>
              </a:rPr>
              <a:t>NDLAr</a:t>
            </a:r>
            <a:endParaRPr lang="it-IT">
              <a:highlight>
                <a:srgbClr val="FFFF00"/>
              </a:highlight>
            </a:endParaRPr>
          </a:p>
        </p:txBody>
      </p:sp>
    </p:spTree>
    <p:extLst>
      <p:ext uri="{BB962C8B-B14F-4D97-AF65-F5344CB8AC3E}">
        <p14:creationId xmlns:p14="http://schemas.microsoft.com/office/powerpoint/2010/main" val="2776907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58C030-DAB3-ED4A-A424-721FF67C20C2}"/>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a:p>
        </p:txBody>
      </p:sp>
      <p:pic>
        <p:nvPicPr>
          <p:cNvPr id="6" name="Picture 5">
            <a:extLst>
              <a:ext uri="{FF2B5EF4-FFF2-40B4-BE49-F238E27FC236}">
                <a16:creationId xmlns:a16="http://schemas.microsoft.com/office/drawing/2014/main" id="{80432CD7-F4C3-F647-8D80-75CF72B1B1D4}"/>
              </a:ext>
            </a:extLst>
          </p:cNvPr>
          <p:cNvPicPr>
            <a:picLocks noChangeAspect="1"/>
          </p:cNvPicPr>
          <p:nvPr/>
        </p:nvPicPr>
        <p:blipFill>
          <a:blip r:embed="rId2"/>
          <a:stretch>
            <a:fillRect/>
          </a:stretch>
        </p:blipFill>
        <p:spPr>
          <a:xfrm>
            <a:off x="883433" y="113560"/>
            <a:ext cx="9712851" cy="6222694"/>
          </a:xfrm>
          <a:prstGeom prst="rect">
            <a:avLst/>
          </a:prstGeom>
        </p:spPr>
      </p:pic>
    </p:spTree>
    <p:extLst>
      <p:ext uri="{BB962C8B-B14F-4D97-AF65-F5344CB8AC3E}">
        <p14:creationId xmlns:p14="http://schemas.microsoft.com/office/powerpoint/2010/main" val="150493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58C030-DAB3-ED4A-A424-721FF67C20C2}"/>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a:p>
        </p:txBody>
      </p:sp>
      <p:pic>
        <p:nvPicPr>
          <p:cNvPr id="2" name="Picture 1">
            <a:extLst>
              <a:ext uri="{FF2B5EF4-FFF2-40B4-BE49-F238E27FC236}">
                <a16:creationId xmlns:a16="http://schemas.microsoft.com/office/drawing/2014/main" id="{BD30D698-7816-B445-9DB2-78E568DDFC6C}"/>
              </a:ext>
            </a:extLst>
          </p:cNvPr>
          <p:cNvPicPr>
            <a:picLocks noChangeAspect="1"/>
          </p:cNvPicPr>
          <p:nvPr/>
        </p:nvPicPr>
        <p:blipFill>
          <a:blip r:embed="rId2"/>
          <a:stretch>
            <a:fillRect/>
          </a:stretch>
        </p:blipFill>
        <p:spPr>
          <a:xfrm>
            <a:off x="1232741" y="161365"/>
            <a:ext cx="9212934" cy="6190192"/>
          </a:xfrm>
          <a:prstGeom prst="rect">
            <a:avLst/>
          </a:prstGeom>
        </p:spPr>
      </p:pic>
    </p:spTree>
    <p:extLst>
      <p:ext uri="{BB962C8B-B14F-4D97-AF65-F5344CB8AC3E}">
        <p14:creationId xmlns:p14="http://schemas.microsoft.com/office/powerpoint/2010/main" val="1232249769"/>
      </p:ext>
    </p:extLst>
  </p:cSld>
  <p:clrMapOvr>
    <a:masterClrMapping/>
  </p:clrMapOvr>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4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didomenico_trieste_seminar_2015_5">
  <a:themeElements>
    <a:clrScheme name="">
      <a:dk1>
        <a:srgbClr val="000000"/>
      </a:dk1>
      <a:lt1>
        <a:srgbClr val="FFFFFF"/>
      </a:lt1>
      <a:dk2>
        <a:srgbClr val="0066FF"/>
      </a:dk2>
      <a:lt2>
        <a:srgbClr val="808080"/>
      </a:lt2>
      <a:accent1>
        <a:srgbClr val="FFFFCC"/>
      </a:accent1>
      <a:accent2>
        <a:srgbClr val="FF0000"/>
      </a:accent2>
      <a:accent3>
        <a:srgbClr val="FFFFFF"/>
      </a:accent3>
      <a:accent4>
        <a:srgbClr val="000000"/>
      </a:accent4>
      <a:accent5>
        <a:srgbClr val="FFFFE2"/>
      </a:accent5>
      <a:accent6>
        <a:srgbClr val="E70000"/>
      </a:accent6>
      <a:hlink>
        <a:srgbClr val="00FF99"/>
      </a:hlink>
      <a:folHlink>
        <a:srgbClr val="FF00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FF"/>
        </a:dk2>
        <a:lt2>
          <a:srgbClr val="808080"/>
        </a:lt2>
        <a:accent1>
          <a:srgbClr val="FFFFCC"/>
        </a:accent1>
        <a:accent2>
          <a:srgbClr val="FF0000"/>
        </a:accent2>
        <a:accent3>
          <a:srgbClr val="FFFFFF"/>
        </a:accent3>
        <a:accent4>
          <a:srgbClr val="000000"/>
        </a:accent4>
        <a:accent5>
          <a:srgbClr val="FFFFE2"/>
        </a:accent5>
        <a:accent6>
          <a:srgbClr val="E70000"/>
        </a:accent6>
        <a:hlink>
          <a:srgbClr val="0000CC"/>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UNE-Template" id="{DC0022F7-DED4-3C49-A49E-3636DE6B4E46}" vid="{EF73C643-F16F-6747-A9DB-9D0FDB20AF6E}"/>
    </a:ext>
  </a:extLst>
</a:theme>
</file>

<file path=ppt/theme/theme4.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13717</TotalTime>
  <Words>2291</Words>
  <Application>Microsoft Macintosh PowerPoint</Application>
  <PresentationFormat>Widescreen</PresentationFormat>
  <Paragraphs>370</Paragraphs>
  <Slides>42</Slides>
  <Notes>5</Notes>
  <HiddenSlides>0</HiddenSlides>
  <MMClips>0</MMClips>
  <ScaleCrop>false</ScaleCrop>
  <HeadingPairs>
    <vt:vector size="8" baseType="variant">
      <vt:variant>
        <vt:lpstr>Fonts Used</vt:lpstr>
      </vt:variant>
      <vt:variant>
        <vt:i4>16</vt:i4>
      </vt:variant>
      <vt:variant>
        <vt:lpstr>Theme</vt:lpstr>
      </vt:variant>
      <vt:variant>
        <vt:i4>17</vt:i4>
      </vt:variant>
      <vt:variant>
        <vt:lpstr>Embedded OLE Servers</vt:lpstr>
      </vt:variant>
      <vt:variant>
        <vt:i4>1</vt:i4>
      </vt:variant>
      <vt:variant>
        <vt:lpstr>Slide Titles</vt:lpstr>
      </vt:variant>
      <vt:variant>
        <vt:i4>42</vt:i4>
      </vt:variant>
    </vt:vector>
  </HeadingPairs>
  <TitlesOfParts>
    <vt:vector size="76" baseType="lpstr">
      <vt:lpstr>Arial Unicode MS</vt:lpstr>
      <vt:lpstr>ＭＳ Ｐゴシック</vt:lpstr>
      <vt:lpstr>Arial</vt:lpstr>
      <vt:lpstr>Arial Narrow</vt:lpstr>
      <vt:lpstr>Calibri</vt:lpstr>
      <vt:lpstr>Calibri Light</vt:lpstr>
      <vt:lpstr>Cambria Math</vt:lpstr>
      <vt:lpstr>Geneva</vt:lpstr>
      <vt:lpstr>Helvetica</vt:lpstr>
      <vt:lpstr>Helvetica Neue</vt:lpstr>
      <vt:lpstr>Helvetica Neue Light</vt:lpstr>
      <vt:lpstr>Helvetica Neue Medium</vt:lpstr>
      <vt:lpstr>Lucida Grande</vt:lpstr>
      <vt:lpstr>Symbol</vt:lpstr>
      <vt:lpstr>Times New Roman</vt:lpstr>
      <vt:lpstr>Wingdings</vt:lpstr>
      <vt:lpstr>Dune Template_051215</vt:lpstr>
      <vt:lpstr>LBNF Content-Footer Theme</vt:lpstr>
      <vt:lpstr>1_LBNF Content-Footer Theme</vt:lpstr>
      <vt:lpstr>2_LBNF Content-Footer Theme</vt:lpstr>
      <vt:lpstr>1_Office Theme</vt:lpstr>
      <vt:lpstr>2_Office Theme</vt:lpstr>
      <vt:lpstr>3_LBNF Content-Footer Theme</vt:lpstr>
      <vt:lpstr>3_Office Theme</vt:lpstr>
      <vt:lpstr>Tema di Office</vt:lpstr>
      <vt:lpstr>1_Tema di Office</vt:lpstr>
      <vt:lpstr>4_Office Theme</vt:lpstr>
      <vt:lpstr>White</vt:lpstr>
      <vt:lpstr>4_LBNF Content-Footer Theme</vt:lpstr>
      <vt:lpstr>5_LBNF Content-Footer Theme</vt:lpstr>
      <vt:lpstr>didomenico_trieste_seminar_2015_5</vt:lpstr>
      <vt:lpstr>5_Office Theme</vt:lpstr>
      <vt:lpstr>1_Dune Template_051215</vt:lpstr>
      <vt:lpstr>Acrobat Document</vt:lpstr>
      <vt:lpstr> DUNE Phase II @ BO</vt:lpstr>
      <vt:lpstr>The LBNF/DUNE vision is achieved by groundbreaking international partnerships</vt:lpstr>
      <vt:lpstr>DUNE in a slide</vt:lpstr>
      <vt:lpstr>DUNE Jan 2024 Meeting</vt:lpstr>
      <vt:lpstr>DUNE: large matter effect, broad neutrino beam</vt:lpstr>
      <vt:lpstr>DUNE – Phase I Far Detectors (presentation by M. Nessi)</vt:lpstr>
      <vt:lpstr>Phase I Near Detector Complex</vt:lpstr>
      <vt:lpstr>PowerPoint Presentation</vt:lpstr>
      <vt:lpstr>PowerPoint Presentation</vt:lpstr>
      <vt:lpstr>Supernova physics: measuring different neutrinos 10 kpc supernova burst</vt:lpstr>
      <vt:lpstr>Supernova pointing in DUNE</vt:lpstr>
      <vt:lpstr>Solar neutrinos in DUNE</vt:lpstr>
      <vt:lpstr>BSM complementarity: dark matter inelastic scattering</vt:lpstr>
      <vt:lpstr>  Think to the future, focus on the present: Phase I</vt:lpstr>
      <vt:lpstr>P5 Recommendation 2</vt:lpstr>
      <vt:lpstr>DOE Response to P5 Report: DUNE</vt:lpstr>
      <vt:lpstr>PowerPoint Presentation</vt:lpstr>
      <vt:lpstr>PowerPoint Presentation</vt:lpstr>
      <vt:lpstr>DUNE Phase II: precision measurements of oscillations</vt:lpstr>
      <vt:lpstr>DUNE is extremely sensitive to new physics</vt:lpstr>
      <vt:lpstr>Example of definitive evidence of new physics</vt:lpstr>
      <vt:lpstr>INFN in DUNE</vt:lpstr>
      <vt:lpstr>PowerPoint Presentation</vt:lpstr>
      <vt:lpstr>Near Detector</vt:lpstr>
      <vt:lpstr>DUNE SAND</vt:lpstr>
      <vt:lpstr>SAND configuration</vt:lpstr>
      <vt:lpstr>A unique capability of the Tracker  in SAND</vt:lpstr>
      <vt:lpstr>PowerPoint Presentation</vt:lpstr>
      <vt:lpstr>PowerPoint Presentation</vt:lpstr>
      <vt:lpstr>STT 1200X800  mm2 prototype</vt:lpstr>
      <vt:lpstr>Alternative STT design</vt:lpstr>
      <vt:lpstr>PowerPoint Presentation</vt:lpstr>
      <vt:lpstr>Layer Setup</vt:lpstr>
      <vt:lpstr>GRAIN cryostat </vt:lpstr>
      <vt:lpstr>Inner vessel</vt:lpstr>
      <vt:lpstr>A new ASIC for GRAIN</vt:lpstr>
      <vt:lpstr>Demonstrator</vt:lpstr>
      <vt:lpstr>GRAIN</vt:lpstr>
      <vt:lpstr>PowerPoint Presentation</vt:lpstr>
      <vt:lpstr>PowerPoint Presentation</vt:lpstr>
      <vt:lpstr> Bologna in DUNE Phase II</vt:lpstr>
      <vt:lpstr>PowerPoint Presentation</vt:lpstr>
    </vt:vector>
  </TitlesOfParts>
  <Manager/>
  <Company>Sandbox Studio</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DUNE PowerPoint Presentation</dc:title>
  <dc:subject/>
  <dc:creator>Sandbox Studio</dc:creator>
  <cp:keywords/>
  <dc:description>Modified by A. Weber</dc:description>
  <cp:lastModifiedBy>Serbert</cp:lastModifiedBy>
  <cp:revision>155</cp:revision>
  <cp:lastPrinted>2024-11-07T05:28:36Z</cp:lastPrinted>
  <dcterms:created xsi:type="dcterms:W3CDTF">2015-04-30T14:29:22Z</dcterms:created>
  <dcterms:modified xsi:type="dcterms:W3CDTF">2024-11-07T05:37:33Z</dcterms:modified>
  <cp:category/>
</cp:coreProperties>
</file>