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media/image2.png" ContentType="image/pn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B610C2-0D60-40A8-8EFA-EA3330D550E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3C5695B-5AF3-4A08-9C57-F67EC00366C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E9FDF85-EF1B-44C2-A196-7E529A4566B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0F8E6C0-E3B5-47A0-9E54-C50C3463999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AB5F803-FDB5-46A0-ADAA-C167F811313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164CFB8-753A-44BF-BB9E-4A42EA86F4A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1E29EB9-4C16-4B68-A6AE-BE176E5D7C3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7C0B94A-4B8F-4616-BF24-DF777376ABD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4D57D95-CF9F-4098-8CDF-E57589142DC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F20D341-7700-440D-8DA9-3A54BEA07B9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D109D7B-4866-4B7D-9F5D-9567138C272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75B755E-0A41-4CD4-9175-F0AF06455BC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2EC5F18-889F-4E38-A53B-6DDF94867C7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E78EF71-E9E2-4FAC-AFB6-F8E35401718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03C27FE-6F5F-43C2-9725-7E364E3AB7B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D852C4A-C436-482A-8C94-7138978F3F2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DB9BA52-8621-48A6-9CD5-16478FD6E76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D8EB1AB-DBDB-47B8-97A8-9D63177678C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88861BA-357E-4101-A060-EDEF1DD658C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0E07F82-AB6A-40D5-ADC9-1EE47021342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C13CA86-A4DB-412B-BD5F-38A6F5DD3F0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7E877E9-89BC-4E47-9DD8-7CA8B022BFB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371354C-1F24-47C1-9F9B-C8C2FDDB172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A3295CF-27A7-419D-A85F-1CCE9132D80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90C0158-C9B5-4D30-A29C-59322F75A80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EA792B9-A96C-462E-9634-CA76BD7FA80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F951FAD-27DA-4028-B48A-DD1451F799F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6FE764AA-5D3F-4C1E-97BE-3C350F6A3CB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0F648BA-62E2-422C-8DE6-A1353DA8A17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4FB63A0-916B-480C-B7BA-0AE04AB6A42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BEA111-BFB6-4CF5-83ED-7DA5A2AB3D8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65FD694-29AE-4556-9C96-E0A8FCAEF11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U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A1F7B5F-B214-460B-9BCD-662B8753E4A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97A3EAC-F075-4E5D-983C-44F35B50570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74B5A19-5F2C-4482-B762-7BAF0C871DC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50A17C1-091A-4642-8FE8-FC6B455CC41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 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DCD42616-1417-4C79-811B-F206DFCD6817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11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B6FF2848-1806-4808-941A-D59C5DC7BA2C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to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edit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Mas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ter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n-U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B0558FE-C87D-4382-9400-010EF78E38DB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9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Status of the 2024 run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R. 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Fantechi,R. 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Piandani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07/11/2024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NA62 Italia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Main issues (PENDING)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838080" y="1357560"/>
            <a:ext cx="10515240" cy="527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TEL62 of KTAG1 constantly CHOKING to be replaced during the shutdown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TEL62RICHMULT not generating triggers and CHOKING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To be replaced??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TDAQ SPARES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838080" y="1357560"/>
            <a:ext cx="10515240" cy="527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2 TEL62 working (to e tested again)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4 TDCB working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1 TEL62 needs a new QDR chip (different with respect the others) 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1 TEL62 showing constant rebooting (the one replaced on RICH): in lab </a:t>
            </a: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no reboot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Other TEL62 with communication problems between PP-SL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3 possible TEL62 good spares + 12 TDCB from CHANTI 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Beam and data taking periods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6670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0000"/>
                </a:solidFill>
                <a:latin typeface="Times New Roman"/>
              </a:rPr>
              <a:t>Three main periods</a:t>
            </a:r>
            <a:endParaRPr b="0" lang="en-US" sz="26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Standard </a:t>
            </a:r>
            <a:r>
              <a:rPr b="0" lang="en-US" sz="2000" spc="-1" strike="noStrike">
                <a:solidFill>
                  <a:srgbClr val="000000"/>
                </a:solidFill>
                <a:latin typeface="Symbol"/>
              </a:rPr>
              <a:t>pnn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run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1 week at low intensity (&lt; 2*10</a:t>
            </a:r>
            <a:r>
              <a:rPr b="0" lang="en-US" sz="2000" spc="-1" strike="noStrike" baseline="33000">
                <a:solidFill>
                  <a:srgbClr val="000000"/>
                </a:solidFill>
                <a:latin typeface="Times New Roman"/>
              </a:rPr>
              <a:t>11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ppp)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12 days of dump run (~40*10</a:t>
            </a:r>
            <a:r>
              <a:rPr b="0" lang="en-US" sz="2000" spc="-1" strike="noStrike" baseline="30000">
                <a:solidFill>
                  <a:srgbClr val="000000"/>
                </a:solidFill>
                <a:latin typeface="Times New Roman"/>
              </a:rPr>
              <a:t>11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ppp)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Times New Roman"/>
              </a:rPr>
              <a:t>Problems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Issues when switching on MNP33, intervention required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Before dump run, problem with the movement of TAX1. Position fixed for the </a:t>
            </a:r>
            <a:r>
              <a:rPr b="0" lang="en-US" sz="2000" spc="-1" strike="noStrike">
                <a:solidFill>
                  <a:srgbClr val="000000"/>
                </a:solidFill>
                <a:latin typeface="Symbol"/>
              </a:rPr>
              <a:t>pnn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 configuration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Since August the NA complex is running  economy mode: if there is no extraction for a problem to be fixed in some time, all the magnets not in P0 survey are switched off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</a:rPr>
              <a:t>Apparently, no issues when restarting the magnets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601"/>
              </a:spcAft>
              <a:buNone/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622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Data taking statistics (1)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TextBox 2"/>
          <p:cNvSpPr/>
          <p:nvPr/>
        </p:nvSpPr>
        <p:spPr>
          <a:xfrm>
            <a:off x="276840" y="1371960"/>
            <a:ext cx="6581160" cy="222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Period start:     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Thu Apr 11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2024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Period end:       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Thu Oct 31 2024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Total SOBs:    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   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942279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n-US" sz="16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T4 non-empty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bursts (&gt;10e11):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               748291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(79%) (</a:t>
            </a:r>
            <a:r>
              <a:rPr b="0" lang="en-US" sz="1800" spc="-1" strike="noStrike">
                <a:solidFill>
                  <a:srgbClr val="c9211e"/>
                </a:solidFill>
                <a:latin typeface="Calibri"/>
              </a:rPr>
              <a:t>81% </a:t>
            </a:r>
            <a:r>
              <a:rPr b="0" lang="en-US" sz="1800" spc="-1" strike="noStrike">
                <a:solidFill>
                  <a:srgbClr val="c9211e"/>
                </a:solidFill>
                <a:latin typeface="Calibri"/>
              </a:rPr>
              <a:t>2023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T10 non-empty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bursts (&gt;1e10):  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             734161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(98%) (</a:t>
            </a:r>
            <a:r>
              <a:rPr b="0" lang="en-US" sz="1800" spc="-1" strike="noStrike">
                <a:solidFill>
                  <a:srgbClr val="c9211e"/>
                </a:solidFill>
                <a:latin typeface="Calibri"/>
              </a:rPr>
              <a:t>96% </a:t>
            </a:r>
            <a:r>
              <a:rPr b="0" lang="en-US" sz="1800" spc="-1" strike="noStrike">
                <a:solidFill>
                  <a:srgbClr val="c9211e"/>
                </a:solidFill>
                <a:latin typeface="Calibri"/>
              </a:rPr>
              <a:t>2023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)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Average burst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period: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            </a:t>
            </a: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  18.3 s</a:t>
            </a:r>
            <a:endParaRPr b="0" lang="en-US" sz="1800" spc="-1" strike="noStrike">
              <a:latin typeface="Arial"/>
            </a:endParaRPr>
          </a:p>
        </p:txBody>
      </p:sp>
      <p:pic>
        <p:nvPicPr>
          <p:cNvPr id="129" name="" descr=""/>
          <p:cNvPicPr/>
          <p:nvPr/>
        </p:nvPicPr>
        <p:blipFill>
          <a:blip r:embed="rId1"/>
          <a:stretch/>
        </p:blipFill>
        <p:spPr>
          <a:xfrm>
            <a:off x="7086600" y="0"/>
            <a:ext cx="5105520" cy="6857640"/>
          </a:xfrm>
          <a:prstGeom prst="rect">
            <a:avLst/>
          </a:prstGeom>
          <a:ln w="0">
            <a:noFill/>
          </a:ln>
        </p:spPr>
      </p:pic>
      <p:sp>
        <p:nvSpPr>
          <p:cNvPr id="130" name=""/>
          <p:cNvSpPr/>
          <p:nvPr/>
        </p:nvSpPr>
        <p:spPr>
          <a:xfrm>
            <a:off x="9468000" y="3886200"/>
            <a:ext cx="0" cy="228600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"/>
          <p:cNvSpPr/>
          <p:nvPr/>
        </p:nvSpPr>
        <p:spPr>
          <a:xfrm>
            <a:off x="9612000" y="3886200"/>
            <a:ext cx="0" cy="228600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"/>
          <p:cNvSpPr/>
          <p:nvPr/>
        </p:nvSpPr>
        <p:spPr>
          <a:xfrm>
            <a:off x="9972000" y="3886200"/>
            <a:ext cx="0" cy="228600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"/>
          <p:cNvSpPr/>
          <p:nvPr/>
        </p:nvSpPr>
        <p:spPr>
          <a:xfrm>
            <a:off x="10224000" y="3886200"/>
            <a:ext cx="0" cy="228600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50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Data taking statistics (2)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35" name="Table 1"/>
          <p:cNvGraphicFramePr/>
          <p:nvPr/>
        </p:nvGraphicFramePr>
        <p:xfrm>
          <a:off x="93240" y="1835280"/>
          <a:ext cx="6969960" cy="3307680"/>
        </p:xfrm>
        <a:graphic>
          <a:graphicData uri="http://schemas.openxmlformats.org/drawingml/2006/table">
            <a:tbl>
              <a:tblPr/>
              <a:tblGrid>
                <a:gridCol w="2056320"/>
                <a:gridCol w="1428120"/>
                <a:gridCol w="1742040"/>
                <a:gridCol w="1743480"/>
              </a:tblGrid>
              <a:tr h="366120">
                <a:tc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PNN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Low intensity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Calibri"/>
                        </a:rPr>
                        <a:t>Dump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 anchor="t">
                      <a:noAutofit/>
                    </a:bodyPr>
                    <a:p>
                      <a:r>
                        <a:rPr b="0" lang="en-US" sz="1800" spc="-1" strike="noStrike">
                          <a:latin typeface="times new roman"/>
                        </a:rPr>
                        <a:t>Non Empty bursts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buNone/>
                      </a:pPr>
                      <a:r>
                        <a:rPr b="0" lang="en-US" sz="1800" spc="-1" strike="noStrike">
                          <a:latin typeface="times new roman"/>
                        </a:rPr>
                        <a:t>645935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buNone/>
                      </a:pPr>
                      <a:r>
                        <a:rPr b="0" lang="en-US" sz="1800" spc="-1" strike="noStrike">
                          <a:latin typeface="times new roman"/>
                        </a:rPr>
                        <a:t>22241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buNone/>
                      </a:pPr>
                      <a:r>
                        <a:rPr b="0" lang="en-US" sz="1800" spc="-1" strike="noStrike">
                          <a:latin typeface="times new roman"/>
                        </a:rPr>
                        <a:t>52177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</a:tr>
              <a:tr h="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runs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523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16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runs </a:t>
                      </a: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saved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510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Saved bursts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604783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21722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50802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Total good runs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495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Good bursts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566233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20436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48984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r>
                        <a:rPr b="0" lang="en-US" sz="1800" spc="-1" strike="noStrike">
                          <a:latin typeface="times new roman"/>
                        </a:rPr>
                        <a:t>Efficiency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latin typeface="times new roman"/>
                        </a:rPr>
                        <a:t>88%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latin typeface="times new roman"/>
                        </a:rPr>
                        <a:t>92%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latin typeface="times new roman"/>
                        </a:rPr>
                        <a:t>94%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d5e9"/>
                    </a:solidFill>
                  </a:tcPr>
                </a:tc>
              </a:tr>
              <a:tr h="366120">
                <a:tc>
                  <a:txBody>
                    <a:bodyPr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Protons on T10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1.29*10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18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2.7*10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15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2.3*10</a:t>
                      </a:r>
                      <a:r>
                        <a:rPr b="0" lang="en-US" sz="1800" spc="-1" strike="noStrike" baseline="30000">
                          <a:solidFill>
                            <a:srgbClr val="000000"/>
                          </a:solidFill>
                          <a:latin typeface="times new roman"/>
                        </a:rPr>
                        <a:t>17</a:t>
                      </a:r>
                      <a:endParaRPr b="0" lang="en-US" sz="1800" spc="-1" strike="noStrike">
                        <a:latin typeface="times new roman"/>
                      </a:endParaRPr>
                    </a:p>
                  </a:txBody>
                  <a:tcPr anchor="t"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ebf4"/>
                    </a:solidFill>
                  </a:tcPr>
                </a:tc>
              </a:tr>
            </a:tbl>
          </a:graphicData>
        </a:graphic>
      </p:graphicFrame>
      <p:pic>
        <p:nvPicPr>
          <p:cNvPr id="136" name="" descr=""/>
          <p:cNvPicPr/>
          <p:nvPr/>
        </p:nvPicPr>
        <p:blipFill>
          <a:blip r:embed="rId1"/>
          <a:stretch/>
        </p:blipFill>
        <p:spPr>
          <a:xfrm>
            <a:off x="7086600" y="0"/>
            <a:ext cx="5105520" cy="6857640"/>
          </a:xfrm>
          <a:prstGeom prst="rect">
            <a:avLst/>
          </a:prstGeom>
          <a:ln w="0">
            <a:noFill/>
          </a:ln>
        </p:spPr>
      </p:pic>
      <p:sp>
        <p:nvSpPr>
          <p:cNvPr id="137" name=""/>
          <p:cNvSpPr/>
          <p:nvPr/>
        </p:nvSpPr>
        <p:spPr>
          <a:xfrm>
            <a:off x="9468000" y="3886200"/>
            <a:ext cx="0" cy="228600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"/>
          <p:cNvSpPr/>
          <p:nvPr/>
        </p:nvSpPr>
        <p:spPr>
          <a:xfrm>
            <a:off x="9612000" y="3886200"/>
            <a:ext cx="0" cy="228600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"/>
          <p:cNvSpPr/>
          <p:nvPr/>
        </p:nvSpPr>
        <p:spPr>
          <a:xfrm>
            <a:off x="9972000" y="3886200"/>
            <a:ext cx="0" cy="228600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"/>
          <p:cNvSpPr/>
          <p:nvPr/>
        </p:nvSpPr>
        <p:spPr>
          <a:xfrm>
            <a:off x="10224000" y="3886200"/>
            <a:ext cx="0" cy="2286000"/>
          </a:xfrm>
          <a:prstGeom prst="line">
            <a:avLst/>
          </a:prstGeom>
          <a:ln w="0">
            <a:solidFill>
              <a:srgbClr val="ff0000"/>
            </a:solidFill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Operations (1)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591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9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Chanti Felix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00" spc="-1" strike="noStrike">
                <a:solidFill>
                  <a:srgbClr val="000000"/>
                </a:solidFill>
                <a:latin typeface="Times New Roman"/>
              </a:rPr>
              <a:t>Well behaving after the initial troubles for the setup</a:t>
            </a: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00" spc="-1" strike="noStrike">
                <a:solidFill>
                  <a:srgbClr val="000000"/>
                </a:solidFill>
                <a:latin typeface="Times New Roman"/>
              </a:rPr>
              <a:t>Anti0</a:t>
            </a: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00" spc="-1" strike="noStrike">
                <a:solidFill>
                  <a:srgbClr val="000000"/>
                </a:solidFill>
                <a:latin typeface="Times New Roman"/>
              </a:rPr>
              <a:t>Smooth operations</a:t>
            </a: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00" spc="-1" strike="noStrike">
                <a:solidFill>
                  <a:srgbClr val="000000"/>
                </a:solidFill>
                <a:latin typeface="Times New Roman"/>
              </a:rPr>
              <a:t>Problematic tile replaced before the start of the run</a:t>
            </a: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Veto Counter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GTK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1 quarter of CHIP not working 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KTAG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Operations (2)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591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2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CHOD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LAV,SAC and IRC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00" spc="-1" strike="noStrike">
                <a:solidFill>
                  <a:srgbClr val="000000"/>
                </a:solidFill>
                <a:latin typeface="Times New Roman"/>
              </a:rPr>
              <a:t>Usual problems with HV system (Crate CPU and boards)</a:t>
            </a: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900" spc="-1" strike="noStrike">
                <a:solidFill>
                  <a:srgbClr val="000000"/>
                </a:solidFill>
                <a:latin typeface="Times New Roman"/>
              </a:rPr>
              <a:t>One problematic channel (tripping)</a:t>
            </a:r>
            <a:endParaRPr b="0" lang="en-US" sz="29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RICH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TEL62 Saleve UP replaced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NewCHOD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Sipm replaced before the start of the run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Operations (3)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5914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63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MUVs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Lkr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Problems with fan tray concentrated at the end of the run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L0Calo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New trigger conditions available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HASC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Smooth operation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Main issues (FIXED)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838080" y="1357560"/>
            <a:ext cx="10515240" cy="527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4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Big problem (beginning of May) with the timing system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First symptom: primitive time misalignment (no triggers or very few) fixed moving the fibers to a different LTU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After the fix problem with GTK (it was not restarting) fixed moving the fibers to a different LTU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After the fix of the GTK huge amount of TSM on LKr and MUV12 fixed moving the fibers to a different LTU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Plans to check properly the timing system (LTU+TTCEx) dureing the shutdown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CHANTI readout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Difficult transition from TEL62 to new TDC readout 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Lot of work by CHANTI experts to debug and to have a working firmware and online monitoring from the CERN group 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Main issues (PENDING)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838080" y="1357560"/>
            <a:ext cx="10515240" cy="527184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82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PCfarm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Constantly crashing due to corrupted data coming from the detectors 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Run Control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Memory saturation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Periodic restart of the project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Problems in updating of the run and burst number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Duplicated file to be removed 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Communication with L0TP periodically not working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L0TP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 </a:t>
            </a:r>
            <a:r>
              <a:rPr b="0" lang="en-US" sz="3200" spc="-1" strike="noStrike">
                <a:solidFill>
                  <a:srgbClr val="000000"/>
                </a:solidFill>
                <a:latin typeface="Times New Roman"/>
              </a:rPr>
              <a:t>Missing EoB packet (to be understood if really due to L0TP)</a:t>
            </a: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endParaRPr b="0" lang="en-US" sz="32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LibreOffice/7.3.7.2$Linux_X86_64 LibreOffice_project/30$Build-2</Application>
  <AppVersion>15.0000</AppVersion>
  <Words>330</Words>
  <Paragraphs>75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2023-03-08T15:36:09Z</dcterms:created>
  <dc:creator>Riccardo Fantechi</dc:creator>
  <dc:description/>
  <dc:language>en-US</dc:language>
  <cp:lastModifiedBy/>
  <dcterms:modified xsi:type="dcterms:W3CDTF">2024-11-06T15:06:19Z</dcterms:modified>
  <cp:revision>52</cp:revision>
  <dc:subject/>
  <dc:title>Preparation for 2023 run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5</vt:i4>
  </property>
</Properties>
</file>