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4"/>
    <p:sldMasterId id="2147483700" r:id="rId5"/>
  </p:sldMasterIdLst>
  <p:notesMasterIdLst>
    <p:notesMasterId r:id="rId27"/>
  </p:notesMasterIdLst>
  <p:sldIdLst>
    <p:sldId id="257" r:id="rId6"/>
    <p:sldId id="309" r:id="rId7"/>
    <p:sldId id="313" r:id="rId8"/>
    <p:sldId id="330" r:id="rId9"/>
    <p:sldId id="314" r:id="rId10"/>
    <p:sldId id="332" r:id="rId11"/>
    <p:sldId id="327" r:id="rId12"/>
    <p:sldId id="329" r:id="rId13"/>
    <p:sldId id="334" r:id="rId14"/>
    <p:sldId id="318" r:id="rId15"/>
    <p:sldId id="319" r:id="rId16"/>
    <p:sldId id="337" r:id="rId17"/>
    <p:sldId id="293" r:id="rId18"/>
    <p:sldId id="338" r:id="rId19"/>
    <p:sldId id="322" r:id="rId20"/>
    <p:sldId id="297" r:id="rId21"/>
    <p:sldId id="321" r:id="rId22"/>
    <p:sldId id="290" r:id="rId23"/>
    <p:sldId id="333" r:id="rId24"/>
    <p:sldId id="325" r:id="rId25"/>
    <p:sldId id="335" r:id="rId2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686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688" userDrawn="1">
          <p15:clr>
            <a:srgbClr val="A4A3A4"/>
          </p15:clr>
        </p15:guide>
        <p15:guide id="9" orient="horz" pos="3884" userDrawn="1">
          <p15:clr>
            <a:srgbClr val="A4A3A4"/>
          </p15:clr>
        </p15:guide>
        <p15:guide id="10" pos="1209" userDrawn="1">
          <p15:clr>
            <a:srgbClr val="A4A3A4"/>
          </p15:clr>
        </p15:guide>
        <p15:guide id="11" pos="1391" userDrawn="1">
          <p15:clr>
            <a:srgbClr val="A4A3A4"/>
          </p15:clr>
        </p15:guide>
        <p15:guide id="12" pos="1844" userDrawn="1">
          <p15:clr>
            <a:srgbClr val="A4A3A4"/>
          </p15:clr>
        </p15:guide>
        <p15:guide id="13" orient="horz" pos="1026" userDrawn="1">
          <p15:clr>
            <a:srgbClr val="A4A3A4"/>
          </p15:clr>
        </p15:guide>
        <p15:guide id="14" orient="horz" pos="41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sby, William (STFC,DL,TECH)" initials="HW(" lastIdx="6" clrIdx="0">
    <p:extLst>
      <p:ext uri="{19B8F6BF-5375-455C-9EA6-DF929625EA0E}">
        <p15:presenceInfo xmlns:p15="http://schemas.microsoft.com/office/powerpoint/2012/main" userId="S-1-5-21-2030781433-144010450-1310660803-2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C61"/>
    <a:srgbClr val="002060"/>
    <a:srgbClr val="000000"/>
    <a:srgbClr val="F1F2F3"/>
    <a:srgbClr val="505050"/>
    <a:srgbClr val="626262"/>
    <a:srgbClr val="003088"/>
    <a:srgbClr val="F08900"/>
    <a:srgbClr val="FF6900"/>
    <a:srgbClr val="1E5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50"/>
    <p:restoredTop sz="94437"/>
  </p:normalViewPr>
  <p:slideViewPr>
    <p:cSldViewPr snapToGrid="0" snapToObjects="1">
      <p:cViewPr varScale="1">
        <p:scale>
          <a:sx n="104" d="100"/>
          <a:sy n="104" d="100"/>
        </p:scale>
        <p:origin x="1224" y="114"/>
      </p:cViewPr>
      <p:guideLst>
        <p:guide orient="horz" pos="210"/>
        <p:guide pos="234"/>
        <p:guide orient="horz" pos="3974"/>
        <p:guide pos="7355"/>
        <p:guide pos="3840"/>
        <p:guide orient="horz" pos="686"/>
        <p:guide orient="horz" pos="3634"/>
        <p:guide pos="688"/>
        <p:guide orient="horz" pos="3884"/>
        <p:guide pos="1209"/>
        <p:guide pos="1391"/>
        <p:guide pos="1844"/>
        <p:guide orient="horz" pos="1026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4B54DA-8094-6D42-F59F-5F9D44E3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19BB1-CBC3-ED3A-72B8-F3B8BD70D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69D93-A41B-29FE-EE79-25D3C364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EF2439-37E5-384A-807C-93F396B7F9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200" y="5760000"/>
            <a:ext cx="2352675" cy="10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orient="horz" pos="41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50505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1016/j.nima.2020.16493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976236" y="1905261"/>
            <a:ext cx="10024273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XH cryogenic detector system: overview and recent studies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976236" y="4118400"/>
            <a:ext cx="8121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Thacker </a:t>
            </a:r>
            <a:r>
              <a:rPr lang="en-GB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16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Physicist, STFC Graduate Programme]</a:t>
            </a:r>
            <a:r>
              <a:rPr lang="en-GB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Precision X-ray Measurements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BB990-A1F9-CB4C-8276-899BAF30D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00" y="140400"/>
            <a:ext cx="3619500" cy="1554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C9813-B81D-3AC4-91B1-82B2371252F9}"/>
              </a:ext>
            </a:extLst>
          </p:cNvPr>
          <p:cNvSpPr txBox="1"/>
          <p:nvPr/>
        </p:nvSpPr>
        <p:spPr>
          <a:xfrm>
            <a:off x="976236" y="3421812"/>
            <a:ext cx="3828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 </a:t>
            </a:r>
            <a:r>
              <a:rPr lang="en-GB" sz="2400" dirty="0" err="1"/>
              <a:t>HPGe</a:t>
            </a:r>
            <a:r>
              <a:rPr lang="en-GB" sz="2400" dirty="0"/>
              <a:t> micro-strip sensor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33978-F912-35E4-923B-840357C2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6DE6F5-CB4E-392D-903E-17439D370536}"/>
              </a:ext>
            </a:extLst>
          </p:cNvPr>
          <p:cNvSpPr txBox="1"/>
          <p:nvPr/>
        </p:nvSpPr>
        <p:spPr>
          <a:xfrm>
            <a:off x="1" y="0"/>
            <a:ext cx="75438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studies on cryostat unit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CEA67-24F7-8895-A391-B5031C0F5952}"/>
              </a:ext>
            </a:extLst>
          </p:cNvPr>
          <p:cNvSpPr txBox="1"/>
          <p:nvPr/>
        </p:nvSpPr>
        <p:spPr>
          <a:xfrm>
            <a:off x="2921" y="797457"/>
            <a:ext cx="640682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The cryostat unit houses the </a:t>
            </a:r>
            <a:r>
              <a:rPr lang="en-GB" sz="2200" dirty="0" err="1"/>
              <a:t>HPGe</a:t>
            </a:r>
            <a:r>
              <a:rPr lang="en-GB" sz="2200" dirty="0"/>
              <a:t> sensor and the front-end electronics.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We are performing a set of measurements to characterise the vacuum deterioration inside the cryostat during long term operation.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Investigating the interplay between the internal outgassing effects and the surface current on the sensor.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 cryostat unit was equipped to measure vacuum. </a:t>
            </a:r>
          </a:p>
        </p:txBody>
      </p:sp>
      <p:pic>
        <p:nvPicPr>
          <p:cNvPr id="4" name="Picture 3" descr="A machine on wheels in a room&#10;&#10;AI-generated content may be incorrect.">
            <a:extLst>
              <a:ext uri="{FF2B5EF4-FFF2-40B4-BE49-F238E27FC236}">
                <a16:creationId xmlns:a16="http://schemas.microsoft.com/office/drawing/2014/main" id="{00CBB4C8-45BF-99E9-5CFF-C37700BCC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27" t="9888" r="2799"/>
          <a:stretch/>
        </p:blipFill>
        <p:spPr>
          <a:xfrm>
            <a:off x="6670870" y="1625598"/>
            <a:ext cx="4951020" cy="38694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0BAE6-AC7F-8728-9B7B-17A02AD4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67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E3B10E-64BD-E302-09AF-C6F9624FB15F}"/>
              </a:ext>
            </a:extLst>
          </p:cNvPr>
          <p:cNvSpPr txBox="1"/>
          <p:nvPr/>
        </p:nvSpPr>
        <p:spPr>
          <a:xfrm>
            <a:off x="0" y="-6666"/>
            <a:ext cx="100242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set-up: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machine on wheels in a room&#10;&#10;AI-generated content may be incorrect.">
            <a:extLst>
              <a:ext uri="{FF2B5EF4-FFF2-40B4-BE49-F238E27FC236}">
                <a16:creationId xmlns:a16="http://schemas.microsoft.com/office/drawing/2014/main" id="{369E4198-C664-F1E5-D850-3D5C3B0F9D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27" t="9888" r="2799"/>
          <a:stretch/>
        </p:blipFill>
        <p:spPr>
          <a:xfrm>
            <a:off x="3086099" y="1143000"/>
            <a:ext cx="6974845" cy="545121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5D208B-B830-0175-75DD-917F8825D483}"/>
              </a:ext>
            </a:extLst>
          </p:cNvPr>
          <p:cNvCxnSpPr>
            <a:cxnSpLocks/>
          </p:cNvCxnSpPr>
          <p:nvPr/>
        </p:nvCxnSpPr>
        <p:spPr>
          <a:xfrm>
            <a:off x="1895475" y="2095500"/>
            <a:ext cx="2333625" cy="4589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305E03-3042-8BC4-27AF-9990757B402C}"/>
              </a:ext>
            </a:extLst>
          </p:cNvPr>
          <p:cNvCxnSpPr>
            <a:cxnSpLocks/>
          </p:cNvCxnSpPr>
          <p:nvPr/>
        </p:nvCxnSpPr>
        <p:spPr>
          <a:xfrm flipH="1">
            <a:off x="6343650" y="819150"/>
            <a:ext cx="320359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9A6409-ABA9-579D-F775-9926FC51D57D}"/>
              </a:ext>
            </a:extLst>
          </p:cNvPr>
          <p:cNvCxnSpPr>
            <a:cxnSpLocks/>
          </p:cNvCxnSpPr>
          <p:nvPr/>
        </p:nvCxnSpPr>
        <p:spPr>
          <a:xfrm flipH="1">
            <a:off x="7439025" y="921011"/>
            <a:ext cx="1130458" cy="13078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C2FC1F-E5F7-4251-6423-BEC424A758E3}"/>
              </a:ext>
            </a:extLst>
          </p:cNvPr>
          <p:cNvCxnSpPr>
            <a:cxnSpLocks/>
          </p:cNvCxnSpPr>
          <p:nvPr/>
        </p:nvCxnSpPr>
        <p:spPr>
          <a:xfrm flipH="1">
            <a:off x="7505700" y="2095500"/>
            <a:ext cx="2858299" cy="14897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C5066F-5F1B-7B4B-7E4E-B7055EEF9AC2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132652" y="3830098"/>
            <a:ext cx="4963473" cy="3799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9F6D2C-236E-FC64-51D0-27F1A67461EF}"/>
              </a:ext>
            </a:extLst>
          </p:cNvPr>
          <p:cNvCxnSpPr>
            <a:cxnSpLocks/>
          </p:cNvCxnSpPr>
          <p:nvPr/>
        </p:nvCxnSpPr>
        <p:spPr>
          <a:xfrm flipH="1">
            <a:off x="8267700" y="4210050"/>
            <a:ext cx="24288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AD00AC9-2E51-1F73-549D-B8DBB2AF89A3}"/>
              </a:ext>
            </a:extLst>
          </p:cNvPr>
          <p:cNvSpPr txBox="1"/>
          <p:nvPr/>
        </p:nvSpPr>
        <p:spPr>
          <a:xfrm>
            <a:off x="917888" y="1838447"/>
            <a:ext cx="12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Pump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03353A-E51B-D59F-8539-89793BA29B82}"/>
              </a:ext>
            </a:extLst>
          </p:cNvPr>
          <p:cNvSpPr txBox="1"/>
          <p:nvPr/>
        </p:nvSpPr>
        <p:spPr>
          <a:xfrm>
            <a:off x="6237129" y="420172"/>
            <a:ext cx="12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Dewar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0F91D4-A37D-05D0-9C4D-38E8A3ACBD76}"/>
              </a:ext>
            </a:extLst>
          </p:cNvPr>
          <p:cNvSpPr txBox="1"/>
          <p:nvPr/>
        </p:nvSpPr>
        <p:spPr>
          <a:xfrm>
            <a:off x="8322829" y="516554"/>
            <a:ext cx="360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Residual Gas Analyser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BE623F-FD5B-8495-ED45-8E2FEC75F69B}"/>
              </a:ext>
            </a:extLst>
          </p:cNvPr>
          <p:cNvSpPr txBox="1"/>
          <p:nvPr/>
        </p:nvSpPr>
        <p:spPr>
          <a:xfrm>
            <a:off x="10386067" y="1777484"/>
            <a:ext cx="122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Vacuum gauge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12239F-0C86-584A-737B-4979732D8FCF}"/>
              </a:ext>
            </a:extLst>
          </p:cNvPr>
          <p:cNvSpPr txBox="1"/>
          <p:nvPr/>
        </p:nvSpPr>
        <p:spPr>
          <a:xfrm>
            <a:off x="903927" y="3506932"/>
            <a:ext cx="122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Cryostat unit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CA82F3-0143-4898-E884-22361C4EA426}"/>
              </a:ext>
            </a:extLst>
          </p:cNvPr>
          <p:cNvSpPr txBox="1"/>
          <p:nvPr/>
        </p:nvSpPr>
        <p:spPr>
          <a:xfrm>
            <a:off x="10696575" y="4020074"/>
            <a:ext cx="12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DAQ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8CB211-80EA-EABC-AEB7-FAD3E5EC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87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34C9B-0A94-4653-5E96-F65049B40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849212D-17B9-A094-27A4-ED7018093A17}"/>
              </a:ext>
            </a:extLst>
          </p:cNvPr>
          <p:cNvGrpSpPr/>
          <p:nvPr/>
        </p:nvGrpSpPr>
        <p:grpSpPr>
          <a:xfrm>
            <a:off x="331856" y="3239302"/>
            <a:ext cx="11757891" cy="1644447"/>
            <a:chOff x="331856" y="3239302"/>
            <a:chExt cx="11757891" cy="16444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22963F-5BE5-F130-34E8-52C6E225EC8F}"/>
                </a:ext>
              </a:extLst>
            </p:cNvPr>
            <p:cNvSpPr txBox="1"/>
            <p:nvPr/>
          </p:nvSpPr>
          <p:spPr>
            <a:xfrm>
              <a:off x="331856" y="4294208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13/01/25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0FBFCA-BBC8-C33F-601E-1055A9CEC55C}"/>
                </a:ext>
              </a:extLst>
            </p:cNvPr>
            <p:cNvSpPr txBox="1"/>
            <p:nvPr/>
          </p:nvSpPr>
          <p:spPr>
            <a:xfrm>
              <a:off x="1121948" y="3404603"/>
              <a:ext cx="2262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Thermal cycling 1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6745B82-F611-2ED5-578A-EB08EA3D2362}"/>
                </a:ext>
              </a:extLst>
            </p:cNvPr>
            <p:cNvCxnSpPr>
              <a:cxnSpLocks/>
            </p:cNvCxnSpPr>
            <p:nvPr/>
          </p:nvCxnSpPr>
          <p:spPr>
            <a:xfrm>
              <a:off x="941456" y="3985750"/>
              <a:ext cx="0" cy="263359"/>
            </a:xfrm>
            <a:prstGeom prst="line">
              <a:avLst/>
            </a:prstGeom>
            <a:ln w="38100">
              <a:solidFill>
                <a:srgbClr val="2E2C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D0A12B-72F0-B13F-01F6-DB515A648EF7}"/>
                </a:ext>
              </a:extLst>
            </p:cNvPr>
            <p:cNvSpPr txBox="1"/>
            <p:nvPr/>
          </p:nvSpPr>
          <p:spPr>
            <a:xfrm>
              <a:off x="3384857" y="3271494"/>
              <a:ext cx="1863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Warming + bakeout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BEB5CD-4FA9-09A3-DA47-0A61E83B5FB5}"/>
                </a:ext>
              </a:extLst>
            </p:cNvPr>
            <p:cNvSpPr txBox="1"/>
            <p:nvPr/>
          </p:nvSpPr>
          <p:spPr>
            <a:xfrm>
              <a:off x="4885381" y="3408803"/>
              <a:ext cx="2262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Thermal cycling 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9A25DD-1691-B1BB-8F24-3F1494382953}"/>
                </a:ext>
              </a:extLst>
            </p:cNvPr>
            <p:cNvSpPr txBox="1"/>
            <p:nvPr/>
          </p:nvSpPr>
          <p:spPr>
            <a:xfrm>
              <a:off x="1567689" y="4106127"/>
              <a:ext cx="2262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~4 weeks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C342BE-0A3A-3905-4B38-A92DE4C45EF4}"/>
                </a:ext>
              </a:extLst>
            </p:cNvPr>
            <p:cNvSpPr txBox="1"/>
            <p:nvPr/>
          </p:nvSpPr>
          <p:spPr>
            <a:xfrm>
              <a:off x="3301323" y="4237418"/>
              <a:ext cx="1700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~100 hour bakeout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A25CDC-50B4-C733-E411-A123637F5A3A}"/>
                </a:ext>
              </a:extLst>
            </p:cNvPr>
            <p:cNvSpPr txBox="1"/>
            <p:nvPr/>
          </p:nvSpPr>
          <p:spPr>
            <a:xfrm>
              <a:off x="5065890" y="4080904"/>
              <a:ext cx="2262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~4 weeks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5BF0679-A2DD-13F2-D332-1EE6977072A4}"/>
                </a:ext>
              </a:extLst>
            </p:cNvPr>
            <p:cNvCxnSpPr/>
            <p:nvPr/>
          </p:nvCxnSpPr>
          <p:spPr>
            <a:xfrm>
              <a:off x="941456" y="4007776"/>
              <a:ext cx="10538691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F29E8E8-D8E6-5E00-C659-3414D04BAA0A}"/>
                </a:ext>
              </a:extLst>
            </p:cNvPr>
            <p:cNvCxnSpPr>
              <a:cxnSpLocks/>
            </p:cNvCxnSpPr>
            <p:nvPr/>
          </p:nvCxnSpPr>
          <p:spPr>
            <a:xfrm>
              <a:off x="3516530" y="4007776"/>
              <a:ext cx="0" cy="263359"/>
            </a:xfrm>
            <a:prstGeom prst="line">
              <a:avLst/>
            </a:prstGeom>
            <a:ln w="38100">
              <a:solidFill>
                <a:srgbClr val="2E2C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F04299-C607-832A-6B97-4F5EE0B44B03}"/>
                </a:ext>
              </a:extLst>
            </p:cNvPr>
            <p:cNvCxnSpPr>
              <a:cxnSpLocks/>
            </p:cNvCxnSpPr>
            <p:nvPr/>
          </p:nvCxnSpPr>
          <p:spPr>
            <a:xfrm>
              <a:off x="4271934" y="4027435"/>
              <a:ext cx="0" cy="263359"/>
            </a:xfrm>
            <a:prstGeom prst="line">
              <a:avLst/>
            </a:prstGeom>
            <a:ln w="38100">
              <a:solidFill>
                <a:srgbClr val="2E2C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50B989-EC23-4053-E42D-E9E32A7F9F21}"/>
                </a:ext>
              </a:extLst>
            </p:cNvPr>
            <p:cNvCxnSpPr>
              <a:cxnSpLocks/>
            </p:cNvCxnSpPr>
            <p:nvPr/>
          </p:nvCxnSpPr>
          <p:spPr>
            <a:xfrm>
              <a:off x="11470911" y="3985750"/>
              <a:ext cx="0" cy="263359"/>
            </a:xfrm>
            <a:prstGeom prst="line">
              <a:avLst/>
            </a:prstGeom>
            <a:ln w="38100">
              <a:solidFill>
                <a:srgbClr val="2E2C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81336D9-C21C-F6A4-5318-2548A6457934}"/>
                </a:ext>
              </a:extLst>
            </p:cNvPr>
            <p:cNvCxnSpPr>
              <a:cxnSpLocks/>
            </p:cNvCxnSpPr>
            <p:nvPr/>
          </p:nvCxnSpPr>
          <p:spPr>
            <a:xfrm>
              <a:off x="7224450" y="4027434"/>
              <a:ext cx="0" cy="263359"/>
            </a:xfrm>
            <a:prstGeom prst="line">
              <a:avLst/>
            </a:prstGeom>
            <a:ln w="38100">
              <a:solidFill>
                <a:srgbClr val="2E2C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D7AB201-2566-0759-5654-679F1D2E5FFE}"/>
                </a:ext>
              </a:extLst>
            </p:cNvPr>
            <p:cNvCxnSpPr>
              <a:cxnSpLocks/>
            </p:cNvCxnSpPr>
            <p:nvPr/>
          </p:nvCxnSpPr>
          <p:spPr>
            <a:xfrm>
              <a:off x="8725358" y="4013455"/>
              <a:ext cx="0" cy="263359"/>
            </a:xfrm>
            <a:prstGeom prst="line">
              <a:avLst/>
            </a:prstGeom>
            <a:ln w="38100">
              <a:solidFill>
                <a:srgbClr val="2E2C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9B6C6A-36CA-3E64-95D9-EC80B19E066A}"/>
                </a:ext>
              </a:extLst>
            </p:cNvPr>
            <p:cNvSpPr txBox="1"/>
            <p:nvPr/>
          </p:nvSpPr>
          <p:spPr>
            <a:xfrm>
              <a:off x="7307248" y="3239302"/>
              <a:ext cx="1863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Warming + bakeout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F26D467-BFAD-A419-4E86-CFE01D94DC1F}"/>
                </a:ext>
              </a:extLst>
            </p:cNvPr>
            <p:cNvSpPr txBox="1"/>
            <p:nvPr/>
          </p:nvSpPr>
          <p:spPr>
            <a:xfrm>
              <a:off x="9108664" y="3408803"/>
              <a:ext cx="2262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Thermal cycling 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F321BF5-C365-66C9-488C-2628F7A8F4EC}"/>
                </a:ext>
              </a:extLst>
            </p:cNvPr>
            <p:cNvSpPr txBox="1"/>
            <p:nvPr/>
          </p:nvSpPr>
          <p:spPr>
            <a:xfrm>
              <a:off x="10870547" y="4264289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04/06/25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F6221-E2E2-7425-28E5-06C89A4DEFB0}"/>
                </a:ext>
              </a:extLst>
            </p:cNvPr>
            <p:cNvSpPr txBox="1"/>
            <p:nvPr/>
          </p:nvSpPr>
          <p:spPr>
            <a:xfrm>
              <a:off x="7365462" y="4224948"/>
              <a:ext cx="1700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~300 hour bakeout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BB99C4-4ADE-D4FC-5AFE-23058B29FC2E}"/>
                </a:ext>
              </a:extLst>
            </p:cNvPr>
            <p:cNvSpPr txBox="1"/>
            <p:nvPr/>
          </p:nvSpPr>
          <p:spPr>
            <a:xfrm>
              <a:off x="9472599" y="4113618"/>
              <a:ext cx="2262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~4 weeks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5AF52C-55D8-9ECF-B9B4-84743CE34295}"/>
              </a:ext>
            </a:extLst>
          </p:cNvPr>
          <p:cNvSpPr txBox="1"/>
          <p:nvPr/>
        </p:nvSpPr>
        <p:spPr>
          <a:xfrm>
            <a:off x="468236" y="178061"/>
            <a:ext cx="100242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 and timeline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EF5D7F-5FDC-BAFE-1B1F-61F09916121F}"/>
              </a:ext>
            </a:extLst>
          </p:cNvPr>
          <p:cNvSpPr txBox="1"/>
          <p:nvPr/>
        </p:nvSpPr>
        <p:spPr>
          <a:xfrm>
            <a:off x="124905" y="1045908"/>
            <a:ext cx="122056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Applied high operational current to the headboard and heated it with a PID controller to -50°C.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Continually took IVs, residual gas spectra and vacuum data within the ‘Thermal cycle’.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After 4 weeks of this, perform bakeout and repeat.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13E40C-B585-3F27-8AAF-C686AD9C932A}"/>
              </a:ext>
            </a:extLst>
          </p:cNvPr>
          <p:cNvSpPr/>
          <p:nvPr/>
        </p:nvSpPr>
        <p:spPr>
          <a:xfrm>
            <a:off x="221673" y="3158836"/>
            <a:ext cx="11845419" cy="1785104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C62A26-4076-8F4C-CB19-85040BD6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8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BDDCE-5F2B-96A5-E05D-DF3DEB757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F97A01-8102-C7F9-9F49-E22A38C860F9}"/>
              </a:ext>
            </a:extLst>
          </p:cNvPr>
          <p:cNvSpPr/>
          <p:nvPr/>
        </p:nvSpPr>
        <p:spPr>
          <a:xfrm>
            <a:off x="120073" y="5594022"/>
            <a:ext cx="2586182" cy="1140691"/>
          </a:xfrm>
          <a:prstGeom prst="rect">
            <a:avLst/>
          </a:prstGeom>
          <a:solidFill>
            <a:srgbClr val="F1F2F3"/>
          </a:solidFill>
          <a:ln>
            <a:solidFill>
              <a:srgbClr val="F1F2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9BC2F-2497-8D53-12A9-3DFB3B529CCC}"/>
              </a:ext>
            </a:extLst>
          </p:cNvPr>
          <p:cNvSpPr txBox="1"/>
          <p:nvPr/>
        </p:nvSpPr>
        <p:spPr>
          <a:xfrm>
            <a:off x="189345" y="135816"/>
            <a:ext cx="12284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Pre and post-bakeout IV curves – at operational sensor temperature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6AA85-E9D0-E2CB-7439-4CB9835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0291" y="6369588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86EB57-134C-FC94-0668-A713EA2FF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10" y="730975"/>
            <a:ext cx="11462326" cy="6003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F01C0B-0B54-A092-B4F9-0A2A029B2613}"/>
              </a:ext>
            </a:extLst>
          </p:cNvPr>
          <p:cNvSpPr txBox="1"/>
          <p:nvPr/>
        </p:nvSpPr>
        <p:spPr>
          <a:xfrm>
            <a:off x="923636" y="1874982"/>
            <a:ext cx="450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Temperature of sensor mechanics: -155°C</a:t>
            </a:r>
          </a:p>
        </p:txBody>
      </p:sp>
    </p:spTree>
    <p:extLst>
      <p:ext uri="{BB962C8B-B14F-4D97-AF65-F5344CB8AC3E}">
        <p14:creationId xmlns:p14="http://schemas.microsoft.com/office/powerpoint/2010/main" val="2510997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CADAF1-4BCD-E445-A0CB-5397B89FE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6DA8E-F2A3-CE01-5958-D0936A605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8"/>
            <a:ext cx="12192000" cy="6851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645F6-CAD4-18C6-6372-0CEAD15CB7F1}"/>
              </a:ext>
            </a:extLst>
          </p:cNvPr>
          <p:cNvSpPr txBox="1"/>
          <p:nvPr/>
        </p:nvSpPr>
        <p:spPr>
          <a:xfrm>
            <a:off x="8094943" y="388719"/>
            <a:ext cx="2327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Cryostat handling + ~300 hour bakeout with sensor mechanics at +55°C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FEDDA-1DDA-950B-3E13-CEBE0D6957B5}"/>
              </a:ext>
            </a:extLst>
          </p:cNvPr>
          <p:cNvSpPr txBox="1"/>
          <p:nvPr/>
        </p:nvSpPr>
        <p:spPr>
          <a:xfrm>
            <a:off x="3548345" y="3687830"/>
            <a:ext cx="1985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~200 hour bakeout with sensor mechanics at +55°C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B296EF-A0D5-C30C-2963-E22B3D5795ED}"/>
              </a:ext>
            </a:extLst>
          </p:cNvPr>
          <p:cNvSpPr txBox="1"/>
          <p:nvPr/>
        </p:nvSpPr>
        <p:spPr>
          <a:xfrm>
            <a:off x="1282483" y="430330"/>
            <a:ext cx="2541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Thermal cycle 1: </a:t>
            </a:r>
            <a:r>
              <a:rPr lang="en-GB" dirty="0"/>
              <a:t>sensor mechanics at    -155°C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C8E18A-E211-1DC7-A12A-35712E46D6BF}"/>
              </a:ext>
            </a:extLst>
          </p:cNvPr>
          <p:cNvCxnSpPr>
            <a:cxnSpLocks/>
          </p:cNvCxnSpPr>
          <p:nvPr/>
        </p:nvCxnSpPr>
        <p:spPr>
          <a:xfrm>
            <a:off x="946150" y="1473875"/>
            <a:ext cx="2877705" cy="0"/>
          </a:xfrm>
          <a:prstGeom prst="straightConnector1">
            <a:avLst/>
          </a:prstGeom>
          <a:ln w="28575">
            <a:solidFill>
              <a:srgbClr val="2E2C6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E64565-54E8-0C64-9991-EC40FD19F919}"/>
              </a:ext>
            </a:extLst>
          </p:cNvPr>
          <p:cNvSpPr txBox="1"/>
          <p:nvPr/>
        </p:nvSpPr>
        <p:spPr>
          <a:xfrm>
            <a:off x="5106338" y="388719"/>
            <a:ext cx="2746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Thermal cycle 2:    </a:t>
            </a:r>
            <a:r>
              <a:rPr lang="en-GB" dirty="0"/>
              <a:t>sensor mechanics at       -155°C 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F8AA6A-E0DF-361F-0051-CDC5AB5694FE}"/>
              </a:ext>
            </a:extLst>
          </p:cNvPr>
          <p:cNvCxnSpPr>
            <a:cxnSpLocks/>
          </p:cNvCxnSpPr>
          <p:nvPr/>
        </p:nvCxnSpPr>
        <p:spPr>
          <a:xfrm>
            <a:off x="4798291" y="1473875"/>
            <a:ext cx="2854037" cy="0"/>
          </a:xfrm>
          <a:prstGeom prst="straightConnector1">
            <a:avLst/>
          </a:prstGeom>
          <a:ln w="28575">
            <a:solidFill>
              <a:srgbClr val="2E2C6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9156745-210A-F194-02D9-D146C73BF978}"/>
              </a:ext>
            </a:extLst>
          </p:cNvPr>
          <p:cNvSpPr txBox="1"/>
          <p:nvPr/>
        </p:nvSpPr>
        <p:spPr>
          <a:xfrm>
            <a:off x="8718352" y="2097195"/>
            <a:ext cx="208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Thermal cycle 3: </a:t>
            </a:r>
            <a:r>
              <a:rPr lang="en-GB" dirty="0"/>
              <a:t>sensor mechanics at -155°C 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5884C4-5A28-2D83-BD13-5530F0E59C7E}"/>
              </a:ext>
            </a:extLst>
          </p:cNvPr>
          <p:cNvCxnSpPr>
            <a:cxnSpLocks/>
          </p:cNvCxnSpPr>
          <p:nvPr/>
        </p:nvCxnSpPr>
        <p:spPr>
          <a:xfrm>
            <a:off x="10693401" y="2340650"/>
            <a:ext cx="1276306" cy="0"/>
          </a:xfrm>
          <a:prstGeom prst="straightConnector1">
            <a:avLst/>
          </a:prstGeom>
          <a:ln w="28575">
            <a:solidFill>
              <a:srgbClr val="2E2C6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D25593-2B47-0FC9-3FFF-ED37109AD77D}"/>
              </a:ext>
            </a:extLst>
          </p:cNvPr>
          <p:cNvCxnSpPr>
            <a:cxnSpLocks/>
          </p:cNvCxnSpPr>
          <p:nvPr/>
        </p:nvCxnSpPr>
        <p:spPr>
          <a:xfrm>
            <a:off x="3862388" y="3428999"/>
            <a:ext cx="904875" cy="0"/>
          </a:xfrm>
          <a:prstGeom prst="straightConnector1">
            <a:avLst/>
          </a:prstGeom>
          <a:ln w="28575">
            <a:solidFill>
              <a:srgbClr val="2E2C6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5EAECC-52AB-F70F-4B42-69ABEE0CB505}"/>
              </a:ext>
            </a:extLst>
          </p:cNvPr>
          <p:cNvCxnSpPr>
            <a:cxnSpLocks/>
          </p:cNvCxnSpPr>
          <p:nvPr/>
        </p:nvCxnSpPr>
        <p:spPr>
          <a:xfrm flipH="1">
            <a:off x="8610600" y="5271365"/>
            <a:ext cx="2082801" cy="0"/>
          </a:xfrm>
          <a:prstGeom prst="line">
            <a:avLst/>
          </a:prstGeom>
          <a:ln w="19050">
            <a:solidFill>
              <a:srgbClr val="2E2C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2CBA6C8-6307-F074-0DF6-1B69EFEC4809}"/>
              </a:ext>
            </a:extLst>
          </p:cNvPr>
          <p:cNvCxnSpPr>
            <a:cxnSpLocks/>
          </p:cNvCxnSpPr>
          <p:nvPr/>
        </p:nvCxnSpPr>
        <p:spPr>
          <a:xfrm flipH="1">
            <a:off x="7362825" y="4102388"/>
            <a:ext cx="1247775" cy="0"/>
          </a:xfrm>
          <a:prstGeom prst="line">
            <a:avLst/>
          </a:prstGeom>
          <a:ln w="19050">
            <a:solidFill>
              <a:srgbClr val="2E2C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8B14E50-B2FE-EE14-FD7E-9CE0CABDB211}"/>
              </a:ext>
            </a:extLst>
          </p:cNvPr>
          <p:cNvCxnSpPr>
            <a:cxnSpLocks/>
          </p:cNvCxnSpPr>
          <p:nvPr/>
        </p:nvCxnSpPr>
        <p:spPr>
          <a:xfrm flipV="1">
            <a:off x="8610600" y="4102388"/>
            <a:ext cx="0" cy="1168977"/>
          </a:xfrm>
          <a:prstGeom prst="straightConnector1">
            <a:avLst/>
          </a:prstGeom>
          <a:ln w="28575">
            <a:solidFill>
              <a:srgbClr val="2E2C61"/>
            </a:solidFill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80C168A-167C-E373-8B50-03252DF64D79}"/>
              </a:ext>
            </a:extLst>
          </p:cNvPr>
          <p:cNvSpPr txBox="1"/>
          <p:nvPr/>
        </p:nvSpPr>
        <p:spPr>
          <a:xfrm>
            <a:off x="8610600" y="4460215"/>
            <a:ext cx="208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~0.6E-5 </a:t>
            </a:r>
            <a:r>
              <a:rPr lang="en-GB" dirty="0" err="1"/>
              <a:t>mBar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615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6CA41-9A57-C4C3-95FD-2822FB40F65E}"/>
              </a:ext>
            </a:extLst>
          </p:cNvPr>
          <p:cNvSpPr/>
          <p:nvPr/>
        </p:nvSpPr>
        <p:spPr>
          <a:xfrm>
            <a:off x="120073" y="5594022"/>
            <a:ext cx="2586182" cy="1140691"/>
          </a:xfrm>
          <a:prstGeom prst="rect">
            <a:avLst/>
          </a:prstGeom>
          <a:solidFill>
            <a:srgbClr val="F1F2F3"/>
          </a:solidFill>
          <a:ln>
            <a:solidFill>
              <a:srgbClr val="F1F2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F9FAC-7C2E-0C88-C2AE-84366A68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612"/>
            <a:ext cx="12192000" cy="5722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22A9C3-6BE7-7328-D852-1351573837EC}"/>
              </a:ext>
            </a:extLst>
          </p:cNvPr>
          <p:cNvSpPr txBox="1"/>
          <p:nvPr/>
        </p:nvSpPr>
        <p:spPr>
          <a:xfrm>
            <a:off x="226291" y="111321"/>
            <a:ext cx="1228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Residual Gas Spectra – Thermal cycle 1 and 3 averaged RGA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EEA66-86A5-CF8B-5B3B-CC45932E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43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5AFDF3-9170-99D8-F910-A60375424AE9}"/>
              </a:ext>
            </a:extLst>
          </p:cNvPr>
          <p:cNvSpPr/>
          <p:nvPr/>
        </p:nvSpPr>
        <p:spPr>
          <a:xfrm>
            <a:off x="120073" y="5594022"/>
            <a:ext cx="2586182" cy="1140691"/>
          </a:xfrm>
          <a:prstGeom prst="rect">
            <a:avLst/>
          </a:prstGeom>
          <a:solidFill>
            <a:srgbClr val="F1F2F3"/>
          </a:solidFill>
          <a:ln>
            <a:solidFill>
              <a:srgbClr val="F1F2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A67149-0804-761D-99D9-46B7CFC766A8}"/>
              </a:ext>
            </a:extLst>
          </p:cNvPr>
          <p:cNvSpPr txBox="1"/>
          <p:nvPr/>
        </p:nvSpPr>
        <p:spPr>
          <a:xfrm>
            <a:off x="120073" y="218943"/>
            <a:ext cx="1228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Residual Gas Spectra – Percentage difference between thermal cycle 1 and 3 averaged RGA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A39437-D67B-3FBF-F80E-1E241F392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8585"/>
            <a:ext cx="12192000" cy="534082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DA0CB-91D0-C4A7-DCC3-2EF849D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244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5BF449-7DC9-A1FA-28A9-F6F868CB767E}"/>
              </a:ext>
            </a:extLst>
          </p:cNvPr>
          <p:cNvSpPr txBox="1"/>
          <p:nvPr/>
        </p:nvSpPr>
        <p:spPr>
          <a:xfrm>
            <a:off x="468236" y="178061"/>
            <a:ext cx="100242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studies - irradiations: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FD18B9-9C42-F518-C991-102A1B7F8F82}"/>
              </a:ext>
            </a:extLst>
          </p:cNvPr>
          <p:cNvSpPr txBox="1"/>
          <p:nvPr/>
        </p:nvSpPr>
        <p:spPr>
          <a:xfrm>
            <a:off x="385108" y="917529"/>
            <a:ext cx="562776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The XH cryostat has been fitted with a beryllium window.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Daresbury Laboratory has an X-ray irradiation chamber which will be used to assess how the vacuum, residual gases and leakage current of the XH system perform under constant irradiation.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Irradiating at 20 keV and 20 mA for prolonged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Higher flux may be required at the ESRF.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 descr="A large black machine with wires and wires&#10;&#10;AI-generated content may be incorrect.">
            <a:extLst>
              <a:ext uri="{FF2B5EF4-FFF2-40B4-BE49-F238E27FC236}">
                <a16:creationId xmlns:a16="http://schemas.microsoft.com/office/drawing/2014/main" id="{628D1CF6-D066-3FC6-21BF-A00122A2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72"/>
          <a:stretch/>
        </p:blipFill>
        <p:spPr>
          <a:xfrm rot="5400000">
            <a:off x="6291262" y="857250"/>
            <a:ext cx="6105525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B96A0-D739-BB62-ADC1-F1FCB59B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0055" y="6481763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848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C6F98-D5C0-3F2C-C0B3-544DE0664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058E89-79F8-5CC8-8D80-1B3C10D70DAE}"/>
              </a:ext>
            </a:extLst>
          </p:cNvPr>
          <p:cNvSpPr txBox="1"/>
          <p:nvPr/>
        </p:nvSpPr>
        <p:spPr>
          <a:xfrm>
            <a:off x="570345" y="1478252"/>
            <a:ext cx="10515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XH is a </a:t>
            </a:r>
            <a:r>
              <a:rPr lang="en-GB" sz="2400" dirty="0" err="1"/>
              <a:t>HPGe</a:t>
            </a:r>
            <a:r>
              <a:rPr lang="en-GB" sz="2400" dirty="0"/>
              <a:t> microstrip sensor used for Energy Dispersive X-ray spectroscopy.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 Installed at the ESRF HPLF beamline analysing extreme states of matter -  operated in a radiation harsh environment.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XH system was thermally cycled many times and remained consistent.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Bakeouts have a direct impact on detector leakage current and cryostat vacuum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Future research will assess radiation induced contamination of the sensor surface.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A73A9-E163-6E79-4FC4-936CE559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96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4EFF-42E1-2412-4104-558876B8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Back-up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AAE96-BCF5-0587-426B-C2E0E35BD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2E2B3-AE49-A7FE-C9D7-BAB53437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77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B7CF4-F87E-BEC4-1C20-ABE3F08CA2D6}"/>
              </a:ext>
            </a:extLst>
          </p:cNvPr>
          <p:cNvSpPr txBox="1"/>
          <p:nvPr/>
        </p:nvSpPr>
        <p:spPr>
          <a:xfrm>
            <a:off x="1" y="0"/>
            <a:ext cx="259541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Contents: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0F339-1F82-5F04-ADA7-08FF3CBEB4E2}"/>
              </a:ext>
            </a:extLst>
          </p:cNvPr>
          <p:cNvSpPr txBox="1"/>
          <p:nvPr/>
        </p:nvSpPr>
        <p:spPr>
          <a:xfrm>
            <a:off x="0" y="707886"/>
            <a:ext cx="55787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Introducing the XH system: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Experimental application;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Cryostat unit;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DAQ unit;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Tests on cryostat unit: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Stress tests during development;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Recent vacuum studies on cryostat unit: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Experimental setup and procedure;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RGA spectra, vacuum logs and IV curves;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Future irradiation work;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63DC9-4B6C-8888-706C-82B756350B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8" r="1513" b="3166"/>
          <a:stretch/>
        </p:blipFill>
        <p:spPr>
          <a:xfrm>
            <a:off x="5082721" y="1320800"/>
            <a:ext cx="6832190" cy="346363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0C4A8-FC66-9AE7-F83F-70CB1B54A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1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and holding a test device&#10;&#10;AI-generated content may be incorrect.">
            <a:extLst>
              <a:ext uri="{FF2B5EF4-FFF2-40B4-BE49-F238E27FC236}">
                <a16:creationId xmlns:a16="http://schemas.microsoft.com/office/drawing/2014/main" id="{A5873A31-8C11-D55B-0467-795FE2951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243" y="152127"/>
            <a:ext cx="3973244" cy="2979337"/>
          </a:xfrm>
          <a:prstGeom prst="rect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EB8C9-6AAF-B5AE-C4C4-3D9327B72ACB}"/>
              </a:ext>
            </a:extLst>
          </p:cNvPr>
          <p:cNvSpPr txBox="1"/>
          <p:nvPr/>
        </p:nvSpPr>
        <p:spPr>
          <a:xfrm>
            <a:off x="0" y="0"/>
            <a:ext cx="100242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micro-strip sensor 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1F72F-D8A6-9849-82B2-E5C78926A047}"/>
              </a:ext>
            </a:extLst>
          </p:cNvPr>
          <p:cNvSpPr txBox="1"/>
          <p:nvPr/>
        </p:nvSpPr>
        <p:spPr>
          <a:xfrm>
            <a:off x="392488" y="595794"/>
            <a:ext cx="70857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/>
              <a:t>90 mm diameter wafers manufactured by </a:t>
            </a:r>
            <a:r>
              <a:rPr lang="en-GB" altLang="en-US" sz="2000" dirty="0" err="1"/>
              <a:t>Mirion</a:t>
            </a:r>
            <a:r>
              <a:rPr lang="en-GB" altLang="en-US" sz="2000" dirty="0"/>
              <a:t> Technologies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/>
              <a:t>Size: 1024 strips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/>
              <a:t>Strip pitch: 50 um with 20um gap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/>
              <a:t>Strip length: 5mm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/>
              <a:t>Sensor thickness: 1.5mm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/>
              <a:t>Two guard-rings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/>
              <a:t>Interleaved wire-bonding pads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000" dirty="0"/>
              <a:t>Back illuminated</a:t>
            </a:r>
          </a:p>
        </p:txBody>
      </p:sp>
      <p:pic>
        <p:nvPicPr>
          <p:cNvPr id="7" name="Picture 6" descr="A comparison of a test result&#10;&#10;AI-generated content may be incorrect.">
            <a:extLst>
              <a:ext uri="{FF2B5EF4-FFF2-40B4-BE49-F238E27FC236}">
                <a16:creationId xmlns:a16="http://schemas.microsoft.com/office/drawing/2014/main" id="{9E30D640-1008-837F-3863-0212C5CA3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937" y="3429000"/>
            <a:ext cx="4472832" cy="3324528"/>
          </a:xfrm>
          <a:prstGeom prst="rect">
            <a:avLst/>
          </a:prstGeom>
        </p:spPr>
      </p:pic>
      <p:pic>
        <p:nvPicPr>
          <p:cNvPr id="9" name="Picture 8" descr="A diagram of a computer chip&#10;&#10;AI-generated content may be incorrect.">
            <a:extLst>
              <a:ext uri="{FF2B5EF4-FFF2-40B4-BE49-F238E27FC236}">
                <a16:creationId xmlns:a16="http://schemas.microsoft.com/office/drawing/2014/main" id="{33B94CC7-3E14-B3EB-0D47-8089A0B42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411" y="3304060"/>
            <a:ext cx="4486908" cy="33641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22C8F-85F8-39FA-F8AD-B8476040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44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8DC73-31D5-6FAF-67E3-86FE8BBB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6B4C38-5217-84A7-C3E8-D47D668EDD91}"/>
              </a:ext>
            </a:extLst>
          </p:cNvPr>
          <p:cNvSpPr txBox="1"/>
          <p:nvPr/>
        </p:nvSpPr>
        <p:spPr>
          <a:xfrm>
            <a:off x="0" y="0"/>
            <a:ext cx="100242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 on cryostat unit: production version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6AF61C-552F-01EA-D67F-4EEE9BF9B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91" y="899667"/>
            <a:ext cx="6540806" cy="52328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BEFC61-1886-DC51-691D-E760B029A383}"/>
              </a:ext>
            </a:extLst>
          </p:cNvPr>
          <p:cNvSpPr txBox="1"/>
          <p:nvPr/>
        </p:nvSpPr>
        <p:spPr>
          <a:xfrm>
            <a:off x="0" y="696879"/>
            <a:ext cx="548199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perform a series of quality control measurements on cryostat units to validate the performance of the unit.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IV characteristics: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10 IVs back-to-back up 200V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24hrs apart i.e. before after burn-in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Leakage current burn-in test: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24 hrs at 200V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Temperature Vs </a:t>
            </a:r>
            <a:r>
              <a:rPr lang="en-GB" dirty="0" err="1"/>
              <a:t>Pwr</a:t>
            </a:r>
            <a:r>
              <a:rPr lang="en-GB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Sensor temperature &lt;-170 C @ ~12W front end power (</a:t>
            </a:r>
            <a:r>
              <a:rPr lang="en-GB" dirty="0" err="1"/>
              <a:t>i.e</a:t>
            </a:r>
            <a:r>
              <a:rPr lang="en-GB" dirty="0"/>
              <a:t> head-boards)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Visible light response: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/>
              <a:t>Basic response test via an LED installed inside the cryostat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4F99F-89A1-2998-5D90-BCB8BB20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487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D15FD-1758-B8D2-B546-6C062706A08F}"/>
              </a:ext>
            </a:extLst>
          </p:cNvPr>
          <p:cNvSpPr/>
          <p:nvPr/>
        </p:nvSpPr>
        <p:spPr>
          <a:xfrm>
            <a:off x="166254" y="5597236"/>
            <a:ext cx="2447637" cy="1139786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93399-550F-76D9-AB79-B3DDBB7FAAF5}"/>
              </a:ext>
            </a:extLst>
          </p:cNvPr>
          <p:cNvSpPr txBox="1"/>
          <p:nvPr/>
        </p:nvSpPr>
        <p:spPr>
          <a:xfrm>
            <a:off x="0" y="0"/>
            <a:ext cx="610865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application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856143-63CF-A08D-83C8-0CDE7053005A}"/>
              </a:ext>
            </a:extLst>
          </p:cNvPr>
          <p:cNvSpPr txBox="1"/>
          <p:nvPr/>
        </p:nvSpPr>
        <p:spPr>
          <a:xfrm>
            <a:off x="166254" y="707886"/>
            <a:ext cx="61086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XH is a detector currently deployed at the High Power Laser Facility (HPFL) at ESRF-EBS ID24.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It is used in time-resolved Energy Dispersive X-ray Absorption Fine Structure (EXAFS).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EBS beams are combined with the high-power laser to perform dynamic compression experiments in the ns time-scale.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extreme conditions of pressure and temperature created in the sample are used to study structure and properties of matter for solid state physics, materials and energy.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 representative case is the study of warm dense matter, relevant to the description of planetary interiors.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1B956E-2AE7-2225-D934-A31FA9086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160" y="202486"/>
            <a:ext cx="5242678" cy="24835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49C55E-D3FE-BBDF-D7E4-71AEE048F0B1}"/>
              </a:ext>
            </a:extLst>
          </p:cNvPr>
          <p:cNvGrpSpPr/>
          <p:nvPr/>
        </p:nvGrpSpPr>
        <p:grpSpPr>
          <a:xfrm>
            <a:off x="7164988" y="2644274"/>
            <a:ext cx="4860758" cy="4226683"/>
            <a:chOff x="7164988" y="2644274"/>
            <a:chExt cx="4860758" cy="422668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93203A5-2696-0911-3E1A-BDFC20DACABE}"/>
                </a:ext>
              </a:extLst>
            </p:cNvPr>
            <p:cNvGrpSpPr/>
            <p:nvPr/>
          </p:nvGrpSpPr>
          <p:grpSpPr>
            <a:xfrm>
              <a:off x="7164988" y="2644274"/>
              <a:ext cx="4860758" cy="4226683"/>
              <a:chOff x="6307815" y="2747420"/>
              <a:chExt cx="4860758" cy="422668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247573B-5208-2F80-32A4-CF529D46F4DC}"/>
                  </a:ext>
                </a:extLst>
              </p:cNvPr>
              <p:cNvGrpSpPr/>
              <p:nvPr/>
            </p:nvGrpSpPr>
            <p:grpSpPr>
              <a:xfrm>
                <a:off x="6645045" y="2747420"/>
                <a:ext cx="3766145" cy="3809625"/>
                <a:chOff x="6738578" y="2812126"/>
                <a:chExt cx="3766145" cy="3809625"/>
              </a:xfrm>
            </p:grpSpPr>
            <p:pic>
              <p:nvPicPr>
                <p:cNvPr id="1026" name="Picture 2" descr="Figure 1">
                  <a:extLst>
                    <a:ext uri="{FF2B5EF4-FFF2-40B4-BE49-F238E27FC236}">
                      <a16:creationId xmlns:a16="http://schemas.microsoft.com/office/drawing/2014/main" id="{A4870299-7A69-27C0-D024-0F0F4351C6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7944"/>
                <a:stretch/>
              </p:blipFill>
              <p:spPr bwMode="auto">
                <a:xfrm>
                  <a:off x="6738578" y="3064287"/>
                  <a:ext cx="3766145" cy="3557464"/>
                </a:xfrm>
                <a:prstGeom prst="rect">
                  <a:avLst/>
                </a:prstGeom>
                <a:noFill/>
                <a:ln w="19050">
                  <a:solidFill>
                    <a:schemeClr val="accent4">
                      <a:lumMod val="5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33BCC96-B8C8-7E3A-F5EF-9B374883BB9F}"/>
                    </a:ext>
                  </a:extLst>
                </p:cNvPr>
                <p:cNvSpPr txBox="1"/>
                <p:nvPr/>
              </p:nvSpPr>
              <p:spPr>
                <a:xfrm>
                  <a:off x="7582826" y="2812126"/>
                  <a:ext cx="282248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0" i="0" dirty="0">
                      <a:solidFill>
                        <a:srgbClr val="222222"/>
                      </a:solidFill>
                      <a:effectLst/>
                      <a:latin typeface="-apple-system"/>
                    </a:rPr>
                    <a:t>https://doi.org/10.1038/srep26402</a:t>
                  </a:r>
                  <a:endParaRPr lang="en-GB" sz="1400" dirty="0"/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67D34F-3E89-283F-0725-B85F98064EAB}"/>
                  </a:ext>
                </a:extLst>
              </p:cNvPr>
              <p:cNvSpPr txBox="1"/>
              <p:nvPr/>
            </p:nvSpPr>
            <p:spPr>
              <a:xfrm>
                <a:off x="6307815" y="6543216"/>
                <a:ext cx="486075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50" dirty="0"/>
                  <a:t>Probing local and electronic structure in Warm Dense Matter: single pulse synchrotron x-ray absorption spectroscopy on shocked Fe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6651C98-FAC3-B87F-8EB3-77D6C515CEF0}"/>
                </a:ext>
              </a:extLst>
            </p:cNvPr>
            <p:cNvSpPr/>
            <p:nvPr/>
          </p:nvSpPr>
          <p:spPr>
            <a:xfrm>
              <a:off x="10839815" y="4835993"/>
              <a:ext cx="428548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5C4D8-ACDA-093E-DE39-33668CBA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2546" y="6440070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42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081DB-8BEF-70A4-234A-60F6FB353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0A83E7-9037-4CF2-1BA0-448770BA6AA6}"/>
              </a:ext>
            </a:extLst>
          </p:cNvPr>
          <p:cNvSpPr txBox="1"/>
          <p:nvPr/>
        </p:nvSpPr>
        <p:spPr>
          <a:xfrm>
            <a:off x="0" y="0"/>
            <a:ext cx="100242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application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89592-2332-DC46-D867-48FBA1D76AD5}"/>
              </a:ext>
            </a:extLst>
          </p:cNvPr>
          <p:cNvSpPr txBox="1"/>
          <p:nvPr/>
        </p:nvSpPr>
        <p:spPr>
          <a:xfrm>
            <a:off x="129313" y="1350062"/>
            <a:ext cx="669406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XH deploys an </a:t>
            </a:r>
            <a:r>
              <a:rPr lang="en-GB" sz="2000" dirty="0" err="1"/>
              <a:t>HPGe</a:t>
            </a:r>
            <a:r>
              <a:rPr lang="en-GB" sz="2000" dirty="0"/>
              <a:t> micro-strip sensor to detect the polychromatic transmitted pink beam.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 back-illuminated </a:t>
            </a:r>
            <a:r>
              <a:rPr lang="en-GB" sz="2000" dirty="0" err="1"/>
              <a:t>HPGe</a:t>
            </a:r>
            <a:r>
              <a:rPr lang="en-GB" sz="2000" dirty="0"/>
              <a:t> sensor, with 1024 strips and 50 µm pitch.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Each strip position corresponds to a different spectral component of the dispersed beam.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EBS provides bright X-ray pulses, reducing photon statical noise on single shot measurements – sample is destroyed during exposure.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A704B-716D-1D0E-2ACE-DF27AE671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375" y="271431"/>
            <a:ext cx="5045927" cy="2604115"/>
          </a:xfrm>
          <a:prstGeom prst="rect">
            <a:avLst/>
          </a:prstGeom>
          <a:solidFill>
            <a:srgbClr val="F1F2F3"/>
          </a:solidFill>
          <a:ln w="19050">
            <a:solidFill>
              <a:schemeClr val="accent4">
                <a:lumMod val="50000"/>
              </a:schemeClr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A016348-E9DA-B4DB-3305-AE6DE069D800}"/>
              </a:ext>
            </a:extLst>
          </p:cNvPr>
          <p:cNvGrpSpPr/>
          <p:nvPr/>
        </p:nvGrpSpPr>
        <p:grpSpPr>
          <a:xfrm>
            <a:off x="7220010" y="3146977"/>
            <a:ext cx="4252655" cy="3251561"/>
            <a:chOff x="7220010" y="3096270"/>
            <a:chExt cx="4252655" cy="3251561"/>
          </a:xfrm>
        </p:grpSpPr>
        <p:pic>
          <p:nvPicPr>
            <p:cNvPr id="7" name="Picture 6" descr="A graph showing a laser&#10;&#10;AI-generated content may be incorrect.">
              <a:extLst>
                <a:ext uri="{FF2B5EF4-FFF2-40B4-BE49-F238E27FC236}">
                  <a16:creationId xmlns:a16="http://schemas.microsoft.com/office/drawing/2014/main" id="{813AD55C-B173-4FB8-7C90-A95F6B9BC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0010" y="3096270"/>
              <a:ext cx="4252655" cy="2974562"/>
            </a:xfrm>
            <a:prstGeom prst="rect">
              <a:avLst/>
            </a:prstGeom>
            <a:noFill/>
            <a:ln w="15875">
              <a:solidFill>
                <a:schemeClr val="accent4">
                  <a:lumMod val="50000"/>
                </a:schemeClr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A0875B-0564-344F-3432-62DF6A8CF060}"/>
                </a:ext>
              </a:extLst>
            </p:cNvPr>
            <p:cNvSpPr txBox="1"/>
            <p:nvPr/>
          </p:nvSpPr>
          <p:spPr>
            <a:xfrm>
              <a:off x="7220010" y="6070832"/>
              <a:ext cx="317633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hlinkClick r:id="rId4"/>
                </a:rPr>
                <a:t>https://doi.org/10.1016/j.nima.2020.164932</a:t>
              </a:r>
              <a:endParaRPr lang="en-GB" sz="12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C72FC-1E0E-9997-CCF2-3CEEB588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984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5608BA-F8EE-CE7D-34A3-AE239EF62C5B}"/>
              </a:ext>
            </a:extLst>
          </p:cNvPr>
          <p:cNvSpPr/>
          <p:nvPr/>
        </p:nvSpPr>
        <p:spPr>
          <a:xfrm>
            <a:off x="166254" y="5597236"/>
            <a:ext cx="2447637" cy="1139786"/>
          </a:xfrm>
          <a:prstGeom prst="rect">
            <a:avLst/>
          </a:prstGeom>
          <a:solidFill>
            <a:srgbClr val="F1F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9DA09B-A7CC-706C-A2E9-044DEC4C0984}"/>
              </a:ext>
            </a:extLst>
          </p:cNvPr>
          <p:cNvSpPr txBox="1"/>
          <p:nvPr/>
        </p:nvSpPr>
        <p:spPr>
          <a:xfrm>
            <a:off x="0" y="0"/>
            <a:ext cx="100242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application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76FC65-84DE-E071-720B-B21B92EDF5C7}"/>
                  </a:ext>
                </a:extLst>
              </p:cNvPr>
              <p:cNvSpPr txBox="1"/>
              <p:nvPr/>
            </p:nvSpPr>
            <p:spPr>
              <a:xfrm>
                <a:off x="129313" y="621921"/>
                <a:ext cx="6694062" cy="4370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At ID24, the primary energy range is: 5-27 keV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The highest flux is expected at 7 keV with 4-bunch fill pattern: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39.6 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sz="2000" dirty="0"/>
                  <a:t> / bunch (i.e. every 700ns, leading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0" smtClean="0">
                            <a:latin typeface="Cambria Math" panose="02040503050406030204" pitchFamily="18" charset="0"/>
                          </a:rPr>
                          <m:t>5.6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GB" sz="2000" dirty="0"/>
                  <a:t> 𝛾 / s total). </a:t>
                </a:r>
              </a:p>
              <a:p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Photons hit the detector over an area 50mm x 0.1mm.</a:t>
                </a:r>
              </a:p>
              <a:p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w/o sample: 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000" dirty="0"/>
                  <a:t> are transmitted to the </a:t>
                </a:r>
                <a:r>
                  <a:rPr lang="en-GB" sz="2000" dirty="0" err="1"/>
                  <a:t>HPGe</a:t>
                </a:r>
                <a:r>
                  <a:rPr lang="en-GB" sz="2000" dirty="0"/>
                  <a:t> sensor.</a:t>
                </a:r>
              </a:p>
              <a:p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This creates a harsh radiation environment for the sensor.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76FC65-84DE-E071-720B-B21B92EDF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13" y="621921"/>
                <a:ext cx="6694062" cy="4370427"/>
              </a:xfrm>
              <a:prstGeom prst="rect">
                <a:avLst/>
              </a:prstGeom>
              <a:blipFill>
                <a:blip r:embed="rId2"/>
                <a:stretch>
                  <a:fillRect l="-820" t="-558" r="-10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4166841-BA1D-6C19-C125-20849F3EB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59" y="4807162"/>
            <a:ext cx="3739440" cy="1929860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  <p:pic>
        <p:nvPicPr>
          <p:cNvPr id="22" name="Picture 21" descr="A graph of a graph&#10;&#10;Description automatically generated">
            <a:extLst>
              <a:ext uri="{FF2B5EF4-FFF2-40B4-BE49-F238E27FC236}">
                <a16:creationId xmlns:a16="http://schemas.microsoft.com/office/drawing/2014/main" id="{14DD9715-0981-818D-6694-91072E1E7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694" y="998920"/>
            <a:ext cx="5018886" cy="376416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5ADD8DE-846F-FF5D-99F5-4A23C31A37F5}"/>
              </a:ext>
            </a:extLst>
          </p:cNvPr>
          <p:cNvGrpSpPr/>
          <p:nvPr/>
        </p:nvGrpSpPr>
        <p:grpSpPr>
          <a:xfrm>
            <a:off x="5049938" y="4954788"/>
            <a:ext cx="1080000" cy="1422644"/>
            <a:chOff x="6343126" y="5060849"/>
            <a:chExt cx="1080000" cy="14226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5598EC-8195-AD9E-1ADB-6FF74B702258}"/>
                </a:ext>
              </a:extLst>
            </p:cNvPr>
            <p:cNvSpPr txBox="1">
              <a:spLocks noChangeAspect="1"/>
            </p:cNvSpPr>
            <p:nvPr/>
          </p:nvSpPr>
          <p:spPr>
            <a:xfrm rot="19898276">
              <a:off x="6343126" y="5060849"/>
              <a:ext cx="1080000" cy="1080000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>
              <a:prstTxWarp prst="textArchUp">
                <a:avLst>
                  <a:gd name="adj" fmla="val 13078111"/>
                </a:avLst>
              </a:prstTxWarp>
              <a:spAutoFit/>
            </a:bodyPr>
            <a:lstStyle/>
            <a:p>
              <a:pPr algn="ctr"/>
              <a:r>
                <a:rPr lang="en-US" sz="1100" dirty="0"/>
                <a:t>704 ns</a:t>
              </a:r>
              <a:endParaRPr lang="en-GB" sz="1100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557196-94BB-CCFF-9FFA-C5FF5FDCAE8E}"/>
                </a:ext>
              </a:extLst>
            </p:cNvPr>
            <p:cNvGrpSpPr/>
            <p:nvPr/>
          </p:nvGrpSpPr>
          <p:grpSpPr>
            <a:xfrm rot="835491">
              <a:off x="6383774" y="5130562"/>
              <a:ext cx="1004977" cy="1002872"/>
              <a:chOff x="5004056" y="5612519"/>
              <a:chExt cx="1004977" cy="100287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ED2D547-46BE-E260-AF59-D50C2D7BC508}"/>
                  </a:ext>
                </a:extLst>
              </p:cNvPr>
              <p:cNvSpPr/>
              <p:nvPr/>
            </p:nvSpPr>
            <p:spPr>
              <a:xfrm>
                <a:off x="5076056" y="5670944"/>
                <a:ext cx="864000" cy="864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31EBDFE-B0B7-1424-DAD8-6DE15103C8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36056" y="5612519"/>
                <a:ext cx="144000" cy="14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11C968B-B09A-AD84-948C-E5523C5EA7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36056" y="6471391"/>
                <a:ext cx="144000" cy="14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DAF25D3-4A6E-1F23-6330-EE143810A1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04056" y="6030944"/>
                <a:ext cx="144000" cy="14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F3CC6AB-5A67-84B4-384B-0FFDA2CDFD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65033" y="6036769"/>
                <a:ext cx="144000" cy="144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939D3D-2A50-2EF4-7CA2-A933089503BD}"/>
                </a:ext>
              </a:extLst>
            </p:cNvPr>
            <p:cNvSpPr txBox="1"/>
            <p:nvPr/>
          </p:nvSpPr>
          <p:spPr>
            <a:xfrm>
              <a:off x="6375370" y="6144939"/>
              <a:ext cx="10171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4-bunch</a:t>
              </a:r>
              <a:endParaRPr lang="en-GB" sz="16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3746B-491E-DEDE-0026-A32E4C92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043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B1CDD-9784-0CA0-E033-63658E1DA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27A6A-D3B9-4B57-18A0-276C329236D2}"/>
              </a:ext>
            </a:extLst>
          </p:cNvPr>
          <p:cNvSpPr txBox="1"/>
          <p:nvPr/>
        </p:nvSpPr>
        <p:spPr>
          <a:xfrm>
            <a:off x="0" y="0"/>
            <a:ext cx="100242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XH: cryogenic detector system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6A85F-B650-5B30-60B7-4034A9977EBD}"/>
              </a:ext>
            </a:extLst>
          </p:cNvPr>
          <p:cNvSpPr txBox="1"/>
          <p:nvPr/>
        </p:nvSpPr>
        <p:spPr>
          <a:xfrm>
            <a:off x="163881" y="1496488"/>
            <a:ext cx="660588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/>
          </a:p>
          <a:p>
            <a:endParaRPr lang="en-GB" sz="2200" dirty="0"/>
          </a:p>
          <a:p>
            <a:r>
              <a:rPr lang="en-GB" sz="2800" dirty="0"/>
              <a:t>The system is made of two main units:</a:t>
            </a:r>
          </a:p>
          <a:p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the cryostat unit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the data acquisition unit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6886605-9C67-3B8A-C959-2E8164DEA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068288" y="1169676"/>
            <a:ext cx="4959831" cy="487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2A7957-7FFC-79C3-157E-E87AD99F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2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68913-0154-B2B4-CFEE-3A465C0A1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3F3B94-CF9B-BEF8-06CD-6E45C4A75BB1}"/>
              </a:ext>
            </a:extLst>
          </p:cNvPr>
          <p:cNvSpPr txBox="1"/>
          <p:nvPr/>
        </p:nvSpPr>
        <p:spPr>
          <a:xfrm>
            <a:off x="0" y="0"/>
            <a:ext cx="434741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 unit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48BDE44-E4C1-720A-C49D-0281DDCCE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7"/>
          <a:stretch/>
        </p:blipFill>
        <p:spPr bwMode="auto">
          <a:xfrm>
            <a:off x="6567055" y="300583"/>
            <a:ext cx="3749196" cy="374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946518-0D61-DB18-AB92-1D90C6427EEA}"/>
              </a:ext>
            </a:extLst>
          </p:cNvPr>
          <p:cNvSpPr txBox="1"/>
          <p:nvPr/>
        </p:nvSpPr>
        <p:spPr>
          <a:xfrm>
            <a:off x="109352" y="792437"/>
            <a:ext cx="5324428" cy="5066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173538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Liquid Nitrogen (LN2) Dewar:</a:t>
            </a:r>
          </a:p>
          <a:p>
            <a:pPr marL="800100" lvl="1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30L, commercial off the shelve</a:t>
            </a:r>
          </a:p>
          <a:p>
            <a:pPr marL="800100" lvl="1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Detector chassis and internal cooling mechanics:</a:t>
            </a:r>
          </a:p>
          <a:p>
            <a:pPr marL="800100" lvl="1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Custom made </a:t>
            </a:r>
          </a:p>
          <a:p>
            <a:pPr marL="800100" lvl="1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 window for X-rays access</a:t>
            </a:r>
          </a:p>
          <a:p>
            <a:pPr marL="800100" lvl="1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micro-strip sensor:</a:t>
            </a:r>
          </a:p>
          <a:p>
            <a:pPr marL="628650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Procured from commercial supplier:</a:t>
            </a:r>
          </a:p>
          <a:p>
            <a:pPr marL="1085850" lvl="1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Mirion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Technologies</a:t>
            </a:r>
          </a:p>
          <a:p>
            <a:pPr marL="628650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1024 strips, 50 µm pitch, 1.5 mm thickness</a:t>
            </a:r>
          </a:p>
          <a:p>
            <a:pPr marL="628650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Front-End electronics:</a:t>
            </a:r>
          </a:p>
          <a:p>
            <a:pPr marL="1085850" lvl="1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Custom made by STFC</a:t>
            </a:r>
          </a:p>
          <a:p>
            <a:pPr marL="1085850" lvl="1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X3CHIP, charge integrating</a:t>
            </a:r>
          </a:p>
          <a:p>
            <a:pPr marL="1085850" lvl="1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128 channels/ASIC</a:t>
            </a:r>
          </a:p>
          <a:p>
            <a:pPr marL="1085850" lvl="1" indent="-342900" defTabSz="417353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Outer and Inner guard ring</a:t>
            </a:r>
          </a:p>
        </p:txBody>
      </p:sp>
      <p:pic>
        <p:nvPicPr>
          <p:cNvPr id="3" name="Picture 2" descr="A rectangular black and white label&#10;&#10;AI-generated content may be incorrect.">
            <a:extLst>
              <a:ext uri="{FF2B5EF4-FFF2-40B4-BE49-F238E27FC236}">
                <a16:creationId xmlns:a16="http://schemas.microsoft.com/office/drawing/2014/main" id="{A74D3961-62C4-80DE-9076-5CE42B297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504" y="4412560"/>
            <a:ext cx="5619070" cy="2008728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0558A-5F3A-4509-D678-8B01F7F3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12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4BFFF-8C45-428E-9F4F-515D22482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graph&#10;&#10;AI-generated content may be incorrect.">
            <a:extLst>
              <a:ext uri="{FF2B5EF4-FFF2-40B4-BE49-F238E27FC236}">
                <a16:creationId xmlns:a16="http://schemas.microsoft.com/office/drawing/2014/main" id="{071276FF-15DB-3594-A25C-5ADDE3F41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877" b="3943"/>
          <a:stretch/>
        </p:blipFill>
        <p:spPr>
          <a:xfrm>
            <a:off x="6957237" y="3155251"/>
            <a:ext cx="4844062" cy="3590636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0E1E0D-903C-2EE9-291F-3D739B38289C}"/>
              </a:ext>
            </a:extLst>
          </p:cNvPr>
          <p:cNvSpPr txBox="1"/>
          <p:nvPr/>
        </p:nvSpPr>
        <p:spPr>
          <a:xfrm>
            <a:off x="0" y="0"/>
            <a:ext cx="100242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pads</a:t>
            </a:r>
            <a:endParaRPr lang="en-US" sz="40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D5B9C-A3BA-9274-8FDB-A3D8CF99AF35}"/>
              </a:ext>
            </a:extLst>
          </p:cNvPr>
          <p:cNvSpPr txBox="1"/>
          <p:nvPr/>
        </p:nvSpPr>
        <p:spPr>
          <a:xfrm>
            <a:off x="267854" y="1690062"/>
            <a:ext cx="559723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200" dirty="0"/>
              <a:t>Test structures with a similar set-up to the strip sensor were also manufactured.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200" dirty="0"/>
              <a:t>Capacitance – Voltage characteristics were assessed.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200" dirty="0"/>
              <a:t>Sensor fully depletes at ~30V at 2 representative temperatures.</a:t>
            </a:r>
          </a:p>
        </p:txBody>
      </p:sp>
      <p:pic>
        <p:nvPicPr>
          <p:cNvPr id="7" name="Picture 6" descr="A close-up of a graph&#10;&#10;AI-generated content may be incorrect.">
            <a:extLst>
              <a:ext uri="{FF2B5EF4-FFF2-40B4-BE49-F238E27FC236}">
                <a16:creationId xmlns:a16="http://schemas.microsoft.com/office/drawing/2014/main" id="{4DB964BB-5CBD-2302-AE76-E66378BD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90" t="-1" r="1631" b="60988"/>
          <a:stretch/>
        </p:blipFill>
        <p:spPr>
          <a:xfrm>
            <a:off x="7284653" y="112114"/>
            <a:ext cx="4189229" cy="2800768"/>
          </a:xfrm>
          <a:prstGeom prst="rect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AB222E-DE39-A962-7831-393B974A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9267" y="6492875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34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242D6-B9AF-D232-66D2-CE051841C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2890C6-2263-2071-C640-301CC174D5C4}"/>
              </a:ext>
            </a:extLst>
          </p:cNvPr>
          <p:cNvSpPr txBox="1"/>
          <p:nvPr/>
        </p:nvSpPr>
        <p:spPr>
          <a:xfrm>
            <a:off x="0" y="0"/>
            <a:ext cx="1002427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0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tests on the cryostat unit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874D5-AA74-A9C4-F7D2-073C56FEAB55}"/>
              </a:ext>
            </a:extLst>
          </p:cNvPr>
          <p:cNvSpPr txBox="1"/>
          <p:nvPr/>
        </p:nvSpPr>
        <p:spPr>
          <a:xfrm>
            <a:off x="0" y="707886"/>
            <a:ext cx="718589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The cryostat unit was thermally cycled 105 times.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/>
              <a:t>Average </a:t>
            </a:r>
            <a:r>
              <a:rPr lang="el-GR" sz="1400" dirty="0"/>
              <a:t>Δ</a:t>
            </a:r>
            <a:r>
              <a:rPr lang="en-GB" sz="1400" dirty="0"/>
              <a:t>T ~ 150 °C, Max </a:t>
            </a:r>
            <a:r>
              <a:rPr lang="el-GR" sz="1400" dirty="0"/>
              <a:t>Δ</a:t>
            </a:r>
            <a:r>
              <a:rPr lang="en-GB" sz="1400" dirty="0"/>
              <a:t>T 173°C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Sensor, electronics, interconnection were monitored at each iteration.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In total, 525 IV curves were taken within 105 temperature cycles (i.e. 5 IVs/</a:t>
            </a:r>
            <a:r>
              <a:rPr lang="en-GB" sz="1400" dirty="0" err="1"/>
              <a:t>Tcycle</a:t>
            </a:r>
            <a:r>
              <a:rPr lang="en-GB" sz="1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The system was ‘baked-out’ 25 times over the period.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/>
              <a:t>Bakeout consisted of vacuum pumping the cryostat at ~+55°C for 4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No evidence of failure detected at component of system level.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/>
              <a:t>IVs always restored at baseline value after bakeout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/>
              <a:t>No wire bonds detached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/>
              <a:t>No front-end chip deteriorated</a:t>
            </a:r>
          </a:p>
        </p:txBody>
      </p:sp>
      <p:pic>
        <p:nvPicPr>
          <p:cNvPr id="3" name="Picture 2" descr="A diagram of a normal voltage&#10;&#10;AI-generated content may be incorrect.">
            <a:extLst>
              <a:ext uri="{FF2B5EF4-FFF2-40B4-BE49-F238E27FC236}">
                <a16:creationId xmlns:a16="http://schemas.microsoft.com/office/drawing/2014/main" id="{79C77D66-9DD9-7F89-EC1C-9141C1822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143" y="136323"/>
            <a:ext cx="4246726" cy="6585353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9E114-0F3A-59D7-AB07-FF041E5C8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906" y="3931973"/>
            <a:ext cx="4096529" cy="2833745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9A81C-1B4E-BCBD-C5BD-8A0F6460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53317" y="6402325"/>
            <a:ext cx="2743200" cy="365125"/>
          </a:xfrm>
        </p:spPr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Picture 6" descr="A rectangular black and white label&#10;&#10;AI-generated content may be incorrect.">
            <a:extLst>
              <a:ext uri="{FF2B5EF4-FFF2-40B4-BE49-F238E27FC236}">
                <a16:creationId xmlns:a16="http://schemas.microsoft.com/office/drawing/2014/main" id="{BFB410F4-1BD1-71A5-EEA3-C27EA811D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31" y="4335383"/>
            <a:ext cx="2496332" cy="892399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C4BC79-6105-0D05-8C54-C3B943C3C881}"/>
              </a:ext>
            </a:extLst>
          </p:cNvPr>
          <p:cNvSpPr/>
          <p:nvPr/>
        </p:nvSpPr>
        <p:spPr>
          <a:xfrm>
            <a:off x="341745" y="4335383"/>
            <a:ext cx="572655" cy="892399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6CAC8B-181B-298F-F916-8C174F8CE9C7}"/>
              </a:ext>
            </a:extLst>
          </p:cNvPr>
          <p:cNvSpPr txBox="1"/>
          <p:nvPr/>
        </p:nvSpPr>
        <p:spPr>
          <a:xfrm>
            <a:off x="6883" y="5417525"/>
            <a:ext cx="1968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Not considered in the study, </a:t>
            </a:r>
          </a:p>
          <a:p>
            <a:r>
              <a:rPr lang="en-GB" sz="1100" dirty="0"/>
              <a:t>mechanically damaged.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ABE619-99A1-5143-2AE8-49DF09E5DA3C}"/>
              </a:ext>
            </a:extLst>
          </p:cNvPr>
          <p:cNvCxnSpPr>
            <a:cxnSpLocks/>
          </p:cNvCxnSpPr>
          <p:nvPr/>
        </p:nvCxnSpPr>
        <p:spPr>
          <a:xfrm flipH="1" flipV="1">
            <a:off x="678873" y="5249258"/>
            <a:ext cx="101600" cy="20722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083959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38DED1542C1943A1290884108DB0E9" ma:contentTypeVersion="3" ma:contentTypeDescription="Create a new document." ma:contentTypeScope="" ma:versionID="fa23c416a2ae16aefc1ddd7eab6e3ef6">
  <xsd:schema xmlns:xsd="http://www.w3.org/2001/XMLSchema" xmlns:xs="http://www.w3.org/2001/XMLSchema" xmlns:p="http://schemas.microsoft.com/office/2006/metadata/properties" xmlns:ns2="84978530-c7a6-42d8-babd-8b8d2b751aa6" targetNamespace="http://schemas.microsoft.com/office/2006/metadata/properties" ma:root="true" ma:fieldsID="b00b9bc21bc773ae2691d803fa8724dd" ns2:_="">
    <xsd:import namespace="84978530-c7a6-42d8-babd-8b8d2b751a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978530-c7a6-42d8-babd-8b8d2b751a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C7D08D-7016-413D-8E16-F2891C5426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978530-c7a6-42d8-babd-8b8d2b751a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4E1E4C-B4E0-4252-BC84-2C85D5160FC2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84978530-c7a6-42d8-babd-8b8d2b751aa6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DF806B6-10F9-49CD-A92F-39D6AAC914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33806</TotalTime>
  <Words>1185</Words>
  <Application>Microsoft Office PowerPoint</Application>
  <PresentationFormat>Widescreen</PresentationFormat>
  <Paragraphs>205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-apple-system</vt:lpstr>
      <vt:lpstr>Arial</vt:lpstr>
      <vt:lpstr>Arial Regular</vt:lpstr>
      <vt:lpstr>Cambria Math</vt:lpstr>
      <vt:lpstr>Wingdings</vt:lpstr>
      <vt:lpstr>Font and logo master</vt:lpstr>
      <vt:lpstr>Font WITHOUT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Back-up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Thacker, Daniel (STFC,DL,TECH)</cp:lastModifiedBy>
  <cp:revision>632</cp:revision>
  <cp:lastPrinted>2025-06-13T15:58:41Z</cp:lastPrinted>
  <dcterms:created xsi:type="dcterms:W3CDTF">2019-09-17T08:04:08Z</dcterms:created>
  <dcterms:modified xsi:type="dcterms:W3CDTF">2025-06-13T16:01:49Z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0x0101005038DED1542C1943A1290884108DB0E9</vt:lpwstr>
  </property>
  <property fmtid="{D5CDD505-2E9C-101B-9397-08002B2CF9AE}" pid="3" name="_dlc_DocIdItemGuid">
    <vt:lpwstr>135feeb0-1e46-4549-be51-f2caa8a23389</vt:lpwstr>
  </property>
</Properties>
</file>