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  <p:sldMasterId id="2147483720" r:id="rId5"/>
    <p:sldMasterId id="2147483732" r:id="rId6"/>
  </p:sldMasterIdLst>
  <p:notesMasterIdLst>
    <p:notesMasterId r:id="rId26"/>
  </p:notesMasterIdLst>
  <p:handoutMasterIdLst>
    <p:handoutMasterId r:id="rId27"/>
  </p:handoutMasterIdLst>
  <p:sldIdLst>
    <p:sldId id="266" r:id="rId7"/>
    <p:sldId id="358" r:id="rId8"/>
    <p:sldId id="2911" r:id="rId9"/>
    <p:sldId id="2912" r:id="rId10"/>
    <p:sldId id="350" r:id="rId11"/>
    <p:sldId id="349" r:id="rId12"/>
    <p:sldId id="330" r:id="rId13"/>
    <p:sldId id="340" r:id="rId14"/>
    <p:sldId id="355" r:id="rId15"/>
    <p:sldId id="273" r:id="rId16"/>
    <p:sldId id="347" r:id="rId17"/>
    <p:sldId id="269" r:id="rId18"/>
    <p:sldId id="262" r:id="rId19"/>
    <p:sldId id="264" r:id="rId20"/>
    <p:sldId id="263" r:id="rId21"/>
    <p:sldId id="260" r:id="rId22"/>
    <p:sldId id="303" r:id="rId23"/>
    <p:sldId id="267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6666"/>
    <a:srgbClr val="990033"/>
    <a:srgbClr val="008080"/>
    <a:srgbClr val="800000"/>
    <a:srgbClr val="CC0000"/>
    <a:srgbClr val="FF5050"/>
    <a:srgbClr val="FF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08AC8C8-AE49-4FEF-8DDC-B4E774C7CD0D}" styleName="Oxford Instruments - Tabl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bg2">
              <a:tint val="40000"/>
            </a:schemeClr>
          </a:solidFill>
        </a:fill>
      </a:tcStyle>
    </a:wholeTbl>
    <a:band1H>
      <a:tcStyle>
        <a:tcBdr/>
        <a:fill>
          <a:solidFill>
            <a:schemeClr val="bg2">
              <a:tint val="6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bg2">
              <a:tint val="6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>
          <a:left>
            <a:ln w="38100" cmpd="sng">
              <a:solidFill>
                <a:schemeClr val="lt1"/>
              </a:solidFill>
            </a:ln>
          </a:left>
        </a:tcBdr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>
          <a:right>
            <a:ln w="38100" cmpd="sng">
              <a:solidFill>
                <a:schemeClr val="lt1"/>
              </a:solidFill>
            </a:ln>
          </a:right>
        </a:tcBdr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DC2B55B-3ACB-4428-BFE3-293BDC536E65}" styleName="Oxford Instruments - Tab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bg1"/>
          </a:solidFill>
        </a:fill>
      </a:tcStyle>
    </a:wholeTbl>
    <a:band1H>
      <a:tcStyle>
        <a:tcBdr/>
        <a:fill>
          <a:solidFill>
            <a:schemeClr val="bg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bg1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>
          <a:left>
            <a:ln w="38100" cmpd="sng">
              <a:solidFill>
                <a:schemeClr val="lt1"/>
              </a:solidFill>
            </a:ln>
          </a:left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>
          <a:right>
            <a:ln w="38100" cmpd="sng">
              <a:solidFill>
                <a:schemeClr val="lt1"/>
              </a:solidFill>
            </a:ln>
          </a:right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white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/>
          </a:solidFill>
        </a:fill>
      </a:tcStyle>
    </a:firstRow>
  </a:tblStyle>
  <a:tblStyle styleId="{8246F200-8949-4EB9-B20E-4126AA6FABD8}" styleName="Oxford Instruments - Tabl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bg1"/>
          </a:solidFill>
        </a:fill>
      </a:tcStyle>
    </a:wholeTbl>
    <a:band1H>
      <a:tcStyle>
        <a:tcBdr/>
        <a:fill>
          <a:solidFill>
            <a:schemeClr val="bg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bg1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>
          <a:left>
            <a:ln w="254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bg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254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bg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254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bg1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254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bg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8" autoAdjust="0"/>
    <p:restoredTop sz="94762" autoAdjust="0"/>
  </p:normalViewPr>
  <p:slideViewPr>
    <p:cSldViewPr>
      <p:cViewPr>
        <p:scale>
          <a:sx n="78" d="100"/>
          <a:sy n="78" d="100"/>
        </p:scale>
        <p:origin x="1460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image" Target="../media/image5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image" Target="../media/image5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D77E8-2096-4E8F-AF0C-A72E8D93B88B}" type="doc">
      <dgm:prSet loTypeId="urn:microsoft.com/office/officeart/2005/8/layout/hList7#1" loCatId="list" qsTypeId="urn:microsoft.com/office/officeart/2005/8/quickstyle/simple1" qsCatId="simple" csTypeId="urn:microsoft.com/office/officeart/2005/8/colors/accent2_1" csCatId="accent2" phldr="1"/>
      <dgm:spPr/>
    </dgm:pt>
    <dgm:pt modelId="{F55AED4E-0455-41D5-8604-C38899DD0577}">
      <dgm:prSet phldrT="[Text]" custT="1"/>
      <dgm:spPr/>
      <dgm:t>
        <a:bodyPr/>
        <a:lstStyle/>
        <a:p>
          <a:r>
            <a:rPr lang="en-US" sz="1400">
              <a:latin typeface="Arial" pitchFamily="34" charset="0"/>
              <a:cs typeface="Arial" pitchFamily="34" charset="0"/>
            </a:rPr>
            <a:t>Glass Tubes</a:t>
          </a:r>
        </a:p>
      </dgm:t>
    </dgm:pt>
    <dgm:pt modelId="{5FC3388C-D58A-4CA3-9DA4-B9F2C36BFF2E}" type="parTrans" cxnId="{C357EE14-5FC7-4D0B-9BAC-A44C58796DEC}">
      <dgm:prSet/>
      <dgm:spPr/>
      <dgm:t>
        <a:bodyPr/>
        <a:lstStyle/>
        <a:p>
          <a:endParaRPr lang="en-US"/>
        </a:p>
      </dgm:t>
    </dgm:pt>
    <dgm:pt modelId="{E82598EF-99D4-4FD8-8BB5-07B500D3CAD9}" type="sibTrans" cxnId="{C357EE14-5FC7-4D0B-9BAC-A44C58796DEC}">
      <dgm:prSet/>
      <dgm:spPr/>
      <dgm:t>
        <a:bodyPr/>
        <a:lstStyle/>
        <a:p>
          <a:endParaRPr lang="en-US"/>
        </a:p>
      </dgm:t>
    </dgm:pt>
    <dgm:pt modelId="{7EBACD5B-59EA-4B64-A06E-200F878E69BA}">
      <dgm:prSet phldrT="[Text]" custT="1"/>
      <dgm:spPr/>
      <dgm:t>
        <a:bodyPr/>
        <a:lstStyle/>
        <a:p>
          <a:r>
            <a:rPr lang="en-US" sz="1400">
              <a:latin typeface="Arial" pitchFamily="34" charset="0"/>
              <a:cs typeface="Arial" pitchFamily="34" charset="0"/>
            </a:rPr>
            <a:t>Potted Tubes</a:t>
          </a:r>
        </a:p>
      </dgm:t>
    </dgm:pt>
    <dgm:pt modelId="{628AD187-3B5F-4ADD-832F-034608876DCE}" type="parTrans" cxnId="{19BAF5E8-EF61-45FF-9E17-1E856FFD5261}">
      <dgm:prSet/>
      <dgm:spPr/>
      <dgm:t>
        <a:bodyPr/>
        <a:lstStyle/>
        <a:p>
          <a:endParaRPr lang="en-US"/>
        </a:p>
      </dgm:t>
    </dgm:pt>
    <dgm:pt modelId="{65D0CB1B-A71C-4E21-9642-459A4C3DE964}" type="sibTrans" cxnId="{19BAF5E8-EF61-45FF-9E17-1E856FFD5261}">
      <dgm:prSet/>
      <dgm:spPr/>
      <dgm:t>
        <a:bodyPr/>
        <a:lstStyle/>
        <a:p>
          <a:endParaRPr lang="en-US"/>
        </a:p>
      </dgm:t>
    </dgm:pt>
    <dgm:pt modelId="{F77624C2-0757-4659-A93B-2C2FA6C65304}">
      <dgm:prSet custT="1"/>
      <dgm:spPr/>
      <dgm:t>
        <a:bodyPr/>
        <a:lstStyle/>
        <a:p>
          <a:r>
            <a:rPr lang="en-US" sz="1400">
              <a:latin typeface="Arial" pitchFamily="34" charset="0"/>
              <a:cs typeface="Arial" pitchFamily="34" charset="0"/>
            </a:rPr>
            <a:t>Power Supplies &amp; Cables</a:t>
          </a:r>
        </a:p>
      </dgm:t>
    </dgm:pt>
    <dgm:pt modelId="{4EB212DF-D239-4B19-87F5-147C28A5457A}" type="parTrans" cxnId="{0C40C28F-0901-445E-BF34-2A88524870D2}">
      <dgm:prSet/>
      <dgm:spPr/>
      <dgm:t>
        <a:bodyPr/>
        <a:lstStyle/>
        <a:p>
          <a:endParaRPr lang="en-US"/>
        </a:p>
      </dgm:t>
    </dgm:pt>
    <dgm:pt modelId="{60AED27A-786F-4BB4-AC5E-E1E73AC0021E}" type="sibTrans" cxnId="{0C40C28F-0901-445E-BF34-2A88524870D2}">
      <dgm:prSet/>
      <dgm:spPr/>
      <dgm:t>
        <a:bodyPr/>
        <a:lstStyle/>
        <a:p>
          <a:endParaRPr lang="en-US"/>
        </a:p>
      </dgm:t>
    </dgm:pt>
    <dgm:pt modelId="{6B416072-9ECE-49FB-85C9-754108629133}">
      <dgm:prSet custT="1"/>
      <dgm:spPr/>
      <dgm:t>
        <a:bodyPr/>
        <a:lstStyle/>
        <a:p>
          <a:r>
            <a:rPr lang="en-US" sz="1400">
              <a:latin typeface="Arial" pitchFamily="34" charset="0"/>
              <a:cs typeface="Arial" pitchFamily="34" charset="0"/>
            </a:rPr>
            <a:t>Packaged Tubes</a:t>
          </a:r>
        </a:p>
      </dgm:t>
    </dgm:pt>
    <dgm:pt modelId="{32B8EA0A-9BC0-4E6F-B570-AAF6F2B8E085}" type="parTrans" cxnId="{8A1CF4D6-FB63-4D2E-AA2C-654D889CAE09}">
      <dgm:prSet/>
      <dgm:spPr/>
      <dgm:t>
        <a:bodyPr/>
        <a:lstStyle/>
        <a:p>
          <a:endParaRPr lang="en-US"/>
        </a:p>
      </dgm:t>
    </dgm:pt>
    <dgm:pt modelId="{52E6D526-E3B3-45DD-8C60-D49AE86A0F6D}" type="sibTrans" cxnId="{8A1CF4D6-FB63-4D2E-AA2C-654D889CAE09}">
      <dgm:prSet/>
      <dgm:spPr/>
      <dgm:t>
        <a:bodyPr/>
        <a:lstStyle/>
        <a:p>
          <a:endParaRPr lang="en-US"/>
        </a:p>
      </dgm:t>
    </dgm:pt>
    <dgm:pt modelId="{43221E1C-0630-448E-9C33-7DD20ED94F4D}">
      <dgm:prSet custT="1"/>
      <dgm:spPr/>
      <dgm:t>
        <a:bodyPr/>
        <a:lstStyle/>
        <a:p>
          <a:r>
            <a:rPr lang="en-US" sz="1400" dirty="0">
              <a:latin typeface="Arial" pitchFamily="34" charset="0"/>
              <a:cs typeface="Arial" pitchFamily="34" charset="0"/>
            </a:rPr>
            <a:t>Microfocus Solutions </a:t>
          </a:r>
        </a:p>
      </dgm:t>
    </dgm:pt>
    <dgm:pt modelId="{75521CEE-84F7-4BBD-9236-60AEB2685375}" type="parTrans" cxnId="{BF219F7E-CF8C-4CAC-B3A5-AEB947995B3F}">
      <dgm:prSet/>
      <dgm:spPr/>
      <dgm:t>
        <a:bodyPr/>
        <a:lstStyle/>
        <a:p>
          <a:endParaRPr lang="en-US"/>
        </a:p>
      </dgm:t>
    </dgm:pt>
    <dgm:pt modelId="{202BD0B0-0960-4B1A-B8FB-E5347E088FA1}" type="sibTrans" cxnId="{BF219F7E-CF8C-4CAC-B3A5-AEB947995B3F}">
      <dgm:prSet/>
      <dgm:spPr/>
      <dgm:t>
        <a:bodyPr/>
        <a:lstStyle/>
        <a:p>
          <a:endParaRPr lang="en-US"/>
        </a:p>
      </dgm:t>
    </dgm:pt>
    <dgm:pt modelId="{27F58633-EB1D-4B69-AF39-3FE425D8331A}">
      <dgm:prSet custT="1"/>
      <dgm:spPr/>
      <dgm:t>
        <a:bodyPr/>
        <a:lstStyle/>
        <a:p>
          <a:r>
            <a:rPr lang="en-US" sz="1400">
              <a:latin typeface="Arial" pitchFamily="34" charset="0"/>
              <a:cs typeface="Arial" pitchFamily="34" charset="0"/>
            </a:rPr>
            <a:t>Integrated Solutions</a:t>
          </a:r>
        </a:p>
      </dgm:t>
    </dgm:pt>
    <dgm:pt modelId="{F958DEDE-7D2C-4196-ADA2-CD9102909671}" type="sibTrans" cxnId="{684763DC-600A-43A3-94F5-2643549D939F}">
      <dgm:prSet/>
      <dgm:spPr/>
      <dgm:t>
        <a:bodyPr/>
        <a:lstStyle/>
        <a:p>
          <a:endParaRPr lang="en-US"/>
        </a:p>
      </dgm:t>
    </dgm:pt>
    <dgm:pt modelId="{09B809B4-49FD-4CB3-AB0A-C864B495DA80}" type="parTrans" cxnId="{684763DC-600A-43A3-94F5-2643549D939F}">
      <dgm:prSet/>
      <dgm:spPr/>
      <dgm:t>
        <a:bodyPr/>
        <a:lstStyle/>
        <a:p>
          <a:endParaRPr lang="en-US"/>
        </a:p>
      </dgm:t>
    </dgm:pt>
    <dgm:pt modelId="{3FCAB18A-582E-4A09-A568-4EA488E30153}" type="pres">
      <dgm:prSet presAssocID="{34BD77E8-2096-4E8F-AF0C-A72E8D93B88B}" presName="Name0" presStyleCnt="0">
        <dgm:presLayoutVars>
          <dgm:dir/>
          <dgm:resizeHandles val="exact"/>
        </dgm:presLayoutVars>
      </dgm:prSet>
      <dgm:spPr/>
    </dgm:pt>
    <dgm:pt modelId="{B8DD8EBF-639F-4850-92BB-F98275B09328}" type="pres">
      <dgm:prSet presAssocID="{34BD77E8-2096-4E8F-AF0C-A72E8D93B88B}" presName="fgShape" presStyleLbl="fgShp" presStyleIdx="0" presStyleCnt="1" custScaleY="158612" custLinFactNeighborX="1087" custLinFactNeighborY="-20833"/>
      <dgm:spPr>
        <a:prstGeom prst="leftRightArrow">
          <a:avLst/>
        </a:prstGeom>
      </dgm:spPr>
    </dgm:pt>
    <dgm:pt modelId="{A0E8AB83-8E74-49EB-8F5F-8B0EDEE28E9E}" type="pres">
      <dgm:prSet presAssocID="{34BD77E8-2096-4E8F-AF0C-A72E8D93B88B}" presName="linComp" presStyleCnt="0"/>
      <dgm:spPr/>
    </dgm:pt>
    <dgm:pt modelId="{FF5ED4F4-78AC-4B06-8358-C7A145289F26}" type="pres">
      <dgm:prSet presAssocID="{F55AED4E-0455-41D5-8604-C38899DD0577}" presName="compNode" presStyleCnt="0"/>
      <dgm:spPr/>
    </dgm:pt>
    <dgm:pt modelId="{4E11A512-A764-4FB4-975F-4F912389CB57}" type="pres">
      <dgm:prSet presAssocID="{F55AED4E-0455-41D5-8604-C38899DD0577}" presName="bkgdShape" presStyleLbl="node1" presStyleIdx="0" presStyleCnt="6"/>
      <dgm:spPr/>
    </dgm:pt>
    <dgm:pt modelId="{02DFBA06-256B-48C1-81B7-AEC45794A422}" type="pres">
      <dgm:prSet presAssocID="{F55AED4E-0455-41D5-8604-C38899DD0577}" presName="nodeTx" presStyleLbl="node1" presStyleIdx="0" presStyleCnt="6">
        <dgm:presLayoutVars>
          <dgm:bulletEnabled val="1"/>
        </dgm:presLayoutVars>
      </dgm:prSet>
      <dgm:spPr/>
    </dgm:pt>
    <dgm:pt modelId="{C94A48ED-E801-40BC-A7BC-FB6C60B57F10}" type="pres">
      <dgm:prSet presAssocID="{F55AED4E-0455-41D5-8604-C38899DD0577}" presName="invisiNode" presStyleLbl="node1" presStyleIdx="0" presStyleCnt="6"/>
      <dgm:spPr/>
    </dgm:pt>
    <dgm:pt modelId="{D2C2B046-3DA1-436E-89E2-EB66C81CA91F}" type="pres">
      <dgm:prSet presAssocID="{F55AED4E-0455-41D5-8604-C38899DD0577}" presName="imagNode" presStyleLbl="fgImgPlace1" presStyleIdx="0" presStyleCnt="6" custScaleX="75178" custScaleY="54954" custLinFactNeighborY="11487"/>
      <dgm:spPr/>
    </dgm:pt>
    <dgm:pt modelId="{5BECE6A4-123D-49D8-8C16-62583FCD405F}" type="pres">
      <dgm:prSet presAssocID="{E82598EF-99D4-4FD8-8BB5-07B500D3CAD9}" presName="sibTrans" presStyleLbl="sibTrans2D1" presStyleIdx="0" presStyleCnt="0"/>
      <dgm:spPr/>
    </dgm:pt>
    <dgm:pt modelId="{266DEBF5-A4FC-46B7-BB0D-60A810DA33FE}" type="pres">
      <dgm:prSet presAssocID="{7EBACD5B-59EA-4B64-A06E-200F878E69BA}" presName="compNode" presStyleCnt="0"/>
      <dgm:spPr/>
    </dgm:pt>
    <dgm:pt modelId="{2F11BDB0-377B-4EF9-A022-3A4F30D4481D}" type="pres">
      <dgm:prSet presAssocID="{7EBACD5B-59EA-4B64-A06E-200F878E69BA}" presName="bkgdShape" presStyleLbl="node1" presStyleIdx="1" presStyleCnt="6" custLinFactNeighborY="306"/>
      <dgm:spPr/>
    </dgm:pt>
    <dgm:pt modelId="{8165BAC8-EF8E-49A0-B71B-3570DA664A1B}" type="pres">
      <dgm:prSet presAssocID="{7EBACD5B-59EA-4B64-A06E-200F878E69BA}" presName="nodeTx" presStyleLbl="node1" presStyleIdx="1" presStyleCnt="6">
        <dgm:presLayoutVars>
          <dgm:bulletEnabled val="1"/>
        </dgm:presLayoutVars>
      </dgm:prSet>
      <dgm:spPr/>
    </dgm:pt>
    <dgm:pt modelId="{1C6346BD-C28F-46D6-961A-7C920A549891}" type="pres">
      <dgm:prSet presAssocID="{7EBACD5B-59EA-4B64-A06E-200F878E69BA}" presName="invisiNode" presStyleLbl="node1" presStyleIdx="1" presStyleCnt="6"/>
      <dgm:spPr/>
    </dgm:pt>
    <dgm:pt modelId="{C8AD7720-5C03-4E27-9327-AF58D5657C6F}" type="pres">
      <dgm:prSet presAssocID="{7EBACD5B-59EA-4B64-A06E-200F878E69BA}" presName="imagNode" presStyleLbl="fgImgPlace1" presStyleIdx="1" presStyleCnt="6" custScaleX="83451" custScaleY="66216" custLinFactNeighborY="5856"/>
      <dgm:spPr/>
    </dgm:pt>
    <dgm:pt modelId="{B1D5D167-9551-4CF3-8D2C-4780A0A83EF8}" type="pres">
      <dgm:prSet presAssocID="{65D0CB1B-A71C-4E21-9642-459A4C3DE964}" presName="sibTrans" presStyleLbl="sibTrans2D1" presStyleIdx="0" presStyleCnt="0"/>
      <dgm:spPr/>
    </dgm:pt>
    <dgm:pt modelId="{62328E75-3CE2-4364-AE98-0CE7BEC99FA4}" type="pres">
      <dgm:prSet presAssocID="{6B416072-9ECE-49FB-85C9-754108629133}" presName="compNode" presStyleCnt="0"/>
      <dgm:spPr/>
    </dgm:pt>
    <dgm:pt modelId="{9B7F00F3-A8FD-4B56-8A4D-C8387A0080E0}" type="pres">
      <dgm:prSet presAssocID="{6B416072-9ECE-49FB-85C9-754108629133}" presName="bkgdShape" presStyleLbl="node1" presStyleIdx="2" presStyleCnt="6"/>
      <dgm:spPr/>
    </dgm:pt>
    <dgm:pt modelId="{F34277CA-F73F-4738-9786-C61B95BDB63F}" type="pres">
      <dgm:prSet presAssocID="{6B416072-9ECE-49FB-85C9-754108629133}" presName="nodeTx" presStyleLbl="node1" presStyleIdx="2" presStyleCnt="6">
        <dgm:presLayoutVars>
          <dgm:bulletEnabled val="1"/>
        </dgm:presLayoutVars>
      </dgm:prSet>
      <dgm:spPr/>
    </dgm:pt>
    <dgm:pt modelId="{ED9D631E-8AD6-4227-A9C6-D998C6FCFBA4}" type="pres">
      <dgm:prSet presAssocID="{6B416072-9ECE-49FB-85C9-754108629133}" presName="invisiNode" presStyleLbl="node1" presStyleIdx="2" presStyleCnt="6"/>
      <dgm:spPr/>
    </dgm:pt>
    <dgm:pt modelId="{17043297-639F-427A-AF4F-5978DC8AD642}" type="pres">
      <dgm:prSet presAssocID="{6B416072-9ECE-49FB-85C9-754108629133}" presName="imagNode" presStyleLbl="fgImgPlace1" presStyleIdx="2" presStyleCnt="6" custScaleX="75792" custScaleY="68919" custLinFactNeighborX="1584" custLinFactNeighborY="5856"/>
      <dgm:spPr/>
    </dgm:pt>
    <dgm:pt modelId="{0F344526-430F-42FF-B305-33FD039FF807}" type="pres">
      <dgm:prSet presAssocID="{52E6D526-E3B3-45DD-8C60-D49AE86A0F6D}" presName="sibTrans" presStyleLbl="sibTrans2D1" presStyleIdx="0" presStyleCnt="0"/>
      <dgm:spPr/>
    </dgm:pt>
    <dgm:pt modelId="{8C749CA0-135D-415C-88CC-74C4EDBCB379}" type="pres">
      <dgm:prSet presAssocID="{F77624C2-0757-4659-A93B-2C2FA6C65304}" presName="compNode" presStyleCnt="0"/>
      <dgm:spPr/>
    </dgm:pt>
    <dgm:pt modelId="{DA0A18B1-E348-4502-B87F-35EEAAD668BB}" type="pres">
      <dgm:prSet presAssocID="{F77624C2-0757-4659-A93B-2C2FA6C65304}" presName="bkgdShape" presStyleLbl="node1" presStyleIdx="3" presStyleCnt="6"/>
      <dgm:spPr/>
    </dgm:pt>
    <dgm:pt modelId="{DA100DC5-2D22-46C1-A659-A52D817D43FA}" type="pres">
      <dgm:prSet presAssocID="{F77624C2-0757-4659-A93B-2C2FA6C65304}" presName="nodeTx" presStyleLbl="node1" presStyleIdx="3" presStyleCnt="6">
        <dgm:presLayoutVars>
          <dgm:bulletEnabled val="1"/>
        </dgm:presLayoutVars>
      </dgm:prSet>
      <dgm:spPr/>
    </dgm:pt>
    <dgm:pt modelId="{BB3B2A11-C3E7-4ACA-B5FB-A19A9F4D916F}" type="pres">
      <dgm:prSet presAssocID="{F77624C2-0757-4659-A93B-2C2FA6C65304}" presName="invisiNode" presStyleLbl="node1" presStyleIdx="3" presStyleCnt="6"/>
      <dgm:spPr/>
    </dgm:pt>
    <dgm:pt modelId="{BB5A5890-054F-429E-8206-6180A0B6886E}" type="pres">
      <dgm:prSet presAssocID="{F77624C2-0757-4659-A93B-2C2FA6C65304}" presName="imagNode" presStyleLbl="fgImgPlace1" presStyleIdx="3" presStyleCnt="6" custScaleX="98127" custScaleY="96119" custLinFactNeighborX="-1211" custLinFactNeighborY="25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B0D250E-93CC-4036-AC8D-3009FEE2D843}" type="pres">
      <dgm:prSet presAssocID="{60AED27A-786F-4BB4-AC5E-E1E73AC0021E}" presName="sibTrans" presStyleLbl="sibTrans2D1" presStyleIdx="0" presStyleCnt="0"/>
      <dgm:spPr/>
    </dgm:pt>
    <dgm:pt modelId="{FB305457-8F5C-41CB-9342-95F83E594442}" type="pres">
      <dgm:prSet presAssocID="{43221E1C-0630-448E-9C33-7DD20ED94F4D}" presName="compNode" presStyleCnt="0"/>
      <dgm:spPr/>
    </dgm:pt>
    <dgm:pt modelId="{7172E080-551C-4BBA-BC12-6F38BD530886}" type="pres">
      <dgm:prSet presAssocID="{43221E1C-0630-448E-9C33-7DD20ED94F4D}" presName="bkgdShape" presStyleLbl="node1" presStyleIdx="4" presStyleCnt="6"/>
      <dgm:spPr/>
    </dgm:pt>
    <dgm:pt modelId="{1BB4E821-27A6-42D7-89D5-C36FAC30C684}" type="pres">
      <dgm:prSet presAssocID="{43221E1C-0630-448E-9C33-7DD20ED94F4D}" presName="nodeTx" presStyleLbl="node1" presStyleIdx="4" presStyleCnt="6">
        <dgm:presLayoutVars>
          <dgm:bulletEnabled val="1"/>
        </dgm:presLayoutVars>
      </dgm:prSet>
      <dgm:spPr/>
    </dgm:pt>
    <dgm:pt modelId="{8559CB02-094F-495E-A659-A5183DA8DD9B}" type="pres">
      <dgm:prSet presAssocID="{43221E1C-0630-448E-9C33-7DD20ED94F4D}" presName="invisiNode" presStyleLbl="node1" presStyleIdx="4" presStyleCnt="6"/>
      <dgm:spPr/>
    </dgm:pt>
    <dgm:pt modelId="{512EFAFD-6DF4-4650-8727-E54D12689A9F}" type="pres">
      <dgm:prSet presAssocID="{43221E1C-0630-448E-9C33-7DD20ED94F4D}" presName="imagNode" presStyleLbl="fgImgPlace1" presStyleIdx="4" presStyleCnt="6" custScaleX="100911" custScaleY="100919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369" t="23223" r="5369" b="23223"/>
          </a:stretch>
        </a:blipFill>
      </dgm:spPr>
    </dgm:pt>
    <dgm:pt modelId="{EF0383FD-094A-4218-B23E-894D1608DA9B}" type="pres">
      <dgm:prSet presAssocID="{202BD0B0-0960-4B1A-B8FB-E5347E088FA1}" presName="sibTrans" presStyleLbl="sibTrans2D1" presStyleIdx="0" presStyleCnt="0"/>
      <dgm:spPr/>
    </dgm:pt>
    <dgm:pt modelId="{BD5903C8-4392-4DEA-A99A-7AC951DFCE4E}" type="pres">
      <dgm:prSet presAssocID="{27F58633-EB1D-4B69-AF39-3FE425D8331A}" presName="compNode" presStyleCnt="0"/>
      <dgm:spPr/>
    </dgm:pt>
    <dgm:pt modelId="{19E7DF37-9C47-41D6-AA88-F06585CE3789}" type="pres">
      <dgm:prSet presAssocID="{27F58633-EB1D-4B69-AF39-3FE425D8331A}" presName="bkgdShape" presStyleLbl="node1" presStyleIdx="5" presStyleCnt="6"/>
      <dgm:spPr/>
    </dgm:pt>
    <dgm:pt modelId="{BE600F7D-630A-4A18-A1AF-4359CEECC6A2}" type="pres">
      <dgm:prSet presAssocID="{27F58633-EB1D-4B69-AF39-3FE425D8331A}" presName="nodeTx" presStyleLbl="node1" presStyleIdx="5" presStyleCnt="6">
        <dgm:presLayoutVars>
          <dgm:bulletEnabled val="1"/>
        </dgm:presLayoutVars>
      </dgm:prSet>
      <dgm:spPr/>
    </dgm:pt>
    <dgm:pt modelId="{B393531E-F8FD-4CFC-8F50-040EB9F2276F}" type="pres">
      <dgm:prSet presAssocID="{27F58633-EB1D-4B69-AF39-3FE425D8331A}" presName="invisiNode" presStyleLbl="node1" presStyleIdx="5" presStyleCnt="6"/>
      <dgm:spPr/>
    </dgm:pt>
    <dgm:pt modelId="{25264D3C-C1A4-4A2D-BC3A-BC09C4C74CF9}" type="pres">
      <dgm:prSet presAssocID="{27F58633-EB1D-4B69-AF39-3FE425D8331A}" presName="imagNode" presStyleLbl="fgImgPlace1" presStyleIdx="5" presStyleCnt="6" custScaleX="82175" custScaleY="50248"/>
      <dgm:spPr/>
    </dgm:pt>
  </dgm:ptLst>
  <dgm:cxnLst>
    <dgm:cxn modelId="{3353740E-5302-4165-889F-2A923CC0FBFE}" type="presOf" srcId="{F55AED4E-0455-41D5-8604-C38899DD0577}" destId="{4E11A512-A764-4FB4-975F-4F912389CB57}" srcOrd="0" destOrd="0" presId="urn:microsoft.com/office/officeart/2005/8/layout/hList7#1"/>
    <dgm:cxn modelId="{C357EE14-5FC7-4D0B-9BAC-A44C58796DEC}" srcId="{34BD77E8-2096-4E8F-AF0C-A72E8D93B88B}" destId="{F55AED4E-0455-41D5-8604-C38899DD0577}" srcOrd="0" destOrd="0" parTransId="{5FC3388C-D58A-4CA3-9DA4-B9F2C36BFF2E}" sibTransId="{E82598EF-99D4-4FD8-8BB5-07B500D3CAD9}"/>
    <dgm:cxn modelId="{947B4021-B95A-4A78-B47C-012CAF2B0F65}" type="presOf" srcId="{F77624C2-0757-4659-A93B-2C2FA6C65304}" destId="{DA0A18B1-E348-4502-B87F-35EEAAD668BB}" srcOrd="0" destOrd="0" presId="urn:microsoft.com/office/officeart/2005/8/layout/hList7#1"/>
    <dgm:cxn modelId="{4A1FC543-CCC3-4F18-B61C-088112595739}" type="presOf" srcId="{65D0CB1B-A71C-4E21-9642-459A4C3DE964}" destId="{B1D5D167-9551-4CF3-8D2C-4780A0A83EF8}" srcOrd="0" destOrd="0" presId="urn:microsoft.com/office/officeart/2005/8/layout/hList7#1"/>
    <dgm:cxn modelId="{FB30534C-2D40-42F1-AE5E-1EC5681AD902}" type="presOf" srcId="{60AED27A-786F-4BB4-AC5E-E1E73AC0021E}" destId="{BB0D250E-93CC-4036-AC8D-3009FEE2D843}" srcOrd="0" destOrd="0" presId="urn:microsoft.com/office/officeart/2005/8/layout/hList7#1"/>
    <dgm:cxn modelId="{5D988770-D08C-4F2D-8662-262A73BA7F93}" type="presOf" srcId="{27F58633-EB1D-4B69-AF39-3FE425D8331A}" destId="{BE600F7D-630A-4A18-A1AF-4359CEECC6A2}" srcOrd="1" destOrd="0" presId="urn:microsoft.com/office/officeart/2005/8/layout/hList7#1"/>
    <dgm:cxn modelId="{79270876-EDA3-46F3-BFD0-83637E57D769}" type="presOf" srcId="{43221E1C-0630-448E-9C33-7DD20ED94F4D}" destId="{1BB4E821-27A6-42D7-89D5-C36FAC30C684}" srcOrd="1" destOrd="0" presId="urn:microsoft.com/office/officeart/2005/8/layout/hList7#1"/>
    <dgm:cxn modelId="{257F1079-720A-43D8-BB92-DB5E821E20C7}" type="presOf" srcId="{E82598EF-99D4-4FD8-8BB5-07B500D3CAD9}" destId="{5BECE6A4-123D-49D8-8C16-62583FCD405F}" srcOrd="0" destOrd="0" presId="urn:microsoft.com/office/officeart/2005/8/layout/hList7#1"/>
    <dgm:cxn modelId="{BF219F7E-CF8C-4CAC-B3A5-AEB947995B3F}" srcId="{34BD77E8-2096-4E8F-AF0C-A72E8D93B88B}" destId="{43221E1C-0630-448E-9C33-7DD20ED94F4D}" srcOrd="4" destOrd="0" parTransId="{75521CEE-84F7-4BBD-9236-60AEB2685375}" sibTransId="{202BD0B0-0960-4B1A-B8FB-E5347E088FA1}"/>
    <dgm:cxn modelId="{8918D887-CDDC-4DBE-A17A-D261CBB43607}" type="presOf" srcId="{202BD0B0-0960-4B1A-B8FB-E5347E088FA1}" destId="{EF0383FD-094A-4218-B23E-894D1608DA9B}" srcOrd="0" destOrd="0" presId="urn:microsoft.com/office/officeart/2005/8/layout/hList7#1"/>
    <dgm:cxn modelId="{0C40C28F-0901-445E-BF34-2A88524870D2}" srcId="{34BD77E8-2096-4E8F-AF0C-A72E8D93B88B}" destId="{F77624C2-0757-4659-A93B-2C2FA6C65304}" srcOrd="3" destOrd="0" parTransId="{4EB212DF-D239-4B19-87F5-147C28A5457A}" sibTransId="{60AED27A-786F-4BB4-AC5E-E1E73AC0021E}"/>
    <dgm:cxn modelId="{A6C8259C-55B5-4B41-A34B-AF8CAFD79513}" type="presOf" srcId="{6B416072-9ECE-49FB-85C9-754108629133}" destId="{F34277CA-F73F-4738-9786-C61B95BDB63F}" srcOrd="1" destOrd="0" presId="urn:microsoft.com/office/officeart/2005/8/layout/hList7#1"/>
    <dgm:cxn modelId="{1EE5A8AA-0660-49E7-8D3B-623AC4B696B5}" type="presOf" srcId="{6B416072-9ECE-49FB-85C9-754108629133}" destId="{9B7F00F3-A8FD-4B56-8A4D-C8387A0080E0}" srcOrd="0" destOrd="0" presId="urn:microsoft.com/office/officeart/2005/8/layout/hList7#1"/>
    <dgm:cxn modelId="{5FD438B6-1B57-43CE-9ACA-DDFCAC6B4EB3}" type="presOf" srcId="{27F58633-EB1D-4B69-AF39-3FE425D8331A}" destId="{19E7DF37-9C47-41D6-AA88-F06585CE3789}" srcOrd="0" destOrd="0" presId="urn:microsoft.com/office/officeart/2005/8/layout/hList7#1"/>
    <dgm:cxn modelId="{BF221AC5-7740-40FB-921B-DA661F211E7C}" type="presOf" srcId="{34BD77E8-2096-4E8F-AF0C-A72E8D93B88B}" destId="{3FCAB18A-582E-4A09-A568-4EA488E30153}" srcOrd="0" destOrd="0" presId="urn:microsoft.com/office/officeart/2005/8/layout/hList7#1"/>
    <dgm:cxn modelId="{64052FCD-4E19-42EE-8A9B-365F92F87FAF}" type="presOf" srcId="{7EBACD5B-59EA-4B64-A06E-200F878E69BA}" destId="{2F11BDB0-377B-4EF9-A022-3A4F30D4481D}" srcOrd="0" destOrd="0" presId="urn:microsoft.com/office/officeart/2005/8/layout/hList7#1"/>
    <dgm:cxn modelId="{55DA50CF-F3A5-4632-9B2F-F7DC11A4B14C}" type="presOf" srcId="{F55AED4E-0455-41D5-8604-C38899DD0577}" destId="{02DFBA06-256B-48C1-81B7-AEC45794A422}" srcOrd="1" destOrd="0" presId="urn:microsoft.com/office/officeart/2005/8/layout/hList7#1"/>
    <dgm:cxn modelId="{8A1CF4D6-FB63-4D2E-AA2C-654D889CAE09}" srcId="{34BD77E8-2096-4E8F-AF0C-A72E8D93B88B}" destId="{6B416072-9ECE-49FB-85C9-754108629133}" srcOrd="2" destOrd="0" parTransId="{32B8EA0A-9BC0-4E6F-B570-AAF6F2B8E085}" sibTransId="{52E6D526-E3B3-45DD-8C60-D49AE86A0F6D}"/>
    <dgm:cxn modelId="{684763DC-600A-43A3-94F5-2643549D939F}" srcId="{34BD77E8-2096-4E8F-AF0C-A72E8D93B88B}" destId="{27F58633-EB1D-4B69-AF39-3FE425D8331A}" srcOrd="5" destOrd="0" parTransId="{09B809B4-49FD-4CB3-AB0A-C864B495DA80}" sibTransId="{F958DEDE-7D2C-4196-ADA2-CD9102909671}"/>
    <dgm:cxn modelId="{19BAF5E8-EF61-45FF-9E17-1E856FFD5261}" srcId="{34BD77E8-2096-4E8F-AF0C-A72E8D93B88B}" destId="{7EBACD5B-59EA-4B64-A06E-200F878E69BA}" srcOrd="1" destOrd="0" parTransId="{628AD187-3B5F-4ADD-832F-034608876DCE}" sibTransId="{65D0CB1B-A71C-4E21-9642-459A4C3DE964}"/>
    <dgm:cxn modelId="{327E9EEF-B523-40A6-9780-C1BED0BC2750}" type="presOf" srcId="{F77624C2-0757-4659-A93B-2C2FA6C65304}" destId="{DA100DC5-2D22-46C1-A659-A52D817D43FA}" srcOrd="1" destOrd="0" presId="urn:microsoft.com/office/officeart/2005/8/layout/hList7#1"/>
    <dgm:cxn modelId="{B99203F3-E70D-4502-8C42-8C6F46F6811B}" type="presOf" srcId="{7EBACD5B-59EA-4B64-A06E-200F878E69BA}" destId="{8165BAC8-EF8E-49A0-B71B-3570DA664A1B}" srcOrd="1" destOrd="0" presId="urn:microsoft.com/office/officeart/2005/8/layout/hList7#1"/>
    <dgm:cxn modelId="{7185A6F5-7F97-4449-8C0A-0E91D2CD6093}" type="presOf" srcId="{52E6D526-E3B3-45DD-8C60-D49AE86A0F6D}" destId="{0F344526-430F-42FF-B305-33FD039FF807}" srcOrd="0" destOrd="0" presId="urn:microsoft.com/office/officeart/2005/8/layout/hList7#1"/>
    <dgm:cxn modelId="{6B3FBFFA-9F6C-4C62-9D9D-CEC2321262AF}" type="presOf" srcId="{43221E1C-0630-448E-9C33-7DD20ED94F4D}" destId="{7172E080-551C-4BBA-BC12-6F38BD530886}" srcOrd="0" destOrd="0" presId="urn:microsoft.com/office/officeart/2005/8/layout/hList7#1"/>
    <dgm:cxn modelId="{2F381E2E-98C3-4AF2-8312-EA880F3D88EA}" type="presParOf" srcId="{3FCAB18A-582E-4A09-A568-4EA488E30153}" destId="{B8DD8EBF-639F-4850-92BB-F98275B09328}" srcOrd="0" destOrd="0" presId="urn:microsoft.com/office/officeart/2005/8/layout/hList7#1"/>
    <dgm:cxn modelId="{9720412F-2C2F-465A-9A3A-929875E86686}" type="presParOf" srcId="{3FCAB18A-582E-4A09-A568-4EA488E30153}" destId="{A0E8AB83-8E74-49EB-8F5F-8B0EDEE28E9E}" srcOrd="1" destOrd="0" presId="urn:microsoft.com/office/officeart/2005/8/layout/hList7#1"/>
    <dgm:cxn modelId="{B96ADF9B-7192-4C2A-84F8-F255D157E82E}" type="presParOf" srcId="{A0E8AB83-8E74-49EB-8F5F-8B0EDEE28E9E}" destId="{FF5ED4F4-78AC-4B06-8358-C7A145289F26}" srcOrd="0" destOrd="0" presId="urn:microsoft.com/office/officeart/2005/8/layout/hList7#1"/>
    <dgm:cxn modelId="{06A31A1C-AF5D-4BF9-A4C1-C0EF616E1B73}" type="presParOf" srcId="{FF5ED4F4-78AC-4B06-8358-C7A145289F26}" destId="{4E11A512-A764-4FB4-975F-4F912389CB57}" srcOrd="0" destOrd="0" presId="urn:microsoft.com/office/officeart/2005/8/layout/hList7#1"/>
    <dgm:cxn modelId="{03E5DAC4-3FDE-40EC-A5C4-9597BF7C7A16}" type="presParOf" srcId="{FF5ED4F4-78AC-4B06-8358-C7A145289F26}" destId="{02DFBA06-256B-48C1-81B7-AEC45794A422}" srcOrd="1" destOrd="0" presId="urn:microsoft.com/office/officeart/2005/8/layout/hList7#1"/>
    <dgm:cxn modelId="{AAAB7DA6-D085-4FE6-A649-D4709058641E}" type="presParOf" srcId="{FF5ED4F4-78AC-4B06-8358-C7A145289F26}" destId="{C94A48ED-E801-40BC-A7BC-FB6C60B57F10}" srcOrd="2" destOrd="0" presId="urn:microsoft.com/office/officeart/2005/8/layout/hList7#1"/>
    <dgm:cxn modelId="{10FB68CF-62AD-4A76-8ACA-D657823D8B39}" type="presParOf" srcId="{FF5ED4F4-78AC-4B06-8358-C7A145289F26}" destId="{D2C2B046-3DA1-436E-89E2-EB66C81CA91F}" srcOrd="3" destOrd="0" presId="urn:microsoft.com/office/officeart/2005/8/layout/hList7#1"/>
    <dgm:cxn modelId="{E0D05E5E-EF5E-4AD5-9DD9-8DCC48F92CC9}" type="presParOf" srcId="{A0E8AB83-8E74-49EB-8F5F-8B0EDEE28E9E}" destId="{5BECE6A4-123D-49D8-8C16-62583FCD405F}" srcOrd="1" destOrd="0" presId="urn:microsoft.com/office/officeart/2005/8/layout/hList7#1"/>
    <dgm:cxn modelId="{D9F092FA-2972-4A4B-8AE9-7A51D7DA4492}" type="presParOf" srcId="{A0E8AB83-8E74-49EB-8F5F-8B0EDEE28E9E}" destId="{266DEBF5-A4FC-46B7-BB0D-60A810DA33FE}" srcOrd="2" destOrd="0" presId="urn:microsoft.com/office/officeart/2005/8/layout/hList7#1"/>
    <dgm:cxn modelId="{A9D72F95-B9E9-40E0-8EC9-17B92292B800}" type="presParOf" srcId="{266DEBF5-A4FC-46B7-BB0D-60A810DA33FE}" destId="{2F11BDB0-377B-4EF9-A022-3A4F30D4481D}" srcOrd="0" destOrd="0" presId="urn:microsoft.com/office/officeart/2005/8/layout/hList7#1"/>
    <dgm:cxn modelId="{56C6AE44-A734-4E65-9BA9-DF4AA46B03DC}" type="presParOf" srcId="{266DEBF5-A4FC-46B7-BB0D-60A810DA33FE}" destId="{8165BAC8-EF8E-49A0-B71B-3570DA664A1B}" srcOrd="1" destOrd="0" presId="urn:microsoft.com/office/officeart/2005/8/layout/hList7#1"/>
    <dgm:cxn modelId="{E53E4368-9A09-4443-8244-AEBED314A22E}" type="presParOf" srcId="{266DEBF5-A4FC-46B7-BB0D-60A810DA33FE}" destId="{1C6346BD-C28F-46D6-961A-7C920A549891}" srcOrd="2" destOrd="0" presId="urn:microsoft.com/office/officeart/2005/8/layout/hList7#1"/>
    <dgm:cxn modelId="{EA1D49B0-63D5-41F2-9CFE-C07B3F2C7B67}" type="presParOf" srcId="{266DEBF5-A4FC-46B7-BB0D-60A810DA33FE}" destId="{C8AD7720-5C03-4E27-9327-AF58D5657C6F}" srcOrd="3" destOrd="0" presId="urn:microsoft.com/office/officeart/2005/8/layout/hList7#1"/>
    <dgm:cxn modelId="{6C336691-55C1-48D6-BE96-1853DA6214F2}" type="presParOf" srcId="{A0E8AB83-8E74-49EB-8F5F-8B0EDEE28E9E}" destId="{B1D5D167-9551-4CF3-8D2C-4780A0A83EF8}" srcOrd="3" destOrd="0" presId="urn:microsoft.com/office/officeart/2005/8/layout/hList7#1"/>
    <dgm:cxn modelId="{5C36EFAF-0F56-49F5-8EC5-EF5BEC1D44F3}" type="presParOf" srcId="{A0E8AB83-8E74-49EB-8F5F-8B0EDEE28E9E}" destId="{62328E75-3CE2-4364-AE98-0CE7BEC99FA4}" srcOrd="4" destOrd="0" presId="urn:microsoft.com/office/officeart/2005/8/layout/hList7#1"/>
    <dgm:cxn modelId="{2FE66E0F-2069-498F-B23D-2C15C6E34F51}" type="presParOf" srcId="{62328E75-3CE2-4364-AE98-0CE7BEC99FA4}" destId="{9B7F00F3-A8FD-4B56-8A4D-C8387A0080E0}" srcOrd="0" destOrd="0" presId="urn:microsoft.com/office/officeart/2005/8/layout/hList7#1"/>
    <dgm:cxn modelId="{5BBBD947-0112-4AB5-998A-4CBDB636D724}" type="presParOf" srcId="{62328E75-3CE2-4364-AE98-0CE7BEC99FA4}" destId="{F34277CA-F73F-4738-9786-C61B95BDB63F}" srcOrd="1" destOrd="0" presId="urn:microsoft.com/office/officeart/2005/8/layout/hList7#1"/>
    <dgm:cxn modelId="{E25CBE10-6AF1-4869-8FEF-C90D804BB2D8}" type="presParOf" srcId="{62328E75-3CE2-4364-AE98-0CE7BEC99FA4}" destId="{ED9D631E-8AD6-4227-A9C6-D998C6FCFBA4}" srcOrd="2" destOrd="0" presId="urn:microsoft.com/office/officeart/2005/8/layout/hList7#1"/>
    <dgm:cxn modelId="{DFC0132F-25E8-461E-BD0E-05C9F6D5D863}" type="presParOf" srcId="{62328E75-3CE2-4364-AE98-0CE7BEC99FA4}" destId="{17043297-639F-427A-AF4F-5978DC8AD642}" srcOrd="3" destOrd="0" presId="urn:microsoft.com/office/officeart/2005/8/layout/hList7#1"/>
    <dgm:cxn modelId="{A8FA2CD0-C357-4C22-9AB1-73DB33450348}" type="presParOf" srcId="{A0E8AB83-8E74-49EB-8F5F-8B0EDEE28E9E}" destId="{0F344526-430F-42FF-B305-33FD039FF807}" srcOrd="5" destOrd="0" presId="urn:microsoft.com/office/officeart/2005/8/layout/hList7#1"/>
    <dgm:cxn modelId="{0D0386E6-05F3-47A5-B800-5FC4D09CE418}" type="presParOf" srcId="{A0E8AB83-8E74-49EB-8F5F-8B0EDEE28E9E}" destId="{8C749CA0-135D-415C-88CC-74C4EDBCB379}" srcOrd="6" destOrd="0" presId="urn:microsoft.com/office/officeart/2005/8/layout/hList7#1"/>
    <dgm:cxn modelId="{9C6558A3-0DF6-4F0E-9C82-9A93FF7F8DA2}" type="presParOf" srcId="{8C749CA0-135D-415C-88CC-74C4EDBCB379}" destId="{DA0A18B1-E348-4502-B87F-35EEAAD668BB}" srcOrd="0" destOrd="0" presId="urn:microsoft.com/office/officeart/2005/8/layout/hList7#1"/>
    <dgm:cxn modelId="{74461466-E74A-4548-8614-6FD9E8767DF8}" type="presParOf" srcId="{8C749CA0-135D-415C-88CC-74C4EDBCB379}" destId="{DA100DC5-2D22-46C1-A659-A52D817D43FA}" srcOrd="1" destOrd="0" presId="urn:microsoft.com/office/officeart/2005/8/layout/hList7#1"/>
    <dgm:cxn modelId="{53E4C3DD-5DD5-4CE4-8913-1C1794C2A570}" type="presParOf" srcId="{8C749CA0-135D-415C-88CC-74C4EDBCB379}" destId="{BB3B2A11-C3E7-4ACA-B5FB-A19A9F4D916F}" srcOrd="2" destOrd="0" presId="urn:microsoft.com/office/officeart/2005/8/layout/hList7#1"/>
    <dgm:cxn modelId="{475AAE19-CCF4-4F71-BC52-3F464B029BE8}" type="presParOf" srcId="{8C749CA0-135D-415C-88CC-74C4EDBCB379}" destId="{BB5A5890-054F-429E-8206-6180A0B6886E}" srcOrd="3" destOrd="0" presId="urn:microsoft.com/office/officeart/2005/8/layout/hList7#1"/>
    <dgm:cxn modelId="{8511D1F9-FDBE-47F3-826E-F3B3109E5088}" type="presParOf" srcId="{A0E8AB83-8E74-49EB-8F5F-8B0EDEE28E9E}" destId="{BB0D250E-93CC-4036-AC8D-3009FEE2D843}" srcOrd="7" destOrd="0" presId="urn:microsoft.com/office/officeart/2005/8/layout/hList7#1"/>
    <dgm:cxn modelId="{E064EC70-EF42-4486-8AFC-85FF066B0CD1}" type="presParOf" srcId="{A0E8AB83-8E74-49EB-8F5F-8B0EDEE28E9E}" destId="{FB305457-8F5C-41CB-9342-95F83E594442}" srcOrd="8" destOrd="0" presId="urn:microsoft.com/office/officeart/2005/8/layout/hList7#1"/>
    <dgm:cxn modelId="{4F62861E-9D27-4B52-A931-E700F1789377}" type="presParOf" srcId="{FB305457-8F5C-41CB-9342-95F83E594442}" destId="{7172E080-551C-4BBA-BC12-6F38BD530886}" srcOrd="0" destOrd="0" presId="urn:microsoft.com/office/officeart/2005/8/layout/hList7#1"/>
    <dgm:cxn modelId="{51B79677-8F9E-44C1-A04E-FE6EF7D9CB02}" type="presParOf" srcId="{FB305457-8F5C-41CB-9342-95F83E594442}" destId="{1BB4E821-27A6-42D7-89D5-C36FAC30C684}" srcOrd="1" destOrd="0" presId="urn:microsoft.com/office/officeart/2005/8/layout/hList7#1"/>
    <dgm:cxn modelId="{0CC7D285-8C04-44BC-85CE-819C72A7311A}" type="presParOf" srcId="{FB305457-8F5C-41CB-9342-95F83E594442}" destId="{8559CB02-094F-495E-A659-A5183DA8DD9B}" srcOrd="2" destOrd="0" presId="urn:microsoft.com/office/officeart/2005/8/layout/hList7#1"/>
    <dgm:cxn modelId="{0CA49621-6FBD-4899-92EB-C7B79910A428}" type="presParOf" srcId="{FB305457-8F5C-41CB-9342-95F83E594442}" destId="{512EFAFD-6DF4-4650-8727-E54D12689A9F}" srcOrd="3" destOrd="0" presId="urn:microsoft.com/office/officeart/2005/8/layout/hList7#1"/>
    <dgm:cxn modelId="{B446124A-FDFC-4394-8E39-A80BB2CFD799}" type="presParOf" srcId="{A0E8AB83-8E74-49EB-8F5F-8B0EDEE28E9E}" destId="{EF0383FD-094A-4218-B23E-894D1608DA9B}" srcOrd="9" destOrd="0" presId="urn:microsoft.com/office/officeart/2005/8/layout/hList7#1"/>
    <dgm:cxn modelId="{580E6E7E-E5EA-4E4D-9D2C-1D78FFA5AD9E}" type="presParOf" srcId="{A0E8AB83-8E74-49EB-8F5F-8B0EDEE28E9E}" destId="{BD5903C8-4392-4DEA-A99A-7AC951DFCE4E}" srcOrd="10" destOrd="0" presId="urn:microsoft.com/office/officeart/2005/8/layout/hList7#1"/>
    <dgm:cxn modelId="{BCE13B47-CDF7-47DB-8CBA-E9DF8578675C}" type="presParOf" srcId="{BD5903C8-4392-4DEA-A99A-7AC951DFCE4E}" destId="{19E7DF37-9C47-41D6-AA88-F06585CE3789}" srcOrd="0" destOrd="0" presId="urn:microsoft.com/office/officeart/2005/8/layout/hList7#1"/>
    <dgm:cxn modelId="{B7AE2A12-F75F-436F-ABBF-90F75743F228}" type="presParOf" srcId="{BD5903C8-4392-4DEA-A99A-7AC951DFCE4E}" destId="{BE600F7D-630A-4A18-A1AF-4359CEECC6A2}" srcOrd="1" destOrd="0" presId="urn:microsoft.com/office/officeart/2005/8/layout/hList7#1"/>
    <dgm:cxn modelId="{A2BE4084-CFC5-4606-86E1-AFC905F521E9}" type="presParOf" srcId="{BD5903C8-4392-4DEA-A99A-7AC951DFCE4E}" destId="{B393531E-F8FD-4CFC-8F50-040EB9F2276F}" srcOrd="2" destOrd="0" presId="urn:microsoft.com/office/officeart/2005/8/layout/hList7#1"/>
    <dgm:cxn modelId="{4EBF8FD3-DFF2-40F1-87F7-022AFE20131D}" type="presParOf" srcId="{BD5903C8-4392-4DEA-A99A-7AC951DFCE4E}" destId="{25264D3C-C1A4-4A2D-BC3A-BC09C4C74CF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1A512-A764-4FB4-975F-4F912389CB57}">
      <dsp:nvSpPr>
        <dsp:cNvPr id="0" name=""/>
        <dsp:cNvSpPr/>
      </dsp:nvSpPr>
      <dsp:spPr>
        <a:xfrm>
          <a:off x="94" y="0"/>
          <a:ext cx="1263774" cy="2896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itchFamily="34" charset="0"/>
              <a:cs typeface="Arial" pitchFamily="34" charset="0"/>
            </a:rPr>
            <a:t>Glass Tubes</a:t>
          </a:r>
        </a:p>
      </dsp:txBody>
      <dsp:txXfrm>
        <a:off x="94" y="1158452"/>
        <a:ext cx="1263774" cy="1158452"/>
      </dsp:txXfrm>
    </dsp:sp>
    <dsp:sp modelId="{D2C2B046-3DA1-436E-89E2-EB66C81CA91F}">
      <dsp:nvSpPr>
        <dsp:cNvPr id="0" name=""/>
        <dsp:cNvSpPr/>
      </dsp:nvSpPr>
      <dsp:spPr>
        <a:xfrm>
          <a:off x="269469" y="501764"/>
          <a:ext cx="725025" cy="52998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1BDB0-377B-4EF9-A022-3A4F30D4481D}">
      <dsp:nvSpPr>
        <dsp:cNvPr id="0" name=""/>
        <dsp:cNvSpPr/>
      </dsp:nvSpPr>
      <dsp:spPr>
        <a:xfrm>
          <a:off x="1301782" y="0"/>
          <a:ext cx="1263774" cy="2896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itchFamily="34" charset="0"/>
              <a:cs typeface="Arial" pitchFamily="34" charset="0"/>
            </a:rPr>
            <a:t>Potted Tubes</a:t>
          </a:r>
        </a:p>
      </dsp:txBody>
      <dsp:txXfrm>
        <a:off x="1301782" y="1158452"/>
        <a:ext cx="1263774" cy="1158452"/>
      </dsp:txXfrm>
    </dsp:sp>
    <dsp:sp modelId="{C8AD7720-5C03-4E27-9327-AF58D5657C6F}">
      <dsp:nvSpPr>
        <dsp:cNvPr id="0" name=""/>
        <dsp:cNvSpPr/>
      </dsp:nvSpPr>
      <dsp:spPr>
        <a:xfrm>
          <a:off x="1531263" y="393152"/>
          <a:ext cx="804810" cy="63859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F00F3-A8FD-4B56-8A4D-C8387A0080E0}">
      <dsp:nvSpPr>
        <dsp:cNvPr id="0" name=""/>
        <dsp:cNvSpPr/>
      </dsp:nvSpPr>
      <dsp:spPr>
        <a:xfrm>
          <a:off x="2603469" y="0"/>
          <a:ext cx="1263774" cy="2896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itchFamily="34" charset="0"/>
              <a:cs typeface="Arial" pitchFamily="34" charset="0"/>
            </a:rPr>
            <a:t>Packaged Tubes</a:t>
          </a:r>
        </a:p>
      </dsp:txBody>
      <dsp:txXfrm>
        <a:off x="2603469" y="1158452"/>
        <a:ext cx="1263774" cy="1158452"/>
      </dsp:txXfrm>
    </dsp:sp>
    <dsp:sp modelId="{17043297-639F-427A-AF4F-5978DC8AD642}">
      <dsp:nvSpPr>
        <dsp:cNvPr id="0" name=""/>
        <dsp:cNvSpPr/>
      </dsp:nvSpPr>
      <dsp:spPr>
        <a:xfrm>
          <a:off x="2885159" y="380118"/>
          <a:ext cx="730946" cy="66466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A18B1-E348-4502-B87F-35EEAAD668BB}">
      <dsp:nvSpPr>
        <dsp:cNvPr id="0" name=""/>
        <dsp:cNvSpPr/>
      </dsp:nvSpPr>
      <dsp:spPr>
        <a:xfrm>
          <a:off x="3905156" y="0"/>
          <a:ext cx="1263774" cy="2896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itchFamily="34" charset="0"/>
              <a:cs typeface="Arial" pitchFamily="34" charset="0"/>
            </a:rPr>
            <a:t>Power Supplies &amp; Cables</a:t>
          </a:r>
        </a:p>
      </dsp:txBody>
      <dsp:txXfrm>
        <a:off x="3905156" y="1158452"/>
        <a:ext cx="1263774" cy="1158452"/>
      </dsp:txXfrm>
    </dsp:sp>
    <dsp:sp modelId="{BB5A5890-054F-429E-8206-6180A0B6886E}">
      <dsp:nvSpPr>
        <dsp:cNvPr id="0" name=""/>
        <dsp:cNvSpPr/>
      </dsp:nvSpPr>
      <dsp:spPr>
        <a:xfrm>
          <a:off x="4052190" y="217171"/>
          <a:ext cx="946347" cy="9269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2E080-551C-4BBA-BC12-6F38BD530886}">
      <dsp:nvSpPr>
        <dsp:cNvPr id="0" name=""/>
        <dsp:cNvSpPr/>
      </dsp:nvSpPr>
      <dsp:spPr>
        <a:xfrm>
          <a:off x="5206843" y="0"/>
          <a:ext cx="1263774" cy="2896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itchFamily="34" charset="0"/>
              <a:cs typeface="Arial" pitchFamily="34" charset="0"/>
            </a:rPr>
            <a:t>Microfocus Solutions </a:t>
          </a:r>
        </a:p>
      </dsp:txBody>
      <dsp:txXfrm>
        <a:off x="5206843" y="1158452"/>
        <a:ext cx="1263774" cy="1158452"/>
      </dsp:txXfrm>
    </dsp:sp>
    <dsp:sp modelId="{512EFAFD-6DF4-4650-8727-E54D12689A9F}">
      <dsp:nvSpPr>
        <dsp:cNvPr id="0" name=""/>
        <dsp:cNvSpPr/>
      </dsp:nvSpPr>
      <dsp:spPr>
        <a:xfrm>
          <a:off x="5352132" y="169336"/>
          <a:ext cx="973197" cy="973274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369" t="23223" r="5369" b="23223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7DF37-9C47-41D6-AA88-F06585CE3789}">
      <dsp:nvSpPr>
        <dsp:cNvPr id="0" name=""/>
        <dsp:cNvSpPr/>
      </dsp:nvSpPr>
      <dsp:spPr>
        <a:xfrm>
          <a:off x="6508531" y="0"/>
          <a:ext cx="1263774" cy="2896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itchFamily="34" charset="0"/>
              <a:cs typeface="Arial" pitchFamily="34" charset="0"/>
            </a:rPr>
            <a:t>Integrated Solutions</a:t>
          </a:r>
        </a:p>
      </dsp:txBody>
      <dsp:txXfrm>
        <a:off x="6508531" y="1158452"/>
        <a:ext cx="1263774" cy="1158452"/>
      </dsp:txXfrm>
    </dsp:sp>
    <dsp:sp modelId="{25264D3C-C1A4-4A2D-BC3A-BC09C4C74CF9}">
      <dsp:nvSpPr>
        <dsp:cNvPr id="0" name=""/>
        <dsp:cNvSpPr/>
      </dsp:nvSpPr>
      <dsp:spPr>
        <a:xfrm>
          <a:off x="6744165" y="413674"/>
          <a:ext cx="792504" cy="48459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D8EBF-639F-4850-92BB-F98275B09328}">
      <dsp:nvSpPr>
        <dsp:cNvPr id="0" name=""/>
        <dsp:cNvSpPr/>
      </dsp:nvSpPr>
      <dsp:spPr>
        <a:xfrm>
          <a:off x="388623" y="2099090"/>
          <a:ext cx="7150608" cy="689041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AFE24-426B-4825-9EA8-FB08120C0FCB}" type="datetimeFigureOut">
              <a:rPr lang="en-GB" smtClean="0"/>
              <a:pPr/>
              <a:t>17/06/2025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21810-5770-46D9-9306-1A34D0AEA1F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B5BAD-47F6-4570-A690-617B3BD89134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71400-16B1-4131-A2AB-3D8AC6330E7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lectron" TargetMode="External"/><Relationship Id="rId3" Type="http://schemas.openxmlformats.org/officeDocument/2006/relationships/hyperlink" Target="http://en.wikipedia.org/wiki/Crystal" TargetMode="External"/><Relationship Id="rId7" Type="http://schemas.openxmlformats.org/officeDocument/2006/relationships/hyperlink" Target="http://en.wikipedia.org/wiki/Crystallograph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Diffraction" TargetMode="External"/><Relationship Id="rId5" Type="http://schemas.openxmlformats.org/officeDocument/2006/relationships/hyperlink" Target="http://en.wikipedia.org/wiki/X-rays" TargetMode="External"/><Relationship Id="rId10" Type="http://schemas.openxmlformats.org/officeDocument/2006/relationships/hyperlink" Target="http://en.wikipedia.org/wiki/Entropy" TargetMode="External"/><Relationship Id="rId4" Type="http://schemas.openxmlformats.org/officeDocument/2006/relationships/hyperlink" Target="http://en.wikipedia.org/wiki/Atom" TargetMode="External"/><Relationship Id="rId9" Type="http://schemas.openxmlformats.org/officeDocument/2006/relationships/hyperlink" Target="http://en.wikipedia.org/wiki/Chemical_bond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11708-DB40-48B7-B4DB-9E6E4B7D665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1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cs typeface="Arial" charset="0"/>
            </a:endParaRPr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908050">
              <a:defRPr/>
            </a:pPr>
            <a:fld id="{5588E3F0-0F89-4074-BD27-2BB39CA14BAC}" type="slidenum">
              <a:rPr lang="en-GB" sz="1200">
                <a:latin typeface="+mn-lt"/>
                <a:ea typeface="Arial Unicode MS" pitchFamily="34" charset="-128"/>
                <a:cs typeface="Arial Unicode MS" pitchFamily="34" charset="-128"/>
              </a:rPr>
              <a:pPr algn="r" defTabSz="908050">
                <a:defRPr/>
              </a:pPr>
              <a:t>1</a:t>
            </a:fld>
            <a:endParaRPr lang="en-GB" sz="12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CEB61-2527-45DC-87A6-9FE6B364292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409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92F53-B464-4E54-8315-CCB9ED0092F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31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77B8D0-2379-432C-8D78-4B88BCE03F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xford Raleway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xford Raleway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45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1400-16B1-4131-A2AB-3D8AC6330E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X-ray crystallography</a:t>
            </a:r>
            <a:r>
              <a:rPr lang="en-US" dirty="0"/>
              <a:t> is a method used for determining the atomic and molecular structure of a </a:t>
            </a:r>
            <a:r>
              <a:rPr lang="en-US" dirty="0">
                <a:hlinkClick r:id="rId3" tooltip="Crystal"/>
              </a:rPr>
              <a:t>crystal</a:t>
            </a:r>
            <a:r>
              <a:rPr lang="en-US" dirty="0"/>
              <a:t>, in which the crystalline </a:t>
            </a:r>
            <a:r>
              <a:rPr lang="en-US" dirty="0">
                <a:hlinkClick r:id="rId4" tooltip="Atom"/>
              </a:rPr>
              <a:t>atoms</a:t>
            </a:r>
            <a:r>
              <a:rPr lang="en-US" dirty="0"/>
              <a:t> cause a beam of </a:t>
            </a:r>
            <a:r>
              <a:rPr lang="en-US" dirty="0">
                <a:hlinkClick r:id="rId5" tooltip="X-rays"/>
              </a:rPr>
              <a:t>X-rays</a:t>
            </a:r>
            <a:r>
              <a:rPr lang="en-US" dirty="0"/>
              <a:t> to </a:t>
            </a:r>
            <a:r>
              <a:rPr lang="en-US" dirty="0">
                <a:hlinkClick r:id="rId6" tooltip="Diffraction"/>
              </a:rPr>
              <a:t>diffract</a:t>
            </a:r>
            <a:r>
              <a:rPr lang="en-US" dirty="0"/>
              <a:t> into many specific directions. By measuring the angles and intensities of these diffracted beams, a </a:t>
            </a:r>
            <a:r>
              <a:rPr lang="en-US" dirty="0">
                <a:hlinkClick r:id="rId7" tooltip="Crystallography"/>
              </a:rPr>
              <a:t>crystallographer</a:t>
            </a:r>
            <a:r>
              <a:rPr lang="en-US" dirty="0"/>
              <a:t> can produce a three-dimensional picture of the density of </a:t>
            </a:r>
            <a:r>
              <a:rPr lang="en-US" dirty="0">
                <a:hlinkClick r:id="rId8" tooltip="Electron"/>
              </a:rPr>
              <a:t>electrons</a:t>
            </a:r>
            <a:r>
              <a:rPr lang="en-US" dirty="0"/>
              <a:t> within the crystal. From this electron density, the mean positions of the atoms in the crystal can be determined, as well as their </a:t>
            </a:r>
            <a:r>
              <a:rPr lang="en-US" dirty="0">
                <a:hlinkClick r:id="rId9" tooltip="Chemical bond"/>
              </a:rPr>
              <a:t>chemical bonds</a:t>
            </a:r>
            <a:r>
              <a:rPr lang="en-US" dirty="0"/>
              <a:t>, their </a:t>
            </a:r>
            <a:r>
              <a:rPr lang="en-US" dirty="0">
                <a:hlinkClick r:id="rId10" tooltip="Entropy"/>
              </a:rPr>
              <a:t>disorder</a:t>
            </a:r>
            <a:r>
              <a:rPr lang="en-US" dirty="0"/>
              <a:t> and various other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1400-16B1-4131-A2AB-3D8AC6330E7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2E094-405C-4837-983A-B16D58AD04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2E094-405C-4837-983A-B16D58AD047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1461268"/>
            <a:ext cx="7772400" cy="1148762"/>
          </a:xfrm>
          <a:prstGeom prst="rect">
            <a:avLst/>
          </a:prstGeom>
        </p:spPr>
        <p:txBody>
          <a:bodyPr anchor="ctr" anchorCtr="0"/>
          <a:lstStyle>
            <a:lvl1pPr>
              <a:defRPr sz="36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623" y="2705825"/>
            <a:ext cx="7776753" cy="996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F79448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4475" y="126000"/>
            <a:ext cx="3613422" cy="679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44800" y="1976846"/>
            <a:ext cx="8649335" cy="427590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Helvetica" pitchFamily="34" charset="0"/>
              </a:defRPr>
            </a:lvl1pPr>
            <a:lvl2pPr>
              <a:defRPr sz="2200">
                <a:latin typeface="+mj-lt"/>
                <a:cs typeface="Helvetica" pitchFamily="34" charset="0"/>
              </a:defRPr>
            </a:lvl2pPr>
            <a:lvl3pPr>
              <a:defRPr>
                <a:latin typeface="+mj-lt"/>
                <a:cs typeface="Helvetica" pitchFamily="34" charset="0"/>
              </a:defRPr>
            </a:lvl3pPr>
            <a:lvl4pPr>
              <a:defRPr>
                <a:latin typeface="+mj-lt"/>
                <a:cs typeface="Helvetica" pitchFamily="34" charset="0"/>
              </a:defRPr>
            </a:lvl4pPr>
            <a:lvl5pPr>
              <a:defRPr>
                <a:latin typeface="+mj-lt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4476" y="1263106"/>
            <a:ext cx="8638267" cy="635000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4800" y="1263600"/>
            <a:ext cx="8649335" cy="427590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Helvetica" pitchFamily="34" charset="0"/>
              </a:defRPr>
            </a:lvl1pPr>
            <a:lvl2pPr>
              <a:defRPr sz="2200">
                <a:latin typeface="+mj-lt"/>
                <a:cs typeface="Helvetica" pitchFamily="34" charset="0"/>
              </a:defRPr>
            </a:lvl2pPr>
            <a:lvl3pPr>
              <a:defRPr>
                <a:latin typeface="+mj-lt"/>
                <a:cs typeface="Helvetica" pitchFamily="34" charset="0"/>
              </a:defRPr>
            </a:lvl3pPr>
            <a:lvl4pPr>
              <a:defRPr>
                <a:latin typeface="+mj-lt"/>
                <a:cs typeface="Helvetica" pitchFamily="34" charset="0"/>
              </a:defRPr>
            </a:lvl4pPr>
            <a:lvl5pPr>
              <a:defRPr>
                <a:latin typeface="+mj-lt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idx="1"/>
          </p:nvPr>
        </p:nvSpPr>
        <p:spPr bwMode="auto">
          <a:xfrm>
            <a:off x="4626591" y="1263600"/>
            <a:ext cx="4212655" cy="499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>
              <a:spcBef>
                <a:spcPts val="600"/>
              </a:spcBef>
              <a:buClr>
                <a:schemeClr val="accent4"/>
              </a:buClr>
              <a:buFont typeface="Arial" pitchFamily="34" charset="0"/>
              <a:buChar char="•"/>
              <a:defRPr sz="2400" b="0">
                <a:latin typeface="+mj-lt"/>
                <a:cs typeface="Helvetica" pitchFamily="34" charset="0"/>
              </a:defRPr>
            </a:lvl1pPr>
            <a:lvl2pPr marL="714375" indent="-357188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•"/>
              <a:defRPr sz="2200" b="0">
                <a:solidFill>
                  <a:srgbClr val="6D6F71"/>
                </a:solidFill>
                <a:latin typeface="+mj-lt"/>
                <a:cs typeface="Helvetica" pitchFamily="34" charset="0"/>
              </a:defRPr>
            </a:lvl2pPr>
            <a:lvl3pPr marL="1079500" indent="-365125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2000" b="0">
                <a:solidFill>
                  <a:srgbClr val="6D6F71"/>
                </a:solidFill>
                <a:latin typeface="+mj-lt"/>
                <a:cs typeface="Helvetica" pitchFamily="34" charset="0"/>
              </a:defRPr>
            </a:lvl3pPr>
            <a:lvl4pPr marL="1079500" indent="261938">
              <a:spcBef>
                <a:spcPts val="600"/>
              </a:spcBef>
              <a:buClr>
                <a:srgbClr val="6D6F71"/>
              </a:buClr>
              <a:buFont typeface="Arial" pitchFamily="34" charset="0"/>
              <a:buChar char="•"/>
              <a:defRPr sz="1800" b="0">
                <a:solidFill>
                  <a:srgbClr val="6D6F71"/>
                </a:solidFill>
                <a:latin typeface="+mj-lt"/>
                <a:cs typeface="Helvetica" pitchFamily="34" charset="0"/>
              </a:defRPr>
            </a:lvl4pPr>
            <a:lvl5pPr marL="1611313" indent="-269875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600" b="0">
                <a:solidFill>
                  <a:srgbClr val="6D6F71"/>
                </a:solidFill>
                <a:latin typeface="+mj-lt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4800" y="1263600"/>
            <a:ext cx="4249167" cy="49780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Helvetica" pitchFamily="34" charset="0"/>
              </a:defRPr>
            </a:lvl1pPr>
            <a:lvl2pPr>
              <a:defRPr sz="2200">
                <a:latin typeface="+mj-lt"/>
                <a:cs typeface="Helvetica" pitchFamily="34" charset="0"/>
              </a:defRPr>
            </a:lvl2pPr>
            <a:lvl3pPr>
              <a:defRPr>
                <a:latin typeface="+mj-lt"/>
                <a:cs typeface="Helvetica" pitchFamily="34" charset="0"/>
              </a:defRPr>
            </a:lvl3pPr>
            <a:lvl4pPr>
              <a:defRPr>
                <a:latin typeface="+mj-lt"/>
                <a:cs typeface="Helvetica" pitchFamily="34" charset="0"/>
              </a:defRPr>
            </a:lvl4pPr>
            <a:lvl5pPr>
              <a:defRPr>
                <a:latin typeface="+mj-lt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pics/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44800" y="1263600"/>
            <a:ext cx="5041205" cy="4830831"/>
          </a:xfrm>
          <a:prstGeom prst="rect">
            <a:avLst/>
          </a:prstGeom>
        </p:spPr>
        <p:txBody>
          <a:bodyPr/>
          <a:lstStyle>
            <a:lvl2pPr>
              <a:defRPr sz="22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508625" y="1263600"/>
            <a:ext cx="3384550" cy="2373676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508000" y="3687490"/>
            <a:ext cx="3384550" cy="2373676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644008" y="1263600"/>
            <a:ext cx="4249737" cy="41770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44800" y="1263600"/>
            <a:ext cx="4249167" cy="4177010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44008" y="1263600"/>
            <a:ext cx="4249737" cy="41767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4800" y="1263600"/>
            <a:ext cx="4249167" cy="41770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Helvetica" pitchFamily="34" charset="0"/>
              </a:defRPr>
            </a:lvl1pPr>
            <a:lvl2pPr>
              <a:defRPr sz="2200">
                <a:latin typeface="+mj-lt"/>
                <a:cs typeface="Helvetica" pitchFamily="34" charset="0"/>
              </a:defRPr>
            </a:lvl2pPr>
            <a:lvl3pPr>
              <a:defRPr>
                <a:latin typeface="+mj-lt"/>
                <a:cs typeface="Helvetica" pitchFamily="34" charset="0"/>
              </a:defRPr>
            </a:lvl3pPr>
            <a:lvl4pPr>
              <a:defRPr>
                <a:latin typeface="+mj-lt"/>
                <a:cs typeface="Helvetica" pitchFamily="34" charset="0"/>
              </a:defRPr>
            </a:lvl4pPr>
            <a:lvl5pPr>
              <a:defRPr>
                <a:latin typeface="+mj-lt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idx="1"/>
          </p:nvPr>
        </p:nvSpPr>
        <p:spPr bwMode="auto">
          <a:xfrm>
            <a:off x="4644008" y="1263600"/>
            <a:ext cx="4212655" cy="483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>
              <a:spcBef>
                <a:spcPts val="600"/>
              </a:spcBef>
              <a:buClr>
                <a:schemeClr val="accent4"/>
              </a:buClr>
              <a:buFont typeface="Arial" pitchFamily="34" charset="0"/>
              <a:buChar char="•"/>
              <a:defRPr sz="2400" b="0"/>
            </a:lvl1pPr>
            <a:lvl2pPr marL="714375" indent="-357188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•"/>
              <a:defRPr sz="2200" b="0">
                <a:solidFill>
                  <a:srgbClr val="6D6F71"/>
                </a:solidFill>
              </a:defRPr>
            </a:lvl2pPr>
            <a:lvl3pPr marL="1079500" indent="-365125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2000" b="0">
                <a:solidFill>
                  <a:srgbClr val="6D6F71"/>
                </a:solidFill>
              </a:defRPr>
            </a:lvl3pPr>
            <a:lvl4pPr marL="1079500" indent="261938">
              <a:spcBef>
                <a:spcPts val="600"/>
              </a:spcBef>
              <a:buClr>
                <a:srgbClr val="6D6F71"/>
              </a:buClr>
              <a:buFont typeface="Arial" pitchFamily="34" charset="0"/>
              <a:buChar char="•"/>
              <a:defRPr sz="1800" b="0">
                <a:solidFill>
                  <a:srgbClr val="6D6F71"/>
                </a:solidFill>
              </a:defRPr>
            </a:lvl4pPr>
            <a:lvl5pPr marL="1611313" indent="-269875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600" b="0">
                <a:solidFill>
                  <a:srgbClr val="6D6F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4800" y="1263600"/>
            <a:ext cx="4249167" cy="4833525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125413"/>
            <a:ext cx="6802438" cy="795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5" y="1262063"/>
            <a:ext cx="8539163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1461268"/>
            <a:ext cx="7772400" cy="1148762"/>
          </a:xfrm>
          <a:prstGeom prst="rect">
            <a:avLst/>
          </a:prstGeom>
        </p:spPr>
        <p:txBody>
          <a:bodyPr anchor="ctr" anchorCtr="0"/>
          <a:lstStyle>
            <a:lvl1pPr>
              <a:defRPr sz="36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3623" y="2705825"/>
            <a:ext cx="7776753" cy="996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F79448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4800" y="2670424"/>
            <a:ext cx="6828323" cy="804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>
                <a:solidFill>
                  <a:srgbClr val="1C26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486" y="3550556"/>
            <a:ext cx="7776753" cy="99662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2800" i="1">
                <a:solidFill>
                  <a:srgbClr val="F79448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ullets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B04E5-6430-4C38-A945-3085DEE4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71" y="255374"/>
            <a:ext cx="7055446" cy="7725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2400">
                <a:latin typeface="Oxford Raleway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B185F-F0AD-437D-84CF-B2810272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62135-EEF7-CC4C-8221-52A3972B9A5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34D6F5D-0D15-4527-A77A-DE35A42A0C6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47971" y="1102937"/>
            <a:ext cx="8648058" cy="4704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solidFill>
                  <a:schemeClr val="tx1"/>
                </a:solidFill>
                <a:latin typeface="Oxford Raleway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F24FCC-3B9A-4771-BCD1-AB37126B5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71" y="1820562"/>
            <a:ext cx="8648058" cy="4356401"/>
          </a:xfrm>
          <a:prstGeom prst="rect">
            <a:avLst/>
          </a:prstGeom>
        </p:spPr>
        <p:txBody>
          <a:bodyPr/>
          <a:lstStyle>
            <a:lvl1pPr marL="203597" indent="-203597">
              <a:spcAft>
                <a:spcPts val="225"/>
              </a:spcAft>
              <a:buClr>
                <a:schemeClr val="accent1"/>
              </a:buClr>
              <a:buSzPct val="70000"/>
              <a:buFont typeface="Oxford Raleway" pitchFamily="2" charset="0"/>
              <a:buChar char="•"/>
              <a:defRPr>
                <a:solidFill>
                  <a:srgbClr val="000000"/>
                </a:solidFill>
                <a:latin typeface="Oxford Raleway" pitchFamily="2" charset="0"/>
              </a:defRPr>
            </a:lvl1pPr>
            <a:lvl2pPr marL="600075" indent="-257175">
              <a:spcAft>
                <a:spcPts val="225"/>
              </a:spcAft>
              <a:buClr>
                <a:srgbClr val="1C2674"/>
              </a:buClr>
              <a:buSzPct val="70000"/>
              <a:buFont typeface="Oxford Raleway" pitchFamily="2" charset="0"/>
              <a:buChar char="•"/>
              <a:defRPr>
                <a:solidFill>
                  <a:schemeClr val="accent2"/>
                </a:solidFill>
                <a:latin typeface="Oxford Raleway" pitchFamily="2" charset="0"/>
              </a:defRPr>
            </a:lvl2pPr>
            <a:lvl3pPr marL="857250" indent="-171450">
              <a:spcAft>
                <a:spcPts val="225"/>
              </a:spcAft>
              <a:buClr>
                <a:srgbClr val="B5B9D3"/>
              </a:buClr>
              <a:buSzPct val="70000"/>
              <a:buFont typeface="Oxford Raleway" pitchFamily="2" charset="0"/>
              <a:buChar char="•"/>
              <a:defRPr>
                <a:solidFill>
                  <a:schemeClr val="bg2"/>
                </a:solidFill>
                <a:latin typeface="Oxford Raleway" pitchFamily="2" charset="0"/>
              </a:defRPr>
            </a:lvl3pPr>
            <a:lvl4pPr>
              <a:spcAft>
                <a:spcPts val="225"/>
              </a:spcAft>
              <a:buClr>
                <a:srgbClr val="002060"/>
              </a:buClr>
              <a:defRPr>
                <a:solidFill>
                  <a:schemeClr val="bg2"/>
                </a:solidFill>
                <a:latin typeface="Oxford Raleway" pitchFamily="2" charset="0"/>
              </a:defRPr>
            </a:lvl4pPr>
            <a:lvl5pPr marL="1543050" indent="-171450">
              <a:spcAft>
                <a:spcPts val="225"/>
              </a:spcAft>
              <a:buClr>
                <a:srgbClr val="002060"/>
              </a:buClr>
              <a:buFont typeface="Oxford Raleway" pitchFamily="2" charset="0"/>
              <a:buChar char="·"/>
              <a:defRPr>
                <a:latin typeface="Oxford Raleway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16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69A99-9150-4854-8520-E351EAC5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62135-EEF7-CC4C-8221-52A3972B9A5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EB330A-18E1-4569-A20C-6363FF7D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71" y="255374"/>
            <a:ext cx="7055446" cy="7725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2400">
                <a:latin typeface="Oxford Raleway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 bwMode="white">
          <a:xfrm>
            <a:off x="244801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1800">
                <a:latin typeface="Oxford Raleway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07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ext intro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4800" y="1976846"/>
            <a:ext cx="8649335" cy="427590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Helvetica" pitchFamily="34" charset="0"/>
              </a:defRPr>
            </a:lvl1pPr>
            <a:lvl2pPr>
              <a:defRPr sz="2200">
                <a:latin typeface="+mj-lt"/>
                <a:cs typeface="Helvetica" pitchFamily="34" charset="0"/>
              </a:defRPr>
            </a:lvl2pPr>
            <a:lvl3pPr>
              <a:defRPr>
                <a:latin typeface="+mj-lt"/>
                <a:cs typeface="Helvetica" pitchFamily="34" charset="0"/>
              </a:defRPr>
            </a:lvl3pPr>
            <a:lvl4pPr>
              <a:defRPr>
                <a:latin typeface="+mj-lt"/>
                <a:cs typeface="Helvetica" pitchFamily="34" charset="0"/>
              </a:defRPr>
            </a:lvl4pPr>
            <a:lvl5pPr>
              <a:defRPr>
                <a:latin typeface="+mj-lt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4476" y="1263106"/>
            <a:ext cx="8638267" cy="635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text intro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4800" y="1976846"/>
            <a:ext cx="8649335" cy="427590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Helvetica" pitchFamily="34" charset="0"/>
              </a:defRPr>
            </a:lvl1pPr>
            <a:lvl2pPr>
              <a:defRPr sz="2200">
                <a:latin typeface="+mj-lt"/>
                <a:cs typeface="Helvetica" pitchFamily="34" charset="0"/>
              </a:defRPr>
            </a:lvl2pPr>
            <a:lvl3pPr>
              <a:defRPr>
                <a:latin typeface="+mj-lt"/>
                <a:cs typeface="Helvetica" pitchFamily="34" charset="0"/>
              </a:defRPr>
            </a:lvl3pPr>
            <a:lvl4pPr>
              <a:defRPr>
                <a:latin typeface="+mj-lt"/>
                <a:cs typeface="Helvetica" pitchFamily="34" charset="0"/>
              </a:defRPr>
            </a:lvl4pPr>
            <a:lvl5pPr>
              <a:defRPr>
                <a:latin typeface="+mj-lt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4476" y="1263106"/>
            <a:ext cx="8638267" cy="635000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4476" y="1263106"/>
            <a:ext cx="8638267" cy="635000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banner_PLASMATECH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984641"/>
          </a:xfrm>
          <a:prstGeom prst="rect">
            <a:avLst/>
          </a:prstGeom>
        </p:spPr>
      </p:pic>
      <p:pic>
        <p:nvPicPr>
          <p:cNvPr id="10" name="Picture 9" descr="Orange_baseline_dots copy.jpg"/>
          <p:cNvPicPr>
            <a:picLocks noChangeAspect="1"/>
          </p:cNvPicPr>
          <p:nvPr/>
        </p:nvPicPr>
        <p:blipFill>
          <a:blip r:embed="rId8" cstate="print"/>
          <a:srcRect r="18220" b="-591"/>
          <a:stretch>
            <a:fillRect/>
          </a:stretch>
        </p:blipFill>
        <p:spPr>
          <a:xfrm>
            <a:off x="241896" y="6335450"/>
            <a:ext cx="8902104" cy="218774"/>
          </a:xfrm>
          <a:prstGeom prst="rect">
            <a:avLst/>
          </a:prstGeom>
        </p:spPr>
      </p:pic>
      <p:pic>
        <p:nvPicPr>
          <p:cNvPr id="7" name="Picture 6" descr="Logo_White-Key_White-strapline_Smal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gray">
          <a:xfrm>
            <a:off x="7299461" y="119241"/>
            <a:ext cx="1737035" cy="57084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 bwMode="white">
          <a:xfrm>
            <a:off x="7293205" y="730114"/>
            <a:ext cx="16766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Business</a:t>
            </a:r>
            <a:r>
              <a:rPr lang="en-GB" sz="1100" b="0" i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Science</a:t>
            </a:r>
            <a:r>
              <a:rPr lang="en-GB" sz="1100" b="0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8248650" y="6573600"/>
            <a:ext cx="62865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baseline="0" dirty="0">
                <a:solidFill>
                  <a:srgbClr val="1C2674"/>
                </a:solidFill>
                <a:latin typeface="Arial" pitchFamily="34" charset="0"/>
                <a:cs typeface="Arial" pitchFamily="34" charset="0"/>
              </a:rPr>
              <a:t>Page </a:t>
            </a:r>
            <a:fld id="{C78DEABE-E59D-4701-8594-DF63386F3C40}" type="slidenum">
              <a:rPr lang="en-US" sz="800" b="1" smtClean="0">
                <a:solidFill>
                  <a:srgbClr val="1C2674"/>
                </a:solidFill>
                <a:latin typeface="Arial" pitchFamily="34" charset="0"/>
                <a:cs typeface="Arial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800" b="1" dirty="0">
              <a:solidFill>
                <a:srgbClr val="1C26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699" y="6573599"/>
            <a:ext cx="1317668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r>
              <a:rPr lang="en-US" sz="800" b="1" dirty="0">
                <a:solidFill>
                  <a:srgbClr val="1C2674"/>
                </a:solidFill>
                <a:latin typeface="Arial" pitchFamily="34" charset="0"/>
                <a:cs typeface="Arial" pitchFamily="34" charset="0"/>
              </a:rPr>
              <a:t>© Oxford Instruments 2025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46" r:id="rId3"/>
    <p:sldLayoutId id="2147483747" r:id="rId4"/>
    <p:sldLayoutId id="2147483748" r:id="rId5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F79448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banner_PLASMATECH copy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9144000" cy="984641"/>
          </a:xfrm>
          <a:prstGeom prst="rect">
            <a:avLst/>
          </a:prstGeom>
        </p:spPr>
      </p:pic>
      <p:pic>
        <p:nvPicPr>
          <p:cNvPr id="11" name="Picture 10" descr="Orange_baseline_dots copy.jpg"/>
          <p:cNvPicPr>
            <a:picLocks noChangeAspect="1"/>
          </p:cNvPicPr>
          <p:nvPr/>
        </p:nvPicPr>
        <p:blipFill>
          <a:blip r:embed="rId18" cstate="print"/>
          <a:srcRect r="18220" b="-591"/>
          <a:stretch>
            <a:fillRect/>
          </a:stretch>
        </p:blipFill>
        <p:spPr>
          <a:xfrm>
            <a:off x="241896" y="6335450"/>
            <a:ext cx="8902104" cy="218774"/>
          </a:xfrm>
          <a:prstGeom prst="rect">
            <a:avLst/>
          </a:prstGeom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8248650" y="6573600"/>
            <a:ext cx="62865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baseline="0" dirty="0">
                <a:solidFill>
                  <a:srgbClr val="1C2674"/>
                </a:solidFill>
                <a:latin typeface="Arial" pitchFamily="34" charset="0"/>
                <a:cs typeface="Arial" pitchFamily="34" charset="0"/>
              </a:rPr>
              <a:t>Page </a:t>
            </a:r>
            <a:fld id="{C78DEABE-E59D-4701-8594-DF63386F3C40}" type="slidenum">
              <a:rPr lang="en-US" sz="800" b="1" smtClean="0">
                <a:solidFill>
                  <a:srgbClr val="1C2674"/>
                </a:solidFill>
                <a:latin typeface="Arial" pitchFamily="34" charset="0"/>
                <a:cs typeface="Arial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800" b="1" dirty="0">
              <a:solidFill>
                <a:srgbClr val="1C26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056" y="6572605"/>
            <a:ext cx="1346522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r>
              <a:rPr lang="en-US" sz="800" b="1" dirty="0">
                <a:solidFill>
                  <a:srgbClr val="1C2674"/>
                </a:solidFill>
                <a:latin typeface="Arial" pitchFamily="34" charset="0"/>
                <a:cs typeface="Arial" pitchFamily="34" charset="0"/>
              </a:rPr>
              <a:t>© Oxford Instruments 2025 </a:t>
            </a:r>
            <a:endParaRPr lang="en-GB" dirty="0"/>
          </a:p>
        </p:txBody>
      </p:sp>
      <p:pic>
        <p:nvPicPr>
          <p:cNvPr id="18" name="Picture 17" descr="Logo_White-Key_White-strapline_Small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 bwMode="gray">
          <a:xfrm>
            <a:off x="7299461" y="119241"/>
            <a:ext cx="1737035" cy="57084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9" name="TextBox 18"/>
          <p:cNvSpPr txBox="1"/>
          <p:nvPr/>
        </p:nvSpPr>
        <p:spPr bwMode="white">
          <a:xfrm>
            <a:off x="7293205" y="730114"/>
            <a:ext cx="16766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Business</a:t>
            </a:r>
            <a:r>
              <a:rPr lang="en-GB" sz="1100" b="0" i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Science</a:t>
            </a:r>
            <a:r>
              <a:rPr lang="en-GB" sz="1100" b="0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8" r:id="rId12"/>
    <p:sldLayoutId id="2147483740" r:id="rId13"/>
    <p:sldLayoutId id="2147483742" r:id="rId14"/>
    <p:sldLayoutId id="2147483745" r:id="rId15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utiger Roma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utiger Roma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utiger Roma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utiger Roman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79448"/>
        </a:buClr>
        <a:buSzPct val="120000"/>
        <a:buFont typeface="Arial Unicode MS" pitchFamily="34" charset="-128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C2674"/>
        </a:buClr>
        <a:buSzPct val="120000"/>
        <a:buFont typeface="Arial Unicode MS" pitchFamily="34" charset="-128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B8AB7"/>
        </a:buClr>
        <a:buSzPct val="120000"/>
        <a:buFont typeface="Arial Unicode MS" pitchFamily="34" charset="-128"/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 Unicode MS" pitchFamily="34" charset="-128"/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 Unicode MS" pitchFamily="34" charset="-128"/>
        <a:buChar char="•"/>
        <a:defRPr sz="16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9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9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9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90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 banner_PLASMATECH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84641"/>
          </a:xfrm>
          <a:prstGeom prst="rect">
            <a:avLst/>
          </a:prstGeom>
        </p:spPr>
      </p:pic>
      <p:pic>
        <p:nvPicPr>
          <p:cNvPr id="12" name="Picture 11" descr="Orange_baseline_dots copy.jpg"/>
          <p:cNvPicPr>
            <a:picLocks noChangeAspect="1"/>
          </p:cNvPicPr>
          <p:nvPr/>
        </p:nvPicPr>
        <p:blipFill>
          <a:blip r:embed="rId4" cstate="print"/>
          <a:srcRect r="18220" b="-591"/>
          <a:stretch>
            <a:fillRect/>
          </a:stretch>
        </p:blipFill>
        <p:spPr>
          <a:xfrm>
            <a:off x="241896" y="6335450"/>
            <a:ext cx="8902104" cy="218774"/>
          </a:xfrm>
          <a:prstGeom prst="rect">
            <a:avLst/>
          </a:prstGeom>
        </p:spPr>
      </p:pic>
      <p:pic>
        <p:nvPicPr>
          <p:cNvPr id="13" name="Picture 12" descr="Logo_White-Key_White-strapline_Sm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gray">
          <a:xfrm>
            <a:off x="7299461" y="119241"/>
            <a:ext cx="1737035" cy="57084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6" name="TextBox 15"/>
          <p:cNvSpPr txBox="1"/>
          <p:nvPr/>
        </p:nvSpPr>
        <p:spPr bwMode="white">
          <a:xfrm>
            <a:off x="7293205" y="730114"/>
            <a:ext cx="16766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Business</a:t>
            </a:r>
            <a:r>
              <a:rPr lang="en-GB" sz="1100" b="0" i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Science</a:t>
            </a:r>
            <a:r>
              <a:rPr lang="en-GB" sz="1100" b="0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248650" y="6573600"/>
            <a:ext cx="62865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baseline="0" dirty="0">
                <a:solidFill>
                  <a:srgbClr val="1C2674"/>
                </a:solidFill>
                <a:latin typeface="Arial" pitchFamily="34" charset="0"/>
                <a:cs typeface="Arial" pitchFamily="34" charset="0"/>
              </a:rPr>
              <a:t>Page </a:t>
            </a:r>
            <a:fld id="{C78DEABE-E59D-4701-8594-DF63386F3C40}" type="slidenum">
              <a:rPr lang="en-US" sz="800" b="1" smtClean="0">
                <a:solidFill>
                  <a:srgbClr val="1C2674"/>
                </a:solidFill>
                <a:latin typeface="Arial" pitchFamily="34" charset="0"/>
                <a:cs typeface="Arial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800" b="1" dirty="0">
              <a:solidFill>
                <a:srgbClr val="1C26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056" y="6572605"/>
            <a:ext cx="1346522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r>
              <a:rPr lang="en-US" sz="800" b="1" dirty="0">
                <a:solidFill>
                  <a:srgbClr val="1C2674"/>
                </a:solidFill>
                <a:latin typeface="Arial" pitchFamily="34" charset="0"/>
                <a:cs typeface="Arial" pitchFamily="34" charset="0"/>
              </a:rPr>
              <a:t>© Oxford Instruments 2025 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7.gif"/><Relationship Id="rId5" Type="http://schemas.openxmlformats.org/officeDocument/2006/relationships/image" Target="../media/image66.jpeg"/><Relationship Id="rId4" Type="http://schemas.openxmlformats.org/officeDocument/2006/relationships/hyperlink" Target="http://www.google.com/url?sa=i&amp;rct=j&amp;q=alara+bone+densitometer&amp;source=images&amp;cd=&amp;cad=rja&amp;docid=aoSkSpSsiS_STM&amp;tbnid=PnJtCaG5XQOuwM:&amp;ved=0CAUQjRw&amp;url=http://www.auntminnie.com/redirect/redirect.asp?itemid=1643&amp;ei=pwBWUdKZH4ysOqG0gZgO&amp;bvm=bv.44442042,d.ZWU&amp;psig=AFQjCNH0lgGaGssnIsnqonNF3zA1M_lv9Q&amp;ust=136467711586919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micromeritics+sedigraph+5100&amp;source=images&amp;cd=&amp;cad=rja&amp;docid=StAmb4MF3S8zlM&amp;tbnid=6BNBNnE9NqPvuM:&amp;ved=0CAUQjRw&amp;url=http://www.particleandsurfacesciences.com/products/micromeritics/equip_particle_size/5100/5100.html&amp;ei=1AFWUYm1Fcm2PdHigWg&amp;bvm=bv.44442042,d.ZWU&amp;psig=AFQjCNGY5qu3-deQs02hx1RBvNaZFXhi0Q&amp;ust=1364677443445797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png"/><Relationship Id="rId5" Type="http://schemas.openxmlformats.org/officeDocument/2006/relationships/hyperlink" Target="http://www.google.com/url?sa=i&amp;rct=j&amp;q=faxitron+biovision&amp;source=images&amp;cd=&amp;cad=rja&amp;docid=XsAx90dq70TGGM&amp;tbnid=0stvrM_8gj_xpM:&amp;ved=0CAUQjRw&amp;url=http://www.faxitron.com/products/biovision.html&amp;ei=8gRWUc70IM3JPffpgMgE&amp;bvm=bv.44442042,d.ZWU&amp;psig=AFQjCNESC3iXISN7lRg4lvqwl91Rf_kvew&amp;ust=1364678219522293" TargetMode="External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hyperlink" Target="http://www.google.com/url?sa=i&amp;rct=j&amp;q=faxitron+corevision&amp;source=images&amp;cd=&amp;cad=rja&amp;docid=wboSGFO8-lt7RM&amp;tbnid=e1zIgIAwOOMKDM:&amp;ved=0CAUQjRw&amp;url=http://www.faxitron.com/products/corevision.html&amp;ei=BQdWUcieHMXHPKLDgdgD&amp;bvm=bv.44442042,d.ZWU&amp;psig=AFQjCNHl1PqzuNH3NTZAUt-B4HTI8Qa5JA&amp;ust=1364678758337748" TargetMode="External"/><Relationship Id="rId7" Type="http://schemas.openxmlformats.org/officeDocument/2006/relationships/hyperlink" Target="http://www.shimadzu.com/an/spectro/fluoresence/index.html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2.jpeg"/><Relationship Id="rId5" Type="http://schemas.openxmlformats.org/officeDocument/2006/relationships/hyperlink" Target="http://www.google.com/url?sa=i&amp;rct=j&amp;q=abletek+pcb+x+ray+inspection+systems&amp;source=images&amp;cd=&amp;cad=rja&amp;docid=eUmU9jc5oUp6zM&amp;tbnid=kHbUOSs0urzUxM:&amp;ved=0CAUQjRw&amp;url=http://www.pcbshop.org/en/supplier/product_details.asp?ProID=205&amp;SupID=574&amp;ei=SAhWUb6DO4WpOvelgMgJ&amp;bvm=bv.44442042,d.ZWU&amp;psig=AFQjCNGW9VoBkDKbvedA7t6FHZNvYBfYUg&amp;ust=1364679029500596" TargetMode="External"/><Relationship Id="rId4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sv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4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jpeg"/><Relationship Id="rId15" Type="http://schemas.microsoft.com/office/2007/relationships/hdphoto" Target="../media/hdphoto2.wdp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7.svg"/><Relationship Id="rId9" Type="http://schemas.openxmlformats.org/officeDocument/2006/relationships/image" Target="../media/image12.jpe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www.google.com/url?sa=i&amp;rct=j&amp;q=oxford+instruemnts+handheld+analyzer&amp;source=images&amp;cd=&amp;cad=rja&amp;docid=LnSNC-T--_G9cM&amp;tbnid=i64yDh4Jc3bV3M:&amp;ved=0CAUQjRw&amp;url=http://www.directindustry.com/prod/oxford-instruments/hand-held-xrf-metal-analyzers-16640-665477.html&amp;ei=eQ9WUfr0HoWpOvelgMgJ&amp;psig=AFQjCNFb4CAs6s3LcKMKzhVlgV9oZ0A2qg&amp;ust=1364680812781245" TargetMode="External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mars+rover+curiosity&amp;source=images&amp;cd=&amp;cad=rja&amp;docid=kJtscXhRXx7apM&amp;tbnid=9x9fR6KeXYxWSM:&amp;ved=0CAUQjRw&amp;url=http://www.automationworld.com/asset-management/industrial-grade-automation-powers-mars-rover-curiosity&amp;ei=rM0fUry6Eqvy0gX_qoHgAg&amp;bvm=bv.51495398,d.d2k&amp;psig=AFQjCNHQkG9XywTSADSnOVgYsL0iTY5vvQ&amp;ust=1377902150645083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45.png"/><Relationship Id="rId2" Type="http://schemas.openxmlformats.org/officeDocument/2006/relationships/hyperlink" Target="//upload.wikimedia.org/wikipedia/commons/1/10/PIA16217-MarsCuriosityRover-1stXRayView-20121017.jpg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//upload.wikimedia.org/wikipedia/commons/5/58/Zeolite-ZSM-5-3D-vdW.png" TargetMode="External"/><Relationship Id="rId5" Type="http://schemas.openxmlformats.org/officeDocument/2006/relationships/image" Target="../media/image44.png"/><Relationship Id="rId4" Type="http://schemas.openxmlformats.org/officeDocument/2006/relationships/hyperlink" Target="//upload.wikimedia.org/wikipedia/commons/e/ea/Penicillin.png" TargetMode="External"/><Relationship Id="rId9" Type="http://schemas.openxmlformats.org/officeDocument/2006/relationships/image" Target="../media/image4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google.com/url?sa=i&amp;rct=j&amp;q=faxitron+biovision&amp;source=images&amp;cd=&amp;cad=rja&amp;docid=XsAx90dq70TGGM&amp;tbnid=0stvrM_8gj_xpM:&amp;ved=0CAUQjRw&amp;url=http://www.faxitron.com/products/biovision.html&amp;ei=8gRWUc70IM3JPffpgMgE&amp;bvm=bv.44442042,d.ZWU&amp;psig=AFQjCNESC3iXISN7lRg4lvqwl91Rf_kvew&amp;ust=1364678219522293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 l="1313"/>
          <a:stretch>
            <a:fillRect/>
          </a:stretch>
        </p:blipFill>
        <p:spPr bwMode="auto">
          <a:xfrm>
            <a:off x="0" y="984508"/>
            <a:ext cx="5727852" cy="534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088325" y="4648200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n-GB" dirty="0">
                <a:solidFill>
                  <a:srgbClr val="F79448"/>
                </a:solidFill>
                <a:latin typeface="Frutiger Roman" pitchFamily="34" charset="0"/>
              </a:rPr>
              <a:t>2025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 bwMode="auto">
          <a:xfrm>
            <a:off x="4191000" y="22860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9448"/>
              </a:buClr>
              <a:buSzTx/>
              <a:buFont typeface="Arial" charset="0"/>
              <a:buNone/>
              <a:tabLst/>
              <a:defRPr/>
            </a:pP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rgbClr val="F794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9448"/>
              </a:buClr>
              <a:buSzTx/>
              <a:buFont typeface="Arial" charset="0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79448"/>
                </a:solidFill>
                <a:effectLst/>
                <a:uLnTx/>
                <a:uFillTx/>
                <a:latin typeface="Frutiger Roman" pitchFamily="34" charset="0"/>
                <a:ea typeface="+mn-ea"/>
                <a:cs typeface="+mn-cs"/>
              </a:rPr>
              <a:t>Oxford Instruments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9448"/>
              </a:buClr>
              <a:buSzTx/>
              <a:buFont typeface="Arial" charset="0"/>
              <a:buNone/>
              <a:tabLst/>
              <a:defRPr/>
            </a:pPr>
            <a:r>
              <a:rPr lang="en-GB" sz="2000" kern="0" dirty="0">
                <a:solidFill>
                  <a:srgbClr val="F79448"/>
                </a:solidFill>
                <a:latin typeface="Frutiger Roman" pitchFamily="34" charset="0"/>
              </a:rPr>
              <a:t>X-Ray Technology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9448"/>
              </a:buClr>
              <a:buSzTx/>
              <a:buFont typeface="Arial" charset="0"/>
              <a:buNone/>
              <a:tabLst/>
              <a:defRPr/>
            </a:pPr>
            <a:endParaRPr lang="en-GB" sz="2000" kern="0" dirty="0">
              <a:solidFill>
                <a:srgbClr val="F79448"/>
              </a:solidFill>
              <a:latin typeface="Frutiger Roman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9448"/>
              </a:buClr>
              <a:buSzTx/>
              <a:buFont typeface="Arial" charset="0"/>
              <a:buNone/>
              <a:tabLst/>
              <a:defRPr/>
            </a:pPr>
            <a:r>
              <a:rPr lang="en-GB" sz="2000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Frutiger Roman" pitchFamily="34" charset="0"/>
              </a:rPr>
              <a:t>Markets &amp; Applications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9448"/>
              </a:buClr>
              <a:buSzTx/>
              <a:buFont typeface="Arial" charset="0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79448"/>
              </a:solidFill>
              <a:effectLst/>
              <a:uLnTx/>
              <a:uFillTx/>
              <a:latin typeface="Frutiger Roman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04800" y="2667000"/>
            <a:ext cx="8638267" cy="635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X-ray Solutions &amp; Offerings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X-Ray Technology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Products &amp; Capabilities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4800" y="1263600"/>
            <a:ext cx="8649335" cy="4756200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Definitions: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Low power:	</a:t>
            </a:r>
            <a:r>
              <a:rPr lang="en-US" sz="1800" u="sng" dirty="0">
                <a:solidFill>
                  <a:srgbClr val="0000FF"/>
                </a:solidFill>
              </a:rPr>
              <a:t>≤</a:t>
            </a:r>
            <a:r>
              <a:rPr lang="en-US" sz="1800" dirty="0">
                <a:solidFill>
                  <a:srgbClr val="0000FF"/>
                </a:solidFill>
              </a:rPr>
              <a:t> 100 Watts (this is our main market space)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(Medium Power: 	100W to 1kW)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(High Power: 	&gt; 1kW)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Operating Range	4-90 kV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Current 		1- 5 mA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Spot Size		12-20, 35,  70-200,  500-1000 microns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Targets		W, Rh, Ti, Au, Ag, Pd, Mo, Cr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42148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bg1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X-Ray Technology</a:t>
            </a: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Product Solutions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228600" y="1143000"/>
            <a:ext cx="8649335" cy="42759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9448"/>
              </a:buClr>
              <a:buSzPct val="120000"/>
              <a:buFont typeface="Arial Unicode MS" pitchFamily="34" charset="-128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X-ray solutions range from individual X-ray tubes to integrated sources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0000"/>
              <a:buFont typeface="Arial Unicode MS" pitchFamily="34" charset="-128"/>
              <a:buChar char="•"/>
            </a:pPr>
            <a:r>
              <a:rPr lang="en-US" sz="1600" kern="0" dirty="0">
                <a:solidFill>
                  <a:schemeClr val="bg2">
                    <a:lumMod val="50000"/>
                  </a:schemeClr>
                </a:solidFill>
              </a:rPr>
              <a:t>4 to 90kV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0000"/>
              <a:buFont typeface="Arial Unicode MS" pitchFamily="34" charset="-128"/>
              <a:buChar char="•"/>
            </a:pPr>
            <a:r>
              <a:rPr lang="en-US" sz="1600" kern="0" dirty="0">
                <a:solidFill>
                  <a:schemeClr val="bg2">
                    <a:lumMod val="50000"/>
                  </a:schemeClr>
                </a:solidFill>
              </a:rPr>
              <a:t>Operating up to 250 Watts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0000"/>
              <a:buFont typeface="Arial Unicode MS" pitchFamily="34" charset="-128"/>
              <a:buChar char="•"/>
            </a:pPr>
            <a:r>
              <a:rPr lang="en-US" sz="1600" kern="0" dirty="0">
                <a:solidFill>
                  <a:schemeClr val="bg2">
                    <a:lumMod val="50000"/>
                  </a:schemeClr>
                </a:solidFill>
              </a:rPr>
              <a:t>Spot sizes down to 12µm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524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X-Ray Technology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Products &amp; Capabilities</a:t>
            </a:r>
            <a:endParaRPr lang="en-US" dirty="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3E5E4366-C50A-470F-865B-8FFCF24D152B}"/>
              </a:ext>
            </a:extLst>
          </p:cNvPr>
          <p:cNvGrpSpPr/>
          <p:nvPr/>
        </p:nvGrpSpPr>
        <p:grpSpPr>
          <a:xfrm>
            <a:off x="609600" y="3048000"/>
            <a:ext cx="7772400" cy="2896130"/>
            <a:chOff x="533400" y="1219200"/>
            <a:chExt cx="7848600" cy="3048530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55378F97-01F2-6B94-0927-C32C632619D4}"/>
                </a:ext>
              </a:extLst>
            </p:cNvPr>
            <p:cNvGraphicFramePr/>
            <p:nvPr/>
          </p:nvGraphicFramePr>
          <p:xfrm>
            <a:off x="533400" y="1219200"/>
            <a:ext cx="7848600" cy="30485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CA787378-47E1-DD68-119A-67B09093B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62041" y="1404589"/>
              <a:ext cx="1036191" cy="1036191"/>
            </a:xfrm>
            <a:prstGeom prst="ellipse">
              <a:avLst/>
            </a:prstGeom>
            <a:ln w="9525" cap="rnd">
              <a:solidFill>
                <a:schemeClr val="bg2">
                  <a:lumMod val="75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C34E1930-F4CB-FE38-38A2-428E4941E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241480" y="1408655"/>
              <a:ext cx="1028058" cy="1028058"/>
            </a:xfrm>
            <a:prstGeom prst="ellipse">
              <a:avLst/>
            </a:prstGeom>
            <a:ln w="3175" cap="rnd">
              <a:solidFill>
                <a:schemeClr val="bg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8B1FADF3-AD13-349C-115B-9A072D419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90938" y="1401704"/>
              <a:ext cx="1041961" cy="1041961"/>
            </a:xfrm>
            <a:prstGeom prst="ellipse">
              <a:avLst/>
            </a:prstGeom>
            <a:ln w="3175" cap="rnd">
              <a:solidFill>
                <a:schemeClr val="bg2">
                  <a:lumMod val="75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38379076-8B87-95B6-6E65-73464D85A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93946" y="1401704"/>
              <a:ext cx="1031933" cy="1031933"/>
            </a:xfrm>
            <a:prstGeom prst="ellipse">
              <a:avLst/>
            </a:prstGeom>
            <a:ln w="3175" cap="rnd">
              <a:solidFill>
                <a:schemeClr val="bg2">
                  <a:lumMod val="75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optima-97008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981200"/>
            <a:ext cx="2976562" cy="165943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2237793"/>
            <a:ext cx="4249167" cy="3415010"/>
          </a:xfrm>
        </p:spPr>
        <p:txBody>
          <a:bodyPr/>
          <a:lstStyle/>
          <a:p>
            <a:r>
              <a:rPr lang="en-US" sz="1600" dirty="0"/>
              <a:t>Operates from 4-80kV</a:t>
            </a:r>
          </a:p>
          <a:p>
            <a:r>
              <a:rPr lang="en-US" sz="1600" dirty="0"/>
              <a:t>High flux and spot size stability</a:t>
            </a:r>
          </a:p>
          <a:p>
            <a:r>
              <a:rPr lang="en-US" sz="1600" dirty="0"/>
              <a:t>Focal spot sizes as small as 33µm</a:t>
            </a:r>
          </a:p>
          <a:p>
            <a:r>
              <a:rPr lang="en-US" sz="1600" dirty="0"/>
              <a:t>Wide range of target materials</a:t>
            </a:r>
          </a:p>
          <a:p>
            <a:r>
              <a:rPr lang="en-US" sz="1600" dirty="0"/>
              <a:t>Continuous operation</a:t>
            </a:r>
          </a:p>
          <a:p>
            <a:r>
              <a:rPr lang="en-US" sz="1600" dirty="0"/>
              <a:t>High performance, long life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 bwMode="white">
          <a:xfrm>
            <a:off x="304800" y="1143000"/>
            <a:ext cx="8153400" cy="1148762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utiger 55 Roman" pitchFamily="34" charset="0"/>
                <a:ea typeface="+mj-ea"/>
                <a:cs typeface="+mj-cs"/>
              </a:rPr>
              <a:t>X-ray Tubes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utiger Roman" pitchFamily="34" charset="0"/>
                <a:ea typeface="+mj-ea"/>
                <a:cs typeface="+mj-cs"/>
              </a:rPr>
              <a:t>Glass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X-Ray Technology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Products &amp; Capabilities</a:t>
            </a:r>
            <a:endParaRPr lang="en-US" dirty="0"/>
          </a:p>
        </p:txBody>
      </p:sp>
      <p:pic>
        <p:nvPicPr>
          <p:cNvPr id="73730" name="Picture 2" descr="http://www.xos.com/wp-content/uploads/2012/02/DSC_5460-2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495800"/>
            <a:ext cx="1104900" cy="1657350"/>
          </a:xfrm>
          <a:prstGeom prst="rect">
            <a:avLst/>
          </a:prstGeom>
          <a:noFill/>
        </p:spPr>
      </p:pic>
      <p:sp>
        <p:nvSpPr>
          <p:cNvPr id="73734" name="AutoShape 6" descr="data:image/jpeg;base64,/9j/4AAQSkZJRgABAQAAAQABAAD/2wCEAAkGBhQSEBQUExQUFRQVFhUXFRQXFRQVFBQUFRQVFRgUFRcXHCYfFxwkHBQUHy8gIyopLCwsFR4xNTAqNSYrLCkBCQoKDgwOGg8PGikcHyQsKiwpKSksKSkpKSosLDUtLCkqLCwsKSopMDAsLCkqLCksLikpKSwsKTUpLCkpLCkpKf/AABEIAIwAegMBIgACEQEDEQH/xAAcAAACAwEBAQEAAAAAAAAAAAAEBQIDBgEABwj/xAA7EAABAwEFBAcFBgcBAAAAAAABAAIRAwQFEiExQVFhcQYTIjKRocFCUmKBsRUjctHh8BQzQ4KSsvGi/8QAGQEAAgMBAAAAAAAAAAAAAAAAAQIAAwQF/8QAJREAAgIBBAEDBQAAAAAAAAAAAAECEQMEEiExYUGRoSIyUYHR/9oADAMBAAIRAxEAPwD6m5qWXveYotyGKoe6zyxO3NHnoE5c1K69jbUc/EBkQ0EagNaNvMuVqKGjLtYXOLnHE53edv3ADY0bAiKdJMqlyubm3Mefgq20o1EJhKKG0lY1iKbQUuqUJQO1qlCuwqDlCFcr2JeKgUCHS9cL1ElQKgCfWLhqKuVwuRCU3leYo03Pds0G87l85rdJq5c44okkxzKbdJ7wNV0Dut048VmCxaYwpCNn6ScxZ6vbgyg5+FzwS7sN7zg57hA4xsWkqmATuBPgJWduzKlTBz7DJ4nCCVjRoYXd94U6omm6fkQRpkQdNiNNnDtQD9UsfdbHGRLTwn/o+SbWYRA3DaZPzO1FkQHUuoeyYO4oapY3t2TyVnS2oRZ8p1nLUQDms02961Nj3Cs8htKm8B0PE1HRHaExrtTJNqzPPNGEtrQ3c7eCOarc4KV23zXqF7alOkTTwgwXNkuE/EAinvYe9ReOQDh/5Pog3Q8WpK0L3KBTAWWk4wC4HcZB8wum5hscfBQNCwqJCafYZ9/yK59gu94eBUJQqhLr1r5Fg/uP0b+/VaK13OWMLsQMRAzzJIAHiQkFrs2EEanad52laMENztiTdGPvCklZoBaC8WRKROOavyPkRH6ItY7D/wALv9SsvZKnZZ+Fv+oWueEkttyRnSy+DZ/afRc1M1yRXSqI2yvzSRtUtMOBBGw5FMrvqyUzFR6/aWINEgN7WKdocMPqkjbnljWmCIoNdG1tIuJ8ZCeXuZgTsH1KVGiRw4zHmgpNFGTGpStg3R0l3XvIIL6xyIgwB+qbGmDz36IRtd2szwI/Z80RRrE7MhtUbt2GEdqoW9a7rnYCzEDA6wwDGziVoQwlu4xmRsMaieKytgpdY/OmyoC4k4nQ5uerRty+ie3vQD8DTSqVBi1Y7Dg4nemrpFiArwuKu+uKjaxwZ9nE4fhERAjhrA4p/Z6ZAhxk+mxJyxuOu7q7SDhw5OPbEx92Jy/JNbqpBtJoGOI0qGXjgUZN0GPZRfLuyxu9xJ5MH5lvgs5eLMpT69nzVA91g8XuPozzSK9XdlbNOqiVZOzGXsdVn3HNPL2OqQEo5OxEfpRyqcpkqBK5ptF1905oVDALmse5pjMENJEeCQ0Krhontep1pwj+WD2vjcPZ/CDrvOW9dqUWu1AP1TdCMVtte/Jd6oaiAeHZKKqWBuz80M+wEd0kcjl4HJSxaK+rI4/XxC46qGtdEjsnLZMbFxzqrNzhyLT4iR5Ljb0HtMI5YXfqiCgK4rGS9rurYQP6mIh7SJOQ0I08U4tlHFWpnBUOHMPa+GgzoW7VXZ7fSGnZn4XBEG0NfOGrhkQIw5GZmHDXYjfJKAmsPVvytjcT9MQLxrm07G/otBZxDQM9B3u98+KFpTinrJbhAw9nX3pH0RTXjePEISdjJCe2umrU5tb/AIsafq4pFezk0qVpc/ealTwDyB5AJHen8xw4N+hPqt+JpJIzz9WZG+n9o81ni7NOr4fmeZSEuS5HySJ+mHPS612nESxpiO+4bAfZHxHyHML1uthHZb3zt2NbpiPoNp+aHpgNEDzzJJ1JO0lYkjS2XtgAAZAZAbgu4lTjQl63h1VIuGujeZ/ZPyQq3QLLLZfDKbg3vOPsjUCJk7slmrZ0wLqTntIEEtDGjtFwMQSfRAWauTUJJJlr5M55tOcpDZqD6b3udBDjLGzofeM6f83JpOOKVPnj5LseF5YWvz8DV3SKu19Nj6hc4hzqmuXBobuMAbySofblcGXEuxGGNyJ5SdvDQQlNFuAOeQX1XwMLdABowOOjc5LjqSrKFmcwGrXeAANROFgPsUxq48dqpjm9Pf8AiNctKuWl6fpeWa6xXs3Sq2OLTJ54dvy8FoKVja4AtIIOh2FfOrva6o7QtpjMNObnToXe7lnA9Vr+j9rLaxpey4TG5+GcuYWyUG476rwcuVRltTvyODYlE2ZHEqJKzjAPVQs1ejvvanAtHgxp9StdUhYq8bU11SoQci4wd409Fq0/3FWTox97PzKRlydW9uJ0acdw1JPIZoqz16OBsUpGEQSBJEZE8VMjpgifRLTeR6+qRqHYCODBAkfNx/uRVnvRrtsHd+W9Zi0VXVarqobhc6JAJjIAZ79FMWJ7tsclzXqYI6MdJN98GoqW5rdSBzMJDf17sqMDGnQzOzQj1Qzbl2uJPNXtu6mwZwqXqnf08GiOkgvudiulV7MMbmdXbSqnUXakJrXtracfdPI+FhPzVP2gyrscwD3hH1SPfN2zTF44rbEXS1gJPaOxsaod9TrO+CdwgwOQTC0WimCMILs89APErzajnO7FIa8XHyyC3aeGSHKj7mbPPFPhz48HrHWwCGtz47OJzzPNO+jVlLquM6NmTvc4R6krlnuyq8RUOBhMloiTtT2zVGU8NMCNYgE6ZknxGZW2WZuFPvwcqWOKl9N15DSoFep1muEtIPIr1RwAJOQAJJ3ALMhhXfVpwswjvPn5N2n0+fBZC8GQForQS4l7si7ZuaO6PXmSsx0gtWBpd4DedgXQxx2Q5M8nbMRf9pJfgaT8UbZ9nw+qeWWnDGjc1v0CT2Kwlz8RzzkneStK2lksbe52P4Nm1jQuVbW1oQ7SXd3TfsVV4WUCk4wXGJ3SuVDC5HZyaiMPLALf0liRTE8Tp+qFs98NefvCQeObUks160qpLR2XjWm7Jw5bxyVpp5rVHHGPRgnnnLs2VjrYoh0jnITelWXz+y1i0yCRyTyy308aweYz8laVbjVNY07G+AVzGfsJLZr7G1p+RTKhebDtjmE6JYcymq691tfvBG0FTpWtp9oKL31sZwOpYIyDpkOg5nLMTBjggyAoul7XS1426jPlxXbQMhTEkCHPklx+FhO2YxH5b0xsLqsnrTSw9ruzIz7Iz1hszxS9taQXe+S7xOXlCtwxuVizfADbTAWFv53WVMI0b5u2+GnitjfVqwtJ2nIcz+5WZoWJaMsuNpUgOyWKEeKKLpWVW/w6ooYdEqLswvErkqljmH6V9E2vONoh2sjI+KzDLfaKBh/3jeOTx89D819Zr0g4LN3pcoOxCiWZ2xX/AEnmMWF3uu7J89fknVCukVr6PNOoBQ9O6atP+XUc0e6e03wKBODa0a6Po11iaF5WlnepteN7SWnwMhMKHSYDv06rP7cQ8WkooBtKNdG0a6yNn6S0D/VaPxS36hNLNfVJ2lSmeT2/mmIaelWlA2Wp90z8IQ9G8G+83/IfmqXV4aWjeY/C4kgjxI5hX4mldiyBbc7rH8G5DntP73KVOyq+hZ0ZTopW7dkoEbZlL+HTFlnU/wCHQDQtLlzEoyuSqgk5VVWlKsCkAgQU17AEKbBwT9zFS+mFCChthG5WC7BuR+AKxrUQC37EadgXR0cpn2R4BNmhWBEgrpdH6bdGjwCOo2SESAraTUyIdpUEXTor1JqJY1EJxtJS6tWtClCFhP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736" name="Picture 8" descr="http://www.auntminnie.com/user/images/content_images/nws_rad/alarabi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419600"/>
            <a:ext cx="1457325" cy="1666875"/>
          </a:xfrm>
          <a:prstGeom prst="rect">
            <a:avLst/>
          </a:prstGeom>
          <a:noFill/>
        </p:spPr>
      </p:pic>
      <p:pic>
        <p:nvPicPr>
          <p:cNvPr id="73738" name="Picture 10" descr="http://www.jasch.biz/images/gallery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876800"/>
            <a:ext cx="1985962" cy="121805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19938" y="6133324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Medical: Bone Densitometry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6134876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Industrial: Thickness Gauging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6579" y="6172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Analysis: </a:t>
            </a:r>
            <a:r>
              <a:rPr lang="en-US" sz="1000" b="1" dirty="0" err="1"/>
              <a:t>RoHs</a:t>
            </a:r>
            <a:r>
              <a:rPr lang="en-US" sz="1000" b="1" dirty="0"/>
              <a:t> Compliance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optima-97008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447800"/>
            <a:ext cx="3676857" cy="263313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2125821"/>
            <a:ext cx="4249167" cy="2805410"/>
          </a:xfrm>
        </p:spPr>
        <p:txBody>
          <a:bodyPr/>
          <a:lstStyle/>
          <a:p>
            <a:r>
              <a:rPr lang="en-US" sz="1600" dirty="0"/>
              <a:t>Operate up to 40kV, 12W</a:t>
            </a:r>
          </a:p>
          <a:p>
            <a:r>
              <a:rPr lang="en-US" sz="1600" dirty="0"/>
              <a:t>Beryllium window</a:t>
            </a:r>
          </a:p>
          <a:p>
            <a:r>
              <a:rPr lang="en-US" sz="1600" dirty="0"/>
              <a:t>High flux and spot size stability</a:t>
            </a:r>
          </a:p>
          <a:p>
            <a:r>
              <a:rPr lang="en-US" sz="1600" dirty="0"/>
              <a:t>Focal spot sizes as small as 33µm</a:t>
            </a:r>
          </a:p>
          <a:p>
            <a:r>
              <a:rPr lang="en-US" sz="1600" dirty="0"/>
              <a:t>Wide range of target materials</a:t>
            </a:r>
          </a:p>
          <a:p>
            <a:r>
              <a:rPr lang="en-US" sz="1600" dirty="0"/>
              <a:t>Continuous operation</a:t>
            </a:r>
          </a:p>
          <a:p>
            <a:r>
              <a:rPr lang="en-US" sz="1600" dirty="0"/>
              <a:t>High performance, long life</a:t>
            </a:r>
          </a:p>
          <a:p>
            <a:r>
              <a:rPr lang="en-US" sz="1600" dirty="0"/>
              <a:t>Compact, insulated, lightweight package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 bwMode="white">
          <a:xfrm>
            <a:off x="228600" y="1143000"/>
            <a:ext cx="8229600" cy="1148762"/>
          </a:xfrm>
          <a:prstGeom prst="rect">
            <a:avLst/>
          </a:prstGeom>
        </p:spPr>
        <p:txBody>
          <a:bodyPr anchor="ctr" anchorCtr="0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b="1" kern="0" dirty="0">
                <a:latin typeface="Frutiger 55 Roman" pitchFamily="34" charset="0"/>
              </a:rPr>
              <a:t>X-ray Tubes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kern="0" dirty="0">
                <a:latin typeface="Frutiger Roman" pitchFamily="34" charset="0"/>
              </a:rPr>
              <a:t>Potted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X-Ray Technology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Products &amp; Capabilities</a:t>
            </a:r>
            <a:endParaRPr lang="en-US" dirty="0"/>
          </a:p>
        </p:txBody>
      </p:sp>
      <p:sp>
        <p:nvSpPr>
          <p:cNvPr id="72706" name="AutoShape 2" descr="data:image/jpeg;base64,/9j/4AAQSkZJRgABAQAAAQABAAD/2wCEAAkGBg8PEBAPDxAQDw8PEA8PDw0QDw8QDw8QFRAVFBQQEhIYHSYeFxkjGRQUHy8gIycpLCwsFR4xNTAqNSYrLCkBCQoKDgwOGg8PFykcHBwpKSkpKSksKSwpKSkpKSwpLCkpKSkpKSkpKSkpKS8pKSwpKSkpKSkpKSkpKSkpLCwpKf/AABEIAPAA0gMBIgACEQEDEQH/xAAcAAABBQEBAQAAAAAAAAAAAAAAAgMEBQYBBwj/xABNEAABAwIDAggJCAcHAwUAAAABAAIDERIEBSETMQYiMkFRcZGxBxQjUmFygcHRFkJzkpOywtJEU1SClKHhFRckQ2JjgzRVhDNkoqPw/8QAGAEBAQEBAQAAAAAAAAAAAAAAAAECAwT/xAAiEQEBAQACAQQDAQEAAAAAAAAAARECElETITFhQZHwoQP/2gAMAwEAAhEDEQA/APG0JVEUW2CUJVEUQJohKtRRAmiEq1FqBNEJVqLUCUJVqKIE0QlURRAlCVRFECaISqIogTRFEqi7RAhFEuiLUCEUS7UWoEURRLtRagRRCXahA5YixSdmjZqauI1iLFJ2aNmmmI1iLFJ2aNmmmI1i7YpGzRs1DEexFikbNGzQxHsRYpGzXdmhiNYixSdmjZppiNYixSdmjZoYjWIsUnZo2aGI1iLFJ2aNmhiNYixSdmjZppiNYixSdmjZppiNYu2KRs0bNNMRrEKTs0JpiRskbJS9mjZoqJsl1sJJAAJJ0AAqSegBStmvXOB+UxQ4eFzY2iR8bHPktF7i4Anjb6a7kLWAyfwbY7EULmjDxnW+bR1PRGON20UjEeCzGiR7IzFI1hFHl+zuBFa2mtO1ewRhIYPKu6m9ytTXjrvBbmX6uM9UzEg+DHM/1LD/AM0XxXty4oPDz4NczH+QPtofzJJ8HOZfs5+0i/MvcqLoRXhJ8HuZfszvrxfmSTwBzH9lf9aP8y94XUHgh4DZiP0WX/4H3pB4F5h+yTfVHxXv67RB8+Hgfjx+iz/UJSTwVxo/RcR9k/4L6GoiiD51PBvFj9Gn+xk+CSchxQ34ef7GT4L6Lt9CLR0IPnE5NON8E32UnwSDlko3xSDrjf8ABfSFo6FwsHQg+bjgZB8x/wBR3wXPFHea76pX0gYx0BIMLegdig+dZsulY0OfG9rXGgc5pAJpWlSmdmvWvChAPFWUAHlotw/0TLy/ZqiLskbJStmu7NBE2SFL2aED+zRs1L2SNkoqIY17NlMdsUTfNjjb2MAXk0cFSB0kDtK9hwzaadC1GeSfGoeYQbQTM140YGlPfopkazucZtmEWJe3DYAYmOyOkm3bGSSNRQ9BWpNrJ7D4GVkYYySZgBNAHYc1uoa613U6edS2YSUivjcjCfmkQGntp/8Aqqo+Uub8+UH+KZ8F0cJ8058ok9mIjPuW7OX1+4mxesy+UGvjMhFQSHMYa8mo9tDu85WCyg4UZjz5RN7J4/glDhVj+fKMR7Jo/gs3hyvj/F7RqULLjhZjf+0Yn7Vn5V0cLMZz5TivrtP4VPTv9YvaNSF1ZhvCvFc+V4we1p9yW3hXiOfLMZ2D4J0v9Ydo0i6s6OFU3Pl2N+oCujhZJ/2/HfZA+9TpV7RoULP/ACsd+wY77D+q58rj+w4/7D+qdKdo0C4Vn/lef2HH/wAP/VJPDH/2WP8A4f8AqnTkdo0JSSs67hqB+hY/+G/qkO4cs/Y8w/hT8U6ck7RE8JcdcJ1SRH+bx715fs16Hwmz5uMw0rWwYmKzZOJnhMYPlWijTXXesRslmyxqVD2aNmpmyRslFQ9mhTNihBK2SNkpmyRslURoYuM31m94XqsC81ii4zesd69KgViVOYosuLjEjmudSrQDrTprqqLhXj8Ux8MeGkLNo15NGsJ0prUg9Kx0+WYiR73Syzue6tXbR416gQEtR6hBi4WNaxr+K0BoucXGg6SdSnP7Qi88LxbgFjdlipjihPKGREBpfcGSU+cCd9tewp/MsFK2OrXyg+iaX4rO5caz2exePx+cF0Y6PzgvBccJ2QPk2km9mu0kLhxmjQ19KuMNA/xeJxfLcYmFx20taloPnJo9j8dj84dq745H5wXiWDLy4gyS7/10v5lZ5hhbdjSWZt94d5WV3FDal2rtKCqmrj1rxyPzh2rvjcfnDtC8zyvKSARJLI42RvaRNKOI64tJo7fvqOaisP7KbTlTfxE/5lOxje+Nx+c3tXRi4/Ob2rzCfA0NBJN9vN+ZT2Zc0NDi6U28em3l41NaHXcnYegeMx+cO1HjEfnN7VhIMM2W9/HbWSSjGyyBrRdUNFCNwNNyeGWt86X7aX4p2MbXxhnnDtCPGGecO1Yv+zW+dL9tL8Ug5a3zpftpfinYxtvGGecO1HjDfOHasFjMr8m8iSYFrXOB20u8Co5/Qq6eSVj3sD38VxaSXONSNK7/AEKy6jYcM3B2EkAIPJP/ANrF5xslZSTyOaWlxIJBIJrWm5M7JUQ9kjZKZskbJBD2SFM2SEVL2KNipdiLEEZkWo6x3rfQLFtZqOsLZwLXFnkquEEAdiMLUkcWXUGhHJ51yPKW1PGNekyPNesFxCmZnFWfDGm7adwUxsdHDTf6FEYt2UGWWaQcUNL4mjiioYQ1zz01IcOprfSnMVgfJgGlaCuo3rSxi6bEje1jYWU6JNm57j9V0fYk4vBjdRYxusHiMte+GQNtLeKylRXUtuPWBcR6QFybBRtAtNAAAOO4ilNBqVp/FWiKQHQ7TTopbqsy5wEQdTlF72joa5xc0dhCZ7m+yvwcIDzTXXrV1JgxLpdQbORh0Jrc2zoNOUVd8FYcXhm8WGKVsztoDt3R2gsboRsz0LWtzDEDfhY/ZiQe+NW8TWIybLgwHjXcUMOhbqHPc6mg5371Ojyxg3B31nn+dVrPH5SP+naP+Zp/Cq7MMRI+2sTWtB1IkuOum633rOGs1Pg9dxUx2DLmFuoq0itN1RSq7iY9VNhg09imCFh8rsa5lXOBJ14wPJAOta7wTv504zA0pytOlzj6Nen2qVmGEpQPBDqhwAJp0a005zvS48OGgNFaNAAqSTQdJOpTDUfYFI8XPQVO2S5skwQJ4KRyH/bf90qgzCLysv0j/vFanG4YGN9fmte4aka2Ec2/eqDHM8rJ9I/7xWuKK7ZI2SlWIsWlRdijYqVYixBG2S4pViED1iLE/ai1Ay1mo6wtZAsyGrTQLXFmuYplZIP3+4KXM2gr0KPOePD1v7gppLSCKjtCggRtY2WUA8aVu2p00aGE/wAmp2ZtVBMjTiYxUVbhsSDQ7vKRUr2FT2vBrqO0LMaqjzfDEwytbvcHgdBJZSiy+OiqB6BTs0W1zMgMrUaOFdR0LGM3TEkU8YnDdeYED71yv5RvMqZ5KH6OP7oVm9QstHkYfo4/uhTXrSE8xUKYKbzFQ5fesKp8W3jKdEOL7D3KDjeUpzD5M0FeK7TTXQ6KCXmwrr/pZ3hQMfhTI0BrnNIkjeS0VqGuqWnv6wFYZhuHqs7womLwu0tFaBkkcmh1JY4OA6jRAqSoa4ihIaTrWmiRhSXRxk6ksYSekloJUh0ZLXACpLSKexNYFvko/o4/uBc+Nvflvx7N3MhOMb5KT6N/3Ss7jG+Uk9d/3itLjR5KT1H/AHSs/i2+Uf67vvFdYwiWIsT1i7YqpixFifsRYgYsQn7EIHbEWJ+xFiBkMV/CqexXEK1Gabxx48HrO5gejTVTw8ehU+bz2y4b0uf3BTHzVHZ3qX4J8o+LxMDXF5eWOIMbSI7jxiK0Fddw7FxuLbAI2yvDnSOsDw20OdRxHFqaVA7Uy2QbZz3gFoAEdQDa8Vq+p13Equz4iRocTQxyRSAjmpKwOp+64ry+pfh6fTn5WeYYqNw2V1jnuADrbwDQ/NG/f/JZnMMIMLG0X3uke9ziRTjONzqeipKudu0OcTaa8jQVZpQ1O/XsWd4VYir8MDySZK9fFp71rhzt5SJy/wCckteiZW6sEJ/2o/uhTHqq4OPrhYfUp2Eq1eV6XnJ5ioUvvUzmKhYg0FVhVTjeUpGGxjCXxBwMkcbXvZrVrXhwafba7sUTFSAneO1VmAxI8exvHawnC4MNeaEA3YihpXWlRooNZj5jay1twLWBxBbRulamu/mGnSm9uRHe5paQ24sqCQaVLajQ+xQcvmfs3CWaGV9RrC0RttqKVbcdf6KzBVI4HVAOorQ7vSlIAQoI+PLtm+gBBa641paLTqNNdaaelU+JZx3+s7vV1jf/AEpPUd3KrnZxnes7vVgi2LtiesRYqGbFyxP2IsQM2IT1i6gdsRYpFiLEDFisYlFsUuJaiVU8IW+Vwp/1P7gpjDzFN5zHV+H9D3dwUkxVURR4hz3TvgadWxskucSAQ4uFBTfS3+aZMZMuyfQtLKO6yA6nWBafarnGZTFM22RtQNRqQR1EKPLljGBojbaGk7qkkneSTqT6SufSS66+pcxW43AP5nNcB01a73juWXzis0jW7nwh5t6allD6dA7sK3c0WippspYX7QgXgFodTWh3ivsVnDjLsT1LZlabgv8A9LD6vfqrlyoMtzSGKOONxcC0UJsdQUG+o0orE51h/wBa3sd8F0YTOYqpzuWyCV5+a0nsT5z3DUPlmnqDj7lmuFXCrCnDTRMe50j2FjQI3gAnnLiAFlVNk72YmYOcAQTTsO5bxnB3BnjHDx3EAF1CCQK0BIOtKntK854Eu4zfWd3r1eI8UIILMgwo3QMHtf8AFR8TlUABpEwem2pHpBOoVwoOL3FQdquVXCuEqBjMHUil+jf3KNKzjHrPensyPkZfo39yHt1PWe9WCPYixP2IsVDFiLE/YixAxYhP2IQO2IsT1iLEUzYnY12xJYtcWabxrKui9DndwUwMUfEb4/XPcpalQ2WJEkVQnklyKrZ46KtlGqucQ1VUzNVmiMWVRs9E5aUtsVVFVmJFvMTXTQbqnefQsxm0OpWxxcdOz3rJZk7U9a1BacDsPQNd/rd3r0qDkhefcERVjaee7vXoMHJCqHFAxe4qeoGM3FZUguSNod2laVpU7uxME3OJcC3Z1so8kODqi5wFBuG47lXYnMQzGQRVirIw1DpWCXQOoY4iKu10qCNCd9FBMzN7jC8ilCx91SagWnk+mtN6mFihY53+Hk+jf3FWdqsDNiLU9YixVTNiLU9YixAzYhPWIQO2ItTtqLUDVqjsU21QW7z1rXFnkMQdY/XPcpVyh4o6x+ue5PlyVDhckOck1SSVAh6iSxKWUgtUohiJOtiT2zXaKKqMwbv6j3rBZ/iAytd5rQc53fFb3M5WjeQK8UV0qa7hXevPeEuodpz76c1dVqDW+DkF+Fa87zJL95egRDRYHwWj/AtGlRLLUVFRx9K9a30btEqQtQMadCp6rsweA12o0BJ9AG8rNaQXScZ/qt/Es5j+DMEuPhxbnP2oscIxdY4xUtcXUo35ulddfSpUfCTCuNRKyx4oHl8YaQ243VruNdEOzzCjU4qLT/dhP8gFIiwxrv8ADy/RP7ir4NWEzXhZhGwvayZjyWOaAHgnknX066adK2GUZ7hcUwOgmY80FWBw2jfQ5m8KxYmWotT1qLVVM2otT1q5agatQnbUIHbUWp2xFiBoNVWDqesq6sVCGkOIPSe9a4scnMygfJHSOy9rg9oeXBriPmkjUdaxmP4dYuB5ilw0cUg3te55qOZwINCD0hbxgTWJznDwOaJpII3FtRtHsa6lx1FTWlSVbEYJvD7Fu5MUR9VkrvxJfyrzN3Jw/Zhpytq/hzgRvxeGH/K0+9Mv8IeXjfjIPYSe4J05eF2Mec4zp3Jw8n7uDf7wVw4nPXbopx/4zG97Vqn+EvLR+lsPUyQ/hTLvCllw3TPd6sEp9yvp8vBsZgx5+fmYn6sLUDKuEDubEDrlhb+JaQ+FHCHktxb/AFcM73lH94zTyMHmL/8AxiPenp8vCdoy8nA/PZOUX/vYpmnYSocvgqzeTlOj/exTz+FbX5dYh3JyvMHdbA1Hyux55OU4r96WNveE6cjtGPy3wUZvh5GywzwMc0g0M0tDQ1oaM1C1JyjhEd+JwLeo4j4J/wCUmank5UR6+Li+C5/a+du3Zfh2+tige4p0v1+4aZbwdz478fhG9TMQ78QXfkhmzuXmkQ9XDE/eenvGc+O6DL2etJM7uK7s89Pz8uZ1NncnT7i9kTFeDaWdobicxfI0G4BsMbBWlK0qelNM8EOEG/Ezn7IfhVgcBnZ34vBN9XDPPeknJc4O/Mom+rg4z3qdZ5hqL/dPgeeac/vR/kTkPgxwMZDmy4oOG5wla0j2hlUv5M5keVm0g9TDRN964eB2KPKzbGn1bGdyZPKb9NNluHEQbGJJJQGmjpXXv0I3uprv/kp9qoeDPB92GkeXYnE4kvYB/iJLwyjjyRTSvuWjtWa3DVqLU7ai1RTVq4nrUIHLUWp21FEDVqrcwy91TJHqfnR+d6R0FW9EUVFDA8OFR1Ec4PQRzFQsy4O4TEyNfPBHK5rbQ54Jo2pNO0ntV3jcsqdpHxZOcfNeOh3xWSz7O8xifTC5ecQBaCTIGmutaCmo9q12YxPj4I4Bu7CYf7Jp71IZwewjd2Fw46oIvgqODNM6e0E4GGNxFS1z3uLfQaFPX547dFhm/uvP4k7XydV7HlUDd0MQ6omD3J9uHYNzWjqaAs54nnrvn4dnVF8SV1uSZ27fi2N6oYvgpq40waurNjgvmx349w6mRD8K6OBWPPKzGf8AdcG9ymrjR0Ros5/d5M7l47FH/mk+K7/djGeXiMQ7rlkPeUMaAvA3kDrTbsZEN8jB1uaFSt8FeD+cXu63Ep5vgwwA3sJ60MTZM6wreVPCOuWMe9Rn8KsCN+Kg9krD3FOR+DrL2/5IUhnAfAj/ACWqGKx3DXLx+kxnquPcE07h1gP1xPVFMfwrQM4KYMboWdieZwfww3Qs7EMZN/D/AAYrTbOprpBJ7wouE8JOEnu2MeJfbStISN/WfQt23KYBujZ2J0YGMbmN7AhioyDFmcGXZvjaQA2+lTr0A6K4tS2xgaAUHQEq1FNWotTtqLUDVqE7ahAu1FqcoiiBu1FqcoiigbtRanKIogbtXaJdEUQItRal0RRAi1FqXRFECLUWpdEUQItRal0RRAi1FqXRFECLUWpdEUQItRal0RRAi1FqXRFECLUWpdEUQIohLohULoiiXRFFAiiKJdEUQIoiiXRFECKIol0RRAiiLUuiKIEURRLoiiBFEWpdEUQIoiiXRFECLUUS6IogRRFEuiKIEURanKIogboi1OURRA3ai1Lou0QN2oTlEIP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708" name="Picture 4" descr="http://www.particleandsurfacesciences.com/products/micromeritics/equip_particle_size/5100/sedigraph_small%5b1%5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876800"/>
            <a:ext cx="1357313" cy="12867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3000" y="6172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Analysis: Particle Analysis</a:t>
            </a:r>
          </a:p>
        </p:txBody>
      </p:sp>
      <p:sp>
        <p:nvSpPr>
          <p:cNvPr id="72710" name="AutoShape 6" descr="data:image/jpeg;base64,/9j/4AAQSkZJRgABAQAAAQABAAD/2wCEAAkGBwgHBgkIBwgKCgkLDRYPDQwMDRsUFRAWIB0iIiAdHx8kKDQsJCYxJx8fLT0tMTU3Ojo6Iys/RD84QzQ5OjcBCgoKDQwNGg8PGjclHyU3Nzc3Nzc3Nzc3Nzc3Nzc3Nzc3Nzc3Nzc3Nzc3Nzc3Nzc3Nzc3Nzc3Nzc3Nzc3Nzc3N//AABEIAMsAYAMBIgACEQEDEQH/xAAbAAABBQEBAAAAAAAAAAAAAAAAAgMEBQYHAf/EAEIQAAEDAgMFAwcICQUBAAAAAAEAAgMEEQUSIQYTMUFRYXGxIjJzgZGhwRQjJDQ1cpLhB0JDUlNistHwFRZjdPEz/8QAGAEBAQEBAQAAAAAAAAAAAAAAAAEDAgT/xAAeEQEBAQEAAgMBAQAAAAAAAAAAAQIREjEDIUEiE//aAAwDAQACEQMRAD8A7ihCEAhCRLI2KN0j/NaLmyBaFmajbbB4SWtnD3A2sCDr00uq2p2/ja4tgpnk9XDTx+CcqWyNwvLrmlRtziElxEGM/wA7FV1G0GJ1BOep49BfxXXhal3HWZKuni/+k8Y7C5IgxClqJN3FKC7kCLX7lxerrqqRpEkz3dpcf/Fq9kz9HwochJcfiXOpcrNddHQhCKEIQgFHxD6jP6N3gpCYr/qU/o3eCDh9NNUw1lQ6nlEZMjrucWgWueZT8jxK4yVNZE53DM5xefcCqmr+tz6/tHeKm02Gunpt5DKxzubL2K2Y9POmpG6b2R/Y2Ow95TLqmMebCT3uTEtPLCcskbm9NElwc21/eqV7LUuII3cYHdfxW42R+r4V98f1FYB5uFvtkdKbCvvj+orP5PUdYdKQhC4aBCEIBMV/1Kf0bvBPpitBdRztaCSWEADnog4HLA+WunAIA3rvEqTFQPYQ4TZSObQtJT7J1YqpXztkIc9xDWRu5k9isYdj6h48oS253DW+JWnnll41l6Jr6uaf5RI90MVgHXtcpUsNI6/zBLwbA5zwWsbsvTwjJPK2MXvlMunuCifJMOixYUT9yIsoc6fMXgXXmmLfku9avPyR6f8AST45jOZ39tY2rYxvmsAtzstlshrTYX98f1qe2mwZrwBIx4HF0dOL8+o7vaptM7C4ZmSRtqnujILQcoHuWutzTHOeNchVlPi7JqiOExFhkNhc3VmjoIQhALwoc4NFyQAOZVfU1gA0sR+6Dq5S3gVWVM2UtpWXP75Pgqaair53Evna0HtJU5tc95s9jIx1c4fBeOqmc5R6mrnsFV/t6SQ+XUk36N/NOt2XgaLySyW48Qp3ytg4Pee4JBrI72IkPeVPKCkxbA6h0G7wZ7IpSQN7NrYcyBbin4aX/TaONtZMKiqy6uDMocetuSnz1+RnzcevVx4KgnnMsw3jid463adfBQWeCxz1eKRysBLI3Znu5WWxTFHSxUcDYYG2aOfMnqU+tJOAQhCog4w/JR2/ecB8VVUlGajM7OGhunC6l49JrCzvJ/z2pqKigqsLMFZFvYZXZnMN9bEW4dwXPvQ8dRQxyRxvns6QkN8niQL29ibr20WHMY+qmlAeSBYDVPw4fh8ZZuqZsRZYtPAjW/VQtosOlxR8O5qadjGNcHZ3HnbhbuWnx5xd816cbupn+Z9pU1NA2i+URZzmaC3MeqqKOSeWCN9XC2Gcsu9jHZg0nkDzUvayuZBhjIYqd9YJX5HRQnUNym97cOQVZhEhfRNJpXUob5DYnXu1o0HELLWf2encp+rdZjj2Kqp2l9XGXG53g8VYVp8gqLSD6VD6RviFyroqEIWqBB4IQgzuNSg1xBcBlaBx9arGyRhozPYD2kJzGnt3tZNkaS0O5dBZUtXjWF4IIaSrkcx7Ym2DYnO0tbkOxZ0W+/hGm9j/ABBBni/iM/EFQDbPA+DZ5fVA/wDsvf8AeWD/AMSc90DlF5V58oh/jR/jC8bPGRcSN4ngVAwvH6LFZpIaR0pcxmd2eMtFr2+KsGE7pvcEESrla4ABwNzwBSaIfTKf0rfEJVWbub60UH12m9K3xRHQUIQtQLwmwJXqZrH7ukmf+7G4+5BisTeXU79dZHhv4nALEba5JMVeS3MGtDQPV+a2dZqaZnWZp9gJ+Cw20uabEaktBdZ5sAeXD4LDbvDORxuBUqNp5t96ib+TNpGfaE8yaoy6U5J++FzZXbW7GuihdVbxwY+VoZHf9bjotmTosBgRLsQpWWtY3t6lvCbi/Va+PjOM7e1EqDeQdycw/wCv0w/5W+ITUuspT2HfaFN6VviFHLfoQhagULGHZcOn7W29qmqs2gdlw1+vFzQpRkptaylHTO73W+K5/ikpNXMQ4glztQe0reTOaK1pc4BrIHEk8tRr7lmJdm3VMp3GJUr3Hlz7eBKx1LXeLJ7ZhrWczr2qRGxnYrZ+xuI3u2ppT63f2TbdkcXbezqY9PnDr7lLK68ostl8Jc18WIumBaczWx5eB63v2FasnRV2CUstFhtLTVGXesLi7KbjUu/uFYO4LvrNFfrI7vT+G/aNN6Vvio58496k4Z9pUvpW+KI3yEIWoFTbTn6FG29ryjwKuVRbUutFTjq4n3KX0MvKI4d5USPeAxnlHjoNeFlTQ7W7OSTBkeMRCXgGvbY93mhXMz5ow98cbJANctzmPuUKUxyfWcHY/vY13iFwcOR4xSPkc1tXGGtF945vkn13T0eIUslt3W0j+lnj+6pnYZgDpd5LgUeb/rtso8mAbISAh+DQM7o3N8Cn0NTd5c0jIdD17EF0ltWN9TvySIHxkBkQcGsbYAtIsPX3J1QRuJJUrC/tGl9K3xUQcApeFa4nS+kb4pPY3qEIWoFntqzrTD7x8FoVm9qz89Tj+V3iFL6FED5T+/4BKvbgm2nj3pV1mpWY9b968IaRYsaR3BeXQgL+X3BengUgH5w/dHxSj5p7kDA4KZhP2nS+kChhS8J+06X0gViN6hCFoBZjaw/SoPRnxWlJWY2ya+KCOtjbvC0iMx8ONze6l9CjYdD3nxSlSx7QUweI545onX5gEceqnMxKld+0I+80hcCYEJplRDJ5ksbu5wTigL/OH7o+KUT5J7k2D5bvUlnzT3IGlS7XV9Th2BzVFFKYZw5gbI3iLvANu2xK0dPh9ZUMzQwPLeps0H2p/G9jabEMCq4qyokz7svaY9A1zfKHfqAupBz3YvbPH5dpMLpanFZ5aaaobHIySzswOnEi/Tgu9Lhf6PNn8JrtoKN3y2d00Hz+7a3KLtseNtdbLuTSuwl5WT/SDiMlDs5Nu7gzuEOYcgQSfcLetax4uFS49hkOK4fLR1F8j9QW8WkcCEHHq6MVWDyOmfme1uVzuvBazY/DafFdmaSqrDK2oOZhe13nBriAbEcbBV79gq0TZJKpjqcHi1vlEfD3rWU0bqGlipaenEcUTcrWjWwQV8+zUf7KrNv52fmq+owOthDvks8YeeFpHNA9ivJJZjyUdzpOYU5BEwnDKincHYji0lR/IxgA9pBPgmoJp5XyNNRA4McWvaGas79fgpouTqshT1Df9cfVk5X7wh54Ei9rHqAE5B0agxmoleIWsjkbEWtlIdlLARp39ytZZ99Tyxg2L2OaL9ossbs6BU7RV24IMQhbnLeBdoB8Vs4qLQXuqOcfoiJOJygts6KmcH9hzDRdbYb2VRhOz2HYTUVE9BSsilqDeVwv5WpPiSrlgsEHrhcJh8d1JSSEEJ0F+SbdTA8lYEDok5R0QVjqJp/VCZfhjHfqq4IHRe5R0QUDsHv5uiy+J/o+nqK19VQ1TYt47M5kguAediOvRdGyjolADogodmdnYsEpDG128lkOaWQi2Y93IBX7WABegJSDyy9QhB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2" name="AutoShape 8" descr="data:image/jpeg;base64,/9j/4AAQSkZJRgABAQAAAQABAAD/2wCEAAkGBwgHBgkIBwgKCgkLDRYPDQwMDRsUFRAWIB0iIiAdHx8kKDQsJCYxJx8fLT0tMTU3Ojo6Iys/RD84QzQ5OjcBCgoKDQwNGg8PGjclHyU3Nzc3Nzc3Nzc3Nzc3Nzc3Nzc3Nzc3Nzc3Nzc3Nzc3Nzc3Nzc3Nzc3Nzc3Nzc3Nzc3N//AABEIAMsAYAMBIgACEQEDEQH/xAAbAAABBQEBAAAAAAAAAAAAAAAAAgMEBQYHAf/EAEIQAAEDAgMFAwcICQUBAAAAAAEAAgMEEQUSIQYTMUFRYXGxIjJzgZGhwRQjJDQ1cpLhB0JDUlNistHwFRZjdPEz/8QAGAEBAQEBAQAAAAAAAAAAAAAAAAEDAgT/xAAeEQEBAQEAAgMBAQAAAAAAAAAAAQIREjEDIUEiE//aAAwDAQACEQMRAD8A7ihCEAhCRLI2KN0j/NaLmyBaFmajbbB4SWtnD3A2sCDr00uq2p2/ja4tgpnk9XDTx+CcqWyNwvLrmlRtziElxEGM/wA7FV1G0GJ1BOep49BfxXXhal3HWZKuni/+k8Y7C5IgxClqJN3FKC7kCLX7lxerrqqRpEkz3dpcf/Fq9kz9HwochJcfiXOpcrNddHQhCKEIQgFHxD6jP6N3gpCYr/qU/o3eCDh9NNUw1lQ6nlEZMjrucWgWueZT8jxK4yVNZE53DM5xefcCqmr+tz6/tHeKm02Gunpt5DKxzubL2K2Y9POmpG6b2R/Y2Ow95TLqmMebCT3uTEtPLCcskbm9NElwc21/eqV7LUuII3cYHdfxW42R+r4V98f1FYB5uFvtkdKbCvvj+orP5PUdYdKQhC4aBCEIBMV/1Kf0bvBPpitBdRztaCSWEADnog4HLA+WunAIA3rvEqTFQPYQ4TZSObQtJT7J1YqpXztkIc9xDWRu5k9isYdj6h48oS253DW+JWnnll41l6Jr6uaf5RI90MVgHXtcpUsNI6/zBLwbA5zwWsbsvTwjJPK2MXvlMunuCifJMOixYUT9yIsoc6fMXgXXmmLfku9avPyR6f8AST45jOZ39tY2rYxvmsAtzstlshrTYX98f1qe2mwZrwBIx4HF0dOL8+o7vaptM7C4ZmSRtqnujILQcoHuWutzTHOeNchVlPi7JqiOExFhkNhc3VmjoIQhALwoc4NFyQAOZVfU1gA0sR+6Dq5S3gVWVM2UtpWXP75Pgqaair53Evna0HtJU5tc95s9jIx1c4fBeOqmc5R6mrnsFV/t6SQ+XUk36N/NOt2XgaLySyW48Qp3ytg4Pee4JBrI72IkPeVPKCkxbA6h0G7wZ7IpSQN7NrYcyBbin4aX/TaONtZMKiqy6uDMocetuSnz1+RnzcevVx4KgnnMsw3jid463adfBQWeCxz1eKRysBLI3Znu5WWxTFHSxUcDYYG2aOfMnqU+tJOAQhCog4w/JR2/ecB8VVUlGajM7OGhunC6l49JrCzvJ/z2pqKigqsLMFZFvYZXZnMN9bEW4dwXPvQ8dRQxyRxvns6QkN8niQL29ibr20WHMY+qmlAeSBYDVPw4fh8ZZuqZsRZYtPAjW/VQtosOlxR8O5qadjGNcHZ3HnbhbuWnx5xd816cbupn+Z9pU1NA2i+URZzmaC3MeqqKOSeWCN9XC2Gcsu9jHZg0nkDzUvayuZBhjIYqd9YJX5HRQnUNym97cOQVZhEhfRNJpXUob5DYnXu1o0HELLWf2encp+rdZjj2Kqp2l9XGXG53g8VYVp8gqLSD6VD6RviFyroqEIWqBB4IQgzuNSg1xBcBlaBx9arGyRhozPYD2kJzGnt3tZNkaS0O5dBZUtXjWF4IIaSrkcx7Ym2DYnO0tbkOxZ0W+/hGm9j/ABBBni/iM/EFQDbPA+DZ5fVA/wDsvf8AeWD/AMSc90DlF5V58oh/jR/jC8bPGRcSN4ngVAwvH6LFZpIaR0pcxmd2eMtFr2+KsGE7pvcEESrla4ABwNzwBSaIfTKf0rfEJVWbub60UH12m9K3xRHQUIQtQLwmwJXqZrH7ukmf+7G4+5BisTeXU79dZHhv4nALEba5JMVeS3MGtDQPV+a2dZqaZnWZp9gJ+Cw20uabEaktBdZ5sAeXD4LDbvDORxuBUqNp5t96ib+TNpGfaE8yaoy6U5J++FzZXbW7GuihdVbxwY+VoZHf9bjotmTosBgRLsQpWWtY3t6lvCbi/Va+PjOM7e1EqDeQdycw/wCv0w/5W+ITUuspT2HfaFN6VviFHLfoQhagULGHZcOn7W29qmqs2gdlw1+vFzQpRkptaylHTO73W+K5/ikpNXMQ4glztQe0reTOaK1pc4BrIHEk8tRr7lmJdm3VMp3GJUr3Hlz7eBKx1LXeLJ7ZhrWczr2qRGxnYrZ+xuI3u2ppT63f2TbdkcXbezqY9PnDr7lLK68ostl8Jc18WIumBaczWx5eB63v2FasnRV2CUstFhtLTVGXesLi7KbjUu/uFYO4LvrNFfrI7vT+G/aNN6Vvio58496k4Z9pUvpW+KI3yEIWoFTbTn6FG29ryjwKuVRbUutFTjq4n3KX0MvKI4d5USPeAxnlHjoNeFlTQ7W7OSTBkeMRCXgGvbY93mhXMz5ow98cbJANctzmPuUKUxyfWcHY/vY13iFwcOR4xSPkc1tXGGtF945vkn13T0eIUslt3W0j+lnj+6pnYZgDpd5LgUeb/rtso8mAbISAh+DQM7o3N8Cn0NTd5c0jIdD17EF0ltWN9TvySIHxkBkQcGsbYAtIsPX3J1QRuJJUrC/tGl9K3xUQcApeFa4nS+kb4pPY3qEIWoFntqzrTD7x8FoVm9qz89Tj+V3iFL6FED5T+/4BKvbgm2nj3pV1mpWY9b968IaRYsaR3BeXQgL+X3BengUgH5w/dHxSj5p7kDA4KZhP2nS+kChhS8J+06X0gViN6hCFoBZjaw/SoPRnxWlJWY2ya+KCOtjbvC0iMx8ONze6l9CjYdD3nxSlSx7QUweI545onX5gEceqnMxKld+0I+80hcCYEJplRDJ5ksbu5wTigL/OH7o+KUT5J7k2D5bvUlnzT3IGlS7XV9Th2BzVFFKYZw5gbI3iLvANu2xK0dPh9ZUMzQwPLeps0H2p/G9jabEMCq4qyokz7svaY9A1zfKHfqAupBz3YvbPH5dpMLpanFZ5aaaobHIySzswOnEi/Tgu9Lhf6PNn8JrtoKN3y2d00Hz+7a3KLtseNtdbLuTSuwl5WT/SDiMlDs5Nu7gzuEOYcgQSfcLetax4uFS49hkOK4fLR1F8j9QW8WkcCEHHq6MVWDyOmfme1uVzuvBazY/DafFdmaSqrDK2oOZhe13nBriAbEcbBV79gq0TZJKpjqcHi1vlEfD3rWU0bqGlipaenEcUTcrWjWwQV8+zUf7KrNv52fmq+owOthDvks8YeeFpHNA9ivJJZjyUdzpOYU5BEwnDKincHYji0lR/IxgA9pBPgmoJp5XyNNRA4McWvaGas79fgpouTqshT1Df9cfVk5X7wh54Ei9rHqAE5B0agxmoleIWsjkbEWtlIdlLARp39ytZZ99Tyxg2L2OaL9ossbs6BU7RV24IMQhbnLeBdoB8Vs4qLQXuqOcfoiJOJygts6KmcH9hzDRdbYb2VRhOz2HYTUVE9BSsilqDeVwv5WpPiSrlgsEHrhcJh8d1JSSEEJ0F+SbdTA8lYEDok5R0QVjqJp/VCZfhjHfqq4IHRe5R0QUDsHv5uiy+J/o+nqK19VQ1TYt47M5kguAediOvRdGyjolADogodmdnYsEpDG128lkOaWQi2Y93IBX7WABegJSDyy9QhB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714" name="Picture 10" descr="http://www.faxitron.com/sites/default/files/products/Biovision_B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114800"/>
            <a:ext cx="1034891" cy="21869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05200" y="6172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Medical: Specimen Radiography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optima-97008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676400"/>
            <a:ext cx="3676857" cy="268104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2209800"/>
            <a:ext cx="4249167" cy="2805410"/>
          </a:xfrm>
        </p:spPr>
        <p:txBody>
          <a:bodyPr/>
          <a:lstStyle/>
          <a:p>
            <a:r>
              <a:rPr lang="en-US" sz="1600" dirty="0"/>
              <a:t>Operates from 4-50kV and up to 50W</a:t>
            </a:r>
          </a:p>
          <a:p>
            <a:r>
              <a:rPr lang="en-US" sz="1600" dirty="0"/>
              <a:t>High flux and spot size stability</a:t>
            </a:r>
          </a:p>
          <a:p>
            <a:r>
              <a:rPr lang="en-US" sz="1600" dirty="0"/>
              <a:t>Focal spot sizes as small as 33µm</a:t>
            </a:r>
          </a:p>
          <a:p>
            <a:r>
              <a:rPr lang="en-US" sz="1600" dirty="0"/>
              <a:t>Wide range of target materials</a:t>
            </a:r>
          </a:p>
          <a:p>
            <a:r>
              <a:rPr lang="en-US" sz="1600" dirty="0"/>
              <a:t>Fully shielded package</a:t>
            </a:r>
          </a:p>
          <a:p>
            <a:r>
              <a:rPr lang="en-US" sz="1600" dirty="0"/>
              <a:t>Plug and play operation</a:t>
            </a:r>
          </a:p>
          <a:p>
            <a:r>
              <a:rPr lang="en-US" sz="1600" dirty="0"/>
              <a:t>High performance, long life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 bwMode="white">
          <a:xfrm>
            <a:off x="457200" y="1143000"/>
            <a:ext cx="8001000" cy="1148762"/>
          </a:xfrm>
          <a:prstGeom prst="rect">
            <a:avLst/>
          </a:prstGeom>
        </p:spPr>
        <p:txBody>
          <a:bodyPr anchor="ctr" anchorCtr="0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b="1" kern="0" dirty="0">
                <a:latin typeface="Frutiger 55 Roman" pitchFamily="34" charset="0"/>
              </a:rPr>
              <a:t>X-ray Tubes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kern="0" dirty="0">
                <a:latin typeface="Frutiger Roman" pitchFamily="34" charset="0"/>
              </a:rPr>
              <a:t>Radiation Shielded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X-Ray Technology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Products &amp; Capabilities</a:t>
            </a:r>
            <a:endParaRPr lang="en-US" dirty="0"/>
          </a:p>
        </p:txBody>
      </p:sp>
      <p:sp>
        <p:nvSpPr>
          <p:cNvPr id="71682" name="AutoShape 2" descr="data:image/jpeg;base64,/9j/4AAQSkZJRgABAQAAAQABAAD/2wCEAAkGBhAQEBAPEBAPEBAQDxAPEBAQDxQQDw8PFBAVFRUQEhQXGyYeFxkjGRQUHy8gIygpLC0sFR4xNTAqNSYrLCkBCQoKDgwOGQ8PGiwcHh4sLCktMCkpKikpKTUqLCwpLDUtKSktKSwpLC8pKSwpKSkpKikpKS0sKSwsKSkpKSwsKf/AABEIAPkAywMBIgACEQEDEQH/xAAbAAABBQEBAAAAAAAAAAAAAAAAAQIDBAUGB//EAEQQAAIBAgEFDAcFCAIDAQAAAAECAAMRBAUSITFRBhMyQWFxcoGRobHBBxQiQlKy0TRTgpKiIyQzYnPC0vAVQ2Ph4kT/xAAaAQEBAQEBAQEAAAAAAAAAAAAAAQMCBQQG/8QAJBEBAQACAAYCAgMAAAAAAAAAAAECEQMEEiExQVFhMnETIiP/2gAMAwEAAhEDEQA/APcYQhAIQhAIQhAIQhAIQhAIQhAIQhAIQhAIRLwzoCwjS42jtiGuo1so6xAfCMSqG1EHmN4+AQhCAQhCAQhCASvjK5QC2sm0sTOyk/tKNik9pt5SXwGHKD8nZIaOUqjF9IsHKLoHuqud+ot2SO8r4H+GhOtgah53Yv8A3TPdGh6++3uET16p8XcJXvEvGxY9df4onrj/ABGQXiXjYn9bf4j2xDi3+I9shvEvAlOJf4j2xDXb4j2yK8LwH783xHtMQ1W2ntMZeJeBEtQms+k2Ski6/edmY9yr2yYtK2ENzVb4qzDqRVp+KmTkwKmMaVK50SbEG7SvijCru5C5xFUg+yEsRxE+zbxM7GcxuJpexVqfE9h1XPgVnTzSeEEIQlBCEIBCEIBMjHNd25LDumvMGs9yTtJPfOchXxz2pVCNeYwHORYeMtDB1BoFNrDQODqGgccrvpKL8VWkOrfAT3AzpLzmTYxPVKnwN+n6xPVKn3bdq/Wbd4t510wYRwlT7tv0/WHqlX7tv0/Wbbi4Iva417OWY+S8plqz0XvnaSL6bFdDDz6jOMrMbJfbTDh3PG5T0j9Uq/dv+n/KJ6pV+7f9P+U34TvpjNgeqVfu3/T/AJRPU6v3T9q/5SfdJl84RKbCnvrVKopqmdm+6Te9jsHbMAekWra/qRta998bVt4E3w5XPOdWM7fuMc+PhhdWtj1Kr92/an+UPUqv3T9qf5Slkndq9fEU8O2F3vfM72jUJsFUte2aNnfOoxFTNRzsVj3TjicG8O6yd4cTHObxcvhFsi8t2POzFj3tJHMRRYAbAB2CMrNomDtUY3aVMbUtc7AT2CWVOmUcadB5bDtIHnCpck5TqYc3Q6NAZTwWsAO3Rrna5MytTrrdTZhwkOsfUcs4AR9GsyMGUlWGkEaxLLoelQmFkbdKtWyVbI+oH3XPkZuzRBCEIBCEIEddrKx2KfCYLGbOUGtTblsO+YjGcZB+FW9eiNhdz+FCPFhJMrqDWzXWsymmopClcftC5zmvqBAtri5HW9dj8NID87//ABNydYXSWbcu2VMVnZq3BNQUyGpG1I77mr7VvauoJJ8JDUyliC7hzdaD5zjeyrZlJ1tUFhrazG19IOgaJ10Jp1fTjovy5GtlGrRdyWKElXdSuc7MbOVUHQwVXCkKQ3sgyph3bfKDIy7+9QJUXNZjhrELvj+1cswztB0HOuODc9zKuUMAKyFCXW5BzkOawI5ZzlZZ+O3eEsv5WS/CPI+IZ6QZ2zjn1Vzs0KWVarqrEDQLqAZdlfAYTekFPPdwL2LkFrE3teWJzLvvezqyTtLtwfpMxJDYZASCBVqaNBGlVHnOM9bqa899d+Ede2dF6RK2djAt+BQpg8l2dj3ETBZ6On2W1ezxC/ta9PQ7+SfoeWnTwsezw+Yu+Lk6D0fq1TGF2Jbe6NQi5vYsyr5megZTe1J+UW7Tacb6MqXtYl7ahSQHrcnynWZZeyAbWHdpnlc9f9bPh6PKTXDn2xiZDiG0SS8r4lp576kK8czsWdQ/mv2An6TQv7JmbXPtDmJ7wPrClhCEBJvZG3TtTsla7JqDa2Xn2iYMI2PS6VVWUMpBUi4I1ER8xtyf2YdN/GbM1iCEIQKOVW9kDa3gJjXmnlh9KjkY+EypnfI08gp/Gba6p+VAfFjNR3Cgk6hyXmPkLF01pXLAF6lR9OzPIHcBNF8ZSII3xdII0NY6dhnc8B/riZufnDNuFvxXJt5xrZQpAKxqIFY2ViwAJvawMrmnQND1cVbJve9AitaoFzc24e972447GUadWnvW+lRdDenUCv7LBrX2G1jtBMon9epZoffEzSSobOABIvcX26D2SYNfSNIMqYzCLVCDfGQJVWoRTIGfm3/ZttU30jjloQFiEwMS0DyTdbic7HYhh7tQIOPgKo8QZm1MYzAg203va/G5c8e0mekYvcBhajvUZq4ao7O1nW12Yk2uvLKzejXDcVXEDrQ/2z2cOb4Mxk+Pp5WfLcW5W/JfRvQthqj/AB1z2KijxvNfLj8AdI+H1k+RskphaK0ULMFLHOa2cSzEm9tHH3TPy1U/a2+FF7SWP0nlcxnM88sp7ejwsejCY1SvKuIMsEypWM+Zoa59mZz8M8gUfMfMTQrH2RM8HS3PbuEKdEMWJAIhixIHbbk/sw6b+M2Zj7kx+7L03+abE0iCEISjFyu/t22KO8zNZ7At8ILdgv5S5lNr1H5wO4TMxx/ZVOVGX8wzfOZXyH4RbU6Y2U0B580X75JeITEvAdeJEvEvAWF428LwH74dp7TFGIcanb8xkV4XgTjGVPvH/OYoyhV+8ftvK14XjYt/8pW+8PYv0lJcS1RqjsbnfCoNgNCqo4uW8dK+DN0v8TVH/NVYjutAnYynUOmWnOiVDrgJiDoEz6Z1nazH9R+kvYk6ZRo8Ecw8IU8whCAkSEIHcblfsy9J/mM2Jk7lx+6pzv8AMZrTSeEEIQlHlW6PfmxVc572FVwoDsAFBsLAHkmWXq6t8qc2e31nWY1Q1SobDS7H9RlRsIp4hM9jCXKGJGqtV/NfxjxlnFD/ALW6wp8psf8AHJsjTkxdnfAzBugxQ95Tz018o9d0+IGsUj+AjwMuHJS8sjOSRt7oEY3V1eOlTPWwki7rDx0R1P8A+ow5I5e6MbJJ5IFpd1i8dF+px9I8bq6XHTqj8p85nHJJ5O2MbJbbO+BrDdTQ4xVH4PoZIu6TDn32HOjTFbJB/wBtGHJTQOiXL2H+9XrDDyiYLKFEU0Xfadwig+2BpzRfvvOZqZPI0nwkRwpjQ7Q1lYeyytzMD4SAa5yQwnJNXJteohGcSybDpI5QZNDRxraGOxT4SBRYd0kxukHlsO0gecjBhSxIGJAIQiQO83MfZaf4vmM1Zl7mh+60uZvmM1JpEERjYE8hiyLFtam52Ix7FMo4XOuSdpvHASNZKsyDs2VMRjMzOvmhV1k6LDll0TGx1Vg+fmK9OnUBqZzhQWa4RRfQTfNNv5lPFOcs5hjbVk3V6niLmxAHLeN9aX4X/LeZ1LOCBXGa6WR1JvYgAjTx+yRpi5p/3OH0i4ZZf2wy1L9bNydrGqlmAIvY6dIsewxTTkWT19k9XhLNpZLJq3ZURpxrUpPaIRKipjq6Uqb1X0Kiljt5hymYuQ91CYmqaRpmmxBan7WcHA0kHQLNbTxjQdOibWV8njEUKtG+bvi2DcQYEEE8lwJzW5bcfVw9ffq29rmKwRUqZ+czArnE8SgE6NZJGq2mXe2+E4dwyuV7+nS1aPB6UT1cbJYcaV6/COAlYIUwo2Dsk64RdgkiCSPwTzGBkYk6ukvj/wCowQxR4PS8FYwhREhEgEIRIHf7m/stLmb5zNOZm5v7LR6J+czTmkQSrlVrUKp/8beEtShlw2w9Xo+YijjFkqyESVZmJRM+vkhXJJsSTc6WW5Gq9jr1dkuVamarN8KluwXmDT3Z0/epVBzMrfSWS0aBycwvYkkm5LVGYnRa1206o31Sr/pDSGnuswx1movPTPleWE3QYY/9yDpZy+InXeehawikL7Wu/kJNeQU8dSbg1Kbc1RT5yYTihYh4ueBiE6v94oEeKxSUkNSowVV1k+A2mR4DKVKupak2cAbEEFWU7CDpEzN12BqVaA3sEmnUDsqjOYrmkEgcdr6ueZ24bB1V36o+dmMFRSUzM4gkm20DVf8Am5Jzvvplc7/JMddnVHhDmPlHRh4X4fOPE6apUi1z7J/3jiIY3En2T1QMmvwl/Ee63nFjap9sdFvmWLCiJFiQC8SBiQPQNzf2Wj0T85mnM3c79lo9H+4zSmkQTN3RH92qcuaP1CaUyt0x/d26SfNF8DkFkqyJZIszDMef2VU/+N/lM86E9Fx1IvSqIvCZGUXNhci2ucRUyFiV10ah5Vs4/STNMLEqjCSVMO68JHXpIy+IkQYbR2zVARHKxGokcxtEiQJxlKsgJWtVFgToqNxDZed7gnJp0ixuxpUyxOssUFyesmeb1z7D9BvlM9KoLZUGxFH6RMuIsSPUCgk6ANO090XOvpve/GZy3pBx9ejhkNFmQNVC1XU2ZVzSQL+6C3HyAcct7isoVa2DpvVuWu6hyNNRFayufC/Ha8z0rbB9o8w848SJeEeYeckBgSqYzFH2euOUyLFnQOfygZr8P8I72P0jo08M9Ff7osKIhixDASEIkD0Pc99mo9DzM0ZQyCP3aj/TEvzWIJlbpEJoED418ZqShliqFp3bVnDq1yXwORXCtski4dtk00xVM+8nbbxk6up4gebTMxjGkdhjSs3Dm7I00EMDEkNXB034VOm3SRW8RN1sCp2SNsmjigc3U3P4Y/8ASg6N18DK1XcphzqFRejUNuxrzqGyaZC2BYS7o5GvuKRgQKzgEEaUVtBHJadF9JO2FYcUgqKRrEW2hrqCCCAQRYgi4I2EQRQBYAAbBoE8/wB3eW8UKzUKTOlKnTp1WNMMrEtru44hcaNGrjtOp3MY6rUw1E1776U9u4sx0mxYbStj1xoay626o8Ria25x4R4kD1kWLOgdflJRIMWdUCh77fh8D9Y6MXhNzj5Fj4UkSLEgJCESB6PkP7NR/prL0pZE+z0f6SeEuzVCTNy8gNCoDyEWNiDfWDxTRMz8t/wKnMPESXwOH3phqqNzMFbyvC9Qaih6mU9oJ8JITC8zAuUay8TfhqBu5rSVcusOEGHSpHxSUMqYw0aNWsAGNNC4BNgSNsgp5ZS4RwyVc3OZWpug0AF8wsLNm5wvLrttN9+n23Ke6AHjQ/izT3y1Tywp4m6rMJzdfLFBSAWDAkLnLaomeXCZhI0g3Oy0stgkvwADtAzT2iLNG5XQplRD71ucESdcYp1Mp6xOW9X2PUH4s4fqvDMqD3wekg8VIkV1eeDxSKrQRtYnNitVXUFPM7KfCSLlWqNYqfpqDxv3QNmpk1CLAsOuUUyRpNjo5RIVy/bhEDpoyfSWaWW1OoK3RcGBOmSrcpOuL/xpgmVk4ww6rydMp0z74HPcQKzYBhM/HIQQDs85sVcq0gOGDyLpMw8XiTUYsdF9Q2CBSUaW6X9qx0Qa26XksIURIQgIYQiXgek5G+z0P6VP5RLsp5G+z0P6NP5RLk1Q0zLy7UtRbYSAbTSYzI3QH9ieksl8Dls0H3h1gj6iG8niseiQfORmJMwzG4MVEelUDZrqVYaVNjsMzKm5xd8atTqOlRt905qOFNRArEXAJ1aASQJsLVYamI5ATbsiisePNPOoM6mVnhzcZfLnMobmmfMzDSIpqAFdSof94FWzWB16QeeQNkStTphgKxY1qzVVw9chjTIc0cy5AsrMCQO+dVvi8a/lYjxvD2NrDnAYdxHhLjncZMZ4iZ4TLK5XzXMYDEY1alPfmexxFKiyGmChVsPdnD2voccRtcmdLeOCbGXrJHiIu8NxAno2bwkyy2uOPT72ZeEQ6NejniTl0WMagp1qp5wI6F4EXqi8V16LMvcDDeWGqo/WFbxF++SwvAqkVPiQ/gI/uiuXC3LJoHwn/KPbXG1+CerxEBvG3SPlFicbdJvGEKIkRnA0k2EgqVzYkeyo1s2iw69XOYElSoBr6hrJ6p0G5zItOqorVbkXIFO9ho42PHzTmsktTxFzSqK6hijOCWBYAEgN72satE7XJFLe0CA3tc3551Ijo6TAAAAAAWAGgAbBJLynQaWQZ2BpUxKXBGg8h1dcssZEwgcHugw2LW5o4cW2oL91/KcbX3UY6ibVcMrAbVam3bpHdPaWSQVcMraGUMNhAPjJoeP0fSNS1VaFantKlXXyM0qG7bAP/wDoVDsqK1PxFp3GN3H4Krw8PT51Gae6YGN9E2Bfg75TPIc4d8nSGYfGU6gvTqU6g/kdW8DJjOaxvoUIN6NZb6xcFD2iZ77jstYb+FVrsBxCpvqnqa8dI7SE4J90GWKGirRR7a8+gUJ61t4Sah6SSNFfCOu00nzrdTAeMnSO6Fdh7x7bjsMN92qp/Db5bTmcL6QMC/CqPSOyrTYAc7C4mthss4erbe69FydQWouceq95NDRz141I6LfUGGavxEc6+YJkUJBJvexlP4reNopoMPdPOBcdokV4A21aOaBE2uK4JUgadEVqzfE35jAseMntvAhvpbpN4yticeiC5ZRyk2HVxt1SDKoqEKEbNvUcNYXNuK0bgMgXOcwLMfeY3btM6k2qL1xnP7NCx+OoM1R0V19tpfw2Qmq/xiag+EgZn5dU3cBkQC2ib2FyeBxTrSMvJuRVQAKoAHEBYTcw+EtLVLDWllacojp07SYCOCxbQGFYwpJrRM2BXKRpSWSsaUgVikaactFI004FU04005aNONNOBUegDoIB5xeZmM3MYSrw8PSN+MLY9om6acaaUDhsb6LMBUvZXpn+VrjvE57H+hRDc0qw5nW3eJ6yaUQ0YHiFT0c5Uw2mhVqWH3VY2t0b+UrPlDLOG0VAXA+9oX71tPdjRjWw94Hh1L0h11NquEU/03ZT+oGaeG9IWFbhrWpHlTPA5ys9RxW5zD1eHRpt+AX7ZjYv0Z4GppFMof5T9ZNQcom6jBtqxCdYYeIlullig2haiseQE+U0D6JKIPs1COdfoZewfo6FPU4PVJ0jOwmFzze2jOJHXN/B4HVol/C5AzNE0aWDtOhWw+FtL9OlHLSkgWABY4CFosAhCEBYQhALRLRYQEtEzY6EBmbEzI+ECPMhmSSJAj3uJvclhAi3uJvclgIEW9xcySRIDcyKFixRAAIsBCAsIQgEIQgELQEWB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684" name="Picture 4" descr="http://www.faxitron.com/sites/default/files/products/corevision_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3248" y="4343400"/>
            <a:ext cx="1520190" cy="1866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27129" y="6172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Medical: Specimen Radiography</a:t>
            </a:r>
          </a:p>
        </p:txBody>
      </p:sp>
      <p:pic>
        <p:nvPicPr>
          <p:cNvPr id="71686" name="Picture 6" descr="http://www.pcbshop.org/files/products/205_C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267200"/>
            <a:ext cx="1555909" cy="19288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12165" y="6153538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Industrial: PCB Drilling</a:t>
            </a:r>
          </a:p>
        </p:txBody>
      </p:sp>
      <p:pic>
        <p:nvPicPr>
          <p:cNvPr id="71688" name="Picture 8" descr="Fluorescence Spectroscopy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1997" y="4876800"/>
            <a:ext cx="2800350" cy="1524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000" y="6161317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Analysis: Fluorescence Spectroscopy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optima-97008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28800"/>
            <a:ext cx="4249737" cy="268104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44800" y="2452390"/>
            <a:ext cx="4249167" cy="2805410"/>
          </a:xfrm>
        </p:spPr>
        <p:txBody>
          <a:bodyPr/>
          <a:lstStyle/>
          <a:p>
            <a:r>
              <a:rPr lang="en-US" sz="1600" dirty="0"/>
              <a:t>90kV, 80W </a:t>
            </a:r>
            <a:r>
              <a:rPr lang="en-US" sz="1600" dirty="0" err="1"/>
              <a:t>microfocus</a:t>
            </a:r>
            <a:r>
              <a:rPr lang="en-US" sz="1600" dirty="0"/>
              <a:t> X-ray source</a:t>
            </a:r>
          </a:p>
          <a:p>
            <a:r>
              <a:rPr lang="en-US" sz="1600" dirty="0"/>
              <a:t>High power</a:t>
            </a:r>
          </a:p>
          <a:p>
            <a:r>
              <a:rPr lang="en-US" sz="1600" dirty="0"/>
              <a:t>Small FOD (Focus-to-Object Distance and spot size</a:t>
            </a:r>
          </a:p>
          <a:p>
            <a:r>
              <a:rPr lang="en-US" sz="1600" dirty="0"/>
              <a:t>Advanced digital interface</a:t>
            </a:r>
          </a:p>
          <a:p>
            <a:r>
              <a:rPr lang="en-US" sz="1600" dirty="0"/>
              <a:t>Compact, lightweight design</a:t>
            </a:r>
          </a:p>
          <a:p>
            <a:r>
              <a:rPr lang="en-US" sz="1600" dirty="0"/>
              <a:t>Suitable for medical, industrial &amp; analytical applications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 bwMode="white">
          <a:xfrm>
            <a:off x="304800" y="1143000"/>
            <a:ext cx="8153400" cy="1148762"/>
          </a:xfrm>
          <a:prstGeom prst="rect">
            <a:avLst/>
          </a:prstGeom>
        </p:spPr>
        <p:txBody>
          <a:bodyPr anchor="ctr" anchorCtr="0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b="1" kern="0" dirty="0" err="1">
                <a:latin typeface="Frutiger 55 Roman" pitchFamily="34" charset="0"/>
              </a:rPr>
              <a:t>Microfocus</a:t>
            </a:r>
            <a:r>
              <a:rPr lang="en-GB" sz="3000" b="1" kern="0" dirty="0">
                <a:latin typeface="Frutiger 55 Roman" pitchFamily="34" charset="0"/>
              </a:rPr>
              <a:t> X-ray Systems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utiger Roman" pitchFamily="34" charset="0"/>
                <a:ea typeface="+mj-ea"/>
                <a:cs typeface="+mj-cs"/>
              </a:rPr>
              <a:t>Ultrabright</a:t>
            </a:r>
            <a:r>
              <a:rPr kumimoji="0" lang="en-GB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utiger Roman" pitchFamily="34" charset="0"/>
                <a:ea typeface="+mj-ea"/>
                <a:cs typeface="+mj-cs"/>
              </a:rPr>
              <a:t> 96000</a:t>
            </a:r>
            <a:r>
              <a:rPr kumimoji="0" lang="en-GB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utiger Roman" pitchFamily="34" charset="0"/>
                <a:ea typeface="+mj-ea"/>
                <a:cs typeface="+mj-cs"/>
              </a:rPr>
              <a:t> Series</a:t>
            </a:r>
            <a:endParaRPr kumimoji="0" lang="en-GB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utiger Roman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24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X-Ray Technology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Products &amp; Capabilities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220338" y="4648200"/>
            <a:ext cx="1771262" cy="1676400"/>
            <a:chOff x="7220338" y="4648200"/>
            <a:chExt cx="1771262" cy="1676400"/>
          </a:xfrm>
        </p:grpSpPr>
        <p:pic>
          <p:nvPicPr>
            <p:cNvPr id="10" name="Picture 17" descr="Unicomp_AX7100L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391400" y="4953000"/>
              <a:ext cx="1544148" cy="115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 bwMode="auto">
            <a:xfrm>
              <a:off x="7315200" y="4743062"/>
              <a:ext cx="167640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Roman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16200000">
              <a:off x="6496438" y="5372100"/>
              <a:ext cx="167640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Roman" pitchFamily="34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305800" cy="4800600"/>
          </a:xfrm>
          <a:prstGeom prst="rect">
            <a:avLst/>
          </a:prstGeom>
        </p:spPr>
        <p:txBody>
          <a:bodyPr/>
          <a:lstStyle/>
          <a:p>
            <a:pPr marL="233363" indent="-233363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GB" sz="2000" dirty="0">
                <a:latin typeface="Frutiger Roman" pitchFamily="34" charset="0"/>
              </a:rPr>
              <a:t>OI X-ray technology has over 30-years experience delivering industry leading OEM X-ray solutions</a:t>
            </a:r>
          </a:p>
          <a:p>
            <a:pPr marL="233363" indent="-233363" eaLnBrk="1" hangingPunct="1">
              <a:buClr>
                <a:schemeClr val="accent1">
                  <a:lumMod val="50000"/>
                </a:schemeClr>
              </a:buClr>
              <a:defRPr/>
            </a:pPr>
            <a:endParaRPr lang="en-GB" sz="2000" dirty="0">
              <a:solidFill>
                <a:srgbClr val="FF0000"/>
              </a:solidFill>
              <a:latin typeface="Frutiger Roman" pitchFamily="34" charset="0"/>
            </a:endParaRPr>
          </a:p>
          <a:p>
            <a:pPr marL="233363" indent="-233363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GB" sz="2000" dirty="0">
                <a:latin typeface="Frutiger Roman" pitchFamily="34" charset="0"/>
              </a:rPr>
              <a:t>Our designs range from highly custom X-ray tubes to integrated X-ray sources for use in a number of applications</a:t>
            </a:r>
          </a:p>
          <a:p>
            <a:pPr marL="633413" lvl="1" indent="-233363">
              <a:buClr>
                <a:srgbClr val="000066"/>
              </a:buClr>
              <a:defRPr/>
            </a:pPr>
            <a:r>
              <a:rPr lang="en-GB" sz="1600" dirty="0">
                <a:solidFill>
                  <a:srgbClr val="0000CC"/>
                </a:solidFill>
                <a:latin typeface="Frutiger Roman" pitchFamily="34" charset="0"/>
              </a:rPr>
              <a:t>Analytical Instrumentation</a:t>
            </a:r>
          </a:p>
          <a:p>
            <a:pPr marL="633413" lvl="1" indent="-233363">
              <a:buClr>
                <a:srgbClr val="000066"/>
              </a:buClr>
              <a:defRPr/>
            </a:pPr>
            <a:r>
              <a:rPr lang="en-GB" sz="1600" dirty="0">
                <a:solidFill>
                  <a:srgbClr val="0000CC"/>
                </a:solidFill>
                <a:latin typeface="Frutiger Roman" pitchFamily="34" charset="0"/>
              </a:rPr>
              <a:t>Medical Imaging </a:t>
            </a:r>
          </a:p>
          <a:p>
            <a:pPr marL="633413" lvl="1" indent="-233363">
              <a:buClr>
                <a:srgbClr val="000066"/>
              </a:buClr>
              <a:defRPr/>
            </a:pPr>
            <a:r>
              <a:rPr lang="en-GB" sz="1600" dirty="0">
                <a:solidFill>
                  <a:srgbClr val="0000CC"/>
                </a:solidFill>
                <a:latin typeface="Frutiger Roman" pitchFamily="34" charset="0"/>
              </a:rPr>
              <a:t>Industrial Inspection</a:t>
            </a:r>
          </a:p>
          <a:p>
            <a:pPr marL="233363" indent="-233363">
              <a:buClr>
                <a:srgbClr val="0000FF"/>
              </a:buClr>
              <a:buNone/>
              <a:defRPr/>
            </a:pPr>
            <a:endParaRPr lang="en-US" sz="2000" dirty="0">
              <a:solidFill>
                <a:schemeClr val="tx1"/>
              </a:solidFill>
              <a:latin typeface="Frutiger Roman" pitchFamily="34" charset="0"/>
              <a:cs typeface="Arial" charset="0"/>
            </a:endParaRPr>
          </a:p>
          <a:p>
            <a:pPr marL="57150" indent="-168275">
              <a:buClr>
                <a:schemeClr val="accent1">
                  <a:lumMod val="50000"/>
                </a:schemeClr>
              </a:buClr>
              <a:defRPr/>
            </a:pPr>
            <a:r>
              <a:rPr lang="en-US" sz="2000" dirty="0">
                <a:solidFill>
                  <a:schemeClr val="tx1"/>
                </a:solidFill>
                <a:latin typeface="Frutiger Roman" pitchFamily="34" charset="0"/>
                <a:cs typeface="Arial" charset="0"/>
              </a:rPr>
              <a:t>Over 10,000 X-ray tubes shipped to date </a:t>
            </a:r>
          </a:p>
          <a:p>
            <a:pPr marL="57150" indent="-168275">
              <a:buClr>
                <a:schemeClr val="accent1">
                  <a:lumMod val="50000"/>
                </a:schemeClr>
              </a:buClr>
              <a:defRPr/>
            </a:pPr>
            <a:r>
              <a:rPr lang="en-US" sz="2000" dirty="0">
                <a:solidFill>
                  <a:schemeClr val="tx1"/>
                </a:solidFill>
                <a:latin typeface="Frutiger Roman" pitchFamily="34" charset="0"/>
                <a:cs typeface="Arial" charset="0"/>
              </a:rPr>
              <a:t>Over 3,000 integrated sources shipped to date</a:t>
            </a:r>
          </a:p>
          <a:p>
            <a:pPr marL="57150" indent="-168275">
              <a:buClr>
                <a:schemeClr val="accent1">
                  <a:lumMod val="50000"/>
                </a:schemeClr>
              </a:buClr>
              <a:defRPr/>
            </a:pPr>
            <a:r>
              <a:rPr lang="en-US" sz="2000" dirty="0">
                <a:solidFill>
                  <a:schemeClr val="tx1"/>
                </a:solidFill>
                <a:latin typeface="Frutiger Roman" pitchFamily="34" charset="0"/>
                <a:cs typeface="Arial" charset="0"/>
              </a:rPr>
              <a:t>Oxford X-ray Technology advantage </a:t>
            </a:r>
          </a:p>
          <a:p>
            <a:pPr marL="633413" lvl="1" indent="-228600">
              <a:buClr>
                <a:srgbClr val="000066"/>
              </a:buClr>
              <a:defRPr/>
            </a:pPr>
            <a:r>
              <a:rPr lang="en-US" sz="1600" dirty="0">
                <a:solidFill>
                  <a:srgbClr val="0000CC"/>
                </a:solidFill>
                <a:latin typeface="Frutiger Roman" pitchFamily="34" charset="0"/>
                <a:cs typeface="Arial" charset="0"/>
              </a:rPr>
              <a:t>Reduced risk</a:t>
            </a:r>
          </a:p>
          <a:p>
            <a:pPr marL="633413" lvl="1" indent="-228600">
              <a:buClr>
                <a:srgbClr val="000066"/>
              </a:buClr>
              <a:defRPr/>
            </a:pPr>
            <a:r>
              <a:rPr lang="en-US" sz="1600" dirty="0">
                <a:solidFill>
                  <a:srgbClr val="0000CC"/>
                </a:solidFill>
                <a:latin typeface="Frutiger Roman" pitchFamily="34" charset="0"/>
                <a:cs typeface="Arial" charset="0"/>
              </a:rPr>
              <a:t>Increased reliability</a:t>
            </a:r>
          </a:p>
          <a:p>
            <a:pPr marL="633413" lvl="1" indent="-228600">
              <a:buClr>
                <a:srgbClr val="000066"/>
              </a:buClr>
              <a:defRPr/>
            </a:pPr>
            <a:r>
              <a:rPr lang="en-US" sz="1600" dirty="0">
                <a:solidFill>
                  <a:srgbClr val="0000CC"/>
                </a:solidFill>
                <a:latin typeface="Frutiger Roman" pitchFamily="34" charset="0"/>
                <a:cs typeface="Arial" charset="0"/>
              </a:rPr>
              <a:t>Lower total cost of ownership</a:t>
            </a:r>
            <a:endParaRPr lang="en-GB" sz="1600" dirty="0">
              <a:solidFill>
                <a:srgbClr val="0000CC"/>
              </a:solidFill>
              <a:latin typeface="Frutiger Roman" pitchFamily="34" charset="0"/>
            </a:endParaRPr>
          </a:p>
          <a:p>
            <a:pPr marL="457200" lvl="1" indent="-228600" eaLnBrk="1" hangingPunct="1">
              <a:defRPr/>
            </a:pPr>
            <a:endParaRPr lang="en-GB" sz="2000" dirty="0">
              <a:solidFill>
                <a:srgbClr val="7F7F7F"/>
              </a:solidFill>
              <a:latin typeface="Frutiger Roman" pitchFamily="34" charset="0"/>
            </a:endParaRPr>
          </a:p>
          <a:p>
            <a:pPr marL="457200" lvl="1" indent="-228600" eaLnBrk="1" hangingPunct="1">
              <a:buFontTx/>
              <a:buNone/>
              <a:defRPr/>
            </a:pPr>
            <a:endParaRPr lang="en-GB" sz="2000" dirty="0">
              <a:solidFill>
                <a:srgbClr val="7F7F7F"/>
              </a:solidFill>
              <a:latin typeface="Frutiger Roman" pitchFamily="34" charset="0"/>
            </a:endParaRPr>
          </a:p>
          <a:p>
            <a:pPr marL="457200" lvl="1" indent="-228600" eaLnBrk="1" hangingPunct="1">
              <a:buFontTx/>
              <a:buNone/>
              <a:defRPr/>
            </a:pPr>
            <a:endParaRPr lang="en-GB" sz="1900" dirty="0">
              <a:solidFill>
                <a:srgbClr val="7F7F7F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7693264" y="2982683"/>
            <a:ext cx="1137924" cy="3436227"/>
            <a:chOff x="7543800" y="2982683"/>
            <a:chExt cx="1137924" cy="3436227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4116352"/>
              <a:ext cx="1137924" cy="114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 descr="C:\Documents and Settings\treanorb\Desktop\knee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551579" y="2982683"/>
              <a:ext cx="1126067" cy="1066800"/>
            </a:xfrm>
            <a:prstGeom prst="ellipse">
              <a:avLst/>
            </a:prstGeom>
            <a:ln w="3175" cap="rnd">
              <a:solidFill>
                <a:schemeClr val="tx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15" descr="http://www.stockmedicalart.com/medicalartstudio/kfolio/images/hand_x_ray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16200000">
              <a:off x="7553853" y="5303732"/>
              <a:ext cx="1105125" cy="1125232"/>
            </a:xfrm>
            <a:prstGeom prst="ellipse">
              <a:avLst/>
            </a:prstGeom>
            <a:ln w="3175" cap="rnd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7" name="Rectangle 6"/>
          <p:cNvSpPr/>
          <p:nvPr/>
        </p:nvSpPr>
        <p:spPr>
          <a:xfrm>
            <a:off x="228600" y="1524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X-Ray Technology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Products &amp; Capabilities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1219200"/>
            <a:ext cx="8649335" cy="4275908"/>
          </a:xfrm>
        </p:spPr>
        <p:txBody>
          <a:bodyPr/>
          <a:lstStyle/>
          <a:p>
            <a:pPr>
              <a:buNone/>
            </a:pPr>
            <a:r>
              <a:rPr lang="en-US" dirty="0"/>
              <a:t>Our Advantage</a:t>
            </a:r>
          </a:p>
          <a:p>
            <a:r>
              <a:rPr lang="en-US" sz="2000" dirty="0"/>
              <a:t>Our X-ray solutions are recognized worldwide and are often the preferred choice among leading analytical, medical and industrial OEM’s that demand outstanding quality &amp; performance</a:t>
            </a:r>
          </a:p>
          <a:p>
            <a:pPr lvl="1"/>
            <a:r>
              <a:rPr lang="en-US" sz="1800" dirty="0"/>
              <a:t>High stability</a:t>
            </a:r>
          </a:p>
          <a:p>
            <a:pPr lvl="1"/>
            <a:r>
              <a:rPr lang="en-US" sz="1800" dirty="0"/>
              <a:t>High intensity flux</a:t>
            </a:r>
          </a:p>
          <a:p>
            <a:pPr lvl="1"/>
            <a:r>
              <a:rPr lang="en-US" sz="1800" dirty="0"/>
              <a:t>Small spot size</a:t>
            </a:r>
          </a:p>
          <a:p>
            <a:pPr lvl="1"/>
            <a:r>
              <a:rPr lang="en-US" sz="1800" dirty="0"/>
              <a:t>Repeatable, distortion free measurements</a:t>
            </a:r>
          </a:p>
          <a:p>
            <a:pPr lvl="1"/>
            <a:r>
              <a:rPr lang="en-US" sz="1800" dirty="0"/>
              <a:t>Robust, high quality design…long life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X-Ray Technology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Products &amp; Capabilities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-Mark-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285992"/>
            <a:ext cx="2857500" cy="2857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524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X-Ray Technology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Products &amp; Capabilities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9403B289-F282-4A55-9C41-0BDD728AE205}"/>
              </a:ext>
            </a:extLst>
          </p:cNvPr>
          <p:cNvSpPr txBox="1">
            <a:spLocks/>
          </p:cNvSpPr>
          <p:nvPr/>
        </p:nvSpPr>
        <p:spPr bwMode="white">
          <a:xfrm>
            <a:off x="325742" y="1022860"/>
            <a:ext cx="7055446" cy="5794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1C2674"/>
                </a:solidFill>
                <a:latin typeface="Raleway" panose="020B0003030101060003" pitchFamily="34" charset="0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GB" dirty="0">
                <a:latin typeface="Oxford Raleway" pitchFamily="2" charset="0"/>
              </a:rPr>
              <a:t>Introduction to X-ray Technology</a:t>
            </a: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93D8ABDA-F97C-44AF-8909-4D1DBCC6D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7388" y="2729509"/>
            <a:ext cx="3798641" cy="212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D12ECC-C597-4CAE-8578-51EA783E30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89373" y="1667254"/>
            <a:ext cx="8648058" cy="352868"/>
          </a:xfrm>
        </p:spPr>
        <p:txBody>
          <a:bodyPr anchor="t"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Oxford Sans"/>
              </a:rPr>
              <a:t>Our solutions enable breakthrough R&amp;D and high-volume OEMs in the global analytical, medical imaging, food quality &amp; packaging inspection, and industrial NDT markets.  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5F563B-E8D7-4864-9FAB-0C90D5C98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71" y="2811931"/>
            <a:ext cx="3562029" cy="845669"/>
          </a:xfrm>
        </p:spPr>
        <p:txBody>
          <a:bodyPr/>
          <a:lstStyle/>
          <a:p>
            <a:r>
              <a:rPr lang="en-GB" sz="2000" dirty="0"/>
              <a:t>Located in Scotts Valley, CA </a:t>
            </a:r>
          </a:p>
          <a:p>
            <a:r>
              <a:rPr lang="en-GB" sz="2000" dirty="0"/>
              <a:t>Founded in 1982</a:t>
            </a:r>
          </a:p>
          <a:p>
            <a:r>
              <a:rPr lang="en-GB" sz="2000" dirty="0"/>
              <a:t>Approximately 70 employees</a:t>
            </a:r>
          </a:p>
          <a:p>
            <a:r>
              <a:rPr lang="en-US" sz="2000" dirty="0"/>
              <a:t>Engineering, R&amp;D, and Manufacturing in CA near Silicon Valley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DA7B91-143A-C38B-5146-1A95A7B79741}"/>
              </a:ext>
            </a:extLst>
          </p:cNvPr>
          <p:cNvCxnSpPr>
            <a:cxnSpLocks/>
          </p:cNvCxnSpPr>
          <p:nvPr/>
        </p:nvCxnSpPr>
        <p:spPr>
          <a:xfrm>
            <a:off x="6601160" y="3262234"/>
            <a:ext cx="0" cy="245745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872CC5A-E19D-478B-A646-1A498923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History of X-ray Technology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1E7A08-6B64-57AA-6B4F-5D5CB60A8C2A}"/>
              </a:ext>
            </a:extLst>
          </p:cNvPr>
          <p:cNvCxnSpPr>
            <a:cxnSpLocks/>
          </p:cNvCxnSpPr>
          <p:nvPr/>
        </p:nvCxnSpPr>
        <p:spPr>
          <a:xfrm>
            <a:off x="361951" y="3542729"/>
            <a:ext cx="8612981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6623B5D-78A8-87B2-ED74-CA049BBD84C9}"/>
              </a:ext>
            </a:extLst>
          </p:cNvPr>
          <p:cNvGrpSpPr/>
          <p:nvPr/>
        </p:nvGrpSpPr>
        <p:grpSpPr>
          <a:xfrm>
            <a:off x="1117282" y="3362051"/>
            <a:ext cx="1102796" cy="2282584"/>
            <a:chOff x="1202956" y="3339734"/>
            <a:chExt cx="1470394" cy="30434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CA7D6D-E0F9-F328-22F5-F9F9C75DC606}"/>
                </a:ext>
              </a:extLst>
            </p:cNvPr>
            <p:cNvSpPr txBox="1"/>
            <p:nvPr/>
          </p:nvSpPr>
          <p:spPr>
            <a:xfrm>
              <a:off x="1202956" y="4306141"/>
              <a:ext cx="1470394" cy="3385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algn="ctr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sz="825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X-Tech </a:t>
              </a:r>
              <a:r>
                <a:rPr lang="en-US" sz="825" b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acquired by Link Analytical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969E34-3493-EC16-82B2-D4DCC69EDA9F}"/>
                </a:ext>
              </a:extLst>
            </p:cNvPr>
            <p:cNvSpPr txBox="1"/>
            <p:nvPr/>
          </p:nvSpPr>
          <p:spPr>
            <a:xfrm>
              <a:off x="1480953" y="4117959"/>
              <a:ext cx="9144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 defTabSz="342900">
                <a:defRPr/>
              </a:pPr>
              <a:r>
                <a:rPr lang="en-US" sz="1050" b="1">
                  <a:solidFill>
                    <a:srgbClr val="1C26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1987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D0AC9C-7978-C7FF-2018-181521567E6D}"/>
                </a:ext>
              </a:extLst>
            </p:cNvPr>
            <p:cNvGrpSpPr/>
            <p:nvPr/>
          </p:nvGrpSpPr>
          <p:grpSpPr>
            <a:xfrm>
              <a:off x="1687827" y="3339734"/>
              <a:ext cx="481808" cy="654891"/>
              <a:chOff x="1876632" y="3244484"/>
              <a:chExt cx="481808" cy="654891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589B7FA6-AE4D-0382-92E3-2F9CE535B986}"/>
                  </a:ext>
                </a:extLst>
              </p:cNvPr>
              <p:cNvGrpSpPr/>
              <p:nvPr/>
            </p:nvGrpSpPr>
            <p:grpSpPr>
              <a:xfrm>
                <a:off x="1876632" y="3244484"/>
                <a:ext cx="481808" cy="654891"/>
                <a:chOff x="1597232" y="3244484"/>
                <a:chExt cx="481808" cy="654891"/>
              </a:xfrm>
              <a:solidFill>
                <a:srgbClr val="1C2674"/>
              </a:solidFill>
            </p:grpSpPr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9AA6CEEF-CB92-3243-E069-7F6AB981D0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38136" y="3571715"/>
                  <a:ext cx="0" cy="327660"/>
                </a:xfrm>
                <a:prstGeom prst="line">
                  <a:avLst/>
                </a:prstGeom>
                <a:grpFill/>
                <a:ln w="6350">
                  <a:solidFill>
                    <a:schemeClr val="bg1">
                      <a:lumMod val="85000"/>
                    </a:schemeClr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98DAE40F-D0EB-CDDB-7E9C-B7553CCD7C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97232" y="3244484"/>
                  <a:ext cx="481808" cy="481808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p:grpSp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DA5D63B3-C78E-A15F-9567-B88B6F0AE1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979401" y="3348690"/>
                <a:ext cx="276270" cy="276270"/>
              </a:xfrm>
              <a:prstGeom prst="rect">
                <a:avLst/>
              </a:prstGeom>
            </p:spPr>
          </p:pic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F249C41-05B2-5F24-B691-F210D8C44D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95" r="23841"/>
            <a:stretch/>
          </p:blipFill>
          <p:spPr bwMode="auto">
            <a:xfrm>
              <a:off x="1252100" y="4648722"/>
              <a:ext cx="1354528" cy="1734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EF2EBC0-D4C3-E9E6-D3AC-9347B1592342}"/>
              </a:ext>
            </a:extLst>
          </p:cNvPr>
          <p:cNvGrpSpPr/>
          <p:nvPr/>
        </p:nvGrpSpPr>
        <p:grpSpPr>
          <a:xfrm>
            <a:off x="3701573" y="1609289"/>
            <a:ext cx="1714500" cy="2112498"/>
            <a:chOff x="4069963" y="1002718"/>
            <a:chExt cx="2286000" cy="281666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CC69BAA-0F3A-E637-F488-A2D2D317735B}"/>
                </a:ext>
              </a:extLst>
            </p:cNvPr>
            <p:cNvGrpSpPr/>
            <p:nvPr/>
          </p:nvGrpSpPr>
          <p:grpSpPr>
            <a:xfrm>
              <a:off x="4972059" y="3125962"/>
              <a:ext cx="481808" cy="693420"/>
              <a:chOff x="5107854" y="3125962"/>
              <a:chExt cx="481808" cy="693420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C64DA00-D8B2-A5BD-251E-630BB88D8D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8758" y="3125962"/>
                <a:ext cx="0" cy="327660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B33B334-2B06-F275-E6AD-907962266A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07854" y="3337574"/>
                <a:ext cx="481808" cy="481808"/>
              </a:xfrm>
              <a:prstGeom prst="ellipse">
                <a:avLst/>
              </a:prstGeom>
              <a:solidFill>
                <a:srgbClr val="1C267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pic>
            <p:nvPicPr>
              <p:cNvPr id="63" name="Graphic 62">
                <a:extLst>
                  <a:ext uri="{FF2B5EF4-FFF2-40B4-BE49-F238E27FC236}">
                    <a16:creationId xmlns:a16="http://schemas.microsoft.com/office/drawing/2014/main" id="{0D3FD51D-0EA7-F92E-8AD6-1277A64C95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5205905" y="3441975"/>
                <a:ext cx="285706" cy="285706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247A6F-159C-EE16-6920-C44802E8369C}"/>
                </a:ext>
              </a:extLst>
            </p:cNvPr>
            <p:cNvSpPr txBox="1"/>
            <p:nvPr/>
          </p:nvSpPr>
          <p:spPr>
            <a:xfrm>
              <a:off x="4069963" y="1878303"/>
              <a:ext cx="2286000" cy="8463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marR="0" lvl="0" indent="0" algn="ctr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sz="825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Approached by </a:t>
              </a:r>
              <a:r>
                <a:rPr lang="en-US" sz="825" b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GE </a:t>
              </a:r>
              <a:r>
                <a:rPr lang="en-US" sz="825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to develop a high-performance </a:t>
              </a:r>
              <a:r>
                <a:rPr lang="en-US" sz="825" b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dental type tube </a:t>
              </a:r>
              <a:r>
                <a:rPr lang="en-US" sz="825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marking</a:t>
              </a:r>
              <a:r>
                <a:rPr lang="en-US" sz="825" b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825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the expansion into </a:t>
              </a:r>
              <a:r>
                <a:rPr lang="en-US" sz="825" b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imaging markets </a:t>
              </a:r>
              <a:r>
                <a:rPr lang="en-US" sz="825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– PN90507 </a:t>
              </a:r>
            </a:p>
            <a:p>
              <a:r>
                <a:rPr lang="en-US" sz="825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X-ray tube</a:t>
              </a:r>
              <a:endParaRPr lang="en-US" sz="825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4AC49A-9B9B-2085-6B4F-EB2274004B5D}"/>
                </a:ext>
              </a:extLst>
            </p:cNvPr>
            <p:cNvSpPr txBox="1"/>
            <p:nvPr/>
          </p:nvSpPr>
          <p:spPr>
            <a:xfrm>
              <a:off x="4755763" y="2779500"/>
              <a:ext cx="9144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 defTabSz="342900">
                <a:defRPr/>
              </a:pPr>
              <a:r>
                <a:rPr lang="en-US" sz="1050" b="1">
                  <a:solidFill>
                    <a:srgbClr val="1C26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2002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C8D7DEFD-BA59-8400-3ADC-41B33D6D9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252" y="1002718"/>
              <a:ext cx="847423" cy="847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F0BE132-BF33-C80A-A213-D1E1DAF4B0A9}"/>
              </a:ext>
            </a:extLst>
          </p:cNvPr>
          <p:cNvGrpSpPr/>
          <p:nvPr/>
        </p:nvGrpSpPr>
        <p:grpSpPr>
          <a:xfrm>
            <a:off x="5758277" y="1567472"/>
            <a:ext cx="1714500" cy="2155771"/>
            <a:chOff x="7544650" y="946962"/>
            <a:chExt cx="2286000" cy="2874361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4ADA7211-2742-8E41-3BF3-4158468D2842}"/>
                </a:ext>
              </a:extLst>
            </p:cNvPr>
            <p:cNvGrpSpPr/>
            <p:nvPr/>
          </p:nvGrpSpPr>
          <p:grpSpPr>
            <a:xfrm>
              <a:off x="8446746" y="3339515"/>
              <a:ext cx="481808" cy="481808"/>
              <a:chOff x="9135494" y="3339515"/>
              <a:chExt cx="481808" cy="481808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81A818A-7D18-6468-7058-3509816DFC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5494" y="3339515"/>
                <a:ext cx="481808" cy="481808"/>
              </a:xfrm>
              <a:prstGeom prst="ellipse">
                <a:avLst/>
              </a:prstGeom>
              <a:solidFill>
                <a:srgbClr val="1C267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19A60569-3241-A162-C4BB-6162E5E59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9231808" y="3443916"/>
                <a:ext cx="285706" cy="285706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4C002D-0115-E085-B9E9-EA944F505304}"/>
                </a:ext>
              </a:extLst>
            </p:cNvPr>
            <p:cNvSpPr txBox="1"/>
            <p:nvPr/>
          </p:nvSpPr>
          <p:spPr>
            <a:xfrm>
              <a:off x="7544650" y="2083391"/>
              <a:ext cx="2286000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algn="ctr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sz="825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X-ray tube developed in </a:t>
              </a:r>
              <a:r>
                <a:rPr lang="en-US" sz="825" b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collaboration with NASA</a:t>
              </a:r>
              <a:r>
                <a:rPr lang="en-US" sz="825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sent to Mars as part of Curiosity rover CheMin instrument</a:t>
              </a:r>
              <a:endParaRPr lang="en-US" sz="825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1D9EB8-DE5A-0BB0-083F-1F2C2AAC19F1}"/>
                </a:ext>
              </a:extLst>
            </p:cNvPr>
            <p:cNvSpPr txBox="1"/>
            <p:nvPr/>
          </p:nvSpPr>
          <p:spPr>
            <a:xfrm>
              <a:off x="8230450" y="2777337"/>
              <a:ext cx="9144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 defTabSz="342900">
                <a:defRPr/>
              </a:pPr>
              <a:r>
                <a:rPr lang="en-US" sz="1050" b="1">
                  <a:solidFill>
                    <a:srgbClr val="1C26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2011</a:t>
              </a:r>
            </a:p>
          </p:txBody>
        </p:sp>
        <p:pic>
          <p:nvPicPr>
            <p:cNvPr id="1030" name="Picture 6" descr="Mars Rover &quot;Curiosity&quot; (Simplified Version) - NASA - Realistic Crafts/Space  - Paper Craft - Canon Creative Park">
              <a:extLst>
                <a:ext uri="{FF2B5EF4-FFF2-40B4-BE49-F238E27FC236}">
                  <a16:creationId xmlns:a16="http://schemas.microsoft.com/office/drawing/2014/main" id="{0AE8DB65-87EC-6776-DCD2-65A476A986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90" b="7234"/>
            <a:stretch/>
          </p:blipFill>
          <p:spPr bwMode="auto">
            <a:xfrm>
              <a:off x="8048115" y="946962"/>
              <a:ext cx="1279071" cy="111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A95ED7F-CDFE-FEAD-717C-2B6F1B77D79B}"/>
              </a:ext>
            </a:extLst>
          </p:cNvPr>
          <p:cNvGrpSpPr/>
          <p:nvPr/>
        </p:nvGrpSpPr>
        <p:grpSpPr>
          <a:xfrm>
            <a:off x="7779586" y="2071400"/>
            <a:ext cx="1232114" cy="1658538"/>
            <a:chOff x="10632845" y="1618866"/>
            <a:chExt cx="1642819" cy="221138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3C06079-0FAF-AA40-1D8C-BB098D6CFB7B}"/>
                </a:ext>
              </a:extLst>
            </p:cNvPr>
            <p:cNvSpPr txBox="1"/>
            <p:nvPr/>
          </p:nvSpPr>
          <p:spPr>
            <a:xfrm>
              <a:off x="10632845" y="1618866"/>
              <a:ext cx="1642819" cy="9314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88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Enabled Mining Shovel Analysis</a:t>
              </a:r>
            </a:p>
            <a:p>
              <a:pPr algn="ctr"/>
              <a:r>
                <a:rPr lang="en-US" sz="788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Ruggedized OIXT X-ray tube designed for harsh environments</a:t>
              </a: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7C35947-453B-650F-24A4-A21EC8F2461F}"/>
                </a:ext>
              </a:extLst>
            </p:cNvPr>
            <p:cNvGrpSpPr/>
            <p:nvPr/>
          </p:nvGrpSpPr>
          <p:grpSpPr>
            <a:xfrm>
              <a:off x="11213350" y="3141743"/>
              <a:ext cx="481808" cy="688507"/>
              <a:chOff x="10185180" y="3141743"/>
              <a:chExt cx="481808" cy="688507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194EBB5-9833-6674-F4EB-01843B505179}"/>
                  </a:ext>
                </a:extLst>
              </p:cNvPr>
              <p:cNvGrpSpPr/>
              <p:nvPr/>
            </p:nvGrpSpPr>
            <p:grpSpPr>
              <a:xfrm>
                <a:off x="10185180" y="3141743"/>
                <a:ext cx="481808" cy="688507"/>
                <a:chOff x="2621239" y="3042125"/>
                <a:chExt cx="481808" cy="688507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A440D58C-D4BA-0AD2-7832-1289E5B115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6548" y="3042125"/>
                  <a:ext cx="0" cy="327660"/>
                </a:xfrm>
                <a:prstGeom prst="line">
                  <a:avLst/>
                </a:prstGeom>
                <a:ln w="6350">
                  <a:solidFill>
                    <a:schemeClr val="bg1">
                      <a:lumMod val="85000"/>
                    </a:schemeClr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308074F2-638E-1BCC-19F8-36E366E4F0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621239" y="3248824"/>
                  <a:ext cx="481808" cy="481808"/>
                </a:xfrm>
                <a:prstGeom prst="ellipse">
                  <a:avLst/>
                </a:prstGeom>
                <a:solidFill>
                  <a:srgbClr val="1C2674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p:grpSp>
          <p:pic>
            <p:nvPicPr>
              <p:cNvPr id="49" name="Graphic 48">
                <a:extLst>
                  <a:ext uri="{FF2B5EF4-FFF2-40B4-BE49-F238E27FC236}">
                    <a16:creationId xmlns:a16="http://schemas.microsoft.com/office/drawing/2014/main" id="{6BE4289C-2AFE-3F47-E014-7F8EBAF02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10290394" y="3440854"/>
                <a:ext cx="285706" cy="285706"/>
              </a:xfrm>
              <a:prstGeom prst="rect">
                <a:avLst/>
              </a:prstGeom>
            </p:spPr>
          </p:pic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8D68783-A3D7-A952-24F3-A258029933E5}"/>
                </a:ext>
              </a:extLst>
            </p:cNvPr>
            <p:cNvSpPr txBox="1"/>
            <p:nvPr/>
          </p:nvSpPr>
          <p:spPr>
            <a:xfrm>
              <a:off x="10997054" y="2777981"/>
              <a:ext cx="9144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 defTabSz="342900">
                <a:defRPr/>
              </a:pPr>
              <a:r>
                <a:rPr lang="en-US" sz="1050" b="1">
                  <a:solidFill>
                    <a:srgbClr val="1C26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2021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19A4EEB-AC83-B32B-D11A-43A875E414FF}"/>
              </a:ext>
            </a:extLst>
          </p:cNvPr>
          <p:cNvGrpSpPr/>
          <p:nvPr/>
        </p:nvGrpSpPr>
        <p:grpSpPr>
          <a:xfrm>
            <a:off x="6934633" y="3371949"/>
            <a:ext cx="1389134" cy="2104762"/>
            <a:chOff x="9680831" y="3352932"/>
            <a:chExt cx="1852178" cy="280634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C306156-3A21-7683-0AB1-56531A3F5526}"/>
                </a:ext>
              </a:extLst>
            </p:cNvPr>
            <p:cNvSpPr txBox="1"/>
            <p:nvPr/>
          </p:nvSpPr>
          <p:spPr>
            <a:xfrm>
              <a:off x="9680831" y="4338565"/>
              <a:ext cx="1852178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algn="ctr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sz="825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Release of </a:t>
              </a:r>
              <a:r>
                <a:rPr lang="en-US" sz="825" b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Forte anti-corrosion window </a:t>
              </a:r>
              <a:r>
                <a:rPr lang="en-US" sz="825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coating (was adopted by first Customer in 2019)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2BA813A-3C9A-E970-90A9-93013BA323F6}"/>
                </a:ext>
              </a:extLst>
            </p:cNvPr>
            <p:cNvSpPr txBox="1"/>
            <p:nvPr/>
          </p:nvSpPr>
          <p:spPr>
            <a:xfrm>
              <a:off x="10035800" y="4117959"/>
              <a:ext cx="9144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 defTabSz="342900">
                <a:defRPr/>
              </a:pPr>
              <a:r>
                <a:rPr lang="en-US" sz="1050" b="1">
                  <a:solidFill>
                    <a:srgbClr val="1C26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2018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FC83DAB-8FAF-D388-12CE-B624268D7DEE}"/>
                </a:ext>
              </a:extLst>
            </p:cNvPr>
            <p:cNvGrpSpPr/>
            <p:nvPr/>
          </p:nvGrpSpPr>
          <p:grpSpPr>
            <a:xfrm>
              <a:off x="10252096" y="3352932"/>
              <a:ext cx="481808" cy="654891"/>
              <a:chOff x="11170882" y="3352932"/>
              <a:chExt cx="481808" cy="654891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0F10EDB-D6B3-81B4-662C-4ABAD811D4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11786" y="3680163"/>
                <a:ext cx="0" cy="327660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5B219E4C-5828-3D47-104B-9AD6138388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70882" y="3352932"/>
                <a:ext cx="481808" cy="481808"/>
              </a:xfrm>
              <a:prstGeom prst="ellipse">
                <a:avLst/>
              </a:prstGeom>
              <a:solidFill>
                <a:srgbClr val="1C267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9CE4712E-2152-00F2-878F-5131256C7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11267196" y="3457333"/>
                <a:ext cx="285706" cy="285706"/>
              </a:xfrm>
              <a:prstGeom prst="rect">
                <a:avLst/>
              </a:prstGeom>
            </p:spPr>
          </p:pic>
        </p:grpSp>
        <p:pic>
          <p:nvPicPr>
            <p:cNvPr id="97" name="Picture 96" descr="A picture containing toiletry, Petri dish, cosmetic, dishware&#10;&#10;Description automatically generated">
              <a:extLst>
                <a:ext uri="{FF2B5EF4-FFF2-40B4-BE49-F238E27FC236}">
                  <a16:creationId xmlns:a16="http://schemas.microsoft.com/office/drawing/2014/main" id="{1F5903A6-8731-4412-726C-D7AF4A9CF5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937" b="89764" l="3968" r="89683">
                          <a14:foregroundMark x1="31746" y1="3937" x2="3968" y2="36220"/>
                          <a14:foregroundMark x1="3968" y1="36220" x2="18254" y2="73228"/>
                          <a14:foregroundMark x1="18254" y1="73228" x2="57143" y2="87402"/>
                          <a14:foregroundMark x1="73810" y1="70866" x2="87302" y2="57480"/>
                          <a14:foregroundMark x1="70635" y1="74016" x2="73810" y2="70866"/>
                          <a14:foregroundMark x1="57143" y1="87402" x2="70635" y2="74016"/>
                          <a14:foregroundMark x1="87302" y1="57480" x2="80159" y2="18110"/>
                          <a14:foregroundMark x1="80159" y1="18110" x2="41270" y2="2362"/>
                          <a14:foregroundMark x1="41270" y1="2362" x2="7937" y2="25984"/>
                          <a14:foregroundMark x1="7937" y1="25984" x2="11905" y2="66142"/>
                          <a14:foregroundMark x1="11905" y1="66142" x2="46825" y2="88976"/>
                          <a14:foregroundMark x1="79953" y1="70866" x2="84885" y2="68170"/>
                          <a14:foregroundMark x1="74191" y1="74016" x2="79953" y2="70866"/>
                          <a14:foregroundMark x1="46825" y1="88976" x2="74191" y2="74016"/>
                          <a14:foregroundMark x1="85714" y1="66103" x2="85714" y2="25197"/>
                          <a14:foregroundMark x1="85714" y1="25197" x2="86485" y2="64181"/>
                          <a14:foregroundMark x1="47619" y1="12598" x2="38889" y2="4724"/>
                          <a14:foregroundMark x1="65873" y1="7874" x2="65873" y2="7874"/>
                          <a14:foregroundMark x1="69841" y1="7874" x2="69841" y2="7874"/>
                          <a14:foregroundMark x1="3968" y1="33071" x2="5556" y2="49606"/>
                          <a14:backgroundMark x1="84127" y1="74016" x2="84127" y2="74016"/>
                          <a14:backgroundMark x1="82540" y1="77165" x2="88095" y2="66929"/>
                          <a14:backgroundMark x1="84127" y1="70866" x2="84127" y2="70866"/>
                          <a14:backgroundMark x1="82540" y1="74016" x2="88889" y2="65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59" b="5352"/>
            <a:stretch/>
          </p:blipFill>
          <p:spPr>
            <a:xfrm>
              <a:off x="10187123" y="5310268"/>
              <a:ext cx="839594" cy="849013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5E8C9FE-0D3E-D971-71FC-AC46220150F3}"/>
              </a:ext>
            </a:extLst>
          </p:cNvPr>
          <p:cNvGrpSpPr/>
          <p:nvPr/>
        </p:nvGrpSpPr>
        <p:grpSpPr>
          <a:xfrm>
            <a:off x="150115" y="1793014"/>
            <a:ext cx="1187946" cy="1930393"/>
            <a:chOff x="263524" y="1247685"/>
            <a:chExt cx="1583928" cy="257385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B363489-BA0C-59AB-8567-03B2989EC406}"/>
                </a:ext>
              </a:extLst>
            </p:cNvPr>
            <p:cNvGrpSpPr/>
            <p:nvPr/>
          </p:nvGrpSpPr>
          <p:grpSpPr>
            <a:xfrm>
              <a:off x="789497" y="3125962"/>
              <a:ext cx="481808" cy="695580"/>
              <a:chOff x="789497" y="3125962"/>
              <a:chExt cx="481808" cy="69558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D699854-EBE4-F82E-08A0-FFBED7A8FD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0401" y="3125962"/>
                <a:ext cx="0" cy="327660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8A5205E-CED2-66CF-353A-3ED47A3122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9497" y="3339734"/>
                <a:ext cx="481808" cy="481808"/>
              </a:xfrm>
              <a:prstGeom prst="ellipse">
                <a:avLst/>
              </a:prstGeom>
              <a:solidFill>
                <a:srgbClr val="1C267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pic>
            <p:nvPicPr>
              <p:cNvPr id="77" name="Graphic 76">
                <a:extLst>
                  <a:ext uri="{FF2B5EF4-FFF2-40B4-BE49-F238E27FC236}">
                    <a16:creationId xmlns:a16="http://schemas.microsoft.com/office/drawing/2014/main" id="{A1090F7D-90E2-EFE5-FED6-0C0617E35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06596" y="3435404"/>
                <a:ext cx="285706" cy="285706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E71095-73B5-92E2-3E47-2E9D7F0820D8}"/>
                </a:ext>
              </a:extLst>
            </p:cNvPr>
            <p:cNvSpPr txBox="1"/>
            <p:nvPr/>
          </p:nvSpPr>
          <p:spPr>
            <a:xfrm>
              <a:off x="263524" y="2047581"/>
              <a:ext cx="1583928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 defTabSz="342900">
                <a:defRPr/>
              </a:pPr>
              <a:r>
                <a:rPr lang="en-US" sz="825" b="1">
                  <a:latin typeface="Roboto" panose="02000000000000000000" pitchFamily="2" charset="0"/>
                  <a:ea typeface="Roboto" panose="02000000000000000000" pitchFamily="2" charset="0"/>
                </a:rPr>
                <a:t>Foundation</a:t>
              </a:r>
              <a:r>
                <a:rPr lang="en-US" sz="825">
                  <a:latin typeface="Roboto" panose="02000000000000000000" pitchFamily="2" charset="0"/>
                  <a:ea typeface="Roboto" panose="02000000000000000000" pitchFamily="2" charset="0"/>
                </a:rPr>
                <a:t> of X-Tech</a:t>
              </a:r>
            </a:p>
            <a:p>
              <a:pPr algn="ctr" defTabSz="342900">
                <a:defRPr/>
              </a:pPr>
              <a:r>
                <a:rPr lang="en-US" sz="825">
                  <a:latin typeface="Roboto" panose="02000000000000000000" pitchFamily="2" charset="0"/>
                  <a:ea typeface="Roboto" panose="02000000000000000000" pitchFamily="2" charset="0"/>
                </a:rPr>
                <a:t>Initially offered x-ray tube for thickness gauging and XRF applications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B9578D-25FA-16B7-C562-F4B9D6839C7D}"/>
                </a:ext>
              </a:extLst>
            </p:cNvPr>
            <p:cNvSpPr txBox="1"/>
            <p:nvPr/>
          </p:nvSpPr>
          <p:spPr>
            <a:xfrm>
              <a:off x="573201" y="2779500"/>
              <a:ext cx="9144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 defTabSz="342900">
                <a:defRPr/>
              </a:pPr>
              <a:r>
                <a:rPr lang="en-US" sz="1050" b="1">
                  <a:solidFill>
                    <a:srgbClr val="1C26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1982</a:t>
              </a: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CA3F635A-2A92-6E88-5845-8462AB019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215" b="99595" l="2899" r="98551">
                          <a14:foregroundMark x1="77101" y1="2429" x2="82029" y2="12146"/>
                          <a14:foregroundMark x1="91014" y1="18219" x2="60580" y2="12551"/>
                          <a14:foregroundMark x1="6285" y1="34388" x2="5217" y2="34818"/>
                          <a14:foregroundMark x1="9244" y1="33198" x2="6775" y2="34191"/>
                          <a14:foregroundMark x1="10654" y1="32631" x2="9244" y2="33198"/>
                          <a14:foregroundMark x1="12854" y1="31746" x2="12447" y2="31910"/>
                          <a14:foregroundMark x1="60580" y1="12551" x2="46047" y2="18397"/>
                          <a14:foregroundMark x1="17217" y1="62753" x2="20000" y2="69231"/>
                          <a14:foregroundMark x1="17043" y1="62348" x2="17217" y2="62753"/>
                          <a14:foregroundMark x1="16869" y1="61943" x2="17043" y2="62348"/>
                          <a14:foregroundMark x1="16631" y1="61389" x2="16869" y2="61943"/>
                          <a14:foregroundMark x1="5217" y1="34818" x2="5330" y2="35082"/>
                          <a14:foregroundMark x1="20000" y1="69231" x2="20870" y2="69636"/>
                          <a14:foregroundMark x1="3588" y1="39676" x2="3188" y2="38866"/>
                          <a14:foregroundMark x1="4187" y1="40891" x2="3588" y2="39676"/>
                          <a14:foregroundMark x1="4387" y1="41296" x2="4187" y2="40891"/>
                          <a14:foregroundMark x1="4586" y1="41700" x2="4387" y2="41296"/>
                          <a14:foregroundMark x1="5786" y1="44130" x2="5386" y2="43320"/>
                          <a14:foregroundMark x1="6185" y1="44939" x2="5786" y2="44130"/>
                          <a14:foregroundMark x1="6926" y1="46442" x2="6784" y2="46154"/>
                          <a14:foregroundMark x1="17971" y1="68826" x2="15258" y2="63329"/>
                          <a14:foregroundMark x1="93333" y1="17814" x2="93333" y2="17814"/>
                          <a14:foregroundMark x1="94783" y1="56275" x2="94783" y2="38866"/>
                          <a14:foregroundMark x1="98551" y1="42915" x2="98261" y2="52227"/>
                          <a14:foregroundMark x1="37391" y1="91903" x2="49565" y2="91498"/>
                          <a14:foregroundMark x1="42609" y1="99595" x2="42609" y2="99595"/>
                          <a14:foregroundMark x1="76522" y1="1215" x2="76522" y2="1215"/>
                          <a14:backgroundMark x1="8986" y1="45344" x2="10435" y2="48988"/>
                          <a14:backgroundMark x1="11014" y1="51012" x2="15652" y2="58704"/>
                          <a14:backgroundMark x1="9275" y1="46964" x2="13043" y2="52632"/>
                          <a14:backgroundMark x1="14493" y1="59109" x2="16812" y2="61134"/>
                          <a14:backgroundMark x1="17391" y1="62753" x2="17391" y2="62753"/>
                          <a14:backgroundMark x1="16522" y1="61943" x2="16522" y2="61943"/>
                          <a14:backgroundMark x1="17971" y1="62348" x2="17971" y2="62348"/>
                          <a14:backgroundMark x1="17971" y1="62753" x2="17971" y2="62753"/>
                          <a14:backgroundMark x1="8696" y1="41700" x2="8696" y2="43320"/>
                          <a14:backgroundMark x1="7536" y1="45344" x2="7536" y2="46154"/>
                          <a14:backgroundMark x1="9855" y1="46154" x2="8696" y2="40891"/>
                          <a14:backgroundMark x1="7826" y1="39676" x2="7826" y2="39676"/>
                          <a14:backgroundMark x1="8406" y1="41700" x2="8406" y2="41700"/>
                          <a14:backgroundMark x1="8116" y1="41296" x2="8116" y2="41296"/>
                          <a14:backgroundMark x1="7826" y1="40891" x2="7826" y2="40891"/>
                          <a14:backgroundMark x1="8116" y1="41700" x2="8116" y2="41700"/>
                          <a14:backgroundMark x1="7536" y1="41700" x2="7536" y2="41700"/>
                          <a14:backgroundMark x1="8696" y1="44130" x2="8696" y2="44130"/>
                          <a14:backgroundMark x1="6667" y1="45749" x2="6667" y2="45749"/>
                          <a14:backgroundMark x1="7246" y1="46154" x2="8116" y2="47773"/>
                          <a14:backgroundMark x1="7246" y1="45344" x2="6667" y2="44939"/>
                          <a14:backgroundMark x1="9275" y1="39676" x2="8696" y2="39676"/>
                          <a14:backgroundMark x1="7826" y1="40891" x2="7246" y2="40891"/>
                          <a14:backgroundMark x1="12174" y1="34413" x2="32174" y2="26721"/>
                          <a14:backgroundMark x1="33043" y1="25911" x2="40870" y2="23077"/>
                          <a14:backgroundMark x1="36522" y1="24291" x2="33913" y2="25101"/>
                          <a14:backgroundMark x1="13043" y1="33198" x2="13043" y2="33198"/>
                          <a14:backgroundMark x1="13333" y1="33198" x2="13333" y2="33198"/>
                          <a14:backgroundMark x1="13043" y1="31984" x2="13043" y2="31984"/>
                          <a14:backgroundMark x1="11594" y1="35223" x2="13623" y2="34008"/>
                          <a14:backgroundMark x1="13623" y1="33603" x2="12174" y2="34818"/>
                          <a14:backgroundMark x1="41739" y1="21457" x2="44348" y2="21862"/>
                          <a14:backgroundMark x1="41739" y1="22267" x2="44348" y2="20648"/>
                          <a14:backgroundMark x1="43188" y1="21053" x2="42319" y2="21053"/>
                          <a14:backgroundMark x1="6377" y1="44939" x2="6377" y2="453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27" y="1247685"/>
              <a:ext cx="777863" cy="556905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DF6A109-0F21-6BCC-A5B4-200DBF95DAA4}"/>
              </a:ext>
            </a:extLst>
          </p:cNvPr>
          <p:cNvGrpSpPr/>
          <p:nvPr/>
        </p:nvGrpSpPr>
        <p:grpSpPr>
          <a:xfrm>
            <a:off x="4654620" y="3362051"/>
            <a:ext cx="1786885" cy="2284383"/>
            <a:chOff x="5416591" y="3339734"/>
            <a:chExt cx="2382513" cy="3045844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8D40C293-49B8-0F7D-4416-E7FB477EFF5A}"/>
                </a:ext>
              </a:extLst>
            </p:cNvPr>
            <p:cNvGrpSpPr/>
            <p:nvPr/>
          </p:nvGrpSpPr>
          <p:grpSpPr>
            <a:xfrm>
              <a:off x="5416591" y="3339734"/>
              <a:ext cx="2382513" cy="3045844"/>
              <a:chOff x="5126746" y="3339734"/>
              <a:chExt cx="2382513" cy="304584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EAF34BA-F853-3EFE-9987-1C8E7E573CD1}"/>
                  </a:ext>
                </a:extLst>
              </p:cNvPr>
              <p:cNvGrpSpPr/>
              <p:nvPr/>
            </p:nvGrpSpPr>
            <p:grpSpPr>
              <a:xfrm>
                <a:off x="6028842" y="3339734"/>
                <a:ext cx="481808" cy="654891"/>
                <a:chOff x="6091177" y="3244484"/>
                <a:chExt cx="481808" cy="654891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D7BD38F9-1688-838F-B013-F99EBCD249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32081" y="3571715"/>
                  <a:ext cx="0" cy="327660"/>
                </a:xfrm>
                <a:prstGeom prst="line">
                  <a:avLst/>
                </a:prstGeom>
                <a:ln w="6350">
                  <a:solidFill>
                    <a:schemeClr val="bg1">
                      <a:lumMod val="85000"/>
                    </a:schemeClr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186D93EF-38D5-C349-6E2E-3F3B44276C3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91177" y="3244484"/>
                  <a:ext cx="481808" cy="481808"/>
                </a:xfrm>
                <a:prstGeom prst="ellipse">
                  <a:avLst/>
                </a:prstGeom>
                <a:solidFill>
                  <a:srgbClr val="1C2674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B84419-34BA-023E-10CE-65B5EDB6AAAF}"/>
                  </a:ext>
                </a:extLst>
              </p:cNvPr>
              <p:cNvSpPr txBox="1"/>
              <p:nvPr/>
            </p:nvSpPr>
            <p:spPr>
              <a:xfrm>
                <a:off x="5126746" y="4338565"/>
                <a:ext cx="2286000" cy="3385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ctr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defRPr>
                </a:lvl1pPr>
              </a:lstStyle>
              <a:p>
                <a:r>
                  <a:rPr lang="en-US" sz="825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Moved to current location in </a:t>
                </a:r>
                <a:r>
                  <a:rPr lang="en-US" sz="825" b="1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Scotts Valley, CA (</a:t>
                </a:r>
                <a:r>
                  <a:rPr lang="en-US" sz="825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El Pueblo Road)</a:t>
                </a:r>
                <a:endParaRPr lang="en-US" sz="825" baseline="300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F48B34-AB93-4AEF-45D1-B394504EFBDF}"/>
                  </a:ext>
                </a:extLst>
              </p:cNvPr>
              <p:cNvSpPr txBox="1"/>
              <p:nvPr/>
            </p:nvSpPr>
            <p:spPr>
              <a:xfrm>
                <a:off x="5812546" y="4117959"/>
                <a:ext cx="91440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 defTabSz="342900">
                  <a:defRPr/>
                </a:pPr>
                <a:r>
                  <a:rPr lang="en-US" sz="1050" b="1">
                    <a:solidFill>
                      <a:srgbClr val="1C2674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2007</a:t>
                </a:r>
              </a:p>
            </p:txBody>
          </p:sp>
          <p:pic>
            <p:nvPicPr>
              <p:cNvPr id="1032" name="Picture 8" descr="Scotts Valley, California - Wikipedia">
                <a:extLst>
                  <a:ext uri="{FF2B5EF4-FFF2-40B4-BE49-F238E27FC236}">
                    <a16:creationId xmlns:a16="http://schemas.microsoft.com/office/drawing/2014/main" id="{4F858EAB-8D57-B7A3-E8F6-F7277DD4CF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4695" y="4651570"/>
                <a:ext cx="1385202" cy="9530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 descr="A picture containing tree, outdoor, building&#10;&#10;Description automatically generated">
                <a:extLst>
                  <a:ext uri="{FF2B5EF4-FFF2-40B4-BE49-F238E27FC236}">
                    <a16:creationId xmlns:a16="http://schemas.microsoft.com/office/drawing/2014/main" id="{25718943-6C9D-B2D4-7A29-DCF132CCB2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13" t="18099" b="4441"/>
              <a:stretch/>
            </p:blipFill>
            <p:spPr>
              <a:xfrm rot="10800000">
                <a:off x="6028842" y="5462983"/>
                <a:ext cx="1480417" cy="9225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0AD742F-9119-F9A9-F9FF-8732D730D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429177" y="3411882"/>
              <a:ext cx="285706" cy="285706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05EA7E4-8978-407C-CCA3-4440EC84D2E7}"/>
              </a:ext>
            </a:extLst>
          </p:cNvPr>
          <p:cNvGrpSpPr/>
          <p:nvPr/>
        </p:nvGrpSpPr>
        <p:grpSpPr>
          <a:xfrm>
            <a:off x="2684625" y="3361886"/>
            <a:ext cx="1714500" cy="1256954"/>
            <a:chOff x="3033210" y="3339515"/>
            <a:chExt cx="2286000" cy="16759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A6F44C9-ECA2-1230-DD90-269B6B0AD048}"/>
                </a:ext>
              </a:extLst>
            </p:cNvPr>
            <p:cNvGrpSpPr/>
            <p:nvPr/>
          </p:nvGrpSpPr>
          <p:grpSpPr>
            <a:xfrm>
              <a:off x="3033210" y="3339515"/>
              <a:ext cx="2286000" cy="1675939"/>
              <a:chOff x="3335360" y="3339515"/>
              <a:chExt cx="2286000" cy="1675939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6DC0F530-4A30-4A18-644E-2F95045E26D6}"/>
                  </a:ext>
                </a:extLst>
              </p:cNvPr>
              <p:cNvGrpSpPr/>
              <p:nvPr/>
            </p:nvGrpSpPr>
            <p:grpSpPr>
              <a:xfrm>
                <a:off x="4237456" y="3339515"/>
                <a:ext cx="481808" cy="654891"/>
                <a:chOff x="4205688" y="3244265"/>
                <a:chExt cx="481808" cy="654891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F05CA2A-5B33-2704-1DE0-DE38C8932D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46592" y="3571496"/>
                  <a:ext cx="0" cy="327660"/>
                </a:xfrm>
                <a:prstGeom prst="line">
                  <a:avLst/>
                </a:prstGeom>
                <a:ln w="6350">
                  <a:solidFill>
                    <a:schemeClr val="bg1">
                      <a:lumMod val="85000"/>
                    </a:schemeClr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3A5063C0-2D58-BCA0-93B4-4CDD353C46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05688" y="3244265"/>
                  <a:ext cx="481808" cy="481808"/>
                </a:xfrm>
                <a:prstGeom prst="ellipse">
                  <a:avLst/>
                </a:prstGeom>
                <a:solidFill>
                  <a:srgbClr val="1C2674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DE0A5A-FB22-0A7D-A1FA-7597756DF687}"/>
                  </a:ext>
                </a:extLst>
              </p:cNvPr>
              <p:cNvSpPr txBox="1"/>
              <p:nvPr/>
            </p:nvSpPr>
            <p:spPr>
              <a:xfrm>
                <a:off x="3335360" y="4338346"/>
                <a:ext cx="2286000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ctr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defRPr>
                </a:lvl1pPr>
              </a:lstStyle>
              <a:p>
                <a:r>
                  <a:rPr lang="en-US" sz="825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Presented opportunities around </a:t>
                </a:r>
                <a:r>
                  <a:rPr lang="en-US" sz="825" b="1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minifocus analytical tubes</a:t>
                </a:r>
                <a:r>
                  <a:rPr lang="en-US" sz="825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, leading to tube development for key players in the analytical market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9C8191-D1D3-1F9B-A33B-6940E79C3DBB}"/>
                  </a:ext>
                </a:extLst>
              </p:cNvPr>
              <p:cNvSpPr txBox="1"/>
              <p:nvPr/>
            </p:nvSpPr>
            <p:spPr>
              <a:xfrm>
                <a:off x="4021160" y="4117959"/>
                <a:ext cx="91440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 defTabSz="342900">
                  <a:defRPr/>
                </a:pPr>
                <a:r>
                  <a:rPr lang="en-US" sz="1050" b="1">
                    <a:solidFill>
                      <a:srgbClr val="1C2674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1995</a:t>
                </a:r>
              </a:p>
            </p:txBody>
          </p: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1B68253A-0B4B-2EF1-8BA4-F83ECE9A6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31376" y="3446693"/>
              <a:ext cx="276270" cy="276270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ADC2D2B-F465-FA30-E64E-2EF8A3BD2BB5}"/>
              </a:ext>
            </a:extLst>
          </p:cNvPr>
          <p:cNvGrpSpPr/>
          <p:nvPr/>
        </p:nvGrpSpPr>
        <p:grpSpPr>
          <a:xfrm>
            <a:off x="1738040" y="1711465"/>
            <a:ext cx="1714500" cy="2018473"/>
            <a:chOff x="1777615" y="1134585"/>
            <a:chExt cx="2286000" cy="26912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C27580-7121-50B6-CEFF-CB651E41DBE6}"/>
                </a:ext>
              </a:extLst>
            </p:cNvPr>
            <p:cNvSpPr txBox="1"/>
            <p:nvPr/>
          </p:nvSpPr>
          <p:spPr>
            <a:xfrm>
              <a:off x="1777615" y="2087177"/>
              <a:ext cx="2286000" cy="3385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marR="0" lvl="0" indent="0" algn="ctr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sz="825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Link Analytical </a:t>
              </a:r>
              <a:r>
                <a:rPr lang="en-US" sz="825" b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acquired by Oxford Instruments; foundation of OIXT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5216B66-26AC-947E-6DED-9D39F6721442}"/>
                </a:ext>
              </a:extLst>
            </p:cNvPr>
            <p:cNvGrpSpPr/>
            <p:nvPr/>
          </p:nvGrpSpPr>
          <p:grpSpPr>
            <a:xfrm>
              <a:off x="2679711" y="3125962"/>
              <a:ext cx="481808" cy="699920"/>
              <a:chOff x="2779294" y="3125962"/>
              <a:chExt cx="481808" cy="69992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C63F26D-C480-E659-76AB-5BD2BD1085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0198" y="3125962"/>
                <a:ext cx="0" cy="327660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429D598-9030-5688-AD83-2000EC1AB1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79294" y="3344074"/>
                <a:ext cx="481808" cy="481808"/>
              </a:xfrm>
              <a:prstGeom prst="ellipse">
                <a:avLst/>
              </a:prstGeom>
              <a:solidFill>
                <a:srgbClr val="1C267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pic>
            <p:nvPicPr>
              <p:cNvPr id="71" name="Graphic 70">
                <a:extLst>
                  <a:ext uri="{FF2B5EF4-FFF2-40B4-BE49-F238E27FC236}">
                    <a16:creationId xmlns:a16="http://schemas.microsoft.com/office/drawing/2014/main" id="{9A1CAFE3-CB2F-6814-DC60-9A731AFE0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77345" y="3443940"/>
                <a:ext cx="276270" cy="276270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28827C-C112-E3BF-A6C3-C3BE93C0DF11}"/>
                </a:ext>
              </a:extLst>
            </p:cNvPr>
            <p:cNvSpPr txBox="1"/>
            <p:nvPr/>
          </p:nvSpPr>
          <p:spPr>
            <a:xfrm>
              <a:off x="2463415" y="2779500"/>
              <a:ext cx="9144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 defTabSz="342900">
                <a:defRPr/>
              </a:pPr>
              <a:r>
                <a:rPr lang="en-US" sz="1050" b="1">
                  <a:solidFill>
                    <a:srgbClr val="1C26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1990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14A6618F-9B92-86C8-962D-C375D1CBAA8B}"/>
                </a:ext>
              </a:extLst>
            </p:cNvPr>
            <p:cNvGrpSpPr/>
            <p:nvPr/>
          </p:nvGrpSpPr>
          <p:grpSpPr>
            <a:xfrm>
              <a:off x="1926443" y="1134585"/>
              <a:ext cx="1988344" cy="920886"/>
              <a:chOff x="-1089198" y="3549292"/>
              <a:chExt cx="1988344" cy="920886"/>
            </a:xfrm>
          </p:grpSpPr>
          <p:pic>
            <p:nvPicPr>
              <p:cNvPr id="82" name="Picture 2" descr="X-Ray Technology">
                <a:extLst>
                  <a:ext uri="{FF2B5EF4-FFF2-40B4-BE49-F238E27FC236}">
                    <a16:creationId xmlns:a16="http://schemas.microsoft.com/office/drawing/2014/main" id="{48FF9138-BDA6-BC77-C0A4-A2944524BC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953"/>
              <a:stretch/>
            </p:blipFill>
            <p:spPr bwMode="auto">
              <a:xfrm>
                <a:off x="-853251" y="3549292"/>
                <a:ext cx="1516450" cy="506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X-Ray Technology">
                <a:extLst>
                  <a:ext uri="{FF2B5EF4-FFF2-40B4-BE49-F238E27FC236}">
                    <a16:creationId xmlns:a16="http://schemas.microsoft.com/office/drawing/2014/main" id="{35731FD9-8F4C-ED36-DE60-50D07F437B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58" r="6729"/>
              <a:stretch/>
            </p:blipFill>
            <p:spPr bwMode="auto">
              <a:xfrm>
                <a:off x="-1089198" y="3999206"/>
                <a:ext cx="1988344" cy="470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0273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317525-26F5-4E2D-9A3E-8F127BFD4530}"/>
              </a:ext>
            </a:extLst>
          </p:cNvPr>
          <p:cNvSpPr/>
          <p:nvPr/>
        </p:nvSpPr>
        <p:spPr>
          <a:xfrm>
            <a:off x="5581339" y="1838769"/>
            <a:ext cx="1785235" cy="715580"/>
          </a:xfrm>
          <a:prstGeom prst="rect">
            <a:avLst/>
          </a:prstGeom>
          <a:solidFill>
            <a:schemeClr val="accent2">
              <a:alpha val="1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srgbClr val="FFFFFF"/>
              </a:solidFill>
              <a:latin typeface="Oxford Raleway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0AFF8-7A78-402C-87F1-4E463C85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56" y="959155"/>
            <a:ext cx="6945147" cy="565149"/>
          </a:xfrm>
        </p:spPr>
        <p:txBody>
          <a:bodyPr/>
          <a:lstStyle/>
          <a:p>
            <a:pPr eaLnBrk="0" hangingPunct="0"/>
            <a:r>
              <a:rPr lang="en-US" sz="2400" dirty="0">
                <a:latin typeface="+mn-lt"/>
                <a:cs typeface="Arial"/>
              </a:rPr>
              <a:t>Markets Served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21DD5EF-12D2-4BBC-81BA-EB8CA3163F72}"/>
              </a:ext>
            </a:extLst>
          </p:cNvPr>
          <p:cNvGrpSpPr/>
          <p:nvPr/>
        </p:nvGrpSpPr>
        <p:grpSpPr>
          <a:xfrm>
            <a:off x="5622066" y="1909640"/>
            <a:ext cx="1796049" cy="514350"/>
            <a:chOff x="5825844" y="3386100"/>
            <a:chExt cx="2394732" cy="6858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405232-7643-4FE6-AF9B-AF1C7EA59D5F}"/>
                </a:ext>
              </a:extLst>
            </p:cNvPr>
            <p:cNvSpPr txBox="1"/>
            <p:nvPr/>
          </p:nvSpPr>
          <p:spPr>
            <a:xfrm>
              <a:off x="6511644" y="3516315"/>
              <a:ext cx="17089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>
                  <a:solidFill>
                    <a:srgbClr val="000000"/>
                  </a:solidFill>
                  <a:latin typeface="Oxford Raleway"/>
                </a:rPr>
                <a:t>Analytical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393C75E-04A2-4080-A406-024F8DDAAA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25844" y="3386100"/>
              <a:ext cx="685800" cy="685800"/>
              <a:chOff x="6732747" y="3810000"/>
              <a:chExt cx="914400" cy="91440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19686A6-B11E-4A7A-AC75-4A98CCEBAA0C}"/>
                  </a:ext>
                </a:extLst>
              </p:cNvPr>
              <p:cNvSpPr/>
              <p:nvPr/>
            </p:nvSpPr>
            <p:spPr bwMode="auto">
              <a:xfrm>
                <a:off x="6855890" y="3940436"/>
                <a:ext cx="461419" cy="46141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latin typeface="Frutiger Roman" pitchFamily="34" charset="0"/>
                </a:endParaRPr>
              </a:p>
            </p:txBody>
          </p:sp>
          <p:pic>
            <p:nvPicPr>
              <p:cNvPr id="4" name="Graphic 3" descr="Research">
                <a:extLst>
                  <a:ext uri="{FF2B5EF4-FFF2-40B4-BE49-F238E27FC236}">
                    <a16:creationId xmlns:a16="http://schemas.microsoft.com/office/drawing/2014/main" id="{0DDF53BF-139E-46E9-A209-5EC08C55D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732747" y="381000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D1414D9-0CE5-4D5C-A536-80740045B413}"/>
              </a:ext>
            </a:extLst>
          </p:cNvPr>
          <p:cNvGrpSpPr/>
          <p:nvPr/>
        </p:nvGrpSpPr>
        <p:grpSpPr>
          <a:xfrm>
            <a:off x="1498659" y="1898960"/>
            <a:ext cx="1640781" cy="514350"/>
            <a:chOff x="980007" y="3239988"/>
            <a:chExt cx="2187708" cy="6858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860E85-F989-4F91-9260-F101AAD66C30}"/>
                </a:ext>
              </a:extLst>
            </p:cNvPr>
            <p:cNvSpPr txBox="1"/>
            <p:nvPr/>
          </p:nvSpPr>
          <p:spPr>
            <a:xfrm>
              <a:off x="1665807" y="3409749"/>
              <a:ext cx="150190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>
                  <a:solidFill>
                    <a:srgbClr val="000000"/>
                  </a:solidFill>
                  <a:latin typeface="Oxford Raleway"/>
                </a:rPr>
                <a:t>Imaging</a:t>
              </a:r>
            </a:p>
          </p:txBody>
        </p:sp>
        <p:pic>
          <p:nvPicPr>
            <p:cNvPr id="25" name="Graphic 24" descr="Camera">
              <a:extLst>
                <a:ext uri="{FF2B5EF4-FFF2-40B4-BE49-F238E27FC236}">
                  <a16:creationId xmlns:a16="http://schemas.microsoft.com/office/drawing/2014/main" id="{F0849500-73AE-4CA5-B81C-A7975C5C3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0007" y="3239988"/>
              <a:ext cx="685800" cy="6858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D67770-AAF0-4A92-B371-BC0E84A6EA0E}"/>
              </a:ext>
            </a:extLst>
          </p:cNvPr>
          <p:cNvGrpSpPr>
            <a:grpSpLocks noChangeAspect="1"/>
          </p:cNvGrpSpPr>
          <p:nvPr/>
        </p:nvGrpSpPr>
        <p:grpSpPr>
          <a:xfrm>
            <a:off x="3110994" y="2747185"/>
            <a:ext cx="494589" cy="514350"/>
            <a:chOff x="244800" y="4975136"/>
            <a:chExt cx="990600" cy="1030179"/>
          </a:xfrm>
        </p:grpSpPr>
        <p:pic>
          <p:nvPicPr>
            <p:cNvPr id="22" name="Graphic 21" descr="Factory">
              <a:extLst>
                <a:ext uri="{FF2B5EF4-FFF2-40B4-BE49-F238E27FC236}">
                  <a16:creationId xmlns:a16="http://schemas.microsoft.com/office/drawing/2014/main" id="{7F32721F-E077-48A7-9436-E261304B5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4800" y="4975136"/>
              <a:ext cx="914400" cy="914400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2642C03-B844-4447-9F44-594A44644E56}"/>
                </a:ext>
              </a:extLst>
            </p:cNvPr>
            <p:cNvGrpSpPr/>
            <p:nvPr/>
          </p:nvGrpSpPr>
          <p:grpSpPr>
            <a:xfrm>
              <a:off x="835822" y="5605737"/>
              <a:ext cx="399578" cy="399578"/>
              <a:chOff x="4665818" y="5175288"/>
              <a:chExt cx="304800" cy="3048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A7EC7A9-C0CF-44E0-B073-D06DF6C180EC}"/>
                  </a:ext>
                </a:extLst>
              </p:cNvPr>
              <p:cNvSpPr/>
              <p:nvPr/>
            </p:nvSpPr>
            <p:spPr bwMode="auto">
              <a:xfrm>
                <a:off x="4703446" y="5265419"/>
                <a:ext cx="209550" cy="158115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latin typeface="Frutiger Roman" pitchFamily="34" charset="0"/>
                </a:endParaRPr>
              </a:p>
            </p:txBody>
          </p:sp>
          <p:pic>
            <p:nvPicPr>
              <p:cNvPr id="27" name="Graphic 26" descr="Camera">
                <a:extLst>
                  <a:ext uri="{FF2B5EF4-FFF2-40B4-BE49-F238E27FC236}">
                    <a16:creationId xmlns:a16="http://schemas.microsoft.com/office/drawing/2014/main" id="{27B0E080-9206-40C0-9D5E-444BCA182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665818" y="5175288"/>
                <a:ext cx="304800" cy="304800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4336222-9EAB-43F5-9DDC-4D73E154471B}"/>
              </a:ext>
            </a:extLst>
          </p:cNvPr>
          <p:cNvGrpSpPr>
            <a:grpSpLocks noChangeAspect="1"/>
          </p:cNvGrpSpPr>
          <p:nvPr/>
        </p:nvGrpSpPr>
        <p:grpSpPr>
          <a:xfrm>
            <a:off x="1978675" y="2747192"/>
            <a:ext cx="509508" cy="514352"/>
            <a:chOff x="1210150" y="4983680"/>
            <a:chExt cx="1012018" cy="1021635"/>
          </a:xfrm>
        </p:grpSpPr>
        <p:pic>
          <p:nvPicPr>
            <p:cNvPr id="18" name="Graphic 17" descr="Processor">
              <a:extLst>
                <a:ext uri="{FF2B5EF4-FFF2-40B4-BE49-F238E27FC236}">
                  <a16:creationId xmlns:a16="http://schemas.microsoft.com/office/drawing/2014/main" id="{F28C11DA-6CF1-407A-BDB8-A41FE854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10150" y="4983680"/>
              <a:ext cx="914400" cy="914400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498CDDD-4518-4367-9A61-4393E803FEA0}"/>
                </a:ext>
              </a:extLst>
            </p:cNvPr>
            <p:cNvGrpSpPr/>
            <p:nvPr/>
          </p:nvGrpSpPr>
          <p:grpSpPr>
            <a:xfrm>
              <a:off x="1822590" y="5605737"/>
              <a:ext cx="399578" cy="399578"/>
              <a:chOff x="4665818" y="5175288"/>
              <a:chExt cx="304800" cy="30480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D289E65-875F-4B3F-838D-8E79CFD35F9A}"/>
                  </a:ext>
                </a:extLst>
              </p:cNvPr>
              <p:cNvSpPr/>
              <p:nvPr/>
            </p:nvSpPr>
            <p:spPr bwMode="auto">
              <a:xfrm>
                <a:off x="4703446" y="5265419"/>
                <a:ext cx="209550" cy="158115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latin typeface="Frutiger Roman" pitchFamily="34" charset="0"/>
                </a:endParaRPr>
              </a:p>
            </p:txBody>
          </p:sp>
          <p:pic>
            <p:nvPicPr>
              <p:cNvPr id="38" name="Graphic 37" descr="Camera">
                <a:extLst>
                  <a:ext uri="{FF2B5EF4-FFF2-40B4-BE49-F238E27FC236}">
                    <a16:creationId xmlns:a16="http://schemas.microsoft.com/office/drawing/2014/main" id="{083BE376-9BAC-4FE1-BE03-4A637F6C0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665818" y="5175288"/>
                <a:ext cx="304800" cy="304800"/>
              </a:xfrm>
              <a:prstGeom prst="rect">
                <a:avLst/>
              </a:prstGeom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A8AE877-AB31-4236-8BF9-125F105F6BDC}"/>
              </a:ext>
            </a:extLst>
          </p:cNvPr>
          <p:cNvGrpSpPr>
            <a:grpSpLocks noChangeAspect="1"/>
          </p:cNvGrpSpPr>
          <p:nvPr/>
        </p:nvGrpSpPr>
        <p:grpSpPr>
          <a:xfrm>
            <a:off x="923874" y="2747185"/>
            <a:ext cx="456544" cy="514350"/>
            <a:chOff x="2319785" y="4975136"/>
            <a:chExt cx="914400" cy="1030179"/>
          </a:xfrm>
        </p:grpSpPr>
        <p:pic>
          <p:nvPicPr>
            <p:cNvPr id="16" name="Graphic 15" descr="Medical">
              <a:extLst>
                <a:ext uri="{FF2B5EF4-FFF2-40B4-BE49-F238E27FC236}">
                  <a16:creationId xmlns:a16="http://schemas.microsoft.com/office/drawing/2014/main" id="{EB68AB0C-E65D-4014-A6E4-84521EB21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319785" y="4975136"/>
              <a:ext cx="914400" cy="914400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92CFE7B-7F12-4065-96D2-53267B66A429}"/>
                </a:ext>
              </a:extLst>
            </p:cNvPr>
            <p:cNvGrpSpPr/>
            <p:nvPr/>
          </p:nvGrpSpPr>
          <p:grpSpPr>
            <a:xfrm>
              <a:off x="2809358" y="5605737"/>
              <a:ext cx="399578" cy="399578"/>
              <a:chOff x="4665818" y="5175288"/>
              <a:chExt cx="304800" cy="3048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B761F78-4F14-44C5-939F-07A00281EFB7}"/>
                  </a:ext>
                </a:extLst>
              </p:cNvPr>
              <p:cNvSpPr/>
              <p:nvPr/>
            </p:nvSpPr>
            <p:spPr bwMode="auto">
              <a:xfrm>
                <a:off x="4703446" y="5265419"/>
                <a:ext cx="209550" cy="158115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latin typeface="Frutiger Roman" pitchFamily="34" charset="0"/>
                </a:endParaRPr>
              </a:p>
            </p:txBody>
          </p:sp>
          <p:pic>
            <p:nvPicPr>
              <p:cNvPr id="41" name="Graphic 40" descr="Camera">
                <a:extLst>
                  <a:ext uri="{FF2B5EF4-FFF2-40B4-BE49-F238E27FC236}">
                    <a16:creationId xmlns:a16="http://schemas.microsoft.com/office/drawing/2014/main" id="{ABC29D07-6A6F-4D7D-88C1-6D1E8F74A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665818" y="5175288"/>
                <a:ext cx="304800" cy="304800"/>
              </a:xfrm>
              <a:prstGeom prst="rect">
                <a:avLst/>
              </a:prstGeom>
            </p:spPr>
          </p:pic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D3604BE-F402-4C7D-9A54-C573DBC7701D}"/>
              </a:ext>
            </a:extLst>
          </p:cNvPr>
          <p:cNvGrpSpPr>
            <a:grpSpLocks noChangeAspect="1"/>
          </p:cNvGrpSpPr>
          <p:nvPr/>
        </p:nvGrpSpPr>
        <p:grpSpPr>
          <a:xfrm>
            <a:off x="5135399" y="2808788"/>
            <a:ext cx="494875" cy="514347"/>
            <a:chOff x="4195219" y="3905930"/>
            <a:chExt cx="914400" cy="950381"/>
          </a:xfrm>
        </p:grpSpPr>
        <p:pic>
          <p:nvPicPr>
            <p:cNvPr id="10" name="Graphic 9" descr="Atom">
              <a:extLst>
                <a:ext uri="{FF2B5EF4-FFF2-40B4-BE49-F238E27FC236}">
                  <a16:creationId xmlns:a16="http://schemas.microsoft.com/office/drawing/2014/main" id="{A4957299-7A8D-4BC7-A942-42FD01A20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195219" y="3905930"/>
              <a:ext cx="914400" cy="914400"/>
            </a:xfrm>
            <a:prstGeom prst="rect">
              <a:avLst/>
            </a:prstGeom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CD55A6F-0C5C-4155-97B6-4A0005C677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06437" y="4453976"/>
              <a:ext cx="402335" cy="402335"/>
              <a:chOff x="6732747" y="3810000"/>
              <a:chExt cx="914400" cy="914400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17F948D-3D59-42C3-97EC-58C25E517651}"/>
                  </a:ext>
                </a:extLst>
              </p:cNvPr>
              <p:cNvSpPr/>
              <p:nvPr/>
            </p:nvSpPr>
            <p:spPr bwMode="auto">
              <a:xfrm>
                <a:off x="6855890" y="3940436"/>
                <a:ext cx="461419" cy="46141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latin typeface="Frutiger Roman" pitchFamily="34" charset="0"/>
                </a:endParaRPr>
              </a:p>
            </p:txBody>
          </p:sp>
          <p:pic>
            <p:nvPicPr>
              <p:cNvPr id="55" name="Graphic 54" descr="Research">
                <a:extLst>
                  <a:ext uri="{FF2B5EF4-FFF2-40B4-BE49-F238E27FC236}">
                    <a16:creationId xmlns:a16="http://schemas.microsoft.com/office/drawing/2014/main" id="{9511FA6E-40B9-4B44-92AA-2FC2F7A17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732747" y="381000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BE113ED-5913-45DB-9E5F-15B6AE0C1837}"/>
              </a:ext>
            </a:extLst>
          </p:cNvPr>
          <p:cNvGrpSpPr>
            <a:grpSpLocks noChangeAspect="1"/>
          </p:cNvGrpSpPr>
          <p:nvPr/>
        </p:nvGrpSpPr>
        <p:grpSpPr>
          <a:xfrm>
            <a:off x="7573014" y="2747185"/>
            <a:ext cx="514350" cy="514350"/>
            <a:chOff x="7770290" y="3905930"/>
            <a:chExt cx="914400" cy="914400"/>
          </a:xfrm>
        </p:grpSpPr>
        <p:pic>
          <p:nvPicPr>
            <p:cNvPr id="50" name="Graphic 49" descr="Diamond">
              <a:extLst>
                <a:ext uri="{FF2B5EF4-FFF2-40B4-BE49-F238E27FC236}">
                  <a16:creationId xmlns:a16="http://schemas.microsoft.com/office/drawing/2014/main" id="{7923E9E2-0DDB-4C59-8570-2C7C93B89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770290" y="3905930"/>
              <a:ext cx="914400" cy="914400"/>
            </a:xfrm>
            <a:prstGeom prst="rect">
              <a:avLst/>
            </a:prstGeom>
          </p:spPr>
        </p:pic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C8C51DE-C33D-4EDB-8E9B-F8739686206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82347" y="4417990"/>
              <a:ext cx="402335" cy="402335"/>
              <a:chOff x="6732747" y="3810000"/>
              <a:chExt cx="914400" cy="91440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9CA5753-6740-41AC-96FA-F5B2D3B5AF15}"/>
                  </a:ext>
                </a:extLst>
              </p:cNvPr>
              <p:cNvSpPr/>
              <p:nvPr/>
            </p:nvSpPr>
            <p:spPr bwMode="auto">
              <a:xfrm>
                <a:off x="6855890" y="3940436"/>
                <a:ext cx="461419" cy="46141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latin typeface="Frutiger Roman" pitchFamily="34" charset="0"/>
                </a:endParaRPr>
              </a:p>
            </p:txBody>
          </p:sp>
          <p:pic>
            <p:nvPicPr>
              <p:cNvPr id="61" name="Graphic 60" descr="Research">
                <a:extLst>
                  <a:ext uri="{FF2B5EF4-FFF2-40B4-BE49-F238E27FC236}">
                    <a16:creationId xmlns:a16="http://schemas.microsoft.com/office/drawing/2014/main" id="{6E3F70B0-1638-4897-89DD-AB011CAD3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732747" y="381000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117D334-CB33-4084-9869-F99F191B399A}"/>
              </a:ext>
            </a:extLst>
          </p:cNvPr>
          <p:cNvGrpSpPr>
            <a:grpSpLocks noChangeAspect="1"/>
          </p:cNvGrpSpPr>
          <p:nvPr/>
        </p:nvGrpSpPr>
        <p:grpSpPr>
          <a:xfrm>
            <a:off x="6240127" y="2747185"/>
            <a:ext cx="514350" cy="514350"/>
            <a:chOff x="5510276" y="3944655"/>
            <a:chExt cx="914400" cy="914400"/>
          </a:xfrm>
        </p:grpSpPr>
        <p:pic>
          <p:nvPicPr>
            <p:cNvPr id="52" name="Graphic 51" descr="Ruler">
              <a:extLst>
                <a:ext uri="{FF2B5EF4-FFF2-40B4-BE49-F238E27FC236}">
                  <a16:creationId xmlns:a16="http://schemas.microsoft.com/office/drawing/2014/main" id="{0B4C542D-3FB6-4F14-AD38-064E87915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510276" y="3944655"/>
              <a:ext cx="914400" cy="914400"/>
            </a:xfrm>
            <a:prstGeom prst="rect">
              <a:avLst/>
            </a:prstGeom>
          </p:spPr>
        </p:pic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BC0391E-8584-45A8-BB56-192A2CFE30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22333" y="4453976"/>
              <a:ext cx="402335" cy="402335"/>
              <a:chOff x="6732747" y="3810000"/>
              <a:chExt cx="914400" cy="914400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5106198-DAC0-4EE7-B205-B947DBBC5CC0}"/>
                  </a:ext>
                </a:extLst>
              </p:cNvPr>
              <p:cNvSpPr/>
              <p:nvPr/>
            </p:nvSpPr>
            <p:spPr bwMode="auto">
              <a:xfrm>
                <a:off x="6855890" y="3940436"/>
                <a:ext cx="461419" cy="46141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latin typeface="Frutiger Roman" pitchFamily="34" charset="0"/>
                </a:endParaRPr>
              </a:p>
            </p:txBody>
          </p:sp>
          <p:pic>
            <p:nvPicPr>
              <p:cNvPr id="64" name="Graphic 63" descr="Research">
                <a:extLst>
                  <a:ext uri="{FF2B5EF4-FFF2-40B4-BE49-F238E27FC236}">
                    <a16:creationId xmlns:a16="http://schemas.microsoft.com/office/drawing/2014/main" id="{C843DCE3-070D-4816-B2D2-F31B79692B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732747" y="3810000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7EA18C22-5046-49BF-8860-0E462DA6328C}"/>
              </a:ext>
            </a:extLst>
          </p:cNvPr>
          <p:cNvSpPr txBox="1"/>
          <p:nvPr/>
        </p:nvSpPr>
        <p:spPr>
          <a:xfrm>
            <a:off x="4770121" y="3354024"/>
            <a:ext cx="1225430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350" b="1">
                <a:solidFill>
                  <a:srgbClr val="000000"/>
                </a:solidFill>
                <a:latin typeface="Oxford Raleway"/>
              </a:rPr>
              <a:t>XFA</a:t>
            </a:r>
          </a:p>
          <a:p>
            <a:pPr algn="ctr" defTabSz="342900">
              <a:defRPr/>
            </a:pPr>
            <a:endParaRPr lang="en-US" sz="600">
              <a:solidFill>
                <a:srgbClr val="000000"/>
              </a:solidFill>
              <a:latin typeface="Oxford Raleway"/>
            </a:endParaRPr>
          </a:p>
          <a:p>
            <a:pPr algn="ctr" defTabSz="342900">
              <a:defRPr/>
            </a:pPr>
            <a:r>
              <a:rPr lang="en-US" sz="1350">
                <a:solidFill>
                  <a:srgbClr val="000000"/>
                </a:solidFill>
                <a:latin typeface="Oxford Raleway"/>
              </a:rPr>
              <a:t>X-Ray Fluorescence Analysis</a:t>
            </a:r>
          </a:p>
          <a:p>
            <a:pPr algn="ctr" defTabSz="342900">
              <a:defRPr/>
            </a:pPr>
            <a:endParaRPr lang="en-US" sz="900">
              <a:solidFill>
                <a:srgbClr val="000000"/>
              </a:solidFill>
              <a:latin typeface="Oxford Raleway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srgbClr val="000000"/>
                </a:solidFill>
                <a:latin typeface="Oxford Raleway"/>
              </a:rPr>
              <a:t>Elemental analysis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srgbClr val="000000"/>
                </a:solidFill>
                <a:latin typeface="Oxford Raleway"/>
              </a:rPr>
              <a:t>Metal &amp; alloy sorting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srgbClr val="000000"/>
                </a:solidFill>
                <a:latin typeface="Oxford Raleway"/>
              </a:rPr>
              <a:t>Regulatory (RoHS/WEEE)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endParaRPr lang="en-US" sz="1050">
              <a:solidFill>
                <a:srgbClr val="000000"/>
              </a:solidFill>
              <a:latin typeface="Oxford Raleway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2055016-905A-4BB1-80DC-E4E07E3285BE}"/>
              </a:ext>
            </a:extLst>
          </p:cNvPr>
          <p:cNvSpPr txBox="1"/>
          <p:nvPr/>
        </p:nvSpPr>
        <p:spPr>
          <a:xfrm>
            <a:off x="5978950" y="3352484"/>
            <a:ext cx="10367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350" b="1" dirty="0">
                <a:solidFill>
                  <a:srgbClr val="000000"/>
                </a:solidFill>
                <a:latin typeface="Oxford Raleway"/>
              </a:rPr>
              <a:t>XFT</a:t>
            </a:r>
          </a:p>
          <a:p>
            <a:pPr algn="ctr" defTabSz="342900">
              <a:defRPr/>
            </a:pPr>
            <a:endParaRPr lang="en-US" sz="600" dirty="0">
              <a:solidFill>
                <a:srgbClr val="000000"/>
              </a:solidFill>
              <a:latin typeface="Oxford Raleway"/>
            </a:endParaRPr>
          </a:p>
          <a:p>
            <a:pPr algn="ctr" defTabSz="342900">
              <a:defRPr/>
            </a:pPr>
            <a:r>
              <a:rPr lang="en-US" sz="1350" dirty="0">
                <a:solidFill>
                  <a:srgbClr val="000000"/>
                </a:solidFill>
                <a:latin typeface="Oxford Raleway"/>
              </a:rPr>
              <a:t>X-Ray</a:t>
            </a:r>
          </a:p>
          <a:p>
            <a:pPr algn="ctr" defTabSz="342900">
              <a:defRPr/>
            </a:pPr>
            <a:r>
              <a:rPr lang="en-US" sz="1350" dirty="0">
                <a:solidFill>
                  <a:srgbClr val="000000"/>
                </a:solidFill>
                <a:latin typeface="Oxford Raleway"/>
              </a:rPr>
              <a:t>Thickness</a:t>
            </a:r>
          </a:p>
          <a:p>
            <a:pPr algn="ctr" defTabSz="342900">
              <a:defRPr/>
            </a:pPr>
            <a:r>
              <a:rPr lang="en-US" sz="1350" dirty="0">
                <a:solidFill>
                  <a:srgbClr val="000000"/>
                </a:solidFill>
                <a:latin typeface="Oxford Raleway"/>
              </a:rPr>
              <a:t>Gauging</a:t>
            </a:r>
          </a:p>
          <a:p>
            <a:pPr algn="ctr" defTabSz="342900">
              <a:defRPr/>
            </a:pPr>
            <a:endParaRPr lang="en-US" sz="900" dirty="0">
              <a:solidFill>
                <a:srgbClr val="000000"/>
              </a:solidFill>
              <a:latin typeface="Oxford Raleway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Oxford Raleway"/>
              </a:rPr>
              <a:t>Rolled sheet thickness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Oxford Raleway"/>
              </a:rPr>
              <a:t>Coating thickness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Oxford Raleway"/>
              </a:rPr>
              <a:t>Electronics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BB2B76A-D43E-4CAC-BB13-9B6CC40DA68D}"/>
              </a:ext>
            </a:extLst>
          </p:cNvPr>
          <p:cNvSpPr txBox="1"/>
          <p:nvPr/>
        </p:nvSpPr>
        <p:spPr>
          <a:xfrm>
            <a:off x="7052408" y="3341618"/>
            <a:ext cx="155556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350" b="1">
                <a:solidFill>
                  <a:srgbClr val="000000"/>
                </a:solidFill>
                <a:latin typeface="Oxford Raleway"/>
              </a:rPr>
              <a:t>XRD</a:t>
            </a:r>
            <a:endParaRPr lang="en-US" sz="1350">
              <a:solidFill>
                <a:srgbClr val="000000"/>
              </a:solidFill>
              <a:latin typeface="Oxford Raleway"/>
            </a:endParaRPr>
          </a:p>
          <a:p>
            <a:pPr algn="ctr" defTabSz="342900">
              <a:defRPr/>
            </a:pPr>
            <a:endParaRPr lang="en-US" sz="600" b="1">
              <a:solidFill>
                <a:srgbClr val="000000"/>
              </a:solidFill>
              <a:latin typeface="Oxford Raleway"/>
            </a:endParaRPr>
          </a:p>
          <a:p>
            <a:pPr algn="ctr" defTabSz="342900">
              <a:defRPr/>
            </a:pPr>
            <a:r>
              <a:rPr lang="en-US" sz="1350">
                <a:solidFill>
                  <a:srgbClr val="000000"/>
                </a:solidFill>
                <a:latin typeface="Oxford Raleway"/>
              </a:rPr>
              <a:t>X-Ray</a:t>
            </a:r>
          </a:p>
          <a:p>
            <a:pPr algn="ctr" defTabSz="342900">
              <a:defRPr/>
            </a:pPr>
            <a:r>
              <a:rPr lang="en-US" sz="1350">
                <a:solidFill>
                  <a:srgbClr val="000000"/>
                </a:solidFill>
                <a:latin typeface="Oxford Raleway"/>
              </a:rPr>
              <a:t>Diffraction</a:t>
            </a:r>
          </a:p>
          <a:p>
            <a:pPr algn="ctr" defTabSz="342900">
              <a:defRPr/>
            </a:pPr>
            <a:endParaRPr lang="en-US" sz="900">
              <a:solidFill>
                <a:srgbClr val="000000"/>
              </a:solidFill>
              <a:latin typeface="Oxford Raleway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srgbClr val="000000"/>
                </a:solidFill>
                <a:latin typeface="Oxford Raleway"/>
              </a:rPr>
              <a:t>Pharmaceutical 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srgbClr val="000000"/>
                </a:solidFill>
                <a:latin typeface="Oxford Raleway"/>
              </a:rPr>
              <a:t>Biomedical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srgbClr val="000000"/>
                </a:solidFill>
                <a:latin typeface="Oxford Raleway"/>
              </a:rPr>
              <a:t>Semiconductor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23FF427-A5C0-4A84-AB85-0B68EAF270EF}"/>
              </a:ext>
            </a:extLst>
          </p:cNvPr>
          <p:cNvSpPr txBox="1"/>
          <p:nvPr/>
        </p:nvSpPr>
        <p:spPr>
          <a:xfrm>
            <a:off x="441435" y="3328208"/>
            <a:ext cx="1421423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350" b="1">
                <a:solidFill>
                  <a:srgbClr val="000000"/>
                </a:solidFill>
                <a:latin typeface="Oxford Raleway"/>
              </a:rPr>
              <a:t>MIM</a:t>
            </a:r>
          </a:p>
          <a:p>
            <a:pPr algn="ctr" defTabSz="342900">
              <a:defRPr/>
            </a:pPr>
            <a:endParaRPr lang="en-US" sz="600">
              <a:solidFill>
                <a:srgbClr val="000000"/>
              </a:solidFill>
              <a:latin typeface="Oxford Raleway"/>
            </a:endParaRPr>
          </a:p>
          <a:p>
            <a:pPr algn="ctr" defTabSz="342900">
              <a:defRPr/>
            </a:pPr>
            <a:r>
              <a:rPr lang="en-US" sz="1350">
                <a:solidFill>
                  <a:srgbClr val="000000"/>
                </a:solidFill>
                <a:latin typeface="Oxford Raleway"/>
              </a:rPr>
              <a:t>Medical</a:t>
            </a:r>
          </a:p>
          <a:p>
            <a:pPr algn="ctr" defTabSz="342900">
              <a:defRPr/>
            </a:pPr>
            <a:r>
              <a:rPr lang="en-US" sz="1350">
                <a:solidFill>
                  <a:srgbClr val="000000"/>
                </a:solidFill>
                <a:latin typeface="Oxford Raleway"/>
              </a:rPr>
              <a:t>Imaging</a:t>
            </a:r>
          </a:p>
          <a:p>
            <a:pPr algn="ctr" defTabSz="342900">
              <a:defRPr/>
            </a:pPr>
            <a:endParaRPr lang="en-US" sz="900">
              <a:solidFill>
                <a:srgbClr val="000000"/>
              </a:solidFill>
              <a:latin typeface="Oxford Raleway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srgbClr val="000000"/>
                </a:solidFill>
                <a:latin typeface="Oxford Raleway"/>
              </a:rPr>
              <a:t>Specimen radiography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srgbClr val="000000"/>
                </a:solidFill>
                <a:latin typeface="Oxford Raleway"/>
              </a:rPr>
              <a:t>Pre-clinical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srgbClr val="000000"/>
                </a:solidFill>
                <a:latin typeface="Oxford Raleway"/>
              </a:rPr>
              <a:t>Mini C-Arm Fluoroscopy</a:t>
            </a:r>
          </a:p>
          <a:p>
            <a:pPr algn="ctr" defTabSz="342900">
              <a:defRPr/>
            </a:pPr>
            <a:endParaRPr lang="en-US" sz="1050">
              <a:solidFill>
                <a:srgbClr val="000000"/>
              </a:solidFill>
              <a:latin typeface="Oxford Raleway"/>
            </a:endParaRPr>
          </a:p>
          <a:p>
            <a:pPr marL="214313" indent="-214313" algn="ctr" defTabSz="342900">
              <a:buFont typeface="Arial" panose="020B0604020202020204" pitchFamily="34" charset="0"/>
              <a:buChar char="•"/>
              <a:defRPr/>
            </a:pPr>
            <a:endParaRPr lang="en-US" sz="1050">
              <a:solidFill>
                <a:srgbClr val="000000"/>
              </a:solidFill>
              <a:latin typeface="Oxford Raleway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F24A7D0-59BD-4FB6-BC52-52564D7BD44E}"/>
              </a:ext>
            </a:extLst>
          </p:cNvPr>
          <p:cNvSpPr txBox="1"/>
          <p:nvPr/>
        </p:nvSpPr>
        <p:spPr>
          <a:xfrm>
            <a:off x="1680183" y="3328209"/>
            <a:ext cx="11064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350" b="1">
                <a:solidFill>
                  <a:srgbClr val="000000"/>
                </a:solidFill>
                <a:latin typeface="Oxford Raleway"/>
              </a:rPr>
              <a:t>EIM</a:t>
            </a:r>
          </a:p>
          <a:p>
            <a:pPr algn="ctr" defTabSz="342900">
              <a:defRPr/>
            </a:pPr>
            <a:endParaRPr lang="en-US" sz="600">
              <a:solidFill>
                <a:srgbClr val="000000"/>
              </a:solidFill>
              <a:latin typeface="Oxford Raleway"/>
            </a:endParaRPr>
          </a:p>
          <a:p>
            <a:pPr algn="ctr" defTabSz="342900">
              <a:defRPr/>
            </a:pPr>
            <a:r>
              <a:rPr lang="en-US" sz="1350">
                <a:solidFill>
                  <a:srgbClr val="000000"/>
                </a:solidFill>
                <a:latin typeface="Oxford Raleway"/>
              </a:rPr>
              <a:t>Electronics</a:t>
            </a:r>
          </a:p>
          <a:p>
            <a:pPr algn="ctr" defTabSz="342900">
              <a:defRPr/>
            </a:pPr>
            <a:r>
              <a:rPr lang="en-US" sz="1350">
                <a:solidFill>
                  <a:srgbClr val="000000"/>
                </a:solidFill>
                <a:latin typeface="Oxford Raleway"/>
              </a:rPr>
              <a:t>Imaging</a:t>
            </a:r>
          </a:p>
          <a:p>
            <a:pPr algn="ctr" defTabSz="342900">
              <a:defRPr/>
            </a:pPr>
            <a:endParaRPr lang="en-US" sz="900">
              <a:solidFill>
                <a:srgbClr val="000000"/>
              </a:solidFill>
              <a:latin typeface="Oxford Raleway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srgbClr val="000000"/>
                </a:solidFill>
                <a:latin typeface="Oxford Raleway"/>
              </a:rPr>
              <a:t>PCB drilling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srgbClr val="000000"/>
                </a:solidFill>
                <a:latin typeface="Oxford Raleway"/>
              </a:rPr>
              <a:t>Solder joint inspection</a:t>
            </a:r>
          </a:p>
          <a:p>
            <a:pPr defTabSz="342900">
              <a:defRPr/>
            </a:pPr>
            <a:endParaRPr lang="en-US" sz="1200">
              <a:solidFill>
                <a:srgbClr val="000000"/>
              </a:solidFill>
              <a:latin typeface="Oxford Raleway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5FB014E-1A97-4C8B-9474-5FEB17F014D0}"/>
              </a:ext>
            </a:extLst>
          </p:cNvPr>
          <p:cNvSpPr txBox="1"/>
          <p:nvPr/>
        </p:nvSpPr>
        <p:spPr>
          <a:xfrm>
            <a:off x="2743186" y="3328208"/>
            <a:ext cx="1230206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350" b="1" dirty="0">
                <a:solidFill>
                  <a:srgbClr val="000000"/>
                </a:solidFill>
                <a:latin typeface="Oxford Raleway"/>
              </a:rPr>
              <a:t>IIM</a:t>
            </a:r>
          </a:p>
          <a:p>
            <a:pPr algn="ctr" defTabSz="342900">
              <a:defRPr/>
            </a:pPr>
            <a:endParaRPr lang="en-US" sz="600" dirty="0">
              <a:solidFill>
                <a:srgbClr val="000000"/>
              </a:solidFill>
              <a:latin typeface="Oxford Raleway"/>
            </a:endParaRPr>
          </a:p>
          <a:p>
            <a:pPr algn="ctr" defTabSz="342900">
              <a:defRPr/>
            </a:pPr>
            <a:r>
              <a:rPr lang="en-US" sz="1350" dirty="0">
                <a:solidFill>
                  <a:srgbClr val="000000"/>
                </a:solidFill>
                <a:latin typeface="Oxford Raleway"/>
              </a:rPr>
              <a:t>Industrial</a:t>
            </a:r>
          </a:p>
          <a:p>
            <a:pPr algn="ctr" defTabSz="342900">
              <a:defRPr/>
            </a:pPr>
            <a:r>
              <a:rPr lang="en-US" sz="1350" dirty="0">
                <a:solidFill>
                  <a:srgbClr val="000000"/>
                </a:solidFill>
                <a:latin typeface="Oxford Raleway"/>
              </a:rPr>
              <a:t>Imaging</a:t>
            </a:r>
          </a:p>
          <a:p>
            <a:pPr algn="ctr" defTabSz="342900">
              <a:defRPr/>
            </a:pPr>
            <a:endParaRPr lang="en-US" sz="900" dirty="0">
              <a:solidFill>
                <a:srgbClr val="000000"/>
              </a:solidFill>
              <a:latin typeface="Oxford Raleway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Oxford Raleway"/>
              </a:rPr>
              <a:t>Plastics inspection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Oxford Raleway"/>
              </a:rPr>
              <a:t>Agricultural &amp; Packaging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Oxford Raleway"/>
              </a:rPr>
              <a:t>Composites NDT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endParaRPr lang="en-US" sz="1050" dirty="0">
              <a:solidFill>
                <a:srgbClr val="000000"/>
              </a:solidFill>
              <a:latin typeface="Oxford Raleway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87DABF-2E3C-4C95-8A07-68A71622F7FE}"/>
              </a:ext>
            </a:extLst>
          </p:cNvPr>
          <p:cNvSpPr/>
          <p:nvPr/>
        </p:nvSpPr>
        <p:spPr>
          <a:xfrm>
            <a:off x="1404480" y="1839918"/>
            <a:ext cx="1657898" cy="715580"/>
          </a:xfrm>
          <a:prstGeom prst="rect">
            <a:avLst/>
          </a:prstGeom>
          <a:solidFill>
            <a:schemeClr val="accent2">
              <a:alpha val="1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srgbClr val="FFFFFF"/>
              </a:solidFill>
              <a:latin typeface="Oxford Raleway"/>
            </a:endParaRPr>
          </a:p>
        </p:txBody>
      </p:sp>
    </p:spTree>
    <p:extLst>
      <p:ext uri="{BB962C8B-B14F-4D97-AF65-F5344CB8AC3E}">
        <p14:creationId xmlns:p14="http://schemas.microsoft.com/office/powerpoint/2010/main" val="232919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1143000"/>
            <a:ext cx="7315200" cy="3079800"/>
          </a:xfrm>
        </p:spPr>
        <p:txBody>
          <a:bodyPr/>
          <a:lstStyle/>
          <a:p>
            <a:pPr>
              <a:buNone/>
            </a:pPr>
            <a:r>
              <a:rPr lang="en-US" sz="2000" b="1" dirty="0"/>
              <a:t>Analytical Instrumentation - XRF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1800" dirty="0">
                <a:solidFill>
                  <a:schemeClr val="tx1"/>
                </a:solidFill>
              </a:rPr>
              <a:t>X-ray Fluorescence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Widely used for </a:t>
            </a:r>
            <a:r>
              <a:rPr lang="en-US" sz="1600" dirty="0">
                <a:solidFill>
                  <a:srgbClr val="0000FF"/>
                </a:solidFill>
              </a:rPr>
              <a:t>elemental analysis </a:t>
            </a:r>
            <a:r>
              <a:rPr lang="en-US" sz="1600" dirty="0">
                <a:solidFill>
                  <a:schemeClr val="tx1"/>
                </a:solidFill>
              </a:rPr>
              <a:t>&amp; </a:t>
            </a:r>
            <a:r>
              <a:rPr lang="en-US" sz="1600" dirty="0">
                <a:solidFill>
                  <a:srgbClr val="0000FF"/>
                </a:solidFill>
              </a:rPr>
              <a:t>chemical analysis</a:t>
            </a:r>
            <a:r>
              <a:rPr lang="en-US" sz="1600" dirty="0">
                <a:solidFill>
                  <a:schemeClr val="tx1"/>
                </a:solidFill>
              </a:rPr>
              <a:t>, particularly in the investigation of </a:t>
            </a:r>
            <a:r>
              <a:rPr lang="en-US" sz="1600" dirty="0">
                <a:solidFill>
                  <a:srgbClr val="0000FF"/>
                </a:solidFill>
              </a:rPr>
              <a:t>metals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rgbClr val="0000FF"/>
                </a:solidFill>
              </a:rPr>
              <a:t>glass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rgbClr val="0000FF"/>
                </a:solidFill>
              </a:rPr>
              <a:t>ceramics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dirty="0">
                <a:solidFill>
                  <a:srgbClr val="0000CC"/>
                </a:solidFill>
              </a:rPr>
              <a:t>consumer products </a:t>
            </a:r>
            <a:r>
              <a:rPr lang="en-US" sz="1600" dirty="0">
                <a:solidFill>
                  <a:schemeClr val="tx1"/>
                </a:solidFill>
              </a:rPr>
              <a:t>as well as for research in </a:t>
            </a:r>
            <a:r>
              <a:rPr lang="en-US" sz="1600" dirty="0">
                <a:solidFill>
                  <a:srgbClr val="0000FF"/>
                </a:solidFill>
              </a:rPr>
              <a:t>geochemistry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rgbClr val="0000FF"/>
                </a:solidFill>
              </a:rPr>
              <a:t>forensic science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dirty="0">
                <a:solidFill>
                  <a:srgbClr val="0000FF"/>
                </a:solidFill>
              </a:rPr>
              <a:t>archaeology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0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1800" dirty="0"/>
              <a:t>Our X-ray solutions &amp; capabilities have been used in: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ED-XRF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HH-XRF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Thickness/Micro-spot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X-Ray Technology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Markets &amp; Applications</a:t>
            </a:r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>
            <a:off x="1219200" y="4724400"/>
            <a:ext cx="5257800" cy="1676179"/>
            <a:chOff x="3657600" y="4724400"/>
            <a:chExt cx="5257800" cy="1676179"/>
          </a:xfrm>
        </p:grpSpPr>
        <p:pic>
          <p:nvPicPr>
            <p:cNvPr id="5" name="Picture 6" descr="http://img.directindustry.com/images_di/photo-g/hand-held-xrf-metal-analyzer-16640-2408121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04688" y="4724400"/>
              <a:ext cx="1115485" cy="1676179"/>
            </a:xfrm>
            <a:prstGeom prst="rect">
              <a:avLst/>
            </a:prstGeom>
            <a:noFill/>
          </p:spPr>
        </p:pic>
        <p:pic>
          <p:nvPicPr>
            <p:cNvPr id="6" name="Picture 5" descr="http://t0.gstatic.com/images?q=tbn:ANd9GcR_3_VH0dvdBParpGKW2_26F2JI-JJALyY6xWvWHNWIBbsIs1GfW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00800" y="4724400"/>
              <a:ext cx="2514600" cy="1673352"/>
            </a:xfrm>
            <a:prstGeom prst="rect">
              <a:avLst/>
            </a:prstGeom>
            <a:noFill/>
          </p:spPr>
        </p:pic>
        <p:grpSp>
          <p:nvGrpSpPr>
            <p:cNvPr id="9" name="Group 8"/>
            <p:cNvGrpSpPr/>
            <p:nvPr/>
          </p:nvGrpSpPr>
          <p:grpSpPr>
            <a:xfrm>
              <a:off x="3657600" y="4724400"/>
              <a:ext cx="1632204" cy="1632204"/>
              <a:chOff x="3657600" y="4724400"/>
              <a:chExt cx="1632204" cy="1632204"/>
            </a:xfrm>
          </p:grpSpPr>
          <p:pic>
            <p:nvPicPr>
              <p:cNvPr id="7" name="Picture 6" descr="KidsPlasticToys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57600" y="4724400"/>
                <a:ext cx="1632204" cy="1632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3657600" y="472440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Frutiger Roman" pitchFamily="34" charset="0"/>
                </a:endParaRPr>
              </a:p>
            </p:txBody>
          </p:sp>
        </p:grpSp>
      </p:grpSp>
      <p:pic>
        <p:nvPicPr>
          <p:cNvPr id="90116" name="Picture 4" descr="http://t0.gstatic.com/images?q=tbn:ANd9GcQPVOXeNdVID1-6wwSmKXQYDBvqC363Ug0lmQqHGbscsL89LkMh4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4248" y="3106616"/>
            <a:ext cx="2462594" cy="160334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 bwMode="auto">
          <a:xfrm>
            <a:off x="6916616" y="3048000"/>
            <a:ext cx="1524000" cy="152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Roman" pitchFamily="34" charset="0"/>
              </a:rPr>
              <a:t>Low  Energy Fluorescence </a:t>
            </a:r>
          </a:p>
        </p:txBody>
      </p:sp>
      <p:pic>
        <p:nvPicPr>
          <p:cNvPr id="13" name="Picture 2" descr="http://t0.gstatic.com/images?q=tbn:ANd9GcTOqZH2zW7r26tzp7FIZN9FsvXam00vglxEl2N0AFwXU_Kf-uf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1752600"/>
            <a:ext cx="1066800" cy="1066800"/>
          </a:xfrm>
          <a:prstGeom prst="rect">
            <a:avLst/>
          </a:prstGeom>
          <a:noFill/>
        </p:spPr>
      </p:pic>
      <p:pic>
        <p:nvPicPr>
          <p:cNvPr id="14" name="Picture 2" descr="http://www.nanospec.com.au/images/oia-periodic-table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4720801"/>
            <a:ext cx="2468309" cy="1700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1066800"/>
            <a:ext cx="6629400" cy="4908600"/>
          </a:xfrm>
        </p:spPr>
        <p:txBody>
          <a:bodyPr/>
          <a:lstStyle/>
          <a:p>
            <a:pPr>
              <a:buNone/>
            </a:pPr>
            <a:r>
              <a:rPr lang="en-US" sz="2000" b="1" dirty="0"/>
              <a:t>Analytical Market Segment - XRD</a:t>
            </a:r>
          </a:p>
          <a:p>
            <a:r>
              <a:rPr lang="en-US" sz="1800" dirty="0">
                <a:solidFill>
                  <a:schemeClr val="tx1"/>
                </a:solidFill>
              </a:rPr>
              <a:t>X-ray Diffraction (XRD)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Used for characterizing the atomic structure of new materials and in discerning materials that appear similar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Can also discern the unusual electronic or elastic properties of a material, shed light on chemical interactions and processes, or serve as the basis for designing pharmaceuticals against diseases</a:t>
            </a:r>
          </a:p>
          <a:p>
            <a:pPr lvl="1"/>
            <a:endParaRPr lang="en-US" sz="800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1800" dirty="0"/>
              <a:t>Our X-ray solutions &amp; capabilities have been used in: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Powder Diffraction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Single Crystal</a:t>
            </a:r>
          </a:p>
          <a:p>
            <a:pPr lvl="2">
              <a:buNone/>
            </a:pPr>
            <a:endParaRPr lang="en-US" sz="1800" dirty="0"/>
          </a:p>
          <a:p>
            <a:pPr lvl="1">
              <a:buNone/>
            </a:pPr>
            <a:endParaRPr lang="en-US" sz="1800" dirty="0"/>
          </a:p>
          <a:p>
            <a:pPr lvl="2">
              <a:buNone/>
            </a:pPr>
            <a:endParaRPr lang="en-US" sz="1400" dirty="0"/>
          </a:p>
          <a:p>
            <a:pPr lvl="2">
              <a:buNone/>
            </a:pPr>
            <a:endParaRPr lang="en-US" sz="1800" dirty="0"/>
          </a:p>
          <a:p>
            <a:pPr lvl="2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X-Ray Technology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Markets &amp; Applications</a:t>
            </a:r>
            <a:endParaRPr lang="en-US" dirty="0"/>
          </a:p>
        </p:txBody>
      </p:sp>
      <p:pic>
        <p:nvPicPr>
          <p:cNvPr id="169986" name="Picture 2" descr="File:PIA16217-MarsCuriosityRover-1stXRayView-2012101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800600"/>
            <a:ext cx="1496759" cy="15430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98848" y="4800600"/>
            <a:ext cx="23622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First X-ray diffraction view of Martian soil</a:t>
            </a:r>
          </a:p>
          <a:p>
            <a:pPr marL="112713" indent="-112713"/>
            <a:r>
              <a:rPr lang="en-US" sz="1050" dirty="0"/>
              <a:t> </a:t>
            </a:r>
            <a:r>
              <a:rPr lang="en-US" sz="1050" dirty="0">
                <a:solidFill>
                  <a:srgbClr val="0000FF"/>
                </a:solidFill>
                <a:latin typeface="Arial"/>
                <a:cs typeface="Arial"/>
              </a:rPr>
              <a:t>‒</a:t>
            </a:r>
            <a:r>
              <a:rPr lang="en-US" sz="1050" dirty="0"/>
              <a:t> </a:t>
            </a:r>
            <a:r>
              <a:rPr lang="en-US" sz="1050" dirty="0" err="1"/>
              <a:t>CheMin</a:t>
            </a:r>
            <a:r>
              <a:rPr lang="en-US" sz="1050" dirty="0"/>
              <a:t> analysis reveals  feldspar, </a:t>
            </a:r>
            <a:r>
              <a:rPr lang="en-US" sz="1050" dirty="0" err="1"/>
              <a:t>pyroxenenes</a:t>
            </a:r>
            <a:r>
              <a:rPr lang="en-US" sz="1050" dirty="0"/>
              <a:t>, olivine and more at “</a:t>
            </a:r>
            <a:r>
              <a:rPr lang="en-US" sz="1050" dirty="0" err="1"/>
              <a:t>Rocknest</a:t>
            </a:r>
            <a:r>
              <a:rPr lang="en-US" sz="1050" dirty="0"/>
              <a:t>”  </a:t>
            </a:r>
          </a:p>
          <a:p>
            <a:pPr marL="112713" indent="-112713"/>
            <a:r>
              <a:rPr lang="en-US" sz="1050" dirty="0"/>
              <a:t>	</a:t>
            </a:r>
            <a:r>
              <a:rPr lang="en-US" sz="1000" b="1" i="1" dirty="0"/>
              <a:t>October 2012</a:t>
            </a:r>
            <a:endParaRPr lang="en-US" sz="1050" b="1" i="1" dirty="0"/>
          </a:p>
        </p:txBody>
      </p:sp>
      <p:pic>
        <p:nvPicPr>
          <p:cNvPr id="169988" name="Picture 4" descr="File:Penicilli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267200"/>
            <a:ext cx="2438400" cy="15483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81800" y="3276600"/>
            <a:ext cx="23622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X-ray crystallography (Diffraction) can locate every atom in a </a:t>
            </a:r>
            <a:r>
              <a:rPr lang="en-US" sz="1050" dirty="0" err="1"/>
              <a:t>zeolite</a:t>
            </a:r>
            <a:r>
              <a:rPr lang="en-US" sz="1050" dirty="0"/>
              <a:t>, an </a:t>
            </a:r>
            <a:r>
              <a:rPr lang="en-US" sz="1050" dirty="0" err="1"/>
              <a:t>aluminosilitate</a:t>
            </a:r>
            <a:r>
              <a:rPr lang="en-US" sz="1050" dirty="0"/>
              <a:t> with many important applications such as water purification. </a:t>
            </a:r>
            <a:endParaRPr lang="en-US" sz="1050" b="1" i="1" dirty="0"/>
          </a:p>
        </p:txBody>
      </p:sp>
      <p:pic>
        <p:nvPicPr>
          <p:cNvPr id="169990" name="Picture 6" descr="File:Zeolite-ZSM-5-3D-vdW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1676400"/>
            <a:ext cx="1440180" cy="1597533"/>
          </a:xfrm>
          <a:prstGeom prst="rect">
            <a:avLst/>
          </a:prstGeom>
          <a:noFill/>
        </p:spPr>
      </p:pic>
      <p:pic>
        <p:nvPicPr>
          <p:cNvPr id="169992" name="Picture 8" descr="http://www.automationworld.com/sites/default/files/styles/lightbox/public/field/image/MarsRover.gif?itok=MxXh-Ik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062" y="4809931"/>
            <a:ext cx="1540193" cy="154019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781800" y="5257800"/>
            <a:ext cx="2362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Three-dimensional structure of penicillin, for which </a:t>
            </a:r>
            <a:r>
              <a:rPr lang="en-US" sz="1000" dirty="0" err="1"/>
              <a:t>Dorthy</a:t>
            </a:r>
            <a:r>
              <a:rPr lang="en-US" sz="1000" dirty="0"/>
              <a:t> Crowfoot Hodgkin was awarded the Nobel Prize in Chemistry in 1964. The green, white, red, yellow and blue spheres represent atoms of carbon, hydrogen, sulfur &amp; nitrogen respectively.</a:t>
            </a:r>
            <a:endParaRPr lang="en-US" sz="10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4800" y="1263600"/>
            <a:ext cx="8518200" cy="4908600"/>
          </a:xfrm>
        </p:spPr>
        <p:txBody>
          <a:bodyPr/>
          <a:lstStyle/>
          <a:p>
            <a:r>
              <a:rPr lang="en-US" b="1" dirty="0"/>
              <a:t>Medical Imaging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X-ray technology designs and manufacturers low power X-ray solutions used in Medical Imaging applications to enable health care clinicians diagnosis and treatment of various medical conditions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/>
              <a:t>Our X-ray solutions &amp; capabilities have been used in: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Biopsy imaging 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Extremity imaging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Bone densitometry</a:t>
            </a:r>
          </a:p>
          <a:p>
            <a:pPr lvl="1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lvl="2">
              <a:buNone/>
            </a:pPr>
            <a:endParaRPr lang="en-US" sz="1400" dirty="0"/>
          </a:p>
          <a:p>
            <a:pPr lvl="2">
              <a:buNone/>
            </a:pPr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X-Ray Technology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Markets &amp; Applications</a:t>
            </a:r>
            <a:endParaRPr lang="en-US" dirty="0"/>
          </a:p>
        </p:txBody>
      </p:sp>
      <p:sp>
        <p:nvSpPr>
          <p:cNvPr id="117762" name="AutoShape 2" descr="data:image/jpeg;base64,/9j/4AAQSkZJRgABAQAAAQABAAD/2wCEAAkGBhISEBUUEBQUFBQSEBAQFRAQFA8PFBQUFBQVFRYVFBYXHCYeFxkjGRQUHy8gIycpLCwsFR4xNTAqNSYrLCkBCQoKBQUFDQUFDSkYEhgpKSkpKSkpKSkpKSkpKSkpKSkpKSkpKSkpKSkpKSkpKSkpKSkpKSkpKSkpKSkpKSkpKf/AABEIAPkAywMBIgACEQEDEQH/xAAbAAABBQEBAAAAAAAAAAAAAAACAAEDBQYEB//EAEAQAAIBAgMFBQYEAwYHAQAAAAABAgMRBAUhBhIxQVEiYXGBkRMyUqGxwUJictEjM4IkNJLh8PFDU2NzorLCFP/EABQBAQAAAAAAAAAAAAAAAAAAAAD/xAAUEQEAAAAAAAAAAAAAAAAAAAAA/9oADAMBAAIRAxEAPwDw0QhAIQhAIQhAIQhAIKMbgktOIAukL2bJbDoCKNPqNUjYmsBKncCERJ7FksIgcwiedLoR+yYACD9kxvZvoAIgvZvoL2b6ACIdxaGAQhCAm9khexQYgA9ihvZIkSFYCP2KH9igxAB7FDqighXAH2aHHEAwdODfBN+RHI0+RYFSi78rfO4GbmmuOniJMtM5w1r/AJWVSAe4kxCAQh7CaAQrDpD2AZIdIdDgQ4laI5jrrrQ5AEIQgOhMdAocAhDCAe4zYw1wHbLPLcrU1eWr49EipbNTkM9Zd8E16oCnzDAqN3HS3FHCmaDPI6z8F9LmbUgCb1XijY5FRdpW57vyv+5jea8UegbP0n7Pei1rJq24pPTndgUO0FO2/f8A1wKCLNNtarOSbTdlqklx8DLRYEqY9wBXAO49ybA4GVR6cvMfGYGVPjquvACBBEaYaYDibGBkwGmzmaJ2yCXEBhCEBNcdMCIVwCuNcGTHhBt2V2+gDjD1aEo+8rAMB2afZySfH4V1+yMsavY7WW71pyfoAW0MVZtcHHo+XiZFG22poWjBdYyMQBJTj2l4o9O2UaWHjfnUm/JNI8zwyvNeJ6PkUWqUFb8L+bbAz+2FP+JV8brwsjLRZr9ref6PoY+IBiWrt1dgTpy2lvVF3f7IDT5Fh9xN9bJfc4M6neMn1ehfqnGFPW6lFPSSa+a0MpnFbRR6u4FcmGmRoNAPcFjsZgRyImSsiYDCEICRMcFMJMBpIscna3tfiSZXyOnL56teYFzmlCLdktGn6ozko2du812Kpp00+fG17v0RlsZG035MCBmo2QlaV/8ApterRl2aLZiqlJX4NW4N/JAXm0Mb00+jT9U0YOtG0mu9no2cqMqTUVJ21b3XFL11PP8AMYWm+8AsuheovM9LyWVSNKN4QcZRdu1OLsm9XyZ51k0e033HseFopQpwstKa1a5uN/8AXiB5/tY3295JNRfu3+5jEbLa3Eb0qvRXivLQxqAdM0myeAvUi5cFeo+5LgvW3oZ/DUt6SXVr0PQMpwDhSUkve+i4agLP6ihFKPGo233JWMHjKu9NvyNXn+I115RZjov9wDQZGgwExmOMwAZFJErI5gCIQgDHTE0MA9w8PO0142IxmwNzltNSoLr2oMy2a0Gnd8U7Mv8AZ2upLdulftXfIbaHAp3cdU1be4JsDItmg2Uf8Wmn/wA6C/8AJGflGz1LTI6m7JPpOL9GmB6ZmeHiqdW3Hdk3fzZ5Zma1T8T1nMtYT/PTl6tXPKcbG4HTs9S3pJfFUjH6Hr1Spaat+FSXorHmmxmFvXp9Itzfkm/2NzLENtrul67rA86zqveM/wA0n83coCyx93H0ZxYbDuUrcr6gW2zeVupUjbjN2T6LmzeVMG6e97NuMUuVrNrm0cWxuB3Yuq+MluQXdzZPtPj9ynGlHRyW9J9I30XmBic9xTd7vWT5WRTo6MyqXnZfh0OaIBINAIJAOMxxmADAmGwZgRiEICVgpDjpACKwmICyyXFuMl3NSXqbzG4ONWi1D8cPaR73xPNMNV3Zp+RvNnsdejuN+5LT9MrtfNMDGY2hr/riHl0OL70Xm0OX9pzjwk+0uj6orMNRs0u9fUD0addOy6KP0R5/jsJapKPSUl5X0NzCjKSvbk+4zWbYZ+2d+L4217vsB3bI4VreklrZR8nx+hoa1KS1s+PyOTZem4xdoxdnxlf6Lid+a4vT+JGy/JrF+KfBgeb4yh2mu9/UlyzLnOaitL8X0XU7cRh96bsuOpp8jyK1O74vtXjZ+TA6sHJR3YR0SioruXeY/aLMN6pUnyu0vBaL6GqzG9KLd09HZ352PNs4xV2o+bAr5Su7vmPEENAEggUEAhmITYASGnwHY0+AEQhCAND3GHTATQwT4AMBjS7L125W+KNvNO6+5mi82dlr4MDaYnLbwu9brla3m2ZmOF3aluNmazDx9pBOavxsuS15Iq8dg1CpZdz8LgaDAKTpKyjFNc02ykzOk/aWlbT4U+ppMtoJ0INuz3eVuF2U2a0/4sk+XTvAvtn8I/YJ8NXZvnc59oopR15pet0d6cqajBOytHReBVbS4puag+MF2v1SXDyVgKTA4XfqRj1evI1NPCxXurda4btk1Yq9nqXanUsnupJX6tv7IvMTio+zlPROEX/suoGS2ixu8pJpJ31a4ac14nnOKnvTb7zWZ/i24yfPW5j7gOGAGA6CTAQ9wCEBvD69H6MBmDPgEmNU4ARCEICRIew4wCsCwmDYAWXGzz1fiU7LfZ5drz+wHomUyapLpd/UizylatbpCHzRNkML0pL4Jp+Uv80TbRUr1k/ipwfpoBa5Xhb06PfGPydmZvEq9ST+KpL/ANjX5NH+z038MKvybZmcNh96rBfFUgvWQGyeFj7ZuXCEd5/0xuYLFVHOcpPjOTl6s3mdVN2liJLi+wv6mkYaVMC+yTBWw1/jqP0irHLtNPcjGnHi7Tl/8r7mkwuFUKVOMuEIb8vPtMxGYYp1Kkpv8Um/Ll8gMxm9HeT62tbqZKx6HjKKa1XIxWZYBwm7aq9wOIe4lRk+B3YbKm/e9F+4HFCDb01fcWmEyRvWfoXOVZLvO0I6Li+ho8JlUVJd9o62534AZfDZdFaRjfwVzseUTa91LudvoXGZRhTfvWXRcfC3Mz2YbU7t401485Pxb4eQFNmmDUXdaa2aOCa0JK+KlN3k/Iiq8AIBCEBMIQgGGkENJAAy22b/AJnmVTRZbPStW8QPTNml25x+Km3/AIdTvzrD3hTl0bh919DjyDs1U/yyXyLel/EUoP8AE9O5rgwO/Lo2w8I9adV/4rlVs/hv7QpPhSTm/FaRXq/kWUG7xXBRW5bpbQfA4O0KluMp/JN2QDZ274WXWVSL8rlJk+X+1rK/uw7Un3LgvNl5jMNKVLdWrbVl5k2HoqhDcWrespdWuXggAz+s4Yeb51XuLw5mIdM1m1NW8KUekXLzZmZgctejoU+Jy7emXtWOnnoi2wGQ+zjv1bKUrdl8l0feBkMHs5vJ20aaurapdSwo5XThxjd9HdmnmlCpGpZJRklJ8nGXZfjxTM/nedU6be5ZtXV37vK2oFvTqRhS3qkoUoclazl4Jasos32rpbjjC6V09+WjutU0vQyGY7QTqSvdyfxPgvBFVOTk7ydwLHNM7nVk2m9XrJ8WVqiOkFYALAVXoS2IKvEABCEBMECEAmgZBAyABs7cl/vEPG3yZxtHfkK/tNPubfyYHqeWO0lLkX+Gw3CV0tbp9SoyvDOULLi7mlweBcFH01AjxFOXvOLV7ataX6k2Fg1HtXfHWKb79Ud1ZJwte92te8VHThy0AjjbcUo69PL6FfWpO93r4NMsI4eLlJ24vhyXkKvl6WttXy5egGXz+rvTVuUeRW0sBUn7sdPil2YrzZqa2AhF71rves2+KZHjqaut16NcAODA4SnR1/mVPia0i/yrr3sPF1owi51pJLjeX26s4syzulQWnbn0/CvF/ZHnu0G1Eqkm5PelyXJeC5IC42i2rUtE7RXBcL+KMPi8dKo9dF8P7kNWs5O8ndiQDJBpCUQkgEkJisJgAyGsdCRBX4+QEQhCAnHEPYBhmOMAMi32Zw+9Ny8Ir7lRJmz2Ny97ifxO/qB6PsnKLkk3Z2NXmNnTaXvRtNf08vNGIp4edGeujSunyZc4bHOo7VHZJX3Vom+8DujWUnFR5vefdbl6nXSWneDSxEFGztw8LDxnFfi73ZK7Aho4OV3NNrtadHbjcbH4u123quXToWH/AOiLjrZJcLtLQxe0uZRlUe5rZavqwHxef2nLds00t7vfUzmcbRvXWy10TXzZS5xne4nqZDGY+dR68On7gd+aZ65tqHhvfsVFhRQSQDINIawSAdIJDIKwDCY4mAJzV+J0s5avFgAIQgOmw9hx0ANgWg2CwAcLtJc3Y9W2My9y3Ixt2VvO/dy9TzXLKG9VXdr+x7FsZQtGUu+MV5K7+bXoBsKmHvG7d+NoyXyRUYPD05Vpp9lLguHDjYtMbj3TpXfNWV+bfA4tm6jvOTSu5cXq+ugFrDLIte87dFuMUsPSho221+XU6lWX4kn5A4uhGS0bWn4m/qBWY10rdmP+LVnnGd4tR3mmavaHGuknHVN89LW7rHlW0+afhi9X9AKLH4l1Jt8lojn3RJEiABRH3QrDgCohKIrjgJIKwkwgBsKwQzQAtHFU4s7rHDPi/FgCIQgOywrBCAFoAkYDAvNlsLeTk1xdl4I9myDA7uGp9Z70/V6fI822Vy97kVzaS82e04XB2lCHKnGMfRK4FJn871I0+VOKv+pq7+x1ZFStB/q+yK7FS36sp/FJteHL5WL7JqNqKfWUmBOonPi6tl8/IsPZ6Gb2lxm72F03pPu5IDC7Y5vdt30Ssl3HmVes5ycnz+hodr8w3pbq/E/kjORQDhISHAQrCEArDoYdAOgkhkEgGE0EhMCNnBLiWDK+XEBhCEBYWGsHui3QI2g8Jh9+pGPWSv4LUaSLXZbCb1Zy+Fbvm+PyA9M2IyzerU01pvb78I6no9WW7TqT52l6vT7me2GwVlUn8MVBPvlxL7PJ7tGMfjfyQGYhT0NbhMNu0oL8qM7h6W9UiuskjXVI/sBxYmW7FyfBJv8AyPNdosY7Sbesm35cje7TVrQUFz7T+x5JtpmG7CTXgvHggPP8wr79WT5XsvBESiNCAaiAkhx7CsANhWCsKwA2HQrBJAJDoSQSQCSE0EojuIETRWy4lpJFZPi/EARCEBa2E0EJgQzNjsbgbRi2uPbfnw+Rj5nomy/ur9C+gHrezeE3MLTXOpJ1H4cvlY5toMTerblBKPnxZc5d/Lof9uH0M3m382f62B1bP0d6tflCN/PkaKK1u/Up9m/+J4RLet7kv0S+gGRz7E729LxS8jxrbfE3nGHjJ+XD6nrecfyzxra/+8/0L6sClUQrDoKQAWFYIQAWGsGxkANgkIIBgoiQUQCigrCRIBDOJT1Fq/Fl5U4FJW95+IACEID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4" name="AutoShape 4" descr="data:image/jpeg;base64,/9j/4AAQSkZJRgABAQAAAQABAAD/2wCEAAkGBhISEBUUEBQUFBQSEBAQFRAQFA8PFBQUFBQVFRYVFBYXHCYeFxkjGRQUHy8gIycpLCwsFR4xNTAqNSYrLCkBCQoKBQUFDQUFDSkYEhgpKSkpKSkpKSkpKSkpKSkpKSkpKSkpKSkpKSkpKSkpKSkpKSkpKSkpKSkpKSkpKSkpKf/AABEIAPkAywMBIgACEQEDEQH/xAAbAAABBQEBAAAAAAAAAAAAAAACAAEDBQYEB//EAEAQAAIBAgMFBQYEAwYHAQAAAAABAgMRBAUhBhIxQVEiYXGBkRMyUqGxwUJictEjM4IkNJLh8PFDU2NzorLCFP/EABQBAQAAAAAAAAAAAAAAAAAAAAD/xAAUEQEAAAAAAAAAAAAAAAAAAAAA/9oADAMBAAIRAxEAPwDw0QhAIQhAIQhAIQhAIKMbgktOIAukL2bJbDoCKNPqNUjYmsBKncCERJ7FksIgcwiedLoR+yYACD9kxvZvoAIgvZvoL2b6ACIdxaGAQhCAm9khexQYgA9ihvZIkSFYCP2KH9igxAB7FDqighXAH2aHHEAwdODfBN+RHI0+RYFSi78rfO4GbmmuOniJMtM5w1r/AJWVSAe4kxCAQh7CaAQrDpD2AZIdIdDgQ4laI5jrrrQ5AEIQgOhMdAocAhDCAe4zYw1wHbLPLcrU1eWr49EipbNTkM9Zd8E16oCnzDAqN3HS3FHCmaDPI6z8F9LmbUgCb1XijY5FRdpW57vyv+5jea8UegbP0n7Pei1rJq24pPTndgUO0FO2/f8A1wKCLNNtarOSbTdlqklx8DLRYEqY9wBXAO49ybA4GVR6cvMfGYGVPjquvACBBEaYaYDibGBkwGmzmaJ2yCXEBhCEBNcdMCIVwCuNcGTHhBt2V2+gDjD1aEo+8rAMB2afZySfH4V1+yMsavY7WW71pyfoAW0MVZtcHHo+XiZFG22poWjBdYyMQBJTj2l4o9O2UaWHjfnUm/JNI8zwyvNeJ6PkUWqUFb8L+bbAz+2FP+JV8brwsjLRZr9ref6PoY+IBiWrt1dgTpy2lvVF3f7IDT5Fh9xN9bJfc4M6neMn1ehfqnGFPW6lFPSSa+a0MpnFbRR6u4FcmGmRoNAPcFjsZgRyImSsiYDCEICRMcFMJMBpIscna3tfiSZXyOnL56teYFzmlCLdktGn6ozko2du812Kpp00+fG17v0RlsZG035MCBmo2QlaV/8ApterRl2aLZiqlJX4NW4N/JAXm0Mb00+jT9U0YOtG0mu9no2cqMqTUVJ21b3XFL11PP8AMYWm+8AsuheovM9LyWVSNKN4QcZRdu1OLsm9XyZ51k0e033HseFopQpwstKa1a5uN/8AXiB5/tY3295JNRfu3+5jEbLa3Eb0qvRXivLQxqAdM0myeAvUi5cFeo+5LgvW3oZ/DUt6SXVr0PQMpwDhSUkve+i4agLP6ihFKPGo233JWMHjKu9NvyNXn+I115RZjov9wDQZGgwExmOMwAZFJErI5gCIQgDHTE0MA9w8PO0142IxmwNzltNSoLr2oMy2a0Gnd8U7Mv8AZ2upLdulftXfIbaHAp3cdU1be4JsDItmg2Uf8Wmn/wA6C/8AJGflGz1LTI6m7JPpOL9GmB6ZmeHiqdW3Hdk3fzZ5Zma1T8T1nMtYT/PTl6tXPKcbG4HTs9S3pJfFUjH6Hr1Spaat+FSXorHmmxmFvXp9Itzfkm/2NzLENtrul67rA86zqveM/wA0n83coCyx93H0ZxYbDuUrcr6gW2zeVupUjbjN2T6LmzeVMG6e97NuMUuVrNrm0cWxuB3Yuq+MluQXdzZPtPj9ynGlHRyW9J9I30XmBic9xTd7vWT5WRTo6MyqXnZfh0OaIBINAIJAOMxxmADAmGwZgRiEICVgpDjpACKwmICyyXFuMl3NSXqbzG4ONWi1D8cPaR73xPNMNV3Zp+RvNnsdejuN+5LT9MrtfNMDGY2hr/riHl0OL70Xm0OX9pzjwk+0uj6orMNRs0u9fUD0addOy6KP0R5/jsJapKPSUl5X0NzCjKSvbk+4zWbYZ+2d+L4217vsB3bI4VreklrZR8nx+hoa1KS1s+PyOTZem4xdoxdnxlf6Lid+a4vT+JGy/JrF+KfBgeb4yh2mu9/UlyzLnOaitL8X0XU7cRh96bsuOpp8jyK1O74vtXjZ+TA6sHJR3YR0SioruXeY/aLMN6pUnyu0vBaL6GqzG9KLd09HZ352PNs4xV2o+bAr5Su7vmPEENAEggUEAhmITYASGnwHY0+AEQhCAND3GHTATQwT4AMBjS7L125W+KNvNO6+5mi82dlr4MDaYnLbwu9brla3m2ZmOF3aluNmazDx9pBOavxsuS15Iq8dg1CpZdz8LgaDAKTpKyjFNc02ykzOk/aWlbT4U+ppMtoJ0INuz3eVuF2U2a0/4sk+XTvAvtn8I/YJ8NXZvnc59oopR15pet0d6cqajBOytHReBVbS4puag+MF2v1SXDyVgKTA4XfqRj1evI1NPCxXurda4btk1Yq9nqXanUsnupJX6tv7IvMTio+zlPROEX/suoGS2ixu8pJpJ31a4ac14nnOKnvTb7zWZ/i24yfPW5j7gOGAGA6CTAQ9wCEBvD69H6MBmDPgEmNU4ARCEICRIew4wCsCwmDYAWXGzz1fiU7LfZ5drz+wHomUyapLpd/UizylatbpCHzRNkML0pL4Jp+Uv80TbRUr1k/ipwfpoBa5Xhb06PfGPydmZvEq9ST+KpL/ANjX5NH+z038MKvybZmcNh96rBfFUgvWQGyeFj7ZuXCEd5/0xuYLFVHOcpPjOTl6s3mdVN2liJLi+wv6mkYaVMC+yTBWw1/jqP0irHLtNPcjGnHi7Tl/8r7mkwuFUKVOMuEIb8vPtMxGYYp1Kkpv8Um/Ll8gMxm9HeT62tbqZKx6HjKKa1XIxWZYBwm7aq9wOIe4lRk+B3YbKm/e9F+4HFCDb01fcWmEyRvWfoXOVZLvO0I6Li+ho8JlUVJd9o62534AZfDZdFaRjfwVzseUTa91LudvoXGZRhTfvWXRcfC3Mz2YbU7t401485Pxb4eQFNmmDUXdaa2aOCa0JK+KlN3k/Iiq8AIBCEBMIQgGGkENJAAy22b/AJnmVTRZbPStW8QPTNml25x+Km3/AIdTvzrD3hTl0bh919DjyDs1U/yyXyLel/EUoP8AE9O5rgwO/Lo2w8I9adV/4rlVs/hv7QpPhSTm/FaRXq/kWUG7xXBRW5bpbQfA4O0KluMp/JN2QDZ274WXWVSL8rlJk+X+1rK/uw7Un3LgvNl5jMNKVLdWrbVl5k2HoqhDcWrespdWuXggAz+s4Yeb51XuLw5mIdM1m1NW8KUekXLzZmZgctejoU+Jy7emXtWOnnoi2wGQ+zjv1bKUrdl8l0feBkMHs5vJ20aaurapdSwo5XThxjd9HdmnmlCpGpZJRklJ8nGXZfjxTM/nedU6be5ZtXV37vK2oFvTqRhS3qkoUoclazl4Jasos32rpbjjC6V09+WjutU0vQyGY7QTqSvdyfxPgvBFVOTk7ydwLHNM7nVk2m9XrJ8WVqiOkFYALAVXoS2IKvEABCEBMECEAmgZBAyABs7cl/vEPG3yZxtHfkK/tNPubfyYHqeWO0lLkX+Gw3CV0tbp9SoyvDOULLi7mlweBcFH01AjxFOXvOLV7ataX6k2Fg1HtXfHWKb79Ud1ZJwte92te8VHThy0AjjbcUo69PL6FfWpO93r4NMsI4eLlJ24vhyXkKvl6WttXy5egGXz+rvTVuUeRW0sBUn7sdPil2YrzZqa2AhF71rves2+KZHjqaut16NcAODA4SnR1/mVPia0i/yrr3sPF1owi51pJLjeX26s4syzulQWnbn0/CvF/ZHnu0G1Eqkm5PelyXJeC5IC42i2rUtE7RXBcL+KMPi8dKo9dF8P7kNWs5O8ndiQDJBpCUQkgEkJisJgAyGsdCRBX4+QEQhCAnHEPYBhmOMAMi32Zw+9Ny8Ir7lRJmz2Ny97ifxO/qB6PsnKLkk3Z2NXmNnTaXvRtNf08vNGIp4edGeujSunyZc4bHOo7VHZJX3Vom+8DujWUnFR5vefdbl6nXSWneDSxEFGztw8LDxnFfi73ZK7Aho4OV3NNrtadHbjcbH4u123quXToWH/AOiLjrZJcLtLQxe0uZRlUe5rZavqwHxef2nLds00t7vfUzmcbRvXWy10TXzZS5xne4nqZDGY+dR68On7gd+aZ65tqHhvfsVFhRQSQDINIawSAdIJDIKwDCY4mAJzV+J0s5avFgAIQgOmw9hx0ANgWg2CwAcLtJc3Y9W2My9y3Ixt2VvO/dy9TzXLKG9VXdr+x7FsZQtGUu+MV5K7+bXoBsKmHvG7d+NoyXyRUYPD05Vpp9lLguHDjYtMbj3TpXfNWV+bfA4tm6jvOTSu5cXq+ugFrDLIte87dFuMUsPSho221+XU6lWX4kn5A4uhGS0bWn4m/qBWY10rdmP+LVnnGd4tR3mmavaHGuknHVN89LW7rHlW0+afhi9X9AKLH4l1Jt8lojn3RJEiABRH3QrDgCohKIrjgJIKwkwgBsKwQzQAtHFU4s7rHDPi/FgCIQgOywrBCAFoAkYDAvNlsLeTk1xdl4I9myDA7uGp9Z70/V6fI822Vy97kVzaS82e04XB2lCHKnGMfRK4FJn871I0+VOKv+pq7+x1ZFStB/q+yK7FS36sp/FJteHL5WL7JqNqKfWUmBOonPi6tl8/IsPZ6Gb2lxm72F03pPu5IDC7Y5vdt30Ssl3HmVes5ycnz+hodr8w3pbq/E/kjORQDhISHAQrCEArDoYdAOgkhkEgGE0EhMCNnBLiWDK+XEBhCEBYWGsHui3QI2g8Jh9+pGPWSv4LUaSLXZbCb1Zy+Fbvm+PyA9M2IyzerU01pvb78I6no9WW7TqT52l6vT7me2GwVlUn8MVBPvlxL7PJ7tGMfjfyQGYhT0NbhMNu0oL8qM7h6W9UiuskjXVI/sBxYmW7FyfBJv8AyPNdosY7Sbesm35cje7TVrQUFz7T+x5JtpmG7CTXgvHggPP8wr79WT5XsvBESiNCAaiAkhx7CsANhWCsKwA2HQrBJAJDoSQSQCSE0EojuIETRWy4lpJFZPi/EARCEBa2E0EJgQzNjsbgbRi2uPbfnw+Rj5nomy/ur9C+gHrezeE3MLTXOpJ1H4cvlY5toMTerblBKPnxZc5d/Lof9uH0M3m382f62B1bP0d6tflCN/PkaKK1u/Up9m/+J4RLet7kv0S+gGRz7E729LxS8jxrbfE3nGHjJ+XD6nrecfyzxra/+8/0L6sClUQrDoKQAWFYIQAWGsGxkANgkIIBgoiQUQCigrCRIBDOJT1Fq/Fl5U4FJW95+IACEID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612221" y="2895600"/>
            <a:ext cx="1137924" cy="3436227"/>
            <a:chOff x="7612221" y="2895600"/>
            <a:chExt cx="1137924" cy="3436227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2221" y="4029269"/>
              <a:ext cx="1137924" cy="114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 descr="C:\Documents and Settings\treanorb\Desktop\knee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620000" y="2895600"/>
              <a:ext cx="1126067" cy="1066800"/>
            </a:xfrm>
            <a:prstGeom prst="ellipse">
              <a:avLst/>
            </a:prstGeom>
            <a:ln w="3175" cap="rnd">
              <a:solidFill>
                <a:schemeClr val="tx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8" name="Picture 15" descr="http://www.stockmedicalart.com/medicalartstudio/kfolio/images/hand_x_ray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16200000">
              <a:off x="7622274" y="5216649"/>
              <a:ext cx="1105125" cy="1125232"/>
            </a:xfrm>
            <a:prstGeom prst="ellipse">
              <a:avLst/>
            </a:prstGeom>
            <a:ln w="3175" cap="rnd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2" name="Picture 7" descr="Breast Cancer Image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572000"/>
            <a:ext cx="15208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faxitron.com/sites/default/files/products/Biovision_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038600"/>
            <a:ext cx="1034891" cy="2186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1081456"/>
            <a:ext cx="8649335" cy="3079800"/>
          </a:xfrm>
        </p:spPr>
        <p:txBody>
          <a:bodyPr/>
          <a:lstStyle/>
          <a:p>
            <a:pPr>
              <a:buNone/>
            </a:pPr>
            <a:r>
              <a:rPr lang="en-US" sz="2000" b="1" dirty="0"/>
              <a:t>Industrial Inspection</a:t>
            </a:r>
          </a:p>
          <a:p>
            <a:r>
              <a:rPr lang="en-US" sz="2000" dirty="0"/>
              <a:t>XT designs and manufacturers low power X-ray solutions for Industrial  Inspection &amp; non-destructive testing (NDT).</a:t>
            </a:r>
          </a:p>
          <a:p>
            <a:pPr>
              <a:buNone/>
            </a:pPr>
            <a:endParaRPr lang="en-US" sz="1200" dirty="0"/>
          </a:p>
          <a:p>
            <a:r>
              <a:rPr lang="en-US" sz="2000" dirty="0"/>
              <a:t>Our X-ray solutions &amp; capabilities have been used in </a:t>
            </a:r>
          </a:p>
          <a:p>
            <a:pPr lvl="1"/>
            <a:r>
              <a:rPr lang="en-US" sz="1600" dirty="0" err="1">
                <a:solidFill>
                  <a:srgbClr val="0000FF"/>
                </a:solidFill>
              </a:rPr>
              <a:t>Microfocus</a:t>
            </a:r>
            <a:r>
              <a:rPr lang="en-US" sz="1600" dirty="0">
                <a:solidFill>
                  <a:srgbClr val="0000FF"/>
                </a:solidFill>
              </a:rPr>
              <a:t> X-ray solutions for: </a:t>
            </a:r>
          </a:p>
          <a:p>
            <a:pPr lvl="2"/>
            <a:r>
              <a:rPr lang="en-US" sz="1400" dirty="0">
                <a:solidFill>
                  <a:srgbClr val="0000FF"/>
                </a:solidFill>
              </a:rPr>
              <a:t>PCB &amp; Electronics, and Battery Inspection</a:t>
            </a:r>
          </a:p>
          <a:p>
            <a:pPr lvl="1"/>
            <a:r>
              <a:rPr lang="en-US" sz="1600" dirty="0">
                <a:solidFill>
                  <a:srgbClr val="0000FF"/>
                </a:solidFill>
              </a:rPr>
              <a:t>Component &amp; Integrated X-ray solutions for:</a:t>
            </a:r>
          </a:p>
          <a:p>
            <a:pPr lvl="2"/>
            <a:r>
              <a:rPr lang="en-US" sz="1400" dirty="0">
                <a:solidFill>
                  <a:srgbClr val="0000FF"/>
                </a:solidFill>
              </a:rPr>
              <a:t>Thickness Gauging, Product Inspection, Security applications (package) &amp; Food Inspection</a:t>
            </a:r>
          </a:p>
          <a:p>
            <a:pPr lvl="1"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pPr lvl="1"/>
            <a:endParaRPr lang="en-US" sz="1800" dirty="0">
              <a:solidFill>
                <a:srgbClr val="0000FF"/>
              </a:solidFill>
            </a:endParaRPr>
          </a:p>
          <a:p>
            <a:pPr lvl="1"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X-Ray Technology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Markets &amp; Applications</a:t>
            </a:r>
            <a:endParaRPr lang="en-US" dirty="0"/>
          </a:p>
        </p:txBody>
      </p:sp>
      <p:pic>
        <p:nvPicPr>
          <p:cNvPr id="126978" name="Picture 2" descr="https://encrypted-tbn0.gstatic.com/images?q=tbn:ANd9GcRMBT81oi8BEONhUDoMY1CaK0RO44KLljCuMZ03vmAdNx_dHPK3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966" y="5125913"/>
            <a:ext cx="2066925" cy="1254919"/>
          </a:xfrm>
          <a:prstGeom prst="rect">
            <a:avLst/>
          </a:prstGeom>
          <a:noFill/>
        </p:spPr>
      </p:pic>
      <p:pic>
        <p:nvPicPr>
          <p:cNvPr id="126980" name="Picture 4" descr="http://t3.gstatic.com/images?q=tbn:ANd9GcT89-CjGUIjOen5IPx32eg8MAgrh0WBmuDxAfQMuTwc3qcQ50LvX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9836" y="5125913"/>
            <a:ext cx="1800225" cy="1246823"/>
          </a:xfrm>
          <a:prstGeom prst="rect">
            <a:avLst/>
          </a:prstGeom>
          <a:noFill/>
        </p:spPr>
      </p:pic>
      <p:pic>
        <p:nvPicPr>
          <p:cNvPr id="7" name="Picture 6" descr="IC bond wir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0164" y="5125911"/>
            <a:ext cx="1683810" cy="1256381"/>
          </a:xfrm>
          <a:prstGeom prst="rect">
            <a:avLst/>
          </a:prstGeom>
        </p:spPr>
      </p:pic>
      <p:pic>
        <p:nvPicPr>
          <p:cNvPr id="126982" name="Picture 6" descr="http://t2.gstatic.com/images?q=tbn:ANd9GcTTqFwpjZjVj31VWgQTz-n99MYSIVdYh4acVkiRYt4pn4Pki88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0040" y="5128841"/>
            <a:ext cx="1885950" cy="1255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3825" y="1196752"/>
            <a:ext cx="9020175" cy="5069458"/>
          </a:xfrm>
          <a:prstGeom prst="rect">
            <a:avLst/>
          </a:prstGeom>
        </p:spPr>
        <p:txBody>
          <a:bodyPr/>
          <a:lstStyle/>
          <a:p>
            <a:pPr marL="0" indent="0" defTabSz="114300">
              <a:lnSpc>
                <a:spcPct val="90000"/>
              </a:lnSpc>
              <a:buFont typeface="Arial Unicode MS" pitchFamily="34" charset="-128"/>
              <a:buNone/>
              <a:defRPr/>
            </a:pPr>
            <a:r>
              <a:rPr lang="en-US" sz="2000" dirty="0">
                <a:latin typeface="Frutiger Roman" pitchFamily="34" charset="0"/>
              </a:rPr>
              <a:t>Oxford Instruments is globally recognized as a leader in the design and manufacture of X-ray tubes for Analytical Analysis, Medical Imaging/Radiography, and Industrial Inspection applications.</a:t>
            </a:r>
          </a:p>
          <a:p>
            <a:pPr marL="0" indent="0" defTabSz="114300">
              <a:lnSpc>
                <a:spcPct val="90000"/>
              </a:lnSpc>
              <a:buFont typeface="Arial Unicode MS" pitchFamily="34" charset="-128"/>
              <a:buNone/>
              <a:defRPr/>
            </a:pPr>
            <a:endParaRPr lang="en-US" sz="1800" dirty="0">
              <a:latin typeface="Frutiger Roman" pitchFamily="34" charset="0"/>
            </a:endParaRPr>
          </a:p>
          <a:p>
            <a:pPr marL="0" indent="0" defTabSz="114300">
              <a:lnSpc>
                <a:spcPct val="90000"/>
              </a:lnSpc>
              <a:buFont typeface="Arial Unicode MS" pitchFamily="34" charset="-128"/>
              <a:buNone/>
              <a:defRPr/>
            </a:pPr>
            <a:endParaRPr lang="en-US" sz="1800" b="1" dirty="0">
              <a:latin typeface="Frutiger Roman" pitchFamily="34" charset="0"/>
            </a:endParaRPr>
          </a:p>
          <a:p>
            <a:pPr marL="0" indent="0" defTabSz="114300">
              <a:lnSpc>
                <a:spcPct val="90000"/>
              </a:lnSpc>
              <a:buFont typeface="Arial Unicode MS" pitchFamily="34" charset="-128"/>
              <a:buNone/>
              <a:defRPr/>
            </a:pPr>
            <a:endParaRPr lang="en-US" sz="1800" b="1" dirty="0">
              <a:latin typeface="Frutiger Roman" pitchFamily="34" charset="0"/>
            </a:endParaRPr>
          </a:p>
          <a:p>
            <a:pPr marL="0" indent="0" defTabSz="114300">
              <a:lnSpc>
                <a:spcPct val="90000"/>
              </a:lnSpc>
              <a:buFont typeface="Arial Unicode MS" pitchFamily="34" charset="-128"/>
              <a:buNone/>
              <a:defRPr/>
            </a:pPr>
            <a:endParaRPr lang="en-US" sz="1800" b="1" dirty="0">
              <a:latin typeface="Frutiger Roman" pitchFamily="34" charset="0"/>
            </a:endParaRPr>
          </a:p>
          <a:p>
            <a:pPr marL="0" indent="0" defTabSz="114300">
              <a:lnSpc>
                <a:spcPct val="90000"/>
              </a:lnSpc>
              <a:buFont typeface="Arial Unicode MS" pitchFamily="34" charset="-128"/>
              <a:buNone/>
              <a:defRPr/>
            </a:pPr>
            <a:endParaRPr lang="en-US" sz="1800" b="1" dirty="0">
              <a:latin typeface="Frutiger Roman" pitchFamily="34" charset="0"/>
            </a:endParaRPr>
          </a:p>
          <a:p>
            <a:pPr marL="0" indent="0" defTabSz="114300">
              <a:lnSpc>
                <a:spcPct val="90000"/>
              </a:lnSpc>
              <a:buFont typeface="Arial Unicode MS" pitchFamily="34" charset="-128"/>
              <a:buNone/>
              <a:defRPr/>
            </a:pPr>
            <a:endParaRPr lang="en-US" sz="1800" b="1" dirty="0">
              <a:latin typeface="Frutiger Roman" pitchFamily="34" charset="0"/>
            </a:endParaRPr>
          </a:p>
          <a:p>
            <a:pPr marL="0" indent="0" defTabSz="114300">
              <a:lnSpc>
                <a:spcPct val="90000"/>
              </a:lnSpc>
              <a:buFont typeface="Arial Unicode MS" pitchFamily="34" charset="-128"/>
              <a:buNone/>
              <a:defRPr/>
            </a:pPr>
            <a:endParaRPr lang="en-US" sz="1800" b="1" dirty="0">
              <a:latin typeface="Frutiger Roman" pitchFamily="34" charset="0"/>
            </a:endParaRPr>
          </a:p>
          <a:p>
            <a:pPr marL="114300" indent="-114300" defTabSz="114300">
              <a:lnSpc>
                <a:spcPct val="90000"/>
              </a:lnSpc>
              <a:defRPr/>
            </a:pPr>
            <a:r>
              <a:rPr lang="en-US" sz="1600" dirty="0">
                <a:latin typeface="Frutiger Roman" pitchFamily="34" charset="0"/>
              </a:rPr>
              <a:t>Our X-ray tubes are used in XRF Analyzers to </a:t>
            </a:r>
            <a:r>
              <a:rPr lang="en-US" sz="1600" b="1" dirty="0">
                <a:solidFill>
                  <a:srgbClr val="0000FF"/>
                </a:solidFill>
                <a:latin typeface="Frutiger Roman" pitchFamily="34" charset="0"/>
              </a:rPr>
              <a:t>ensure that consumer products meet strict   safety and environmental requirements</a:t>
            </a:r>
            <a:r>
              <a:rPr lang="en-US" sz="1600" dirty="0">
                <a:solidFill>
                  <a:srgbClr val="0000FF"/>
                </a:solidFill>
                <a:latin typeface="Frutiger Roman" pitchFamily="34" charset="0"/>
              </a:rPr>
              <a:t>;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Frutiger Roman" pitchFamily="34" charset="0"/>
              </a:rPr>
              <a:t> </a:t>
            </a:r>
            <a:r>
              <a:rPr lang="en-US" sz="1600" dirty="0">
                <a:latin typeface="Frutiger Roman" pitchFamily="34" charset="0"/>
              </a:rPr>
              <a:t>particularly those 	associated with minimizing the concentration of lead in toys and other children’s 	products.</a:t>
            </a:r>
          </a:p>
          <a:p>
            <a:pPr marL="0" indent="0" defTabSz="114300">
              <a:lnSpc>
                <a:spcPct val="90000"/>
              </a:lnSpc>
              <a:buFont typeface="Arial Unicode MS" pitchFamily="34" charset="-128"/>
              <a:buNone/>
              <a:defRPr/>
            </a:pPr>
            <a:r>
              <a:rPr lang="en-US" sz="1600" dirty="0">
                <a:latin typeface="Frutiger Roman" pitchFamily="34" charset="0"/>
              </a:rPr>
              <a:t> </a:t>
            </a:r>
            <a:endParaRPr lang="en-US" sz="1600" b="1" dirty="0">
              <a:latin typeface="Frutiger Roman" pitchFamily="34" charset="0"/>
            </a:endParaRPr>
          </a:p>
          <a:p>
            <a:pPr marL="0" indent="0" defTabSz="114300">
              <a:lnSpc>
                <a:spcPct val="90000"/>
              </a:lnSpc>
              <a:defRPr/>
            </a:pPr>
            <a:r>
              <a:rPr lang="en-US" sz="1600" dirty="0">
                <a:latin typeface="Frutiger Roman" pitchFamily="34" charset="0"/>
              </a:rPr>
              <a:t> Our X-ray tubes are also used to </a:t>
            </a:r>
            <a:r>
              <a:rPr lang="en-US" sz="1600" b="1" dirty="0">
                <a:solidFill>
                  <a:srgbClr val="0000FF"/>
                </a:solidFill>
                <a:latin typeface="Frutiger Roman" pitchFamily="34" charset="0"/>
              </a:rPr>
              <a:t>detect and fight against breast cancer</a:t>
            </a:r>
            <a:r>
              <a:rPr lang="en-US" sz="1600" dirty="0">
                <a:latin typeface="Frutiger Roman" pitchFamily="34" charset="0"/>
              </a:rPr>
              <a:t>.  </a:t>
            </a:r>
          </a:p>
          <a:p>
            <a:pPr marL="0" indent="0" defTabSz="114300">
              <a:lnSpc>
                <a:spcPct val="90000"/>
              </a:lnSpc>
              <a:buFont typeface="Arial Unicode MS" pitchFamily="34" charset="-128"/>
              <a:buNone/>
              <a:defRPr/>
            </a:pPr>
            <a:r>
              <a:rPr lang="en-US" sz="1600" dirty="0">
                <a:latin typeface="Frutiger Roman" pitchFamily="34" charset="0"/>
              </a:rPr>
              <a:t> </a:t>
            </a:r>
          </a:p>
          <a:p>
            <a:pPr marL="0" indent="0" defTabSz="114300">
              <a:lnSpc>
                <a:spcPct val="90000"/>
              </a:lnSpc>
              <a:defRPr/>
            </a:pPr>
            <a:r>
              <a:rPr lang="en-US" sz="1600" dirty="0">
                <a:latin typeface="Frutiger Roman" pitchFamily="34" charset="0"/>
              </a:rPr>
              <a:t> Our X-ray tubes are used to </a:t>
            </a:r>
            <a:r>
              <a:rPr lang="en-US" sz="1600" b="1" dirty="0">
                <a:solidFill>
                  <a:srgbClr val="0000FF"/>
                </a:solidFill>
                <a:latin typeface="Frutiger Roman" pitchFamily="34" charset="0"/>
              </a:rPr>
              <a:t>inspect printed circuit boards &amp; advanced batteries for 	</a:t>
            </a:r>
            <a:r>
              <a:rPr lang="en-US" sz="1600" b="1" dirty="0" err="1">
                <a:solidFill>
                  <a:srgbClr val="0000FF"/>
                </a:solidFill>
                <a:latin typeface="Frutiger Roman" pitchFamily="34" charset="0"/>
              </a:rPr>
              <a:t>cellphones</a:t>
            </a:r>
            <a:r>
              <a:rPr lang="en-US" sz="1600" b="1" dirty="0">
                <a:solidFill>
                  <a:srgbClr val="0000FF"/>
                </a:solidFill>
                <a:latin typeface="Frutiger Roman" pitchFamily="34" charset="0"/>
              </a:rPr>
              <a:t>, </a:t>
            </a:r>
            <a:r>
              <a:rPr lang="en-US" sz="1600" b="1" dirty="0" err="1">
                <a:solidFill>
                  <a:srgbClr val="0000FF"/>
                </a:solidFill>
                <a:latin typeface="Frutiger Roman" pitchFamily="34" charset="0"/>
              </a:rPr>
              <a:t>iPads</a:t>
            </a:r>
            <a:r>
              <a:rPr lang="en-US" sz="1600" b="1" dirty="0">
                <a:solidFill>
                  <a:srgbClr val="0000FF"/>
                </a:solidFill>
                <a:latin typeface="Frutiger Roman" pitchFamily="34" charset="0"/>
              </a:rPr>
              <a:t>, and other consumer electronics</a:t>
            </a:r>
            <a:r>
              <a:rPr lang="en-US" sz="1600" dirty="0">
                <a:solidFill>
                  <a:srgbClr val="0000FF"/>
                </a:solidFill>
                <a:latin typeface="Frutiger Roman" pitchFamily="34" charset="0"/>
              </a:rPr>
              <a:t>.</a:t>
            </a:r>
          </a:p>
          <a:p>
            <a:pPr marL="0" indent="0" defTabSz="114300">
              <a:lnSpc>
                <a:spcPct val="90000"/>
              </a:lnSpc>
              <a:buFont typeface="Arial Unicode MS" pitchFamily="34" charset="-128"/>
              <a:buNone/>
              <a:defRPr/>
            </a:pPr>
            <a:endParaRPr lang="en-US" sz="1600" dirty="0">
              <a:latin typeface="Frutiger Roman" pitchFamily="34" charset="0"/>
            </a:endParaRPr>
          </a:p>
          <a:p>
            <a:pPr marL="0" indent="0" defTabSz="114300">
              <a:lnSpc>
                <a:spcPct val="90000"/>
              </a:lnSpc>
              <a:buFont typeface="Arial Unicode MS" pitchFamily="34" charset="-128"/>
              <a:buNone/>
              <a:defRPr/>
            </a:pPr>
            <a:endParaRPr lang="en-US" sz="1600" dirty="0">
              <a:latin typeface="Frutiger Roman" pitchFamily="34" charset="0"/>
            </a:endParaRPr>
          </a:p>
          <a:p>
            <a:pPr marL="0" indent="0" defTabSz="114300">
              <a:lnSpc>
                <a:spcPct val="90000"/>
              </a:lnSpc>
              <a:buFont typeface="Arial Unicode MS" pitchFamily="34" charset="-128"/>
              <a:buNone/>
              <a:defRPr/>
            </a:pPr>
            <a:endParaRPr lang="en-US" sz="2000" dirty="0">
              <a:solidFill>
                <a:srgbClr val="FF0000"/>
              </a:solidFill>
              <a:latin typeface="Frutiger Roman" pitchFamily="34" charset="0"/>
            </a:endParaRPr>
          </a:p>
          <a:p>
            <a:pPr marL="0" indent="0" defTabSz="114300">
              <a:lnSpc>
                <a:spcPct val="90000"/>
              </a:lnSpc>
              <a:buFont typeface="Arial Unicode MS" pitchFamily="34" charset="-128"/>
              <a:buNone/>
              <a:defRPr/>
            </a:pPr>
            <a:endParaRPr lang="en-US" dirty="0">
              <a:latin typeface="Frutiger Roman" pitchFamily="34" charset="0"/>
            </a:endParaRPr>
          </a:p>
          <a:p>
            <a:pPr marL="0" indent="0" defTabSz="114300">
              <a:lnSpc>
                <a:spcPct val="90000"/>
              </a:lnSpc>
              <a:buFont typeface="Arial Unicode MS" pitchFamily="34" charset="-128"/>
              <a:buNone/>
              <a:defRPr/>
            </a:pPr>
            <a:endParaRPr lang="en-US" sz="2800" dirty="0">
              <a:solidFill>
                <a:srgbClr val="FF0000"/>
              </a:solidFill>
              <a:latin typeface="Frutiger Roman" pitchFamily="34" charset="0"/>
            </a:endParaRPr>
          </a:p>
        </p:txBody>
      </p:sp>
      <p:pic>
        <p:nvPicPr>
          <p:cNvPr id="4101" name="Picture 6" descr="KidsPlasticToy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" y="256222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Breast Cancer Imag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4138" y="2500313"/>
            <a:ext cx="15208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Broken bone_hand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6725" y="2462213"/>
            <a:ext cx="1250950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IC bond wires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6975" y="2438400"/>
            <a:ext cx="1981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14282" y="142852"/>
            <a:ext cx="33575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bg1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X-Ray Technology</a:t>
            </a: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Frutiger Roman" pitchFamily="34" charset="0"/>
                <a:ea typeface="Arial Unicode MS" pitchFamily="34" charset="-128"/>
                <a:cs typeface="Arial" pitchFamily="34" charset="0"/>
              </a:rPr>
              <a:t>Our Business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6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6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I_Powerpoint_Template_2013_potx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6D6F71"/>
      </a:lt2>
      <a:accent1>
        <a:srgbClr val="FBC9A3"/>
      </a:accent1>
      <a:accent2>
        <a:srgbClr val="F79448"/>
      </a:accent2>
      <a:accent3>
        <a:srgbClr val="FFFFFF"/>
      </a:accent3>
      <a:accent4>
        <a:srgbClr val="1C2674"/>
      </a:accent4>
      <a:accent5>
        <a:srgbClr val="D1D3D5"/>
      </a:accent5>
      <a:accent6>
        <a:srgbClr val="8B8AB7"/>
      </a:accent6>
      <a:hlink>
        <a:srgbClr val="F79448"/>
      </a:hlink>
      <a:folHlink>
        <a:srgbClr val="F7944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xford Instruments PowerPoint Template_201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6D6F71"/>
      </a:lt2>
      <a:accent1>
        <a:srgbClr val="FBC9A3"/>
      </a:accent1>
      <a:accent2>
        <a:srgbClr val="8B8AB7"/>
      </a:accent2>
      <a:accent3>
        <a:srgbClr val="FFFFFF"/>
      </a:accent3>
      <a:accent4>
        <a:srgbClr val="F79448"/>
      </a:accent4>
      <a:accent5>
        <a:srgbClr val="D1D3D5"/>
      </a:accent5>
      <a:accent6>
        <a:srgbClr val="1C2674"/>
      </a:accent6>
      <a:hlink>
        <a:srgbClr val="F79448"/>
      </a:hlink>
      <a:folHlink>
        <a:srgbClr val="F79448"/>
      </a:folHlink>
    </a:clrScheme>
    <a:fontScheme name="1_oxford-instruments-templat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ABA8A"/>
        </a:solidFill>
        <a:ln w="12700" cap="flat" cmpd="sng" algn="ctr">
          <a:solidFill>
            <a:srgbClr val="F7944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Frutiger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Frutiger Roman" pitchFamily="34" charset="0"/>
          </a:defRPr>
        </a:defPPr>
      </a:lstStyle>
    </a:lnDef>
  </a:objectDefaults>
  <a:extraClrSchemeLst>
    <a:extraClrScheme>
      <a:clrScheme name="O I 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 I 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 I 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 I 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 I 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 I 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 I 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-instruments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66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ategory xmlns="145d018d-eb96-46e1-9599-c824660ed1a1" xsi:nil="true"/>
    <Template_x0020_Type xmlns="145d018d-eb96-46e1-9599-c824660ed1a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EAF2FC0CD80C4CBA4BAAB3153955AC" ma:contentTypeVersion="6" ma:contentTypeDescription="Create a new document." ma:contentTypeScope="" ma:versionID="24d418dc60f1cafc5abe846254dc3e22">
  <xsd:schema xmlns:xsd="http://www.w3.org/2001/XMLSchema" xmlns:xs="http://www.w3.org/2001/XMLSchema" xmlns:p="http://schemas.microsoft.com/office/2006/metadata/properties" xmlns:ns2="145d018d-eb96-46e1-9599-c824660ed1a1" targetNamespace="http://schemas.microsoft.com/office/2006/metadata/properties" ma:root="true" ma:fieldsID="0228c01b09c6eb12c98968babe08db68" ns2:_="">
    <xsd:import namespace="145d018d-eb96-46e1-9599-c824660ed1a1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Template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d018d-eb96-46e1-9599-c824660ed1a1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list="{6026e32b-5469-474f-9a56-65daa0f7fbfb}" ma:internalName="Category" ma:showField="Title" ma:web="b1c672b9-7f60-4e8c-9a05-af4c57c1c069">
      <xsd:simpleType>
        <xsd:restriction base="dms:Lookup"/>
      </xsd:simpleType>
    </xsd:element>
    <xsd:element name="Template_x0020_Type" ma:index="9" nillable="true" ma:displayName="Template Type" ma:list="{ecb0a5ef-f855-4f16-921f-1260174df3be}" ma:internalName="Template_x0020_Type" ma:showField="Title" ma:web="b1c672b9-7f60-4e8c-9a05-af4c57c1c069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0DB4EB-6080-4AC0-AC8F-4F5B8FB7C1D0}">
  <ds:schemaRefs>
    <ds:schemaRef ds:uri="145d018d-eb96-46e1-9599-c824660ed1a1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5C9513-345B-4640-B0C2-5B802ECB6F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7B7DCE-C7F5-4C4B-8CBF-80E4978FE3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d018d-eb96-46e1-9599-c824660ed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OI_Powerpoint_Template_2013_potx</Template>
  <TotalTime>5191</TotalTime>
  <Words>1293</Words>
  <Application>Microsoft Office PowerPoint</Application>
  <PresentationFormat>Affichage à l'écran (4:3)</PresentationFormat>
  <Paragraphs>277</Paragraphs>
  <Slides>19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32" baseType="lpstr">
      <vt:lpstr>Arial</vt:lpstr>
      <vt:lpstr>Arial Unicode MS</vt:lpstr>
      <vt:lpstr>Calibri</vt:lpstr>
      <vt:lpstr>Frutiger 55 Roman</vt:lpstr>
      <vt:lpstr>Frutiger Roman</vt:lpstr>
      <vt:lpstr>Helvetica</vt:lpstr>
      <vt:lpstr>Oxford Raleway</vt:lpstr>
      <vt:lpstr>Oxford Sans</vt:lpstr>
      <vt:lpstr>Roboto</vt:lpstr>
      <vt:lpstr>Times New Roman</vt:lpstr>
      <vt:lpstr>OI_Powerpoint_Template_2013_potx</vt:lpstr>
      <vt:lpstr>1_Oxford Instruments PowerPoint Template_2011</vt:lpstr>
      <vt:lpstr>Divider</vt:lpstr>
      <vt:lpstr>Présentation PowerPoint</vt:lpstr>
      <vt:lpstr>Présentation PowerPoint</vt:lpstr>
      <vt:lpstr>History of X-ray Technology</vt:lpstr>
      <vt:lpstr>Markets Served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lardinoisl</dc:creator>
  <cp:lastModifiedBy>dunin stefan</cp:lastModifiedBy>
  <cp:revision>87</cp:revision>
  <dcterms:created xsi:type="dcterms:W3CDTF">2013-02-15T20:42:21Z</dcterms:created>
  <dcterms:modified xsi:type="dcterms:W3CDTF">2025-06-17T11:06:34Z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0x0101000BEAF2FC0CD80C4CBA4BAAB3153955AC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