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56" r:id="rId4"/>
    <p:sldId id="257" r:id="rId5"/>
    <p:sldId id="258" r:id="rId6"/>
    <p:sldId id="261" r:id="rId7"/>
    <p:sldId id="259" r:id="rId8"/>
    <p:sldId id="274" r:id="rId9"/>
    <p:sldId id="268" r:id="rId10"/>
    <p:sldId id="262" r:id="rId11"/>
    <p:sldId id="263" r:id="rId12"/>
    <p:sldId id="265" r:id="rId13"/>
    <p:sldId id="264" r:id="rId14"/>
    <p:sldId id="267" r:id="rId15"/>
    <p:sldId id="266" r:id="rId16"/>
    <p:sldId id="270" r:id="rId17"/>
    <p:sldId id="275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CFE"/>
    <a:srgbClr val="3B6DFB"/>
    <a:srgbClr val="8BA9FD"/>
    <a:srgbClr val="B1C5FD"/>
    <a:srgbClr val="00FFFF"/>
    <a:srgbClr val="1F5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287" autoAdjust="0"/>
  </p:normalViewPr>
  <p:slideViewPr>
    <p:cSldViewPr snapToGrid="0">
      <p:cViewPr varScale="1">
        <p:scale>
          <a:sx n="58" d="100"/>
          <a:sy n="58" d="100"/>
        </p:scale>
        <p:origin x="16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72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463B-2F75-40A2-85D3-4EDA5F1D29C0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2463-709E-43D7-81F5-046A8E18B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6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tell a few words about the crystal structure of Graphite and its peculiarities and describe how annealing conditions can affect the crystal properties.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 give a very short overview of focusing in mosaic crystal as a way to improve its performance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part gives you an impression about Graphite Optics and its features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end, I provide some examples of our Graphite Optics and its applications.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used as an efficient bandpass filter in Energy Dispersive X-rays Fluorescent Analysis (ED XRF).</a:t>
            </a:r>
          </a:p>
          <a:p>
            <a:pPr lvl="0"/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large acceptance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 increases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intensity of the excitation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or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detection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collects the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fluorescence lines of interest. </a:t>
            </a:r>
          </a:p>
          <a:p>
            <a:pPr lvl="0"/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Monochromatization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window of interest, suppressing the contribution of background and undesirable lines and reducing the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detection system. </a:t>
            </a:r>
          </a:p>
          <a:p>
            <a:r>
              <a:rPr lang="en-US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7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Graphite optics can be used in one mode only, for detection or for excitation, as well as in both modes simultaneously. The drawing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from the article of our customer, who used two HOPG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toroids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simultaneously to analyze geological samples.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ED XRF usually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relatively wide energy window and high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intensity are needed,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HOPG optics with a reflective layer of a few hundred microns is most often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used. We have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 manufactured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variety of shapes: cylinders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spheres, ellipsoids and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toroids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very different sizes and radii.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2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XES and XAS are powerful tools for studying the electronic configuration of molecules. The methods require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X-ray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 high intensity provided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synchrotron radiation facilities, but such facilities have a limited 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 efficiency of HAPG optics, combining excellent brightness with reasonable resolution in von Hamos geometry, allows to construct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 for chemical speciation in laboratory.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the effective solid angle a full cylinder HAPG optics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manufactured. The parameter of the optics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aimed for different set-up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on slide.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0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slide shows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perform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 X-ray absorption fine structure (EXAFS)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X-ray absorption near edge structure (XANES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spectroscopy at the von Hamos laboratory spectrometer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each method the optimal optics was made.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bending radius of 300 mm and the thickness of crystal layer of 20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was produced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XANES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optics provided spectral resolving power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about 4000, and energy bandpass of around 300 eV.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EXAFS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measurements, the optics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bending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 of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100 mm and crystal layer of 40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The optics spectral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resolving power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≈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bandpass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6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summarizes the features of HAPG-optics as wavelength dispersive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efficiency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Optics  helps to transfer typical SR method into lab,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due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resolution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details of spectrum might be  not as fine as in  classical SR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bandpass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to obtain the whole spectrum of interest in one shot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solid angle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detection provides good sensitivity  and opportunity to analyze dilute samples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Resolving power </a:t>
            </a:r>
            <a:r>
              <a:rPr lang="en-US" sz="1200" dirty="0" smtClean="0"/>
              <a:t>E/</a:t>
            </a:r>
            <a:r>
              <a:rPr lang="ru-RU" sz="1200" dirty="0" smtClean="0"/>
              <a:t>Δ</a:t>
            </a:r>
            <a:r>
              <a:rPr lang="en-US" sz="1200" dirty="0" smtClean="0"/>
              <a:t>E of up to 4000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set of available shapes and sizes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easy tailoring of the optics  to the task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38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Graphite optics is an essential part of spectrometers used for X–ray Thomson scattering (XRTS) analysis - a powerful method of in-situ plasma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inferring key plasma parameters such as temperature, density, ionization, and structure factors.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10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years,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Optigraph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produced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our plasma-customers cylinders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two-section cylinders and cones of various radii and sizes. Depending on the scientific task, HOPG optics with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 300um layer,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thin HAPG optics of 20 µm have been used.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 advantages mentioned earlier for other applications, such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reflectivity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acceptance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angle,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decisive advantages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optics for plasma diagnostics are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obtain 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entire  spectrum of interest in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shot and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ability to operate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 to plasma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source, where all other crystals are destroyed or lose their performance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Graphite Optics provides a monochromatic or quasi-monochromatic beam with the required spectral properties, divergence and dimensions.</a:t>
            </a:r>
          </a:p>
          <a:p>
            <a:r>
              <a:rPr lang="en-US" sz="1200" dirty="0" smtClean="0"/>
              <a:t>The optics can be used as: - </a:t>
            </a:r>
            <a:r>
              <a:rPr lang="en-US" sz="1200" b="1" dirty="0" smtClean="0"/>
              <a:t>broadband filters </a:t>
            </a:r>
            <a:r>
              <a:rPr lang="en-US" sz="1200" dirty="0" smtClean="0"/>
              <a:t>significantly enhancing the sensitivity of analytical instrumentation for energy dispersive techniques</a:t>
            </a:r>
          </a:p>
          <a:p>
            <a:r>
              <a:rPr lang="en-US" sz="1200" dirty="0" smtClean="0"/>
              <a:t>- </a:t>
            </a:r>
            <a:r>
              <a:rPr lang="en-US" sz="1200" b="1" dirty="0" smtClean="0"/>
              <a:t>efficient wavelength dispersive elements</a:t>
            </a:r>
            <a:r>
              <a:rPr lang="en-US" sz="1200" dirty="0" smtClean="0"/>
              <a:t>, helping to transfer high-energy spectroscopy methods from Synchrotron to Lab.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6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Graphite is a crystal of particularly high reflectivity. Being a mosaic crystal, it reflects a relatively wide energy window, since it provides crystallites located at the Bragg angle for a range of wavelengths.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crystallites consist of a set of graphene layer stacked together by van-der-Waals forces. </a:t>
            </a:r>
            <a:r>
              <a:rPr lang="en-US" dirty="0" smtClean="0"/>
              <a:t>In a real material, the planes are additionally bound together by interlayer defects.</a:t>
            </a:r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4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material has a highly anisotropic structure, where crystallites are randomly oriented in direction of carbon planes and are highly orientated in the perpendicular direction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angular distribution of the C-axis of the crystallites is called mosaic spread (MS) or mosaicity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the only parameter characterizing graphite crystal.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depending on the annealing conditions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differ from each other by their grain and defect structure and consequently by their mechanical properties and the minimum MS that could be achieved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7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we define HOPG, HOPG-flex and HAPG.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well-known HOPG is a rigid crystal 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minimal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range of 0.4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HOPG_flex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HAPG are used mainly as thin flexible films for manufacturing Graphite Optics, and MS of individual films can reach 0.06 degrees.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Essentially, all these materials are different options of Highly Oriented PG. But since HOPG is a commercial name of the material obtained under certain annealing conditions, we prefer to call the entire family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Well-Aligned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Pyrolytic Graphite or Graphite Crystals.</a:t>
            </a:r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</a:pPr>
            <a:endParaRPr lang="en-US" noProof="0" dirty="0" smtClean="0"/>
          </a:p>
          <a:p>
            <a:endParaRPr dirty="0"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03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unique reflectivity of Graphite Crystals can be additionally increased due to focusing. </a:t>
            </a:r>
          </a:p>
          <a:p>
            <a:pPr lvl="0"/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mosaic crystal, X-rays from a monochromatic point source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converge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point located at the same distance from the crystal as the crystal from the source, before they diverge again. The effect called mosaic focusing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intensity in the image plane as well as increases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resolution.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real situation,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energy smearing 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focal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  due to different factors.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geometrical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aberrations still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influenced by the crystal mosaicity, a significant improvement in energy resolution can be observed.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4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A363D9D-32F6-4CDD-8DF3-05D94D862EC2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ct val="0"/>
              </a:spcBef>
            </a:pPr>
            <a:endParaRPr 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0838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Sagittal focusing and mosaic focusing are combined in von Hamos configuration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links to the papers that discuss in details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HOPG and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von Hamos configuration, including the aberrations involved and the resolution achieved. </a:t>
            </a:r>
          </a:p>
          <a:p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b="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3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very promising results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classical HOPG were not in great demand. Classic HOPG is difficult to be manufactured in single and double curved shapes of precise and required radii. Graphite Optics gave a new breath of life to spectrometers with graphite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Graphite Optics, manufactured by depositing thin flexible graphite crystals on a substrate of any required shape,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easily adapt to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and equipment.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the crystal used as a reflective layer, there are two types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HOPG optics is produced by depositing thin films that adhere to the substrate and to each other up to a layer of several hundred microns. The optics has moderate resolution and increased integral reflectivity due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 MS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thickness 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optics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 used for applications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reflectivity of the device has a priority over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HAPG optics,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reflective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is deposited as a single film of HAPG crystal, and the thickness of crystal layer is limited to 100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optics has a MS of about 0,1 degree and can provide resolution down to a few eV in von Hamos configuration, while keeping the excellent reflectivity compared with other mosaic crystals. Since there is a well-known trade-off between resolution and reflectivity, it is very helpful to optimize the thickness and geometry of the optics theoretically to the demands of the application prior to manufacturing.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2463-709E-43D7-81F5-046A8E18B1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5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b="0" i="0" u="none" strike="noStrike" cap="none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Graphite Optics can be fully characterized in our laboratory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you some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the optics we have produced in the past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very briefly the applications in which the optics was used. All slides include references to the articles of our customers where you can find more information.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5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9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1_Заголовок и объек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2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2152649" y="2226469"/>
            <a:ext cx="788670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228600" lvl="0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2600"/>
            </a:lvl1pPr>
            <a:lvl2pPr marL="457200" lvl="1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2600"/>
            </a:lvl2pPr>
            <a:lvl3pPr marL="685800" lvl="2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2600"/>
            </a:lvl3pPr>
            <a:lvl4pPr marL="914400" lvl="3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2600"/>
            </a:lvl4pPr>
            <a:lvl5pPr marL="1143000" lvl="4" indent="-279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  <a:defRPr sz="2600"/>
            </a:lvl5pPr>
            <a:lvl6pPr marL="1371600" lvl="5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1600200" lvl="6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1828800" lvl="7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2057400" lvl="8" indent="-1143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822811" y="5438274"/>
            <a:ext cx="216540" cy="64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6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6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6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949E-D056-4B22-9CAE-E8F540CFC1AE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0308-18F5-49D7-A6F1-5BC4E41A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7" y="1131092"/>
            <a:ext cx="11526983" cy="21939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Graphite crystal </a:t>
            </a:r>
            <a:r>
              <a:rPr lang="en-US" sz="4000" b="1" dirty="0">
                <a:solidFill>
                  <a:srgbClr val="3B6DFB"/>
                </a:solidFill>
                <a:latin typeface="+mn-lt"/>
              </a:rPr>
              <a:t>and Graphite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optics </a:t>
            </a:r>
            <a:br>
              <a:rPr lang="en-US" sz="4000" b="1" dirty="0" smtClean="0">
                <a:solidFill>
                  <a:srgbClr val="3B6DFB"/>
                </a:solidFill>
                <a:latin typeface="+mn-lt"/>
              </a:rPr>
            </a:br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 as highly efficient Bragg filter </a:t>
            </a:r>
            <a:r>
              <a:rPr lang="en-US" sz="4000" b="1" dirty="0">
                <a:solidFill>
                  <a:srgbClr val="3B6DFB"/>
                </a:solidFill>
                <a:latin typeface="+mn-lt"/>
              </a:rPr>
              <a:t>and dispersive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element</a:t>
            </a:r>
            <a:endParaRPr lang="ru-RU" sz="4000" dirty="0">
              <a:solidFill>
                <a:srgbClr val="3B6DFB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1813" y="3898251"/>
            <a:ext cx="7886702" cy="110785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I. </a:t>
            </a:r>
            <a:r>
              <a:rPr lang="de-DE" dirty="0" err="1" smtClean="0"/>
              <a:t>Grigoreva</a:t>
            </a:r>
            <a:r>
              <a:rPr lang="de-DE" dirty="0" smtClean="0"/>
              <a:t>, G. </a:t>
            </a:r>
            <a:r>
              <a:rPr lang="de-DE" dirty="0" err="1" smtClean="0"/>
              <a:t>Gudi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err="1" smtClean="0"/>
              <a:t>Optigraph</a:t>
            </a:r>
            <a:r>
              <a:rPr lang="de-DE" dirty="0" smtClean="0"/>
              <a:t> GmbH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  <p:sp>
        <p:nvSpPr>
          <p:cNvPr id="5" name="Google Shape;77;p3"/>
          <p:cNvSpPr txBox="1"/>
          <p:nvPr/>
        </p:nvSpPr>
        <p:spPr>
          <a:xfrm>
            <a:off x="3325090" y="6436678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</p:spTree>
    <p:extLst>
      <p:ext uri="{BB962C8B-B14F-4D97-AF65-F5344CB8AC3E}">
        <p14:creationId xmlns:p14="http://schemas.microsoft.com/office/powerpoint/2010/main" val="7314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 descr="Frame 4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6" y="815705"/>
            <a:ext cx="11562772" cy="6042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401827" y="1979432"/>
            <a:ext cx="6414198" cy="39041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88" tIns="34288" rIns="34288" bIns="34288" rtlCol="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3200"/>
              <a:buNone/>
            </a:pPr>
            <a:r>
              <a:rPr lang="en-US" sz="4000" b="1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Characterization parameters: </a:t>
            </a:r>
          </a:p>
          <a:p>
            <a:pPr marL="285750" indent="-285750">
              <a:spcBef>
                <a:spcPts val="0"/>
              </a:spcBef>
              <a:buClr>
                <a:srgbClr val="FFFFFF"/>
              </a:buClr>
              <a:buSzPts val="3200"/>
            </a:pPr>
            <a:endParaRPr lang="en-US" sz="1600" dirty="0">
              <a:solidFill>
                <a:srgbClr val="FFFFFF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42900" indent="-342900">
              <a:spcBef>
                <a:spcPts val="0"/>
              </a:spcBef>
              <a:buClr>
                <a:srgbClr val="FFFFFF"/>
              </a:buClr>
              <a:buSzPts val="3200"/>
            </a:pPr>
            <a:r>
              <a:rPr lang="en-US" sz="3100" b="1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Mosaic Spread (MS)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SzPts val="3200"/>
            </a:pPr>
            <a:endParaRPr lang="en-US" sz="2900" dirty="0" smtClean="0">
              <a:solidFill>
                <a:srgbClr val="FFFFFF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02900" indent="-342900">
              <a:lnSpc>
                <a:spcPct val="110000"/>
              </a:lnSpc>
              <a:spcBef>
                <a:spcPts val="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Flat </a:t>
            </a:r>
            <a:r>
              <a:rPr lang="en-US" sz="2900" dirty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and slightly </a:t>
            </a:r>
            <a:r>
              <a:rPr lang="en-US" sz="2900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bent Graphite Optics and HOPG – diffractometer </a:t>
            </a:r>
            <a:r>
              <a:rPr lang="en-US" sz="2900" dirty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Bruker Advance ECO</a:t>
            </a:r>
            <a:endParaRPr sz="2900" dirty="0">
              <a:cs typeface="Arial" panose="020B0604020202020204" pitchFamily="34" charset="0"/>
            </a:endParaRPr>
          </a:p>
          <a:p>
            <a:pPr marL="702900" indent="-342900">
              <a:lnSpc>
                <a:spcPct val="110000"/>
              </a:lnSpc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Bent Graphite </a:t>
            </a:r>
            <a:r>
              <a:rPr lang="en-US" sz="2900" dirty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Optics – von Hamos Spectrometer</a:t>
            </a:r>
            <a:endParaRPr sz="2900" dirty="0">
              <a:cs typeface="Arial" panose="020B0604020202020204" pitchFamily="34" charset="0"/>
            </a:endParaRPr>
          </a:p>
          <a:p>
            <a:pPr marL="702900" indent="-342900">
              <a:lnSpc>
                <a:spcPct val="110000"/>
              </a:lnSpc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900" dirty="0" smtClean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Optics of complex shape </a:t>
            </a:r>
            <a:r>
              <a:rPr lang="en-US" sz="2900" dirty="0">
                <a:solidFill>
                  <a:srgbClr val="FFFFFF"/>
                </a:solidFill>
                <a:ea typeface="Helvetica Neue"/>
                <a:cs typeface="Arial" panose="020B0604020202020204" pitchFamily="34" charset="0"/>
                <a:sym typeface="Helvetica Neue"/>
              </a:rPr>
              <a:t>– flat “witness” on diffractometer Bruker Advance ECO </a:t>
            </a:r>
            <a:endParaRPr lang="en-US" sz="2900" dirty="0" smtClean="0">
              <a:solidFill>
                <a:srgbClr val="FFFFFF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42900" indent="-342900">
              <a:lnSpc>
                <a:spcPct val="120000"/>
              </a:lnSpc>
              <a:buClr>
                <a:srgbClr val="FFFFFF"/>
              </a:buClr>
              <a:buSzPts val="3200"/>
            </a:pPr>
            <a:r>
              <a:rPr lang="en-US" sz="3100" b="1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Film or Coating thickness</a:t>
            </a:r>
            <a:r>
              <a:rPr lang="en-US" sz="3400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 – </a:t>
            </a:r>
            <a:r>
              <a:rPr lang="en-US" sz="2800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Mistral M1 </a:t>
            </a:r>
            <a:br>
              <a:rPr lang="en-US" sz="2800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</a:br>
            <a:r>
              <a:rPr lang="en-US" sz="2500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(</a:t>
            </a:r>
            <a:r>
              <a:rPr lang="en-US" sz="2200" i="1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presentation of E. </a:t>
            </a:r>
            <a:r>
              <a:rPr lang="en-US" sz="2200" i="1" dirty="0" err="1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Blokhina</a:t>
            </a:r>
            <a:r>
              <a:rPr lang="en-US" sz="2200" i="1" dirty="0" smtClean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rPr>
              <a:t>, Bruker NANO)</a:t>
            </a:r>
            <a:endParaRPr sz="2200" i="1" dirty="0">
              <a:cs typeface="Arial" panose="020B0604020202020204" pitchFamily="34" charset="0"/>
            </a:endParaRPr>
          </a:p>
        </p:txBody>
      </p:sp>
      <p:sp useBgFill="1">
        <p:nvSpPr>
          <p:cNvPr id="136" name="Google Shape;136;p8"/>
          <p:cNvSpPr txBox="1"/>
          <p:nvPr/>
        </p:nvSpPr>
        <p:spPr>
          <a:xfrm>
            <a:off x="2170546" y="1141481"/>
            <a:ext cx="7019637" cy="590526"/>
          </a:xfrm>
          <a:prstGeom prst="rect">
            <a:avLst/>
          </a:prstGeom>
          <a:ln>
            <a:noFill/>
          </a:ln>
        </p:spPr>
        <p:txBody>
          <a:bodyPr spcFirstLastPara="1" wrap="square" lIns="34288" tIns="34288" rIns="34288" bIns="34288" anchor="b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10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cs typeface="Arial Unicode MS" panose="020B0604020202020204" pitchFamily="34" charset="-128"/>
                <a:sym typeface="Helvetica Neue"/>
              </a:rPr>
              <a:t> </a:t>
            </a:r>
            <a:r>
              <a:rPr lang="en-US" sz="4000" b="1" dirty="0" smtClean="0">
                <a:solidFill>
                  <a:srgbClr val="3B6DFB"/>
                </a:solidFill>
                <a:cs typeface="Arial Unicode MS" panose="020B0604020202020204" pitchFamily="34" charset="-128"/>
                <a:sym typeface="Helvetica Neue"/>
              </a:rPr>
              <a:t>Laboratory</a:t>
            </a:r>
            <a:r>
              <a:rPr lang="en-US" sz="4000" b="1" dirty="0" smtClean="0">
                <a:solidFill>
                  <a:srgbClr val="3B6DFB"/>
                </a:solidFill>
                <a:latin typeface="Arial" panose="020B0604020202020204" pitchFamily="34" charset="0"/>
                <a:cs typeface="Arial Unicode MS" panose="020B0604020202020204" pitchFamily="34" charset="-128"/>
                <a:sym typeface="Helvetica Neue"/>
              </a:rPr>
              <a:t> </a:t>
            </a:r>
            <a:r>
              <a:rPr lang="en-US" sz="4000" b="1" dirty="0">
                <a:solidFill>
                  <a:srgbClr val="3B6DFB"/>
                </a:solidFill>
                <a:latin typeface="Arial" panose="020B0604020202020204" pitchFamily="34" charset="0"/>
                <a:cs typeface="Arial Unicode MS" panose="020B0604020202020204" pitchFamily="34" charset="-128"/>
                <a:sym typeface="Helvetica Neue"/>
              </a:rPr>
              <a:t>&amp; Quality control</a:t>
            </a:r>
            <a:endParaRPr sz="4000" b="1" dirty="0">
              <a:solidFill>
                <a:srgbClr val="3B6DFB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20" y="93382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36" y="538594"/>
            <a:ext cx="9749557" cy="11915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Graphite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Optics as efficient bandpass filter </a:t>
            </a:r>
            <a:b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</a:b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in </a:t>
            </a:r>
            <a:r>
              <a:rPr lang="de-DE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ED XRF</a:t>
            </a:r>
            <a:endParaRPr lang="ru-RU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6164" y="3496328"/>
            <a:ext cx="8970818" cy="193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 detection mode </a:t>
            </a:r>
            <a:endParaRPr lang="ru-RU" sz="20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Cuts the energy window of interest reducing the high burden on detection </a:t>
            </a:r>
            <a:r>
              <a:rPr lang="en-US" sz="1600" dirty="0" smtClean="0"/>
              <a:t>system, which is of a special </a:t>
            </a:r>
            <a:r>
              <a:rPr lang="en-US" sz="1600" dirty="0"/>
              <a:t>interest for samples with </a:t>
            </a:r>
            <a:r>
              <a:rPr lang="en-US" sz="1600" dirty="0" smtClean="0"/>
              <a:t>heavy </a:t>
            </a:r>
            <a:r>
              <a:rPr lang="en-US" sz="1600" dirty="0"/>
              <a:t>or radioactive </a:t>
            </a:r>
            <a:r>
              <a:rPr lang="en-US" sz="1600" dirty="0" smtClean="0"/>
              <a:t>matrix</a:t>
            </a:r>
            <a:endParaRPr lang="ru-RU" sz="16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/>
              <a:t>Enhances the fluorescence line of interest, collecting </a:t>
            </a:r>
            <a:r>
              <a:rPr lang="en-US" sz="1600" dirty="0"/>
              <a:t>information from a large acceptance angle</a:t>
            </a:r>
            <a:endParaRPr lang="ru-RU" sz="16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Allows easy </a:t>
            </a:r>
            <a:r>
              <a:rPr lang="en-US" sz="1600" dirty="0" smtClean="0"/>
              <a:t>modification </a:t>
            </a:r>
            <a:r>
              <a:rPr lang="en-US" sz="1600" dirty="0"/>
              <a:t>of the energy </a:t>
            </a:r>
            <a:r>
              <a:rPr lang="en-US" sz="1600" dirty="0" smtClean="0"/>
              <a:t>window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936" y="1630706"/>
            <a:ext cx="8701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 </a:t>
            </a:r>
            <a:r>
              <a:rPr lang="en-US" sz="2000" b="1" dirty="0" smtClean="0"/>
              <a:t>excitation </a:t>
            </a:r>
            <a:r>
              <a:rPr lang="en-US" sz="2000" b="1" dirty="0"/>
              <a:t>mode </a:t>
            </a:r>
            <a:endParaRPr lang="ru-RU" sz="2000" b="1" dirty="0"/>
          </a:p>
          <a:p>
            <a:pPr marL="285750" lvl="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Eliminates bremsstrahlung contributions </a:t>
            </a:r>
            <a:r>
              <a:rPr lang="en-US" sz="1600" dirty="0" smtClean="0"/>
              <a:t>from </a:t>
            </a:r>
            <a:r>
              <a:rPr lang="en-US" sz="1600" dirty="0"/>
              <a:t>the source </a:t>
            </a:r>
            <a:r>
              <a:rPr lang="en-US" sz="1600" dirty="0" smtClean="0"/>
              <a:t>providing the </a:t>
            </a:r>
            <a:r>
              <a:rPr lang="en-US" sz="1600" dirty="0"/>
              <a:t>lower background in </a:t>
            </a:r>
            <a:r>
              <a:rPr lang="en-US" sz="1600" dirty="0" smtClean="0"/>
              <a:t>the most interesting parts </a:t>
            </a:r>
            <a:r>
              <a:rPr lang="en-US" sz="1600" dirty="0"/>
              <a:t>of </a:t>
            </a:r>
            <a:r>
              <a:rPr lang="en-US" sz="1600" dirty="0" smtClean="0"/>
              <a:t>the </a:t>
            </a:r>
            <a:r>
              <a:rPr lang="en-US" sz="1600" dirty="0"/>
              <a:t>fluorescence </a:t>
            </a:r>
            <a:r>
              <a:rPr lang="en-US" sz="1600" dirty="0" smtClean="0"/>
              <a:t>spectrum  </a:t>
            </a:r>
            <a:endParaRPr lang="ru-RU" sz="1600" dirty="0"/>
          </a:p>
          <a:p>
            <a:pPr marL="285750" lvl="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/>
              <a:t>Increases considerably the </a:t>
            </a:r>
            <a:r>
              <a:rPr lang="en-US" sz="1600" dirty="0"/>
              <a:t>intensity of the excitation </a:t>
            </a:r>
            <a:r>
              <a:rPr lang="en-US" sz="1600" dirty="0" smtClean="0"/>
              <a:t>line </a:t>
            </a:r>
            <a:r>
              <a:rPr lang="en-US" sz="1600" dirty="0"/>
              <a:t>due to focusing from a large </a:t>
            </a:r>
            <a:r>
              <a:rPr lang="en-US" sz="1600" dirty="0" smtClean="0"/>
              <a:t>acceptance </a:t>
            </a:r>
            <a:r>
              <a:rPr lang="en-US" sz="1600" dirty="0"/>
              <a:t>angle</a:t>
            </a:r>
            <a:endParaRPr lang="ru-RU" sz="1600" dirty="0"/>
          </a:p>
          <a:p>
            <a:pPr marL="285750" lvl="0" indent="-285750">
              <a:buSzPct val="120000"/>
              <a:buFont typeface="Arial" panose="020B0604020202020204" pitchFamily="34" charset="0"/>
              <a:buChar char="•"/>
            </a:pPr>
            <a:r>
              <a:rPr lang="en-US" sz="1600" dirty="0"/>
              <a:t>Allows performing local XRF analysis with a sub-mm resolution </a:t>
            </a:r>
            <a:r>
              <a:rPr lang="en-US" sz="1600" dirty="0" smtClean="0"/>
              <a:t>of </a:t>
            </a:r>
            <a:r>
              <a:rPr lang="en-US" sz="1600" dirty="0"/>
              <a:t>inhomogeneous </a:t>
            </a:r>
            <a:r>
              <a:rPr lang="en-US" sz="1600" dirty="0" smtClean="0"/>
              <a:t>and </a:t>
            </a:r>
            <a:r>
              <a:rPr lang="en-US" sz="1600" dirty="0"/>
              <a:t>small </a:t>
            </a:r>
            <a:r>
              <a:rPr lang="en-US" sz="1600" dirty="0" smtClean="0"/>
              <a:t>objects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5987" y="5592951"/>
            <a:ext cx="917443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Suppressing background and undesirable spectral lines, collecting rays from a large spatial angle, the Graphite Optics significantly enhances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 of the method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3" y="3386449"/>
            <a:ext cx="2040611" cy="2016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936" y="5343896"/>
            <a:ext cx="2156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Ellipsoidal HOPG crystal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1524" t="10756" r="16224" b="18180"/>
          <a:stretch/>
        </p:blipFill>
        <p:spPr>
          <a:xfrm>
            <a:off x="9384927" y="1709100"/>
            <a:ext cx="1668234" cy="1552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0992" y="3247273"/>
            <a:ext cx="2156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Ellipsoidal HOPG crystal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914446" y="1985599"/>
            <a:ext cx="5735782" cy="244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SzPct val="120000"/>
              <a:buNone/>
            </a:pPr>
            <a:r>
              <a:rPr lang="en-US" sz="1800" dirty="0"/>
              <a:t>More about </a:t>
            </a:r>
            <a:r>
              <a:rPr lang="en-US" sz="1800" b="1" dirty="0" smtClean="0"/>
              <a:t>Graphite optics for ED XRF</a:t>
            </a:r>
            <a:r>
              <a:rPr lang="en-US" sz="1800" dirty="0" smtClean="0"/>
              <a:t> in</a:t>
            </a:r>
            <a:r>
              <a:rPr lang="en-US" sz="2000" dirty="0" smtClean="0"/>
              <a:t>:</a:t>
            </a:r>
            <a:endParaRPr lang="sv-SE" sz="2000" dirty="0" smtClean="0"/>
          </a:p>
          <a:p>
            <a:pPr>
              <a:buSzPct val="120000"/>
              <a:buFont typeface="Calibri" panose="020F0502020204030204" pitchFamily="34" charset="0"/>
              <a:buChar char="•"/>
            </a:pPr>
            <a:r>
              <a:rPr lang="sv-SE" sz="1600" dirty="0" smtClean="0"/>
              <a:t>Y. Kolmogorov,  V. Trounova</a:t>
            </a:r>
            <a:r>
              <a:rPr lang="en-US" sz="1600" dirty="0" smtClean="0"/>
              <a:t>, </a:t>
            </a:r>
            <a:r>
              <a:rPr lang="en-US" sz="1600" i="1" dirty="0" smtClean="0"/>
              <a:t>X-Ray </a:t>
            </a:r>
            <a:r>
              <a:rPr lang="en-US" sz="1600" i="1" dirty="0" err="1" smtClean="0"/>
              <a:t>Spectrom</a:t>
            </a:r>
            <a:r>
              <a:rPr lang="en-US" sz="1600" i="1" dirty="0" smtClean="0"/>
              <a:t>., </a:t>
            </a:r>
            <a:r>
              <a:rPr lang="en-US" sz="1600" dirty="0" smtClean="0"/>
              <a:t>2002, 31, pp.432-436 </a:t>
            </a:r>
            <a:r>
              <a:rPr lang="en-US" sz="1600" dirty="0" smtClean="0">
                <a:solidFill>
                  <a:srgbClr val="002060"/>
                </a:solidFill>
              </a:rPr>
              <a:t>DOI:10.1002/xrs.603</a:t>
            </a:r>
          </a:p>
          <a:p>
            <a:pPr>
              <a:buSzPct val="120000"/>
              <a:buFont typeface="Calibri" panose="020F0502020204030204" pitchFamily="34" charset="0"/>
              <a:buChar char="•"/>
            </a:pPr>
            <a:r>
              <a:rPr lang="en-US" sz="1600" dirty="0" smtClean="0"/>
              <a:t>B. </a:t>
            </a:r>
            <a:r>
              <a:rPr lang="en-US" sz="1600" dirty="0" err="1" smtClean="0"/>
              <a:t>Beckhoff</a:t>
            </a:r>
            <a:r>
              <a:rPr lang="en-US" sz="1600" dirty="0" smtClean="0"/>
              <a:t> et al.</a:t>
            </a:r>
            <a:r>
              <a:rPr lang="en-US" sz="1600" i="1" dirty="0" smtClean="0"/>
              <a:t> In book: Advances in X-Ray Analysis, </a:t>
            </a:r>
            <a:r>
              <a:rPr lang="en-US" sz="1600" dirty="0" smtClean="0"/>
              <a:t>1994, pp.523-533, </a:t>
            </a:r>
            <a:r>
              <a:rPr lang="en-US" sz="1600" dirty="0" smtClean="0">
                <a:solidFill>
                  <a:srgbClr val="002060"/>
                </a:solidFill>
              </a:rPr>
              <a:t>DOI: 10.1007/978-1-4615-2528-8 64</a:t>
            </a:r>
          </a:p>
          <a:p>
            <a:pPr>
              <a:buSzPct val="120000"/>
              <a:buFont typeface="Calibri" panose="020F0502020204030204" pitchFamily="34" charset="0"/>
              <a:buChar char="•"/>
            </a:pPr>
            <a:r>
              <a:rPr lang="de-DE" sz="1600" dirty="0" smtClean="0"/>
              <a:t>D. </a:t>
            </a:r>
            <a:r>
              <a:rPr lang="de-DE" sz="1600" dirty="0" err="1" smtClean="0"/>
              <a:t>Wissman</a:t>
            </a:r>
            <a:r>
              <a:rPr lang="de-DE" sz="1600" dirty="0"/>
              <a:t>, J. </a:t>
            </a:r>
            <a:r>
              <a:rPr lang="de-DE" sz="1600" dirty="0" smtClean="0"/>
              <a:t>Heckel</a:t>
            </a:r>
            <a:r>
              <a:rPr lang="de-DE" sz="1600" i="1" dirty="0" smtClean="0"/>
              <a:t>, </a:t>
            </a:r>
            <a:r>
              <a:rPr lang="en-US" sz="1600" i="1" dirty="0"/>
              <a:t>Spectroscopy,</a:t>
            </a:r>
            <a:r>
              <a:rPr lang="de-DE" sz="1600" i="1" dirty="0"/>
              <a:t> </a:t>
            </a:r>
            <a:r>
              <a:rPr lang="de-DE" sz="1600" dirty="0" smtClean="0"/>
              <a:t>2016</a:t>
            </a:r>
            <a:r>
              <a:rPr lang="de-DE" sz="1600" dirty="0"/>
              <a:t>, </a:t>
            </a:r>
            <a:r>
              <a:rPr lang="de-DE" sz="1600" dirty="0" smtClean="0"/>
              <a:t>31, 7, pp</a:t>
            </a:r>
            <a:r>
              <a:rPr lang="de-DE" sz="1600" dirty="0"/>
              <a:t>. </a:t>
            </a:r>
            <a:r>
              <a:rPr lang="de-DE" sz="1600" dirty="0" smtClean="0"/>
              <a:t>24-29</a:t>
            </a:r>
            <a:endParaRPr lang="de-DE" sz="1600" dirty="0"/>
          </a:p>
          <a:p>
            <a:pPr>
              <a:buSzPct val="120000"/>
              <a:buFont typeface="Calibri" panose="020F050202020403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840296" y="553852"/>
            <a:ext cx="9017578" cy="739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More about Graphite Optics for ED XRF</a:t>
            </a:r>
            <a:endParaRPr lang="en-US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9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6751" y="5572218"/>
            <a:ext cx="953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HOPG optics with a reflection layer of a few hundreds µm as well as HAPG optics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tens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µm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cylindrical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spherical, elliptical or toroidal shapes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been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manufactured and used 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0" y="1464314"/>
            <a:ext cx="4958307" cy="31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99031" y="4734477"/>
            <a:ext cx="4870496" cy="7521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altLang="ru-RU" sz="1600" i="1" dirty="0" smtClean="0">
                <a:latin typeface="+mn-lt"/>
                <a:cs typeface="Times New Roman" panose="02020603050405020304" pitchFamily="18" charset="0"/>
              </a:rPr>
              <a:t>Simultaneous use of  toroidal HOPG optics in the excitation and detection channels (Y. Kolmogorov, 2002)</a:t>
            </a:r>
            <a:endParaRPr lang="ru-RU" altLang="ru-RU" sz="1600" dirty="0" smtClean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59592"/>
            <a:ext cx="11838710" cy="9941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HAPG optics as efficient wavelength dispersive element</a:t>
            </a:r>
            <a:endParaRPr lang="en-US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Vollzyl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8" y="1737575"/>
            <a:ext cx="3509259" cy="1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1295376"/>
            <a:ext cx="933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 Chemical speciation </a:t>
            </a:r>
            <a:r>
              <a:rPr lang="en-US" sz="2400" b="1" dirty="0" smtClean="0"/>
              <a:t>by </a:t>
            </a:r>
            <a:r>
              <a:rPr lang="en-US" sz="2400" b="1" dirty="0"/>
              <a:t>in lab-based </a:t>
            </a:r>
            <a:r>
              <a:rPr lang="en-US" sz="2400" b="1" dirty="0" smtClean="0"/>
              <a:t>X-ray Emission </a:t>
            </a:r>
            <a:r>
              <a:rPr lang="en-US" sz="2400" b="1" dirty="0"/>
              <a:t>Spectroscopy (</a:t>
            </a:r>
            <a:r>
              <a:rPr lang="en-US" sz="2400" b="1" dirty="0" smtClean="0"/>
              <a:t>XES</a:t>
            </a:r>
            <a:r>
              <a:rPr lang="en-US" sz="2400" b="1" dirty="0"/>
              <a:t>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3309" y="2543968"/>
            <a:ext cx="7643673" cy="29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Rsag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150 mm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meridional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30 mm, HAPG layer thickness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40μm.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spectral resolving power of E/ΔE = 2000 in first order at 8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L.Anklamm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Sci.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Instr.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2014, 85, 053110,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DOI: 10.1063/1.4875986)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Rsag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300 mm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meridional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20 mm, HAPG layer thickness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20μm.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spectral resolving power of E/ΔE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4000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second order 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2.3-10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W.Malzer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Rev. Sci.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2018, 89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113111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DOI: 10.1063/1.5035171)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Rsag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50 mm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meridional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20 mm, HAPG layer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thickness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40μm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double crystals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 resolving power from 850 for 1 crystal in first order up to 2800 for 2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crystals 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order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Holfelder 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al., 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Rev. Sci. </a:t>
            </a:r>
            <a:r>
              <a:rPr lang="de-DE" sz="16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</a:t>
            </a:r>
            <a:r>
              <a:rPr lang="de-DE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de-D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92, </a:t>
            </a:r>
            <a:r>
              <a:rPr lang="de-D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2021, 123105, 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DOI: 10.1063/5.0061183)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1408" y="2146775"/>
            <a:ext cx="69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Full cylinder HAPG optics for implementation  XES in laboratory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65241"/>
            <a:ext cx="384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Von Hamos scheme with a detector oriented perpendicularly to the cylinder axis</a:t>
            </a:r>
            <a:endParaRPr lang="en-US" sz="1600" i="1" dirty="0"/>
          </a:p>
        </p:txBody>
      </p:sp>
      <p:sp>
        <p:nvSpPr>
          <p:cNvPr id="10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r="22836" b="5209"/>
          <a:stretch/>
        </p:blipFill>
        <p:spPr bwMode="auto">
          <a:xfrm>
            <a:off x="396288" y="4036103"/>
            <a:ext cx="3160457" cy="212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444406" y="6160995"/>
            <a:ext cx="3164520" cy="51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967" tIns="10484" rIns="20967" bIns="10484">
            <a:spAutoFit/>
          </a:bodyPr>
          <a:lstStyle/>
          <a:p>
            <a:pPr defTabSz="957263"/>
            <a:r>
              <a:rPr lang="en-GB" altLang="de-DE" sz="1600" i="1" dirty="0" smtClean="0"/>
              <a:t>Spectrometer of a double crystal concept (I</a:t>
            </a:r>
            <a:r>
              <a:rPr lang="en-GB" altLang="de-DE" sz="1600" i="1" dirty="0"/>
              <a:t>. </a:t>
            </a:r>
            <a:r>
              <a:rPr lang="en-GB" altLang="de-DE" sz="1600" i="1" dirty="0" smtClean="0"/>
              <a:t>Holfelder, 2021)</a:t>
            </a:r>
            <a:endParaRPr lang="ru-RU" altLang="de-DE" sz="10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73759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276" y="700003"/>
            <a:ext cx="11852996" cy="760634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HAPG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optics as efficient </a:t>
            </a:r>
            <a:r>
              <a:rPr lang="en-GB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wavelength </a:t>
            </a:r>
            <a:r>
              <a:rPr lang="en-GB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dispersive element</a:t>
            </a:r>
            <a:endParaRPr lang="ru-RU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786" y="1283825"/>
            <a:ext cx="931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 b="1" dirty="0"/>
              <a:t>X-ray Absorption Fine Structure Spectroscopy (</a:t>
            </a:r>
            <a:r>
              <a:rPr lang="en-US" sz="2400" b="1" dirty="0" smtClean="0"/>
              <a:t>XAFS)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the laboratory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9492" y="5782945"/>
            <a:ext cx="1015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Opportunity to perform </a:t>
            </a:r>
            <a:r>
              <a:rPr lang="en-US" sz="2000" b="1" dirty="0"/>
              <a:t>XANES and EXAFS in the laboratory </a:t>
            </a:r>
            <a:r>
              <a:rPr lang="en-US" sz="2000" b="1" dirty="0" smtClean="0"/>
              <a:t>for </a:t>
            </a:r>
            <a:r>
              <a:rPr lang="en-US" sz="2000" b="1" dirty="0"/>
              <a:t>diluted samples with </a:t>
            </a:r>
            <a:r>
              <a:rPr lang="en-US" sz="2000" b="1" dirty="0" err="1"/>
              <a:t>analyte</a:t>
            </a:r>
            <a:r>
              <a:rPr lang="en-US" sz="2000" b="1" dirty="0"/>
              <a:t> concentrations of </a:t>
            </a:r>
            <a:r>
              <a:rPr lang="en-US" sz="2000" b="1" dirty="0" smtClean="0"/>
              <a:t>a </a:t>
            </a:r>
            <a:r>
              <a:rPr lang="en-US" sz="2000" b="1" dirty="0"/>
              <a:t>few weight percent or </a:t>
            </a:r>
            <a:r>
              <a:rPr lang="en-US" sz="2000" b="1" dirty="0" smtClean="0"/>
              <a:t>less </a:t>
            </a:r>
            <a:r>
              <a:rPr lang="en-US" sz="2000" b="1" dirty="0"/>
              <a:t>in a reasonable time frame of minutes to </a:t>
            </a:r>
            <a:r>
              <a:rPr lang="en-US" sz="2000" b="1" dirty="0" smtClean="0"/>
              <a:t>hours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4818" y="2112381"/>
            <a:ext cx="743245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FF0000"/>
                </a:solidFill>
              </a:rPr>
              <a:t>Rsag</a:t>
            </a:r>
            <a:r>
              <a:rPr lang="de-DE" dirty="0" smtClean="0">
                <a:solidFill>
                  <a:srgbClr val="FF0000"/>
                </a:solidFill>
              </a:rPr>
              <a:t> = 100 mm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size</a:t>
            </a:r>
            <a:r>
              <a:rPr lang="de-DE" dirty="0" smtClean="0">
                <a:solidFill>
                  <a:srgbClr val="FF0000"/>
                </a:solidFill>
              </a:rPr>
              <a:t> 50x50 mm</a:t>
            </a:r>
            <a:r>
              <a:rPr lang="de-DE" dirty="0"/>
              <a:t>,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HAPG layer thickness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μm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MS≈0,1°. Energy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band pass ΔE =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eV,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spectral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resolving power of E/ΔE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≈ 2000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order at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4-15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, for EXAFS and XANES </a:t>
            </a:r>
            <a:r>
              <a:rPr lang="en-US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dirty="0" err="1" smtClean="0"/>
              <a:t>C.Schlesiger</a:t>
            </a:r>
            <a:r>
              <a:rPr lang="de-DE" sz="1600" dirty="0" smtClean="0"/>
              <a:t> </a:t>
            </a:r>
            <a:r>
              <a:rPr lang="de-DE" sz="1600" dirty="0"/>
              <a:t>et </a:t>
            </a:r>
            <a:r>
              <a:rPr lang="de-DE" sz="1600" dirty="0" smtClean="0"/>
              <a:t>al., </a:t>
            </a:r>
            <a:r>
              <a:rPr lang="de-DE" sz="1600" i="1" dirty="0" smtClean="0"/>
              <a:t>J</a:t>
            </a:r>
            <a:r>
              <a:rPr lang="de-DE" sz="1600" i="1" dirty="0"/>
              <a:t>. Anal. At. </a:t>
            </a:r>
            <a:r>
              <a:rPr lang="de-DE" sz="1600" i="1" dirty="0" err="1"/>
              <a:t>Spectrom</a:t>
            </a:r>
            <a:r>
              <a:rPr lang="de-DE" sz="1600" i="1" dirty="0" smtClean="0"/>
              <a:t>.</a:t>
            </a:r>
            <a:r>
              <a:rPr lang="de-DE" sz="1600" dirty="0" smtClean="0"/>
              <a:t>, 2015</a:t>
            </a:r>
            <a:r>
              <a:rPr lang="de-DE" sz="1600" dirty="0"/>
              <a:t>, </a:t>
            </a:r>
            <a:r>
              <a:rPr lang="de-DE" sz="1600" dirty="0" smtClean="0"/>
              <a:t>30, 1080–1085, 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DOI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10.1039/c4ja00303a</a:t>
            </a:r>
            <a:r>
              <a:rPr lang="de-DE" sz="1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FF0000"/>
                </a:solidFill>
              </a:rPr>
              <a:t>Rsag</a:t>
            </a:r>
            <a:r>
              <a:rPr lang="de-DE" dirty="0" smtClean="0">
                <a:solidFill>
                  <a:srgbClr val="FF0000"/>
                </a:solidFill>
              </a:rPr>
              <a:t> = 300 mm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size</a:t>
            </a:r>
            <a:r>
              <a:rPr lang="de-DE" dirty="0" smtClean="0">
                <a:solidFill>
                  <a:srgbClr val="FF0000"/>
                </a:solidFill>
              </a:rPr>
              <a:t> 50x50 mm</a:t>
            </a:r>
            <a:r>
              <a:rPr lang="de-DE" dirty="0"/>
              <a:t>,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HAPG layer thickness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of 20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μm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MS≈0,06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Energy band pass ΔE = 300 eV,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spectral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resolving power of E/ΔE ≈ 4000 in second order at 4-10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, for XANES </a:t>
            </a:r>
            <a:r>
              <a:rPr lang="en-US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C.Schlesiger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lang="en-US" sz="1600" i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i="1" dirty="0"/>
              <a:t>J. Anal. At. </a:t>
            </a:r>
            <a:r>
              <a:rPr lang="de-DE" sz="1600" i="1" dirty="0" err="1"/>
              <a:t>Spectrom</a:t>
            </a:r>
            <a:r>
              <a:rPr lang="de-DE" sz="1600" b="1" i="1" dirty="0"/>
              <a:t>.</a:t>
            </a:r>
            <a:r>
              <a:rPr lang="de-DE" sz="1600" dirty="0"/>
              <a:t>, 2020</a:t>
            </a:r>
            <a:r>
              <a:rPr lang="de-DE" sz="1600" dirty="0" smtClean="0"/>
              <a:t>, 35</a:t>
            </a:r>
            <a:r>
              <a:rPr lang="de-DE" sz="1600" dirty="0"/>
              <a:t>, 2298-2304, </a:t>
            </a:r>
            <a:r>
              <a:rPr lang="de-DE" sz="1600" dirty="0">
                <a:solidFill>
                  <a:srgbClr val="002060"/>
                </a:solidFill>
              </a:rPr>
              <a:t>DOI:</a:t>
            </a:r>
            <a:r>
              <a:rPr lang="en-US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10.1039/D0JA00208A)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rgbClr val="FF0000"/>
                </a:solidFill>
              </a:rPr>
              <a:t>Rsag</a:t>
            </a:r>
            <a:r>
              <a:rPr lang="de-DE" dirty="0" smtClean="0">
                <a:solidFill>
                  <a:srgbClr val="FF0000"/>
                </a:solidFill>
              </a:rPr>
              <a:t> = 100 mm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size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160×77 </a:t>
            </a:r>
            <a:r>
              <a:rPr lang="en-US" dirty="0">
                <a:solidFill>
                  <a:srgbClr val="FF0000"/>
                </a:solidFill>
              </a:rPr>
              <a:t>mm</a:t>
            </a:r>
            <a:r>
              <a:rPr lang="de-DE" dirty="0"/>
              <a:t>,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HAPG layer thickness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μm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, MS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≈0,1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Energy band pass ΔE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= 2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, spectral resolving power of E/ΔE ≈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1800 in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first order at 4-10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, for EXAFS</a:t>
            </a:r>
            <a:r>
              <a:rPr lang="de-DE" dirty="0" smtClean="0"/>
              <a:t>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C.Schlesiger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al.,</a:t>
            </a:r>
            <a:r>
              <a:rPr lang="en-US" sz="1600" i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i="1" dirty="0"/>
              <a:t>J. Anal. At. </a:t>
            </a:r>
            <a:r>
              <a:rPr lang="de-DE" sz="1600" i="1" dirty="0" err="1"/>
              <a:t>Spectrom</a:t>
            </a:r>
            <a:r>
              <a:rPr lang="de-DE" sz="1600" i="1" dirty="0"/>
              <a:t>.</a:t>
            </a:r>
            <a:r>
              <a:rPr lang="de-DE" sz="1600" dirty="0"/>
              <a:t>, 2020</a:t>
            </a:r>
            <a:r>
              <a:rPr lang="de-DE" sz="1600" dirty="0" smtClean="0"/>
              <a:t>, 35</a:t>
            </a:r>
            <a:r>
              <a:rPr lang="de-DE" sz="1600" dirty="0"/>
              <a:t>, 2298-2304, DOI: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10.1039/D0JA00208A</a:t>
            </a:r>
            <a:r>
              <a:rPr lang="de-DE" sz="1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6032" y="1753506"/>
            <a:ext cx="2461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Cylindrical HAPG optics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14177" r="14251" b="8537"/>
          <a:stretch/>
        </p:blipFill>
        <p:spPr>
          <a:xfrm>
            <a:off x="339003" y="2059709"/>
            <a:ext cx="4103687" cy="2872510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339004" y="5023830"/>
            <a:ext cx="4186814" cy="75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967" tIns="10484" rIns="20967" bIns="10484">
            <a:spAutoFit/>
          </a:bodyPr>
          <a:lstStyle/>
          <a:p>
            <a:pPr defTabSz="957263"/>
            <a:r>
              <a:rPr lang="en-GB" altLang="de-DE" sz="1600" i="1" dirty="0" smtClean="0"/>
              <a:t>Two HAPG optics 100 mm long with </a:t>
            </a:r>
            <a:r>
              <a:rPr lang="en-GB" altLang="de-DE" sz="1600" i="1" dirty="0" err="1" smtClean="0"/>
              <a:t>Rsag</a:t>
            </a:r>
            <a:r>
              <a:rPr lang="en-GB" altLang="de-DE" sz="1600" i="1" dirty="0" smtClean="0"/>
              <a:t>=300 and 100 mm (for  commercial XAFS set-up of HP-Spectroscopy GmbH)</a:t>
            </a:r>
            <a:endParaRPr lang="ru-RU" altLang="de-DE" sz="10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73759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848" y="642721"/>
            <a:ext cx="10420351" cy="9941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3B6DFB"/>
                </a:solidFill>
                <a:latin typeface="+mn-lt"/>
              </a:rPr>
              <a:t>Features of HAPG optics as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dispersive </a:t>
            </a:r>
            <a:r>
              <a:rPr lang="en-US" sz="4000" b="1" dirty="0">
                <a:solidFill>
                  <a:srgbClr val="3B6DFB"/>
                </a:solidFill>
                <a:latin typeface="+mn-lt"/>
              </a:rPr>
              <a:t>element</a:t>
            </a:r>
            <a:endParaRPr lang="en-US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869" y="1763862"/>
            <a:ext cx="11412109" cy="4636936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 smtClean="0"/>
              <a:t>High </a:t>
            </a:r>
            <a:r>
              <a:rPr lang="en-US" sz="8000" b="1" dirty="0"/>
              <a:t>efficiency </a:t>
            </a:r>
            <a:r>
              <a:rPr lang="en-US" sz="8000" dirty="0"/>
              <a:t>in focusing and dispersing </a:t>
            </a:r>
            <a:r>
              <a:rPr lang="en-US" sz="8000" dirty="0" smtClean="0"/>
              <a:t>X-rays allows the </a:t>
            </a:r>
            <a:r>
              <a:rPr lang="en-US" sz="8000" dirty="0"/>
              <a:t>implementation of </a:t>
            </a:r>
            <a:r>
              <a:rPr lang="en-US" sz="8000" dirty="0" smtClean="0"/>
              <a:t>XES and XAS methods, which typically required </a:t>
            </a:r>
            <a:r>
              <a:rPr lang="en-US" sz="8000" dirty="0"/>
              <a:t>synchrotron </a:t>
            </a:r>
            <a:r>
              <a:rPr lang="en-US" sz="8000" dirty="0" smtClean="0"/>
              <a:t>radiation, </a:t>
            </a:r>
            <a:r>
              <a:rPr lang="en-US" sz="8000" dirty="0"/>
              <a:t>using a laboratory-based </a:t>
            </a:r>
            <a:r>
              <a:rPr lang="en-US" sz="8000" dirty="0" smtClean="0"/>
              <a:t>source</a:t>
            </a:r>
            <a:r>
              <a:rPr lang="en-US" sz="8000" dirty="0"/>
              <a:t> </a:t>
            </a:r>
            <a:endParaRPr lang="en-US" sz="8000" dirty="0" smtClean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 smtClean="0"/>
              <a:t>Moderate resolution</a:t>
            </a:r>
            <a:r>
              <a:rPr lang="en-US" sz="8000" dirty="0" smtClean="0"/>
              <a:t> means that the </a:t>
            </a:r>
            <a:r>
              <a:rPr lang="en-US" sz="8000" dirty="0"/>
              <a:t>details within the </a:t>
            </a:r>
            <a:r>
              <a:rPr lang="en-US" sz="8000" dirty="0" smtClean="0"/>
              <a:t>spectrum </a:t>
            </a:r>
            <a:r>
              <a:rPr lang="en-US" sz="8000" dirty="0"/>
              <a:t>might not be as fine as with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higher </a:t>
            </a:r>
            <a:r>
              <a:rPr lang="en-US" sz="8000" dirty="0"/>
              <a:t>resolution </a:t>
            </a:r>
            <a:r>
              <a:rPr lang="en-US" sz="8000" dirty="0" smtClean="0"/>
              <a:t>techniques</a:t>
            </a:r>
            <a:r>
              <a:rPr lang="en-US" sz="8000" dirty="0"/>
              <a:t> </a:t>
            </a:r>
            <a:endParaRPr lang="ru-RU" sz="8000" dirty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 smtClean="0"/>
              <a:t>Wide bandpass </a:t>
            </a:r>
            <a:r>
              <a:rPr lang="en-US" sz="8000" dirty="0" smtClean="0"/>
              <a:t>enables simultaneous capture of a wide </a:t>
            </a:r>
            <a:r>
              <a:rPr lang="en-US" sz="8000" dirty="0"/>
              <a:t>range of X-ray energies </a:t>
            </a:r>
            <a:r>
              <a:rPr lang="en-US" sz="8000" dirty="0" smtClean="0"/>
              <a:t>and significantly reduces measurement time</a:t>
            </a:r>
            <a:r>
              <a:rPr lang="en-US" sz="8000" dirty="0"/>
              <a:t> </a:t>
            </a:r>
            <a:endParaRPr lang="ru-RU" sz="8000" dirty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de-DE" sz="8000" b="1" dirty="0"/>
              <a:t>Large </a:t>
            </a:r>
            <a:r>
              <a:rPr lang="en-US" sz="8000" b="1" dirty="0" smtClean="0"/>
              <a:t>Solid </a:t>
            </a:r>
            <a:r>
              <a:rPr lang="en-US" sz="8000" b="1" dirty="0"/>
              <a:t>Angle of </a:t>
            </a:r>
            <a:r>
              <a:rPr lang="en-US" sz="8000" b="1" dirty="0" smtClean="0"/>
              <a:t>Detection </a:t>
            </a:r>
            <a:r>
              <a:rPr lang="en-US" sz="8000" dirty="0" smtClean="0"/>
              <a:t>ca. 1 </a:t>
            </a:r>
            <a:r>
              <a:rPr lang="en-US" sz="8000" dirty="0" err="1" smtClean="0"/>
              <a:t>msr</a:t>
            </a:r>
            <a:r>
              <a:rPr lang="en-US" sz="8000" dirty="0" smtClean="0"/>
              <a:t> provides opportunity to </a:t>
            </a:r>
            <a:r>
              <a:rPr lang="en-US" sz="8000" dirty="0"/>
              <a:t>analyze dilute samples </a:t>
            </a:r>
            <a:r>
              <a:rPr lang="en-US" sz="8000" dirty="0" smtClean="0"/>
              <a:t>efficiently</a:t>
            </a:r>
            <a:r>
              <a:rPr lang="en-US" sz="8000" dirty="0"/>
              <a:t> </a:t>
            </a:r>
            <a:endParaRPr lang="ru-RU" sz="8000" dirty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 smtClean="0"/>
              <a:t>Resolving power </a:t>
            </a:r>
            <a:r>
              <a:rPr lang="en-US" sz="8000" dirty="0"/>
              <a:t>E/</a:t>
            </a:r>
            <a:r>
              <a:rPr lang="ru-RU" sz="8000" dirty="0"/>
              <a:t>Δ</a:t>
            </a:r>
            <a:r>
              <a:rPr lang="en-US" sz="8000" dirty="0" smtClean="0"/>
              <a:t>E of up to 4000 can be achieved depending on the spectrometer construction</a:t>
            </a:r>
            <a:endParaRPr lang="ru-RU" sz="8000" dirty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 smtClean="0"/>
              <a:t>Energy Range of </a:t>
            </a:r>
            <a:r>
              <a:rPr lang="en-US" sz="8000" dirty="0"/>
              <a:t>approximately 2.3 </a:t>
            </a:r>
            <a:r>
              <a:rPr lang="en-US" sz="8000" dirty="0" smtClean="0"/>
              <a:t>- </a:t>
            </a:r>
            <a:r>
              <a:rPr lang="en-US" sz="8000" dirty="0"/>
              <a:t>10 </a:t>
            </a:r>
            <a:r>
              <a:rPr lang="en-US" sz="8000" dirty="0" err="1" smtClean="0"/>
              <a:t>keV</a:t>
            </a:r>
            <a:r>
              <a:rPr lang="en-US" sz="8000" dirty="0"/>
              <a:t> </a:t>
            </a:r>
            <a:endParaRPr lang="en-US" sz="8000" dirty="0" smtClean="0"/>
          </a:p>
          <a:p>
            <a:pPr marL="857250" indent="-857250">
              <a:lnSpc>
                <a:spcPct val="120000"/>
              </a:lnSpc>
              <a:buSzPct val="100000"/>
            </a:pPr>
            <a:r>
              <a:rPr lang="en-US" sz="8000" b="1" dirty="0"/>
              <a:t>Wide set of available shapes and sizes </a:t>
            </a:r>
            <a:r>
              <a:rPr lang="en-US" sz="8000" dirty="0" smtClean="0"/>
              <a:t>ensures </a:t>
            </a:r>
            <a:r>
              <a:rPr lang="en-US" sz="8000" dirty="0"/>
              <a:t>easy </a:t>
            </a:r>
            <a:r>
              <a:rPr lang="en-US" sz="8000" dirty="0" smtClean="0"/>
              <a:t>tailoring of </a:t>
            </a:r>
            <a:r>
              <a:rPr lang="en-US" sz="8000" dirty="0"/>
              <a:t>the optics to </a:t>
            </a:r>
            <a:r>
              <a:rPr lang="en-US" sz="8000" dirty="0" smtClean="0"/>
              <a:t>the method and set-up </a:t>
            </a:r>
            <a:r>
              <a:rPr lang="en-US" sz="8000" dirty="0"/>
              <a:t>requirements</a:t>
            </a:r>
          </a:p>
          <a:p>
            <a:pPr marL="857250" indent="-857250">
              <a:buSzPct val="100000"/>
            </a:pPr>
            <a:endParaRPr lang="ru-RU" sz="7200" dirty="0"/>
          </a:p>
          <a:p>
            <a:endParaRPr lang="ru-RU" dirty="0"/>
          </a:p>
        </p:txBody>
      </p:sp>
      <p:sp>
        <p:nvSpPr>
          <p:cNvPr id="4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73759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4" b="19731"/>
          <a:stretch/>
        </p:blipFill>
        <p:spPr>
          <a:xfrm>
            <a:off x="188351" y="2594766"/>
            <a:ext cx="4937077" cy="297599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1163" y="736949"/>
            <a:ext cx="8315469" cy="76063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Graphite optics for plasma diagnostics</a:t>
            </a:r>
            <a:endParaRPr lang="en-US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73759"/>
            <a:ext cx="1231908" cy="583599"/>
          </a:xfrm>
          <a:prstGeom prst="rect">
            <a:avLst/>
          </a:prstGeom>
        </p:spPr>
      </p:pic>
      <p:sp>
        <p:nvSpPr>
          <p:cNvPr id="9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6786" y="1531216"/>
            <a:ext cx="1021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Graphite optics </a:t>
            </a:r>
            <a:r>
              <a:rPr lang="en-US" dirty="0" smtClean="0"/>
              <a:t>is used as dispersive element </a:t>
            </a:r>
            <a:r>
              <a:rPr lang="en-US" dirty="0" smtClean="0"/>
              <a:t>in X–ray Thomson scattering (XRTS) spectrometer - a powerful in situ plasma diagnostics tool allowing to infer key plasma parameter as </a:t>
            </a:r>
            <a:r>
              <a:rPr lang="en-US" dirty="0"/>
              <a:t>temperature, density, ionization degree and structure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88258" y="2545364"/>
            <a:ext cx="6545641" cy="218521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  Key features of Graphite Optics for plasma application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Large acceptance angle</a:t>
            </a:r>
            <a:r>
              <a:rPr lang="en-US" sz="2000" dirty="0" smtClean="0"/>
              <a:t>: efficient signal collection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Unique reflectivity: </a:t>
            </a:r>
            <a:r>
              <a:rPr lang="en-US" sz="2000" dirty="0" smtClean="0"/>
              <a:t>minimum losses of intensity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Wide band pass</a:t>
            </a:r>
            <a:r>
              <a:rPr lang="en-US" sz="2000" dirty="0" smtClean="0"/>
              <a:t>: possibility to obtain the whole spectrum in one shot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Unique stability</a:t>
            </a:r>
            <a:r>
              <a:rPr lang="en-US" sz="2000" dirty="0" smtClean="0"/>
              <a:t>: operates in the vicinity of plasma 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0013" y="4730578"/>
            <a:ext cx="4824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information in</a:t>
            </a:r>
            <a:r>
              <a:rPr lang="de-DE" sz="1600" i="1" dirty="0" smtClean="0"/>
              <a:t>:</a:t>
            </a:r>
          </a:p>
          <a:p>
            <a:r>
              <a:rPr lang="de-DE" sz="1600" dirty="0"/>
              <a:t>T. </a:t>
            </a:r>
            <a:r>
              <a:rPr lang="de-DE" sz="1600" dirty="0" err="1"/>
              <a:t>Döppner</a:t>
            </a:r>
            <a:r>
              <a:rPr lang="de-DE" sz="1600" dirty="0"/>
              <a:t> et al., </a:t>
            </a:r>
            <a:r>
              <a:rPr lang="de-DE" sz="1600" i="1" dirty="0" err="1"/>
              <a:t>Rev</a:t>
            </a:r>
            <a:r>
              <a:rPr lang="de-DE" sz="1600" i="1" dirty="0"/>
              <a:t>. </a:t>
            </a:r>
            <a:r>
              <a:rPr lang="de-DE" sz="1600" i="1" dirty="0" err="1"/>
              <a:t>Sci</a:t>
            </a:r>
            <a:r>
              <a:rPr lang="de-DE" sz="1600" i="1" dirty="0"/>
              <a:t>. </a:t>
            </a:r>
            <a:r>
              <a:rPr lang="de-DE" sz="1600" i="1" dirty="0" err="1"/>
              <a:t>Instrum</a:t>
            </a:r>
            <a:r>
              <a:rPr lang="de-DE" sz="1600" i="1" dirty="0" smtClean="0"/>
              <a:t>. </a:t>
            </a:r>
            <a:r>
              <a:rPr lang="de-DE" sz="1600" dirty="0" smtClean="0"/>
              <a:t>2014, </a:t>
            </a:r>
            <a:r>
              <a:rPr lang="de-DE" sz="1600" dirty="0"/>
              <a:t>85, </a:t>
            </a:r>
            <a:r>
              <a:rPr lang="de-DE" sz="1600" dirty="0" smtClean="0"/>
              <a:t>11D617</a:t>
            </a:r>
          </a:p>
          <a:p>
            <a:r>
              <a:rPr lang="de-DE" sz="1600" dirty="0" smtClean="0">
                <a:solidFill>
                  <a:srgbClr val="002060"/>
                </a:solidFill>
              </a:rPr>
              <a:t>DOI: 10.1063/1.4890253</a:t>
            </a:r>
          </a:p>
          <a:p>
            <a:r>
              <a:rPr lang="de-DE" sz="1600" dirty="0" smtClean="0"/>
              <a:t>T</a:t>
            </a:r>
            <a:r>
              <a:rPr lang="de-DE" sz="1600" dirty="0"/>
              <a:t>. </a:t>
            </a:r>
            <a:r>
              <a:rPr lang="de-DE" sz="1600" dirty="0" err="1"/>
              <a:t>Döppner</a:t>
            </a:r>
            <a:r>
              <a:rPr lang="de-DE" sz="1600" dirty="0"/>
              <a:t> et al., </a:t>
            </a:r>
            <a:r>
              <a:rPr lang="de-DE" sz="1600" i="1" dirty="0" err="1"/>
              <a:t>Rev</a:t>
            </a:r>
            <a:r>
              <a:rPr lang="de-DE" sz="1600" i="1" dirty="0"/>
              <a:t>. </a:t>
            </a:r>
            <a:r>
              <a:rPr lang="de-DE" sz="1600" i="1" dirty="0" err="1"/>
              <a:t>Sci</a:t>
            </a:r>
            <a:r>
              <a:rPr lang="de-DE" sz="1600" i="1" dirty="0"/>
              <a:t>. </a:t>
            </a:r>
            <a:r>
              <a:rPr lang="de-DE" sz="1600" i="1" dirty="0" err="1"/>
              <a:t>Instrum</a:t>
            </a:r>
            <a:r>
              <a:rPr lang="en-US" sz="1600" i="1" dirty="0" smtClean="0"/>
              <a:t>. </a:t>
            </a:r>
            <a:r>
              <a:rPr lang="en-US" sz="1600" dirty="0" smtClean="0"/>
              <a:t>2016, 87, </a:t>
            </a:r>
            <a:r>
              <a:rPr lang="en-US" sz="1600" dirty="0"/>
              <a:t>11E515 </a:t>
            </a:r>
            <a:r>
              <a:rPr lang="en-US" sz="1600" dirty="0" smtClean="0">
                <a:solidFill>
                  <a:srgbClr val="002060"/>
                </a:solidFill>
              </a:rPr>
              <a:t>DOI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rgbClr val="002060"/>
                </a:solidFill>
              </a:rPr>
              <a:t>10.1063/1.4959874</a:t>
            </a:r>
          </a:p>
          <a:p>
            <a:r>
              <a:rPr lang="en-US" sz="1600" dirty="0"/>
              <a:t>Th. </a:t>
            </a:r>
            <a:r>
              <a:rPr lang="en-US" sz="1600" dirty="0" err="1"/>
              <a:t>Gawne</a:t>
            </a:r>
            <a:r>
              <a:rPr lang="en-US" sz="1600" dirty="0"/>
              <a:t> et al. (</a:t>
            </a:r>
            <a:r>
              <a:rPr lang="en-US" sz="1600" dirty="0"/>
              <a:t>2024</a:t>
            </a:r>
            <a:r>
              <a:rPr lang="en-US" sz="1600" i="1" dirty="0"/>
              <a:t>). </a:t>
            </a:r>
            <a:r>
              <a:rPr lang="en-US" sz="1600" i="1" dirty="0"/>
              <a:t>Journal of Applied </a:t>
            </a:r>
            <a:r>
              <a:rPr lang="en-US" sz="1600" i="1" dirty="0"/>
              <a:t>Physics</a:t>
            </a:r>
            <a:r>
              <a:rPr lang="en-US" sz="1600" dirty="0"/>
              <a:t>, 2024, 136 (10) </a:t>
            </a:r>
            <a:r>
              <a:rPr lang="en-US" sz="1600" dirty="0" smtClean="0">
                <a:solidFill>
                  <a:srgbClr val="002060"/>
                </a:solidFill>
              </a:rPr>
              <a:t>DOI: 10.1063/5.0222072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2123" y="5601541"/>
            <a:ext cx="3909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e-DE" i="1" dirty="0" smtClean="0"/>
              <a:t>Conical HAPG optics for plasma analysis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CONCLUSION</a:t>
            </a:r>
            <a:endParaRPr lang="ru-RU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651" y="2125266"/>
            <a:ext cx="10889331" cy="42740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/>
              <a:t>Graphite Optics provides a monochromatic or quasi-monochromatic beam with the required spectral properties, divergence and </a:t>
            </a:r>
            <a:r>
              <a:rPr lang="en-US" sz="3400" dirty="0" smtClean="0"/>
              <a:t>dimensions and serves </a:t>
            </a:r>
            <a:r>
              <a:rPr lang="en-US" sz="3400" dirty="0"/>
              <a:t>as important optical elements in many X-ray spectroscopic techniques.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The optics can be </a:t>
            </a:r>
            <a:r>
              <a:rPr lang="en-US" sz="3400" dirty="0" smtClean="0"/>
              <a:t>used as:</a:t>
            </a:r>
            <a:endParaRPr lang="ru-RU" sz="3400" dirty="0"/>
          </a:p>
          <a:p>
            <a:pPr lvl="0">
              <a:buSzPct val="120000"/>
            </a:pPr>
            <a:r>
              <a:rPr lang="en-US" sz="3400" b="1" dirty="0" smtClean="0"/>
              <a:t>efficient </a:t>
            </a:r>
            <a:r>
              <a:rPr lang="en-US" sz="3400" b="1" dirty="0"/>
              <a:t>broadband filters</a:t>
            </a:r>
            <a:r>
              <a:rPr lang="en-US" sz="3400" dirty="0"/>
              <a:t>, significantly enhancing the sensitivity of analytical instrumentation for energy dispersive </a:t>
            </a:r>
            <a:r>
              <a:rPr lang="en-US" sz="3400" dirty="0" smtClean="0"/>
              <a:t>techniques</a:t>
            </a:r>
            <a:endParaRPr lang="ru-RU" sz="3400" dirty="0"/>
          </a:p>
          <a:p>
            <a:pPr lvl="0">
              <a:buSzPct val="120000"/>
            </a:pPr>
            <a:r>
              <a:rPr lang="en-US" sz="3400" b="1" dirty="0" smtClean="0"/>
              <a:t>efficient </a:t>
            </a:r>
            <a:r>
              <a:rPr lang="en-US" sz="3400" b="1" dirty="0"/>
              <a:t>wavelength </a:t>
            </a:r>
            <a:r>
              <a:rPr lang="en-US" sz="3400" b="1" dirty="0" smtClean="0"/>
              <a:t>dispersive </a:t>
            </a:r>
            <a:r>
              <a:rPr lang="en-US" sz="3400" b="1" dirty="0"/>
              <a:t>elements</a:t>
            </a:r>
            <a:r>
              <a:rPr lang="en-US" sz="3400" dirty="0"/>
              <a:t>, helping to transfer high-energy resolution methods, which typically use a synchrotron radiation source, to a laboratory </a:t>
            </a:r>
            <a:r>
              <a:rPr lang="en-US" sz="3400" dirty="0" smtClean="0"/>
              <a:t>X-ray tube</a:t>
            </a:r>
            <a:endParaRPr lang="ru-RU" sz="3400" dirty="0"/>
          </a:p>
          <a:p>
            <a:pPr lvl="0">
              <a:buSzPct val="120000"/>
            </a:pPr>
            <a:r>
              <a:rPr lang="en-US" sz="3400" dirty="0" smtClean="0"/>
              <a:t>It keeps the </a:t>
            </a:r>
            <a:r>
              <a:rPr lang="en-US" sz="3400" b="1" dirty="0" smtClean="0"/>
              <a:t>performance in </a:t>
            </a:r>
            <a:r>
              <a:rPr lang="en-US" sz="3400" b="1" dirty="0"/>
              <a:t>extreme conditions </a:t>
            </a:r>
            <a:r>
              <a:rPr lang="en-US" sz="3400" dirty="0"/>
              <a:t>of </a:t>
            </a:r>
            <a:r>
              <a:rPr lang="en-US" sz="3400" dirty="0" smtClean="0"/>
              <a:t>high </a:t>
            </a:r>
            <a:r>
              <a:rPr lang="en-US" sz="3400" dirty="0"/>
              <a:t>temperature and radiation </a:t>
            </a:r>
            <a:r>
              <a:rPr lang="en-US" sz="3400" dirty="0" smtClean="0"/>
              <a:t>load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73759"/>
            <a:ext cx="1231908" cy="583599"/>
          </a:xfrm>
          <a:prstGeom prst="rect">
            <a:avLst/>
          </a:prstGeom>
        </p:spPr>
      </p:pic>
      <p:sp>
        <p:nvSpPr>
          <p:cNvPr id="5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</p:spTree>
    <p:extLst>
      <p:ext uri="{BB962C8B-B14F-4D97-AF65-F5344CB8AC3E}">
        <p14:creationId xmlns:p14="http://schemas.microsoft.com/office/powerpoint/2010/main" val="451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50" y="66766"/>
            <a:ext cx="10515600" cy="1325563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en-US" sz="4000" b="1" dirty="0" smtClean="0">
                <a:solidFill>
                  <a:srgbClr val="3B6DFB"/>
                </a:solidFill>
              </a:rPr>
              <a:t>Thank you for your attention!</a:t>
            </a:r>
            <a:endParaRPr lang="en-US" sz="4000" b="1" dirty="0">
              <a:solidFill>
                <a:srgbClr val="3B6DFB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04" y="1392329"/>
            <a:ext cx="4004096" cy="3816405"/>
          </a:xfrm>
        </p:spPr>
      </p:pic>
      <p:sp>
        <p:nvSpPr>
          <p:cNvPr id="6" name="TextBox 5"/>
          <p:cNvSpPr txBox="1"/>
          <p:nvPr/>
        </p:nvSpPr>
        <p:spPr>
          <a:xfrm>
            <a:off x="2944092" y="5208734"/>
            <a:ext cx="713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„Fancy Graphite optics“ – a glass toy is covered with 10 µm HOPG film to show the complexity of the shape that can be realized in Graphite Optics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9381" y="6009696"/>
            <a:ext cx="195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 Inna </a:t>
            </a:r>
            <a:r>
              <a:rPr lang="de-DE" dirty="0" err="1" smtClean="0"/>
              <a:t>Grigoreva</a:t>
            </a:r>
            <a:endParaRPr lang="de-DE" dirty="0" smtClean="0"/>
          </a:p>
          <a:p>
            <a:r>
              <a:rPr lang="de-DE" dirty="0" smtClean="0"/>
              <a:t>info@optigraph.eu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4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49" y="946366"/>
            <a:ext cx="7886702" cy="9941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B6DFB"/>
                </a:solidFill>
                <a:latin typeface="+mn-lt"/>
              </a:rPr>
              <a:t>Presentation agenda:</a:t>
            </a:r>
            <a:endParaRPr lang="en-US" sz="4000" b="1" dirty="0">
              <a:solidFill>
                <a:srgbClr val="3B6DFB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2649" y="1940539"/>
            <a:ext cx="9152660" cy="4659766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Anisotropic structure of Graphite Crystal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Well-Aligned </a:t>
            </a:r>
            <a:r>
              <a:rPr lang="en-US" sz="2000" dirty="0"/>
              <a:t>Pyrolytic Graphite as a family of Graphite Crystals </a:t>
            </a:r>
            <a:r>
              <a:rPr lang="en-US" sz="2000" dirty="0" smtClean="0"/>
              <a:t>manufactured </a:t>
            </a:r>
            <a:r>
              <a:rPr lang="en-US" sz="2000" dirty="0"/>
              <a:t>in different annealing conditions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Mosaic focusing &amp; von Hamos geometry as a way to increase the efficiency and resolution of Graphite Crystal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Graphite Optics – unlimited shape possibilities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Quality control of Graphite Optics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/>
              <a:t>Examples of Graphite Optics and its applications:</a:t>
            </a:r>
          </a:p>
          <a:p>
            <a:pPr marL="914400" lvl="2" indent="-457200">
              <a:buSzPct val="100000"/>
            </a:pPr>
            <a:r>
              <a:rPr lang="en-US" sz="2000" dirty="0" smtClean="0"/>
              <a:t>Broadband filter for ED-XFA</a:t>
            </a:r>
          </a:p>
          <a:p>
            <a:pPr marL="914400" lvl="2" indent="-457200">
              <a:buSzPct val="100000"/>
            </a:pPr>
            <a:r>
              <a:rPr lang="en-US" sz="2000" dirty="0" smtClean="0"/>
              <a:t>Dispersive element in laboratory XES and XAS</a:t>
            </a:r>
          </a:p>
          <a:p>
            <a:pPr marL="914400" lvl="2" indent="-457200">
              <a:buSzPct val="100000"/>
            </a:pPr>
            <a:r>
              <a:rPr lang="en-US" sz="2000" dirty="0" smtClean="0"/>
              <a:t>Dispersive element for in situ plasma diagnostics</a:t>
            </a:r>
            <a:endParaRPr lang="de-DE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15586"/>
            <a:ext cx="12107685" cy="58451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Crystal structure of </a:t>
            </a:r>
            <a:r>
              <a:rPr lang="en-US" sz="44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Graphite Crystal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6" y="2416087"/>
            <a:ext cx="5067267" cy="3646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7401" y="345298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Crystallographic structure within the crystallites consists of  </a:t>
            </a:r>
            <a:r>
              <a:rPr lang="en-US" b="1" dirty="0" smtClean="0"/>
              <a:t>graphene-like carbon planes </a:t>
            </a:r>
            <a:r>
              <a:rPr lang="en-US" dirty="0" smtClean="0"/>
              <a:t>in which the carbon atoms are covalently bonded in a honeycomb structure.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0653" y="46629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  <a:r>
              <a:rPr lang="en-US" b="1" dirty="0" smtClean="0"/>
              <a:t>arbon planes are stacked together by van-der-Waals forces </a:t>
            </a:r>
            <a:r>
              <a:rPr lang="en-US" dirty="0" smtClean="0"/>
              <a:t>into a three-dimensional hexagonal unit cell.</a:t>
            </a:r>
          </a:p>
          <a:p>
            <a:r>
              <a:rPr lang="en-US" dirty="0" smtClean="0"/>
              <a:t>In real material, the planes are additionally </a:t>
            </a:r>
            <a:r>
              <a:rPr lang="en-US" dirty="0"/>
              <a:t>bound </a:t>
            </a:r>
            <a:r>
              <a:rPr lang="en-US" dirty="0" smtClean="0"/>
              <a:t>together by interlayer defects.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8606" y="1197298"/>
            <a:ext cx="946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661" y="1941147"/>
            <a:ext cx="920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Graphite crystal is a mosaic crystal of a highly anisotropic structure, where crystallites are randomly oriented in C_C plane and are highly oriented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perpendicular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</a:t>
            </a:r>
            <a:endParaRPr lang="ru-RU" dirty="0"/>
          </a:p>
        </p:txBody>
      </p:sp>
      <p:sp>
        <p:nvSpPr>
          <p:cNvPr id="8" name="Google Shape;77;p3"/>
          <p:cNvSpPr txBox="1"/>
          <p:nvPr/>
        </p:nvSpPr>
        <p:spPr>
          <a:xfrm>
            <a:off x="3325090" y="6436678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391" y="721290"/>
            <a:ext cx="10070562" cy="55798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Crystallites and segregation in 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Graphite </a:t>
            </a:r>
            <a:r>
              <a:rPr lang="en-US" sz="4000" b="1" dirty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C</a:t>
            </a:r>
            <a:r>
              <a:rPr lang="en-US" sz="4000" b="1" dirty="0" smtClean="0">
                <a:solidFill>
                  <a:srgbClr val="3B6DFB"/>
                </a:solidFill>
                <a:latin typeface="+mn-lt"/>
                <a:ea typeface="+mn-ea"/>
                <a:cs typeface="Arial Unicode MS" panose="020B0604020202020204" pitchFamily="34" charset="-128"/>
              </a:rPr>
              <a:t>rystal</a:t>
            </a:r>
            <a:endParaRPr lang="en-US" sz="4000" b="1" dirty="0">
              <a:solidFill>
                <a:srgbClr val="3B6DFB"/>
              </a:solidFill>
              <a:latin typeface="+mn-lt"/>
              <a:ea typeface="+mn-ea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9" y="2094896"/>
            <a:ext cx="2910735" cy="3987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6" y="2070338"/>
            <a:ext cx="2594368" cy="35307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77161" y="5575345"/>
            <a:ext cx="2697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Acoustical Microscopy, </a:t>
            </a:r>
          </a:p>
          <a:p>
            <a:r>
              <a:rPr lang="en-US" sz="1600" i="1" dirty="0" smtClean="0"/>
              <a:t>scale 1000 x 100 µm, </a:t>
            </a:r>
          </a:p>
          <a:p>
            <a:r>
              <a:rPr lang="en-US" sz="1600" i="1" dirty="0" smtClean="0"/>
              <a:t>125 µm under the surface</a:t>
            </a:r>
            <a:r>
              <a:rPr lang="en-US" sz="1600" dirty="0" smtClean="0"/>
              <a:t>.  </a:t>
            </a:r>
            <a:endParaRPr lang="ru-RU" sz="1600" dirty="0"/>
          </a:p>
        </p:txBody>
      </p:sp>
      <p:pic>
        <p:nvPicPr>
          <p:cNvPr id="8" name="Picture 7" descr="D:\PREPRINTS\EXDXRS2002\5a.TIF"/>
          <p:cNvPicPr>
            <a:picLocks noChangeAspect="1" noChangeArrowheads="1"/>
          </p:cNvPicPr>
          <p:nvPr/>
        </p:nvPicPr>
        <p:blipFill>
          <a:blip r:embed="rId5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3384" y="2094896"/>
            <a:ext cx="3276600" cy="237966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8271" y="4351447"/>
            <a:ext cx="360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Crystallites in the direction perpendicular to C-C plane (after laser cut and etching of  crystal edge)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5890" y="6082087"/>
            <a:ext cx="2119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i="1" dirty="0" smtClean="0"/>
              <a:t>Crystallites in C-C plane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7519" y="1556287"/>
            <a:ext cx="598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Crystallites in HOPG </a:t>
            </a:r>
            <a:r>
              <a:rPr lang="en-US" sz="2000" b="1" dirty="0" smtClean="0"/>
              <a:t>by </a:t>
            </a:r>
            <a:r>
              <a:rPr lang="en-US" sz="2000" b="1" dirty="0"/>
              <a:t>a Scanning Electron </a:t>
            </a:r>
            <a:r>
              <a:rPr lang="en-US" sz="2000" b="1" dirty="0" smtClean="0"/>
              <a:t>Microscopy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93410" y="1362452"/>
            <a:ext cx="318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Segregation of defects on grain boundaries in HOPG</a:t>
            </a:r>
            <a:endParaRPr lang="en-US" sz="2000" b="1" dirty="0"/>
          </a:p>
        </p:txBody>
      </p:sp>
      <p:sp>
        <p:nvSpPr>
          <p:cNvPr id="13" name="Google Shape;77;p3"/>
          <p:cNvSpPr txBox="1"/>
          <p:nvPr/>
        </p:nvSpPr>
        <p:spPr>
          <a:xfrm>
            <a:off x="4014770" y="6519471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8270" y="5235701"/>
            <a:ext cx="3253047" cy="1015663"/>
          </a:xfrm>
          <a:prstGeom prst="rect">
            <a:avLst/>
          </a:prstGeom>
          <a:solidFill>
            <a:srgbClr val="BACCFE"/>
          </a:solidFill>
          <a:ln>
            <a:solidFill>
              <a:srgbClr val="3B6DFB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Angular distribution of the C-axis of the crystallites is called </a:t>
            </a:r>
            <a:r>
              <a:rPr lang="en-US" sz="2400" dirty="0" smtClean="0">
                <a:solidFill>
                  <a:srgbClr val="C00000"/>
                </a:solidFill>
              </a:rPr>
              <a:t>Mosaic Spread </a:t>
            </a:r>
            <a:r>
              <a:rPr lang="en-US" sz="2400" dirty="0">
                <a:solidFill>
                  <a:srgbClr val="C00000"/>
                </a:solidFill>
              </a:rPr>
              <a:t>(MS)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6847402" y="2328981"/>
            <a:ext cx="5344598" cy="4009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34288" tIns="34288" rIns="34288" bIns="34288" anchor="ctr" anchorCtr="0">
            <a:noAutofit/>
          </a:bodyPr>
          <a:lstStyle/>
          <a:p>
            <a:pPr>
              <a:buClr>
                <a:srgbClr val="D6D6D6"/>
              </a:buClr>
              <a:buSzPts val="3200"/>
            </a:pPr>
            <a:endParaRPr sz="1600">
              <a:solidFill>
                <a:srgbClr val="D6D6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36508" y="2335354"/>
            <a:ext cx="6927800" cy="4009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34288" tIns="34288" rIns="34288" bIns="34288" anchor="ctr" anchorCtr="0">
            <a:noAutofit/>
          </a:bodyPr>
          <a:lstStyle/>
          <a:p>
            <a:pPr>
              <a:buClr>
                <a:srgbClr val="D6D6D6"/>
              </a:buClr>
              <a:buSzPts val="3200"/>
            </a:pPr>
            <a:endParaRPr sz="1600">
              <a:solidFill>
                <a:srgbClr val="D6D6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392177" y="2925769"/>
            <a:ext cx="6404972" cy="33856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88" tIns="34288" rIns="34288" bIns="34288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High </a:t>
            </a: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purity carbon (99.999%)</a:t>
            </a:r>
            <a:endParaRPr sz="1800" dirty="0"/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Anisotropic structure and properties </a:t>
            </a:r>
            <a:endParaRPr sz="1800" dirty="0"/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Highest thermal conductivity in C-C plane (4 times </a:t>
            </a: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higher </a:t>
            </a: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than </a:t>
            </a: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of Cu</a:t>
            </a: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)</a:t>
            </a:r>
            <a:endParaRPr sz="1800" dirty="0"/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High </a:t>
            </a:r>
            <a:r>
              <a:rPr lang="en-US" sz="1800" dirty="0">
                <a:solidFill>
                  <a:schemeClr val="bg1"/>
                </a:solidFill>
              </a:rPr>
              <a:t>electrical conductivity </a:t>
            </a:r>
            <a:r>
              <a:rPr lang="en-US" sz="1800" dirty="0" smtClean="0">
                <a:solidFill>
                  <a:schemeClr val="bg1"/>
                </a:solidFill>
              </a:rPr>
              <a:t>in (002) plane (ca. 2 </a:t>
            </a:r>
            <a:r>
              <a:rPr lang="en-US" sz="1800" dirty="0">
                <a:solidFill>
                  <a:schemeClr val="bg1"/>
                </a:solidFill>
              </a:rPr>
              <a:t>x 10^6 </a:t>
            </a:r>
            <a:r>
              <a:rPr lang="en-US" sz="1800" dirty="0" smtClean="0">
                <a:solidFill>
                  <a:schemeClr val="bg1"/>
                </a:solidFill>
              </a:rPr>
              <a:t>S/m) and moderate ( ca. 5 </a:t>
            </a:r>
            <a:r>
              <a:rPr lang="en-US" sz="1800" dirty="0">
                <a:solidFill>
                  <a:schemeClr val="bg1"/>
                </a:solidFill>
              </a:rPr>
              <a:t>x </a:t>
            </a:r>
            <a:r>
              <a:rPr lang="en-US" sz="1800" dirty="0" smtClean="0">
                <a:solidFill>
                  <a:schemeClr val="bg1"/>
                </a:solidFill>
              </a:rPr>
              <a:t>10^2 S/m) in perpendicular direction </a:t>
            </a:r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Outstanding </a:t>
            </a: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thermal and radiation stability</a:t>
            </a:r>
            <a:endParaRPr sz="1800" dirty="0"/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Low </a:t>
            </a: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chemical activity and </a:t>
            </a:r>
            <a:r>
              <a:rPr lang="en-US" sz="1800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ecological </a:t>
            </a: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friendliness</a:t>
            </a:r>
            <a:endParaRPr sz="1800" dirty="0"/>
          </a:p>
          <a:p>
            <a:pPr marL="342900" indent="-342900">
              <a:spcBef>
                <a:spcPts val="95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Unique reflectivity of X-rays</a:t>
            </a:r>
            <a:endParaRPr sz="1800" dirty="0"/>
          </a:p>
        </p:txBody>
      </p:sp>
      <p:sp>
        <p:nvSpPr>
          <p:cNvPr id="72" name="Google Shape;72;p3"/>
          <p:cNvSpPr txBox="1"/>
          <p:nvPr/>
        </p:nvSpPr>
        <p:spPr>
          <a:xfrm>
            <a:off x="7152819" y="3029177"/>
            <a:ext cx="5039182" cy="28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Grain structure and number of defects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sym typeface="Helvetica Neue Light"/>
              </a:rPr>
              <a:t>Interlayer distance (slightly)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sym typeface="Helvetica Neue Light"/>
              </a:rPr>
              <a:t>Minimal achievable value of Mosaic Spread (MS): HOPG 0,4°/ HAPG film 0,06</a:t>
            </a:r>
            <a:r>
              <a:rPr lang="en-US" dirty="0">
                <a:solidFill>
                  <a:srgbClr val="FFFFFF"/>
                </a:solidFill>
                <a:sym typeface="Helvetica Neue Light"/>
              </a:rPr>
              <a:t>°</a:t>
            </a:r>
            <a:endParaRPr lang="en-US" dirty="0" smtClean="0">
              <a:solidFill>
                <a:srgbClr val="FFFFFF"/>
              </a:solidFill>
              <a:sym typeface="Helvetica Neue Light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Mechanical </a:t>
            </a:r>
            <a:r>
              <a:rPr lang="en-US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properties: there are </a:t>
            </a:r>
            <a:r>
              <a:rPr lang="en-US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options </a:t>
            </a:r>
            <a:r>
              <a:rPr lang="en-US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with flexible and rigid </a:t>
            </a:r>
            <a:r>
              <a:rPr lang="en-US" dirty="0" smtClean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rPr>
              <a:t>films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</a:pPr>
            <a:r>
              <a:rPr lang="en-US" sz="2000" dirty="0" smtClean="0">
                <a:solidFill>
                  <a:srgbClr val="8BA9FD"/>
                </a:solidFill>
                <a:ea typeface="Helvetica Neue Light"/>
                <a:cs typeface="Helvetica Neue Light"/>
                <a:sym typeface="Helvetica Neue Light"/>
              </a:rPr>
              <a:t>Flexible films are used </a:t>
            </a:r>
            <a:r>
              <a:rPr lang="en-US" sz="2000" dirty="0">
                <a:solidFill>
                  <a:srgbClr val="8BA9FD"/>
                </a:solidFill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000" dirty="0" smtClean="0">
                <a:solidFill>
                  <a:srgbClr val="8BA9FD"/>
                </a:solidFill>
                <a:ea typeface="Helvetica Neue Light"/>
                <a:cs typeface="Helvetica Neue Light"/>
                <a:sym typeface="Helvetica Neue Light"/>
              </a:rPr>
              <a:t>for Graphite Optics</a:t>
            </a:r>
            <a:endParaRPr lang="en-US" sz="2000" dirty="0">
              <a:solidFill>
                <a:srgbClr val="8BA9FD"/>
              </a:solidFill>
              <a:ea typeface="Helvetica Neue Light"/>
              <a:cs typeface="Helvetica Neue Light"/>
              <a:sym typeface="Helvetica Neue Light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20000"/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73" name="Google Shape;73;p3"/>
          <p:cNvSpPr txBox="1"/>
          <p:nvPr/>
        </p:nvSpPr>
        <p:spPr>
          <a:xfrm>
            <a:off x="892554" y="2400814"/>
            <a:ext cx="1313497" cy="4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spAutoFit/>
          </a:bodyPr>
          <a:lstStyle/>
          <a:p>
            <a:pPr>
              <a:buClr>
                <a:srgbClr val="FFFFFF"/>
              </a:buClr>
              <a:buSzPts val="5600"/>
            </a:pPr>
            <a:r>
              <a:rPr lang="en-US" sz="2400" b="1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similar</a:t>
            </a:r>
            <a:endParaRPr sz="2400" dirty="0"/>
          </a:p>
        </p:txBody>
      </p:sp>
      <p:sp>
        <p:nvSpPr>
          <p:cNvPr id="74" name="Google Shape;74;p3"/>
          <p:cNvSpPr txBox="1"/>
          <p:nvPr/>
        </p:nvSpPr>
        <p:spPr>
          <a:xfrm>
            <a:off x="7511790" y="2400814"/>
            <a:ext cx="1541662" cy="43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spAutoFit/>
          </a:bodyPr>
          <a:lstStyle/>
          <a:p>
            <a:pPr>
              <a:buClr>
                <a:srgbClr val="FFFFFF"/>
              </a:buClr>
              <a:buSzPts val="5600"/>
            </a:pPr>
            <a:r>
              <a:rPr lang="en-US" sz="2400" b="1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different</a:t>
            </a:r>
            <a:endParaRPr sz="2400" dirty="0"/>
          </a:p>
        </p:txBody>
      </p:sp>
      <p:sp>
        <p:nvSpPr>
          <p:cNvPr id="75" name="Google Shape;75;p3"/>
          <p:cNvSpPr txBox="1"/>
          <p:nvPr/>
        </p:nvSpPr>
        <p:spPr>
          <a:xfrm>
            <a:off x="392177" y="1783827"/>
            <a:ext cx="6505477" cy="4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42424"/>
              </a:buClr>
              <a:buSzPts val="10300"/>
            </a:pPr>
            <a:r>
              <a:rPr lang="en-US" sz="2400" b="1" dirty="0" smtClean="0">
                <a:solidFill>
                  <a:srgbClr val="242424"/>
                </a:solidFill>
                <a:ea typeface="Helvetica Neue"/>
                <a:cs typeface="Helvetica Neue"/>
                <a:sym typeface="Helvetica Neue"/>
              </a:rPr>
              <a:t>Properties within </a:t>
            </a:r>
            <a:r>
              <a:rPr lang="en-US" sz="2400" b="1" dirty="0">
                <a:solidFill>
                  <a:srgbClr val="242424"/>
                </a:solidFill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400" b="1" dirty="0" smtClean="0">
                <a:solidFill>
                  <a:srgbClr val="242424"/>
                </a:solidFill>
                <a:ea typeface="Helvetica Neue"/>
                <a:cs typeface="Helvetica Neue"/>
                <a:sym typeface="Helvetica Neue"/>
              </a:rPr>
              <a:t>family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55597" y="702704"/>
            <a:ext cx="10859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Well-A</a:t>
            </a:r>
            <a:r>
              <a:rPr lang="de-DE" sz="4000" b="1" dirty="0" err="1" smtClean="0">
                <a:solidFill>
                  <a:srgbClr val="3B6DFB"/>
                </a:solidFill>
                <a:cs typeface="Arial Unicode MS" panose="020B0604020202020204" pitchFamily="34" charset="-128"/>
              </a:rPr>
              <a:t>ligned</a:t>
            </a:r>
            <a:r>
              <a:rPr lang="de-DE" sz="40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 </a:t>
            </a:r>
            <a:r>
              <a:rPr lang="en-US" sz="4000" b="1" dirty="0">
                <a:solidFill>
                  <a:srgbClr val="3B6DFB"/>
                </a:solidFill>
                <a:cs typeface="Arial Unicode MS" panose="020B0604020202020204" pitchFamily="34" charset="-128"/>
              </a:rPr>
              <a:t>Pyrolytic Graphite as a </a:t>
            </a:r>
            <a:r>
              <a:rPr lang="en-US" sz="40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family</a:t>
            </a:r>
          </a:p>
          <a:p>
            <a:pPr algn="ctr">
              <a:lnSpc>
                <a:spcPct val="50000"/>
              </a:lnSpc>
            </a:pPr>
            <a:r>
              <a:rPr lang="en-US" sz="40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(</a:t>
            </a:r>
            <a:r>
              <a:rPr lang="en-US" sz="2800" b="1" dirty="0">
                <a:solidFill>
                  <a:srgbClr val="3B6DFB"/>
                </a:solidFill>
                <a:cs typeface="Arial Unicode MS" panose="020B0604020202020204" pitchFamily="34" charset="-128"/>
              </a:rPr>
              <a:t>HOPG, </a:t>
            </a:r>
            <a:r>
              <a:rPr lang="en-US" sz="2800" b="1" dirty="0" err="1">
                <a:solidFill>
                  <a:srgbClr val="3B6DFB"/>
                </a:solidFill>
                <a:cs typeface="Arial Unicode MS" panose="020B0604020202020204" pitchFamily="34" charset="-128"/>
              </a:rPr>
              <a:t>HAPG_flex</a:t>
            </a:r>
            <a:r>
              <a:rPr lang="en-US" sz="2800" b="1" dirty="0">
                <a:solidFill>
                  <a:srgbClr val="3B6DFB"/>
                </a:solidFill>
                <a:cs typeface="Arial Unicode MS" panose="020B0604020202020204" pitchFamily="34" charset="-128"/>
              </a:rPr>
              <a:t>, HAPG </a:t>
            </a:r>
            <a:r>
              <a:rPr lang="en-US" sz="2800" b="1" dirty="0" smtClean="0">
                <a:solidFill>
                  <a:srgbClr val="3B6DFB"/>
                </a:solidFill>
                <a:cs typeface="Arial Unicode MS" panose="020B0604020202020204" pitchFamily="34" charset="-128"/>
              </a:rPr>
              <a:t>&amp; </a:t>
            </a:r>
            <a:r>
              <a:rPr lang="en-US" sz="2800" b="1" dirty="0">
                <a:solidFill>
                  <a:srgbClr val="3B6DFB"/>
                </a:solidFill>
                <a:cs typeface="Arial Unicode MS" panose="020B0604020202020204" pitchFamily="34" charset="-128"/>
              </a:rPr>
              <a:t>many other)</a:t>
            </a:r>
          </a:p>
        </p:txBody>
      </p:sp>
      <p:sp>
        <p:nvSpPr>
          <p:cNvPr id="12" name="Google Shape;77;p3"/>
          <p:cNvSpPr txBox="1"/>
          <p:nvPr/>
        </p:nvSpPr>
        <p:spPr>
          <a:xfrm>
            <a:off x="3608926" y="6527766"/>
            <a:ext cx="5480319" cy="2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9053452" y="4792237"/>
            <a:ext cx="213211" cy="32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409" y="4819921"/>
            <a:ext cx="11359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Mosaic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focusing enhances the intensity in the image plane as well as the spectral resolution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Although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geometrical aberrations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influenced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crystal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mosaicity,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significant improvement in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resolution can be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observed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2934" y="1636774"/>
            <a:ext cx="6096000" cy="28408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smearing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determined by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geometrical aberration (mainly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flat focusing errors and errors due to X-ray penetration into the mosaic crystal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size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Darwin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width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intrinsic broadening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3" y="1393308"/>
            <a:ext cx="5496791" cy="331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2092578" y="683241"/>
            <a:ext cx="8090513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GB" sz="4000" b="1" dirty="0" smtClean="0">
                <a:solidFill>
                  <a:srgbClr val="3B6DFB"/>
                </a:solidFill>
                <a:latin typeface="+mn-lt"/>
              </a:rPr>
              <a:t>Mosaic focusing in Graphite Crystal</a:t>
            </a:r>
            <a:endParaRPr lang="en-GB" sz="4000" b="1" dirty="0">
              <a:solidFill>
                <a:srgbClr val="3B6DFB"/>
              </a:solidFill>
              <a:latin typeface="+mn-lt"/>
            </a:endParaRPr>
          </a:p>
        </p:txBody>
      </p:sp>
      <p:sp>
        <p:nvSpPr>
          <p:cNvPr id="43" name="Google Shape;77;p3"/>
          <p:cNvSpPr txBox="1"/>
          <p:nvPr/>
        </p:nvSpPr>
        <p:spPr>
          <a:xfrm>
            <a:off x="3325090" y="6495559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11564" y="691956"/>
            <a:ext cx="745446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GB" sz="4000" b="1" dirty="0" smtClean="0">
                <a:solidFill>
                  <a:srgbClr val="3B6DFB"/>
                </a:solidFill>
                <a:latin typeface="+mn-lt"/>
              </a:rPr>
              <a:t>Classical von </a:t>
            </a:r>
            <a:r>
              <a:rPr lang="en-GB" sz="4000" b="1" dirty="0">
                <a:solidFill>
                  <a:srgbClr val="3B6DFB"/>
                </a:solidFill>
                <a:latin typeface="+mn-lt"/>
              </a:rPr>
              <a:t>Hamos </a:t>
            </a:r>
            <a:r>
              <a:rPr lang="en-GB" sz="4000" b="1" dirty="0" smtClean="0">
                <a:solidFill>
                  <a:srgbClr val="3B6DFB"/>
                </a:solidFill>
                <a:latin typeface="+mn-lt"/>
              </a:rPr>
              <a:t>configuration</a:t>
            </a:r>
            <a:endParaRPr lang="en-GB" sz="4000" b="1" dirty="0">
              <a:solidFill>
                <a:srgbClr val="3B6DFB"/>
              </a:solidFill>
              <a:latin typeface="+mn-lt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35268" y="5279606"/>
            <a:ext cx="11559892" cy="83317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sz="2400" b="1" dirty="0">
                <a:latin typeface="+mn-lt"/>
              </a:rPr>
              <a:t>Cylindrically bent crystal combines mosaic focusing in diffraction plane with </a:t>
            </a:r>
            <a:r>
              <a:rPr lang="en-GB" sz="2400" b="1" dirty="0" smtClean="0">
                <a:latin typeface="+mn-lt"/>
              </a:rPr>
              <a:t>sagittal focusing. </a:t>
            </a:r>
            <a:r>
              <a:rPr lang="en-GB" sz="2400" b="1" dirty="0">
                <a:latin typeface="+mn-lt"/>
              </a:rPr>
              <a:t>E/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∆E is </a:t>
            </a:r>
            <a:r>
              <a:rPr lang="en-GB" sz="2400" b="1" dirty="0" smtClean="0">
                <a:latin typeface="+mn-lt"/>
                <a:cs typeface="Arial" panose="020B0604020202020204" pitchFamily="34" charset="0"/>
              </a:rPr>
              <a:t>an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order of magnitude better than expected from the crystal mosaicity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/>
          <a:stretch>
            <a:fillRect/>
          </a:stretch>
        </p:blipFill>
        <p:spPr bwMode="auto">
          <a:xfrm>
            <a:off x="736986" y="1563970"/>
            <a:ext cx="6587641" cy="35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Google Shape;77;p3"/>
          <p:cNvSpPr txBox="1"/>
          <p:nvPr/>
        </p:nvSpPr>
        <p:spPr>
          <a:xfrm>
            <a:off x="3325090" y="6436678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44508" y="1764725"/>
            <a:ext cx="465065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More about </a:t>
            </a:r>
            <a:r>
              <a:rPr lang="en-US" b="1" dirty="0" smtClean="0"/>
              <a:t>Graphite crystal/optics in von Hamos </a:t>
            </a:r>
            <a:r>
              <a:rPr lang="en-US" dirty="0" smtClean="0"/>
              <a:t>geometry in</a:t>
            </a:r>
            <a:r>
              <a:rPr lang="en-US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G.E.Ice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C.J.Sparks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Nucl</a:t>
            </a:r>
            <a:r>
              <a:rPr lang="en-US" sz="1600" i="1" dirty="0"/>
              <a:t>. </a:t>
            </a:r>
            <a:r>
              <a:rPr lang="en-US" sz="1600" i="1" dirty="0" err="1"/>
              <a:t>Instrum</a:t>
            </a:r>
            <a:r>
              <a:rPr lang="en-US" sz="1600" i="1" dirty="0"/>
              <a:t>. Methods Phys. Res. A </a:t>
            </a:r>
            <a:r>
              <a:rPr lang="en-US" sz="1600" b="1" i="1" dirty="0"/>
              <a:t>1990</a:t>
            </a:r>
            <a:r>
              <a:rPr lang="en-US" sz="1600" i="1" dirty="0"/>
              <a:t>, 291, </a:t>
            </a:r>
            <a:r>
              <a:rPr lang="en-US" sz="1600" i="1" dirty="0" smtClean="0"/>
              <a:t>110–116 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     DOI:10.1016/0168-9002(90)90043-6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U. </a:t>
            </a:r>
            <a:r>
              <a:rPr lang="en-US" sz="1600" i="1" dirty="0" err="1" smtClean="0"/>
              <a:t>Zastrau</a:t>
            </a:r>
            <a:r>
              <a:rPr lang="en-US" sz="1600" i="1" dirty="0" smtClean="0"/>
              <a:t> et al., J</a:t>
            </a:r>
            <a:r>
              <a:rPr lang="en-US" sz="1600" i="1" dirty="0"/>
              <a:t>. </a:t>
            </a:r>
            <a:r>
              <a:rPr lang="en-US" sz="1600" i="1" dirty="0" err="1" smtClean="0"/>
              <a:t>Instrum</a:t>
            </a:r>
            <a:r>
              <a:rPr lang="en-US" sz="1600" i="1" dirty="0" smtClean="0"/>
              <a:t>., 2012, </a:t>
            </a:r>
            <a:r>
              <a:rPr lang="en-US" sz="1600" b="1" i="1" dirty="0" smtClean="0"/>
              <a:t>7</a:t>
            </a:r>
            <a:r>
              <a:rPr lang="en-US" sz="1600" i="1" dirty="0" smtClean="0"/>
              <a:t> P09015.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     DOI: 10.1088/1748-0221/7/09/P09015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U. </a:t>
            </a:r>
            <a:r>
              <a:rPr lang="en-US" sz="1600" i="1" dirty="0" err="1" smtClean="0"/>
              <a:t>Zastrau</a:t>
            </a:r>
            <a:r>
              <a:rPr lang="en-US" sz="1600" i="1" dirty="0" smtClean="0"/>
              <a:t> </a:t>
            </a:r>
            <a:r>
              <a:rPr lang="en-US" sz="1600" i="1" dirty="0"/>
              <a:t>et al. </a:t>
            </a:r>
            <a:r>
              <a:rPr lang="en-US" sz="1600" i="1" dirty="0" smtClean="0"/>
              <a:t>J</a:t>
            </a:r>
            <a:r>
              <a:rPr lang="en-US" sz="1600" i="1" dirty="0"/>
              <a:t>. </a:t>
            </a:r>
            <a:r>
              <a:rPr lang="en-US" sz="1600" i="1" dirty="0" err="1"/>
              <a:t>Instrum</a:t>
            </a:r>
            <a:r>
              <a:rPr lang="en-US" sz="1600" i="1" dirty="0" smtClean="0"/>
              <a:t>., 2013, </a:t>
            </a:r>
            <a:r>
              <a:rPr lang="en-US" sz="1600" b="1" i="1" dirty="0" smtClean="0"/>
              <a:t>8</a:t>
            </a:r>
            <a:r>
              <a:rPr lang="en-US" sz="1600" i="1" dirty="0" smtClean="0"/>
              <a:t> </a:t>
            </a:r>
            <a:r>
              <a:rPr lang="en-US" sz="1600" i="1" dirty="0"/>
              <a:t>P10006. </a:t>
            </a:r>
            <a:endParaRPr lang="en-US" sz="1600" i="1" dirty="0" smtClean="0"/>
          </a:p>
          <a:p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     DOI: 10.1088/1748-0221/8/10/P10006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A. </a:t>
            </a:r>
            <a:r>
              <a:rPr lang="en-US" sz="1600" i="1" dirty="0" err="1" smtClean="0"/>
              <a:t>Scordo</a:t>
            </a:r>
            <a:r>
              <a:rPr lang="en-US" sz="1600" i="1" dirty="0" smtClean="0"/>
              <a:t> et al., </a:t>
            </a:r>
            <a:r>
              <a:rPr lang="en-US" sz="1600" i="1" dirty="0" err="1" smtClean="0"/>
              <a:t>Condens</a:t>
            </a:r>
            <a:r>
              <a:rPr lang="en-US" sz="1600" i="1" dirty="0" smtClean="0"/>
              <a:t>. Matter </a:t>
            </a:r>
            <a:r>
              <a:rPr lang="en-US" sz="1600" b="1" i="1" dirty="0" smtClean="0"/>
              <a:t>2019</a:t>
            </a:r>
            <a:r>
              <a:rPr lang="en-US" sz="1600" i="1" dirty="0" smtClean="0"/>
              <a:t>, 4, 38,</a:t>
            </a:r>
          </a:p>
          <a:p>
            <a:r>
              <a:rPr lang="en-US" sz="1600" i="1" dirty="0" smtClean="0"/>
              <a:t>       </a:t>
            </a:r>
            <a:r>
              <a:rPr lang="en-US" sz="1600" i="1" dirty="0" smtClean="0">
                <a:solidFill>
                  <a:srgbClr val="002060"/>
                </a:solidFill>
              </a:rPr>
              <a:t>DOI: 10.3390/condmat4020038</a:t>
            </a:r>
            <a:endParaRPr lang="en-US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3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15" y="1325756"/>
            <a:ext cx="3997275" cy="2824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625" y="1048352"/>
            <a:ext cx="4100712" cy="435508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092578" y="357994"/>
            <a:ext cx="8090513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GB" sz="4000" b="1" dirty="0" smtClean="0">
                <a:solidFill>
                  <a:srgbClr val="3B6DFB"/>
                </a:solidFill>
                <a:latin typeface="+mn-lt"/>
              </a:rPr>
              <a:t>From bent HOPG to Graphite Optics</a:t>
            </a:r>
            <a:endParaRPr lang="en-GB" sz="4000" b="1" dirty="0">
              <a:solidFill>
                <a:srgbClr val="3B6DFB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4" y="110705"/>
            <a:ext cx="1231908" cy="583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915" y="4805080"/>
            <a:ext cx="377411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size of a very few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3 commercially available radii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shape distortions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Crystal thickness of 1-2 mm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02868" y="4743716"/>
            <a:ext cx="5499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Size of several tens cm2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Unlimited set of shapes and radii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Precise geometry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 thickness </a:t>
            </a:r>
            <a:r>
              <a:rPr lang="en-US" dirty="0" smtClean="0"/>
              <a:t>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Bending does not degrade the crystal resolution</a:t>
            </a:r>
            <a:endParaRPr lang="en-US" dirty="0"/>
          </a:p>
        </p:txBody>
      </p:sp>
      <p:sp>
        <p:nvSpPr>
          <p:cNvPr id="9" name="Google Shape;77;p3"/>
          <p:cNvSpPr txBox="1"/>
          <p:nvPr/>
        </p:nvSpPr>
        <p:spPr>
          <a:xfrm>
            <a:off x="3325090" y="6436678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393" y="3881750"/>
            <a:ext cx="42428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Manufactured by annealing under pressure at 3000°C on concave/convex dies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9873" y="3820386"/>
            <a:ext cx="36582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Manufactured by deposition of thin flexible films on required substrate at room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75" y="921382"/>
            <a:ext cx="4023709" cy="2651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90" y="918559"/>
            <a:ext cx="4046571" cy="272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729" y="3573372"/>
            <a:ext cx="5181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HOPG-OPTICS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reflecting layer from a set of thin films of Flexible Highly Oriented Pyrolytic Graphite (</a:t>
            </a:r>
            <a:r>
              <a:rPr lang="en-US" sz="1600" dirty="0" err="1" smtClean="0"/>
              <a:t>HOPG_Flex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Thickness of the reflecting layer from 30 µm to 300 </a:t>
            </a:r>
            <a:r>
              <a:rPr lang="en-US" sz="1600" dirty="0"/>
              <a:t>µm </a:t>
            </a:r>
            <a:r>
              <a:rPr lang="en-US" sz="1600" dirty="0" smtClean="0"/>
              <a:t>on customer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Mosaic spread (MS) from 0,4° to 1,2° depending on the layer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Moderate resolution of several tens of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application where reflectivity is a priority (X-ray Fluorescent Analysis and Plasma characterization)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212563" y="208492"/>
            <a:ext cx="745446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7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7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panose="020B0604020202020204" pitchFamily="34" charset="0"/>
              <a:buNone/>
            </a:pPr>
            <a:r>
              <a:rPr lang="en-GB" sz="4000" b="1" dirty="0" smtClean="0">
                <a:solidFill>
                  <a:srgbClr val="3B6DFB"/>
                </a:solidFill>
                <a:latin typeface="+mn-lt"/>
              </a:rPr>
              <a:t>Graphite Optics</a:t>
            </a:r>
            <a:endParaRPr lang="en-GB" sz="4000" b="1" dirty="0">
              <a:solidFill>
                <a:srgbClr val="3B6DFB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4420" y="3573372"/>
            <a:ext cx="59459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HAPG-OPTICS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reflecting layer from a </a:t>
            </a:r>
            <a:r>
              <a:rPr lang="en-US" sz="1600" dirty="0" err="1" smtClean="0"/>
              <a:t>monofilm</a:t>
            </a:r>
            <a:r>
              <a:rPr lang="en-US" sz="1600" dirty="0" smtClean="0"/>
              <a:t> of Highly Annealed Pyrolytic Graphite (HAPG)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Thickness of the reflecting layer from 3 </a:t>
            </a:r>
            <a:r>
              <a:rPr lang="en-US" sz="1600" dirty="0"/>
              <a:t>µm </a:t>
            </a:r>
            <a:r>
              <a:rPr lang="en-US" sz="1600" dirty="0" smtClean="0"/>
              <a:t>to 100 </a:t>
            </a:r>
            <a:r>
              <a:rPr lang="en-US" sz="1600" dirty="0"/>
              <a:t>µm </a:t>
            </a:r>
            <a:r>
              <a:rPr lang="en-US" sz="1600" dirty="0" smtClean="0"/>
              <a:t>on customer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Mosaic spread (MS) from 0,06° to 0,3° depending on the quality of deposition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Resolution of several eV in von Hamos geometry. For the best  efficiency, the theoretical optimization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Used in high-efficient spectrometers for different applications, also with laboratory X-ray sources</a:t>
            </a:r>
            <a:endParaRPr lang="en-US" sz="1600" dirty="0"/>
          </a:p>
        </p:txBody>
      </p:sp>
      <p:sp>
        <p:nvSpPr>
          <p:cNvPr id="9" name="Google Shape;77;p3"/>
          <p:cNvSpPr txBox="1"/>
          <p:nvPr/>
        </p:nvSpPr>
        <p:spPr>
          <a:xfrm>
            <a:off x="3325090" y="6436678"/>
            <a:ext cx="6858001" cy="21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8" tIns="34288" rIns="34288" bIns="3428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A9A9A9"/>
              </a:buClr>
              <a:buSzPts val="1800"/>
            </a:pPr>
            <a:r>
              <a:rPr lang="en-US" sz="1100" b="1" dirty="0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HPMX25, June 16-20, </a:t>
            </a:r>
            <a:r>
              <a:rPr lang="en-US" sz="1100" b="1" dirty="0" err="1" smtClean="0">
                <a:solidFill>
                  <a:srgbClr val="A9A9A9"/>
                </a:solidFill>
                <a:ea typeface="Helvetica Neue Light"/>
                <a:cs typeface="Helvetica Neue Light"/>
                <a:sym typeface="Helvetica Neue Light"/>
              </a:rPr>
              <a:t>Frascati</a:t>
            </a:r>
            <a:endParaRPr sz="1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83" y="0"/>
            <a:ext cx="1231908" cy="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3322</Words>
  <Application>Microsoft Office PowerPoint</Application>
  <PresentationFormat>Широкоэкранный</PresentationFormat>
  <Paragraphs>253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Helvetica Neue</vt:lpstr>
      <vt:lpstr>Helvetica Neue Light</vt:lpstr>
      <vt:lpstr>Times New Roman</vt:lpstr>
      <vt:lpstr>Wingdings</vt:lpstr>
      <vt:lpstr>Тема Office</vt:lpstr>
      <vt:lpstr>Graphite crystal and Graphite optics   as highly efficient Bragg filter and dispersive element</vt:lpstr>
      <vt:lpstr>Presentation agenda:</vt:lpstr>
      <vt:lpstr>Crystal structure of Graphite Crystal</vt:lpstr>
      <vt:lpstr>Crystallites and segregation in Graphite Crystal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Graphite Optics as efficient bandpass filter  in ED XRF</vt:lpstr>
      <vt:lpstr>More about Graphite Optics for ED XRF</vt:lpstr>
      <vt:lpstr>HAPG optics as efficient wavelength dispersive element</vt:lpstr>
      <vt:lpstr>HAPG optics as efficient wavelength dispersive element</vt:lpstr>
      <vt:lpstr>Features of HAPG optics as dispersive element</vt:lpstr>
      <vt:lpstr>Graphite optics for plasma diagnostics</vt:lpstr>
      <vt:lpstr>CONCLUSION</vt:lpstr>
      <vt:lpstr> 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 of graphite crystal.</dc:title>
  <dc:creator>Учетная запись Майкрософт</dc:creator>
  <cp:lastModifiedBy>Учетная запись Майкрософт</cp:lastModifiedBy>
  <cp:revision>257</cp:revision>
  <dcterms:created xsi:type="dcterms:W3CDTF">2025-06-03T18:02:30Z</dcterms:created>
  <dcterms:modified xsi:type="dcterms:W3CDTF">2025-06-15T20:37:45Z</dcterms:modified>
</cp:coreProperties>
</file>