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55"/>
  </p:notesMasterIdLst>
  <p:sldIdLst>
    <p:sldId id="256" r:id="rId2"/>
    <p:sldId id="257" r:id="rId3"/>
    <p:sldId id="432" r:id="rId4"/>
    <p:sldId id="807" r:id="rId5"/>
    <p:sldId id="819" r:id="rId6"/>
    <p:sldId id="810" r:id="rId7"/>
    <p:sldId id="453" r:id="rId8"/>
    <p:sldId id="814" r:id="rId9"/>
    <p:sldId id="430" r:id="rId10"/>
    <p:sldId id="433" r:id="rId11"/>
    <p:sldId id="274" r:id="rId12"/>
    <p:sldId id="393" r:id="rId13"/>
    <p:sldId id="815" r:id="rId14"/>
    <p:sldId id="435" r:id="rId15"/>
    <p:sldId id="438" r:id="rId16"/>
    <p:sldId id="440" r:id="rId17"/>
    <p:sldId id="437" r:id="rId18"/>
    <p:sldId id="415" r:id="rId19"/>
    <p:sldId id="441" r:id="rId20"/>
    <p:sldId id="442" r:id="rId21"/>
    <p:sldId id="357" r:id="rId22"/>
    <p:sldId id="360" r:id="rId23"/>
    <p:sldId id="444" r:id="rId24"/>
    <p:sldId id="364" r:id="rId25"/>
    <p:sldId id="445" r:id="rId26"/>
    <p:sldId id="447" r:id="rId27"/>
    <p:sldId id="369" r:id="rId28"/>
    <p:sldId id="448" r:id="rId29"/>
    <p:sldId id="449" r:id="rId30"/>
    <p:sldId id="403" r:id="rId31"/>
    <p:sldId id="452" r:id="rId32"/>
    <p:sldId id="816" r:id="rId33"/>
    <p:sldId id="456" r:id="rId34"/>
    <p:sldId id="451" r:id="rId35"/>
    <p:sldId id="457" r:id="rId36"/>
    <p:sldId id="429" r:id="rId37"/>
    <p:sldId id="450" r:id="rId38"/>
    <p:sldId id="818" r:id="rId39"/>
    <p:sldId id="820" r:id="rId40"/>
    <p:sldId id="436" r:id="rId41"/>
    <p:sldId id="401" r:id="rId42"/>
    <p:sldId id="383" r:id="rId43"/>
    <p:sldId id="411" r:id="rId44"/>
    <p:sldId id="384" r:id="rId45"/>
    <p:sldId id="385" r:id="rId46"/>
    <p:sldId id="386" r:id="rId47"/>
    <p:sldId id="418" r:id="rId48"/>
    <p:sldId id="420" r:id="rId49"/>
    <p:sldId id="423" r:id="rId50"/>
    <p:sldId id="422" r:id="rId51"/>
    <p:sldId id="424" r:id="rId52"/>
    <p:sldId id="426" r:id="rId53"/>
    <p:sldId id="42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8001"/>
    <a:srgbClr val="FEA612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–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E6940-DF44-4A60-AF5E-FD453D8304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8FAF4-E893-43CF-A9EA-A1A3B0A27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38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5918-606F-4D80-9781-05675D183C1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183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1A2F9-2BE7-5375-BDB2-C965147BB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7C372CE-869E-CFE8-0153-08BE40141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58C92C-28A9-F476-E7EC-7FDD174CC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709EDC-575A-9400-9C3F-801988E6C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5918-606F-4D80-9781-05675D183C1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635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8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8FAF4-E893-43CF-A9EA-A1A3B0A27E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46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8FAF4-E893-43CF-A9EA-A1A3B0A27EA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36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1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7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6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rtlCol="0" anchor="t" anchorCtr="0"/>
          <a:lstStyle>
            <a:lvl1pPr>
              <a:defRPr lang="it-IT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it-IT"/>
              <a:t>FAI CLIC PER AGGIUNGERE IL TITOLO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pic>
          <p:nvPicPr>
            <p:cNvPr id="8" name="Elemento grafico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pic>
          <p:nvPicPr>
            <p:cNvPr id="35" name="Immagine 34" descr="Motivo a strisce in bianco e nero&#10;&#10;Descrizione generata automaticamente con affidabilità bassa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Elemento grafico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pic>
          <p:nvPicPr>
            <p:cNvPr id="38" name="Elemento grafico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uppo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uppo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uppo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uppo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uppo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uppo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it-IT"/>
                              </a:defPPr>
                            </a:lstStyle>
                            <a:p>
                              <a:pPr algn="ctr" rtl="0"/>
                              <a:r>
                                <a:rPr lang="it-IT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it-IT"/>
                              </a:defPPr>
                            </a:lstStyle>
                            <a:p>
                              <a:pPr algn="ctr" rtl="0"/>
                              <a:r>
                                <a:rPr lang="it-IT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it-IT"/>
                            </a:defPPr>
                          </a:lstStyle>
                          <a:p>
                            <a:pPr algn="ctr" rtl="0"/>
                            <a:r>
                              <a:rPr lang="it-IT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it-IT"/>
                          </a:defPPr>
                        </a:lstStyle>
                        <a:p>
                          <a:pPr algn="ctr" rtl="0"/>
                          <a:r>
                            <a:rPr lang="it-IT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it-IT"/>
                        </a:defPPr>
                      </a:lstStyle>
                      <a:p>
                        <a:pPr algn="ctr" rtl="0"/>
                        <a:r>
                          <a:rPr lang="it-IT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</a:lstStyle>
                    <a:p>
                      <a:pPr algn="ctr" rtl="0"/>
                      <a:r>
                        <a:rPr lang="it-IT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t-IT"/>
                    </a:defPPr>
                  </a:lstStyle>
                  <a:p>
                    <a:pPr algn="ctr" rtl="0"/>
                    <a:r>
                      <a:rPr lang="it-IT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</a:lstStyle>
                <a:p>
                  <a:pPr algn="ctr" rtl="0"/>
                  <a:r>
                    <a:rPr lang="it-IT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</a:lstStyle>
                <a:p>
                  <a:pPr algn="ctr" rtl="0"/>
                  <a:r>
                    <a:rPr lang="it-IT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</a:lstStyle>
                <a:p>
                  <a:pPr algn="ctr" rtl="0"/>
                  <a:r>
                    <a:rPr lang="it-IT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</a:lstStyle>
                <a:p>
                  <a:pPr algn="ctr" rtl="0"/>
                  <a:r>
                    <a:rPr lang="it-IT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</a:lstStyle>
                <a:p>
                  <a:pPr algn="ctr" rtl="0"/>
                  <a:r>
                    <a:rPr lang="it-IT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</a:lstStyle>
              <a:p>
                <a:pPr algn="ctr" rtl="0"/>
                <a:r>
                  <a:rPr lang="it-IT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</p:grpSp>
      <p:sp>
        <p:nvSpPr>
          <p:cNvPr id="67" name="Segnaposto data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 rtlCol="0"/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rtl="0"/>
            <a:fld id="{EF431BC6-923D-46AC-9CD9-4B7AA4114DE6}" type="datetime1">
              <a:rPr lang="it-IT" smtClean="0"/>
              <a:t>17/06/2025</a:t>
            </a:fld>
            <a:endParaRPr lang="it-IT" dirty="0"/>
          </a:p>
        </p:txBody>
      </p:sp>
      <p:sp>
        <p:nvSpPr>
          <p:cNvPr id="68" name="Segnaposto piè di pagina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 rtlCol="0"/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Titolo presentazione</a:t>
            </a:r>
            <a:endParaRPr lang="it-IT" dirty="0"/>
          </a:p>
        </p:txBody>
      </p:sp>
      <p:sp>
        <p:nvSpPr>
          <p:cNvPr id="69" name="Segnaposto numero diapositiva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 rtlCol="0"/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it-IT"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lang="it-IT"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lang="it-IT"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lang="it-IT"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lang="it-IT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7688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8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0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1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7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3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0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90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  <p:sldLayoutId id="214748372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sv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sv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jp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jpg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sv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0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DAF6C-78AC-10C7-893A-9DB27AA8F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2249" y="0"/>
            <a:ext cx="6762816" cy="3686015"/>
          </a:xfrm>
        </p:spPr>
        <p:txBody>
          <a:bodyPr>
            <a:normAutofit fontScale="90000"/>
          </a:bodyPr>
          <a:lstStyle/>
          <a:p>
            <a:r>
              <a:rPr lang="it-IT" sz="5300" dirty="0">
                <a:solidFill>
                  <a:schemeClr val="tx2"/>
                </a:solidFill>
              </a:rPr>
              <a:t>AI </a:t>
            </a:r>
            <a:r>
              <a:rPr lang="en-GB" sz="5300" b="0" i="0" dirty="0">
                <a:solidFill>
                  <a:schemeClr val="tx2"/>
                </a:solidFill>
                <a:effectLst/>
              </a:rPr>
              <a:t>Tools for Plasma Diagnostics by X-ray Imaging and Spectroscopy in the PANDORA Project Frame</a:t>
            </a:r>
            <a:endParaRPr lang="en-GB" sz="53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9C5D2-EDCD-3783-351C-7D6A7B712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it-IT" sz="3000" dirty="0">
                <a:solidFill>
                  <a:schemeClr val="tx2"/>
                </a:solidFill>
              </a:rPr>
              <a:t>High Precision X-ray </a:t>
            </a:r>
            <a:r>
              <a:rPr lang="it-IT" sz="3000" dirty="0" err="1">
                <a:solidFill>
                  <a:schemeClr val="tx2"/>
                </a:solidFill>
              </a:rPr>
              <a:t>Measurements</a:t>
            </a:r>
            <a:r>
              <a:rPr lang="it-IT" sz="3000" dirty="0">
                <a:solidFill>
                  <a:schemeClr val="tx2"/>
                </a:solidFill>
              </a:rPr>
              <a:t> 2025</a:t>
            </a:r>
          </a:p>
          <a:p>
            <a:pPr algn="l">
              <a:buNone/>
            </a:pPr>
            <a:r>
              <a:rPr lang="it-IT" sz="2400" b="0" i="0" dirty="0" err="1">
                <a:solidFill>
                  <a:schemeClr val="tx2"/>
                </a:solidFill>
                <a:effectLst/>
                <a:latin typeface="Liberation Sans" panose="020B0604020202020204" pitchFamily="34" charset="0"/>
              </a:rPr>
              <a:t>Jun</a:t>
            </a:r>
            <a:r>
              <a:rPr lang="it-IT" sz="2400" b="0" i="0" dirty="0">
                <a:solidFill>
                  <a:schemeClr val="tx2"/>
                </a:solidFill>
                <a:effectLst/>
                <a:latin typeface="Liberation Sans" panose="020B0604020202020204" pitchFamily="34" charset="0"/>
              </a:rPr>
              <a:t> 16 – 20, 2025</a:t>
            </a:r>
          </a:p>
          <a:p>
            <a:pPr algn="l"/>
            <a:r>
              <a:rPr lang="it-IT" sz="2400" b="0" i="0" dirty="0">
                <a:solidFill>
                  <a:schemeClr val="tx2"/>
                </a:solidFill>
                <a:effectLst/>
                <a:latin typeface="Liberation Sans" panose="020B0604020202020204" pitchFamily="34" charset="0"/>
              </a:rPr>
              <a:t>Laboratori Nazionali di Frascati INFN</a:t>
            </a:r>
          </a:p>
          <a:p>
            <a:pPr>
              <a:lnSpc>
                <a:spcPct val="90000"/>
              </a:lnSpc>
            </a:pPr>
            <a:endParaRPr lang="it-IT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4FDA0-EB19-BCCD-824E-CEE1F286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95" r="11315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7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EFA56D47-F9C1-A3C3-E241-B351F3C25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76" y="5730123"/>
            <a:ext cx="2687573" cy="1214783"/>
          </a:xfrm>
          <a:prstGeom prst="rect">
            <a:avLst/>
          </a:prstGeom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F2D5B79-5186-4D1A-C330-EA4A1325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034" y="5307781"/>
            <a:ext cx="2187654" cy="15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06A7DB62-9A9D-B57F-E55B-09DAC40F3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25" y="5694237"/>
            <a:ext cx="2927879" cy="1216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0C7BA9-EB43-38A6-03F9-E01FF2FEBBE2}"/>
              </a:ext>
            </a:extLst>
          </p:cNvPr>
          <p:cNvSpPr txBox="1"/>
          <p:nvPr/>
        </p:nvSpPr>
        <p:spPr>
          <a:xfrm>
            <a:off x="5032248" y="3815470"/>
            <a:ext cx="6981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3000" b="1" baseline="30000" dirty="0">
                <a:solidFill>
                  <a:schemeClr val="tx2"/>
                </a:solidFill>
                <a:latin typeface="+mj-lt"/>
              </a:rPr>
              <a:t>Bianca Peri  on </a:t>
            </a:r>
            <a:r>
              <a:rPr lang="it-IT" sz="3000" b="1" baseline="30000" dirty="0" err="1">
                <a:solidFill>
                  <a:schemeClr val="tx2"/>
                </a:solidFill>
                <a:latin typeface="+mj-lt"/>
              </a:rPr>
              <a:t>behalf</a:t>
            </a:r>
            <a:r>
              <a:rPr lang="it-IT" sz="3000" b="1" baseline="30000" dirty="0">
                <a:solidFill>
                  <a:schemeClr val="tx2"/>
                </a:solidFill>
                <a:latin typeface="+mj-lt"/>
              </a:rPr>
              <a:t> of the PANDORA Collaboration</a:t>
            </a:r>
            <a:endParaRPr lang="it-IT" sz="3000" baseline="30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50" name="Picture 2" descr="Immagine che contiene testo, schermata, vestiti, Annunci pubblicitari&#10;&#10;Il contenuto generato dall'IA potrebbe non essere corretto.">
            <a:extLst>
              <a:ext uri="{FF2B5EF4-FFF2-40B4-BE49-F238E27FC236}">
                <a16:creationId xmlns:a16="http://schemas.microsoft.com/office/drawing/2014/main" id="{2C362D87-D3F6-30BA-CFC5-9F074431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56" y="0"/>
            <a:ext cx="2135944" cy="1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DA42D-9293-63BB-E167-BECBE4353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37F293-C1E0-9FCE-72C7-98D661F18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4A2EB7-8B67-5522-12CB-1B1643D0F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17AD5-404D-8F5C-3BB1-5098B2D7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296" y="1462439"/>
            <a:ext cx="6429980" cy="4938361"/>
          </a:xfrm>
        </p:spPr>
        <p:txBody>
          <a:bodyPr anchor="ctr">
            <a:normAutofit fontScale="90000"/>
          </a:bodyPr>
          <a:lstStyle/>
          <a:p>
            <a:pPr>
              <a:lnSpc>
                <a:spcPct val="300000"/>
              </a:lnSpc>
            </a:pPr>
            <a:r>
              <a:rPr lang="it-IT" b="1" dirty="0"/>
              <a:t>First steps: </a:t>
            </a:r>
            <a:br>
              <a:rPr lang="it-IT" b="1" dirty="0"/>
            </a:br>
            <a:r>
              <a:rPr lang="it-IT" b="1" i="1" dirty="0"/>
              <a:t>Imaging &amp; Clustering Tools</a:t>
            </a:r>
            <a:br>
              <a:rPr lang="it-IT" b="1" i="1" dirty="0"/>
            </a:br>
            <a:endParaRPr lang="it-IT" b="1" i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A9005D-E4F0-8221-4B8F-DBC8892F5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568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E771841F-015D-2239-91CC-B21AD750A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0" y="788179"/>
            <a:ext cx="4296135" cy="3222101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Segnaposto tabella 7">
            <a:extLst>
              <a:ext uri="{FF2B5EF4-FFF2-40B4-BE49-F238E27FC236}">
                <a16:creationId xmlns:a16="http://schemas.microsoft.com/office/drawing/2014/main" id="{9F42F2E8-6DCD-6B7B-511E-447BBB1EB3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467667"/>
              </p:ext>
            </p:extLst>
          </p:nvPr>
        </p:nvGraphicFramePr>
        <p:xfrm>
          <a:off x="5882229" y="4367242"/>
          <a:ext cx="6174848" cy="170257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98702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977374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759539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1759539">
                  <a:extLst>
                    <a:ext uri="{9D8B030D-6E8A-4147-A177-3AD203B41FA5}">
                      <a16:colId xmlns:a16="http://schemas.microsoft.com/office/drawing/2014/main" val="603510641"/>
                    </a:ext>
                  </a:extLst>
                </a:gridCol>
                <a:gridCol w="579694">
                  <a:extLst>
                    <a:ext uri="{9D8B030D-6E8A-4147-A177-3AD203B41FA5}">
                      <a16:colId xmlns:a16="http://schemas.microsoft.com/office/drawing/2014/main" val="495104116"/>
                    </a:ext>
                  </a:extLst>
                </a:gridCol>
              </a:tblGrid>
              <a:tr h="605299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b="1" i="0" u="none" dirty="0">
                          <a:solidFill>
                            <a:sysClr val="windowText" lastClr="000000"/>
                          </a:solidFill>
                          <a:effectLst/>
                        </a:rPr>
                        <a:t>Events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Area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N Local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it-IT" b="1" i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Eccentricity</a:t>
                      </a:r>
                      <a:endParaRPr lang="it-IT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it-IT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345885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345885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345885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-----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</a:tbl>
          </a:graphicData>
        </a:graphic>
      </p:graphicFrame>
      <p:sp>
        <p:nvSpPr>
          <p:cNvPr id="11" name="Freccia angolare in su 10">
            <a:extLst>
              <a:ext uri="{FF2B5EF4-FFF2-40B4-BE49-F238E27FC236}">
                <a16:creationId xmlns:a16="http://schemas.microsoft.com/office/drawing/2014/main" id="{3AA61370-CA4C-4341-BB0B-7B904D4F645A}"/>
              </a:ext>
            </a:extLst>
          </p:cNvPr>
          <p:cNvSpPr/>
          <p:nvPr/>
        </p:nvSpPr>
        <p:spPr>
          <a:xfrm rot="5400000">
            <a:off x="218895" y="44927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70DF2A-25D6-BAF4-AC35-145F7C9AF697}"/>
              </a:ext>
            </a:extLst>
          </p:cNvPr>
          <p:cNvSpPr txBox="1"/>
          <p:nvPr/>
        </p:nvSpPr>
        <p:spPr>
          <a:xfrm>
            <a:off x="187261" y="206230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1° step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B9828E0-E894-DA20-FD25-1FF48FD16D50}"/>
              </a:ext>
            </a:extLst>
          </p:cNvPr>
          <p:cNvCxnSpPr>
            <a:cxnSpLocks/>
          </p:cNvCxnSpPr>
          <p:nvPr/>
        </p:nvCxnSpPr>
        <p:spPr>
          <a:xfrm>
            <a:off x="1165279" y="737736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C5E206C2-74D8-B791-E58C-17AAF3B1BE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7174" y1="78727" x2="36739" y2="79818"/>
                        <a14:backgroundMark x1="36739" y1="79818" x2="28370" y2="76727"/>
                        <a14:backgroundMark x1="28370" y1="76727" x2="22826" y2="84182"/>
                        <a14:backgroundMark x1="22826" y1="84182" x2="32826" y2="75636"/>
                        <a14:backgroundMark x1="32826" y1="75636" x2="34457" y2="84909"/>
                        <a14:backgroundMark x1="34457" y1="84909" x2="34130" y2="85273"/>
                        <a14:backgroundMark x1="33152" y1="74727" x2="35326" y2="84909"/>
                        <a14:backgroundMark x1="35326" y1="84909" x2="25326" y2="82000"/>
                        <a14:backgroundMark x1="25326" y1="82000" x2="22500" y2="86182"/>
                        <a14:backgroundMark x1="25326" y1="75818" x2="25326" y2="75818"/>
                        <a14:backgroundMark x1="25217" y1="75273" x2="27826" y2="76727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71" y="-83742"/>
            <a:ext cx="2748216" cy="1642955"/>
          </a:xfrm>
          <a:prstGeom prst="rect">
            <a:avLst/>
          </a:prstGeom>
          <a:solidFill>
            <a:srgbClr val="FEF7F4">
              <a:alpha val="0"/>
            </a:srgbClr>
          </a:solidFill>
          <a:effectLst/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09A6D04-A753-79D7-12B5-166E41BF3AB1}"/>
              </a:ext>
            </a:extLst>
          </p:cNvPr>
          <p:cNvSpPr txBox="1"/>
          <p:nvPr/>
        </p:nvSpPr>
        <p:spPr>
          <a:xfrm>
            <a:off x="11016801" y="939803"/>
            <a:ext cx="127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MATLAB</a:t>
            </a:r>
          </a:p>
        </p:txBody>
      </p:sp>
      <p:pic>
        <p:nvPicPr>
          <p:cNvPr id="7" name="Immagine 6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6F63DB7F-4052-AE7D-24BF-549208D36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24" y="1659384"/>
            <a:ext cx="5067192" cy="380039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cerchio, ingranaggio, ruota, design&#10;&#10;Descrizione generata automaticamente">
            <a:extLst>
              <a:ext uri="{FF2B5EF4-FFF2-40B4-BE49-F238E27FC236}">
                <a16:creationId xmlns:a16="http://schemas.microsoft.com/office/drawing/2014/main" id="{EC18AFCA-B9A1-EB05-DFBF-6C54260DF79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778" y1="35444" x2="27778" y2="35444"/>
                        <a14:foregroundMark x1="55444" y1="40222" x2="55444" y2="40222"/>
                        <a14:foregroundMark x1="58000" y1="40222" x2="58000" y2="40222"/>
                        <a14:foregroundMark x1="42778" y1="58778" x2="42778" y2="58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363">
            <a:off x="4357496" y="1331981"/>
            <a:ext cx="2511707" cy="25117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3F3A579-FDFD-6E8A-3E30-594ECFDE1C64}"/>
              </a:ext>
            </a:extLst>
          </p:cNvPr>
          <p:cNvSpPr txBox="1"/>
          <p:nvPr/>
        </p:nvSpPr>
        <p:spPr>
          <a:xfrm>
            <a:off x="134924" y="991552"/>
            <a:ext cx="5836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CC00CC"/>
                </a:solidFill>
              </a:rPr>
              <a:t>Connettivity</a:t>
            </a:r>
            <a:r>
              <a:rPr lang="en-US" dirty="0"/>
              <a:t> based tool for imaging recognition.</a:t>
            </a:r>
          </a:p>
        </p:txBody>
      </p:sp>
      <p:sp>
        <p:nvSpPr>
          <p:cNvPr id="6" name="Segnaposto contenuto 8">
            <a:extLst>
              <a:ext uri="{FF2B5EF4-FFF2-40B4-BE49-F238E27FC236}">
                <a16:creationId xmlns:a16="http://schemas.microsoft.com/office/drawing/2014/main" id="{3B0FB0EA-8053-5110-8487-BC7308B662A3}"/>
              </a:ext>
            </a:extLst>
          </p:cNvPr>
          <p:cNvSpPr txBox="1">
            <a:spLocks/>
          </p:cNvSpPr>
          <p:nvPr/>
        </p:nvSpPr>
        <p:spPr>
          <a:xfrm>
            <a:off x="1087104" y="125230"/>
            <a:ext cx="3932237" cy="6566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Bwconncomp</a:t>
            </a:r>
            <a:endParaRPr lang="it-IT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A5443-F8A4-4D39-7AE1-B562B74FDB7B}"/>
              </a:ext>
            </a:extLst>
          </p:cNvPr>
          <p:cNvSpPr txBox="1"/>
          <p:nvPr/>
        </p:nvSpPr>
        <p:spPr>
          <a:xfrm>
            <a:off x="0" y="6442631"/>
            <a:ext cx="10555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First steps: Imaging &amp; Clustering Tools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003794-57E5-6FBF-44ED-C7630EAD4D8B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C427D6-05B1-6A6A-DC24-AB107A247299}"/>
              </a:ext>
            </a:extLst>
          </p:cNvPr>
          <p:cNvSpPr/>
          <p:nvPr/>
        </p:nvSpPr>
        <p:spPr>
          <a:xfrm>
            <a:off x="2847372" y="3533995"/>
            <a:ext cx="2866567" cy="2851958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76200">
            <a:solidFill>
              <a:srgbClr val="FF80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968DE6B-4B3B-9896-D6DC-E070DA804C27}"/>
              </a:ext>
            </a:extLst>
          </p:cNvPr>
          <p:cNvSpPr/>
          <p:nvPr/>
        </p:nvSpPr>
        <p:spPr>
          <a:xfrm>
            <a:off x="1702767" y="2317490"/>
            <a:ext cx="539955" cy="497711"/>
          </a:xfrm>
          <a:prstGeom prst="donut">
            <a:avLst>
              <a:gd name="adj" fmla="val 3064"/>
            </a:avLst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252028-1619-D7D1-D22F-6943E3E3C789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2242722" y="2566345"/>
            <a:ext cx="2037934" cy="967650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E8E6C-496A-4393-0750-4F3EFFB8F757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1770514" y="2704186"/>
            <a:ext cx="1076858" cy="2255788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345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4A73-CDF7-924A-51C3-0860AD2D4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ttangolo con angoli arrotondati 40">
            <a:extLst>
              <a:ext uri="{FF2B5EF4-FFF2-40B4-BE49-F238E27FC236}">
                <a16:creationId xmlns:a16="http://schemas.microsoft.com/office/drawing/2014/main" id="{42FFDB65-29BE-843B-A28E-3A5F64F1F1F9}"/>
              </a:ext>
            </a:extLst>
          </p:cNvPr>
          <p:cNvSpPr/>
          <p:nvPr/>
        </p:nvSpPr>
        <p:spPr>
          <a:xfrm>
            <a:off x="144758" y="4825551"/>
            <a:ext cx="2663847" cy="6596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Definition of Cluster Number</a:t>
            </a:r>
          </a:p>
        </p:txBody>
      </p:sp>
      <p:sp>
        <p:nvSpPr>
          <p:cNvPr id="94" name="Rettangolo con angoli arrotondati 41">
            <a:extLst>
              <a:ext uri="{FF2B5EF4-FFF2-40B4-BE49-F238E27FC236}">
                <a16:creationId xmlns:a16="http://schemas.microsoft.com/office/drawing/2014/main" id="{1D2374C6-CC5A-968E-D97B-5226E69222CD}"/>
              </a:ext>
            </a:extLst>
          </p:cNvPr>
          <p:cNvSpPr/>
          <p:nvPr/>
        </p:nvSpPr>
        <p:spPr>
          <a:xfrm>
            <a:off x="156524" y="5573251"/>
            <a:ext cx="2652081" cy="7579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Dependence on Initialization Conditions</a:t>
            </a:r>
          </a:p>
        </p:txBody>
      </p:sp>
      <p:sp>
        <p:nvSpPr>
          <p:cNvPr id="95" name="Rettangolo con angoli arrotondati 42">
            <a:extLst>
              <a:ext uri="{FF2B5EF4-FFF2-40B4-BE49-F238E27FC236}">
                <a16:creationId xmlns:a16="http://schemas.microsoft.com/office/drawing/2014/main" id="{595D58F5-E750-13BB-7864-6275C6820D38}"/>
              </a:ext>
            </a:extLst>
          </p:cNvPr>
          <p:cNvSpPr/>
          <p:nvPr/>
        </p:nvSpPr>
        <p:spPr>
          <a:xfrm>
            <a:off x="144758" y="3919240"/>
            <a:ext cx="2620744" cy="8305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time efficiency and scalability</a:t>
            </a:r>
          </a:p>
        </p:txBody>
      </p:sp>
      <p:sp>
        <p:nvSpPr>
          <p:cNvPr id="96" name="Rettangolo con angoli arrotondati 43">
            <a:extLst>
              <a:ext uri="{FF2B5EF4-FFF2-40B4-BE49-F238E27FC236}">
                <a16:creationId xmlns:a16="http://schemas.microsoft.com/office/drawing/2014/main" id="{07EE1908-88BD-A606-A3DE-FC3F741746EB}"/>
              </a:ext>
            </a:extLst>
          </p:cNvPr>
          <p:cNvSpPr/>
          <p:nvPr/>
        </p:nvSpPr>
        <p:spPr>
          <a:xfrm>
            <a:off x="156525" y="2698066"/>
            <a:ext cx="2584128" cy="3976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t"/>
            <a:r>
              <a:rPr lang="en-US" sz="1800" b="1" dirty="0">
                <a:solidFill>
                  <a:schemeClr val="tx1"/>
                </a:solidFill>
                <a:effectLst/>
              </a:rPr>
              <a:t>Spheroidal clusters</a:t>
            </a:r>
          </a:p>
        </p:txBody>
      </p:sp>
      <p:sp>
        <p:nvSpPr>
          <p:cNvPr id="97" name="Rettangolo con angoli arrotondati 39">
            <a:extLst>
              <a:ext uri="{FF2B5EF4-FFF2-40B4-BE49-F238E27FC236}">
                <a16:creationId xmlns:a16="http://schemas.microsoft.com/office/drawing/2014/main" id="{1186DBBE-BF82-924D-6F37-CBDE8DC339B7}"/>
              </a:ext>
            </a:extLst>
          </p:cNvPr>
          <p:cNvSpPr/>
          <p:nvPr/>
        </p:nvSpPr>
        <p:spPr>
          <a:xfrm>
            <a:off x="156523" y="3194829"/>
            <a:ext cx="2608980" cy="6355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t"/>
            <a:r>
              <a:rPr lang="en-US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between objects and centroids</a:t>
            </a:r>
          </a:p>
        </p:txBody>
      </p:sp>
      <p:sp>
        <p:nvSpPr>
          <p:cNvPr id="98" name="Rettangolo 3">
            <a:extLst>
              <a:ext uri="{FF2B5EF4-FFF2-40B4-BE49-F238E27FC236}">
                <a16:creationId xmlns:a16="http://schemas.microsoft.com/office/drawing/2014/main" id="{7534A394-3AB3-1FD7-7263-D0EDAEDCC297}"/>
              </a:ext>
            </a:extLst>
          </p:cNvPr>
          <p:cNvSpPr/>
          <p:nvPr/>
        </p:nvSpPr>
        <p:spPr>
          <a:xfrm>
            <a:off x="2971015" y="2802199"/>
            <a:ext cx="4511391" cy="352899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9" name="Connettore 2 6">
            <a:extLst>
              <a:ext uri="{FF2B5EF4-FFF2-40B4-BE49-F238E27FC236}">
                <a16:creationId xmlns:a16="http://schemas.microsoft.com/office/drawing/2014/main" id="{687AFA37-D234-C33F-AF15-946D67DB7A28}"/>
              </a:ext>
            </a:extLst>
          </p:cNvPr>
          <p:cNvCxnSpPr>
            <a:cxnSpLocks/>
          </p:cNvCxnSpPr>
          <p:nvPr/>
        </p:nvCxnSpPr>
        <p:spPr>
          <a:xfrm flipV="1">
            <a:off x="3371668" y="2997147"/>
            <a:ext cx="0" cy="3013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">
            <a:extLst>
              <a:ext uri="{FF2B5EF4-FFF2-40B4-BE49-F238E27FC236}">
                <a16:creationId xmlns:a16="http://schemas.microsoft.com/office/drawing/2014/main" id="{A16A01C5-81E2-84F4-86E1-30E6F696F4C0}"/>
              </a:ext>
            </a:extLst>
          </p:cNvPr>
          <p:cNvCxnSpPr>
            <a:cxnSpLocks/>
          </p:cNvCxnSpPr>
          <p:nvPr/>
        </p:nvCxnSpPr>
        <p:spPr>
          <a:xfrm>
            <a:off x="3371668" y="6010935"/>
            <a:ext cx="35829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e 10">
            <a:extLst>
              <a:ext uri="{FF2B5EF4-FFF2-40B4-BE49-F238E27FC236}">
                <a16:creationId xmlns:a16="http://schemas.microsoft.com/office/drawing/2014/main" id="{309D5047-DC7F-29AF-4A86-95AF215505A5}"/>
              </a:ext>
            </a:extLst>
          </p:cNvPr>
          <p:cNvSpPr/>
          <p:nvPr/>
        </p:nvSpPr>
        <p:spPr>
          <a:xfrm>
            <a:off x="3973024" y="377561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Ovale 11">
            <a:extLst>
              <a:ext uri="{FF2B5EF4-FFF2-40B4-BE49-F238E27FC236}">
                <a16:creationId xmlns:a16="http://schemas.microsoft.com/office/drawing/2014/main" id="{571B8B88-A532-BFA3-9535-DBEC11AA282F}"/>
              </a:ext>
            </a:extLst>
          </p:cNvPr>
          <p:cNvSpPr/>
          <p:nvPr/>
        </p:nvSpPr>
        <p:spPr>
          <a:xfrm>
            <a:off x="4201894" y="4018124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Ovale 12">
            <a:extLst>
              <a:ext uri="{FF2B5EF4-FFF2-40B4-BE49-F238E27FC236}">
                <a16:creationId xmlns:a16="http://schemas.microsoft.com/office/drawing/2014/main" id="{9AE9CC9A-0FB1-DF16-0833-1D4DAA1EE2E2}"/>
              </a:ext>
            </a:extLst>
          </p:cNvPr>
          <p:cNvSpPr/>
          <p:nvPr/>
        </p:nvSpPr>
        <p:spPr>
          <a:xfrm>
            <a:off x="4463606" y="410787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Ovale 13">
            <a:extLst>
              <a:ext uri="{FF2B5EF4-FFF2-40B4-BE49-F238E27FC236}">
                <a16:creationId xmlns:a16="http://schemas.microsoft.com/office/drawing/2014/main" id="{BF1D8721-933D-302D-4778-64B9C119E872}"/>
              </a:ext>
            </a:extLst>
          </p:cNvPr>
          <p:cNvSpPr/>
          <p:nvPr/>
        </p:nvSpPr>
        <p:spPr>
          <a:xfrm>
            <a:off x="4765296" y="40421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Ovale 14">
            <a:extLst>
              <a:ext uri="{FF2B5EF4-FFF2-40B4-BE49-F238E27FC236}">
                <a16:creationId xmlns:a16="http://schemas.microsoft.com/office/drawing/2014/main" id="{237A9328-300B-5A18-A4A5-45C212D40BFB}"/>
              </a:ext>
            </a:extLst>
          </p:cNvPr>
          <p:cNvSpPr/>
          <p:nvPr/>
        </p:nvSpPr>
        <p:spPr>
          <a:xfrm>
            <a:off x="4628575" y="434376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Ovale 15">
            <a:extLst>
              <a:ext uri="{FF2B5EF4-FFF2-40B4-BE49-F238E27FC236}">
                <a16:creationId xmlns:a16="http://schemas.microsoft.com/office/drawing/2014/main" id="{029CF8EB-E189-3430-BFFF-D1938DBDD6DC}"/>
              </a:ext>
            </a:extLst>
          </p:cNvPr>
          <p:cNvSpPr/>
          <p:nvPr/>
        </p:nvSpPr>
        <p:spPr>
          <a:xfrm>
            <a:off x="4518250" y="466832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Ovale 16">
            <a:extLst>
              <a:ext uri="{FF2B5EF4-FFF2-40B4-BE49-F238E27FC236}">
                <a16:creationId xmlns:a16="http://schemas.microsoft.com/office/drawing/2014/main" id="{F50AB637-D28A-1CB5-B659-60C4F9621DC5}"/>
              </a:ext>
            </a:extLst>
          </p:cNvPr>
          <p:cNvSpPr/>
          <p:nvPr/>
        </p:nvSpPr>
        <p:spPr>
          <a:xfrm>
            <a:off x="4847567" y="451666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Ovale 18">
            <a:extLst>
              <a:ext uri="{FF2B5EF4-FFF2-40B4-BE49-F238E27FC236}">
                <a16:creationId xmlns:a16="http://schemas.microsoft.com/office/drawing/2014/main" id="{C59F11D7-48E4-EC2B-3A4C-B95370382BF0}"/>
              </a:ext>
            </a:extLst>
          </p:cNvPr>
          <p:cNvSpPr/>
          <p:nvPr/>
        </p:nvSpPr>
        <p:spPr>
          <a:xfrm>
            <a:off x="4226059" y="490774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Ovale 20">
            <a:extLst>
              <a:ext uri="{FF2B5EF4-FFF2-40B4-BE49-F238E27FC236}">
                <a16:creationId xmlns:a16="http://schemas.microsoft.com/office/drawing/2014/main" id="{DCFD1705-95B3-1C09-77CC-C83A7BEA29B2}"/>
              </a:ext>
            </a:extLst>
          </p:cNvPr>
          <p:cNvSpPr/>
          <p:nvPr/>
        </p:nvSpPr>
        <p:spPr>
          <a:xfrm>
            <a:off x="4933138" y="427534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Ovale 22">
            <a:extLst>
              <a:ext uri="{FF2B5EF4-FFF2-40B4-BE49-F238E27FC236}">
                <a16:creationId xmlns:a16="http://schemas.microsoft.com/office/drawing/2014/main" id="{7167AB2B-EAE1-8DCD-CE26-F455E5589F0E}"/>
              </a:ext>
            </a:extLst>
          </p:cNvPr>
          <p:cNvSpPr/>
          <p:nvPr/>
        </p:nvSpPr>
        <p:spPr>
          <a:xfrm>
            <a:off x="4771645" y="483191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Ovale 23">
            <a:extLst>
              <a:ext uri="{FF2B5EF4-FFF2-40B4-BE49-F238E27FC236}">
                <a16:creationId xmlns:a16="http://schemas.microsoft.com/office/drawing/2014/main" id="{D4B4352C-CB82-BBBD-88F1-C3688CA6E8D2}"/>
              </a:ext>
            </a:extLst>
          </p:cNvPr>
          <p:cNvSpPr/>
          <p:nvPr/>
        </p:nvSpPr>
        <p:spPr>
          <a:xfrm>
            <a:off x="4541488" y="518550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Ovale 25">
            <a:extLst>
              <a:ext uri="{FF2B5EF4-FFF2-40B4-BE49-F238E27FC236}">
                <a16:creationId xmlns:a16="http://schemas.microsoft.com/office/drawing/2014/main" id="{86C4B7DA-A1B8-7FF2-0165-395EAE147D4F}"/>
              </a:ext>
            </a:extLst>
          </p:cNvPr>
          <p:cNvSpPr/>
          <p:nvPr/>
        </p:nvSpPr>
        <p:spPr>
          <a:xfrm>
            <a:off x="5170535" y="459249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Ovale 26">
            <a:extLst>
              <a:ext uri="{FF2B5EF4-FFF2-40B4-BE49-F238E27FC236}">
                <a16:creationId xmlns:a16="http://schemas.microsoft.com/office/drawing/2014/main" id="{C4499F03-1E2F-EDDF-A54A-ED694C35D858}"/>
              </a:ext>
            </a:extLst>
          </p:cNvPr>
          <p:cNvSpPr/>
          <p:nvPr/>
        </p:nvSpPr>
        <p:spPr>
          <a:xfrm>
            <a:off x="4236688" y="447153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Ovale 27">
            <a:extLst>
              <a:ext uri="{FF2B5EF4-FFF2-40B4-BE49-F238E27FC236}">
                <a16:creationId xmlns:a16="http://schemas.microsoft.com/office/drawing/2014/main" id="{7B89E525-73A1-F402-98B1-AF628D423C5A}"/>
              </a:ext>
            </a:extLst>
          </p:cNvPr>
          <p:cNvSpPr/>
          <p:nvPr/>
        </p:nvSpPr>
        <p:spPr>
          <a:xfrm>
            <a:off x="4308096" y="35849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Ovale 28">
            <a:extLst>
              <a:ext uri="{FF2B5EF4-FFF2-40B4-BE49-F238E27FC236}">
                <a16:creationId xmlns:a16="http://schemas.microsoft.com/office/drawing/2014/main" id="{213ED3E8-F4D4-24C9-1B6E-241D930AD06A}"/>
              </a:ext>
            </a:extLst>
          </p:cNvPr>
          <p:cNvSpPr/>
          <p:nvPr/>
        </p:nvSpPr>
        <p:spPr>
          <a:xfrm>
            <a:off x="4518250" y="383036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Ovale 29">
            <a:extLst>
              <a:ext uri="{FF2B5EF4-FFF2-40B4-BE49-F238E27FC236}">
                <a16:creationId xmlns:a16="http://schemas.microsoft.com/office/drawing/2014/main" id="{79497938-3ED3-23CB-7463-476F364192C5}"/>
              </a:ext>
            </a:extLst>
          </p:cNvPr>
          <p:cNvSpPr/>
          <p:nvPr/>
        </p:nvSpPr>
        <p:spPr>
          <a:xfrm>
            <a:off x="4847567" y="36838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Ovale 30">
            <a:extLst>
              <a:ext uri="{FF2B5EF4-FFF2-40B4-BE49-F238E27FC236}">
                <a16:creationId xmlns:a16="http://schemas.microsoft.com/office/drawing/2014/main" id="{68E27419-A924-0C03-EC12-24C3C07A83A9}"/>
              </a:ext>
            </a:extLst>
          </p:cNvPr>
          <p:cNvSpPr/>
          <p:nvPr/>
        </p:nvSpPr>
        <p:spPr>
          <a:xfrm>
            <a:off x="4765296" y="40421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Ovale 31">
            <a:extLst>
              <a:ext uri="{FF2B5EF4-FFF2-40B4-BE49-F238E27FC236}">
                <a16:creationId xmlns:a16="http://schemas.microsoft.com/office/drawing/2014/main" id="{AA447928-D1EF-9CD5-1EB0-D0A008F972F6}"/>
              </a:ext>
            </a:extLst>
          </p:cNvPr>
          <p:cNvSpPr/>
          <p:nvPr/>
        </p:nvSpPr>
        <p:spPr>
          <a:xfrm>
            <a:off x="5494108" y="520011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Ovale 32">
            <a:extLst>
              <a:ext uri="{FF2B5EF4-FFF2-40B4-BE49-F238E27FC236}">
                <a16:creationId xmlns:a16="http://schemas.microsoft.com/office/drawing/2014/main" id="{DFF3E96D-324F-D103-7ACC-75F5F29FA785}"/>
              </a:ext>
            </a:extLst>
          </p:cNvPr>
          <p:cNvSpPr/>
          <p:nvPr/>
        </p:nvSpPr>
        <p:spPr>
          <a:xfrm>
            <a:off x="5226711" y="532053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Ovale 34">
            <a:extLst>
              <a:ext uri="{FF2B5EF4-FFF2-40B4-BE49-F238E27FC236}">
                <a16:creationId xmlns:a16="http://schemas.microsoft.com/office/drawing/2014/main" id="{671CCCE2-AF7A-FA66-E067-AA884C76649F}"/>
              </a:ext>
            </a:extLst>
          </p:cNvPr>
          <p:cNvSpPr/>
          <p:nvPr/>
        </p:nvSpPr>
        <p:spPr>
          <a:xfrm>
            <a:off x="4749490" y="545964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Ovale 35">
            <a:extLst>
              <a:ext uri="{FF2B5EF4-FFF2-40B4-BE49-F238E27FC236}">
                <a16:creationId xmlns:a16="http://schemas.microsoft.com/office/drawing/2014/main" id="{760679BB-DDF1-C6CC-04FB-F79AD4B36A08}"/>
              </a:ext>
            </a:extLst>
          </p:cNvPr>
          <p:cNvSpPr/>
          <p:nvPr/>
        </p:nvSpPr>
        <p:spPr>
          <a:xfrm>
            <a:off x="5822511" y="5360231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Ovale 36">
            <a:extLst>
              <a:ext uri="{FF2B5EF4-FFF2-40B4-BE49-F238E27FC236}">
                <a16:creationId xmlns:a16="http://schemas.microsoft.com/office/drawing/2014/main" id="{AB2A5AC8-4825-6CF9-6953-DC844FBE89CA}"/>
              </a:ext>
            </a:extLst>
          </p:cNvPr>
          <p:cNvSpPr/>
          <p:nvPr/>
        </p:nvSpPr>
        <p:spPr>
          <a:xfrm>
            <a:off x="5274229" y="483191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Ovale 37">
            <a:extLst>
              <a:ext uri="{FF2B5EF4-FFF2-40B4-BE49-F238E27FC236}">
                <a16:creationId xmlns:a16="http://schemas.microsoft.com/office/drawing/2014/main" id="{A1D6B539-1318-2D3D-7E66-988C72616D45}"/>
              </a:ext>
            </a:extLst>
          </p:cNvPr>
          <p:cNvSpPr/>
          <p:nvPr/>
        </p:nvSpPr>
        <p:spPr>
          <a:xfrm>
            <a:off x="4926131" y="5195812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Ovale 44">
            <a:extLst>
              <a:ext uri="{FF2B5EF4-FFF2-40B4-BE49-F238E27FC236}">
                <a16:creationId xmlns:a16="http://schemas.microsoft.com/office/drawing/2014/main" id="{16912FC7-90B8-EE94-583B-23F29E30BA1E}"/>
              </a:ext>
            </a:extLst>
          </p:cNvPr>
          <p:cNvSpPr/>
          <p:nvPr/>
        </p:nvSpPr>
        <p:spPr>
          <a:xfrm>
            <a:off x="5036075" y="486118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Ovale 45">
            <a:extLst>
              <a:ext uri="{FF2B5EF4-FFF2-40B4-BE49-F238E27FC236}">
                <a16:creationId xmlns:a16="http://schemas.microsoft.com/office/drawing/2014/main" id="{5665231A-78DA-C7EF-210F-1463489BCE2D}"/>
              </a:ext>
            </a:extLst>
          </p:cNvPr>
          <p:cNvSpPr/>
          <p:nvPr/>
        </p:nvSpPr>
        <p:spPr>
          <a:xfrm>
            <a:off x="5929094" y="36838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Ovale 46">
            <a:extLst>
              <a:ext uri="{FF2B5EF4-FFF2-40B4-BE49-F238E27FC236}">
                <a16:creationId xmlns:a16="http://schemas.microsoft.com/office/drawing/2014/main" id="{E1A8BBE3-D830-50C1-273A-8DBDD61B30C6}"/>
              </a:ext>
            </a:extLst>
          </p:cNvPr>
          <p:cNvSpPr/>
          <p:nvPr/>
        </p:nvSpPr>
        <p:spPr>
          <a:xfrm>
            <a:off x="6224080" y="3786682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Ovale 49">
            <a:extLst>
              <a:ext uri="{FF2B5EF4-FFF2-40B4-BE49-F238E27FC236}">
                <a16:creationId xmlns:a16="http://schemas.microsoft.com/office/drawing/2014/main" id="{3D891DF9-7D4F-0BDE-2A6C-F5768CDC32AD}"/>
              </a:ext>
            </a:extLst>
          </p:cNvPr>
          <p:cNvSpPr/>
          <p:nvPr/>
        </p:nvSpPr>
        <p:spPr>
          <a:xfrm>
            <a:off x="5904709" y="4053541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" name="Ovale 50">
            <a:extLst>
              <a:ext uri="{FF2B5EF4-FFF2-40B4-BE49-F238E27FC236}">
                <a16:creationId xmlns:a16="http://schemas.microsoft.com/office/drawing/2014/main" id="{00E3D0C1-223A-872F-81FF-A7A4CA492D43}"/>
              </a:ext>
            </a:extLst>
          </p:cNvPr>
          <p:cNvSpPr/>
          <p:nvPr/>
        </p:nvSpPr>
        <p:spPr>
          <a:xfrm>
            <a:off x="5693202" y="36838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9" name="Ovale 51">
            <a:extLst>
              <a:ext uri="{FF2B5EF4-FFF2-40B4-BE49-F238E27FC236}">
                <a16:creationId xmlns:a16="http://schemas.microsoft.com/office/drawing/2014/main" id="{FFB8FBE7-640B-3E5C-5247-0D972E84EC59}"/>
              </a:ext>
            </a:extLst>
          </p:cNvPr>
          <p:cNvSpPr/>
          <p:nvPr/>
        </p:nvSpPr>
        <p:spPr>
          <a:xfrm>
            <a:off x="6164986" y="357282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Ovale 52">
            <a:extLst>
              <a:ext uri="{FF2B5EF4-FFF2-40B4-BE49-F238E27FC236}">
                <a16:creationId xmlns:a16="http://schemas.microsoft.com/office/drawing/2014/main" id="{315BFE57-3703-ABEF-3195-62AC44874D90}"/>
              </a:ext>
            </a:extLst>
          </p:cNvPr>
          <p:cNvSpPr/>
          <p:nvPr/>
        </p:nvSpPr>
        <p:spPr>
          <a:xfrm>
            <a:off x="5374896" y="46517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Ovale 53">
            <a:extLst>
              <a:ext uri="{FF2B5EF4-FFF2-40B4-BE49-F238E27FC236}">
                <a16:creationId xmlns:a16="http://schemas.microsoft.com/office/drawing/2014/main" id="{0247EC72-8C64-9BA1-035E-E2311DA84A60}"/>
              </a:ext>
            </a:extLst>
          </p:cNvPr>
          <p:cNvSpPr/>
          <p:nvPr/>
        </p:nvSpPr>
        <p:spPr>
          <a:xfrm>
            <a:off x="5527296" y="48041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Ovale 54">
            <a:extLst>
              <a:ext uri="{FF2B5EF4-FFF2-40B4-BE49-F238E27FC236}">
                <a16:creationId xmlns:a16="http://schemas.microsoft.com/office/drawing/2014/main" id="{295946CA-9C88-7C6F-3E53-966598E6C85C}"/>
              </a:ext>
            </a:extLst>
          </p:cNvPr>
          <p:cNvSpPr/>
          <p:nvPr/>
        </p:nvSpPr>
        <p:spPr>
          <a:xfrm>
            <a:off x="5890808" y="342511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Ovale 55">
            <a:extLst>
              <a:ext uri="{FF2B5EF4-FFF2-40B4-BE49-F238E27FC236}">
                <a16:creationId xmlns:a16="http://schemas.microsoft.com/office/drawing/2014/main" id="{4701AB70-CCF5-A063-1EC1-76787A0886E7}"/>
              </a:ext>
            </a:extLst>
          </p:cNvPr>
          <p:cNvSpPr/>
          <p:nvPr/>
        </p:nvSpPr>
        <p:spPr>
          <a:xfrm>
            <a:off x="3770399" y="308216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Ovale 56">
            <a:extLst>
              <a:ext uri="{FF2B5EF4-FFF2-40B4-BE49-F238E27FC236}">
                <a16:creationId xmlns:a16="http://schemas.microsoft.com/office/drawing/2014/main" id="{CAA6AFF3-17B5-E5C4-09DE-C3AC15EBC9A8}"/>
              </a:ext>
            </a:extLst>
          </p:cNvPr>
          <p:cNvSpPr/>
          <p:nvPr/>
        </p:nvSpPr>
        <p:spPr>
          <a:xfrm>
            <a:off x="6618761" y="489327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Ovale 57">
            <a:extLst>
              <a:ext uri="{FF2B5EF4-FFF2-40B4-BE49-F238E27FC236}">
                <a16:creationId xmlns:a16="http://schemas.microsoft.com/office/drawing/2014/main" id="{5FF308F3-47D0-1EF1-41DE-569FD6F6B49A}"/>
              </a:ext>
            </a:extLst>
          </p:cNvPr>
          <p:cNvSpPr/>
          <p:nvPr/>
        </p:nvSpPr>
        <p:spPr>
          <a:xfrm>
            <a:off x="3702102" y="56097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6" name="Ovale 58">
            <a:extLst>
              <a:ext uri="{FF2B5EF4-FFF2-40B4-BE49-F238E27FC236}">
                <a16:creationId xmlns:a16="http://schemas.microsoft.com/office/drawing/2014/main" id="{A6A97918-A313-BF2B-5421-07378A530A94}"/>
              </a:ext>
            </a:extLst>
          </p:cNvPr>
          <p:cNvSpPr/>
          <p:nvPr/>
        </p:nvSpPr>
        <p:spPr>
          <a:xfrm>
            <a:off x="7157043" y="336236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5519316-6CF1-F133-3F00-78E39F5EC5B6}"/>
              </a:ext>
            </a:extLst>
          </p:cNvPr>
          <p:cNvSpPr txBox="1"/>
          <p:nvPr/>
        </p:nvSpPr>
        <p:spPr>
          <a:xfrm>
            <a:off x="2988097" y="3775610"/>
            <a:ext cx="461665" cy="10397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i="1" dirty="0"/>
              <a:t>Feature 2</a:t>
            </a:r>
            <a:endParaRPr lang="en-GB" i="1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07EA120-3AF6-45F3-A29C-CCCE27824650}"/>
              </a:ext>
            </a:extLst>
          </p:cNvPr>
          <p:cNvSpPr txBox="1"/>
          <p:nvPr/>
        </p:nvSpPr>
        <p:spPr>
          <a:xfrm>
            <a:off x="4784689" y="5981556"/>
            <a:ext cx="111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Feature 1</a:t>
            </a:r>
            <a:endParaRPr lang="en-GB" i="1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6B16799-517B-802F-4CED-C6F369E671D7}"/>
              </a:ext>
            </a:extLst>
          </p:cNvPr>
          <p:cNvSpPr txBox="1"/>
          <p:nvPr/>
        </p:nvSpPr>
        <p:spPr>
          <a:xfrm>
            <a:off x="141470" y="843637"/>
            <a:ext cx="90267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u="sng" dirty="0">
                <a:solidFill>
                  <a:srgbClr val="CC00CC"/>
                </a:solidFill>
              </a:rPr>
              <a:t>K-means</a:t>
            </a:r>
            <a:r>
              <a:rPr lang="en-US" sz="2000" dirty="0"/>
              <a:t> is used to group features based on similarities.</a:t>
            </a:r>
          </a:p>
          <a:p>
            <a:pPr algn="just"/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/>
              <a:t>E</a:t>
            </a:r>
            <a:r>
              <a:rPr lang="it-IT" sz="2000" dirty="0" err="1"/>
              <a:t>uristic</a:t>
            </a:r>
            <a:r>
              <a:rPr lang="it-IT" sz="2000" dirty="0"/>
              <a:t> </a:t>
            </a:r>
            <a:r>
              <a:rPr lang="it-IT" sz="2000" dirty="0" err="1"/>
              <a:t>method</a:t>
            </a:r>
            <a:r>
              <a:rPr lang="it-IT" sz="2000" dirty="0"/>
              <a:t> for the </a:t>
            </a:r>
            <a:r>
              <a:rPr lang="it-IT" sz="2000" dirty="0" err="1"/>
              <a:t>evaluation</a:t>
            </a:r>
            <a:r>
              <a:rPr lang="it-IT" sz="2000" dirty="0"/>
              <a:t> of the cluster </a:t>
            </a:r>
            <a:r>
              <a:rPr lang="it-IT" sz="2000" dirty="0" err="1"/>
              <a:t>number</a:t>
            </a:r>
            <a:r>
              <a:rPr lang="it-IT" sz="2000" dirty="0"/>
              <a:t> in </a:t>
            </a:r>
            <a:r>
              <a:rPr lang="it-IT" sz="2000" dirty="0" err="1"/>
              <a:t>our</a:t>
            </a:r>
            <a:r>
              <a:rPr lang="it-IT" sz="2000" dirty="0"/>
              <a:t> dataset, </a:t>
            </a:r>
            <a:r>
              <a:rPr lang="it-IT" sz="2000" dirty="0" err="1"/>
              <a:t>based</a:t>
            </a:r>
            <a:r>
              <a:rPr lang="it-IT" sz="2000" dirty="0"/>
              <a:t> on the </a:t>
            </a:r>
            <a:r>
              <a:rPr lang="it-IT" sz="2000" dirty="0" err="1"/>
              <a:t>mean</a:t>
            </a:r>
            <a:r>
              <a:rPr lang="it-IT" sz="2000" dirty="0"/>
              <a:t> </a:t>
            </a:r>
            <a:r>
              <a:rPr lang="it-IT" sz="2000" b="1" u="sng" dirty="0">
                <a:solidFill>
                  <a:srgbClr val="CC00CC"/>
                </a:solidFill>
              </a:rPr>
              <a:t>Silhouette Score.</a:t>
            </a:r>
          </a:p>
          <a:p>
            <a:pPr algn="just"/>
            <a:endParaRPr lang="en-US" sz="2000" dirty="0"/>
          </a:p>
        </p:txBody>
      </p:sp>
      <p:pic>
        <p:nvPicPr>
          <p:cNvPr id="3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9C5CC2BF-7618-E3F5-5953-C4546DB07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34" y="328327"/>
            <a:ext cx="2820080" cy="211506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AC9315-8097-62CC-F319-9727C8C0AFF1}"/>
              </a:ext>
            </a:extLst>
          </p:cNvPr>
          <p:cNvSpPr txBox="1"/>
          <p:nvPr/>
        </p:nvSpPr>
        <p:spPr>
          <a:xfrm>
            <a:off x="65946" y="6444636"/>
            <a:ext cx="9528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First steps: Imaging &amp; Clustering Tools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83771-AEFA-8372-7A5C-940499A62FA6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ACC53B86-42F5-F4D3-939D-C960A9ECF07B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6793215" cy="1025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 </a:t>
            </a:r>
            <a:r>
              <a:rPr lang="en-GB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Algorithm: K-means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6" name="Freccia angolare in su 19">
            <a:extLst>
              <a:ext uri="{FF2B5EF4-FFF2-40B4-BE49-F238E27FC236}">
                <a16:creationId xmlns:a16="http://schemas.microsoft.com/office/drawing/2014/main" id="{B5A38E1A-219B-746E-58F9-3A5FEB7F31F0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21">
            <a:extLst>
              <a:ext uri="{FF2B5EF4-FFF2-40B4-BE49-F238E27FC236}">
                <a16:creationId xmlns:a16="http://schemas.microsoft.com/office/drawing/2014/main" id="{CD71CA55-454A-6440-CFDF-09E34BAB87DF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2° step</a:t>
            </a:r>
          </a:p>
        </p:txBody>
      </p:sp>
      <p:cxnSp>
        <p:nvCxnSpPr>
          <p:cNvPr id="8" name="Connettore diritto 24">
            <a:extLst>
              <a:ext uri="{FF2B5EF4-FFF2-40B4-BE49-F238E27FC236}">
                <a16:creationId xmlns:a16="http://schemas.microsoft.com/office/drawing/2014/main" id="{B3A72573-D390-483F-C452-E65368A3E742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0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B6FD8-F716-33D1-34BF-5C04E333F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ttangolo con angoli arrotondati 40">
            <a:extLst>
              <a:ext uri="{FF2B5EF4-FFF2-40B4-BE49-F238E27FC236}">
                <a16:creationId xmlns:a16="http://schemas.microsoft.com/office/drawing/2014/main" id="{9546798D-BBF8-4EFA-4A0E-B7C99CDF2C76}"/>
              </a:ext>
            </a:extLst>
          </p:cNvPr>
          <p:cNvSpPr/>
          <p:nvPr/>
        </p:nvSpPr>
        <p:spPr>
          <a:xfrm>
            <a:off x="144758" y="4825551"/>
            <a:ext cx="2663847" cy="6596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Definition of Cluster Number</a:t>
            </a:r>
          </a:p>
        </p:txBody>
      </p:sp>
      <p:sp>
        <p:nvSpPr>
          <p:cNvPr id="94" name="Rettangolo con angoli arrotondati 41">
            <a:extLst>
              <a:ext uri="{FF2B5EF4-FFF2-40B4-BE49-F238E27FC236}">
                <a16:creationId xmlns:a16="http://schemas.microsoft.com/office/drawing/2014/main" id="{B6CABCC2-15C8-B2D5-D525-A90A7B7989AF}"/>
              </a:ext>
            </a:extLst>
          </p:cNvPr>
          <p:cNvSpPr/>
          <p:nvPr/>
        </p:nvSpPr>
        <p:spPr>
          <a:xfrm>
            <a:off x="156524" y="5573251"/>
            <a:ext cx="2652081" cy="7579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Dependence on Initialization Conditions</a:t>
            </a:r>
          </a:p>
        </p:txBody>
      </p:sp>
      <p:sp>
        <p:nvSpPr>
          <p:cNvPr id="95" name="Rettangolo con angoli arrotondati 42">
            <a:extLst>
              <a:ext uri="{FF2B5EF4-FFF2-40B4-BE49-F238E27FC236}">
                <a16:creationId xmlns:a16="http://schemas.microsoft.com/office/drawing/2014/main" id="{5267B152-835F-AEFB-2524-89559F1F68E8}"/>
              </a:ext>
            </a:extLst>
          </p:cNvPr>
          <p:cNvSpPr/>
          <p:nvPr/>
        </p:nvSpPr>
        <p:spPr>
          <a:xfrm>
            <a:off x="144758" y="3919240"/>
            <a:ext cx="2620744" cy="8305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time efficiency and scalability</a:t>
            </a:r>
          </a:p>
        </p:txBody>
      </p:sp>
      <p:sp>
        <p:nvSpPr>
          <p:cNvPr id="96" name="Rettangolo con angoli arrotondati 43">
            <a:extLst>
              <a:ext uri="{FF2B5EF4-FFF2-40B4-BE49-F238E27FC236}">
                <a16:creationId xmlns:a16="http://schemas.microsoft.com/office/drawing/2014/main" id="{632BFB88-7730-C712-7A0D-08166208F417}"/>
              </a:ext>
            </a:extLst>
          </p:cNvPr>
          <p:cNvSpPr/>
          <p:nvPr/>
        </p:nvSpPr>
        <p:spPr>
          <a:xfrm>
            <a:off x="156525" y="2698066"/>
            <a:ext cx="2584128" cy="3976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t"/>
            <a:r>
              <a:rPr lang="en-US" sz="1800" b="1" dirty="0">
                <a:solidFill>
                  <a:schemeClr val="tx1"/>
                </a:solidFill>
                <a:effectLst/>
              </a:rPr>
              <a:t>Spheroidal clusters</a:t>
            </a:r>
          </a:p>
        </p:txBody>
      </p:sp>
      <p:sp>
        <p:nvSpPr>
          <p:cNvPr id="97" name="Rettangolo con angoli arrotondati 39">
            <a:extLst>
              <a:ext uri="{FF2B5EF4-FFF2-40B4-BE49-F238E27FC236}">
                <a16:creationId xmlns:a16="http://schemas.microsoft.com/office/drawing/2014/main" id="{4EDF5629-E706-F824-1BC8-DBC1B53EF343}"/>
              </a:ext>
            </a:extLst>
          </p:cNvPr>
          <p:cNvSpPr/>
          <p:nvPr/>
        </p:nvSpPr>
        <p:spPr>
          <a:xfrm>
            <a:off x="156523" y="3194829"/>
            <a:ext cx="2608980" cy="6355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t"/>
            <a:r>
              <a:rPr lang="en-US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between objects and centroids</a:t>
            </a:r>
          </a:p>
        </p:txBody>
      </p:sp>
      <p:sp>
        <p:nvSpPr>
          <p:cNvPr id="98" name="Rettangolo 3">
            <a:extLst>
              <a:ext uri="{FF2B5EF4-FFF2-40B4-BE49-F238E27FC236}">
                <a16:creationId xmlns:a16="http://schemas.microsoft.com/office/drawing/2014/main" id="{C91E5134-69ED-80C1-C88B-2C10868D7DCB}"/>
              </a:ext>
            </a:extLst>
          </p:cNvPr>
          <p:cNvSpPr/>
          <p:nvPr/>
        </p:nvSpPr>
        <p:spPr>
          <a:xfrm>
            <a:off x="2971015" y="2802199"/>
            <a:ext cx="4511391" cy="352899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9" name="Connettore 2 6">
            <a:extLst>
              <a:ext uri="{FF2B5EF4-FFF2-40B4-BE49-F238E27FC236}">
                <a16:creationId xmlns:a16="http://schemas.microsoft.com/office/drawing/2014/main" id="{39135F77-77B8-0007-0185-A08CBB5FFD51}"/>
              </a:ext>
            </a:extLst>
          </p:cNvPr>
          <p:cNvCxnSpPr>
            <a:cxnSpLocks/>
          </p:cNvCxnSpPr>
          <p:nvPr/>
        </p:nvCxnSpPr>
        <p:spPr>
          <a:xfrm flipV="1">
            <a:off x="3371668" y="2997147"/>
            <a:ext cx="0" cy="3013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">
            <a:extLst>
              <a:ext uri="{FF2B5EF4-FFF2-40B4-BE49-F238E27FC236}">
                <a16:creationId xmlns:a16="http://schemas.microsoft.com/office/drawing/2014/main" id="{46845E9E-02DE-DB62-F5BA-5A46C09333C9}"/>
              </a:ext>
            </a:extLst>
          </p:cNvPr>
          <p:cNvCxnSpPr>
            <a:cxnSpLocks/>
          </p:cNvCxnSpPr>
          <p:nvPr/>
        </p:nvCxnSpPr>
        <p:spPr>
          <a:xfrm>
            <a:off x="3371668" y="6010935"/>
            <a:ext cx="35829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e 10">
            <a:extLst>
              <a:ext uri="{FF2B5EF4-FFF2-40B4-BE49-F238E27FC236}">
                <a16:creationId xmlns:a16="http://schemas.microsoft.com/office/drawing/2014/main" id="{E6753A2F-D910-58C0-AA0A-1E82B377FA31}"/>
              </a:ext>
            </a:extLst>
          </p:cNvPr>
          <p:cNvSpPr/>
          <p:nvPr/>
        </p:nvSpPr>
        <p:spPr>
          <a:xfrm>
            <a:off x="3973024" y="377561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Ovale 11">
            <a:extLst>
              <a:ext uri="{FF2B5EF4-FFF2-40B4-BE49-F238E27FC236}">
                <a16:creationId xmlns:a16="http://schemas.microsoft.com/office/drawing/2014/main" id="{469A8289-6E2A-0FBD-14FA-882B7A3361DB}"/>
              </a:ext>
            </a:extLst>
          </p:cNvPr>
          <p:cNvSpPr/>
          <p:nvPr/>
        </p:nvSpPr>
        <p:spPr>
          <a:xfrm>
            <a:off x="4201894" y="4018124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Ovale 12">
            <a:extLst>
              <a:ext uri="{FF2B5EF4-FFF2-40B4-BE49-F238E27FC236}">
                <a16:creationId xmlns:a16="http://schemas.microsoft.com/office/drawing/2014/main" id="{97AEF3FF-854A-356E-6925-B801FDEC178F}"/>
              </a:ext>
            </a:extLst>
          </p:cNvPr>
          <p:cNvSpPr/>
          <p:nvPr/>
        </p:nvSpPr>
        <p:spPr>
          <a:xfrm>
            <a:off x="4463606" y="410787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Ovale 13">
            <a:extLst>
              <a:ext uri="{FF2B5EF4-FFF2-40B4-BE49-F238E27FC236}">
                <a16:creationId xmlns:a16="http://schemas.microsoft.com/office/drawing/2014/main" id="{86543FE0-BAE3-9EC1-618E-EEFAC35BF4AE}"/>
              </a:ext>
            </a:extLst>
          </p:cNvPr>
          <p:cNvSpPr/>
          <p:nvPr/>
        </p:nvSpPr>
        <p:spPr>
          <a:xfrm>
            <a:off x="4765296" y="40421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Ovale 14">
            <a:extLst>
              <a:ext uri="{FF2B5EF4-FFF2-40B4-BE49-F238E27FC236}">
                <a16:creationId xmlns:a16="http://schemas.microsoft.com/office/drawing/2014/main" id="{92BA4253-5108-5DDF-9AFA-C5286FBD4A84}"/>
              </a:ext>
            </a:extLst>
          </p:cNvPr>
          <p:cNvSpPr/>
          <p:nvPr/>
        </p:nvSpPr>
        <p:spPr>
          <a:xfrm>
            <a:off x="4628575" y="434376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Ovale 15">
            <a:extLst>
              <a:ext uri="{FF2B5EF4-FFF2-40B4-BE49-F238E27FC236}">
                <a16:creationId xmlns:a16="http://schemas.microsoft.com/office/drawing/2014/main" id="{E67BDA31-A696-F81E-FB2C-1CB17932477E}"/>
              </a:ext>
            </a:extLst>
          </p:cNvPr>
          <p:cNvSpPr/>
          <p:nvPr/>
        </p:nvSpPr>
        <p:spPr>
          <a:xfrm>
            <a:off x="4518250" y="466832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Ovale 16">
            <a:extLst>
              <a:ext uri="{FF2B5EF4-FFF2-40B4-BE49-F238E27FC236}">
                <a16:creationId xmlns:a16="http://schemas.microsoft.com/office/drawing/2014/main" id="{1FB2BA2E-9BCF-3C03-7507-4740D73FD6E0}"/>
              </a:ext>
            </a:extLst>
          </p:cNvPr>
          <p:cNvSpPr/>
          <p:nvPr/>
        </p:nvSpPr>
        <p:spPr>
          <a:xfrm>
            <a:off x="4847567" y="451666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Ovale 18">
            <a:extLst>
              <a:ext uri="{FF2B5EF4-FFF2-40B4-BE49-F238E27FC236}">
                <a16:creationId xmlns:a16="http://schemas.microsoft.com/office/drawing/2014/main" id="{34BA09CC-46FC-9A79-D33C-58DCA1F42A89}"/>
              </a:ext>
            </a:extLst>
          </p:cNvPr>
          <p:cNvSpPr/>
          <p:nvPr/>
        </p:nvSpPr>
        <p:spPr>
          <a:xfrm>
            <a:off x="4226059" y="490774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Ovale 20">
            <a:extLst>
              <a:ext uri="{FF2B5EF4-FFF2-40B4-BE49-F238E27FC236}">
                <a16:creationId xmlns:a16="http://schemas.microsoft.com/office/drawing/2014/main" id="{7FC60AEA-CA19-24BF-8B99-FF54DE9B7325}"/>
              </a:ext>
            </a:extLst>
          </p:cNvPr>
          <p:cNvSpPr/>
          <p:nvPr/>
        </p:nvSpPr>
        <p:spPr>
          <a:xfrm>
            <a:off x="4933138" y="427534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Ovale 22">
            <a:extLst>
              <a:ext uri="{FF2B5EF4-FFF2-40B4-BE49-F238E27FC236}">
                <a16:creationId xmlns:a16="http://schemas.microsoft.com/office/drawing/2014/main" id="{90B583F2-3253-38AC-9806-AB02D6D2DDEA}"/>
              </a:ext>
            </a:extLst>
          </p:cNvPr>
          <p:cNvSpPr/>
          <p:nvPr/>
        </p:nvSpPr>
        <p:spPr>
          <a:xfrm>
            <a:off x="4771645" y="483191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Ovale 23">
            <a:extLst>
              <a:ext uri="{FF2B5EF4-FFF2-40B4-BE49-F238E27FC236}">
                <a16:creationId xmlns:a16="http://schemas.microsoft.com/office/drawing/2014/main" id="{52C37564-41AE-D244-9A74-568FE1F1C67D}"/>
              </a:ext>
            </a:extLst>
          </p:cNvPr>
          <p:cNvSpPr/>
          <p:nvPr/>
        </p:nvSpPr>
        <p:spPr>
          <a:xfrm>
            <a:off x="4541488" y="518550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Ovale 25">
            <a:extLst>
              <a:ext uri="{FF2B5EF4-FFF2-40B4-BE49-F238E27FC236}">
                <a16:creationId xmlns:a16="http://schemas.microsoft.com/office/drawing/2014/main" id="{211927D8-183C-0DB0-9A4C-B122395E8215}"/>
              </a:ext>
            </a:extLst>
          </p:cNvPr>
          <p:cNvSpPr/>
          <p:nvPr/>
        </p:nvSpPr>
        <p:spPr>
          <a:xfrm>
            <a:off x="5170535" y="459249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Ovale 26">
            <a:extLst>
              <a:ext uri="{FF2B5EF4-FFF2-40B4-BE49-F238E27FC236}">
                <a16:creationId xmlns:a16="http://schemas.microsoft.com/office/drawing/2014/main" id="{A5CF43A8-6683-E4AB-3450-8D7C94C6E204}"/>
              </a:ext>
            </a:extLst>
          </p:cNvPr>
          <p:cNvSpPr/>
          <p:nvPr/>
        </p:nvSpPr>
        <p:spPr>
          <a:xfrm>
            <a:off x="4236688" y="447153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Ovale 27">
            <a:extLst>
              <a:ext uri="{FF2B5EF4-FFF2-40B4-BE49-F238E27FC236}">
                <a16:creationId xmlns:a16="http://schemas.microsoft.com/office/drawing/2014/main" id="{26E3667D-DB70-BDE2-3305-0E0A7ECF758C}"/>
              </a:ext>
            </a:extLst>
          </p:cNvPr>
          <p:cNvSpPr/>
          <p:nvPr/>
        </p:nvSpPr>
        <p:spPr>
          <a:xfrm>
            <a:off x="4308096" y="35849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Ovale 28">
            <a:extLst>
              <a:ext uri="{FF2B5EF4-FFF2-40B4-BE49-F238E27FC236}">
                <a16:creationId xmlns:a16="http://schemas.microsoft.com/office/drawing/2014/main" id="{0A5C1FB2-4027-2077-3A84-F5AAC0B58405}"/>
              </a:ext>
            </a:extLst>
          </p:cNvPr>
          <p:cNvSpPr/>
          <p:nvPr/>
        </p:nvSpPr>
        <p:spPr>
          <a:xfrm>
            <a:off x="4518250" y="383036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Ovale 29">
            <a:extLst>
              <a:ext uri="{FF2B5EF4-FFF2-40B4-BE49-F238E27FC236}">
                <a16:creationId xmlns:a16="http://schemas.microsoft.com/office/drawing/2014/main" id="{F42277AE-1427-CF9D-997E-9265C1069088}"/>
              </a:ext>
            </a:extLst>
          </p:cNvPr>
          <p:cNvSpPr/>
          <p:nvPr/>
        </p:nvSpPr>
        <p:spPr>
          <a:xfrm>
            <a:off x="4847567" y="36838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Ovale 30">
            <a:extLst>
              <a:ext uri="{FF2B5EF4-FFF2-40B4-BE49-F238E27FC236}">
                <a16:creationId xmlns:a16="http://schemas.microsoft.com/office/drawing/2014/main" id="{549DC4CA-4327-E1B5-EB79-FE1B2D889903}"/>
              </a:ext>
            </a:extLst>
          </p:cNvPr>
          <p:cNvSpPr/>
          <p:nvPr/>
        </p:nvSpPr>
        <p:spPr>
          <a:xfrm>
            <a:off x="4765296" y="40421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Ovale 31">
            <a:extLst>
              <a:ext uri="{FF2B5EF4-FFF2-40B4-BE49-F238E27FC236}">
                <a16:creationId xmlns:a16="http://schemas.microsoft.com/office/drawing/2014/main" id="{8B13EC0A-45A4-582A-8E47-171662B5F86E}"/>
              </a:ext>
            </a:extLst>
          </p:cNvPr>
          <p:cNvSpPr/>
          <p:nvPr/>
        </p:nvSpPr>
        <p:spPr>
          <a:xfrm>
            <a:off x="5494108" y="520011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Ovale 32">
            <a:extLst>
              <a:ext uri="{FF2B5EF4-FFF2-40B4-BE49-F238E27FC236}">
                <a16:creationId xmlns:a16="http://schemas.microsoft.com/office/drawing/2014/main" id="{A5694A51-FA6B-6295-D882-BA1C67DE80E9}"/>
              </a:ext>
            </a:extLst>
          </p:cNvPr>
          <p:cNvSpPr/>
          <p:nvPr/>
        </p:nvSpPr>
        <p:spPr>
          <a:xfrm>
            <a:off x="5226711" y="532053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Ovale 34">
            <a:extLst>
              <a:ext uri="{FF2B5EF4-FFF2-40B4-BE49-F238E27FC236}">
                <a16:creationId xmlns:a16="http://schemas.microsoft.com/office/drawing/2014/main" id="{492395DD-8D3D-ECE8-3866-806AA9CBF7CB}"/>
              </a:ext>
            </a:extLst>
          </p:cNvPr>
          <p:cNvSpPr/>
          <p:nvPr/>
        </p:nvSpPr>
        <p:spPr>
          <a:xfrm>
            <a:off x="4749490" y="545964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Ovale 35">
            <a:extLst>
              <a:ext uri="{FF2B5EF4-FFF2-40B4-BE49-F238E27FC236}">
                <a16:creationId xmlns:a16="http://schemas.microsoft.com/office/drawing/2014/main" id="{7B600B85-0BC0-1311-891E-4068D20842AC}"/>
              </a:ext>
            </a:extLst>
          </p:cNvPr>
          <p:cNvSpPr/>
          <p:nvPr/>
        </p:nvSpPr>
        <p:spPr>
          <a:xfrm>
            <a:off x="5822511" y="5360231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Ovale 36">
            <a:extLst>
              <a:ext uri="{FF2B5EF4-FFF2-40B4-BE49-F238E27FC236}">
                <a16:creationId xmlns:a16="http://schemas.microsoft.com/office/drawing/2014/main" id="{40178CFB-4FD4-02E3-5847-7FB8DF43E909}"/>
              </a:ext>
            </a:extLst>
          </p:cNvPr>
          <p:cNvSpPr/>
          <p:nvPr/>
        </p:nvSpPr>
        <p:spPr>
          <a:xfrm>
            <a:off x="5274229" y="483191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Ovale 37">
            <a:extLst>
              <a:ext uri="{FF2B5EF4-FFF2-40B4-BE49-F238E27FC236}">
                <a16:creationId xmlns:a16="http://schemas.microsoft.com/office/drawing/2014/main" id="{ECFF45CD-8075-F683-9D92-DE7988917D03}"/>
              </a:ext>
            </a:extLst>
          </p:cNvPr>
          <p:cNvSpPr/>
          <p:nvPr/>
        </p:nvSpPr>
        <p:spPr>
          <a:xfrm>
            <a:off x="4926131" y="5195812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Ovale 44">
            <a:extLst>
              <a:ext uri="{FF2B5EF4-FFF2-40B4-BE49-F238E27FC236}">
                <a16:creationId xmlns:a16="http://schemas.microsoft.com/office/drawing/2014/main" id="{62C08753-4CDE-9ED7-5738-6C15F83600B4}"/>
              </a:ext>
            </a:extLst>
          </p:cNvPr>
          <p:cNvSpPr/>
          <p:nvPr/>
        </p:nvSpPr>
        <p:spPr>
          <a:xfrm>
            <a:off x="5036075" y="486118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Ovale 45">
            <a:extLst>
              <a:ext uri="{FF2B5EF4-FFF2-40B4-BE49-F238E27FC236}">
                <a16:creationId xmlns:a16="http://schemas.microsoft.com/office/drawing/2014/main" id="{BDA8BC2C-9FA0-CEF1-DF55-9A00CFAA56B0}"/>
              </a:ext>
            </a:extLst>
          </p:cNvPr>
          <p:cNvSpPr/>
          <p:nvPr/>
        </p:nvSpPr>
        <p:spPr>
          <a:xfrm>
            <a:off x="5929094" y="36838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Ovale 46">
            <a:extLst>
              <a:ext uri="{FF2B5EF4-FFF2-40B4-BE49-F238E27FC236}">
                <a16:creationId xmlns:a16="http://schemas.microsoft.com/office/drawing/2014/main" id="{72BBC7E4-6A1F-F992-B5D7-F481A5B39C50}"/>
              </a:ext>
            </a:extLst>
          </p:cNvPr>
          <p:cNvSpPr/>
          <p:nvPr/>
        </p:nvSpPr>
        <p:spPr>
          <a:xfrm>
            <a:off x="6224080" y="3786682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Ovale 49">
            <a:extLst>
              <a:ext uri="{FF2B5EF4-FFF2-40B4-BE49-F238E27FC236}">
                <a16:creationId xmlns:a16="http://schemas.microsoft.com/office/drawing/2014/main" id="{735A4E99-96D9-22E1-FD4D-448A53271237}"/>
              </a:ext>
            </a:extLst>
          </p:cNvPr>
          <p:cNvSpPr/>
          <p:nvPr/>
        </p:nvSpPr>
        <p:spPr>
          <a:xfrm>
            <a:off x="5904709" y="4053541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" name="Ovale 50">
            <a:extLst>
              <a:ext uri="{FF2B5EF4-FFF2-40B4-BE49-F238E27FC236}">
                <a16:creationId xmlns:a16="http://schemas.microsoft.com/office/drawing/2014/main" id="{2811E142-D6CC-8353-91C0-1C50F6EACC08}"/>
              </a:ext>
            </a:extLst>
          </p:cNvPr>
          <p:cNvSpPr/>
          <p:nvPr/>
        </p:nvSpPr>
        <p:spPr>
          <a:xfrm>
            <a:off x="5693202" y="36838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9" name="Ovale 51">
            <a:extLst>
              <a:ext uri="{FF2B5EF4-FFF2-40B4-BE49-F238E27FC236}">
                <a16:creationId xmlns:a16="http://schemas.microsoft.com/office/drawing/2014/main" id="{8036C209-DD17-98BB-2437-BBAE637941E4}"/>
              </a:ext>
            </a:extLst>
          </p:cNvPr>
          <p:cNvSpPr/>
          <p:nvPr/>
        </p:nvSpPr>
        <p:spPr>
          <a:xfrm>
            <a:off x="6164986" y="357282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Ovale 52">
            <a:extLst>
              <a:ext uri="{FF2B5EF4-FFF2-40B4-BE49-F238E27FC236}">
                <a16:creationId xmlns:a16="http://schemas.microsoft.com/office/drawing/2014/main" id="{E3C0908C-C84A-1F9A-AE3A-30F059756934}"/>
              </a:ext>
            </a:extLst>
          </p:cNvPr>
          <p:cNvSpPr/>
          <p:nvPr/>
        </p:nvSpPr>
        <p:spPr>
          <a:xfrm>
            <a:off x="5374896" y="46517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Ovale 53">
            <a:extLst>
              <a:ext uri="{FF2B5EF4-FFF2-40B4-BE49-F238E27FC236}">
                <a16:creationId xmlns:a16="http://schemas.microsoft.com/office/drawing/2014/main" id="{1886FB98-0151-6577-0D33-36D5D00010D3}"/>
              </a:ext>
            </a:extLst>
          </p:cNvPr>
          <p:cNvSpPr/>
          <p:nvPr/>
        </p:nvSpPr>
        <p:spPr>
          <a:xfrm>
            <a:off x="5527296" y="4804180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Ovale 54">
            <a:extLst>
              <a:ext uri="{FF2B5EF4-FFF2-40B4-BE49-F238E27FC236}">
                <a16:creationId xmlns:a16="http://schemas.microsoft.com/office/drawing/2014/main" id="{E3151AD4-CFB7-0206-CE2E-66A782EBD5CE}"/>
              </a:ext>
            </a:extLst>
          </p:cNvPr>
          <p:cNvSpPr/>
          <p:nvPr/>
        </p:nvSpPr>
        <p:spPr>
          <a:xfrm>
            <a:off x="5890808" y="3425117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Ovale 55">
            <a:extLst>
              <a:ext uri="{FF2B5EF4-FFF2-40B4-BE49-F238E27FC236}">
                <a16:creationId xmlns:a16="http://schemas.microsoft.com/office/drawing/2014/main" id="{CD0865B7-93AB-0730-4DBF-2D16355E823E}"/>
              </a:ext>
            </a:extLst>
          </p:cNvPr>
          <p:cNvSpPr/>
          <p:nvPr/>
        </p:nvSpPr>
        <p:spPr>
          <a:xfrm>
            <a:off x="3770399" y="3082166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Ovale 56">
            <a:extLst>
              <a:ext uri="{FF2B5EF4-FFF2-40B4-BE49-F238E27FC236}">
                <a16:creationId xmlns:a16="http://schemas.microsoft.com/office/drawing/2014/main" id="{FEF88741-FF57-9BE7-A9EB-94F7151F15BA}"/>
              </a:ext>
            </a:extLst>
          </p:cNvPr>
          <p:cNvSpPr/>
          <p:nvPr/>
        </p:nvSpPr>
        <p:spPr>
          <a:xfrm>
            <a:off x="6618761" y="489327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Ovale 57">
            <a:extLst>
              <a:ext uri="{FF2B5EF4-FFF2-40B4-BE49-F238E27FC236}">
                <a16:creationId xmlns:a16="http://schemas.microsoft.com/office/drawing/2014/main" id="{7ACBB54A-A03B-2E8E-8BDD-6C69D80BE6E4}"/>
              </a:ext>
            </a:extLst>
          </p:cNvPr>
          <p:cNvSpPr/>
          <p:nvPr/>
        </p:nvSpPr>
        <p:spPr>
          <a:xfrm>
            <a:off x="3702102" y="5609753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6" name="Ovale 58">
            <a:extLst>
              <a:ext uri="{FF2B5EF4-FFF2-40B4-BE49-F238E27FC236}">
                <a16:creationId xmlns:a16="http://schemas.microsoft.com/office/drawing/2014/main" id="{F5DBF9CD-E0DF-098A-91B0-8BFAAC60BC91}"/>
              </a:ext>
            </a:extLst>
          </p:cNvPr>
          <p:cNvSpPr/>
          <p:nvPr/>
        </p:nvSpPr>
        <p:spPr>
          <a:xfrm>
            <a:off x="7157043" y="3362368"/>
            <a:ext cx="136594" cy="151659"/>
          </a:xfrm>
          <a:prstGeom prst="ellips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D3330DD-2514-949D-9DD9-08BAF4E59806}"/>
              </a:ext>
            </a:extLst>
          </p:cNvPr>
          <p:cNvSpPr txBox="1"/>
          <p:nvPr/>
        </p:nvSpPr>
        <p:spPr>
          <a:xfrm>
            <a:off x="2988097" y="3775610"/>
            <a:ext cx="461665" cy="10397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i="1" dirty="0"/>
              <a:t>Feature 2</a:t>
            </a:r>
            <a:endParaRPr lang="en-GB" i="1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3A229C2-76F7-636E-ACDA-343C73ED4A23}"/>
              </a:ext>
            </a:extLst>
          </p:cNvPr>
          <p:cNvSpPr txBox="1"/>
          <p:nvPr/>
        </p:nvSpPr>
        <p:spPr>
          <a:xfrm>
            <a:off x="4784689" y="5981556"/>
            <a:ext cx="111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Feature 1</a:t>
            </a:r>
            <a:endParaRPr lang="en-GB" i="1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B2FC35F-7265-C902-3C5C-1C126D8B5388}"/>
              </a:ext>
            </a:extLst>
          </p:cNvPr>
          <p:cNvSpPr txBox="1"/>
          <p:nvPr/>
        </p:nvSpPr>
        <p:spPr>
          <a:xfrm>
            <a:off x="141470" y="843637"/>
            <a:ext cx="90267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u="sng" dirty="0">
                <a:solidFill>
                  <a:srgbClr val="CC00CC"/>
                </a:solidFill>
              </a:rPr>
              <a:t>K-means</a:t>
            </a:r>
            <a:r>
              <a:rPr lang="en-US" sz="2000" dirty="0"/>
              <a:t> is used to group features based on similarities.</a:t>
            </a:r>
          </a:p>
          <a:p>
            <a:pPr algn="just"/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/>
              <a:t>E</a:t>
            </a:r>
            <a:r>
              <a:rPr lang="it-IT" sz="2000" dirty="0" err="1"/>
              <a:t>uristic</a:t>
            </a:r>
            <a:r>
              <a:rPr lang="it-IT" sz="2000" dirty="0"/>
              <a:t> </a:t>
            </a:r>
            <a:r>
              <a:rPr lang="it-IT" sz="2000" dirty="0" err="1"/>
              <a:t>method</a:t>
            </a:r>
            <a:r>
              <a:rPr lang="it-IT" sz="2000" dirty="0"/>
              <a:t> for the </a:t>
            </a:r>
            <a:r>
              <a:rPr lang="it-IT" sz="2000" dirty="0" err="1"/>
              <a:t>evaluation</a:t>
            </a:r>
            <a:r>
              <a:rPr lang="it-IT" sz="2000" dirty="0"/>
              <a:t> of the cluster </a:t>
            </a:r>
            <a:r>
              <a:rPr lang="it-IT" sz="2000" dirty="0" err="1"/>
              <a:t>number</a:t>
            </a:r>
            <a:r>
              <a:rPr lang="it-IT" sz="2000" dirty="0"/>
              <a:t> in </a:t>
            </a:r>
            <a:r>
              <a:rPr lang="it-IT" sz="2000" dirty="0" err="1"/>
              <a:t>our</a:t>
            </a:r>
            <a:r>
              <a:rPr lang="it-IT" sz="2000" dirty="0"/>
              <a:t> dataset, </a:t>
            </a:r>
            <a:r>
              <a:rPr lang="it-IT" sz="2000" dirty="0" err="1"/>
              <a:t>based</a:t>
            </a:r>
            <a:r>
              <a:rPr lang="it-IT" sz="2000" dirty="0"/>
              <a:t> on the </a:t>
            </a:r>
            <a:r>
              <a:rPr lang="it-IT" sz="2000" dirty="0" err="1"/>
              <a:t>mean</a:t>
            </a:r>
            <a:r>
              <a:rPr lang="it-IT" sz="2000" dirty="0"/>
              <a:t> </a:t>
            </a:r>
            <a:r>
              <a:rPr lang="it-IT" sz="2000" b="1" u="sng" dirty="0">
                <a:solidFill>
                  <a:srgbClr val="CC00CC"/>
                </a:solidFill>
              </a:rPr>
              <a:t>Silhouette Score.</a:t>
            </a:r>
          </a:p>
          <a:p>
            <a:pPr algn="just"/>
            <a:endParaRPr lang="en-US" sz="2000" dirty="0"/>
          </a:p>
        </p:txBody>
      </p:sp>
      <p:pic>
        <p:nvPicPr>
          <p:cNvPr id="3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AEC8F256-030F-CC8A-6484-FBE82537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34" y="328327"/>
            <a:ext cx="2820080" cy="211506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C0C799-E578-E041-7635-856E19AFD78B}"/>
              </a:ext>
            </a:extLst>
          </p:cNvPr>
          <p:cNvSpPr txBox="1"/>
          <p:nvPr/>
        </p:nvSpPr>
        <p:spPr>
          <a:xfrm>
            <a:off x="65946" y="6444636"/>
            <a:ext cx="9528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First steps: Imaging &amp; Clustering Tools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6762D-F80B-F7D5-45CE-6E5C6BEE73ED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3FA41E5E-5D43-C46D-E026-DF779EBCB58E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6793215" cy="1025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 </a:t>
            </a:r>
            <a:r>
              <a:rPr lang="en-GB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Algorithm: K-means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6" name="Freccia angolare in su 19">
            <a:extLst>
              <a:ext uri="{FF2B5EF4-FFF2-40B4-BE49-F238E27FC236}">
                <a16:creationId xmlns:a16="http://schemas.microsoft.com/office/drawing/2014/main" id="{CA2C2D17-B93C-E8E1-D6CC-700E7829F2AC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21">
            <a:extLst>
              <a:ext uri="{FF2B5EF4-FFF2-40B4-BE49-F238E27FC236}">
                <a16:creationId xmlns:a16="http://schemas.microsoft.com/office/drawing/2014/main" id="{9A913F42-4389-B578-ECB7-3849553B0C7F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2° step</a:t>
            </a:r>
          </a:p>
        </p:txBody>
      </p:sp>
      <p:cxnSp>
        <p:nvCxnSpPr>
          <p:cNvPr id="8" name="Connettore diritto 24">
            <a:extLst>
              <a:ext uri="{FF2B5EF4-FFF2-40B4-BE49-F238E27FC236}">
                <a16:creationId xmlns:a16="http://schemas.microsoft.com/office/drawing/2014/main" id="{56672F44-2F6C-C5B7-A141-CACAC912D624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Segnaposto numero diapositiva 7">
            <a:extLst>
              <a:ext uri="{FF2B5EF4-FFF2-40B4-BE49-F238E27FC236}">
                <a16:creationId xmlns:a16="http://schemas.microsoft.com/office/drawing/2014/main" id="{D6986C75-9420-1E6F-CE73-920BDB256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054286"/>
            <a:ext cx="615696" cy="365125"/>
          </a:xfrm>
        </p:spPr>
        <p:txBody>
          <a:bodyPr/>
          <a:lstStyle/>
          <a:p>
            <a:r>
              <a:rPr lang="it-IT" dirty="0"/>
              <a:t>4</a:t>
            </a:r>
          </a:p>
        </p:txBody>
      </p:sp>
      <p:sp>
        <p:nvSpPr>
          <p:cNvPr id="137" name="Rettangolo 3">
            <a:extLst>
              <a:ext uri="{FF2B5EF4-FFF2-40B4-BE49-F238E27FC236}">
                <a16:creationId xmlns:a16="http://schemas.microsoft.com/office/drawing/2014/main" id="{6FBEB6C7-FA42-44EB-93C3-EA2872588EC7}"/>
              </a:ext>
            </a:extLst>
          </p:cNvPr>
          <p:cNvSpPr/>
          <p:nvPr/>
        </p:nvSpPr>
        <p:spPr>
          <a:xfrm>
            <a:off x="7581704" y="2802199"/>
            <a:ext cx="4511391" cy="352899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8" name="Connettore 2 6">
            <a:extLst>
              <a:ext uri="{FF2B5EF4-FFF2-40B4-BE49-F238E27FC236}">
                <a16:creationId xmlns:a16="http://schemas.microsoft.com/office/drawing/2014/main" id="{0E94A6BB-DD0B-8AF5-3502-5700A113DF91}"/>
              </a:ext>
            </a:extLst>
          </p:cNvPr>
          <p:cNvCxnSpPr>
            <a:cxnSpLocks/>
          </p:cNvCxnSpPr>
          <p:nvPr/>
        </p:nvCxnSpPr>
        <p:spPr>
          <a:xfrm flipV="1">
            <a:off x="7982357" y="2997147"/>
            <a:ext cx="0" cy="3013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2 9">
            <a:extLst>
              <a:ext uri="{FF2B5EF4-FFF2-40B4-BE49-F238E27FC236}">
                <a16:creationId xmlns:a16="http://schemas.microsoft.com/office/drawing/2014/main" id="{77417BA8-AFDB-3789-5232-68F439461786}"/>
              </a:ext>
            </a:extLst>
          </p:cNvPr>
          <p:cNvCxnSpPr>
            <a:cxnSpLocks/>
          </p:cNvCxnSpPr>
          <p:nvPr/>
        </p:nvCxnSpPr>
        <p:spPr>
          <a:xfrm>
            <a:off x="7982357" y="6010935"/>
            <a:ext cx="35829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e 10">
            <a:extLst>
              <a:ext uri="{FF2B5EF4-FFF2-40B4-BE49-F238E27FC236}">
                <a16:creationId xmlns:a16="http://schemas.microsoft.com/office/drawing/2014/main" id="{BB9E48D0-A6D6-DF75-60A5-1955877DDD2E}"/>
              </a:ext>
            </a:extLst>
          </p:cNvPr>
          <p:cNvSpPr/>
          <p:nvPr/>
        </p:nvSpPr>
        <p:spPr>
          <a:xfrm>
            <a:off x="8583713" y="377561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1" name="Ovale 11">
            <a:extLst>
              <a:ext uri="{FF2B5EF4-FFF2-40B4-BE49-F238E27FC236}">
                <a16:creationId xmlns:a16="http://schemas.microsoft.com/office/drawing/2014/main" id="{838202DD-7CD1-9CBB-DDB8-C5065EC153BF}"/>
              </a:ext>
            </a:extLst>
          </p:cNvPr>
          <p:cNvSpPr/>
          <p:nvPr/>
        </p:nvSpPr>
        <p:spPr>
          <a:xfrm>
            <a:off x="8812583" y="4018124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2" name="Ovale 12">
            <a:extLst>
              <a:ext uri="{FF2B5EF4-FFF2-40B4-BE49-F238E27FC236}">
                <a16:creationId xmlns:a16="http://schemas.microsoft.com/office/drawing/2014/main" id="{B412B3E4-EC95-03C7-3A1B-2B1E0E9F7573}"/>
              </a:ext>
            </a:extLst>
          </p:cNvPr>
          <p:cNvSpPr/>
          <p:nvPr/>
        </p:nvSpPr>
        <p:spPr>
          <a:xfrm>
            <a:off x="9074295" y="4107876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3" name="Ovale 13">
            <a:extLst>
              <a:ext uri="{FF2B5EF4-FFF2-40B4-BE49-F238E27FC236}">
                <a16:creationId xmlns:a16="http://schemas.microsoft.com/office/drawing/2014/main" id="{6A038522-20DC-1A65-B796-51E888A3D66C}"/>
              </a:ext>
            </a:extLst>
          </p:cNvPr>
          <p:cNvSpPr/>
          <p:nvPr/>
        </p:nvSpPr>
        <p:spPr>
          <a:xfrm>
            <a:off x="9375985" y="404218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4" name="Ovale 14">
            <a:extLst>
              <a:ext uri="{FF2B5EF4-FFF2-40B4-BE49-F238E27FC236}">
                <a16:creationId xmlns:a16="http://schemas.microsoft.com/office/drawing/2014/main" id="{6EF8525B-D983-8D83-FFE0-40176EA81DE3}"/>
              </a:ext>
            </a:extLst>
          </p:cNvPr>
          <p:cNvSpPr/>
          <p:nvPr/>
        </p:nvSpPr>
        <p:spPr>
          <a:xfrm>
            <a:off x="9239264" y="4343768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5" name="Ovale 15">
            <a:extLst>
              <a:ext uri="{FF2B5EF4-FFF2-40B4-BE49-F238E27FC236}">
                <a16:creationId xmlns:a16="http://schemas.microsoft.com/office/drawing/2014/main" id="{8C324805-A3E4-55D3-387B-108293C4EAC5}"/>
              </a:ext>
            </a:extLst>
          </p:cNvPr>
          <p:cNvSpPr/>
          <p:nvPr/>
        </p:nvSpPr>
        <p:spPr>
          <a:xfrm>
            <a:off x="9128939" y="4668326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Ovale 16">
            <a:extLst>
              <a:ext uri="{FF2B5EF4-FFF2-40B4-BE49-F238E27FC236}">
                <a16:creationId xmlns:a16="http://schemas.microsoft.com/office/drawing/2014/main" id="{FA22D39A-A4E4-508E-8C89-13393BFE87A1}"/>
              </a:ext>
            </a:extLst>
          </p:cNvPr>
          <p:cNvSpPr/>
          <p:nvPr/>
        </p:nvSpPr>
        <p:spPr>
          <a:xfrm>
            <a:off x="9401180" y="4572087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7" name="Ovale 18">
            <a:extLst>
              <a:ext uri="{FF2B5EF4-FFF2-40B4-BE49-F238E27FC236}">
                <a16:creationId xmlns:a16="http://schemas.microsoft.com/office/drawing/2014/main" id="{E4875D14-3C50-FC2D-8F66-815336DA67FC}"/>
              </a:ext>
            </a:extLst>
          </p:cNvPr>
          <p:cNvSpPr/>
          <p:nvPr/>
        </p:nvSpPr>
        <p:spPr>
          <a:xfrm>
            <a:off x="8836748" y="4907747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Ovale 22">
            <a:extLst>
              <a:ext uri="{FF2B5EF4-FFF2-40B4-BE49-F238E27FC236}">
                <a16:creationId xmlns:a16="http://schemas.microsoft.com/office/drawing/2014/main" id="{A2FAE8DB-B1A4-C83D-1CE6-19DF8362E797}"/>
              </a:ext>
            </a:extLst>
          </p:cNvPr>
          <p:cNvSpPr/>
          <p:nvPr/>
        </p:nvSpPr>
        <p:spPr>
          <a:xfrm>
            <a:off x="9382334" y="4831917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9" name="Ovale 23">
            <a:extLst>
              <a:ext uri="{FF2B5EF4-FFF2-40B4-BE49-F238E27FC236}">
                <a16:creationId xmlns:a16="http://schemas.microsoft.com/office/drawing/2014/main" id="{656FB1E3-3CE3-CD75-0529-B1F0BB1ABBFF}"/>
              </a:ext>
            </a:extLst>
          </p:cNvPr>
          <p:cNvSpPr/>
          <p:nvPr/>
        </p:nvSpPr>
        <p:spPr>
          <a:xfrm>
            <a:off x="9152177" y="5185503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Ovale 25">
            <a:extLst>
              <a:ext uri="{FF2B5EF4-FFF2-40B4-BE49-F238E27FC236}">
                <a16:creationId xmlns:a16="http://schemas.microsoft.com/office/drawing/2014/main" id="{2CFAE0A5-D427-85AD-2349-CA55F82324DD}"/>
              </a:ext>
            </a:extLst>
          </p:cNvPr>
          <p:cNvSpPr/>
          <p:nvPr/>
        </p:nvSpPr>
        <p:spPr>
          <a:xfrm>
            <a:off x="9781224" y="4592496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1" name="Ovale 26">
            <a:extLst>
              <a:ext uri="{FF2B5EF4-FFF2-40B4-BE49-F238E27FC236}">
                <a16:creationId xmlns:a16="http://schemas.microsoft.com/office/drawing/2014/main" id="{76BE49BD-6155-7AF9-A9C1-8FE78573AEF7}"/>
              </a:ext>
            </a:extLst>
          </p:cNvPr>
          <p:cNvSpPr/>
          <p:nvPr/>
        </p:nvSpPr>
        <p:spPr>
          <a:xfrm>
            <a:off x="8847377" y="4471538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2" name="Ovale 27">
            <a:extLst>
              <a:ext uri="{FF2B5EF4-FFF2-40B4-BE49-F238E27FC236}">
                <a16:creationId xmlns:a16="http://schemas.microsoft.com/office/drawing/2014/main" id="{6593E4D4-C9FB-8D38-534A-F6ACDF44159E}"/>
              </a:ext>
            </a:extLst>
          </p:cNvPr>
          <p:cNvSpPr/>
          <p:nvPr/>
        </p:nvSpPr>
        <p:spPr>
          <a:xfrm>
            <a:off x="8918785" y="358498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" name="Ovale 28">
            <a:extLst>
              <a:ext uri="{FF2B5EF4-FFF2-40B4-BE49-F238E27FC236}">
                <a16:creationId xmlns:a16="http://schemas.microsoft.com/office/drawing/2014/main" id="{1D1C9800-33B1-FEE4-D0E2-65FA3F588F84}"/>
              </a:ext>
            </a:extLst>
          </p:cNvPr>
          <p:cNvSpPr/>
          <p:nvPr/>
        </p:nvSpPr>
        <p:spPr>
          <a:xfrm>
            <a:off x="9128939" y="3830363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4" name="Ovale 29">
            <a:extLst>
              <a:ext uri="{FF2B5EF4-FFF2-40B4-BE49-F238E27FC236}">
                <a16:creationId xmlns:a16="http://schemas.microsoft.com/office/drawing/2014/main" id="{997091AA-8092-5413-1564-FA774F5BDC84}"/>
              </a:ext>
            </a:extLst>
          </p:cNvPr>
          <p:cNvSpPr/>
          <p:nvPr/>
        </p:nvSpPr>
        <p:spPr>
          <a:xfrm>
            <a:off x="9458256" y="3683853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5" name="Ovale 30">
            <a:extLst>
              <a:ext uri="{FF2B5EF4-FFF2-40B4-BE49-F238E27FC236}">
                <a16:creationId xmlns:a16="http://schemas.microsoft.com/office/drawing/2014/main" id="{71E2E452-7CA5-3CB8-EBEF-B922C058EA45}"/>
              </a:ext>
            </a:extLst>
          </p:cNvPr>
          <p:cNvSpPr/>
          <p:nvPr/>
        </p:nvSpPr>
        <p:spPr>
          <a:xfrm>
            <a:off x="9375985" y="404218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6" name="Ovale 31">
            <a:extLst>
              <a:ext uri="{FF2B5EF4-FFF2-40B4-BE49-F238E27FC236}">
                <a16:creationId xmlns:a16="http://schemas.microsoft.com/office/drawing/2014/main" id="{BAF4AC25-4754-CCEA-3BDF-4FC333D039C1}"/>
              </a:ext>
            </a:extLst>
          </p:cNvPr>
          <p:cNvSpPr/>
          <p:nvPr/>
        </p:nvSpPr>
        <p:spPr>
          <a:xfrm>
            <a:off x="10104797" y="520011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7" name="Ovale 32">
            <a:extLst>
              <a:ext uri="{FF2B5EF4-FFF2-40B4-BE49-F238E27FC236}">
                <a16:creationId xmlns:a16="http://schemas.microsoft.com/office/drawing/2014/main" id="{C7B9E69E-0CA9-4E88-8D7C-0A797E6549A1}"/>
              </a:ext>
            </a:extLst>
          </p:cNvPr>
          <p:cNvSpPr/>
          <p:nvPr/>
        </p:nvSpPr>
        <p:spPr>
          <a:xfrm>
            <a:off x="9837400" y="532053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8" name="Ovale 34">
            <a:extLst>
              <a:ext uri="{FF2B5EF4-FFF2-40B4-BE49-F238E27FC236}">
                <a16:creationId xmlns:a16="http://schemas.microsoft.com/office/drawing/2014/main" id="{D5222CFB-E4D3-FFB3-28B4-DB40772D4EE4}"/>
              </a:ext>
            </a:extLst>
          </p:cNvPr>
          <p:cNvSpPr/>
          <p:nvPr/>
        </p:nvSpPr>
        <p:spPr>
          <a:xfrm>
            <a:off x="9360179" y="5459648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9" name="Ovale 35">
            <a:extLst>
              <a:ext uri="{FF2B5EF4-FFF2-40B4-BE49-F238E27FC236}">
                <a16:creationId xmlns:a16="http://schemas.microsoft.com/office/drawing/2014/main" id="{194D6A2A-67ED-0752-1F1F-045A79A0F4E7}"/>
              </a:ext>
            </a:extLst>
          </p:cNvPr>
          <p:cNvSpPr/>
          <p:nvPr/>
        </p:nvSpPr>
        <p:spPr>
          <a:xfrm>
            <a:off x="10433200" y="5360231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0" name="Ovale 36">
            <a:extLst>
              <a:ext uri="{FF2B5EF4-FFF2-40B4-BE49-F238E27FC236}">
                <a16:creationId xmlns:a16="http://schemas.microsoft.com/office/drawing/2014/main" id="{9120FC57-1AE7-B6BA-0376-44F16C7F177D}"/>
              </a:ext>
            </a:extLst>
          </p:cNvPr>
          <p:cNvSpPr/>
          <p:nvPr/>
        </p:nvSpPr>
        <p:spPr>
          <a:xfrm>
            <a:off x="9884918" y="4831917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1" name="Ovale 37">
            <a:extLst>
              <a:ext uri="{FF2B5EF4-FFF2-40B4-BE49-F238E27FC236}">
                <a16:creationId xmlns:a16="http://schemas.microsoft.com/office/drawing/2014/main" id="{11ECFA44-66BD-98DE-2504-AC5049944110}"/>
              </a:ext>
            </a:extLst>
          </p:cNvPr>
          <p:cNvSpPr/>
          <p:nvPr/>
        </p:nvSpPr>
        <p:spPr>
          <a:xfrm>
            <a:off x="9536820" y="5195812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Ovale 44">
            <a:extLst>
              <a:ext uri="{FF2B5EF4-FFF2-40B4-BE49-F238E27FC236}">
                <a16:creationId xmlns:a16="http://schemas.microsoft.com/office/drawing/2014/main" id="{BB022FEA-6E5F-9132-884C-85E62C15C0AF}"/>
              </a:ext>
            </a:extLst>
          </p:cNvPr>
          <p:cNvSpPr/>
          <p:nvPr/>
        </p:nvSpPr>
        <p:spPr>
          <a:xfrm>
            <a:off x="9646764" y="4861186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3" name="Ovale 46">
            <a:extLst>
              <a:ext uri="{FF2B5EF4-FFF2-40B4-BE49-F238E27FC236}">
                <a16:creationId xmlns:a16="http://schemas.microsoft.com/office/drawing/2014/main" id="{A076DA6A-664C-5265-D6DA-E268F844E568}"/>
              </a:ext>
            </a:extLst>
          </p:cNvPr>
          <p:cNvSpPr/>
          <p:nvPr/>
        </p:nvSpPr>
        <p:spPr>
          <a:xfrm>
            <a:off x="10834769" y="3786682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4" name="Ovale 49">
            <a:extLst>
              <a:ext uri="{FF2B5EF4-FFF2-40B4-BE49-F238E27FC236}">
                <a16:creationId xmlns:a16="http://schemas.microsoft.com/office/drawing/2014/main" id="{08072862-EF69-6CCF-9FBD-5A2B3ED144E0}"/>
              </a:ext>
            </a:extLst>
          </p:cNvPr>
          <p:cNvSpPr/>
          <p:nvPr/>
        </p:nvSpPr>
        <p:spPr>
          <a:xfrm>
            <a:off x="10515398" y="4053541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5" name="Ovale 50">
            <a:extLst>
              <a:ext uri="{FF2B5EF4-FFF2-40B4-BE49-F238E27FC236}">
                <a16:creationId xmlns:a16="http://schemas.microsoft.com/office/drawing/2014/main" id="{92DC9925-ADE8-C210-7D11-4841F7FDCA7C}"/>
              </a:ext>
            </a:extLst>
          </p:cNvPr>
          <p:cNvSpPr/>
          <p:nvPr/>
        </p:nvSpPr>
        <p:spPr>
          <a:xfrm>
            <a:off x="10303891" y="3683853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6" name="Ovale 51">
            <a:extLst>
              <a:ext uri="{FF2B5EF4-FFF2-40B4-BE49-F238E27FC236}">
                <a16:creationId xmlns:a16="http://schemas.microsoft.com/office/drawing/2014/main" id="{3D6CBEC5-C4F9-3404-D0FD-389BFAF9F90E}"/>
              </a:ext>
            </a:extLst>
          </p:cNvPr>
          <p:cNvSpPr/>
          <p:nvPr/>
        </p:nvSpPr>
        <p:spPr>
          <a:xfrm>
            <a:off x="10542490" y="3736639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Ovale 52">
            <a:extLst>
              <a:ext uri="{FF2B5EF4-FFF2-40B4-BE49-F238E27FC236}">
                <a16:creationId xmlns:a16="http://schemas.microsoft.com/office/drawing/2014/main" id="{1151B3A3-63E8-690F-A737-40684CA39536}"/>
              </a:ext>
            </a:extLst>
          </p:cNvPr>
          <p:cNvSpPr/>
          <p:nvPr/>
        </p:nvSpPr>
        <p:spPr>
          <a:xfrm>
            <a:off x="9985585" y="465178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8" name="Ovale 53">
            <a:extLst>
              <a:ext uri="{FF2B5EF4-FFF2-40B4-BE49-F238E27FC236}">
                <a16:creationId xmlns:a16="http://schemas.microsoft.com/office/drawing/2014/main" id="{AE3E07EE-3591-73E5-5F9D-2A7D8B8A2F98}"/>
              </a:ext>
            </a:extLst>
          </p:cNvPr>
          <p:cNvSpPr/>
          <p:nvPr/>
        </p:nvSpPr>
        <p:spPr>
          <a:xfrm>
            <a:off x="10137985" y="4804180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9" name="Ovale 54">
            <a:extLst>
              <a:ext uri="{FF2B5EF4-FFF2-40B4-BE49-F238E27FC236}">
                <a16:creationId xmlns:a16="http://schemas.microsoft.com/office/drawing/2014/main" id="{08C9C1D4-BAAD-0183-D0BE-A0AFB663F2F4}"/>
              </a:ext>
            </a:extLst>
          </p:cNvPr>
          <p:cNvSpPr/>
          <p:nvPr/>
        </p:nvSpPr>
        <p:spPr>
          <a:xfrm>
            <a:off x="10501497" y="3425117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0" name="Ovale 55">
            <a:extLst>
              <a:ext uri="{FF2B5EF4-FFF2-40B4-BE49-F238E27FC236}">
                <a16:creationId xmlns:a16="http://schemas.microsoft.com/office/drawing/2014/main" id="{E588A1F7-7549-A2D5-3298-592F5E9BE4F5}"/>
              </a:ext>
            </a:extLst>
          </p:cNvPr>
          <p:cNvSpPr/>
          <p:nvPr/>
        </p:nvSpPr>
        <p:spPr>
          <a:xfrm>
            <a:off x="8381088" y="3082166"/>
            <a:ext cx="136594" cy="151659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1" name="Ovale 56">
            <a:extLst>
              <a:ext uri="{FF2B5EF4-FFF2-40B4-BE49-F238E27FC236}">
                <a16:creationId xmlns:a16="http://schemas.microsoft.com/office/drawing/2014/main" id="{1EFE4D3D-068C-0532-D2EC-B4FED234D446}"/>
              </a:ext>
            </a:extLst>
          </p:cNvPr>
          <p:cNvSpPr/>
          <p:nvPr/>
        </p:nvSpPr>
        <p:spPr>
          <a:xfrm>
            <a:off x="11229450" y="4893273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2" name="Rombo 2">
            <a:extLst>
              <a:ext uri="{FF2B5EF4-FFF2-40B4-BE49-F238E27FC236}">
                <a16:creationId xmlns:a16="http://schemas.microsoft.com/office/drawing/2014/main" id="{DB87870E-C3AC-BFEA-E395-5281B652D0F6}"/>
              </a:ext>
            </a:extLst>
          </p:cNvPr>
          <p:cNvSpPr/>
          <p:nvPr/>
        </p:nvSpPr>
        <p:spPr>
          <a:xfrm>
            <a:off x="9568951" y="4280200"/>
            <a:ext cx="136589" cy="173985"/>
          </a:xfrm>
          <a:prstGeom prst="diamond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3" name="Ovale 57">
            <a:extLst>
              <a:ext uri="{FF2B5EF4-FFF2-40B4-BE49-F238E27FC236}">
                <a16:creationId xmlns:a16="http://schemas.microsoft.com/office/drawing/2014/main" id="{47A9011C-4CAE-3262-44CD-FA838767712D}"/>
              </a:ext>
            </a:extLst>
          </p:cNvPr>
          <p:cNvSpPr/>
          <p:nvPr/>
        </p:nvSpPr>
        <p:spPr>
          <a:xfrm>
            <a:off x="8312791" y="5609753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4" name="Ovale 58">
            <a:extLst>
              <a:ext uri="{FF2B5EF4-FFF2-40B4-BE49-F238E27FC236}">
                <a16:creationId xmlns:a16="http://schemas.microsoft.com/office/drawing/2014/main" id="{EE7ECB1A-2708-5FEE-2A9F-E86DF8529F76}"/>
              </a:ext>
            </a:extLst>
          </p:cNvPr>
          <p:cNvSpPr/>
          <p:nvPr/>
        </p:nvSpPr>
        <p:spPr>
          <a:xfrm>
            <a:off x="11767732" y="3362368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5" name="Rombo 47">
            <a:extLst>
              <a:ext uri="{FF2B5EF4-FFF2-40B4-BE49-F238E27FC236}">
                <a16:creationId xmlns:a16="http://schemas.microsoft.com/office/drawing/2014/main" id="{A5AD0532-E997-18C5-EB5E-CDF88971344C}"/>
              </a:ext>
            </a:extLst>
          </p:cNvPr>
          <p:cNvSpPr/>
          <p:nvPr/>
        </p:nvSpPr>
        <p:spPr>
          <a:xfrm>
            <a:off x="10798458" y="3571248"/>
            <a:ext cx="136589" cy="173985"/>
          </a:xfrm>
          <a:prstGeom prst="diamond">
            <a:avLst/>
          </a:prstGeom>
          <a:solidFill>
            <a:srgbClr val="C00000"/>
          </a:solidFill>
          <a:ln>
            <a:solidFill>
              <a:srgbClr val="7030A0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9704C35-31D3-E71E-6B9D-61408AAA7D98}"/>
              </a:ext>
            </a:extLst>
          </p:cNvPr>
          <p:cNvSpPr txBox="1"/>
          <p:nvPr/>
        </p:nvSpPr>
        <p:spPr>
          <a:xfrm>
            <a:off x="9375858" y="5990944"/>
            <a:ext cx="111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Feature 1</a:t>
            </a:r>
            <a:endParaRPr lang="en-GB" i="1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5564571-09ED-9B3D-0E79-1F80DAD2AB46}"/>
              </a:ext>
            </a:extLst>
          </p:cNvPr>
          <p:cNvSpPr txBox="1"/>
          <p:nvPr/>
        </p:nvSpPr>
        <p:spPr>
          <a:xfrm>
            <a:off x="7610147" y="3727977"/>
            <a:ext cx="461665" cy="10397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i="1" dirty="0"/>
              <a:t>Feature 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118686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CD2BD-DACB-20A2-F35B-B66FCC467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FAE9A0-9D21-25EB-9705-3EED92B73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3A1D06-F64C-924A-F563-D9931E8A3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D6B2F-DE29-610D-F124-3EBB845A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635" y="308754"/>
            <a:ext cx="6429980" cy="4938361"/>
          </a:xfrm>
        </p:spPr>
        <p:txBody>
          <a:bodyPr anchor="ctr">
            <a:normAutofit/>
          </a:bodyPr>
          <a:lstStyle/>
          <a:p>
            <a:pPr>
              <a:lnSpc>
                <a:spcPct val="300000"/>
              </a:lnSpc>
            </a:pPr>
            <a:r>
              <a:rPr lang="it-IT" b="1" i="1" dirty="0" err="1"/>
              <a:t>Neural</a:t>
            </a:r>
            <a:r>
              <a:rPr lang="it-IT" b="1" i="1" dirty="0"/>
              <a:t> Network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BF44C-638D-AE0D-36BD-E44FF39F5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9501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ADBD6-37AF-819E-5073-CECAEC7ED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8CA6D-5549-74DD-7D12-C4CFE6F6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93" t="33418" r="53196" b="44304"/>
          <a:stretch/>
        </p:blipFill>
        <p:spPr>
          <a:xfrm>
            <a:off x="-1" y="787178"/>
            <a:ext cx="6166223" cy="2755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45237A-A594-2A66-C5B7-13C43BDD7CB7}"/>
              </a:ext>
            </a:extLst>
          </p:cNvPr>
          <p:cNvSpPr txBox="1"/>
          <p:nvPr/>
        </p:nvSpPr>
        <p:spPr>
          <a:xfrm>
            <a:off x="6199859" y="1046600"/>
            <a:ext cx="586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800" b="1" dirty="0"/>
          </a:p>
          <a:p>
            <a:pPr algn="just"/>
            <a:r>
              <a:rPr lang="it-IT" sz="1800" dirty="0"/>
              <a:t>Are </a:t>
            </a:r>
            <a:r>
              <a:rPr lang="it-IT" sz="1800" dirty="0" err="1"/>
              <a:t>specific</a:t>
            </a:r>
            <a:r>
              <a:rPr lang="it-IT" sz="1800" dirty="0"/>
              <a:t> </a:t>
            </a:r>
            <a:r>
              <a:rPr lang="it-IT" sz="1800" dirty="0" err="1"/>
              <a:t>algortihm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neural</a:t>
            </a:r>
            <a:r>
              <a:rPr lang="it-IT" dirty="0"/>
              <a:t> networks, </a:t>
            </a:r>
            <a:r>
              <a:rPr lang="it-IT" dirty="0" err="1"/>
              <a:t>both</a:t>
            </a:r>
            <a:r>
              <a:rPr lang="it-IT" dirty="0"/>
              <a:t> linear and </a:t>
            </a:r>
            <a:r>
              <a:rPr lang="it-IT" dirty="0" err="1"/>
              <a:t>convolutional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train</a:t>
            </a:r>
            <a:r>
              <a:rPr lang="it-IT" dirty="0"/>
              <a:t> to work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classifier</a:t>
            </a:r>
            <a:r>
              <a:rPr lang="it-IT" dirty="0"/>
              <a:t> with the help of a </a:t>
            </a:r>
            <a:r>
              <a:rPr lang="it-IT" dirty="0" err="1"/>
              <a:t>Labeled</a:t>
            </a:r>
            <a:r>
              <a:rPr lang="it-IT" dirty="0"/>
              <a:t> dataset.</a:t>
            </a:r>
            <a:r>
              <a:rPr lang="it-IT" sz="1800" dirty="0"/>
              <a:t> </a:t>
            </a:r>
            <a:endParaRPr lang="en-GB" dirty="0"/>
          </a:p>
        </p:txBody>
      </p:sp>
      <p:pic>
        <p:nvPicPr>
          <p:cNvPr id="7" name="Graphic 6" descr="Internet Of Things with solid fill">
            <a:extLst>
              <a:ext uri="{FF2B5EF4-FFF2-40B4-BE49-F238E27FC236}">
                <a16:creationId xmlns:a16="http://schemas.microsoft.com/office/drawing/2014/main" id="{27E030AD-DA1D-B751-549B-F712BCBCF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0512" y="2445566"/>
            <a:ext cx="1545771" cy="154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8AA983-96EB-0578-A702-B2F89A6E64AD}"/>
              </a:ext>
            </a:extLst>
          </p:cNvPr>
          <p:cNvSpPr txBox="1"/>
          <p:nvPr/>
        </p:nvSpPr>
        <p:spPr>
          <a:xfrm>
            <a:off x="7383453" y="787178"/>
            <a:ext cx="35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FEA612"/>
                </a:solidFill>
              </a:rPr>
              <a:t>Supervised</a:t>
            </a:r>
            <a:r>
              <a:rPr lang="it-IT" sz="2400" b="1" u="sng" dirty="0">
                <a:solidFill>
                  <a:srgbClr val="FEA612"/>
                </a:solidFill>
              </a:rPr>
              <a:t> </a:t>
            </a:r>
            <a:r>
              <a:rPr lang="it-IT" sz="2400" b="1" u="sng" dirty="0" err="1">
                <a:solidFill>
                  <a:srgbClr val="FEA612"/>
                </a:solidFill>
              </a:rPr>
              <a:t>Algorithm</a:t>
            </a:r>
            <a:endParaRPr lang="en-GB" sz="2400" b="1" u="sng" dirty="0">
              <a:solidFill>
                <a:srgbClr val="FEA61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3F6F2-07A1-A035-661A-9E4C9308687B}"/>
              </a:ext>
            </a:extLst>
          </p:cNvPr>
          <p:cNvSpPr txBox="1"/>
          <p:nvPr/>
        </p:nvSpPr>
        <p:spPr>
          <a:xfrm>
            <a:off x="6246209" y="4859006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/>
              <a:t>They</a:t>
            </a:r>
            <a:r>
              <a:rPr lang="it-IT" sz="1800" b="1" dirty="0"/>
              <a:t> </a:t>
            </a:r>
            <a:r>
              <a:rPr lang="it-IT" sz="1800" b="1" dirty="0" err="1"/>
              <a:t>learn</a:t>
            </a:r>
            <a:r>
              <a:rPr lang="it-IT" sz="1800" b="1" dirty="0"/>
              <a:t> </a:t>
            </a:r>
            <a:r>
              <a:rPr lang="it-IT" sz="1800" b="1" dirty="0" err="1"/>
              <a:t>how</a:t>
            </a:r>
            <a:r>
              <a:rPr lang="it-IT" sz="1800" b="1" dirty="0"/>
              <a:t> to make the </a:t>
            </a:r>
            <a:r>
              <a:rPr lang="it-IT" sz="1800" b="1" dirty="0" err="1"/>
              <a:t>wanted</a:t>
            </a:r>
            <a:r>
              <a:rPr lang="it-IT" sz="1800" b="1" dirty="0"/>
              <a:t> </a:t>
            </a:r>
            <a:r>
              <a:rPr lang="it-IT" sz="1800" b="1" dirty="0" err="1"/>
              <a:t>classification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on the dataset </a:t>
            </a:r>
            <a:r>
              <a:rPr lang="it-IT" sz="1800" b="1" dirty="0" err="1"/>
              <a:t>using</a:t>
            </a:r>
            <a:r>
              <a:rPr lang="it-IT" sz="1800" b="1" dirty="0"/>
              <a:t> the label </a:t>
            </a:r>
            <a:r>
              <a:rPr lang="it-IT" sz="1800" b="1" dirty="0" err="1"/>
              <a:t>as</a:t>
            </a:r>
            <a:r>
              <a:rPr lang="it-IT" sz="1800" b="1" dirty="0"/>
              <a:t> feedback for the training.</a:t>
            </a:r>
            <a:endParaRPr lang="en-GB" dirty="0"/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A74F8133-A2FC-9B60-CDAC-CEBE5C0EF359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5531657" cy="102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</a:t>
            </a:r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Network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4" name="Freccia angolare in su 19">
            <a:extLst>
              <a:ext uri="{FF2B5EF4-FFF2-40B4-BE49-F238E27FC236}">
                <a16:creationId xmlns:a16="http://schemas.microsoft.com/office/drawing/2014/main" id="{408AF5A6-3136-5916-EDB0-979508040370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673C686E-B8F8-0137-B92F-67E815D214B7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3° step</a:t>
            </a:r>
          </a:p>
        </p:txBody>
      </p:sp>
      <p:cxnSp>
        <p:nvCxnSpPr>
          <p:cNvPr id="14" name="Connettore diritto 24">
            <a:extLst>
              <a:ext uri="{FF2B5EF4-FFF2-40B4-BE49-F238E27FC236}">
                <a16:creationId xmlns:a16="http://schemas.microsoft.com/office/drawing/2014/main" id="{A28F9D9E-F5F6-A529-C2AC-D808B68D173B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88A9E9-DC4D-A72A-6BAC-D1E2049D6D44}"/>
              </a:ext>
            </a:extLst>
          </p:cNvPr>
          <p:cNvSpPr/>
          <p:nvPr/>
        </p:nvSpPr>
        <p:spPr>
          <a:xfrm>
            <a:off x="-1" y="787178"/>
            <a:ext cx="6091613" cy="268736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7D54C-5735-88C6-F9B2-F5582A6580B2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BF4BA-9C7E-6BBD-93C3-2EA6584782D9}"/>
              </a:ext>
            </a:extLst>
          </p:cNvPr>
          <p:cNvSpPr txBox="1"/>
          <p:nvPr/>
        </p:nvSpPr>
        <p:spPr>
          <a:xfrm>
            <a:off x="11744647" y="6473918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BEF766-6F27-720B-A26A-B6002971D133}"/>
              </a:ext>
            </a:extLst>
          </p:cNvPr>
          <p:cNvSpPr/>
          <p:nvPr/>
        </p:nvSpPr>
        <p:spPr>
          <a:xfrm>
            <a:off x="1604856" y="2196527"/>
            <a:ext cx="1041722" cy="107272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76200">
            <a:solidFill>
              <a:srgbClr val="FF80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E1DFE47-8079-CC4F-28A3-5904DBDC6972}"/>
              </a:ext>
            </a:extLst>
          </p:cNvPr>
          <p:cNvSpPr/>
          <p:nvPr/>
        </p:nvSpPr>
        <p:spPr>
          <a:xfrm>
            <a:off x="868457" y="1460928"/>
            <a:ext cx="196222" cy="187208"/>
          </a:xfrm>
          <a:prstGeom prst="donut">
            <a:avLst>
              <a:gd name="adj" fmla="val 3064"/>
            </a:avLst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09D38A-F7EC-1E73-896A-B99002137259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1064679" y="1554532"/>
            <a:ext cx="1088685" cy="575655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8F3EA-340B-904B-E8A1-D88DC50AB465}"/>
              </a:ext>
            </a:extLst>
          </p:cNvPr>
          <p:cNvCxnSpPr>
            <a:cxnSpLocks/>
            <a:stCxn id="15" idx="3"/>
            <a:endCxn id="13" idx="3"/>
          </p:cNvCxnSpPr>
          <p:nvPr/>
        </p:nvCxnSpPr>
        <p:spPr>
          <a:xfrm>
            <a:off x="897193" y="1620720"/>
            <a:ext cx="860220" cy="1491438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804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E4F87-B7D9-28A7-6503-4DA70CA7F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0E62A-072C-3837-CAD0-932DE74B018D}"/>
              </a:ext>
            </a:extLst>
          </p:cNvPr>
          <p:cNvSpPr txBox="1"/>
          <p:nvPr/>
        </p:nvSpPr>
        <p:spPr>
          <a:xfrm>
            <a:off x="6199859" y="1046600"/>
            <a:ext cx="586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800" b="1" dirty="0"/>
          </a:p>
          <a:p>
            <a:pPr algn="just"/>
            <a:r>
              <a:rPr lang="it-IT" sz="1800" dirty="0"/>
              <a:t>Are </a:t>
            </a:r>
            <a:r>
              <a:rPr lang="it-IT" sz="1800" dirty="0" err="1"/>
              <a:t>specific</a:t>
            </a:r>
            <a:r>
              <a:rPr lang="it-IT" sz="1800" dirty="0"/>
              <a:t> </a:t>
            </a:r>
            <a:r>
              <a:rPr lang="it-IT" sz="1800" dirty="0" err="1"/>
              <a:t>algortihm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neural</a:t>
            </a:r>
            <a:r>
              <a:rPr lang="it-IT" dirty="0"/>
              <a:t> networks, </a:t>
            </a:r>
            <a:r>
              <a:rPr lang="it-IT" dirty="0" err="1"/>
              <a:t>both</a:t>
            </a:r>
            <a:r>
              <a:rPr lang="it-IT" dirty="0"/>
              <a:t> linear and </a:t>
            </a:r>
            <a:r>
              <a:rPr lang="it-IT" dirty="0" err="1"/>
              <a:t>convolutional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train</a:t>
            </a:r>
            <a:r>
              <a:rPr lang="it-IT" dirty="0"/>
              <a:t> to work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classifier</a:t>
            </a:r>
            <a:r>
              <a:rPr lang="it-IT" dirty="0"/>
              <a:t> with the help of a </a:t>
            </a:r>
            <a:r>
              <a:rPr lang="it-IT" dirty="0" err="1"/>
              <a:t>Labeled</a:t>
            </a:r>
            <a:r>
              <a:rPr lang="it-IT" dirty="0"/>
              <a:t> dataset.</a:t>
            </a:r>
            <a:r>
              <a:rPr lang="it-IT" sz="1800" dirty="0"/>
              <a:t> </a:t>
            </a:r>
            <a:endParaRPr lang="en-GB" dirty="0"/>
          </a:p>
        </p:txBody>
      </p:sp>
      <p:pic>
        <p:nvPicPr>
          <p:cNvPr id="7" name="Graphic 6" descr="Internet Of Things with solid fill">
            <a:extLst>
              <a:ext uri="{FF2B5EF4-FFF2-40B4-BE49-F238E27FC236}">
                <a16:creationId xmlns:a16="http://schemas.microsoft.com/office/drawing/2014/main" id="{DF4C2FF5-0871-AB77-68E8-1C01DD738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0512" y="2445566"/>
            <a:ext cx="1545771" cy="154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5019B-ABE8-24B5-764D-97E7628CE000}"/>
              </a:ext>
            </a:extLst>
          </p:cNvPr>
          <p:cNvSpPr txBox="1"/>
          <p:nvPr/>
        </p:nvSpPr>
        <p:spPr>
          <a:xfrm>
            <a:off x="7383453" y="787178"/>
            <a:ext cx="35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FEA612"/>
                </a:solidFill>
              </a:rPr>
              <a:t>Supervised</a:t>
            </a:r>
            <a:r>
              <a:rPr lang="it-IT" sz="2400" b="1" u="sng" dirty="0">
                <a:solidFill>
                  <a:srgbClr val="FEA612"/>
                </a:solidFill>
              </a:rPr>
              <a:t> </a:t>
            </a:r>
            <a:r>
              <a:rPr lang="it-IT" sz="2400" b="1" u="sng" dirty="0" err="1">
                <a:solidFill>
                  <a:srgbClr val="FEA612"/>
                </a:solidFill>
              </a:rPr>
              <a:t>Algorithm</a:t>
            </a:r>
            <a:endParaRPr lang="en-GB" sz="2400" b="1" u="sng" dirty="0">
              <a:solidFill>
                <a:srgbClr val="FEA61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8C11D-2970-B2DE-18DF-FA8713D5414D}"/>
              </a:ext>
            </a:extLst>
          </p:cNvPr>
          <p:cNvSpPr txBox="1"/>
          <p:nvPr/>
        </p:nvSpPr>
        <p:spPr>
          <a:xfrm>
            <a:off x="6246209" y="4859006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/>
              <a:t>They</a:t>
            </a:r>
            <a:r>
              <a:rPr lang="it-IT" sz="1800" b="1" dirty="0"/>
              <a:t> </a:t>
            </a:r>
            <a:r>
              <a:rPr lang="it-IT" sz="1800" b="1" dirty="0" err="1"/>
              <a:t>learn</a:t>
            </a:r>
            <a:r>
              <a:rPr lang="it-IT" sz="1800" b="1" dirty="0"/>
              <a:t> </a:t>
            </a:r>
            <a:r>
              <a:rPr lang="it-IT" sz="1800" b="1" dirty="0" err="1"/>
              <a:t>how</a:t>
            </a:r>
            <a:r>
              <a:rPr lang="it-IT" sz="1800" b="1" dirty="0"/>
              <a:t> to make the </a:t>
            </a:r>
            <a:r>
              <a:rPr lang="it-IT" sz="1800" b="1" dirty="0" err="1"/>
              <a:t>wanted</a:t>
            </a:r>
            <a:r>
              <a:rPr lang="it-IT" sz="1800" b="1" dirty="0"/>
              <a:t> </a:t>
            </a:r>
            <a:r>
              <a:rPr lang="it-IT" sz="1800" b="1" dirty="0" err="1"/>
              <a:t>classification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on the dataset </a:t>
            </a:r>
            <a:r>
              <a:rPr lang="it-IT" sz="1800" b="1" dirty="0" err="1"/>
              <a:t>using</a:t>
            </a:r>
            <a:r>
              <a:rPr lang="it-IT" sz="1800" b="1" dirty="0"/>
              <a:t> the label </a:t>
            </a:r>
            <a:r>
              <a:rPr lang="it-IT" sz="1800" b="1" dirty="0" err="1"/>
              <a:t>as</a:t>
            </a:r>
            <a:r>
              <a:rPr lang="it-IT" sz="1800" b="1" dirty="0"/>
              <a:t> feedback for the training.</a:t>
            </a:r>
            <a:endParaRPr lang="en-GB" dirty="0"/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30C05968-4907-A68B-807E-0D7A1AFDE4C3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5531657" cy="102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</a:t>
            </a:r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Network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4" name="Freccia angolare in su 19">
            <a:extLst>
              <a:ext uri="{FF2B5EF4-FFF2-40B4-BE49-F238E27FC236}">
                <a16:creationId xmlns:a16="http://schemas.microsoft.com/office/drawing/2014/main" id="{2CA95C55-5AD0-163B-D07E-8103AC296E3A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261E0BB0-F115-DAFC-EE40-9EB9D0FC9F5D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3° step</a:t>
            </a:r>
          </a:p>
        </p:txBody>
      </p:sp>
      <p:cxnSp>
        <p:nvCxnSpPr>
          <p:cNvPr id="14" name="Connettore diritto 24">
            <a:extLst>
              <a:ext uri="{FF2B5EF4-FFF2-40B4-BE49-F238E27FC236}">
                <a16:creationId xmlns:a16="http://schemas.microsoft.com/office/drawing/2014/main" id="{3C2818DB-0DF6-3972-9E89-38D3247EC226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64DE7D0-3C4F-77A3-4E0A-2FAAC03F6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93" t="33418" r="53196" b="44304"/>
          <a:stretch/>
        </p:blipFill>
        <p:spPr>
          <a:xfrm>
            <a:off x="-1" y="769953"/>
            <a:ext cx="6166223" cy="2772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9AD98-9956-6362-A926-2A1AC74EB0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796" t="55865" r="53197" b="21857"/>
          <a:stretch/>
        </p:blipFill>
        <p:spPr>
          <a:xfrm>
            <a:off x="-30203" y="3591908"/>
            <a:ext cx="6196425" cy="27476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D15AAD-85B9-C834-FDEA-BEDA23FFABCC}"/>
              </a:ext>
            </a:extLst>
          </p:cNvPr>
          <p:cNvSpPr/>
          <p:nvPr/>
        </p:nvSpPr>
        <p:spPr>
          <a:xfrm>
            <a:off x="-2766" y="3571296"/>
            <a:ext cx="6094378" cy="2739249"/>
          </a:xfrm>
          <a:prstGeom prst="roundRect">
            <a:avLst/>
          </a:prstGeom>
          <a:noFill/>
          <a:ln w="57150"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14DB56-0015-7E9E-F5CA-3EF160E4D4A6}"/>
              </a:ext>
            </a:extLst>
          </p:cNvPr>
          <p:cNvSpPr/>
          <p:nvPr/>
        </p:nvSpPr>
        <p:spPr>
          <a:xfrm>
            <a:off x="-1" y="787178"/>
            <a:ext cx="6091613" cy="268736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57AC1-B497-3A0D-45A1-B69D39759663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E869ED-DCA6-257A-6812-A45342421E8A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72A933-A496-C5CD-E682-0E544F49BBF5}"/>
              </a:ext>
            </a:extLst>
          </p:cNvPr>
          <p:cNvSpPr/>
          <p:nvPr/>
        </p:nvSpPr>
        <p:spPr>
          <a:xfrm>
            <a:off x="1604856" y="2196527"/>
            <a:ext cx="1041722" cy="1072729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76200">
            <a:solidFill>
              <a:srgbClr val="FF80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31697577-5A5C-D388-FE1E-AB77CB3BC92A}"/>
              </a:ext>
            </a:extLst>
          </p:cNvPr>
          <p:cNvSpPr/>
          <p:nvPr/>
        </p:nvSpPr>
        <p:spPr>
          <a:xfrm>
            <a:off x="868457" y="1460928"/>
            <a:ext cx="196222" cy="187208"/>
          </a:xfrm>
          <a:prstGeom prst="donut">
            <a:avLst>
              <a:gd name="adj" fmla="val 3064"/>
            </a:avLst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2817CA-B3E4-0CBE-C6E8-07DBAB2CFAB0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1064679" y="1554532"/>
            <a:ext cx="1088685" cy="575655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0976FB-99DC-E0C0-5DA7-FE117B9FFAF6}"/>
              </a:ext>
            </a:extLst>
          </p:cNvPr>
          <p:cNvCxnSpPr>
            <a:cxnSpLocks/>
            <a:stCxn id="18" idx="3"/>
            <a:endCxn id="17" idx="3"/>
          </p:cNvCxnSpPr>
          <p:nvPr/>
        </p:nvCxnSpPr>
        <p:spPr>
          <a:xfrm>
            <a:off x="897193" y="1620720"/>
            <a:ext cx="860220" cy="1491438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D1121-6553-BD8F-BF6E-E9979047C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081C546-CDAB-8E56-755B-D34D56DC88ED}"/>
              </a:ext>
            </a:extLst>
          </p:cNvPr>
          <p:cNvSpPr/>
          <p:nvPr/>
        </p:nvSpPr>
        <p:spPr>
          <a:xfrm>
            <a:off x="1" y="775603"/>
            <a:ext cx="6091612" cy="2713304"/>
          </a:xfrm>
          <a:prstGeom prst="roundRect">
            <a:avLst/>
          </a:prstGeom>
          <a:solidFill>
            <a:schemeClr val="accent1">
              <a:alpha val="1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9A01C-E168-C99D-BD65-10FC037959FB}"/>
              </a:ext>
            </a:extLst>
          </p:cNvPr>
          <p:cNvSpPr txBox="1"/>
          <p:nvPr/>
        </p:nvSpPr>
        <p:spPr>
          <a:xfrm>
            <a:off x="6199859" y="1046600"/>
            <a:ext cx="586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800" b="1" dirty="0"/>
          </a:p>
          <a:p>
            <a:pPr algn="just"/>
            <a:r>
              <a:rPr lang="it-IT" sz="1800" dirty="0"/>
              <a:t>Are </a:t>
            </a:r>
            <a:r>
              <a:rPr lang="it-IT" sz="1800" dirty="0" err="1"/>
              <a:t>specific</a:t>
            </a:r>
            <a:r>
              <a:rPr lang="it-IT" sz="1800" dirty="0"/>
              <a:t> </a:t>
            </a:r>
            <a:r>
              <a:rPr lang="it-IT" sz="1800" dirty="0" err="1"/>
              <a:t>algortihm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neural</a:t>
            </a:r>
            <a:r>
              <a:rPr lang="it-IT" dirty="0"/>
              <a:t> networks, </a:t>
            </a:r>
            <a:r>
              <a:rPr lang="it-IT" dirty="0" err="1"/>
              <a:t>both</a:t>
            </a:r>
            <a:r>
              <a:rPr lang="it-IT" dirty="0"/>
              <a:t> linear and </a:t>
            </a:r>
            <a:r>
              <a:rPr lang="it-IT" dirty="0" err="1"/>
              <a:t>convolutional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train</a:t>
            </a:r>
            <a:r>
              <a:rPr lang="it-IT" dirty="0"/>
              <a:t> to work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classifier</a:t>
            </a:r>
            <a:r>
              <a:rPr lang="it-IT" dirty="0"/>
              <a:t> with the help of a </a:t>
            </a:r>
            <a:r>
              <a:rPr lang="it-IT" dirty="0" err="1"/>
              <a:t>Labeled</a:t>
            </a:r>
            <a:r>
              <a:rPr lang="it-IT" dirty="0"/>
              <a:t> dataset.</a:t>
            </a:r>
            <a:r>
              <a:rPr lang="it-IT" sz="1800" dirty="0"/>
              <a:t> </a:t>
            </a:r>
            <a:endParaRPr lang="en-GB" dirty="0"/>
          </a:p>
        </p:txBody>
      </p:sp>
      <p:pic>
        <p:nvPicPr>
          <p:cNvPr id="7" name="Graphic 6" descr="Internet Of Things with solid fill">
            <a:extLst>
              <a:ext uri="{FF2B5EF4-FFF2-40B4-BE49-F238E27FC236}">
                <a16:creationId xmlns:a16="http://schemas.microsoft.com/office/drawing/2014/main" id="{F3B654C0-9B21-8E77-E3D8-B5EF14778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0512" y="2445566"/>
            <a:ext cx="1545771" cy="154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6C1718-96D7-DF60-968F-3A7D70C3C448}"/>
              </a:ext>
            </a:extLst>
          </p:cNvPr>
          <p:cNvSpPr txBox="1"/>
          <p:nvPr/>
        </p:nvSpPr>
        <p:spPr>
          <a:xfrm>
            <a:off x="7383453" y="787178"/>
            <a:ext cx="35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FEA612"/>
                </a:solidFill>
              </a:rPr>
              <a:t>Supervised</a:t>
            </a:r>
            <a:r>
              <a:rPr lang="it-IT" sz="2400" b="1" u="sng" dirty="0">
                <a:solidFill>
                  <a:srgbClr val="FEA612"/>
                </a:solidFill>
              </a:rPr>
              <a:t> </a:t>
            </a:r>
            <a:r>
              <a:rPr lang="it-IT" sz="2400" b="1" u="sng" dirty="0" err="1">
                <a:solidFill>
                  <a:srgbClr val="FEA612"/>
                </a:solidFill>
              </a:rPr>
              <a:t>Algorithm</a:t>
            </a:r>
            <a:endParaRPr lang="en-GB" sz="2400" b="1" u="sng" dirty="0">
              <a:solidFill>
                <a:srgbClr val="FEA61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8DCE7-447F-54E6-2B50-5E749DF02024}"/>
              </a:ext>
            </a:extLst>
          </p:cNvPr>
          <p:cNvSpPr txBox="1"/>
          <p:nvPr/>
        </p:nvSpPr>
        <p:spPr>
          <a:xfrm>
            <a:off x="6246209" y="4859006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/>
              <a:t>They</a:t>
            </a:r>
            <a:r>
              <a:rPr lang="it-IT" sz="1800" b="1" dirty="0"/>
              <a:t> </a:t>
            </a:r>
            <a:r>
              <a:rPr lang="it-IT" sz="1800" b="1" dirty="0" err="1"/>
              <a:t>learn</a:t>
            </a:r>
            <a:r>
              <a:rPr lang="it-IT" sz="1800" b="1" dirty="0"/>
              <a:t> </a:t>
            </a:r>
            <a:r>
              <a:rPr lang="it-IT" sz="1800" b="1" dirty="0" err="1"/>
              <a:t>how</a:t>
            </a:r>
            <a:r>
              <a:rPr lang="it-IT" sz="1800" b="1" dirty="0"/>
              <a:t> to make the </a:t>
            </a:r>
            <a:r>
              <a:rPr lang="it-IT" sz="1800" b="1" dirty="0" err="1"/>
              <a:t>wanted</a:t>
            </a:r>
            <a:r>
              <a:rPr lang="it-IT" sz="1800" b="1" dirty="0"/>
              <a:t> </a:t>
            </a:r>
            <a:r>
              <a:rPr lang="it-IT" sz="1800" b="1" dirty="0" err="1"/>
              <a:t>classification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on the dataset </a:t>
            </a:r>
            <a:r>
              <a:rPr lang="it-IT" sz="1800" b="1" dirty="0" err="1"/>
              <a:t>using</a:t>
            </a:r>
            <a:r>
              <a:rPr lang="it-IT" sz="1800" b="1" dirty="0"/>
              <a:t> the label </a:t>
            </a:r>
            <a:r>
              <a:rPr lang="it-IT" sz="1800" b="1" dirty="0" err="1"/>
              <a:t>as</a:t>
            </a:r>
            <a:r>
              <a:rPr lang="it-IT" sz="1800" b="1" dirty="0"/>
              <a:t> feedback for the training.</a:t>
            </a:r>
            <a:endParaRPr lang="en-GB" dirty="0"/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F4D3B2B9-2BAC-3D83-12DF-C7620E3A7B8F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5531657" cy="102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</a:t>
            </a:r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Network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4" name="Freccia angolare in su 19">
            <a:extLst>
              <a:ext uri="{FF2B5EF4-FFF2-40B4-BE49-F238E27FC236}">
                <a16:creationId xmlns:a16="http://schemas.microsoft.com/office/drawing/2014/main" id="{F87D056C-6494-2552-7188-AAA5934A63AA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AE697077-6A4D-2D87-9994-9A0519407016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3° step</a:t>
            </a:r>
          </a:p>
        </p:txBody>
      </p:sp>
      <p:cxnSp>
        <p:nvCxnSpPr>
          <p:cNvPr id="14" name="Connettore diritto 24">
            <a:extLst>
              <a:ext uri="{FF2B5EF4-FFF2-40B4-BE49-F238E27FC236}">
                <a16:creationId xmlns:a16="http://schemas.microsoft.com/office/drawing/2014/main" id="{C4DA4CC7-3964-9A1F-34F9-5AF6E64BD289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6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10BBBF61-3B45-7FE3-CA4B-F1312EBCCE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72" t="8019" r="24249" b="11716"/>
          <a:stretch/>
        </p:blipFill>
        <p:spPr>
          <a:xfrm>
            <a:off x="417452" y="1158476"/>
            <a:ext cx="2241335" cy="2245768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Segnaposto tabella 7">
            <a:extLst>
              <a:ext uri="{FF2B5EF4-FFF2-40B4-BE49-F238E27FC236}">
                <a16:creationId xmlns:a16="http://schemas.microsoft.com/office/drawing/2014/main" id="{0F18D79A-2E54-1613-AF93-9469C070D2B3}"/>
              </a:ext>
            </a:extLst>
          </p:cNvPr>
          <p:cNvGraphicFramePr>
            <a:graphicFrameLocks/>
          </p:cNvGraphicFramePr>
          <p:nvPr/>
        </p:nvGraphicFramePr>
        <p:xfrm>
          <a:off x="2719893" y="1878809"/>
          <a:ext cx="2899170" cy="132365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1426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573262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147822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456660">
                  <a:extLst>
                    <a:ext uri="{9D8B030D-6E8A-4147-A177-3AD203B41FA5}">
                      <a16:colId xmlns:a16="http://schemas.microsoft.com/office/drawing/2014/main" val="495104116"/>
                    </a:ext>
                  </a:extLst>
                </a:gridCol>
              </a:tblGrid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u="none" dirty="0">
                          <a:solidFill>
                            <a:sysClr val="windowText" lastClr="000000"/>
                          </a:solidFill>
                          <a:effectLst/>
                        </a:rPr>
                        <a:t>Events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Area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N Local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-----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</a:tbl>
          </a:graphicData>
        </a:graphic>
      </p:graphicFrame>
      <p:pic>
        <p:nvPicPr>
          <p:cNvPr id="59" name="Picture 58">
            <a:extLst>
              <a:ext uri="{FF2B5EF4-FFF2-40B4-BE49-F238E27FC236}">
                <a16:creationId xmlns:a16="http://schemas.microsoft.com/office/drawing/2014/main" id="{D2A53544-36F9-B451-79D6-9EBD152815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753" t="50000" r="47310" b="22869"/>
          <a:stretch/>
        </p:blipFill>
        <p:spPr>
          <a:xfrm>
            <a:off x="2487986" y="4058023"/>
            <a:ext cx="2899169" cy="2219244"/>
          </a:xfrm>
          <a:prstGeom prst="rect">
            <a:avLst/>
          </a:prstGeom>
        </p:spPr>
      </p:pic>
      <p:sp>
        <p:nvSpPr>
          <p:cNvPr id="60" name="Ovale 46">
            <a:extLst>
              <a:ext uri="{FF2B5EF4-FFF2-40B4-BE49-F238E27FC236}">
                <a16:creationId xmlns:a16="http://schemas.microsoft.com/office/drawing/2014/main" id="{8168F632-897B-F040-A479-A517E23CDC52}"/>
              </a:ext>
            </a:extLst>
          </p:cNvPr>
          <p:cNvSpPr/>
          <p:nvPr/>
        </p:nvSpPr>
        <p:spPr>
          <a:xfrm>
            <a:off x="5832947" y="4012659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56">
            <a:extLst>
              <a:ext uri="{FF2B5EF4-FFF2-40B4-BE49-F238E27FC236}">
                <a16:creationId xmlns:a16="http://schemas.microsoft.com/office/drawing/2014/main" id="{4FA39249-F238-08DE-CC79-D5D6A1F1C116}"/>
              </a:ext>
            </a:extLst>
          </p:cNvPr>
          <p:cNvSpPr/>
          <p:nvPr/>
        </p:nvSpPr>
        <p:spPr>
          <a:xfrm>
            <a:off x="5832947" y="4448222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62" name="Immagine 4" descr="Immagine che contiene cerchio, ingranaggio, ruota, design&#10;&#10;Descrizione generata automaticamente">
            <a:extLst>
              <a:ext uri="{FF2B5EF4-FFF2-40B4-BE49-F238E27FC236}">
                <a16:creationId xmlns:a16="http://schemas.microsoft.com/office/drawing/2014/main" id="{60CFF9D6-BE67-83BD-69B5-65B31E3335E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778" y1="35444" x2="27778" y2="35444"/>
                        <a14:foregroundMark x1="55444" y1="40222" x2="55444" y2="40222"/>
                        <a14:foregroundMark x1="58000" y1="40222" x2="58000" y2="40222"/>
                        <a14:foregroundMark x1="42778" y1="58778" x2="42778" y2="58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363">
            <a:off x="176261" y="3926316"/>
            <a:ext cx="2511707" cy="25117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C0D8AF0-7618-B11D-FBCE-8FB050CA84B9}"/>
              </a:ext>
            </a:extLst>
          </p:cNvPr>
          <p:cNvSpPr txBox="1"/>
          <p:nvPr/>
        </p:nvSpPr>
        <p:spPr>
          <a:xfrm>
            <a:off x="643691" y="5765830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</a:t>
            </a:r>
            <a:r>
              <a:rPr lang="it-IT" sz="2200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endParaRPr lang="en-GB" sz="2200" b="1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CB242EA-C256-FEA6-F2D2-714633803B16}"/>
              </a:ext>
            </a:extLst>
          </p:cNvPr>
          <p:cNvSpPr txBox="1"/>
          <p:nvPr/>
        </p:nvSpPr>
        <p:spPr>
          <a:xfrm>
            <a:off x="183426" y="738559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1°step: </a:t>
            </a:r>
            <a:r>
              <a:rPr lang="it-IT" sz="2000" b="1" dirty="0" err="1">
                <a:solidFill>
                  <a:srgbClr val="002060"/>
                </a:solidFill>
              </a:rPr>
              <a:t>bwconncomp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205268B-2275-A923-AE98-D8EC2B2BAED2}"/>
              </a:ext>
            </a:extLst>
          </p:cNvPr>
          <p:cNvSpPr txBox="1"/>
          <p:nvPr/>
        </p:nvSpPr>
        <p:spPr>
          <a:xfrm>
            <a:off x="200163" y="3631968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2°step: K-</a:t>
            </a:r>
            <a:r>
              <a:rPr lang="it-IT" sz="2000" b="1" dirty="0" err="1">
                <a:solidFill>
                  <a:srgbClr val="002060"/>
                </a:solidFill>
              </a:rPr>
              <a:t>means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2BD5986-4EB0-3C6A-7ADB-013FC2DE379E}"/>
              </a:ext>
            </a:extLst>
          </p:cNvPr>
          <p:cNvSpPr/>
          <p:nvPr/>
        </p:nvSpPr>
        <p:spPr>
          <a:xfrm>
            <a:off x="-2765" y="3597241"/>
            <a:ext cx="6094378" cy="2713304"/>
          </a:xfrm>
          <a:prstGeom prst="roundRect">
            <a:avLst/>
          </a:prstGeom>
          <a:solidFill>
            <a:srgbClr val="FF8001">
              <a:alpha val="15000"/>
            </a:srgbClr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C3917B-3A5A-E1F7-21CC-BED41654F5FC}"/>
              </a:ext>
            </a:extLst>
          </p:cNvPr>
          <p:cNvSpPr/>
          <p:nvPr/>
        </p:nvSpPr>
        <p:spPr>
          <a:xfrm>
            <a:off x="-1" y="787178"/>
            <a:ext cx="6091613" cy="268736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F4874C-E1DF-CEC3-DE6E-42EC00581B39}"/>
              </a:ext>
            </a:extLst>
          </p:cNvPr>
          <p:cNvSpPr/>
          <p:nvPr/>
        </p:nvSpPr>
        <p:spPr>
          <a:xfrm>
            <a:off x="-2766" y="3571296"/>
            <a:ext cx="6094378" cy="2739249"/>
          </a:xfrm>
          <a:prstGeom prst="roundRect">
            <a:avLst/>
          </a:prstGeom>
          <a:noFill/>
          <a:ln w="57150"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10BFB-0877-EBAD-8930-5447899FFDF9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8EB19-281D-08F8-4728-E174D1921090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383E2C-D604-01CB-5F62-6358D52D1957}"/>
              </a:ext>
            </a:extLst>
          </p:cNvPr>
          <p:cNvSpPr/>
          <p:nvPr/>
        </p:nvSpPr>
        <p:spPr>
          <a:xfrm>
            <a:off x="1604856" y="2196527"/>
            <a:ext cx="1041722" cy="1072729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76200">
            <a:solidFill>
              <a:srgbClr val="FF80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91594E1E-FED3-1959-1002-4597477A96BA}"/>
              </a:ext>
            </a:extLst>
          </p:cNvPr>
          <p:cNvSpPr/>
          <p:nvPr/>
        </p:nvSpPr>
        <p:spPr>
          <a:xfrm>
            <a:off x="868457" y="1460928"/>
            <a:ext cx="196222" cy="187208"/>
          </a:xfrm>
          <a:prstGeom prst="donut">
            <a:avLst>
              <a:gd name="adj" fmla="val 3064"/>
            </a:avLst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035422-681E-8ECA-BE75-13356A84AD24}"/>
              </a:ext>
            </a:extLst>
          </p:cNvPr>
          <p:cNvCxnSpPr>
            <a:cxnSpLocks/>
            <a:stCxn id="19" idx="6"/>
          </p:cNvCxnSpPr>
          <p:nvPr/>
        </p:nvCxnSpPr>
        <p:spPr>
          <a:xfrm>
            <a:off x="1064679" y="1554532"/>
            <a:ext cx="1088685" cy="575655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D61D3F-82EB-84EB-E743-2A72E648A463}"/>
              </a:ext>
            </a:extLst>
          </p:cNvPr>
          <p:cNvCxnSpPr>
            <a:cxnSpLocks/>
            <a:stCxn id="19" idx="3"/>
            <a:endCxn id="18" idx="3"/>
          </p:cNvCxnSpPr>
          <p:nvPr/>
        </p:nvCxnSpPr>
        <p:spPr>
          <a:xfrm>
            <a:off x="897193" y="1620720"/>
            <a:ext cx="860220" cy="1491438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95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9650DE2-7306-FB9C-E44E-849B93B51E51}"/>
              </a:ext>
            </a:extLst>
          </p:cNvPr>
          <p:cNvSpPr/>
          <p:nvPr/>
        </p:nvSpPr>
        <p:spPr>
          <a:xfrm>
            <a:off x="6199858" y="2445565"/>
            <a:ext cx="1744399" cy="583659"/>
          </a:xfrm>
          <a:prstGeom prst="roundRect">
            <a:avLst/>
          </a:prstGeom>
          <a:solidFill>
            <a:schemeClr val="accent1">
              <a:alpha val="1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CF15F-7C44-EF65-9A6E-345235D7CD55}"/>
              </a:ext>
            </a:extLst>
          </p:cNvPr>
          <p:cNvSpPr txBox="1"/>
          <p:nvPr/>
        </p:nvSpPr>
        <p:spPr>
          <a:xfrm>
            <a:off x="6199859" y="1046600"/>
            <a:ext cx="586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800" b="1" dirty="0"/>
          </a:p>
          <a:p>
            <a:pPr algn="just"/>
            <a:r>
              <a:rPr lang="it-IT" sz="1800" dirty="0"/>
              <a:t>Are </a:t>
            </a:r>
            <a:r>
              <a:rPr lang="it-IT" sz="1800" dirty="0" err="1"/>
              <a:t>specific</a:t>
            </a:r>
            <a:r>
              <a:rPr lang="it-IT" sz="1800" dirty="0"/>
              <a:t> </a:t>
            </a:r>
            <a:r>
              <a:rPr lang="it-IT" sz="1800" dirty="0" err="1"/>
              <a:t>algortihm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neural</a:t>
            </a:r>
            <a:r>
              <a:rPr lang="it-IT" dirty="0"/>
              <a:t> networks, </a:t>
            </a:r>
            <a:r>
              <a:rPr lang="it-IT" dirty="0" err="1"/>
              <a:t>both</a:t>
            </a:r>
            <a:r>
              <a:rPr lang="it-IT" dirty="0"/>
              <a:t> linear and </a:t>
            </a:r>
            <a:r>
              <a:rPr lang="it-IT" dirty="0" err="1"/>
              <a:t>convolutional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train</a:t>
            </a:r>
            <a:r>
              <a:rPr lang="it-IT" dirty="0"/>
              <a:t> to work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classifier</a:t>
            </a:r>
            <a:r>
              <a:rPr lang="it-IT" dirty="0"/>
              <a:t> with the help of a </a:t>
            </a:r>
            <a:r>
              <a:rPr lang="it-IT" dirty="0" err="1"/>
              <a:t>Labeled</a:t>
            </a:r>
            <a:r>
              <a:rPr lang="it-IT" dirty="0"/>
              <a:t> dataset.</a:t>
            </a:r>
            <a:r>
              <a:rPr lang="it-IT" sz="1800" dirty="0"/>
              <a:t> </a:t>
            </a:r>
            <a:endParaRPr lang="en-GB" dirty="0"/>
          </a:p>
        </p:txBody>
      </p:sp>
      <p:pic>
        <p:nvPicPr>
          <p:cNvPr id="7" name="Graphic 6" descr="Internet Of Things with solid fill">
            <a:extLst>
              <a:ext uri="{FF2B5EF4-FFF2-40B4-BE49-F238E27FC236}">
                <a16:creationId xmlns:a16="http://schemas.microsoft.com/office/drawing/2014/main" id="{C89C8161-790D-6FC2-2E02-D86A4FDE8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0512" y="2445566"/>
            <a:ext cx="1545771" cy="154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C02F7-F314-72D7-9025-4711FEA23969}"/>
              </a:ext>
            </a:extLst>
          </p:cNvPr>
          <p:cNvSpPr txBox="1"/>
          <p:nvPr/>
        </p:nvSpPr>
        <p:spPr>
          <a:xfrm>
            <a:off x="7383453" y="787178"/>
            <a:ext cx="35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FEA612"/>
                </a:solidFill>
              </a:rPr>
              <a:t>Supervised</a:t>
            </a:r>
            <a:r>
              <a:rPr lang="it-IT" sz="2400" b="1" u="sng" dirty="0">
                <a:solidFill>
                  <a:srgbClr val="FEA612"/>
                </a:solidFill>
              </a:rPr>
              <a:t> </a:t>
            </a:r>
            <a:r>
              <a:rPr lang="it-IT" sz="2400" b="1" u="sng" dirty="0" err="1">
                <a:solidFill>
                  <a:srgbClr val="FEA612"/>
                </a:solidFill>
              </a:rPr>
              <a:t>Algorithm</a:t>
            </a:r>
            <a:endParaRPr lang="en-GB" sz="2400" b="1" u="sng" dirty="0">
              <a:solidFill>
                <a:srgbClr val="FEA612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D8B6FB0-D119-9589-6060-6B0D67036B60}"/>
              </a:ext>
            </a:extLst>
          </p:cNvPr>
          <p:cNvSpPr/>
          <p:nvPr/>
        </p:nvSpPr>
        <p:spPr>
          <a:xfrm>
            <a:off x="6199859" y="2445566"/>
            <a:ext cx="1974715" cy="58365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Dataset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5CC33-27C8-FF9D-20B3-F4B8957FE466}"/>
              </a:ext>
            </a:extLst>
          </p:cNvPr>
          <p:cNvSpPr txBox="1"/>
          <p:nvPr/>
        </p:nvSpPr>
        <p:spPr>
          <a:xfrm>
            <a:off x="6246209" y="4859006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/>
              <a:t>They</a:t>
            </a:r>
            <a:r>
              <a:rPr lang="it-IT" sz="1800" b="1" dirty="0"/>
              <a:t> </a:t>
            </a:r>
            <a:r>
              <a:rPr lang="it-IT" sz="1800" b="1" dirty="0" err="1"/>
              <a:t>learn</a:t>
            </a:r>
            <a:r>
              <a:rPr lang="it-IT" sz="1800" b="1" dirty="0"/>
              <a:t> </a:t>
            </a:r>
            <a:r>
              <a:rPr lang="it-IT" sz="1800" b="1" dirty="0" err="1"/>
              <a:t>how</a:t>
            </a:r>
            <a:r>
              <a:rPr lang="it-IT" sz="1800" b="1" dirty="0"/>
              <a:t> to make the </a:t>
            </a:r>
            <a:r>
              <a:rPr lang="it-IT" sz="1800" b="1" dirty="0" err="1"/>
              <a:t>wanted</a:t>
            </a:r>
            <a:r>
              <a:rPr lang="it-IT" sz="1800" b="1" dirty="0"/>
              <a:t> </a:t>
            </a:r>
            <a:r>
              <a:rPr lang="it-IT" sz="1800" b="1" dirty="0" err="1"/>
              <a:t>classification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on the dataset </a:t>
            </a:r>
            <a:r>
              <a:rPr lang="it-IT" sz="1800" b="1" dirty="0" err="1"/>
              <a:t>using</a:t>
            </a:r>
            <a:r>
              <a:rPr lang="it-IT" sz="1800" b="1" dirty="0"/>
              <a:t> the label </a:t>
            </a:r>
            <a:r>
              <a:rPr lang="it-IT" sz="1800" b="1" dirty="0" err="1"/>
              <a:t>as</a:t>
            </a:r>
            <a:r>
              <a:rPr lang="it-IT" sz="1800" b="1" dirty="0"/>
              <a:t> feedback for the training.</a:t>
            </a:r>
            <a:endParaRPr lang="en-GB" dirty="0"/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3C9CDBC0-21A2-5B67-460D-EAB9BE34B133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5531657" cy="102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</a:t>
            </a:r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Network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4" name="Freccia angolare in su 19">
            <a:extLst>
              <a:ext uri="{FF2B5EF4-FFF2-40B4-BE49-F238E27FC236}">
                <a16:creationId xmlns:a16="http://schemas.microsoft.com/office/drawing/2014/main" id="{CC33F8BF-4958-B4B5-012D-58CDE8626DA8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237758A4-600E-5E40-332F-B0FFDDB2F672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3° step</a:t>
            </a:r>
          </a:p>
        </p:txBody>
      </p:sp>
      <p:cxnSp>
        <p:nvCxnSpPr>
          <p:cNvPr id="14" name="Connettore diritto 24">
            <a:extLst>
              <a:ext uri="{FF2B5EF4-FFF2-40B4-BE49-F238E27FC236}">
                <a16:creationId xmlns:a16="http://schemas.microsoft.com/office/drawing/2014/main" id="{79C6CB71-44D8-0195-9A06-CAB64E6EBDB9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6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D9EB41CB-2660-34E4-3A5A-E6D5F3C582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72" t="8019" r="24249" b="11716"/>
          <a:stretch/>
        </p:blipFill>
        <p:spPr>
          <a:xfrm>
            <a:off x="417452" y="1158476"/>
            <a:ext cx="2241335" cy="2245768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Segnaposto tabella 7">
            <a:extLst>
              <a:ext uri="{FF2B5EF4-FFF2-40B4-BE49-F238E27FC236}">
                <a16:creationId xmlns:a16="http://schemas.microsoft.com/office/drawing/2014/main" id="{135925DC-C9BD-4C64-8ECB-78E6C07922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752502"/>
              </p:ext>
            </p:extLst>
          </p:nvPr>
        </p:nvGraphicFramePr>
        <p:xfrm>
          <a:off x="2719893" y="1878809"/>
          <a:ext cx="2899170" cy="132365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1426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573262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147822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456660">
                  <a:extLst>
                    <a:ext uri="{9D8B030D-6E8A-4147-A177-3AD203B41FA5}">
                      <a16:colId xmlns:a16="http://schemas.microsoft.com/office/drawing/2014/main" val="495104116"/>
                    </a:ext>
                  </a:extLst>
                </a:gridCol>
              </a:tblGrid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u="none" dirty="0">
                          <a:solidFill>
                            <a:sysClr val="windowText" lastClr="000000"/>
                          </a:solidFill>
                          <a:effectLst/>
                        </a:rPr>
                        <a:t>Events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Area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N Local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-----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</a:tbl>
          </a:graphicData>
        </a:graphic>
      </p:graphicFrame>
      <p:pic>
        <p:nvPicPr>
          <p:cNvPr id="59" name="Picture 58">
            <a:extLst>
              <a:ext uri="{FF2B5EF4-FFF2-40B4-BE49-F238E27FC236}">
                <a16:creationId xmlns:a16="http://schemas.microsoft.com/office/drawing/2014/main" id="{4C690EA7-01C2-3C37-7589-3D9FB3AC3F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753" t="50000" r="47310" b="22869"/>
          <a:stretch/>
        </p:blipFill>
        <p:spPr>
          <a:xfrm>
            <a:off x="2487986" y="4058023"/>
            <a:ext cx="2899169" cy="2219244"/>
          </a:xfrm>
          <a:prstGeom prst="rect">
            <a:avLst/>
          </a:prstGeom>
        </p:spPr>
      </p:pic>
      <p:sp>
        <p:nvSpPr>
          <p:cNvPr id="60" name="Ovale 46">
            <a:extLst>
              <a:ext uri="{FF2B5EF4-FFF2-40B4-BE49-F238E27FC236}">
                <a16:creationId xmlns:a16="http://schemas.microsoft.com/office/drawing/2014/main" id="{B515B99E-3364-FCAD-F3C6-4D1FDE833CFF}"/>
              </a:ext>
            </a:extLst>
          </p:cNvPr>
          <p:cNvSpPr/>
          <p:nvPr/>
        </p:nvSpPr>
        <p:spPr>
          <a:xfrm>
            <a:off x="5832947" y="4012659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56">
            <a:extLst>
              <a:ext uri="{FF2B5EF4-FFF2-40B4-BE49-F238E27FC236}">
                <a16:creationId xmlns:a16="http://schemas.microsoft.com/office/drawing/2014/main" id="{CE41992E-5C5D-C3D6-DF8A-817C7F900314}"/>
              </a:ext>
            </a:extLst>
          </p:cNvPr>
          <p:cNvSpPr/>
          <p:nvPr/>
        </p:nvSpPr>
        <p:spPr>
          <a:xfrm>
            <a:off x="5832947" y="4448222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62" name="Immagine 4" descr="Immagine che contiene cerchio, ingranaggio, ruota, design&#10;&#10;Descrizione generata automaticamente">
            <a:extLst>
              <a:ext uri="{FF2B5EF4-FFF2-40B4-BE49-F238E27FC236}">
                <a16:creationId xmlns:a16="http://schemas.microsoft.com/office/drawing/2014/main" id="{BC6697CE-6855-F8F6-C0F2-493FE5B9BB2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778" y1="35444" x2="27778" y2="35444"/>
                        <a14:foregroundMark x1="55444" y1="40222" x2="55444" y2="40222"/>
                        <a14:foregroundMark x1="58000" y1="40222" x2="58000" y2="40222"/>
                        <a14:foregroundMark x1="42778" y1="58778" x2="42778" y2="58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363">
            <a:off x="176261" y="3926316"/>
            <a:ext cx="2511707" cy="25117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C2DA334-930E-B03E-EA6D-3B1AE40DEFF0}"/>
              </a:ext>
            </a:extLst>
          </p:cNvPr>
          <p:cNvSpPr txBox="1"/>
          <p:nvPr/>
        </p:nvSpPr>
        <p:spPr>
          <a:xfrm>
            <a:off x="643691" y="5765830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</a:t>
            </a:r>
            <a:r>
              <a:rPr lang="it-IT" sz="2200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endParaRPr lang="en-GB" sz="2200" b="1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A29C6-32CA-D9E2-36B7-63CD8CECE305}"/>
              </a:ext>
            </a:extLst>
          </p:cNvPr>
          <p:cNvSpPr txBox="1"/>
          <p:nvPr/>
        </p:nvSpPr>
        <p:spPr>
          <a:xfrm>
            <a:off x="183426" y="738559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1°step: </a:t>
            </a:r>
            <a:r>
              <a:rPr lang="it-IT" sz="2000" b="1" dirty="0" err="1">
                <a:solidFill>
                  <a:srgbClr val="002060"/>
                </a:solidFill>
              </a:rPr>
              <a:t>bwconncomp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3A7371-B545-7D48-BC5B-9D5D266A237C}"/>
              </a:ext>
            </a:extLst>
          </p:cNvPr>
          <p:cNvSpPr txBox="1"/>
          <p:nvPr/>
        </p:nvSpPr>
        <p:spPr>
          <a:xfrm>
            <a:off x="200163" y="3631968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2°step: K-</a:t>
            </a:r>
            <a:r>
              <a:rPr lang="it-IT" sz="2000" b="1" dirty="0" err="1">
                <a:solidFill>
                  <a:srgbClr val="002060"/>
                </a:solidFill>
              </a:rPr>
              <a:t>means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1AF8EEA-7335-6595-3E04-620E6CD43E6A}"/>
              </a:ext>
            </a:extLst>
          </p:cNvPr>
          <p:cNvSpPr/>
          <p:nvPr/>
        </p:nvSpPr>
        <p:spPr>
          <a:xfrm>
            <a:off x="-2765" y="3597241"/>
            <a:ext cx="6094378" cy="2713304"/>
          </a:xfrm>
          <a:prstGeom prst="roundRect">
            <a:avLst/>
          </a:prstGeom>
          <a:solidFill>
            <a:srgbClr val="FF8001">
              <a:alpha val="15000"/>
            </a:srgbClr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BC35337-8D1E-01FF-FF92-D8D5C26232CA}"/>
              </a:ext>
            </a:extLst>
          </p:cNvPr>
          <p:cNvSpPr/>
          <p:nvPr/>
        </p:nvSpPr>
        <p:spPr>
          <a:xfrm>
            <a:off x="-1" y="787178"/>
            <a:ext cx="6091613" cy="268736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0D583F2-5A15-9A0C-8A54-6E623EDDD8C7}"/>
              </a:ext>
            </a:extLst>
          </p:cNvPr>
          <p:cNvSpPr/>
          <p:nvPr/>
        </p:nvSpPr>
        <p:spPr>
          <a:xfrm>
            <a:off x="-2766" y="3571296"/>
            <a:ext cx="6094378" cy="2739249"/>
          </a:xfrm>
          <a:prstGeom prst="roundRect">
            <a:avLst/>
          </a:prstGeom>
          <a:noFill/>
          <a:ln w="57150"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59DBA0-6C80-4B94-5CC8-D5443709E8A2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8E030-0894-2E23-31E8-CEAAF0A54351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C72338-277B-ACAC-E3CF-23CC9338D2EF}"/>
              </a:ext>
            </a:extLst>
          </p:cNvPr>
          <p:cNvSpPr txBox="1"/>
          <p:nvPr/>
        </p:nvSpPr>
        <p:spPr>
          <a:xfrm>
            <a:off x="11824030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A42688-2B36-C978-1828-C745D14B7D24}"/>
              </a:ext>
            </a:extLst>
          </p:cNvPr>
          <p:cNvSpPr/>
          <p:nvPr/>
        </p:nvSpPr>
        <p:spPr>
          <a:xfrm>
            <a:off x="1604856" y="2196527"/>
            <a:ext cx="1041722" cy="1072729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76200">
            <a:solidFill>
              <a:srgbClr val="FF80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30824B37-548E-F115-060E-6FC703967B96}"/>
              </a:ext>
            </a:extLst>
          </p:cNvPr>
          <p:cNvSpPr/>
          <p:nvPr/>
        </p:nvSpPr>
        <p:spPr>
          <a:xfrm>
            <a:off x="868457" y="1460928"/>
            <a:ext cx="196222" cy="187208"/>
          </a:xfrm>
          <a:prstGeom prst="donut">
            <a:avLst>
              <a:gd name="adj" fmla="val 3064"/>
            </a:avLst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41E8F-0237-4C93-9146-A9DB315A573F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1064679" y="1554532"/>
            <a:ext cx="1088685" cy="575655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91BA2E-97F6-7B33-03B6-5D93E5A11721}"/>
              </a:ext>
            </a:extLst>
          </p:cNvPr>
          <p:cNvCxnSpPr>
            <a:cxnSpLocks/>
            <a:stCxn id="18" idx="3"/>
            <a:endCxn id="17" idx="3"/>
          </p:cNvCxnSpPr>
          <p:nvPr/>
        </p:nvCxnSpPr>
        <p:spPr>
          <a:xfrm>
            <a:off x="897193" y="1620720"/>
            <a:ext cx="860220" cy="1491438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125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DE4D9-EFA5-9877-B891-62CDA29BC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17B4ECD9-6DEF-68F9-1EC3-5A5C377C12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53" t="50000" r="47310" b="22869"/>
          <a:stretch/>
        </p:blipFill>
        <p:spPr>
          <a:xfrm>
            <a:off x="2487986" y="4058023"/>
            <a:ext cx="2899169" cy="2219244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40921BC-82EA-F9FD-FA29-80AAC99B5F7E}"/>
              </a:ext>
            </a:extLst>
          </p:cNvPr>
          <p:cNvSpPr/>
          <p:nvPr/>
        </p:nvSpPr>
        <p:spPr>
          <a:xfrm>
            <a:off x="6246210" y="3436844"/>
            <a:ext cx="1698048" cy="583659"/>
          </a:xfrm>
          <a:prstGeom prst="roundRect">
            <a:avLst/>
          </a:prstGeom>
          <a:solidFill>
            <a:srgbClr val="FF8001">
              <a:alpha val="15000"/>
            </a:srgbClr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D6442D7-55DD-271A-AD10-1C480D0C859F}"/>
              </a:ext>
            </a:extLst>
          </p:cNvPr>
          <p:cNvSpPr/>
          <p:nvPr/>
        </p:nvSpPr>
        <p:spPr>
          <a:xfrm>
            <a:off x="6199859" y="2445566"/>
            <a:ext cx="1974715" cy="58365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Dataset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3A5B3-22A0-3A84-1E45-8C3CCF5B283D}"/>
              </a:ext>
            </a:extLst>
          </p:cNvPr>
          <p:cNvSpPr txBox="1"/>
          <p:nvPr/>
        </p:nvSpPr>
        <p:spPr>
          <a:xfrm>
            <a:off x="6199859" y="1046600"/>
            <a:ext cx="586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800" b="1" dirty="0"/>
          </a:p>
          <a:p>
            <a:pPr algn="just"/>
            <a:r>
              <a:rPr lang="it-IT" sz="1800" dirty="0"/>
              <a:t>Are </a:t>
            </a:r>
            <a:r>
              <a:rPr lang="it-IT" sz="1800" dirty="0" err="1"/>
              <a:t>specific</a:t>
            </a:r>
            <a:r>
              <a:rPr lang="it-IT" sz="1800" dirty="0"/>
              <a:t> </a:t>
            </a:r>
            <a:r>
              <a:rPr lang="it-IT" sz="1800" dirty="0" err="1"/>
              <a:t>algortihm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neural</a:t>
            </a:r>
            <a:r>
              <a:rPr lang="it-IT" dirty="0"/>
              <a:t> networks, </a:t>
            </a:r>
            <a:r>
              <a:rPr lang="it-IT" dirty="0" err="1"/>
              <a:t>both</a:t>
            </a:r>
            <a:r>
              <a:rPr lang="it-IT" dirty="0"/>
              <a:t> linear and </a:t>
            </a:r>
            <a:r>
              <a:rPr lang="it-IT" dirty="0" err="1"/>
              <a:t>convolutional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train</a:t>
            </a:r>
            <a:r>
              <a:rPr lang="it-IT" dirty="0"/>
              <a:t> to work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classifier</a:t>
            </a:r>
            <a:r>
              <a:rPr lang="it-IT" dirty="0"/>
              <a:t> with the help of a </a:t>
            </a:r>
            <a:r>
              <a:rPr lang="it-IT" dirty="0" err="1"/>
              <a:t>Labeled</a:t>
            </a:r>
            <a:r>
              <a:rPr lang="it-IT" dirty="0"/>
              <a:t> dataset.</a:t>
            </a:r>
            <a:r>
              <a:rPr lang="it-IT" sz="1800" dirty="0"/>
              <a:t> </a:t>
            </a:r>
            <a:endParaRPr lang="en-GB" dirty="0"/>
          </a:p>
        </p:txBody>
      </p:sp>
      <p:pic>
        <p:nvPicPr>
          <p:cNvPr id="7" name="Graphic 6" descr="Internet Of Things with solid fill">
            <a:extLst>
              <a:ext uri="{FF2B5EF4-FFF2-40B4-BE49-F238E27FC236}">
                <a16:creationId xmlns:a16="http://schemas.microsoft.com/office/drawing/2014/main" id="{FD0091F9-161A-74BE-1511-514322D8B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0512" y="2445566"/>
            <a:ext cx="1545771" cy="154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F0CEBE-1A7D-BE3A-C9E7-5921A961AADC}"/>
              </a:ext>
            </a:extLst>
          </p:cNvPr>
          <p:cNvSpPr txBox="1"/>
          <p:nvPr/>
        </p:nvSpPr>
        <p:spPr>
          <a:xfrm>
            <a:off x="7383453" y="787178"/>
            <a:ext cx="35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FEA612"/>
                </a:solidFill>
              </a:rPr>
              <a:t>Supervised</a:t>
            </a:r>
            <a:r>
              <a:rPr lang="it-IT" sz="2400" b="1" u="sng" dirty="0">
                <a:solidFill>
                  <a:srgbClr val="FEA612"/>
                </a:solidFill>
              </a:rPr>
              <a:t> </a:t>
            </a:r>
            <a:r>
              <a:rPr lang="it-IT" sz="2400" b="1" u="sng" dirty="0" err="1">
                <a:solidFill>
                  <a:srgbClr val="FEA612"/>
                </a:solidFill>
              </a:rPr>
              <a:t>Algorithm</a:t>
            </a:r>
            <a:endParaRPr lang="en-GB" sz="2400" b="1" u="sng" dirty="0">
              <a:solidFill>
                <a:srgbClr val="FEA612"/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B6220E7-5ED5-7AD2-4162-EF914A2AB9C3}"/>
              </a:ext>
            </a:extLst>
          </p:cNvPr>
          <p:cNvSpPr/>
          <p:nvPr/>
        </p:nvSpPr>
        <p:spPr>
          <a:xfrm>
            <a:off x="6246209" y="3429000"/>
            <a:ext cx="1974715" cy="583659"/>
          </a:xfrm>
          <a:prstGeom prst="homePlate">
            <a:avLst/>
          </a:prstGeom>
          <a:solidFill>
            <a:srgbClr val="FEA612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Label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2F30D1-0F5F-1E93-6DD6-62BF95C18729}"/>
              </a:ext>
            </a:extLst>
          </p:cNvPr>
          <p:cNvSpPr txBox="1"/>
          <p:nvPr/>
        </p:nvSpPr>
        <p:spPr>
          <a:xfrm>
            <a:off x="6246209" y="4859006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/>
              <a:t>They</a:t>
            </a:r>
            <a:r>
              <a:rPr lang="it-IT" sz="1800" b="1" dirty="0"/>
              <a:t> </a:t>
            </a:r>
            <a:r>
              <a:rPr lang="it-IT" sz="1800" b="1" dirty="0" err="1"/>
              <a:t>learn</a:t>
            </a:r>
            <a:r>
              <a:rPr lang="it-IT" sz="1800" b="1" dirty="0"/>
              <a:t> </a:t>
            </a:r>
            <a:r>
              <a:rPr lang="it-IT" sz="1800" b="1" dirty="0" err="1"/>
              <a:t>how</a:t>
            </a:r>
            <a:r>
              <a:rPr lang="it-IT" sz="1800" b="1" dirty="0"/>
              <a:t> to make the </a:t>
            </a:r>
            <a:r>
              <a:rPr lang="it-IT" sz="1800" b="1" dirty="0" err="1"/>
              <a:t>wanted</a:t>
            </a:r>
            <a:r>
              <a:rPr lang="it-IT" sz="1800" b="1" dirty="0"/>
              <a:t> </a:t>
            </a:r>
            <a:r>
              <a:rPr lang="it-IT" sz="1800" b="1" dirty="0" err="1"/>
              <a:t>classification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on the dataset </a:t>
            </a:r>
            <a:r>
              <a:rPr lang="it-IT" sz="1800" b="1" dirty="0" err="1"/>
              <a:t>using</a:t>
            </a:r>
            <a:r>
              <a:rPr lang="it-IT" sz="1800" b="1" dirty="0"/>
              <a:t> the label </a:t>
            </a:r>
            <a:r>
              <a:rPr lang="it-IT" sz="1800" b="1" dirty="0" err="1"/>
              <a:t>as</a:t>
            </a:r>
            <a:r>
              <a:rPr lang="it-IT" sz="1800" b="1" dirty="0"/>
              <a:t> feedback for the training.</a:t>
            </a:r>
            <a:endParaRPr lang="en-GB" dirty="0"/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6C3A9E7C-4429-0B6D-2390-EA799554A499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5531657" cy="102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</a:t>
            </a:r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Network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4" name="Freccia angolare in su 19">
            <a:extLst>
              <a:ext uri="{FF2B5EF4-FFF2-40B4-BE49-F238E27FC236}">
                <a16:creationId xmlns:a16="http://schemas.microsoft.com/office/drawing/2014/main" id="{3C1FDF37-0DF0-C0EB-761E-8D7B11340DA3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35AC510C-A60B-65CA-36BA-9E260B328EB8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3° step</a:t>
            </a:r>
          </a:p>
        </p:txBody>
      </p:sp>
      <p:cxnSp>
        <p:nvCxnSpPr>
          <p:cNvPr id="14" name="Connettore diritto 24">
            <a:extLst>
              <a:ext uri="{FF2B5EF4-FFF2-40B4-BE49-F238E27FC236}">
                <a16:creationId xmlns:a16="http://schemas.microsoft.com/office/drawing/2014/main" id="{E42A97A4-535B-3B50-13CE-C82547F85353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6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C86107A9-EC71-5F35-87A5-80D8176E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72" t="8019" r="24249" b="11716"/>
          <a:stretch/>
        </p:blipFill>
        <p:spPr>
          <a:xfrm>
            <a:off x="417452" y="1158476"/>
            <a:ext cx="2241335" cy="2245768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Segnaposto tabella 7">
            <a:extLst>
              <a:ext uri="{FF2B5EF4-FFF2-40B4-BE49-F238E27FC236}">
                <a16:creationId xmlns:a16="http://schemas.microsoft.com/office/drawing/2014/main" id="{709925E4-291C-3956-305F-92092F6D9556}"/>
              </a:ext>
            </a:extLst>
          </p:cNvPr>
          <p:cNvGraphicFramePr>
            <a:graphicFrameLocks/>
          </p:cNvGraphicFramePr>
          <p:nvPr/>
        </p:nvGraphicFramePr>
        <p:xfrm>
          <a:off x="2719893" y="1878809"/>
          <a:ext cx="2899170" cy="132365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1426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573262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147822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456660">
                  <a:extLst>
                    <a:ext uri="{9D8B030D-6E8A-4147-A177-3AD203B41FA5}">
                      <a16:colId xmlns:a16="http://schemas.microsoft.com/office/drawing/2014/main" val="495104116"/>
                    </a:ext>
                  </a:extLst>
                </a:gridCol>
              </a:tblGrid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u="none" dirty="0">
                          <a:solidFill>
                            <a:sysClr val="windowText" lastClr="000000"/>
                          </a:solidFill>
                          <a:effectLst/>
                        </a:rPr>
                        <a:t>Events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Area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N Local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-----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</a:tbl>
          </a:graphicData>
        </a:graphic>
      </p:graphicFrame>
      <p:sp>
        <p:nvSpPr>
          <p:cNvPr id="60" name="Ovale 46">
            <a:extLst>
              <a:ext uri="{FF2B5EF4-FFF2-40B4-BE49-F238E27FC236}">
                <a16:creationId xmlns:a16="http://schemas.microsoft.com/office/drawing/2014/main" id="{2EDD4121-D38B-294E-2FAC-0BB84F1CE1CA}"/>
              </a:ext>
            </a:extLst>
          </p:cNvPr>
          <p:cNvSpPr/>
          <p:nvPr/>
        </p:nvSpPr>
        <p:spPr>
          <a:xfrm>
            <a:off x="5832947" y="4012659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56">
            <a:extLst>
              <a:ext uri="{FF2B5EF4-FFF2-40B4-BE49-F238E27FC236}">
                <a16:creationId xmlns:a16="http://schemas.microsoft.com/office/drawing/2014/main" id="{A3D34453-B9F3-7B37-EFAE-8EE19EF8D867}"/>
              </a:ext>
            </a:extLst>
          </p:cNvPr>
          <p:cNvSpPr/>
          <p:nvPr/>
        </p:nvSpPr>
        <p:spPr>
          <a:xfrm>
            <a:off x="5832947" y="4448222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62" name="Immagine 4" descr="Immagine che contiene cerchio, ingranaggio, ruota, design&#10;&#10;Descrizione generata automaticamente">
            <a:extLst>
              <a:ext uri="{FF2B5EF4-FFF2-40B4-BE49-F238E27FC236}">
                <a16:creationId xmlns:a16="http://schemas.microsoft.com/office/drawing/2014/main" id="{C909C7E8-B680-16B1-3FB9-AEFE12CA8E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778" y1="35444" x2="27778" y2="35444"/>
                        <a14:foregroundMark x1="55444" y1="40222" x2="55444" y2="40222"/>
                        <a14:foregroundMark x1="58000" y1="40222" x2="58000" y2="40222"/>
                        <a14:foregroundMark x1="42778" y1="58778" x2="42778" y2="58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363">
            <a:off x="176261" y="3926316"/>
            <a:ext cx="2511707" cy="25117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B2EEBE4-1C18-7F7C-1738-D91AE9872063}"/>
              </a:ext>
            </a:extLst>
          </p:cNvPr>
          <p:cNvSpPr txBox="1"/>
          <p:nvPr/>
        </p:nvSpPr>
        <p:spPr>
          <a:xfrm>
            <a:off x="643691" y="5765830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</a:t>
            </a:r>
            <a:r>
              <a:rPr lang="it-IT" sz="2200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endParaRPr lang="en-GB" sz="2200" b="1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E9E75-7148-3313-79CF-1647855D6CF1}"/>
              </a:ext>
            </a:extLst>
          </p:cNvPr>
          <p:cNvSpPr txBox="1"/>
          <p:nvPr/>
        </p:nvSpPr>
        <p:spPr>
          <a:xfrm>
            <a:off x="183426" y="738559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1°step: </a:t>
            </a:r>
            <a:r>
              <a:rPr lang="it-IT" sz="2000" b="1" dirty="0" err="1">
                <a:solidFill>
                  <a:srgbClr val="002060"/>
                </a:solidFill>
              </a:rPr>
              <a:t>bwconncomp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AFA1F6-BDF4-77E7-84F2-DD208437D615}"/>
              </a:ext>
            </a:extLst>
          </p:cNvPr>
          <p:cNvSpPr txBox="1"/>
          <p:nvPr/>
        </p:nvSpPr>
        <p:spPr>
          <a:xfrm>
            <a:off x="200163" y="3631968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2°step: K-</a:t>
            </a:r>
            <a:r>
              <a:rPr lang="it-IT" sz="2000" b="1" dirty="0" err="1">
                <a:solidFill>
                  <a:srgbClr val="002060"/>
                </a:solidFill>
              </a:rPr>
              <a:t>means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2E28B7F-29DC-A9CB-3456-F6344647F942}"/>
              </a:ext>
            </a:extLst>
          </p:cNvPr>
          <p:cNvSpPr/>
          <p:nvPr/>
        </p:nvSpPr>
        <p:spPr>
          <a:xfrm>
            <a:off x="-1" y="787178"/>
            <a:ext cx="6091613" cy="268736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FE1FECE-4AB6-2361-607F-99B249021CFF}"/>
              </a:ext>
            </a:extLst>
          </p:cNvPr>
          <p:cNvSpPr/>
          <p:nvPr/>
        </p:nvSpPr>
        <p:spPr>
          <a:xfrm>
            <a:off x="-2766" y="3571296"/>
            <a:ext cx="6094378" cy="2739249"/>
          </a:xfrm>
          <a:prstGeom prst="roundRect">
            <a:avLst/>
          </a:prstGeom>
          <a:noFill/>
          <a:ln w="57150"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1FFBD9-8D7C-1706-D62D-ECDD438AFEB0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E4CEA-0138-6988-4219-CF8A5E64C27F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6B915D-18E7-4398-D92A-AB93DFE31264}"/>
              </a:ext>
            </a:extLst>
          </p:cNvPr>
          <p:cNvSpPr/>
          <p:nvPr/>
        </p:nvSpPr>
        <p:spPr>
          <a:xfrm>
            <a:off x="1604856" y="2196527"/>
            <a:ext cx="1041722" cy="1072729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76200">
            <a:solidFill>
              <a:srgbClr val="FF80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D534CE4C-B30D-C8B8-9993-39157C7D2008}"/>
              </a:ext>
            </a:extLst>
          </p:cNvPr>
          <p:cNvSpPr/>
          <p:nvPr/>
        </p:nvSpPr>
        <p:spPr>
          <a:xfrm>
            <a:off x="868457" y="1460928"/>
            <a:ext cx="196222" cy="187208"/>
          </a:xfrm>
          <a:prstGeom prst="donut">
            <a:avLst>
              <a:gd name="adj" fmla="val 3064"/>
            </a:avLst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E68C9E-890A-0F19-AD7A-E0D6C6A4445A}"/>
              </a:ext>
            </a:extLst>
          </p:cNvPr>
          <p:cNvCxnSpPr>
            <a:cxnSpLocks/>
            <a:stCxn id="17" idx="6"/>
          </p:cNvCxnSpPr>
          <p:nvPr/>
        </p:nvCxnSpPr>
        <p:spPr>
          <a:xfrm>
            <a:off x="1064679" y="1554532"/>
            <a:ext cx="1088685" cy="575655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FA4EFD-DCD2-19D0-0A8E-2EC80CFA510A}"/>
              </a:ext>
            </a:extLst>
          </p:cNvPr>
          <p:cNvCxnSpPr>
            <a:cxnSpLocks/>
            <a:stCxn id="17" idx="3"/>
            <a:endCxn id="11" idx="3"/>
          </p:cNvCxnSpPr>
          <p:nvPr/>
        </p:nvCxnSpPr>
        <p:spPr>
          <a:xfrm>
            <a:off x="897193" y="1620720"/>
            <a:ext cx="860220" cy="1491438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49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FE1B2C-7BC1-4AE2-9A50-2A4A70A9D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8244A-2C81-4C0E-A929-3EC8EFF35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55C7C-DEDA-241B-C3BA-678E906B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9" y="963997"/>
            <a:ext cx="3787457" cy="4938361"/>
          </a:xfrm>
        </p:spPr>
        <p:txBody>
          <a:bodyPr anchor="ctr">
            <a:normAutofit/>
          </a:bodyPr>
          <a:lstStyle/>
          <a:p>
            <a:pPr algn="r"/>
            <a:r>
              <a:rPr lang="it-IT" dirty="0" err="1"/>
              <a:t>Outline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F30EA-F3E0-9AA3-98AD-DD6DA8B9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490" y="564208"/>
            <a:ext cx="5512270" cy="5205664"/>
          </a:xfrm>
        </p:spPr>
        <p:txBody>
          <a:bodyPr anchor="ctr">
            <a:no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b="1" dirty="0" err="1"/>
              <a:t>Introduction</a:t>
            </a:r>
            <a:r>
              <a:rPr lang="it-IT" b="1" dirty="0"/>
              <a:t>: CCD X-rays Imaging</a:t>
            </a:r>
          </a:p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b="1" dirty="0"/>
              <a:t>First steps: </a:t>
            </a:r>
            <a:r>
              <a:rPr lang="it-IT" b="1" i="1" dirty="0"/>
              <a:t>Imaging &amp; Clustering Tools</a:t>
            </a:r>
          </a:p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b="1" dirty="0" err="1"/>
              <a:t>Neural</a:t>
            </a:r>
            <a:r>
              <a:rPr lang="it-IT" b="1" dirty="0"/>
              <a:t> Networks</a:t>
            </a:r>
          </a:p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b="1" dirty="0" err="1"/>
              <a:t>Conclusions</a:t>
            </a:r>
            <a:r>
              <a:rPr lang="it-IT" b="1" dirty="0"/>
              <a:t> &amp; </a:t>
            </a:r>
            <a:r>
              <a:rPr lang="it-IT" b="1" dirty="0" err="1"/>
              <a:t>Perspectives</a:t>
            </a:r>
            <a:endParaRPr lang="it-IT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8D53A-D5AC-9327-BBA7-BD760BFA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02EAE-E2ED-CBDD-F36A-B5D22E0EB849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27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CACB-D251-EA42-360B-2D3344E8E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CFF43AF3-5D15-9757-8988-4E5E37B08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53" t="50000" r="47310" b="22869"/>
          <a:stretch/>
        </p:blipFill>
        <p:spPr>
          <a:xfrm>
            <a:off x="2487986" y="4058023"/>
            <a:ext cx="2899169" cy="2219244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93313EB-5F06-9688-DD3E-1711A080F627}"/>
              </a:ext>
            </a:extLst>
          </p:cNvPr>
          <p:cNvSpPr/>
          <p:nvPr/>
        </p:nvSpPr>
        <p:spPr>
          <a:xfrm>
            <a:off x="6246210" y="3436844"/>
            <a:ext cx="1698048" cy="583659"/>
          </a:xfrm>
          <a:prstGeom prst="roundRect">
            <a:avLst/>
          </a:prstGeom>
          <a:solidFill>
            <a:srgbClr val="FF8001">
              <a:alpha val="15000"/>
            </a:srgbClr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817D2F0-FB83-8AC5-6F9A-0CC3FC09E7D2}"/>
              </a:ext>
            </a:extLst>
          </p:cNvPr>
          <p:cNvSpPr/>
          <p:nvPr/>
        </p:nvSpPr>
        <p:spPr>
          <a:xfrm>
            <a:off x="6199859" y="2445566"/>
            <a:ext cx="1974715" cy="58365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Dataset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68824-2016-73AF-2AFE-C42BA169F8CC}"/>
              </a:ext>
            </a:extLst>
          </p:cNvPr>
          <p:cNvSpPr txBox="1"/>
          <p:nvPr/>
        </p:nvSpPr>
        <p:spPr>
          <a:xfrm>
            <a:off x="6199859" y="1046600"/>
            <a:ext cx="586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800" b="1" dirty="0"/>
          </a:p>
          <a:p>
            <a:pPr algn="just"/>
            <a:r>
              <a:rPr lang="it-IT" sz="1800" dirty="0"/>
              <a:t>Are </a:t>
            </a:r>
            <a:r>
              <a:rPr lang="it-IT" sz="1800" dirty="0" err="1"/>
              <a:t>specific</a:t>
            </a:r>
            <a:r>
              <a:rPr lang="it-IT" sz="1800" dirty="0"/>
              <a:t> </a:t>
            </a:r>
            <a:r>
              <a:rPr lang="it-IT" sz="1800" dirty="0" err="1"/>
              <a:t>algortihm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neural</a:t>
            </a:r>
            <a:r>
              <a:rPr lang="it-IT" dirty="0"/>
              <a:t> networks, </a:t>
            </a:r>
            <a:r>
              <a:rPr lang="it-IT" dirty="0" err="1"/>
              <a:t>both</a:t>
            </a:r>
            <a:r>
              <a:rPr lang="it-IT" dirty="0"/>
              <a:t> linear and </a:t>
            </a:r>
            <a:r>
              <a:rPr lang="it-IT" dirty="0" err="1"/>
              <a:t>convolutional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train</a:t>
            </a:r>
            <a:r>
              <a:rPr lang="it-IT" dirty="0"/>
              <a:t> to work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classifier</a:t>
            </a:r>
            <a:r>
              <a:rPr lang="it-IT" dirty="0"/>
              <a:t> with the help of a </a:t>
            </a:r>
            <a:r>
              <a:rPr lang="it-IT" dirty="0" err="1"/>
              <a:t>Labeled</a:t>
            </a:r>
            <a:r>
              <a:rPr lang="it-IT" dirty="0"/>
              <a:t> dataset.</a:t>
            </a:r>
            <a:r>
              <a:rPr lang="it-IT" sz="1800" dirty="0"/>
              <a:t> </a:t>
            </a:r>
            <a:endParaRPr lang="en-GB" dirty="0"/>
          </a:p>
        </p:txBody>
      </p:sp>
      <p:pic>
        <p:nvPicPr>
          <p:cNvPr id="7" name="Graphic 6" descr="Internet Of Things with solid fill">
            <a:extLst>
              <a:ext uri="{FF2B5EF4-FFF2-40B4-BE49-F238E27FC236}">
                <a16:creationId xmlns:a16="http://schemas.microsoft.com/office/drawing/2014/main" id="{B3CA6A43-53E9-B3A6-335A-07C0B71D5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0512" y="2445566"/>
            <a:ext cx="1545771" cy="154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CA3DF-3A3D-1A52-CCED-D250E71FA3D2}"/>
              </a:ext>
            </a:extLst>
          </p:cNvPr>
          <p:cNvSpPr txBox="1"/>
          <p:nvPr/>
        </p:nvSpPr>
        <p:spPr>
          <a:xfrm>
            <a:off x="7383453" y="787178"/>
            <a:ext cx="35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FEA612"/>
                </a:solidFill>
              </a:rPr>
              <a:t>Supervised</a:t>
            </a:r>
            <a:r>
              <a:rPr lang="it-IT" sz="2400" b="1" u="sng" dirty="0">
                <a:solidFill>
                  <a:srgbClr val="FEA612"/>
                </a:solidFill>
              </a:rPr>
              <a:t> </a:t>
            </a:r>
            <a:r>
              <a:rPr lang="it-IT" sz="2400" b="1" u="sng" dirty="0" err="1">
                <a:solidFill>
                  <a:srgbClr val="FEA612"/>
                </a:solidFill>
              </a:rPr>
              <a:t>Algorithm</a:t>
            </a:r>
            <a:endParaRPr lang="en-GB" sz="2400" b="1" u="sng" dirty="0">
              <a:solidFill>
                <a:srgbClr val="FEA612"/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AEED6180-E8BD-A2E2-ADC1-2560A2CBBED0}"/>
              </a:ext>
            </a:extLst>
          </p:cNvPr>
          <p:cNvSpPr/>
          <p:nvPr/>
        </p:nvSpPr>
        <p:spPr>
          <a:xfrm>
            <a:off x="6246209" y="3429000"/>
            <a:ext cx="1974715" cy="583659"/>
          </a:xfrm>
          <a:prstGeom prst="homePlate">
            <a:avLst/>
          </a:prstGeom>
          <a:solidFill>
            <a:srgbClr val="FEA612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Label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B8C04-7FEF-05FC-098A-0D99DB23D903}"/>
              </a:ext>
            </a:extLst>
          </p:cNvPr>
          <p:cNvSpPr txBox="1"/>
          <p:nvPr/>
        </p:nvSpPr>
        <p:spPr>
          <a:xfrm>
            <a:off x="6246209" y="4859006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/>
              <a:t>They</a:t>
            </a:r>
            <a:r>
              <a:rPr lang="it-IT" sz="1800" b="1" dirty="0"/>
              <a:t> </a:t>
            </a:r>
            <a:r>
              <a:rPr lang="it-IT" sz="1800" b="1" dirty="0" err="1"/>
              <a:t>learn</a:t>
            </a:r>
            <a:r>
              <a:rPr lang="it-IT" sz="1800" b="1" dirty="0"/>
              <a:t> </a:t>
            </a:r>
            <a:r>
              <a:rPr lang="it-IT" sz="1800" b="1" dirty="0" err="1"/>
              <a:t>how</a:t>
            </a:r>
            <a:r>
              <a:rPr lang="it-IT" sz="1800" b="1" dirty="0"/>
              <a:t> to make the </a:t>
            </a:r>
            <a:r>
              <a:rPr lang="it-IT" sz="1800" b="1" dirty="0" err="1"/>
              <a:t>wanted</a:t>
            </a:r>
            <a:r>
              <a:rPr lang="it-IT" sz="1800" b="1" dirty="0"/>
              <a:t> </a:t>
            </a:r>
            <a:r>
              <a:rPr lang="it-IT" sz="1800" b="1" dirty="0" err="1"/>
              <a:t>classification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on the dataset </a:t>
            </a:r>
            <a:r>
              <a:rPr lang="it-IT" sz="1800" b="1" dirty="0" err="1"/>
              <a:t>using</a:t>
            </a:r>
            <a:r>
              <a:rPr lang="it-IT" sz="1800" b="1" dirty="0"/>
              <a:t> the label </a:t>
            </a:r>
            <a:r>
              <a:rPr lang="it-IT" sz="1800" b="1" dirty="0" err="1"/>
              <a:t>as</a:t>
            </a:r>
            <a:r>
              <a:rPr lang="it-IT" sz="1800" b="1" dirty="0"/>
              <a:t> feedback for the training.</a:t>
            </a:r>
            <a:endParaRPr lang="en-GB" dirty="0"/>
          </a:p>
        </p:txBody>
      </p:sp>
      <p:sp>
        <p:nvSpPr>
          <p:cNvPr id="2" name="Segnaposto contenuto 8">
            <a:extLst>
              <a:ext uri="{FF2B5EF4-FFF2-40B4-BE49-F238E27FC236}">
                <a16:creationId xmlns:a16="http://schemas.microsoft.com/office/drawing/2014/main" id="{0B613DF2-FC1C-D5DB-5060-DB390484C480}"/>
              </a:ext>
            </a:extLst>
          </p:cNvPr>
          <p:cNvSpPr txBox="1">
            <a:spLocks/>
          </p:cNvSpPr>
          <p:nvPr/>
        </p:nvSpPr>
        <p:spPr>
          <a:xfrm>
            <a:off x="1072867" y="113428"/>
            <a:ext cx="5531657" cy="102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</a:t>
            </a:r>
            <a:r>
              <a:rPr lang="it-IT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Network</a:t>
            </a:r>
            <a:endParaRPr lang="en-GB" sz="4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4" name="Freccia angolare in su 19">
            <a:extLst>
              <a:ext uri="{FF2B5EF4-FFF2-40B4-BE49-F238E27FC236}">
                <a16:creationId xmlns:a16="http://schemas.microsoft.com/office/drawing/2014/main" id="{DD82FF6B-A898-1092-6CE5-82D156E9281A}"/>
              </a:ext>
            </a:extLst>
          </p:cNvPr>
          <p:cNvSpPr/>
          <p:nvPr/>
        </p:nvSpPr>
        <p:spPr>
          <a:xfrm rot="5400000">
            <a:off x="204658" y="-6420"/>
            <a:ext cx="656617" cy="930579"/>
          </a:xfrm>
          <a:prstGeom prst="bentUpArrow">
            <a:avLst>
              <a:gd name="adj1" fmla="val 11369"/>
              <a:gd name="adj2" fmla="val 1429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DD3C64D0-3925-B03E-0534-EA8B98B88510}"/>
              </a:ext>
            </a:extLst>
          </p:cNvPr>
          <p:cNvSpPr txBox="1"/>
          <p:nvPr/>
        </p:nvSpPr>
        <p:spPr>
          <a:xfrm>
            <a:off x="142288" y="183389"/>
            <a:ext cx="7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</a:rPr>
              <a:t>3° step</a:t>
            </a:r>
          </a:p>
        </p:txBody>
      </p:sp>
      <p:cxnSp>
        <p:nvCxnSpPr>
          <p:cNvPr id="14" name="Connettore diritto 24">
            <a:extLst>
              <a:ext uri="{FF2B5EF4-FFF2-40B4-BE49-F238E27FC236}">
                <a16:creationId xmlns:a16="http://schemas.microsoft.com/office/drawing/2014/main" id="{9E081F93-E835-B3F2-6DF5-CB9407DB3349}"/>
              </a:ext>
            </a:extLst>
          </p:cNvPr>
          <p:cNvCxnSpPr>
            <a:cxnSpLocks/>
          </p:cNvCxnSpPr>
          <p:nvPr/>
        </p:nvCxnSpPr>
        <p:spPr>
          <a:xfrm>
            <a:off x="1151042" y="686389"/>
            <a:ext cx="6793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6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668B1EDC-66FE-D896-F580-72EBD9B2D2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72" t="8019" r="24249" b="11716"/>
          <a:stretch/>
        </p:blipFill>
        <p:spPr>
          <a:xfrm>
            <a:off x="417452" y="1158476"/>
            <a:ext cx="2241335" cy="2245768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Segnaposto tabella 7">
            <a:extLst>
              <a:ext uri="{FF2B5EF4-FFF2-40B4-BE49-F238E27FC236}">
                <a16:creationId xmlns:a16="http://schemas.microsoft.com/office/drawing/2014/main" id="{A9849F22-362E-CD81-9225-664B2AA8A43A}"/>
              </a:ext>
            </a:extLst>
          </p:cNvPr>
          <p:cNvGraphicFramePr>
            <a:graphicFrameLocks/>
          </p:cNvGraphicFramePr>
          <p:nvPr/>
        </p:nvGraphicFramePr>
        <p:xfrm>
          <a:off x="2719893" y="1878809"/>
          <a:ext cx="2899170" cy="132365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1426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573262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147822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456660">
                  <a:extLst>
                    <a:ext uri="{9D8B030D-6E8A-4147-A177-3AD203B41FA5}">
                      <a16:colId xmlns:a16="http://schemas.microsoft.com/office/drawing/2014/main" val="495104116"/>
                    </a:ext>
                  </a:extLst>
                </a:gridCol>
              </a:tblGrid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u="none" dirty="0">
                          <a:solidFill>
                            <a:sysClr val="windowText" lastClr="000000"/>
                          </a:solidFill>
                          <a:effectLst/>
                        </a:rPr>
                        <a:t>Events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Area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N Local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it-IT" sz="1200" b="1" i="0" dirty="0">
                          <a:solidFill>
                            <a:sysClr val="windowText" lastClr="000000"/>
                          </a:solidFill>
                          <a:effectLst/>
                        </a:rPr>
                        <a:t>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330914"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-----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it-IT"/>
                      </a:defPPr>
                    </a:lstStyle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 ----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it-IT" sz="1200" b="0" i="0" dirty="0">
                          <a:solidFill>
                            <a:sysClr val="windowText" lastClr="000000"/>
                          </a:solidFill>
                          <a:effectLst/>
                        </a:rPr>
                        <a:t>----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</a:tbl>
          </a:graphicData>
        </a:graphic>
      </p:graphicFrame>
      <p:sp>
        <p:nvSpPr>
          <p:cNvPr id="60" name="Ovale 46">
            <a:extLst>
              <a:ext uri="{FF2B5EF4-FFF2-40B4-BE49-F238E27FC236}">
                <a16:creationId xmlns:a16="http://schemas.microsoft.com/office/drawing/2014/main" id="{2ADAF4E7-884F-8686-E4B3-95B7C4640242}"/>
              </a:ext>
            </a:extLst>
          </p:cNvPr>
          <p:cNvSpPr/>
          <p:nvPr/>
        </p:nvSpPr>
        <p:spPr>
          <a:xfrm>
            <a:off x="5832947" y="4012659"/>
            <a:ext cx="136594" cy="1516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56">
            <a:extLst>
              <a:ext uri="{FF2B5EF4-FFF2-40B4-BE49-F238E27FC236}">
                <a16:creationId xmlns:a16="http://schemas.microsoft.com/office/drawing/2014/main" id="{E8E7E96E-70A1-98EC-D6D1-A91995AE9FA0}"/>
              </a:ext>
            </a:extLst>
          </p:cNvPr>
          <p:cNvSpPr/>
          <p:nvPr/>
        </p:nvSpPr>
        <p:spPr>
          <a:xfrm>
            <a:off x="5832947" y="4448222"/>
            <a:ext cx="136594" cy="1516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62" name="Immagine 4" descr="Immagine che contiene cerchio, ingranaggio, ruota, design&#10;&#10;Descrizione generata automaticamente">
            <a:extLst>
              <a:ext uri="{FF2B5EF4-FFF2-40B4-BE49-F238E27FC236}">
                <a16:creationId xmlns:a16="http://schemas.microsoft.com/office/drawing/2014/main" id="{66DF49FC-CA24-E857-564D-AD1E784CD8F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778" y1="35444" x2="27778" y2="35444"/>
                        <a14:foregroundMark x1="55444" y1="40222" x2="55444" y2="40222"/>
                        <a14:foregroundMark x1="58000" y1="40222" x2="58000" y2="40222"/>
                        <a14:foregroundMark x1="42778" y1="58778" x2="42778" y2="58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4363">
            <a:off x="176261" y="3926316"/>
            <a:ext cx="2511707" cy="25117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8DAF245-45F4-B8DB-CBC9-54B1A5C46367}"/>
              </a:ext>
            </a:extLst>
          </p:cNvPr>
          <p:cNvSpPr txBox="1"/>
          <p:nvPr/>
        </p:nvSpPr>
        <p:spPr>
          <a:xfrm>
            <a:off x="643691" y="5765830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</a:t>
            </a:r>
            <a:r>
              <a:rPr lang="it-IT" sz="2200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endParaRPr lang="en-GB" sz="2200" b="1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1E35020-28D0-F270-3B3E-679C140EC039}"/>
              </a:ext>
            </a:extLst>
          </p:cNvPr>
          <p:cNvSpPr txBox="1"/>
          <p:nvPr/>
        </p:nvSpPr>
        <p:spPr>
          <a:xfrm>
            <a:off x="183426" y="738559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1°step: </a:t>
            </a:r>
            <a:r>
              <a:rPr lang="it-IT" sz="2000" b="1" dirty="0" err="1">
                <a:solidFill>
                  <a:srgbClr val="002060"/>
                </a:solidFill>
              </a:rPr>
              <a:t>bwconncomp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B14274-CA67-E130-3F57-4238C6C23681}"/>
              </a:ext>
            </a:extLst>
          </p:cNvPr>
          <p:cNvSpPr txBox="1"/>
          <p:nvPr/>
        </p:nvSpPr>
        <p:spPr>
          <a:xfrm>
            <a:off x="200163" y="3631968"/>
            <a:ext cx="25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2°step: K-</a:t>
            </a:r>
            <a:r>
              <a:rPr lang="it-IT" sz="2000" b="1" dirty="0" err="1">
                <a:solidFill>
                  <a:srgbClr val="002060"/>
                </a:solidFill>
              </a:rPr>
              <a:t>means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12431C0E-D1BA-47B9-DAFC-9214F1C20661}"/>
              </a:ext>
            </a:extLst>
          </p:cNvPr>
          <p:cNvSpPr/>
          <p:nvPr/>
        </p:nvSpPr>
        <p:spPr>
          <a:xfrm>
            <a:off x="10170985" y="2820585"/>
            <a:ext cx="1974715" cy="583659"/>
          </a:xfrm>
          <a:prstGeom prst="homePlate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Classification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E63ABE-47BC-AA13-DE59-B5BB1F8AE691}"/>
              </a:ext>
            </a:extLst>
          </p:cNvPr>
          <p:cNvSpPr/>
          <p:nvPr/>
        </p:nvSpPr>
        <p:spPr>
          <a:xfrm>
            <a:off x="-1" y="787178"/>
            <a:ext cx="6091613" cy="268736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8E5533-61F0-B44D-7F33-8B0337EA584C}"/>
              </a:ext>
            </a:extLst>
          </p:cNvPr>
          <p:cNvSpPr/>
          <p:nvPr/>
        </p:nvSpPr>
        <p:spPr>
          <a:xfrm>
            <a:off x="-2766" y="3571296"/>
            <a:ext cx="6094378" cy="2739249"/>
          </a:xfrm>
          <a:prstGeom prst="roundRect">
            <a:avLst/>
          </a:prstGeom>
          <a:noFill/>
          <a:ln w="57150"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927EA-A034-AAF1-7B31-EFF928FA5A6B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265CD1-5337-27BE-1EBE-0D4A0B89E3F3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2080385-54D4-1A57-745B-8922F80FFD21}"/>
              </a:ext>
            </a:extLst>
          </p:cNvPr>
          <p:cNvSpPr/>
          <p:nvPr/>
        </p:nvSpPr>
        <p:spPr>
          <a:xfrm>
            <a:off x="1604856" y="2196527"/>
            <a:ext cx="1041722" cy="1072729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76200">
            <a:solidFill>
              <a:srgbClr val="FF80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9154DC9D-D8F2-4FEF-C758-847CBFE1A7A0}"/>
              </a:ext>
            </a:extLst>
          </p:cNvPr>
          <p:cNvSpPr/>
          <p:nvPr/>
        </p:nvSpPr>
        <p:spPr>
          <a:xfrm>
            <a:off x="868457" y="1460928"/>
            <a:ext cx="196222" cy="187208"/>
          </a:xfrm>
          <a:prstGeom prst="donut">
            <a:avLst>
              <a:gd name="adj" fmla="val 3064"/>
            </a:avLst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3BE517-9E52-8003-4991-92EA7735C9BB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1064679" y="1554532"/>
            <a:ext cx="1088685" cy="575655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05820C-95CE-99A6-02B1-30EC0059ACAF}"/>
              </a:ext>
            </a:extLst>
          </p:cNvPr>
          <p:cNvCxnSpPr>
            <a:cxnSpLocks/>
            <a:stCxn id="20" idx="3"/>
            <a:endCxn id="19" idx="3"/>
          </p:cNvCxnSpPr>
          <p:nvPr/>
        </p:nvCxnSpPr>
        <p:spPr>
          <a:xfrm>
            <a:off x="897193" y="1620720"/>
            <a:ext cx="860220" cy="1491438"/>
          </a:xfrm>
          <a:prstGeom prst="line">
            <a:avLst/>
          </a:prstGeom>
          <a:ln w="19050" cap="flat" cmpd="sng" algn="ctr">
            <a:solidFill>
              <a:srgbClr val="FF80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23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880A5B7-17DB-04EF-538E-23F24AB0ED24}"/>
              </a:ext>
            </a:extLst>
          </p:cNvPr>
          <p:cNvSpPr/>
          <p:nvPr/>
        </p:nvSpPr>
        <p:spPr>
          <a:xfrm>
            <a:off x="233464" y="848492"/>
            <a:ext cx="4514216" cy="5318844"/>
          </a:xfrm>
          <a:prstGeom prst="rect">
            <a:avLst/>
          </a:prstGeom>
          <a:solidFill>
            <a:srgbClr val="FFCC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aph of a diagram showing the different types of events&#10;&#10;AI-generated content may be incorrect.">
            <a:extLst>
              <a:ext uri="{FF2B5EF4-FFF2-40B4-BE49-F238E27FC236}">
                <a16:creationId xmlns:a16="http://schemas.microsoft.com/office/drawing/2014/main" id="{37785B12-3852-D7AE-4FDD-4A97ED85B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3" y="1039955"/>
            <a:ext cx="4038708" cy="3187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0BA11D-BEBC-B23A-1BD7-092F9E419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dirty="0"/>
              <a:t> Data </a:t>
            </a:r>
            <a:r>
              <a:rPr lang="it-IT" sz="3100" b="1" u="sng" dirty="0" err="1">
                <a:solidFill>
                  <a:schemeClr val="accent1"/>
                </a:solidFill>
              </a:rPr>
              <a:t>Preparation</a:t>
            </a:r>
            <a:r>
              <a:rPr lang="it-IT" sz="3100" dirty="0"/>
              <a:t> and </a:t>
            </a:r>
            <a:r>
              <a:rPr lang="it-IT" sz="3100" b="1" u="sng" dirty="0" err="1">
                <a:solidFill>
                  <a:schemeClr val="accent1"/>
                </a:solidFill>
              </a:rPr>
              <a:t>Labelling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C6B55C-0E49-BBB4-8767-71906C0CF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703865"/>
              </p:ext>
            </p:extLst>
          </p:nvPr>
        </p:nvGraphicFramePr>
        <p:xfrm>
          <a:off x="6559683" y="1296624"/>
          <a:ext cx="3842425" cy="2562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137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284921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890538">
                <a:tc>
                  <a:txBody>
                    <a:bodyPr/>
                    <a:lstStyle/>
                    <a:p>
                      <a:r>
                        <a:rPr lang="it-IT" dirty="0"/>
                        <a:t> </a:t>
                      </a:r>
                      <a:r>
                        <a:rPr lang="it-IT" dirty="0" err="1"/>
                        <a:t>Number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Of Local Max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Clustersize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Eccentricity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82428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82428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B47732-E1B5-7104-CC8C-E323246A8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63128"/>
              </p:ext>
            </p:extLst>
          </p:nvPr>
        </p:nvGraphicFramePr>
        <p:xfrm>
          <a:off x="10624765" y="1296623"/>
          <a:ext cx="1353226" cy="25629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3226">
                  <a:extLst>
                    <a:ext uri="{9D8B030D-6E8A-4147-A177-3AD203B41FA5}">
                      <a16:colId xmlns:a16="http://schemas.microsoft.com/office/drawing/2014/main" val="1829737975"/>
                    </a:ext>
                  </a:extLst>
                </a:gridCol>
              </a:tblGrid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K-</a:t>
                      </a:r>
                      <a:r>
                        <a:rPr lang="it-IT" dirty="0" err="1"/>
                        <a:t>means</a:t>
                      </a:r>
                      <a:r>
                        <a:rPr lang="it-IT" dirty="0"/>
                        <a:t> IDX</a:t>
                      </a:r>
                      <a:endParaRPr lang="en-GB" dirty="0"/>
                    </a:p>
                  </a:txBody>
                  <a:tcPr anchor="ctr">
                    <a:solidFill>
                      <a:srgbClr val="FF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36422"/>
                  </a:ext>
                </a:extLst>
              </a:tr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EA6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31782"/>
                  </a:ext>
                </a:extLst>
              </a:tr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EA6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29752"/>
                  </a:ext>
                </a:extLst>
              </a:tr>
            </a:tbl>
          </a:graphicData>
        </a:graphic>
      </p:graphicFrame>
      <p:sp>
        <p:nvSpPr>
          <p:cNvPr id="11" name="Left Brace 10">
            <a:extLst>
              <a:ext uri="{FF2B5EF4-FFF2-40B4-BE49-F238E27FC236}">
                <a16:creationId xmlns:a16="http://schemas.microsoft.com/office/drawing/2014/main" id="{278D9C84-69E2-8912-23F4-A928BE642B6E}"/>
              </a:ext>
            </a:extLst>
          </p:cNvPr>
          <p:cNvSpPr/>
          <p:nvPr/>
        </p:nvSpPr>
        <p:spPr>
          <a:xfrm>
            <a:off x="5780680" y="1701099"/>
            <a:ext cx="543670" cy="2158487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D05F4F-5276-9EB6-11A7-F3D933AE38A7}"/>
              </a:ext>
            </a:extLst>
          </p:cNvPr>
          <p:cNvSpPr txBox="1"/>
          <p:nvPr/>
        </p:nvSpPr>
        <p:spPr>
          <a:xfrm>
            <a:off x="4913483" y="1896880"/>
            <a:ext cx="137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  Events</a:t>
            </a:r>
            <a:endParaRPr lang="en-GB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98A6B-50D9-EB81-07AB-5265B669F572}"/>
              </a:ext>
            </a:extLst>
          </p:cNvPr>
          <p:cNvSpPr txBox="1"/>
          <p:nvPr/>
        </p:nvSpPr>
        <p:spPr>
          <a:xfrm>
            <a:off x="7901020" y="834572"/>
            <a:ext cx="272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96B74F-CE45-74F1-4EDE-02DC9774E0BD}"/>
              </a:ext>
            </a:extLst>
          </p:cNvPr>
          <p:cNvSpPr txBox="1"/>
          <p:nvPr/>
        </p:nvSpPr>
        <p:spPr>
          <a:xfrm>
            <a:off x="10838774" y="848492"/>
            <a:ext cx="135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60D94-A9F9-20B5-E7B0-0BB5025AD6FE}"/>
              </a:ext>
            </a:extLst>
          </p:cNvPr>
          <p:cNvSpPr txBox="1"/>
          <p:nvPr/>
        </p:nvSpPr>
        <p:spPr>
          <a:xfrm>
            <a:off x="478693" y="4272560"/>
            <a:ext cx="4038708" cy="923330"/>
          </a:xfrm>
          <a:prstGeom prst="rect">
            <a:avLst/>
          </a:prstGeom>
          <a:solidFill>
            <a:srgbClr val="FFCCFF"/>
          </a:solidFill>
          <a:ln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Gas mixing </a:t>
            </a:r>
            <a:r>
              <a:rPr lang="it-IT" dirty="0" err="1"/>
              <a:t>configuration</a:t>
            </a:r>
            <a:r>
              <a:rPr lang="it-IT" dirty="0"/>
              <a:t>: </a:t>
            </a:r>
            <a:r>
              <a:rPr lang="it-IT" dirty="0" err="1"/>
              <a:t>only</a:t>
            </a:r>
            <a:r>
              <a:rPr lang="it-IT" dirty="0"/>
              <a:t> Kr</a:t>
            </a:r>
          </a:p>
          <a:p>
            <a:r>
              <a:rPr lang="it-IT" dirty="0"/>
              <a:t>CCD_plasma_13_11_24</a:t>
            </a:r>
          </a:p>
          <a:p>
            <a:r>
              <a:rPr lang="it-IT" dirty="0" err="1"/>
              <a:t>Atomki</a:t>
            </a:r>
            <a:r>
              <a:rPr lang="it-IT" dirty="0"/>
              <a:t> Lab- Debrecen </a:t>
            </a:r>
            <a:r>
              <a:rPr lang="it-IT" dirty="0" err="1"/>
              <a:t>Hungary</a:t>
            </a:r>
            <a:endParaRPr lang="en-GB" dirty="0"/>
          </a:p>
        </p:txBody>
      </p:sp>
      <p:pic>
        <p:nvPicPr>
          <p:cNvPr id="21" name="Graphic 20" descr="Arrow Down with solid fill">
            <a:extLst>
              <a:ext uri="{FF2B5EF4-FFF2-40B4-BE49-F238E27FC236}">
                <a16:creationId xmlns:a16="http://schemas.microsoft.com/office/drawing/2014/main" id="{9A2062F9-AF87-BBDB-1E5C-3B1A906AC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0916" y="3951538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E4A5D2-002F-2F3A-96B8-1E47DF62C926}"/>
              </a:ext>
            </a:extLst>
          </p:cNvPr>
          <p:cNvSpPr txBox="1"/>
          <p:nvPr/>
        </p:nvSpPr>
        <p:spPr>
          <a:xfrm>
            <a:off x="6409745" y="4865938"/>
            <a:ext cx="1475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for the label </a:t>
            </a:r>
            <a:r>
              <a:rPr lang="it-IT" dirty="0" err="1"/>
              <a:t>determination</a:t>
            </a:r>
            <a:endParaRPr lang="en-GB" dirty="0"/>
          </a:p>
        </p:txBody>
      </p:sp>
      <p:pic>
        <p:nvPicPr>
          <p:cNvPr id="23" name="Graphic 22" descr="Arrow Down with solid fill">
            <a:extLst>
              <a:ext uri="{FF2B5EF4-FFF2-40B4-BE49-F238E27FC236}">
                <a16:creationId xmlns:a16="http://schemas.microsoft.com/office/drawing/2014/main" id="{900D81AD-C99B-CFB2-1AAB-EF9901C03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5197" y="3951538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292368-17BC-FC3E-78CB-AE48C7366ED6}"/>
              </a:ext>
            </a:extLst>
          </p:cNvPr>
          <p:cNvSpPr txBox="1"/>
          <p:nvPr/>
        </p:nvSpPr>
        <p:spPr>
          <a:xfrm>
            <a:off x="8071810" y="4916933"/>
            <a:ext cx="1475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Main</a:t>
            </a:r>
            <a:r>
              <a:rPr lang="it-IT" dirty="0"/>
              <a:t> k-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for events </a:t>
            </a:r>
            <a:r>
              <a:rPr lang="it-IT" dirty="0" err="1"/>
              <a:t>discrimination</a:t>
            </a:r>
            <a:endParaRPr lang="en-GB" dirty="0"/>
          </a:p>
        </p:txBody>
      </p:sp>
      <p:pic>
        <p:nvPicPr>
          <p:cNvPr id="27" name="Graphic 26" descr="Arrow Down with solid fill">
            <a:extLst>
              <a:ext uri="{FF2B5EF4-FFF2-40B4-BE49-F238E27FC236}">
                <a16:creationId xmlns:a16="http://schemas.microsoft.com/office/drawing/2014/main" id="{555681BC-F51F-4DF7-C4F6-7AA2EC70A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44178" y="3951538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ED2C23-F7F1-22A5-213F-0BF421FCBD06}"/>
              </a:ext>
            </a:extLst>
          </p:cNvPr>
          <p:cNvSpPr txBox="1"/>
          <p:nvPr/>
        </p:nvSpPr>
        <p:spPr>
          <a:xfrm>
            <a:off x="10838774" y="4916933"/>
            <a:ext cx="1353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distinction</a:t>
            </a:r>
            <a:r>
              <a:rPr lang="it-IT" dirty="0"/>
              <a:t> </a:t>
            </a:r>
            <a:r>
              <a:rPr lang="it-IT" dirty="0" err="1"/>
              <a:t>preliminarly</a:t>
            </a:r>
            <a:endParaRPr lang="en-GB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DD0013CC-D712-5459-CE61-7117D3B3EA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29" y="5127249"/>
            <a:ext cx="1372140" cy="969624"/>
          </a:xfrm>
          <a:prstGeom prst="rect">
            <a:avLst/>
          </a:prstGeom>
        </p:spPr>
      </p:pic>
      <p:pic>
        <p:nvPicPr>
          <p:cNvPr id="5" name="Immagine 7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A9F43D88-0192-C3AE-FCC9-2D35874C9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15" y="5206644"/>
            <a:ext cx="2160328" cy="97646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D84A6-4BD7-DB9F-AED1-15FD82748B84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9F9E9-2CB6-B200-169F-FB6CDC073CC4}"/>
              </a:ext>
            </a:extLst>
          </p:cNvPr>
          <p:cNvSpPr txBox="1"/>
          <p:nvPr/>
        </p:nvSpPr>
        <p:spPr>
          <a:xfrm>
            <a:off x="11734918" y="6454462"/>
            <a:ext cx="44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726195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8C102-130D-ADBC-FD39-16137D8AC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B275-52E3-F93F-1E48-9274576BE1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dirty="0"/>
              <a:t> Data </a:t>
            </a:r>
            <a:r>
              <a:rPr lang="it-IT" sz="3100" b="1" u="sng" dirty="0" err="1">
                <a:solidFill>
                  <a:schemeClr val="accent1"/>
                </a:solidFill>
              </a:rPr>
              <a:t>Preparation</a:t>
            </a:r>
            <a:r>
              <a:rPr lang="it-IT" sz="3100" dirty="0"/>
              <a:t> and </a:t>
            </a:r>
            <a:r>
              <a:rPr lang="it-IT" sz="3100" b="1" u="sng" dirty="0" err="1">
                <a:solidFill>
                  <a:schemeClr val="accent1"/>
                </a:solidFill>
              </a:rPr>
              <a:t>Labelling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B68285D-F8A7-AB40-7DAF-5010E6B27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927738"/>
              </p:ext>
            </p:extLst>
          </p:nvPr>
        </p:nvGraphicFramePr>
        <p:xfrm>
          <a:off x="1646200" y="2904183"/>
          <a:ext cx="3842425" cy="2562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137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284921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890538">
                <a:tc>
                  <a:txBody>
                    <a:bodyPr/>
                    <a:lstStyle/>
                    <a:p>
                      <a:r>
                        <a:rPr lang="it-IT" dirty="0"/>
                        <a:t> </a:t>
                      </a:r>
                      <a:r>
                        <a:rPr lang="it-IT" dirty="0" err="1"/>
                        <a:t>Number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Of Local Max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Clustersize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Eccentricity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82428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82428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667A447-17FB-E3C0-BBDD-689F8D042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01758"/>
              </p:ext>
            </p:extLst>
          </p:nvPr>
        </p:nvGraphicFramePr>
        <p:xfrm>
          <a:off x="5711282" y="2904182"/>
          <a:ext cx="1353226" cy="25629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3226">
                  <a:extLst>
                    <a:ext uri="{9D8B030D-6E8A-4147-A177-3AD203B41FA5}">
                      <a16:colId xmlns:a16="http://schemas.microsoft.com/office/drawing/2014/main" val="1829737975"/>
                    </a:ext>
                  </a:extLst>
                </a:gridCol>
              </a:tblGrid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K-</a:t>
                      </a:r>
                      <a:r>
                        <a:rPr lang="it-IT" dirty="0" err="1"/>
                        <a:t>means</a:t>
                      </a:r>
                      <a:r>
                        <a:rPr lang="it-IT" dirty="0"/>
                        <a:t> IDX</a:t>
                      </a:r>
                      <a:endParaRPr lang="en-GB" dirty="0"/>
                    </a:p>
                  </a:txBody>
                  <a:tcPr anchor="ctr">
                    <a:solidFill>
                      <a:srgbClr val="FEA6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36422"/>
                  </a:ext>
                </a:extLst>
              </a:tr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EA6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31782"/>
                  </a:ext>
                </a:extLst>
              </a:tr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EA6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29752"/>
                  </a:ext>
                </a:extLst>
              </a:tr>
            </a:tbl>
          </a:graphicData>
        </a:graphic>
      </p:graphicFrame>
      <p:sp>
        <p:nvSpPr>
          <p:cNvPr id="11" name="Left Brace 10">
            <a:extLst>
              <a:ext uri="{FF2B5EF4-FFF2-40B4-BE49-F238E27FC236}">
                <a16:creationId xmlns:a16="http://schemas.microsoft.com/office/drawing/2014/main" id="{F1B1AEE2-5084-4EEB-ABEF-85043718DED1}"/>
              </a:ext>
            </a:extLst>
          </p:cNvPr>
          <p:cNvSpPr/>
          <p:nvPr/>
        </p:nvSpPr>
        <p:spPr>
          <a:xfrm>
            <a:off x="867197" y="3308658"/>
            <a:ext cx="543670" cy="2158487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14DBF-CCF6-8F50-4B7F-5E784C870DFD}"/>
              </a:ext>
            </a:extLst>
          </p:cNvPr>
          <p:cNvSpPr txBox="1"/>
          <p:nvPr/>
        </p:nvSpPr>
        <p:spPr>
          <a:xfrm>
            <a:off x="0" y="3504439"/>
            <a:ext cx="137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  Events</a:t>
            </a:r>
            <a:endParaRPr lang="en-GB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51E58-DBAD-EBA6-7E50-6FF2D3800928}"/>
              </a:ext>
            </a:extLst>
          </p:cNvPr>
          <p:cNvSpPr txBox="1"/>
          <p:nvPr/>
        </p:nvSpPr>
        <p:spPr>
          <a:xfrm>
            <a:off x="2987537" y="2442131"/>
            <a:ext cx="272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60D96-9DBA-3D88-A154-8B50242E05C8}"/>
              </a:ext>
            </a:extLst>
          </p:cNvPr>
          <p:cNvSpPr txBox="1"/>
          <p:nvPr/>
        </p:nvSpPr>
        <p:spPr>
          <a:xfrm>
            <a:off x="5925291" y="2456051"/>
            <a:ext cx="135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A7DEBAB-1239-F74C-CA34-BF6B54E85D9C}"/>
              </a:ext>
            </a:extLst>
          </p:cNvPr>
          <p:cNvSpPr/>
          <p:nvPr/>
        </p:nvSpPr>
        <p:spPr>
          <a:xfrm>
            <a:off x="1493432" y="2821748"/>
            <a:ext cx="1326189" cy="2732778"/>
          </a:xfrm>
          <a:prstGeom prst="frame">
            <a:avLst>
              <a:gd name="adj1" fmla="val 5973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F0E47-EF99-B5C3-D569-ADCE58C296FA}"/>
              </a:ext>
            </a:extLst>
          </p:cNvPr>
          <p:cNvSpPr txBox="1"/>
          <p:nvPr/>
        </p:nvSpPr>
        <p:spPr>
          <a:xfrm>
            <a:off x="1493432" y="5558868"/>
            <a:ext cx="1522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92D050"/>
                </a:solidFill>
              </a:rPr>
              <a:t>We</a:t>
            </a:r>
            <a:r>
              <a:rPr lang="it-IT" b="1" dirty="0">
                <a:solidFill>
                  <a:srgbClr val="92D050"/>
                </a:solidFill>
              </a:rPr>
              <a:t> made </a:t>
            </a:r>
            <a:r>
              <a:rPr lang="it-IT" b="1" dirty="0" err="1">
                <a:solidFill>
                  <a:srgbClr val="92D050"/>
                </a:solidFill>
              </a:rPr>
              <a:t>it</a:t>
            </a:r>
            <a:r>
              <a:rPr lang="it-IT" b="1" dirty="0">
                <a:solidFill>
                  <a:srgbClr val="92D050"/>
                </a:solidFill>
              </a:rPr>
              <a:t> </a:t>
            </a:r>
            <a:r>
              <a:rPr lang="it-IT" b="1" dirty="0" err="1">
                <a:solidFill>
                  <a:srgbClr val="92D050"/>
                </a:solidFill>
              </a:rPr>
              <a:t>into</a:t>
            </a:r>
            <a:r>
              <a:rPr lang="it-IT" b="1" dirty="0">
                <a:solidFill>
                  <a:srgbClr val="92D050"/>
                </a:solidFill>
              </a:rPr>
              <a:t> a </a:t>
            </a:r>
            <a:r>
              <a:rPr lang="it-IT" b="1" dirty="0" err="1">
                <a:solidFill>
                  <a:srgbClr val="92D050"/>
                </a:solidFill>
              </a:rPr>
              <a:t>binary</a:t>
            </a:r>
            <a:r>
              <a:rPr lang="it-IT" b="1" dirty="0">
                <a:solidFill>
                  <a:srgbClr val="92D050"/>
                </a:solidFill>
              </a:rPr>
              <a:t> </a:t>
            </a:r>
            <a:r>
              <a:rPr lang="it-IT" b="1" dirty="0" err="1">
                <a:solidFill>
                  <a:srgbClr val="92D050"/>
                </a:solidFill>
              </a:rPr>
              <a:t>values</a:t>
            </a:r>
            <a:r>
              <a:rPr lang="it-IT" b="1" dirty="0">
                <a:solidFill>
                  <a:srgbClr val="92D050"/>
                </a:solidFill>
              </a:rPr>
              <a:t> 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C7E3111D-ABCB-7CCF-B806-C8B174472B12}"/>
              </a:ext>
            </a:extLst>
          </p:cNvPr>
          <p:cNvSpPr/>
          <p:nvPr/>
        </p:nvSpPr>
        <p:spPr>
          <a:xfrm>
            <a:off x="4112516" y="2782836"/>
            <a:ext cx="1384758" cy="2732778"/>
          </a:xfrm>
          <a:prstGeom prst="frame">
            <a:avLst>
              <a:gd name="adj1" fmla="val 59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2560C-5C46-7962-BEA0-81CE4457FB65}"/>
              </a:ext>
            </a:extLst>
          </p:cNvPr>
          <p:cNvSpPr txBox="1"/>
          <p:nvPr/>
        </p:nvSpPr>
        <p:spPr>
          <a:xfrm>
            <a:off x="4204543" y="5554526"/>
            <a:ext cx="143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Ranging</a:t>
            </a:r>
            <a:r>
              <a:rPr lang="it-IT" b="1" dirty="0">
                <a:solidFill>
                  <a:srgbClr val="FF0000"/>
                </a:solidFill>
              </a:rPr>
              <a:t> from 0 to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4C34739E-6712-FB4F-F3A3-3B3CBCC1E0C9}"/>
              </a:ext>
            </a:extLst>
          </p:cNvPr>
          <p:cNvSpPr/>
          <p:nvPr/>
        </p:nvSpPr>
        <p:spPr>
          <a:xfrm>
            <a:off x="2805684" y="2821748"/>
            <a:ext cx="1341337" cy="2732778"/>
          </a:xfrm>
          <a:prstGeom prst="frame">
            <a:avLst>
              <a:gd name="adj1" fmla="val 5973"/>
            </a:avLst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B089A8-CB9C-90B1-F928-037CACCF73D3}"/>
              </a:ext>
            </a:extLst>
          </p:cNvPr>
          <p:cNvSpPr txBox="1"/>
          <p:nvPr/>
        </p:nvSpPr>
        <p:spPr>
          <a:xfrm>
            <a:off x="2842669" y="5554526"/>
            <a:ext cx="1361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99FF"/>
                </a:solidFill>
              </a:rPr>
              <a:t>Normalized</a:t>
            </a:r>
            <a:r>
              <a:rPr lang="it-IT" b="1" dirty="0">
                <a:solidFill>
                  <a:srgbClr val="FF99FF"/>
                </a:solidFill>
              </a:rPr>
              <a:t> </a:t>
            </a:r>
            <a:r>
              <a:rPr lang="it-IT" b="1" dirty="0" err="1">
                <a:solidFill>
                  <a:srgbClr val="FF99FF"/>
                </a:solidFill>
              </a:rPr>
              <a:t>between</a:t>
            </a:r>
            <a:r>
              <a:rPr lang="it-IT" b="1" dirty="0">
                <a:solidFill>
                  <a:srgbClr val="FF99FF"/>
                </a:solidFill>
              </a:rPr>
              <a:t> 0 and 1</a:t>
            </a:r>
            <a:endParaRPr lang="en-GB" b="1" dirty="0">
              <a:solidFill>
                <a:srgbClr val="FF99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3FB43-B765-8865-A198-815455EF1C8A}"/>
              </a:ext>
            </a:extLst>
          </p:cNvPr>
          <p:cNvSpPr txBox="1"/>
          <p:nvPr/>
        </p:nvSpPr>
        <p:spPr>
          <a:xfrm>
            <a:off x="157552" y="1373101"/>
            <a:ext cx="746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Normalization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</a:t>
            </a:r>
            <a:r>
              <a:rPr lang="it-IT" sz="2000" dirty="0" err="1"/>
              <a:t>optimized</a:t>
            </a:r>
            <a:r>
              <a:rPr lang="it-IT" sz="2000" dirty="0"/>
              <a:t> for the </a:t>
            </a:r>
            <a:r>
              <a:rPr lang="it-IT" sz="2000" dirty="0" err="1"/>
              <a:t>neural</a:t>
            </a:r>
            <a:r>
              <a:rPr lang="it-IT" sz="2000" dirty="0"/>
              <a:t> network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u="sng" dirty="0" err="1"/>
              <a:t>mapminmax</a:t>
            </a:r>
            <a:r>
              <a:rPr lang="it-IT" sz="2000" b="1" u="sng" dirty="0"/>
              <a:t>.</a:t>
            </a:r>
            <a:endParaRPr lang="en-GB" sz="2000" b="1" u="sng" dirty="0"/>
          </a:p>
        </p:txBody>
      </p:sp>
      <p:pic>
        <p:nvPicPr>
          <p:cNvPr id="19" name="Picture 18" descr="A graph showing a box plot&#10;&#10;AI-generated content may be incorrect.">
            <a:extLst>
              <a:ext uri="{FF2B5EF4-FFF2-40B4-BE49-F238E27FC236}">
                <a16:creationId xmlns:a16="http://schemas.microsoft.com/office/drawing/2014/main" id="{C90CFAFA-459E-7E3C-C802-FF4C133C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77" y="557319"/>
            <a:ext cx="4169920" cy="3127440"/>
          </a:xfrm>
          <a:prstGeom prst="rect">
            <a:avLst/>
          </a:prstGeom>
        </p:spPr>
      </p:pic>
      <p:pic>
        <p:nvPicPr>
          <p:cNvPr id="20" name="Picture 19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B5DBFBDE-9794-1E99-4B4D-8364DDC54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88" y="3684759"/>
            <a:ext cx="4358615" cy="26922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D7F6C5-DEB5-6C7F-D937-05571517EE99}"/>
              </a:ext>
            </a:extLst>
          </p:cNvPr>
          <p:cNvSpPr txBox="1"/>
          <p:nvPr/>
        </p:nvSpPr>
        <p:spPr>
          <a:xfrm>
            <a:off x="157552" y="865269"/>
            <a:ext cx="420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CC00CC"/>
                </a:solidFill>
              </a:rPr>
              <a:t>Normalization</a:t>
            </a:r>
            <a:r>
              <a:rPr lang="it-IT" sz="2400" b="1" u="sng" dirty="0">
                <a:solidFill>
                  <a:srgbClr val="CC00CC"/>
                </a:solidFill>
              </a:rPr>
              <a:t> </a:t>
            </a:r>
            <a:r>
              <a:rPr lang="it-IT" sz="2400" b="1" u="sng" dirty="0" err="1">
                <a:solidFill>
                  <a:srgbClr val="CC00CC"/>
                </a:solidFill>
              </a:rPr>
              <a:t>needed</a:t>
            </a:r>
            <a:endParaRPr lang="en-GB" sz="2400" b="1" u="sng" dirty="0">
              <a:solidFill>
                <a:srgbClr val="CC00CC"/>
              </a:solidFill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E671099-2704-595F-B558-70AF1D8614FB}"/>
              </a:ext>
            </a:extLst>
          </p:cNvPr>
          <p:cNvSpPr/>
          <p:nvPr/>
        </p:nvSpPr>
        <p:spPr>
          <a:xfrm>
            <a:off x="7853227" y="664822"/>
            <a:ext cx="1326189" cy="2732778"/>
          </a:xfrm>
          <a:prstGeom prst="frame">
            <a:avLst>
              <a:gd name="adj1" fmla="val 5973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E3896058-F23D-D7B4-AC95-54B19259918A}"/>
              </a:ext>
            </a:extLst>
          </p:cNvPr>
          <p:cNvSpPr/>
          <p:nvPr/>
        </p:nvSpPr>
        <p:spPr>
          <a:xfrm>
            <a:off x="10472311" y="664822"/>
            <a:ext cx="1384758" cy="2732778"/>
          </a:xfrm>
          <a:prstGeom prst="frame">
            <a:avLst>
              <a:gd name="adj1" fmla="val 59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1F6C9496-878F-C17D-886B-C30B3B7FA06C}"/>
              </a:ext>
            </a:extLst>
          </p:cNvPr>
          <p:cNvSpPr/>
          <p:nvPr/>
        </p:nvSpPr>
        <p:spPr>
          <a:xfrm>
            <a:off x="9165479" y="664822"/>
            <a:ext cx="1341337" cy="2732778"/>
          </a:xfrm>
          <a:prstGeom prst="frame">
            <a:avLst>
              <a:gd name="adj1" fmla="val 5973"/>
            </a:avLst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7" name="Graphic 26" descr="Construction Barricade with solid fill">
            <a:extLst>
              <a:ext uri="{FF2B5EF4-FFF2-40B4-BE49-F238E27FC236}">
                <a16:creationId xmlns:a16="http://schemas.microsoft.com/office/drawing/2014/main" id="{07DF0D56-D16F-F880-18F6-1789D08D9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8594" y="-41613"/>
            <a:ext cx="800438" cy="8004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EBD204-9880-3FD3-87B1-CA0BAA70F8C9}"/>
              </a:ext>
            </a:extLst>
          </p:cNvPr>
          <p:cNvSpPr txBox="1"/>
          <p:nvPr/>
        </p:nvSpPr>
        <p:spPr>
          <a:xfrm>
            <a:off x="8516321" y="208344"/>
            <a:ext cx="367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Careful</a:t>
            </a:r>
            <a:r>
              <a:rPr lang="it-IT" dirty="0"/>
              <a:t> </a:t>
            </a:r>
            <a:r>
              <a:rPr lang="it-IT" dirty="0" err="1"/>
              <a:t>evaluation</a:t>
            </a:r>
            <a:r>
              <a:rPr lang="it-IT" dirty="0"/>
              <a:t> of the </a:t>
            </a:r>
            <a:r>
              <a:rPr lang="it-IT" dirty="0" err="1"/>
              <a:t>distribution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5205AD-D6F5-A9A6-0B03-85BABD9C0AFC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69D15-C5A0-BC08-4F8B-7126544D46B7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5665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4" grpId="0" animBg="1"/>
      <p:bldP spid="17" grpId="0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15A3A-3464-40C0-1C38-B461FDFF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704C-D4FE-F977-5D86-0447FF66B9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dirty="0"/>
              <a:t> Data </a:t>
            </a:r>
            <a:r>
              <a:rPr lang="it-IT" sz="3100" b="1" u="sng" dirty="0" err="1">
                <a:solidFill>
                  <a:schemeClr val="accent1"/>
                </a:solidFill>
              </a:rPr>
              <a:t>Preparation</a:t>
            </a:r>
            <a:r>
              <a:rPr lang="it-IT" sz="3100" dirty="0"/>
              <a:t> and </a:t>
            </a:r>
            <a:r>
              <a:rPr lang="it-IT" sz="3100" b="1" u="sng" dirty="0" err="1">
                <a:solidFill>
                  <a:schemeClr val="accent1"/>
                </a:solidFill>
              </a:rPr>
              <a:t>Labelling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75CF1C4-3A61-AEEF-5D61-C2C616E9364D}"/>
              </a:ext>
            </a:extLst>
          </p:cNvPr>
          <p:cNvGraphicFramePr>
            <a:graphicFrameLocks noGrp="1"/>
          </p:cNvGraphicFramePr>
          <p:nvPr/>
        </p:nvGraphicFramePr>
        <p:xfrm>
          <a:off x="1646200" y="2904183"/>
          <a:ext cx="3842425" cy="2562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137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284921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890538">
                <a:tc>
                  <a:txBody>
                    <a:bodyPr/>
                    <a:lstStyle/>
                    <a:p>
                      <a:r>
                        <a:rPr lang="it-IT" dirty="0"/>
                        <a:t> </a:t>
                      </a:r>
                      <a:r>
                        <a:rPr lang="it-IT" dirty="0" err="1"/>
                        <a:t>Number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Of Local Max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Clustersize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Eccentricity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82428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82428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D1D31CF-9FE2-CC84-B631-E00449237857}"/>
              </a:ext>
            </a:extLst>
          </p:cNvPr>
          <p:cNvGraphicFramePr>
            <a:graphicFrameLocks noGrp="1"/>
          </p:cNvGraphicFramePr>
          <p:nvPr/>
        </p:nvGraphicFramePr>
        <p:xfrm>
          <a:off x="5711282" y="2904182"/>
          <a:ext cx="1353226" cy="25629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3226">
                  <a:extLst>
                    <a:ext uri="{9D8B030D-6E8A-4147-A177-3AD203B41FA5}">
                      <a16:colId xmlns:a16="http://schemas.microsoft.com/office/drawing/2014/main" val="1829737975"/>
                    </a:ext>
                  </a:extLst>
                </a:gridCol>
              </a:tblGrid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K-</a:t>
                      </a:r>
                      <a:r>
                        <a:rPr lang="it-IT" dirty="0" err="1"/>
                        <a:t>means</a:t>
                      </a:r>
                      <a:r>
                        <a:rPr lang="it-IT" dirty="0"/>
                        <a:t> IDX</a:t>
                      </a:r>
                      <a:endParaRPr lang="en-GB" dirty="0"/>
                    </a:p>
                  </a:txBody>
                  <a:tcPr anchor="ctr">
                    <a:solidFill>
                      <a:srgbClr val="FEA6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36422"/>
                  </a:ext>
                </a:extLst>
              </a:tr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EA6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31782"/>
                  </a:ext>
                </a:extLst>
              </a:tr>
              <a:tr h="85432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EA61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29752"/>
                  </a:ext>
                </a:extLst>
              </a:tr>
            </a:tbl>
          </a:graphicData>
        </a:graphic>
      </p:graphicFrame>
      <p:sp>
        <p:nvSpPr>
          <p:cNvPr id="11" name="Left Brace 10">
            <a:extLst>
              <a:ext uri="{FF2B5EF4-FFF2-40B4-BE49-F238E27FC236}">
                <a16:creationId xmlns:a16="http://schemas.microsoft.com/office/drawing/2014/main" id="{DD139900-6209-BC8D-DE3E-62AE3492BBC5}"/>
              </a:ext>
            </a:extLst>
          </p:cNvPr>
          <p:cNvSpPr/>
          <p:nvPr/>
        </p:nvSpPr>
        <p:spPr>
          <a:xfrm>
            <a:off x="867197" y="3308658"/>
            <a:ext cx="543670" cy="2158487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D3505-4637-470F-534C-537BD349E526}"/>
              </a:ext>
            </a:extLst>
          </p:cNvPr>
          <p:cNvSpPr txBox="1"/>
          <p:nvPr/>
        </p:nvSpPr>
        <p:spPr>
          <a:xfrm>
            <a:off x="0" y="3504439"/>
            <a:ext cx="137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  Events</a:t>
            </a:r>
            <a:endParaRPr lang="en-GB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7227A-CF0C-FE1A-1EA3-BC4A2E2F7CCA}"/>
              </a:ext>
            </a:extLst>
          </p:cNvPr>
          <p:cNvSpPr txBox="1"/>
          <p:nvPr/>
        </p:nvSpPr>
        <p:spPr>
          <a:xfrm>
            <a:off x="2987537" y="2442131"/>
            <a:ext cx="272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03C40-3584-0839-122E-45472E6ABAFB}"/>
              </a:ext>
            </a:extLst>
          </p:cNvPr>
          <p:cNvSpPr txBox="1"/>
          <p:nvPr/>
        </p:nvSpPr>
        <p:spPr>
          <a:xfrm>
            <a:off x="5925291" y="2456051"/>
            <a:ext cx="135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AB362-A940-0C61-E4BE-D839EBAD04F5}"/>
              </a:ext>
            </a:extLst>
          </p:cNvPr>
          <p:cNvSpPr txBox="1"/>
          <p:nvPr/>
        </p:nvSpPr>
        <p:spPr>
          <a:xfrm>
            <a:off x="1493432" y="5558868"/>
            <a:ext cx="1522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92D050"/>
                </a:solidFill>
              </a:rPr>
              <a:t>We</a:t>
            </a:r>
            <a:r>
              <a:rPr lang="it-IT" b="1" dirty="0">
                <a:solidFill>
                  <a:srgbClr val="92D050"/>
                </a:solidFill>
              </a:rPr>
              <a:t> made </a:t>
            </a:r>
            <a:r>
              <a:rPr lang="it-IT" b="1" dirty="0" err="1">
                <a:solidFill>
                  <a:srgbClr val="92D050"/>
                </a:solidFill>
              </a:rPr>
              <a:t>it</a:t>
            </a:r>
            <a:r>
              <a:rPr lang="it-IT" b="1" dirty="0">
                <a:solidFill>
                  <a:srgbClr val="92D050"/>
                </a:solidFill>
              </a:rPr>
              <a:t> </a:t>
            </a:r>
            <a:r>
              <a:rPr lang="it-IT" b="1" dirty="0" err="1">
                <a:solidFill>
                  <a:srgbClr val="92D050"/>
                </a:solidFill>
              </a:rPr>
              <a:t>into</a:t>
            </a:r>
            <a:r>
              <a:rPr lang="it-IT" b="1" dirty="0">
                <a:solidFill>
                  <a:srgbClr val="92D050"/>
                </a:solidFill>
              </a:rPr>
              <a:t> a </a:t>
            </a:r>
            <a:r>
              <a:rPr lang="it-IT" b="1" dirty="0" err="1">
                <a:solidFill>
                  <a:srgbClr val="92D050"/>
                </a:solidFill>
              </a:rPr>
              <a:t>binary</a:t>
            </a:r>
            <a:r>
              <a:rPr lang="it-IT" b="1" dirty="0">
                <a:solidFill>
                  <a:srgbClr val="92D050"/>
                </a:solidFill>
              </a:rPr>
              <a:t> </a:t>
            </a:r>
            <a:r>
              <a:rPr lang="it-IT" b="1" dirty="0" err="1">
                <a:solidFill>
                  <a:srgbClr val="92D050"/>
                </a:solidFill>
              </a:rPr>
              <a:t>values</a:t>
            </a:r>
            <a:r>
              <a:rPr lang="it-IT" b="1" dirty="0">
                <a:solidFill>
                  <a:srgbClr val="92D050"/>
                </a:solidFill>
              </a:rPr>
              <a:t> 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34BC8-C22F-FB5C-531C-43A932A8EE35}"/>
              </a:ext>
            </a:extLst>
          </p:cNvPr>
          <p:cNvSpPr txBox="1"/>
          <p:nvPr/>
        </p:nvSpPr>
        <p:spPr>
          <a:xfrm>
            <a:off x="4204543" y="5554526"/>
            <a:ext cx="143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Ranging</a:t>
            </a:r>
            <a:r>
              <a:rPr lang="it-IT" b="1" dirty="0">
                <a:solidFill>
                  <a:srgbClr val="FF0000"/>
                </a:solidFill>
              </a:rPr>
              <a:t> from 0 to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772D02-410C-EFE4-0EB9-E0B659008A84}"/>
              </a:ext>
            </a:extLst>
          </p:cNvPr>
          <p:cNvSpPr txBox="1"/>
          <p:nvPr/>
        </p:nvSpPr>
        <p:spPr>
          <a:xfrm>
            <a:off x="2842669" y="5554526"/>
            <a:ext cx="1361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99FF"/>
                </a:solidFill>
              </a:rPr>
              <a:t>Normalized</a:t>
            </a:r>
            <a:r>
              <a:rPr lang="it-IT" b="1" dirty="0">
                <a:solidFill>
                  <a:srgbClr val="FF99FF"/>
                </a:solidFill>
              </a:rPr>
              <a:t> </a:t>
            </a:r>
            <a:r>
              <a:rPr lang="it-IT" b="1" dirty="0" err="1">
                <a:solidFill>
                  <a:srgbClr val="FF99FF"/>
                </a:solidFill>
              </a:rPr>
              <a:t>between</a:t>
            </a:r>
            <a:r>
              <a:rPr lang="it-IT" b="1" dirty="0">
                <a:solidFill>
                  <a:srgbClr val="FF99FF"/>
                </a:solidFill>
              </a:rPr>
              <a:t> 0 and 1</a:t>
            </a:r>
            <a:endParaRPr lang="en-GB" b="1" dirty="0">
              <a:solidFill>
                <a:srgbClr val="FF99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8AB853-82EE-08F0-4A3F-1CC7F3498D77}"/>
              </a:ext>
            </a:extLst>
          </p:cNvPr>
          <p:cNvSpPr txBox="1"/>
          <p:nvPr/>
        </p:nvSpPr>
        <p:spPr>
          <a:xfrm>
            <a:off x="157552" y="1373101"/>
            <a:ext cx="746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Normalization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</a:t>
            </a:r>
            <a:r>
              <a:rPr lang="it-IT" sz="2000" dirty="0" err="1"/>
              <a:t>optimized</a:t>
            </a:r>
            <a:r>
              <a:rPr lang="it-IT" sz="2000" dirty="0"/>
              <a:t> for the </a:t>
            </a:r>
            <a:r>
              <a:rPr lang="it-IT" sz="2000" dirty="0" err="1"/>
              <a:t>neural</a:t>
            </a:r>
            <a:r>
              <a:rPr lang="it-IT" sz="2000" dirty="0"/>
              <a:t> network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u="sng" dirty="0" err="1"/>
              <a:t>mapminmax</a:t>
            </a:r>
            <a:r>
              <a:rPr lang="it-IT" sz="2000" b="1" u="sng" dirty="0"/>
              <a:t>.</a:t>
            </a:r>
            <a:endParaRPr lang="en-GB" sz="2000" b="1" u="sn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EE0965-287E-A618-0193-0A424868C550}"/>
              </a:ext>
            </a:extLst>
          </p:cNvPr>
          <p:cNvSpPr txBox="1"/>
          <p:nvPr/>
        </p:nvSpPr>
        <p:spPr>
          <a:xfrm>
            <a:off x="157552" y="865269"/>
            <a:ext cx="420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CC00CC"/>
                </a:solidFill>
              </a:rPr>
              <a:t>Normalization</a:t>
            </a:r>
            <a:r>
              <a:rPr lang="it-IT" sz="2400" b="1" u="sng" dirty="0">
                <a:solidFill>
                  <a:srgbClr val="CC00CC"/>
                </a:solidFill>
              </a:rPr>
              <a:t> </a:t>
            </a:r>
            <a:r>
              <a:rPr lang="it-IT" sz="2400" b="1" u="sng" dirty="0" err="1">
                <a:solidFill>
                  <a:srgbClr val="CC00CC"/>
                </a:solidFill>
              </a:rPr>
              <a:t>needed</a:t>
            </a:r>
            <a:endParaRPr lang="en-GB" sz="2400" b="1" u="sng" dirty="0">
              <a:solidFill>
                <a:srgbClr val="CC00CC"/>
              </a:solidFill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C7EF4BF7-BA34-CBF3-E22D-98E8CDF180D6}"/>
              </a:ext>
            </a:extLst>
          </p:cNvPr>
          <p:cNvSpPr/>
          <p:nvPr/>
        </p:nvSpPr>
        <p:spPr>
          <a:xfrm>
            <a:off x="5530776" y="2388764"/>
            <a:ext cx="1747741" cy="3409215"/>
          </a:xfrm>
          <a:prstGeom prst="frame">
            <a:avLst>
              <a:gd name="adj1" fmla="val 597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B5F5A-4E8B-0B1F-F1E2-CB31507A6812}"/>
              </a:ext>
            </a:extLst>
          </p:cNvPr>
          <p:cNvSpPr txBox="1"/>
          <p:nvPr/>
        </p:nvSpPr>
        <p:spPr>
          <a:xfrm>
            <a:off x="7716956" y="1373101"/>
            <a:ext cx="44750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A </a:t>
            </a:r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binary</a:t>
            </a:r>
            <a:r>
              <a:rPr lang="it-I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created</a:t>
            </a:r>
            <a:r>
              <a:rPr lang="it-IT" sz="2000" dirty="0"/>
              <a:t>, </a:t>
            </a:r>
            <a:r>
              <a:rPr lang="it-IT" sz="2000" dirty="0" err="1"/>
              <a:t>employing</a:t>
            </a:r>
            <a:r>
              <a:rPr lang="it-IT" sz="2000" dirty="0"/>
              <a:t> the </a:t>
            </a:r>
            <a:r>
              <a:rPr lang="it-IT" sz="2000" dirty="0" err="1"/>
              <a:t>results</a:t>
            </a:r>
            <a:r>
              <a:rPr lang="it-IT" sz="2000" dirty="0"/>
              <a:t> coming from the k-</a:t>
            </a:r>
            <a:r>
              <a:rPr lang="it-IT" sz="2000" dirty="0" err="1"/>
              <a:t>means</a:t>
            </a:r>
            <a:r>
              <a:rPr lang="it-IT" sz="2000" dirty="0"/>
              <a:t> output, i.e. the </a:t>
            </a:r>
            <a:r>
              <a:rPr lang="it-I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index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4BDB7D-6E4F-CDB1-F9D7-BA1A3DD0428C}"/>
              </a:ext>
            </a:extLst>
          </p:cNvPr>
          <p:cNvSpPr txBox="1"/>
          <p:nvPr/>
        </p:nvSpPr>
        <p:spPr>
          <a:xfrm>
            <a:off x="7716956" y="966825"/>
            <a:ext cx="420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CC00CC"/>
                </a:solidFill>
              </a:rPr>
              <a:t>Balanced</a:t>
            </a:r>
            <a:r>
              <a:rPr lang="it-IT" sz="2400" b="1" u="sng" dirty="0">
                <a:solidFill>
                  <a:srgbClr val="CC00CC"/>
                </a:solidFill>
              </a:rPr>
              <a:t> Dataset</a:t>
            </a:r>
            <a:endParaRPr lang="en-GB" sz="2400" b="1" u="sng" dirty="0">
              <a:solidFill>
                <a:srgbClr val="CC00CC"/>
              </a:solidFill>
            </a:endParaRPr>
          </a:p>
        </p:txBody>
      </p:sp>
      <p:pic>
        <p:nvPicPr>
          <p:cNvPr id="26" name="Picture 25" descr="A chart with a pink and green circle&#10;&#10;AI-generated content may be incorrect.">
            <a:extLst>
              <a:ext uri="{FF2B5EF4-FFF2-40B4-BE49-F238E27FC236}">
                <a16:creationId xmlns:a16="http://schemas.microsoft.com/office/drawing/2014/main" id="{1EF22E08-56D8-9E00-AEF4-26F90BE7C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r="10108" b="14714"/>
          <a:stretch/>
        </p:blipFill>
        <p:spPr>
          <a:xfrm>
            <a:off x="7597306" y="2323083"/>
            <a:ext cx="4504904" cy="4029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C29A3-DB0E-D70A-9E9C-0E3E8B81E3CB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297C6-CF12-94B9-EE48-7E783EB39909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4867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EAD68-401D-1697-9E0B-D7D3D95D3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4453-815B-8D38-4182-B7BFD41048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dirty="0"/>
              <a:t> </a:t>
            </a:r>
            <a:r>
              <a:rPr lang="it-IT" sz="3100" b="1" u="sng" dirty="0">
                <a:solidFill>
                  <a:schemeClr val="accent1"/>
                </a:solidFill>
              </a:rPr>
              <a:t>Data Organization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CE6570-C7AE-34F5-ED4D-139789777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7321"/>
              </p:ext>
            </p:extLst>
          </p:nvPr>
        </p:nvGraphicFramePr>
        <p:xfrm>
          <a:off x="1784483" y="1296624"/>
          <a:ext cx="3842425" cy="491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137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284921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799813">
                <a:tc>
                  <a:txBody>
                    <a:bodyPr/>
                    <a:lstStyle/>
                    <a:p>
                      <a:r>
                        <a:rPr lang="it-IT" dirty="0"/>
                        <a:t> </a:t>
                      </a:r>
                      <a:r>
                        <a:rPr lang="it-IT" dirty="0" err="1"/>
                        <a:t>Number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Of Local Max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Clustersize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Eccentricity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94127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229975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2543307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639525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041917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3926270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842564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72360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AC0C7AA-D82C-862D-DDC8-1DEE3A2EF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093722"/>
              </p:ext>
            </p:extLst>
          </p:nvPr>
        </p:nvGraphicFramePr>
        <p:xfrm>
          <a:off x="5849565" y="1296624"/>
          <a:ext cx="1353226" cy="49171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3226">
                  <a:extLst>
                    <a:ext uri="{9D8B030D-6E8A-4147-A177-3AD203B41FA5}">
                      <a16:colId xmlns:a16="http://schemas.microsoft.com/office/drawing/2014/main" val="1829737975"/>
                    </a:ext>
                  </a:extLst>
                </a:gridCol>
              </a:tblGrid>
              <a:tr h="8650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K-</a:t>
                      </a:r>
                      <a:r>
                        <a:rPr lang="it-IT" dirty="0" err="1"/>
                        <a:t>means</a:t>
                      </a:r>
                      <a:r>
                        <a:rPr lang="it-IT" dirty="0"/>
                        <a:t> IDX</a:t>
                      </a:r>
                      <a:endParaRPr lang="en-GB" dirty="0"/>
                    </a:p>
                  </a:txBody>
                  <a:tcPr anchor="ctr">
                    <a:solidFill>
                      <a:srgbClr val="FF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3642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3178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2975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60661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967366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60540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37213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94997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87364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564345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741459"/>
                  </a:ext>
                </a:extLst>
              </a:tr>
            </a:tbl>
          </a:graphicData>
        </a:graphic>
      </p:graphicFrame>
      <p:sp>
        <p:nvSpPr>
          <p:cNvPr id="11" name="Left Brace 10">
            <a:extLst>
              <a:ext uri="{FF2B5EF4-FFF2-40B4-BE49-F238E27FC236}">
                <a16:creationId xmlns:a16="http://schemas.microsoft.com/office/drawing/2014/main" id="{782D2DC2-A9C5-AA3D-7055-32E6DAD4305A}"/>
              </a:ext>
            </a:extLst>
          </p:cNvPr>
          <p:cNvSpPr/>
          <p:nvPr/>
        </p:nvSpPr>
        <p:spPr>
          <a:xfrm>
            <a:off x="1005480" y="1701099"/>
            <a:ext cx="543670" cy="4398076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570E6-13D3-0CF0-DE8A-A7F0DEBECD3F}"/>
              </a:ext>
            </a:extLst>
          </p:cNvPr>
          <p:cNvSpPr txBox="1"/>
          <p:nvPr/>
        </p:nvSpPr>
        <p:spPr>
          <a:xfrm>
            <a:off x="26796" y="3013501"/>
            <a:ext cx="137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  Events</a:t>
            </a:r>
            <a:endParaRPr lang="en-GB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07157-4437-534C-2471-4DD8AEEE1762}"/>
              </a:ext>
            </a:extLst>
          </p:cNvPr>
          <p:cNvSpPr txBox="1"/>
          <p:nvPr/>
        </p:nvSpPr>
        <p:spPr>
          <a:xfrm>
            <a:off x="3125820" y="834572"/>
            <a:ext cx="272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Dataset1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3E8A3-8272-8F80-FC5A-E08E3E40C88F}"/>
              </a:ext>
            </a:extLst>
          </p:cNvPr>
          <p:cNvSpPr txBox="1"/>
          <p:nvPr/>
        </p:nvSpPr>
        <p:spPr>
          <a:xfrm>
            <a:off x="6063574" y="848492"/>
            <a:ext cx="135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Labels1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46B3416-A33E-2D89-AA7E-2669A5FCC132}"/>
              </a:ext>
            </a:extLst>
          </p:cNvPr>
          <p:cNvSpPr/>
          <p:nvPr/>
        </p:nvSpPr>
        <p:spPr>
          <a:xfrm>
            <a:off x="1632083" y="2097186"/>
            <a:ext cx="5784717" cy="2982814"/>
          </a:xfrm>
          <a:prstGeom prst="frame">
            <a:avLst>
              <a:gd name="adj1" fmla="val 184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u="sng" dirty="0">
                <a:solidFill>
                  <a:srgbClr val="C00000"/>
                </a:solidFill>
              </a:rPr>
              <a:t>TRAINING</a:t>
            </a:r>
          </a:p>
          <a:p>
            <a:pPr algn="ctr"/>
            <a:r>
              <a:rPr lang="it-IT" sz="4800" b="1" dirty="0">
                <a:solidFill>
                  <a:srgbClr val="C00000"/>
                </a:solidFill>
              </a:rPr>
              <a:t>70%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7CF2BD-E2CD-1085-CBD2-F7F1D8EAA75E}"/>
              </a:ext>
            </a:extLst>
          </p:cNvPr>
          <p:cNvSpPr txBox="1"/>
          <p:nvPr/>
        </p:nvSpPr>
        <p:spPr>
          <a:xfrm>
            <a:off x="7652132" y="2097186"/>
            <a:ext cx="4082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>
                <a:solidFill>
                  <a:srgbClr val="C00000"/>
                </a:solidFill>
              </a:rPr>
              <a:t>Used</a:t>
            </a:r>
            <a:r>
              <a:rPr lang="it-IT" sz="2400" dirty="0">
                <a:solidFill>
                  <a:srgbClr val="C00000"/>
                </a:solidFill>
              </a:rPr>
              <a:t> to </a:t>
            </a:r>
            <a:r>
              <a:rPr lang="it-IT" sz="2400" b="1" u="sng" dirty="0" err="1">
                <a:solidFill>
                  <a:srgbClr val="C00000"/>
                </a:solidFill>
              </a:rPr>
              <a:t>train</a:t>
            </a:r>
            <a:r>
              <a:rPr lang="it-IT" sz="2400" dirty="0">
                <a:solidFill>
                  <a:srgbClr val="C00000"/>
                </a:solidFill>
              </a:rPr>
              <a:t> the net, </a:t>
            </a:r>
            <a:r>
              <a:rPr lang="it-IT" sz="2400" dirty="0" err="1">
                <a:solidFill>
                  <a:srgbClr val="C00000"/>
                </a:solidFill>
              </a:rPr>
              <a:t>updating</a:t>
            </a:r>
            <a:r>
              <a:rPr lang="it-IT" sz="2400" dirty="0">
                <a:solidFill>
                  <a:srgbClr val="C00000"/>
                </a:solidFill>
              </a:rPr>
              <a:t> the weight </a:t>
            </a:r>
            <a:r>
              <a:rPr lang="it-IT" sz="2400" dirty="0" err="1">
                <a:solidFill>
                  <a:srgbClr val="C00000"/>
                </a:solidFill>
              </a:rPr>
              <a:t>between</a:t>
            </a:r>
            <a:r>
              <a:rPr lang="it-IT" sz="2400" dirty="0">
                <a:solidFill>
                  <a:srgbClr val="C00000"/>
                </a:solidFill>
              </a:rPr>
              <a:t> the </a:t>
            </a:r>
            <a:r>
              <a:rPr lang="it-IT" sz="2400" dirty="0" err="1">
                <a:solidFill>
                  <a:srgbClr val="C00000"/>
                </a:solidFill>
              </a:rPr>
              <a:t>layers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based</a:t>
            </a:r>
            <a:r>
              <a:rPr lang="it-IT" sz="2400" dirty="0">
                <a:solidFill>
                  <a:srgbClr val="C00000"/>
                </a:solidFill>
              </a:rPr>
              <a:t> on </a:t>
            </a:r>
            <a:r>
              <a:rPr lang="it-IT" sz="2400" dirty="0" err="1">
                <a:solidFill>
                  <a:srgbClr val="C00000"/>
                </a:solidFill>
              </a:rPr>
              <a:t>these</a:t>
            </a:r>
            <a:r>
              <a:rPr lang="it-IT" sz="2400" dirty="0">
                <a:solidFill>
                  <a:srgbClr val="C00000"/>
                </a:solidFill>
              </a:rPr>
              <a:t> data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12F4635F-0049-EE08-EE0E-2FE3BBC3B6C7}"/>
              </a:ext>
            </a:extLst>
          </p:cNvPr>
          <p:cNvSpPr/>
          <p:nvPr/>
        </p:nvSpPr>
        <p:spPr>
          <a:xfrm>
            <a:off x="1632083" y="5080001"/>
            <a:ext cx="5784717" cy="589280"/>
          </a:xfrm>
          <a:prstGeom prst="frame">
            <a:avLst>
              <a:gd name="adj1" fmla="val 76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u="sng" dirty="0">
                <a:solidFill>
                  <a:srgbClr val="FFC000"/>
                </a:solidFill>
              </a:rPr>
              <a:t>VALIDATION</a:t>
            </a:r>
          </a:p>
          <a:p>
            <a:pPr algn="ctr"/>
            <a:r>
              <a:rPr lang="it-IT" b="1" dirty="0">
                <a:solidFill>
                  <a:srgbClr val="FFC000"/>
                </a:solidFill>
              </a:rPr>
              <a:t>15%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A935E7E3-7F09-C336-7297-74DAA83E2672}"/>
              </a:ext>
            </a:extLst>
          </p:cNvPr>
          <p:cNvSpPr/>
          <p:nvPr/>
        </p:nvSpPr>
        <p:spPr>
          <a:xfrm>
            <a:off x="1632083" y="5655976"/>
            <a:ext cx="5784717" cy="589280"/>
          </a:xfrm>
          <a:prstGeom prst="frame">
            <a:avLst>
              <a:gd name="adj1" fmla="val 765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u="sng" dirty="0">
                <a:solidFill>
                  <a:srgbClr val="00B050"/>
                </a:solidFill>
              </a:rPr>
              <a:t>TEST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15%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189C92-5025-AF56-868C-D138248D415D}"/>
              </a:ext>
            </a:extLst>
          </p:cNvPr>
          <p:cNvSpPr txBox="1"/>
          <p:nvPr/>
        </p:nvSpPr>
        <p:spPr>
          <a:xfrm>
            <a:off x="7652132" y="3510340"/>
            <a:ext cx="4082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>
                <a:solidFill>
                  <a:srgbClr val="FFC000"/>
                </a:solidFill>
              </a:rPr>
              <a:t>Used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b="1" u="sng" dirty="0" err="1">
                <a:solidFill>
                  <a:srgbClr val="FFC000"/>
                </a:solidFill>
              </a:rPr>
              <a:t>during</a:t>
            </a:r>
            <a:r>
              <a:rPr lang="it-IT" sz="2400" b="1" dirty="0">
                <a:solidFill>
                  <a:srgbClr val="FFC000"/>
                </a:solidFill>
              </a:rPr>
              <a:t> </a:t>
            </a:r>
            <a:r>
              <a:rPr lang="it-IT" sz="2400" b="1" u="sng" dirty="0">
                <a:solidFill>
                  <a:srgbClr val="FFC000"/>
                </a:solidFill>
              </a:rPr>
              <a:t>training</a:t>
            </a:r>
            <a:r>
              <a:rPr lang="it-IT" sz="2400" b="1" dirty="0">
                <a:solidFill>
                  <a:srgbClr val="FFC000"/>
                </a:solidFill>
              </a:rPr>
              <a:t> </a:t>
            </a:r>
            <a:r>
              <a:rPr lang="it-IT" sz="2400" dirty="0">
                <a:solidFill>
                  <a:srgbClr val="FFC000"/>
                </a:solidFill>
              </a:rPr>
              <a:t>to monitor and track the net performances: </a:t>
            </a:r>
            <a:r>
              <a:rPr lang="it-IT" sz="2400" b="1" u="sng" dirty="0" err="1">
                <a:solidFill>
                  <a:srgbClr val="FFC000"/>
                </a:solidFill>
              </a:rPr>
              <a:t>overfitting</a:t>
            </a:r>
            <a:r>
              <a:rPr lang="it-IT" sz="2400" b="1" u="sng" dirty="0">
                <a:solidFill>
                  <a:srgbClr val="FFC000"/>
                </a:solidFill>
              </a:rPr>
              <a:t>, learning</a:t>
            </a:r>
            <a:endParaRPr lang="en-GB" sz="2400" b="1" u="sng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868D8-58BD-BB06-D89C-A96E7A687ED4}"/>
              </a:ext>
            </a:extLst>
          </p:cNvPr>
          <p:cNvSpPr txBox="1"/>
          <p:nvPr/>
        </p:nvSpPr>
        <p:spPr>
          <a:xfrm>
            <a:off x="7652132" y="5080000"/>
            <a:ext cx="4082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>
                <a:solidFill>
                  <a:srgbClr val="00B050"/>
                </a:solidFill>
              </a:rPr>
              <a:t>Used</a:t>
            </a:r>
            <a:r>
              <a:rPr lang="it-IT" sz="2400" dirty="0">
                <a:solidFill>
                  <a:srgbClr val="00B050"/>
                </a:solidFill>
              </a:rPr>
              <a:t> </a:t>
            </a:r>
            <a:r>
              <a:rPr lang="it-IT" sz="2400" b="1" u="sng" dirty="0">
                <a:solidFill>
                  <a:srgbClr val="00B050"/>
                </a:solidFill>
              </a:rPr>
              <a:t>after</a:t>
            </a:r>
            <a:r>
              <a:rPr lang="it-IT" sz="2400" b="1" dirty="0">
                <a:solidFill>
                  <a:srgbClr val="00B050"/>
                </a:solidFill>
              </a:rPr>
              <a:t> </a:t>
            </a:r>
            <a:r>
              <a:rPr lang="it-IT" sz="2400" b="1" u="sng" dirty="0">
                <a:solidFill>
                  <a:srgbClr val="00B050"/>
                </a:solidFill>
              </a:rPr>
              <a:t>training</a:t>
            </a:r>
            <a:r>
              <a:rPr lang="it-IT" sz="2400" b="1" dirty="0">
                <a:solidFill>
                  <a:srgbClr val="00B050"/>
                </a:solidFill>
              </a:rPr>
              <a:t> </a:t>
            </a:r>
            <a:r>
              <a:rPr lang="it-IT" sz="2400" dirty="0">
                <a:solidFill>
                  <a:srgbClr val="00B050"/>
                </a:solidFill>
              </a:rPr>
              <a:t>to </a:t>
            </a:r>
            <a:r>
              <a:rPr lang="it-IT" sz="2400" dirty="0" err="1">
                <a:solidFill>
                  <a:srgbClr val="00B050"/>
                </a:solidFill>
              </a:rPr>
              <a:t>evaluate</a:t>
            </a:r>
            <a:r>
              <a:rPr lang="it-IT" sz="2400" dirty="0">
                <a:solidFill>
                  <a:srgbClr val="00B050"/>
                </a:solidFill>
              </a:rPr>
              <a:t> the net performances: on new data.</a:t>
            </a:r>
            <a:endParaRPr lang="en-GB" sz="2400" b="1" u="sng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0B9C98-6A3A-B5E0-4D50-72454F6A1D7E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EE4E0-B724-2289-ED36-237FE5A2C4DF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43781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 animBg="1"/>
      <p:bldP spid="18" grpId="0" animBg="1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3D901-131F-E864-EAD4-2162C5C3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D8D-8096-C1A3-23A3-7E0D6995AE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dirty="0"/>
              <a:t> </a:t>
            </a:r>
            <a:r>
              <a:rPr lang="it-IT" sz="3100" b="1" u="sng" dirty="0">
                <a:solidFill>
                  <a:schemeClr val="accent1"/>
                </a:solidFill>
              </a:rPr>
              <a:t>Data Organization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1BDED40-6A4E-A28F-3A1E-186D90E50A1F}"/>
              </a:ext>
            </a:extLst>
          </p:cNvPr>
          <p:cNvGraphicFramePr>
            <a:graphicFrameLocks noGrp="1"/>
          </p:cNvGraphicFramePr>
          <p:nvPr/>
        </p:nvGraphicFramePr>
        <p:xfrm>
          <a:off x="1784483" y="1296624"/>
          <a:ext cx="3842425" cy="491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137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284921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799813">
                <a:tc>
                  <a:txBody>
                    <a:bodyPr/>
                    <a:lstStyle/>
                    <a:p>
                      <a:r>
                        <a:rPr lang="it-IT" dirty="0"/>
                        <a:t> </a:t>
                      </a:r>
                      <a:r>
                        <a:rPr lang="it-IT" dirty="0" err="1"/>
                        <a:t>Number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Of Local Max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Clustersize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Eccentricity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94127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229975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2543307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639525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041917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3926270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842564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723608"/>
                  </a:ext>
                </a:extLst>
              </a:tr>
              <a:tr h="400274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B128E1A-4B76-8444-21B6-6B779C53E2D2}"/>
              </a:ext>
            </a:extLst>
          </p:cNvPr>
          <p:cNvGraphicFramePr>
            <a:graphicFrameLocks noGrp="1"/>
          </p:cNvGraphicFramePr>
          <p:nvPr/>
        </p:nvGraphicFramePr>
        <p:xfrm>
          <a:off x="5849565" y="1296624"/>
          <a:ext cx="1353226" cy="49171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3226">
                  <a:extLst>
                    <a:ext uri="{9D8B030D-6E8A-4147-A177-3AD203B41FA5}">
                      <a16:colId xmlns:a16="http://schemas.microsoft.com/office/drawing/2014/main" val="1829737975"/>
                    </a:ext>
                  </a:extLst>
                </a:gridCol>
              </a:tblGrid>
              <a:tr h="8650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K-</a:t>
                      </a:r>
                      <a:r>
                        <a:rPr lang="it-IT" dirty="0" err="1"/>
                        <a:t>means</a:t>
                      </a:r>
                      <a:r>
                        <a:rPr lang="it-IT" dirty="0"/>
                        <a:t> IDX</a:t>
                      </a:r>
                      <a:endParaRPr lang="en-GB" dirty="0"/>
                    </a:p>
                  </a:txBody>
                  <a:tcPr anchor="ctr">
                    <a:solidFill>
                      <a:srgbClr val="FF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3642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3178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2975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60661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967366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605402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37213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94997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87364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564345"/>
                  </a:ext>
                </a:extLst>
              </a:tr>
              <a:tr h="405208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aramond" panose="020F0502020204030204"/>
                          <a:ea typeface="+mn-ea"/>
                          <a:cs typeface="+mn-cs"/>
                        </a:rPr>
                        <a:t>…</a:t>
                      </a:r>
                      <a:endParaRPr lang="en-GB" dirty="0"/>
                    </a:p>
                  </a:txBody>
                  <a:tcPr anchor="ctr">
                    <a:solidFill>
                      <a:srgbClr val="FF800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741459"/>
                  </a:ext>
                </a:extLst>
              </a:tr>
            </a:tbl>
          </a:graphicData>
        </a:graphic>
      </p:graphicFrame>
      <p:sp>
        <p:nvSpPr>
          <p:cNvPr id="11" name="Left Brace 10">
            <a:extLst>
              <a:ext uri="{FF2B5EF4-FFF2-40B4-BE49-F238E27FC236}">
                <a16:creationId xmlns:a16="http://schemas.microsoft.com/office/drawing/2014/main" id="{0A05A815-677C-7944-4547-D48B1CC92F8E}"/>
              </a:ext>
            </a:extLst>
          </p:cNvPr>
          <p:cNvSpPr/>
          <p:nvPr/>
        </p:nvSpPr>
        <p:spPr>
          <a:xfrm>
            <a:off x="1005480" y="1701099"/>
            <a:ext cx="543670" cy="4398076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59476-CE6D-0729-D09F-EB3F5EE806FB}"/>
              </a:ext>
            </a:extLst>
          </p:cNvPr>
          <p:cNvSpPr txBox="1"/>
          <p:nvPr/>
        </p:nvSpPr>
        <p:spPr>
          <a:xfrm>
            <a:off x="26796" y="3013501"/>
            <a:ext cx="137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  Events</a:t>
            </a:r>
            <a:endParaRPr lang="en-GB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4CFDE-69DA-503B-A62E-1C6C296A6736}"/>
              </a:ext>
            </a:extLst>
          </p:cNvPr>
          <p:cNvSpPr txBox="1"/>
          <p:nvPr/>
        </p:nvSpPr>
        <p:spPr>
          <a:xfrm>
            <a:off x="3125820" y="834572"/>
            <a:ext cx="272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Dataset1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FDDF3-4D05-B04F-9B78-F42C62EC6EDC}"/>
              </a:ext>
            </a:extLst>
          </p:cNvPr>
          <p:cNvSpPr txBox="1"/>
          <p:nvPr/>
        </p:nvSpPr>
        <p:spPr>
          <a:xfrm>
            <a:off x="6063574" y="848492"/>
            <a:ext cx="135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Labels1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8870A3F-D904-021E-93C4-ED27779BA578}"/>
              </a:ext>
            </a:extLst>
          </p:cNvPr>
          <p:cNvSpPr/>
          <p:nvPr/>
        </p:nvSpPr>
        <p:spPr>
          <a:xfrm>
            <a:off x="1632083" y="2097186"/>
            <a:ext cx="5784717" cy="2982814"/>
          </a:xfrm>
          <a:prstGeom prst="frame">
            <a:avLst>
              <a:gd name="adj1" fmla="val 184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u="sng" dirty="0">
                <a:solidFill>
                  <a:srgbClr val="C00000"/>
                </a:solidFill>
              </a:rPr>
              <a:t>TRAINING</a:t>
            </a:r>
          </a:p>
          <a:p>
            <a:pPr algn="ctr"/>
            <a:r>
              <a:rPr lang="it-IT" sz="4800" b="1" dirty="0">
                <a:solidFill>
                  <a:srgbClr val="C00000"/>
                </a:solidFill>
              </a:rPr>
              <a:t>70%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CF2021B5-FD62-08FA-5983-BB1F7CFD10D1}"/>
              </a:ext>
            </a:extLst>
          </p:cNvPr>
          <p:cNvSpPr/>
          <p:nvPr/>
        </p:nvSpPr>
        <p:spPr>
          <a:xfrm>
            <a:off x="1632083" y="5080001"/>
            <a:ext cx="5784717" cy="589280"/>
          </a:xfrm>
          <a:prstGeom prst="frame">
            <a:avLst>
              <a:gd name="adj1" fmla="val 76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u="sng" dirty="0">
                <a:solidFill>
                  <a:srgbClr val="FFC000"/>
                </a:solidFill>
              </a:rPr>
              <a:t>VALIDATION</a:t>
            </a:r>
          </a:p>
          <a:p>
            <a:pPr algn="ctr"/>
            <a:r>
              <a:rPr lang="it-IT" b="1" dirty="0">
                <a:solidFill>
                  <a:srgbClr val="FFC000"/>
                </a:solidFill>
              </a:rPr>
              <a:t>15%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7698AF2A-1F8C-0F12-595C-5C9F454D799E}"/>
              </a:ext>
            </a:extLst>
          </p:cNvPr>
          <p:cNvSpPr/>
          <p:nvPr/>
        </p:nvSpPr>
        <p:spPr>
          <a:xfrm>
            <a:off x="1632083" y="5655976"/>
            <a:ext cx="5784717" cy="589280"/>
          </a:xfrm>
          <a:prstGeom prst="frame">
            <a:avLst>
              <a:gd name="adj1" fmla="val 765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u="sng" dirty="0">
                <a:solidFill>
                  <a:srgbClr val="00B050"/>
                </a:solidFill>
              </a:rPr>
              <a:t>TEST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15%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751C79-9D89-C249-3149-95CCE399C4D5}"/>
              </a:ext>
            </a:extLst>
          </p:cNvPr>
          <p:cNvSpPr txBox="1"/>
          <p:nvPr/>
        </p:nvSpPr>
        <p:spPr>
          <a:xfrm>
            <a:off x="8270988" y="670653"/>
            <a:ext cx="420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solidFill>
                  <a:srgbClr val="CC00CC"/>
                </a:solidFill>
              </a:rPr>
              <a:t>Randomization</a:t>
            </a:r>
            <a:r>
              <a:rPr lang="it-IT" sz="2400" b="1" u="sng" dirty="0">
                <a:solidFill>
                  <a:srgbClr val="CC00CC"/>
                </a:solidFill>
              </a:rPr>
              <a:t> </a:t>
            </a:r>
            <a:r>
              <a:rPr lang="it-IT" sz="2400" b="1" u="sng" dirty="0" err="1">
                <a:solidFill>
                  <a:srgbClr val="CC00CC"/>
                </a:solidFill>
              </a:rPr>
              <a:t>Needed</a:t>
            </a:r>
            <a:endParaRPr lang="en-GB" sz="2400" b="1" u="sng" dirty="0">
              <a:solidFill>
                <a:srgbClr val="CC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FC5B0-B972-B360-DB2C-3C6679F4E586}"/>
              </a:ext>
            </a:extLst>
          </p:cNvPr>
          <p:cNvSpPr txBox="1"/>
          <p:nvPr/>
        </p:nvSpPr>
        <p:spPr>
          <a:xfrm>
            <a:off x="8270988" y="1044145"/>
            <a:ext cx="3842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/>
              <a:t>Allows</a:t>
            </a:r>
            <a:r>
              <a:rPr lang="it-IT" sz="2400" dirty="0"/>
              <a:t> for a more </a:t>
            </a:r>
            <a:r>
              <a:rPr lang="it-IT" sz="2400" dirty="0" err="1"/>
              <a:t>efficient</a:t>
            </a:r>
            <a:r>
              <a:rPr lang="it-IT" sz="2400" dirty="0"/>
              <a:t> training.</a:t>
            </a:r>
          </a:p>
          <a:p>
            <a:pPr algn="just"/>
            <a:r>
              <a:rPr lang="it-IT" sz="2400" dirty="0" err="1"/>
              <a:t>It’s</a:t>
            </a:r>
            <a:r>
              <a:rPr lang="it-IT" sz="2400" dirty="0"/>
              <a:t> a </a:t>
            </a:r>
            <a:r>
              <a:rPr lang="it-IT" sz="2400" dirty="0" err="1"/>
              <a:t>particularly</a:t>
            </a:r>
            <a:r>
              <a:rPr lang="it-IT" sz="2400" dirty="0"/>
              <a:t> </a:t>
            </a:r>
            <a:r>
              <a:rPr lang="it-IT" sz="2400" dirty="0" err="1"/>
              <a:t>usefull</a:t>
            </a:r>
            <a:r>
              <a:rPr lang="it-IT" sz="2400" dirty="0"/>
              <a:t> procedure to </a:t>
            </a:r>
            <a:r>
              <a:rPr lang="it-IT" sz="2400" dirty="0" err="1"/>
              <a:t>obtain</a:t>
            </a:r>
            <a:r>
              <a:rPr lang="it-IT" sz="2400" dirty="0"/>
              <a:t> a rappresentative dataset </a:t>
            </a:r>
            <a:r>
              <a:rPr lang="it-IT" sz="2400" dirty="0" err="1"/>
              <a:t>division</a:t>
            </a:r>
            <a:r>
              <a:rPr lang="it-IT" dirty="0"/>
              <a:t>. </a:t>
            </a:r>
          </a:p>
        </p:txBody>
      </p:sp>
      <p:pic>
        <p:nvPicPr>
          <p:cNvPr id="6" name="Picture 5" descr="A blue and yellow data test matrix&#10;&#10;AI-generated content may be incorrect.">
            <a:extLst>
              <a:ext uri="{FF2B5EF4-FFF2-40B4-BE49-F238E27FC236}">
                <a16:creationId xmlns:a16="http://schemas.microsoft.com/office/drawing/2014/main" id="{047A49EC-5334-2094-F03B-2A72CD549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7433" r="23678" b="11702"/>
          <a:stretch/>
        </p:blipFill>
        <p:spPr>
          <a:xfrm rot="5400000">
            <a:off x="8806438" y="3629905"/>
            <a:ext cx="2632211" cy="2605239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A514D782-9738-BF56-2BBB-6524F86B454D}"/>
              </a:ext>
            </a:extLst>
          </p:cNvPr>
          <p:cNvSpPr/>
          <p:nvPr/>
        </p:nvSpPr>
        <p:spPr>
          <a:xfrm>
            <a:off x="8740844" y="3541206"/>
            <a:ext cx="2756171" cy="566527"/>
          </a:xfrm>
          <a:prstGeom prst="frame">
            <a:avLst>
              <a:gd name="adj1" fmla="val 2700"/>
            </a:avLst>
          </a:prstGeom>
          <a:ln>
            <a:solidFill>
              <a:srgbClr val="00B05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73B26F8-2C58-874E-0CDB-ECF95F8BD332}"/>
              </a:ext>
            </a:extLst>
          </p:cNvPr>
          <p:cNvSpPr/>
          <p:nvPr/>
        </p:nvSpPr>
        <p:spPr>
          <a:xfrm rot="5400000">
            <a:off x="9854427" y="4685554"/>
            <a:ext cx="2202906" cy="1096726"/>
          </a:xfrm>
          <a:prstGeom prst="frame">
            <a:avLst>
              <a:gd name="adj1" fmla="val 270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54B9C81-C96B-21D2-47B3-1C6F055D313A}"/>
              </a:ext>
            </a:extLst>
          </p:cNvPr>
          <p:cNvSpPr/>
          <p:nvPr/>
        </p:nvSpPr>
        <p:spPr>
          <a:xfrm rot="5400000">
            <a:off x="8422208" y="4418155"/>
            <a:ext cx="2202908" cy="1631520"/>
          </a:xfrm>
          <a:prstGeom prst="frame">
            <a:avLst>
              <a:gd name="adj1" fmla="val 270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B0AD57-CBE1-D076-02A4-B528AF1F2752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4" name="Graphic 23" descr="Badge Cross with solid fill">
            <a:extLst>
              <a:ext uri="{FF2B5EF4-FFF2-40B4-BE49-F238E27FC236}">
                <a16:creationId xmlns:a16="http://schemas.microsoft.com/office/drawing/2014/main" id="{D8547292-162C-28B5-0523-623FDD21B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2755" y="3878942"/>
            <a:ext cx="2013333" cy="2013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FA0EF6-872D-3858-28AF-1AC2AB833FAD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82259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D1F63-79E3-6C0A-46CF-C259328A3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6198-D628-4CF3-64CA-8ACA1DA499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b="1" u="sng" dirty="0">
                <a:solidFill>
                  <a:schemeClr val="accent1"/>
                </a:solidFill>
              </a:rPr>
              <a:t>Net Development</a:t>
            </a:r>
            <a:br>
              <a:rPr lang="en-GB" b="1" u="sng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6BD7F9-65A6-3CA5-9132-EC75251B37CF}"/>
              </a:ext>
            </a:extLst>
          </p:cNvPr>
          <p:cNvSpPr txBox="1"/>
          <p:nvPr/>
        </p:nvSpPr>
        <p:spPr>
          <a:xfrm>
            <a:off x="2963119" y="666082"/>
            <a:ext cx="912085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rgbClr val="CC00CC"/>
                </a:solidFill>
              </a:rPr>
              <a:t>Feed-</a:t>
            </a:r>
            <a:r>
              <a:rPr lang="it-IT" sz="2400" b="1" u="sng" dirty="0" err="1">
                <a:solidFill>
                  <a:srgbClr val="CC00CC"/>
                </a:solidFill>
              </a:rPr>
              <a:t>Forward</a:t>
            </a:r>
            <a:r>
              <a:rPr lang="it-IT" sz="2400" b="1" u="sng" dirty="0">
                <a:solidFill>
                  <a:srgbClr val="CC00CC"/>
                </a:solidFill>
              </a:rPr>
              <a:t> Net [PATTERNET]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neural</a:t>
            </a:r>
            <a:r>
              <a:rPr lang="it-IT" sz="2400" dirty="0"/>
              <a:t> net, easy to </a:t>
            </a:r>
            <a:r>
              <a:rPr lang="it-IT" sz="2400" dirty="0" err="1"/>
              <a:t>built</a:t>
            </a:r>
            <a:r>
              <a:rPr lang="it-IT" sz="2400" dirty="0"/>
              <a:t> and to </a:t>
            </a:r>
            <a:r>
              <a:rPr lang="it-IT" sz="2400" dirty="0" err="1"/>
              <a:t>train</a:t>
            </a:r>
            <a:r>
              <a:rPr lang="it-IT" sz="2400" dirty="0"/>
              <a:t> with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charcateristic</a:t>
            </a:r>
            <a:r>
              <a:rPr lang="it-IT" sz="2400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It</a:t>
            </a:r>
            <a:r>
              <a:rPr lang="it-IT" sz="2400" dirty="0"/>
              <a:t> flows in one single </a:t>
            </a:r>
            <a:r>
              <a:rPr lang="it-IT" sz="2400" dirty="0" err="1"/>
              <a:t>direction</a:t>
            </a:r>
            <a:r>
              <a:rPr lang="it-IT" sz="2400" dirty="0"/>
              <a:t>,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any</a:t>
            </a:r>
            <a:r>
              <a:rPr lang="it-IT" sz="2400" dirty="0"/>
              <a:t> </a:t>
            </a:r>
            <a:r>
              <a:rPr lang="it-IT" sz="2400" dirty="0" err="1"/>
              <a:t>cycle</a:t>
            </a:r>
            <a:r>
              <a:rPr lang="it-IT" sz="2400" dirty="0"/>
              <a:t> or feedback connection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Neuron</a:t>
            </a:r>
            <a:r>
              <a:rPr lang="it-IT" sz="2400" dirty="0"/>
              <a:t> </a:t>
            </a:r>
            <a:r>
              <a:rPr lang="it-IT" sz="2400" dirty="0" err="1"/>
              <a:t>Layers</a:t>
            </a:r>
            <a:r>
              <a:rPr lang="it-IT" sz="2400" dirty="0"/>
              <a:t> </a:t>
            </a:r>
            <a:r>
              <a:rPr lang="it-IT" sz="2400" dirty="0" err="1"/>
              <a:t>Connected</a:t>
            </a:r>
            <a:r>
              <a:rPr lang="it-IT" sz="2400" dirty="0"/>
              <a:t> via </a:t>
            </a:r>
            <a:r>
              <a:rPr lang="it-IT" sz="2400" dirty="0" err="1"/>
              <a:t>algorithm-evaluated</a:t>
            </a:r>
            <a:r>
              <a:rPr lang="it-IT" sz="2400" dirty="0"/>
              <a:t> weights</a:t>
            </a:r>
          </a:p>
          <a:p>
            <a:pPr>
              <a:lnSpc>
                <a:spcPct val="150000"/>
              </a:lnSpc>
            </a:pPr>
            <a:r>
              <a:rPr lang="it-IT" dirty="0"/>
              <a:t>    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26DE1-60B2-333A-2713-5DC70DA66504}"/>
              </a:ext>
            </a:extLst>
          </p:cNvPr>
          <p:cNvSpPr txBox="1"/>
          <p:nvPr/>
        </p:nvSpPr>
        <p:spPr>
          <a:xfrm>
            <a:off x="2963119" y="2867082"/>
            <a:ext cx="30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8D6C00-14A9-284B-2217-5056976F7749}"/>
              </a:ext>
            </a:extLst>
          </p:cNvPr>
          <p:cNvSpPr/>
          <p:nvPr/>
        </p:nvSpPr>
        <p:spPr>
          <a:xfrm>
            <a:off x="3064719" y="335101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Input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0CD2D6-0537-2338-9932-9D09A55F1D78}"/>
              </a:ext>
            </a:extLst>
          </p:cNvPr>
          <p:cNvSpPr/>
          <p:nvPr/>
        </p:nvSpPr>
        <p:spPr>
          <a:xfrm>
            <a:off x="3064719" y="417905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Hidden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Layers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FCC749-9829-51B5-DCA8-1A654E88E96C}"/>
              </a:ext>
            </a:extLst>
          </p:cNvPr>
          <p:cNvSpPr/>
          <p:nvPr/>
        </p:nvSpPr>
        <p:spPr>
          <a:xfrm>
            <a:off x="3064719" y="5106793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Output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2B056996-54B3-211E-9ECF-AB79FFF6F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082"/>
            <a:ext cx="2936323" cy="5676845"/>
          </a:xfrm>
          <a:prstGeom prst="rect">
            <a:avLst/>
          </a:prstGeom>
        </p:spPr>
      </p:pic>
      <p:pic>
        <p:nvPicPr>
          <p:cNvPr id="4" name="Immagine 34">
            <a:extLst>
              <a:ext uri="{FF2B5EF4-FFF2-40B4-BE49-F238E27FC236}">
                <a16:creationId xmlns:a16="http://schemas.microsoft.com/office/drawing/2014/main" id="{170FF31D-49AE-A6E5-00DB-68F5C33B9A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174" y1="78727" x2="36739" y2="79818"/>
                        <a14:backgroundMark x1="36739" y1="79818" x2="28370" y2="76727"/>
                        <a14:backgroundMark x1="28370" y1="76727" x2="22826" y2="84182"/>
                        <a14:backgroundMark x1="22826" y1="84182" x2="32826" y2="75636"/>
                        <a14:backgroundMark x1="32826" y1="75636" x2="34457" y2="84909"/>
                        <a14:backgroundMark x1="34457" y1="84909" x2="34130" y2="85273"/>
                        <a14:backgroundMark x1="33152" y1="74727" x2="35326" y2="84909"/>
                        <a14:backgroundMark x1="35326" y1="84909" x2="25326" y2="82000"/>
                        <a14:backgroundMark x1="25326" y1="82000" x2="22500" y2="86182"/>
                        <a14:backgroundMark x1="25326" y1="75818" x2="25326" y2="75818"/>
                        <a14:backgroundMark x1="25217" y1="75273" x2="27826" y2="76727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31" y="-105969"/>
            <a:ext cx="2404060" cy="1437210"/>
          </a:xfrm>
          <a:prstGeom prst="rect">
            <a:avLst/>
          </a:prstGeom>
          <a:solidFill>
            <a:srgbClr val="FEF7F4">
              <a:alpha val="0"/>
            </a:srgbClr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9187F-B856-89E9-202F-ABE045B366D9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57810-9EBD-E50C-1F59-9BA7580A433B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0362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5029D-DC81-E485-0795-BD8E2413A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AD37-0E5F-B877-B086-47D0216E8D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b="1" u="sng" dirty="0">
                <a:solidFill>
                  <a:schemeClr val="accent1"/>
                </a:solidFill>
              </a:rPr>
              <a:t>Net Development</a:t>
            </a:r>
            <a:br>
              <a:rPr lang="en-GB" b="1" u="sng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8383AD-D350-CDD7-C998-75104467F340}"/>
              </a:ext>
            </a:extLst>
          </p:cNvPr>
          <p:cNvSpPr txBox="1"/>
          <p:nvPr/>
        </p:nvSpPr>
        <p:spPr>
          <a:xfrm>
            <a:off x="2963119" y="666082"/>
            <a:ext cx="912085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rgbClr val="CC00CC"/>
                </a:solidFill>
              </a:rPr>
              <a:t>Feed-</a:t>
            </a:r>
            <a:r>
              <a:rPr lang="it-IT" sz="2400" b="1" u="sng" dirty="0" err="1">
                <a:solidFill>
                  <a:srgbClr val="CC00CC"/>
                </a:solidFill>
              </a:rPr>
              <a:t>Forward</a:t>
            </a:r>
            <a:r>
              <a:rPr lang="it-IT" sz="2400" b="1" u="sng" dirty="0">
                <a:solidFill>
                  <a:srgbClr val="CC00CC"/>
                </a:solidFill>
              </a:rPr>
              <a:t> Net [PATTERNET]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neural</a:t>
            </a:r>
            <a:r>
              <a:rPr lang="it-IT" sz="2400" dirty="0"/>
              <a:t> net, easy to </a:t>
            </a:r>
            <a:r>
              <a:rPr lang="it-IT" sz="2400" dirty="0" err="1"/>
              <a:t>built</a:t>
            </a:r>
            <a:r>
              <a:rPr lang="it-IT" sz="2400" dirty="0"/>
              <a:t> and to </a:t>
            </a:r>
            <a:r>
              <a:rPr lang="it-IT" sz="2400" dirty="0" err="1"/>
              <a:t>train</a:t>
            </a:r>
            <a:r>
              <a:rPr lang="it-IT" sz="2400" dirty="0"/>
              <a:t> with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charcateristic</a:t>
            </a:r>
            <a:r>
              <a:rPr lang="it-IT" sz="2400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It</a:t>
            </a:r>
            <a:r>
              <a:rPr lang="it-IT" sz="2400" dirty="0"/>
              <a:t> flows in one single </a:t>
            </a:r>
            <a:r>
              <a:rPr lang="it-IT" sz="2400" dirty="0" err="1"/>
              <a:t>direction</a:t>
            </a:r>
            <a:r>
              <a:rPr lang="it-IT" sz="2400" dirty="0"/>
              <a:t>,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any</a:t>
            </a:r>
            <a:r>
              <a:rPr lang="it-IT" sz="2400" dirty="0"/>
              <a:t> </a:t>
            </a:r>
            <a:r>
              <a:rPr lang="it-IT" sz="2400" dirty="0" err="1"/>
              <a:t>cycle</a:t>
            </a:r>
            <a:r>
              <a:rPr lang="it-IT" sz="2400" dirty="0"/>
              <a:t> or feedback connection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Neuron</a:t>
            </a:r>
            <a:r>
              <a:rPr lang="it-IT" sz="2400" dirty="0"/>
              <a:t> </a:t>
            </a:r>
            <a:r>
              <a:rPr lang="it-IT" sz="2400" dirty="0" err="1"/>
              <a:t>Layers</a:t>
            </a:r>
            <a:r>
              <a:rPr lang="it-IT" sz="2400" dirty="0"/>
              <a:t> </a:t>
            </a:r>
            <a:r>
              <a:rPr lang="it-IT" sz="2400" dirty="0" err="1"/>
              <a:t>Connected</a:t>
            </a:r>
            <a:r>
              <a:rPr lang="it-IT" sz="2400" dirty="0"/>
              <a:t> via </a:t>
            </a:r>
            <a:r>
              <a:rPr lang="it-IT" sz="2400" dirty="0" err="1"/>
              <a:t>algorithm-evaluated</a:t>
            </a:r>
            <a:r>
              <a:rPr lang="it-IT" sz="2400" dirty="0"/>
              <a:t> weights</a:t>
            </a:r>
          </a:p>
          <a:p>
            <a:pPr>
              <a:lnSpc>
                <a:spcPct val="150000"/>
              </a:lnSpc>
            </a:pPr>
            <a:r>
              <a:rPr lang="it-IT" dirty="0"/>
              <a:t>    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1F4E4-6185-FEA9-82F0-083665F29BE8}"/>
              </a:ext>
            </a:extLst>
          </p:cNvPr>
          <p:cNvSpPr txBox="1"/>
          <p:nvPr/>
        </p:nvSpPr>
        <p:spPr>
          <a:xfrm>
            <a:off x="2963119" y="2867082"/>
            <a:ext cx="30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E5834E-7C6E-155D-ABC4-CD5E4ADA2041}"/>
              </a:ext>
            </a:extLst>
          </p:cNvPr>
          <p:cNvSpPr/>
          <p:nvPr/>
        </p:nvSpPr>
        <p:spPr>
          <a:xfrm>
            <a:off x="3064719" y="335101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Input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6BFF21-CD88-8186-E140-23E5CEBF153F}"/>
              </a:ext>
            </a:extLst>
          </p:cNvPr>
          <p:cNvSpPr/>
          <p:nvPr/>
        </p:nvSpPr>
        <p:spPr>
          <a:xfrm>
            <a:off x="3064719" y="417905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Hidden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Layers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16D733-037B-4B33-F9DE-244AC2AC2EFD}"/>
              </a:ext>
            </a:extLst>
          </p:cNvPr>
          <p:cNvSpPr/>
          <p:nvPr/>
        </p:nvSpPr>
        <p:spPr>
          <a:xfrm>
            <a:off x="3064719" y="5106793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Output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A22E8FFC-155F-19F0-5237-16439A018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082"/>
            <a:ext cx="2936323" cy="5676845"/>
          </a:xfrm>
          <a:prstGeom prst="rect">
            <a:avLst/>
          </a:prstGeom>
        </p:spPr>
      </p:pic>
      <p:pic>
        <p:nvPicPr>
          <p:cNvPr id="4" name="Immagine 34">
            <a:extLst>
              <a:ext uri="{FF2B5EF4-FFF2-40B4-BE49-F238E27FC236}">
                <a16:creationId xmlns:a16="http://schemas.microsoft.com/office/drawing/2014/main" id="{F989C68F-25AD-C8ED-C7EE-DDEE692CC7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174" y1="78727" x2="36739" y2="79818"/>
                        <a14:backgroundMark x1="36739" y1="79818" x2="28370" y2="76727"/>
                        <a14:backgroundMark x1="28370" y1="76727" x2="22826" y2="84182"/>
                        <a14:backgroundMark x1="22826" y1="84182" x2="32826" y2="75636"/>
                        <a14:backgroundMark x1="32826" y1="75636" x2="34457" y2="84909"/>
                        <a14:backgroundMark x1="34457" y1="84909" x2="34130" y2="85273"/>
                        <a14:backgroundMark x1="33152" y1="74727" x2="35326" y2="84909"/>
                        <a14:backgroundMark x1="35326" y1="84909" x2="25326" y2="82000"/>
                        <a14:backgroundMark x1="25326" y1="82000" x2="22500" y2="86182"/>
                        <a14:backgroundMark x1="25326" y1="75818" x2="25326" y2="75818"/>
                        <a14:backgroundMark x1="25217" y1="75273" x2="27826" y2="76727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31" y="-105969"/>
            <a:ext cx="2404060" cy="1437210"/>
          </a:xfrm>
          <a:prstGeom prst="rect">
            <a:avLst/>
          </a:prstGeom>
          <a:solidFill>
            <a:srgbClr val="FEF7F4">
              <a:alpha val="0"/>
            </a:srgbClr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7643E-C30A-6CAF-3156-D1880457CB9A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Line arrow: Straight with solid fill">
            <a:extLst>
              <a:ext uri="{FF2B5EF4-FFF2-40B4-BE49-F238E27FC236}">
                <a16:creationId xmlns:a16="http://schemas.microsoft.com/office/drawing/2014/main" id="{6488C6AA-0E32-FE7D-A508-05D297697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553919" y="3275332"/>
            <a:ext cx="705358" cy="906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EC92B9-5F10-389B-330E-1FC0570074E1}"/>
              </a:ext>
            </a:extLst>
          </p:cNvPr>
          <p:cNvSpPr txBox="1"/>
          <p:nvPr/>
        </p:nvSpPr>
        <p:spPr>
          <a:xfrm>
            <a:off x="6638083" y="3254421"/>
            <a:ext cx="5229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Input </a:t>
            </a:r>
            <a:r>
              <a:rPr lang="it-IT" sz="2000" b="1" dirty="0"/>
              <a:t>data</a:t>
            </a:r>
            <a:r>
              <a:rPr lang="it-IT" sz="2000" dirty="0"/>
              <a:t>, </a:t>
            </a:r>
            <a:r>
              <a:rPr lang="it-IT" sz="2000" b="1" dirty="0" err="1"/>
              <a:t>organized</a:t>
            </a:r>
            <a:r>
              <a:rPr lang="it-IT" sz="2000" b="1" dirty="0"/>
              <a:t> </a:t>
            </a:r>
            <a:r>
              <a:rPr lang="it-IT" sz="2000" dirty="0"/>
              <a:t>and </a:t>
            </a:r>
            <a:r>
              <a:rPr lang="it-IT" sz="2000" dirty="0" err="1"/>
              <a:t>classified</a:t>
            </a:r>
            <a:r>
              <a:rPr lang="it-IT" sz="2000" dirty="0"/>
              <a:t> in </a:t>
            </a:r>
            <a:r>
              <a:rPr lang="it-IT" sz="2000" dirty="0" err="1"/>
              <a:t>train</a:t>
            </a:r>
            <a:r>
              <a:rPr lang="it-IT" sz="2000" dirty="0"/>
              <a:t>, </a:t>
            </a:r>
            <a:r>
              <a:rPr lang="it-IT" sz="2000" dirty="0" err="1"/>
              <a:t>validation</a:t>
            </a:r>
            <a:r>
              <a:rPr lang="it-IT" sz="2000" dirty="0"/>
              <a:t> and test, </a:t>
            </a:r>
            <a:r>
              <a:rPr lang="it-IT" sz="2000" b="1" dirty="0" err="1"/>
              <a:t>labeled</a:t>
            </a:r>
            <a:r>
              <a:rPr lang="it-IT" sz="2000" dirty="0"/>
              <a:t>.</a:t>
            </a:r>
          </a:p>
          <a:p>
            <a:r>
              <a:rPr lang="it-IT" sz="2000" dirty="0"/>
              <a:t>In </a:t>
            </a:r>
            <a:r>
              <a:rPr lang="it-IT" sz="2000" dirty="0" err="1"/>
              <a:t>our</a:t>
            </a:r>
            <a:r>
              <a:rPr lang="it-IT" sz="2000" dirty="0"/>
              <a:t> case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will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3 </a:t>
            </a:r>
            <a:r>
              <a:rPr lang="it-IT" sz="2000" dirty="0" err="1"/>
              <a:t>neurons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employed</a:t>
            </a:r>
            <a:r>
              <a:rPr lang="it-IT" sz="2000" dirty="0"/>
              <a:t> 3 features</a:t>
            </a:r>
            <a:endParaRPr lang="en-GB" sz="2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0D8287-76E2-C9B5-6ABF-57E4C2248A38}"/>
              </a:ext>
            </a:extLst>
          </p:cNvPr>
          <p:cNvSpPr/>
          <p:nvPr/>
        </p:nvSpPr>
        <p:spPr>
          <a:xfrm>
            <a:off x="1308824" y="835548"/>
            <a:ext cx="159337" cy="191983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766DF-00D6-3793-0318-0E70A8E4E8D8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2500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FC243-39C0-7919-E4E8-187C9AB4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9762B-9117-C4D8-DBB7-2410AA277D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b="1" u="sng" dirty="0">
                <a:solidFill>
                  <a:schemeClr val="accent1"/>
                </a:solidFill>
              </a:rPr>
              <a:t>Net Development</a:t>
            </a:r>
            <a:br>
              <a:rPr lang="en-GB" b="1" u="sng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13061-DBC9-A8C7-D917-2B2E964834B8}"/>
              </a:ext>
            </a:extLst>
          </p:cNvPr>
          <p:cNvSpPr txBox="1"/>
          <p:nvPr/>
        </p:nvSpPr>
        <p:spPr>
          <a:xfrm>
            <a:off x="2963119" y="666082"/>
            <a:ext cx="912085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rgbClr val="CC00CC"/>
                </a:solidFill>
              </a:rPr>
              <a:t>Feed-</a:t>
            </a:r>
            <a:r>
              <a:rPr lang="it-IT" sz="2400" b="1" u="sng" dirty="0" err="1">
                <a:solidFill>
                  <a:srgbClr val="CC00CC"/>
                </a:solidFill>
              </a:rPr>
              <a:t>Forward</a:t>
            </a:r>
            <a:r>
              <a:rPr lang="it-IT" sz="2400" b="1" u="sng" dirty="0">
                <a:solidFill>
                  <a:srgbClr val="CC00CC"/>
                </a:solidFill>
              </a:rPr>
              <a:t> Net [PATTERNET]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neural</a:t>
            </a:r>
            <a:r>
              <a:rPr lang="it-IT" sz="2400" dirty="0"/>
              <a:t> net, easy to </a:t>
            </a:r>
            <a:r>
              <a:rPr lang="it-IT" sz="2400" dirty="0" err="1"/>
              <a:t>built</a:t>
            </a:r>
            <a:r>
              <a:rPr lang="it-IT" sz="2400" dirty="0"/>
              <a:t> and to </a:t>
            </a:r>
            <a:r>
              <a:rPr lang="it-IT" sz="2400" dirty="0" err="1"/>
              <a:t>train</a:t>
            </a:r>
            <a:r>
              <a:rPr lang="it-IT" sz="2400" dirty="0"/>
              <a:t> with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charcateristic</a:t>
            </a:r>
            <a:r>
              <a:rPr lang="it-IT" sz="2400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It</a:t>
            </a:r>
            <a:r>
              <a:rPr lang="it-IT" sz="2400" dirty="0"/>
              <a:t> flows in one single </a:t>
            </a:r>
            <a:r>
              <a:rPr lang="it-IT" sz="2400" dirty="0" err="1"/>
              <a:t>direction</a:t>
            </a:r>
            <a:r>
              <a:rPr lang="it-IT" sz="2400" dirty="0"/>
              <a:t>,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any</a:t>
            </a:r>
            <a:r>
              <a:rPr lang="it-IT" sz="2400" dirty="0"/>
              <a:t> </a:t>
            </a:r>
            <a:r>
              <a:rPr lang="it-IT" sz="2400" dirty="0" err="1"/>
              <a:t>cycle</a:t>
            </a:r>
            <a:r>
              <a:rPr lang="it-IT" sz="2400" dirty="0"/>
              <a:t> or feedback connection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Neuron</a:t>
            </a:r>
            <a:r>
              <a:rPr lang="it-IT" sz="2400" dirty="0"/>
              <a:t> </a:t>
            </a:r>
            <a:r>
              <a:rPr lang="it-IT" sz="2400" dirty="0" err="1"/>
              <a:t>Layers</a:t>
            </a:r>
            <a:r>
              <a:rPr lang="it-IT" sz="2400" dirty="0"/>
              <a:t> </a:t>
            </a:r>
            <a:r>
              <a:rPr lang="it-IT" sz="2400" dirty="0" err="1"/>
              <a:t>Connected</a:t>
            </a:r>
            <a:r>
              <a:rPr lang="it-IT" sz="2400" dirty="0"/>
              <a:t> via </a:t>
            </a:r>
            <a:r>
              <a:rPr lang="it-IT" sz="2400" dirty="0" err="1"/>
              <a:t>algorithm-evaluated</a:t>
            </a:r>
            <a:r>
              <a:rPr lang="it-IT" sz="2400" dirty="0"/>
              <a:t> weights</a:t>
            </a:r>
          </a:p>
          <a:p>
            <a:pPr>
              <a:lnSpc>
                <a:spcPct val="150000"/>
              </a:lnSpc>
            </a:pPr>
            <a:r>
              <a:rPr lang="it-IT" dirty="0"/>
              <a:t>    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74859-B8E0-02DA-50F6-C03948F5B9AB}"/>
              </a:ext>
            </a:extLst>
          </p:cNvPr>
          <p:cNvSpPr txBox="1"/>
          <p:nvPr/>
        </p:nvSpPr>
        <p:spPr>
          <a:xfrm>
            <a:off x="2963119" y="2867082"/>
            <a:ext cx="30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6A16E6-E4AD-C5F9-C283-502BFE2921BF}"/>
              </a:ext>
            </a:extLst>
          </p:cNvPr>
          <p:cNvSpPr/>
          <p:nvPr/>
        </p:nvSpPr>
        <p:spPr>
          <a:xfrm>
            <a:off x="3064719" y="335101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Input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0C93FA-9B24-AB4E-849D-DF694395F4EE}"/>
              </a:ext>
            </a:extLst>
          </p:cNvPr>
          <p:cNvSpPr/>
          <p:nvPr/>
        </p:nvSpPr>
        <p:spPr>
          <a:xfrm>
            <a:off x="3064719" y="417905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Hidden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Layers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5A0EC3-9641-8385-21BE-E7BF84CDCCE1}"/>
              </a:ext>
            </a:extLst>
          </p:cNvPr>
          <p:cNvSpPr/>
          <p:nvPr/>
        </p:nvSpPr>
        <p:spPr>
          <a:xfrm>
            <a:off x="3064719" y="5106793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Output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4D0FE10E-0A6E-67DE-379F-E442067BA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082"/>
            <a:ext cx="2936323" cy="5676845"/>
          </a:xfrm>
          <a:prstGeom prst="rect">
            <a:avLst/>
          </a:prstGeom>
        </p:spPr>
      </p:pic>
      <p:pic>
        <p:nvPicPr>
          <p:cNvPr id="4" name="Immagine 34">
            <a:extLst>
              <a:ext uri="{FF2B5EF4-FFF2-40B4-BE49-F238E27FC236}">
                <a16:creationId xmlns:a16="http://schemas.microsoft.com/office/drawing/2014/main" id="{42D27264-BDC0-2625-4374-63C7C06DB4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174" y1="78727" x2="36739" y2="79818"/>
                        <a14:backgroundMark x1="36739" y1="79818" x2="28370" y2="76727"/>
                        <a14:backgroundMark x1="28370" y1="76727" x2="22826" y2="84182"/>
                        <a14:backgroundMark x1="22826" y1="84182" x2="32826" y2="75636"/>
                        <a14:backgroundMark x1="32826" y1="75636" x2="34457" y2="84909"/>
                        <a14:backgroundMark x1="34457" y1="84909" x2="34130" y2="85273"/>
                        <a14:backgroundMark x1="33152" y1="74727" x2="35326" y2="84909"/>
                        <a14:backgroundMark x1="35326" y1="84909" x2="25326" y2="82000"/>
                        <a14:backgroundMark x1="25326" y1="82000" x2="22500" y2="86182"/>
                        <a14:backgroundMark x1="25326" y1="75818" x2="25326" y2="75818"/>
                        <a14:backgroundMark x1="25217" y1="75273" x2="27826" y2="76727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31" y="-105969"/>
            <a:ext cx="2404060" cy="1437210"/>
          </a:xfrm>
          <a:prstGeom prst="rect">
            <a:avLst/>
          </a:prstGeom>
          <a:solidFill>
            <a:srgbClr val="FEF7F4">
              <a:alpha val="0"/>
            </a:srgbClr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3A708-FD9D-AA43-B3F7-2299BA705C1E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21DF45-99FA-8BC6-B3F4-D1671D63F433}"/>
              </a:ext>
            </a:extLst>
          </p:cNvPr>
          <p:cNvSpPr/>
          <p:nvPr/>
        </p:nvSpPr>
        <p:spPr>
          <a:xfrm>
            <a:off x="1031032" y="2008930"/>
            <a:ext cx="159337" cy="191983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Line arrow: Straight with solid fill">
            <a:extLst>
              <a:ext uri="{FF2B5EF4-FFF2-40B4-BE49-F238E27FC236}">
                <a16:creationId xmlns:a16="http://schemas.microsoft.com/office/drawing/2014/main" id="{2B414711-3168-311A-2CA5-017B5DCD7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553918" y="4072030"/>
            <a:ext cx="707103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6F9C95-96B5-25C5-D58B-5E098D6D70D7}"/>
              </a:ext>
            </a:extLst>
          </p:cNvPr>
          <p:cNvSpPr txBox="1"/>
          <p:nvPr/>
        </p:nvSpPr>
        <p:spPr>
          <a:xfrm>
            <a:off x="6548503" y="2974800"/>
            <a:ext cx="5337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hidden</a:t>
            </a:r>
            <a:r>
              <a:rPr lang="it-IT" sz="2000" dirty="0"/>
              <a:t> </a:t>
            </a:r>
            <a:r>
              <a:rPr lang="it-IT" sz="2000" dirty="0" err="1"/>
              <a:t>neurons</a:t>
            </a:r>
            <a:r>
              <a:rPr lang="it-IT" sz="2000" dirty="0"/>
              <a:t> </a:t>
            </a:r>
            <a:r>
              <a:rPr lang="it-IT" sz="2000" dirty="0" err="1"/>
              <a:t>layers</a:t>
            </a:r>
            <a:r>
              <a:rPr lang="it-IT" sz="2000" dirty="0"/>
              <a:t> act on the data </a:t>
            </a:r>
            <a:r>
              <a:rPr lang="it-IT" sz="2000" dirty="0" err="1"/>
              <a:t>weighting</a:t>
            </a:r>
            <a:r>
              <a:rPr lang="it-IT" sz="2000" dirty="0"/>
              <a:t> </a:t>
            </a:r>
            <a:r>
              <a:rPr lang="it-IT" sz="2000" dirty="0" err="1"/>
              <a:t>them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specific</a:t>
            </a:r>
            <a:r>
              <a:rPr lang="it-IT" sz="2000" dirty="0"/>
              <a:t> </a:t>
            </a:r>
            <a:r>
              <a:rPr lang="it-IT" sz="2000" b="1" dirty="0" err="1"/>
              <a:t>activation</a:t>
            </a:r>
            <a:r>
              <a:rPr lang="it-IT" sz="2000" b="1" dirty="0"/>
              <a:t> </a:t>
            </a:r>
            <a:r>
              <a:rPr lang="it-IT" sz="2000" b="1" dirty="0" err="1"/>
              <a:t>function</a:t>
            </a:r>
            <a:r>
              <a:rPr lang="it-IT" sz="2000" b="1" dirty="0"/>
              <a:t> </a:t>
            </a:r>
            <a:r>
              <a:rPr lang="it-IT" sz="2000" dirty="0" err="1"/>
              <a:t>depending</a:t>
            </a:r>
            <a:r>
              <a:rPr lang="it-IT" sz="2000" dirty="0"/>
              <a:t> </a:t>
            </a:r>
            <a:r>
              <a:rPr lang="it-IT" sz="2000" dirty="0" err="1"/>
              <a:t>upon</a:t>
            </a:r>
            <a:r>
              <a:rPr lang="it-IT" sz="2000" dirty="0"/>
              <a:t> the training </a:t>
            </a:r>
            <a:r>
              <a:rPr lang="it-IT" sz="2000" dirty="0" err="1"/>
              <a:t>algorithm</a:t>
            </a:r>
            <a:r>
              <a:rPr lang="it-IT" sz="2000" dirty="0"/>
              <a:t>, </a:t>
            </a:r>
            <a:r>
              <a:rPr lang="it-IT" sz="2000" dirty="0" err="1"/>
              <a:t>modulating</a:t>
            </a:r>
            <a:r>
              <a:rPr lang="it-IT" sz="2000" dirty="0"/>
              <a:t> non linear </a:t>
            </a:r>
            <a:r>
              <a:rPr lang="it-IT" sz="2000" dirty="0" err="1"/>
              <a:t>relationship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data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AF94C7-16C7-D29E-7824-FA9FCCD6405C}"/>
                  </a:ext>
                </a:extLst>
              </p:cNvPr>
              <p:cNvSpPr txBox="1"/>
              <p:nvPr/>
            </p:nvSpPr>
            <p:spPr>
              <a:xfrm>
                <a:off x="6560078" y="4271591"/>
                <a:ext cx="5631922" cy="1982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b="1" u="sng" dirty="0"/>
                  <a:t>The non-</a:t>
                </a:r>
                <a:r>
                  <a:rPr lang="it-IT" sz="2000" b="1" u="sng" dirty="0" err="1"/>
                  <a:t>linearity</a:t>
                </a:r>
                <a:r>
                  <a:rPr lang="it-IT" sz="2000" b="1" u="sng" dirty="0"/>
                  <a:t> of the model </a:t>
                </a:r>
                <a:r>
                  <a:rPr lang="it-IT" sz="2000" b="1" u="sng" dirty="0" err="1"/>
                  <a:t>is</a:t>
                </a:r>
                <a:r>
                  <a:rPr lang="it-IT" sz="2000" b="1" u="sng" dirty="0"/>
                  <a:t> </a:t>
                </a:r>
                <a:r>
                  <a:rPr lang="it-IT" sz="2000" b="1" u="sng" dirty="0" err="1"/>
                  <a:t>introduced</a:t>
                </a:r>
                <a:r>
                  <a:rPr lang="it-IT" sz="2000" b="1" u="sng" dirty="0"/>
                  <a:t> by </a:t>
                </a:r>
                <a:r>
                  <a:rPr lang="it-IT" sz="2000" b="1" u="sng" dirty="0" err="1"/>
                  <a:t>two</a:t>
                </a:r>
                <a:r>
                  <a:rPr lang="it-IT" sz="2000" b="1" u="sng" dirty="0"/>
                  <a:t> </a:t>
                </a:r>
                <a:r>
                  <a:rPr lang="it-IT" sz="2000" b="1" u="sng" dirty="0" err="1"/>
                  <a:t>parameter</a:t>
                </a:r>
                <a:r>
                  <a:rPr lang="it-IT" sz="2000" b="1" u="sng" dirty="0"/>
                  <a:t> the weight 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W</a:t>
                </a:r>
                <a:r>
                  <a:rPr lang="it-IT" sz="2000" b="1" u="sng" dirty="0"/>
                  <a:t> and the </a:t>
                </a:r>
                <a:r>
                  <a:rPr lang="it-IT" sz="2000" b="1" u="sng" dirty="0" err="1"/>
                  <a:t>bias</a:t>
                </a:r>
                <a:r>
                  <a:rPr lang="it-IT" sz="2000" b="1" u="sng" dirty="0"/>
                  <a:t> 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b</a:t>
                </a:r>
                <a:r>
                  <a:rPr lang="it-IT" sz="2000" b="1" u="sng" dirty="0"/>
                  <a:t>.</a:t>
                </a:r>
                <a:endParaRPr lang="it-IT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it-IT" sz="2000" b="0" dirty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it-IT" sz="2000" b="0" dirty="0">
                  <a:ea typeface="Cambria Math" panose="02040503050406030204" pitchFamily="18" charset="0"/>
                </a:endParaRPr>
              </a:p>
              <a:p>
                <a:r>
                  <a:rPr lang="en-GB" sz="2000" dirty="0"/>
                  <a:t>Where </a:t>
                </a:r>
                <a:r>
                  <a:rPr lang="el-GR" sz="2000" dirty="0"/>
                  <a:t>λ</a:t>
                </a:r>
                <a:r>
                  <a:rPr lang="en-GB" sz="2000" dirty="0"/>
                  <a:t> is the adaptive step, and p the conjugate direction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AF94C7-16C7-D29E-7824-FA9FCCD64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078" y="4271591"/>
                <a:ext cx="5631922" cy="1982851"/>
              </a:xfrm>
              <a:prstGeom prst="rect">
                <a:avLst/>
              </a:prstGeom>
              <a:blipFill>
                <a:blip r:embed="rId7"/>
                <a:stretch>
                  <a:fillRect l="-1082" t="-1846"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7DE0116-6BC2-B476-E672-4CEE8CDA76F0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475902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D9D5-D50E-0327-35C2-711D28CD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DC4D-D7AE-FBE3-7657-56FA04C80A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b="1" u="sng" dirty="0">
                <a:solidFill>
                  <a:schemeClr val="accent1"/>
                </a:solidFill>
              </a:rPr>
              <a:t>Net Development</a:t>
            </a:r>
            <a:br>
              <a:rPr lang="en-GB" b="1" u="sng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3C1FAB-9AFD-75D9-F4E6-8F6CD260C3F5}"/>
              </a:ext>
            </a:extLst>
          </p:cNvPr>
          <p:cNvSpPr txBox="1"/>
          <p:nvPr/>
        </p:nvSpPr>
        <p:spPr>
          <a:xfrm>
            <a:off x="2963119" y="666082"/>
            <a:ext cx="912085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rgbClr val="CC00CC"/>
                </a:solidFill>
              </a:rPr>
              <a:t>Feed-</a:t>
            </a:r>
            <a:r>
              <a:rPr lang="it-IT" sz="2400" b="1" u="sng" dirty="0" err="1">
                <a:solidFill>
                  <a:srgbClr val="CC00CC"/>
                </a:solidFill>
              </a:rPr>
              <a:t>Forward</a:t>
            </a:r>
            <a:r>
              <a:rPr lang="it-IT" sz="2400" b="1" u="sng" dirty="0">
                <a:solidFill>
                  <a:srgbClr val="CC00CC"/>
                </a:solidFill>
              </a:rPr>
              <a:t> Net [PATTERNET]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neural</a:t>
            </a:r>
            <a:r>
              <a:rPr lang="it-IT" sz="2400" dirty="0"/>
              <a:t> net, easy to </a:t>
            </a:r>
            <a:r>
              <a:rPr lang="it-IT" sz="2400" dirty="0" err="1"/>
              <a:t>built</a:t>
            </a:r>
            <a:r>
              <a:rPr lang="it-IT" sz="2400" dirty="0"/>
              <a:t> and to </a:t>
            </a:r>
            <a:r>
              <a:rPr lang="it-IT" sz="2400" dirty="0" err="1"/>
              <a:t>train</a:t>
            </a:r>
            <a:r>
              <a:rPr lang="it-IT" sz="2400" dirty="0"/>
              <a:t> with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charcateristic</a:t>
            </a:r>
            <a:r>
              <a:rPr lang="it-IT" sz="2400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It</a:t>
            </a:r>
            <a:r>
              <a:rPr lang="it-IT" sz="2400" dirty="0"/>
              <a:t> flows in one single </a:t>
            </a:r>
            <a:r>
              <a:rPr lang="it-IT" sz="2400" dirty="0" err="1"/>
              <a:t>direction</a:t>
            </a:r>
            <a:r>
              <a:rPr lang="it-IT" sz="2400" dirty="0"/>
              <a:t>,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any</a:t>
            </a:r>
            <a:r>
              <a:rPr lang="it-IT" sz="2400" dirty="0"/>
              <a:t> </a:t>
            </a:r>
            <a:r>
              <a:rPr lang="it-IT" sz="2400" dirty="0" err="1"/>
              <a:t>cycle</a:t>
            </a:r>
            <a:r>
              <a:rPr lang="it-IT" sz="2400" dirty="0"/>
              <a:t> or feedback connection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Neuron</a:t>
            </a:r>
            <a:r>
              <a:rPr lang="it-IT" sz="2400" dirty="0"/>
              <a:t> </a:t>
            </a:r>
            <a:r>
              <a:rPr lang="it-IT" sz="2400" dirty="0" err="1"/>
              <a:t>Layers</a:t>
            </a:r>
            <a:r>
              <a:rPr lang="it-IT" sz="2400" dirty="0"/>
              <a:t> </a:t>
            </a:r>
            <a:r>
              <a:rPr lang="it-IT" sz="2400" dirty="0" err="1"/>
              <a:t>Connected</a:t>
            </a:r>
            <a:r>
              <a:rPr lang="it-IT" sz="2400" dirty="0"/>
              <a:t> via </a:t>
            </a:r>
            <a:r>
              <a:rPr lang="it-IT" sz="2400" dirty="0" err="1"/>
              <a:t>algorithm-evaluated</a:t>
            </a:r>
            <a:r>
              <a:rPr lang="it-IT" sz="2400" dirty="0"/>
              <a:t> weights</a:t>
            </a:r>
          </a:p>
          <a:p>
            <a:pPr>
              <a:lnSpc>
                <a:spcPct val="150000"/>
              </a:lnSpc>
            </a:pPr>
            <a:r>
              <a:rPr lang="it-IT" dirty="0"/>
              <a:t>    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9371F-E3E2-A555-7330-7B568DF9E9B1}"/>
              </a:ext>
            </a:extLst>
          </p:cNvPr>
          <p:cNvSpPr txBox="1"/>
          <p:nvPr/>
        </p:nvSpPr>
        <p:spPr>
          <a:xfrm>
            <a:off x="2963119" y="2867082"/>
            <a:ext cx="305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A4EB5C-AF4A-A229-891F-C2769BCF4F59}"/>
              </a:ext>
            </a:extLst>
          </p:cNvPr>
          <p:cNvSpPr/>
          <p:nvPr/>
        </p:nvSpPr>
        <p:spPr>
          <a:xfrm>
            <a:off x="3064719" y="335101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Input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C31ABF-0CAE-7D18-3153-9133E4DE73D5}"/>
              </a:ext>
            </a:extLst>
          </p:cNvPr>
          <p:cNvSpPr/>
          <p:nvPr/>
        </p:nvSpPr>
        <p:spPr>
          <a:xfrm>
            <a:off x="3064719" y="4179058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Hidden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Layers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E14B49-9258-A0EB-EAE8-AF6A3AAADFE0}"/>
              </a:ext>
            </a:extLst>
          </p:cNvPr>
          <p:cNvSpPr/>
          <p:nvPr/>
        </p:nvSpPr>
        <p:spPr>
          <a:xfrm>
            <a:off x="3064719" y="5106793"/>
            <a:ext cx="2489200" cy="680720"/>
          </a:xfrm>
          <a:prstGeom prst="roundRect">
            <a:avLst/>
          </a:prstGeom>
          <a:solidFill>
            <a:srgbClr val="FFCCFF"/>
          </a:solidFill>
          <a:ln>
            <a:solidFill>
              <a:schemeClr val="accent5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Output Layer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C21FA755-2D63-1AC0-41EC-EB440B40D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082"/>
            <a:ext cx="2936323" cy="5676845"/>
          </a:xfrm>
          <a:prstGeom prst="rect">
            <a:avLst/>
          </a:prstGeom>
        </p:spPr>
      </p:pic>
      <p:pic>
        <p:nvPicPr>
          <p:cNvPr id="4" name="Immagine 34">
            <a:extLst>
              <a:ext uri="{FF2B5EF4-FFF2-40B4-BE49-F238E27FC236}">
                <a16:creationId xmlns:a16="http://schemas.microsoft.com/office/drawing/2014/main" id="{8DBDD78E-74FB-FEA8-6B53-8874962E51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174" y1="78727" x2="36739" y2="79818"/>
                        <a14:backgroundMark x1="36739" y1="79818" x2="28370" y2="76727"/>
                        <a14:backgroundMark x1="28370" y1="76727" x2="22826" y2="84182"/>
                        <a14:backgroundMark x1="22826" y1="84182" x2="32826" y2="75636"/>
                        <a14:backgroundMark x1="32826" y1="75636" x2="34457" y2="84909"/>
                        <a14:backgroundMark x1="34457" y1="84909" x2="34130" y2="85273"/>
                        <a14:backgroundMark x1="33152" y1="74727" x2="35326" y2="84909"/>
                        <a14:backgroundMark x1="35326" y1="84909" x2="25326" y2="82000"/>
                        <a14:backgroundMark x1="25326" y1="82000" x2="22500" y2="86182"/>
                        <a14:backgroundMark x1="25326" y1="75818" x2="25326" y2="75818"/>
                        <a14:backgroundMark x1="25217" y1="75273" x2="27826" y2="76727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31" y="-105969"/>
            <a:ext cx="2404060" cy="1437210"/>
          </a:xfrm>
          <a:prstGeom prst="rect">
            <a:avLst/>
          </a:prstGeom>
          <a:solidFill>
            <a:srgbClr val="FEF7F4">
              <a:alpha val="0"/>
            </a:srgbClr>
          </a:solidFill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6D9E3-B2B1-C41A-5064-0439A57DDBD0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2D4B05-FE60-2D38-64FC-520EAD3891A3}"/>
              </a:ext>
            </a:extLst>
          </p:cNvPr>
          <p:cNvSpPr/>
          <p:nvPr/>
        </p:nvSpPr>
        <p:spPr>
          <a:xfrm>
            <a:off x="926860" y="3683247"/>
            <a:ext cx="159337" cy="191983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Line arrow: Straight with solid fill">
            <a:extLst>
              <a:ext uri="{FF2B5EF4-FFF2-40B4-BE49-F238E27FC236}">
                <a16:creationId xmlns:a16="http://schemas.microsoft.com/office/drawing/2014/main" id="{51962059-3E9F-71C2-FC5A-328ACFE8C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553919" y="5002955"/>
            <a:ext cx="707103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147C4-D1A5-33BB-74E6-67FCC1C8DCCA}"/>
              </a:ext>
            </a:extLst>
          </p:cNvPr>
          <p:cNvSpPr txBox="1"/>
          <p:nvPr/>
        </p:nvSpPr>
        <p:spPr>
          <a:xfrm>
            <a:off x="6369052" y="4593837"/>
            <a:ext cx="58229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Once in </a:t>
            </a:r>
            <a:r>
              <a:rPr lang="it-IT" sz="2000" b="1" u="sng" dirty="0"/>
              <a:t>the 1-neuron Output Layer</a:t>
            </a:r>
            <a:r>
              <a:rPr lang="it-IT" sz="2000" dirty="0"/>
              <a:t>, the information </a:t>
            </a:r>
            <a:r>
              <a:rPr lang="it-IT" sz="2000" dirty="0" err="1"/>
              <a:t>have</a:t>
            </a:r>
            <a:r>
              <a:rPr lang="it-IT" sz="2000" dirty="0"/>
              <a:t> to be </a:t>
            </a:r>
            <a:r>
              <a:rPr lang="it-IT" sz="2000" dirty="0" err="1"/>
              <a:t>processed</a:t>
            </a:r>
            <a:r>
              <a:rPr lang="it-IT" sz="2000" dirty="0"/>
              <a:t> by the default </a:t>
            </a:r>
            <a:r>
              <a:rPr lang="it-IT" sz="2000" dirty="0" err="1"/>
              <a:t>sigmoid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a </a:t>
            </a:r>
            <a:r>
              <a:rPr lang="it-IT" sz="2000" dirty="0" err="1"/>
              <a:t>interpretable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b="1" u="sng" dirty="0" err="1"/>
              <a:t>probability</a:t>
            </a:r>
            <a:r>
              <a:rPr lang="it-IT" sz="2000" dirty="0"/>
              <a:t> of </a:t>
            </a:r>
            <a:r>
              <a:rPr lang="it-IT" sz="2000" dirty="0" err="1"/>
              <a:t>belonging</a:t>
            </a:r>
            <a:r>
              <a:rPr lang="it-IT" sz="2000" dirty="0"/>
              <a:t> to a </a:t>
            </a:r>
            <a:r>
              <a:rPr lang="it-IT" sz="2000" dirty="0" err="1"/>
              <a:t>specific</a:t>
            </a:r>
            <a:r>
              <a:rPr lang="it-IT" sz="2000" dirty="0"/>
              <a:t> class (</a:t>
            </a:r>
            <a:r>
              <a:rPr lang="it-IT" sz="2000" dirty="0" err="1"/>
              <a:t>mainly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for </a:t>
            </a:r>
            <a:r>
              <a:rPr lang="it-IT" sz="2000" dirty="0" err="1"/>
              <a:t>binary</a:t>
            </a:r>
            <a:r>
              <a:rPr lang="it-IT" sz="2000" dirty="0"/>
              <a:t> </a:t>
            </a:r>
            <a:r>
              <a:rPr lang="it-IT" sz="2000" dirty="0" err="1"/>
              <a:t>classification</a:t>
            </a:r>
            <a:r>
              <a:rPr lang="it-IT" sz="2000" dirty="0"/>
              <a:t>)</a:t>
            </a:r>
            <a:endParaRPr lang="en-GB" sz="2000" b="1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C712A-A893-BE3F-C88D-D7DEB4FAFBBA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3582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14ADA2-F94F-EB8C-106E-89C6F13C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8E2748-843E-A390-B880-7544BDC26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61EFA6-F4FD-204E-53E1-F7DC7B160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3CC8E-5347-6F29-49E2-60261603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986" y="1379042"/>
            <a:ext cx="6501279" cy="4938361"/>
          </a:xfrm>
        </p:spPr>
        <p:txBody>
          <a:bodyPr anchor="ctr">
            <a:normAutofit/>
          </a:bodyPr>
          <a:lstStyle/>
          <a:p>
            <a:r>
              <a:rPr lang="it-IT" b="1" dirty="0" err="1"/>
              <a:t>Introduction</a:t>
            </a:r>
            <a:r>
              <a:rPr lang="it-IT" b="1" dirty="0"/>
              <a:t>:        CCD X-rays Imaging</a:t>
            </a:r>
            <a:br>
              <a:rPr lang="it-IT" b="1" dirty="0"/>
            </a:b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AC496F-FF76-A80D-AD79-98F38A18E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444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287D6-9CD0-41D8-E4EB-406AB253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19C46-E97E-337A-4664-A82600ECE831}"/>
              </a:ext>
            </a:extLst>
          </p:cNvPr>
          <p:cNvSpPr txBox="1"/>
          <p:nvPr/>
        </p:nvSpPr>
        <p:spPr>
          <a:xfrm>
            <a:off x="172720" y="-425731"/>
            <a:ext cx="609600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rgbClr val="00B0F0"/>
                </a:solidFill>
              </a:rPr>
              <a:t>Net Training</a:t>
            </a:r>
            <a:endParaRPr lang="en-GB" sz="28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85947DCD-89F7-82A9-7DD5-FE79CA6C3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939030" y="1015999"/>
            <a:ext cx="3708400" cy="528768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BC648A-2581-90F8-E7F0-28E8EA7AD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819375"/>
              </p:ext>
            </p:extLst>
          </p:nvPr>
        </p:nvGraphicFramePr>
        <p:xfrm>
          <a:off x="5744325" y="1251293"/>
          <a:ext cx="4551680" cy="3977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23616">
                  <a:extLst>
                    <a:ext uri="{9D8B030D-6E8A-4147-A177-3AD203B41FA5}">
                      <a16:colId xmlns:a16="http://schemas.microsoft.com/office/drawing/2014/main" val="349468841"/>
                    </a:ext>
                  </a:extLst>
                </a:gridCol>
                <a:gridCol w="1528064">
                  <a:extLst>
                    <a:ext uri="{9D8B030D-6E8A-4147-A177-3AD203B41FA5}">
                      <a16:colId xmlns:a16="http://schemas.microsoft.com/office/drawing/2014/main" val="1498755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Parameters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Value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999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Neurons</a:t>
                      </a:r>
                      <a:r>
                        <a:rPr lang="it-IT" b="1" dirty="0"/>
                        <a:t> in the </a:t>
                      </a:r>
                      <a:r>
                        <a:rPr lang="it-IT" b="1" dirty="0" err="1"/>
                        <a:t>Hidden</a:t>
                      </a:r>
                      <a:r>
                        <a:rPr lang="it-IT" b="1" dirty="0"/>
                        <a:t> Layer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88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Training </a:t>
                      </a:r>
                      <a:r>
                        <a:rPr lang="it-IT" b="1" dirty="0" err="1"/>
                        <a:t>Algorithm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SCG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30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Number</a:t>
                      </a:r>
                      <a:r>
                        <a:rPr lang="it-IT" b="1" dirty="0"/>
                        <a:t> of </a:t>
                      </a:r>
                      <a:r>
                        <a:rPr lang="it-IT" b="1" dirty="0" err="1"/>
                        <a:t>Epoch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572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Number</a:t>
                      </a:r>
                      <a:r>
                        <a:rPr lang="it-IT" b="1" dirty="0"/>
                        <a:t> of Events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7767611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419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Activation</a:t>
                      </a:r>
                      <a:r>
                        <a:rPr lang="it-IT" b="1" dirty="0"/>
                        <a:t> </a:t>
                      </a:r>
                      <a:r>
                        <a:rPr lang="it-IT" b="1" dirty="0" err="1"/>
                        <a:t>Function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Tansig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87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/>
                        <a:t>Activation</a:t>
                      </a:r>
                      <a:r>
                        <a:rPr lang="it-IT" b="1" dirty="0"/>
                        <a:t> </a:t>
                      </a:r>
                      <a:r>
                        <a:rPr lang="it-IT" b="1" dirty="0" err="1"/>
                        <a:t>Function</a:t>
                      </a:r>
                      <a:r>
                        <a:rPr lang="it-IT" b="1" dirty="0"/>
                        <a:t> Output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Logsig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70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Minimum </a:t>
                      </a:r>
                      <a:r>
                        <a:rPr lang="it-IT" b="1" dirty="0" err="1"/>
                        <a:t>Gradient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1 e-6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985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Maximum </a:t>
                      </a:r>
                      <a:r>
                        <a:rPr lang="it-IT" b="1" dirty="0" err="1"/>
                        <a:t>Fails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582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Loss </a:t>
                      </a:r>
                      <a:r>
                        <a:rPr lang="it-IT" b="1" dirty="0" err="1"/>
                        <a:t>Function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Cross </a:t>
                      </a:r>
                      <a:r>
                        <a:rPr lang="it-IT" dirty="0" err="1"/>
                        <a:t>Entropy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97074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817BFD1-0EA0-5EA0-813F-1B9D272F57D2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training program&#10;&#10;AI-generated content may be incorrect.">
            <a:extLst>
              <a:ext uri="{FF2B5EF4-FFF2-40B4-BE49-F238E27FC236}">
                <a16:creationId xmlns:a16="http://schemas.microsoft.com/office/drawing/2014/main" id="{756C331B-5519-FF5F-642B-58A84F7C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27" y="737061"/>
            <a:ext cx="3243656" cy="5383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5AE31-127C-EC1A-5DC0-02E020CB29BD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8954412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EE47-6F79-5329-BEA4-3E42E1EFC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1F3A60-DE41-1BAD-F755-4D796DD8E1ED}"/>
              </a:ext>
            </a:extLst>
          </p:cNvPr>
          <p:cNvSpPr txBox="1"/>
          <p:nvPr/>
        </p:nvSpPr>
        <p:spPr>
          <a:xfrm>
            <a:off x="172720" y="-425731"/>
            <a:ext cx="609600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rgbClr val="00B0F0"/>
                </a:solidFill>
              </a:rPr>
              <a:t>Net Training</a:t>
            </a:r>
            <a:endParaRPr lang="en-GB" sz="28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8DED20A7-1C10-B74F-3215-105D1568A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939030" y="1015999"/>
            <a:ext cx="3708400" cy="5287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C94FD-0AEC-D45F-F96E-81F080BF06FC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5C2CCF06-B7CF-2E84-0D4C-CA2B4581E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-1" r="48320" b="49028"/>
          <a:stretch/>
        </p:blipFill>
        <p:spPr>
          <a:xfrm>
            <a:off x="7582012" y="1306140"/>
            <a:ext cx="4609988" cy="5020698"/>
          </a:xfrm>
          <a:prstGeom prst="rect">
            <a:avLst/>
          </a:prstGeom>
        </p:spPr>
      </p:pic>
      <p:pic>
        <p:nvPicPr>
          <p:cNvPr id="9" name="Picture 8" descr="A graph showing the results of a test&#10;&#10;AI-generated content may be incorrect.">
            <a:extLst>
              <a:ext uri="{FF2B5EF4-FFF2-40B4-BE49-F238E27FC236}">
                <a16:creationId xmlns:a16="http://schemas.microsoft.com/office/drawing/2014/main" id="{813E224E-F801-7A37-3E1E-0999F9B7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19" y="1282989"/>
            <a:ext cx="5722693" cy="4292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3F53F-DAC1-8236-3AC2-F0029BECD8DB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73D57-4D8D-DC3B-AAEE-60F8BA661C28}"/>
              </a:ext>
            </a:extLst>
          </p:cNvPr>
          <p:cNvSpPr txBox="1"/>
          <p:nvPr/>
        </p:nvSpPr>
        <p:spPr>
          <a:xfrm>
            <a:off x="8625516" y="3122674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BC707-55C1-E678-9F39-00334D0E43C1}"/>
              </a:ext>
            </a:extLst>
          </p:cNvPr>
          <p:cNvSpPr txBox="1"/>
          <p:nvPr/>
        </p:nvSpPr>
        <p:spPr>
          <a:xfrm>
            <a:off x="8590791" y="2028603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357C0-0985-2C69-6C59-EA71FC762039}"/>
              </a:ext>
            </a:extLst>
          </p:cNvPr>
          <p:cNvSpPr txBox="1"/>
          <p:nvPr/>
        </p:nvSpPr>
        <p:spPr>
          <a:xfrm>
            <a:off x="9777766" y="3110135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05E41-6759-F010-39BD-3AA504E537CF}"/>
              </a:ext>
            </a:extLst>
          </p:cNvPr>
          <p:cNvSpPr txBox="1"/>
          <p:nvPr/>
        </p:nvSpPr>
        <p:spPr>
          <a:xfrm>
            <a:off x="9712446" y="2069036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32276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55BCF-6ECD-A8DC-044E-4EC633D80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F74BB8-5D4E-BB44-7B78-E5C5A9A60E6D}"/>
              </a:ext>
            </a:extLst>
          </p:cNvPr>
          <p:cNvSpPr txBox="1"/>
          <p:nvPr/>
        </p:nvSpPr>
        <p:spPr>
          <a:xfrm>
            <a:off x="172720" y="-425731"/>
            <a:ext cx="609600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rgbClr val="00B0F0"/>
                </a:solidFill>
              </a:rPr>
              <a:t>Net Training</a:t>
            </a:r>
            <a:endParaRPr lang="en-GB" sz="28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0497BFFC-C615-87F1-6D51-18A15CA2C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939030" y="1015999"/>
            <a:ext cx="3708400" cy="5287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BFF7C-77BA-C41B-9BAF-3874DB0D2B59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3D83711F-9AEE-E599-00B0-D022D2941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52" y="1008606"/>
            <a:ext cx="4840788" cy="4840788"/>
          </a:xfrm>
          <a:prstGeom prst="rect">
            <a:avLst/>
          </a:prstGeom>
        </p:spPr>
      </p:pic>
      <p:pic>
        <p:nvPicPr>
          <p:cNvPr id="9" name="Picture 8" descr="A graph showing the results of a test&#10;&#10;AI-generated content may be incorrect.">
            <a:extLst>
              <a:ext uri="{FF2B5EF4-FFF2-40B4-BE49-F238E27FC236}">
                <a16:creationId xmlns:a16="http://schemas.microsoft.com/office/drawing/2014/main" id="{810A8E6E-977D-9187-7878-50D2682EE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19" y="1282989"/>
            <a:ext cx="5722693" cy="4292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A0C2ED-89D8-49DE-4D2F-33E0F7BA1C36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1251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7A254-5054-5FE1-2505-790DF42E4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C84AB1-F267-E2EC-15DD-588B9D5731BB}"/>
              </a:ext>
            </a:extLst>
          </p:cNvPr>
          <p:cNvSpPr txBox="1"/>
          <p:nvPr/>
        </p:nvSpPr>
        <p:spPr>
          <a:xfrm>
            <a:off x="172720" y="-425731"/>
            <a:ext cx="609600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rgbClr val="00B0F0"/>
                </a:solidFill>
              </a:rPr>
              <a:t>First </a:t>
            </a:r>
            <a:r>
              <a:rPr lang="it-IT" sz="2800" b="1" u="sng" dirty="0" err="1">
                <a:solidFill>
                  <a:srgbClr val="00B0F0"/>
                </a:solidFill>
              </a:rPr>
              <a:t>Results</a:t>
            </a:r>
            <a:endParaRPr lang="en-GB" sz="28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C25BDF23-69B0-8472-1764-5BE12CA4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939030" y="1015999"/>
            <a:ext cx="3708400" cy="5287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F8DFE-D84A-CD79-9F39-5EEDD8675199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Neural</a:t>
            </a:r>
            <a:r>
              <a:rPr lang="it-IT" b="1" dirty="0">
                <a:solidFill>
                  <a:schemeClr val="bg1"/>
                </a:solidFill>
              </a:rPr>
              <a:t> Network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A graph showing a number of events&#10;&#10;AI-generated content may be incorrect.">
            <a:extLst>
              <a:ext uri="{FF2B5EF4-FFF2-40B4-BE49-F238E27FC236}">
                <a16:creationId xmlns:a16="http://schemas.microsoft.com/office/drawing/2014/main" id="{95E92BC4-CE81-D125-6772-BF33C9891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871022"/>
            <a:ext cx="5334000" cy="4000500"/>
          </a:xfrm>
          <a:prstGeom prst="rect">
            <a:avLst/>
          </a:prstGeom>
        </p:spPr>
      </p:pic>
      <p:pic>
        <p:nvPicPr>
          <p:cNvPr id="14" name="Picture 13" descr="A graph showing a number of events&#10;&#10;AI-generated content may be incorrect.">
            <a:extLst>
              <a:ext uri="{FF2B5EF4-FFF2-40B4-BE49-F238E27FC236}">
                <a16:creationId xmlns:a16="http://schemas.microsoft.com/office/drawing/2014/main" id="{5CF7766A-A7F5-DD5B-B6A2-3FEEB28ED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85" y="900938"/>
            <a:ext cx="5334000" cy="4000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A694FF-5717-0E76-F426-2B39AB0B6FB5}"/>
              </a:ext>
            </a:extLst>
          </p:cNvPr>
          <p:cNvSpPr/>
          <p:nvPr/>
        </p:nvSpPr>
        <p:spPr>
          <a:xfrm>
            <a:off x="3974922" y="4601870"/>
            <a:ext cx="1102908" cy="269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Channels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20972-E6EB-6F12-B8E5-391BFC593F5C}"/>
              </a:ext>
            </a:extLst>
          </p:cNvPr>
          <p:cNvSpPr/>
          <p:nvPr/>
        </p:nvSpPr>
        <p:spPr>
          <a:xfrm>
            <a:off x="9116269" y="4572686"/>
            <a:ext cx="1030147" cy="328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Channels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21D723-4C1C-B1C5-7FED-978FB47A5278}"/>
              </a:ext>
            </a:extLst>
          </p:cNvPr>
          <p:cNvCxnSpPr>
            <a:cxnSpLocks/>
          </p:cNvCxnSpPr>
          <p:nvPr/>
        </p:nvCxnSpPr>
        <p:spPr>
          <a:xfrm>
            <a:off x="4018916" y="1615928"/>
            <a:ext cx="0" cy="102054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57A43ED-AE14-5200-5A13-7D956050C9BB}"/>
              </a:ext>
            </a:extLst>
          </p:cNvPr>
          <p:cNvSpPr/>
          <p:nvPr/>
        </p:nvSpPr>
        <p:spPr>
          <a:xfrm>
            <a:off x="3703565" y="1507394"/>
            <a:ext cx="713690" cy="21706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Ag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0DC96-3AAF-03DF-19FF-5C6C1A21DF7D}"/>
              </a:ext>
            </a:extLst>
          </p:cNvPr>
          <p:cNvCxnSpPr>
            <a:cxnSpLocks/>
          </p:cNvCxnSpPr>
          <p:nvPr/>
        </p:nvCxnSpPr>
        <p:spPr>
          <a:xfrm flipH="1">
            <a:off x="5700594" y="2525049"/>
            <a:ext cx="9058" cy="52090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62702D1-08D6-B93E-6DC6-16EA9BB46908}"/>
              </a:ext>
            </a:extLst>
          </p:cNvPr>
          <p:cNvSpPr/>
          <p:nvPr/>
        </p:nvSpPr>
        <p:spPr>
          <a:xfrm>
            <a:off x="5501474" y="2284121"/>
            <a:ext cx="393487" cy="35235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Kr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F2D5BE-85F9-5BBD-A9C4-EB5246E9D4E3}"/>
              </a:ext>
            </a:extLst>
          </p:cNvPr>
          <p:cNvCxnSpPr>
            <a:cxnSpLocks/>
          </p:cNvCxnSpPr>
          <p:nvPr/>
        </p:nvCxnSpPr>
        <p:spPr>
          <a:xfrm flipH="1">
            <a:off x="2722999" y="1177569"/>
            <a:ext cx="9058" cy="52090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C2ED132-B6B7-4281-79A4-8EAFDC4B2CF1}"/>
              </a:ext>
            </a:extLst>
          </p:cNvPr>
          <p:cNvSpPr/>
          <p:nvPr/>
        </p:nvSpPr>
        <p:spPr>
          <a:xfrm>
            <a:off x="2509804" y="966545"/>
            <a:ext cx="423443" cy="1992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Al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A9676-582C-7991-BF3D-98E337CF0111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380CCE-644F-3D1B-4D84-01B69D001C51}"/>
              </a:ext>
            </a:extLst>
          </p:cNvPr>
          <p:cNvSpPr/>
          <p:nvPr/>
        </p:nvSpPr>
        <p:spPr>
          <a:xfrm>
            <a:off x="5077830" y="5065481"/>
            <a:ext cx="1332690" cy="61284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2% FWHM @ Kr </a:t>
            </a:r>
            <a:r>
              <a:rPr lang="it-IT" dirty="0" err="1"/>
              <a:t>peak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49358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7BF31A-62DC-0DDE-EE73-D930A134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AD3074-1A0C-F181-8964-077DDEA33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60C3EA-45A9-D5B0-11AB-823CEA60A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A330E-B0E1-7365-2E45-6A1C20C2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635" y="308754"/>
            <a:ext cx="6429980" cy="4938361"/>
          </a:xfrm>
        </p:spPr>
        <p:txBody>
          <a:bodyPr anchor="ctr">
            <a:normAutofit/>
          </a:bodyPr>
          <a:lstStyle/>
          <a:p>
            <a:pPr>
              <a:lnSpc>
                <a:spcPct val="300000"/>
              </a:lnSpc>
            </a:pPr>
            <a:r>
              <a:rPr lang="it-IT" b="1" dirty="0" err="1"/>
              <a:t>Conclusions</a:t>
            </a:r>
            <a:r>
              <a:rPr lang="it-IT" b="1" dirty="0"/>
              <a:t> &amp; </a:t>
            </a:r>
            <a:r>
              <a:rPr lang="it-IT" b="1" dirty="0" err="1"/>
              <a:t>Perspectives</a:t>
            </a:r>
            <a:endParaRPr lang="it-IT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99FE88-7A8D-A318-E985-4124D434E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2137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63458-82BC-606D-699A-1888199459E3}"/>
              </a:ext>
            </a:extLst>
          </p:cNvPr>
          <p:cNvSpPr txBox="1"/>
          <p:nvPr/>
        </p:nvSpPr>
        <p:spPr>
          <a:xfrm>
            <a:off x="0" y="-573556"/>
            <a:ext cx="609600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 err="1"/>
              <a:t>Conclusions</a:t>
            </a:r>
            <a:r>
              <a:rPr lang="it-IT" sz="2800" b="1" u="sng" dirty="0"/>
              <a:t> &amp; </a:t>
            </a:r>
            <a:r>
              <a:rPr lang="it-IT" sz="2800" b="1" u="sng" dirty="0" err="1"/>
              <a:t>Perspectives</a:t>
            </a:r>
            <a:endParaRPr lang="en-GB" sz="2800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6614C-19C5-41DD-2E2B-D5F49763F249}"/>
              </a:ext>
            </a:extLst>
          </p:cNvPr>
          <p:cNvSpPr txBox="1"/>
          <p:nvPr/>
        </p:nvSpPr>
        <p:spPr>
          <a:xfrm>
            <a:off x="-41038" y="6418748"/>
            <a:ext cx="9177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Conclusions</a:t>
            </a:r>
            <a:r>
              <a:rPr lang="it-IT" b="1" dirty="0">
                <a:solidFill>
                  <a:schemeClr val="bg1"/>
                </a:solidFill>
              </a:rPr>
              <a:t> &amp; </a:t>
            </a:r>
            <a:r>
              <a:rPr lang="it-IT" b="1" dirty="0" err="1">
                <a:solidFill>
                  <a:schemeClr val="bg1"/>
                </a:solidFill>
              </a:rPr>
              <a:t>Perspectives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2650F82-35B1-ECD9-E671-12FD86EF1CF4}"/>
              </a:ext>
            </a:extLst>
          </p:cNvPr>
          <p:cNvSpPr txBox="1">
            <a:spLocks/>
          </p:cNvSpPr>
          <p:nvPr/>
        </p:nvSpPr>
        <p:spPr>
          <a:xfrm>
            <a:off x="5790846" y="1173674"/>
            <a:ext cx="6087287" cy="3111117"/>
          </a:xfrm>
          <a:custGeom>
            <a:avLst/>
            <a:gdLst>
              <a:gd name="connsiteX0" fmla="*/ 0 w 6087287"/>
              <a:gd name="connsiteY0" fmla="*/ 0 h 3111117"/>
              <a:gd name="connsiteX1" fmla="*/ 6087287 w 6087287"/>
              <a:gd name="connsiteY1" fmla="*/ 0 h 3111117"/>
              <a:gd name="connsiteX2" fmla="*/ 6087287 w 6087287"/>
              <a:gd name="connsiteY2" fmla="*/ 3111117 h 3111117"/>
              <a:gd name="connsiteX3" fmla="*/ 0 w 6087287"/>
              <a:gd name="connsiteY3" fmla="*/ 3111117 h 3111117"/>
              <a:gd name="connsiteX4" fmla="*/ 0 w 6087287"/>
              <a:gd name="connsiteY4" fmla="*/ 0 h 31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7287" h="3111117" fill="none" extrusionOk="0">
                <a:moveTo>
                  <a:pt x="0" y="0"/>
                </a:moveTo>
                <a:cubicBezTo>
                  <a:pt x="2127388" y="38573"/>
                  <a:pt x="3670352" y="73952"/>
                  <a:pt x="6087287" y="0"/>
                </a:cubicBezTo>
                <a:cubicBezTo>
                  <a:pt x="6154083" y="873176"/>
                  <a:pt x="6182983" y="2190316"/>
                  <a:pt x="6087287" y="3111117"/>
                </a:cubicBezTo>
                <a:cubicBezTo>
                  <a:pt x="3656604" y="3099520"/>
                  <a:pt x="1896795" y="3114859"/>
                  <a:pt x="0" y="3111117"/>
                </a:cubicBezTo>
                <a:cubicBezTo>
                  <a:pt x="105958" y="2585844"/>
                  <a:pt x="39117" y="662336"/>
                  <a:pt x="0" y="0"/>
                </a:cubicBezTo>
                <a:close/>
              </a:path>
              <a:path w="6087287" h="3111117" stroke="0" extrusionOk="0">
                <a:moveTo>
                  <a:pt x="0" y="0"/>
                </a:moveTo>
                <a:cubicBezTo>
                  <a:pt x="1932360" y="54523"/>
                  <a:pt x="3966219" y="-43600"/>
                  <a:pt x="6087287" y="0"/>
                </a:cubicBezTo>
                <a:cubicBezTo>
                  <a:pt x="6152935" y="440777"/>
                  <a:pt x="6202317" y="1837019"/>
                  <a:pt x="6087287" y="3111117"/>
                </a:cubicBezTo>
                <a:cubicBezTo>
                  <a:pt x="5004910" y="3061038"/>
                  <a:pt x="1189288" y="2993980"/>
                  <a:pt x="0" y="3111117"/>
                </a:cubicBezTo>
                <a:cubicBezTo>
                  <a:pt x="-150808" y="2703439"/>
                  <a:pt x="133600" y="1156911"/>
                  <a:pt x="0" y="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291327325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  <a:buClr>
                <a:schemeClr val="accent4"/>
              </a:buClr>
              <a:buSzPct val="175000"/>
              <a:buFont typeface="Wingdings" panose="05000000000000000000" pitchFamily="2" charset="2"/>
              <a:buChar char="v"/>
            </a:pPr>
            <a:r>
              <a:rPr lang="en-US" b="1" u="sng" dirty="0">
                <a:solidFill>
                  <a:schemeClr val="accent4"/>
                </a:solidFill>
              </a:rPr>
              <a:t>Test of the Methods performances </a:t>
            </a:r>
            <a:r>
              <a:rPr lang="en-US" b="1" dirty="0">
                <a:solidFill>
                  <a:schemeClr val="tx1"/>
                </a:solidFill>
              </a:rPr>
              <a:t>on a new dataset</a:t>
            </a:r>
          </a:p>
          <a:p>
            <a:pPr algn="just">
              <a:lnSpc>
                <a:spcPct val="200000"/>
              </a:lnSpc>
              <a:buClr>
                <a:schemeClr val="accent4"/>
              </a:buClr>
              <a:buSzPct val="175000"/>
              <a:buFont typeface="Wingdings" panose="05000000000000000000" pitchFamily="2" charset="2"/>
              <a:buChar char="v"/>
            </a:pPr>
            <a:r>
              <a:rPr lang="en-US" b="1" u="sng" dirty="0">
                <a:solidFill>
                  <a:schemeClr val="accent4"/>
                </a:solidFill>
              </a:rPr>
              <a:t>Further training of the Net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on different dataset</a:t>
            </a:r>
          </a:p>
          <a:p>
            <a:pPr algn="just">
              <a:lnSpc>
                <a:spcPct val="200000"/>
              </a:lnSpc>
              <a:buClr>
                <a:schemeClr val="accent4"/>
              </a:buClr>
              <a:buSzPct val="175000"/>
              <a:buFont typeface="Wingdings" panose="05000000000000000000" pitchFamily="2" charset="2"/>
              <a:buChar char="v"/>
            </a:pPr>
            <a:r>
              <a:rPr lang="en-US" b="1" u="sng" dirty="0">
                <a:solidFill>
                  <a:schemeClr val="accent4"/>
                </a:solidFill>
              </a:rPr>
              <a:t>Test of the Net Performance </a:t>
            </a:r>
            <a:r>
              <a:rPr lang="en-US" b="1" dirty="0">
                <a:solidFill>
                  <a:schemeClr val="tx1"/>
                </a:solidFill>
              </a:rPr>
              <a:t>on simulated data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B34F1-D9D9-EAB7-03D7-CAF050DEFC69}"/>
              </a:ext>
            </a:extLst>
          </p:cNvPr>
          <p:cNvSpPr txBox="1"/>
          <p:nvPr/>
        </p:nvSpPr>
        <p:spPr>
          <a:xfrm>
            <a:off x="7687413" y="548956"/>
            <a:ext cx="295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4"/>
                </a:solidFill>
              </a:rPr>
              <a:t>TO DO LIST</a:t>
            </a:r>
            <a:endParaRPr lang="en-GB" sz="3200" b="1" dirty="0">
              <a:solidFill>
                <a:schemeClr val="accent4"/>
              </a:solidFill>
            </a:endParaRP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B5575A1A-85B0-C021-A520-D0C94152EC11}"/>
              </a:ext>
            </a:extLst>
          </p:cNvPr>
          <p:cNvSpPr/>
          <p:nvPr/>
        </p:nvSpPr>
        <p:spPr>
          <a:xfrm rot="5400000">
            <a:off x="148426" y="795106"/>
            <a:ext cx="879676" cy="103503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22AF1-1BCE-8DB5-C45D-9D09F4802FB9}"/>
              </a:ext>
            </a:extLst>
          </p:cNvPr>
          <p:cNvSpPr txBox="1"/>
          <p:nvPr/>
        </p:nvSpPr>
        <p:spPr>
          <a:xfrm>
            <a:off x="1190907" y="1243437"/>
            <a:ext cx="4069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u="sng" dirty="0" err="1">
                <a:solidFill>
                  <a:srgbClr val="FF8001"/>
                </a:solidFill>
              </a:rPr>
              <a:t>Validation</a:t>
            </a:r>
            <a:r>
              <a:rPr lang="it-IT" sz="2200" b="1" dirty="0"/>
              <a:t> of the AI </a:t>
            </a:r>
            <a:r>
              <a:rPr lang="it-IT" sz="2200" b="1" dirty="0" err="1"/>
              <a:t>based</a:t>
            </a:r>
            <a:r>
              <a:rPr lang="it-IT" sz="2200" b="1" dirty="0"/>
              <a:t> </a:t>
            </a:r>
            <a:r>
              <a:rPr lang="it-IT" sz="2200" b="1" dirty="0" err="1"/>
              <a:t>unsupervised</a:t>
            </a:r>
            <a:r>
              <a:rPr lang="it-IT" sz="2200" b="1" dirty="0"/>
              <a:t> </a:t>
            </a:r>
            <a:r>
              <a:rPr lang="it-IT" sz="2200" b="1" dirty="0" err="1"/>
              <a:t>Algorithm</a:t>
            </a:r>
            <a:r>
              <a:rPr lang="it-IT" sz="2200" b="1" dirty="0"/>
              <a:t> K-</a:t>
            </a:r>
            <a:r>
              <a:rPr lang="it-IT" sz="2200" b="1" dirty="0" err="1"/>
              <a:t>means</a:t>
            </a:r>
            <a:r>
              <a:rPr lang="it-IT" sz="2200" b="1" dirty="0"/>
              <a:t> </a:t>
            </a:r>
            <a:endParaRPr lang="en-GB" sz="2200" b="1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A173CFDE-2332-A067-A3E1-64B420ADC702}"/>
              </a:ext>
            </a:extLst>
          </p:cNvPr>
          <p:cNvSpPr/>
          <p:nvPr/>
        </p:nvSpPr>
        <p:spPr>
          <a:xfrm rot="5400000">
            <a:off x="148425" y="3165995"/>
            <a:ext cx="879676" cy="103503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4B9E9-4FBB-4747-3943-EA26E8DA5149}"/>
              </a:ext>
            </a:extLst>
          </p:cNvPr>
          <p:cNvSpPr txBox="1"/>
          <p:nvPr/>
        </p:nvSpPr>
        <p:spPr>
          <a:xfrm>
            <a:off x="1208963" y="3267689"/>
            <a:ext cx="4069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u="sng" dirty="0">
                <a:solidFill>
                  <a:srgbClr val="FF8001"/>
                </a:solidFill>
              </a:rPr>
              <a:t> First </a:t>
            </a:r>
            <a:r>
              <a:rPr lang="it-IT" sz="2200" b="1" u="sng" dirty="0" err="1">
                <a:solidFill>
                  <a:srgbClr val="FF8001"/>
                </a:solidFill>
              </a:rPr>
              <a:t>Results</a:t>
            </a:r>
            <a:r>
              <a:rPr lang="it-IT" sz="2200" b="1" u="sng" dirty="0">
                <a:solidFill>
                  <a:srgbClr val="FF8001"/>
                </a:solidFill>
              </a:rPr>
              <a:t> </a:t>
            </a:r>
            <a:r>
              <a:rPr lang="it-IT" sz="2200" b="1" dirty="0"/>
              <a:t>on the data coming from the last </a:t>
            </a:r>
            <a:r>
              <a:rPr lang="it-IT" sz="2200" b="1" dirty="0" err="1"/>
              <a:t>experimental</a:t>
            </a:r>
            <a:r>
              <a:rPr lang="it-IT" sz="2200" b="1" dirty="0"/>
              <a:t> </a:t>
            </a:r>
            <a:r>
              <a:rPr lang="it-IT" sz="2200" b="1" dirty="0" err="1"/>
              <a:t>Campaign</a:t>
            </a:r>
            <a:endParaRPr lang="en-GB" sz="2200" b="1" dirty="0">
              <a:solidFill>
                <a:schemeClr val="accent1"/>
              </a:solidFill>
            </a:endParaRP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E3D60961-E86D-D2C5-F847-9453850622C0}"/>
              </a:ext>
            </a:extLst>
          </p:cNvPr>
          <p:cNvSpPr/>
          <p:nvPr/>
        </p:nvSpPr>
        <p:spPr>
          <a:xfrm rot="5400000">
            <a:off x="166088" y="2111554"/>
            <a:ext cx="879676" cy="103503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FE5D4-1E0A-E796-D7AB-82548D3B2667}"/>
              </a:ext>
            </a:extLst>
          </p:cNvPr>
          <p:cNvSpPr txBox="1"/>
          <p:nvPr/>
        </p:nvSpPr>
        <p:spPr>
          <a:xfrm>
            <a:off x="1190907" y="2344906"/>
            <a:ext cx="4069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u="sng" dirty="0">
                <a:solidFill>
                  <a:srgbClr val="FF8001"/>
                </a:solidFill>
              </a:rPr>
              <a:t>Development and Training </a:t>
            </a:r>
            <a:r>
              <a:rPr lang="it-IT" sz="2200" b="1" dirty="0"/>
              <a:t>of a Feed-</a:t>
            </a:r>
            <a:r>
              <a:rPr lang="it-IT" sz="2200" b="1" dirty="0" err="1"/>
              <a:t>Forward</a:t>
            </a:r>
            <a:r>
              <a:rPr lang="it-IT" sz="2200" b="1" dirty="0"/>
              <a:t> </a:t>
            </a:r>
            <a:r>
              <a:rPr lang="it-IT" sz="2200" b="1" dirty="0" err="1"/>
              <a:t>Neural</a:t>
            </a:r>
            <a:r>
              <a:rPr lang="it-IT" sz="2200" b="1" dirty="0"/>
              <a:t> Network</a:t>
            </a:r>
            <a:endParaRPr lang="en-GB" sz="2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28FF37-2299-9472-1E44-A4755A1ADA7D}"/>
              </a:ext>
            </a:extLst>
          </p:cNvPr>
          <p:cNvSpPr txBox="1"/>
          <p:nvPr/>
        </p:nvSpPr>
        <p:spPr>
          <a:xfrm>
            <a:off x="623703" y="548957"/>
            <a:ext cx="363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ACHIEVEMENTS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pic>
        <p:nvPicPr>
          <p:cNvPr id="13" name="Graphic 12" descr="Bullseye outline">
            <a:extLst>
              <a:ext uri="{FF2B5EF4-FFF2-40B4-BE49-F238E27FC236}">
                <a16:creationId xmlns:a16="http://schemas.microsoft.com/office/drawing/2014/main" id="{0CEBD620-5038-52DA-11EF-B6CD07D57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262" y="407665"/>
            <a:ext cx="1183456" cy="116132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Graphic 13" descr="Pin outline">
            <a:extLst>
              <a:ext uri="{FF2B5EF4-FFF2-40B4-BE49-F238E27FC236}">
                <a16:creationId xmlns:a16="http://schemas.microsoft.com/office/drawing/2014/main" id="{52F22C8E-E510-2BAF-31D1-A9AE1EC9A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572974">
            <a:off x="10853024" y="260909"/>
            <a:ext cx="1240927" cy="124092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1D38DC1-AADF-D9D4-50CA-5C5918E2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772" y="4381179"/>
            <a:ext cx="2655361" cy="19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7F72CD6-E99C-C85A-D818-8F0E7BB1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56" y="4381179"/>
            <a:ext cx="2864516" cy="19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aph showing a number of events&#10;&#10;AI-generated content may be incorrect.">
            <a:extLst>
              <a:ext uri="{FF2B5EF4-FFF2-40B4-BE49-F238E27FC236}">
                <a16:creationId xmlns:a16="http://schemas.microsoft.com/office/drawing/2014/main" id="{BAF79AD0-1C1E-8800-B3A9-AA824B557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198"/>
            <a:ext cx="2752928" cy="20646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0F8488-25D3-8C6B-FD5D-2DB790585329}"/>
              </a:ext>
            </a:extLst>
          </p:cNvPr>
          <p:cNvSpPr txBox="1"/>
          <p:nvPr/>
        </p:nvSpPr>
        <p:spPr>
          <a:xfrm>
            <a:off x="11653736" y="6454462"/>
            <a:ext cx="4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1D1ED-DCBC-FDC3-5C91-6FE4246FA46F}"/>
              </a:ext>
            </a:extLst>
          </p:cNvPr>
          <p:cNvSpPr txBox="1"/>
          <p:nvPr/>
        </p:nvSpPr>
        <p:spPr>
          <a:xfrm>
            <a:off x="6633204" y="5763731"/>
            <a:ext cx="2108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</a:rPr>
              <a:t>MC </a:t>
            </a:r>
            <a:r>
              <a:rPr lang="it-IT" sz="2000" b="1" dirty="0" err="1">
                <a:solidFill>
                  <a:srgbClr val="FFFF00"/>
                </a:solidFill>
              </a:rPr>
              <a:t>Simulations</a:t>
            </a:r>
            <a:endParaRPr lang="en-GB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1458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7E6F9-ED6E-E78B-66B3-FCE318215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5FC560-E154-5B55-B319-FD356FCE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33CC3-85A4-4165-250B-C0DCD22EE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2249" y="0"/>
            <a:ext cx="6762816" cy="3686015"/>
          </a:xfrm>
        </p:spPr>
        <p:txBody>
          <a:bodyPr>
            <a:normAutofit/>
          </a:bodyPr>
          <a:lstStyle/>
          <a:p>
            <a:r>
              <a:rPr lang="it-IT" sz="5300" dirty="0">
                <a:solidFill>
                  <a:schemeClr val="tx2"/>
                </a:solidFill>
              </a:rPr>
              <a:t>Thanks for the Attention</a:t>
            </a:r>
            <a:endParaRPr lang="en-GB" sz="53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440B8-CDD4-BABE-4145-9F48909E8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it-IT" sz="3000" dirty="0">
                <a:solidFill>
                  <a:schemeClr val="tx2"/>
                </a:solidFill>
              </a:rPr>
              <a:t>High Precision X-ray </a:t>
            </a:r>
            <a:r>
              <a:rPr lang="it-IT" sz="3000" dirty="0" err="1">
                <a:solidFill>
                  <a:schemeClr val="tx2"/>
                </a:solidFill>
              </a:rPr>
              <a:t>Measurements</a:t>
            </a:r>
            <a:r>
              <a:rPr lang="it-IT" sz="3000" dirty="0">
                <a:solidFill>
                  <a:schemeClr val="tx2"/>
                </a:solidFill>
              </a:rPr>
              <a:t> 2025</a:t>
            </a:r>
          </a:p>
          <a:p>
            <a:pPr algn="l">
              <a:buNone/>
            </a:pPr>
            <a:r>
              <a:rPr lang="it-IT" sz="2400" b="0" i="0" dirty="0" err="1">
                <a:solidFill>
                  <a:schemeClr val="tx2"/>
                </a:solidFill>
                <a:effectLst/>
                <a:latin typeface="Liberation Sans" panose="020B0604020202020204" pitchFamily="34" charset="0"/>
              </a:rPr>
              <a:t>Jun</a:t>
            </a:r>
            <a:r>
              <a:rPr lang="it-IT" sz="2400" b="0" i="0" dirty="0">
                <a:solidFill>
                  <a:schemeClr val="tx2"/>
                </a:solidFill>
                <a:effectLst/>
                <a:latin typeface="Liberation Sans" panose="020B0604020202020204" pitchFamily="34" charset="0"/>
              </a:rPr>
              <a:t> 16 – 20, 2025</a:t>
            </a:r>
          </a:p>
          <a:p>
            <a:pPr algn="l"/>
            <a:r>
              <a:rPr lang="it-IT" sz="2400" b="0" i="0" dirty="0">
                <a:solidFill>
                  <a:schemeClr val="tx2"/>
                </a:solidFill>
                <a:effectLst/>
                <a:latin typeface="Liberation Sans" panose="020B0604020202020204" pitchFamily="34" charset="0"/>
              </a:rPr>
              <a:t>Laboratori Nazionali di Frascati INFN</a:t>
            </a:r>
          </a:p>
          <a:p>
            <a:pPr>
              <a:lnSpc>
                <a:spcPct val="90000"/>
              </a:lnSpc>
            </a:pPr>
            <a:endParaRPr lang="it-IT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F452A-BE34-04AA-828B-CD2545FC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95" r="11315"/>
          <a:stretch/>
        </p:blipFill>
        <p:spPr>
          <a:xfrm>
            <a:off x="12958" y="1"/>
            <a:ext cx="4635315" cy="68579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E9FD8B-6408-D887-6CA7-9112E782D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7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C5FE8EEA-48BF-09A4-3185-4315F78EC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76" y="5730123"/>
            <a:ext cx="2687573" cy="1214783"/>
          </a:xfrm>
          <a:prstGeom prst="rect">
            <a:avLst/>
          </a:prstGeom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CE3934-154E-0BDB-7F08-91ECE467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034" y="5307781"/>
            <a:ext cx="2187654" cy="15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5D442711-47B8-DC32-BDAE-9B100D834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25" y="5694237"/>
            <a:ext cx="2927879" cy="12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3594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E46EC-8F6E-0D15-92DB-530A3E2CB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3FBFC9-880E-3A3A-86F4-7BF13FA79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94C92D8-9754-FB91-94DB-238E2E4E6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F39B6-B9A9-B759-F71D-468181F25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635" y="308754"/>
            <a:ext cx="6429980" cy="4938361"/>
          </a:xfrm>
        </p:spPr>
        <p:txBody>
          <a:bodyPr anchor="ctr">
            <a:normAutofit/>
          </a:bodyPr>
          <a:lstStyle/>
          <a:p>
            <a:pPr>
              <a:lnSpc>
                <a:spcPct val="300000"/>
              </a:lnSpc>
            </a:pPr>
            <a:r>
              <a:rPr lang="it-IT" b="1" i="1" dirty="0"/>
              <a:t>Back-up Slides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F25B47-871C-562C-77CF-811228748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126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4A9D08-A18F-DFC8-D892-6311EB254057}"/>
              </a:ext>
            </a:extLst>
          </p:cNvPr>
          <p:cNvSpPr txBox="1"/>
          <p:nvPr/>
        </p:nvSpPr>
        <p:spPr>
          <a:xfrm>
            <a:off x="294640" y="335280"/>
            <a:ext cx="890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u="sng" dirty="0" err="1">
                <a:solidFill>
                  <a:schemeClr val="tx2"/>
                </a:solidFill>
              </a:rPr>
              <a:t>Thermodynamic</a:t>
            </a:r>
            <a:r>
              <a:rPr lang="it-IT" sz="2800" b="1" u="sng" dirty="0">
                <a:solidFill>
                  <a:schemeClr val="tx2"/>
                </a:solidFill>
              </a:rPr>
              <a:t> </a:t>
            </a:r>
            <a:r>
              <a:rPr lang="it-IT" sz="2800" b="1" u="sng" dirty="0" err="1">
                <a:solidFill>
                  <a:schemeClr val="tx2"/>
                </a:solidFill>
              </a:rPr>
              <a:t>Parameters</a:t>
            </a:r>
            <a:r>
              <a:rPr lang="it-IT" sz="2800" b="1" u="sng" dirty="0">
                <a:solidFill>
                  <a:schemeClr val="tx2"/>
                </a:solidFill>
              </a:rPr>
              <a:t> &amp; </a:t>
            </a:r>
            <a:r>
              <a:rPr lang="it-IT" sz="2800" b="1" u="sng" dirty="0" err="1">
                <a:solidFill>
                  <a:schemeClr val="tx2"/>
                </a:solidFill>
              </a:rPr>
              <a:t>Emissivity</a:t>
            </a:r>
            <a:r>
              <a:rPr lang="it-IT" sz="2800" b="1" u="sng" dirty="0">
                <a:solidFill>
                  <a:schemeClr val="tx2"/>
                </a:solidFill>
              </a:rPr>
              <a:t> models</a:t>
            </a:r>
            <a:endParaRPr lang="en-GB" sz="2800" b="1" u="sng" dirty="0">
              <a:solidFill>
                <a:schemeClr val="tx2"/>
              </a:solidFill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EC077313-46A1-DB45-9702-F6797B89046A}"/>
              </a:ext>
            </a:extLst>
          </p:cNvPr>
          <p:cNvSpPr txBox="1"/>
          <p:nvPr/>
        </p:nvSpPr>
        <p:spPr>
          <a:xfrm>
            <a:off x="47963" y="917900"/>
            <a:ext cx="496270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Soft X-ray spectrum can be converted into X-ray </a:t>
            </a:r>
            <a:r>
              <a:rPr lang="en-US" b="1" u="sng" dirty="0">
                <a:solidFill>
                  <a:srgbClr val="FF8001"/>
                </a:solidFill>
                <a:ea typeface="Calibri"/>
                <a:cs typeface="Calibri"/>
              </a:rPr>
              <a:t>emissivity density </a:t>
            </a:r>
            <a:r>
              <a:rPr lang="en-US" b="1" i="1" u="sng" dirty="0">
                <a:solidFill>
                  <a:srgbClr val="FF8001"/>
                </a:solidFill>
                <a:ea typeface="Calibri"/>
                <a:cs typeface="Calibri"/>
              </a:rPr>
              <a:t>J(h</a:t>
            </a:r>
            <a:r>
              <a:rPr lang="el-GR" b="1" i="1" u="sng" dirty="0">
                <a:solidFill>
                  <a:srgbClr val="FF8001"/>
                </a:solidFill>
                <a:effectLst/>
                <a:highlight>
                  <a:srgbClr val="FFFFFF"/>
                </a:highlight>
              </a:rPr>
              <a:t>ν</a:t>
            </a:r>
            <a:r>
              <a:rPr lang="en-US" b="1" i="1" u="sng" dirty="0">
                <a:solidFill>
                  <a:srgbClr val="FF8001"/>
                </a:solidFill>
                <a:ea typeface="Calibri"/>
                <a:cs typeface="Calibri"/>
              </a:rPr>
              <a:t>)</a:t>
            </a:r>
            <a:r>
              <a:rPr lang="en-US" dirty="0">
                <a:ea typeface="Calibri"/>
                <a:cs typeface="Calibri"/>
              </a:rPr>
              <a:t> by calculating the emissivity volume </a:t>
            </a:r>
            <a:r>
              <a:rPr lang="en-US" i="1" dirty="0">
                <a:ea typeface="Calibri"/>
                <a:cs typeface="Calibri"/>
              </a:rPr>
              <a:t>V</a:t>
            </a:r>
            <a:r>
              <a:rPr lang="en-US" i="1" baseline="-25000" dirty="0">
                <a:ea typeface="Calibri"/>
                <a:cs typeface="Calibri"/>
              </a:rPr>
              <a:t>P</a:t>
            </a:r>
            <a:r>
              <a:rPr lang="en-US" dirty="0">
                <a:ea typeface="Calibri"/>
                <a:cs typeface="Calibri"/>
              </a:rPr>
              <a:t> and geometrical efficiency </a:t>
            </a:r>
            <a:r>
              <a:rPr lang="el-GR" b="0" i="1" dirty="0">
                <a:solidFill>
                  <a:srgbClr val="4A4A4A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b="0" i="1" baseline="-25000" dirty="0">
                <a:solidFill>
                  <a:srgbClr val="4A4A4A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g  </a:t>
            </a:r>
            <a:endParaRPr lang="en-US" i="1" baseline="-25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1E1BF4F-B4EF-869F-A05A-C7FE83E0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" y="1785697"/>
            <a:ext cx="397192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A23176-78F5-D73E-6626-8EA023E5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7" y="5327851"/>
            <a:ext cx="7848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FEC7036-1A0D-411F-ACC3-F5411EA5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6" y="4417748"/>
            <a:ext cx="70675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4BBFFD4C-E8FD-11B0-1CBB-4262340B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24" y="755456"/>
            <a:ext cx="4391138" cy="267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70B1D862-6C96-7AE9-178A-07C43A3866CA}"/>
              </a:ext>
            </a:extLst>
          </p:cNvPr>
          <p:cNvSpPr/>
          <p:nvPr/>
        </p:nvSpPr>
        <p:spPr>
          <a:xfrm>
            <a:off x="24909" y="822422"/>
            <a:ext cx="4962709" cy="2819357"/>
          </a:xfrm>
          <a:prstGeom prst="frame">
            <a:avLst>
              <a:gd name="adj1" fmla="val 1222"/>
            </a:avLst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B536FC47-0191-7FAC-569B-F6DAF7E05B3F}"/>
              </a:ext>
            </a:extLst>
          </p:cNvPr>
          <p:cNvSpPr/>
          <p:nvPr/>
        </p:nvSpPr>
        <p:spPr>
          <a:xfrm>
            <a:off x="24908" y="3737257"/>
            <a:ext cx="8900160" cy="2628819"/>
          </a:xfrm>
          <a:prstGeom prst="frame">
            <a:avLst>
              <a:gd name="adj1" fmla="val 1781"/>
            </a:avLst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CBFA-B451-04B6-64AF-38AA7858553B}"/>
              </a:ext>
            </a:extLst>
          </p:cNvPr>
          <p:cNvSpPr txBox="1"/>
          <p:nvPr/>
        </p:nvSpPr>
        <p:spPr>
          <a:xfrm>
            <a:off x="8982142" y="3702549"/>
            <a:ext cx="3229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chemeClr val="tx2"/>
                </a:solidFill>
              </a:rPr>
              <a:t>Emissivity</a:t>
            </a:r>
            <a:r>
              <a:rPr lang="it-IT" sz="3200" b="1" dirty="0">
                <a:solidFill>
                  <a:schemeClr val="tx2"/>
                </a:solidFill>
              </a:rPr>
              <a:t> Model</a:t>
            </a:r>
            <a:endParaRPr lang="en-GB" sz="3200" b="1" dirty="0">
              <a:solidFill>
                <a:schemeClr val="tx2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EB2F21AF-34BA-6ED6-DFB8-57B67B76AEEE}"/>
              </a:ext>
            </a:extLst>
          </p:cNvPr>
          <p:cNvSpPr/>
          <p:nvPr/>
        </p:nvSpPr>
        <p:spPr>
          <a:xfrm>
            <a:off x="6710189" y="4472048"/>
            <a:ext cx="782505" cy="625666"/>
          </a:xfrm>
          <a:prstGeom prst="donut">
            <a:avLst>
              <a:gd name="adj" fmla="val 329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69CDE71-AADE-BA7B-08C7-8FB9F50AE5AD}"/>
              </a:ext>
            </a:extLst>
          </p:cNvPr>
          <p:cNvSpPr/>
          <p:nvPr/>
        </p:nvSpPr>
        <p:spPr>
          <a:xfrm>
            <a:off x="5313495" y="4820782"/>
            <a:ext cx="782505" cy="625666"/>
          </a:xfrm>
          <a:prstGeom prst="donut">
            <a:avLst>
              <a:gd name="adj" fmla="val 329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045E094D-DB9F-7FF5-6EB0-C0B60D3E655F}"/>
              </a:ext>
            </a:extLst>
          </p:cNvPr>
          <p:cNvSpPr/>
          <p:nvPr/>
        </p:nvSpPr>
        <p:spPr>
          <a:xfrm>
            <a:off x="2587041" y="5487456"/>
            <a:ext cx="782505" cy="625666"/>
          </a:xfrm>
          <a:prstGeom prst="donut">
            <a:avLst>
              <a:gd name="adj" fmla="val 3299"/>
            </a:avLst>
          </a:prstGeom>
          <a:solidFill>
            <a:srgbClr val="FEA612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9D285439-1362-BEEF-D41D-6407ABBE1FCD}"/>
              </a:ext>
            </a:extLst>
          </p:cNvPr>
          <p:cNvSpPr/>
          <p:nvPr/>
        </p:nvSpPr>
        <p:spPr>
          <a:xfrm>
            <a:off x="2220095" y="4608836"/>
            <a:ext cx="782505" cy="625666"/>
          </a:xfrm>
          <a:prstGeom prst="donut">
            <a:avLst>
              <a:gd name="adj" fmla="val 3299"/>
            </a:avLst>
          </a:prstGeom>
          <a:solidFill>
            <a:srgbClr val="FEA612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33" name="Picture 9" descr="A blue and yellow object with lines&#10;&#10;Description automatically generated">
            <a:extLst>
              <a:ext uri="{FF2B5EF4-FFF2-40B4-BE49-F238E27FC236}">
                <a16:creationId xmlns:a16="http://schemas.microsoft.com/office/drawing/2014/main" id="{D4A9A23F-066E-36C9-FDAF-6C511E4C8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081" y="1061194"/>
            <a:ext cx="3189919" cy="15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6C8EB4-7547-3C6C-1038-96A31B3C2B2A}"/>
              </a:ext>
            </a:extLst>
          </p:cNvPr>
          <p:cNvSpPr txBox="1"/>
          <p:nvPr/>
        </p:nvSpPr>
        <p:spPr>
          <a:xfrm>
            <a:off x="4987618" y="5924915"/>
            <a:ext cx="507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F8001"/>
                </a:solidFill>
              </a:rPr>
              <a:t>Thermodynamic</a:t>
            </a:r>
            <a:r>
              <a:rPr lang="it-IT" sz="2400" b="1" dirty="0">
                <a:solidFill>
                  <a:srgbClr val="FF8001"/>
                </a:solidFill>
              </a:rPr>
              <a:t> </a:t>
            </a:r>
            <a:r>
              <a:rPr lang="it-IT" sz="2400" b="1" dirty="0" err="1">
                <a:solidFill>
                  <a:srgbClr val="FF8001"/>
                </a:solidFill>
              </a:rPr>
              <a:t>Parameters</a:t>
            </a:r>
            <a:endParaRPr lang="en-GB" sz="2400" b="1" dirty="0">
              <a:solidFill>
                <a:srgbClr val="FF800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8FF19-909A-4C93-4229-B60FED2F5F0D}"/>
              </a:ext>
            </a:extLst>
          </p:cNvPr>
          <p:cNvSpPr txBox="1"/>
          <p:nvPr/>
        </p:nvSpPr>
        <p:spPr>
          <a:xfrm>
            <a:off x="-21220" y="2839395"/>
            <a:ext cx="4962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Total energy emitted per unit time, volume and energy, through photons of energy </a:t>
            </a:r>
            <a:r>
              <a:rPr lang="en-GB" dirty="0" err="1"/>
              <a:t>hν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7C895E-9F48-8DF9-8A9D-4C64ABDB4758}"/>
              </a:ext>
            </a:extLst>
          </p:cNvPr>
          <p:cNvSpPr txBox="1"/>
          <p:nvPr/>
        </p:nvSpPr>
        <p:spPr>
          <a:xfrm>
            <a:off x="107893" y="3870172"/>
            <a:ext cx="889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plasma X-ray spectrum can be decomposed into continuous bremsstrahlung and discrete line emission, so de emissivity density:  </a:t>
            </a:r>
            <a:r>
              <a:rPr lang="en-GB" b="1" dirty="0"/>
              <a:t> </a:t>
            </a:r>
            <a:r>
              <a:rPr lang="en-GB" b="1" dirty="0" err="1">
                <a:highlight>
                  <a:srgbClr val="FFFF00"/>
                </a:highlight>
              </a:rPr>
              <a:t>J</a:t>
            </a:r>
            <a:r>
              <a:rPr lang="en-GB" sz="1000" b="1" dirty="0" err="1">
                <a:highlight>
                  <a:srgbClr val="FFFF00"/>
                </a:highlight>
              </a:rPr>
              <a:t>theo</a:t>
            </a:r>
            <a:r>
              <a:rPr lang="en-GB" b="1" dirty="0">
                <a:highlight>
                  <a:srgbClr val="FFFF00"/>
                </a:highlight>
              </a:rPr>
              <a:t>(h</a:t>
            </a:r>
            <a:r>
              <a:rPr lang="el-GR" b="1" dirty="0">
                <a:highlight>
                  <a:srgbClr val="FFFF00"/>
                </a:highlight>
              </a:rPr>
              <a:t>ν) = </a:t>
            </a:r>
            <a:r>
              <a:rPr lang="en-GB" b="1" dirty="0" err="1">
                <a:highlight>
                  <a:srgbClr val="FFFF00"/>
                </a:highlight>
              </a:rPr>
              <a:t>J</a:t>
            </a:r>
            <a:r>
              <a:rPr lang="en-GB" sz="1000" b="1" dirty="0" err="1">
                <a:highlight>
                  <a:srgbClr val="FFFF00"/>
                </a:highlight>
              </a:rPr>
              <a:t>theo,brem</a:t>
            </a:r>
            <a:r>
              <a:rPr lang="en-GB" b="1" dirty="0">
                <a:highlight>
                  <a:srgbClr val="FFFF00"/>
                </a:highlight>
              </a:rPr>
              <a:t>(h</a:t>
            </a:r>
            <a:r>
              <a:rPr lang="el-GR" b="1" dirty="0">
                <a:highlight>
                  <a:srgbClr val="FFFF00"/>
                </a:highlight>
              </a:rPr>
              <a:t>ν) +</a:t>
            </a:r>
            <a:r>
              <a:rPr lang="en-GB" b="1" dirty="0" err="1">
                <a:highlight>
                  <a:srgbClr val="FFFF00"/>
                </a:highlight>
              </a:rPr>
              <a:t>J</a:t>
            </a:r>
            <a:r>
              <a:rPr lang="en-GB" sz="1000" b="1" dirty="0" err="1">
                <a:highlight>
                  <a:srgbClr val="FFFF00"/>
                </a:highlight>
              </a:rPr>
              <a:t>theo,line</a:t>
            </a:r>
            <a:r>
              <a:rPr lang="en-GB" b="1" dirty="0">
                <a:highlight>
                  <a:srgbClr val="FFFF00"/>
                </a:highlight>
              </a:rPr>
              <a:t>(h</a:t>
            </a:r>
            <a:r>
              <a:rPr lang="el-GR" b="1" dirty="0">
                <a:highlight>
                  <a:srgbClr val="FFFF00"/>
                </a:highlight>
              </a:rPr>
              <a:t>ν)</a:t>
            </a:r>
            <a:endParaRPr lang="en-GB" b="1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7E319-F608-09AF-1B4A-3DEDA5A96CBE}"/>
              </a:ext>
            </a:extLst>
          </p:cNvPr>
          <p:cNvSpPr txBox="1"/>
          <p:nvPr/>
        </p:nvSpPr>
        <p:spPr>
          <a:xfrm>
            <a:off x="9194799" y="2526623"/>
            <a:ext cx="293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rgbClr val="C00000"/>
                </a:solidFill>
              </a:rPr>
              <a:t>Warm Electron </a:t>
            </a:r>
            <a:r>
              <a:rPr lang="it-IT" sz="2000" b="1" u="sng" dirty="0" err="1">
                <a:solidFill>
                  <a:srgbClr val="C00000"/>
                </a:solidFill>
              </a:rPr>
              <a:t>population</a:t>
            </a:r>
            <a:r>
              <a:rPr lang="it-IT" sz="2000" b="1" u="sng" dirty="0">
                <a:solidFill>
                  <a:srgbClr val="C00000"/>
                </a:solidFill>
              </a:rPr>
              <a:t> (0.5-30 </a:t>
            </a:r>
            <a:r>
              <a:rPr lang="it-IT" sz="2000" b="1" u="sng" dirty="0" err="1">
                <a:solidFill>
                  <a:srgbClr val="C00000"/>
                </a:solidFill>
              </a:rPr>
              <a:t>keV</a:t>
            </a:r>
            <a:r>
              <a:rPr lang="it-IT" sz="2000" b="1" u="sng" dirty="0">
                <a:solidFill>
                  <a:srgbClr val="C00000"/>
                </a:solidFill>
              </a:rPr>
              <a:t>)</a:t>
            </a:r>
            <a:endParaRPr lang="en-GB" sz="2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63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122E85-3FA3-56A6-6703-A245FF16CABA}"/>
              </a:ext>
            </a:extLst>
          </p:cNvPr>
          <p:cNvSpPr txBox="1"/>
          <p:nvPr/>
        </p:nvSpPr>
        <p:spPr>
          <a:xfrm>
            <a:off x="294640" y="335280"/>
            <a:ext cx="890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chemeClr val="tx2"/>
                </a:solidFill>
              </a:rPr>
              <a:t>Full-field Energy Spectrum: Gas Mixing</a:t>
            </a:r>
            <a:endParaRPr lang="en-GB" sz="2800" b="1" u="sng" dirty="0">
              <a:solidFill>
                <a:schemeClr val="tx2"/>
              </a:solidFill>
            </a:endParaRP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73C477FC-5692-9496-1664-468B4CDDA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01" y="481196"/>
            <a:ext cx="5436418" cy="3093720"/>
          </a:xfrm>
          <a:prstGeom prst="rect">
            <a:avLst/>
          </a:prstGeom>
        </p:spPr>
      </p:pic>
      <p:pic>
        <p:nvPicPr>
          <p:cNvPr id="3" name="Picture 2" descr="A graph of energy spectrum&#10;&#10;AI-generated content may be incorrect.">
            <a:extLst>
              <a:ext uri="{FF2B5EF4-FFF2-40B4-BE49-F238E27FC236}">
                <a16:creationId xmlns:a16="http://schemas.microsoft.com/office/drawing/2014/main" id="{6318F20E-2E5B-FDB9-7C9A-16A19BD0A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2324910"/>
            <a:ext cx="6873230" cy="3774333"/>
          </a:xfrm>
          <a:prstGeom prst="rect">
            <a:avLst/>
          </a:prstGeom>
          <a:ln w="28575">
            <a:solidFill>
              <a:srgbClr val="FF800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07136-839F-96B6-41E7-D47ACA91FA94}"/>
              </a:ext>
            </a:extLst>
          </p:cNvPr>
          <p:cNvCxnSpPr/>
          <p:nvPr/>
        </p:nvCxnSpPr>
        <p:spPr>
          <a:xfrm flipV="1">
            <a:off x="1517515" y="2636196"/>
            <a:ext cx="0" cy="661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6E1E6A-DB7A-98C9-6987-13C64D3AACE5}"/>
              </a:ext>
            </a:extLst>
          </p:cNvPr>
          <p:cNvCxnSpPr/>
          <p:nvPr/>
        </p:nvCxnSpPr>
        <p:spPr>
          <a:xfrm flipV="1">
            <a:off x="2020111" y="3098259"/>
            <a:ext cx="0" cy="661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21436F-3A8A-1266-DFB7-57714B98C6E6}"/>
              </a:ext>
            </a:extLst>
          </p:cNvPr>
          <p:cNvCxnSpPr/>
          <p:nvPr/>
        </p:nvCxnSpPr>
        <p:spPr>
          <a:xfrm flipV="1">
            <a:off x="2396247" y="3429000"/>
            <a:ext cx="0" cy="661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2994BA2-53F5-AE2D-2725-425BE652CE4A}"/>
              </a:ext>
            </a:extLst>
          </p:cNvPr>
          <p:cNvSpPr/>
          <p:nvPr/>
        </p:nvSpPr>
        <p:spPr>
          <a:xfrm>
            <a:off x="1274323" y="2324910"/>
            <a:ext cx="525293" cy="3112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Al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3B4034-E843-7B23-E5D7-8B53BB1FE61A}"/>
              </a:ext>
            </a:extLst>
          </p:cNvPr>
          <p:cNvSpPr/>
          <p:nvPr/>
        </p:nvSpPr>
        <p:spPr>
          <a:xfrm>
            <a:off x="1757464" y="2733474"/>
            <a:ext cx="525293" cy="3112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Xe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A0CD5B-11BF-9E10-FD9A-B8A50C12EF78}"/>
              </a:ext>
            </a:extLst>
          </p:cNvPr>
          <p:cNvSpPr/>
          <p:nvPr/>
        </p:nvSpPr>
        <p:spPr>
          <a:xfrm>
            <a:off x="2274955" y="3195860"/>
            <a:ext cx="463074" cy="3252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Fe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3DF14-1DD6-A0AC-6B9B-CFB809536CA3}"/>
              </a:ext>
            </a:extLst>
          </p:cNvPr>
          <p:cNvSpPr txBox="1"/>
          <p:nvPr/>
        </p:nvSpPr>
        <p:spPr>
          <a:xfrm>
            <a:off x="7538936" y="3900791"/>
            <a:ext cx="435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>
                <a:solidFill>
                  <a:srgbClr val="CC00CC"/>
                </a:solidFill>
              </a:rPr>
              <a:t>Fluorescence</a:t>
            </a:r>
            <a:r>
              <a:rPr lang="it-IT" b="1" u="sng" dirty="0">
                <a:solidFill>
                  <a:srgbClr val="CC00CC"/>
                </a:solidFill>
              </a:rPr>
              <a:t> </a:t>
            </a:r>
            <a:r>
              <a:rPr lang="it-IT" b="1" u="sng" dirty="0" err="1">
                <a:solidFill>
                  <a:srgbClr val="CC00CC"/>
                </a:solidFill>
              </a:rPr>
              <a:t>peaks</a:t>
            </a:r>
            <a:r>
              <a:rPr lang="it-IT" b="1" u="sng" dirty="0">
                <a:solidFill>
                  <a:srgbClr val="CC00CC"/>
                </a:solidFill>
              </a:rPr>
              <a:t> </a:t>
            </a:r>
            <a:r>
              <a:rPr lang="it-IT" dirty="0"/>
              <a:t>and </a:t>
            </a:r>
            <a:r>
              <a:rPr lang="it-IT" b="1" dirty="0">
                <a:solidFill>
                  <a:srgbClr val="CC00CC"/>
                </a:solidFill>
              </a:rPr>
              <a:t>Bremsstrahlung Continuum</a:t>
            </a:r>
            <a:r>
              <a:rPr lang="it-IT" dirty="0"/>
              <a:t> for Gas Mixing </a:t>
            </a:r>
            <a:r>
              <a:rPr lang="it-IT" dirty="0" err="1"/>
              <a:t>Measurement</a:t>
            </a:r>
            <a:r>
              <a:rPr lang="it-IT" dirty="0"/>
              <a:t> in the last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campaing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b="1" dirty="0"/>
              <a:t>ATOMKI </a:t>
            </a:r>
            <a:r>
              <a:rPr lang="it-IT" dirty="0"/>
              <a:t>Lab</a:t>
            </a:r>
            <a:endParaRPr lang="en-GB" dirty="0"/>
          </a:p>
        </p:txBody>
      </p:sp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6FC85D69-D5BD-102A-8604-664D9CC47D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084" y="4955116"/>
            <a:ext cx="1784276" cy="12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2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17">
            <a:extLst>
              <a:ext uri="{FF2B5EF4-FFF2-40B4-BE49-F238E27FC236}">
                <a16:creationId xmlns:a16="http://schemas.microsoft.com/office/drawing/2014/main" id="{23284372-A2F7-4414-DAC6-BEE7A549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5CFA51E-1D1A-3EE4-1581-D2A3A13BF767}"/>
              </a:ext>
            </a:extLst>
          </p:cNvPr>
          <p:cNvSpPr txBox="1"/>
          <p:nvPr/>
        </p:nvSpPr>
        <p:spPr>
          <a:xfrm>
            <a:off x="8042" y="-20687"/>
            <a:ext cx="6326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Motivations and Physical Background</a:t>
            </a:r>
            <a:endParaRPr lang="it-IT" sz="1400" i="1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97ED0F-1E88-0DD9-4946-54E767B2C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8"/>
          <a:stretch/>
        </p:blipFill>
        <p:spPr>
          <a:xfrm>
            <a:off x="5080255" y="585029"/>
            <a:ext cx="4395143" cy="3008404"/>
          </a:xfrm>
          <a:prstGeom prst="rect">
            <a:avLst/>
          </a:prstGeom>
        </p:spPr>
      </p:pic>
      <p:pic>
        <p:nvPicPr>
          <p:cNvPr id="18" name="droppedImage.pdf">
            <a:extLst>
              <a:ext uri="{FF2B5EF4-FFF2-40B4-BE49-F238E27FC236}">
                <a16:creationId xmlns:a16="http://schemas.microsoft.com/office/drawing/2014/main" id="{5E112AD1-9ACC-72F4-E010-373204DE1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015" y="684678"/>
            <a:ext cx="5342179" cy="301857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F92602B-471B-E5C6-8760-AEE33A8EC4D2}"/>
              </a:ext>
            </a:extLst>
          </p:cNvPr>
          <p:cNvSpPr txBox="1"/>
          <p:nvPr/>
        </p:nvSpPr>
        <p:spPr>
          <a:xfrm>
            <a:off x="40428" y="3817483"/>
            <a:ext cx="459922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 sz="2600" b="1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Plasma is excited by Electron-</a:t>
            </a:r>
            <a:r>
              <a:rPr lang="en-US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Cyctron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-Resonance by microwaves  and confined by magnetic fields</a:t>
            </a: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7AB478D-0B26-B86A-1A8E-888FEB3D5D54}"/>
              </a:ext>
            </a:extLst>
          </p:cNvPr>
          <p:cNvSpPr txBox="1"/>
          <p:nvPr/>
        </p:nvSpPr>
        <p:spPr>
          <a:xfrm>
            <a:off x="5152147" y="3630244"/>
            <a:ext cx="432325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 sz="2600" b="1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multidiagnostic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system surrounding the plasma chamber was developed to measure plasma parameters 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498B12-6418-3CD6-DD63-B18246BEEF95}"/>
              </a:ext>
            </a:extLst>
          </p:cNvPr>
          <p:cNvSpPr txBox="1"/>
          <p:nvPr/>
        </p:nvSpPr>
        <p:spPr>
          <a:xfrm>
            <a:off x="9605456" y="550603"/>
            <a:ext cx="2586544" cy="2939266"/>
          </a:xfrm>
          <a:prstGeom prst="rect">
            <a:avLst/>
          </a:prstGeom>
          <a:noFill/>
          <a:ln>
            <a:solidFill>
              <a:srgbClr val="FF800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500" b="1" dirty="0">
                <a:ln w="1905"/>
                <a:solidFill>
                  <a:srgbClr val="FF8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Goal: </a:t>
            </a:r>
            <a:r>
              <a:rPr lang="en-US" sz="25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investigate beta decay in stellar like Electron-Cyclotron-Resonance plasma in compact trap, for fundamental studies in Nuclear Astrophysics and its application.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F4D06-D99F-D80B-9418-E6B44F723163}"/>
              </a:ext>
            </a:extLst>
          </p:cNvPr>
          <p:cNvSpPr txBox="1"/>
          <p:nvPr/>
        </p:nvSpPr>
        <p:spPr>
          <a:xfrm>
            <a:off x="0" y="-612023"/>
            <a:ext cx="609407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chemeClr val="tx2"/>
                </a:solidFill>
              </a:rPr>
              <a:t>THE PANDORA PROJECT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1D9E184-2083-30FB-1F46-B6ECFA22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921" y="3508164"/>
            <a:ext cx="2187654" cy="15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44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88B787-EB46-3B6B-CC08-66179078A5CE}"/>
              </a:ext>
            </a:extLst>
          </p:cNvPr>
          <p:cNvSpPr txBox="1"/>
          <p:nvPr/>
        </p:nvSpPr>
        <p:spPr>
          <a:xfrm>
            <a:off x="89975" y="-502040"/>
            <a:ext cx="7166859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 err="1">
                <a:solidFill>
                  <a:srgbClr val="00B0F0"/>
                </a:solidFill>
              </a:rPr>
              <a:t>Validation</a:t>
            </a:r>
            <a:r>
              <a:rPr lang="it-IT" sz="2800" dirty="0">
                <a:solidFill>
                  <a:srgbClr val="00B0F0"/>
                </a:solidFill>
              </a:rPr>
              <a:t> </a:t>
            </a:r>
            <a:r>
              <a:rPr lang="it-IT" sz="2800" dirty="0"/>
              <a:t>of the Method </a:t>
            </a:r>
          </a:p>
        </p:txBody>
      </p:sp>
      <p:pic>
        <p:nvPicPr>
          <p:cNvPr id="4" name="Immagine 9" descr="Immagine che contiene testo, schermata, linea, numero&#10;&#10;Descrizione generata automaticamente">
            <a:extLst>
              <a:ext uri="{FF2B5EF4-FFF2-40B4-BE49-F238E27FC236}">
                <a16:creationId xmlns:a16="http://schemas.microsoft.com/office/drawing/2014/main" id="{66515194-470A-64EF-5B0B-A3690418F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3" y="903875"/>
            <a:ext cx="3039506" cy="227963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A3F6A5-D8AC-79AF-2AEB-2C1EE87B05EE}"/>
              </a:ext>
            </a:extLst>
          </p:cNvPr>
          <p:cNvCxnSpPr>
            <a:cxnSpLocks/>
          </p:cNvCxnSpPr>
          <p:nvPr/>
        </p:nvCxnSpPr>
        <p:spPr>
          <a:xfrm flipV="1">
            <a:off x="256353" y="2043690"/>
            <a:ext cx="2848588" cy="31005"/>
          </a:xfrm>
          <a:prstGeom prst="line">
            <a:avLst/>
          </a:prstGeom>
          <a:ln w="19050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Picture 9" descr="A graph of energy and energy&#10;&#10;Description automatically generated">
            <a:extLst>
              <a:ext uri="{FF2B5EF4-FFF2-40B4-BE49-F238E27FC236}">
                <a16:creationId xmlns:a16="http://schemas.microsoft.com/office/drawing/2014/main" id="{0F99EE4B-F088-513B-AA1F-E9C1CD5A4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3" y="3426794"/>
            <a:ext cx="3039508" cy="2279631"/>
          </a:xfrm>
          <a:prstGeom prst="rect">
            <a:avLst/>
          </a:prstGeom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73DFC92D-13CC-33A9-CC70-0E43C9C0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25" y="660586"/>
            <a:ext cx="5334000" cy="4000500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F531D3-C86E-5631-C474-53D56933166C}"/>
              </a:ext>
            </a:extLst>
          </p:cNvPr>
          <p:cNvCxnSpPr>
            <a:cxnSpLocks/>
          </p:cNvCxnSpPr>
          <p:nvPr/>
        </p:nvCxnSpPr>
        <p:spPr>
          <a:xfrm>
            <a:off x="8324600" y="1205379"/>
            <a:ext cx="0" cy="71861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0FDA67F-6DE6-BC45-8DFB-0977C9C9CF4F}"/>
              </a:ext>
            </a:extLst>
          </p:cNvPr>
          <p:cNvSpPr/>
          <p:nvPr/>
        </p:nvSpPr>
        <p:spPr>
          <a:xfrm>
            <a:off x="8025626" y="1145781"/>
            <a:ext cx="713690" cy="2530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Ta L</a:t>
            </a:r>
            <a:r>
              <a:rPr lang="el-GR" sz="1600" dirty="0"/>
              <a:t>α</a:t>
            </a:r>
            <a:endParaRPr lang="en-GB" sz="16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64B731-31D0-4960-5CB9-2290DC52449B}"/>
              </a:ext>
            </a:extLst>
          </p:cNvPr>
          <p:cNvCxnSpPr>
            <a:cxnSpLocks/>
          </p:cNvCxnSpPr>
          <p:nvPr/>
        </p:nvCxnSpPr>
        <p:spPr>
          <a:xfrm>
            <a:off x="9742230" y="1803564"/>
            <a:ext cx="0" cy="102054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1562E31-F466-5EAD-FD3E-71C053B48EB3}"/>
              </a:ext>
            </a:extLst>
          </p:cNvPr>
          <p:cNvSpPr/>
          <p:nvPr/>
        </p:nvSpPr>
        <p:spPr>
          <a:xfrm>
            <a:off x="9431685" y="1586496"/>
            <a:ext cx="713690" cy="21706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Ag</a:t>
            </a:r>
            <a:endParaRPr lang="en-GB" sz="16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898E676-7D6E-0970-E619-7B447BB2166B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7934853" y="658353"/>
            <a:ext cx="1" cy="53557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87BF8E-8923-18AD-02EF-15020803D6CA}"/>
              </a:ext>
            </a:extLst>
          </p:cNvPr>
          <p:cNvCxnSpPr>
            <a:cxnSpLocks/>
          </p:cNvCxnSpPr>
          <p:nvPr/>
        </p:nvCxnSpPr>
        <p:spPr>
          <a:xfrm flipH="1">
            <a:off x="7735892" y="1021125"/>
            <a:ext cx="9058" cy="52090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8E73126-B00D-EAAC-0E68-06080B87E7A9}"/>
              </a:ext>
            </a:extLst>
          </p:cNvPr>
          <p:cNvSpPr/>
          <p:nvPr/>
        </p:nvSpPr>
        <p:spPr>
          <a:xfrm>
            <a:off x="7478897" y="842432"/>
            <a:ext cx="423443" cy="1992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Ar</a:t>
            </a:r>
            <a:endParaRPr lang="en-GB" sz="1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10AA25-D208-6F5D-5072-67B96CAFA1D4}"/>
              </a:ext>
            </a:extLst>
          </p:cNvPr>
          <p:cNvSpPr/>
          <p:nvPr/>
        </p:nvSpPr>
        <p:spPr>
          <a:xfrm>
            <a:off x="7464805" y="135386"/>
            <a:ext cx="940097" cy="5229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Ti K</a:t>
            </a:r>
            <a:r>
              <a:rPr lang="el-GR" sz="1600" dirty="0"/>
              <a:t>α</a:t>
            </a:r>
            <a:r>
              <a:rPr lang="it-IT" sz="1600" dirty="0"/>
              <a:t>,K</a:t>
            </a:r>
            <a:r>
              <a:rPr lang="el-GR" sz="1600" dirty="0"/>
              <a:t>β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97CE0F-B2DA-533A-90BD-C69697AE8CB9}"/>
              </a:ext>
            </a:extLst>
          </p:cNvPr>
          <p:cNvSpPr txBox="1"/>
          <p:nvPr/>
        </p:nvSpPr>
        <p:spPr>
          <a:xfrm>
            <a:off x="3630210" y="817781"/>
            <a:ext cx="30395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Multiple Features Spectrum: </a:t>
            </a:r>
          </a:p>
          <a:p>
            <a:endParaRPr lang="it-IT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it-IT" sz="2400" dirty="0"/>
              <a:t>AI </a:t>
            </a:r>
            <a:r>
              <a:rPr lang="it-IT" sz="2400" dirty="0" err="1"/>
              <a:t>Algorithm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Cluster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Number</a:t>
            </a:r>
            <a:r>
              <a:rPr lang="it-IT" sz="2400" b="1" dirty="0"/>
              <a:t> of Local Max =1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Eccentricity</a:t>
            </a:r>
            <a:endParaRPr lang="it-IT" sz="24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104A16-090B-EE78-F551-1B4D92B8758F}"/>
              </a:ext>
            </a:extLst>
          </p:cNvPr>
          <p:cNvCxnSpPr>
            <a:stCxn id="3" idx="2"/>
          </p:cNvCxnSpPr>
          <p:nvPr/>
        </p:nvCxnSpPr>
        <p:spPr>
          <a:xfrm flipH="1">
            <a:off x="3673404" y="660586"/>
            <a:ext cx="1" cy="5647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5DE768-A69B-CBDD-5171-84D684D14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351984"/>
              </p:ext>
            </p:extLst>
          </p:nvPr>
        </p:nvGraphicFramePr>
        <p:xfrm>
          <a:off x="3742142" y="4818281"/>
          <a:ext cx="8385422" cy="1432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8119">
                  <a:extLst>
                    <a:ext uri="{9D8B030D-6E8A-4147-A177-3AD203B41FA5}">
                      <a16:colId xmlns:a16="http://schemas.microsoft.com/office/drawing/2014/main" val="436992916"/>
                    </a:ext>
                  </a:extLst>
                </a:gridCol>
                <a:gridCol w="1978793">
                  <a:extLst>
                    <a:ext uri="{9D8B030D-6E8A-4147-A177-3AD203B41FA5}">
                      <a16:colId xmlns:a16="http://schemas.microsoft.com/office/drawing/2014/main" val="1978309049"/>
                    </a:ext>
                  </a:extLst>
                </a:gridCol>
                <a:gridCol w="1506306">
                  <a:extLst>
                    <a:ext uri="{9D8B030D-6E8A-4147-A177-3AD203B41FA5}">
                      <a16:colId xmlns:a16="http://schemas.microsoft.com/office/drawing/2014/main" val="1834628037"/>
                    </a:ext>
                  </a:extLst>
                </a:gridCol>
                <a:gridCol w="1595119">
                  <a:extLst>
                    <a:ext uri="{9D8B030D-6E8A-4147-A177-3AD203B41FA5}">
                      <a16:colId xmlns:a16="http://schemas.microsoft.com/office/drawing/2014/main" val="2661064149"/>
                    </a:ext>
                  </a:extLst>
                </a:gridCol>
                <a:gridCol w="1677085">
                  <a:extLst>
                    <a:ext uri="{9D8B030D-6E8A-4147-A177-3AD203B41FA5}">
                      <a16:colId xmlns:a16="http://schemas.microsoft.com/office/drawing/2014/main" val="3825539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FWHM Ta </a:t>
                      </a:r>
                    </a:p>
                    <a:p>
                      <a:r>
                        <a:rPr lang="it-IT" dirty="0"/>
                        <a:t>(</a:t>
                      </a:r>
                      <a:r>
                        <a:rPr lang="it-IT" dirty="0" err="1"/>
                        <a:t>keV</a:t>
                      </a:r>
                      <a:r>
                        <a:rPr lang="it-IT" dirty="0"/>
                        <a:t>)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Intensity</a:t>
                      </a:r>
                      <a:r>
                        <a:rPr lang="it-IT" dirty="0"/>
                        <a:t> Ti (</a:t>
                      </a:r>
                      <a:r>
                        <a:rPr lang="it-IT" dirty="0" err="1"/>
                        <a:t>Counts</a:t>
                      </a:r>
                      <a:r>
                        <a:rPr lang="it-IT" dirty="0"/>
                        <a:t>)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  <a:r>
                        <a:rPr lang="it-IT" sz="1000" dirty="0"/>
                        <a:t>MP</a:t>
                      </a:r>
                      <a:r>
                        <a:rPr lang="it-IT" dirty="0"/>
                        <a:t>/I</a:t>
                      </a:r>
                      <a:r>
                        <a:rPr lang="it-IT" sz="1000" dirty="0"/>
                        <a:t>DP</a:t>
                      </a:r>
                      <a:r>
                        <a:rPr lang="it-IT" dirty="0"/>
                        <a:t> Ti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I</a:t>
                      </a:r>
                      <a:r>
                        <a:rPr lang="it-IT" sz="1000" dirty="0"/>
                        <a:t>MP</a:t>
                      </a:r>
                      <a:r>
                        <a:rPr lang="it-IT" dirty="0"/>
                        <a:t>/</a:t>
                      </a:r>
                      <a:r>
                        <a:rPr lang="it-IT" sz="1000" dirty="0"/>
                        <a:t>EP</a:t>
                      </a:r>
                      <a:r>
                        <a:rPr lang="it-IT" dirty="0"/>
                        <a:t> Ta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Counts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38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0,2535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17377326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10,78818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3,309524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3,1 x10^7</a:t>
                      </a:r>
                      <a:endParaRPr lang="en-GB" sz="2000" dirty="0">
                        <a:latin typeface="+mj-lt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46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0,2531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15518357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12,05066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3,42512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2,7 x10^7</a:t>
                      </a:r>
                      <a:endParaRPr lang="en-GB" sz="20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01874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0F0C179-2C6B-AC5F-F87A-3A048EC5616E}"/>
              </a:ext>
            </a:extLst>
          </p:cNvPr>
          <p:cNvSpPr txBox="1"/>
          <p:nvPr/>
        </p:nvSpPr>
        <p:spPr>
          <a:xfrm>
            <a:off x="-27007" y="6461793"/>
            <a:ext cx="959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</a:t>
            </a:r>
            <a:r>
              <a:rPr lang="it-IT" b="1" dirty="0">
                <a:solidFill>
                  <a:schemeClr val="bg1"/>
                </a:solidFill>
              </a:rPr>
              <a:t>First steps: Imaging &amp; Clustering Tools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0E485A-2172-5C49-42F2-489A2A8982CE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47914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A6860-1CAF-DDDB-8B82-FFC6F9583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40C290-40EE-735B-920C-715C9FAB4FDD}"/>
              </a:ext>
            </a:extLst>
          </p:cNvPr>
          <p:cNvSpPr txBox="1"/>
          <p:nvPr/>
        </p:nvSpPr>
        <p:spPr>
          <a:xfrm>
            <a:off x="71119" y="-456211"/>
            <a:ext cx="7058885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 err="1">
                <a:solidFill>
                  <a:schemeClr val="accent1"/>
                </a:solidFill>
              </a:rPr>
              <a:t>Results</a:t>
            </a:r>
            <a:r>
              <a:rPr lang="it-IT" sz="2800" dirty="0"/>
              <a:t> of K-</a:t>
            </a:r>
            <a:r>
              <a:rPr lang="it-IT" sz="2800" dirty="0" err="1"/>
              <a:t>means</a:t>
            </a:r>
            <a:r>
              <a:rPr lang="it-IT" sz="2800" dirty="0"/>
              <a:t> on </a:t>
            </a:r>
            <a:r>
              <a:rPr lang="it-IT" sz="2800" b="1" u="sng" dirty="0">
                <a:solidFill>
                  <a:schemeClr val="accent1"/>
                </a:solidFill>
              </a:rPr>
              <a:t>New Data Set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graph of a graph showing a number of events&#10;&#10;Description automatically generated">
            <a:extLst>
              <a:ext uri="{FF2B5EF4-FFF2-40B4-BE49-F238E27FC236}">
                <a16:creationId xmlns:a16="http://schemas.microsoft.com/office/drawing/2014/main" id="{532F364B-DC75-62FF-B984-C9982F1C0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50" y="727057"/>
            <a:ext cx="6096001" cy="4624344"/>
          </a:xfrm>
          <a:prstGeom prst="rect">
            <a:avLst/>
          </a:prstGeom>
          <a:ln w="38100">
            <a:solidFill>
              <a:srgbClr val="CC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186E0F-6828-52DF-30C4-74CF4A9BD071}"/>
              </a:ext>
            </a:extLst>
          </p:cNvPr>
          <p:cNvSpPr txBox="1"/>
          <p:nvPr/>
        </p:nvSpPr>
        <p:spPr>
          <a:xfrm>
            <a:off x="5852159" y="573023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Gas mixing </a:t>
            </a:r>
            <a:r>
              <a:rPr lang="it-IT" dirty="0" err="1"/>
              <a:t>measures</a:t>
            </a:r>
            <a:r>
              <a:rPr lang="it-IT" dirty="0"/>
              <a:t>, Krypton Plasma. </a:t>
            </a:r>
            <a:r>
              <a:rPr lang="it-IT" dirty="0" err="1"/>
              <a:t>Esperimental</a:t>
            </a:r>
            <a:r>
              <a:rPr lang="it-IT" dirty="0"/>
              <a:t> </a:t>
            </a:r>
            <a:r>
              <a:rPr lang="it-IT" dirty="0" err="1"/>
              <a:t>Campain</a:t>
            </a:r>
            <a:r>
              <a:rPr lang="it-IT" dirty="0"/>
              <a:t> November 2024- Debrecen, </a:t>
            </a:r>
            <a:r>
              <a:rPr lang="it-IT" dirty="0" err="1"/>
              <a:t>Hungary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1AC77-56B1-970A-B6B8-6C621667DACE}"/>
              </a:ext>
            </a:extLst>
          </p:cNvPr>
          <p:cNvSpPr txBox="1"/>
          <p:nvPr/>
        </p:nvSpPr>
        <p:spPr>
          <a:xfrm>
            <a:off x="-30480" y="572007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Multielemental</a:t>
            </a:r>
            <a:r>
              <a:rPr lang="it-IT" dirty="0"/>
              <a:t> Analysis. FPT 2024- INFN-LNS Catania, </a:t>
            </a:r>
            <a:r>
              <a:rPr lang="it-IT" dirty="0" err="1"/>
              <a:t>Italy</a:t>
            </a:r>
            <a:endParaRPr lang="en-GB" dirty="0"/>
          </a:p>
        </p:txBody>
      </p:sp>
      <p:pic>
        <p:nvPicPr>
          <p:cNvPr id="2" name="Content Placeholder 4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8899AA07-1B25-0F17-342F-AEA339DA3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4" y="706415"/>
            <a:ext cx="5634012" cy="462434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D0C2B7-BC21-B99F-BFD8-384093D4767F}"/>
              </a:ext>
            </a:extLst>
          </p:cNvPr>
          <p:cNvSpPr txBox="1"/>
          <p:nvPr/>
        </p:nvSpPr>
        <p:spPr>
          <a:xfrm>
            <a:off x="65947" y="6444636"/>
            <a:ext cx="616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01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6A9F-A870-3F29-5F68-E01478BE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0E07C-74F9-037F-C1BA-69CCBA3624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b="1" u="sng" dirty="0">
                <a:solidFill>
                  <a:schemeClr val="accent1"/>
                </a:solidFill>
              </a:rPr>
              <a:t>Net Development</a:t>
            </a:r>
            <a:br>
              <a:rPr lang="en-GB" b="1" u="sng" dirty="0"/>
            </a:br>
            <a:endParaRPr lang="en-GB" dirty="0"/>
          </a:p>
        </p:txBody>
      </p:sp>
      <p:pic>
        <p:nvPicPr>
          <p:cNvPr id="20" name="Immagine 34">
            <a:extLst>
              <a:ext uri="{FF2B5EF4-FFF2-40B4-BE49-F238E27FC236}">
                <a16:creationId xmlns:a16="http://schemas.microsoft.com/office/drawing/2014/main" id="{D673E33D-FD35-34B8-92B8-3AB6AF3E87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7174" y1="78727" x2="36739" y2="79818"/>
                        <a14:backgroundMark x1="36739" y1="79818" x2="28370" y2="76727"/>
                        <a14:backgroundMark x1="28370" y1="76727" x2="22826" y2="84182"/>
                        <a14:backgroundMark x1="22826" y1="84182" x2="32826" y2="75636"/>
                        <a14:backgroundMark x1="32826" y1="75636" x2="34457" y2="84909"/>
                        <a14:backgroundMark x1="34457" y1="84909" x2="34130" y2="85273"/>
                        <a14:backgroundMark x1="33152" y1="74727" x2="35326" y2="84909"/>
                        <a14:backgroundMark x1="35326" y1="84909" x2="25326" y2="82000"/>
                        <a14:backgroundMark x1="25326" y1="82000" x2="22500" y2="86182"/>
                        <a14:backgroundMark x1="25326" y1="75818" x2="25326" y2="75818"/>
                        <a14:backgroundMark x1="25217" y1="75273" x2="27826" y2="76727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95" y="125372"/>
            <a:ext cx="4293737" cy="2566908"/>
          </a:xfrm>
          <a:prstGeom prst="rect">
            <a:avLst/>
          </a:prstGeom>
          <a:solidFill>
            <a:srgbClr val="FEF7F4">
              <a:alpha val="0"/>
            </a:srgbClr>
          </a:solidFill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3F8C39-6AA1-4865-C50A-829CFF327536}"/>
              </a:ext>
            </a:extLst>
          </p:cNvPr>
          <p:cNvSpPr txBox="1"/>
          <p:nvPr/>
        </p:nvSpPr>
        <p:spPr>
          <a:xfrm>
            <a:off x="276860" y="1027531"/>
            <a:ext cx="8836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/>
              <a:t>Among</a:t>
            </a:r>
            <a:r>
              <a:rPr lang="it-IT" sz="2000" dirty="0"/>
              <a:t> the </a:t>
            </a:r>
            <a:r>
              <a:rPr lang="it-IT" sz="2000" b="1" u="sng" dirty="0">
                <a:solidFill>
                  <a:schemeClr val="accent5">
                    <a:lumMod val="75000"/>
                  </a:schemeClr>
                </a:solidFill>
              </a:rPr>
              <a:t>Feed-</a:t>
            </a:r>
            <a:r>
              <a:rPr lang="it-IT" sz="2000" b="1" u="sng" dirty="0" err="1">
                <a:solidFill>
                  <a:schemeClr val="accent5">
                    <a:lumMod val="75000"/>
                  </a:schemeClr>
                </a:solidFill>
              </a:rPr>
              <a:t>Forward</a:t>
            </a:r>
            <a:r>
              <a:rPr lang="it-IT" sz="2000" b="1" u="sng" dirty="0">
                <a:solidFill>
                  <a:schemeClr val="accent5">
                    <a:lumMod val="75000"/>
                  </a:schemeClr>
                </a:solidFill>
              </a:rPr>
              <a:t> Nets</a:t>
            </a:r>
            <a:r>
              <a:rPr lang="it-IT" sz="2000" dirty="0"/>
              <a:t> in MATLAB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choose</a:t>
            </a:r>
            <a:r>
              <a:rPr lang="it-IT" sz="2000" dirty="0"/>
              <a:t> the </a:t>
            </a:r>
            <a:r>
              <a:rPr lang="it-IT" sz="2000" dirty="0" err="1"/>
              <a:t>already</a:t>
            </a:r>
            <a:r>
              <a:rPr lang="it-IT" sz="2000" dirty="0"/>
              <a:t> </a:t>
            </a:r>
            <a:r>
              <a:rPr lang="it-IT" sz="2000" dirty="0" err="1"/>
              <a:t>optimized</a:t>
            </a:r>
            <a:r>
              <a:rPr lang="it-IT" sz="2000" dirty="0"/>
              <a:t> net for </a:t>
            </a:r>
            <a:r>
              <a:rPr lang="it-IT" sz="2000" dirty="0" err="1"/>
              <a:t>structured</a:t>
            </a:r>
            <a:r>
              <a:rPr lang="it-IT" sz="2000" dirty="0"/>
              <a:t> data in </a:t>
            </a:r>
            <a:r>
              <a:rPr lang="it-IT" sz="2000" dirty="0" err="1"/>
              <a:t>classification</a:t>
            </a:r>
            <a:r>
              <a:rPr lang="it-IT" sz="2000" dirty="0"/>
              <a:t> </a:t>
            </a:r>
            <a:r>
              <a:rPr lang="it-IT" sz="2000" dirty="0" err="1"/>
              <a:t>problems</a:t>
            </a:r>
            <a:r>
              <a:rPr lang="it-IT" sz="2000" dirty="0"/>
              <a:t>: </a:t>
            </a:r>
            <a:r>
              <a:rPr lang="it-IT" sz="2000" b="1" u="sng" dirty="0">
                <a:solidFill>
                  <a:srgbClr val="FF8001"/>
                </a:solidFill>
              </a:rPr>
              <a:t>PATTERNET</a:t>
            </a:r>
            <a:endParaRPr lang="en-GB" sz="2000" b="1" u="sng" dirty="0">
              <a:solidFill>
                <a:srgbClr val="FF8001"/>
              </a:solidFill>
            </a:endParaRPr>
          </a:p>
        </p:txBody>
      </p:sp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3C1BD7FE-655F-5564-D2A8-A83381B14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" y="1735417"/>
            <a:ext cx="2190010" cy="4614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AC8EF2-77A4-45FA-F66B-DA61B67F6418}"/>
              </a:ext>
            </a:extLst>
          </p:cNvPr>
          <p:cNvSpPr txBox="1"/>
          <p:nvPr/>
        </p:nvSpPr>
        <p:spPr>
          <a:xfrm>
            <a:off x="2528851" y="1842105"/>
            <a:ext cx="453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CC00CC"/>
                </a:solidFill>
              </a:rPr>
              <a:t>Parameters</a:t>
            </a:r>
            <a:r>
              <a:rPr lang="it-IT" sz="2400" b="1" dirty="0">
                <a:solidFill>
                  <a:srgbClr val="CC00CC"/>
                </a:solidFill>
              </a:rPr>
              <a:t> Definition</a:t>
            </a:r>
            <a:endParaRPr lang="en-GB" sz="2400" b="1" dirty="0">
              <a:solidFill>
                <a:srgbClr val="CC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968CD2-AAAD-0AA8-56B5-611878423678}"/>
                  </a:ext>
                </a:extLst>
              </p:cNvPr>
              <p:cNvSpPr txBox="1"/>
              <p:nvPr/>
            </p:nvSpPr>
            <p:spPr>
              <a:xfrm>
                <a:off x="2280213" y="2303770"/>
                <a:ext cx="9464747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u="sng" dirty="0">
                    <a:solidFill>
                      <a:srgbClr val="FF8001"/>
                    </a:solidFill>
                  </a:rPr>
                  <a:t>Neurons in the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hidden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layer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: </a:t>
                </a:r>
                <a:r>
                  <a:rPr lang="it-IT" sz="2000" dirty="0" err="1"/>
                  <a:t>we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need</a:t>
                </a:r>
                <a:r>
                  <a:rPr lang="it-IT" sz="2000" dirty="0"/>
                  <a:t> to </a:t>
                </a:r>
                <a:r>
                  <a:rPr lang="it-IT" sz="2000" dirty="0" err="1"/>
                  <a:t>esperimentally</a:t>
                </a:r>
                <a:r>
                  <a:rPr lang="it-IT" sz="2000" dirty="0"/>
                  <a:t> determine the </a:t>
                </a:r>
                <a:r>
                  <a:rPr lang="it-IT" sz="2000" dirty="0" err="1"/>
                  <a:t>number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trying</a:t>
                </a:r>
                <a:r>
                  <a:rPr lang="it-IT" sz="2000" dirty="0"/>
                  <a:t> 5, 10(default), 15 and 20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u="sng" dirty="0">
                    <a:solidFill>
                      <a:srgbClr val="FF8001"/>
                    </a:solidFill>
                  </a:rPr>
                  <a:t>Loss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Function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used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: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measures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distance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between</a:t>
                </a:r>
                <a:r>
                  <a:rPr lang="it-IT" sz="2000" dirty="0"/>
                  <a:t> the net </a:t>
                </a:r>
                <a:r>
                  <a:rPr lang="it-IT" sz="2000" dirty="0" err="1"/>
                  <a:t>prediction</a:t>
                </a:r>
                <a:r>
                  <a:rPr lang="it-IT" sz="2000" dirty="0"/>
                  <a:t> and the reality. </a:t>
                </a:r>
                <a:r>
                  <a:rPr lang="it-IT" sz="2000" dirty="0" err="1"/>
                  <a:t>We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want</a:t>
                </a:r>
                <a:r>
                  <a:rPr lang="it-IT" sz="2000" dirty="0"/>
                  <a:t> to </a:t>
                </a:r>
                <a:r>
                  <a:rPr lang="it-IT" sz="2000" dirty="0" err="1"/>
                  <a:t>minimizing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.  The </a:t>
                </a:r>
                <a:r>
                  <a:rPr lang="it-IT" sz="2000" b="1" u="sng" dirty="0" err="1">
                    <a:solidFill>
                      <a:srgbClr val="00B0F0"/>
                    </a:solidFill>
                  </a:rPr>
                  <a:t>CrossEntropy</a:t>
                </a:r>
                <a:r>
                  <a:rPr lang="it-IT" sz="2000" b="1" u="sng" dirty="0">
                    <a:solidFill>
                      <a:srgbClr val="00B0F0"/>
                    </a:solidFill>
                  </a:rPr>
                  <a:t> </a:t>
                </a:r>
                <a:r>
                  <a:rPr lang="it-IT" sz="2000" b="1" u="sng" dirty="0" err="1">
                    <a:solidFill>
                      <a:srgbClr val="00B0F0"/>
                    </a:solidFill>
                  </a:rPr>
                  <a:t>Function</a:t>
                </a:r>
                <a:r>
                  <a:rPr lang="it-IT" sz="2000" b="1" u="sng" dirty="0">
                    <a:solidFill>
                      <a:srgbClr val="00B0F0"/>
                    </a:solidFill>
                  </a:rPr>
                  <a:t> </a:t>
                </a:r>
                <a:r>
                  <a:rPr lang="it-IT" sz="2000" dirty="0">
                    <a:solidFill>
                      <a:schemeClr val="tx1"/>
                    </a:solidFill>
                  </a:rPr>
                  <a:t>is the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optimized</a:t>
                </a:r>
                <a:r>
                  <a:rPr lang="it-IT" sz="2000" dirty="0">
                    <a:solidFill>
                      <a:schemeClr val="tx1"/>
                    </a:solidFill>
                  </a:rPr>
                  <a:t> one for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binary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classification</a:t>
                </a:r>
                <a:r>
                  <a:rPr lang="it-IT" sz="2000" dirty="0">
                    <a:solidFill>
                      <a:schemeClr val="tx1"/>
                    </a:solidFill>
                  </a:rPr>
                  <a:t> so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evaluated</a:t>
                </a:r>
                <a:r>
                  <a:rPr lang="it-IT" sz="20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𝑦𝑙𝑜𝑔</m:t>
                        </m:r>
                        <m:d>
                          <m:dPr>
                            <m:ctrlPr>
                              <a:rPr lang="it-IT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it-IT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it-IT" sz="2000" dirty="0">
                  <a:solidFill>
                    <a:srgbClr val="FF8001"/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u="sng" dirty="0" err="1">
                    <a:solidFill>
                      <a:srgbClr val="FF8001"/>
                    </a:solidFill>
                  </a:rPr>
                  <a:t>Number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 of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Epochs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: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represents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number</a:t>
                </a:r>
                <a:r>
                  <a:rPr lang="it-IT" sz="2000" dirty="0"/>
                  <a:t> of time the data are </a:t>
                </a:r>
                <a:r>
                  <a:rPr lang="it-IT" sz="2000" dirty="0" err="1"/>
                  <a:t>read</a:t>
                </a:r>
                <a:r>
                  <a:rPr lang="it-IT" sz="2000" dirty="0"/>
                  <a:t> by the net, </a:t>
                </a:r>
                <a:r>
                  <a:rPr lang="it-IT" sz="2000" dirty="0" err="1"/>
                  <a:t>also</a:t>
                </a:r>
                <a:r>
                  <a:rPr lang="it-IT" sz="2000" dirty="0"/>
                  <a:t> to be test </a:t>
                </a:r>
                <a:r>
                  <a:rPr lang="it-IT" sz="2000" dirty="0" err="1"/>
                  <a:t>esperimentally</a:t>
                </a:r>
                <a:r>
                  <a:rPr lang="it-IT" sz="2000" dirty="0"/>
                  <a:t> (200-500)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u="sng" dirty="0">
                    <a:solidFill>
                      <a:srgbClr val="FF8001"/>
                    </a:solidFill>
                  </a:rPr>
                  <a:t>Minimum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Gradient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: </a:t>
                </a:r>
                <a:r>
                  <a:rPr lang="it-IT" sz="2000" dirty="0"/>
                  <a:t>to </a:t>
                </a:r>
                <a:r>
                  <a:rPr lang="it-IT" sz="2000" dirty="0" err="1"/>
                  <a:t>measure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gradient</a:t>
                </a:r>
                <a:r>
                  <a:rPr lang="it-IT" sz="2000" dirty="0"/>
                  <a:t> and </a:t>
                </a:r>
                <a:r>
                  <a:rPr lang="it-IT" sz="2000" dirty="0" err="1"/>
                  <a:t>if</a:t>
                </a:r>
                <a:r>
                  <a:rPr lang="it-IT" sz="2000" dirty="0"/>
                  <a:t> no </a:t>
                </a:r>
                <a:r>
                  <a:rPr lang="it-IT" sz="2000" dirty="0" err="1"/>
                  <a:t>usefull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adjustment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were</a:t>
                </a:r>
                <a:r>
                  <a:rPr lang="it-IT" sz="2000" dirty="0"/>
                  <a:t> made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kills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train</a:t>
                </a:r>
                <a:r>
                  <a:rPr lang="it-IT" sz="2000" dirty="0"/>
                  <a:t> (no time </a:t>
                </a:r>
                <a:r>
                  <a:rPr lang="it-IT" sz="2000" dirty="0" err="1"/>
                  <a:t>waste</a:t>
                </a:r>
                <a:r>
                  <a:rPr lang="it-IT" sz="2000" dirty="0"/>
                  <a:t>) 1 e-6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u="sng" dirty="0">
                    <a:solidFill>
                      <a:srgbClr val="FF8001"/>
                    </a:solidFill>
                  </a:rPr>
                  <a:t>Maximum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Failure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: </a:t>
                </a:r>
                <a:r>
                  <a:rPr lang="it-IT" sz="2000" dirty="0"/>
                  <a:t>maximum </a:t>
                </a:r>
                <a:r>
                  <a:rPr lang="it-IT" sz="2000" dirty="0" err="1"/>
                  <a:t>number</a:t>
                </a:r>
                <a:r>
                  <a:rPr lang="it-IT" sz="2000" dirty="0"/>
                  <a:t> of </a:t>
                </a:r>
                <a:r>
                  <a:rPr lang="it-IT" sz="2000" dirty="0" err="1"/>
                  <a:t>iteration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without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change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generally</a:t>
                </a:r>
                <a:r>
                  <a:rPr lang="it-IT" sz="2000" dirty="0"/>
                  <a:t> 6-10 (</a:t>
                </a:r>
                <a:r>
                  <a:rPr lang="it-IT" sz="2000" dirty="0" err="1"/>
                  <a:t>avoid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overfitting</a:t>
                </a:r>
                <a:r>
                  <a:rPr lang="it-IT" sz="2000" dirty="0"/>
                  <a:t>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u="sng" dirty="0">
                    <a:solidFill>
                      <a:srgbClr val="FF8001"/>
                    </a:solidFill>
                  </a:rPr>
                  <a:t>Training </a:t>
                </a:r>
                <a:r>
                  <a:rPr lang="it-IT" sz="2000" b="1" u="sng" dirty="0" err="1">
                    <a:solidFill>
                      <a:srgbClr val="FF8001"/>
                    </a:solidFill>
                  </a:rPr>
                  <a:t>Algorithm</a:t>
                </a:r>
                <a:r>
                  <a:rPr lang="it-IT" sz="2000" b="1" u="sng" dirty="0">
                    <a:solidFill>
                      <a:srgbClr val="FF8001"/>
                    </a:solidFill>
                  </a:rPr>
                  <a:t>: </a:t>
                </a:r>
                <a:r>
                  <a:rPr lang="it-IT" sz="2000" b="1" u="sng" dirty="0">
                    <a:solidFill>
                      <a:srgbClr val="00B0F0"/>
                    </a:solidFill>
                  </a:rPr>
                  <a:t>Scale </a:t>
                </a:r>
                <a:r>
                  <a:rPr lang="it-IT" sz="2000" b="1" u="sng" dirty="0" err="1">
                    <a:solidFill>
                      <a:srgbClr val="00B0F0"/>
                    </a:solidFill>
                  </a:rPr>
                  <a:t>Conjugated</a:t>
                </a:r>
                <a:r>
                  <a:rPr lang="it-IT" sz="2000" b="1" u="sng" dirty="0">
                    <a:solidFill>
                      <a:srgbClr val="00B0F0"/>
                    </a:solidFill>
                  </a:rPr>
                  <a:t> </a:t>
                </a:r>
                <a:r>
                  <a:rPr lang="it-IT" sz="2000" b="1" u="sng" dirty="0" err="1">
                    <a:solidFill>
                      <a:srgbClr val="00B0F0"/>
                    </a:solidFill>
                  </a:rPr>
                  <a:t>Gradient</a:t>
                </a:r>
                <a:r>
                  <a:rPr lang="it-IT" sz="2000" b="1" u="sng" dirty="0">
                    <a:solidFill>
                      <a:srgbClr val="00B0F0"/>
                    </a:solidFill>
                  </a:rPr>
                  <a:t> (SCG)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optimized</a:t>
                </a:r>
                <a:r>
                  <a:rPr lang="it-IT" sz="2000" dirty="0"/>
                  <a:t> for fast </a:t>
                </a:r>
                <a:r>
                  <a:rPr lang="it-IT" sz="2000" dirty="0" err="1"/>
                  <a:t>convergence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empolying</a:t>
                </a:r>
                <a:r>
                  <a:rPr lang="it-IT" sz="2000" dirty="0"/>
                  <a:t> an adattive step learning rate.</a:t>
                </a:r>
                <a:endParaRPr lang="en-GB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968CD2-AAAD-0AA8-56B5-611878423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213" y="2303770"/>
                <a:ext cx="9464747" cy="4093428"/>
              </a:xfrm>
              <a:prstGeom prst="rect">
                <a:avLst/>
              </a:prstGeom>
              <a:blipFill>
                <a:blip r:embed="rId5"/>
                <a:stretch>
                  <a:fillRect l="-580" t="-894" r="-644" b="-17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C9102DE-4410-5925-E269-713498B98729}"/>
              </a:ext>
            </a:extLst>
          </p:cNvPr>
          <p:cNvSpPr txBox="1"/>
          <p:nvPr/>
        </p:nvSpPr>
        <p:spPr>
          <a:xfrm>
            <a:off x="0" y="6456688"/>
            <a:ext cx="626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3196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81FE9-1700-B715-D8DD-D1DD28E8F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36A73-DD07-B1F5-350A-D2A77D943E1F}"/>
              </a:ext>
            </a:extLst>
          </p:cNvPr>
          <p:cNvSpPr txBox="1"/>
          <p:nvPr/>
        </p:nvSpPr>
        <p:spPr>
          <a:xfrm>
            <a:off x="172720" y="-425731"/>
            <a:ext cx="609600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rgbClr val="00B0F0"/>
                </a:solidFill>
              </a:rPr>
              <a:t>1st </a:t>
            </a:r>
            <a:r>
              <a:rPr lang="it-IT" sz="2800" b="1" u="sng" dirty="0" err="1">
                <a:solidFill>
                  <a:srgbClr val="00B0F0"/>
                </a:solidFill>
              </a:rPr>
              <a:t>Attempt</a:t>
            </a:r>
            <a:r>
              <a:rPr lang="it-IT" sz="2800" dirty="0">
                <a:solidFill>
                  <a:srgbClr val="00B0F0"/>
                </a:solidFill>
              </a:rPr>
              <a:t> </a:t>
            </a:r>
            <a:r>
              <a:rPr lang="it-IT" sz="2800" dirty="0"/>
              <a:t>to</a:t>
            </a:r>
            <a:r>
              <a:rPr lang="it-IT" sz="2800" dirty="0">
                <a:solidFill>
                  <a:srgbClr val="00B0F0"/>
                </a:solidFill>
              </a:rPr>
              <a:t> </a:t>
            </a:r>
            <a:r>
              <a:rPr lang="it-IT" sz="2800" b="1" u="sng" dirty="0">
                <a:solidFill>
                  <a:srgbClr val="00B0F0"/>
                </a:solidFill>
              </a:rPr>
              <a:t>Train</a:t>
            </a:r>
            <a:endParaRPr lang="en-GB" sz="28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61482E51-BD86-670C-3AD1-74678D013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680720" y="1015999"/>
            <a:ext cx="3708400" cy="5287688"/>
          </a:xfrm>
          <a:prstGeom prst="rect">
            <a:avLst/>
          </a:prstGeom>
        </p:spPr>
      </p:pic>
      <p:pic>
        <p:nvPicPr>
          <p:cNvPr id="10" name="Picture 9" descr="A group of squares with numbers and symbols&#10;&#10;AI-generated content may be incorrect.">
            <a:extLst>
              <a:ext uri="{FF2B5EF4-FFF2-40B4-BE49-F238E27FC236}">
                <a16:creationId xmlns:a16="http://schemas.microsoft.com/office/drawing/2014/main" id="{9D94E2BD-8D3A-EC74-BD5E-8F9397205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3" t="49253"/>
          <a:stretch/>
        </p:blipFill>
        <p:spPr>
          <a:xfrm>
            <a:off x="2895600" y="1015999"/>
            <a:ext cx="5069840" cy="4809124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FB7DB40B-C59A-D9D5-DA1E-8170822AF662}"/>
              </a:ext>
            </a:extLst>
          </p:cNvPr>
          <p:cNvSpPr/>
          <p:nvPr/>
        </p:nvSpPr>
        <p:spPr>
          <a:xfrm>
            <a:off x="5217160" y="5197204"/>
            <a:ext cx="401320" cy="7423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3F02F2A5-BFBB-0D63-B21B-5DD8F6CE7274}"/>
              </a:ext>
            </a:extLst>
          </p:cNvPr>
          <p:cNvSpPr/>
          <p:nvPr/>
        </p:nvSpPr>
        <p:spPr>
          <a:xfrm rot="5400000">
            <a:off x="2809240" y="1752965"/>
            <a:ext cx="401320" cy="742399"/>
          </a:xfrm>
          <a:prstGeom prst="upArrow">
            <a:avLst/>
          </a:prstGeom>
          <a:solidFill>
            <a:srgbClr val="FFC000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92844CE2-59DA-D8B2-5977-F705ABBD8C8A}"/>
              </a:ext>
            </a:extLst>
          </p:cNvPr>
          <p:cNvSpPr/>
          <p:nvPr/>
        </p:nvSpPr>
        <p:spPr>
          <a:xfrm>
            <a:off x="4726580" y="1531440"/>
            <a:ext cx="1249680" cy="3262020"/>
          </a:xfrm>
          <a:prstGeom prst="frame">
            <a:avLst>
              <a:gd name="adj1" fmla="val 3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8D14D-421C-9E0A-0336-840BEE2B8B15}"/>
              </a:ext>
            </a:extLst>
          </p:cNvPr>
          <p:cNvSpPr txBox="1"/>
          <p:nvPr/>
        </p:nvSpPr>
        <p:spPr>
          <a:xfrm>
            <a:off x="5770880" y="5568403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Real Class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2B13EC38-8003-39B6-03A1-6E177DD95A93}"/>
              </a:ext>
            </a:extLst>
          </p:cNvPr>
          <p:cNvSpPr/>
          <p:nvPr/>
        </p:nvSpPr>
        <p:spPr>
          <a:xfrm>
            <a:off x="3658320" y="1488471"/>
            <a:ext cx="3352080" cy="1140249"/>
          </a:xfrm>
          <a:prstGeom prst="frame">
            <a:avLst>
              <a:gd name="adj1" fmla="val 3557"/>
            </a:avLst>
          </a:prstGeom>
          <a:solidFill>
            <a:srgbClr val="FFC000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50B7E-C3BC-2600-D4A6-8BE4301FED48}"/>
              </a:ext>
            </a:extLst>
          </p:cNvPr>
          <p:cNvSpPr txBox="1"/>
          <p:nvPr/>
        </p:nvSpPr>
        <p:spPr>
          <a:xfrm>
            <a:off x="2026920" y="1502602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8001"/>
                </a:solidFill>
              </a:rPr>
              <a:t>Predicted</a:t>
            </a:r>
            <a:r>
              <a:rPr lang="it-IT" b="1" dirty="0">
                <a:solidFill>
                  <a:srgbClr val="FF8001"/>
                </a:solidFill>
              </a:rPr>
              <a:t> Class</a:t>
            </a:r>
            <a:endParaRPr lang="en-GB" b="1" dirty="0">
              <a:solidFill>
                <a:srgbClr val="FF800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B8C9B-A04D-CDF6-1E8A-8675E78D8F40}"/>
              </a:ext>
            </a:extLst>
          </p:cNvPr>
          <p:cNvSpPr txBox="1"/>
          <p:nvPr/>
        </p:nvSpPr>
        <p:spPr>
          <a:xfrm>
            <a:off x="5043720" y="2570799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A8536-3621-D5FC-026E-9479834E26A2}"/>
              </a:ext>
            </a:extLst>
          </p:cNvPr>
          <p:cNvSpPr txBox="1"/>
          <p:nvPr/>
        </p:nvSpPr>
        <p:spPr>
          <a:xfrm>
            <a:off x="3949340" y="2579248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3F22DB-C3D9-94EF-03E9-0DF47BCAC9F3}"/>
              </a:ext>
            </a:extLst>
          </p:cNvPr>
          <p:cNvSpPr txBox="1"/>
          <p:nvPr/>
        </p:nvSpPr>
        <p:spPr>
          <a:xfrm>
            <a:off x="4978400" y="1529700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C54A8B-18C1-6922-5C6D-691334D82C75}"/>
              </a:ext>
            </a:extLst>
          </p:cNvPr>
          <p:cNvSpPr txBox="1"/>
          <p:nvPr/>
        </p:nvSpPr>
        <p:spPr>
          <a:xfrm>
            <a:off x="3910510" y="1508791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</a:t>
            </a:r>
            <a:endParaRPr lang="en-GB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43789B-3A3D-C26B-2564-F6564433D942}"/>
              </a:ext>
            </a:extLst>
          </p:cNvPr>
          <p:cNvSpPr txBox="1"/>
          <p:nvPr/>
        </p:nvSpPr>
        <p:spPr>
          <a:xfrm>
            <a:off x="7426240" y="1623361"/>
            <a:ext cx="46351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/>
              <a:t>Let’s</a:t>
            </a:r>
            <a:r>
              <a:rPr lang="it-IT" sz="2000" dirty="0"/>
              <a:t> </a:t>
            </a:r>
            <a:r>
              <a:rPr lang="it-IT" sz="2000" dirty="0" err="1"/>
              <a:t>explore</a:t>
            </a:r>
            <a:r>
              <a:rPr lang="it-IT" sz="2000" dirty="0"/>
              <a:t> the </a:t>
            </a:r>
            <a:r>
              <a:rPr lang="it-IT" sz="2000" dirty="0" err="1"/>
              <a:t>confusion</a:t>
            </a:r>
            <a:r>
              <a:rPr lang="it-IT" sz="2000" dirty="0"/>
              <a:t> Matrix:</a:t>
            </a:r>
          </a:p>
          <a:p>
            <a:pPr algn="just"/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the </a:t>
            </a:r>
            <a:r>
              <a:rPr lang="it-IT" sz="2000" b="1" u="sng" dirty="0" err="1">
                <a:solidFill>
                  <a:srgbClr val="FEA612"/>
                </a:solidFill>
              </a:rPr>
              <a:t>Predicted</a:t>
            </a:r>
            <a:r>
              <a:rPr lang="it-IT" sz="2000" b="1" u="sng" dirty="0">
                <a:solidFill>
                  <a:srgbClr val="FEA612"/>
                </a:solidFill>
              </a:rPr>
              <a:t> Class</a:t>
            </a:r>
            <a:r>
              <a:rPr lang="it-IT" sz="2000" dirty="0">
                <a:solidFill>
                  <a:srgbClr val="FEA612"/>
                </a:solidFill>
              </a:rPr>
              <a:t> </a:t>
            </a:r>
            <a:r>
              <a:rPr lang="it-IT" sz="2000" dirty="0"/>
              <a:t>in </a:t>
            </a:r>
            <a:r>
              <a:rPr lang="it-IT" sz="2000" dirty="0" err="1"/>
              <a:t>rows</a:t>
            </a:r>
            <a:r>
              <a:rPr lang="it-IT" sz="2000" dirty="0"/>
              <a:t>, and the </a:t>
            </a:r>
            <a:r>
              <a:rPr lang="it-IT" sz="2000" b="1" u="sng" dirty="0">
                <a:solidFill>
                  <a:srgbClr val="00B0F0"/>
                </a:solidFill>
              </a:rPr>
              <a:t>Real Class </a:t>
            </a:r>
            <a:r>
              <a:rPr lang="it-IT" sz="2000" dirty="0"/>
              <a:t>in the </a:t>
            </a:r>
            <a:r>
              <a:rPr lang="it-IT" sz="2000" dirty="0" err="1"/>
              <a:t>coloumns</a:t>
            </a:r>
            <a:r>
              <a:rPr lang="it-IT" sz="2000" dirty="0"/>
              <a:t>. So </a:t>
            </a:r>
            <a:r>
              <a:rPr lang="it-IT" sz="2000" dirty="0" err="1"/>
              <a:t>we</a:t>
            </a:r>
            <a:r>
              <a:rPr lang="it-IT" sz="2000" dirty="0"/>
              <a:t> can </a:t>
            </a:r>
            <a:r>
              <a:rPr lang="it-IT" sz="2000" dirty="0" err="1"/>
              <a:t>easily</a:t>
            </a:r>
            <a:r>
              <a:rPr lang="it-IT" sz="2000" dirty="0"/>
              <a:t> highlight the </a:t>
            </a:r>
          </a:p>
          <a:p>
            <a:pPr algn="just"/>
            <a:r>
              <a:rPr lang="it-IT" sz="2000" b="1" u="sng" dirty="0">
                <a:solidFill>
                  <a:srgbClr val="CC00CC"/>
                </a:solidFill>
              </a:rPr>
              <a:t>True Positive</a:t>
            </a:r>
            <a:r>
              <a:rPr lang="it-IT" sz="2000" dirty="0"/>
              <a:t>(True </a:t>
            </a:r>
            <a:r>
              <a:rPr lang="it-IT" sz="2000" dirty="0" err="1"/>
              <a:t>predicted</a:t>
            </a:r>
            <a:r>
              <a:rPr lang="it-IT" sz="2000" dirty="0"/>
              <a:t> </a:t>
            </a:r>
            <a:r>
              <a:rPr lang="it-IT" sz="2000" dirty="0" err="1"/>
              <a:t>Correclty</a:t>
            </a:r>
            <a:r>
              <a:rPr lang="it-IT" sz="2000" dirty="0"/>
              <a:t>), </a:t>
            </a:r>
          </a:p>
          <a:p>
            <a:pPr algn="just"/>
            <a:r>
              <a:rPr lang="it-IT" sz="2000" b="1" u="sng" dirty="0">
                <a:solidFill>
                  <a:srgbClr val="CC00CC"/>
                </a:solidFill>
              </a:rPr>
              <a:t>False Positive</a:t>
            </a:r>
            <a:r>
              <a:rPr lang="it-IT" sz="2000" dirty="0"/>
              <a:t>(True </a:t>
            </a:r>
            <a:r>
              <a:rPr lang="it-IT" sz="2000" dirty="0" err="1"/>
              <a:t>predicted</a:t>
            </a:r>
            <a:r>
              <a:rPr lang="it-IT" sz="2000" dirty="0"/>
              <a:t> </a:t>
            </a:r>
            <a:r>
              <a:rPr lang="it-IT" sz="2000" dirty="0" err="1"/>
              <a:t>Wrong</a:t>
            </a:r>
            <a:r>
              <a:rPr lang="it-IT" sz="2000" dirty="0"/>
              <a:t>)</a:t>
            </a:r>
            <a:r>
              <a:rPr lang="it-IT" sz="2000" b="1" u="sng" dirty="0"/>
              <a:t>, </a:t>
            </a:r>
          </a:p>
          <a:p>
            <a:pPr algn="just"/>
            <a:r>
              <a:rPr lang="it-IT" sz="2000" b="1" u="sng" dirty="0">
                <a:solidFill>
                  <a:srgbClr val="CC00CC"/>
                </a:solidFill>
              </a:rPr>
              <a:t>True Negative</a:t>
            </a:r>
            <a:r>
              <a:rPr lang="it-IT" sz="2000" dirty="0"/>
              <a:t>(False </a:t>
            </a:r>
            <a:r>
              <a:rPr lang="it-IT" sz="2000" dirty="0" err="1"/>
              <a:t>predicted</a:t>
            </a:r>
            <a:r>
              <a:rPr lang="it-IT" sz="2000" dirty="0"/>
              <a:t> </a:t>
            </a:r>
            <a:r>
              <a:rPr lang="it-IT" sz="2000" dirty="0" err="1"/>
              <a:t>Correctly</a:t>
            </a:r>
            <a:r>
              <a:rPr lang="it-IT" sz="2000" dirty="0"/>
              <a:t>) and </a:t>
            </a:r>
          </a:p>
          <a:p>
            <a:pPr algn="just"/>
            <a:r>
              <a:rPr lang="it-IT" sz="2000" b="1" u="sng" dirty="0">
                <a:solidFill>
                  <a:srgbClr val="CC00CC"/>
                </a:solidFill>
              </a:rPr>
              <a:t>False Negative</a:t>
            </a:r>
            <a:r>
              <a:rPr lang="it-IT" sz="2000" dirty="0"/>
              <a:t>(False </a:t>
            </a:r>
            <a:r>
              <a:rPr lang="it-IT" sz="2000" dirty="0" err="1"/>
              <a:t>predicted</a:t>
            </a:r>
            <a:r>
              <a:rPr lang="it-IT" sz="2000" dirty="0"/>
              <a:t> </a:t>
            </a:r>
            <a:r>
              <a:rPr lang="it-IT" sz="2000" dirty="0" err="1"/>
              <a:t>Wrong</a:t>
            </a:r>
            <a:r>
              <a:rPr lang="it-IT" sz="2000" dirty="0"/>
              <a:t>) class.</a:t>
            </a:r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D136A-4AC6-34A1-DC2C-01B177780249}"/>
              </a:ext>
            </a:extLst>
          </p:cNvPr>
          <p:cNvSpPr txBox="1"/>
          <p:nvPr/>
        </p:nvSpPr>
        <p:spPr>
          <a:xfrm>
            <a:off x="65947" y="6444636"/>
            <a:ext cx="616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9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0B33D-8363-A11A-0C61-86014DF36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40A9-2B55-CB03-2E5B-9A1AA9BDBD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dirty="0"/>
              <a:t>  </a:t>
            </a:r>
            <a:r>
              <a:rPr lang="it-IT" sz="3100" b="1" u="sng" dirty="0">
                <a:solidFill>
                  <a:schemeClr val="accent1"/>
                </a:solidFill>
              </a:rPr>
              <a:t>Data Check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8A44AB-A940-CB66-02E9-58A21BDC0B4D}"/>
              </a:ext>
            </a:extLst>
          </p:cNvPr>
          <p:cNvGraphicFramePr>
            <a:graphicFrameLocks noGrp="1"/>
          </p:cNvGraphicFramePr>
          <p:nvPr/>
        </p:nvGraphicFramePr>
        <p:xfrm>
          <a:off x="280803" y="978102"/>
          <a:ext cx="3011038" cy="1635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878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006902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112258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552350">
                <a:tc>
                  <a:txBody>
                    <a:bodyPr/>
                    <a:lstStyle/>
                    <a:p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Number</a:t>
                      </a:r>
                      <a:r>
                        <a:rPr lang="it-IT" sz="1200" dirty="0"/>
                        <a:t> </a:t>
                      </a:r>
                    </a:p>
                    <a:p>
                      <a:pPr algn="ctr"/>
                      <a:r>
                        <a:rPr lang="it-IT" sz="1200" dirty="0"/>
                        <a:t>Of Local Max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Clustersize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Eccentricity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49791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49791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85998B6-BD00-0684-5833-475DCEB4135C}"/>
              </a:ext>
            </a:extLst>
          </p:cNvPr>
          <p:cNvSpPr txBox="1"/>
          <p:nvPr/>
        </p:nvSpPr>
        <p:spPr>
          <a:xfrm>
            <a:off x="1168510" y="658199"/>
            <a:ext cx="27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Dataset1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graph showing a box plot&#10;&#10;AI-generated content may be incorrect.">
            <a:extLst>
              <a:ext uri="{FF2B5EF4-FFF2-40B4-BE49-F238E27FC236}">
                <a16:creationId xmlns:a16="http://schemas.microsoft.com/office/drawing/2014/main" id="{08EC4B6A-75F5-5801-6679-2862C4912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81" y="738844"/>
            <a:ext cx="4169920" cy="3127440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A592D5F5-A93F-ABF3-F6B4-9C82A06D9A47}"/>
              </a:ext>
            </a:extLst>
          </p:cNvPr>
          <p:cNvSpPr/>
          <p:nvPr/>
        </p:nvSpPr>
        <p:spPr>
          <a:xfrm>
            <a:off x="8343458" y="947095"/>
            <a:ext cx="1230868" cy="2827547"/>
          </a:xfrm>
          <a:prstGeom prst="frame">
            <a:avLst>
              <a:gd name="adj1" fmla="val 597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17FD4F2E-6AD5-4F48-0989-91F0B03E37DB}"/>
              </a:ext>
            </a:extLst>
          </p:cNvPr>
          <p:cNvSpPr/>
          <p:nvPr/>
        </p:nvSpPr>
        <p:spPr>
          <a:xfrm>
            <a:off x="426720" y="2833285"/>
            <a:ext cx="650350" cy="186944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blue rectangular object with white background&#10;&#10;AI-generated content may be incorrect.">
            <a:extLst>
              <a:ext uri="{FF2B5EF4-FFF2-40B4-BE49-F238E27FC236}">
                <a16:creationId xmlns:a16="http://schemas.microsoft.com/office/drawing/2014/main" id="{A3C23268-B10B-5192-DCA8-15B4E32C3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68" y="738844"/>
            <a:ext cx="4365300" cy="3273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66B035-C983-5FBF-E5E9-BD2BFEB09B7E}"/>
              </a:ext>
            </a:extLst>
          </p:cNvPr>
          <p:cNvSpPr txBox="1"/>
          <p:nvPr/>
        </p:nvSpPr>
        <p:spPr>
          <a:xfrm>
            <a:off x="3291840" y="3821003"/>
            <a:ext cx="89001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case </a:t>
            </a:r>
            <a:r>
              <a:rPr lang="it-IT" dirty="0" err="1"/>
              <a:t>we’re</a:t>
            </a:r>
            <a:r>
              <a:rPr lang="it-IT" dirty="0"/>
              <a:t> working with a </a:t>
            </a:r>
            <a:r>
              <a:rPr lang="it-IT" dirty="0" err="1"/>
              <a:t>binary</a:t>
            </a:r>
            <a:r>
              <a:rPr lang="it-IT" dirty="0"/>
              <a:t> feature (box plot </a:t>
            </a:r>
            <a:r>
              <a:rPr lang="it-IT" dirty="0" err="1"/>
              <a:t>not</a:t>
            </a:r>
            <a:r>
              <a:rPr lang="it-IT" dirty="0"/>
              <a:t> so informative):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there’s</a:t>
            </a:r>
            <a:r>
              <a:rPr lang="it-IT" dirty="0"/>
              <a:t> a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imbalance</a:t>
            </a:r>
            <a:r>
              <a:rPr lang="it-IT" dirty="0"/>
              <a:t>.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neural</a:t>
            </a:r>
            <a:r>
              <a:rPr lang="it-IT" dirty="0"/>
              <a:t> net </a:t>
            </a:r>
            <a:r>
              <a:rPr lang="it-IT" dirty="0" err="1"/>
              <a:t>has</a:t>
            </a:r>
            <a:r>
              <a:rPr lang="it-IT" dirty="0"/>
              <a:t> an hard time </a:t>
            </a:r>
            <a:r>
              <a:rPr lang="it-IT" dirty="0" err="1"/>
              <a:t>recognizing</a:t>
            </a:r>
            <a:r>
              <a:rPr lang="it-IT" dirty="0"/>
              <a:t> the zero pattern, the dataset can be </a:t>
            </a:r>
            <a:r>
              <a:rPr lang="it-IT" dirty="0" err="1"/>
              <a:t>balanced</a:t>
            </a:r>
            <a:r>
              <a:rPr lang="it-IT" dirty="0"/>
              <a:t> by </a:t>
            </a:r>
            <a:r>
              <a:rPr lang="it-IT" dirty="0" err="1"/>
              <a:t>different</a:t>
            </a:r>
            <a:r>
              <a:rPr lang="it-IT" dirty="0"/>
              <a:t> techniques: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u="sng" dirty="0" err="1">
                <a:solidFill>
                  <a:srgbClr val="CC00CC"/>
                </a:solidFill>
              </a:rPr>
              <a:t>Oversampling</a:t>
            </a:r>
            <a:r>
              <a:rPr lang="it-IT" dirty="0"/>
              <a:t>, </a:t>
            </a:r>
            <a:r>
              <a:rPr lang="it-IT" dirty="0" err="1"/>
              <a:t>simply</a:t>
            </a:r>
            <a:r>
              <a:rPr lang="it-IT" dirty="0"/>
              <a:t> </a:t>
            </a:r>
            <a:r>
              <a:rPr lang="it-IT" dirty="0" err="1"/>
              <a:t>repeating</a:t>
            </a:r>
            <a:r>
              <a:rPr lang="it-IT" dirty="0"/>
              <a:t> the events multiple time to match the </a:t>
            </a:r>
            <a:r>
              <a:rPr lang="it-IT" dirty="0" err="1"/>
              <a:t>order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of the 1 class</a:t>
            </a:r>
            <a:endParaRPr lang="it-IT" b="1" u="sng" dirty="0">
              <a:solidFill>
                <a:srgbClr val="CC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u="sng" dirty="0">
                <a:solidFill>
                  <a:srgbClr val="CC00CC"/>
                </a:solidFill>
              </a:rPr>
              <a:t>Class </a:t>
            </a:r>
            <a:r>
              <a:rPr lang="en-GB" b="1" u="sng" dirty="0">
                <a:solidFill>
                  <a:srgbClr val="CC00CC"/>
                </a:solidFill>
              </a:rPr>
              <a:t>Weighting</a:t>
            </a:r>
            <a:r>
              <a:rPr lang="it-IT" dirty="0"/>
              <a:t>, setting </a:t>
            </a:r>
            <a:r>
              <a:rPr lang="it-IT" dirty="0" err="1"/>
              <a:t>different</a:t>
            </a:r>
            <a:r>
              <a:rPr lang="it-IT" dirty="0"/>
              <a:t> weights on the </a:t>
            </a:r>
            <a:r>
              <a:rPr lang="it-IT" dirty="0" err="1"/>
              <a:t>two</a:t>
            </a:r>
            <a:r>
              <a:rPr lang="it-IT" dirty="0"/>
              <a:t> classes,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modifing</a:t>
            </a:r>
            <a:r>
              <a:rPr lang="it-IT" dirty="0"/>
              <a:t> the dataset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u="sng" dirty="0">
                <a:solidFill>
                  <a:srgbClr val="CC00CC"/>
                </a:solidFill>
              </a:rPr>
              <a:t>A </a:t>
            </a:r>
            <a:r>
              <a:rPr lang="it-IT" b="1" u="sng" dirty="0" err="1">
                <a:solidFill>
                  <a:srgbClr val="CC00CC"/>
                </a:solidFill>
              </a:rPr>
              <a:t>combination</a:t>
            </a:r>
            <a:r>
              <a:rPr lang="it-IT" b="1" u="sng" dirty="0">
                <a:solidFill>
                  <a:srgbClr val="CC00CC"/>
                </a:solidFill>
              </a:rPr>
              <a:t> of the </a:t>
            </a:r>
            <a:r>
              <a:rPr lang="it-IT" b="1" u="sng" dirty="0" err="1">
                <a:solidFill>
                  <a:srgbClr val="CC00CC"/>
                </a:solidFill>
              </a:rPr>
              <a:t>two</a:t>
            </a:r>
            <a:r>
              <a:rPr lang="it-IT" b="1" u="sng" dirty="0">
                <a:solidFill>
                  <a:srgbClr val="CC00CC"/>
                </a:solidFill>
              </a:rPr>
              <a:t> techniques</a:t>
            </a:r>
          </a:p>
          <a:p>
            <a:r>
              <a:rPr lang="it-IT" dirty="0"/>
              <a:t>Of </a:t>
            </a:r>
            <a:r>
              <a:rPr lang="it-IT" dirty="0" err="1"/>
              <a:t>course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compare the performance of the </a:t>
            </a:r>
            <a:r>
              <a:rPr lang="it-IT" dirty="0" err="1"/>
              <a:t>neural</a:t>
            </a:r>
            <a:r>
              <a:rPr lang="it-IT" dirty="0"/>
              <a:t> net with and </a:t>
            </a:r>
            <a:r>
              <a:rPr lang="it-IT" dirty="0" err="1"/>
              <a:t>without</a:t>
            </a:r>
            <a:r>
              <a:rPr lang="it-IT" dirty="0"/>
              <a:t> the balancing </a:t>
            </a:r>
            <a:r>
              <a:rPr lang="it-IT" dirty="0" err="1"/>
              <a:t>processes</a:t>
            </a:r>
            <a:r>
              <a:rPr lang="it-IT" dirty="0"/>
              <a:t>.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78C476-7265-2E36-B37A-FDDB00684224}"/>
                  </a:ext>
                </a:extLst>
              </p:cNvPr>
              <p:cNvSpPr txBox="1"/>
              <p:nvPr/>
            </p:nvSpPr>
            <p:spPr>
              <a:xfrm>
                <a:off x="280803" y="5058137"/>
                <a:ext cx="276333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u="sng" dirty="0">
                    <a:solidFill>
                      <a:srgbClr val="C00000"/>
                    </a:solidFill>
                  </a:rPr>
                  <a:t>Strong </a:t>
                </a:r>
                <a:r>
                  <a:rPr lang="it-IT" b="1" u="sng" dirty="0" err="1">
                    <a:solidFill>
                      <a:srgbClr val="C00000"/>
                    </a:solidFill>
                  </a:rPr>
                  <a:t>correlation</a:t>
                </a:r>
                <a:r>
                  <a:rPr lang="it-IT" b="1" u="sng" dirty="0">
                    <a:solidFill>
                      <a:srgbClr val="C00000"/>
                    </a:solidFill>
                  </a:rPr>
                  <a:t> with the output!</a:t>
                </a:r>
              </a:p>
              <a:p>
                <a:r>
                  <a:rPr lang="it-IT" dirty="0"/>
                  <a:t>X^2</a:t>
                </a:r>
                <a:r>
                  <a:rPr lang="it-IT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it-IT" dirty="0"/>
                  <a:t>98 e p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78C476-7265-2E36-B37A-FDDB00684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03" y="5058137"/>
                <a:ext cx="2763339" cy="923330"/>
              </a:xfrm>
              <a:prstGeom prst="rect">
                <a:avLst/>
              </a:prstGeom>
              <a:blipFill>
                <a:blip r:embed="rId4"/>
                <a:stretch>
                  <a:fillRect l="-1766" t="-3974" b="-10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2A3F23-5516-6C64-ADCD-19889B637E13}"/>
              </a:ext>
            </a:extLst>
          </p:cNvPr>
          <p:cNvCxnSpPr/>
          <p:nvPr/>
        </p:nvCxnSpPr>
        <p:spPr>
          <a:xfrm>
            <a:off x="7662441" y="4132162"/>
            <a:ext cx="2422755" cy="0"/>
          </a:xfrm>
          <a:prstGeom prst="line">
            <a:avLst/>
          </a:prstGeom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F88DCC4-76C7-4513-524A-972A0250730D}"/>
              </a:ext>
            </a:extLst>
          </p:cNvPr>
          <p:cNvSpPr txBox="1"/>
          <p:nvPr/>
        </p:nvSpPr>
        <p:spPr>
          <a:xfrm>
            <a:off x="65947" y="6444636"/>
            <a:ext cx="616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2304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5692B-1C5B-7B1A-6D27-E11613DCE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49D12-BEA8-B9A8-1D70-317CC6DB5E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b="1" u="sng" dirty="0">
                <a:solidFill>
                  <a:schemeClr val="accent1"/>
                </a:solidFill>
              </a:rPr>
              <a:t>Data Check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51EBE3D-5548-EB9B-04C2-74829A725DFC}"/>
              </a:ext>
            </a:extLst>
          </p:cNvPr>
          <p:cNvGraphicFramePr>
            <a:graphicFrameLocks noGrp="1"/>
          </p:cNvGraphicFramePr>
          <p:nvPr/>
        </p:nvGraphicFramePr>
        <p:xfrm>
          <a:off x="280803" y="978102"/>
          <a:ext cx="3011038" cy="1635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878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006902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112258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552350">
                <a:tc>
                  <a:txBody>
                    <a:bodyPr/>
                    <a:lstStyle/>
                    <a:p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Number</a:t>
                      </a:r>
                      <a:r>
                        <a:rPr lang="it-IT" sz="1200" dirty="0"/>
                        <a:t> </a:t>
                      </a:r>
                    </a:p>
                    <a:p>
                      <a:pPr algn="ctr"/>
                      <a:r>
                        <a:rPr lang="it-IT" sz="1200" dirty="0"/>
                        <a:t>Of Local Max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Clustersize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Eccentricity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49791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49791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315EBD-8721-33C0-C131-EC1B9D442C00}"/>
              </a:ext>
            </a:extLst>
          </p:cNvPr>
          <p:cNvSpPr txBox="1"/>
          <p:nvPr/>
        </p:nvSpPr>
        <p:spPr>
          <a:xfrm>
            <a:off x="1168510" y="658199"/>
            <a:ext cx="27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Dataset1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graph showing a box plot&#10;&#10;AI-generated content may be incorrect.">
            <a:extLst>
              <a:ext uri="{FF2B5EF4-FFF2-40B4-BE49-F238E27FC236}">
                <a16:creationId xmlns:a16="http://schemas.microsoft.com/office/drawing/2014/main" id="{2F8BD7A0-5414-BFB5-D567-B2C6D4B5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81" y="738844"/>
            <a:ext cx="4169920" cy="3127440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25322071-4342-DA58-3F8F-E0B3B95B4DA3}"/>
              </a:ext>
            </a:extLst>
          </p:cNvPr>
          <p:cNvSpPr/>
          <p:nvPr/>
        </p:nvSpPr>
        <p:spPr>
          <a:xfrm>
            <a:off x="10461624" y="947095"/>
            <a:ext cx="1230868" cy="2827547"/>
          </a:xfrm>
          <a:prstGeom prst="frame">
            <a:avLst>
              <a:gd name="adj1" fmla="val 597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8031BD4B-082D-852D-92D1-997480FEAEF2}"/>
              </a:ext>
            </a:extLst>
          </p:cNvPr>
          <p:cNvSpPr/>
          <p:nvPr/>
        </p:nvSpPr>
        <p:spPr>
          <a:xfrm>
            <a:off x="2429139" y="2833285"/>
            <a:ext cx="650350" cy="186944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graph of eccentricity distribution&#10;&#10;AI-generated content may be incorrect.">
            <a:extLst>
              <a:ext uri="{FF2B5EF4-FFF2-40B4-BE49-F238E27FC236}">
                <a16:creationId xmlns:a16="http://schemas.microsoft.com/office/drawing/2014/main" id="{3DA48BF9-CFDC-8515-B514-2DA4E80E3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89" y="704687"/>
            <a:ext cx="4416481" cy="3312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D25229-529B-AAE1-97DC-CCA74D6D0A60}"/>
              </a:ext>
            </a:extLst>
          </p:cNvPr>
          <p:cNvSpPr txBox="1"/>
          <p:nvPr/>
        </p:nvSpPr>
        <p:spPr>
          <a:xfrm>
            <a:off x="3507129" y="4133617"/>
            <a:ext cx="85082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 err="1"/>
              <a:t>This</a:t>
            </a:r>
            <a:r>
              <a:rPr lang="it-IT" sz="2000" dirty="0"/>
              <a:t> feature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indeed</a:t>
            </a:r>
            <a:r>
              <a:rPr lang="it-IT" sz="2000" dirty="0"/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better</a:t>
            </a:r>
            <a:r>
              <a:rPr lang="it-IT" sz="2000" b="1" u="sng" dirty="0">
                <a:solidFill>
                  <a:srgbClr val="CC00CC"/>
                </a:solidFill>
              </a:rPr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distributed</a:t>
            </a:r>
            <a:r>
              <a:rPr lang="it-IT" sz="2000" dirty="0"/>
              <a:t>, in </a:t>
            </a:r>
            <a:r>
              <a:rPr lang="it-IT" sz="2000" dirty="0" err="1"/>
              <a:t>fact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shows a wide box, with the </a:t>
            </a:r>
            <a:r>
              <a:rPr lang="it-IT" sz="2000" dirty="0" err="1"/>
              <a:t>median</a:t>
            </a:r>
            <a:r>
              <a:rPr lang="it-IT" sz="2000" dirty="0"/>
              <a:t> </a:t>
            </a:r>
            <a:r>
              <a:rPr lang="it-IT" sz="2000" dirty="0" err="1"/>
              <a:t>closer</a:t>
            </a:r>
            <a:r>
              <a:rPr lang="it-IT" sz="2000" dirty="0"/>
              <a:t> to the </a:t>
            </a:r>
            <a:r>
              <a:rPr lang="it-IT" sz="2000" dirty="0" err="1"/>
              <a:t>higher</a:t>
            </a:r>
            <a:r>
              <a:rPr lang="it-IT" sz="2000" dirty="0"/>
              <a:t> </a:t>
            </a:r>
            <a:r>
              <a:rPr lang="it-IT" sz="2000" dirty="0" err="1"/>
              <a:t>value</a:t>
            </a:r>
            <a:r>
              <a:rPr lang="it-IT" sz="2000" dirty="0"/>
              <a:t>, </a:t>
            </a:r>
            <a:r>
              <a:rPr lang="it-IT" sz="2000" dirty="0" err="1"/>
              <a:t>meaning</a:t>
            </a:r>
            <a:r>
              <a:rPr lang="it-IT" sz="2000" dirty="0"/>
              <a:t> more </a:t>
            </a:r>
            <a:r>
              <a:rPr lang="it-IT" sz="2000" dirty="0" err="1"/>
              <a:t>than</a:t>
            </a:r>
            <a:r>
              <a:rPr lang="it-IT" sz="2000" dirty="0"/>
              <a:t> </a:t>
            </a:r>
            <a:r>
              <a:rPr lang="it-IT" sz="2000" dirty="0" err="1"/>
              <a:t>half</a:t>
            </a:r>
            <a:r>
              <a:rPr lang="it-IT" sz="2000" dirty="0"/>
              <a:t> of the data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distributed</a:t>
            </a:r>
            <a:r>
              <a:rPr lang="it-IT" sz="2000" dirty="0"/>
              <a:t> on </a:t>
            </a:r>
            <a:r>
              <a:rPr lang="it-IT" sz="2000" dirty="0" err="1"/>
              <a:t>higher</a:t>
            </a:r>
            <a:r>
              <a:rPr lang="it-IT" sz="2000" dirty="0"/>
              <a:t> </a:t>
            </a:r>
            <a:r>
              <a:rPr lang="it-IT" sz="2000" dirty="0" err="1"/>
              <a:t>value</a:t>
            </a:r>
            <a:r>
              <a:rPr lang="it-IT" sz="2000" dirty="0"/>
              <a:t>.  </a:t>
            </a:r>
          </a:p>
          <a:p>
            <a:pPr algn="just"/>
            <a:r>
              <a:rPr lang="it-IT" sz="2000" dirty="0"/>
              <a:t>More over </a:t>
            </a:r>
            <a:r>
              <a:rPr lang="it-IT" sz="2000" dirty="0" err="1"/>
              <a:t>it’s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necessary</a:t>
            </a:r>
            <a:r>
              <a:rPr lang="it-IT" sz="2000" dirty="0"/>
              <a:t> to balance </a:t>
            </a:r>
            <a:r>
              <a:rPr lang="it-IT" sz="2000" dirty="0" err="1"/>
              <a:t>it</a:t>
            </a:r>
            <a:r>
              <a:rPr lang="it-IT" sz="2000" dirty="0"/>
              <a:t>, and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show a </a:t>
            </a:r>
            <a:r>
              <a:rPr lang="it-IT" sz="2000" b="1" u="sng" dirty="0" err="1">
                <a:solidFill>
                  <a:srgbClr val="CC00CC"/>
                </a:solidFill>
              </a:rPr>
              <a:t>smaller</a:t>
            </a:r>
            <a:r>
              <a:rPr lang="it-IT" sz="2000" b="1" u="sng" dirty="0">
                <a:solidFill>
                  <a:srgbClr val="CC00CC"/>
                </a:solidFill>
              </a:rPr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correlation</a:t>
            </a:r>
            <a:r>
              <a:rPr lang="it-IT" sz="2000" b="1" u="sng" dirty="0">
                <a:solidFill>
                  <a:srgbClr val="CC00CC"/>
                </a:solidFill>
              </a:rPr>
              <a:t> </a:t>
            </a:r>
            <a:r>
              <a:rPr lang="it-IT" sz="2000" dirty="0"/>
              <a:t>to the output in </a:t>
            </a:r>
            <a:r>
              <a:rPr lang="it-IT" sz="2000" dirty="0" err="1"/>
              <a:t>respect</a:t>
            </a:r>
            <a:r>
              <a:rPr lang="it-IT" sz="2000" dirty="0"/>
              <a:t> to the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two</a:t>
            </a:r>
            <a:r>
              <a:rPr lang="it-IT" sz="2000" dirty="0"/>
              <a:t> features,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expected</a:t>
            </a:r>
            <a:r>
              <a:rPr lang="it-IT" sz="2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49AA9-3EC2-259C-079A-861AD8276B83}"/>
              </a:ext>
            </a:extLst>
          </p:cNvPr>
          <p:cNvSpPr txBox="1"/>
          <p:nvPr/>
        </p:nvSpPr>
        <p:spPr>
          <a:xfrm>
            <a:off x="65947" y="6444636"/>
            <a:ext cx="616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9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59FF-724B-2C3B-A151-E667B5B1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B6DF-6E6E-164E-2A05-283DDF1A17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796" y="758825"/>
            <a:ext cx="10058400" cy="537412"/>
          </a:xfrm>
        </p:spPr>
        <p:txBody>
          <a:bodyPr>
            <a:normAutofit fontScale="90000"/>
          </a:bodyPr>
          <a:lstStyle/>
          <a:p>
            <a:pPr marL="685800" indent="-6858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3100" dirty="0"/>
              <a:t> </a:t>
            </a:r>
            <a:r>
              <a:rPr lang="it-IT" sz="3100" b="1" u="sng" dirty="0">
                <a:solidFill>
                  <a:schemeClr val="accent1"/>
                </a:solidFill>
              </a:rPr>
              <a:t>Data Check</a:t>
            </a:r>
            <a:br>
              <a:rPr lang="en-GB" b="1" u="sng" dirty="0"/>
            </a:b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03049E-9A3C-E968-01D6-839C0B603D7F}"/>
              </a:ext>
            </a:extLst>
          </p:cNvPr>
          <p:cNvGraphicFramePr>
            <a:graphicFrameLocks noGrp="1"/>
          </p:cNvGraphicFramePr>
          <p:nvPr/>
        </p:nvGraphicFramePr>
        <p:xfrm>
          <a:off x="280803" y="978102"/>
          <a:ext cx="3011038" cy="1635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878">
                  <a:extLst>
                    <a:ext uri="{9D8B030D-6E8A-4147-A177-3AD203B41FA5}">
                      <a16:colId xmlns:a16="http://schemas.microsoft.com/office/drawing/2014/main" val="2568424774"/>
                    </a:ext>
                  </a:extLst>
                </a:gridCol>
                <a:gridCol w="1006902">
                  <a:extLst>
                    <a:ext uri="{9D8B030D-6E8A-4147-A177-3AD203B41FA5}">
                      <a16:colId xmlns:a16="http://schemas.microsoft.com/office/drawing/2014/main" val="98819100"/>
                    </a:ext>
                  </a:extLst>
                </a:gridCol>
                <a:gridCol w="1112258">
                  <a:extLst>
                    <a:ext uri="{9D8B030D-6E8A-4147-A177-3AD203B41FA5}">
                      <a16:colId xmlns:a16="http://schemas.microsoft.com/office/drawing/2014/main" val="2988659216"/>
                    </a:ext>
                  </a:extLst>
                </a:gridCol>
              </a:tblGrid>
              <a:tr h="552350">
                <a:tc>
                  <a:txBody>
                    <a:bodyPr/>
                    <a:lstStyle/>
                    <a:p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Number</a:t>
                      </a:r>
                      <a:r>
                        <a:rPr lang="it-IT" sz="1200" dirty="0"/>
                        <a:t> </a:t>
                      </a:r>
                    </a:p>
                    <a:p>
                      <a:pPr algn="ctr"/>
                      <a:r>
                        <a:rPr lang="it-IT" sz="1200" dirty="0"/>
                        <a:t>Of Local Max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Clustersize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Eccentricity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1296"/>
                  </a:ext>
                </a:extLst>
              </a:tr>
              <a:tr h="49791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126745"/>
                  </a:ext>
                </a:extLst>
              </a:tr>
              <a:tr h="49791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…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86611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D871213-3B4E-1191-647B-4A0FAF9CD093}"/>
              </a:ext>
            </a:extLst>
          </p:cNvPr>
          <p:cNvSpPr txBox="1"/>
          <p:nvPr/>
        </p:nvSpPr>
        <p:spPr>
          <a:xfrm>
            <a:off x="1168510" y="658199"/>
            <a:ext cx="27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Dataset1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graph showing a box plot&#10;&#10;AI-generated content may be incorrect.">
            <a:extLst>
              <a:ext uri="{FF2B5EF4-FFF2-40B4-BE49-F238E27FC236}">
                <a16:creationId xmlns:a16="http://schemas.microsoft.com/office/drawing/2014/main" id="{5E52B3E1-1343-7E93-2989-34FE5FF5F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81" y="738844"/>
            <a:ext cx="4169920" cy="3127440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92D72F70-CF45-2C13-4DF5-9B28E59BE243}"/>
              </a:ext>
            </a:extLst>
          </p:cNvPr>
          <p:cNvSpPr/>
          <p:nvPr/>
        </p:nvSpPr>
        <p:spPr>
          <a:xfrm>
            <a:off x="9396749" y="947095"/>
            <a:ext cx="1230868" cy="2827547"/>
          </a:xfrm>
          <a:prstGeom prst="frame">
            <a:avLst>
              <a:gd name="adj1" fmla="val 597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A7644B0-02AB-10F7-014F-91346C1E052D}"/>
              </a:ext>
            </a:extLst>
          </p:cNvPr>
          <p:cNvSpPr/>
          <p:nvPr/>
        </p:nvSpPr>
        <p:spPr>
          <a:xfrm>
            <a:off x="1364272" y="2833285"/>
            <a:ext cx="650350" cy="186944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graph of cluster size&#10;&#10;AI-generated content may be incorrect.">
            <a:extLst>
              <a:ext uri="{FF2B5EF4-FFF2-40B4-BE49-F238E27FC236}">
                <a16:creationId xmlns:a16="http://schemas.microsoft.com/office/drawing/2014/main" id="{D660C170-3958-A745-4EEA-3130BCC5A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48" y="738844"/>
            <a:ext cx="4169920" cy="3127440"/>
          </a:xfrm>
          <a:prstGeom prst="rect">
            <a:avLst/>
          </a:prstGeom>
        </p:spPr>
      </p:pic>
      <p:pic>
        <p:nvPicPr>
          <p:cNvPr id="10" name="Picture 9" descr="A graph of a cluster size distribution&#10;&#10;AI-generated content may be incorrect.">
            <a:extLst>
              <a:ext uri="{FF2B5EF4-FFF2-40B4-BE49-F238E27FC236}">
                <a16:creationId xmlns:a16="http://schemas.microsoft.com/office/drawing/2014/main" id="{D8EEA021-59BC-190D-EFF0-650118405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54" y="808140"/>
            <a:ext cx="4299633" cy="3224725"/>
          </a:xfrm>
          <a:prstGeom prst="rect">
            <a:avLst/>
          </a:prstGeom>
        </p:spPr>
      </p:pic>
      <p:pic>
        <p:nvPicPr>
          <p:cNvPr id="12" name="Graphic 11" descr="Zoom in outline">
            <a:extLst>
              <a:ext uri="{FF2B5EF4-FFF2-40B4-BE49-F238E27FC236}">
                <a16:creationId xmlns:a16="http://schemas.microsoft.com/office/drawing/2014/main" id="{759D0CB2-E41D-501A-E2AF-64AFAF535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683" y="1209660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20C472-ABC7-CFCE-286B-148FBC428F53}"/>
              </a:ext>
            </a:extLst>
          </p:cNvPr>
          <p:cNvSpPr txBox="1"/>
          <p:nvPr/>
        </p:nvSpPr>
        <p:spPr>
          <a:xfrm>
            <a:off x="3044143" y="3946929"/>
            <a:ext cx="91478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The box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really</a:t>
            </a:r>
            <a:r>
              <a:rPr lang="it-IT" sz="2000" dirty="0"/>
              <a:t> </a:t>
            </a:r>
            <a:r>
              <a:rPr lang="it-IT" sz="2000" dirty="0" err="1"/>
              <a:t>narrow</a:t>
            </a:r>
            <a:r>
              <a:rPr lang="it-IT" sz="2000" dirty="0"/>
              <a:t> and </a:t>
            </a:r>
            <a:r>
              <a:rPr lang="it-IT" sz="2000" dirty="0" err="1"/>
              <a:t>it’s</a:t>
            </a:r>
            <a:r>
              <a:rPr lang="it-IT" sz="2000" dirty="0"/>
              <a:t> easy to tell </a:t>
            </a:r>
            <a:r>
              <a:rPr lang="it-IT" sz="2000" dirty="0" err="1"/>
              <a:t>that</a:t>
            </a:r>
            <a:r>
              <a:rPr lang="it-IT" sz="2000" dirty="0"/>
              <a:t> the </a:t>
            </a:r>
            <a:r>
              <a:rPr lang="it-IT" sz="2000" dirty="0" err="1"/>
              <a:t>distribution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peaked</a:t>
            </a:r>
            <a:r>
              <a:rPr lang="it-IT" sz="2000" dirty="0"/>
              <a:t> on small </a:t>
            </a:r>
            <a:r>
              <a:rPr lang="it-IT" sz="2000" dirty="0" err="1"/>
              <a:t>value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shows a </a:t>
            </a:r>
            <a:r>
              <a:rPr lang="it-IT" sz="2000" dirty="0" err="1"/>
              <a:t>great</a:t>
            </a:r>
            <a:r>
              <a:rPr lang="it-IT" sz="2000" dirty="0"/>
              <a:t> </a:t>
            </a:r>
            <a:r>
              <a:rPr lang="it-IT" sz="2000" dirty="0" err="1"/>
              <a:t>number</a:t>
            </a:r>
            <a:r>
              <a:rPr lang="it-IT" sz="2000" dirty="0"/>
              <a:t> of </a:t>
            </a:r>
            <a:r>
              <a:rPr lang="it-IT" sz="2000" dirty="0" err="1"/>
              <a:t>higher</a:t>
            </a:r>
            <a:r>
              <a:rPr lang="it-IT" sz="2000" dirty="0"/>
              <a:t> </a:t>
            </a:r>
            <a:r>
              <a:rPr lang="it-IT" sz="2000" dirty="0" err="1"/>
              <a:t>value</a:t>
            </a:r>
            <a:r>
              <a:rPr lang="it-IT" sz="2000" dirty="0"/>
              <a:t> </a:t>
            </a:r>
            <a:r>
              <a:rPr lang="it-IT" sz="2000" dirty="0" err="1"/>
              <a:t>outliers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means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the </a:t>
            </a:r>
            <a:r>
              <a:rPr lang="it-IT" sz="2000" dirty="0" err="1"/>
              <a:t>distribution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not</a:t>
            </a:r>
            <a:r>
              <a:rPr lang="it-IT" sz="2000" b="1" u="sng" dirty="0">
                <a:solidFill>
                  <a:srgbClr val="CC00CC"/>
                </a:solidFill>
              </a:rPr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balanced</a:t>
            </a:r>
            <a:r>
              <a:rPr lang="it-IT" sz="2000" b="1" u="sng" dirty="0">
                <a:solidFill>
                  <a:srgbClr val="CC00CC"/>
                </a:solidFill>
              </a:rPr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at</a:t>
            </a:r>
            <a:r>
              <a:rPr lang="it-IT" sz="2000" b="1" u="sng" dirty="0">
                <a:solidFill>
                  <a:srgbClr val="CC00CC"/>
                </a:solidFill>
              </a:rPr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all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correlation</a:t>
            </a:r>
            <a:r>
              <a:rPr lang="it-IT" sz="2000" dirty="0"/>
              <a:t> to the output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b="1" u="sng" dirty="0" err="1">
                <a:solidFill>
                  <a:srgbClr val="CC00CC"/>
                </a:solidFill>
              </a:rPr>
              <a:t>significant</a:t>
            </a:r>
            <a:r>
              <a:rPr lang="it-IT" sz="2000" dirty="0"/>
              <a:t>, </a:t>
            </a:r>
            <a:r>
              <a:rPr lang="it-IT" sz="2000" dirty="0" err="1"/>
              <a:t>we</a:t>
            </a:r>
            <a:r>
              <a:rPr lang="it-IT" sz="2000" dirty="0"/>
              <a:t> do </a:t>
            </a:r>
            <a:r>
              <a:rPr lang="it-IT" sz="2000" dirty="0" err="1"/>
              <a:t>have</a:t>
            </a:r>
            <a:r>
              <a:rPr lang="it-IT" sz="2000" dirty="0"/>
              <a:t> to </a:t>
            </a:r>
            <a:r>
              <a:rPr lang="it-IT" sz="2000" dirty="0" err="1"/>
              <a:t>modify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u="sng" dirty="0" err="1">
                <a:solidFill>
                  <a:srgbClr val="CC00CC"/>
                </a:solidFill>
              </a:rPr>
              <a:t>Cut</a:t>
            </a:r>
            <a:r>
              <a:rPr lang="it-IT" sz="2000" b="1" u="sng" dirty="0">
                <a:solidFill>
                  <a:srgbClr val="CC00CC"/>
                </a:solidFill>
              </a:rPr>
              <a:t> off the </a:t>
            </a:r>
            <a:r>
              <a:rPr lang="it-IT" sz="2000" b="1" u="sng" dirty="0" err="1">
                <a:solidFill>
                  <a:srgbClr val="CC00CC"/>
                </a:solidFill>
              </a:rPr>
              <a:t>outliers</a:t>
            </a:r>
            <a:r>
              <a:rPr lang="it-IT" sz="2000" dirty="0">
                <a:solidFill>
                  <a:srgbClr val="CC00CC"/>
                </a:solidFill>
              </a:rPr>
              <a:t> </a:t>
            </a:r>
            <a:r>
              <a:rPr lang="it-IT" sz="2000" dirty="0" err="1"/>
              <a:t>brutally</a:t>
            </a:r>
            <a:r>
              <a:rPr lang="it-IT" sz="2000" dirty="0"/>
              <a:t> and make a new </a:t>
            </a:r>
            <a:r>
              <a:rPr lang="it-IT" sz="2000" dirty="0" err="1"/>
              <a:t>normalization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Make a</a:t>
            </a:r>
            <a:r>
              <a:rPr lang="it-IT" sz="2000" u="sng" dirty="0"/>
              <a:t> </a:t>
            </a:r>
            <a:r>
              <a:rPr lang="it-IT" sz="2000" b="1" u="sng" dirty="0">
                <a:solidFill>
                  <a:srgbClr val="CC00CC"/>
                </a:solidFill>
              </a:rPr>
              <a:t>log-</a:t>
            </a:r>
            <a:r>
              <a:rPr lang="it-IT" sz="2000" b="1" u="sng" dirty="0" err="1">
                <a:solidFill>
                  <a:srgbClr val="CC00CC"/>
                </a:solidFill>
              </a:rPr>
              <a:t>transform</a:t>
            </a:r>
            <a:r>
              <a:rPr lang="it-IT" sz="2000" b="1" u="sng" dirty="0"/>
              <a:t> </a:t>
            </a:r>
            <a:r>
              <a:rPr lang="it-IT" sz="2000" dirty="0"/>
              <a:t>in </a:t>
            </a:r>
            <a:r>
              <a:rPr lang="it-IT" sz="2000" dirty="0" err="1"/>
              <a:t>order</a:t>
            </a:r>
            <a:r>
              <a:rPr lang="it-IT" sz="2000" dirty="0"/>
              <a:t> to make the model more </a:t>
            </a:r>
            <a:r>
              <a:rPr lang="it-IT" sz="2000" dirty="0" err="1"/>
              <a:t>sensible</a:t>
            </a:r>
            <a:r>
              <a:rPr lang="it-IT" sz="2000" dirty="0"/>
              <a:t> in the </a:t>
            </a:r>
            <a:r>
              <a:rPr lang="it-IT" sz="2000" dirty="0" err="1"/>
              <a:t>lower</a:t>
            </a:r>
            <a:r>
              <a:rPr lang="it-IT" sz="2000" dirty="0"/>
              <a:t> part of the </a:t>
            </a:r>
            <a:r>
              <a:rPr lang="it-IT" sz="2000" dirty="0" err="1"/>
              <a:t>distribution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Make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a </a:t>
            </a:r>
            <a:r>
              <a:rPr lang="it-IT" sz="2000" b="1" u="sng" dirty="0" err="1">
                <a:solidFill>
                  <a:srgbClr val="CC00CC"/>
                </a:solidFill>
              </a:rPr>
              <a:t>categorical</a:t>
            </a:r>
            <a:r>
              <a:rPr lang="it-IT" sz="2000" b="1" u="sng" dirty="0">
                <a:solidFill>
                  <a:srgbClr val="CC00CC"/>
                </a:solidFill>
              </a:rPr>
              <a:t> feature </a:t>
            </a:r>
            <a:r>
              <a:rPr lang="it-IT" sz="2000" dirty="0"/>
              <a:t>with a new </a:t>
            </a:r>
            <a:r>
              <a:rPr lang="it-IT" sz="2000" dirty="0" err="1"/>
              <a:t>binning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17" name="Picture 16" descr="A graph of a line graph&#10;&#10;AI-generated content may be incorrect.">
            <a:extLst>
              <a:ext uri="{FF2B5EF4-FFF2-40B4-BE49-F238E27FC236}">
                <a16:creationId xmlns:a16="http://schemas.microsoft.com/office/drawing/2014/main" id="{B5BA146E-9723-2611-D97F-660ED2686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00" y="927636"/>
            <a:ext cx="4015533" cy="3011650"/>
          </a:xfrm>
          <a:prstGeom prst="rect">
            <a:avLst/>
          </a:prstGeom>
        </p:spPr>
      </p:pic>
      <p:pic>
        <p:nvPicPr>
          <p:cNvPr id="18" name="Graphic 17" descr="Zoom in outline">
            <a:extLst>
              <a:ext uri="{FF2B5EF4-FFF2-40B4-BE49-F238E27FC236}">
                <a16:creationId xmlns:a16="http://schemas.microsoft.com/office/drawing/2014/main" id="{8A42DBDB-62A8-02D1-56D1-4DE691058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8554" y="3017243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8D9EE0-5C0C-C19D-9AA0-3678B457A328}"/>
              </a:ext>
            </a:extLst>
          </p:cNvPr>
          <p:cNvSpPr txBox="1"/>
          <p:nvPr/>
        </p:nvSpPr>
        <p:spPr>
          <a:xfrm>
            <a:off x="65947" y="6444636"/>
            <a:ext cx="616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99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CE83-01F8-E1BB-002E-3F34D7EF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AF8EB-4137-E8A1-DD8B-C8F00DB0A26B}"/>
              </a:ext>
            </a:extLst>
          </p:cNvPr>
          <p:cNvSpPr txBox="1"/>
          <p:nvPr/>
        </p:nvSpPr>
        <p:spPr>
          <a:xfrm>
            <a:off x="128864" y="-470344"/>
            <a:ext cx="8748917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chemeClr val="accent2"/>
                </a:solidFill>
              </a:rPr>
              <a:t>Validation Check 1: Number of Local Max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8B55A745-5E73-B8A7-879C-8F828B80D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791251" y="1163654"/>
            <a:ext cx="3616576" cy="5156759"/>
          </a:xfrm>
          <a:prstGeom prst="rect">
            <a:avLst/>
          </a:prstGeom>
        </p:spPr>
      </p:pic>
      <p:pic>
        <p:nvPicPr>
          <p:cNvPr id="3" name="Picture 2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501A5EFA-A965-5573-8041-2F1D4D397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90" y="1633198"/>
            <a:ext cx="4766310" cy="4766310"/>
          </a:xfrm>
          <a:prstGeom prst="rect">
            <a:avLst/>
          </a:prstGeom>
        </p:spPr>
      </p:pic>
      <p:pic>
        <p:nvPicPr>
          <p:cNvPr id="17" name="Picture 16" descr="A graph showing the difference between a train and a test&#10;&#10;AI-generated content may be incorrect.">
            <a:extLst>
              <a:ext uri="{FF2B5EF4-FFF2-40B4-BE49-F238E27FC236}">
                <a16:creationId xmlns:a16="http://schemas.microsoft.com/office/drawing/2014/main" id="{2030A2D7-2273-6CC7-D340-8E44165A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49" y="1751302"/>
            <a:ext cx="6094323" cy="45707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1106D8-224B-312B-29CD-DAF55D91CEF3}"/>
              </a:ext>
            </a:extLst>
          </p:cNvPr>
          <p:cNvSpPr txBox="1"/>
          <p:nvPr/>
        </p:nvSpPr>
        <p:spPr>
          <a:xfrm>
            <a:off x="2120225" y="745025"/>
            <a:ext cx="9990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the </a:t>
            </a:r>
            <a:r>
              <a:rPr lang="it-IT" dirty="0" err="1"/>
              <a:t>Confusion</a:t>
            </a:r>
            <a:r>
              <a:rPr lang="it-IT" dirty="0"/>
              <a:t> Matrix shows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b="1" u="sng" dirty="0"/>
              <a:t>100% </a:t>
            </a:r>
            <a:r>
              <a:rPr lang="it-IT" b="1" u="sng" dirty="0" err="1"/>
              <a:t>accuracy</a:t>
            </a:r>
            <a:r>
              <a:rPr lang="it-IT" dirty="0"/>
              <a:t>, so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prediction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correct</a:t>
            </a:r>
            <a:r>
              <a:rPr lang="it-IT" dirty="0"/>
              <a:t>, </a:t>
            </a:r>
            <a:r>
              <a:rPr lang="it-IT" dirty="0" err="1"/>
              <a:t>furthermore</a:t>
            </a:r>
            <a:r>
              <a:rPr lang="it-IT" dirty="0"/>
              <a:t> the </a:t>
            </a:r>
            <a:r>
              <a:rPr lang="it-IT" b="1" u="sng" dirty="0"/>
              <a:t>Loss </a:t>
            </a:r>
            <a:r>
              <a:rPr lang="it-IT" b="1" u="sng" dirty="0" err="1"/>
              <a:t>Function</a:t>
            </a:r>
            <a:r>
              <a:rPr lang="it-IT" b="1" u="sng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minimize</a:t>
            </a:r>
            <a:r>
              <a:rPr lang="it-IT" dirty="0"/>
              <a:t> </a:t>
            </a:r>
            <a:r>
              <a:rPr lang="it-IT" dirty="0" err="1"/>
              <a:t>sharply</a:t>
            </a:r>
            <a:r>
              <a:rPr lang="it-IT" dirty="0"/>
              <a:t>, with a strong </a:t>
            </a:r>
            <a:r>
              <a:rPr lang="it-IT" dirty="0" err="1"/>
              <a:t>coherence</a:t>
            </a:r>
            <a:r>
              <a:rPr lang="it-IT" dirty="0"/>
              <a:t> in </a:t>
            </a:r>
            <a:r>
              <a:rPr lang="it-IT" dirty="0" err="1"/>
              <a:t>behaviour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train</a:t>
            </a:r>
            <a:r>
              <a:rPr lang="it-IT" dirty="0"/>
              <a:t>, </a:t>
            </a:r>
            <a:r>
              <a:rPr lang="it-IT" dirty="0" err="1"/>
              <a:t>validation</a:t>
            </a:r>
            <a:r>
              <a:rPr lang="it-IT" dirty="0"/>
              <a:t> and test. </a:t>
            </a:r>
            <a:r>
              <a:rPr lang="it-IT" dirty="0" err="1"/>
              <a:t>Lastly</a:t>
            </a:r>
            <a:r>
              <a:rPr lang="it-IT" dirty="0"/>
              <a:t> the training </a:t>
            </a:r>
            <a:r>
              <a:rPr lang="it-IT" dirty="0" err="1"/>
              <a:t>stopped</a:t>
            </a:r>
            <a:r>
              <a:rPr lang="it-IT" dirty="0"/>
              <a:t> due to the </a:t>
            </a:r>
            <a:r>
              <a:rPr lang="it-IT" dirty="0" err="1"/>
              <a:t>gradient</a:t>
            </a:r>
            <a:r>
              <a:rPr lang="it-IT" dirty="0"/>
              <a:t> stop </a:t>
            </a:r>
            <a:r>
              <a:rPr lang="it-IT" dirty="0" err="1"/>
              <a:t>condition</a:t>
            </a:r>
            <a:r>
              <a:rPr lang="it-IT" dirty="0"/>
              <a:t>.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49C1C7-88FD-CC7A-2EC5-C6E31FC8F84C}"/>
              </a:ext>
            </a:extLst>
          </p:cNvPr>
          <p:cNvSpPr txBox="1"/>
          <p:nvPr/>
        </p:nvSpPr>
        <p:spPr>
          <a:xfrm>
            <a:off x="70990" y="6448538"/>
            <a:ext cx="65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96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384EC-41A6-6026-8090-B8CC0314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ABCB5E-127C-45AB-E726-93AA465EDE35}"/>
              </a:ext>
            </a:extLst>
          </p:cNvPr>
          <p:cNvSpPr txBox="1"/>
          <p:nvPr/>
        </p:nvSpPr>
        <p:spPr>
          <a:xfrm>
            <a:off x="128865" y="-470344"/>
            <a:ext cx="6094324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chemeClr val="accent2"/>
                </a:solidFill>
              </a:rPr>
              <a:t>Validation Check 2: Eccentricity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C9D0235F-AEA3-D2CA-62A7-8830CE450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791251" y="1163654"/>
            <a:ext cx="3616576" cy="5156759"/>
          </a:xfrm>
          <a:prstGeom prst="rect">
            <a:avLst/>
          </a:prstGeom>
        </p:spPr>
      </p:pic>
      <p:pic>
        <p:nvPicPr>
          <p:cNvPr id="3" name="Picture 2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37D14B46-72B1-2612-4CE7-83EECB914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02" y="1377640"/>
            <a:ext cx="5156759" cy="5008714"/>
          </a:xfrm>
          <a:prstGeom prst="rect">
            <a:avLst/>
          </a:prstGeom>
        </p:spPr>
      </p:pic>
      <p:pic>
        <p:nvPicPr>
          <p:cNvPr id="7" name="Picture 6" descr="A graph showing the results of a test&#10;&#10;AI-generated content may be incorrect.">
            <a:extLst>
              <a:ext uri="{FF2B5EF4-FFF2-40B4-BE49-F238E27FC236}">
                <a16:creationId xmlns:a16="http://schemas.microsoft.com/office/drawing/2014/main" id="{A5619027-0A2C-27A5-128B-C8EB829DC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05" y="1828799"/>
            <a:ext cx="5869212" cy="4401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3DE83D-3CC5-8783-DF02-A8BC3F0E7D55}"/>
              </a:ext>
            </a:extLst>
          </p:cNvPr>
          <p:cNvSpPr txBox="1"/>
          <p:nvPr/>
        </p:nvSpPr>
        <p:spPr>
          <a:xfrm>
            <a:off x="1592234" y="627292"/>
            <a:ext cx="10470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Confusion</a:t>
            </a:r>
            <a:r>
              <a:rPr lang="it-IT" dirty="0"/>
              <a:t> Matrix shows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b="1" u="sng" dirty="0"/>
              <a:t>100% </a:t>
            </a:r>
            <a:r>
              <a:rPr lang="it-IT" b="1" u="sng" dirty="0" err="1"/>
              <a:t>accuracy</a:t>
            </a:r>
            <a:r>
              <a:rPr lang="it-IT" dirty="0"/>
              <a:t>, so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prediction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correct</a:t>
            </a:r>
            <a:r>
              <a:rPr lang="it-IT" dirty="0"/>
              <a:t>, </a:t>
            </a:r>
            <a:r>
              <a:rPr lang="it-IT" dirty="0" err="1"/>
              <a:t>furthermore</a:t>
            </a:r>
            <a:r>
              <a:rPr lang="it-IT" dirty="0"/>
              <a:t> the </a:t>
            </a:r>
            <a:r>
              <a:rPr lang="it-IT" b="1" u="sng" dirty="0"/>
              <a:t>Loss </a:t>
            </a:r>
            <a:r>
              <a:rPr lang="it-IT" b="1" u="sng" dirty="0" err="1"/>
              <a:t>Function</a:t>
            </a:r>
            <a:r>
              <a:rPr lang="it-IT" b="1" u="sng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minimize</a:t>
            </a:r>
            <a:r>
              <a:rPr lang="it-IT" dirty="0"/>
              <a:t>, with a strong </a:t>
            </a:r>
            <a:r>
              <a:rPr lang="it-IT" dirty="0" err="1"/>
              <a:t>coherence</a:t>
            </a:r>
            <a:r>
              <a:rPr lang="it-IT" dirty="0"/>
              <a:t> in </a:t>
            </a:r>
            <a:r>
              <a:rPr lang="it-IT" dirty="0" err="1"/>
              <a:t>behaviour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train</a:t>
            </a:r>
            <a:r>
              <a:rPr lang="it-IT" dirty="0"/>
              <a:t>, </a:t>
            </a:r>
            <a:r>
              <a:rPr lang="it-IT" dirty="0" err="1"/>
              <a:t>validation</a:t>
            </a:r>
            <a:r>
              <a:rPr lang="it-IT" dirty="0"/>
              <a:t> and test. </a:t>
            </a:r>
            <a:r>
              <a:rPr lang="it-IT" dirty="0" err="1"/>
              <a:t>Lastly</a:t>
            </a:r>
            <a:r>
              <a:rPr lang="it-IT" dirty="0"/>
              <a:t> the training </a:t>
            </a:r>
            <a:r>
              <a:rPr lang="it-IT" dirty="0" err="1"/>
              <a:t>stopped</a:t>
            </a:r>
            <a:r>
              <a:rPr lang="it-IT" dirty="0"/>
              <a:t> due to the </a:t>
            </a:r>
            <a:r>
              <a:rPr lang="it-IT" dirty="0" err="1"/>
              <a:t>gradient</a:t>
            </a:r>
            <a:r>
              <a:rPr lang="it-IT" dirty="0"/>
              <a:t> stop </a:t>
            </a:r>
            <a:r>
              <a:rPr lang="it-IT" dirty="0" err="1"/>
              <a:t>condition</a:t>
            </a:r>
            <a:r>
              <a:rPr lang="it-IT" dirty="0"/>
              <a:t>.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C09BC-F5EB-6BED-2998-2A2F396EB17B}"/>
              </a:ext>
            </a:extLst>
          </p:cNvPr>
          <p:cNvSpPr txBox="1"/>
          <p:nvPr/>
        </p:nvSpPr>
        <p:spPr>
          <a:xfrm>
            <a:off x="70990" y="6448538"/>
            <a:ext cx="65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01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673E-6BED-E831-2C88-99B2B4DCF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EBDA11-27CC-C8C2-3AED-44FEE6CBA722}"/>
              </a:ext>
            </a:extLst>
          </p:cNvPr>
          <p:cNvSpPr txBox="1"/>
          <p:nvPr/>
        </p:nvSpPr>
        <p:spPr>
          <a:xfrm>
            <a:off x="128865" y="-470344"/>
            <a:ext cx="6094324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chemeClr val="accent2"/>
                </a:solidFill>
              </a:rPr>
              <a:t>Validation Check 2.1: Cluster Size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A06C4F6B-CE39-1600-AC40-872AA91EC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791251" y="1163654"/>
            <a:ext cx="3616576" cy="5156759"/>
          </a:xfrm>
          <a:prstGeom prst="rect">
            <a:avLst/>
          </a:prstGeom>
        </p:spPr>
      </p:pic>
      <p:pic>
        <p:nvPicPr>
          <p:cNvPr id="3" name="Picture 2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578B4D60-5FAC-B76F-E8A4-02CB98172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74" y="1624520"/>
            <a:ext cx="4748702" cy="4748702"/>
          </a:xfrm>
          <a:prstGeom prst="rect">
            <a:avLst/>
          </a:prstGeom>
        </p:spPr>
      </p:pic>
      <p:pic>
        <p:nvPicPr>
          <p:cNvPr id="8" name="Picture 7" descr="A graph showing the results of a test&#10;&#10;AI-generated content may be incorrect.">
            <a:extLst>
              <a:ext uri="{FF2B5EF4-FFF2-40B4-BE49-F238E27FC236}">
                <a16:creationId xmlns:a16="http://schemas.microsoft.com/office/drawing/2014/main" id="{884D58B4-78B9-0821-B6D2-D12F108A4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42" y="1750980"/>
            <a:ext cx="6162990" cy="46222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995A5D-D6AC-A9ED-CDE3-25F386AF5FA1}"/>
              </a:ext>
            </a:extLst>
          </p:cNvPr>
          <p:cNvSpPr txBox="1"/>
          <p:nvPr/>
        </p:nvSpPr>
        <p:spPr>
          <a:xfrm>
            <a:off x="3176027" y="634076"/>
            <a:ext cx="657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Normalized</a:t>
            </a:r>
            <a:r>
              <a:rPr lang="it-IT" dirty="0"/>
              <a:t> dataset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CB8D2-3797-0766-396F-4DF2A58F60D9}"/>
              </a:ext>
            </a:extLst>
          </p:cNvPr>
          <p:cNvSpPr txBox="1"/>
          <p:nvPr/>
        </p:nvSpPr>
        <p:spPr>
          <a:xfrm>
            <a:off x="70990" y="6448538"/>
            <a:ext cx="65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2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ED4C8-98F0-BD7C-4A30-75D731EC5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17">
            <a:extLst>
              <a:ext uri="{FF2B5EF4-FFF2-40B4-BE49-F238E27FC236}">
                <a16:creationId xmlns:a16="http://schemas.microsoft.com/office/drawing/2014/main" id="{96E20570-7DA9-76C2-3064-C62CA618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9381463-6D81-935F-BD20-C17A5274689F}"/>
              </a:ext>
            </a:extLst>
          </p:cNvPr>
          <p:cNvSpPr txBox="1"/>
          <p:nvPr/>
        </p:nvSpPr>
        <p:spPr>
          <a:xfrm>
            <a:off x="8042" y="-20687"/>
            <a:ext cx="6326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Motivations and Physical Background</a:t>
            </a:r>
            <a:endParaRPr lang="it-IT" sz="1400" i="1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300E2A-A540-5D3F-243B-F7D2DD2E0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8"/>
          <a:stretch/>
        </p:blipFill>
        <p:spPr>
          <a:xfrm>
            <a:off x="5080255" y="585029"/>
            <a:ext cx="4395143" cy="3008404"/>
          </a:xfrm>
          <a:prstGeom prst="rect">
            <a:avLst/>
          </a:prstGeom>
        </p:spPr>
      </p:pic>
      <p:pic>
        <p:nvPicPr>
          <p:cNvPr id="18" name="droppedImage.pdf">
            <a:extLst>
              <a:ext uri="{FF2B5EF4-FFF2-40B4-BE49-F238E27FC236}">
                <a16:creationId xmlns:a16="http://schemas.microsoft.com/office/drawing/2014/main" id="{E491411E-E3A4-5A4B-3150-CD27A64F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015" y="684678"/>
            <a:ext cx="5342179" cy="301857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2C6A81F-4D1A-D22D-587D-19D7B7097746}"/>
              </a:ext>
            </a:extLst>
          </p:cNvPr>
          <p:cNvSpPr txBox="1"/>
          <p:nvPr/>
        </p:nvSpPr>
        <p:spPr>
          <a:xfrm>
            <a:off x="40428" y="3817483"/>
            <a:ext cx="459922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 sz="2600" b="1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Plasma is excited by Electron-</a:t>
            </a:r>
            <a:r>
              <a:rPr lang="en-US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Cyctron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-Resonance by microwaves  and confined by magnetic fields</a:t>
            </a: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5C60E03-662D-3FD0-BCD6-BE72B783DE9D}"/>
              </a:ext>
            </a:extLst>
          </p:cNvPr>
          <p:cNvSpPr txBox="1"/>
          <p:nvPr/>
        </p:nvSpPr>
        <p:spPr>
          <a:xfrm>
            <a:off x="5152147" y="3630244"/>
            <a:ext cx="432325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 sz="2600" b="1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multidiagnostic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system surrounding the plasma chamber was developed to measure plasma parameters 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E06765-9761-0F3D-C8AF-D95A6E592C14}"/>
              </a:ext>
            </a:extLst>
          </p:cNvPr>
          <p:cNvSpPr txBox="1"/>
          <p:nvPr/>
        </p:nvSpPr>
        <p:spPr>
          <a:xfrm>
            <a:off x="79337" y="4659549"/>
            <a:ext cx="4288381" cy="1708160"/>
          </a:xfrm>
          <a:prstGeom prst="rect">
            <a:avLst/>
          </a:prstGeom>
          <a:noFill/>
          <a:ln>
            <a:solidFill>
              <a:srgbClr val="FF800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500" b="1" dirty="0">
                <a:ln w="1905"/>
                <a:solidFill>
                  <a:srgbClr val="FF8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Method: 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ECR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plasmas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emit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from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hard X-rays and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can be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used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investigate plasma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parameters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different</a:t>
            </a:r>
            <a:r>
              <a:rPr lang="it-IT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regimes</a:t>
            </a:r>
            <a:endParaRPr lang="it-IT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DB8E695-4EFA-7C39-86B8-5996A111E6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744"/>
          <a:stretch/>
        </p:blipFill>
        <p:spPr>
          <a:xfrm>
            <a:off x="4504970" y="4577542"/>
            <a:ext cx="7687030" cy="18531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D0B4D1-B034-873C-26E2-DF1BE5BE57CB}"/>
              </a:ext>
            </a:extLst>
          </p:cNvPr>
          <p:cNvSpPr txBox="1"/>
          <p:nvPr/>
        </p:nvSpPr>
        <p:spPr>
          <a:xfrm>
            <a:off x="0" y="-612023"/>
            <a:ext cx="609407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chemeClr val="tx2"/>
                </a:solidFill>
              </a:rPr>
              <a:t>THE PANDORA PROJECT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857D744-8453-872A-A4A3-57A0D2E8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921" y="3508164"/>
            <a:ext cx="2187654" cy="15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525F0E1E-DE68-5679-2BC9-44458C209D8C}"/>
              </a:ext>
            </a:extLst>
          </p:cNvPr>
          <p:cNvSpPr/>
          <p:nvPr/>
        </p:nvSpPr>
        <p:spPr>
          <a:xfrm>
            <a:off x="8430211" y="4779371"/>
            <a:ext cx="2187654" cy="970599"/>
          </a:xfrm>
          <a:prstGeom prst="donut">
            <a:avLst>
              <a:gd name="adj" fmla="val 4955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CasellaDiTesto 5">
            <a:extLst>
              <a:ext uri="{FF2B5EF4-FFF2-40B4-BE49-F238E27FC236}">
                <a16:creationId xmlns:a16="http://schemas.microsoft.com/office/drawing/2014/main" id="{081AE850-C319-D5A7-286B-DEC2431FF501}"/>
              </a:ext>
            </a:extLst>
          </p:cNvPr>
          <p:cNvSpPr txBox="1"/>
          <p:nvPr/>
        </p:nvSpPr>
        <p:spPr>
          <a:xfrm>
            <a:off x="9605456" y="550603"/>
            <a:ext cx="2586544" cy="2939266"/>
          </a:xfrm>
          <a:prstGeom prst="rect">
            <a:avLst/>
          </a:prstGeom>
          <a:noFill/>
          <a:ln>
            <a:solidFill>
              <a:srgbClr val="FF800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500" b="1" dirty="0">
                <a:ln w="1905"/>
                <a:solidFill>
                  <a:srgbClr val="FF8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Goal: </a:t>
            </a:r>
            <a:r>
              <a:rPr lang="en-US" sz="25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investigate beta decay in stellar like Electron-Cyclotron-Resonance plasma in compact trap, for fundamental studies in Nuclear Astrophysics and its application. </a:t>
            </a:r>
          </a:p>
        </p:txBody>
      </p:sp>
    </p:spTree>
    <p:extLst>
      <p:ext uri="{BB962C8B-B14F-4D97-AF65-F5344CB8AC3E}">
        <p14:creationId xmlns:p14="http://schemas.microsoft.com/office/powerpoint/2010/main" val="14210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3326F-9B25-0EB8-E273-B7A81B4D3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268EC-4FB6-D0B7-D4A5-3787A1EFFC0A}"/>
              </a:ext>
            </a:extLst>
          </p:cNvPr>
          <p:cNvSpPr txBox="1"/>
          <p:nvPr/>
        </p:nvSpPr>
        <p:spPr>
          <a:xfrm>
            <a:off x="128865" y="-470344"/>
            <a:ext cx="6094324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chemeClr val="accent2"/>
                </a:solidFill>
              </a:rPr>
              <a:t>Validation Check 2.2 : Cluster Size</a:t>
            </a:r>
          </a:p>
        </p:txBody>
      </p:sp>
      <p:pic>
        <p:nvPicPr>
          <p:cNvPr id="5" name="Picture 4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992539BB-1B6C-A926-E134-352B15440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32" y="1441728"/>
            <a:ext cx="4979168" cy="4979168"/>
          </a:xfrm>
          <a:prstGeom prst="rect">
            <a:avLst/>
          </a:prstGeom>
        </p:spPr>
      </p:pic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4B0CD5AE-8952-4A16-E6C3-23B3F25F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791251" y="1163654"/>
            <a:ext cx="3616576" cy="5156759"/>
          </a:xfrm>
          <a:prstGeom prst="rect">
            <a:avLst/>
          </a:prstGeom>
        </p:spPr>
      </p:pic>
      <p:pic>
        <p:nvPicPr>
          <p:cNvPr id="10" name="Picture 9" descr="A graph showing the results of a test&#10;&#10;AI-generated content may be incorrect.">
            <a:extLst>
              <a:ext uri="{FF2B5EF4-FFF2-40B4-BE49-F238E27FC236}">
                <a16:creationId xmlns:a16="http://schemas.microsoft.com/office/drawing/2014/main" id="{4EE1AAFE-E544-FB15-7846-C55DA8BC9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78" y="1884795"/>
            <a:ext cx="5873963" cy="4405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4DC22-64C0-7105-F32B-37527938E861}"/>
              </a:ext>
            </a:extLst>
          </p:cNvPr>
          <p:cNvSpPr txBox="1"/>
          <p:nvPr/>
        </p:nvSpPr>
        <p:spPr>
          <a:xfrm>
            <a:off x="2641060" y="850863"/>
            <a:ext cx="6488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Non-</a:t>
            </a:r>
            <a:r>
              <a:rPr lang="it-IT" dirty="0" err="1"/>
              <a:t>normalized</a:t>
            </a:r>
            <a:r>
              <a:rPr lang="it-IT" dirty="0"/>
              <a:t> dataset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67000-9843-692C-7A0C-63B34E2D7BEF}"/>
              </a:ext>
            </a:extLst>
          </p:cNvPr>
          <p:cNvSpPr txBox="1"/>
          <p:nvPr/>
        </p:nvSpPr>
        <p:spPr>
          <a:xfrm>
            <a:off x="70990" y="6448538"/>
            <a:ext cx="65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24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8F61-F5CD-3D5E-BCE5-3D79701E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4C9E42-240C-36FA-2329-3E69BF17B8B6}"/>
              </a:ext>
            </a:extLst>
          </p:cNvPr>
          <p:cNvSpPr txBox="1"/>
          <p:nvPr/>
        </p:nvSpPr>
        <p:spPr>
          <a:xfrm>
            <a:off x="128865" y="-470344"/>
            <a:ext cx="6094324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chemeClr val="accent2"/>
                </a:solidFill>
              </a:rPr>
              <a:t>Validation Check 2.3.1 : Cluster Size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184CFD39-6851-7B53-2F23-B880426DF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791251" y="1163654"/>
            <a:ext cx="3616576" cy="5156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8EC60-931F-E6D6-CE17-9F5435DA19D3}"/>
              </a:ext>
            </a:extLst>
          </p:cNvPr>
          <p:cNvSpPr txBox="1"/>
          <p:nvPr/>
        </p:nvSpPr>
        <p:spPr>
          <a:xfrm>
            <a:off x="2641060" y="850863"/>
            <a:ext cx="6488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Normalized</a:t>
            </a:r>
            <a:r>
              <a:rPr lang="it-IT" dirty="0"/>
              <a:t> </a:t>
            </a:r>
            <a:r>
              <a:rPr lang="it-IT" dirty="0" err="1"/>
              <a:t>Cut</a:t>
            </a:r>
            <a:r>
              <a:rPr lang="it-IT" dirty="0"/>
              <a:t> dataset (@50)</a:t>
            </a:r>
          </a:p>
        </p:txBody>
      </p:sp>
      <p:pic>
        <p:nvPicPr>
          <p:cNvPr id="3" name="Picture 2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12643F47-A759-3BF4-3F45-73BEDCA63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20" y="1220195"/>
            <a:ext cx="5125130" cy="5125130"/>
          </a:xfrm>
          <a:prstGeom prst="rect">
            <a:avLst/>
          </a:prstGeom>
        </p:spPr>
      </p:pic>
      <p:pic>
        <p:nvPicPr>
          <p:cNvPr id="8" name="Picture 7" descr="A graph showing the results of a test&#10;&#10;AI-generated content may be incorrect.">
            <a:extLst>
              <a:ext uri="{FF2B5EF4-FFF2-40B4-BE49-F238E27FC236}">
                <a16:creationId xmlns:a16="http://schemas.microsoft.com/office/drawing/2014/main" id="{6736AA28-AEF6-6CEC-D7D9-5A0FA54E6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25" y="1546468"/>
            <a:ext cx="5854839" cy="4562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37F099-D673-AA0C-891A-2F18AFD0D823}"/>
              </a:ext>
            </a:extLst>
          </p:cNvPr>
          <p:cNvSpPr txBox="1"/>
          <p:nvPr/>
        </p:nvSpPr>
        <p:spPr>
          <a:xfrm>
            <a:off x="70990" y="6448538"/>
            <a:ext cx="65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37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5607-8BD1-DA62-52E3-8DB49AB8B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A36FDA-E998-22A3-9CC0-C9BBE3159B77}"/>
              </a:ext>
            </a:extLst>
          </p:cNvPr>
          <p:cNvSpPr txBox="1"/>
          <p:nvPr/>
        </p:nvSpPr>
        <p:spPr>
          <a:xfrm>
            <a:off x="128865" y="-470344"/>
            <a:ext cx="6094324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chemeClr val="accent2"/>
                </a:solidFill>
              </a:rPr>
              <a:t>Validation Check 2.3.2 : Cluster Size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EF337C7B-8A5E-DD74-F6DC-B4F9E9A93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791251" y="1163654"/>
            <a:ext cx="3616576" cy="5156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873646-D6E4-96D5-54AE-385EEC670D8C}"/>
              </a:ext>
            </a:extLst>
          </p:cNvPr>
          <p:cNvSpPr txBox="1"/>
          <p:nvPr/>
        </p:nvSpPr>
        <p:spPr>
          <a:xfrm>
            <a:off x="2641060" y="850863"/>
            <a:ext cx="6488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Normalized</a:t>
            </a:r>
            <a:r>
              <a:rPr lang="it-IT" dirty="0"/>
              <a:t> </a:t>
            </a:r>
            <a:r>
              <a:rPr lang="it-IT" dirty="0" err="1"/>
              <a:t>Cut</a:t>
            </a:r>
            <a:r>
              <a:rPr lang="it-IT" dirty="0"/>
              <a:t> dataset (@30)</a:t>
            </a:r>
          </a:p>
        </p:txBody>
      </p:sp>
      <p:pic>
        <p:nvPicPr>
          <p:cNvPr id="5" name="Picture 4" descr="A group of graphs showing different types of class&#10;&#10;AI-generated content may be incorrect.">
            <a:extLst>
              <a:ext uri="{FF2B5EF4-FFF2-40B4-BE49-F238E27FC236}">
                <a16:creationId xmlns:a16="http://schemas.microsoft.com/office/drawing/2014/main" id="{9ADA69E7-CE50-095E-B446-8619DF7E6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22" y="1447895"/>
            <a:ext cx="4945204" cy="4945204"/>
          </a:xfrm>
          <a:prstGeom prst="rect">
            <a:avLst/>
          </a:prstGeom>
        </p:spPr>
      </p:pic>
      <p:pic>
        <p:nvPicPr>
          <p:cNvPr id="9" name="Picture 8" descr="A graph showing the difference between a train and a test&#10;&#10;AI-generated content may be incorrect.">
            <a:extLst>
              <a:ext uri="{FF2B5EF4-FFF2-40B4-BE49-F238E27FC236}">
                <a16:creationId xmlns:a16="http://schemas.microsoft.com/office/drawing/2014/main" id="{8AFD5985-AC0D-3302-97A8-89A82E5D7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57" y="1691567"/>
            <a:ext cx="5754244" cy="4315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6A9954-CFC9-7872-9F66-3125CBB28B18}"/>
              </a:ext>
            </a:extLst>
          </p:cNvPr>
          <p:cNvSpPr txBox="1"/>
          <p:nvPr/>
        </p:nvSpPr>
        <p:spPr>
          <a:xfrm>
            <a:off x="70990" y="6448538"/>
            <a:ext cx="65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32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28A88-8879-ADA1-09D9-719624E93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481DFE-57A2-F7BA-6987-5A338150A35D}"/>
              </a:ext>
            </a:extLst>
          </p:cNvPr>
          <p:cNvSpPr txBox="1"/>
          <p:nvPr/>
        </p:nvSpPr>
        <p:spPr>
          <a:xfrm>
            <a:off x="128865" y="-470344"/>
            <a:ext cx="6094324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chemeClr val="accent2"/>
                </a:solidFill>
              </a:rPr>
              <a:t>Validation Check 2.3 : Cluster Size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78322296-A5D3-ABC9-0691-FB960B7C9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5583" r="3288" b="1735"/>
          <a:stretch/>
        </p:blipFill>
        <p:spPr>
          <a:xfrm>
            <a:off x="-791251" y="1163654"/>
            <a:ext cx="3616576" cy="5156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52EE3B-3A55-0AA9-F9E4-8FA44A76F99F}"/>
              </a:ext>
            </a:extLst>
          </p:cNvPr>
          <p:cNvSpPr txBox="1"/>
          <p:nvPr/>
        </p:nvSpPr>
        <p:spPr>
          <a:xfrm>
            <a:off x="2337193" y="780023"/>
            <a:ext cx="497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Let’s</a:t>
            </a:r>
            <a:r>
              <a:rPr lang="it-IT" dirty="0"/>
              <a:t> compare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BoxPlot</a:t>
            </a:r>
            <a:r>
              <a:rPr lang="it-IT" dirty="0"/>
              <a:t> </a:t>
            </a:r>
            <a:r>
              <a:rPr lang="it-IT" dirty="0" err="1"/>
              <a:t>graph</a:t>
            </a:r>
            <a:r>
              <a:rPr lang="it-IT" dirty="0"/>
              <a:t>, </a:t>
            </a:r>
            <a:r>
              <a:rPr lang="it-IT" dirty="0" err="1"/>
              <a:t>obtained</a:t>
            </a:r>
            <a:r>
              <a:rPr lang="it-IT" dirty="0"/>
              <a:t> with the </a:t>
            </a:r>
            <a:r>
              <a:rPr lang="it-IT" dirty="0" err="1"/>
              <a:t>whole</a:t>
            </a:r>
            <a:r>
              <a:rPr lang="it-IT" dirty="0"/>
              <a:t> dataset, the </a:t>
            </a:r>
            <a:r>
              <a:rPr lang="it-IT" dirty="0" err="1"/>
              <a:t>cutted</a:t>
            </a:r>
            <a:r>
              <a:rPr lang="it-IT" dirty="0"/>
              <a:t> one </a:t>
            </a:r>
            <a:r>
              <a:rPr lang="it-IT" dirty="0" err="1"/>
              <a:t>at</a:t>
            </a:r>
            <a:r>
              <a:rPr lang="it-IT" dirty="0"/>
              <a:t> 50 and </a:t>
            </a:r>
            <a:r>
              <a:rPr lang="it-IT" dirty="0" err="1"/>
              <a:t>at</a:t>
            </a:r>
            <a:r>
              <a:rPr lang="it-IT" dirty="0"/>
              <a:t> 30.</a:t>
            </a:r>
          </a:p>
        </p:txBody>
      </p:sp>
      <p:pic>
        <p:nvPicPr>
          <p:cNvPr id="14" name="Picture 13" descr="A diagram of a graph&#10;&#10;AI-generated content may be incorrect.">
            <a:extLst>
              <a:ext uri="{FF2B5EF4-FFF2-40B4-BE49-F238E27FC236}">
                <a16:creationId xmlns:a16="http://schemas.microsoft.com/office/drawing/2014/main" id="{DA3BEB68-F624-7168-EF46-589970B92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06" y="2993229"/>
            <a:ext cx="10022294" cy="309538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87D0232-1971-C7CA-A8F1-4B3EBFDFF43E}"/>
              </a:ext>
            </a:extLst>
          </p:cNvPr>
          <p:cNvSpPr/>
          <p:nvPr/>
        </p:nvSpPr>
        <p:spPr>
          <a:xfrm>
            <a:off x="2747504" y="5807413"/>
            <a:ext cx="2077415" cy="383237"/>
          </a:xfrm>
          <a:prstGeom prst="roundRect">
            <a:avLst/>
          </a:prstGeom>
          <a:solidFill>
            <a:srgbClr val="FF8001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Whole Dataset</a:t>
            </a:r>
            <a:endParaRPr lang="en-GB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CB9353-C81F-EFD0-4F20-303E830022CE}"/>
              </a:ext>
            </a:extLst>
          </p:cNvPr>
          <p:cNvSpPr/>
          <p:nvPr/>
        </p:nvSpPr>
        <p:spPr>
          <a:xfrm>
            <a:off x="5944661" y="5844705"/>
            <a:ext cx="2077415" cy="383237"/>
          </a:xfrm>
          <a:prstGeom prst="roundRect">
            <a:avLst/>
          </a:prstGeom>
          <a:solidFill>
            <a:srgbClr val="FF8001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Cut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50 Dataset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7FCCD-796D-1A65-2F2D-03B3C8945BD6}"/>
              </a:ext>
            </a:extLst>
          </p:cNvPr>
          <p:cNvSpPr/>
          <p:nvPr/>
        </p:nvSpPr>
        <p:spPr>
          <a:xfrm>
            <a:off x="9232611" y="5896991"/>
            <a:ext cx="2077415" cy="383237"/>
          </a:xfrm>
          <a:prstGeom prst="roundRect">
            <a:avLst/>
          </a:prstGeom>
          <a:solidFill>
            <a:srgbClr val="FF8001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Cut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30 Dataset</a:t>
            </a:r>
            <a:endParaRPr lang="en-GB" dirty="0"/>
          </a:p>
        </p:txBody>
      </p:sp>
      <p:pic>
        <p:nvPicPr>
          <p:cNvPr id="19" name="Picture 18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83ED4D05-5DC1-A4F6-7918-994F0D8BE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63" y="97277"/>
            <a:ext cx="5393945" cy="3331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DF802-805A-AA2F-6708-8D7675858A09}"/>
              </a:ext>
            </a:extLst>
          </p:cNvPr>
          <p:cNvSpPr txBox="1"/>
          <p:nvPr/>
        </p:nvSpPr>
        <p:spPr>
          <a:xfrm>
            <a:off x="65947" y="6444636"/>
            <a:ext cx="616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Back-up Slides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99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zövegdoboz 7">
            <a:extLst>
              <a:ext uri="{FF2B5EF4-FFF2-40B4-BE49-F238E27FC236}">
                <a16:creationId xmlns:a16="http://schemas.microsoft.com/office/drawing/2014/main" id="{31C46BEB-D187-4002-AC1B-E4E811AE3377}"/>
              </a:ext>
            </a:extLst>
          </p:cNvPr>
          <p:cNvSpPr txBox="1"/>
          <p:nvPr/>
        </p:nvSpPr>
        <p:spPr>
          <a:xfrm>
            <a:off x="-22448" y="994716"/>
            <a:ext cx="4149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Sensitivity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range ~0,5 ÷ 30 </a:t>
            </a:r>
            <a:r>
              <a:rPr lang="it-IT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keV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(&gt;95% QE </a:t>
            </a:r>
            <a:r>
              <a:rPr lang="it-IT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within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the range)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Sensor Size: 2,76 cm x 2,76 cm(2048x2048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Pixel size: 13.5 µm x 13.5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Lead Pin-hole (</a:t>
            </a:r>
            <a:r>
              <a:rPr lang="it-IT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diameters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400 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Lead multi-disks </a:t>
            </a:r>
            <a:r>
              <a:rPr lang="it-IT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collimator</a:t>
            </a:r>
            <a:r>
              <a:rPr lang="it-IT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system to reduce the scattering </a:t>
            </a:r>
            <a:r>
              <a:rPr lang="it-IT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noise</a:t>
            </a:r>
            <a:r>
              <a:rPr lang="it-IT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it-IT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increasing</a:t>
            </a:r>
            <a:r>
              <a:rPr lang="it-IT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resoltution</a:t>
            </a:r>
            <a:r>
              <a:rPr lang="it-IT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and </a:t>
            </a:r>
            <a:r>
              <a:rPr lang="it-IT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signal</a:t>
            </a:r>
            <a:r>
              <a:rPr lang="it-IT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-to-</a:t>
            </a:r>
            <a:r>
              <a:rPr lang="it-IT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noise</a:t>
            </a:r>
            <a:r>
              <a:rPr lang="it-IT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ratio</a:t>
            </a:r>
            <a:endParaRPr lang="it-IT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A6164A9-06A6-CFBA-28D1-BD5EBE4FA4C9}"/>
              </a:ext>
            </a:extLst>
          </p:cNvPr>
          <p:cNvSpPr txBox="1"/>
          <p:nvPr/>
        </p:nvSpPr>
        <p:spPr>
          <a:xfrm>
            <a:off x="4991460" y="4954783"/>
            <a:ext cx="27809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600" b="1" dirty="0">
                <a:solidFill>
                  <a:schemeClr val="tx2"/>
                </a:solidFill>
                <a:latin typeface="Times"/>
                <a:cs typeface="Times"/>
              </a:rPr>
              <a:t>‘‘</a:t>
            </a:r>
            <a:r>
              <a:rPr lang="it-IT" sz="1600" b="1" dirty="0">
                <a:solidFill>
                  <a:srgbClr val="FF8001"/>
                </a:solidFill>
                <a:latin typeface="Times"/>
                <a:cs typeface="Times"/>
              </a:rPr>
              <a:t>Live</a:t>
            </a:r>
            <a:r>
              <a:rPr lang="it-IT" sz="1600" b="1" dirty="0">
                <a:solidFill>
                  <a:schemeClr val="tx2"/>
                </a:solidFill>
                <a:latin typeface="Times"/>
                <a:cs typeface="Times"/>
              </a:rPr>
              <a:t>’’ plasma </a:t>
            </a:r>
            <a:r>
              <a:rPr lang="it-IT" sz="1600" b="1" dirty="0" err="1">
                <a:solidFill>
                  <a:schemeClr val="tx2"/>
                </a:solidFill>
                <a:latin typeface="Times"/>
                <a:cs typeface="Times"/>
              </a:rPr>
              <a:t>structure</a:t>
            </a:r>
            <a:r>
              <a:rPr lang="it-IT" sz="1600" b="1" dirty="0">
                <a:solidFill>
                  <a:schemeClr val="tx2"/>
                </a:solidFill>
                <a:latin typeface="Times"/>
                <a:cs typeface="Times"/>
              </a:rPr>
              <a:t> and</a:t>
            </a:r>
          </a:p>
          <a:p>
            <a:pPr algn="ctr"/>
            <a:r>
              <a:rPr lang="it-IT" sz="1600" b="1" dirty="0">
                <a:solidFill>
                  <a:schemeClr val="tx2"/>
                </a:solidFill>
                <a:latin typeface="Times"/>
                <a:cs typeface="Times"/>
              </a:rPr>
              <a:t>X-ray </a:t>
            </a:r>
            <a:r>
              <a:rPr lang="it-IT" sz="1600" b="1" dirty="0" err="1">
                <a:solidFill>
                  <a:schemeClr val="tx2"/>
                </a:solidFill>
                <a:latin typeface="Times"/>
                <a:cs typeface="Times"/>
              </a:rPr>
              <a:t>emission</a:t>
            </a:r>
            <a:r>
              <a:rPr lang="it-IT" sz="1600" b="1" dirty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it-IT" sz="1600" b="1" dirty="0" err="1">
                <a:solidFill>
                  <a:schemeClr val="tx2"/>
                </a:solidFill>
                <a:latin typeface="Times"/>
                <a:cs typeface="Times"/>
              </a:rPr>
              <a:t>investigations</a:t>
            </a:r>
            <a:r>
              <a:rPr lang="it-IT" sz="1600" b="1" dirty="0">
                <a:solidFill>
                  <a:schemeClr val="tx2"/>
                </a:solidFill>
                <a:latin typeface="Times"/>
                <a:cs typeface="Times"/>
              </a:rPr>
              <a:t> </a:t>
            </a:r>
            <a:endParaRPr lang="it-IT" sz="1600" b="1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6EB78-AFF8-7A3C-E321-C56B908FE727}"/>
              </a:ext>
            </a:extLst>
          </p:cNvPr>
          <p:cNvSpPr txBox="1"/>
          <p:nvPr/>
        </p:nvSpPr>
        <p:spPr>
          <a:xfrm>
            <a:off x="0" y="-612023"/>
            <a:ext cx="609407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800" b="1" u="sng" dirty="0" err="1">
                <a:solidFill>
                  <a:schemeClr val="tx2"/>
                </a:solidFill>
              </a:rPr>
              <a:t>Experimental</a:t>
            </a:r>
            <a:r>
              <a:rPr lang="it-IT" sz="2800" b="1" u="sng" dirty="0">
                <a:solidFill>
                  <a:schemeClr val="tx2"/>
                </a:solidFill>
              </a:rPr>
              <a:t> Set-up</a:t>
            </a:r>
          </a:p>
        </p:txBody>
      </p:sp>
      <p:sp>
        <p:nvSpPr>
          <p:cNvPr id="20" name="CasellaDiTesto 53">
            <a:extLst>
              <a:ext uri="{FF2B5EF4-FFF2-40B4-BE49-F238E27FC236}">
                <a16:creationId xmlns:a16="http://schemas.microsoft.com/office/drawing/2014/main" id="{813050B1-A967-8502-80FF-8B91A54D137B}"/>
              </a:ext>
            </a:extLst>
          </p:cNvPr>
          <p:cNvSpPr txBox="1"/>
          <p:nvPr/>
        </p:nvSpPr>
        <p:spPr>
          <a:xfrm>
            <a:off x="58328" y="3873068"/>
            <a:ext cx="3980692" cy="400110"/>
          </a:xfrm>
          <a:prstGeom prst="rect">
            <a:avLst/>
          </a:prstGeom>
          <a:noFill/>
          <a:ln>
            <a:solidFill>
              <a:srgbClr val="FF9300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chemeClr val="tx2"/>
                </a:solidFill>
              </a:rPr>
              <a:t>Space </a:t>
            </a:r>
            <a:r>
              <a:rPr lang="it-IT" sz="2000" b="1" dirty="0" err="1">
                <a:solidFill>
                  <a:schemeClr val="tx2"/>
                </a:solidFill>
              </a:rPr>
              <a:t>resolution</a:t>
            </a:r>
            <a:r>
              <a:rPr lang="it-IT" sz="2000" b="1" dirty="0">
                <a:solidFill>
                  <a:schemeClr val="tx2"/>
                </a:solidFill>
              </a:rPr>
              <a:t>: 500</a:t>
            </a:r>
            <a:r>
              <a:rPr lang="it-IT" sz="2000" b="1" dirty="0">
                <a:solidFill>
                  <a:schemeClr val="tx2"/>
                </a:solidFill>
                <a:latin typeface="Symbol" pitchFamily="2" charset="2"/>
              </a:rPr>
              <a:t>m</a:t>
            </a:r>
            <a:r>
              <a:rPr lang="it-IT" sz="2000" b="1" dirty="0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23" name="CasellaDiTesto 71">
            <a:extLst>
              <a:ext uri="{FF2B5EF4-FFF2-40B4-BE49-F238E27FC236}">
                <a16:creationId xmlns:a16="http://schemas.microsoft.com/office/drawing/2014/main" id="{A6DD5E0B-5291-B997-C964-04AA0C92F7A1}"/>
              </a:ext>
            </a:extLst>
          </p:cNvPr>
          <p:cNvSpPr txBox="1"/>
          <p:nvPr/>
        </p:nvSpPr>
        <p:spPr>
          <a:xfrm>
            <a:off x="58328" y="3398562"/>
            <a:ext cx="3980692" cy="400110"/>
          </a:xfrm>
          <a:prstGeom prst="rect">
            <a:avLst/>
          </a:prstGeom>
          <a:noFill/>
          <a:ln>
            <a:solidFill>
              <a:srgbClr val="FF9300"/>
            </a:solidFill>
          </a:ln>
          <a:effectLst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chemeClr val="tx2"/>
                </a:solidFill>
              </a:rPr>
              <a:t>Energy </a:t>
            </a:r>
            <a:r>
              <a:rPr lang="it-IT" sz="2000" b="1" dirty="0" err="1">
                <a:solidFill>
                  <a:schemeClr val="tx2"/>
                </a:solidFill>
              </a:rPr>
              <a:t>resolution</a:t>
            </a:r>
            <a:r>
              <a:rPr lang="it-IT" sz="2000" b="1" dirty="0">
                <a:solidFill>
                  <a:schemeClr val="tx2"/>
                </a:solidFill>
              </a:rPr>
              <a:t>: 236 eV @ 8 </a:t>
            </a:r>
            <a:r>
              <a:rPr lang="it-IT" sz="2000" b="1" dirty="0" err="1">
                <a:solidFill>
                  <a:schemeClr val="tx2"/>
                </a:solidFill>
              </a:rPr>
              <a:t>keV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27" name="CasellaDiTesto 71">
            <a:extLst>
              <a:ext uri="{FF2B5EF4-FFF2-40B4-BE49-F238E27FC236}">
                <a16:creationId xmlns:a16="http://schemas.microsoft.com/office/drawing/2014/main" id="{8D34E486-295B-9C9E-3AF6-A5623F7D5452}"/>
              </a:ext>
            </a:extLst>
          </p:cNvPr>
          <p:cNvSpPr txBox="1"/>
          <p:nvPr/>
        </p:nvSpPr>
        <p:spPr>
          <a:xfrm>
            <a:off x="29484" y="550603"/>
            <a:ext cx="4009535" cy="400110"/>
          </a:xfrm>
          <a:prstGeom prst="rect">
            <a:avLst/>
          </a:prstGeom>
          <a:solidFill>
            <a:srgbClr val="FF8001"/>
          </a:solidFill>
          <a:ln>
            <a:solidFill>
              <a:srgbClr val="FF9300"/>
            </a:solidFill>
          </a:ln>
          <a:effectLst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chemeClr val="bg1"/>
                </a:solidFill>
              </a:rPr>
              <a:t>CCD Camera &amp; Pin-hole System</a:t>
            </a:r>
          </a:p>
        </p:txBody>
      </p:sp>
      <p:pic>
        <p:nvPicPr>
          <p:cNvPr id="28" name="Immagine 2">
            <a:extLst>
              <a:ext uri="{FF2B5EF4-FFF2-40B4-BE49-F238E27FC236}">
                <a16:creationId xmlns:a16="http://schemas.microsoft.com/office/drawing/2014/main" id="{08D666A3-B66C-6791-E56A-1295EAF26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81" y="142937"/>
            <a:ext cx="8415019" cy="4788762"/>
          </a:xfrm>
          <a:prstGeom prst="rect">
            <a:avLst/>
          </a:prstGeom>
        </p:spPr>
      </p:pic>
      <p:pic>
        <p:nvPicPr>
          <p:cNvPr id="21" name="Registrazione schermo 7">
            <a:hlinkClick r:id="" action="ppaction://media"/>
            <a:extLst>
              <a:ext uri="{FF2B5EF4-FFF2-40B4-BE49-F238E27FC236}">
                <a16:creationId xmlns:a16="http://schemas.microsoft.com/office/drawing/2014/main" id="{4E3D0F68-B000-91D0-7E9A-E84A5D912C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1460" y="2784049"/>
            <a:ext cx="2592288" cy="2180462"/>
          </a:xfrm>
          <a:prstGeom prst="rect">
            <a:avLst/>
          </a:prstGeom>
        </p:spPr>
      </p:pic>
      <p:pic>
        <p:nvPicPr>
          <p:cNvPr id="29" name="Immagine 23">
            <a:extLst>
              <a:ext uri="{FF2B5EF4-FFF2-40B4-BE49-F238E27FC236}">
                <a16:creationId xmlns:a16="http://schemas.microsoft.com/office/drawing/2014/main" id="{DF6A34C6-E390-64B8-ED10-C1369C776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8" y="4347574"/>
            <a:ext cx="3136477" cy="210592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B19BAB5-AEC0-A3C2-23C4-53DC1986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162" y="4905500"/>
            <a:ext cx="2187654" cy="15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egnaposto numero diapositiva 17">
            <a:extLst>
              <a:ext uri="{FF2B5EF4-FFF2-40B4-BE49-F238E27FC236}">
                <a16:creationId xmlns:a16="http://schemas.microsoft.com/office/drawing/2014/main" id="{D62A9AF9-FD59-11B7-B101-4F1A8B6F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457A05-61C6-16BE-5CEA-7D293E2AC595}"/>
              </a:ext>
            </a:extLst>
          </p:cNvPr>
          <p:cNvSpPr txBox="1"/>
          <p:nvPr/>
        </p:nvSpPr>
        <p:spPr>
          <a:xfrm>
            <a:off x="0" y="-612023"/>
            <a:ext cx="947474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chemeClr val="tx2"/>
                </a:solidFill>
              </a:rPr>
              <a:t>State of the Art Single </a:t>
            </a:r>
            <a:r>
              <a:rPr lang="it-IT" sz="2800" b="1" u="sng" dirty="0" err="1">
                <a:solidFill>
                  <a:schemeClr val="tx2"/>
                </a:solidFill>
              </a:rPr>
              <a:t>Photon</a:t>
            </a:r>
            <a:r>
              <a:rPr lang="it-IT" sz="2800" b="1" u="sng" dirty="0">
                <a:solidFill>
                  <a:schemeClr val="tx2"/>
                </a:solidFill>
              </a:rPr>
              <a:t> </a:t>
            </a:r>
            <a:r>
              <a:rPr lang="it-IT" sz="2800" b="1" u="sng" dirty="0" err="1">
                <a:solidFill>
                  <a:schemeClr val="tx2"/>
                </a:solidFill>
              </a:rPr>
              <a:t>Counting</a:t>
            </a:r>
            <a:r>
              <a:rPr lang="it-IT" sz="2800" b="1" u="sng" dirty="0">
                <a:solidFill>
                  <a:schemeClr val="tx2"/>
                </a:solidFill>
              </a:rPr>
              <a:t> </a:t>
            </a:r>
            <a:r>
              <a:rPr lang="it-IT" sz="2800" b="1" u="sng" dirty="0" err="1">
                <a:solidFill>
                  <a:schemeClr val="tx2"/>
                </a:solidFill>
              </a:rPr>
              <a:t>Algorithm</a:t>
            </a:r>
            <a:endParaRPr lang="it-IT" sz="2800" b="1" u="sng" dirty="0">
              <a:solidFill>
                <a:schemeClr val="tx2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DDAA819-57E9-F95E-EE7F-8660495C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659" y="3116531"/>
            <a:ext cx="1228341" cy="8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5FFC2A-07CA-F43A-3297-105F3D07E31F}"/>
              </a:ext>
            </a:extLst>
          </p:cNvPr>
          <p:cNvSpPr txBox="1"/>
          <p:nvPr/>
        </p:nvSpPr>
        <p:spPr>
          <a:xfrm>
            <a:off x="10940" y="6446838"/>
            <a:ext cx="554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 </a:t>
            </a:r>
            <a:r>
              <a:rPr lang="it-IT" dirty="0" err="1">
                <a:solidFill>
                  <a:schemeClr val="bg1"/>
                </a:solidFill>
              </a:rPr>
              <a:t>Introduction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Segnaposto contenuto 5">
            <a:extLst>
              <a:ext uri="{FF2B5EF4-FFF2-40B4-BE49-F238E27FC236}">
                <a16:creationId xmlns:a16="http://schemas.microsoft.com/office/drawing/2014/main" id="{2C8C303E-F8D2-8C56-63B2-9CABB6E96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7" t="24326" r="22720" b="11921"/>
          <a:stretch/>
        </p:blipFill>
        <p:spPr>
          <a:xfrm>
            <a:off x="10940" y="3406525"/>
            <a:ext cx="4807485" cy="3021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B908F1-4AB5-734C-7230-2CD6EE883E20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Immagine 6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045D0C97-B6FF-665E-3730-25EB682AA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704" y="34206"/>
            <a:ext cx="3903564" cy="2927673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08395-7E6A-8778-F6A4-76B0449F8D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77" t="40930" r="23953" b="35349"/>
          <a:stretch/>
        </p:blipFill>
        <p:spPr>
          <a:xfrm>
            <a:off x="4696289" y="4562272"/>
            <a:ext cx="7443704" cy="1836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2A9602-97E2-646D-DAF5-CA90504813FC}"/>
              </a:ext>
            </a:extLst>
          </p:cNvPr>
          <p:cNvSpPr/>
          <p:nvPr/>
        </p:nvSpPr>
        <p:spPr>
          <a:xfrm>
            <a:off x="5416137" y="4732312"/>
            <a:ext cx="829022" cy="261221"/>
          </a:xfrm>
          <a:prstGeom prst="rect">
            <a:avLst/>
          </a:prstGeom>
          <a:solidFill>
            <a:srgbClr val="FEA612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Ar </a:t>
            </a:r>
            <a:r>
              <a:rPr lang="it-IT" sz="1200" dirty="0" err="1">
                <a:solidFill>
                  <a:schemeClr val="tx1"/>
                </a:solidFill>
              </a:rPr>
              <a:t>filterd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281AF-6F81-A38C-E51B-431938D734BC}"/>
              </a:ext>
            </a:extLst>
          </p:cNvPr>
          <p:cNvSpPr/>
          <p:nvPr/>
        </p:nvSpPr>
        <p:spPr>
          <a:xfrm>
            <a:off x="10268315" y="4729576"/>
            <a:ext cx="829022" cy="261221"/>
          </a:xfrm>
          <a:prstGeom prst="rect">
            <a:avLst/>
          </a:prstGeom>
          <a:solidFill>
            <a:srgbClr val="FEA612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Ta </a:t>
            </a:r>
            <a:r>
              <a:rPr lang="it-IT" sz="1200" dirty="0" err="1">
                <a:solidFill>
                  <a:schemeClr val="tx1"/>
                </a:solidFill>
              </a:rPr>
              <a:t>filterd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54B5D4-4ABB-4F6B-9F28-903F8F652062}"/>
              </a:ext>
            </a:extLst>
          </p:cNvPr>
          <p:cNvSpPr/>
          <p:nvPr/>
        </p:nvSpPr>
        <p:spPr>
          <a:xfrm>
            <a:off x="7837359" y="4719340"/>
            <a:ext cx="829022" cy="261221"/>
          </a:xfrm>
          <a:prstGeom prst="rect">
            <a:avLst/>
          </a:prstGeom>
          <a:solidFill>
            <a:srgbClr val="FEA612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Ti </a:t>
            </a:r>
            <a:r>
              <a:rPr lang="it-IT" sz="1200" dirty="0" err="1">
                <a:solidFill>
                  <a:schemeClr val="tx1"/>
                </a:solidFill>
              </a:rPr>
              <a:t>filterd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CasellaDiTesto 30">
            <a:extLst>
              <a:ext uri="{FF2B5EF4-FFF2-40B4-BE49-F238E27FC236}">
                <a16:creationId xmlns:a16="http://schemas.microsoft.com/office/drawing/2014/main" id="{32C6549F-5188-457E-985D-7A301D94F9CF}"/>
              </a:ext>
            </a:extLst>
          </p:cNvPr>
          <p:cNvSpPr txBox="1"/>
          <p:nvPr/>
        </p:nvSpPr>
        <p:spPr>
          <a:xfrm>
            <a:off x="168977" y="1198519"/>
            <a:ext cx="74437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ecoupling of </a:t>
            </a: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energy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short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-time (@ 50-500ms)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thousands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frames</a:t>
            </a:r>
          </a:p>
          <a:p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pile-up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endParaRPr lang="it-IT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it-IT" sz="16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Cluster Size Filtering:</a:t>
            </a:r>
            <a:endParaRPr lang="it-IT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Large size (&gt; 5 pixels): multi-</a:t>
            </a:r>
            <a:r>
              <a:rPr lang="it-IT" sz="1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photons</a:t>
            </a: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Small size (≤ 5 pixels): single-</a:t>
            </a:r>
            <a:r>
              <a:rPr lang="it-IT" sz="1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photon</a:t>
            </a: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31">
            <a:extLst>
              <a:ext uri="{FF2B5EF4-FFF2-40B4-BE49-F238E27FC236}">
                <a16:creationId xmlns:a16="http://schemas.microsoft.com/office/drawing/2014/main" id="{70F44CDA-097A-23BB-0677-7EDD5D83D31F}"/>
              </a:ext>
            </a:extLst>
          </p:cNvPr>
          <p:cNvSpPr txBox="1"/>
          <p:nvPr/>
        </p:nvSpPr>
        <p:spPr>
          <a:xfrm>
            <a:off x="30732" y="550603"/>
            <a:ext cx="634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pixel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indipendent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spectrally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-sensitive detector:</a:t>
            </a:r>
          </a:p>
          <a:p>
            <a:pPr algn="just"/>
            <a:r>
              <a:rPr lang="it-IT" b="1" u="sng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SPATIALLY-RESOLVED SPECTROSCOPY</a:t>
            </a:r>
            <a:r>
              <a:rPr lang="it-IT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pixel-by-pixel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BCBDA10-D50C-118F-A187-616D92A42D2A}"/>
              </a:ext>
            </a:extLst>
          </p:cNvPr>
          <p:cNvSpPr/>
          <p:nvPr/>
        </p:nvSpPr>
        <p:spPr>
          <a:xfrm>
            <a:off x="8158003" y="1033749"/>
            <a:ext cx="1895045" cy="1899069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phic 18" descr="Magnifying glass with solid fill">
            <a:extLst>
              <a:ext uri="{FF2B5EF4-FFF2-40B4-BE49-F238E27FC236}">
                <a16:creationId xmlns:a16="http://schemas.microsoft.com/office/drawing/2014/main" id="{5068B3E2-83E5-3A4A-4C32-410D4DA85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245287">
            <a:off x="7045407" y="628353"/>
            <a:ext cx="3535952" cy="3535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779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E1558-72F9-FB4A-7673-9AE0345C1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92208A-2DDF-707A-EB97-46C9EA3A7EA4}"/>
              </a:ext>
            </a:extLst>
          </p:cNvPr>
          <p:cNvSpPr txBox="1"/>
          <p:nvPr/>
        </p:nvSpPr>
        <p:spPr>
          <a:xfrm>
            <a:off x="0" y="-612023"/>
            <a:ext cx="9474740" cy="116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800" b="1" u="sng" dirty="0">
                <a:solidFill>
                  <a:schemeClr val="tx2"/>
                </a:solidFill>
              </a:rPr>
              <a:t>State of the Art Single </a:t>
            </a:r>
            <a:r>
              <a:rPr lang="it-IT" sz="2800" b="1" u="sng" dirty="0" err="1">
                <a:solidFill>
                  <a:schemeClr val="tx2"/>
                </a:solidFill>
              </a:rPr>
              <a:t>Photon</a:t>
            </a:r>
            <a:r>
              <a:rPr lang="it-IT" sz="2800" b="1" u="sng" dirty="0">
                <a:solidFill>
                  <a:schemeClr val="tx2"/>
                </a:solidFill>
              </a:rPr>
              <a:t> </a:t>
            </a:r>
            <a:r>
              <a:rPr lang="it-IT" sz="2800" b="1" u="sng" dirty="0" err="1">
                <a:solidFill>
                  <a:schemeClr val="tx2"/>
                </a:solidFill>
              </a:rPr>
              <a:t>Counting</a:t>
            </a:r>
            <a:r>
              <a:rPr lang="it-IT" sz="2800" b="1" u="sng" dirty="0">
                <a:solidFill>
                  <a:schemeClr val="tx2"/>
                </a:solidFill>
              </a:rPr>
              <a:t> </a:t>
            </a:r>
            <a:r>
              <a:rPr lang="it-IT" sz="2800" b="1" u="sng" dirty="0" err="1">
                <a:solidFill>
                  <a:schemeClr val="tx2"/>
                </a:solidFill>
              </a:rPr>
              <a:t>Algorithm</a:t>
            </a:r>
            <a:endParaRPr lang="it-IT" sz="2800" b="1" u="sng" dirty="0">
              <a:solidFill>
                <a:schemeClr val="tx2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979CF8-E2B6-235B-11E0-D8D2996FD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659" y="3116531"/>
            <a:ext cx="1228341" cy="8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03FBA0-424E-7A7C-C5BC-F0F446A9C01A}"/>
              </a:ext>
            </a:extLst>
          </p:cNvPr>
          <p:cNvSpPr txBox="1"/>
          <p:nvPr/>
        </p:nvSpPr>
        <p:spPr>
          <a:xfrm>
            <a:off x="10940" y="6446838"/>
            <a:ext cx="554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 </a:t>
            </a:r>
            <a:r>
              <a:rPr lang="it-IT" dirty="0" err="1">
                <a:solidFill>
                  <a:schemeClr val="bg1"/>
                </a:solidFill>
              </a:rPr>
              <a:t>Introduction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Segnaposto contenuto 5">
            <a:extLst>
              <a:ext uri="{FF2B5EF4-FFF2-40B4-BE49-F238E27FC236}">
                <a16:creationId xmlns:a16="http://schemas.microsoft.com/office/drawing/2014/main" id="{9229E185-D977-E79B-ACDA-3BBE6D29B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7" t="24326" r="22720" b="11921"/>
          <a:stretch/>
        </p:blipFill>
        <p:spPr>
          <a:xfrm>
            <a:off x="10940" y="3406525"/>
            <a:ext cx="4807485" cy="3021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00135-0AF2-CCD4-6C6C-2F8BC50D2E81}"/>
              </a:ext>
            </a:extLst>
          </p:cNvPr>
          <p:cNvSpPr txBox="1"/>
          <p:nvPr/>
        </p:nvSpPr>
        <p:spPr>
          <a:xfrm>
            <a:off x="11744647" y="6454462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Immagine 6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1CBF763F-6050-ED5E-ADDD-831379ABC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704" y="34206"/>
            <a:ext cx="3903564" cy="2927673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58BDD-9321-AD5C-BCCA-8DB6DA5FEC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77" t="40930" r="23953" b="35349"/>
          <a:stretch/>
        </p:blipFill>
        <p:spPr>
          <a:xfrm>
            <a:off x="4696289" y="4562272"/>
            <a:ext cx="7443704" cy="1836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056D31-C818-08BC-833F-6B383C352DB6}"/>
              </a:ext>
            </a:extLst>
          </p:cNvPr>
          <p:cNvSpPr/>
          <p:nvPr/>
        </p:nvSpPr>
        <p:spPr>
          <a:xfrm>
            <a:off x="5416137" y="4732312"/>
            <a:ext cx="829022" cy="261221"/>
          </a:xfrm>
          <a:prstGeom prst="rect">
            <a:avLst/>
          </a:prstGeom>
          <a:solidFill>
            <a:srgbClr val="FEA612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Ar </a:t>
            </a:r>
            <a:r>
              <a:rPr lang="it-IT" sz="1200" dirty="0" err="1">
                <a:solidFill>
                  <a:schemeClr val="tx1"/>
                </a:solidFill>
              </a:rPr>
              <a:t>filterd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98427-BF32-DB66-6960-2937F4C8BF84}"/>
              </a:ext>
            </a:extLst>
          </p:cNvPr>
          <p:cNvSpPr/>
          <p:nvPr/>
        </p:nvSpPr>
        <p:spPr>
          <a:xfrm>
            <a:off x="10268315" y="4729576"/>
            <a:ext cx="829022" cy="261221"/>
          </a:xfrm>
          <a:prstGeom prst="rect">
            <a:avLst/>
          </a:prstGeom>
          <a:solidFill>
            <a:srgbClr val="FEA612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Ta </a:t>
            </a:r>
            <a:r>
              <a:rPr lang="it-IT" sz="1200" dirty="0" err="1">
                <a:solidFill>
                  <a:schemeClr val="tx1"/>
                </a:solidFill>
              </a:rPr>
              <a:t>filterd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8638BC-D0B9-CD70-2AB3-F7BB9032D62F}"/>
              </a:ext>
            </a:extLst>
          </p:cNvPr>
          <p:cNvSpPr/>
          <p:nvPr/>
        </p:nvSpPr>
        <p:spPr>
          <a:xfrm>
            <a:off x="7837359" y="4719340"/>
            <a:ext cx="829022" cy="261221"/>
          </a:xfrm>
          <a:prstGeom prst="rect">
            <a:avLst/>
          </a:prstGeom>
          <a:solidFill>
            <a:srgbClr val="FEA612"/>
          </a:solidFill>
          <a:ln>
            <a:solidFill>
              <a:srgbClr val="FEA6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Ti </a:t>
            </a:r>
            <a:r>
              <a:rPr lang="it-IT" sz="1200" dirty="0" err="1">
                <a:solidFill>
                  <a:schemeClr val="tx1"/>
                </a:solidFill>
              </a:rPr>
              <a:t>filterd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" name="CasellaDiTesto 31">
            <a:extLst>
              <a:ext uri="{FF2B5EF4-FFF2-40B4-BE49-F238E27FC236}">
                <a16:creationId xmlns:a16="http://schemas.microsoft.com/office/drawing/2014/main" id="{7AD6E995-B7D5-6D00-27D3-A33E3B59D87B}"/>
              </a:ext>
            </a:extLst>
          </p:cNvPr>
          <p:cNvSpPr txBox="1"/>
          <p:nvPr/>
        </p:nvSpPr>
        <p:spPr>
          <a:xfrm>
            <a:off x="30732" y="560331"/>
            <a:ext cx="634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pixel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indipendent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spectrally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-sensitive detector:</a:t>
            </a:r>
          </a:p>
          <a:p>
            <a:pPr algn="just"/>
            <a:r>
              <a:rPr lang="it-IT" b="1" u="sng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SPATIALLY-RESOLVED SPECTROSCOPY</a:t>
            </a:r>
            <a:r>
              <a:rPr lang="it-IT" b="1" dirty="0">
                <a:solidFill>
                  <a:srgbClr val="FF80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pixel-by-pixel </a:t>
            </a:r>
          </a:p>
        </p:txBody>
      </p:sp>
      <p:pic>
        <p:nvPicPr>
          <p:cNvPr id="4" name="Graphic 3" descr="Right pointing backhand index outline">
            <a:extLst>
              <a:ext uri="{FF2B5EF4-FFF2-40B4-BE49-F238E27FC236}">
                <a16:creationId xmlns:a16="http://schemas.microsoft.com/office/drawing/2014/main" id="{D3CAB315-428E-F9CC-C56D-E7B139EB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551527">
            <a:off x="6603637" y="2665873"/>
            <a:ext cx="914400" cy="914400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B1B927-4D84-AF6B-5AA1-A0FB30C2C16D}"/>
              </a:ext>
            </a:extLst>
          </p:cNvPr>
          <p:cNvSpPr/>
          <p:nvPr/>
        </p:nvSpPr>
        <p:spPr>
          <a:xfrm>
            <a:off x="8158003" y="1033749"/>
            <a:ext cx="1895045" cy="1899069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 descr="Magnifying glass with solid fill">
            <a:extLst>
              <a:ext uri="{FF2B5EF4-FFF2-40B4-BE49-F238E27FC236}">
                <a16:creationId xmlns:a16="http://schemas.microsoft.com/office/drawing/2014/main" id="{34C4D27F-F121-08C1-D1A7-FD846D293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245287">
            <a:off x="7045407" y="628353"/>
            <a:ext cx="3535952" cy="3535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D7F2B6-4E7B-923D-869E-EB724C5E9F48}"/>
              </a:ext>
            </a:extLst>
          </p:cNvPr>
          <p:cNvSpPr/>
          <p:nvPr/>
        </p:nvSpPr>
        <p:spPr>
          <a:xfrm>
            <a:off x="4868526" y="3562852"/>
            <a:ext cx="6034091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Check on Giorgio </a:t>
            </a:r>
            <a:r>
              <a:rPr lang="it-IT" sz="2000" b="1" dirty="0" err="1">
                <a:solidFill>
                  <a:schemeClr val="tx1"/>
                </a:solidFill>
              </a:rPr>
              <a:t>Finocchiaro’s</a:t>
            </a:r>
            <a:r>
              <a:rPr lang="it-IT" sz="2000" b="1" dirty="0">
                <a:solidFill>
                  <a:schemeClr val="tx1"/>
                </a:solidFill>
              </a:rPr>
              <a:t> Talk: Space and time-</a:t>
            </a:r>
            <a:r>
              <a:rPr lang="it-IT" sz="2000" b="1" dirty="0" err="1">
                <a:solidFill>
                  <a:schemeClr val="tx1"/>
                </a:solidFill>
              </a:rPr>
              <a:t>resolved</a:t>
            </a:r>
            <a:r>
              <a:rPr lang="it-IT" sz="2000" b="1" dirty="0">
                <a:solidFill>
                  <a:schemeClr val="tx1"/>
                </a:solidFill>
              </a:rPr>
              <a:t> X-ray </a:t>
            </a:r>
            <a:r>
              <a:rPr lang="it-IT" sz="2000" b="1" dirty="0" err="1">
                <a:solidFill>
                  <a:schemeClr val="tx1"/>
                </a:solidFill>
              </a:rPr>
              <a:t>spectroscopy</a:t>
            </a:r>
            <a:r>
              <a:rPr lang="it-IT" sz="2000" b="1" dirty="0">
                <a:solidFill>
                  <a:schemeClr val="tx1"/>
                </a:solidFill>
              </a:rPr>
              <a:t> technique by CCD </a:t>
            </a:r>
            <a:r>
              <a:rPr lang="it-IT" sz="2000" b="1" dirty="0" err="1">
                <a:solidFill>
                  <a:schemeClr val="tx1"/>
                </a:solidFill>
              </a:rPr>
              <a:t>pinhole</a:t>
            </a:r>
            <a:r>
              <a:rPr lang="it-IT" sz="2000" b="1" dirty="0">
                <a:solidFill>
                  <a:schemeClr val="tx1"/>
                </a:solidFill>
              </a:rPr>
              <a:t> camera</a:t>
            </a:r>
            <a:r>
              <a:rPr lang="it-IT" sz="2000" b="1" dirty="0"/>
              <a:t> </a:t>
            </a:r>
          </a:p>
        </p:txBody>
      </p:sp>
      <p:sp>
        <p:nvSpPr>
          <p:cNvPr id="18" name="CasellaDiTesto 30">
            <a:extLst>
              <a:ext uri="{FF2B5EF4-FFF2-40B4-BE49-F238E27FC236}">
                <a16:creationId xmlns:a16="http://schemas.microsoft.com/office/drawing/2014/main" id="{CA136872-67CB-96B1-7FE1-74BE99D20D65}"/>
              </a:ext>
            </a:extLst>
          </p:cNvPr>
          <p:cNvSpPr txBox="1"/>
          <p:nvPr/>
        </p:nvSpPr>
        <p:spPr>
          <a:xfrm>
            <a:off x="168977" y="1198519"/>
            <a:ext cx="74437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ecoupling of </a:t>
            </a: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energy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short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-time (@ 50-500ms)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thousands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frames</a:t>
            </a:r>
          </a:p>
          <a:p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pile-up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endParaRPr lang="it-IT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it-IT" sz="16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Cluster Size Filtering:</a:t>
            </a:r>
            <a:endParaRPr lang="it-IT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Large size (&gt; 5 pixels): multi-</a:t>
            </a:r>
            <a:r>
              <a:rPr lang="it-IT" sz="1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photons</a:t>
            </a: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Small size (≤ 5 pixels): single-</a:t>
            </a:r>
            <a:r>
              <a:rPr lang="it-IT" sz="1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photon</a:t>
            </a:r>
            <a:r>
              <a:rPr lang="it-IT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51530-FE71-29CB-2F76-0FD1D32E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D65AE3-F696-8F6A-E676-3467E7C489BD}"/>
              </a:ext>
            </a:extLst>
          </p:cNvPr>
          <p:cNvSpPr txBox="1"/>
          <p:nvPr/>
        </p:nvSpPr>
        <p:spPr>
          <a:xfrm>
            <a:off x="56661" y="213273"/>
            <a:ext cx="5838301" cy="235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br>
              <a:rPr lang="it-IT" sz="2000" b="1" dirty="0"/>
            </a:br>
            <a:r>
              <a:rPr lang="en-US" sz="2000" dirty="0"/>
              <a:t>Employing a </a:t>
            </a:r>
            <a:r>
              <a:rPr lang="en-US" sz="2000" b="1" dirty="0">
                <a:solidFill>
                  <a:schemeClr val="accent2"/>
                </a:solidFill>
              </a:rPr>
              <a:t>Machine Learning Algorithm </a:t>
            </a:r>
            <a:r>
              <a:rPr lang="en-US" sz="2000" dirty="0"/>
              <a:t>allows to: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000" b="1" u="sng" dirty="0"/>
              <a:t>Improve the energy resolution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000" b="1" u="sng" dirty="0"/>
              <a:t>Improve the signal to noise ratio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000" b="1" u="sng" dirty="0"/>
              <a:t>Minimize the spurious effect contribution</a:t>
            </a:r>
            <a:endParaRPr lang="en-US" sz="2000" dirty="0"/>
          </a:p>
        </p:txBody>
      </p:sp>
      <p:pic>
        <p:nvPicPr>
          <p:cNvPr id="4" name="Immagine 34">
            <a:extLst>
              <a:ext uri="{FF2B5EF4-FFF2-40B4-BE49-F238E27FC236}">
                <a16:creationId xmlns:a16="http://schemas.microsoft.com/office/drawing/2014/main" id="{FB81889A-51D1-8B75-6271-8BFA6E6697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7174" y1="78727" x2="36739" y2="79818"/>
                        <a14:backgroundMark x1="36739" y1="79818" x2="28370" y2="76727"/>
                        <a14:backgroundMark x1="28370" y1="76727" x2="22826" y2="84182"/>
                        <a14:backgroundMark x1="22826" y1="84182" x2="32826" y2="75636"/>
                        <a14:backgroundMark x1="32826" y1="75636" x2="34457" y2="84909"/>
                        <a14:backgroundMark x1="34457" y1="84909" x2="34130" y2="85273"/>
                        <a14:backgroundMark x1="33152" y1="74727" x2="35326" y2="84909"/>
                        <a14:backgroundMark x1="35326" y1="84909" x2="25326" y2="82000"/>
                        <a14:backgroundMark x1="25326" y1="82000" x2="22500" y2="86182"/>
                        <a14:backgroundMark x1="25326" y1="75818" x2="25326" y2="75818"/>
                        <a14:backgroundMark x1="25217" y1="75273" x2="27826" y2="76727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81" y="-166412"/>
            <a:ext cx="2786268" cy="1665704"/>
          </a:xfrm>
          <a:prstGeom prst="rect">
            <a:avLst/>
          </a:prstGeom>
          <a:solidFill>
            <a:srgbClr val="FEF7F4">
              <a:alpha val="0"/>
            </a:srgbClr>
          </a:solidFill>
          <a:effectLst/>
        </p:spPr>
      </p:pic>
      <p:sp>
        <p:nvSpPr>
          <p:cNvPr id="7" name="Titolo 7">
            <a:extLst>
              <a:ext uri="{FF2B5EF4-FFF2-40B4-BE49-F238E27FC236}">
                <a16:creationId xmlns:a16="http://schemas.microsoft.com/office/drawing/2014/main" id="{7A0F2F04-B296-3F01-8888-1F3D30A4A42E}"/>
              </a:ext>
            </a:extLst>
          </p:cNvPr>
          <p:cNvSpPr txBox="1">
            <a:spLocks/>
          </p:cNvSpPr>
          <p:nvPr/>
        </p:nvSpPr>
        <p:spPr>
          <a:xfrm>
            <a:off x="0" y="-231616"/>
            <a:ext cx="6589713" cy="755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3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800" b="1" u="sng" dirty="0" err="1">
                <a:solidFill>
                  <a:schemeClr val="tx1"/>
                </a:solidFill>
              </a:rPr>
              <a:t>Purposes</a:t>
            </a:r>
            <a:r>
              <a:rPr lang="it-IT" sz="2800" b="1" u="sng" dirty="0">
                <a:solidFill>
                  <a:schemeClr val="tx1"/>
                </a:solidFill>
              </a:rPr>
              <a:t> and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8FC9A-A1E9-747F-5E54-70200203017F}"/>
              </a:ext>
            </a:extLst>
          </p:cNvPr>
          <p:cNvSpPr txBox="1"/>
          <p:nvPr/>
        </p:nvSpPr>
        <p:spPr>
          <a:xfrm>
            <a:off x="10940" y="6446838"/>
            <a:ext cx="554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High Precision X-ray </a:t>
            </a:r>
            <a:r>
              <a:rPr lang="it-IT" dirty="0" err="1">
                <a:solidFill>
                  <a:schemeClr val="bg1"/>
                </a:solidFill>
              </a:rPr>
              <a:t>Measurement</a:t>
            </a:r>
            <a:r>
              <a:rPr lang="it-IT" dirty="0">
                <a:solidFill>
                  <a:schemeClr val="bg1"/>
                </a:solidFill>
              </a:rPr>
              <a:t> 2025  -  </a:t>
            </a:r>
            <a:r>
              <a:rPr lang="it-IT" dirty="0" err="1">
                <a:solidFill>
                  <a:schemeClr val="bg1"/>
                </a:solidFill>
              </a:rPr>
              <a:t>Introduction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A94A1-D4DB-F9BE-9B57-634D93943663}"/>
              </a:ext>
            </a:extLst>
          </p:cNvPr>
          <p:cNvSpPr txBox="1"/>
          <p:nvPr/>
        </p:nvSpPr>
        <p:spPr>
          <a:xfrm>
            <a:off x="11694209" y="6432903"/>
            <a:ext cx="1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D7223-913B-0129-C485-D83337169C5D}"/>
              </a:ext>
            </a:extLst>
          </p:cNvPr>
          <p:cNvSpPr txBox="1"/>
          <p:nvPr/>
        </p:nvSpPr>
        <p:spPr>
          <a:xfrm>
            <a:off x="56661" y="3194854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decided</a:t>
            </a:r>
            <a:r>
              <a:rPr lang="it-IT" dirty="0"/>
              <a:t> to use an </a:t>
            </a:r>
            <a:r>
              <a:rPr lang="it-IT" b="1" u="sng" dirty="0" err="1">
                <a:solidFill>
                  <a:srgbClr val="FF8001"/>
                </a:solidFill>
              </a:rPr>
              <a:t>Hybrid</a:t>
            </a:r>
            <a:r>
              <a:rPr lang="it-IT" b="1" u="sng" dirty="0">
                <a:solidFill>
                  <a:srgbClr val="FF8001"/>
                </a:solidFill>
              </a:rPr>
              <a:t> </a:t>
            </a:r>
            <a:r>
              <a:rPr lang="it-IT" b="1" u="sng" dirty="0" err="1">
                <a:solidFill>
                  <a:srgbClr val="FF8001"/>
                </a:solidFill>
              </a:rPr>
              <a:t>Approach</a:t>
            </a:r>
            <a:r>
              <a:rPr lang="it-IT" b="1" u="sng" dirty="0">
                <a:solidFill>
                  <a:srgbClr val="FF8001"/>
                </a:solidFill>
              </a:rPr>
              <a:t> </a:t>
            </a:r>
            <a:endParaRPr lang="en-GB" b="1" u="sng" dirty="0">
              <a:solidFill>
                <a:srgbClr val="FF8001"/>
              </a:solidFill>
            </a:endParaRPr>
          </a:p>
        </p:txBody>
      </p:sp>
      <p:sp>
        <p:nvSpPr>
          <p:cNvPr id="6" name="Rettangolo con angoli arrotondati 9">
            <a:extLst>
              <a:ext uri="{FF2B5EF4-FFF2-40B4-BE49-F238E27FC236}">
                <a16:creationId xmlns:a16="http://schemas.microsoft.com/office/drawing/2014/main" id="{AA65ED2E-FD94-BEDD-ED1F-70C79E44CEEA}"/>
              </a:ext>
            </a:extLst>
          </p:cNvPr>
          <p:cNvSpPr/>
          <p:nvPr/>
        </p:nvSpPr>
        <p:spPr>
          <a:xfrm>
            <a:off x="8044286" y="4174114"/>
            <a:ext cx="3999056" cy="1973767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10">
            <a:extLst>
              <a:ext uri="{FF2B5EF4-FFF2-40B4-BE49-F238E27FC236}">
                <a16:creationId xmlns:a16="http://schemas.microsoft.com/office/drawing/2014/main" id="{B88C810F-7360-DA26-4072-828346898D10}"/>
              </a:ext>
            </a:extLst>
          </p:cNvPr>
          <p:cNvSpPr/>
          <p:nvPr/>
        </p:nvSpPr>
        <p:spPr>
          <a:xfrm>
            <a:off x="4288620" y="4198880"/>
            <a:ext cx="3614760" cy="1973767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15">
            <a:extLst>
              <a:ext uri="{FF2B5EF4-FFF2-40B4-BE49-F238E27FC236}">
                <a16:creationId xmlns:a16="http://schemas.microsoft.com/office/drawing/2014/main" id="{3597A365-2BB1-A725-75D6-07726C043E0A}"/>
              </a:ext>
            </a:extLst>
          </p:cNvPr>
          <p:cNvSpPr txBox="1"/>
          <p:nvPr/>
        </p:nvSpPr>
        <p:spPr>
          <a:xfrm>
            <a:off x="4688112" y="3635894"/>
            <a:ext cx="2939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accent4"/>
                </a:solidFill>
              </a:rPr>
              <a:t>Un-</a:t>
            </a:r>
            <a:r>
              <a:rPr lang="it-IT" sz="2200" b="1" dirty="0" err="1">
                <a:solidFill>
                  <a:schemeClr val="accent4"/>
                </a:solidFill>
              </a:rPr>
              <a:t>supervised</a:t>
            </a:r>
            <a:r>
              <a:rPr lang="it-IT" sz="2200" b="1" dirty="0">
                <a:solidFill>
                  <a:schemeClr val="accent4"/>
                </a:solidFill>
              </a:rPr>
              <a:t> Model</a:t>
            </a:r>
          </a:p>
        </p:txBody>
      </p:sp>
      <p:sp>
        <p:nvSpPr>
          <p:cNvPr id="11" name="CasellaDiTesto 16">
            <a:extLst>
              <a:ext uri="{FF2B5EF4-FFF2-40B4-BE49-F238E27FC236}">
                <a16:creationId xmlns:a16="http://schemas.microsoft.com/office/drawing/2014/main" id="{F755B967-FF73-AD06-1B9C-56181C5696A8}"/>
              </a:ext>
            </a:extLst>
          </p:cNvPr>
          <p:cNvSpPr txBox="1"/>
          <p:nvPr/>
        </p:nvSpPr>
        <p:spPr>
          <a:xfrm>
            <a:off x="8656710" y="3617766"/>
            <a:ext cx="2939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solidFill>
                  <a:schemeClr val="accent4"/>
                </a:solidFill>
              </a:rPr>
              <a:t>Supervised</a:t>
            </a:r>
            <a:r>
              <a:rPr lang="it-IT" sz="2200" b="1" dirty="0">
                <a:solidFill>
                  <a:schemeClr val="accent4"/>
                </a:solidFill>
              </a:rPr>
              <a:t>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F3C5E-047D-72B3-9E09-74BAA18AD16D}"/>
              </a:ext>
            </a:extLst>
          </p:cNvPr>
          <p:cNvSpPr txBox="1"/>
          <p:nvPr/>
        </p:nvSpPr>
        <p:spPr>
          <a:xfrm>
            <a:off x="435978" y="4361460"/>
            <a:ext cx="296207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CC00CC"/>
                </a:solidFill>
              </a:rPr>
              <a:t>Bwconncomp</a:t>
            </a:r>
            <a:r>
              <a:rPr lang="it-IT" sz="2400" b="1" dirty="0">
                <a:solidFill>
                  <a:srgbClr val="CC00CC"/>
                </a:solidFill>
              </a:rPr>
              <a:t>:</a:t>
            </a:r>
          </a:p>
          <a:p>
            <a:pPr algn="just"/>
            <a:r>
              <a:rPr lang="it-IT" sz="2400" dirty="0"/>
              <a:t>State of the art tool for image </a:t>
            </a:r>
            <a:r>
              <a:rPr lang="it-IT" sz="2400" dirty="0" err="1"/>
              <a:t>analysis</a:t>
            </a:r>
            <a:endParaRPr lang="it-IT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30FD2-89DD-5103-BFD5-DB18D52BF9F6}"/>
              </a:ext>
            </a:extLst>
          </p:cNvPr>
          <p:cNvSpPr txBox="1"/>
          <p:nvPr/>
        </p:nvSpPr>
        <p:spPr>
          <a:xfrm>
            <a:off x="4373074" y="4361460"/>
            <a:ext cx="35303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4"/>
                </a:solidFill>
              </a:rPr>
              <a:t>Clustering </a:t>
            </a:r>
            <a:r>
              <a:rPr lang="it-IT" sz="2400" b="1" dirty="0" err="1">
                <a:solidFill>
                  <a:schemeClr val="accent4"/>
                </a:solidFill>
              </a:rPr>
              <a:t>Algorithms</a:t>
            </a:r>
            <a:r>
              <a:rPr lang="it-IT" sz="2400" b="1" dirty="0">
                <a:solidFill>
                  <a:schemeClr val="accent4"/>
                </a:solidFill>
              </a:rPr>
              <a:t>:</a:t>
            </a:r>
          </a:p>
          <a:p>
            <a:r>
              <a:rPr lang="it-IT" sz="2400" dirty="0"/>
              <a:t>AI tool for clustering </a:t>
            </a:r>
            <a:r>
              <a:rPr lang="it-IT" sz="2400" dirty="0" err="1"/>
              <a:t>used</a:t>
            </a:r>
            <a:r>
              <a:rPr lang="it-IT" sz="2400" dirty="0"/>
              <a:t> for pattern </a:t>
            </a:r>
            <a:r>
              <a:rPr lang="it-IT" sz="2400" dirty="0" err="1"/>
              <a:t>recognition</a:t>
            </a:r>
            <a:r>
              <a:rPr lang="it-IT" sz="2400" dirty="0"/>
              <a:t>, and </a:t>
            </a:r>
            <a:r>
              <a:rPr lang="it-IT" sz="2400" dirty="0" err="1"/>
              <a:t>labelling</a:t>
            </a:r>
            <a:endParaRPr lang="it-IT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703032-9E57-10FA-5AE0-B73A1B06C965}"/>
              </a:ext>
            </a:extLst>
          </p:cNvPr>
          <p:cNvSpPr txBox="1"/>
          <p:nvPr/>
        </p:nvSpPr>
        <p:spPr>
          <a:xfrm>
            <a:off x="8274527" y="4361460"/>
            <a:ext cx="38335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chemeClr val="accent4"/>
                </a:solidFill>
              </a:rPr>
              <a:t>Neural</a:t>
            </a:r>
            <a:r>
              <a:rPr lang="it-IT" sz="2400" b="1" dirty="0">
                <a:solidFill>
                  <a:schemeClr val="accent4"/>
                </a:solidFill>
              </a:rPr>
              <a:t> Net:</a:t>
            </a:r>
          </a:p>
          <a:p>
            <a:r>
              <a:rPr lang="it-IT" sz="2400" dirty="0" err="1"/>
              <a:t>Supervised</a:t>
            </a:r>
            <a:r>
              <a:rPr lang="it-IT" sz="2400" dirty="0"/>
              <a:t> model </a:t>
            </a:r>
            <a:r>
              <a:rPr lang="it-IT" sz="2400" dirty="0" err="1"/>
              <a:t>that</a:t>
            </a:r>
            <a:r>
              <a:rPr lang="it-IT" sz="2400" dirty="0"/>
              <a:t> works with </a:t>
            </a:r>
            <a:r>
              <a:rPr lang="it-IT" sz="2400" dirty="0" err="1"/>
              <a:t>labelled</a:t>
            </a:r>
            <a:r>
              <a:rPr lang="it-IT" sz="2400" dirty="0"/>
              <a:t> data to </a:t>
            </a:r>
            <a:r>
              <a:rPr lang="it-IT" sz="2400" dirty="0" err="1"/>
              <a:t>learn</a:t>
            </a:r>
            <a:r>
              <a:rPr lang="it-IT" sz="2400" dirty="0"/>
              <a:t> </a:t>
            </a:r>
            <a:r>
              <a:rPr lang="it-IT" sz="2400" dirty="0" err="1"/>
              <a:t>identify</a:t>
            </a:r>
            <a:r>
              <a:rPr lang="it-IT" sz="2400" dirty="0"/>
              <a:t> and </a:t>
            </a:r>
            <a:r>
              <a:rPr lang="it-IT" sz="2400" dirty="0" err="1"/>
              <a:t>classify</a:t>
            </a:r>
            <a:r>
              <a:rPr lang="it-IT" sz="2400" dirty="0"/>
              <a:t> events</a:t>
            </a:r>
          </a:p>
        </p:txBody>
      </p:sp>
      <p:sp>
        <p:nvSpPr>
          <p:cNvPr id="16" name="Rettangolo con angoli arrotondati 10">
            <a:extLst>
              <a:ext uri="{FF2B5EF4-FFF2-40B4-BE49-F238E27FC236}">
                <a16:creationId xmlns:a16="http://schemas.microsoft.com/office/drawing/2014/main" id="{EF47084D-DB71-F4E3-ACD7-1572A39656E1}"/>
              </a:ext>
            </a:extLst>
          </p:cNvPr>
          <p:cNvSpPr/>
          <p:nvPr/>
        </p:nvSpPr>
        <p:spPr>
          <a:xfrm>
            <a:off x="169009" y="4175044"/>
            <a:ext cx="3496010" cy="1997603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99FF"/>
              </a:solidFill>
            </a:endParaRPr>
          </a:p>
        </p:txBody>
      </p:sp>
      <p:sp>
        <p:nvSpPr>
          <p:cNvPr id="17" name="CasellaDiTesto 15">
            <a:extLst>
              <a:ext uri="{FF2B5EF4-FFF2-40B4-BE49-F238E27FC236}">
                <a16:creationId xmlns:a16="http://schemas.microsoft.com/office/drawing/2014/main" id="{2CCDAFE0-B684-B48A-2E87-2D982F224688}"/>
              </a:ext>
            </a:extLst>
          </p:cNvPr>
          <p:cNvSpPr txBox="1"/>
          <p:nvPr/>
        </p:nvSpPr>
        <p:spPr>
          <a:xfrm>
            <a:off x="635060" y="3635893"/>
            <a:ext cx="2939142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solidFill>
                  <a:srgbClr val="CC00CC"/>
                </a:solidFill>
              </a:rPr>
              <a:t>Previous</a:t>
            </a:r>
            <a:r>
              <a:rPr lang="it-IT" sz="2200" b="1" dirty="0">
                <a:solidFill>
                  <a:srgbClr val="CC00CC"/>
                </a:solidFill>
              </a:rPr>
              <a:t> </a:t>
            </a:r>
            <a:r>
              <a:rPr lang="it-IT" sz="2200" b="1" dirty="0" err="1">
                <a:solidFill>
                  <a:srgbClr val="CC00CC"/>
                </a:solidFill>
              </a:rPr>
              <a:t>Algorithm</a:t>
            </a:r>
            <a:endParaRPr lang="it-IT" sz="2200" b="1" dirty="0">
              <a:solidFill>
                <a:srgbClr val="CC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1D81E-A2F6-9F93-2D42-D59B7AE48EC7}"/>
              </a:ext>
            </a:extLst>
          </p:cNvPr>
          <p:cNvSpPr txBox="1"/>
          <p:nvPr/>
        </p:nvSpPr>
        <p:spPr>
          <a:xfrm>
            <a:off x="6121931" y="666440"/>
            <a:ext cx="54085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Furthermore, it will push towards different goals, such as:</a:t>
            </a:r>
          </a:p>
          <a:p>
            <a:pPr marL="342900" indent="-342900" algn="just">
              <a:lnSpc>
                <a:spcPct val="150000"/>
              </a:lnSpc>
              <a:buClr>
                <a:srgbClr val="FF8001"/>
              </a:buClr>
              <a:buFont typeface="Wingdings" panose="05000000000000000000" pitchFamily="2" charset="2"/>
              <a:buChar char="v"/>
            </a:pPr>
            <a:r>
              <a:rPr lang="en-US" sz="2000" b="1" u="sng" dirty="0"/>
              <a:t>Identification of specific patterns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Clr>
                <a:srgbClr val="FF8001"/>
              </a:buClr>
              <a:buFont typeface="Wingdings" panose="05000000000000000000" pitchFamily="2" charset="2"/>
              <a:buChar char="v"/>
            </a:pPr>
            <a:r>
              <a:rPr lang="en-US" sz="2000" b="1" u="sng" dirty="0"/>
              <a:t>Online Analysis Options</a:t>
            </a:r>
          </a:p>
          <a:p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BB5EBE-6EED-3D05-0A3D-D18651B5EC91}"/>
              </a:ext>
            </a:extLst>
          </p:cNvPr>
          <p:cNvCxnSpPr/>
          <p:nvPr/>
        </p:nvCxnSpPr>
        <p:spPr>
          <a:xfrm>
            <a:off x="10940" y="2937753"/>
            <a:ext cx="1218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2183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|27.9|9.3"/>
</p:tagLst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66282</TotalTime>
  <Words>3480</Words>
  <Application>Microsoft Office PowerPoint</Application>
  <PresentationFormat>Widescreen</PresentationFormat>
  <Paragraphs>740</Paragraphs>
  <Slides>53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Batang</vt:lpstr>
      <vt:lpstr>Aptos</vt:lpstr>
      <vt:lpstr>Arial</vt:lpstr>
      <vt:lpstr>Calibri</vt:lpstr>
      <vt:lpstr>Cambria</vt:lpstr>
      <vt:lpstr>Cambria Math</vt:lpstr>
      <vt:lpstr>Garamond</vt:lpstr>
      <vt:lpstr>Liberation Sans</vt:lpstr>
      <vt:lpstr>Symbol</vt:lpstr>
      <vt:lpstr>Times</vt:lpstr>
      <vt:lpstr>Wingdings</vt:lpstr>
      <vt:lpstr>RetrospectVTI</vt:lpstr>
      <vt:lpstr>AI Tools for Plasma Diagnostics by X-ray Imaging and Spectroscopy in the PANDORA Project Frame</vt:lpstr>
      <vt:lpstr>Outline</vt:lpstr>
      <vt:lpstr>Introduction:        CCD X-rays Imaging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steps:  Imaging &amp; Clustering Tools </vt:lpstr>
      <vt:lpstr>PowerPoint Presentation</vt:lpstr>
      <vt:lpstr>PowerPoint Presentation</vt:lpstr>
      <vt:lpstr>PowerPoint Presentation</vt:lpstr>
      <vt:lpstr>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Data Preparation and Labelling </vt:lpstr>
      <vt:lpstr> Data Preparation and Labelling </vt:lpstr>
      <vt:lpstr> Data Preparation and Labelling </vt:lpstr>
      <vt:lpstr> Data Organization </vt:lpstr>
      <vt:lpstr> Data Organization </vt:lpstr>
      <vt:lpstr>Net Development </vt:lpstr>
      <vt:lpstr>Net Development </vt:lpstr>
      <vt:lpstr>Net Development </vt:lpstr>
      <vt:lpstr>Net Development </vt:lpstr>
      <vt:lpstr>PowerPoint Presentation</vt:lpstr>
      <vt:lpstr>PowerPoint Presentation</vt:lpstr>
      <vt:lpstr>PowerPoint Presentation</vt:lpstr>
      <vt:lpstr>PowerPoint Presentation</vt:lpstr>
      <vt:lpstr>Conclusions &amp; Perspectives</vt:lpstr>
      <vt:lpstr>PowerPoint Presentation</vt:lpstr>
      <vt:lpstr>Thanks for the Attention</vt:lpstr>
      <vt:lpstr>Back-up Slides</vt:lpstr>
      <vt:lpstr>PowerPoint Presentation</vt:lpstr>
      <vt:lpstr>PowerPoint Presentation</vt:lpstr>
      <vt:lpstr>PowerPoint Presentation</vt:lpstr>
      <vt:lpstr>PowerPoint Presentation</vt:lpstr>
      <vt:lpstr>Net Development </vt:lpstr>
      <vt:lpstr>PowerPoint Presentation</vt:lpstr>
      <vt:lpstr>  Data Check </vt:lpstr>
      <vt:lpstr>Data Check </vt:lpstr>
      <vt:lpstr> Data Check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peri</dc:creator>
  <cp:lastModifiedBy>bianca peri</cp:lastModifiedBy>
  <cp:revision>45</cp:revision>
  <dcterms:created xsi:type="dcterms:W3CDTF">2025-03-05T09:22:56Z</dcterms:created>
  <dcterms:modified xsi:type="dcterms:W3CDTF">2025-06-17T15:05:54Z</dcterms:modified>
</cp:coreProperties>
</file>