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2"/>
  </p:sldMasterIdLst>
  <p:notesMasterIdLst>
    <p:notesMasterId r:id="rId32"/>
  </p:notesMasterIdLst>
  <p:sldIdLst>
    <p:sldId id="256" r:id="rId3"/>
    <p:sldId id="260" r:id="rId4"/>
    <p:sldId id="664" r:id="rId5"/>
    <p:sldId id="449" r:id="rId6"/>
    <p:sldId id="646" r:id="rId7"/>
    <p:sldId id="595" r:id="rId8"/>
    <p:sldId id="269" r:id="rId9"/>
    <p:sldId id="631" r:id="rId10"/>
    <p:sldId id="630" r:id="rId11"/>
    <p:sldId id="637" r:id="rId12"/>
    <p:sldId id="632" r:id="rId13"/>
    <p:sldId id="629" r:id="rId14"/>
    <p:sldId id="633" r:id="rId15"/>
    <p:sldId id="636" r:id="rId16"/>
    <p:sldId id="657" r:id="rId17"/>
    <p:sldId id="658" r:id="rId18"/>
    <p:sldId id="634" r:id="rId19"/>
    <p:sldId id="639" r:id="rId20"/>
    <p:sldId id="640" r:id="rId21"/>
    <p:sldId id="641" r:id="rId22"/>
    <p:sldId id="643" r:id="rId23"/>
    <p:sldId id="644" r:id="rId24"/>
    <p:sldId id="663" r:id="rId25"/>
    <p:sldId id="662" r:id="rId26"/>
    <p:sldId id="660" r:id="rId27"/>
    <p:sldId id="661" r:id="rId28"/>
    <p:sldId id="665" r:id="rId29"/>
    <p:sldId id="486" r:id="rId30"/>
    <p:sldId id="666" r:id="rId31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no Buttacavoli" initials="AB" lastIdx="1" clrIdx="0">
    <p:extLst>
      <p:ext uri="{19B8F6BF-5375-455C-9EA6-DF929625EA0E}">
        <p15:presenceInfo xmlns:p15="http://schemas.microsoft.com/office/powerpoint/2012/main" userId="Antonino Buttacavol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00"/>
    <a:srgbClr val="6633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8" autoAdjust="0"/>
    <p:restoredTop sz="96140" autoAdjust="0"/>
  </p:normalViewPr>
  <p:slideViewPr>
    <p:cSldViewPr>
      <p:cViewPr varScale="1">
        <p:scale>
          <a:sx n="78" d="100"/>
          <a:sy n="78" d="100"/>
        </p:scale>
        <p:origin x="74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it-IT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it-IT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it-IT" dirty="0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83222FE-3499-45B9-B742-BB48DFD9A7FC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3892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F360F3-D22B-4001-957C-FFD289ED9C6E}" type="slidenum">
              <a:rPr lang="it-IT"/>
              <a:pPr/>
              <a:t>1</a:t>
            </a:fld>
            <a:endParaRPr lang="it-IT" dirty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43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10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5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11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976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C4380E-5DA9-4CD3-87BE-5EB5D9CCEB42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5213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13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31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14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510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15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52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16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9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C4380E-5DA9-4CD3-87BE-5EB5D9CCEB42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5428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18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58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19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429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222FE-3499-45B9-B742-BB48DFD9A7FC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6851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20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663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21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14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22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76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D24A5-4420-F346-C67A-B7820577D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>
            <a:extLst>
              <a:ext uri="{FF2B5EF4-FFF2-40B4-BE49-F238E27FC236}">
                <a16:creationId xmlns:a16="http://schemas.microsoft.com/office/drawing/2014/main" id="{1E7C64B9-F10C-6CDC-8E3F-E577EAB17C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>
            <a:extLst>
              <a:ext uri="{FF2B5EF4-FFF2-40B4-BE49-F238E27FC236}">
                <a16:creationId xmlns:a16="http://schemas.microsoft.com/office/drawing/2014/main" id="{5F157417-E748-6166-9108-03D25A6F3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>
            <a:extLst>
              <a:ext uri="{FF2B5EF4-FFF2-40B4-BE49-F238E27FC236}">
                <a16:creationId xmlns:a16="http://schemas.microsoft.com/office/drawing/2014/main" id="{19C4233F-911A-A8F5-D91C-13C3ED367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23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3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57088-B66B-606D-E676-F39B2E23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5C86DC1-4E0C-8EE7-8AA9-18D3EBB8A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CCCAF98-AACA-2D88-4282-978E3899B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5802A9-EE51-8116-7D9B-B2DF955CE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C4380E-5DA9-4CD3-87BE-5EB5D9CCEB42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51522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25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049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26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06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705EF-74DA-75B3-83B4-276F909A2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>
            <a:extLst>
              <a:ext uri="{FF2B5EF4-FFF2-40B4-BE49-F238E27FC236}">
                <a16:creationId xmlns:a16="http://schemas.microsoft.com/office/drawing/2014/main" id="{4725F0AC-E79B-1621-F456-D6E72B1BAA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>
            <a:extLst>
              <a:ext uri="{FF2B5EF4-FFF2-40B4-BE49-F238E27FC236}">
                <a16:creationId xmlns:a16="http://schemas.microsoft.com/office/drawing/2014/main" id="{4E0CD5F0-667A-F138-D23C-4004181C3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>
            <a:extLst>
              <a:ext uri="{FF2B5EF4-FFF2-40B4-BE49-F238E27FC236}">
                <a16:creationId xmlns:a16="http://schemas.microsoft.com/office/drawing/2014/main" id="{731429DF-EFFC-F2E4-9125-F51FF3F24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3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22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4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11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noProof="0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5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965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C4380E-5DA9-4CD3-87BE-5EB5D9CCEB42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508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222FE-3499-45B9-B742-BB48DFD9A7FC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5813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8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30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ea typeface="ＭＳ Ｐゴシック" pitchFamily="34" charset="-128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/>
          <a:lstStyle/>
          <a:p>
            <a:fld id="{184F9289-06D0-4240-8A4B-9C244FCF632A}" type="slidenum">
              <a:rPr lang="it-IT" smtClean="0">
                <a:latin typeface="Arial" charset="0"/>
              </a:rPr>
              <a:pPr/>
              <a:t>9</a:t>
            </a:fld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02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103632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it-IT" noProof="0"/>
              <a:t>Fare clic per modificare lo stile del titolo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70250"/>
            <a:ext cx="85344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C47219F-C6E6-4B93-9CFB-AB8508F9F99A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8255E-CC81-4BF6-B49D-99BDB1394C6E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190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E352F-BCAB-4B43-B155-467698B02450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7128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C88C6B3-A296-4F02-B169-A2DFBE690C9A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5181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r>
              <a:rPr lang="it-IT" dirty="0"/>
              <a:t>Fare clic sull'icona per aggiungere un'immagine online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1450503-8D9C-40B2-BCF6-CFEB02B23CAF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3588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08" y="1717675"/>
            <a:ext cx="10972800" cy="45307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59F4B-EFA9-4D65-9A9A-52D9E80659E1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625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C86BA-8125-49C4-8C94-C9C9DF701753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05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CE22E-F18D-4E3C-926E-284595E6C51D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022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BFCBC-2831-4365-B8AA-AE5CF387FF92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333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DC522-79C2-4B3F-A4EA-D9C28927F7EC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1940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C6AE9-28EC-4AD7-8CBA-BDB49C021B4B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876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61E39-F197-4A4F-934B-656DEECFAE05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926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89352-ED33-4A6B-9C53-A64846B7C91D}" type="slidenum">
              <a:rPr lang="it-IT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495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it-IT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it-IT" dirty="0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80CF4546-AE09-4F14-AF51-D4D6420A4BA1}" type="slidenum">
              <a:rPr lang="it-IT"/>
              <a:pPr/>
              <a:t>‹N›</a:t>
            </a:fld>
            <a:endParaRPr lang="it-IT" dirty="0"/>
          </a:p>
        </p:txBody>
      </p:sp>
      <p:sp>
        <p:nvSpPr>
          <p:cNvPr id="15367" name="Rectangle 7" descr="Gold bar"/>
          <p:cNvSpPr>
            <a:spLocks noChangeArrowheads="1"/>
          </p:cNvSpPr>
          <p:nvPr/>
        </p:nvSpPr>
        <p:spPr bwMode="auto">
          <a:xfrm>
            <a:off x="0" y="0"/>
            <a:ext cx="3048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it-IT" sz="2400" dirty="0">
              <a:latin typeface="Times New Roman" pitchFamily="18" charset="0"/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609600" y="980728"/>
            <a:ext cx="107696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369" name="Rectangle 9" descr="Orange bar"/>
          <p:cNvSpPr>
            <a:spLocks noChangeArrowheads="1"/>
          </p:cNvSpPr>
          <p:nvPr/>
        </p:nvSpPr>
        <p:spPr bwMode="auto">
          <a:xfrm>
            <a:off x="0" y="2286000"/>
            <a:ext cx="3048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it-IT" sz="2400" dirty="0">
              <a:latin typeface="Times New Roman" pitchFamily="18" charset="0"/>
            </a:endParaRPr>
          </a:p>
        </p:txBody>
      </p:sp>
      <p:sp>
        <p:nvSpPr>
          <p:cNvPr id="15370" name="Rectangle 10" descr="Slate bar"/>
          <p:cNvSpPr>
            <a:spLocks noChangeArrowheads="1"/>
          </p:cNvSpPr>
          <p:nvPr/>
        </p:nvSpPr>
        <p:spPr bwMode="auto">
          <a:xfrm>
            <a:off x="0" y="4572000"/>
            <a:ext cx="3048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it-IT" sz="2400" dirty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16.tiff"/><Relationship Id="rId4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73" y="357043"/>
            <a:ext cx="1162109" cy="116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832" y="159471"/>
            <a:ext cx="1882341" cy="1277711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3035DC0C-BE90-4263-AD15-FCE194D73A12}"/>
              </a:ext>
            </a:extLst>
          </p:cNvPr>
          <p:cNvGrpSpPr/>
          <p:nvPr/>
        </p:nvGrpSpPr>
        <p:grpSpPr>
          <a:xfrm>
            <a:off x="335360" y="2420888"/>
            <a:ext cx="11480801" cy="201615"/>
            <a:chOff x="304799" y="5026022"/>
            <a:chExt cx="11480801" cy="201615"/>
          </a:xfrm>
        </p:grpSpPr>
        <p:sp>
          <p:nvSpPr>
            <p:cNvPr id="15" name="Rectangle 8" descr="Gold bar">
              <a:extLst>
                <a:ext uri="{FF2B5EF4-FFF2-40B4-BE49-F238E27FC236}">
                  <a16:creationId xmlns:a16="http://schemas.microsoft.com/office/drawing/2014/main" id="{4ED46409-15AC-4F81-9D4F-3B19CC2F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4799" y="5026023"/>
              <a:ext cx="3826933" cy="20161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Rectangle 9" descr="Orange bar">
              <a:extLst>
                <a:ext uri="{FF2B5EF4-FFF2-40B4-BE49-F238E27FC236}">
                  <a16:creationId xmlns:a16="http://schemas.microsoft.com/office/drawing/2014/main" id="{8F595464-4162-4880-B1F9-9AE93D9775B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31733" y="5026024"/>
              <a:ext cx="3826933" cy="2016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Rectangle 10" descr="Slate bar">
              <a:extLst>
                <a:ext uri="{FF2B5EF4-FFF2-40B4-BE49-F238E27FC236}">
                  <a16:creationId xmlns:a16="http://schemas.microsoft.com/office/drawing/2014/main" id="{F95E80E7-4AF1-421F-A4E7-FC088A3589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58667" y="5026022"/>
              <a:ext cx="3826933" cy="20161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aphicFrame>
        <p:nvGraphicFramePr>
          <p:cNvPr id="23" name="Tabella 22">
            <a:extLst>
              <a:ext uri="{FF2B5EF4-FFF2-40B4-BE49-F238E27FC236}">
                <a16:creationId xmlns:a16="http://schemas.microsoft.com/office/drawing/2014/main" id="{4B542E0A-BE8B-3367-F10C-F72809CA0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287770"/>
              </p:ext>
            </p:extLst>
          </p:nvPr>
        </p:nvGraphicFramePr>
        <p:xfrm>
          <a:off x="2324708" y="4308402"/>
          <a:ext cx="7705724" cy="786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05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1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 Buttacavoli</a:t>
                      </a:r>
                      <a:r>
                        <a:rPr lang="it-IT" sz="1800" b="1" i="0" u="sng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F. Principato</a:t>
                      </a:r>
                      <a:r>
                        <a:rPr lang="it-IT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G. Gerardi</a:t>
                      </a:r>
                      <a:r>
                        <a:rPr lang="it-IT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M. Bettelli</a:t>
                      </a:r>
                      <a:r>
                        <a:rPr lang="it-IT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 S. Del Sordo</a:t>
                      </a:r>
                      <a:r>
                        <a:rPr lang="it-IT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N. Auricchio</a:t>
                      </a:r>
                      <a:r>
                        <a:rPr lang="it-IT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it-IT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 Caroli</a:t>
                      </a:r>
                      <a:r>
                        <a:rPr lang="it-IT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it-IT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 Zappettini</a:t>
                      </a:r>
                      <a:r>
                        <a:rPr lang="it-IT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L. Abbene</a:t>
                      </a:r>
                      <a:r>
                        <a:rPr kumimoji="0" lang="it-IT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  <a:endParaRPr lang="it-IT" sz="1400" b="1" kern="1200" dirty="0">
                        <a:solidFill>
                          <a:srgbClr val="863600"/>
                        </a:solidFill>
                        <a:latin typeface="Comic Sans MS" pitchFamily="66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118745" marR="118745" marT="118745" marB="11874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CasellaDiTesto 9">
            <a:extLst>
              <a:ext uri="{FF2B5EF4-FFF2-40B4-BE49-F238E27FC236}">
                <a16:creationId xmlns:a16="http://schemas.microsoft.com/office/drawing/2014/main" id="{3230BB6A-4D30-FB2C-5BAE-11AD81874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1570969"/>
            <a:ext cx="8715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High Precision X-ray Measurements 2025</a:t>
            </a:r>
          </a:p>
          <a:p>
            <a:pPr algn="ctr"/>
            <a:r>
              <a:rPr lang="it-IT" b="1" dirty="0"/>
              <a:t>16–20 June 2025 Laboratori Nazionali di Frascati INFN</a:t>
            </a:r>
            <a:endParaRPr lang="en-US" b="1" dirty="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316FCBD7-313D-F082-4AF6-6C1A4DC0F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2693286"/>
            <a:ext cx="12192000" cy="1800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br>
              <a:rPr lang="en-GB" sz="2800" b="1" kern="0" dirty="0">
                <a:solidFill>
                  <a:srgbClr val="FF6600"/>
                </a:solidFill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</a:br>
            <a:r>
              <a:rPr lang="en-US" sz="3000" b="1" kern="0" dirty="0">
                <a:solidFill>
                  <a:schemeClr val="accent5"/>
                </a:solidFill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3D Cadmium-Zinc-Telluride Drift Strip Detectors for Room Temperature X-ray and Gamma Ray Spectroscopic Imaging</a:t>
            </a:r>
            <a:br>
              <a:rPr lang="en-GB" sz="2800" b="1" kern="0" dirty="0">
                <a:solidFill>
                  <a:srgbClr val="FF6600"/>
                </a:solidFill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</a:br>
            <a:endParaRPr lang="en-GB" sz="2800" b="1" kern="0" dirty="0">
              <a:solidFill>
                <a:srgbClr val="FF6600"/>
              </a:solidFill>
              <a:latin typeface="Comic Sans MS" pitchFamily="66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6" name="Rettangolo 11">
            <a:extLst>
              <a:ext uri="{FF2B5EF4-FFF2-40B4-BE49-F238E27FC236}">
                <a16:creationId xmlns:a16="http://schemas.microsoft.com/office/drawing/2014/main" id="{2500B60E-8948-2550-C001-B6FA3213A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668" y="5138082"/>
            <a:ext cx="8262664" cy="124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2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1200" b="1" baseline="30000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1</a:t>
            </a:r>
            <a:r>
              <a:rPr lang="en-US" sz="12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University of Palermo, Department of Physics and Chemistry-E. Segrè, Palermo, Italy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1200" b="1" baseline="30000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2</a:t>
            </a:r>
            <a:r>
              <a:rPr lang="en-US" sz="12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LNF-INFN, </a:t>
            </a:r>
            <a:r>
              <a:rPr lang="en-US" sz="1200" b="1" dirty="0" err="1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Laboratori</a:t>
            </a:r>
            <a:r>
              <a:rPr lang="en-US" sz="12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Nazionali</a:t>
            </a:r>
            <a:r>
              <a:rPr lang="en-US" sz="12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 di Frascati, Italy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200" b="1" baseline="30000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3</a:t>
            </a:r>
            <a:r>
              <a:rPr lang="en-US" sz="12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IMEM/CNR, Parma, Italy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1200" b="1" baseline="30000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5</a:t>
            </a:r>
            <a:r>
              <a:rPr lang="en-US" sz="12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INAF/IASF, Palermo, Italy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200" b="1" baseline="30000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5</a:t>
            </a:r>
            <a:r>
              <a:rPr lang="en-US" sz="12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INAF/OAS, Bologna, Italy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A6B8B9-A173-D9E8-2D79-1BFAAA9DE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0" y="392855"/>
            <a:ext cx="1162109" cy="11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FA46769-3AEC-961F-E8D6-B6BE98CB5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60" y="162021"/>
            <a:ext cx="1368152" cy="136815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6661D51-2560-27FD-A18D-96C30BB2A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832" y="169694"/>
            <a:ext cx="1882341" cy="127771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C7005DF-DDB5-B600-00E5-FF995DA48A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60" y="172244"/>
            <a:ext cx="1368152" cy="13681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"/>
          <p:cNvSpPr>
            <a:spLocks noChangeArrowheads="1"/>
          </p:cNvSpPr>
          <p:nvPr/>
        </p:nvSpPr>
        <p:spPr bwMode="auto">
          <a:xfrm>
            <a:off x="119336" y="980728"/>
            <a:ext cx="118813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n-GB" sz="1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168696" y="0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Set-up and front-end electronics</a:t>
            </a:r>
          </a:p>
        </p:txBody>
      </p:sp>
      <p:sp>
        <p:nvSpPr>
          <p:cNvPr id="8" name="Rettangolo 7"/>
          <p:cNvSpPr/>
          <p:nvPr/>
        </p:nvSpPr>
        <p:spPr>
          <a:xfrm>
            <a:off x="263352" y="1084674"/>
            <a:ext cx="11665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 </a:t>
            </a:r>
            <a:r>
              <a:rPr lang="en-US" sz="2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Bonding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each strip is electrically connected through conductive glue to gold lines insulated by Kapton film.  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308" y="2060848"/>
            <a:ext cx="5856651" cy="439248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67408" y="4861609"/>
            <a:ext cx="4752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detector drives 25 readout</a:t>
            </a:r>
          </a:p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channels (12 collecting anode strips, 10 cathode strips and 3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drift </a:t>
            </a:r>
            <a:r>
              <a:rPr lang="it-IT" sz="2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anode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strips).</a:t>
            </a:r>
            <a:endParaRPr lang="en-GB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63352" y="2848290"/>
            <a:ext cx="50765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000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20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it-IT" sz="20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US" sz="20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 coupled to custom CSPs developed at University of Palermo, Italy </a:t>
            </a:r>
          </a:p>
          <a:p>
            <a:pPr algn="just"/>
            <a:r>
              <a:rPr lang="en-US" sz="20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(ENC 100 electrons)</a:t>
            </a:r>
            <a:endParaRPr lang="en-GB" sz="2000" b="1" dirty="0">
              <a:solidFill>
                <a:srgbClr val="66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521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"/>
          <p:cNvSpPr>
            <a:spLocks noChangeArrowheads="1"/>
          </p:cNvSpPr>
          <p:nvPr/>
        </p:nvSpPr>
        <p:spPr bwMode="auto">
          <a:xfrm>
            <a:off x="431032" y="1052736"/>
            <a:ext cx="1116124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output </a:t>
            </a:r>
            <a:r>
              <a:rPr lang="it-IT" sz="2200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signals</a:t>
            </a:r>
            <a:r>
              <a:rPr lang="it-IT" sz="22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it-IT" sz="2200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CSPs</a:t>
            </a:r>
            <a:r>
              <a:rPr lang="it-IT" sz="22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sz="2200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processed</a:t>
            </a:r>
            <a:r>
              <a:rPr lang="it-IT" sz="22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it-IT" sz="22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custom 64-channel </a:t>
            </a:r>
            <a:r>
              <a:rPr lang="it-IT" sz="2200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</a:t>
            </a:r>
            <a:r>
              <a:rPr lang="it-IT" sz="22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electronics</a:t>
            </a:r>
            <a:r>
              <a:rPr lang="it-IT" sz="22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200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developed</a:t>
            </a:r>
            <a:r>
              <a:rPr lang="it-IT" sz="22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University of Palermo. </a:t>
            </a:r>
            <a:endParaRPr lang="en-GB" sz="2200" b="1" dirty="0">
              <a:solidFill>
                <a:srgbClr val="66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200" b="1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168696" y="0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Digital electronics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62385" y="2564904"/>
            <a:ext cx="50405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digital system performs for each channel:</a:t>
            </a:r>
          </a:p>
          <a:p>
            <a:pPr algn="just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pulse detection, provides to PC a sequence of selected pulses with the related arrival time </a:t>
            </a:r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(Snapshot Waveform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therefore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pulses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analysed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dedicated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pulse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coincidence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250149"/>
            <a:ext cx="5881265" cy="4464496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 flipH="1">
            <a:off x="10344472" y="2215530"/>
            <a:ext cx="720080" cy="15121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8668344" y="184619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it-IT" sz="1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empty</a:t>
            </a:r>
            <a:r>
              <a:rPr lang="it-IT" sz="1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zones</a:t>
            </a:r>
            <a:r>
              <a:rPr lang="it-IT" sz="1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it-IT" sz="1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waveform</a:t>
            </a:r>
            <a:endParaRPr lang="it-IT" sz="1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6717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5400" y="2780928"/>
            <a:ext cx="10513168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60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Charge pulses in drift strip detectors</a:t>
            </a:r>
          </a:p>
        </p:txBody>
      </p:sp>
    </p:spTree>
    <p:extLst>
      <p:ext uri="{BB962C8B-B14F-4D97-AF65-F5344CB8AC3E}">
        <p14:creationId xmlns:p14="http://schemas.microsoft.com/office/powerpoint/2010/main" val="1448482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"/>
          <p:cNvSpPr>
            <a:spLocks noChangeArrowheads="1"/>
          </p:cNvSpPr>
          <p:nvPr/>
        </p:nvSpPr>
        <p:spPr bwMode="auto">
          <a:xfrm>
            <a:off x="479377" y="1052736"/>
            <a:ext cx="10801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complex electrode geometry and the effects of physical processes occurring in CZT detectors (charge sharing, charge trapping) give rise to several charge pulses with different features and shapes.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168696" y="0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Collected and induced-charge pulses </a:t>
            </a:r>
          </a:p>
        </p:txBody>
      </p:sp>
      <p:sp>
        <p:nvSpPr>
          <p:cNvPr id="3" name="Rettangolo 2"/>
          <p:cNvSpPr/>
          <p:nvPr/>
        </p:nvSpPr>
        <p:spPr>
          <a:xfrm>
            <a:off x="479376" y="2060848"/>
            <a:ext cx="482453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it-IT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it-IT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detectors:</a:t>
            </a:r>
          </a:p>
          <a:p>
            <a:pPr algn="just"/>
            <a:endParaRPr lang="it-IT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Collected-charge pulses</a:t>
            </a:r>
          </a:p>
          <a:p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2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Induced charge </a:t>
            </a:r>
            <a:r>
              <a:rPr lang="it-IT" sz="2200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pulses</a:t>
            </a:r>
            <a:r>
              <a:rPr lang="it-IT" sz="22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(or </a:t>
            </a:r>
            <a:r>
              <a:rPr lang="it-IT" sz="2200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transient</a:t>
            </a:r>
            <a:r>
              <a:rPr lang="it-IT" sz="22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pulses</a:t>
            </a:r>
            <a:r>
              <a:rPr lang="it-IT" sz="22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with zero-</a:t>
            </a:r>
            <a:r>
              <a:rPr lang="it-IT" sz="2200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saturation</a:t>
            </a:r>
            <a:r>
              <a:rPr lang="it-IT" sz="22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</a:t>
            </a:r>
            <a:endParaRPr lang="it-IT" sz="2200" b="1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8775" indent="-358775"/>
            <a:endParaRPr lang="it-IT" sz="2200" b="1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8775" indent="-358775"/>
            <a:r>
              <a:rPr lang="it-IT" sz="2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  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Induced charge pulses with negative and positive saturation levels </a:t>
            </a:r>
            <a:r>
              <a:rPr lang="it-IT" sz="2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it-IT" sz="22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Segnaposto contenuto 5">
            <a:extLst>
              <a:ext uri="{FF2B5EF4-FFF2-40B4-BE49-F238E27FC236}">
                <a16:creationId xmlns:a16="http://schemas.microsoft.com/office/drawing/2014/main" id="{E1245F07-A64E-433A-AA72-23299F787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9" t="5064" b="2912"/>
          <a:stretch/>
        </p:blipFill>
        <p:spPr>
          <a:xfrm>
            <a:off x="5519936" y="1844824"/>
            <a:ext cx="6491482" cy="49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937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168696" y="0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Single Interaction Pulses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9" y="1234393"/>
            <a:ext cx="7649765" cy="541183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962003" y="4797152"/>
            <a:ext cx="3215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negative saturation level is due to the charge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induced by holes trapped in the detector</a:t>
            </a:r>
            <a:endParaRPr lang="it-IT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Connettore 2 7"/>
          <p:cNvCxnSpPr>
            <a:cxnSpLocks/>
          </p:cNvCxnSpPr>
          <p:nvPr/>
        </p:nvCxnSpPr>
        <p:spPr>
          <a:xfrm flipH="1">
            <a:off x="7608168" y="5661248"/>
            <a:ext cx="144016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35360" y="6525344"/>
            <a:ext cx="55442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A24200"/>
                </a:solidFill>
                <a:latin typeface="Comic Sans MS" pitchFamily="66" charset="0"/>
              </a:rPr>
              <a:t>M. Bettelli, </a:t>
            </a:r>
            <a:r>
              <a:rPr lang="da-DK" sz="1200" b="1" dirty="0">
                <a:solidFill>
                  <a:srgbClr val="A24200"/>
                </a:solidFill>
                <a:latin typeface="Comic Sans MS" pitchFamily="66" charset="0"/>
              </a:rPr>
              <a:t>et al</a:t>
            </a:r>
            <a:r>
              <a:rPr lang="en-US" sz="1200" b="1" dirty="0">
                <a:solidFill>
                  <a:srgbClr val="A24200"/>
                </a:solidFill>
                <a:latin typeface="Comic Sans MS" pitchFamily="66" charset="0"/>
              </a:rPr>
              <a:t>. </a:t>
            </a:r>
            <a:r>
              <a:rPr lang="sv-SE" sz="1200" b="1" dirty="0">
                <a:solidFill>
                  <a:srgbClr val="A24200"/>
                </a:solidFill>
                <a:latin typeface="Comic Sans MS" pitchFamily="66" charset="0"/>
              </a:rPr>
              <a:t>NIM A 960 (2020) 163663.</a:t>
            </a:r>
            <a:endParaRPr lang="en-US" sz="1200" b="1" dirty="0">
              <a:solidFill>
                <a:srgbClr val="A24200"/>
              </a:solidFill>
              <a:latin typeface="Comic Sans MS" pitchFamily="66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9058599" y="3726340"/>
            <a:ext cx="2808312" cy="1015663"/>
          </a:xfrm>
          <a:prstGeom prst="rect">
            <a:avLst/>
          </a:prstGeom>
          <a:ln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Induced charge pulses with negative saturation levels 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1602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168696" y="0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Double Interaction Pulses </a:t>
            </a:r>
          </a:p>
        </p:txBody>
      </p:sp>
      <p:graphicFrame>
        <p:nvGraphicFramePr>
          <p:cNvPr id="17" name="Oggetto 16"/>
          <p:cNvGraphicFramePr>
            <a:graphicFrameLocks noChangeAspect="1"/>
          </p:cNvGraphicFramePr>
          <p:nvPr/>
        </p:nvGraphicFramePr>
        <p:xfrm>
          <a:off x="5933778" y="800708"/>
          <a:ext cx="6255445" cy="4786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17" name="Oggetto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3778" y="800708"/>
                        <a:ext cx="6255445" cy="4786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ggetto 17"/>
          <p:cNvGraphicFramePr>
            <a:graphicFrameLocks noChangeAspect="1"/>
          </p:cNvGraphicFramePr>
          <p:nvPr/>
        </p:nvGraphicFramePr>
        <p:xfrm>
          <a:off x="78855" y="946910"/>
          <a:ext cx="6111428" cy="4676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920760" imgH="3000960" progId="Origin95.Graph">
                  <p:embed/>
                </p:oleObj>
              </mc:Choice>
              <mc:Fallback>
                <p:oleObj name="Graph" r:id="rId6" imgW="3920760" imgH="3000960" progId="Origin95.Graph">
                  <p:embed/>
                  <p:pic>
                    <p:nvPicPr>
                      <p:cNvPr id="18" name="Oggetto 1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855" y="946910"/>
                        <a:ext cx="6111428" cy="4676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1F64C1F4-F1AE-4D9F-A7E4-6AFFD46699EA}"/>
              </a:ext>
            </a:extLst>
          </p:cNvPr>
          <p:cNvSpPr/>
          <p:nvPr/>
        </p:nvSpPr>
        <p:spPr>
          <a:xfrm>
            <a:off x="447645" y="5911090"/>
            <a:ext cx="11485276" cy="400110"/>
          </a:xfrm>
          <a:prstGeom prst="rect">
            <a:avLst/>
          </a:prstGeom>
          <a:ln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Pulses generated by Compton scattering and then Photoelectric interaction occurring in the same drift cell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007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168696" y="0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Double Interaction Pulses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51384" y="1036553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Different  drift cells</a:t>
            </a:r>
            <a:endParaRPr lang="it-IT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803557"/>
              </p:ext>
            </p:extLst>
          </p:nvPr>
        </p:nvGraphicFramePr>
        <p:xfrm>
          <a:off x="263352" y="1461023"/>
          <a:ext cx="5454302" cy="4173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8" name="Oggetto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352" y="1461023"/>
                        <a:ext cx="5454302" cy="4173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75862"/>
              </p:ext>
            </p:extLst>
          </p:nvPr>
        </p:nvGraphicFramePr>
        <p:xfrm>
          <a:off x="6326261" y="1298163"/>
          <a:ext cx="5879976" cy="4499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920760" imgH="3000960" progId="Origin95.Graph">
                  <p:embed/>
                </p:oleObj>
              </mc:Choice>
              <mc:Fallback>
                <p:oleObj name="Graph" r:id="rId6" imgW="3920760" imgH="3000960" progId="Origin95.Graph">
                  <p:embed/>
                  <p:pic>
                    <p:nvPicPr>
                      <p:cNvPr id="9" name="Oggetto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26261" y="1298163"/>
                        <a:ext cx="5879976" cy="4499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8EB40FF1-C42E-4F2F-BA1A-8028856FB40A}"/>
              </a:ext>
            </a:extLst>
          </p:cNvPr>
          <p:cNvSpPr/>
          <p:nvPr/>
        </p:nvSpPr>
        <p:spPr>
          <a:xfrm>
            <a:off x="443372" y="5717128"/>
            <a:ext cx="11305256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Pulses generated by Compton scattering and then Photoelectric interaction occurring in different drift cell</a:t>
            </a:r>
            <a:endParaRPr lang="it-IT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810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5400" y="3140968"/>
            <a:ext cx="10513168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60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Spectroscopic  investigations </a:t>
            </a:r>
          </a:p>
        </p:txBody>
      </p:sp>
    </p:spTree>
    <p:extLst>
      <p:ext uri="{BB962C8B-B14F-4D97-AF65-F5344CB8AC3E}">
        <p14:creationId xmlns:p14="http://schemas.microsoft.com/office/powerpoint/2010/main" val="2980743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168696" y="0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Overview of the spectroscopic performance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t="43602"/>
          <a:stretch/>
        </p:blipFill>
        <p:spPr>
          <a:xfrm>
            <a:off x="1127448" y="1050438"/>
            <a:ext cx="9360000" cy="182374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67408" y="3645024"/>
            <a:ext cx="5328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energy resolution of</a:t>
            </a:r>
          </a:p>
          <a:p>
            <a:pPr algn="ctr"/>
            <a:r>
              <a:rPr lang="en-US" sz="24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u="sng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1.3% FWHM at 661.7 keV </a:t>
            </a:r>
          </a:p>
          <a:p>
            <a:pPr algn="ctr"/>
            <a:r>
              <a:rPr lang="en-US" sz="24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aseline="300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137</a:t>
            </a:r>
            <a:r>
              <a:rPr lang="en-US" sz="24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 source)</a:t>
            </a:r>
          </a:p>
          <a:p>
            <a:pPr algn="ctr"/>
            <a:r>
              <a:rPr lang="en-US" sz="24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no correction.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7046B62-D1FC-4C6D-A9E9-4DD2D0159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942" y="2820987"/>
            <a:ext cx="4759506" cy="3612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416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168696" y="0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Degradations over the cathode–anode depth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07367" y="1052665"/>
            <a:ext cx="111741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observed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non-uniform spectroscopic response over the cathode–anode depth, with increasing degradations for photon interactions near the anode. </a:t>
            </a:r>
          </a:p>
          <a:p>
            <a:pPr algn="just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4" y="1772816"/>
            <a:ext cx="6069314" cy="489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66954" y="2760392"/>
            <a:ext cx="47145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Collimated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57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</a:t>
            </a:r>
            <a:r>
              <a:rPr lang="it-IT" sz="2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irradiated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PTF geometry at three different positions between 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cathode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anode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ttangolo 5"/>
          <p:cNvSpPr/>
          <p:nvPr/>
        </p:nvSpPr>
        <p:spPr>
          <a:xfrm>
            <a:off x="7248128" y="4941168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Photopeak shifts</a:t>
            </a:r>
          </a:p>
          <a:p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Worsening of energy resolution </a:t>
            </a:r>
            <a:endParaRPr lang="it-I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070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177" y="260648"/>
            <a:ext cx="10972800" cy="70777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0177" y="1340768"/>
            <a:ext cx="8778191" cy="5256584"/>
          </a:xfrm>
        </p:spPr>
        <p:txBody>
          <a:bodyPr/>
          <a:lstStyle/>
          <a:p>
            <a:pPr marL="360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b="1" dirty="0">
                <a:latin typeface="+mj-lt"/>
              </a:rPr>
              <a:t>Motivations</a:t>
            </a:r>
          </a:p>
          <a:p>
            <a:pPr marL="360000"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Drift strip concept for 3-D detection</a:t>
            </a:r>
          </a:p>
          <a:p>
            <a:pPr marL="360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latin typeface="+mj-lt"/>
              </a:rPr>
              <a:t>Detectors and Electronics</a:t>
            </a:r>
          </a:p>
          <a:p>
            <a:pPr marL="360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Charge pulses in drift strip detectors</a:t>
            </a:r>
          </a:p>
          <a:p>
            <a:pPr marL="360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Spectroscopic  investigations </a:t>
            </a:r>
          </a:p>
          <a:p>
            <a:pPr marL="360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Spatial resolution</a:t>
            </a:r>
          </a:p>
          <a:p>
            <a:pPr marL="360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b="1" dirty="0">
                <a:latin typeface="+mj-lt"/>
              </a:rPr>
              <a:t>Conclusions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2712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168696" y="0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Spectroscopic improvements with cathode signals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51384" y="997277"/>
            <a:ext cx="11449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Cathode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Anode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C/A ratio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89"/>
          <a:stretch/>
        </p:blipFill>
        <p:spPr>
          <a:xfrm>
            <a:off x="566574" y="1430597"/>
            <a:ext cx="4860802" cy="41044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9"/>
          <a:stretch/>
        </p:blipFill>
        <p:spPr>
          <a:xfrm>
            <a:off x="6168008" y="1500429"/>
            <a:ext cx="5256584" cy="423282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358924" y="6165304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FWHM of 1 %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661.7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after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correction</a:t>
            </a:r>
            <a:endParaRPr lang="it-I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637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7328" y="125041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Spectroscopic improvements with a new technique</a:t>
            </a:r>
          </a:p>
        </p:txBody>
      </p:sp>
      <p:sp>
        <p:nvSpPr>
          <p:cNvPr id="8" name="Rettangolo 7"/>
          <p:cNvSpPr/>
          <p:nvPr/>
        </p:nvSpPr>
        <p:spPr>
          <a:xfrm>
            <a:off x="455712" y="1096413"/>
            <a:ext cx="11449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negative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saturation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induced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pulses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drift-strips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" t="-1441" r="475" b="69250"/>
          <a:stretch/>
        </p:blipFill>
        <p:spPr>
          <a:xfrm>
            <a:off x="6672064" y="1796353"/>
            <a:ext cx="4965456" cy="4212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9" t="55265"/>
          <a:stretch/>
        </p:blipFill>
        <p:spPr>
          <a:xfrm>
            <a:off x="698496" y="1881296"/>
            <a:ext cx="5168125" cy="3996000"/>
          </a:xfrm>
          <a:prstGeom prst="rect">
            <a:avLst/>
          </a:prstGeom>
        </p:spPr>
      </p:pic>
      <p:cxnSp>
        <p:nvCxnSpPr>
          <p:cNvPr id="9" name="Connettore 2 8"/>
          <p:cNvCxnSpPr>
            <a:cxnSpLocks/>
            <a:stCxn id="4" idx="1"/>
          </p:cNvCxnSpPr>
          <p:nvPr/>
        </p:nvCxnSpPr>
        <p:spPr>
          <a:xfrm flipH="1">
            <a:off x="4439816" y="3902353"/>
            <a:ext cx="2232248" cy="894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3470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85336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Spectroscopic improvements with a new technique</a:t>
            </a:r>
          </a:p>
        </p:txBody>
      </p:sp>
      <p:sp>
        <p:nvSpPr>
          <p:cNvPr id="8" name="Rettangolo 7"/>
          <p:cNvSpPr/>
          <p:nvPr/>
        </p:nvSpPr>
        <p:spPr>
          <a:xfrm>
            <a:off x="479376" y="1030213"/>
            <a:ext cx="9793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negative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saturation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performance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improvements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4" b="35675"/>
          <a:stretch/>
        </p:blipFill>
        <p:spPr>
          <a:xfrm>
            <a:off x="335360" y="1916832"/>
            <a:ext cx="5551372" cy="442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7" b="3063"/>
          <a:stretch/>
        </p:blipFill>
        <p:spPr>
          <a:xfrm>
            <a:off x="6096000" y="1844824"/>
            <a:ext cx="5663949" cy="4464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9480376" y="4437112"/>
            <a:ext cx="1728192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808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96DC6-34D5-34DE-7A26-DACE3B263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42D4B771-E6C9-C7A6-242E-31EA941A8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336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Spectroscopic improvements with a new technique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4D027D9-38A0-8BBA-1A84-5758BE928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1266135"/>
            <a:ext cx="4464496" cy="324373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98DBE1C-60AE-7545-79A1-7787C976B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7031" y="1266135"/>
            <a:ext cx="4131576" cy="324373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96DCE35-3AFF-07F9-E860-19E138EFE597}"/>
              </a:ext>
            </a:extLst>
          </p:cNvPr>
          <p:cNvSpPr txBox="1"/>
          <p:nvPr/>
        </p:nvSpPr>
        <p:spPr>
          <a:xfrm>
            <a:off x="1175792" y="4725144"/>
            <a:ext cx="10009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Excellent room temperature energy resolution after spectral correction </a:t>
            </a:r>
          </a:p>
          <a:p>
            <a:pPr algn="ctr"/>
            <a:r>
              <a:rPr lang="en-US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induced pulses from drift strips 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B87C9F1-945A-694C-51FB-85A79BAD2E78}"/>
              </a:ext>
            </a:extLst>
          </p:cNvPr>
          <p:cNvSpPr txBox="1"/>
          <p:nvPr/>
        </p:nvSpPr>
        <p:spPr>
          <a:xfrm>
            <a:off x="742905" y="5664206"/>
            <a:ext cx="9324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L. Abbene et al. </a:t>
            </a:r>
            <a:r>
              <a:rPr lang="sv-S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Synchrotron Rad. (2020) 27 (6), 1564-1576; https://doi.org/10.1107/S1600577520010747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L. Abbene et al. Sensors (2022), 22 (4), 1502; https://doi.org/10.3390/s22041502.</a:t>
            </a:r>
            <a:endParaRPr lang="en-GB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450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3854C-32F1-76B7-51AC-7F16AF991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EA738D-6FEC-04DE-45D6-2B26DF54C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3001169"/>
            <a:ext cx="10513168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60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Spatial resolution</a:t>
            </a:r>
          </a:p>
        </p:txBody>
      </p:sp>
    </p:spTree>
    <p:extLst>
      <p:ext uri="{BB962C8B-B14F-4D97-AF65-F5344CB8AC3E}">
        <p14:creationId xmlns:p14="http://schemas.microsoft.com/office/powerpoint/2010/main" val="3437783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1FC8F3-A966-B460-6B65-07FBE9A2D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4348" y="118373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Resolution</a:t>
            </a:r>
          </a:p>
        </p:txBody>
      </p:sp>
      <p:pic>
        <p:nvPicPr>
          <p:cNvPr id="14" name="Immagine 13" descr="Immagine che contiene schermata, design, linea, cubo&#10;&#10;Il contenuto generato dall'IA potrebbe non essere corretto.">
            <a:extLst>
              <a:ext uri="{FF2B5EF4-FFF2-40B4-BE49-F238E27FC236}">
                <a16:creationId xmlns:a16="http://schemas.microsoft.com/office/drawing/2014/main" id="{F56D30B5-110B-815E-036D-ACD42C919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2" t="22728" r="7182" b="11039"/>
          <a:stretch>
            <a:fillRect/>
          </a:stretch>
        </p:blipFill>
        <p:spPr>
          <a:xfrm>
            <a:off x="456725" y="2141246"/>
            <a:ext cx="5616624" cy="367240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CA58B012-6789-AF5E-57C5-A7A5931EC1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16" t="21464" r="22301" b="21300"/>
          <a:stretch>
            <a:fillRect/>
          </a:stretch>
        </p:blipFill>
        <p:spPr>
          <a:xfrm>
            <a:off x="6744072" y="3075651"/>
            <a:ext cx="4563507" cy="280831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6E14F38-1497-AEAC-8EE2-B10EE8DE8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199" y="1340768"/>
            <a:ext cx="1259251" cy="1600957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EA15CEE1-87C7-4FC9-E05B-D5AF96E924CF}"/>
              </a:ext>
            </a:extLst>
          </p:cNvPr>
          <p:cNvSpPr/>
          <p:nvPr/>
        </p:nvSpPr>
        <p:spPr>
          <a:xfrm>
            <a:off x="335360" y="980728"/>
            <a:ext cx="114492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investigated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collimated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synchrotron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X-rays (20 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m)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Synchrotron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Facility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834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84348" y="118373"/>
            <a:ext cx="12360696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Resolution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033BF0A-4453-D0C9-2481-A18221A6E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36" y="1392108"/>
            <a:ext cx="6648876" cy="506874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5F413A8-6E5F-6D61-85C8-28A4F874C08A}"/>
              </a:ext>
            </a:extLst>
          </p:cNvPr>
          <p:cNvSpPr txBox="1"/>
          <p:nvPr/>
        </p:nvSpPr>
        <p:spPr>
          <a:xfrm>
            <a:off x="7464152" y="2420888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Cathode/Anode pulses </a:t>
            </a:r>
          </a:p>
          <a:p>
            <a:pPr algn="ctr"/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collimated</a:t>
            </a:r>
          </a:p>
          <a:p>
            <a:pPr algn="ctr"/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synchrotron X-rays.</a:t>
            </a:r>
            <a:endParaRPr lang="it-IT" sz="2800" b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93AC747-0969-2B7B-C7CC-8BDFF45A9EA5}"/>
              </a:ext>
            </a:extLst>
          </p:cNvPr>
          <p:cNvSpPr txBox="1"/>
          <p:nvPr/>
        </p:nvSpPr>
        <p:spPr>
          <a:xfrm>
            <a:off x="7623475" y="465313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Resolution 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350 </a:t>
            </a:r>
            <a:r>
              <a:rPr lang="en-US" sz="2400" b="1" dirty="0">
                <a:solidFill>
                  <a:schemeClr val="tx2"/>
                </a:solidFill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(FWHM)</a:t>
            </a:r>
            <a:endParaRPr lang="it-IT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5801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E8439-207F-4800-BB6D-B91EB2E34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>
            <a:extLst>
              <a:ext uri="{FF2B5EF4-FFF2-40B4-BE49-F238E27FC236}">
                <a16:creationId xmlns:a16="http://schemas.microsoft.com/office/drawing/2014/main" id="{C26A9851-ACD6-9803-7F5E-E9B0602FE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25066"/>
            <a:ext cx="8229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</a:p>
        </p:txBody>
      </p:sp>
      <p:pic>
        <p:nvPicPr>
          <p:cNvPr id="16" name="Picture 7" descr="BD15060_">
            <a:extLst>
              <a:ext uri="{FF2B5EF4-FFF2-40B4-BE49-F238E27FC236}">
                <a16:creationId xmlns:a16="http://schemas.microsoft.com/office/drawing/2014/main" id="{5FC998E1-97E8-D9CA-D79F-57C6DD385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124744"/>
            <a:ext cx="2159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1">
            <a:extLst>
              <a:ext uri="{FF2B5EF4-FFF2-40B4-BE49-F238E27FC236}">
                <a16:creationId xmlns:a16="http://schemas.microsoft.com/office/drawing/2014/main" id="{A8802889-BD8B-B74B-EE92-E7834D596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980728"/>
            <a:ext cx="109452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 modules based on CZT drift strip detectors are successfully developed for </a:t>
            </a:r>
            <a:r>
              <a:rPr lang="en-GB" sz="2200" b="1" noProof="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theranostics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en-US" sz="2200" b="1" i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CC873243-4AAA-559E-4E1B-2A964F80E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1686495"/>
            <a:ext cx="1087320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room temperature energy resolution (</a:t>
            </a:r>
            <a:r>
              <a:rPr lang="en-US" sz="2200" b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1.3% FWHM at 662 </a:t>
            </a:r>
            <a:r>
              <a:rPr lang="en-US" sz="2200" b="1" u="sng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of the raw energy spectra (with no correction) demonstrates the important advances in device technology.</a:t>
            </a:r>
          </a:p>
        </p:txBody>
      </p:sp>
      <p:pic>
        <p:nvPicPr>
          <p:cNvPr id="27" name="Picture 7" descr="BD15060_">
            <a:extLst>
              <a:ext uri="{FF2B5EF4-FFF2-40B4-BE49-F238E27FC236}">
                <a16:creationId xmlns:a16="http://schemas.microsoft.com/office/drawing/2014/main" id="{2D53BADC-8C1B-8D1E-78B6-313B2AB48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758503"/>
            <a:ext cx="2159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7" descr="BD15060_">
            <a:extLst>
              <a:ext uri="{FF2B5EF4-FFF2-40B4-BE49-F238E27FC236}">
                <a16:creationId xmlns:a16="http://schemas.microsoft.com/office/drawing/2014/main" id="{E0E734C5-7431-52F4-D48C-2CA435C79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910631"/>
            <a:ext cx="2159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67400719-0CD5-1A27-DADF-1A651C6CF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73" y="4002285"/>
            <a:ext cx="1072919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Excellent spectroscopic improvements (0.8–0.9% FWHM at 662 </a:t>
            </a:r>
            <a:r>
              <a:rPr lang="en-US" sz="2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are obtained with a new approach, based on the relation between the anode strip pulses with the negative saturation levels of the induced-charge pulses from the drift strips.</a:t>
            </a:r>
          </a:p>
        </p:txBody>
      </p:sp>
      <p:pic>
        <p:nvPicPr>
          <p:cNvPr id="13" name="Picture 7" descr="BD15060_">
            <a:extLst>
              <a:ext uri="{FF2B5EF4-FFF2-40B4-BE49-F238E27FC236}">
                <a16:creationId xmlns:a16="http://schemas.microsoft.com/office/drawing/2014/main" id="{AD01D6DB-0D17-D710-0B4A-1246EC101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134767"/>
            <a:ext cx="2159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4765F3C3-D90A-F89D-9A7C-399958B08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2810747"/>
            <a:ext cx="106571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dedicated digital pulse processing allowed us to exploit the different features of the wide range of collected and induced charge pulses from the strips.</a:t>
            </a: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2532F29D-A1A6-1A71-3A9B-BD1E2D204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396" y="5395863"/>
            <a:ext cx="1087320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spatial resolution was obtained (350 </a:t>
            </a:r>
            <a:r>
              <a:rPr lang="en-US" sz="2200" b="1" dirty="0">
                <a:solidFill>
                  <a:schemeClr val="tx2"/>
                </a:solidFill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) for Anode-Cathode scan under collimated</a:t>
            </a:r>
          </a:p>
          <a:p>
            <a:pPr algn="just">
              <a:spcBef>
                <a:spcPts val="0"/>
              </a:spcBef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synchrotron X-rays .  </a:t>
            </a:r>
          </a:p>
        </p:txBody>
      </p:sp>
      <p:pic>
        <p:nvPicPr>
          <p:cNvPr id="3" name="Picture 7" descr="BD15060_">
            <a:extLst>
              <a:ext uri="{FF2B5EF4-FFF2-40B4-BE49-F238E27FC236}">
                <a16:creationId xmlns:a16="http://schemas.microsoft.com/office/drawing/2014/main" id="{638758EB-DB66-3C09-1049-49ED25BCC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32" y="5564684"/>
            <a:ext cx="2159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4589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1981200" y="188640"/>
            <a:ext cx="82296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your kind attention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3C6950-55F2-8BCA-78DD-47E55CF84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2"/>
          <a:stretch/>
        </p:blipFill>
        <p:spPr>
          <a:xfrm>
            <a:off x="2099556" y="1044303"/>
            <a:ext cx="7992888" cy="558525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654F1C-0540-D632-2D7C-E0AC4D918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66" y="1844824"/>
            <a:ext cx="11814334" cy="36004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633667-E69A-2FD9-A9FC-558C451442DD}"/>
              </a:ext>
            </a:extLst>
          </p:cNvPr>
          <p:cNvSpPr txBox="1"/>
          <p:nvPr/>
        </p:nvSpPr>
        <p:spPr>
          <a:xfrm>
            <a:off x="395576" y="188640"/>
            <a:ext cx="105969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SPECT Radionuclides in </a:t>
            </a:r>
            <a:r>
              <a:rPr lang="en-GB" sz="4400" b="1" dirty="0" err="1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Theranostics</a:t>
            </a:r>
            <a:endParaRPr lang="en-GB" sz="4400" b="1" dirty="0">
              <a:solidFill>
                <a:srgbClr val="D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847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9E6A9-2A3E-7650-1630-809AE7A58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2A90E951-AAB1-77B8-CE8E-ABFC10EAE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966" y="90180"/>
            <a:ext cx="82296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Motivations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184505-05C0-F733-6F3D-3BA3DDA4F6AE}"/>
              </a:ext>
            </a:extLst>
          </p:cNvPr>
          <p:cNvSpPr txBox="1"/>
          <p:nvPr/>
        </p:nvSpPr>
        <p:spPr>
          <a:xfrm>
            <a:off x="7943528" y="5589240"/>
            <a:ext cx="3553072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CZT Drift Strip Detectors</a:t>
            </a:r>
          </a:p>
          <a:p>
            <a:pPr algn="ctr"/>
            <a:r>
              <a:rPr lang="en-US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 algn="ctr"/>
            <a:r>
              <a:rPr lang="en-US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 Electronics</a:t>
            </a:r>
            <a:endParaRPr lang="it-IT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A333FEA-DB81-04EA-1616-C6332C4BCFCC}"/>
              </a:ext>
            </a:extLst>
          </p:cNvPr>
          <p:cNvSpPr/>
          <p:nvPr/>
        </p:nvSpPr>
        <p:spPr>
          <a:xfrm>
            <a:off x="752805" y="5506069"/>
            <a:ext cx="62286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Room temperature operation</a:t>
            </a:r>
            <a:endParaRPr lang="en-US" sz="2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Sub-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millimetre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3-D spatial resolution (&lt; 0.5 mm)</a:t>
            </a:r>
            <a:endParaRPr lang="en-GB" sz="22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resolution &lt; 2 % FWHM at 662 keV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5B22AA-818A-0A70-95F2-524AFC8214FC}"/>
              </a:ext>
            </a:extLst>
          </p:cNvPr>
          <p:cNvSpPr txBox="1"/>
          <p:nvPr/>
        </p:nvSpPr>
        <p:spPr>
          <a:xfrm>
            <a:off x="2411033" y="4933294"/>
            <a:ext cx="266429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1F3C18E-94CD-9DEC-936F-EE808E539C5C}"/>
              </a:ext>
            </a:extLst>
          </p:cNvPr>
          <p:cNvSpPr txBox="1"/>
          <p:nvPr/>
        </p:nvSpPr>
        <p:spPr>
          <a:xfrm>
            <a:off x="7847856" y="4932590"/>
            <a:ext cx="374441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Proposed 3-D Systems</a:t>
            </a:r>
          </a:p>
        </p:txBody>
      </p:sp>
      <p:sp>
        <p:nvSpPr>
          <p:cNvPr id="2" name="Rettangolo 2">
            <a:extLst>
              <a:ext uri="{FF2B5EF4-FFF2-40B4-BE49-F238E27FC236}">
                <a16:creationId xmlns:a16="http://schemas.microsoft.com/office/drawing/2014/main" id="{451DA4FF-31CD-E27E-C20A-DD1A3B581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120202"/>
            <a:ext cx="110892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800" b="1" u="sng" dirty="0">
                <a:latin typeface="Roboto"/>
                <a:cs typeface="Times New Roman" pitchFamily="18" charset="0"/>
              </a:rPr>
              <a:t>Goal:</a:t>
            </a:r>
            <a:r>
              <a:rPr lang="en-US" sz="1800" dirty="0">
                <a:latin typeface="Roboto"/>
                <a:cs typeface="Times New Roman" pitchFamily="18" charset="0"/>
              </a:rPr>
              <a:t> </a:t>
            </a:r>
            <a:r>
              <a:rPr lang="it-IT" sz="1800" dirty="0">
                <a:latin typeface="Roboto"/>
                <a:cs typeface="Times New Roman" pitchFamily="18" charset="0"/>
              </a:rPr>
              <a:t>Development of </a:t>
            </a:r>
            <a:r>
              <a:rPr lang="en-US" sz="1800" dirty="0">
                <a:latin typeface="Roboto"/>
                <a:cs typeface="Times New Roman" pitchFamily="18" charset="0"/>
              </a:rPr>
              <a:t>room temperature spectroscopic imagers for X-ray and Gamma Ray imaging (5</a:t>
            </a:r>
            <a:r>
              <a:rPr lang="en-US" dirty="0">
                <a:latin typeface="Roboto"/>
                <a:cs typeface="Times New Roman" pitchFamily="18" charset="0"/>
              </a:rPr>
              <a:t> </a:t>
            </a:r>
            <a:r>
              <a:rPr lang="en-US" dirty="0" err="1">
                <a:latin typeface="Roboto"/>
                <a:cs typeface="Times New Roman" pitchFamily="18" charset="0"/>
              </a:rPr>
              <a:t>kev</a:t>
            </a:r>
            <a:r>
              <a:rPr lang="en-US" dirty="0">
                <a:latin typeface="Roboto"/>
                <a:cs typeface="Times New Roman" pitchFamily="18" charset="0"/>
              </a:rPr>
              <a:t> - </a:t>
            </a:r>
            <a:r>
              <a:rPr lang="en-US" sz="1800" dirty="0">
                <a:latin typeface="Roboto"/>
                <a:cs typeface="Times New Roman" pitchFamily="18" charset="0"/>
              </a:rPr>
              <a:t>1 </a:t>
            </a:r>
            <a:r>
              <a:rPr lang="en-US" dirty="0">
                <a:latin typeface="Roboto"/>
                <a:cs typeface="Times New Roman" pitchFamily="18" charset="0"/>
              </a:rPr>
              <a:t>M</a:t>
            </a:r>
            <a:r>
              <a:rPr lang="en-US" sz="1800" dirty="0">
                <a:latin typeface="Roboto"/>
                <a:cs typeface="Times New Roman" pitchFamily="18" charset="0"/>
              </a:rPr>
              <a:t>eV). </a:t>
            </a:r>
            <a:endParaRPr lang="en-GB" sz="1800" dirty="0">
              <a:latin typeface="Roboto"/>
              <a:cs typeface="Times New Roman" pitchFamily="18" charset="0"/>
            </a:endParaRPr>
          </a:p>
          <a:p>
            <a:pPr algn="just"/>
            <a:endParaRPr lang="en-GB" sz="1800" dirty="0">
              <a:latin typeface="Roboto"/>
              <a:cs typeface="Times New Roman" pitchFamily="18" charset="0"/>
            </a:endParaRPr>
          </a:p>
          <a:p>
            <a:pPr algn="just"/>
            <a:endParaRPr lang="en-GB" sz="1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0321551-708C-9179-E059-F0A1ED3D4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10" y="1909305"/>
            <a:ext cx="1162109" cy="11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1D70F0D-7CC1-29CE-E2ED-54B014FF4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441" y="1628800"/>
            <a:ext cx="1882341" cy="12777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A98FE79-4715-97A1-73C9-DBC6C348C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896" y="1538359"/>
            <a:ext cx="1368152" cy="136815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58C519E-9803-959C-6270-C1B1BC914525}"/>
              </a:ext>
            </a:extLst>
          </p:cNvPr>
          <p:cNvSpPr/>
          <p:nvPr/>
        </p:nvSpPr>
        <p:spPr>
          <a:xfrm>
            <a:off x="4222422" y="3789070"/>
            <a:ext cx="391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rgbClr val="A24200"/>
                </a:solidFill>
                <a:latin typeface="Advt93-r"/>
              </a:rPr>
              <a:t>Italian Research Project</a:t>
            </a:r>
            <a:r>
              <a:rPr lang="en-US" sz="2100" dirty="0">
                <a:solidFill>
                  <a:srgbClr val="A24200"/>
                </a:solidFill>
                <a:latin typeface="Advt93-r"/>
              </a:rPr>
              <a:t> (MUR)</a:t>
            </a:r>
          </a:p>
          <a:p>
            <a:pPr algn="ctr"/>
            <a:r>
              <a:rPr lang="en-US" sz="2100" dirty="0">
                <a:solidFill>
                  <a:srgbClr val="A24200"/>
                </a:solidFill>
                <a:latin typeface="Advt93-r"/>
              </a:rPr>
              <a:t>PRIN2022 PNRR, Italy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8C42C42-5AF1-9E32-8786-DE8B69CDF0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8116" y="3290240"/>
            <a:ext cx="1390494" cy="503522"/>
          </a:xfrm>
          <a:prstGeom prst="rect">
            <a:avLst/>
          </a:prstGeom>
        </p:spPr>
      </p:pic>
      <p:pic>
        <p:nvPicPr>
          <p:cNvPr id="16" name="Immagine 15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B0599534-D7FF-E8F5-A220-7099F84F1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070" y="3358125"/>
            <a:ext cx="1703814" cy="643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19D414D-5F7A-908F-C926-D1E5408154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2851" y="2978314"/>
            <a:ext cx="2736304" cy="795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04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596685" y="140570"/>
            <a:ext cx="82296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Motivations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0241351-C0E6-E990-7755-ADEB3855E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2780928"/>
            <a:ext cx="4813810" cy="308083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E18242-0428-9235-106E-A0C52EAF0CE3}"/>
              </a:ext>
            </a:extLst>
          </p:cNvPr>
          <p:cNvSpPr txBox="1"/>
          <p:nvPr/>
        </p:nvSpPr>
        <p:spPr>
          <a:xfrm>
            <a:off x="623392" y="1196752"/>
            <a:ext cx="11161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THERANOSTICS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an established tool for specific molecular targeting in nuclear medicine, both for diagnostics and therapy. The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theranostic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approach couples 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diagnostic imaging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using the same molecule: the gamma ray/positron emission is used for imaging and alpha/beta particles for therapy.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B7E42BA-268F-4614-1356-F29CF43D6AFF}"/>
              </a:ext>
            </a:extLst>
          </p:cNvPr>
          <p:cNvSpPr txBox="1"/>
          <p:nvPr/>
        </p:nvSpPr>
        <p:spPr>
          <a:xfrm>
            <a:off x="6488611" y="3573016"/>
            <a:ext cx="53285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REAL-TIME DIAGNOSTICS</a:t>
            </a:r>
            <a:r>
              <a:rPr lang="it-IT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 multi-isotope gamma ray imaging (5 keV-1 MeV) with 3D cadmium-zinc-telluride </a:t>
            </a:r>
            <a:r>
              <a:rPr lang="it-IT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(CZT) drift strip detectors.</a:t>
            </a:r>
            <a:endParaRPr lang="en-GB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2197568" y="92644"/>
            <a:ext cx="82296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000" b="1" dirty="0">
                <a:solidFill>
                  <a:srgbClr val="DC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Drift strip concept for 3-D detection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674935" y="4812259"/>
            <a:ext cx="259228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Advantages</a:t>
            </a:r>
            <a:endParaRPr lang="it-IT" b="1" dirty="0">
              <a:solidFill>
                <a:srgbClr val="0099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814403" y="4940668"/>
            <a:ext cx="258021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lang="en-GB" b="1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Issues</a:t>
            </a:r>
            <a:endParaRPr lang="en-GB" b="1" dirty="0">
              <a:solidFill>
                <a:srgbClr val="0099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480583" y="5287569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moderate </a:t>
            </a:r>
            <a:r>
              <a:rPr lang="it-IT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sharing</a:t>
            </a:r>
          </a:p>
          <a:p>
            <a:pPr marL="342900" indent="-342900">
              <a:buFontTx/>
              <a:buChar char="-"/>
            </a:pP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</a:t>
            </a:r>
            <a:r>
              <a:rPr lang="it-IT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</a:t>
            </a: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-out </a:t>
            </a:r>
            <a:r>
              <a:rPr lang="it-IT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channels</a:t>
            </a:r>
            <a:endParaRPr lang="it-IT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it-IT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(PTF)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6725660" y="5517097"/>
            <a:ext cx="5184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leakage current between drift strips</a:t>
            </a: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 analysis of charge pulses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551728" y="1093260"/>
            <a:ext cx="11521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Planar Transverse Field (PTF) and Parallel Planar Field (PPF) irradiation geometries.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431418" y="2601140"/>
            <a:ext cx="72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PTF</a:t>
            </a: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3430651" y="2971068"/>
            <a:ext cx="57606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2142684" y="4011616"/>
            <a:ext cx="6480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99"/>
                </a:solidFill>
              </a:rPr>
              <a:t>PPF</a:t>
            </a:r>
          </a:p>
        </p:txBody>
      </p:sp>
      <p:cxnSp>
        <p:nvCxnSpPr>
          <p:cNvPr id="26" name="Connettore 2 25"/>
          <p:cNvCxnSpPr>
            <a:cxnSpLocks/>
          </p:cNvCxnSpPr>
          <p:nvPr/>
        </p:nvCxnSpPr>
        <p:spPr>
          <a:xfrm flipV="1">
            <a:off x="2855640" y="3990304"/>
            <a:ext cx="0" cy="446808"/>
          </a:xfrm>
          <a:prstGeom prst="straightConnector1">
            <a:avLst/>
          </a:prstGeom>
          <a:ln w="5715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747CF962-6DDF-F211-065D-E27E8D6E1522}"/>
              </a:ext>
            </a:extLst>
          </p:cNvPr>
          <p:cNvSpPr/>
          <p:nvPr/>
        </p:nvSpPr>
        <p:spPr>
          <a:xfrm>
            <a:off x="5053668" y="1992054"/>
            <a:ext cx="302433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2D position </a:t>
            </a:r>
            <a:endParaRPr lang="en-US" sz="2400" b="1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FFEABFA-8899-D21C-8E08-D88D4F009B42}"/>
              </a:ext>
            </a:extLst>
          </p:cNvPr>
          <p:cNvSpPr/>
          <p:nvPr/>
        </p:nvSpPr>
        <p:spPr>
          <a:xfrm>
            <a:off x="9302138" y="2053609"/>
            <a:ext cx="218495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3rd position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512F40BB-D633-0BFA-3031-BB9F7BC910A3}"/>
              </a:ext>
            </a:extLst>
          </p:cNvPr>
          <p:cNvCxnSpPr/>
          <p:nvPr/>
        </p:nvCxnSpPr>
        <p:spPr>
          <a:xfrm>
            <a:off x="6767561" y="2515274"/>
            <a:ext cx="0" cy="5040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E19BD0D7-1FA3-5A2B-C24F-800E86A1238B}"/>
              </a:ext>
            </a:extLst>
          </p:cNvPr>
          <p:cNvSpPr/>
          <p:nvPr/>
        </p:nvSpPr>
        <p:spPr>
          <a:xfrm>
            <a:off x="8843065" y="3256740"/>
            <a:ext cx="3325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cathode/anode ratio</a:t>
            </a:r>
            <a:endParaRPr lang="it-IT" sz="2400" b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6BE4EF3-5316-7B26-03A8-476C6B0FF3E3}"/>
              </a:ext>
            </a:extLst>
          </p:cNvPr>
          <p:cNvSpPr/>
          <p:nvPr/>
        </p:nvSpPr>
        <p:spPr>
          <a:xfrm>
            <a:off x="4681368" y="3174153"/>
            <a:ext cx="4200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cross-strips on the cathode/anode </a:t>
            </a:r>
            <a:r>
              <a:rPr lang="it-IT" sz="24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electrodes</a:t>
            </a:r>
            <a:endParaRPr lang="it-IT" sz="2400" b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5144F4FF-5250-7637-9304-89315C865F29}"/>
              </a:ext>
            </a:extLst>
          </p:cNvPr>
          <p:cNvCxnSpPr/>
          <p:nvPr/>
        </p:nvCxnSpPr>
        <p:spPr>
          <a:xfrm>
            <a:off x="10488488" y="2564904"/>
            <a:ext cx="0" cy="5040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D592586B-445B-4969-BF83-3DCAFA7EF12A}"/>
              </a:ext>
            </a:extLst>
          </p:cNvPr>
          <p:cNvGrpSpPr/>
          <p:nvPr/>
        </p:nvGrpSpPr>
        <p:grpSpPr>
          <a:xfrm>
            <a:off x="551728" y="1647370"/>
            <a:ext cx="3102416" cy="2278868"/>
            <a:chOff x="695400" y="2566470"/>
            <a:chExt cx="4588582" cy="2986441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197BA1F4-EADC-0D59-30C4-C666B618A4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6" b="92274" l="3631" r="85196">
                          <a14:foregroundMark x1="32961" y1="92715" x2="32961" y2="92715"/>
                          <a14:foregroundMark x1="74022" y1="7726" x2="74022" y2="7726"/>
                          <a14:foregroundMark x1="79330" y1="56733" x2="79330" y2="56733"/>
                          <a14:foregroundMark x1="85196" y1="59823" x2="82682" y2="59161"/>
                          <a14:foregroundMark x1="79888" y1="31126" x2="84637" y2="32671"/>
                          <a14:foregroundMark x1="79050" y1="30243" x2="83799" y2="30905"/>
                          <a14:foregroundMark x1="17598" y1="16998" x2="22905" y2="17881"/>
                          <a14:foregroundMark x1="20670" y1="15894" x2="19553" y2="17881"/>
                          <a14:foregroundMark x1="3631" y1="30022" x2="6425" y2="31126"/>
                        </a14:backgroundRemoval>
                      </a14:imgEffect>
                    </a14:imgLayer>
                  </a14:imgProps>
                </a:ext>
              </a:extLst>
            </a:blip>
            <a:srcRect r="12420"/>
            <a:stretch/>
          </p:blipFill>
          <p:spPr>
            <a:xfrm rot="5572510">
              <a:off x="1633349" y="1902278"/>
              <a:ext cx="2986441" cy="431482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18E60247-BDB4-B891-B8B7-4124FE6AA828}"/>
                </a:ext>
              </a:extLst>
            </p:cNvPr>
            <p:cNvGrpSpPr/>
            <p:nvPr/>
          </p:nvGrpSpPr>
          <p:grpSpPr>
            <a:xfrm>
              <a:off x="695400" y="2739202"/>
              <a:ext cx="990535" cy="1320489"/>
              <a:chOff x="695400" y="2739202"/>
              <a:chExt cx="990535" cy="1320489"/>
            </a:xfrm>
          </p:grpSpPr>
          <p:grpSp>
            <p:nvGrpSpPr>
              <p:cNvPr id="28" name="Gruppo 27">
                <a:extLst>
                  <a:ext uri="{FF2B5EF4-FFF2-40B4-BE49-F238E27FC236}">
                    <a16:creationId xmlns:a16="http://schemas.microsoft.com/office/drawing/2014/main" id="{AFA83BA3-814E-BAE9-BA4B-41DFC9677686}"/>
                  </a:ext>
                </a:extLst>
              </p:cNvPr>
              <p:cNvGrpSpPr/>
              <p:nvPr/>
            </p:nvGrpSpPr>
            <p:grpSpPr>
              <a:xfrm>
                <a:off x="695400" y="2919894"/>
                <a:ext cx="720080" cy="1079519"/>
                <a:chOff x="623392" y="2919894"/>
                <a:chExt cx="720080" cy="1079519"/>
              </a:xfrm>
            </p:grpSpPr>
            <p:cxnSp>
              <p:nvCxnSpPr>
                <p:cNvPr id="32" name="Connettore 2 31">
                  <a:extLst>
                    <a:ext uri="{FF2B5EF4-FFF2-40B4-BE49-F238E27FC236}">
                      <a16:creationId xmlns:a16="http://schemas.microsoft.com/office/drawing/2014/main" id="{31B98D9C-C5BC-D473-8E8B-69350937684B}"/>
                    </a:ext>
                  </a:extLst>
                </p:cNvPr>
                <p:cNvCxnSpPr/>
                <p:nvPr/>
              </p:nvCxnSpPr>
              <p:spPr bwMode="auto">
                <a:xfrm>
                  <a:off x="627753" y="2919894"/>
                  <a:ext cx="648072" cy="610325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" name="Connettore 2 32">
                  <a:extLst>
                    <a:ext uri="{FF2B5EF4-FFF2-40B4-BE49-F238E27FC236}">
                      <a16:creationId xmlns:a16="http://schemas.microsoft.com/office/drawing/2014/main" id="{BE945A10-C8C8-106F-CA37-4A352CBA0125}"/>
                    </a:ext>
                  </a:extLst>
                </p:cNvPr>
                <p:cNvCxnSpPr/>
                <p:nvPr/>
              </p:nvCxnSpPr>
              <p:spPr bwMode="auto">
                <a:xfrm>
                  <a:off x="623392" y="2922526"/>
                  <a:ext cx="72008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" name="Connettore 2 33">
                  <a:extLst>
                    <a:ext uri="{FF2B5EF4-FFF2-40B4-BE49-F238E27FC236}">
                      <a16:creationId xmlns:a16="http://schemas.microsoft.com/office/drawing/2014/main" id="{F0DA420E-B3AA-C1C9-7765-4A5971DD926D}"/>
                    </a:ext>
                  </a:extLst>
                </p:cNvPr>
                <p:cNvCxnSpPr/>
                <p:nvPr/>
              </p:nvCxnSpPr>
              <p:spPr bwMode="auto">
                <a:xfrm flipH="1">
                  <a:off x="623392" y="2919896"/>
                  <a:ext cx="4363" cy="1079517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E72D919D-83B9-30F0-C181-2D660473F19E}"/>
                  </a:ext>
                </a:extLst>
              </p:cNvPr>
              <p:cNvSpPr txBox="1"/>
              <p:nvPr/>
            </p:nvSpPr>
            <p:spPr>
              <a:xfrm>
                <a:off x="695400" y="3782692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z</a:t>
                </a:r>
                <a:endParaRPr lang="it-IT" dirty="0"/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6B1CADD3-ECA1-7FEB-A6EF-8726D8591DAB}"/>
                  </a:ext>
                </a:extLst>
              </p:cNvPr>
              <p:cNvSpPr txBox="1"/>
              <p:nvPr/>
            </p:nvSpPr>
            <p:spPr>
              <a:xfrm>
                <a:off x="989242" y="3335524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x</a:t>
                </a:r>
                <a:endParaRPr lang="it-IT" dirty="0"/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1A9177AE-1509-39F7-B567-67C5731AE6FD}"/>
                  </a:ext>
                </a:extLst>
              </p:cNvPr>
              <p:cNvSpPr txBox="1"/>
              <p:nvPr/>
            </p:nvSpPr>
            <p:spPr>
              <a:xfrm>
                <a:off x="1424325" y="2739202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y</a:t>
                </a:r>
                <a:endParaRPr lang="it-IT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61354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03388" y="3140968"/>
            <a:ext cx="9001125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60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Detectors and Electronics</a:t>
            </a:r>
          </a:p>
        </p:txBody>
      </p:sp>
    </p:spTree>
    <p:extLst>
      <p:ext uri="{BB962C8B-B14F-4D97-AF65-F5344CB8AC3E}">
        <p14:creationId xmlns:p14="http://schemas.microsoft.com/office/powerpoint/2010/main" val="4045049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31AB16A0-6909-494D-A7E5-434C83A97F26}"/>
              </a:ext>
            </a:extLst>
          </p:cNvPr>
          <p:cNvSpPr/>
          <p:nvPr/>
        </p:nvSpPr>
        <p:spPr>
          <a:xfrm>
            <a:off x="2639616" y="3974241"/>
            <a:ext cx="9160641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High detection efficiency  and Reduction of Compton scattering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Room temperature operation</a:t>
            </a:r>
          </a:p>
          <a:p>
            <a:pPr algn="r">
              <a:lnSpc>
                <a:spcPct val="150000"/>
              </a:lnSpc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Reduction of charge collection efficiency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Distortions in the spectra (hole tailing)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609600" y="78501"/>
            <a:ext cx="10972800" cy="720079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</a:rPr>
              <a:t>Cadmium Zinc Telluride detectors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392700"/>
              </p:ext>
            </p:extLst>
          </p:nvPr>
        </p:nvGraphicFramePr>
        <p:xfrm>
          <a:off x="733221" y="1226721"/>
          <a:ext cx="10310936" cy="2646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77734">
                  <a:extLst>
                    <a:ext uri="{9D8B030D-6E8A-4147-A177-3AD203B41FA5}">
                      <a16:colId xmlns:a16="http://schemas.microsoft.com/office/drawing/2014/main" val="2049845335"/>
                    </a:ext>
                  </a:extLst>
                </a:gridCol>
                <a:gridCol w="2577734">
                  <a:extLst>
                    <a:ext uri="{9D8B030D-6E8A-4147-A177-3AD203B41FA5}">
                      <a16:colId xmlns:a16="http://schemas.microsoft.com/office/drawing/2014/main" val="1655684871"/>
                    </a:ext>
                  </a:extLst>
                </a:gridCol>
                <a:gridCol w="2577734">
                  <a:extLst>
                    <a:ext uri="{9D8B030D-6E8A-4147-A177-3AD203B41FA5}">
                      <a16:colId xmlns:a16="http://schemas.microsoft.com/office/drawing/2014/main" val="3580051579"/>
                    </a:ext>
                  </a:extLst>
                </a:gridCol>
                <a:gridCol w="2577734">
                  <a:extLst>
                    <a:ext uri="{9D8B030D-6E8A-4147-A177-3AD203B41FA5}">
                      <a16:colId xmlns:a16="http://schemas.microsoft.com/office/drawing/2014/main" val="484193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Semiconductor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CdZnTe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22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Density (gr/cm</a:t>
                      </a:r>
                      <a:r>
                        <a:rPr lang="en-US" baseline="30000" dirty="0"/>
                        <a:t>3</a:t>
                      </a:r>
                      <a:r>
                        <a:rPr lang="en-US" dirty="0"/>
                        <a:t>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2.33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5.33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5.75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274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 (max)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52</a:t>
                      </a:r>
                      <a:endParaRPr lang="en-US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640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Band-gap (eV)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1.12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0.67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1.57</a:t>
                      </a:r>
                      <a:endParaRPr lang="en-US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665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 (eV)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kern="1200" baseline="0" dirty="0">
                          <a:solidFill>
                            <a:schemeClr val="dk1"/>
                          </a:solidFill>
                        </a:rPr>
                        <a:t>3.62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kern="1200" baseline="0" dirty="0">
                          <a:solidFill>
                            <a:schemeClr val="dk1"/>
                          </a:solidFill>
                        </a:rPr>
                        <a:t>2.96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4.64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81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Symbol" panose="05050102010706020507" pitchFamily="18" charset="2"/>
                        </a:rPr>
                        <a:t>mt</a:t>
                      </a:r>
                      <a:r>
                        <a:rPr lang="en-US" sz="2000" baseline="-25000" dirty="0" err="1"/>
                        <a:t>e</a:t>
                      </a:r>
                      <a:r>
                        <a:rPr lang="en-US" sz="2000" baseline="-25000" dirty="0"/>
                        <a:t> </a:t>
                      </a:r>
                      <a:r>
                        <a:rPr lang="en-US" sz="1800" b="0" u="none" strike="noStrike" kern="1200" baseline="0" dirty="0">
                          <a:solidFill>
                            <a:schemeClr val="dk1"/>
                          </a:solidFill>
                        </a:rPr>
                        <a:t>(cm</a:t>
                      </a:r>
                      <a:r>
                        <a:rPr lang="en-US" sz="1800" b="0" u="none" strike="noStrike" kern="1200" baseline="30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-US" sz="1800" b="0" u="none" strike="noStrike" kern="1200" baseline="0" dirty="0">
                          <a:solidFill>
                            <a:schemeClr val="dk1"/>
                          </a:solidFill>
                        </a:rPr>
                        <a:t>/ V) </a:t>
                      </a:r>
                      <a:endParaRPr lang="en-US" sz="2000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&gt;1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&gt;1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b="1" baseline="30000" dirty="0">
                          <a:solidFill>
                            <a:srgbClr val="FF0000"/>
                          </a:solidFill>
                        </a:rPr>
                        <a:t>-3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b="1" baseline="30000" dirty="0">
                          <a:solidFill>
                            <a:srgbClr val="FF0000"/>
                          </a:solidFill>
                        </a:rPr>
                        <a:t>-2</a:t>
                      </a:r>
                      <a:endParaRPr lang="en-US" b="1" baseline="30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26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Symbol" panose="05050102010706020507" pitchFamily="18" charset="2"/>
                        </a:rPr>
                        <a:t>mt</a:t>
                      </a:r>
                      <a:r>
                        <a:rPr lang="en-US" sz="2000" baseline="-25000" dirty="0" err="1"/>
                        <a:t>h</a:t>
                      </a:r>
                      <a:r>
                        <a:rPr lang="en-US" sz="1800" baseline="-25000" dirty="0"/>
                        <a:t>  </a:t>
                      </a:r>
                      <a:r>
                        <a:rPr lang="en-US" sz="1800" b="0" u="none" strike="noStrike" kern="1200" baseline="0" dirty="0">
                          <a:solidFill>
                            <a:schemeClr val="dk1"/>
                          </a:solidFill>
                        </a:rPr>
                        <a:t>(cm</a:t>
                      </a:r>
                      <a:r>
                        <a:rPr lang="en-US" sz="1800" b="0" u="none" strike="noStrike" kern="1200" baseline="30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-US" sz="1800" b="0" u="none" strike="noStrike" kern="1200" baseline="0" dirty="0">
                          <a:solidFill>
                            <a:schemeClr val="dk1"/>
                          </a:solidFill>
                        </a:rPr>
                        <a:t>/ V)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&gt;1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b="1" baseline="30000" dirty="0">
                          <a:solidFill>
                            <a:srgbClr val="FF0000"/>
                          </a:solidFill>
                        </a:rPr>
                        <a:t>-5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b="1" baseline="30000" dirty="0">
                          <a:solidFill>
                            <a:srgbClr val="FF0000"/>
                          </a:solidFill>
                        </a:rPr>
                        <a:t>-4</a:t>
                      </a:r>
                      <a:endParaRPr lang="en-US" b="1" baseline="30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398207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623392" y="3974818"/>
            <a:ext cx="4817624" cy="2794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High Z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Wide band-gap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Poor mobility-lifetime products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Difference between </a:t>
            </a:r>
            <a:r>
              <a:rPr lang="en-US" sz="24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mt</a:t>
            </a:r>
            <a:r>
              <a:rPr lang="en-US" sz="2400" b="1" baseline="-25000" dirty="0" err="1">
                <a:solidFill>
                  <a:srgbClr val="FF0000"/>
                </a:solidFill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and </a:t>
            </a:r>
            <a:r>
              <a:rPr lang="en-US" sz="24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mt</a:t>
            </a:r>
            <a:r>
              <a:rPr lang="en-US" sz="2400" b="1" baseline="-25000" dirty="0" err="1">
                <a:solidFill>
                  <a:srgbClr val="FF0000"/>
                </a:solidFill>
              </a:rPr>
              <a:t>h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Freccia a destra 7"/>
          <p:cNvSpPr/>
          <p:nvPr/>
        </p:nvSpPr>
        <p:spPr bwMode="auto">
          <a:xfrm>
            <a:off x="2063552" y="4297622"/>
            <a:ext cx="720080" cy="139490"/>
          </a:xfrm>
          <a:prstGeom prst="rightArrow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reccia a destra 8"/>
          <p:cNvSpPr/>
          <p:nvPr/>
        </p:nvSpPr>
        <p:spPr bwMode="auto">
          <a:xfrm>
            <a:off x="4295800" y="4877629"/>
            <a:ext cx="720080" cy="139490"/>
          </a:xfrm>
          <a:prstGeom prst="rightArrow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ccia a destra 9"/>
          <p:cNvSpPr/>
          <p:nvPr/>
        </p:nvSpPr>
        <p:spPr bwMode="auto">
          <a:xfrm>
            <a:off x="5303912" y="5919930"/>
            <a:ext cx="720080" cy="13949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reccia a destra 10"/>
          <p:cNvSpPr/>
          <p:nvPr/>
        </p:nvSpPr>
        <p:spPr bwMode="auto">
          <a:xfrm>
            <a:off x="5528649" y="6529869"/>
            <a:ext cx="720080" cy="13949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86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"/>
          <p:cNvSpPr>
            <a:spLocks noChangeArrowheads="1"/>
          </p:cNvSpPr>
          <p:nvPr/>
        </p:nvSpPr>
        <p:spPr bwMode="auto">
          <a:xfrm>
            <a:off x="407368" y="1077124"/>
            <a:ext cx="756084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CZT drift strip detectors were realized at IMEM-CNR of Parma in collaboration with due2lab company. </a:t>
            </a:r>
          </a:p>
          <a:p>
            <a:pPr algn="just"/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</a:t>
            </a:r>
            <a:r>
              <a:rPr lang="en-GB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etectors</a:t>
            </a: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 x 20 x 6 mm</a:t>
            </a:r>
            <a:r>
              <a:rPr lang="en-GB" b="1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were  fabricated from </a:t>
            </a:r>
            <a:r>
              <a:rPr lang="en-GB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Redlen</a:t>
            </a: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CZT pixel detectors (low flux CZT crystals).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4"/>
          <a:stretch/>
        </p:blipFill>
        <p:spPr>
          <a:xfrm>
            <a:off x="8544272" y="3861048"/>
            <a:ext cx="3462869" cy="2880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79868" y="2659816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ANODE (top)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characterized by gold strips with a pitch of 0.4 mm (0.15 mm strip width and 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0.25 mm inter-strip gap).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" t="7066" r="5988" b="53235"/>
          <a:stretch/>
        </p:blipFill>
        <p:spPr>
          <a:xfrm>
            <a:off x="8544272" y="980728"/>
            <a:ext cx="3445566" cy="2736000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271464" y="0"/>
            <a:ext cx="82296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The detectors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51876" y="487750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u="sng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CATHODE (bottom) </a:t>
            </a:r>
            <a:r>
              <a:rPr lang="en-US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divided into ten gold strips orthogonal to the anode strips with a pitch of 2 mm (1.9 mm strip width and 0.1 mm inter-strip gap).</a:t>
            </a:r>
            <a:endParaRPr lang="it-IT" b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07368" y="5756633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detectors are characterized by low-leakage currents between the drift </a:t>
            </a:r>
            <a:r>
              <a:rPr lang="it-IT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strips</a:t>
            </a:r>
            <a:r>
              <a:rPr lang="it-IT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(&lt; 2 </a:t>
            </a:r>
            <a:r>
              <a:rPr lang="it-IT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it-IT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100 V)</a:t>
            </a:r>
          </a:p>
          <a:p>
            <a:pPr algn="ctr"/>
            <a:r>
              <a:rPr lang="it-IT" b="1" dirty="0">
                <a:solidFill>
                  <a:srgbClr val="6600CC"/>
                </a:solidFill>
                <a:latin typeface="+mj-lt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970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"/>
          <p:cNvSpPr>
            <a:spLocks noChangeArrowheads="1"/>
          </p:cNvSpPr>
          <p:nvPr/>
        </p:nvSpPr>
        <p:spPr bwMode="auto">
          <a:xfrm>
            <a:off x="335360" y="994083"/>
            <a:ext cx="1152128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strips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organized into anode/cathode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collecting strips (1.6 mm pitch)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anode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drift strips (0.4 mm pitch)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negatively biased to optimize electron charge collection.</a:t>
            </a:r>
            <a:endParaRPr lang="en-GB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 </a:t>
            </a:r>
            <a:endParaRPr lang="en-GB" sz="1800" b="1" dirty="0">
              <a:solidFill>
                <a:schemeClr val="accent6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919536" y="0"/>
            <a:ext cx="82296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200" b="1" dirty="0">
                <a:solidFill>
                  <a:srgbClr val="DC0000"/>
                </a:solidFill>
                <a:latin typeface="Times New Roman" pitchFamily="18" charset="0"/>
                <a:cs typeface="Times New Roman" pitchFamily="18" charset="0"/>
              </a:rPr>
              <a:t>Working mode of the detectors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t="4682" r="1934" b="2486"/>
          <a:stretch/>
        </p:blipFill>
        <p:spPr>
          <a:xfrm>
            <a:off x="5087888" y="2020832"/>
            <a:ext cx="6970586" cy="4500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23392" y="3821637"/>
            <a:ext cx="360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it-IT" sz="2400" dirty="0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2400" dirty="0" err="1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it-IT" sz="2400" dirty="0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u="sng" dirty="0" err="1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drift</a:t>
            </a:r>
            <a:r>
              <a:rPr lang="it-IT" sz="2400" u="sng" dirty="0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u="sng" dirty="0" err="1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it-IT" sz="2400" dirty="0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consists</a:t>
            </a:r>
            <a:r>
              <a:rPr lang="it-IT" sz="2400" dirty="0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</a:t>
            </a:r>
            <a:r>
              <a:rPr lang="en-US" sz="2400" dirty="0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1" u="sng" dirty="0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collecting anode strip</a:t>
            </a:r>
            <a:r>
              <a:rPr lang="en-US" sz="2400" dirty="0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surrounded by </a:t>
            </a:r>
            <a:r>
              <a:rPr lang="en-US" sz="2400" b="1" u="sng" dirty="0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drift strips </a:t>
            </a:r>
            <a:r>
              <a:rPr lang="en-US" sz="2400" dirty="0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right (RD) and left (LD) side and </a:t>
            </a:r>
            <a:r>
              <a:rPr lang="en-US" sz="2400" b="1" u="sng" dirty="0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collecting cathode strips</a:t>
            </a:r>
            <a:r>
              <a:rPr lang="en-US" sz="2400" dirty="0">
                <a:solidFill>
                  <a:srgbClr val="A242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2400" b="1" dirty="0">
              <a:solidFill>
                <a:srgbClr val="A242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23392" y="2355016"/>
            <a:ext cx="590465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u="sng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it-IT" sz="2400" u="sng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 </a:t>
            </a:r>
            <a:r>
              <a:rPr lang="it-IT" sz="2400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4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characterized</a:t>
            </a:r>
            <a:r>
              <a:rPr lang="it-IT" sz="24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</a:p>
          <a:p>
            <a:r>
              <a:rPr lang="it-IT" sz="24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12 </a:t>
            </a:r>
            <a:r>
              <a:rPr lang="it-IT" sz="2400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drift</a:t>
            </a:r>
            <a:r>
              <a:rPr lang="it-IT" sz="24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it-IT" sz="2400" dirty="0">
                <a:solidFill>
                  <a:srgbClr val="66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it-IT" sz="2400" b="1" dirty="0">
              <a:solidFill>
                <a:srgbClr val="6600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26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3211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heme/theme1.xml><?xml version="1.0" encoding="utf-8"?>
<a:theme xmlns:a="http://schemas.openxmlformats.org/drawingml/2006/main" name="Level">
  <a:themeElements>
    <a:clrScheme name="Personalizzato 2">
      <a:dk1>
        <a:sysClr val="windowText" lastClr="000000"/>
      </a:dk1>
      <a:lt1>
        <a:sysClr val="window" lastClr="FFFFFF"/>
      </a:lt1>
      <a:dk2>
        <a:srgbClr val="335B74"/>
      </a:dk2>
      <a:lt2>
        <a:srgbClr val="1CADE4"/>
      </a:lt2>
      <a:accent1>
        <a:srgbClr val="76CDEE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Leve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alizzato 2">
    <a:dk1>
      <a:sysClr val="windowText" lastClr="000000"/>
    </a:dk1>
    <a:lt1>
      <a:sysClr val="window" lastClr="FFFFFF"/>
    </a:lt1>
    <a:dk2>
      <a:srgbClr val="335B74"/>
    </a:dk2>
    <a:lt2>
      <a:srgbClr val="1CADE4"/>
    </a:lt2>
    <a:accent1>
      <a:srgbClr val="76CDEE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4135EFF-344C-4017-860F-84267D8417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29861</TotalTime>
  <Words>1354</Words>
  <Application>Microsoft Office PowerPoint</Application>
  <PresentationFormat>Widescreen</PresentationFormat>
  <Paragraphs>213</Paragraphs>
  <Slides>29</Slides>
  <Notes>26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40" baseType="lpstr">
      <vt:lpstr>ＭＳ Ｐゴシック</vt:lpstr>
      <vt:lpstr>Advt93-r</vt:lpstr>
      <vt:lpstr>Arial</vt:lpstr>
      <vt:lpstr>Calibri</vt:lpstr>
      <vt:lpstr>Comic Sans MS</vt:lpstr>
      <vt:lpstr>Roboto</vt:lpstr>
      <vt:lpstr>Symbol</vt:lpstr>
      <vt:lpstr>Times New Roman</vt:lpstr>
      <vt:lpstr>Wingdings</vt:lpstr>
      <vt:lpstr>Level</vt:lpstr>
      <vt:lpstr>Graph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Cadmium Zinc Telluride detectors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Antonino</dc:creator>
  <cp:keywords/>
  <dc:description/>
  <cp:lastModifiedBy>ANTONINO BUTTACAVOLI</cp:lastModifiedBy>
  <cp:revision>693</cp:revision>
  <dcterms:created xsi:type="dcterms:W3CDTF">2018-10-25T13:58:58Z</dcterms:created>
  <dcterms:modified xsi:type="dcterms:W3CDTF">2025-06-16T21:54:04Z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TC060874521040</vt:lpwstr>
  </property>
</Properties>
</file>