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456" r:id="rId2"/>
    <p:sldId id="515" r:id="rId3"/>
    <p:sldId id="517" r:id="rId4"/>
    <p:sldId id="257" r:id="rId5"/>
    <p:sldId id="518" r:id="rId6"/>
    <p:sldId id="512" r:id="rId7"/>
    <p:sldId id="457" r:id="rId8"/>
    <p:sldId id="462" r:id="rId9"/>
    <p:sldId id="258" r:id="rId10"/>
    <p:sldId id="256" r:id="rId11"/>
    <p:sldId id="516" r:id="rId12"/>
    <p:sldId id="259" r:id="rId13"/>
    <p:sldId id="520" r:id="rId14"/>
    <p:sldId id="521" r:id="rId15"/>
    <p:sldId id="474" r:id="rId16"/>
    <p:sldId id="519" r:id="rId17"/>
    <p:sldId id="525" r:id="rId18"/>
    <p:sldId id="529" r:id="rId19"/>
    <p:sldId id="261" r:id="rId20"/>
    <p:sldId id="526" r:id="rId21"/>
    <p:sldId id="530" r:id="rId22"/>
    <p:sldId id="522" r:id="rId23"/>
    <p:sldId id="527" r:id="rId24"/>
    <p:sldId id="523" r:id="rId25"/>
    <p:sldId id="528" r:id="rId26"/>
    <p:sldId id="513" r:id="rId27"/>
    <p:sldId id="514" r:id="rId28"/>
    <p:sldId id="482" r:id="rId29"/>
    <p:sldId id="265" r:id="rId3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41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>
        <p:scale>
          <a:sx n="75" d="100"/>
          <a:sy n="75" d="100"/>
        </p:scale>
        <p:origin x="19" y="1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AEF3B-5F71-45C4-AD84-D96E2A2E6952}" type="datetimeFigureOut">
              <a:rPr lang="it-IT" smtClean="0"/>
              <a:t>11/06/2025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3BF8F-D000-4DEE-B084-F2EEC12D02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123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65167-A448-41E0-A73F-CA2C0F2310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33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4D2B72-4D76-2744-11EA-77D218EC1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B72FD6B-7E71-9F58-FF36-BED1A75A6F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DBA0CFF-57F3-66A0-EE2D-814583309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2A60-36A7-4BC1-9A27-303514444E60}" type="datetimeFigureOut">
              <a:rPr lang="it-IT" smtClean="0"/>
              <a:t>11/06/2025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C3A52E0-87E3-CEE5-5211-576F720EA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BAD0321-AAA1-BD69-5E44-EF51A378E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C553A-6EF5-4303-A97C-A10FEF68EF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8535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0A190A-0882-B936-4697-5CE02085E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70C4FC9-E25C-10BF-B245-EAC5FB61F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942546-777F-AD9D-E844-B24A9A2AF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2A60-36A7-4BC1-9A27-303514444E60}" type="datetimeFigureOut">
              <a:rPr lang="it-IT" smtClean="0"/>
              <a:t>11/06/2025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A88C516-3A09-AF89-EDC8-B40C615D6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811FE49-D04E-F662-9A31-282E3E441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C553A-6EF5-4303-A97C-A10FEF68EF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2045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20D6E48-B82E-CCA1-A2D5-3C7708FC61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B575056-6AFC-2963-B7D4-AACB61A42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FC227E-529F-7E45-7458-3522DCFCE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2A60-36A7-4BC1-9A27-303514444E60}" type="datetimeFigureOut">
              <a:rPr lang="it-IT" smtClean="0"/>
              <a:t>11/06/2025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9AE263-74A8-6716-A56B-686F06CD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3458EA6-9501-4A41-6EDF-B1BFA13A7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C553A-6EF5-4303-A97C-A10FEF68EF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2878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5564BE-9DEC-B8AE-C8D8-9EC0B40E9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0B1AFC-1DBB-BBBE-4701-C70C5B7BC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88D039-7E8B-6D6A-E391-BD870681E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2A60-36A7-4BC1-9A27-303514444E60}" type="datetimeFigureOut">
              <a:rPr lang="it-IT" smtClean="0"/>
              <a:t>11/06/2025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882B02-E5C6-8A63-9E58-3F4C190CB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AE394F-776D-4E20-27DB-BF10702C3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C553A-6EF5-4303-A97C-A10FEF68EF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6315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C5412A-B11F-9092-CC4D-97AD2C338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990E5DE-C599-54DF-C14B-BABDD98F7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749F05-0C9D-9B49-DE6E-8D165604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2A60-36A7-4BC1-9A27-303514444E60}" type="datetimeFigureOut">
              <a:rPr lang="it-IT" smtClean="0"/>
              <a:t>11/06/2025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F568188-0D9D-D3B1-8A1A-9C18D2FC1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9620A6-DC51-CE7B-2282-5F5908220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C553A-6EF5-4303-A97C-A10FEF68EF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4307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35E45C-F20D-063A-6377-A76293611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3ED0F9-73E2-283B-57B5-097D4F5BBA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D29CB63-F396-835A-050D-78B0BFF38F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575D6DA-5BA1-C0BA-C60A-8FA9DD081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2A60-36A7-4BC1-9A27-303514444E60}" type="datetimeFigureOut">
              <a:rPr lang="it-IT" smtClean="0"/>
              <a:t>11/06/2025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C9713CD-A343-3F85-2267-B81894053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5F97572-41B4-59C0-E5B0-ECE851051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C553A-6EF5-4303-A97C-A10FEF68EF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6344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A081FC-E5B2-344D-ECF2-EF9BB9E03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7D83E1-0A5F-6D5F-163A-FC929A467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E064BCA-6040-4B1B-AFB9-9010FE7460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C63B9DD-93A7-799D-73AF-1C87F7B319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ED9A80D-6BAA-17DE-5502-2E54DE22B7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951B30F-1F52-8FD9-B306-330FC401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2A60-36A7-4BC1-9A27-303514444E60}" type="datetimeFigureOut">
              <a:rPr lang="it-IT" smtClean="0"/>
              <a:t>11/06/2025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6947073-3C05-6B0D-8BEF-18B757C1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0824612-F5E7-86BE-EBC4-0EDA946D3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C553A-6EF5-4303-A97C-A10FEF68EF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7206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B83057-672E-4EE2-464C-CD843E835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34B6C40-A904-1FDC-1237-64690225D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2A60-36A7-4BC1-9A27-303514444E60}" type="datetimeFigureOut">
              <a:rPr lang="it-IT" smtClean="0"/>
              <a:t>11/06/2025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331A654-B4CA-06A3-FA8D-24740E481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5D7CF92-A9A3-09E9-9044-36996047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C553A-6EF5-4303-A97C-A10FEF68EF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8587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FE7F5EF-10A0-841D-3C9B-6A136FDC9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2A60-36A7-4BC1-9A27-303514444E60}" type="datetimeFigureOut">
              <a:rPr lang="it-IT" smtClean="0"/>
              <a:t>11/06/2025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75C5E7A-D71A-C5ED-93E8-5581F5373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460B5AA-8C7A-2575-B3B7-6E2C05E90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C553A-6EF5-4303-A97C-A10FEF68EF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3256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0EFB71-483B-5762-F864-74590B6CE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D1A4D1-F44B-05E5-D752-113C81C47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CE9D54B-EB05-4E36-5E26-94B1121AA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CC32884-C7CC-6232-B5CD-57FAAF822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2A60-36A7-4BC1-9A27-303514444E60}" type="datetimeFigureOut">
              <a:rPr lang="it-IT" smtClean="0"/>
              <a:t>11/06/2025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1D47578-F9DB-C546-DE6F-3AE9E907D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51C42C8-2A8B-D6CE-1DDB-AE70CC601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C553A-6EF5-4303-A97C-A10FEF68EF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1519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4119C8-31AE-C915-8D49-307F52B84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14C1C15-5604-2504-E881-6191E3C7CE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150019E-F556-71AF-5D41-1A4A6415D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477E147-9310-B10F-42DF-066DE0A3A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2A60-36A7-4BC1-9A27-303514444E60}" type="datetimeFigureOut">
              <a:rPr lang="it-IT" smtClean="0"/>
              <a:t>11/06/2025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0AFD7F0-AEBE-AC9B-E6B0-02DC07E31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30D7203-6B2A-B87E-56BF-488D84185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C553A-6EF5-4303-A97C-A10FEF68EF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8699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1C91644-9835-C3A6-A897-C6432836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4ECE447-21A7-6D61-6CCD-B0819390A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D4E98F-E4BE-67A9-133B-9AF019C4FD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12A60-36A7-4BC1-9A27-303514444E60}" type="datetimeFigureOut">
              <a:rPr lang="it-IT" smtClean="0"/>
              <a:t>11/06/2025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9D098D4-C241-DAC3-BA66-5E53E528D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12BA16-0EB4-003D-7A50-5FCD4FAFB2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C553A-6EF5-4303-A97C-A10FEF68EF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85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3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3.emf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10" Type="http://schemas.openxmlformats.org/officeDocument/2006/relationships/image" Target="../media/image3.emf"/><Relationship Id="rId4" Type="http://schemas.openxmlformats.org/officeDocument/2006/relationships/image" Target="../media/image26.jpe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em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15.emf"/><Relationship Id="rId7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6" descr="Risultati immagini per logo inf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105" y="754602"/>
            <a:ext cx="2719895" cy="137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Immagin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928"/>
            <a:ext cx="2614517" cy="1301449"/>
          </a:xfrm>
          <a:prstGeom prst="rect">
            <a:avLst/>
          </a:prstGeom>
        </p:spPr>
      </p:pic>
      <p:sp>
        <p:nvSpPr>
          <p:cNvPr id="58" name="Titolo 1"/>
          <p:cNvSpPr>
            <a:spLocks noGrp="1"/>
          </p:cNvSpPr>
          <p:nvPr>
            <p:ph type="ctrTitle"/>
          </p:nvPr>
        </p:nvSpPr>
        <p:spPr>
          <a:xfrm>
            <a:off x="272878" y="5038230"/>
            <a:ext cx="11428713" cy="986785"/>
          </a:xfrm>
        </p:spPr>
        <p:txBody>
          <a:bodyPr>
            <a:noAutofit/>
          </a:bodyPr>
          <a:lstStyle/>
          <a:p>
            <a:r>
              <a:rPr lang="en-US" sz="1800" b="1" i="1" dirty="0">
                <a:solidFill>
                  <a:srgbClr val="002060"/>
                </a:solidFill>
                <a:latin typeface="+mn-lt"/>
              </a:rPr>
              <a:t>Francesco Stellato</a:t>
            </a:r>
            <a:br>
              <a:rPr lang="en-US" sz="1800" dirty="0">
                <a:solidFill>
                  <a:srgbClr val="002060"/>
                </a:solidFill>
                <a:latin typeface="+mn-lt"/>
              </a:rPr>
            </a:br>
            <a:r>
              <a:rPr lang="en-US" sz="1800" dirty="0">
                <a:solidFill>
                  <a:srgbClr val="002060"/>
                </a:solidFill>
                <a:latin typeface="+mn-lt"/>
              </a:rPr>
              <a:t>University of Rome Tor </a:t>
            </a:r>
            <a:r>
              <a:rPr lang="en-US" sz="1800" dirty="0" err="1">
                <a:solidFill>
                  <a:srgbClr val="002060"/>
                </a:solidFill>
                <a:latin typeface="+mn-lt"/>
              </a:rPr>
              <a:t>Vergata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&amp; INFN</a:t>
            </a:r>
            <a:br>
              <a:rPr lang="en-US" sz="1800" dirty="0">
                <a:solidFill>
                  <a:srgbClr val="002060"/>
                </a:solidFill>
                <a:latin typeface="+mn-lt"/>
              </a:rPr>
            </a:br>
            <a:r>
              <a:rPr lang="en-US" sz="1800" b="0" i="1" u="none" strike="noStrike" baseline="0" dirty="0">
                <a:solidFill>
                  <a:srgbClr val="002060"/>
                </a:solidFill>
                <a:latin typeface="+mn-lt"/>
              </a:rPr>
              <a:t>on behalf of the WA8 collaboration team</a:t>
            </a:r>
            <a:br>
              <a:rPr lang="en-US" sz="1800" b="0" i="1" u="none" strike="noStrike" baseline="0" dirty="0">
                <a:solidFill>
                  <a:srgbClr val="002060"/>
                </a:solidFill>
                <a:latin typeface="+mn-lt"/>
              </a:rPr>
            </a:br>
            <a:r>
              <a:rPr lang="en-US" sz="1800" b="0" i="1" u="none" strike="noStrike" baseline="0" dirty="0">
                <a:solidFill>
                  <a:srgbClr val="002060"/>
                </a:solidFill>
                <a:latin typeface="+mn-lt"/>
              </a:rPr>
              <a:t>&amp; (in particular/in addition)</a:t>
            </a:r>
            <a:br>
              <a:rPr lang="en-US" sz="1800" b="0" i="1" u="none" strike="noStrike" baseline="0" dirty="0">
                <a:solidFill>
                  <a:srgbClr val="002060"/>
                </a:solidFill>
                <a:latin typeface="+mn-lt"/>
              </a:rPr>
            </a:br>
            <a:r>
              <a:rPr lang="it-IT" sz="1800" b="0" i="1" u="none" strike="noStrike" baseline="0" dirty="0">
                <a:solidFill>
                  <a:srgbClr val="002060"/>
                </a:solidFill>
                <a:latin typeface="+mn-lt"/>
              </a:rPr>
              <a:t>Emiliano De Santis, Tomas André, Richard Bean, Massimo Ferrario, Augusto Marcelli, Velia </a:t>
            </a:r>
            <a:r>
              <a:rPr lang="it-IT" sz="1800" b="0" i="1" u="none" strike="noStrike" baseline="0" dirty="0" err="1">
                <a:solidFill>
                  <a:srgbClr val="002060"/>
                </a:solidFill>
                <a:latin typeface="+mn-lt"/>
              </a:rPr>
              <a:t>Minicozzi</a:t>
            </a:r>
            <a:r>
              <a:rPr lang="it-IT" sz="1800" b="0" i="1" u="none" strike="noStrike" baseline="0" dirty="0">
                <a:solidFill>
                  <a:srgbClr val="002060"/>
                </a:solidFill>
                <a:latin typeface="+mn-lt"/>
              </a:rPr>
              <a:t>,</a:t>
            </a:r>
            <a:br>
              <a:rPr lang="it-IT" sz="1800" b="0" i="1" u="none" strike="noStrike" baseline="0" dirty="0">
                <a:solidFill>
                  <a:srgbClr val="002060"/>
                </a:solidFill>
                <a:latin typeface="+mn-lt"/>
              </a:rPr>
            </a:br>
            <a:r>
              <a:rPr lang="it-IT" sz="1800" b="0" i="1" u="none" strike="noStrike" baseline="0" dirty="0">
                <a:solidFill>
                  <a:srgbClr val="002060"/>
                </a:solidFill>
                <a:latin typeface="+mn-lt"/>
              </a:rPr>
              <a:t>Emiliano Principi, </a:t>
            </a:r>
            <a:r>
              <a:rPr lang="it-IT" sz="1800" b="0" i="1" u="none" strike="noStrike" baseline="0" dirty="0" err="1">
                <a:solidFill>
                  <a:srgbClr val="002060"/>
                </a:solidFill>
                <a:latin typeface="+mn-lt"/>
              </a:rPr>
              <a:t>Nicusor</a:t>
            </a:r>
            <a:r>
              <a:rPr lang="it-IT" sz="1800" b="0" i="1" u="none" strike="noStrike" baseline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1800" b="0" i="1" u="none" strike="noStrike" baseline="0" dirty="0" err="1">
                <a:solidFill>
                  <a:srgbClr val="002060"/>
                </a:solidFill>
                <a:latin typeface="+mn-lt"/>
              </a:rPr>
              <a:t>Tımneanu</a:t>
            </a:r>
            <a:r>
              <a:rPr lang="it-IT" sz="1800" b="0" i="1" u="none" strike="noStrike" baseline="0" dirty="0">
                <a:solidFill>
                  <a:srgbClr val="002060"/>
                </a:solidFill>
                <a:latin typeface="+mn-lt"/>
              </a:rPr>
              <a:t>, Carl </a:t>
            </a:r>
            <a:r>
              <a:rPr lang="it-IT" sz="1800" b="0" i="1" u="none" strike="noStrike" baseline="0" dirty="0" err="1">
                <a:solidFill>
                  <a:srgbClr val="002060"/>
                </a:solidFill>
                <a:latin typeface="+mn-lt"/>
              </a:rPr>
              <a:t>Caleman</a:t>
            </a:r>
            <a:endParaRPr lang="en-GB" sz="18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6" name="Titolo 1">
            <a:extLst>
              <a:ext uri="{FF2B5EF4-FFF2-40B4-BE49-F238E27FC236}">
                <a16:creationId xmlns:a16="http://schemas.microsoft.com/office/drawing/2014/main" id="{A84B05B8-9C1B-4997-A179-1D7EA8FDFB20}"/>
              </a:ext>
            </a:extLst>
          </p:cNvPr>
          <p:cNvSpPr txBox="1">
            <a:spLocks/>
          </p:cNvSpPr>
          <p:nvPr/>
        </p:nvSpPr>
        <p:spPr>
          <a:xfrm>
            <a:off x="1942496" y="3128298"/>
            <a:ext cx="8307008" cy="9867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rgbClr val="002060"/>
              </a:solidFill>
              <a:latin typeface="+mn-lt"/>
            </a:endParaRPr>
          </a:p>
          <a:p>
            <a:endParaRPr lang="en-US" sz="3600" b="1" dirty="0">
              <a:solidFill>
                <a:srgbClr val="002060"/>
              </a:solidFill>
              <a:latin typeface="+mn-lt"/>
            </a:endParaRPr>
          </a:p>
          <a:p>
            <a:endParaRPr lang="en-US" sz="3600" b="1" dirty="0">
              <a:solidFill>
                <a:srgbClr val="002060"/>
              </a:solidFill>
              <a:latin typeface="+mn-lt"/>
            </a:endParaRPr>
          </a:p>
          <a:p>
            <a:endParaRPr lang="en-US" sz="3600" b="1" dirty="0">
              <a:solidFill>
                <a:srgbClr val="002060"/>
              </a:solidFill>
              <a:latin typeface="+mn-lt"/>
            </a:endParaRPr>
          </a:p>
          <a:p>
            <a:endParaRPr lang="en-US" sz="3600" b="1" dirty="0">
              <a:solidFill>
                <a:srgbClr val="002060"/>
              </a:solidFill>
              <a:latin typeface="+mn-lt"/>
            </a:endParaRPr>
          </a:p>
          <a:p>
            <a:endParaRPr lang="en-US" sz="3600" b="1" dirty="0">
              <a:solidFill>
                <a:srgbClr val="002060"/>
              </a:solidFill>
              <a:latin typeface="+mn-lt"/>
            </a:endParaRPr>
          </a:p>
          <a:p>
            <a:endParaRPr lang="en-US" sz="3600" b="1" dirty="0">
              <a:solidFill>
                <a:srgbClr val="002060"/>
              </a:solidFill>
              <a:latin typeface="+mn-lt"/>
            </a:endParaRPr>
          </a:p>
          <a:p>
            <a:endParaRPr lang="en-US" sz="3600" b="1" dirty="0">
              <a:solidFill>
                <a:srgbClr val="002060"/>
              </a:solidFill>
              <a:latin typeface="+mn-lt"/>
            </a:endParaRPr>
          </a:p>
          <a:p>
            <a:endParaRPr lang="en-US" sz="3600" b="1" dirty="0">
              <a:solidFill>
                <a:srgbClr val="002060"/>
              </a:solidFill>
              <a:latin typeface="+mn-lt"/>
            </a:endParaRPr>
          </a:p>
          <a:p>
            <a:endParaRPr lang="en-US" sz="3600" b="1" dirty="0">
              <a:solidFill>
                <a:srgbClr val="002060"/>
              </a:solidFill>
              <a:latin typeface="+mn-lt"/>
            </a:endParaRPr>
          </a:p>
          <a:p>
            <a:endParaRPr lang="en-US" sz="3600" b="1" dirty="0">
              <a:solidFill>
                <a:srgbClr val="002060"/>
              </a:solidFill>
              <a:latin typeface="+mn-lt"/>
            </a:endParaRPr>
          </a:p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Photon Science at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EuPRAXIA@SPARC_LAB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:</a:t>
            </a:r>
          </a:p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Free Electron Laser Biological Applications</a:t>
            </a:r>
            <a:endParaRPr lang="en-GB" sz="3600" dirty="0">
              <a:solidFill>
                <a:srgbClr val="002060"/>
              </a:solidFill>
            </a:endParaRPr>
          </a:p>
        </p:txBody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id="{B70D1BFB-B59B-43B7-878A-498612014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9029" y="-8623"/>
            <a:ext cx="3442972" cy="763225"/>
          </a:xfrm>
          <a:prstGeom prst="rect">
            <a:avLst/>
          </a:prstGeom>
        </p:spPr>
      </p:pic>
      <p:pic>
        <p:nvPicPr>
          <p:cNvPr id="1026" name="Picture 2" descr="Image result for sparclab lnf">
            <a:extLst>
              <a:ext uri="{FF2B5EF4-FFF2-40B4-BE49-F238E27FC236}">
                <a16:creationId xmlns:a16="http://schemas.microsoft.com/office/drawing/2014/main" id="{3D2278F0-BE15-4652-B991-FE1042789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4" y="1326377"/>
            <a:ext cx="3022803" cy="76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AC22CA5-D269-41F8-94A4-488EDD1C92D1}"/>
              </a:ext>
            </a:extLst>
          </p:cNvPr>
          <p:cNvSpPr txBox="1"/>
          <p:nvPr/>
        </p:nvSpPr>
        <p:spPr>
          <a:xfrm>
            <a:off x="131126" y="894899"/>
            <a:ext cx="596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002060"/>
                </a:solidFill>
              </a:rPr>
              <a:t>@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F855863-E1B0-40A5-98AD-029EF2757EFF}"/>
              </a:ext>
            </a:extLst>
          </p:cNvPr>
          <p:cNvSpPr txBox="1"/>
          <p:nvPr/>
        </p:nvSpPr>
        <p:spPr>
          <a:xfrm>
            <a:off x="8079618" y="6257946"/>
            <a:ext cx="39267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rgbClr val="002060"/>
                </a:solidFill>
                <a:latin typeface="+mn-lt"/>
              </a:rPr>
              <a:t>Frascati - June </a:t>
            </a:r>
            <a:r>
              <a:rPr lang="en-US" sz="2400" b="1" dirty="0">
                <a:solidFill>
                  <a:srgbClr val="002060"/>
                </a:solidFill>
              </a:rPr>
              <a:t>16</a:t>
            </a:r>
            <a:r>
              <a:rPr lang="en-US" sz="2400" b="1" baseline="30000" dirty="0">
                <a:solidFill>
                  <a:srgbClr val="002060"/>
                </a:solidFill>
                <a:latin typeface="+mn-lt"/>
              </a:rPr>
              <a:t>th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, 2025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370861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64DD64B-0477-52AA-7B8B-FC7646D0C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819" y="62150"/>
            <a:ext cx="985181" cy="4978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DA38A56-8493-A209-AD4A-07CBD809E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55" y="84971"/>
            <a:ext cx="807206" cy="506554"/>
          </a:xfrm>
          <a:prstGeom prst="rect">
            <a:avLst/>
          </a:prstGeom>
        </p:spPr>
      </p:pic>
      <p:cxnSp>
        <p:nvCxnSpPr>
          <p:cNvPr id="8" name="Straight Connector 5">
            <a:extLst>
              <a:ext uri="{FF2B5EF4-FFF2-40B4-BE49-F238E27FC236}">
                <a16:creationId xmlns:a16="http://schemas.microsoft.com/office/drawing/2014/main" id="{36574223-9020-CEF4-B9C2-04F380CC244B}"/>
              </a:ext>
            </a:extLst>
          </p:cNvPr>
          <p:cNvCxnSpPr>
            <a:cxnSpLocks/>
          </p:cNvCxnSpPr>
          <p:nvPr/>
        </p:nvCxnSpPr>
        <p:spPr>
          <a:xfrm>
            <a:off x="3296653" y="639845"/>
            <a:ext cx="889534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olo 1">
            <a:extLst>
              <a:ext uri="{FF2B5EF4-FFF2-40B4-BE49-F238E27FC236}">
                <a16:creationId xmlns:a16="http://schemas.microsoft.com/office/drawing/2014/main" id="{AFEAE615-9D35-7177-BD3E-E9BB338D7E63}"/>
              </a:ext>
            </a:extLst>
          </p:cNvPr>
          <p:cNvSpPr txBox="1">
            <a:spLocks/>
          </p:cNvSpPr>
          <p:nvPr/>
        </p:nvSpPr>
        <p:spPr>
          <a:xfrm>
            <a:off x="762107" y="969423"/>
            <a:ext cx="10515600" cy="712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>
                <a:solidFill>
                  <a:srgbClr val="002060"/>
                </a:solidFill>
                <a:latin typeface="+mn-lt"/>
              </a:rPr>
              <a:t>Science @ 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AQUA</a:t>
            </a:r>
            <a:endParaRPr lang="en-US" sz="3600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CDFAA8F4-C649-4E4F-970E-BCE0EFB45C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912251"/>
              </p:ext>
            </p:extLst>
          </p:nvPr>
        </p:nvGraphicFramePr>
        <p:xfrm>
          <a:off x="217714" y="1783937"/>
          <a:ext cx="11756571" cy="390144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4300986">
                  <a:extLst>
                    <a:ext uri="{9D8B030D-6E8A-4147-A177-3AD203B41FA5}">
                      <a16:colId xmlns:a16="http://schemas.microsoft.com/office/drawing/2014/main" val="3078946529"/>
                    </a:ext>
                  </a:extLst>
                </a:gridCol>
                <a:gridCol w="7455585">
                  <a:extLst>
                    <a:ext uri="{9D8B030D-6E8A-4147-A177-3AD203B41FA5}">
                      <a16:colId xmlns:a16="http://schemas.microsoft.com/office/drawing/2014/main" val="234598861"/>
                    </a:ext>
                  </a:extLst>
                </a:gridCol>
              </a:tblGrid>
              <a:tr h="360537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rgbClr val="002060"/>
                          </a:solidFill>
                        </a:rPr>
                        <a:t>Technique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rgbClr val="002060"/>
                          </a:solidFill>
                        </a:rPr>
                        <a:t>Samples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165261"/>
                  </a:ext>
                </a:extLst>
              </a:tr>
              <a:tr h="360537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>
                          <a:solidFill>
                            <a:srgbClr val="002060"/>
                          </a:solidFill>
                        </a:rPr>
                        <a:t>Coherent</a:t>
                      </a:r>
                      <a:r>
                        <a:rPr lang="it-IT" sz="2000" dirty="0">
                          <a:solidFill>
                            <a:srgbClr val="002060"/>
                          </a:solidFill>
                        </a:rPr>
                        <a:t> imaging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Cells, organelles, nanomaterials</a:t>
                      </a:r>
                    </a:p>
                    <a:p>
                      <a:pPr algn="ctr"/>
                      <a:r>
                        <a:rPr lang="en-GB" sz="2000" i="1" dirty="0">
                          <a:solidFill>
                            <a:srgbClr val="C00000"/>
                          </a:solidFill>
                        </a:rPr>
                        <a:t>Water window for high-contrast hydrated samples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438782"/>
                  </a:ext>
                </a:extLst>
              </a:tr>
              <a:tr h="36053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Photon scattering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Molecules, nanoparticles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i="1" dirty="0">
                          <a:solidFill>
                            <a:srgbClr val="C00000"/>
                          </a:solidFill>
                        </a:rPr>
                        <a:t>Structural and dynamical characterization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772371"/>
                  </a:ext>
                </a:extLst>
              </a:tr>
              <a:tr h="360537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rgbClr val="002060"/>
                          </a:solidFill>
                        </a:rPr>
                        <a:t>X-ray </a:t>
                      </a:r>
                      <a:r>
                        <a:rPr lang="it-IT" sz="2000" dirty="0" err="1">
                          <a:solidFill>
                            <a:srgbClr val="002060"/>
                          </a:solidFill>
                        </a:rPr>
                        <a:t>Spectroscopy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>
                          <a:solidFill>
                            <a:srgbClr val="002060"/>
                          </a:solidFill>
                        </a:rPr>
                        <a:t> Warm-dense </a:t>
                      </a:r>
                      <a:r>
                        <a:rPr lang="it-IT" sz="2000" dirty="0" err="1">
                          <a:solidFill>
                            <a:srgbClr val="002060"/>
                          </a:solidFill>
                        </a:rPr>
                        <a:t>matter</a:t>
                      </a:r>
                      <a:r>
                        <a:rPr lang="it-IT" sz="2000" dirty="0">
                          <a:solidFill>
                            <a:srgbClr val="002060"/>
                          </a:solidFill>
                        </a:rPr>
                        <a:t>, organo-</a:t>
                      </a:r>
                      <a:r>
                        <a:rPr lang="it-IT" sz="2000" dirty="0" err="1">
                          <a:solidFill>
                            <a:srgbClr val="002060"/>
                          </a:solidFill>
                        </a:rPr>
                        <a:t>metallic</a:t>
                      </a:r>
                      <a:r>
                        <a:rPr lang="it-IT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it-IT" sz="2000" dirty="0" err="1">
                          <a:solidFill>
                            <a:srgbClr val="002060"/>
                          </a:solidFill>
                        </a:rPr>
                        <a:t>compounds</a:t>
                      </a:r>
                      <a:r>
                        <a:rPr lang="it-IT" sz="2000" dirty="0">
                          <a:solidFill>
                            <a:srgbClr val="002060"/>
                          </a:solidFill>
                        </a:rPr>
                        <a:t>, </a:t>
                      </a:r>
                      <a:r>
                        <a:rPr lang="it-IT" sz="2000" dirty="0" err="1">
                          <a:solidFill>
                            <a:srgbClr val="002060"/>
                          </a:solidFill>
                        </a:rPr>
                        <a:t>magnetic</a:t>
                      </a:r>
                      <a:r>
                        <a:rPr lang="it-IT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it-IT" sz="2000" dirty="0" err="1">
                          <a:solidFill>
                            <a:srgbClr val="002060"/>
                          </a:solidFill>
                        </a:rPr>
                        <a:t>materials</a:t>
                      </a:r>
                      <a:r>
                        <a:rPr lang="it-IT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it-IT" sz="2000" i="1" dirty="0">
                          <a:solidFill>
                            <a:srgbClr val="C00000"/>
                          </a:solidFill>
                        </a:rPr>
                        <a:t>K, L and M </a:t>
                      </a:r>
                      <a:r>
                        <a:rPr lang="it-IT" sz="2000" i="1" dirty="0" err="1">
                          <a:solidFill>
                            <a:srgbClr val="C00000"/>
                          </a:solidFill>
                        </a:rPr>
                        <a:t>edges</a:t>
                      </a:r>
                      <a:r>
                        <a:rPr lang="it-IT" sz="2000" i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it-IT" sz="2000" i="1" dirty="0" err="1">
                          <a:solidFill>
                            <a:srgbClr val="C00000"/>
                          </a:solidFill>
                        </a:rPr>
                        <a:t>falling</a:t>
                      </a:r>
                      <a:r>
                        <a:rPr lang="it-IT" sz="2000" i="1" dirty="0">
                          <a:solidFill>
                            <a:srgbClr val="C00000"/>
                          </a:solidFill>
                        </a:rPr>
                        <a:t> in the FEL energy range</a:t>
                      </a:r>
                      <a:endParaRPr lang="en-GB" sz="2000" i="1" baseline="30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407336"/>
                  </a:ext>
                </a:extLst>
              </a:tr>
              <a:tr h="360537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>
                          <a:solidFill>
                            <a:srgbClr val="002060"/>
                          </a:solidFill>
                        </a:rPr>
                        <a:t>Photoelectron</a:t>
                      </a:r>
                      <a:r>
                        <a:rPr lang="it-IT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it-IT" sz="2000" dirty="0" err="1">
                          <a:solidFill>
                            <a:srgbClr val="002060"/>
                          </a:solidFill>
                        </a:rPr>
                        <a:t>Spectroscopy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rgbClr val="002060"/>
                          </a:solidFill>
                        </a:rPr>
                        <a:t>Carbon-</a:t>
                      </a:r>
                      <a:r>
                        <a:rPr lang="it-IT" sz="2000" dirty="0" err="1">
                          <a:solidFill>
                            <a:srgbClr val="002060"/>
                          </a:solidFill>
                        </a:rPr>
                        <a:t>based</a:t>
                      </a:r>
                      <a:r>
                        <a:rPr lang="it-IT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it-IT" sz="2000" dirty="0" err="1">
                          <a:solidFill>
                            <a:srgbClr val="002060"/>
                          </a:solidFill>
                        </a:rPr>
                        <a:t>materials</a:t>
                      </a:r>
                      <a:r>
                        <a:rPr lang="it-IT" sz="2000" dirty="0">
                          <a:solidFill>
                            <a:srgbClr val="002060"/>
                          </a:solidFill>
                        </a:rPr>
                        <a:t>, </a:t>
                      </a:r>
                      <a:r>
                        <a:rPr lang="it-IT" sz="2000" dirty="0" err="1">
                          <a:solidFill>
                            <a:srgbClr val="002060"/>
                          </a:solidFill>
                        </a:rPr>
                        <a:t>batteries</a:t>
                      </a:r>
                      <a:r>
                        <a:rPr lang="it-IT" sz="2000" dirty="0">
                          <a:solidFill>
                            <a:srgbClr val="002060"/>
                          </a:solidFill>
                        </a:rPr>
                        <a:t>, </a:t>
                      </a:r>
                      <a:r>
                        <a:rPr lang="it-IT" sz="2000" dirty="0" err="1">
                          <a:solidFill>
                            <a:srgbClr val="002060"/>
                          </a:solidFill>
                        </a:rPr>
                        <a:t>biomolecules</a:t>
                      </a:r>
                      <a:endParaRPr lang="it-IT" sz="2000" dirty="0"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i="1" dirty="0">
                          <a:solidFill>
                            <a:srgbClr val="C00000"/>
                          </a:solidFill>
                        </a:rPr>
                        <a:t>Chemical dynamics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691908"/>
                  </a:ext>
                </a:extLst>
              </a:tr>
              <a:tr h="360537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rgbClr val="002060"/>
                          </a:solidFill>
                        </a:rPr>
                        <a:t>Ion </a:t>
                      </a:r>
                      <a:r>
                        <a:rPr lang="it-IT" sz="2000" dirty="0" err="1">
                          <a:solidFill>
                            <a:srgbClr val="002060"/>
                          </a:solidFill>
                        </a:rPr>
                        <a:t>Spectroscopy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>
                          <a:solidFill>
                            <a:srgbClr val="002060"/>
                          </a:solidFill>
                          <a:sym typeface="Symbol" panose="05050102010706020507" pitchFamily="18" charset="2"/>
                        </a:rPr>
                        <a:t>Astrochemistry</a:t>
                      </a:r>
                      <a:r>
                        <a:rPr lang="it-IT" sz="2000" dirty="0">
                          <a:solidFill>
                            <a:srgbClr val="002060"/>
                          </a:solidFill>
                          <a:sym typeface="Symbol" panose="05050102010706020507" pitchFamily="18" charset="2"/>
                        </a:rPr>
                        <a:t>, </a:t>
                      </a:r>
                      <a:r>
                        <a:rPr lang="it-IT" sz="2000" dirty="0" err="1">
                          <a:solidFill>
                            <a:srgbClr val="002060"/>
                          </a:solidFill>
                          <a:sym typeface="Symbol" panose="05050102010706020507" pitchFamily="18" charset="2"/>
                        </a:rPr>
                        <a:t>biomolecules</a:t>
                      </a:r>
                      <a:endParaRPr lang="it-IT" sz="2000" dirty="0">
                        <a:solidFill>
                          <a:srgbClr val="002060"/>
                        </a:solidFill>
                        <a:sym typeface="Symbol" panose="050501020107060205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i="1" dirty="0">
                          <a:solidFill>
                            <a:srgbClr val="C00000"/>
                          </a:solidFill>
                        </a:rPr>
                        <a:t>Radiation-matter interaction dynamics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93599"/>
                  </a:ext>
                </a:extLst>
              </a:tr>
            </a:tbl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1474F0-2FE6-236B-E49F-1205D6782B7D}"/>
              </a:ext>
            </a:extLst>
          </p:cNvPr>
          <p:cNvSpPr txBox="1"/>
          <p:nvPr/>
        </p:nvSpPr>
        <p:spPr>
          <a:xfrm>
            <a:off x="1399366" y="5741897"/>
            <a:ext cx="9753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This is a general overview and, </a:t>
            </a:r>
            <a:r>
              <a:rPr lang="en-US" sz="2000" b="1" i="1" dirty="0">
                <a:solidFill>
                  <a:srgbClr val="002060"/>
                </a:solidFill>
              </a:rPr>
              <a:t>besides coherent imaging</a:t>
            </a:r>
            <a:r>
              <a:rPr lang="en-US" sz="2000" dirty="0">
                <a:solidFill>
                  <a:srgbClr val="002060"/>
                </a:solidFill>
              </a:rPr>
              <a:t>, these techniques are possible both at the baseline AQUA beamline and at the “beyond-the-baseline” ARIA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Pump-probe</a:t>
            </a:r>
            <a:r>
              <a:rPr lang="en-US" sz="2000" dirty="0">
                <a:solidFill>
                  <a:srgbClr val="002060"/>
                </a:solidFill>
              </a:rPr>
              <a:t> experiments to perform </a:t>
            </a:r>
            <a:r>
              <a:rPr lang="en-US" sz="2000" b="1" dirty="0">
                <a:solidFill>
                  <a:srgbClr val="002060"/>
                </a:solidFill>
              </a:rPr>
              <a:t>time-resolved</a:t>
            </a:r>
            <a:r>
              <a:rPr lang="en-US" sz="2000" dirty="0">
                <a:solidFill>
                  <a:srgbClr val="002060"/>
                </a:solidFill>
              </a:rPr>
              <a:t> measurements</a:t>
            </a:r>
            <a:endParaRPr lang="it-IT" sz="20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C3C10A8-55FD-F7A7-F064-0632B272B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280" y="19316"/>
            <a:ext cx="2726226" cy="60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51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C1FA1-2ABA-5C8E-0F73-65A83ADA9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A75E37C1-8CC7-67EA-06EE-3A144B546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819" y="62150"/>
            <a:ext cx="985181" cy="4978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F284B07-452C-5EA8-A040-8EE80D605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55" y="84971"/>
            <a:ext cx="807206" cy="506554"/>
          </a:xfrm>
          <a:prstGeom prst="rect">
            <a:avLst/>
          </a:prstGeom>
        </p:spPr>
      </p:pic>
      <p:cxnSp>
        <p:nvCxnSpPr>
          <p:cNvPr id="8" name="Straight Connector 5">
            <a:extLst>
              <a:ext uri="{FF2B5EF4-FFF2-40B4-BE49-F238E27FC236}">
                <a16:creationId xmlns:a16="http://schemas.microsoft.com/office/drawing/2014/main" id="{113BA62D-ABFD-39BF-2E45-9192A27574DC}"/>
              </a:ext>
            </a:extLst>
          </p:cNvPr>
          <p:cNvCxnSpPr>
            <a:cxnSpLocks/>
          </p:cNvCxnSpPr>
          <p:nvPr/>
        </p:nvCxnSpPr>
        <p:spPr>
          <a:xfrm>
            <a:off x="3296653" y="639845"/>
            <a:ext cx="889534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olo 1">
            <a:extLst>
              <a:ext uri="{FF2B5EF4-FFF2-40B4-BE49-F238E27FC236}">
                <a16:creationId xmlns:a16="http://schemas.microsoft.com/office/drawing/2014/main" id="{02A90CFB-2D18-F861-BAA2-95A14F73C27E}"/>
              </a:ext>
            </a:extLst>
          </p:cNvPr>
          <p:cNvSpPr txBox="1">
            <a:spLocks/>
          </p:cNvSpPr>
          <p:nvPr/>
        </p:nvSpPr>
        <p:spPr>
          <a:xfrm>
            <a:off x="762107" y="2919170"/>
            <a:ext cx="10515600" cy="712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Biological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applications</a:t>
            </a:r>
            <a:r>
              <a:rPr lang="it-IT" sz="3600" dirty="0">
                <a:solidFill>
                  <a:srgbClr val="002060"/>
                </a:solidFill>
                <a:latin typeface="+mn-lt"/>
              </a:rPr>
              <a:t> @ 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AQUA</a:t>
            </a:r>
            <a:endParaRPr lang="en-US" sz="3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8D407A1-9634-37F1-C248-C2653E662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280" y="19316"/>
            <a:ext cx="2726226" cy="60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29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76406" y="1706405"/>
            <a:ext cx="11468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When the photons hit the sample, a </a:t>
            </a:r>
            <a:r>
              <a:rPr lang="en-US" sz="2400" b="1" dirty="0">
                <a:solidFill>
                  <a:srgbClr val="002060"/>
                </a:solidFill>
              </a:rPr>
              <a:t>diffraction pattern</a:t>
            </a:r>
            <a:r>
              <a:rPr lang="en-US" sz="2400" dirty="0">
                <a:solidFill>
                  <a:srgbClr val="002060"/>
                </a:solidFill>
              </a:rPr>
              <a:t> is originated</a:t>
            </a:r>
            <a:endParaRPr lang="en-US" sz="2400" b="1" dirty="0">
              <a:solidFill>
                <a:srgbClr val="002060"/>
              </a:solidFill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The diffraction pattern is the |FT| of the sample electron density</a:t>
            </a:r>
          </a:p>
          <a:p>
            <a:endParaRPr lang="it-IT" sz="2400" b="1" dirty="0">
              <a:solidFill>
                <a:srgbClr val="002060"/>
              </a:solidFill>
            </a:endParaRPr>
          </a:p>
        </p:txBody>
      </p:sp>
      <p:pic>
        <p:nvPicPr>
          <p:cNvPr id="31" name="Immagine 3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466" y="2772802"/>
            <a:ext cx="3126551" cy="3125034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6083" y="2790755"/>
            <a:ext cx="3171331" cy="3165196"/>
          </a:xfrm>
          <a:prstGeom prst="rect">
            <a:avLst/>
          </a:prstGeom>
        </p:spPr>
      </p:pic>
      <p:sp>
        <p:nvSpPr>
          <p:cNvPr id="33" name="Freccia a destra 32"/>
          <p:cNvSpPr/>
          <p:nvPr/>
        </p:nvSpPr>
        <p:spPr>
          <a:xfrm>
            <a:off x="4330382" y="4020121"/>
            <a:ext cx="3013865" cy="1096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ttangolo 2"/>
          <p:cNvSpPr/>
          <p:nvPr/>
        </p:nvSpPr>
        <p:spPr>
          <a:xfrm>
            <a:off x="5172590" y="3466123"/>
            <a:ext cx="121219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|FT|</a:t>
            </a:r>
            <a:r>
              <a:rPr lang="en-US" sz="3000" b="1" baseline="30000" dirty="0">
                <a:solidFill>
                  <a:srgbClr val="0070C0"/>
                </a:solidFill>
              </a:rPr>
              <a:t>-1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endParaRPr lang="en-GB" sz="3000" dirty="0"/>
          </a:p>
        </p:txBody>
      </p:sp>
      <p:sp>
        <p:nvSpPr>
          <p:cNvPr id="34" name="Rettangolo 33"/>
          <p:cNvSpPr/>
          <p:nvPr/>
        </p:nvSpPr>
        <p:spPr>
          <a:xfrm>
            <a:off x="958857" y="5938816"/>
            <a:ext cx="25657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Diffraction pattern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k - space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35" name="Rettangolo 34"/>
          <p:cNvSpPr/>
          <p:nvPr/>
        </p:nvSpPr>
        <p:spPr>
          <a:xfrm>
            <a:off x="8006083" y="6024786"/>
            <a:ext cx="2712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 </a:t>
            </a:r>
            <a:endParaRPr lang="en-GB" sz="3000" dirty="0"/>
          </a:p>
        </p:txBody>
      </p:sp>
      <p:sp>
        <p:nvSpPr>
          <p:cNvPr id="36" name="Rettangolo 35"/>
          <p:cNvSpPr/>
          <p:nvPr/>
        </p:nvSpPr>
        <p:spPr>
          <a:xfrm>
            <a:off x="7442313" y="5913200"/>
            <a:ext cx="42988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Sample image (electron density)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 real space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0827510-E241-E05C-C424-393CF65D5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819" y="62150"/>
            <a:ext cx="985181" cy="49780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1969207-1F27-1270-52BC-CFEFA80DC9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55" y="84971"/>
            <a:ext cx="807206" cy="50655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C2E334-ADF7-96F4-A8AD-C243F0A48053}"/>
              </a:ext>
            </a:extLst>
          </p:cNvPr>
          <p:cNvCxnSpPr>
            <a:cxnSpLocks/>
          </p:cNvCxnSpPr>
          <p:nvPr/>
        </p:nvCxnSpPr>
        <p:spPr>
          <a:xfrm>
            <a:off x="3296653" y="639845"/>
            <a:ext cx="889534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>
            <a:extLst>
              <a:ext uri="{FF2B5EF4-FFF2-40B4-BE49-F238E27FC236}">
                <a16:creationId xmlns:a16="http://schemas.microsoft.com/office/drawing/2014/main" id="{11628011-A9DC-CABE-B531-86F7F2AD3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2280" y="19316"/>
            <a:ext cx="2726226" cy="604339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048D10DD-2AE6-FE28-8C9C-5494E3FAA2FD}"/>
              </a:ext>
            </a:extLst>
          </p:cNvPr>
          <p:cNvSpPr txBox="1">
            <a:spLocks/>
          </p:cNvSpPr>
          <p:nvPr/>
        </p:nvSpPr>
        <p:spPr>
          <a:xfrm>
            <a:off x="762107" y="638173"/>
            <a:ext cx="10515600" cy="712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err="1">
                <a:solidFill>
                  <a:srgbClr val="002060"/>
                </a:solidFill>
                <a:latin typeface="+mn-lt"/>
              </a:rPr>
              <a:t>Coherent</a:t>
            </a:r>
            <a:r>
              <a:rPr lang="it-IT" sz="3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3600" dirty="0" err="1">
                <a:solidFill>
                  <a:srgbClr val="002060"/>
                </a:solidFill>
                <a:latin typeface="+mn-lt"/>
              </a:rPr>
              <a:t>Diffraction</a:t>
            </a:r>
            <a:r>
              <a:rPr lang="it-IT" sz="3600" dirty="0">
                <a:solidFill>
                  <a:srgbClr val="002060"/>
                </a:solidFill>
                <a:latin typeface="+mn-lt"/>
              </a:rPr>
              <a:t> Imaging (CDI)</a:t>
            </a:r>
            <a:endParaRPr lang="en-US" sz="36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7851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9911" y="1909259"/>
            <a:ext cx="3654425" cy="255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2"/>
          <p:cNvSpPr>
            <a:spLocks/>
          </p:cNvSpPr>
          <p:nvPr/>
        </p:nvSpPr>
        <p:spPr bwMode="auto">
          <a:xfrm>
            <a:off x="4239834" y="3885244"/>
            <a:ext cx="1951632" cy="42956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6" bIns="0"/>
          <a:lstStyle/>
          <a:p>
            <a:pPr marL="39066">
              <a:defRPr/>
            </a:pPr>
            <a:r>
              <a:rPr lang="en-US" sz="1400" dirty="0">
                <a:solidFill>
                  <a:schemeClr val="bg1"/>
                </a:solidFill>
                <a:latin typeface="+mj-lt"/>
                <a:ea typeface="Helvetica" pitchFamily="34" charset="0"/>
                <a:cs typeface="Helvetica" pitchFamily="34" charset="0"/>
                <a:sym typeface="Helvetica" pitchFamily="34" charset="0"/>
              </a:rPr>
              <a:t>Diffraction pattern </a:t>
            </a:r>
          </a:p>
          <a:p>
            <a:pPr marL="39066">
              <a:defRPr/>
            </a:pPr>
            <a:endParaRPr lang="en-US" sz="1400" dirty="0">
              <a:solidFill>
                <a:schemeClr val="bg1"/>
              </a:solidFill>
              <a:latin typeface="+mj-lt"/>
              <a:ea typeface="Helvetica" pitchFamily="34" charset="0"/>
              <a:cs typeface="Helvetica" pitchFamily="34" charset="0"/>
              <a:sym typeface="Helvetica" pitchFamily="34" charset="0"/>
            </a:endParaRPr>
          </a:p>
        </p:txBody>
      </p:sp>
      <p:sp>
        <p:nvSpPr>
          <p:cNvPr id="15" name="Rectangle 34"/>
          <p:cNvSpPr>
            <a:spLocks/>
          </p:cNvSpPr>
          <p:nvPr/>
        </p:nvSpPr>
        <p:spPr bwMode="auto">
          <a:xfrm>
            <a:off x="1856081" y="2238094"/>
            <a:ext cx="1920875" cy="21431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6" bIns="0"/>
          <a:lstStyle/>
          <a:p>
            <a:pPr marL="208724" indent="-169658" algn="r">
              <a:lnSpc>
                <a:spcPct val="80000"/>
              </a:lnSpc>
              <a:defRPr/>
            </a:pPr>
            <a:r>
              <a:rPr lang="en-US" sz="1400" dirty="0">
                <a:solidFill>
                  <a:schemeClr val="bg1"/>
                </a:solidFill>
                <a:latin typeface="+mj-lt"/>
                <a:ea typeface="Helvetica" pitchFamily="34" charset="0"/>
                <a:cs typeface="Helvetica" pitchFamily="34" charset="0"/>
                <a:sym typeface="Helvetica" pitchFamily="34" charset="0"/>
              </a:rPr>
              <a:t>Particle injection</a:t>
            </a:r>
          </a:p>
        </p:txBody>
      </p:sp>
      <p:sp>
        <p:nvSpPr>
          <p:cNvPr id="16" name="Rectangle 35"/>
          <p:cNvSpPr>
            <a:spLocks/>
          </p:cNvSpPr>
          <p:nvPr/>
        </p:nvSpPr>
        <p:spPr bwMode="auto">
          <a:xfrm>
            <a:off x="9032642" y="1828930"/>
            <a:ext cx="3581400" cy="119807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6" bIns="0"/>
          <a:lstStyle/>
          <a:p>
            <a:pPr marL="39066">
              <a:defRPr/>
            </a:pPr>
            <a:r>
              <a:rPr lang="en-US" sz="2400" b="1" dirty="0">
                <a:solidFill>
                  <a:srgbClr val="002060"/>
                </a:solidFill>
                <a:ea typeface="Helvetica" pitchFamily="34" charset="0"/>
                <a:cs typeface="Helvetica" pitchFamily="34" charset="0"/>
                <a:sym typeface="Helvetica" pitchFamily="34" charset="0"/>
              </a:rPr>
              <a:t>One pulse, </a:t>
            </a:r>
          </a:p>
          <a:p>
            <a:pPr marL="39066">
              <a:defRPr/>
            </a:pPr>
            <a:r>
              <a:rPr lang="en-US" sz="2400" b="1" dirty="0">
                <a:solidFill>
                  <a:srgbClr val="002060"/>
                </a:solidFill>
                <a:ea typeface="Helvetica" pitchFamily="34" charset="0"/>
                <a:cs typeface="Helvetica" pitchFamily="34" charset="0"/>
                <a:sym typeface="Helvetica" pitchFamily="34" charset="0"/>
              </a:rPr>
              <a:t>	one measure</a:t>
            </a:r>
          </a:p>
        </p:txBody>
      </p:sp>
      <p:pic>
        <p:nvPicPr>
          <p:cNvPr id="18" name="Picture 4" descr="http://www.embl-hamburg.de/XFEL/images/radiation_dama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900" y="4437432"/>
            <a:ext cx="5863436" cy="235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35"/>
          <p:cNvSpPr>
            <a:spLocks/>
          </p:cNvSpPr>
          <p:nvPr/>
        </p:nvSpPr>
        <p:spPr bwMode="auto">
          <a:xfrm>
            <a:off x="8759882" y="2720984"/>
            <a:ext cx="3401059" cy="376993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6" bIns="0"/>
          <a:lstStyle/>
          <a:p>
            <a:pPr marL="39066" algn="ctr">
              <a:defRPr/>
            </a:pPr>
            <a:r>
              <a:rPr lang="en-US" sz="2400" dirty="0">
                <a:solidFill>
                  <a:srgbClr val="002060"/>
                </a:solidFill>
                <a:ea typeface="Helvetica" pitchFamily="34" charset="0"/>
                <a:cs typeface="Helvetica" pitchFamily="34" charset="0"/>
                <a:sym typeface="Helvetica" pitchFamily="34" charset="0"/>
              </a:rPr>
              <a:t>A detectable signal must be recorded before the sample is destroyed</a:t>
            </a:r>
          </a:p>
          <a:p>
            <a:pPr marL="39066" algn="ctr">
              <a:defRPr/>
            </a:pPr>
            <a:r>
              <a:rPr lang="en-US" sz="2400" dirty="0">
                <a:solidFill>
                  <a:srgbClr val="002060"/>
                </a:solidFill>
                <a:ea typeface="Helvetica" pitchFamily="34" charset="0"/>
                <a:cs typeface="Helvetica" pitchFamily="34" charset="0"/>
                <a:sym typeface="Helvetica" pitchFamily="34" charset="0"/>
              </a:rPr>
              <a:t>FEL pulses are so bright and short that the signal is </a:t>
            </a:r>
            <a:r>
              <a:rPr lang="en-US" sz="2400" b="1" dirty="0">
                <a:solidFill>
                  <a:srgbClr val="002060"/>
                </a:solidFill>
                <a:ea typeface="Helvetica" pitchFamily="34" charset="0"/>
                <a:cs typeface="Helvetica" pitchFamily="34" charset="0"/>
                <a:sym typeface="Helvetica" pitchFamily="34" charset="0"/>
              </a:rPr>
              <a:t>damage free</a:t>
            </a:r>
          </a:p>
          <a:p>
            <a:pPr marL="39066" algn="ctr">
              <a:defRPr/>
            </a:pPr>
            <a:endParaRPr lang="en-US" sz="2400" dirty="0">
              <a:solidFill>
                <a:srgbClr val="002060"/>
              </a:solidFill>
              <a:ea typeface="Helvetica" pitchFamily="34" charset="0"/>
              <a:cs typeface="Helvetica" pitchFamily="34" charset="0"/>
              <a:sym typeface="Helvetica" pitchFamily="34" charset="0"/>
            </a:endParaRPr>
          </a:p>
          <a:p>
            <a:pPr marL="39066" algn="ctr">
              <a:defRPr/>
            </a:pPr>
            <a:r>
              <a:rPr lang="en-US" sz="2400" dirty="0">
                <a:solidFill>
                  <a:srgbClr val="002060"/>
                </a:solidFill>
                <a:ea typeface="Helvetica" pitchFamily="34" charset="0"/>
                <a:cs typeface="Helvetica" pitchFamily="34" charset="0"/>
                <a:sym typeface="Helvetica" pitchFamily="34" charset="0"/>
              </a:rPr>
              <a:t>&gt; 10</a:t>
            </a:r>
            <a:r>
              <a:rPr lang="en-US" sz="2400" baseline="30000" dirty="0">
                <a:solidFill>
                  <a:srgbClr val="002060"/>
                </a:solidFill>
                <a:ea typeface="Helvetica" pitchFamily="34" charset="0"/>
                <a:cs typeface="Helvetica" pitchFamily="34" charset="0"/>
                <a:sym typeface="Helvetica" pitchFamily="34" charset="0"/>
              </a:rPr>
              <a:t>6</a:t>
            </a:r>
            <a:r>
              <a:rPr lang="en-US" sz="2400" dirty="0">
                <a:solidFill>
                  <a:srgbClr val="002060"/>
                </a:solidFill>
                <a:ea typeface="Helvetica" pitchFamily="34" charset="0"/>
                <a:cs typeface="Helvetica" pitchFamily="34" charset="0"/>
                <a:sym typeface="Helvetica" pitchFamily="34" charset="0"/>
              </a:rPr>
              <a:t> patterns needed</a:t>
            </a:r>
          </a:p>
          <a:p>
            <a:pPr marL="39066" algn="ctr">
              <a:defRPr/>
            </a:pPr>
            <a:r>
              <a:rPr lang="en-US" sz="2400" dirty="0">
                <a:solidFill>
                  <a:srgbClr val="002060"/>
                </a:solidFill>
                <a:ea typeface="Helvetica" pitchFamily="34" charset="0"/>
                <a:cs typeface="Helvetica" pitchFamily="34" charset="0"/>
                <a:sym typeface="Helvetica" pitchFamily="34" charset="0"/>
              </a:rPr>
              <a:t>Experimentally &amp; computationally challenging…</a:t>
            </a:r>
          </a:p>
        </p:txBody>
      </p:sp>
      <p:sp>
        <p:nvSpPr>
          <p:cNvPr id="17" name="Rectangle 45"/>
          <p:cNvSpPr>
            <a:spLocks/>
          </p:cNvSpPr>
          <p:nvPr/>
        </p:nvSpPr>
        <p:spPr bwMode="auto">
          <a:xfrm>
            <a:off x="444160" y="4508584"/>
            <a:ext cx="3522339" cy="19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6" bIns="0"/>
          <a:lstStyle>
            <a:lvl1pPr marL="381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0070C0"/>
                </a:solidFill>
                <a:latin typeface="+mj-lt"/>
                <a:sym typeface="Helvetica" panose="020B0604020202020204" pitchFamily="34" charset="0"/>
              </a:rPr>
              <a:t>R. </a:t>
            </a:r>
            <a:r>
              <a:rPr lang="en-US" altLang="en-US" sz="1600" dirty="0" err="1">
                <a:solidFill>
                  <a:srgbClr val="0070C0"/>
                </a:solidFill>
                <a:latin typeface="+mj-lt"/>
                <a:sym typeface="Helvetica" panose="020B0604020202020204" pitchFamily="34" charset="0"/>
              </a:rPr>
              <a:t>Neutze</a:t>
            </a:r>
            <a:r>
              <a:rPr lang="en-US" altLang="en-US" sz="1600" dirty="0">
                <a:solidFill>
                  <a:srgbClr val="0070C0"/>
                </a:solidFill>
                <a:latin typeface="+mj-lt"/>
                <a:sym typeface="Helvetica" panose="020B0604020202020204" pitchFamily="34" charset="0"/>
              </a:rPr>
              <a:t> et al, Nature </a:t>
            </a:r>
            <a:r>
              <a:rPr lang="en-US" altLang="en-US" sz="1600" b="1" dirty="0">
                <a:solidFill>
                  <a:srgbClr val="0070C0"/>
                </a:solidFill>
                <a:latin typeface="+mj-lt"/>
                <a:sym typeface="Helvetica" panose="020B0604020202020204" pitchFamily="34" charset="0"/>
              </a:rPr>
              <a:t>406</a:t>
            </a:r>
            <a:r>
              <a:rPr lang="en-US" altLang="en-US" sz="1600" dirty="0">
                <a:solidFill>
                  <a:srgbClr val="0070C0"/>
                </a:solidFill>
                <a:latin typeface="+mj-lt"/>
                <a:sym typeface="Helvetica" panose="020B0604020202020204" pitchFamily="34" charset="0"/>
              </a:rPr>
              <a:t> (2000)</a:t>
            </a:r>
          </a:p>
        </p:txBody>
      </p:sp>
      <p:sp>
        <p:nvSpPr>
          <p:cNvPr id="4" name="Rettangolo 3"/>
          <p:cNvSpPr/>
          <p:nvPr/>
        </p:nvSpPr>
        <p:spPr>
          <a:xfrm>
            <a:off x="7021880" y="6385153"/>
            <a:ext cx="1768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ea typeface="Helvetica" pitchFamily="34" charset="0"/>
                <a:cs typeface="Helvetica" pitchFamily="34" charset="0"/>
                <a:sym typeface="Helvetica" pitchFamily="34" charset="0"/>
              </a:rPr>
              <a:t>Courtesy of SLAC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EC7169C-AD90-4956-F88D-956F665480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819" y="62150"/>
            <a:ext cx="985181" cy="4978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4F92A97-86CA-B299-DB11-20FED287BE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55" y="84971"/>
            <a:ext cx="807206" cy="506554"/>
          </a:xfrm>
          <a:prstGeom prst="rect">
            <a:avLst/>
          </a:prstGeom>
        </p:spPr>
      </p:pic>
      <p:cxnSp>
        <p:nvCxnSpPr>
          <p:cNvPr id="8" name="Straight Connector 5">
            <a:extLst>
              <a:ext uri="{FF2B5EF4-FFF2-40B4-BE49-F238E27FC236}">
                <a16:creationId xmlns:a16="http://schemas.microsoft.com/office/drawing/2014/main" id="{4EB5F9FC-AE65-6FCE-C923-7257E7EAE853}"/>
              </a:ext>
            </a:extLst>
          </p:cNvPr>
          <p:cNvCxnSpPr>
            <a:cxnSpLocks/>
          </p:cNvCxnSpPr>
          <p:nvPr/>
        </p:nvCxnSpPr>
        <p:spPr>
          <a:xfrm>
            <a:off x="3296653" y="639845"/>
            <a:ext cx="889534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olo 1">
            <a:extLst>
              <a:ext uri="{FF2B5EF4-FFF2-40B4-BE49-F238E27FC236}">
                <a16:creationId xmlns:a16="http://schemas.microsoft.com/office/drawing/2014/main" id="{676CE14F-FD23-5008-3505-0B2D3A0A9BA8}"/>
              </a:ext>
            </a:extLst>
          </p:cNvPr>
          <p:cNvSpPr txBox="1">
            <a:spLocks/>
          </p:cNvSpPr>
          <p:nvPr/>
        </p:nvSpPr>
        <p:spPr>
          <a:xfrm>
            <a:off x="762107" y="645270"/>
            <a:ext cx="10515600" cy="712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err="1">
                <a:solidFill>
                  <a:srgbClr val="002060"/>
                </a:solidFill>
                <a:latin typeface="+mn-lt"/>
              </a:rPr>
              <a:t>Diffract</a:t>
            </a:r>
            <a:r>
              <a:rPr lang="it-IT" sz="3600" dirty="0">
                <a:solidFill>
                  <a:srgbClr val="002060"/>
                </a:solidFill>
                <a:latin typeface="+mn-lt"/>
              </a:rPr>
              <a:t>-and-</a:t>
            </a:r>
            <a:r>
              <a:rPr lang="it-IT" sz="3600" dirty="0" err="1">
                <a:solidFill>
                  <a:srgbClr val="002060"/>
                </a:solidFill>
                <a:latin typeface="+mn-lt"/>
              </a:rPr>
              <a:t>destroy</a:t>
            </a:r>
            <a:r>
              <a:rPr lang="it-IT" sz="3600" dirty="0">
                <a:solidFill>
                  <a:srgbClr val="002060"/>
                </a:solidFill>
                <a:latin typeface="+mn-lt"/>
              </a:rPr>
              <a:t> @ </a:t>
            </a:r>
            <a:r>
              <a:rPr lang="it-IT" sz="3600" dirty="0" err="1">
                <a:solidFill>
                  <a:srgbClr val="002060"/>
                </a:solidFill>
                <a:latin typeface="+mn-lt"/>
              </a:rPr>
              <a:t>FELs</a:t>
            </a:r>
            <a:endParaRPr lang="en-US" sz="3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1AF5567-CF7A-E047-F2DD-7F5BB2FBBA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2280" y="19316"/>
            <a:ext cx="2726226" cy="60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1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7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2438" y="1933205"/>
            <a:ext cx="54586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ea typeface="Cambria" panose="02040503050406030204" pitchFamily="18" charset="0"/>
              </a:rPr>
              <a:t>3D images </a:t>
            </a:r>
            <a:r>
              <a:rPr lang="en-US" sz="2400" dirty="0">
                <a:solidFill>
                  <a:srgbClr val="002060"/>
                </a:solidFill>
                <a:ea typeface="Cambria" panose="02040503050406030204" pitchFamily="18" charset="0"/>
              </a:rPr>
              <a:t>can be obtained merging info from several shots</a:t>
            </a:r>
          </a:p>
          <a:p>
            <a:r>
              <a:rPr lang="en-US" sz="2400" dirty="0">
                <a:solidFill>
                  <a:srgbClr val="002060"/>
                </a:solidFill>
                <a:ea typeface="Cambria" panose="02040503050406030204" pitchFamily="18" charset="0"/>
              </a:rPr>
              <a:t>	Since the sample is destroyed by 	the FEL photons,</a:t>
            </a:r>
          </a:p>
          <a:p>
            <a:r>
              <a:rPr lang="en-US" sz="2400" dirty="0">
                <a:solidFill>
                  <a:srgbClr val="002060"/>
                </a:solidFill>
                <a:ea typeface="Cambria" panose="02040503050406030204" pitchFamily="18" charset="0"/>
              </a:rPr>
              <a:t>	many identical samples are needed</a:t>
            </a:r>
          </a:p>
          <a:p>
            <a:endParaRPr lang="en-US" sz="2400" dirty="0">
              <a:solidFill>
                <a:srgbClr val="002060"/>
              </a:solidFill>
              <a:ea typeface="Cambria" panose="02040503050406030204" pitchFamily="18" charset="0"/>
            </a:endParaRPr>
          </a:p>
        </p:txBody>
      </p:sp>
      <p:pic>
        <p:nvPicPr>
          <p:cNvPr id="22" name="Picture 36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43"/>
          <a:stretch>
            <a:fillRect/>
          </a:stretch>
        </p:blipFill>
        <p:spPr bwMode="auto">
          <a:xfrm>
            <a:off x="954455" y="3997477"/>
            <a:ext cx="9378509" cy="263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po 5"/>
          <p:cNvGrpSpPr/>
          <p:nvPr/>
        </p:nvGrpSpPr>
        <p:grpSpPr>
          <a:xfrm>
            <a:off x="6582418" y="1714677"/>
            <a:ext cx="5119375" cy="4606856"/>
            <a:chOff x="6667083" y="1731610"/>
            <a:chExt cx="5119375" cy="4606856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7084" y="1731610"/>
              <a:ext cx="5119374" cy="2552127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02" t="-103" r="302" b="36889"/>
            <a:stretch/>
          </p:blipFill>
          <p:spPr>
            <a:xfrm>
              <a:off x="8919040" y="4241529"/>
              <a:ext cx="2374472" cy="2096937"/>
            </a:xfrm>
            <a:prstGeom prst="rect">
              <a:avLst/>
            </a:prstGeom>
          </p:spPr>
        </p:pic>
        <p:sp>
          <p:nvSpPr>
            <p:cNvPr id="5" name="Rettangolo 4"/>
            <p:cNvSpPr/>
            <p:nvPr/>
          </p:nvSpPr>
          <p:spPr>
            <a:xfrm>
              <a:off x="6667083" y="1748543"/>
              <a:ext cx="372534" cy="355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9222122" y="1746238"/>
              <a:ext cx="372534" cy="355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8919040" y="4117265"/>
              <a:ext cx="372534" cy="355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Rectangle 23"/>
          <p:cNvSpPr>
            <a:spLocks/>
          </p:cNvSpPr>
          <p:nvPr/>
        </p:nvSpPr>
        <p:spPr bwMode="auto">
          <a:xfrm>
            <a:off x="9839084" y="6582178"/>
            <a:ext cx="23055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b="1" dirty="0" err="1">
                <a:solidFill>
                  <a:srgbClr val="C00000"/>
                </a:solidFill>
                <a:latin typeface="+mj-lt"/>
                <a:sym typeface="Helvetica" panose="020B0604020202020204" pitchFamily="34" charset="0"/>
              </a:rPr>
              <a:t>Ekeberg</a:t>
            </a:r>
            <a:r>
              <a:rPr lang="en-US" altLang="en-US" b="1" dirty="0">
                <a:solidFill>
                  <a:srgbClr val="C00000"/>
                </a:solidFill>
                <a:latin typeface="+mj-lt"/>
                <a:sym typeface="Helvetica" panose="020B0604020202020204" pitchFamily="34" charset="0"/>
              </a:rPr>
              <a:t>  et al. PRL (2015)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4B345C0-B9A4-2729-6E60-DB48019AD5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819" y="62150"/>
            <a:ext cx="985181" cy="49780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F68332C-2069-5D9D-44C9-1D47D44ABA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55" y="84971"/>
            <a:ext cx="807206" cy="506554"/>
          </a:xfrm>
          <a:prstGeom prst="rect">
            <a:avLst/>
          </a:prstGeom>
        </p:spPr>
      </p:pic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EFF15296-0D19-665F-F865-166AA4F3CDDA}"/>
              </a:ext>
            </a:extLst>
          </p:cNvPr>
          <p:cNvCxnSpPr>
            <a:cxnSpLocks/>
          </p:cNvCxnSpPr>
          <p:nvPr/>
        </p:nvCxnSpPr>
        <p:spPr>
          <a:xfrm>
            <a:off x="3296653" y="639845"/>
            <a:ext cx="889534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1">
            <a:extLst>
              <a:ext uri="{FF2B5EF4-FFF2-40B4-BE49-F238E27FC236}">
                <a16:creationId xmlns:a16="http://schemas.microsoft.com/office/drawing/2014/main" id="{9998B6F7-379B-8D2F-985D-F1189F6689A2}"/>
              </a:ext>
            </a:extLst>
          </p:cNvPr>
          <p:cNvSpPr txBox="1">
            <a:spLocks/>
          </p:cNvSpPr>
          <p:nvPr/>
        </p:nvSpPr>
        <p:spPr>
          <a:xfrm>
            <a:off x="762107" y="635598"/>
            <a:ext cx="10515600" cy="712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err="1">
                <a:solidFill>
                  <a:srgbClr val="002060"/>
                </a:solidFill>
                <a:latin typeface="+mn-lt"/>
              </a:rPr>
              <a:t>Bio</a:t>
            </a:r>
            <a:r>
              <a:rPr lang="it-IT" sz="3600" dirty="0">
                <a:solidFill>
                  <a:srgbClr val="002060"/>
                </a:solidFill>
                <a:latin typeface="+mn-lt"/>
              </a:rPr>
              <a:t>-samples </a:t>
            </a:r>
            <a:r>
              <a:rPr lang="it-IT" sz="3600" dirty="0" err="1">
                <a:solidFill>
                  <a:srgbClr val="002060"/>
                </a:solidFill>
                <a:latin typeface="+mn-lt"/>
              </a:rPr>
              <a:t>Coherent</a:t>
            </a:r>
            <a:r>
              <a:rPr lang="it-IT" sz="3600" dirty="0">
                <a:solidFill>
                  <a:srgbClr val="002060"/>
                </a:solidFill>
                <a:latin typeface="+mn-lt"/>
              </a:rPr>
              <a:t> Imaging</a:t>
            </a:r>
            <a:endParaRPr lang="en-US" sz="3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FF34F61-DB13-6B08-2ADD-0C2FBA156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2280" y="19316"/>
            <a:ext cx="2726226" cy="604339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FA7DD04C-519A-4A3E-957D-E76A76676911}"/>
              </a:ext>
            </a:extLst>
          </p:cNvPr>
          <p:cNvSpPr/>
          <p:nvPr/>
        </p:nvSpPr>
        <p:spPr>
          <a:xfrm>
            <a:off x="9020642" y="4224596"/>
            <a:ext cx="2186177" cy="2096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691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ECA25D60-F3B5-CE48-F6FA-2422B284F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95" y="1700059"/>
            <a:ext cx="5740012" cy="494917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64DD64B-0477-52AA-7B8B-FC7646D0C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819" y="62150"/>
            <a:ext cx="985181" cy="4978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DA38A56-8493-A209-AD4A-07CBD809E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55" y="84971"/>
            <a:ext cx="807206" cy="506554"/>
          </a:xfrm>
          <a:prstGeom prst="rect">
            <a:avLst/>
          </a:prstGeom>
        </p:spPr>
      </p:pic>
      <p:cxnSp>
        <p:nvCxnSpPr>
          <p:cNvPr id="8" name="Straight Connector 5">
            <a:extLst>
              <a:ext uri="{FF2B5EF4-FFF2-40B4-BE49-F238E27FC236}">
                <a16:creationId xmlns:a16="http://schemas.microsoft.com/office/drawing/2014/main" id="{36574223-9020-CEF4-B9C2-04F380CC244B}"/>
              </a:ext>
            </a:extLst>
          </p:cNvPr>
          <p:cNvCxnSpPr>
            <a:cxnSpLocks/>
          </p:cNvCxnSpPr>
          <p:nvPr/>
        </p:nvCxnSpPr>
        <p:spPr>
          <a:xfrm>
            <a:off x="3296653" y="639845"/>
            <a:ext cx="889534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olo 1">
            <a:extLst>
              <a:ext uri="{FF2B5EF4-FFF2-40B4-BE49-F238E27FC236}">
                <a16:creationId xmlns:a16="http://schemas.microsoft.com/office/drawing/2014/main" id="{AFEAE615-9D35-7177-BD3E-E9BB338D7E63}"/>
              </a:ext>
            </a:extLst>
          </p:cNvPr>
          <p:cNvSpPr txBox="1">
            <a:spLocks/>
          </p:cNvSpPr>
          <p:nvPr/>
        </p:nvSpPr>
        <p:spPr>
          <a:xfrm>
            <a:off x="762107" y="815203"/>
            <a:ext cx="10515600" cy="13874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err="1">
                <a:solidFill>
                  <a:srgbClr val="002060"/>
                </a:solidFill>
                <a:latin typeface="+mn-lt"/>
              </a:rPr>
              <a:t>Why</a:t>
            </a:r>
            <a:r>
              <a:rPr lang="it-IT" sz="36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AQUA</a:t>
            </a:r>
            <a:r>
              <a:rPr lang="it-IT" sz="3600" dirty="0">
                <a:solidFill>
                  <a:srgbClr val="002060"/>
                </a:solidFill>
                <a:latin typeface="+mn-lt"/>
              </a:rPr>
              <a:t>? The «water-window»</a:t>
            </a:r>
            <a:endParaRPr lang="it-IT" sz="3600" dirty="0">
              <a:solidFill>
                <a:srgbClr val="334186"/>
              </a:solidFill>
              <a:latin typeface="+mn-lt"/>
            </a:endParaRPr>
          </a:p>
          <a:p>
            <a:endParaRPr lang="en-US" sz="3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72CDC6C6-77C1-AE91-D666-AAA71CA5D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2280" y="19316"/>
            <a:ext cx="2726226" cy="60433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C14B312-DEA2-ED81-1E42-8CAFEC3248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907" y="2414991"/>
            <a:ext cx="5963920" cy="337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6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54FDB-497A-E208-04A8-9BC8601CE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2A9836B0-2A0B-3E43-557B-DBE913731B0A}"/>
              </a:ext>
            </a:extLst>
          </p:cNvPr>
          <p:cNvSpPr txBox="1"/>
          <p:nvPr/>
        </p:nvSpPr>
        <p:spPr>
          <a:xfrm>
            <a:off x="189390" y="4315998"/>
            <a:ext cx="669604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sz="2400" dirty="0">
              <a:solidFill>
                <a:srgbClr val="334186"/>
              </a:solidFill>
              <a:latin typeface="+mn-lt"/>
            </a:endParaRPr>
          </a:p>
          <a:p>
            <a:endParaRPr lang="it-IT" sz="2400" dirty="0">
              <a:solidFill>
                <a:srgbClr val="334186"/>
              </a:solidFill>
            </a:endParaRPr>
          </a:p>
          <a:p>
            <a:r>
              <a:rPr lang="it-IT" sz="2400" dirty="0">
                <a:solidFill>
                  <a:srgbClr val="334186"/>
                </a:solidFill>
                <a:latin typeface="+mn-lt"/>
              </a:rPr>
              <a:t>The </a:t>
            </a:r>
            <a:r>
              <a:rPr lang="it-IT" sz="2400" dirty="0" err="1">
                <a:solidFill>
                  <a:srgbClr val="334186"/>
                </a:solidFill>
                <a:latin typeface="+mn-lt"/>
              </a:rPr>
              <a:t>expected</a:t>
            </a:r>
            <a:r>
              <a:rPr lang="it-IT" sz="2400" dirty="0">
                <a:solidFill>
                  <a:srgbClr val="334186"/>
                </a:solidFill>
                <a:latin typeface="+mn-lt"/>
              </a:rPr>
              <a:t> </a:t>
            </a:r>
            <a:r>
              <a:rPr lang="it-IT" sz="2400" dirty="0" err="1">
                <a:solidFill>
                  <a:srgbClr val="334186"/>
                </a:solidFill>
                <a:latin typeface="+mn-lt"/>
              </a:rPr>
              <a:t>resolution</a:t>
            </a:r>
            <a:r>
              <a:rPr lang="it-IT" sz="2400" dirty="0">
                <a:solidFill>
                  <a:srgbClr val="334186"/>
                </a:solidFill>
                <a:latin typeface="+mn-lt"/>
              </a:rPr>
              <a:t> </a:t>
            </a:r>
            <a:r>
              <a:rPr lang="it-IT" sz="2400" dirty="0" err="1">
                <a:solidFill>
                  <a:srgbClr val="334186"/>
                </a:solidFill>
                <a:latin typeface="+mn-lt"/>
              </a:rPr>
              <a:t>is</a:t>
            </a:r>
            <a:r>
              <a:rPr lang="it-IT" sz="2400" dirty="0">
                <a:solidFill>
                  <a:srgbClr val="334186"/>
                </a:solidFill>
                <a:latin typeface="+mn-lt"/>
              </a:rPr>
              <a:t> </a:t>
            </a:r>
            <a:r>
              <a:rPr lang="it-IT" sz="2400" dirty="0" err="1">
                <a:solidFill>
                  <a:srgbClr val="334186"/>
                </a:solidFill>
                <a:latin typeface="+mn-lt"/>
              </a:rPr>
              <a:t>tens</a:t>
            </a:r>
            <a:r>
              <a:rPr lang="it-IT" sz="2400" dirty="0">
                <a:solidFill>
                  <a:srgbClr val="334186"/>
                </a:solidFill>
                <a:latin typeface="+mn-lt"/>
              </a:rPr>
              <a:t> of </a:t>
            </a:r>
            <a:r>
              <a:rPr lang="it-IT" sz="2400" dirty="0" err="1">
                <a:solidFill>
                  <a:srgbClr val="334186"/>
                </a:solidFill>
                <a:latin typeface="+mn-lt"/>
              </a:rPr>
              <a:t>nanometers</a:t>
            </a:r>
            <a:endParaRPr lang="it-IT" sz="2400" dirty="0">
              <a:solidFill>
                <a:srgbClr val="334186"/>
              </a:solidFill>
              <a:latin typeface="+mn-lt"/>
            </a:endParaRPr>
          </a:p>
          <a:p>
            <a:r>
              <a:rPr lang="it-IT" sz="2400" dirty="0" err="1">
                <a:solidFill>
                  <a:srgbClr val="334186"/>
                </a:solidFill>
              </a:rPr>
              <a:t>However</a:t>
            </a:r>
            <a:r>
              <a:rPr lang="it-IT" sz="2400" dirty="0">
                <a:solidFill>
                  <a:srgbClr val="334186"/>
                </a:solidFill>
              </a:rPr>
              <a:t>, </a:t>
            </a:r>
            <a:r>
              <a:rPr lang="it-IT" sz="2400" dirty="0" err="1">
                <a:solidFill>
                  <a:srgbClr val="334186"/>
                </a:solidFill>
              </a:rPr>
              <a:t>only</a:t>
            </a:r>
            <a:r>
              <a:rPr lang="it-IT" sz="2400" dirty="0">
                <a:solidFill>
                  <a:srgbClr val="334186"/>
                </a:solidFill>
              </a:rPr>
              <a:t> room-temperature </a:t>
            </a:r>
            <a:r>
              <a:rPr lang="it-IT" sz="2400" dirty="0" err="1">
                <a:solidFill>
                  <a:srgbClr val="334186"/>
                </a:solidFill>
              </a:rPr>
              <a:t>measurements</a:t>
            </a:r>
            <a:r>
              <a:rPr lang="it-IT" sz="2400" dirty="0">
                <a:solidFill>
                  <a:srgbClr val="334186"/>
                </a:solidFill>
              </a:rPr>
              <a:t> of </a:t>
            </a:r>
            <a:r>
              <a:rPr lang="it-IT" sz="2400" dirty="0" err="1">
                <a:solidFill>
                  <a:srgbClr val="334186"/>
                </a:solidFill>
              </a:rPr>
              <a:t>fully</a:t>
            </a:r>
            <a:r>
              <a:rPr lang="it-IT" sz="2400" dirty="0">
                <a:solidFill>
                  <a:srgbClr val="334186"/>
                </a:solidFill>
              </a:rPr>
              <a:t> </a:t>
            </a:r>
            <a:r>
              <a:rPr lang="it-IT" sz="2400" dirty="0" err="1">
                <a:solidFill>
                  <a:srgbClr val="334186"/>
                </a:solidFill>
              </a:rPr>
              <a:t>hydrated</a:t>
            </a:r>
            <a:r>
              <a:rPr lang="it-IT" sz="2400" dirty="0">
                <a:solidFill>
                  <a:srgbClr val="334186"/>
                </a:solidFill>
              </a:rPr>
              <a:t> samples </a:t>
            </a:r>
            <a:r>
              <a:rPr lang="it-IT" sz="2400" dirty="0" err="1">
                <a:solidFill>
                  <a:srgbClr val="334186"/>
                </a:solidFill>
              </a:rPr>
              <a:t>allow</a:t>
            </a:r>
            <a:r>
              <a:rPr lang="it-IT" sz="2400" dirty="0">
                <a:solidFill>
                  <a:srgbClr val="334186"/>
                </a:solidFill>
              </a:rPr>
              <a:t> </a:t>
            </a:r>
            <a:r>
              <a:rPr lang="it-IT" sz="2400" dirty="0" err="1">
                <a:solidFill>
                  <a:srgbClr val="334186"/>
                </a:solidFill>
              </a:rPr>
              <a:t>aquiring</a:t>
            </a:r>
            <a:r>
              <a:rPr lang="it-IT" sz="2400" dirty="0">
                <a:solidFill>
                  <a:srgbClr val="334186"/>
                </a:solidFill>
              </a:rPr>
              <a:t> </a:t>
            </a:r>
            <a:r>
              <a:rPr lang="it-IT" sz="2400" dirty="0">
                <a:solidFill>
                  <a:srgbClr val="334186"/>
                </a:solidFill>
                <a:latin typeface="+mn-lt"/>
              </a:rPr>
              <a:t>2D images of </a:t>
            </a:r>
            <a:r>
              <a:rPr lang="it-IT" sz="2400" b="1" dirty="0">
                <a:solidFill>
                  <a:srgbClr val="334186"/>
                </a:solidFill>
                <a:latin typeface="+mn-lt"/>
              </a:rPr>
              <a:t>living </a:t>
            </a:r>
            <a:r>
              <a:rPr lang="it-IT" sz="2400" b="1" dirty="0" err="1">
                <a:solidFill>
                  <a:srgbClr val="334186"/>
                </a:solidFill>
                <a:latin typeface="+mn-lt"/>
              </a:rPr>
              <a:t>cells</a:t>
            </a:r>
            <a:r>
              <a:rPr lang="it-IT" sz="2400" dirty="0">
                <a:solidFill>
                  <a:srgbClr val="334186"/>
                </a:solidFill>
                <a:latin typeface="+mn-lt"/>
              </a:rPr>
              <a:t> and of </a:t>
            </a:r>
            <a:r>
              <a:rPr lang="it-IT" sz="2400" b="1" dirty="0" err="1">
                <a:solidFill>
                  <a:srgbClr val="334186"/>
                </a:solidFill>
                <a:latin typeface="+mn-lt"/>
              </a:rPr>
              <a:t>organelles</a:t>
            </a:r>
            <a:r>
              <a:rPr lang="it-IT" sz="2400" dirty="0">
                <a:solidFill>
                  <a:srgbClr val="334186"/>
                </a:solidFill>
                <a:latin typeface="+mn-lt"/>
              </a:rPr>
              <a:t> in </a:t>
            </a:r>
            <a:r>
              <a:rPr lang="it-IT" sz="2400" dirty="0" err="1">
                <a:solidFill>
                  <a:srgbClr val="334186"/>
                </a:solidFill>
                <a:latin typeface="+mn-lt"/>
              </a:rPr>
              <a:t>their</a:t>
            </a:r>
            <a:r>
              <a:rPr lang="it-IT" sz="2400" dirty="0">
                <a:solidFill>
                  <a:srgbClr val="334186"/>
                </a:solidFill>
                <a:latin typeface="+mn-lt"/>
              </a:rPr>
              <a:t> native state</a:t>
            </a:r>
            <a:endParaRPr lang="it-IT" sz="2400" dirty="0">
              <a:solidFill>
                <a:srgbClr val="334186"/>
              </a:solidFill>
            </a:endParaRPr>
          </a:p>
          <a:p>
            <a:endParaRPr lang="en-US" sz="24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E0E8E2B-EF48-6333-27FB-803536EFB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819" y="62150"/>
            <a:ext cx="985181" cy="4978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D995253-FBD8-AF44-63CA-429C15540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55" y="84971"/>
            <a:ext cx="807206" cy="506554"/>
          </a:xfrm>
          <a:prstGeom prst="rect">
            <a:avLst/>
          </a:prstGeom>
        </p:spPr>
      </p:pic>
      <p:cxnSp>
        <p:nvCxnSpPr>
          <p:cNvPr id="8" name="Straight Connector 5">
            <a:extLst>
              <a:ext uri="{FF2B5EF4-FFF2-40B4-BE49-F238E27FC236}">
                <a16:creationId xmlns:a16="http://schemas.microsoft.com/office/drawing/2014/main" id="{384B0F7E-D295-1DF4-48DD-25CFFAFB85BA}"/>
              </a:ext>
            </a:extLst>
          </p:cNvPr>
          <p:cNvCxnSpPr>
            <a:cxnSpLocks/>
          </p:cNvCxnSpPr>
          <p:nvPr/>
        </p:nvCxnSpPr>
        <p:spPr>
          <a:xfrm>
            <a:off x="3296653" y="639845"/>
            <a:ext cx="889534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olo 1">
            <a:extLst>
              <a:ext uri="{FF2B5EF4-FFF2-40B4-BE49-F238E27FC236}">
                <a16:creationId xmlns:a16="http://schemas.microsoft.com/office/drawing/2014/main" id="{7515F5CF-6E03-B7B4-3474-3016DA3988D3}"/>
              </a:ext>
            </a:extLst>
          </p:cNvPr>
          <p:cNvSpPr txBox="1">
            <a:spLocks/>
          </p:cNvSpPr>
          <p:nvPr/>
        </p:nvSpPr>
        <p:spPr>
          <a:xfrm>
            <a:off x="762107" y="645873"/>
            <a:ext cx="10515600" cy="13874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>
                <a:solidFill>
                  <a:srgbClr val="002060"/>
                </a:solidFill>
                <a:latin typeface="+mn-lt"/>
              </a:rPr>
              <a:t>CDI in the «water-window»</a:t>
            </a:r>
            <a:endParaRPr lang="it-IT" sz="3600" dirty="0">
              <a:solidFill>
                <a:srgbClr val="334186"/>
              </a:solidFill>
              <a:latin typeface="+mn-lt"/>
            </a:endParaRPr>
          </a:p>
          <a:p>
            <a:endParaRPr lang="en-US" sz="3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" name="Picture 2" descr="Risultati immagini per water window">
            <a:extLst>
              <a:ext uri="{FF2B5EF4-FFF2-40B4-BE49-F238E27FC236}">
                <a16:creationId xmlns:a16="http://schemas.microsoft.com/office/drawing/2014/main" id="{FC25B6F5-57E8-E12A-F08C-151BCFCCC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455" y="1901554"/>
            <a:ext cx="3413759" cy="301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F18DE2F-D5F6-899E-9F24-6FF276BDB7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182" y="2114293"/>
            <a:ext cx="3044303" cy="2585337"/>
          </a:xfrm>
          <a:prstGeom prst="rect">
            <a:avLst/>
          </a:prstGeom>
        </p:spPr>
      </p:pic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9FB5712C-1D72-8D03-D2EC-7F8A4DD791FE}"/>
              </a:ext>
            </a:extLst>
          </p:cNvPr>
          <p:cNvCxnSpPr/>
          <p:nvPr/>
        </p:nvCxnSpPr>
        <p:spPr>
          <a:xfrm flipV="1">
            <a:off x="10709119" y="2483860"/>
            <a:ext cx="0" cy="1775319"/>
          </a:xfrm>
          <a:prstGeom prst="line">
            <a:avLst/>
          </a:prstGeom>
          <a:ln w="381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21AFEACB-05DF-E888-2D1B-24391C867927}"/>
              </a:ext>
            </a:extLst>
          </p:cNvPr>
          <p:cNvCxnSpPr/>
          <p:nvPr/>
        </p:nvCxnSpPr>
        <p:spPr>
          <a:xfrm flipV="1">
            <a:off x="9525093" y="2481515"/>
            <a:ext cx="0" cy="1775319"/>
          </a:xfrm>
          <a:prstGeom prst="line">
            <a:avLst/>
          </a:prstGeom>
          <a:ln w="381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>
            <a:extLst>
              <a:ext uri="{FF2B5EF4-FFF2-40B4-BE49-F238E27FC236}">
                <a16:creationId xmlns:a16="http://schemas.microsoft.com/office/drawing/2014/main" id="{FA8F2BA7-4FC8-282C-2971-3491D7CB7F2A}"/>
              </a:ext>
            </a:extLst>
          </p:cNvPr>
          <p:cNvSpPr/>
          <p:nvPr/>
        </p:nvSpPr>
        <p:spPr>
          <a:xfrm>
            <a:off x="8754539" y="3043531"/>
            <a:ext cx="24080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CC00CC"/>
                </a:solidFill>
              </a:rPr>
              <a:t>4 nm        </a:t>
            </a:r>
          </a:p>
          <a:p>
            <a:r>
              <a:rPr lang="it-IT" sz="2400" b="1" dirty="0">
                <a:solidFill>
                  <a:srgbClr val="CC00CC"/>
                </a:solidFill>
              </a:rPr>
              <a:t>                     2 nm</a:t>
            </a:r>
          </a:p>
        </p:txBody>
      </p:sp>
      <p:pic>
        <p:nvPicPr>
          <p:cNvPr id="13" name="Picture 2" descr="Risultati immagini per cell 3d image">
            <a:extLst>
              <a:ext uri="{FF2B5EF4-FFF2-40B4-BE49-F238E27FC236}">
                <a16:creationId xmlns:a16="http://schemas.microsoft.com/office/drawing/2014/main" id="{BD4B5721-5D76-8C8F-8E82-0E419B439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2" t="5855" r="19080" b="3193"/>
          <a:stretch/>
        </p:blipFill>
        <p:spPr bwMode="auto">
          <a:xfrm>
            <a:off x="8651970" y="4914992"/>
            <a:ext cx="1767625" cy="171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isultati immagini per cell 3d image">
            <a:extLst>
              <a:ext uri="{FF2B5EF4-FFF2-40B4-BE49-F238E27FC236}">
                <a16:creationId xmlns:a16="http://schemas.microsoft.com/office/drawing/2014/main" id="{32CF3D3B-0859-4A36-0D4E-0366249A7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30000"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02" t="5855" r="19080" b="3193"/>
          <a:stretch/>
        </p:blipFill>
        <p:spPr bwMode="auto">
          <a:xfrm>
            <a:off x="10412187" y="4914991"/>
            <a:ext cx="1767625" cy="171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isultati immagini per cell 3d image">
            <a:extLst>
              <a:ext uri="{FF2B5EF4-FFF2-40B4-BE49-F238E27FC236}">
                <a16:creationId xmlns:a16="http://schemas.microsoft.com/office/drawing/2014/main" id="{E2BD046A-8135-B7C9-9062-7F91BE9EAF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0000"/>
                    </a14:imgEffect>
                    <a14:imgEffect>
                      <a14:brightnessContrast bright="50000" contras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02" t="5855" r="19080" b="3193"/>
          <a:stretch/>
        </p:blipFill>
        <p:spPr bwMode="auto">
          <a:xfrm>
            <a:off x="6885438" y="4914992"/>
            <a:ext cx="1767625" cy="171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D01E79C5-8A2D-42AE-B9E5-AB15F5C49D61}"/>
              </a:ext>
            </a:extLst>
          </p:cNvPr>
          <p:cNvCxnSpPr/>
          <p:nvPr/>
        </p:nvCxnSpPr>
        <p:spPr>
          <a:xfrm flipV="1">
            <a:off x="7284553" y="3231678"/>
            <a:ext cx="1094014" cy="17618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52CBEECD-7A68-8A14-92C2-FDBE4916B100}"/>
              </a:ext>
            </a:extLst>
          </p:cNvPr>
          <p:cNvCxnSpPr>
            <a:cxnSpLocks/>
          </p:cNvCxnSpPr>
          <p:nvPr/>
        </p:nvCxnSpPr>
        <p:spPr>
          <a:xfrm flipH="1" flipV="1">
            <a:off x="9461661" y="3433270"/>
            <a:ext cx="0" cy="14464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CA1F5F5D-77F0-CD08-B9AD-16F0E4CEBA9D}"/>
              </a:ext>
            </a:extLst>
          </p:cNvPr>
          <p:cNvCxnSpPr/>
          <p:nvPr/>
        </p:nvCxnSpPr>
        <p:spPr>
          <a:xfrm flipH="1" flipV="1">
            <a:off x="10567410" y="3801282"/>
            <a:ext cx="625816" cy="11397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magine 18">
            <a:extLst>
              <a:ext uri="{FF2B5EF4-FFF2-40B4-BE49-F238E27FC236}">
                <a16:creationId xmlns:a16="http://schemas.microsoft.com/office/drawing/2014/main" id="{19840D51-138F-C4F9-383F-6098CC2D53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02280" y="19316"/>
            <a:ext cx="2726226" cy="604339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5427B18-B137-6D4A-3F31-9FC6C02C3B9C}"/>
              </a:ext>
            </a:extLst>
          </p:cNvPr>
          <p:cNvSpPr txBox="1"/>
          <p:nvPr/>
        </p:nvSpPr>
        <p:spPr>
          <a:xfrm>
            <a:off x="189390" y="1520037"/>
            <a:ext cx="57400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334186"/>
                </a:solidFill>
              </a:rPr>
              <a:t>Water window:</a:t>
            </a:r>
            <a:r>
              <a:rPr lang="en-US" sz="2400" dirty="0">
                <a:solidFill>
                  <a:srgbClr val="002060"/>
                </a:solidFill>
              </a:rPr>
              <a:t> energy region between </a:t>
            </a:r>
          </a:p>
          <a:p>
            <a:r>
              <a:rPr lang="en-US" sz="2400" dirty="0">
                <a:solidFill>
                  <a:srgbClr val="002060"/>
                </a:solidFill>
              </a:rPr>
              <a:t>Oxygen and Carbon K-edge 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2.34 nm </a:t>
            </a:r>
            <a:r>
              <a:rPr lang="en-US" sz="2400" dirty="0">
                <a:solidFill>
                  <a:srgbClr val="002060"/>
                </a:solidFill>
              </a:rPr>
              <a:t>–</a:t>
            </a:r>
            <a:r>
              <a:rPr lang="en-US" sz="2400" b="1" dirty="0">
                <a:solidFill>
                  <a:srgbClr val="002060"/>
                </a:solidFill>
              </a:rPr>
              <a:t> 4.4 nm </a:t>
            </a:r>
            <a:r>
              <a:rPr lang="en-US" sz="2400" dirty="0">
                <a:solidFill>
                  <a:srgbClr val="002060"/>
                </a:solidFill>
              </a:rPr>
              <a:t>(530 eV -280 eV)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it-IT" sz="2400" dirty="0">
                <a:solidFill>
                  <a:srgbClr val="334186"/>
                </a:solidFill>
              </a:rPr>
              <a:t>«</a:t>
            </a:r>
            <a:r>
              <a:rPr lang="it-IT" sz="2400" b="1" dirty="0" err="1">
                <a:solidFill>
                  <a:srgbClr val="334186"/>
                </a:solidFill>
              </a:rPr>
              <a:t>Sweet</a:t>
            </a:r>
            <a:r>
              <a:rPr lang="it-IT" sz="2400" b="1" dirty="0">
                <a:solidFill>
                  <a:srgbClr val="334186"/>
                </a:solidFill>
              </a:rPr>
              <a:t> spot</a:t>
            </a:r>
            <a:r>
              <a:rPr lang="it-IT" sz="2400" dirty="0">
                <a:solidFill>
                  <a:srgbClr val="334186"/>
                </a:solidFill>
              </a:rPr>
              <a:t>» for </a:t>
            </a:r>
            <a:r>
              <a:rPr lang="it-IT" sz="2400" b="1" dirty="0">
                <a:solidFill>
                  <a:srgbClr val="334186"/>
                </a:solidFill>
              </a:rPr>
              <a:t>imaging</a:t>
            </a:r>
            <a:r>
              <a:rPr lang="it-IT" sz="2400" dirty="0">
                <a:solidFill>
                  <a:srgbClr val="334186"/>
                </a:solidFill>
              </a:rPr>
              <a:t> of </a:t>
            </a:r>
            <a:r>
              <a:rPr lang="it-IT" sz="2400" dirty="0" err="1">
                <a:solidFill>
                  <a:srgbClr val="334186"/>
                </a:solidFill>
              </a:rPr>
              <a:t>biological</a:t>
            </a:r>
            <a:r>
              <a:rPr lang="it-IT" sz="2400" dirty="0">
                <a:solidFill>
                  <a:srgbClr val="334186"/>
                </a:solidFill>
              </a:rPr>
              <a:t> samples in </a:t>
            </a:r>
            <a:r>
              <a:rPr lang="it-IT" sz="2400" dirty="0" err="1">
                <a:solidFill>
                  <a:srgbClr val="334186"/>
                </a:solidFill>
              </a:rPr>
              <a:t>their</a:t>
            </a:r>
            <a:r>
              <a:rPr lang="it-IT" sz="2400" dirty="0">
                <a:solidFill>
                  <a:srgbClr val="334186"/>
                </a:solidFill>
              </a:rPr>
              <a:t> </a:t>
            </a:r>
            <a:r>
              <a:rPr lang="it-IT" sz="2400" b="1" dirty="0">
                <a:solidFill>
                  <a:srgbClr val="334186"/>
                </a:solidFill>
              </a:rPr>
              <a:t>native </a:t>
            </a:r>
            <a:r>
              <a:rPr lang="it-IT" sz="2400" b="1" dirty="0" err="1">
                <a:solidFill>
                  <a:srgbClr val="334186"/>
                </a:solidFill>
              </a:rPr>
              <a:t>environment</a:t>
            </a:r>
            <a:r>
              <a:rPr lang="it-IT" sz="2400" dirty="0">
                <a:solidFill>
                  <a:srgbClr val="334186"/>
                </a:solidFill>
              </a:rPr>
              <a:t>: water </a:t>
            </a:r>
            <a:r>
              <a:rPr lang="it-IT" sz="2400" dirty="0" err="1">
                <a:solidFill>
                  <a:srgbClr val="334186"/>
                </a:solidFill>
              </a:rPr>
              <a:t>is</a:t>
            </a:r>
            <a:r>
              <a:rPr lang="it-IT" sz="2400" dirty="0">
                <a:solidFill>
                  <a:srgbClr val="334186"/>
                </a:solidFill>
              </a:rPr>
              <a:t> </a:t>
            </a:r>
            <a:r>
              <a:rPr lang="it-IT" sz="2400" dirty="0" err="1">
                <a:solidFill>
                  <a:srgbClr val="334186"/>
                </a:solidFill>
              </a:rPr>
              <a:t>transparent</a:t>
            </a:r>
            <a:r>
              <a:rPr lang="it-IT" sz="2400" dirty="0">
                <a:solidFill>
                  <a:srgbClr val="334186"/>
                </a:solidFill>
              </a:rPr>
              <a:t>, the samples are </a:t>
            </a:r>
            <a:r>
              <a:rPr lang="it-IT" sz="2400" dirty="0" err="1">
                <a:solidFill>
                  <a:srgbClr val="334186"/>
                </a:solidFill>
              </a:rPr>
              <a:t>not</a:t>
            </a:r>
            <a:r>
              <a:rPr lang="it-IT" sz="2400" dirty="0">
                <a:solidFill>
                  <a:srgbClr val="334186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3622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36B4C-A0EE-CD72-F8A0-A614013E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63CF3846-CB4A-48B2-9F3D-882C417DF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819" y="62150"/>
            <a:ext cx="985181" cy="4978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097E571-D958-AFC2-CD32-607B6E263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55" y="84971"/>
            <a:ext cx="807206" cy="506554"/>
          </a:xfrm>
          <a:prstGeom prst="rect">
            <a:avLst/>
          </a:prstGeom>
        </p:spPr>
      </p:pic>
      <p:cxnSp>
        <p:nvCxnSpPr>
          <p:cNvPr id="8" name="Straight Connector 5">
            <a:extLst>
              <a:ext uri="{FF2B5EF4-FFF2-40B4-BE49-F238E27FC236}">
                <a16:creationId xmlns:a16="http://schemas.microsoft.com/office/drawing/2014/main" id="{41CD707D-9D99-252C-BB50-C266F78E43C4}"/>
              </a:ext>
            </a:extLst>
          </p:cNvPr>
          <p:cNvCxnSpPr>
            <a:cxnSpLocks/>
          </p:cNvCxnSpPr>
          <p:nvPr/>
        </p:nvCxnSpPr>
        <p:spPr>
          <a:xfrm>
            <a:off x="3296653" y="639845"/>
            <a:ext cx="889534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olo 1">
            <a:extLst>
              <a:ext uri="{FF2B5EF4-FFF2-40B4-BE49-F238E27FC236}">
                <a16:creationId xmlns:a16="http://schemas.microsoft.com/office/drawing/2014/main" id="{4F3B1BE2-8998-3EC5-8CCB-8FD62EC3520D}"/>
              </a:ext>
            </a:extLst>
          </p:cNvPr>
          <p:cNvSpPr txBox="1">
            <a:spLocks/>
          </p:cNvSpPr>
          <p:nvPr/>
        </p:nvSpPr>
        <p:spPr>
          <a:xfrm>
            <a:off x="762107" y="638173"/>
            <a:ext cx="10515600" cy="712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>
                <a:solidFill>
                  <a:srgbClr val="002060"/>
                </a:solidFill>
                <a:latin typeface="+mn-lt"/>
              </a:rPr>
              <a:t>CDI @ LCLS</a:t>
            </a:r>
            <a:endParaRPr lang="en-US" sz="3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0C7E7AB-18B1-D6E0-E149-F24E1AA32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280" y="19316"/>
            <a:ext cx="2726226" cy="604339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FCAB38E-D4ED-36BD-194F-56544DD803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7" t="8894" r="10945" b="6342"/>
          <a:stretch/>
        </p:blipFill>
        <p:spPr>
          <a:xfrm>
            <a:off x="7718875" y="1705489"/>
            <a:ext cx="4473125" cy="3603356"/>
          </a:xfrm>
          <a:prstGeom prst="rect">
            <a:avLst/>
          </a:prstGeom>
        </p:spPr>
      </p:pic>
      <p:sp>
        <p:nvSpPr>
          <p:cNvPr id="29" name="Rectangle 7">
            <a:extLst>
              <a:ext uri="{FF2B5EF4-FFF2-40B4-BE49-F238E27FC236}">
                <a16:creationId xmlns:a16="http://schemas.microsoft.com/office/drawing/2014/main" id="{083CABDB-9A54-37AD-5961-945DC95B2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1330" y="5551154"/>
            <a:ext cx="3339732" cy="114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>
            <a:lvl1pPr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1pPr>
            <a:lvl2pPr marL="742950" indent="-28575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2pPr>
            <a:lvl3pPr marL="1143000" indent="-22860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3pPr>
            <a:lvl4pPr marL="1600200" indent="-22860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4pPr>
            <a:lvl5pPr marL="2057400" indent="-22860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algn="ctr"/>
            <a:r>
              <a:rPr lang="en-US" altLang="en-US" sz="1800" dirty="0">
                <a:solidFill>
                  <a:srgbClr val="002060"/>
                </a:solidFill>
                <a:latin typeface="+mn-lt"/>
              </a:rPr>
              <a:t>A yeast nucleus diffraction pattern exhibiting clearly visible speckles</a:t>
            </a:r>
          </a:p>
        </p:txBody>
      </p:sp>
      <p:pic>
        <p:nvPicPr>
          <p:cNvPr id="30" name="Picture 16" descr="Yeast-nuclei_005">
            <a:extLst>
              <a:ext uri="{FF2B5EF4-FFF2-40B4-BE49-F238E27FC236}">
                <a16:creationId xmlns:a16="http://schemas.microsoft.com/office/drawing/2014/main" id="{D37087F8-6A5A-5DF5-DE26-DD9299107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06" y="1754778"/>
            <a:ext cx="2943669" cy="271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7">
            <a:extLst>
              <a:ext uri="{FF2B5EF4-FFF2-40B4-BE49-F238E27FC236}">
                <a16:creationId xmlns:a16="http://schemas.microsoft.com/office/drawing/2014/main" id="{F99452DB-E47E-8671-A95E-8EF7F6B3B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5898" y="2049156"/>
            <a:ext cx="3168079" cy="114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>
            <a:lvl1pPr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1pPr>
            <a:lvl2pPr marL="742950" indent="-28575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2pPr>
            <a:lvl3pPr marL="1143000" indent="-22860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3pPr>
            <a:lvl4pPr marL="1600200" indent="-22860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4pPr>
            <a:lvl5pPr marL="2057400" indent="-22860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algn="ctr"/>
            <a:r>
              <a:rPr lang="en-US" altLang="en-US" sz="1800" dirty="0">
                <a:solidFill>
                  <a:srgbClr val="002060"/>
                </a:solidFill>
                <a:latin typeface="+mn-lt"/>
              </a:rPr>
              <a:t>Atomic Molecular and Optical science beamline</a:t>
            </a:r>
            <a:br>
              <a:rPr lang="en-US" altLang="en-US" sz="1800" dirty="0">
                <a:solidFill>
                  <a:srgbClr val="002060"/>
                </a:solidFill>
                <a:latin typeface="+mn-lt"/>
              </a:rPr>
            </a:br>
            <a:r>
              <a:rPr lang="en-US" altLang="en-US" sz="1800" dirty="0">
                <a:solidFill>
                  <a:srgbClr val="002060"/>
                </a:solidFill>
                <a:latin typeface="+mn-lt"/>
              </a:rPr>
              <a:t>CAMP Chamber </a:t>
            </a:r>
          </a:p>
          <a:p>
            <a:pPr algn="ctr"/>
            <a:r>
              <a:rPr lang="en-US" altLang="en-US" sz="1800" dirty="0" err="1">
                <a:solidFill>
                  <a:srgbClr val="002060"/>
                </a:solidFill>
                <a:latin typeface="+mn-lt"/>
              </a:rPr>
              <a:t>pnCCD</a:t>
            </a:r>
            <a:endParaRPr lang="en-US" altLang="en-US" sz="1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2" name="Rectangle 9">
            <a:extLst>
              <a:ext uri="{FF2B5EF4-FFF2-40B4-BE49-F238E27FC236}">
                <a16:creationId xmlns:a16="http://schemas.microsoft.com/office/drawing/2014/main" id="{4FBD5655-5538-9DA4-4DDD-7E9E37D4D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2406" y="6193513"/>
            <a:ext cx="3339732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1pPr>
            <a:lvl2pPr marL="742950" indent="-28575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2pPr>
            <a:lvl3pPr marL="1143000" indent="-22860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3pPr>
            <a:lvl4pPr marL="1600200" indent="-22860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4pPr>
            <a:lvl5pPr marL="2057400" indent="-22860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algn="ctr" eaLnBrk="1"/>
            <a:r>
              <a:rPr lang="en-US" altLang="en-US" sz="1800" dirty="0">
                <a:solidFill>
                  <a:srgbClr val="002060"/>
                </a:solidFill>
                <a:latin typeface="+mn-lt"/>
              </a:rPr>
              <a:t>520 eV (2.4 nm) photons </a:t>
            </a:r>
            <a:br>
              <a:rPr lang="en-US" altLang="en-US" sz="1800" dirty="0">
                <a:solidFill>
                  <a:srgbClr val="002060"/>
                </a:solidFill>
                <a:latin typeface="+mn-lt"/>
              </a:rPr>
            </a:br>
            <a:r>
              <a:rPr lang="en-US" altLang="en-US" sz="1800" dirty="0">
                <a:solidFill>
                  <a:srgbClr val="002060"/>
                </a:solidFill>
                <a:latin typeface="+mn-lt"/>
              </a:rPr>
              <a:t>3x2 </a:t>
            </a:r>
            <a:r>
              <a:rPr lang="el-GR" altLang="en-US" sz="18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μ</a:t>
            </a:r>
            <a:r>
              <a:rPr lang="en-US" altLang="en-US" sz="1800" dirty="0">
                <a:solidFill>
                  <a:srgbClr val="002060"/>
                </a:solidFill>
                <a:latin typeface="+mn-lt"/>
              </a:rPr>
              <a:t>m</a:t>
            </a:r>
            <a:r>
              <a:rPr lang="en-US" altLang="en-US" sz="1800" baseline="30000" dirty="0">
                <a:solidFill>
                  <a:srgbClr val="002060"/>
                </a:solidFill>
                <a:latin typeface="+mn-lt"/>
              </a:rPr>
              <a:t>2</a:t>
            </a:r>
            <a:r>
              <a:rPr lang="en-US" altLang="en-US" sz="1800" dirty="0">
                <a:solidFill>
                  <a:srgbClr val="002060"/>
                </a:solidFill>
                <a:latin typeface="+mn-lt"/>
              </a:rPr>
              <a:t> focus - 2 </a:t>
            </a:r>
            <a:r>
              <a:rPr lang="el-GR" altLang="en-US" sz="18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μ</a:t>
            </a:r>
            <a:r>
              <a:rPr lang="en-US" altLang="en-US" sz="1800" dirty="0">
                <a:solidFill>
                  <a:srgbClr val="002060"/>
                </a:solidFill>
                <a:latin typeface="+mn-lt"/>
              </a:rPr>
              <a:t>J</a:t>
            </a:r>
            <a:endParaRPr lang="de-DE" altLang="en-US" sz="1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3" name="Rectangle 17">
            <a:extLst>
              <a:ext uri="{FF2B5EF4-FFF2-40B4-BE49-F238E27FC236}">
                <a16:creationId xmlns:a16="http://schemas.microsoft.com/office/drawing/2014/main" id="{BFBBAE94-F41D-A719-EF02-EAFD2BD987E6}"/>
              </a:ext>
            </a:extLst>
          </p:cNvPr>
          <p:cNvSpPr/>
          <p:nvPr/>
        </p:nvSpPr>
        <p:spPr>
          <a:xfrm>
            <a:off x="4265916" y="3358587"/>
            <a:ext cx="3477966" cy="2808295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buFont typeface="Wingdings" pitchFamily="-111" charset="2"/>
              <a:buNone/>
              <a:defRPr/>
            </a:pPr>
            <a:endParaRPr lang="de-DE">
              <a:solidFill>
                <a:srgbClr val="002060"/>
              </a:solidFill>
            </a:endParaRPr>
          </a:p>
        </p:txBody>
      </p:sp>
      <p:sp>
        <p:nvSpPr>
          <p:cNvPr id="34" name="Rectangle 17">
            <a:extLst>
              <a:ext uri="{FF2B5EF4-FFF2-40B4-BE49-F238E27FC236}">
                <a16:creationId xmlns:a16="http://schemas.microsoft.com/office/drawing/2014/main" id="{3523E725-183B-FBFF-303C-00B32F5CE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7793" y="3676078"/>
            <a:ext cx="1369584" cy="792083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21299983" lon="1200000" rev="0"/>
            </a:camera>
            <a:lightRig rig="legacyFlat4" dir="t"/>
          </a:scene3d>
          <a:sp3d extrusionH="1254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19" rIns="91438" bIns="45719" anchor="ctr">
            <a:flatTx/>
          </a:bodyPr>
          <a:lstStyle>
            <a:lvl1pPr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1pPr>
            <a:lvl2pPr marL="742950" indent="-28575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2pPr>
            <a:lvl3pPr marL="1143000" indent="-22860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3pPr>
            <a:lvl4pPr marL="1600200" indent="-22860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4pPr>
            <a:lvl5pPr marL="2057400" indent="-22860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eaLnBrk="1"/>
            <a:r>
              <a:rPr lang="en-US" altLang="en-US" sz="1800">
                <a:solidFill>
                  <a:srgbClr val="002060"/>
                </a:solidFill>
                <a:latin typeface="+mn-lt"/>
              </a:rPr>
              <a:t>    pnCCD</a:t>
            </a:r>
            <a:endParaRPr lang="de-DE" altLang="en-US" sz="180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5" name="Rectangle 17">
            <a:extLst>
              <a:ext uri="{FF2B5EF4-FFF2-40B4-BE49-F238E27FC236}">
                <a16:creationId xmlns:a16="http://schemas.microsoft.com/office/drawing/2014/main" id="{6FA33E8C-C7D5-E327-457F-2859E1550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7793" y="4613615"/>
            <a:ext cx="1369584" cy="792083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21299983" lon="1200000" rev="0"/>
            </a:camera>
            <a:lightRig rig="legacyFlat4" dir="t"/>
          </a:scene3d>
          <a:sp3d extrusionH="1254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19" rIns="91438" bIns="45719" anchor="ctr">
            <a:flatTx/>
          </a:bodyPr>
          <a:lstStyle>
            <a:lvl1pPr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1pPr>
            <a:lvl2pPr marL="742950" indent="-28575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2pPr>
            <a:lvl3pPr marL="1143000" indent="-22860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3pPr>
            <a:lvl4pPr marL="1600200" indent="-22860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4pPr>
            <a:lvl5pPr marL="2057400" indent="-22860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eaLnBrk="1"/>
            <a:r>
              <a:rPr lang="en-US" altLang="en-US" sz="1800">
                <a:solidFill>
                  <a:srgbClr val="002060"/>
                </a:solidFill>
                <a:latin typeface="+mn-lt"/>
              </a:rPr>
              <a:t>     pnCCD</a:t>
            </a:r>
            <a:endParaRPr lang="de-DE" altLang="en-US" sz="180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36" name="Straight Arrow Connector 24">
            <a:extLst>
              <a:ext uri="{FF2B5EF4-FFF2-40B4-BE49-F238E27FC236}">
                <a16:creationId xmlns:a16="http://schemas.microsoft.com/office/drawing/2014/main" id="{6908188C-958B-A1F4-973B-77B83D724145}"/>
              </a:ext>
            </a:extLst>
          </p:cNvPr>
          <p:cNvCxnSpPr/>
          <p:nvPr/>
        </p:nvCxnSpPr>
        <p:spPr>
          <a:xfrm flipV="1">
            <a:off x="4317604" y="4468160"/>
            <a:ext cx="2304242" cy="108299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25">
            <a:extLst>
              <a:ext uri="{FF2B5EF4-FFF2-40B4-BE49-F238E27FC236}">
                <a16:creationId xmlns:a16="http://schemas.microsoft.com/office/drawing/2014/main" id="{EDF34AAF-2A1B-1549-3975-A9D374E280B1}"/>
              </a:ext>
            </a:extLst>
          </p:cNvPr>
          <p:cNvCxnSpPr/>
          <p:nvPr/>
        </p:nvCxnSpPr>
        <p:spPr>
          <a:xfrm>
            <a:off x="5613740" y="3500379"/>
            <a:ext cx="0" cy="2050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26">
            <a:extLst>
              <a:ext uri="{FF2B5EF4-FFF2-40B4-BE49-F238E27FC236}">
                <a16:creationId xmlns:a16="http://schemas.microsoft.com/office/drawing/2014/main" id="{3EA1527E-B745-38FE-B7CF-6572B724C8B1}"/>
              </a:ext>
            </a:extLst>
          </p:cNvPr>
          <p:cNvSpPr txBox="1"/>
          <p:nvPr/>
        </p:nvSpPr>
        <p:spPr>
          <a:xfrm>
            <a:off x="4245667" y="4614352"/>
            <a:ext cx="2592561" cy="369330"/>
          </a:xfrm>
          <a:prstGeom prst="rect">
            <a:avLst/>
          </a:prstGeom>
          <a:noFill/>
          <a:scene3d>
            <a:camera prst="isometricRightUp">
              <a:rot lat="1800000" lon="19200000" rev="0"/>
            </a:camera>
            <a:lightRig rig="threePt" dir="t"/>
          </a:scene3d>
        </p:spPr>
        <p:txBody>
          <a:bodyPr lIns="91438" tIns="45719" rIns="91438" bIns="45719">
            <a:spAutoFit/>
          </a:bodyPr>
          <a:lstStyle/>
          <a:p>
            <a:pPr>
              <a:buFont typeface="Wingdings" pitchFamily="-111" charset="2"/>
              <a:buNone/>
              <a:defRPr/>
            </a:pPr>
            <a:r>
              <a:rPr lang="en-US" dirty="0">
                <a:solidFill>
                  <a:srgbClr val="002060"/>
                </a:solidFill>
              </a:rPr>
              <a:t>FEL beam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39" name="TextBox 27">
            <a:extLst>
              <a:ext uri="{FF2B5EF4-FFF2-40B4-BE49-F238E27FC236}">
                <a16:creationId xmlns:a16="http://schemas.microsoft.com/office/drawing/2014/main" id="{3922E613-D9CA-4CD8-9AEB-8341D7DE89D1}"/>
              </a:ext>
            </a:extLst>
          </p:cNvPr>
          <p:cNvSpPr txBox="1"/>
          <p:nvPr/>
        </p:nvSpPr>
        <p:spPr>
          <a:xfrm>
            <a:off x="5540920" y="3537823"/>
            <a:ext cx="461661" cy="1975887"/>
          </a:xfrm>
          <a:prstGeom prst="rect">
            <a:avLst/>
          </a:prstGeom>
          <a:noFill/>
        </p:spPr>
        <p:txBody>
          <a:bodyPr vert="vert" lIns="91438" tIns="45719" rIns="91438" bIns="45719">
            <a:spAutoFit/>
          </a:bodyPr>
          <a:lstStyle/>
          <a:p>
            <a:pPr>
              <a:buFont typeface="Wingdings" pitchFamily="-111" charset="2"/>
              <a:buNone/>
              <a:defRPr/>
            </a:pPr>
            <a:r>
              <a:rPr lang="en-US" dirty="0">
                <a:solidFill>
                  <a:srgbClr val="002060"/>
                </a:solidFill>
              </a:rPr>
              <a:t>Water jet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40" name="Rectangle 7">
            <a:extLst>
              <a:ext uri="{FF2B5EF4-FFF2-40B4-BE49-F238E27FC236}">
                <a16:creationId xmlns:a16="http://schemas.microsoft.com/office/drawing/2014/main" id="{AA0C16EC-4050-F72D-5BEA-2C242E3EA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95" y="6122173"/>
            <a:ext cx="3339733" cy="63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>
            <a:lvl1pPr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1pPr>
            <a:lvl2pPr marL="742950" indent="-28575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2pPr>
            <a:lvl3pPr marL="1143000" indent="-22860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3pPr>
            <a:lvl4pPr marL="1600200" indent="-22860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4pPr>
            <a:lvl5pPr marL="2057400" indent="-22860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algn="ctr"/>
            <a:r>
              <a:rPr lang="it-IT" altLang="en-US" sz="1800" i="1" dirty="0">
                <a:solidFill>
                  <a:srgbClr val="002060"/>
                </a:solidFill>
                <a:latin typeface="+mn-lt"/>
              </a:rPr>
              <a:t>LCLS </a:t>
            </a:r>
            <a:r>
              <a:rPr lang="it-IT" altLang="en-US" sz="1800" i="1" dirty="0" err="1">
                <a:solidFill>
                  <a:srgbClr val="002060"/>
                </a:solidFill>
                <a:latin typeface="+mn-lt"/>
              </a:rPr>
              <a:t>experiments</a:t>
            </a:r>
            <a:endParaRPr lang="it-IT" altLang="en-US" sz="1800" i="1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it-IT" altLang="en-US" sz="1800" i="1" dirty="0">
                <a:solidFill>
                  <a:srgbClr val="002060"/>
                </a:solidFill>
                <a:latin typeface="+mn-lt"/>
              </a:rPr>
              <a:t>(</a:t>
            </a:r>
            <a:r>
              <a:rPr lang="it-IT" altLang="en-US" sz="1800" i="1" dirty="0" err="1">
                <a:solidFill>
                  <a:srgbClr val="002060"/>
                </a:solidFill>
                <a:latin typeface="+mn-lt"/>
              </a:rPr>
              <a:t>still</a:t>
            </a:r>
            <a:r>
              <a:rPr lang="it-IT" altLang="en-US" sz="1800" i="1" dirty="0">
                <a:solidFill>
                  <a:srgbClr val="002060"/>
                </a:solidFill>
                <a:latin typeface="+mn-lt"/>
              </a:rPr>
              <a:t>) </a:t>
            </a:r>
            <a:r>
              <a:rPr lang="it-IT" altLang="en-US" sz="1800" i="1" dirty="0" err="1">
                <a:solidFill>
                  <a:srgbClr val="002060"/>
                </a:solidFill>
                <a:latin typeface="+mn-lt"/>
              </a:rPr>
              <a:t>unpublished</a:t>
            </a:r>
            <a:r>
              <a:rPr lang="it-IT" altLang="en-US" sz="1800" i="1" dirty="0">
                <a:solidFill>
                  <a:srgbClr val="002060"/>
                </a:solidFill>
                <a:latin typeface="+mn-lt"/>
              </a:rPr>
              <a:t> data</a:t>
            </a:r>
            <a:endParaRPr lang="en-US" altLang="en-US" sz="1800" i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010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33" grpId="0" animBg="1"/>
      <p:bldP spid="34" grpId="0" animBg="1"/>
      <p:bldP spid="35" grpId="0" animBg="1"/>
      <p:bldP spid="38" grpId="0"/>
      <p:bldP spid="39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208A7-B739-8CB7-6DC0-5D3927D7D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6113D-D29D-7691-C9B5-BE67C949C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24252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it-IT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it-IT" sz="2400" dirty="0">
                <a:solidFill>
                  <a:srgbClr val="002060"/>
                </a:solidFill>
              </a:rPr>
              <a:t>						               A gas-</a:t>
            </a:r>
            <a:r>
              <a:rPr lang="it-IT" sz="2400" dirty="0" err="1">
                <a:solidFill>
                  <a:srgbClr val="002060"/>
                </a:solidFill>
              </a:rPr>
              <a:t>dynamic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virtual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nozzle</a:t>
            </a:r>
            <a:r>
              <a:rPr lang="it-IT" sz="2400" dirty="0">
                <a:solidFill>
                  <a:srgbClr val="002060"/>
                </a:solidFill>
              </a:rPr>
              <a:t> (GVDN)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002060"/>
                </a:solidFill>
              </a:rPr>
              <a:t>							  </a:t>
            </a:r>
            <a:r>
              <a:rPr lang="it-IT" sz="2400" dirty="0" err="1">
                <a:solidFill>
                  <a:srgbClr val="002060"/>
                </a:solidFill>
              </a:rPr>
              <a:t>will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inject</a:t>
            </a:r>
            <a:r>
              <a:rPr lang="it-IT" sz="2400" dirty="0">
                <a:solidFill>
                  <a:srgbClr val="002060"/>
                </a:solidFill>
              </a:rPr>
              <a:t> micron-</a:t>
            </a:r>
            <a:r>
              <a:rPr lang="it-IT" sz="2400" dirty="0" err="1">
                <a:solidFill>
                  <a:srgbClr val="002060"/>
                </a:solidFill>
              </a:rPr>
              <a:t>sized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liquid</a:t>
            </a:r>
            <a:r>
              <a:rPr lang="it-IT" sz="2400" dirty="0">
                <a:solidFill>
                  <a:srgbClr val="002060"/>
                </a:solidFill>
              </a:rPr>
              <a:t>   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002060"/>
                </a:solidFill>
              </a:rPr>
              <a:t>							  </a:t>
            </a:r>
            <a:r>
              <a:rPr lang="it-IT" sz="2400" dirty="0" err="1">
                <a:solidFill>
                  <a:srgbClr val="002060"/>
                </a:solidFill>
              </a:rPr>
              <a:t>columns</a:t>
            </a:r>
            <a:r>
              <a:rPr lang="it-IT" sz="2400" dirty="0">
                <a:solidFill>
                  <a:srgbClr val="002060"/>
                </a:solidFill>
              </a:rPr>
              <a:t> in the FEL </a:t>
            </a:r>
            <a:r>
              <a:rPr lang="it-IT" sz="2400" dirty="0" err="1">
                <a:solidFill>
                  <a:srgbClr val="002060"/>
                </a:solidFill>
              </a:rPr>
              <a:t>beam</a:t>
            </a:r>
            <a:endParaRPr lang="it-IT" sz="2400" dirty="0">
              <a:solidFill>
                <a:srgbClr val="002060"/>
              </a:solidFill>
            </a:endParaRPr>
          </a:p>
          <a:p>
            <a:endParaRPr lang="it-IT" sz="2400" dirty="0">
              <a:solidFill>
                <a:srgbClr val="00206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486E306-3519-32ED-D519-BC6BC3480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819" y="62150"/>
            <a:ext cx="985181" cy="4978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918A722-8A5D-BB3F-3A13-04CD766F4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55" y="84971"/>
            <a:ext cx="807206" cy="506554"/>
          </a:xfrm>
          <a:prstGeom prst="rect">
            <a:avLst/>
          </a:prstGeom>
        </p:spPr>
      </p:pic>
      <p:cxnSp>
        <p:nvCxnSpPr>
          <p:cNvPr id="8" name="Straight Connector 5">
            <a:extLst>
              <a:ext uri="{FF2B5EF4-FFF2-40B4-BE49-F238E27FC236}">
                <a16:creationId xmlns:a16="http://schemas.microsoft.com/office/drawing/2014/main" id="{E818E497-AB45-2E92-A92E-40DF38E5E516}"/>
              </a:ext>
            </a:extLst>
          </p:cNvPr>
          <p:cNvCxnSpPr>
            <a:cxnSpLocks/>
          </p:cNvCxnSpPr>
          <p:nvPr/>
        </p:nvCxnSpPr>
        <p:spPr>
          <a:xfrm>
            <a:off x="3296653" y="639845"/>
            <a:ext cx="889534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olo 1">
            <a:extLst>
              <a:ext uri="{FF2B5EF4-FFF2-40B4-BE49-F238E27FC236}">
                <a16:creationId xmlns:a16="http://schemas.microsoft.com/office/drawing/2014/main" id="{6340499F-61A3-1A17-2F65-0632CBF1FBE2}"/>
              </a:ext>
            </a:extLst>
          </p:cNvPr>
          <p:cNvSpPr txBox="1">
            <a:spLocks/>
          </p:cNvSpPr>
          <p:nvPr/>
        </p:nvSpPr>
        <p:spPr>
          <a:xfrm>
            <a:off x="762107" y="638173"/>
            <a:ext cx="10515600" cy="712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>
                <a:solidFill>
                  <a:srgbClr val="002060"/>
                </a:solidFill>
                <a:latin typeface="+mn-lt"/>
              </a:rPr>
              <a:t>CDI @ </a:t>
            </a:r>
            <a:r>
              <a:rPr lang="it-IT" sz="3600" b="1" dirty="0">
                <a:solidFill>
                  <a:srgbClr val="00B0F0"/>
                </a:solidFill>
                <a:latin typeface="+mn-lt"/>
              </a:rPr>
              <a:t>AQUA</a:t>
            </a:r>
            <a:r>
              <a:rPr lang="it-IT" sz="3600" dirty="0">
                <a:solidFill>
                  <a:srgbClr val="002060"/>
                </a:solidFill>
                <a:latin typeface="+mn-lt"/>
              </a:rPr>
              <a:t> – Sample Delivery</a:t>
            </a:r>
            <a:endParaRPr lang="en-US" sz="3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B26D421-DB65-D1F5-1F3C-EF7BD11AF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280" y="19316"/>
            <a:ext cx="2726226" cy="604339"/>
          </a:xfrm>
          <a:prstGeom prst="rect">
            <a:avLst/>
          </a:prstGeom>
        </p:spPr>
      </p:pic>
      <p:grpSp>
        <p:nvGrpSpPr>
          <p:cNvPr id="25" name="Gruppo 24">
            <a:extLst>
              <a:ext uri="{FF2B5EF4-FFF2-40B4-BE49-F238E27FC236}">
                <a16:creationId xmlns:a16="http://schemas.microsoft.com/office/drawing/2014/main" id="{2DCDCC03-457F-B17B-8143-F3B425230E5D}"/>
              </a:ext>
            </a:extLst>
          </p:cNvPr>
          <p:cNvGrpSpPr/>
          <p:nvPr/>
        </p:nvGrpSpPr>
        <p:grpSpPr>
          <a:xfrm>
            <a:off x="550679" y="2085218"/>
            <a:ext cx="6517778" cy="4401733"/>
            <a:chOff x="3521269" y="2057224"/>
            <a:chExt cx="6932948" cy="459422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174176F6-25D0-0DD8-C3C1-22EED098D547}"/>
                </a:ext>
              </a:extLst>
            </p:cNvPr>
            <p:cNvSpPr txBox="1">
              <a:spLocks/>
            </p:cNvSpPr>
            <p:nvPr/>
          </p:nvSpPr>
          <p:spPr>
            <a:xfrm>
              <a:off x="3689156" y="3657929"/>
              <a:ext cx="4524830" cy="11671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Font typeface="Arial" panose="020B0604020202020204" pitchFamily="34" charset="0"/>
                <a:buNone/>
              </a:pPr>
              <a:endParaRPr lang="it-IT" sz="2400" dirty="0">
                <a:solidFill>
                  <a:srgbClr val="002060"/>
                </a:solidFill>
              </a:endParaRPr>
            </a:p>
          </p:txBody>
        </p:sp>
        <p:pic>
          <p:nvPicPr>
            <p:cNvPr id="2" name="Picture 10">
              <a:extLst>
                <a:ext uri="{FF2B5EF4-FFF2-40B4-BE49-F238E27FC236}">
                  <a16:creationId xmlns:a16="http://schemas.microsoft.com/office/drawing/2014/main" id="{C0B79DF3-CDE2-23EB-C5C9-917414407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3969" y="2057224"/>
              <a:ext cx="3338512" cy="3355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AutoShape 12">
              <a:extLst>
                <a:ext uri="{FF2B5EF4-FFF2-40B4-BE49-F238E27FC236}">
                  <a16:creationId xmlns:a16="http://schemas.microsoft.com/office/drawing/2014/main" id="{5A990621-1B93-2637-D9F9-E2888209C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1281" y="2887486"/>
              <a:ext cx="3671888" cy="1670050"/>
            </a:xfrm>
            <a:prstGeom prst="homePlate">
              <a:avLst>
                <a:gd name="adj" fmla="val 70866"/>
              </a:avLst>
            </a:prstGeom>
            <a:solidFill>
              <a:srgbClr val="CCFFFF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BE77C404-EB70-7B2B-BC4D-94B03C0E88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9481" y="3579636"/>
              <a:ext cx="3455988" cy="215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/>
                <a:t>Liquid line</a:t>
              </a:r>
              <a:endParaRPr lang="en-GB" altLang="en-US" sz="1400" b="1"/>
            </a:p>
          </p:txBody>
        </p:sp>
        <p:sp>
          <p:nvSpPr>
            <p:cNvPr id="11" name="Rectangle 15">
              <a:extLst>
                <a:ext uri="{FF2B5EF4-FFF2-40B4-BE49-F238E27FC236}">
                  <a16:creationId xmlns:a16="http://schemas.microsoft.com/office/drawing/2014/main" id="{E63623F4-BCA8-EFFF-BD54-028B173AE1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1195" y="3058936"/>
              <a:ext cx="3311525" cy="215900"/>
            </a:xfrm>
            <a:prstGeom prst="rect">
              <a:avLst/>
            </a:prstGeom>
            <a:solidFill>
              <a:srgbClr val="FFCC99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/>
                <a:t>Gas line</a:t>
              </a:r>
              <a:endParaRPr lang="en-GB" altLang="en-US" sz="1400" b="1"/>
            </a:p>
          </p:txBody>
        </p:sp>
        <p:sp>
          <p:nvSpPr>
            <p:cNvPr id="14" name="Rectangle 16">
              <a:extLst>
                <a:ext uri="{FF2B5EF4-FFF2-40B4-BE49-F238E27FC236}">
                  <a16:creationId xmlns:a16="http://schemas.microsoft.com/office/drawing/2014/main" id="{7DF4B9B2-5C75-377D-705E-68A4C35879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1117" y="3194667"/>
              <a:ext cx="1943100" cy="215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/>
                <a:t>Liquid jet</a:t>
              </a:r>
              <a:endParaRPr lang="en-GB" altLang="en-US" sz="1400" b="1" dirty="0"/>
            </a:p>
          </p:txBody>
        </p:sp>
        <p:sp>
          <p:nvSpPr>
            <p:cNvPr id="17" name="Line 21">
              <a:extLst>
                <a:ext uri="{FF2B5EF4-FFF2-40B4-BE49-F238E27FC236}">
                  <a16:creationId xmlns:a16="http://schemas.microsoft.com/office/drawing/2014/main" id="{B9363C86-A85C-CB75-770B-59E7C0F80B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9570" y="3338336"/>
              <a:ext cx="287337" cy="144462"/>
            </a:xfrm>
            <a:prstGeom prst="line">
              <a:avLst/>
            </a:prstGeom>
            <a:noFill/>
            <a:ln w="50800">
              <a:solidFill>
                <a:srgbClr val="FFCC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AED95794-C8CD-60D8-0F82-2C364C0B7B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5019" y="3986036"/>
              <a:ext cx="3384550" cy="215900"/>
            </a:xfrm>
            <a:prstGeom prst="rect">
              <a:avLst/>
            </a:prstGeom>
            <a:solidFill>
              <a:srgbClr val="FFCC99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/>
                <a:t>Gas line</a:t>
              </a:r>
              <a:endParaRPr lang="en-GB" altLang="en-US" sz="1400" b="1"/>
            </a:p>
          </p:txBody>
        </p:sp>
        <p:sp>
          <p:nvSpPr>
            <p:cNvPr id="19" name="Line 23">
              <a:extLst>
                <a:ext uri="{FF2B5EF4-FFF2-40B4-BE49-F238E27FC236}">
                  <a16:creationId xmlns:a16="http://schemas.microsoft.com/office/drawing/2014/main" id="{881C0C2D-046A-192E-BBA8-64AB8AFC3E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72595" y="3914599"/>
              <a:ext cx="287337" cy="119063"/>
            </a:xfrm>
            <a:prstGeom prst="line">
              <a:avLst/>
            </a:prstGeom>
            <a:noFill/>
            <a:ln w="50800">
              <a:solidFill>
                <a:srgbClr val="FFCC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4">
              <a:extLst>
                <a:ext uri="{FF2B5EF4-FFF2-40B4-BE49-F238E27FC236}">
                  <a16:creationId xmlns:a16="http://schemas.microsoft.com/office/drawing/2014/main" id="{F5B1F82F-27F1-8AB4-8EE8-C6E756E97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370" y="3070049"/>
              <a:ext cx="504825" cy="1884363"/>
            </a:xfrm>
            <a:custGeom>
              <a:avLst/>
              <a:gdLst>
                <a:gd name="T0" fmla="*/ 242 w 242"/>
                <a:gd name="T1" fmla="*/ 68 h 1187"/>
                <a:gd name="T2" fmla="*/ 15 w 242"/>
                <a:gd name="T3" fmla="*/ 159 h 1187"/>
                <a:gd name="T4" fmla="*/ 151 w 242"/>
                <a:gd name="T5" fmla="*/ 1021 h 1187"/>
                <a:gd name="T6" fmla="*/ 106 w 242"/>
                <a:gd name="T7" fmla="*/ 1157 h 1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2"/>
                <a:gd name="T13" fmla="*/ 0 h 1187"/>
                <a:gd name="T14" fmla="*/ 242 w 242"/>
                <a:gd name="T15" fmla="*/ 1187 h 1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2" h="1187">
                  <a:moveTo>
                    <a:pt x="242" y="68"/>
                  </a:moveTo>
                  <a:cubicBezTo>
                    <a:pt x="136" y="34"/>
                    <a:pt x="30" y="0"/>
                    <a:pt x="15" y="159"/>
                  </a:cubicBezTo>
                  <a:cubicBezTo>
                    <a:pt x="0" y="318"/>
                    <a:pt x="136" y="855"/>
                    <a:pt x="151" y="1021"/>
                  </a:cubicBezTo>
                  <a:cubicBezTo>
                    <a:pt x="166" y="1187"/>
                    <a:pt x="113" y="1134"/>
                    <a:pt x="106" y="1157"/>
                  </a:cubicBezTo>
                </a:path>
              </a:pathLst>
            </a:custGeom>
            <a:noFill/>
            <a:ln w="25400">
              <a:solidFill>
                <a:srgbClr val="FFCC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5F4095BC-9A21-8097-49DF-D43B64573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557" y="3614561"/>
              <a:ext cx="288925" cy="1884362"/>
            </a:xfrm>
            <a:custGeom>
              <a:avLst/>
              <a:gdLst>
                <a:gd name="T0" fmla="*/ 242 w 242"/>
                <a:gd name="T1" fmla="*/ 68 h 1187"/>
                <a:gd name="T2" fmla="*/ 15 w 242"/>
                <a:gd name="T3" fmla="*/ 159 h 1187"/>
                <a:gd name="T4" fmla="*/ 151 w 242"/>
                <a:gd name="T5" fmla="*/ 1021 h 1187"/>
                <a:gd name="T6" fmla="*/ 106 w 242"/>
                <a:gd name="T7" fmla="*/ 1157 h 1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2"/>
                <a:gd name="T13" fmla="*/ 0 h 1187"/>
                <a:gd name="T14" fmla="*/ 242 w 242"/>
                <a:gd name="T15" fmla="*/ 1187 h 1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2" h="1187">
                  <a:moveTo>
                    <a:pt x="242" y="68"/>
                  </a:moveTo>
                  <a:cubicBezTo>
                    <a:pt x="136" y="34"/>
                    <a:pt x="30" y="0"/>
                    <a:pt x="15" y="159"/>
                  </a:cubicBezTo>
                  <a:cubicBezTo>
                    <a:pt x="0" y="318"/>
                    <a:pt x="136" y="855"/>
                    <a:pt x="151" y="1021"/>
                  </a:cubicBezTo>
                  <a:cubicBezTo>
                    <a:pt x="166" y="1187"/>
                    <a:pt x="113" y="1134"/>
                    <a:pt x="106" y="1157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" name="Rectangle 26">
              <a:extLst>
                <a:ext uri="{FF2B5EF4-FFF2-40B4-BE49-F238E27FC236}">
                  <a16:creationId xmlns:a16="http://schemas.microsoft.com/office/drawing/2014/main" id="{D62C9938-60A5-B3AD-DC9D-6822E3F949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1269" y="4762323"/>
              <a:ext cx="381000" cy="1081088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" dirty="0"/>
                <a:t>Gas bottle</a:t>
              </a:r>
              <a:endParaRPr lang="en-GB" altLang="en-US" sz="1200" dirty="0"/>
            </a:p>
          </p:txBody>
        </p:sp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E0326C60-5666-FA4E-0124-F7C30EF689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9120" y="5281436"/>
              <a:ext cx="390525" cy="137001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"/>
                <a:t>Sample reservoir</a:t>
              </a:r>
              <a:endParaRPr lang="en-GB" altLang="en-US" sz="1200"/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1BB8D5BC-5AE0-4868-0DFE-6A0C862BF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5094" y="4030487"/>
              <a:ext cx="698500" cy="1169987"/>
            </a:xfrm>
            <a:custGeom>
              <a:avLst/>
              <a:gdLst>
                <a:gd name="T0" fmla="*/ 242 w 242"/>
                <a:gd name="T1" fmla="*/ 68 h 1187"/>
                <a:gd name="T2" fmla="*/ 15 w 242"/>
                <a:gd name="T3" fmla="*/ 159 h 1187"/>
                <a:gd name="T4" fmla="*/ 151 w 242"/>
                <a:gd name="T5" fmla="*/ 1021 h 1187"/>
                <a:gd name="T6" fmla="*/ 106 w 242"/>
                <a:gd name="T7" fmla="*/ 1157 h 1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2"/>
                <a:gd name="T13" fmla="*/ 0 h 1187"/>
                <a:gd name="T14" fmla="*/ 242 w 242"/>
                <a:gd name="T15" fmla="*/ 1187 h 1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2" h="1187">
                  <a:moveTo>
                    <a:pt x="242" y="68"/>
                  </a:moveTo>
                  <a:cubicBezTo>
                    <a:pt x="136" y="34"/>
                    <a:pt x="30" y="0"/>
                    <a:pt x="15" y="159"/>
                  </a:cubicBezTo>
                  <a:cubicBezTo>
                    <a:pt x="0" y="318"/>
                    <a:pt x="136" y="855"/>
                    <a:pt x="151" y="1021"/>
                  </a:cubicBezTo>
                  <a:cubicBezTo>
                    <a:pt x="166" y="1187"/>
                    <a:pt x="113" y="1134"/>
                    <a:pt x="106" y="1157"/>
                  </a:cubicBezTo>
                </a:path>
              </a:pathLst>
            </a:custGeom>
            <a:noFill/>
            <a:ln w="25400">
              <a:solidFill>
                <a:srgbClr val="FFCC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2486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14092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sz="2400" dirty="0">
                <a:solidFill>
                  <a:srgbClr val="002060"/>
                </a:solidFill>
              </a:rPr>
              <a:t>Enables 2D/3D imaging of hydrated biological samples</a:t>
            </a:r>
          </a:p>
          <a:p>
            <a:pPr marL="0" indent="0">
              <a:buNone/>
            </a:pPr>
            <a:r>
              <a:rPr lang="it-IT" sz="2400" dirty="0" err="1">
                <a:solidFill>
                  <a:srgbClr val="002060"/>
                </a:solidFill>
              </a:rPr>
              <a:t>Acheivable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resolution ≈20 nm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002060"/>
                </a:solidFill>
              </a:rPr>
              <a:t>'</a:t>
            </a:r>
            <a:r>
              <a:rPr sz="2400" dirty="0">
                <a:solidFill>
                  <a:srgbClr val="002060"/>
                </a:solidFill>
              </a:rPr>
              <a:t>Diffraction-before-destruction' mode</a:t>
            </a:r>
            <a:endParaRPr lang="it-IT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it-IT" sz="2400" dirty="0">
              <a:solidFill>
                <a:srgbClr val="002060"/>
              </a:solidFill>
            </a:endParaRPr>
          </a:p>
          <a:p>
            <a:endParaRPr lang="it-IT" sz="2400" dirty="0">
              <a:solidFill>
                <a:srgbClr val="00206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995F60B-7B78-680F-C522-F1463DD18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819" y="62150"/>
            <a:ext cx="985181" cy="4978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86E2B13-45FA-BBA4-F185-DDECD9283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55" y="84971"/>
            <a:ext cx="807206" cy="506554"/>
          </a:xfrm>
          <a:prstGeom prst="rect">
            <a:avLst/>
          </a:prstGeom>
        </p:spPr>
      </p:pic>
      <p:cxnSp>
        <p:nvCxnSpPr>
          <p:cNvPr id="8" name="Straight Connector 5">
            <a:extLst>
              <a:ext uri="{FF2B5EF4-FFF2-40B4-BE49-F238E27FC236}">
                <a16:creationId xmlns:a16="http://schemas.microsoft.com/office/drawing/2014/main" id="{FD7A9475-C2DF-1011-9006-61A644E59D18}"/>
              </a:ext>
            </a:extLst>
          </p:cNvPr>
          <p:cNvCxnSpPr>
            <a:cxnSpLocks/>
          </p:cNvCxnSpPr>
          <p:nvPr/>
        </p:nvCxnSpPr>
        <p:spPr>
          <a:xfrm>
            <a:off x="3296653" y="639845"/>
            <a:ext cx="889534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olo 1">
            <a:extLst>
              <a:ext uri="{FF2B5EF4-FFF2-40B4-BE49-F238E27FC236}">
                <a16:creationId xmlns:a16="http://schemas.microsoft.com/office/drawing/2014/main" id="{220BA1BB-DB4C-35C8-0A0D-C1ED37D2B5C8}"/>
              </a:ext>
            </a:extLst>
          </p:cNvPr>
          <p:cNvSpPr txBox="1">
            <a:spLocks/>
          </p:cNvSpPr>
          <p:nvPr/>
        </p:nvSpPr>
        <p:spPr>
          <a:xfrm>
            <a:off x="762107" y="638173"/>
            <a:ext cx="10515600" cy="712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>
                <a:solidFill>
                  <a:srgbClr val="002060"/>
                </a:solidFill>
                <a:latin typeface="+mn-lt"/>
              </a:rPr>
              <a:t>CDI @ </a:t>
            </a:r>
            <a:r>
              <a:rPr lang="it-IT" sz="3600" b="1" dirty="0">
                <a:solidFill>
                  <a:srgbClr val="00B0F0"/>
                </a:solidFill>
                <a:latin typeface="+mn-lt"/>
              </a:rPr>
              <a:t>AQUA</a:t>
            </a:r>
            <a:r>
              <a:rPr lang="it-IT" sz="3600" dirty="0">
                <a:solidFill>
                  <a:srgbClr val="002060"/>
                </a:solidFill>
                <a:latin typeface="+mn-lt"/>
              </a:rPr>
              <a:t> – </a:t>
            </a:r>
            <a:r>
              <a:rPr lang="it-IT" sz="3600" dirty="0" err="1">
                <a:solidFill>
                  <a:srgbClr val="002060"/>
                </a:solidFill>
                <a:latin typeface="+mn-lt"/>
              </a:rPr>
              <a:t>Simulated</a:t>
            </a:r>
            <a:r>
              <a:rPr lang="it-IT" sz="3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3600" dirty="0" err="1">
                <a:solidFill>
                  <a:srgbClr val="002060"/>
                </a:solidFill>
                <a:latin typeface="+mn-lt"/>
              </a:rPr>
              <a:t>experiments</a:t>
            </a:r>
            <a:endParaRPr lang="en-US" sz="3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A2110B9-4911-0C5C-A30C-3702443C7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280" y="19316"/>
            <a:ext cx="2726226" cy="60433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85C0E7C-176C-9CB6-BF26-0FE212A5718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846" r="40882"/>
          <a:stretch>
            <a:fillRect/>
          </a:stretch>
        </p:blipFill>
        <p:spPr>
          <a:xfrm>
            <a:off x="5826760" y="3240522"/>
            <a:ext cx="3277833" cy="326555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6D0C0C8-B418-0871-28AA-F883554F4871}"/>
              </a:ext>
            </a:extLst>
          </p:cNvPr>
          <p:cNvSpPr txBox="1">
            <a:spLocks/>
          </p:cNvSpPr>
          <p:nvPr/>
        </p:nvSpPr>
        <p:spPr>
          <a:xfrm>
            <a:off x="762107" y="3657929"/>
            <a:ext cx="4524830" cy="1167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it-IT" sz="2400" dirty="0">
              <a:solidFill>
                <a:srgbClr val="002060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8DC7016-837B-1983-8075-3A7E5E7759D7}"/>
              </a:ext>
            </a:extLst>
          </p:cNvPr>
          <p:cNvSpPr txBox="1"/>
          <p:nvPr/>
        </p:nvSpPr>
        <p:spPr>
          <a:xfrm>
            <a:off x="8158349" y="6420615"/>
            <a:ext cx="4094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 err="1">
                <a:solidFill>
                  <a:srgbClr val="002060"/>
                </a:solidFill>
              </a:rPr>
              <a:t>Reconstructed</a:t>
            </a:r>
            <a:r>
              <a:rPr lang="it-IT" sz="2400" dirty="0">
                <a:solidFill>
                  <a:srgbClr val="002060"/>
                </a:solidFill>
              </a:rPr>
              <a:t> electron </a:t>
            </a:r>
            <a:r>
              <a:rPr lang="it-IT" sz="2400" dirty="0" err="1">
                <a:solidFill>
                  <a:srgbClr val="002060"/>
                </a:solidFill>
              </a:rPr>
              <a:t>density</a:t>
            </a:r>
            <a:endParaRPr lang="it-IT" sz="24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28E5C83-ADDA-00B2-B43B-46FE99349653}"/>
              </a:ext>
            </a:extLst>
          </p:cNvPr>
          <p:cNvSpPr txBox="1"/>
          <p:nvPr/>
        </p:nvSpPr>
        <p:spPr>
          <a:xfrm>
            <a:off x="829186" y="3575353"/>
            <a:ext cx="43833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>
                <a:solidFill>
                  <a:srgbClr val="002060"/>
                </a:solidFill>
              </a:rPr>
              <a:t>Simulated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b="1" dirty="0" err="1">
                <a:solidFill>
                  <a:srgbClr val="002060"/>
                </a:solidFill>
              </a:rPr>
              <a:t>diffraction</a:t>
            </a:r>
            <a:r>
              <a:rPr lang="it-IT" sz="2400" b="1" dirty="0">
                <a:solidFill>
                  <a:srgbClr val="002060"/>
                </a:solidFill>
              </a:rPr>
              <a:t> pattern </a:t>
            </a:r>
            <a:r>
              <a:rPr lang="it-IT" sz="2400" dirty="0">
                <a:solidFill>
                  <a:srgbClr val="002060"/>
                </a:solidFill>
              </a:rPr>
              <a:t>of an </a:t>
            </a:r>
            <a:r>
              <a:rPr lang="it-IT" sz="2400" dirty="0" err="1">
                <a:solidFill>
                  <a:srgbClr val="002060"/>
                </a:solidFill>
              </a:rPr>
              <a:t>icosahedral</a:t>
            </a:r>
            <a:r>
              <a:rPr lang="it-IT" sz="2400" dirty="0">
                <a:solidFill>
                  <a:srgbClr val="002060"/>
                </a:solidFill>
              </a:rPr>
              <a:t> 500 nm </a:t>
            </a:r>
            <a:r>
              <a:rPr lang="it-IT" sz="2400" b="1" dirty="0">
                <a:solidFill>
                  <a:srgbClr val="002060"/>
                </a:solidFill>
              </a:rPr>
              <a:t>virus</a:t>
            </a:r>
            <a:r>
              <a:rPr lang="it-IT" sz="2400" dirty="0">
                <a:solidFill>
                  <a:srgbClr val="002060"/>
                </a:solidFill>
              </a:rPr>
              <a:t> hit by an </a:t>
            </a:r>
            <a:r>
              <a:rPr lang="it-IT" sz="2400" b="1" dirty="0">
                <a:solidFill>
                  <a:srgbClr val="00B0F0"/>
                </a:solidFill>
              </a:rPr>
              <a:t>AQUA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pulse</a:t>
            </a:r>
            <a:r>
              <a:rPr lang="it-IT" sz="2400" dirty="0">
                <a:solidFill>
                  <a:srgbClr val="002060"/>
                </a:solidFill>
              </a:rPr>
              <a:t>:</a:t>
            </a:r>
          </a:p>
          <a:p>
            <a:pPr algn="just"/>
            <a:r>
              <a:rPr lang="it-IT" sz="2400" dirty="0">
                <a:solidFill>
                  <a:srgbClr val="002060"/>
                </a:solidFill>
              </a:rPr>
              <a:t>10</a:t>
            </a:r>
            <a:r>
              <a:rPr lang="it-IT" sz="2400" baseline="30000" dirty="0">
                <a:solidFill>
                  <a:srgbClr val="002060"/>
                </a:solidFill>
              </a:rPr>
              <a:t>11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photons</a:t>
            </a:r>
            <a:r>
              <a:rPr lang="it-IT" sz="2400" dirty="0">
                <a:solidFill>
                  <a:srgbClr val="002060"/>
                </a:solidFill>
              </a:rPr>
              <a:t> @ 4.3 nm, 5 µm </a:t>
            </a:r>
            <a:r>
              <a:rPr lang="it-IT" sz="2400" dirty="0" err="1">
                <a:solidFill>
                  <a:srgbClr val="002060"/>
                </a:solidFill>
              </a:rPr>
              <a:t>diameter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beam</a:t>
            </a:r>
            <a:endParaRPr lang="it-IT" sz="2400" dirty="0">
              <a:solidFill>
                <a:srgbClr val="002060"/>
              </a:solidFill>
            </a:endParaRPr>
          </a:p>
          <a:p>
            <a:pPr algn="just"/>
            <a:r>
              <a:rPr lang="it-IT" sz="2400" dirty="0">
                <a:solidFill>
                  <a:srgbClr val="002060"/>
                </a:solidFill>
              </a:rPr>
              <a:t>2D </a:t>
            </a:r>
            <a:r>
              <a:rPr lang="it-IT" sz="2400" b="1" dirty="0">
                <a:solidFill>
                  <a:srgbClr val="002060"/>
                </a:solidFill>
              </a:rPr>
              <a:t>CCD detector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</a:p>
          <a:p>
            <a:pPr algn="just"/>
            <a:r>
              <a:rPr lang="it-IT" sz="2400" dirty="0">
                <a:solidFill>
                  <a:srgbClr val="002060"/>
                </a:solidFill>
              </a:rPr>
              <a:t>@ 15 cm </a:t>
            </a:r>
            <a:r>
              <a:rPr lang="it-IT" sz="2400" b="1" dirty="0">
                <a:solidFill>
                  <a:srgbClr val="002060"/>
                </a:solidFill>
              </a:rPr>
              <a:t>camera-</a:t>
            </a:r>
            <a:r>
              <a:rPr lang="it-IT" sz="2400" b="1" dirty="0" err="1">
                <a:solidFill>
                  <a:srgbClr val="002060"/>
                </a:solidFill>
              </a:rPr>
              <a:t>length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</a:p>
          <a:p>
            <a:pPr algn="just"/>
            <a:r>
              <a:rPr lang="it-IT" sz="2400" dirty="0">
                <a:solidFill>
                  <a:srgbClr val="002060"/>
                </a:solidFill>
              </a:rPr>
              <a:t>with 1024x1024 75 µm </a:t>
            </a:r>
            <a:r>
              <a:rPr lang="it-IT" sz="2400" b="1" dirty="0">
                <a:solidFill>
                  <a:srgbClr val="002060"/>
                </a:solidFill>
              </a:rPr>
              <a:t>pixels</a:t>
            </a:r>
          </a:p>
        </p:txBody>
      </p:sp>
      <p:pic>
        <p:nvPicPr>
          <p:cNvPr id="1026" name="Picture 2" descr="Icosahedral Virus Particle, Artwork by Science Photo Library">
            <a:extLst>
              <a:ext uri="{FF2B5EF4-FFF2-40B4-BE49-F238E27FC236}">
                <a16:creationId xmlns:a16="http://schemas.microsoft.com/office/drawing/2014/main" id="{1D9DFECD-B2EB-F715-7AAF-853828F44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0"/>
          <a:stretch>
            <a:fillRect/>
          </a:stretch>
        </p:blipFill>
        <p:spPr bwMode="auto">
          <a:xfrm>
            <a:off x="9320217" y="1199886"/>
            <a:ext cx="2263170" cy="260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0164F3A-5389-C8A9-5352-62A6AB3F8A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4878" t="19890" r="2923" b="10106"/>
          <a:stretch>
            <a:fillRect/>
          </a:stretch>
        </p:blipFill>
        <p:spPr>
          <a:xfrm>
            <a:off x="9215120" y="3390761"/>
            <a:ext cx="2625873" cy="3029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41EDB-D627-1023-C93D-2BBC6D387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FC470-DA80-272A-D181-D4DCBB1D3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>
                <a:solidFill>
                  <a:srgbClr val="002060"/>
                </a:solidFill>
              </a:rPr>
              <a:t>The </a:t>
            </a:r>
            <a:r>
              <a:rPr lang="it-IT" dirty="0" err="1">
                <a:solidFill>
                  <a:srgbClr val="002060"/>
                </a:solidFill>
              </a:rPr>
              <a:t>EuPRAXIA</a:t>
            </a:r>
            <a:r>
              <a:rPr lang="it-IT" dirty="0">
                <a:solidFill>
                  <a:srgbClr val="002060"/>
                </a:solidFill>
              </a:rPr>
              <a:t> project</a:t>
            </a:r>
            <a:endParaRPr dirty="0">
              <a:solidFill>
                <a:srgbClr val="002060"/>
              </a:solidFill>
            </a:endParaRPr>
          </a:p>
          <a:p>
            <a:endParaRPr lang="it-IT" dirty="0">
              <a:solidFill>
                <a:srgbClr val="002060"/>
              </a:solidFill>
            </a:endParaRPr>
          </a:p>
          <a:p>
            <a:r>
              <a:rPr lang="it-IT" dirty="0">
                <a:solidFill>
                  <a:srgbClr val="002060"/>
                </a:solidFill>
              </a:rPr>
              <a:t>The </a:t>
            </a:r>
            <a:r>
              <a:rPr lang="it-IT" dirty="0" err="1">
                <a:solidFill>
                  <a:srgbClr val="002060"/>
                </a:solidFill>
              </a:rPr>
              <a:t>EuPRAXIA@SPARC_LAB</a:t>
            </a:r>
            <a:r>
              <a:rPr lang="it-IT" dirty="0">
                <a:solidFill>
                  <a:srgbClr val="002060"/>
                </a:solidFill>
              </a:rPr>
              <a:t> Free-Electron Laser </a:t>
            </a:r>
            <a:r>
              <a:rPr lang="it-IT" dirty="0" err="1">
                <a:solidFill>
                  <a:srgbClr val="002060"/>
                </a:solidFill>
              </a:rPr>
              <a:t>beamline</a:t>
            </a:r>
            <a:r>
              <a:rPr lang="it-IT" dirty="0">
                <a:solidFill>
                  <a:srgbClr val="002060"/>
                </a:solidFill>
              </a:rPr>
              <a:t>(s)</a:t>
            </a:r>
          </a:p>
          <a:p>
            <a:endParaRPr lang="it-IT" dirty="0">
              <a:solidFill>
                <a:srgbClr val="002060"/>
              </a:solidFill>
            </a:endParaRPr>
          </a:p>
          <a:p>
            <a:r>
              <a:rPr lang="it-IT" dirty="0" err="1">
                <a:solidFill>
                  <a:srgbClr val="002060"/>
                </a:solidFill>
              </a:rPr>
              <a:t>Biological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applications</a:t>
            </a:r>
            <a:r>
              <a:rPr lang="it-IT" dirty="0">
                <a:solidFill>
                  <a:srgbClr val="002060"/>
                </a:solidFill>
              </a:rPr>
              <a:t>:</a:t>
            </a:r>
          </a:p>
          <a:p>
            <a:pPr lvl="1"/>
            <a:r>
              <a:rPr lang="it-IT" dirty="0" err="1">
                <a:solidFill>
                  <a:srgbClr val="002060"/>
                </a:solidFill>
              </a:rPr>
              <a:t>Coherent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Diffraction</a:t>
            </a:r>
            <a:r>
              <a:rPr lang="it-IT" dirty="0">
                <a:solidFill>
                  <a:srgbClr val="002060"/>
                </a:solidFill>
              </a:rPr>
              <a:t> Imaging</a:t>
            </a:r>
          </a:p>
          <a:p>
            <a:pPr lvl="1"/>
            <a:r>
              <a:rPr lang="it-IT" dirty="0">
                <a:solidFill>
                  <a:srgbClr val="002060"/>
                </a:solidFill>
              </a:rPr>
              <a:t>Coulomb </a:t>
            </a:r>
            <a:r>
              <a:rPr lang="it-IT" dirty="0" err="1">
                <a:solidFill>
                  <a:srgbClr val="002060"/>
                </a:solidFill>
              </a:rPr>
              <a:t>Explosion</a:t>
            </a:r>
            <a:r>
              <a:rPr lang="it-IT" dirty="0">
                <a:solidFill>
                  <a:srgbClr val="002060"/>
                </a:solidFill>
              </a:rPr>
              <a:t> Imaging</a:t>
            </a:r>
          </a:p>
          <a:p>
            <a:pPr lvl="1"/>
            <a:r>
              <a:rPr lang="it-IT" dirty="0">
                <a:solidFill>
                  <a:srgbClr val="002060"/>
                </a:solidFill>
              </a:rPr>
              <a:t>X-ray </a:t>
            </a:r>
            <a:r>
              <a:rPr lang="it-IT" dirty="0" err="1">
                <a:solidFill>
                  <a:srgbClr val="002060"/>
                </a:solidFill>
              </a:rPr>
              <a:t>Spectroscopy</a:t>
            </a:r>
            <a:endParaRPr dirty="0">
              <a:solidFill>
                <a:srgbClr val="002060"/>
              </a:solidFill>
            </a:endParaRPr>
          </a:p>
          <a:p>
            <a:endParaRPr lang="it-IT" dirty="0">
              <a:solidFill>
                <a:srgbClr val="002060"/>
              </a:solidFill>
            </a:endParaRPr>
          </a:p>
          <a:p>
            <a:r>
              <a:rPr lang="it-IT" dirty="0">
                <a:solidFill>
                  <a:srgbClr val="002060"/>
                </a:solidFill>
              </a:rPr>
              <a:t>Outlook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033755B-EC1D-5439-61AA-F3A43181C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819" y="62150"/>
            <a:ext cx="985181" cy="49780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2B60C7D-494A-E163-F375-493B71B3A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55" y="84971"/>
            <a:ext cx="807206" cy="506554"/>
          </a:xfrm>
          <a:prstGeom prst="rect">
            <a:avLst/>
          </a:prstGeom>
        </p:spPr>
      </p:pic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4FB36D11-425C-876F-C301-638BEBC503F0}"/>
              </a:ext>
            </a:extLst>
          </p:cNvPr>
          <p:cNvCxnSpPr>
            <a:cxnSpLocks/>
          </p:cNvCxnSpPr>
          <p:nvPr/>
        </p:nvCxnSpPr>
        <p:spPr>
          <a:xfrm>
            <a:off x="3296653" y="639845"/>
            <a:ext cx="889534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1">
            <a:extLst>
              <a:ext uri="{FF2B5EF4-FFF2-40B4-BE49-F238E27FC236}">
                <a16:creationId xmlns:a16="http://schemas.microsoft.com/office/drawing/2014/main" id="{950D91C1-3923-0926-BD5C-A51F29D7BED6}"/>
              </a:ext>
            </a:extLst>
          </p:cNvPr>
          <p:cNvSpPr txBox="1">
            <a:spLocks/>
          </p:cNvSpPr>
          <p:nvPr/>
        </p:nvSpPr>
        <p:spPr>
          <a:xfrm>
            <a:off x="762107" y="638173"/>
            <a:ext cx="10515600" cy="712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err="1">
                <a:solidFill>
                  <a:srgbClr val="002060"/>
                </a:solidFill>
                <a:latin typeface="+mn-lt"/>
              </a:rPr>
              <a:t>Outline</a:t>
            </a:r>
            <a:endParaRPr lang="en-US" sz="3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59A5664-E695-48FB-66BE-0518AE60C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280" y="19316"/>
            <a:ext cx="2726226" cy="60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18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641EE-4504-7766-1181-4BF670E57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D9BFE-A8AA-3FC8-0E0A-671795FBA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4092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2060"/>
                </a:solidFill>
              </a:rPr>
              <a:t>Schematization of a 500 nm diameter virus injected in a 1 </a:t>
            </a:r>
            <a:r>
              <a:rPr lang="en-US" sz="2400" dirty="0" err="1">
                <a:solidFill>
                  <a:srgbClr val="002060"/>
                </a:solidFill>
              </a:rPr>
              <a:t>μm</a:t>
            </a:r>
            <a:r>
              <a:rPr lang="en-US" sz="2400" dirty="0">
                <a:solidFill>
                  <a:srgbClr val="002060"/>
                </a:solidFill>
              </a:rPr>
              <a:t> thick water jet.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2060"/>
                </a:solidFill>
              </a:rPr>
              <a:t>	500 nm C</a:t>
            </a:r>
            <a:r>
              <a:rPr lang="en-US" sz="2400" baseline="-25000" dirty="0">
                <a:solidFill>
                  <a:srgbClr val="002060"/>
                </a:solidFill>
              </a:rPr>
              <a:t>40</a:t>
            </a:r>
            <a:r>
              <a:rPr lang="en-US" sz="2400" dirty="0">
                <a:solidFill>
                  <a:srgbClr val="002060"/>
                </a:solidFill>
              </a:rPr>
              <a:t>H</a:t>
            </a:r>
            <a:r>
              <a:rPr lang="en-US" sz="2400" baseline="-25000" dirty="0">
                <a:solidFill>
                  <a:srgbClr val="002060"/>
                </a:solidFill>
              </a:rPr>
              <a:t>60</a:t>
            </a:r>
            <a:r>
              <a:rPr lang="en-US" sz="2400" dirty="0">
                <a:solidFill>
                  <a:srgbClr val="002060"/>
                </a:solidFill>
              </a:rPr>
              <a:t>O</a:t>
            </a:r>
            <a:r>
              <a:rPr lang="en-US" sz="2400" baseline="-25000" dirty="0">
                <a:solidFill>
                  <a:srgbClr val="002060"/>
                </a:solidFill>
              </a:rPr>
              <a:t>20</a:t>
            </a:r>
            <a:r>
              <a:rPr lang="en-US" sz="2400" dirty="0">
                <a:solidFill>
                  <a:srgbClr val="002060"/>
                </a:solidFill>
              </a:rPr>
              <a:t>N</a:t>
            </a:r>
            <a:r>
              <a:rPr lang="en-US" sz="2400" baseline="-25000" dirty="0">
                <a:solidFill>
                  <a:srgbClr val="002060"/>
                </a:solidFill>
              </a:rPr>
              <a:t>10</a:t>
            </a:r>
            <a:r>
              <a:rPr lang="en-US" sz="2400" dirty="0">
                <a:solidFill>
                  <a:srgbClr val="002060"/>
                </a:solidFill>
              </a:rPr>
              <a:t>10 </a:t>
            </a:r>
          </a:p>
          <a:p>
            <a:pPr marL="0" indent="0">
              <a:buNone/>
            </a:pPr>
            <a:r>
              <a:rPr lang="en-US" sz="2400" b="0" i="0" u="none" strike="noStrike" baseline="0" dirty="0">
                <a:solidFill>
                  <a:srgbClr val="002060"/>
                </a:solidFill>
              </a:rPr>
              <a:t>	</a:t>
            </a:r>
            <a:r>
              <a:rPr lang="en-US" sz="2400" dirty="0">
                <a:solidFill>
                  <a:srgbClr val="002060"/>
                </a:solidFill>
              </a:rPr>
              <a:t>500 nm H</a:t>
            </a:r>
            <a:r>
              <a:rPr lang="en-US" sz="2400" baseline="-25000" dirty="0">
                <a:solidFill>
                  <a:srgbClr val="002060"/>
                </a:solidFill>
              </a:rPr>
              <a:t>2</a:t>
            </a:r>
            <a:r>
              <a:rPr lang="en-US" sz="2400" dirty="0">
                <a:solidFill>
                  <a:srgbClr val="002060"/>
                </a:solidFill>
              </a:rPr>
              <a:t>O</a:t>
            </a:r>
            <a:endParaRPr lang="en-US" sz="2400" b="0" i="0" u="none" strike="noStrike" baseline="0" dirty="0">
              <a:solidFill>
                <a:srgbClr val="00206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ED60414-BD07-531E-EE9D-483E866AB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819" y="62150"/>
            <a:ext cx="985181" cy="4978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A0E241F-7A5F-91B9-11A3-E32A818EB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55" y="84971"/>
            <a:ext cx="807206" cy="506554"/>
          </a:xfrm>
          <a:prstGeom prst="rect">
            <a:avLst/>
          </a:prstGeom>
        </p:spPr>
      </p:pic>
      <p:cxnSp>
        <p:nvCxnSpPr>
          <p:cNvPr id="8" name="Straight Connector 5">
            <a:extLst>
              <a:ext uri="{FF2B5EF4-FFF2-40B4-BE49-F238E27FC236}">
                <a16:creationId xmlns:a16="http://schemas.microsoft.com/office/drawing/2014/main" id="{1E933444-251F-306C-759F-5C307D7B9F96}"/>
              </a:ext>
            </a:extLst>
          </p:cNvPr>
          <p:cNvCxnSpPr>
            <a:cxnSpLocks/>
          </p:cNvCxnSpPr>
          <p:nvPr/>
        </p:nvCxnSpPr>
        <p:spPr>
          <a:xfrm>
            <a:off x="3296653" y="639845"/>
            <a:ext cx="889534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olo 1">
            <a:extLst>
              <a:ext uri="{FF2B5EF4-FFF2-40B4-BE49-F238E27FC236}">
                <a16:creationId xmlns:a16="http://schemas.microsoft.com/office/drawing/2014/main" id="{5FE8F4A2-B60C-2E18-35B7-9FDE5C853139}"/>
              </a:ext>
            </a:extLst>
          </p:cNvPr>
          <p:cNvSpPr txBox="1">
            <a:spLocks/>
          </p:cNvSpPr>
          <p:nvPr/>
        </p:nvSpPr>
        <p:spPr>
          <a:xfrm>
            <a:off x="762107" y="638173"/>
            <a:ext cx="10515600" cy="712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>
                <a:solidFill>
                  <a:srgbClr val="002060"/>
                </a:solidFill>
                <a:latin typeface="+mn-lt"/>
              </a:rPr>
              <a:t>CDI @ </a:t>
            </a:r>
            <a:r>
              <a:rPr lang="it-IT" sz="3600" b="1" dirty="0">
                <a:solidFill>
                  <a:srgbClr val="00B0F0"/>
                </a:solidFill>
                <a:latin typeface="+mn-lt"/>
              </a:rPr>
              <a:t>AQUA</a:t>
            </a:r>
            <a:r>
              <a:rPr lang="it-IT" sz="3600" dirty="0">
                <a:solidFill>
                  <a:srgbClr val="002060"/>
                </a:solidFill>
                <a:latin typeface="+mn-lt"/>
              </a:rPr>
              <a:t> – </a:t>
            </a:r>
            <a:r>
              <a:rPr lang="it-IT" sz="3600" dirty="0" err="1">
                <a:solidFill>
                  <a:srgbClr val="002060"/>
                </a:solidFill>
                <a:latin typeface="+mn-lt"/>
              </a:rPr>
              <a:t>Simulated</a:t>
            </a:r>
            <a:r>
              <a:rPr lang="it-IT" sz="3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3600" dirty="0" err="1">
                <a:solidFill>
                  <a:srgbClr val="002060"/>
                </a:solidFill>
                <a:latin typeface="+mn-lt"/>
              </a:rPr>
              <a:t>experiments</a:t>
            </a:r>
            <a:endParaRPr lang="en-US" sz="3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6295DBC-81A9-E102-2387-3FC23E6A9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280" y="19316"/>
            <a:ext cx="2726226" cy="60433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767B20A-AAE9-7820-1383-138748F1AC9F}"/>
              </a:ext>
            </a:extLst>
          </p:cNvPr>
          <p:cNvSpPr txBox="1">
            <a:spLocks/>
          </p:cNvSpPr>
          <p:nvPr/>
        </p:nvSpPr>
        <p:spPr>
          <a:xfrm>
            <a:off x="762107" y="3657929"/>
            <a:ext cx="4524830" cy="1167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it-IT" sz="2400" dirty="0">
              <a:solidFill>
                <a:srgbClr val="002060"/>
              </a:solidFill>
            </a:endParaRP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585BDD71-8DAD-25E0-A989-1CE8C3A583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464818"/>
              </p:ext>
            </p:extLst>
          </p:nvPr>
        </p:nvGraphicFramePr>
        <p:xfrm>
          <a:off x="1499703" y="3569834"/>
          <a:ext cx="10515600" cy="109728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413429908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1269263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it-IT" dirty="0" err="1">
                          <a:solidFill>
                            <a:srgbClr val="002060"/>
                          </a:solidFill>
                        </a:rPr>
                        <a:t>Wavelength</a:t>
                      </a:r>
                      <a:endParaRPr lang="it-IT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2060"/>
                          </a:solidFill>
                        </a:rPr>
                        <a:t>Relative Absorption (Virus vs. Water)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023487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2060"/>
                          </a:solidFill>
                        </a:rPr>
                        <a:t>4.3 nm</a:t>
                      </a:r>
                      <a:r>
                        <a:rPr lang="en-US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i="1">
                          <a:solidFill>
                            <a:srgbClr val="002060"/>
                          </a:solidFill>
                        </a:rPr>
                        <a:t>(just above C K-edge)</a:t>
                      </a:r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3.3X more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 absorption by virus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495696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4.4 nm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i="1" dirty="0">
                          <a:solidFill>
                            <a:srgbClr val="002060"/>
                          </a:solidFill>
                        </a:rPr>
                        <a:t>(just below C K-edge)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002060"/>
                          </a:solidFill>
                        </a:rPr>
                        <a:t>0.85X</a:t>
                      </a:r>
                      <a:r>
                        <a:rPr lang="it-IT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it-IT" dirty="0" err="1">
                          <a:solidFill>
                            <a:srgbClr val="002060"/>
                          </a:solidFill>
                        </a:rPr>
                        <a:t>absorption</a:t>
                      </a:r>
                      <a:r>
                        <a:rPr lang="it-IT" dirty="0">
                          <a:solidFill>
                            <a:srgbClr val="002060"/>
                          </a:solidFill>
                        </a:rPr>
                        <a:t> (virus &lt; water)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6537822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C6FE492E-79D2-A19E-C6CC-196AB8331AAC}"/>
              </a:ext>
            </a:extLst>
          </p:cNvPr>
          <p:cNvSpPr txBox="1"/>
          <p:nvPr/>
        </p:nvSpPr>
        <p:spPr>
          <a:xfrm>
            <a:off x="762107" y="5606389"/>
            <a:ext cx="110525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Within the water window</a:t>
            </a:r>
            <a:r>
              <a:rPr lang="en-US" sz="2400" dirty="0">
                <a:solidFill>
                  <a:srgbClr val="002060"/>
                </a:solidFill>
              </a:rPr>
              <a:t>, the </a:t>
            </a:r>
            <a:r>
              <a:rPr lang="en-US" sz="2400" b="1" dirty="0">
                <a:solidFill>
                  <a:srgbClr val="002060"/>
                </a:solidFill>
              </a:rPr>
              <a:t>signal-to-background ratio improves nearly 4X</a:t>
            </a:r>
            <a:r>
              <a:rPr lang="en-US" sz="2400" dirty="0">
                <a:solidFill>
                  <a:srgbClr val="002060"/>
                </a:solidFill>
              </a:rPr>
              <a:t>, enabling </a:t>
            </a:r>
            <a:r>
              <a:rPr lang="en-US" sz="2400" b="1" dirty="0">
                <a:solidFill>
                  <a:srgbClr val="002060"/>
                </a:solidFill>
              </a:rPr>
              <a:t>enhanced contrast</a:t>
            </a:r>
            <a:r>
              <a:rPr lang="en-US" sz="2400" dirty="0">
                <a:solidFill>
                  <a:srgbClr val="002060"/>
                </a:solidFill>
              </a:rPr>
              <a:t> for imaging carbon-rich structures like viruses.</a:t>
            </a:r>
            <a:endParaRPr lang="it-IT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675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BE16C-4752-8018-9BCD-28C56F0DD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DD06C-6D72-E835-6517-C4166E42E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832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2060"/>
                </a:solidFill>
              </a:rPr>
              <a:t>FEL </a:t>
            </a:r>
            <a:r>
              <a:rPr lang="en-US" sz="2400" dirty="0">
                <a:solidFill>
                  <a:srgbClr val="002060"/>
                </a:solidFill>
              </a:rPr>
              <a:t>pulses ionize molecules. The ionized atoms repel each other and “explode” due to Coulomb forces.</a:t>
            </a:r>
          </a:p>
          <a:p>
            <a:pPr marL="0" indent="0">
              <a:buNone/>
            </a:pPr>
            <a:endParaRPr lang="en-US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en-US" sz="2400" dirty="0">
                <a:solidFill>
                  <a:srgbClr val="002060"/>
                </a:solidFill>
              </a:rPr>
              <a:t>In pump-probe, time-resolved experiments:  </a:t>
            </a:r>
            <a:r>
              <a:rPr lang="en-US" sz="2400" b="1" dirty="0">
                <a:solidFill>
                  <a:srgbClr val="002060"/>
                </a:solidFill>
              </a:rPr>
              <a:t>ultrafast structural changes</a:t>
            </a:r>
            <a:r>
              <a:rPr lang="en-US" sz="2400" dirty="0">
                <a:solidFill>
                  <a:srgbClr val="002060"/>
                </a:solidFill>
              </a:rPr>
              <a:t> at femtosecond resolution.</a:t>
            </a:r>
          </a:p>
          <a:p>
            <a:pPr marL="0" indent="0">
              <a:buNone/>
            </a:pPr>
            <a:endParaRPr sz="2400" dirty="0">
              <a:solidFill>
                <a:srgbClr val="00206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8B5F5DF-9A66-5CC6-B1E0-DFFF7278B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819" y="62150"/>
            <a:ext cx="985181" cy="4978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9A40FFE-536F-4AD0-08CE-60519B021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55" y="84971"/>
            <a:ext cx="807206" cy="506554"/>
          </a:xfrm>
          <a:prstGeom prst="rect">
            <a:avLst/>
          </a:prstGeom>
        </p:spPr>
      </p:pic>
      <p:cxnSp>
        <p:nvCxnSpPr>
          <p:cNvPr id="8" name="Straight Connector 5">
            <a:extLst>
              <a:ext uri="{FF2B5EF4-FFF2-40B4-BE49-F238E27FC236}">
                <a16:creationId xmlns:a16="http://schemas.microsoft.com/office/drawing/2014/main" id="{77D73625-112B-AA4C-E8AB-D06FB47FA8EC}"/>
              </a:ext>
            </a:extLst>
          </p:cNvPr>
          <p:cNvCxnSpPr>
            <a:cxnSpLocks/>
          </p:cNvCxnSpPr>
          <p:nvPr/>
        </p:nvCxnSpPr>
        <p:spPr>
          <a:xfrm>
            <a:off x="3296653" y="639845"/>
            <a:ext cx="889534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olo 1">
            <a:extLst>
              <a:ext uri="{FF2B5EF4-FFF2-40B4-BE49-F238E27FC236}">
                <a16:creationId xmlns:a16="http://schemas.microsoft.com/office/drawing/2014/main" id="{57FBBD89-485C-52E4-CDCA-B7CF5FFA2532}"/>
              </a:ext>
            </a:extLst>
          </p:cNvPr>
          <p:cNvSpPr txBox="1">
            <a:spLocks/>
          </p:cNvSpPr>
          <p:nvPr/>
        </p:nvSpPr>
        <p:spPr>
          <a:xfrm>
            <a:off x="6031816" y="3648671"/>
            <a:ext cx="5467154" cy="712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sz="1800" dirty="0">
                <a:solidFill>
                  <a:srgbClr val="002060"/>
                </a:solidFill>
                <a:latin typeface="+mn-lt"/>
              </a:rPr>
              <a:t>André, T.,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Dawod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, I.,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Cardoch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, S., De Santis, E.,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Tîmneanu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, N., &amp;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Caleman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, C. (2025).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Protein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Structure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Classification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Based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on X-Ray-Laser-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Induced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Coulomb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Explosion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. </a:t>
            </a:r>
            <a:r>
              <a:rPr lang="it-IT" sz="1800" i="1" dirty="0" err="1">
                <a:solidFill>
                  <a:srgbClr val="002060"/>
                </a:solidFill>
                <a:latin typeface="+mn-lt"/>
              </a:rPr>
              <a:t>Physical</a:t>
            </a:r>
            <a:r>
              <a:rPr lang="it-IT" sz="1800" i="1" dirty="0">
                <a:solidFill>
                  <a:srgbClr val="002060"/>
                </a:solidFill>
                <a:latin typeface="+mn-lt"/>
              </a:rPr>
              <a:t> Review </a:t>
            </a:r>
            <a:r>
              <a:rPr lang="it-IT" sz="1800" i="1" dirty="0" err="1">
                <a:solidFill>
                  <a:srgbClr val="002060"/>
                </a:solidFill>
                <a:latin typeface="+mn-lt"/>
              </a:rPr>
              <a:t>Letters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, </a:t>
            </a:r>
            <a:r>
              <a:rPr lang="it-IT" sz="1800" i="1" dirty="0">
                <a:solidFill>
                  <a:srgbClr val="002060"/>
                </a:solidFill>
                <a:latin typeface="+mn-lt"/>
              </a:rPr>
              <a:t>134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(12), 128403</a:t>
            </a:r>
            <a:endParaRPr lang="en-US" sz="18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225FC5C-DA0F-9E35-8984-FDC2B56F5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280" y="19316"/>
            <a:ext cx="2726226" cy="604339"/>
          </a:xfrm>
          <a:prstGeom prst="rect">
            <a:avLst/>
          </a:prstGeom>
        </p:spPr>
      </p:pic>
      <p:pic>
        <p:nvPicPr>
          <p:cNvPr id="5122" name="Picture 2" descr="Figure caption">
            <a:extLst>
              <a:ext uri="{FF2B5EF4-FFF2-40B4-BE49-F238E27FC236}">
                <a16:creationId xmlns:a16="http://schemas.microsoft.com/office/drawing/2014/main" id="{9D7B31CD-68E9-4260-E25C-CD770A52D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03" y="2616168"/>
            <a:ext cx="4762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CA5E46F-3B0E-8771-DEB1-86E7AFCFD1ED}"/>
              </a:ext>
            </a:extLst>
          </p:cNvPr>
          <p:cNvSpPr txBox="1">
            <a:spLocks/>
          </p:cNvSpPr>
          <p:nvPr/>
        </p:nvSpPr>
        <p:spPr>
          <a:xfrm>
            <a:off x="762107" y="638173"/>
            <a:ext cx="10515600" cy="712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>
                <a:solidFill>
                  <a:srgbClr val="002060"/>
                </a:solidFill>
                <a:latin typeface="+mn-lt"/>
              </a:rPr>
              <a:t>Coulomb </a:t>
            </a:r>
            <a:r>
              <a:rPr lang="it-IT" sz="3600" dirty="0" err="1">
                <a:solidFill>
                  <a:srgbClr val="002060"/>
                </a:solidFill>
                <a:latin typeface="+mn-lt"/>
              </a:rPr>
              <a:t>Explosion</a:t>
            </a:r>
            <a:r>
              <a:rPr lang="it-IT" sz="3600" dirty="0">
                <a:solidFill>
                  <a:srgbClr val="002060"/>
                </a:solidFill>
                <a:latin typeface="+mn-lt"/>
              </a:rPr>
              <a:t> Imaging (CEI)</a:t>
            </a:r>
            <a:endParaRPr lang="en-US" sz="36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6808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7256E-968E-DB05-8CBE-08DE29185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866E749-8613-813E-E584-95CA13ED22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7866"/>
          <a:stretch>
            <a:fillRect/>
          </a:stretch>
        </p:blipFill>
        <p:spPr>
          <a:xfrm>
            <a:off x="838200" y="2673547"/>
            <a:ext cx="4456758" cy="357534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F7AAE-6EC9-F40E-3A38-99181856A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832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2060"/>
                </a:solidFill>
              </a:rPr>
              <a:t>Tracking </a:t>
            </a:r>
            <a:r>
              <a:rPr lang="en-US" sz="2400" b="1" dirty="0">
                <a:solidFill>
                  <a:srgbClr val="002060"/>
                </a:solidFill>
              </a:rPr>
              <a:t>ion trajectories </a:t>
            </a:r>
            <a:r>
              <a:rPr lang="en-US" sz="2400" dirty="0">
                <a:solidFill>
                  <a:srgbClr val="002060"/>
                </a:solidFill>
              </a:rPr>
              <a:t>allows distinguishing among </a:t>
            </a:r>
            <a:r>
              <a:rPr lang="en-US" sz="2400" b="1" dirty="0">
                <a:solidFill>
                  <a:srgbClr val="002060"/>
                </a:solidFill>
              </a:rPr>
              <a:t>macromolecules in different conformational states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  <a:p>
            <a:pPr marL="0" indent="0">
              <a:buNone/>
            </a:pPr>
            <a:endParaRPr sz="2400" dirty="0">
              <a:solidFill>
                <a:srgbClr val="00206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963AEAF-237C-9AEA-2784-A7283EC80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819" y="62150"/>
            <a:ext cx="985181" cy="4978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A53A18E-342B-CF3E-EE8D-E26F6B699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55" y="84971"/>
            <a:ext cx="807206" cy="506554"/>
          </a:xfrm>
          <a:prstGeom prst="rect">
            <a:avLst/>
          </a:prstGeom>
        </p:spPr>
      </p:pic>
      <p:cxnSp>
        <p:nvCxnSpPr>
          <p:cNvPr id="8" name="Straight Connector 5">
            <a:extLst>
              <a:ext uri="{FF2B5EF4-FFF2-40B4-BE49-F238E27FC236}">
                <a16:creationId xmlns:a16="http://schemas.microsoft.com/office/drawing/2014/main" id="{B66ED765-424A-176C-6219-A7AF64288C51}"/>
              </a:ext>
            </a:extLst>
          </p:cNvPr>
          <p:cNvCxnSpPr>
            <a:cxnSpLocks/>
          </p:cNvCxnSpPr>
          <p:nvPr/>
        </p:nvCxnSpPr>
        <p:spPr>
          <a:xfrm>
            <a:off x="3296653" y="639845"/>
            <a:ext cx="889534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olo 1">
            <a:extLst>
              <a:ext uri="{FF2B5EF4-FFF2-40B4-BE49-F238E27FC236}">
                <a16:creationId xmlns:a16="http://schemas.microsoft.com/office/drawing/2014/main" id="{98EAFD01-7AF5-1551-F884-87C8CEC18AE2}"/>
              </a:ext>
            </a:extLst>
          </p:cNvPr>
          <p:cNvSpPr txBox="1">
            <a:spLocks/>
          </p:cNvSpPr>
          <p:nvPr/>
        </p:nvSpPr>
        <p:spPr>
          <a:xfrm>
            <a:off x="4717143" y="6145033"/>
            <a:ext cx="6044969" cy="712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sz="1800" dirty="0">
                <a:solidFill>
                  <a:srgbClr val="002060"/>
                </a:solidFill>
                <a:latin typeface="+mn-lt"/>
              </a:rPr>
              <a:t>André, T.,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Dawod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, I.,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Cardoch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, S., De Santis, E.,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Tîmneanu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, N., &amp;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Caleman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, C. (2025) </a:t>
            </a:r>
            <a:r>
              <a:rPr lang="it-IT" sz="1800" i="1" dirty="0" err="1">
                <a:solidFill>
                  <a:srgbClr val="002060"/>
                </a:solidFill>
                <a:latin typeface="+mn-lt"/>
              </a:rPr>
              <a:t>Physical</a:t>
            </a:r>
            <a:r>
              <a:rPr lang="it-IT" sz="1800" i="1" dirty="0">
                <a:solidFill>
                  <a:srgbClr val="002060"/>
                </a:solidFill>
                <a:latin typeface="+mn-lt"/>
              </a:rPr>
              <a:t> Review </a:t>
            </a:r>
            <a:r>
              <a:rPr lang="it-IT" sz="1800" i="1" dirty="0" err="1">
                <a:solidFill>
                  <a:srgbClr val="002060"/>
                </a:solidFill>
                <a:latin typeface="+mn-lt"/>
              </a:rPr>
              <a:t>Letters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, </a:t>
            </a:r>
            <a:r>
              <a:rPr lang="it-IT" sz="1800" i="1" dirty="0">
                <a:solidFill>
                  <a:srgbClr val="002060"/>
                </a:solidFill>
                <a:latin typeface="+mn-lt"/>
              </a:rPr>
              <a:t>134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(12), 128403</a:t>
            </a:r>
            <a:endParaRPr lang="en-US" sz="18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A4AA646-29B3-6A21-F97D-090472F40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2280" y="19316"/>
            <a:ext cx="2726226" cy="60433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A788D3D-8864-8388-E4FA-20D3BA465ADE}"/>
              </a:ext>
            </a:extLst>
          </p:cNvPr>
          <p:cNvSpPr txBox="1">
            <a:spLocks/>
          </p:cNvSpPr>
          <p:nvPr/>
        </p:nvSpPr>
        <p:spPr>
          <a:xfrm>
            <a:off x="762107" y="638173"/>
            <a:ext cx="10515600" cy="712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>
                <a:solidFill>
                  <a:srgbClr val="002060"/>
                </a:solidFill>
                <a:latin typeface="+mn-lt"/>
              </a:rPr>
              <a:t>Coulomb </a:t>
            </a:r>
            <a:r>
              <a:rPr lang="it-IT" sz="3600" dirty="0" err="1">
                <a:solidFill>
                  <a:srgbClr val="002060"/>
                </a:solidFill>
                <a:latin typeface="+mn-lt"/>
              </a:rPr>
              <a:t>Explosion</a:t>
            </a:r>
            <a:r>
              <a:rPr lang="it-IT" sz="3600" dirty="0">
                <a:solidFill>
                  <a:srgbClr val="002060"/>
                </a:solidFill>
                <a:latin typeface="+mn-lt"/>
              </a:rPr>
              <a:t> Imaging (CEI)</a:t>
            </a:r>
            <a:endParaRPr lang="en-US" sz="3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2BBE112-247F-E7D3-9A02-9EAC37D2CD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895"/>
          <a:stretch>
            <a:fillRect/>
          </a:stretch>
        </p:blipFill>
        <p:spPr>
          <a:xfrm>
            <a:off x="6555903" y="2881272"/>
            <a:ext cx="4456758" cy="3367623"/>
          </a:xfrm>
          <a:prstGeom prst="rect">
            <a:avLst/>
          </a:prstGeom>
        </p:spPr>
      </p:pic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3B376585-5AC3-1ACE-8742-106BD918CDF3}"/>
              </a:ext>
            </a:extLst>
          </p:cNvPr>
          <p:cNvSpPr/>
          <p:nvPr/>
        </p:nvSpPr>
        <p:spPr>
          <a:xfrm flipH="1">
            <a:off x="10426095" y="3260876"/>
            <a:ext cx="1374019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86CC0BBA-200B-C5D8-A1EA-605BDB4C98D6}"/>
              </a:ext>
            </a:extLst>
          </p:cNvPr>
          <p:cNvSpPr/>
          <p:nvPr/>
        </p:nvSpPr>
        <p:spPr>
          <a:xfrm flipH="1">
            <a:off x="4840745" y="3225800"/>
            <a:ext cx="1374019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B440F63B-51C0-B872-8FFA-9381C7D7C24C}"/>
              </a:ext>
            </a:extLst>
          </p:cNvPr>
          <p:cNvSpPr/>
          <p:nvPr/>
        </p:nvSpPr>
        <p:spPr>
          <a:xfrm>
            <a:off x="4246469" y="3148995"/>
            <a:ext cx="570896" cy="56001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83385DA6-C472-7605-A323-2209AAF68EC5}"/>
              </a:ext>
            </a:extLst>
          </p:cNvPr>
          <p:cNvSpPr/>
          <p:nvPr/>
        </p:nvSpPr>
        <p:spPr>
          <a:xfrm>
            <a:off x="9843058" y="3184071"/>
            <a:ext cx="570896" cy="56001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2C262078-4728-BA8C-6B54-75C451C6CE50}"/>
              </a:ext>
            </a:extLst>
          </p:cNvPr>
          <p:cNvSpPr/>
          <p:nvPr/>
        </p:nvSpPr>
        <p:spPr>
          <a:xfrm>
            <a:off x="1330549" y="5114955"/>
            <a:ext cx="570896" cy="56001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A7911C36-79DA-F135-8250-A358D8BBD7C4}"/>
              </a:ext>
            </a:extLst>
          </p:cNvPr>
          <p:cNvSpPr/>
          <p:nvPr/>
        </p:nvSpPr>
        <p:spPr>
          <a:xfrm>
            <a:off x="2591494" y="4657755"/>
            <a:ext cx="570896" cy="56001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1BEED673-93AB-25BE-2DD2-96E26B9A0398}"/>
              </a:ext>
            </a:extLst>
          </p:cNvPr>
          <p:cNvSpPr/>
          <p:nvPr/>
        </p:nvSpPr>
        <p:spPr>
          <a:xfrm>
            <a:off x="7157309" y="5125115"/>
            <a:ext cx="570896" cy="56001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218ED19E-1048-51B1-13A0-24B7F098B898}"/>
              </a:ext>
            </a:extLst>
          </p:cNvPr>
          <p:cNvSpPr/>
          <p:nvPr/>
        </p:nvSpPr>
        <p:spPr>
          <a:xfrm>
            <a:off x="8418254" y="4667915"/>
            <a:ext cx="570896" cy="56001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820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EFE17-C723-471C-342E-FB1FE1964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2D01ADCE-3C93-A58C-4B07-84C973D2E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819" y="62150"/>
            <a:ext cx="985181" cy="4978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362399C-FAB9-ACD4-B67F-BC2E58060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55" y="84971"/>
            <a:ext cx="807206" cy="506554"/>
          </a:xfrm>
          <a:prstGeom prst="rect">
            <a:avLst/>
          </a:prstGeom>
        </p:spPr>
      </p:pic>
      <p:cxnSp>
        <p:nvCxnSpPr>
          <p:cNvPr id="8" name="Straight Connector 5">
            <a:extLst>
              <a:ext uri="{FF2B5EF4-FFF2-40B4-BE49-F238E27FC236}">
                <a16:creationId xmlns:a16="http://schemas.microsoft.com/office/drawing/2014/main" id="{AE2A783F-C4AB-06AE-E5E6-65E1B3341FB5}"/>
              </a:ext>
            </a:extLst>
          </p:cNvPr>
          <p:cNvCxnSpPr>
            <a:cxnSpLocks/>
          </p:cNvCxnSpPr>
          <p:nvPr/>
        </p:nvCxnSpPr>
        <p:spPr>
          <a:xfrm>
            <a:off x="3296653" y="639845"/>
            <a:ext cx="889534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olo 1">
            <a:extLst>
              <a:ext uri="{FF2B5EF4-FFF2-40B4-BE49-F238E27FC236}">
                <a16:creationId xmlns:a16="http://schemas.microsoft.com/office/drawing/2014/main" id="{238CDD1D-0768-45E4-FD30-92E45248B964}"/>
              </a:ext>
            </a:extLst>
          </p:cNvPr>
          <p:cNvSpPr txBox="1">
            <a:spLocks/>
          </p:cNvSpPr>
          <p:nvPr/>
        </p:nvSpPr>
        <p:spPr>
          <a:xfrm>
            <a:off x="762107" y="638173"/>
            <a:ext cx="10515600" cy="712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>
                <a:solidFill>
                  <a:srgbClr val="002060"/>
                </a:solidFill>
                <a:latin typeface="+mn-lt"/>
              </a:rPr>
              <a:t>CEI @ </a:t>
            </a:r>
            <a:r>
              <a:rPr lang="it-IT" sz="3600" b="1" dirty="0">
                <a:solidFill>
                  <a:srgbClr val="00B0F0"/>
                </a:solidFill>
                <a:latin typeface="+mn-lt"/>
              </a:rPr>
              <a:t>AQUA</a:t>
            </a:r>
            <a:r>
              <a:rPr lang="it-IT" sz="3600" dirty="0">
                <a:solidFill>
                  <a:srgbClr val="002060"/>
                </a:solidFill>
                <a:latin typeface="+mn-lt"/>
              </a:rPr>
              <a:t> – Sample Delivery</a:t>
            </a:r>
            <a:endParaRPr lang="en-US" sz="3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325487D-F110-7B46-93FF-62F17519A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280" y="19316"/>
            <a:ext cx="2726226" cy="604339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A8B8B161-EA6D-7A3A-C464-AF70CF9CA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624" y="2242980"/>
            <a:ext cx="615405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 liquid jet is sprayed into a system of aerodynamic lenses, producing small droplets with a thin solvent layer surrounding the sample. </a:t>
            </a:r>
          </a:p>
          <a:p>
            <a:pPr algn="just" eaLnBrk="1" hangingPunct="1"/>
            <a:r>
              <a:rPr lang="en-US" alt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The droplets quickly dry, and the samples are surrounded by no or very few solvent molecules.</a:t>
            </a:r>
            <a:endParaRPr lang="en-US" altLang="en-US" sz="2400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6EFF6980-1C20-FD65-FAB4-E0FE38C8A8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2" t="33483" r="62494" b="12947"/>
          <a:stretch/>
        </p:blipFill>
        <p:spPr>
          <a:xfrm>
            <a:off x="7345950" y="1894085"/>
            <a:ext cx="4007851" cy="3547934"/>
          </a:xfrm>
          <a:prstGeom prst="rect">
            <a:avLst/>
          </a:prstGeom>
        </p:spPr>
      </p:pic>
      <p:pic>
        <p:nvPicPr>
          <p:cNvPr id="16" name="Picture 6" descr="https://rs1.chemie.de/images/8948-76.jpg">
            <a:extLst>
              <a:ext uri="{FF2B5EF4-FFF2-40B4-BE49-F238E27FC236}">
                <a16:creationId xmlns:a16="http://schemas.microsoft.com/office/drawing/2014/main" id="{0F8E98D8-A625-0162-49CC-E3568EF07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816" y="4690342"/>
            <a:ext cx="5203984" cy="212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283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65E32-EB20-FCEC-2A4D-FFB07C0CF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FFC464E-8420-BDE2-D59E-59D0C5C1A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819" y="62150"/>
            <a:ext cx="985181" cy="4978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6C50CA2-6DAB-78D2-4A0C-8095BA2EA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55" y="84971"/>
            <a:ext cx="807206" cy="506554"/>
          </a:xfrm>
          <a:prstGeom prst="rect">
            <a:avLst/>
          </a:prstGeom>
        </p:spPr>
      </p:pic>
      <p:cxnSp>
        <p:nvCxnSpPr>
          <p:cNvPr id="8" name="Straight Connector 5">
            <a:extLst>
              <a:ext uri="{FF2B5EF4-FFF2-40B4-BE49-F238E27FC236}">
                <a16:creationId xmlns:a16="http://schemas.microsoft.com/office/drawing/2014/main" id="{A72C03CB-6AA5-CA74-67C5-D195397D7219}"/>
              </a:ext>
            </a:extLst>
          </p:cNvPr>
          <p:cNvCxnSpPr>
            <a:cxnSpLocks/>
          </p:cNvCxnSpPr>
          <p:nvPr/>
        </p:nvCxnSpPr>
        <p:spPr>
          <a:xfrm>
            <a:off x="3296653" y="639845"/>
            <a:ext cx="889534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olo 1">
            <a:extLst>
              <a:ext uri="{FF2B5EF4-FFF2-40B4-BE49-F238E27FC236}">
                <a16:creationId xmlns:a16="http://schemas.microsoft.com/office/drawing/2014/main" id="{B27770C2-1986-D31A-73E7-AAC4F33BF30B}"/>
              </a:ext>
            </a:extLst>
          </p:cNvPr>
          <p:cNvSpPr txBox="1">
            <a:spLocks/>
          </p:cNvSpPr>
          <p:nvPr/>
        </p:nvSpPr>
        <p:spPr>
          <a:xfrm>
            <a:off x="762107" y="638173"/>
            <a:ext cx="10515600" cy="712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>
                <a:solidFill>
                  <a:srgbClr val="002060"/>
                </a:solidFill>
                <a:latin typeface="+mn-lt"/>
              </a:rPr>
              <a:t>CEI @ </a:t>
            </a:r>
            <a:r>
              <a:rPr lang="it-IT" sz="3600" b="1" dirty="0">
                <a:solidFill>
                  <a:srgbClr val="00B0F0"/>
                </a:solidFill>
                <a:latin typeface="+mn-lt"/>
              </a:rPr>
              <a:t>AQUA</a:t>
            </a:r>
            <a:r>
              <a:rPr lang="it-IT" sz="3600" dirty="0">
                <a:solidFill>
                  <a:srgbClr val="002060"/>
                </a:solidFill>
                <a:latin typeface="+mn-lt"/>
              </a:rPr>
              <a:t> – </a:t>
            </a:r>
            <a:r>
              <a:rPr lang="it-IT" sz="3600" dirty="0" err="1">
                <a:solidFill>
                  <a:srgbClr val="002060"/>
                </a:solidFill>
                <a:latin typeface="+mn-lt"/>
              </a:rPr>
              <a:t>Experimental</a:t>
            </a:r>
            <a:r>
              <a:rPr lang="it-IT" sz="3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3600" dirty="0" err="1">
                <a:solidFill>
                  <a:srgbClr val="002060"/>
                </a:solidFill>
                <a:latin typeface="+mn-lt"/>
              </a:rPr>
              <a:t>Scheme</a:t>
            </a:r>
            <a:endParaRPr lang="en-US" sz="3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BA0BD8E-9CEA-C46B-F0D3-1E579A48F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280" y="19316"/>
            <a:ext cx="2726226" cy="604339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EF4D92F-1F55-D17D-C0D8-875C9D3250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1369805"/>
            <a:ext cx="10359439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Sample Delivery</a:t>
            </a: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	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Molecules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(e.g.,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proteins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) are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injected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as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isolated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particles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via aerosol jets.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Ionization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and </a:t>
            </a:r>
            <a:r>
              <a:rPr kumimoji="0" lang="it-IT" altLang="it-IT" sz="24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Explosion</a:t>
            </a: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	The FEL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pulse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causes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multi-</a:t>
            </a:r>
            <a:r>
              <a:rPr kumimoji="0" lang="it-IT" altLang="it-IT" sz="24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ionization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	A 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Coulomb </a:t>
            </a:r>
            <a:r>
              <a:rPr kumimoji="0" lang="it-IT" altLang="it-IT" sz="24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explosion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occurs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,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ejecting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ions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radially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altLang="it-IT" sz="2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Detection</a:t>
            </a: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	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Ion positions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are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recorded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by position-sensitive detectors.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	The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spatial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pattern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reflects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the </a:t>
            </a:r>
            <a:r>
              <a:rPr kumimoji="0" lang="it-IT" altLang="it-IT" sz="24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original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24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molecular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it-IT" altLang="it-IT" sz="24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geometry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Analysis</a:t>
            </a: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	</a:t>
            </a:r>
            <a:r>
              <a:rPr kumimoji="0" lang="it-IT" altLang="it-IT" sz="24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Simulations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and 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clustering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help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reconstruct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and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classify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3D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shapes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47587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3BECB-58F6-FDF3-A9F5-AABC957EF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4B19-3319-24B6-223A-996E687667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t-IT" sz="2400" b="1" dirty="0">
                <a:solidFill>
                  <a:srgbClr val="002060"/>
                </a:solidFill>
              </a:rPr>
              <a:t>100 MD </a:t>
            </a:r>
            <a:r>
              <a:rPr lang="it-IT" sz="2400" b="1" dirty="0" err="1">
                <a:solidFill>
                  <a:srgbClr val="002060"/>
                </a:solidFill>
              </a:rPr>
              <a:t>independent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  <a:r>
              <a:rPr lang="it-IT" sz="2400" b="1" dirty="0" err="1">
                <a:solidFill>
                  <a:srgbClr val="002060"/>
                </a:solidFill>
              </a:rPr>
              <a:t>simulations</a:t>
            </a:r>
            <a:r>
              <a:rPr lang="it-IT" sz="2400" dirty="0">
                <a:solidFill>
                  <a:srgbClr val="002060"/>
                </a:solidFill>
              </a:rPr>
              <a:t> per </a:t>
            </a:r>
            <a:r>
              <a:rPr lang="it-IT" sz="2400" dirty="0" err="1">
                <a:solidFill>
                  <a:srgbClr val="002060"/>
                </a:solidFill>
              </a:rPr>
              <a:t>protein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FEL Explosion simulation using the MC/MD code MOLDSTRUCT.</a:t>
            </a:r>
            <a:endParaRPr lang="it-IT" sz="2400" dirty="0">
              <a:solidFill>
                <a:srgbClr val="002060"/>
              </a:solidFill>
            </a:endParaRPr>
          </a:p>
          <a:p>
            <a:pPr lvl="1"/>
            <a:r>
              <a:rPr lang="it-IT" dirty="0">
                <a:solidFill>
                  <a:srgbClr val="002060"/>
                </a:solidFill>
              </a:rPr>
              <a:t>FEL </a:t>
            </a:r>
            <a:r>
              <a:rPr lang="it-IT" dirty="0" err="1">
                <a:solidFill>
                  <a:srgbClr val="002060"/>
                </a:solidFill>
              </a:rPr>
              <a:t>Gaussian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pulse</a:t>
            </a:r>
            <a:r>
              <a:rPr lang="it-IT" dirty="0">
                <a:solidFill>
                  <a:srgbClr val="002060"/>
                </a:solidFill>
              </a:rPr>
              <a:t>: </a:t>
            </a:r>
            <a:r>
              <a:rPr lang="it-IT" b="1" dirty="0">
                <a:solidFill>
                  <a:srgbClr val="002060"/>
                </a:solidFill>
              </a:rPr>
              <a:t>12 </a:t>
            </a:r>
            <a:r>
              <a:rPr lang="it-IT" b="1" dirty="0" err="1">
                <a:solidFill>
                  <a:srgbClr val="002060"/>
                </a:solidFill>
              </a:rPr>
              <a:t>fs</a:t>
            </a:r>
            <a:r>
              <a:rPr lang="it-IT" dirty="0">
                <a:solidFill>
                  <a:srgbClr val="002060"/>
                </a:solidFill>
              </a:rPr>
              <a:t> (</a:t>
            </a:r>
            <a:r>
              <a:rPr lang="it-IT" dirty="0" err="1">
                <a:solidFill>
                  <a:srgbClr val="002060"/>
                </a:solidFill>
              </a:rPr>
              <a:t>EuPRAXIA@SPARC</a:t>
            </a:r>
            <a:r>
              <a:rPr lang="it-IT" dirty="0">
                <a:solidFill>
                  <a:srgbClr val="002060"/>
                </a:solidFill>
              </a:rPr>
              <a:t> LAB)</a:t>
            </a:r>
          </a:p>
          <a:p>
            <a:pPr lvl="1"/>
            <a:r>
              <a:rPr lang="it-IT" dirty="0" err="1">
                <a:solidFill>
                  <a:srgbClr val="002060"/>
                </a:solidFill>
              </a:rPr>
              <a:t>Simulation</a:t>
            </a:r>
            <a:r>
              <a:rPr lang="it-IT" dirty="0">
                <a:solidFill>
                  <a:srgbClr val="002060"/>
                </a:solidFill>
              </a:rPr>
              <a:t> time: </a:t>
            </a:r>
            <a:r>
              <a:rPr lang="it-IT" b="1" dirty="0">
                <a:solidFill>
                  <a:srgbClr val="002060"/>
                </a:solidFill>
              </a:rPr>
              <a:t>300 </a:t>
            </a:r>
            <a:r>
              <a:rPr lang="it-IT" b="1" dirty="0" err="1">
                <a:solidFill>
                  <a:srgbClr val="002060"/>
                </a:solidFill>
              </a:rPr>
              <a:t>fs</a:t>
            </a:r>
            <a:endParaRPr lang="it-IT" dirty="0">
              <a:solidFill>
                <a:srgbClr val="002060"/>
              </a:solidFill>
            </a:endParaRPr>
          </a:p>
          <a:p>
            <a:pPr lvl="1"/>
            <a:r>
              <a:rPr lang="it-IT" dirty="0">
                <a:solidFill>
                  <a:srgbClr val="002060"/>
                </a:solidFill>
              </a:rPr>
              <a:t>Ion </a:t>
            </a:r>
            <a:r>
              <a:rPr lang="it-IT" dirty="0" err="1">
                <a:solidFill>
                  <a:srgbClr val="002060"/>
                </a:solidFill>
              </a:rPr>
              <a:t>trajectories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projected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onto</a:t>
            </a:r>
            <a:r>
              <a:rPr lang="it-IT" dirty="0">
                <a:solidFill>
                  <a:srgbClr val="002060"/>
                </a:solidFill>
              </a:rPr>
              <a:t> a </a:t>
            </a:r>
            <a:r>
              <a:rPr lang="it-IT" b="1" dirty="0" err="1">
                <a:solidFill>
                  <a:srgbClr val="002060"/>
                </a:solidFill>
              </a:rPr>
              <a:t>virtual</a:t>
            </a:r>
            <a:r>
              <a:rPr lang="it-IT" b="1" dirty="0">
                <a:solidFill>
                  <a:srgbClr val="002060"/>
                </a:solidFill>
              </a:rPr>
              <a:t> 4</a:t>
            </a:r>
            <a:r>
              <a:rPr lang="el-GR" b="1" dirty="0">
                <a:solidFill>
                  <a:srgbClr val="002060"/>
                </a:solidFill>
              </a:rPr>
              <a:t>π </a:t>
            </a:r>
            <a:r>
              <a:rPr lang="it-IT" b="1" dirty="0" err="1">
                <a:solidFill>
                  <a:srgbClr val="002060"/>
                </a:solidFill>
              </a:rPr>
              <a:t>spherical</a:t>
            </a:r>
            <a:r>
              <a:rPr lang="it-IT" b="1" dirty="0">
                <a:solidFill>
                  <a:srgbClr val="002060"/>
                </a:solidFill>
              </a:rPr>
              <a:t> detector</a:t>
            </a:r>
            <a:br>
              <a:rPr lang="it-IT" dirty="0">
                <a:solidFill>
                  <a:srgbClr val="002060"/>
                </a:solidFill>
              </a:rPr>
            </a:br>
            <a:endParaRPr lang="it-IT" dirty="0">
              <a:solidFill>
                <a:srgbClr val="002060"/>
              </a:solidFill>
            </a:endParaRPr>
          </a:p>
          <a:p>
            <a:r>
              <a:rPr lang="en-US" sz="2400" b="1" dirty="0">
                <a:solidFill>
                  <a:srgbClr val="002060"/>
                </a:solidFill>
              </a:rPr>
              <a:t>Pattern Classification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Dimensionality reduction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Each explosion = a point in 2D space</a:t>
            </a:r>
          </a:p>
          <a:p>
            <a:endParaRPr lang="it-IT" sz="2400" dirty="0">
              <a:solidFill>
                <a:srgbClr val="00206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EEC8C19-69B8-720B-8B6C-BA24A1AEE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819" y="62150"/>
            <a:ext cx="985181" cy="49780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3C2498F-63F5-0914-1D73-03E8D072B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55" y="84971"/>
            <a:ext cx="807206" cy="506554"/>
          </a:xfrm>
          <a:prstGeom prst="rect">
            <a:avLst/>
          </a:prstGeom>
        </p:spPr>
      </p:pic>
      <p:cxnSp>
        <p:nvCxnSpPr>
          <p:cNvPr id="11" name="Straight Connector 5">
            <a:extLst>
              <a:ext uri="{FF2B5EF4-FFF2-40B4-BE49-F238E27FC236}">
                <a16:creationId xmlns:a16="http://schemas.microsoft.com/office/drawing/2014/main" id="{496F714F-8B2B-BC37-9FFA-6A31D137C51D}"/>
              </a:ext>
            </a:extLst>
          </p:cNvPr>
          <p:cNvCxnSpPr>
            <a:cxnSpLocks/>
          </p:cNvCxnSpPr>
          <p:nvPr/>
        </p:nvCxnSpPr>
        <p:spPr>
          <a:xfrm>
            <a:off x="3296653" y="639845"/>
            <a:ext cx="889534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olo 1">
            <a:extLst>
              <a:ext uri="{FF2B5EF4-FFF2-40B4-BE49-F238E27FC236}">
                <a16:creationId xmlns:a16="http://schemas.microsoft.com/office/drawing/2014/main" id="{0B185AC9-8F34-7104-4707-5214F8BF43BB}"/>
              </a:ext>
            </a:extLst>
          </p:cNvPr>
          <p:cNvSpPr txBox="1">
            <a:spLocks/>
          </p:cNvSpPr>
          <p:nvPr/>
        </p:nvSpPr>
        <p:spPr>
          <a:xfrm>
            <a:off x="762107" y="638173"/>
            <a:ext cx="10515600" cy="712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CEI @ </a:t>
            </a:r>
            <a:r>
              <a:rPr lang="it-IT" sz="3600" b="1" dirty="0">
                <a:solidFill>
                  <a:srgbClr val="00B0F0"/>
                </a:solidFill>
                <a:latin typeface="+mn-lt"/>
              </a:rPr>
              <a:t>AQUA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Experiment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Simulation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A9D49F14-CF02-2F9D-8784-AE04705F7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280" y="19316"/>
            <a:ext cx="2726226" cy="60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659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B5ADC-0DF5-C0BF-312C-E13D39583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FA427689-EE7B-D911-C5D3-ABCB58E07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819" y="62150"/>
            <a:ext cx="985181" cy="49780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409F159-63D1-C24D-DCF7-DC4D8ABE4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55" y="84971"/>
            <a:ext cx="807206" cy="506554"/>
          </a:xfrm>
          <a:prstGeom prst="rect">
            <a:avLst/>
          </a:prstGeom>
        </p:spPr>
      </p:pic>
      <p:cxnSp>
        <p:nvCxnSpPr>
          <p:cNvPr id="11" name="Straight Connector 5">
            <a:extLst>
              <a:ext uri="{FF2B5EF4-FFF2-40B4-BE49-F238E27FC236}">
                <a16:creationId xmlns:a16="http://schemas.microsoft.com/office/drawing/2014/main" id="{AC29BE76-8F5E-D0F3-845D-95EFA9682BBF}"/>
              </a:ext>
            </a:extLst>
          </p:cNvPr>
          <p:cNvCxnSpPr>
            <a:cxnSpLocks/>
          </p:cNvCxnSpPr>
          <p:nvPr/>
        </p:nvCxnSpPr>
        <p:spPr>
          <a:xfrm>
            <a:off x="3296653" y="639845"/>
            <a:ext cx="889534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olo 1">
            <a:extLst>
              <a:ext uri="{FF2B5EF4-FFF2-40B4-BE49-F238E27FC236}">
                <a16:creationId xmlns:a16="http://schemas.microsoft.com/office/drawing/2014/main" id="{6B574FD9-FE34-CC2A-193B-3D942755DD8C}"/>
              </a:ext>
            </a:extLst>
          </p:cNvPr>
          <p:cNvSpPr txBox="1">
            <a:spLocks/>
          </p:cNvSpPr>
          <p:nvPr/>
        </p:nvSpPr>
        <p:spPr>
          <a:xfrm>
            <a:off x="762107" y="638173"/>
            <a:ext cx="10515600" cy="712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CEI @ </a:t>
            </a:r>
            <a:r>
              <a:rPr lang="it-IT" sz="3600" b="1" dirty="0">
                <a:solidFill>
                  <a:srgbClr val="00B0F0"/>
                </a:solidFill>
                <a:latin typeface="+mn-lt"/>
              </a:rPr>
              <a:t>AQUA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4EB6251-94D7-D859-4AC6-36B158620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280" y="19316"/>
            <a:ext cx="2726226" cy="60433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A9ED7BF-4E97-B8E8-7D12-84FB5A07A1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026" y="1634216"/>
            <a:ext cx="6981974" cy="5032375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C60D3BF-07AD-74AC-D664-205B855FC13B}"/>
              </a:ext>
            </a:extLst>
          </p:cNvPr>
          <p:cNvSpPr txBox="1"/>
          <p:nvPr/>
        </p:nvSpPr>
        <p:spPr>
          <a:xfrm>
            <a:off x="478971" y="1999120"/>
            <a:ext cx="473105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2 proteins </a:t>
            </a:r>
            <a:r>
              <a:rPr lang="en-US" sz="2400" dirty="0">
                <a:solidFill>
                  <a:srgbClr val="002060"/>
                </a:solidFill>
              </a:rPr>
              <a:t>have been simulated</a:t>
            </a:r>
          </a:p>
          <a:p>
            <a:r>
              <a:rPr lang="it-IT" sz="2400" b="1" dirty="0" err="1">
                <a:solidFill>
                  <a:srgbClr val="002060"/>
                </a:solidFill>
              </a:rPr>
              <a:t>Nucleoporin</a:t>
            </a:r>
            <a:endParaRPr lang="it-IT" sz="2400" b="1" dirty="0">
              <a:solidFill>
                <a:srgbClr val="002060"/>
              </a:solidFill>
            </a:endParaRPr>
          </a:p>
          <a:p>
            <a:r>
              <a:rPr lang="it-IT" sz="2400" dirty="0">
                <a:solidFill>
                  <a:srgbClr val="002060"/>
                </a:solidFill>
              </a:rPr>
              <a:t>(</a:t>
            </a:r>
            <a:r>
              <a:rPr lang="it-IT" sz="2400" dirty="0" err="1">
                <a:solidFill>
                  <a:srgbClr val="002060"/>
                </a:solidFill>
              </a:rPr>
              <a:t>pdb</a:t>
            </a:r>
            <a:r>
              <a:rPr lang="it-IT" sz="2400" dirty="0">
                <a:solidFill>
                  <a:srgbClr val="002060"/>
                </a:solidFill>
              </a:rPr>
              <a:t> ID:4mhc)</a:t>
            </a:r>
          </a:p>
          <a:p>
            <a:endParaRPr lang="it-IT" sz="2400" b="1" dirty="0">
              <a:solidFill>
                <a:srgbClr val="002060"/>
              </a:solidFill>
            </a:endParaRPr>
          </a:p>
          <a:p>
            <a:r>
              <a:rPr lang="it-IT" sz="2400" b="1" dirty="0">
                <a:solidFill>
                  <a:srgbClr val="002060"/>
                </a:solidFill>
              </a:rPr>
              <a:t>PAN</a:t>
            </a:r>
            <a:r>
              <a:rPr lang="it-IT" sz="2400" dirty="0">
                <a:solidFill>
                  <a:srgbClr val="002060"/>
                </a:solidFill>
              </a:rPr>
              <a:t> Avian Influenza Virus </a:t>
            </a:r>
            <a:r>
              <a:rPr lang="it-IT" sz="2400" dirty="0" err="1">
                <a:solidFill>
                  <a:srgbClr val="002060"/>
                </a:solidFill>
              </a:rPr>
              <a:t>protein</a:t>
            </a:r>
            <a:endParaRPr lang="it-IT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(</a:t>
            </a:r>
            <a:r>
              <a:rPr lang="en-US" sz="2400" dirty="0" err="1">
                <a:solidFill>
                  <a:srgbClr val="002060"/>
                </a:solidFill>
              </a:rPr>
              <a:t>pdb</a:t>
            </a:r>
            <a:r>
              <a:rPr lang="en-US" sz="2400" dirty="0">
                <a:solidFill>
                  <a:srgbClr val="002060"/>
                </a:solidFill>
              </a:rPr>
              <a:t> ID: 4e5e)</a:t>
            </a:r>
          </a:p>
          <a:p>
            <a:endParaRPr lang="en-US" sz="2400" b="1" dirty="0">
              <a:solidFill>
                <a:srgbClr val="002060"/>
              </a:solidFill>
            </a:endParaRPr>
          </a:p>
          <a:p>
            <a:r>
              <a:rPr lang="en-US" sz="2400" b="1" dirty="0">
                <a:solidFill>
                  <a:srgbClr val="002060"/>
                </a:solidFill>
              </a:rPr>
              <a:t>Distinct patterns</a:t>
            </a:r>
            <a:r>
              <a:rPr lang="en-US" sz="2400" dirty="0">
                <a:solidFill>
                  <a:srgbClr val="002060"/>
                </a:solidFill>
              </a:rPr>
              <a:t> between different proteins → effective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4161406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B29DF-977D-3269-1CB5-71CA54A88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B0BFA943-E00F-8725-4B34-1387BFE7F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819" y="62150"/>
            <a:ext cx="985181" cy="49780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F9F3817-749F-6810-0879-49E104B93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55" y="84971"/>
            <a:ext cx="807206" cy="506554"/>
          </a:xfrm>
          <a:prstGeom prst="rect">
            <a:avLst/>
          </a:prstGeom>
        </p:spPr>
      </p:pic>
      <p:cxnSp>
        <p:nvCxnSpPr>
          <p:cNvPr id="11" name="Straight Connector 5">
            <a:extLst>
              <a:ext uri="{FF2B5EF4-FFF2-40B4-BE49-F238E27FC236}">
                <a16:creationId xmlns:a16="http://schemas.microsoft.com/office/drawing/2014/main" id="{EB12401F-8EAC-0842-C0BC-599E263B6BC4}"/>
              </a:ext>
            </a:extLst>
          </p:cNvPr>
          <p:cNvCxnSpPr>
            <a:cxnSpLocks/>
          </p:cNvCxnSpPr>
          <p:nvPr/>
        </p:nvCxnSpPr>
        <p:spPr>
          <a:xfrm>
            <a:off x="3296653" y="639845"/>
            <a:ext cx="889534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olo 1">
            <a:extLst>
              <a:ext uri="{FF2B5EF4-FFF2-40B4-BE49-F238E27FC236}">
                <a16:creationId xmlns:a16="http://schemas.microsoft.com/office/drawing/2014/main" id="{04933A50-5981-EA96-C99B-D4737F5B975D}"/>
              </a:ext>
            </a:extLst>
          </p:cNvPr>
          <p:cNvSpPr txBox="1">
            <a:spLocks/>
          </p:cNvSpPr>
          <p:nvPr/>
        </p:nvSpPr>
        <p:spPr>
          <a:xfrm>
            <a:off x="762107" y="638173"/>
            <a:ext cx="10515600" cy="712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Soft X-ray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Spectroscopy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@ </a:t>
            </a:r>
            <a:r>
              <a:rPr lang="it-IT" sz="3600" b="1" dirty="0">
                <a:solidFill>
                  <a:srgbClr val="00B0F0"/>
                </a:solidFill>
                <a:latin typeface="+mn-lt"/>
              </a:rPr>
              <a:t>AQUA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86E7A91A-598C-39C2-307F-01C058536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280" y="19316"/>
            <a:ext cx="2726226" cy="60433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C1DDF2A-CAF5-285B-9A87-78DDF9559AAD}"/>
              </a:ext>
            </a:extLst>
          </p:cNvPr>
          <p:cNvSpPr txBox="1"/>
          <p:nvPr/>
        </p:nvSpPr>
        <p:spPr>
          <a:xfrm>
            <a:off x="189390" y="1917579"/>
            <a:ext cx="1200261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sz="2400" dirty="0">
              <a:solidFill>
                <a:srgbClr val="334186"/>
              </a:solidFill>
            </a:endParaRPr>
          </a:p>
          <a:p>
            <a:pPr algn="l"/>
            <a:r>
              <a:rPr lang="it-IT" sz="2400" b="1" dirty="0" err="1">
                <a:solidFill>
                  <a:srgbClr val="334186"/>
                </a:solidFill>
              </a:rPr>
              <a:t>Absorpion</a:t>
            </a:r>
            <a:r>
              <a:rPr lang="it-IT" sz="2400" b="1" dirty="0">
                <a:solidFill>
                  <a:srgbClr val="334186"/>
                </a:solidFill>
              </a:rPr>
              <a:t> </a:t>
            </a:r>
            <a:r>
              <a:rPr lang="it-IT" sz="2400" b="1" dirty="0" err="1">
                <a:solidFill>
                  <a:srgbClr val="334186"/>
                </a:solidFill>
              </a:rPr>
              <a:t>Spectroscopy</a:t>
            </a:r>
            <a:endParaRPr lang="it-IT" sz="2400" b="1" dirty="0">
              <a:solidFill>
                <a:srgbClr val="334186"/>
              </a:solidFill>
            </a:endParaRPr>
          </a:p>
          <a:p>
            <a:pPr algn="l"/>
            <a:r>
              <a:rPr lang="it-IT" sz="2400" dirty="0">
                <a:solidFill>
                  <a:srgbClr val="334186"/>
                </a:solidFill>
              </a:rPr>
              <a:t>No </a:t>
            </a:r>
            <a:r>
              <a:rPr lang="it-IT" sz="2400" b="1" dirty="0" err="1">
                <a:solidFill>
                  <a:srgbClr val="334186"/>
                </a:solidFill>
              </a:rPr>
              <a:t>monochromator</a:t>
            </a:r>
            <a:r>
              <a:rPr lang="it-IT" sz="2400" dirty="0">
                <a:solidFill>
                  <a:srgbClr val="334186"/>
                </a:solidFill>
              </a:rPr>
              <a:t> @ day-one</a:t>
            </a:r>
          </a:p>
          <a:p>
            <a:r>
              <a:rPr lang="it-IT" sz="2400" dirty="0">
                <a:solidFill>
                  <a:srgbClr val="334186"/>
                </a:solidFill>
              </a:rPr>
              <a:t>SASE w/o </a:t>
            </a:r>
            <a:r>
              <a:rPr lang="it-IT" sz="2400" dirty="0" err="1">
                <a:solidFill>
                  <a:srgbClr val="334186"/>
                </a:solidFill>
              </a:rPr>
              <a:t>monochromator</a:t>
            </a:r>
            <a:r>
              <a:rPr lang="it-IT" sz="2400" dirty="0">
                <a:solidFill>
                  <a:srgbClr val="334186"/>
                </a:solidFill>
              </a:rPr>
              <a:t> (</a:t>
            </a:r>
            <a:r>
              <a:rPr lang="it-IT" sz="2400" dirty="0"/>
              <a:t>👻</a:t>
            </a:r>
            <a:r>
              <a:rPr lang="it-IT" sz="2400" dirty="0">
                <a:solidFill>
                  <a:srgbClr val="334186"/>
                </a:solidFill>
              </a:rPr>
              <a:t>ghost-</a:t>
            </a:r>
            <a:r>
              <a:rPr lang="it-IT" sz="2400" dirty="0" err="1">
                <a:solidFill>
                  <a:srgbClr val="334186"/>
                </a:solidFill>
              </a:rPr>
              <a:t>spectroscopy</a:t>
            </a:r>
            <a:r>
              <a:rPr lang="it-IT" sz="2400" dirty="0">
                <a:solidFill>
                  <a:srgbClr val="334186"/>
                </a:solidFill>
              </a:rPr>
              <a:t>) </a:t>
            </a:r>
            <a:r>
              <a:rPr lang="it-IT" sz="2400" dirty="0" err="1">
                <a:solidFill>
                  <a:srgbClr val="334186"/>
                </a:solidFill>
              </a:rPr>
              <a:t>scheme</a:t>
            </a:r>
            <a:endParaRPr lang="it-IT" sz="2400" dirty="0">
              <a:solidFill>
                <a:srgbClr val="334186"/>
              </a:solidFill>
            </a:endParaRPr>
          </a:p>
          <a:p>
            <a:pPr algn="l"/>
            <a:endParaRPr lang="it-IT" sz="2400" dirty="0">
              <a:solidFill>
                <a:srgbClr val="334186"/>
              </a:solidFill>
            </a:endParaRPr>
          </a:p>
          <a:p>
            <a:pPr algn="l"/>
            <a:endParaRPr lang="it-IT" sz="2400" dirty="0">
              <a:solidFill>
                <a:srgbClr val="334186"/>
              </a:solidFill>
            </a:endParaRPr>
          </a:p>
          <a:p>
            <a:pPr algn="l"/>
            <a:endParaRPr lang="it-IT" sz="2400" dirty="0">
              <a:solidFill>
                <a:srgbClr val="334186"/>
              </a:solidFill>
            </a:endParaRPr>
          </a:p>
          <a:p>
            <a:endParaRPr lang="it-IT" sz="2400" dirty="0">
              <a:solidFill>
                <a:srgbClr val="334186"/>
              </a:solidFill>
            </a:endParaRPr>
          </a:p>
          <a:p>
            <a:r>
              <a:rPr lang="it-IT" sz="2400" b="1" dirty="0" err="1">
                <a:solidFill>
                  <a:srgbClr val="334186"/>
                </a:solidFill>
              </a:rPr>
              <a:t>Emission</a:t>
            </a:r>
            <a:r>
              <a:rPr lang="it-IT" sz="2400" b="1" dirty="0">
                <a:solidFill>
                  <a:srgbClr val="334186"/>
                </a:solidFill>
              </a:rPr>
              <a:t> </a:t>
            </a:r>
            <a:r>
              <a:rPr lang="it-IT" sz="2400" b="1" dirty="0" err="1">
                <a:solidFill>
                  <a:srgbClr val="334186"/>
                </a:solidFill>
              </a:rPr>
              <a:t>Spectroscopy</a:t>
            </a:r>
            <a:endParaRPr lang="it-IT" sz="2400" b="1" dirty="0">
              <a:solidFill>
                <a:srgbClr val="334186"/>
              </a:solidFill>
            </a:endParaRPr>
          </a:p>
          <a:p>
            <a:pPr algn="l"/>
            <a:r>
              <a:rPr lang="it-IT" sz="2400" dirty="0">
                <a:solidFill>
                  <a:srgbClr val="334186"/>
                </a:solidFill>
              </a:rPr>
              <a:t>Downstream </a:t>
            </a:r>
            <a:r>
              <a:rPr lang="it-IT" sz="2400" b="1" dirty="0" err="1">
                <a:solidFill>
                  <a:srgbClr val="334186"/>
                </a:solidFill>
              </a:rPr>
              <a:t>spectrometer</a:t>
            </a:r>
            <a:r>
              <a:rPr lang="it-IT" sz="2400" dirty="0">
                <a:solidFill>
                  <a:srgbClr val="334186"/>
                </a:solidFill>
              </a:rPr>
              <a:t> (dispersive </a:t>
            </a:r>
            <a:r>
              <a:rPr lang="it-IT" sz="2400" dirty="0" err="1">
                <a:solidFill>
                  <a:srgbClr val="334186"/>
                </a:solidFill>
              </a:rPr>
              <a:t>crystal</a:t>
            </a:r>
            <a:r>
              <a:rPr lang="it-IT" sz="2400" dirty="0">
                <a:solidFill>
                  <a:srgbClr val="334186"/>
                </a:solidFill>
              </a:rPr>
              <a:t> + </a:t>
            </a:r>
            <a:r>
              <a:rPr lang="it-IT" sz="2400" dirty="0" err="1">
                <a:solidFill>
                  <a:srgbClr val="334186"/>
                </a:solidFill>
              </a:rPr>
              <a:t>photon</a:t>
            </a:r>
            <a:r>
              <a:rPr lang="it-IT" sz="2400" dirty="0">
                <a:solidFill>
                  <a:srgbClr val="334186"/>
                </a:solidFill>
              </a:rPr>
              <a:t> detector) for X-ray </a:t>
            </a:r>
            <a:r>
              <a:rPr lang="it-IT" sz="2400" dirty="0" err="1">
                <a:solidFill>
                  <a:srgbClr val="334186"/>
                </a:solidFill>
              </a:rPr>
              <a:t>emission</a:t>
            </a:r>
            <a:r>
              <a:rPr lang="it-IT" sz="2400" dirty="0">
                <a:solidFill>
                  <a:srgbClr val="334186"/>
                </a:solidFill>
              </a:rPr>
              <a:t> </a:t>
            </a:r>
            <a:r>
              <a:rPr lang="it-IT" sz="2400" dirty="0" err="1">
                <a:solidFill>
                  <a:srgbClr val="334186"/>
                </a:solidFill>
              </a:rPr>
              <a:t>measurements</a:t>
            </a:r>
            <a:endParaRPr lang="it-IT" sz="2400" dirty="0">
              <a:solidFill>
                <a:srgbClr val="334186"/>
              </a:solidFill>
            </a:endParaRPr>
          </a:p>
          <a:p>
            <a:pPr algn="l"/>
            <a:endParaRPr lang="it-IT" sz="2400" dirty="0">
              <a:solidFill>
                <a:srgbClr val="334186"/>
              </a:solidFill>
            </a:endParaRPr>
          </a:p>
          <a:p>
            <a:pPr algn="l"/>
            <a:endParaRPr lang="it-IT" sz="2400" dirty="0">
              <a:solidFill>
                <a:srgbClr val="334186"/>
              </a:solidFill>
            </a:endParaRPr>
          </a:p>
          <a:p>
            <a:pPr algn="l"/>
            <a:endParaRPr lang="it-IT" sz="2400" dirty="0">
              <a:solidFill>
                <a:srgbClr val="334186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63C1B2F-D522-1EA3-DBF7-5B876861BFE7}"/>
              </a:ext>
            </a:extLst>
          </p:cNvPr>
          <p:cNvSpPr txBox="1"/>
          <p:nvPr/>
        </p:nvSpPr>
        <p:spPr>
          <a:xfrm>
            <a:off x="244954" y="3682541"/>
            <a:ext cx="61033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rgbClr val="00B050"/>
                </a:solidFill>
                <a:effectLst/>
              </a:rPr>
              <a:t>Klein, Y., Tripathi, A. K., </a:t>
            </a:r>
            <a:r>
              <a:rPr lang="en-GB" sz="1200" b="0" i="0" dirty="0" err="1">
                <a:solidFill>
                  <a:srgbClr val="00B050"/>
                </a:solidFill>
                <a:effectLst/>
              </a:rPr>
              <a:t>Strizhevsky</a:t>
            </a:r>
            <a:r>
              <a:rPr lang="en-GB" sz="1200" b="0" i="0" dirty="0">
                <a:solidFill>
                  <a:srgbClr val="00B050"/>
                </a:solidFill>
                <a:effectLst/>
              </a:rPr>
              <a:t>, E., </a:t>
            </a:r>
            <a:r>
              <a:rPr lang="en-GB" sz="1200" b="0" i="0" dirty="0" err="1">
                <a:solidFill>
                  <a:srgbClr val="00B050"/>
                </a:solidFill>
                <a:effectLst/>
              </a:rPr>
              <a:t>Capotondi</a:t>
            </a:r>
            <a:r>
              <a:rPr lang="en-GB" sz="1200" b="0" i="0" dirty="0">
                <a:solidFill>
                  <a:srgbClr val="00B050"/>
                </a:solidFill>
                <a:effectLst/>
              </a:rPr>
              <a:t>, F., De Angelis, D., </a:t>
            </a:r>
            <a:r>
              <a:rPr lang="en-GB" sz="1200" b="0" i="0" dirty="0" err="1">
                <a:solidFill>
                  <a:srgbClr val="00B050"/>
                </a:solidFill>
                <a:effectLst/>
              </a:rPr>
              <a:t>Giannessi</a:t>
            </a:r>
            <a:r>
              <a:rPr lang="en-GB" sz="1200" b="0" i="0" dirty="0">
                <a:solidFill>
                  <a:srgbClr val="00B050"/>
                </a:solidFill>
                <a:effectLst/>
              </a:rPr>
              <a:t>, L., ... &amp; </a:t>
            </a:r>
            <a:r>
              <a:rPr lang="en-GB" sz="1200" b="0" i="0" dirty="0" err="1">
                <a:solidFill>
                  <a:srgbClr val="00B050"/>
                </a:solidFill>
                <a:effectLst/>
              </a:rPr>
              <a:t>Shwartz</a:t>
            </a:r>
            <a:r>
              <a:rPr lang="en-GB" sz="1200" b="0" i="0" dirty="0">
                <a:solidFill>
                  <a:srgbClr val="00B050"/>
                </a:solidFill>
                <a:effectLst/>
              </a:rPr>
              <a:t>, S. (2023). High-spectral-resolution absorption measurements with free-electron lasers using ghost spectroscopy. </a:t>
            </a:r>
            <a:r>
              <a:rPr lang="en-GB" sz="1200" b="0" i="1" dirty="0">
                <a:solidFill>
                  <a:srgbClr val="00B050"/>
                </a:solidFill>
                <a:effectLst/>
              </a:rPr>
              <a:t>Physical Review A</a:t>
            </a:r>
            <a:r>
              <a:rPr lang="en-GB" sz="1200" b="0" i="0" dirty="0">
                <a:solidFill>
                  <a:srgbClr val="00B050"/>
                </a:solidFill>
                <a:effectLst/>
              </a:rPr>
              <a:t>, </a:t>
            </a:r>
            <a:r>
              <a:rPr lang="en-GB" sz="1200" b="0" i="1" dirty="0">
                <a:solidFill>
                  <a:srgbClr val="00B050"/>
                </a:solidFill>
                <a:effectLst/>
              </a:rPr>
              <a:t>107</a:t>
            </a:r>
            <a:r>
              <a:rPr lang="en-GB" sz="1200" b="0" i="0" dirty="0">
                <a:solidFill>
                  <a:srgbClr val="00B050"/>
                </a:solidFill>
                <a:effectLst/>
              </a:rPr>
              <a:t>(5), 053503.</a:t>
            </a:r>
            <a:endParaRPr lang="en-GB" sz="1200" dirty="0">
              <a:solidFill>
                <a:srgbClr val="00B050"/>
              </a:solidFill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F2022CB4-F4CA-A81C-1440-4FCDE7165A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4326" y="2165170"/>
            <a:ext cx="4345054" cy="244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58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2D0F9D6E-67FD-C912-C87A-612E3C263B3A}"/>
              </a:ext>
            </a:extLst>
          </p:cNvPr>
          <p:cNvSpPr txBox="1"/>
          <p:nvPr/>
        </p:nvSpPr>
        <p:spPr>
          <a:xfrm>
            <a:off x="189390" y="2019180"/>
            <a:ext cx="1200261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334186"/>
                </a:solidFill>
              </a:rPr>
              <a:t>The</a:t>
            </a:r>
            <a:r>
              <a:rPr lang="it-IT" sz="2000" b="1" dirty="0">
                <a:solidFill>
                  <a:srgbClr val="00B0F0"/>
                </a:solidFill>
              </a:rPr>
              <a:t> AQUA</a:t>
            </a:r>
            <a:r>
              <a:rPr lang="it-IT" sz="2000" b="1" dirty="0">
                <a:solidFill>
                  <a:srgbClr val="334186"/>
                </a:solidFill>
              </a:rPr>
              <a:t> </a:t>
            </a:r>
            <a:r>
              <a:rPr lang="it-IT" sz="2000" dirty="0">
                <a:solidFill>
                  <a:srgbClr val="334186"/>
                </a:solidFill>
              </a:rPr>
              <a:t>energy </a:t>
            </a:r>
            <a:r>
              <a:rPr lang="it-IT" sz="2000" dirty="0" err="1">
                <a:solidFill>
                  <a:srgbClr val="334186"/>
                </a:solidFill>
              </a:rPr>
              <a:t>spectrum</a:t>
            </a:r>
            <a:r>
              <a:rPr lang="it-IT" sz="2000" dirty="0">
                <a:solidFill>
                  <a:srgbClr val="334186"/>
                </a:solidFill>
              </a:rPr>
              <a:t> </a:t>
            </a:r>
            <a:r>
              <a:rPr lang="it-IT" sz="2000" dirty="0" err="1">
                <a:solidFill>
                  <a:srgbClr val="334186"/>
                </a:solidFill>
              </a:rPr>
              <a:t>allows</a:t>
            </a:r>
            <a:r>
              <a:rPr lang="it-IT" sz="2000" dirty="0">
                <a:solidFill>
                  <a:srgbClr val="334186"/>
                </a:solidFill>
              </a:rPr>
              <a:t> scanning:</a:t>
            </a:r>
          </a:p>
          <a:p>
            <a:pPr algn="l"/>
            <a:endParaRPr lang="it-IT" sz="2000" b="1" dirty="0">
              <a:solidFill>
                <a:srgbClr val="334186"/>
              </a:solidFill>
            </a:endParaRPr>
          </a:p>
          <a:p>
            <a:pPr algn="l"/>
            <a:r>
              <a:rPr lang="it-IT" sz="2000" b="1" dirty="0">
                <a:solidFill>
                  <a:srgbClr val="334186"/>
                </a:solidFill>
              </a:rPr>
              <a:t>K-</a:t>
            </a:r>
            <a:r>
              <a:rPr lang="it-IT" sz="2000" b="1" dirty="0" err="1">
                <a:solidFill>
                  <a:srgbClr val="334186"/>
                </a:solidFill>
              </a:rPr>
              <a:t>edge</a:t>
            </a:r>
            <a:r>
              <a:rPr lang="it-IT" sz="2000" b="1" dirty="0">
                <a:solidFill>
                  <a:srgbClr val="334186"/>
                </a:solidFill>
              </a:rPr>
              <a:t>: Carbon</a:t>
            </a:r>
          </a:p>
          <a:p>
            <a:r>
              <a:rPr lang="it-IT" sz="2000" dirty="0">
                <a:solidFill>
                  <a:srgbClr val="334186"/>
                </a:solidFill>
              </a:rPr>
              <a:t>	</a:t>
            </a:r>
            <a:r>
              <a:rPr lang="it-IT" sz="2000" dirty="0" err="1">
                <a:solidFill>
                  <a:srgbClr val="334186"/>
                </a:solidFill>
              </a:rPr>
              <a:t>Hydrocarbons</a:t>
            </a:r>
            <a:r>
              <a:rPr lang="it-IT" sz="2000" dirty="0">
                <a:solidFill>
                  <a:srgbClr val="334186"/>
                </a:solidFill>
              </a:rPr>
              <a:t>, </a:t>
            </a:r>
            <a:r>
              <a:rPr lang="it-IT" sz="2000" dirty="0" err="1">
                <a:solidFill>
                  <a:srgbClr val="334186"/>
                </a:solidFill>
              </a:rPr>
              <a:t>aminoacids</a:t>
            </a:r>
            <a:endParaRPr lang="it-IT" sz="2000" dirty="0">
              <a:solidFill>
                <a:srgbClr val="334186"/>
              </a:solidFill>
            </a:endParaRPr>
          </a:p>
          <a:p>
            <a:endParaRPr lang="it-IT" sz="2000" dirty="0">
              <a:solidFill>
                <a:srgbClr val="334186"/>
              </a:solidFill>
            </a:endParaRPr>
          </a:p>
          <a:p>
            <a:endParaRPr lang="it-IT" sz="2000" dirty="0">
              <a:solidFill>
                <a:srgbClr val="334186"/>
              </a:solidFill>
            </a:endParaRPr>
          </a:p>
          <a:p>
            <a:endParaRPr lang="it-IT" sz="2000" b="1" dirty="0">
              <a:solidFill>
                <a:srgbClr val="334186"/>
              </a:solidFill>
            </a:endParaRPr>
          </a:p>
          <a:p>
            <a:r>
              <a:rPr lang="it-IT" sz="2000" b="1" dirty="0">
                <a:solidFill>
                  <a:srgbClr val="334186"/>
                </a:solidFill>
              </a:rPr>
              <a:t>	L-</a:t>
            </a:r>
            <a:r>
              <a:rPr lang="it-IT" sz="2000" b="1" dirty="0" err="1">
                <a:solidFill>
                  <a:srgbClr val="334186"/>
                </a:solidFill>
              </a:rPr>
              <a:t>edges</a:t>
            </a:r>
            <a:r>
              <a:rPr lang="it-IT" sz="2000" b="1" dirty="0">
                <a:solidFill>
                  <a:srgbClr val="334186"/>
                </a:solidFill>
              </a:rPr>
              <a:t>: </a:t>
            </a:r>
            <a:r>
              <a:rPr lang="it-IT" sz="2000" dirty="0" err="1">
                <a:solidFill>
                  <a:srgbClr val="334186"/>
                </a:solidFill>
              </a:rPr>
              <a:t>Sulphur</a:t>
            </a:r>
            <a:r>
              <a:rPr lang="it-IT" sz="2000" dirty="0">
                <a:solidFill>
                  <a:srgbClr val="334186"/>
                </a:solidFill>
              </a:rPr>
              <a:t>, </a:t>
            </a:r>
            <a:r>
              <a:rPr lang="it-IT" sz="2000" dirty="0" err="1">
                <a:solidFill>
                  <a:srgbClr val="334186"/>
                </a:solidFill>
              </a:rPr>
              <a:t>phosphorus</a:t>
            </a:r>
            <a:r>
              <a:rPr lang="it-IT" sz="2000" dirty="0">
                <a:solidFill>
                  <a:srgbClr val="334186"/>
                </a:solidFill>
              </a:rPr>
              <a:t>, </a:t>
            </a:r>
            <a:r>
              <a:rPr lang="it-IT" sz="2000" dirty="0" err="1">
                <a:solidFill>
                  <a:srgbClr val="334186"/>
                </a:solidFill>
              </a:rPr>
              <a:t>chlorine</a:t>
            </a:r>
            <a:endParaRPr lang="it-IT" sz="2000" b="1" dirty="0">
              <a:solidFill>
                <a:srgbClr val="334186"/>
              </a:solidFill>
            </a:endParaRPr>
          </a:p>
          <a:p>
            <a:r>
              <a:rPr lang="it-IT" sz="2000" b="1" dirty="0">
                <a:solidFill>
                  <a:srgbClr val="334186"/>
                </a:solidFill>
              </a:rPr>
              <a:t>		</a:t>
            </a:r>
            <a:r>
              <a:rPr lang="it-IT" sz="2000" dirty="0" err="1">
                <a:solidFill>
                  <a:srgbClr val="334186"/>
                </a:solidFill>
              </a:rPr>
              <a:t>Aminoacids</a:t>
            </a:r>
            <a:r>
              <a:rPr lang="it-IT" sz="2000" dirty="0">
                <a:solidFill>
                  <a:srgbClr val="334186"/>
                </a:solidFill>
              </a:rPr>
              <a:t>, </a:t>
            </a:r>
            <a:endParaRPr lang="it-IT" sz="2000" b="1" dirty="0">
              <a:solidFill>
                <a:srgbClr val="334186"/>
              </a:solidFill>
            </a:endParaRPr>
          </a:p>
          <a:p>
            <a:pPr algn="l"/>
            <a:endParaRPr lang="it-IT" sz="2000" b="1" dirty="0">
              <a:solidFill>
                <a:srgbClr val="334186"/>
              </a:solidFill>
            </a:endParaRPr>
          </a:p>
          <a:p>
            <a:pPr algn="l"/>
            <a:endParaRPr lang="it-IT" sz="2000" b="1" dirty="0">
              <a:solidFill>
                <a:srgbClr val="334186"/>
              </a:solidFill>
            </a:endParaRPr>
          </a:p>
          <a:p>
            <a:pPr algn="l"/>
            <a:endParaRPr lang="it-IT" sz="2000" b="1" dirty="0">
              <a:solidFill>
                <a:srgbClr val="334186"/>
              </a:solidFill>
            </a:endParaRPr>
          </a:p>
          <a:p>
            <a:r>
              <a:rPr lang="it-IT" sz="2000" b="1" dirty="0">
                <a:solidFill>
                  <a:srgbClr val="334186"/>
                </a:solidFill>
              </a:rPr>
              <a:t>		M-</a:t>
            </a:r>
            <a:r>
              <a:rPr lang="it-IT" sz="2000" b="1" dirty="0" err="1">
                <a:solidFill>
                  <a:srgbClr val="334186"/>
                </a:solidFill>
              </a:rPr>
              <a:t>edges</a:t>
            </a:r>
            <a:r>
              <a:rPr lang="it-IT" sz="2000" b="1" dirty="0">
                <a:solidFill>
                  <a:srgbClr val="334186"/>
                </a:solidFill>
              </a:rPr>
              <a:t>: </a:t>
            </a:r>
            <a:r>
              <a:rPr lang="it-IT" sz="2000" b="1" dirty="0" err="1">
                <a:solidFill>
                  <a:srgbClr val="334186"/>
                </a:solidFill>
              </a:rPr>
              <a:t>transition</a:t>
            </a:r>
            <a:r>
              <a:rPr lang="it-IT" sz="2000" b="1" dirty="0">
                <a:solidFill>
                  <a:srgbClr val="334186"/>
                </a:solidFill>
              </a:rPr>
              <a:t> metal, </a:t>
            </a:r>
            <a:r>
              <a:rPr lang="it-IT" sz="2000" b="1" dirty="0" err="1">
                <a:solidFill>
                  <a:srgbClr val="334186"/>
                </a:solidFill>
              </a:rPr>
              <a:t>lanthanides</a:t>
            </a:r>
            <a:endParaRPr lang="it-IT" sz="2000" b="1" dirty="0">
              <a:solidFill>
                <a:srgbClr val="334186"/>
              </a:solidFill>
            </a:endParaRPr>
          </a:p>
          <a:p>
            <a:r>
              <a:rPr lang="it-IT" sz="2000" b="1" dirty="0">
                <a:solidFill>
                  <a:srgbClr val="334186"/>
                </a:solidFill>
              </a:rPr>
              <a:t>			</a:t>
            </a:r>
            <a:r>
              <a:rPr lang="it-IT" sz="2000" dirty="0" err="1">
                <a:solidFill>
                  <a:srgbClr val="334186"/>
                </a:solidFill>
              </a:rPr>
              <a:t>Porphyrins</a:t>
            </a:r>
            <a:r>
              <a:rPr lang="it-IT" sz="2000" dirty="0">
                <a:solidFill>
                  <a:srgbClr val="334186"/>
                </a:solidFill>
              </a:rPr>
              <a:t>, </a:t>
            </a:r>
            <a:r>
              <a:rPr lang="it-IT" sz="2000" dirty="0" err="1">
                <a:solidFill>
                  <a:srgbClr val="334186"/>
                </a:solidFill>
              </a:rPr>
              <a:t>metalloproteins</a:t>
            </a:r>
            <a:r>
              <a:rPr lang="it-IT" sz="2000" dirty="0">
                <a:solidFill>
                  <a:srgbClr val="334186"/>
                </a:solidFill>
              </a:rPr>
              <a:t>, imaging </a:t>
            </a:r>
            <a:r>
              <a:rPr lang="it-IT" sz="2000" dirty="0" err="1">
                <a:solidFill>
                  <a:srgbClr val="334186"/>
                </a:solidFill>
              </a:rPr>
              <a:t>contrast</a:t>
            </a:r>
            <a:r>
              <a:rPr lang="it-IT" sz="2000" dirty="0">
                <a:solidFill>
                  <a:srgbClr val="334186"/>
                </a:solidFill>
              </a:rPr>
              <a:t> agents, anti-</a:t>
            </a:r>
            <a:r>
              <a:rPr lang="it-IT" sz="2000" dirty="0" err="1">
                <a:solidFill>
                  <a:srgbClr val="334186"/>
                </a:solidFill>
              </a:rPr>
              <a:t>cancer</a:t>
            </a:r>
            <a:r>
              <a:rPr lang="it-IT" sz="2000" dirty="0">
                <a:solidFill>
                  <a:srgbClr val="334186"/>
                </a:solidFill>
              </a:rPr>
              <a:t> </a:t>
            </a:r>
            <a:r>
              <a:rPr lang="it-IT" sz="2000" dirty="0" err="1">
                <a:solidFill>
                  <a:srgbClr val="334186"/>
                </a:solidFill>
              </a:rPr>
              <a:t>drugs</a:t>
            </a:r>
            <a:endParaRPr lang="it-IT" sz="2000" dirty="0">
              <a:solidFill>
                <a:srgbClr val="334186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BF8CB6D-655E-C319-B7F8-ECCDF028B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819" y="62150"/>
            <a:ext cx="985181" cy="4978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1BF150B-6710-4813-809D-FE3E457AE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55" y="84971"/>
            <a:ext cx="807206" cy="506554"/>
          </a:xfrm>
          <a:prstGeom prst="rect">
            <a:avLst/>
          </a:prstGeom>
        </p:spPr>
      </p:pic>
      <p:cxnSp>
        <p:nvCxnSpPr>
          <p:cNvPr id="8" name="Straight Connector 5">
            <a:extLst>
              <a:ext uri="{FF2B5EF4-FFF2-40B4-BE49-F238E27FC236}">
                <a16:creationId xmlns:a16="http://schemas.microsoft.com/office/drawing/2014/main" id="{D4555DCB-3F12-6DC2-89CA-843552EB6AD2}"/>
              </a:ext>
            </a:extLst>
          </p:cNvPr>
          <p:cNvCxnSpPr>
            <a:cxnSpLocks/>
          </p:cNvCxnSpPr>
          <p:nvPr/>
        </p:nvCxnSpPr>
        <p:spPr>
          <a:xfrm>
            <a:off x="3296653" y="639845"/>
            <a:ext cx="889534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olo 1">
            <a:extLst>
              <a:ext uri="{FF2B5EF4-FFF2-40B4-BE49-F238E27FC236}">
                <a16:creationId xmlns:a16="http://schemas.microsoft.com/office/drawing/2014/main" id="{CAC10801-D080-5D46-3BD3-13A2BE37D965}"/>
              </a:ext>
            </a:extLst>
          </p:cNvPr>
          <p:cNvSpPr txBox="1">
            <a:spLocks/>
          </p:cNvSpPr>
          <p:nvPr/>
        </p:nvSpPr>
        <p:spPr>
          <a:xfrm>
            <a:off x="762107" y="638173"/>
            <a:ext cx="10515600" cy="15546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err="1">
                <a:solidFill>
                  <a:srgbClr val="002060"/>
                </a:solidFill>
                <a:latin typeface="+mn-lt"/>
              </a:rPr>
              <a:t>Experimental</a:t>
            </a:r>
            <a:r>
              <a:rPr lang="it-IT" sz="3600" dirty="0">
                <a:solidFill>
                  <a:srgbClr val="002060"/>
                </a:solidFill>
                <a:latin typeface="+mn-lt"/>
              </a:rPr>
              <a:t> Techniques</a:t>
            </a:r>
          </a:p>
          <a:p>
            <a:r>
              <a:rPr lang="it-IT" sz="3600" dirty="0">
                <a:solidFill>
                  <a:srgbClr val="002060"/>
                </a:solidFill>
                <a:latin typeface="+mn-lt"/>
              </a:rPr>
              <a:t>X-ray </a:t>
            </a:r>
            <a:r>
              <a:rPr lang="it-IT" sz="3600" dirty="0" err="1">
                <a:solidFill>
                  <a:srgbClr val="002060"/>
                </a:solidFill>
                <a:latin typeface="+mn-lt"/>
              </a:rPr>
              <a:t>spectroscopy</a:t>
            </a:r>
            <a:r>
              <a:rPr lang="it-IT" sz="3600" dirty="0">
                <a:solidFill>
                  <a:srgbClr val="002060"/>
                </a:solidFill>
                <a:latin typeface="+mn-lt"/>
              </a:rPr>
              <a:t>: </a:t>
            </a:r>
            <a:r>
              <a:rPr lang="it-IT" sz="3600" dirty="0" err="1">
                <a:solidFill>
                  <a:srgbClr val="002060"/>
                </a:solidFill>
                <a:latin typeface="+mn-lt"/>
              </a:rPr>
              <a:t>absorption</a:t>
            </a:r>
            <a:r>
              <a:rPr lang="it-IT" sz="3600" dirty="0">
                <a:solidFill>
                  <a:srgbClr val="002060"/>
                </a:solidFill>
                <a:latin typeface="+mn-lt"/>
              </a:rPr>
              <a:t> (and </a:t>
            </a:r>
            <a:r>
              <a:rPr lang="it-IT" sz="3600" dirty="0" err="1">
                <a:solidFill>
                  <a:srgbClr val="002060"/>
                </a:solidFill>
                <a:latin typeface="+mn-lt"/>
              </a:rPr>
              <a:t>emission</a:t>
            </a:r>
            <a:r>
              <a:rPr lang="it-IT" sz="3600" dirty="0">
                <a:solidFill>
                  <a:srgbClr val="002060"/>
                </a:solidFill>
                <a:latin typeface="+mn-lt"/>
              </a:rPr>
              <a:t>)</a:t>
            </a:r>
          </a:p>
          <a:p>
            <a:endParaRPr lang="en-US" sz="3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CEAE089-0A89-C179-C3D3-66BD51DB5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280" y="19316"/>
            <a:ext cx="2726226" cy="60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47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it-IT" b="1" dirty="0">
                <a:solidFill>
                  <a:srgbClr val="00B0F0"/>
                </a:solidFill>
              </a:rPr>
              <a:t>AQUA</a:t>
            </a:r>
            <a:r>
              <a:rPr dirty="0">
                <a:solidFill>
                  <a:srgbClr val="002060"/>
                </a:solidFill>
              </a:rPr>
              <a:t> will enable biological</a:t>
            </a:r>
            <a:r>
              <a:rPr lang="it-IT" dirty="0">
                <a:solidFill>
                  <a:srgbClr val="002060"/>
                </a:solidFill>
              </a:rPr>
              <a:t> imaging</a:t>
            </a:r>
            <a:r>
              <a:rPr dirty="0">
                <a:solidFill>
                  <a:srgbClr val="002060"/>
                </a:solidFill>
              </a:rPr>
              <a:t> experiments at nanometric resolution.</a:t>
            </a:r>
          </a:p>
          <a:p>
            <a:pPr algn="just"/>
            <a:r>
              <a:rPr lang="it-IT" dirty="0" err="1">
                <a:solidFill>
                  <a:srgbClr val="002060"/>
                </a:solidFill>
              </a:rPr>
              <a:t>Molecular</a:t>
            </a:r>
            <a:r>
              <a:rPr lang="it-IT" dirty="0">
                <a:solidFill>
                  <a:srgbClr val="002060"/>
                </a:solidFill>
              </a:rPr>
              <a:t> Dynamics s</a:t>
            </a:r>
            <a:r>
              <a:rPr dirty="0" err="1">
                <a:solidFill>
                  <a:srgbClr val="002060"/>
                </a:solidFill>
              </a:rPr>
              <a:t>imulations</a:t>
            </a:r>
            <a:r>
              <a:rPr dirty="0">
                <a:solidFill>
                  <a:srgbClr val="002060"/>
                </a:solidFill>
              </a:rPr>
              <a:t> support the effectiveness of CDI and CEI on hydrated </a:t>
            </a:r>
            <a:r>
              <a:rPr dirty="0" err="1">
                <a:solidFill>
                  <a:srgbClr val="002060"/>
                </a:solidFill>
              </a:rPr>
              <a:t>biosamples</a:t>
            </a:r>
            <a:r>
              <a:rPr lang="it-IT" dirty="0">
                <a:solidFill>
                  <a:srgbClr val="002060"/>
                </a:solidFill>
              </a:rPr>
              <a:t> with the </a:t>
            </a:r>
            <a:r>
              <a:rPr lang="it-IT" b="1" dirty="0">
                <a:solidFill>
                  <a:srgbClr val="00B0F0"/>
                </a:solidFill>
              </a:rPr>
              <a:t>AQUA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parameters</a:t>
            </a:r>
            <a:r>
              <a:rPr dirty="0">
                <a:solidFill>
                  <a:srgbClr val="002060"/>
                </a:solidFill>
              </a:rPr>
              <a:t>.</a:t>
            </a:r>
            <a:endParaRPr lang="it-IT" dirty="0">
              <a:solidFill>
                <a:srgbClr val="002060"/>
              </a:solidFill>
            </a:endParaRPr>
          </a:p>
          <a:p>
            <a:endParaRPr lang="it-IT" dirty="0">
              <a:solidFill>
                <a:srgbClr val="002060"/>
              </a:solidFill>
            </a:endParaRPr>
          </a:p>
          <a:p>
            <a:endParaRPr lang="it-IT" dirty="0">
              <a:solidFill>
                <a:srgbClr val="002060"/>
              </a:solidFill>
            </a:endParaRPr>
          </a:p>
          <a:p>
            <a:endParaRPr lang="it-IT" dirty="0">
              <a:solidFill>
                <a:srgbClr val="002060"/>
              </a:solidFill>
            </a:endParaRPr>
          </a:p>
          <a:p>
            <a:endParaRPr lang="it-IT" dirty="0">
              <a:solidFill>
                <a:srgbClr val="002060"/>
              </a:solidFill>
            </a:endParaRPr>
          </a:p>
          <a:p>
            <a:r>
              <a:rPr lang="it-IT" dirty="0">
                <a:solidFill>
                  <a:srgbClr val="002060"/>
                </a:solidFill>
              </a:rPr>
              <a:t>X-ray </a:t>
            </a:r>
            <a:r>
              <a:rPr lang="it-IT" dirty="0" err="1">
                <a:solidFill>
                  <a:srgbClr val="002060"/>
                </a:solidFill>
              </a:rPr>
              <a:t>spectroscopy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>
                <a:solidFill>
                  <a:srgbClr val="002060"/>
                </a:solidFill>
                <a:sym typeface="Wingdings" panose="05000000000000000000" pitchFamily="2" charset="2"/>
              </a:rPr>
              <a:t>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atomic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resolution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structures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around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selected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elements</a:t>
            </a:r>
            <a:endParaRPr lang="it-IT" dirty="0">
              <a:solidFill>
                <a:srgbClr val="002060"/>
              </a:solidFill>
            </a:endParaRPr>
          </a:p>
          <a:p>
            <a:endParaRPr lang="it-IT" dirty="0">
              <a:solidFill>
                <a:srgbClr val="002060"/>
              </a:solidFill>
            </a:endParaRPr>
          </a:p>
          <a:p>
            <a:endParaRPr lang="it-IT" dirty="0">
              <a:solidFill>
                <a:srgbClr val="002060"/>
              </a:solidFill>
            </a:endParaRPr>
          </a:p>
          <a:p>
            <a:endParaRPr dirty="0">
              <a:solidFill>
                <a:srgbClr val="00206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BBAA9BF-DA88-4C8F-F87B-BDDE0B69C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819" y="62150"/>
            <a:ext cx="985181" cy="49780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12A13EE-FA91-9CFE-5A39-C7E4B8D29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55" y="84971"/>
            <a:ext cx="807206" cy="50655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6EDE4C-748C-4277-FC39-3D9FB9A93462}"/>
              </a:ext>
            </a:extLst>
          </p:cNvPr>
          <p:cNvCxnSpPr>
            <a:cxnSpLocks/>
          </p:cNvCxnSpPr>
          <p:nvPr/>
        </p:nvCxnSpPr>
        <p:spPr>
          <a:xfrm>
            <a:off x="3296653" y="639845"/>
            <a:ext cx="889534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olo 1">
            <a:extLst>
              <a:ext uri="{FF2B5EF4-FFF2-40B4-BE49-F238E27FC236}">
                <a16:creationId xmlns:a16="http://schemas.microsoft.com/office/drawing/2014/main" id="{3A64111C-4CAE-C3AD-AA60-09722BFC3D61}"/>
              </a:ext>
            </a:extLst>
          </p:cNvPr>
          <p:cNvSpPr txBox="1">
            <a:spLocks/>
          </p:cNvSpPr>
          <p:nvPr/>
        </p:nvSpPr>
        <p:spPr>
          <a:xfrm>
            <a:off x="762107" y="638173"/>
            <a:ext cx="10515600" cy="712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err="1">
                <a:solidFill>
                  <a:srgbClr val="002060"/>
                </a:solidFill>
                <a:latin typeface="+mn-lt"/>
              </a:rPr>
              <a:t>Conclusions</a:t>
            </a:r>
            <a:r>
              <a:rPr lang="it-IT" sz="3600" dirty="0">
                <a:solidFill>
                  <a:srgbClr val="002060"/>
                </a:solidFill>
                <a:latin typeface="+mn-lt"/>
              </a:rPr>
              <a:t> &amp; Outlook</a:t>
            </a:r>
            <a:endParaRPr lang="en-US" sz="3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EF9A5E3-8690-41BA-DB1F-EE8991446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280" y="19316"/>
            <a:ext cx="2726226" cy="60433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275841E-641C-2ADC-D952-DD0BF291F0D3}"/>
              </a:ext>
            </a:extLst>
          </p:cNvPr>
          <p:cNvSpPr txBox="1"/>
          <p:nvPr/>
        </p:nvSpPr>
        <p:spPr>
          <a:xfrm>
            <a:off x="1983746" y="3319047"/>
            <a:ext cx="975774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🔬 	Imaging of organelles and whole living cells</a:t>
            </a:r>
          </a:p>
          <a:p>
            <a:r>
              <a:rPr lang="en-US" sz="2800" dirty="0">
                <a:solidFill>
                  <a:srgbClr val="002060"/>
                </a:solidFill>
              </a:rPr>
              <a:t>🦠 	even in the presence or absence of pathogens (e.g., viruses)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CC16A-4AAD-2BE1-7139-47198F36D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6E87D24A-6D14-AA8A-3005-96041145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596" y="5381886"/>
            <a:ext cx="6574971" cy="8992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05D5D-E9CA-1585-A737-9172E9D60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6596" y="1847657"/>
            <a:ext cx="7381724" cy="3223672"/>
          </a:xfrm>
        </p:spPr>
        <p:txBody>
          <a:bodyPr>
            <a:normAutofit lnSpcReduction="10000"/>
          </a:bodyPr>
          <a:lstStyle/>
          <a:p>
            <a:r>
              <a:rPr lang="it-IT" sz="2400" dirty="0" err="1">
                <a:solidFill>
                  <a:srgbClr val="002060"/>
                </a:solidFill>
              </a:rPr>
              <a:t>EuPRAXIA</a:t>
            </a:r>
            <a:r>
              <a:rPr lang="it-IT" sz="2400" dirty="0">
                <a:solidFill>
                  <a:srgbClr val="002060"/>
                </a:solidFill>
              </a:rPr>
              <a:t>: first </a:t>
            </a:r>
            <a:r>
              <a:rPr lang="it-IT" sz="2400" dirty="0" err="1">
                <a:solidFill>
                  <a:srgbClr val="002060"/>
                </a:solidFill>
              </a:rPr>
              <a:t>European</a:t>
            </a:r>
            <a:r>
              <a:rPr lang="it-IT" sz="2400" dirty="0">
                <a:solidFill>
                  <a:srgbClr val="002060"/>
                </a:solidFill>
              </a:rPr>
              <a:t> project to </a:t>
            </a:r>
            <a:r>
              <a:rPr lang="it-IT" sz="2400" dirty="0" err="1">
                <a:solidFill>
                  <a:srgbClr val="002060"/>
                </a:solidFill>
              </a:rPr>
              <a:t>develop</a:t>
            </a:r>
            <a:r>
              <a:rPr lang="it-IT" sz="2400" dirty="0">
                <a:solidFill>
                  <a:srgbClr val="002060"/>
                </a:solidFill>
              </a:rPr>
              <a:t> a </a:t>
            </a:r>
            <a:r>
              <a:rPr lang="it-IT" sz="2400" dirty="0" err="1">
                <a:solidFill>
                  <a:srgbClr val="002060"/>
                </a:solidFill>
              </a:rPr>
              <a:t>particle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accelerator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research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infrastructure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based</a:t>
            </a:r>
            <a:r>
              <a:rPr lang="it-IT" sz="2400" dirty="0">
                <a:solidFill>
                  <a:srgbClr val="002060"/>
                </a:solidFill>
              </a:rPr>
              <a:t> on </a:t>
            </a:r>
            <a:r>
              <a:rPr lang="it-IT" sz="2400" b="1" dirty="0">
                <a:solidFill>
                  <a:srgbClr val="002060"/>
                </a:solidFill>
              </a:rPr>
              <a:t>plasma </a:t>
            </a:r>
            <a:r>
              <a:rPr lang="it-IT" sz="2400" b="1" dirty="0" err="1">
                <a:solidFill>
                  <a:srgbClr val="002060"/>
                </a:solidFill>
              </a:rPr>
              <a:t>acceleration</a:t>
            </a:r>
            <a:r>
              <a:rPr lang="it-IT" sz="2400" dirty="0">
                <a:solidFill>
                  <a:srgbClr val="002060"/>
                </a:solidFill>
              </a:rPr>
              <a:t> concepts </a:t>
            </a:r>
            <a:r>
              <a:rPr lang="it-IT" sz="2400" dirty="0" err="1">
                <a:solidFill>
                  <a:srgbClr val="002060"/>
                </a:solidFill>
              </a:rPr>
              <a:t>driven</a:t>
            </a:r>
            <a:r>
              <a:rPr lang="it-IT" sz="2400" dirty="0">
                <a:solidFill>
                  <a:srgbClr val="002060"/>
                </a:solidFill>
              </a:rPr>
              <a:t> by laser and </a:t>
            </a:r>
            <a:r>
              <a:rPr lang="it-IT" sz="2400" dirty="0" err="1">
                <a:solidFill>
                  <a:srgbClr val="002060"/>
                </a:solidFill>
              </a:rPr>
              <a:t>linac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technologies</a:t>
            </a:r>
            <a:r>
              <a:rPr lang="it-IT" sz="2400" dirty="0">
                <a:solidFill>
                  <a:srgbClr val="002060"/>
                </a:solidFill>
              </a:rPr>
              <a:t>.</a:t>
            </a:r>
          </a:p>
          <a:p>
            <a:r>
              <a:rPr lang="it-IT" sz="2400" dirty="0" err="1">
                <a:solidFill>
                  <a:srgbClr val="002060"/>
                </a:solidFill>
              </a:rPr>
              <a:t>EuPRAXIA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is</a:t>
            </a:r>
            <a:r>
              <a:rPr lang="it-IT" sz="2400" dirty="0">
                <a:solidFill>
                  <a:srgbClr val="002060"/>
                </a:solidFill>
              </a:rPr>
              <a:t> one of the projects on the </a:t>
            </a:r>
            <a:r>
              <a:rPr lang="it-IT" sz="2400" b="1" dirty="0" err="1">
                <a:solidFill>
                  <a:srgbClr val="002060"/>
                </a:solidFill>
              </a:rPr>
              <a:t>European</a:t>
            </a:r>
            <a:r>
              <a:rPr lang="it-IT" sz="2400" b="1" dirty="0">
                <a:solidFill>
                  <a:srgbClr val="002060"/>
                </a:solidFill>
              </a:rPr>
              <a:t> Strategy Forum on </a:t>
            </a:r>
            <a:r>
              <a:rPr lang="it-IT" sz="2400" b="1" dirty="0" err="1">
                <a:solidFill>
                  <a:srgbClr val="002060"/>
                </a:solidFill>
              </a:rPr>
              <a:t>Research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  <a:r>
              <a:rPr lang="it-IT" sz="2400" b="1" dirty="0" err="1">
                <a:solidFill>
                  <a:srgbClr val="002060"/>
                </a:solidFill>
              </a:rPr>
              <a:t>Infrastructures</a:t>
            </a:r>
            <a:r>
              <a:rPr lang="it-IT" sz="2400" dirty="0">
                <a:solidFill>
                  <a:srgbClr val="002060"/>
                </a:solidFill>
              </a:rPr>
              <a:t> (ESFRI) Roadmap of 2021.</a:t>
            </a:r>
          </a:p>
          <a:p>
            <a:r>
              <a:rPr lang="it-IT" sz="2400" dirty="0">
                <a:solidFill>
                  <a:srgbClr val="002060"/>
                </a:solidFill>
              </a:rPr>
              <a:t>The </a:t>
            </a:r>
            <a:r>
              <a:rPr lang="it-IT" sz="2400" dirty="0" err="1">
                <a:solidFill>
                  <a:srgbClr val="002060"/>
                </a:solidFill>
              </a:rPr>
              <a:t>accelerated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beam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err="1">
                <a:solidFill>
                  <a:srgbClr val="002060"/>
                </a:solidFill>
              </a:rPr>
              <a:t>will</a:t>
            </a:r>
            <a:r>
              <a:rPr lang="it-IT" sz="2400" dirty="0">
                <a:solidFill>
                  <a:srgbClr val="002060"/>
                </a:solidFill>
              </a:rPr>
              <a:t> drive a </a:t>
            </a:r>
            <a:r>
              <a:rPr lang="it-IT" sz="2400" b="1" dirty="0">
                <a:solidFill>
                  <a:srgbClr val="002060"/>
                </a:solidFill>
              </a:rPr>
              <a:t>Free Electron Laser (FEL) </a:t>
            </a:r>
            <a:r>
              <a:rPr lang="it-IT" sz="2400" dirty="0">
                <a:solidFill>
                  <a:srgbClr val="002060"/>
                </a:solidFill>
              </a:rPr>
              <a:t>source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5DEBCDC-31AF-06AB-DA2F-18E2C068F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819" y="62150"/>
            <a:ext cx="985181" cy="49780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B8A65E7-F731-0D27-3C81-F26DB42D2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55" y="84971"/>
            <a:ext cx="807206" cy="506554"/>
          </a:xfrm>
          <a:prstGeom prst="rect">
            <a:avLst/>
          </a:prstGeom>
        </p:spPr>
      </p:pic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9CFA6A5B-187B-759A-C683-F058E8AE8680}"/>
              </a:ext>
            </a:extLst>
          </p:cNvPr>
          <p:cNvCxnSpPr>
            <a:cxnSpLocks/>
          </p:cNvCxnSpPr>
          <p:nvPr/>
        </p:nvCxnSpPr>
        <p:spPr>
          <a:xfrm>
            <a:off x="3296653" y="639845"/>
            <a:ext cx="889534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1">
            <a:extLst>
              <a:ext uri="{FF2B5EF4-FFF2-40B4-BE49-F238E27FC236}">
                <a16:creationId xmlns:a16="http://schemas.microsoft.com/office/drawing/2014/main" id="{9675FEB4-8DC9-D28D-B49C-025AFDB9DF5D}"/>
              </a:ext>
            </a:extLst>
          </p:cNvPr>
          <p:cNvSpPr txBox="1">
            <a:spLocks/>
          </p:cNvSpPr>
          <p:nvPr/>
        </p:nvSpPr>
        <p:spPr>
          <a:xfrm>
            <a:off x="762107" y="638173"/>
            <a:ext cx="10515600" cy="712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>
                <a:solidFill>
                  <a:srgbClr val="002060"/>
                </a:solidFill>
                <a:latin typeface="+mn-lt"/>
              </a:rPr>
              <a:t>The </a:t>
            </a:r>
            <a:r>
              <a:rPr lang="it-IT" sz="3600" dirty="0" err="1">
                <a:solidFill>
                  <a:srgbClr val="002060"/>
                </a:solidFill>
                <a:latin typeface="+mn-lt"/>
              </a:rPr>
              <a:t>EuPRAXIA</a:t>
            </a:r>
            <a:r>
              <a:rPr lang="it-IT" sz="3600" dirty="0">
                <a:solidFill>
                  <a:srgbClr val="002060"/>
                </a:solidFill>
                <a:latin typeface="+mn-lt"/>
              </a:rPr>
              <a:t> project</a:t>
            </a:r>
            <a:endParaRPr lang="en-US" sz="3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412D2ED-8161-10FF-D434-541D9D9AC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2280" y="19316"/>
            <a:ext cx="2726226" cy="6043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C036C093-3116-FCBB-6B76-09B6C5BBB5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087" t="20269" r="28804" b="17211"/>
          <a:stretch/>
        </p:blipFill>
        <p:spPr>
          <a:xfrm>
            <a:off x="9114971" y="1622427"/>
            <a:ext cx="2767498" cy="39655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Left"/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Rectangle 23">
            <a:extLst>
              <a:ext uri="{FF2B5EF4-FFF2-40B4-BE49-F238E27FC236}">
                <a16:creationId xmlns:a16="http://schemas.microsoft.com/office/drawing/2014/main" id="{E1C030BB-21F8-DA83-C304-FEF9782CBBDA}"/>
              </a:ext>
            </a:extLst>
          </p:cNvPr>
          <p:cNvSpPr>
            <a:spLocks/>
          </p:cNvSpPr>
          <p:nvPr/>
        </p:nvSpPr>
        <p:spPr bwMode="auto">
          <a:xfrm>
            <a:off x="6019907" y="6374449"/>
            <a:ext cx="30352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dirty="0" err="1">
                <a:solidFill>
                  <a:srgbClr val="002060"/>
                </a:solidFill>
                <a:latin typeface="+mn-lt"/>
                <a:sym typeface="Helvetica" panose="020B0604020202020204" pitchFamily="34" charset="0"/>
              </a:rPr>
              <a:t>Assman</a:t>
            </a:r>
            <a:r>
              <a:rPr lang="en-US" altLang="en-US" dirty="0">
                <a:solidFill>
                  <a:srgbClr val="002060"/>
                </a:solidFill>
                <a:latin typeface="+mn-lt"/>
                <a:sym typeface="Helvetica" panose="020B0604020202020204" pitchFamily="34" charset="0"/>
              </a:rPr>
              <a:t> </a:t>
            </a:r>
            <a:r>
              <a:rPr lang="en-US" altLang="en-US" i="1" dirty="0">
                <a:solidFill>
                  <a:srgbClr val="002060"/>
                </a:solidFill>
                <a:latin typeface="+mn-lt"/>
                <a:sym typeface="Helvetica" panose="020B0604020202020204" pitchFamily="34" charset="0"/>
              </a:rPr>
              <a:t>et al.</a:t>
            </a:r>
            <a:r>
              <a:rPr lang="en-US" altLang="en-US" dirty="0">
                <a:solidFill>
                  <a:srgbClr val="002060"/>
                </a:solidFill>
                <a:latin typeface="+mn-lt"/>
                <a:sym typeface="Helvetica" panose="020B0604020202020204" pitchFamily="34" charset="0"/>
              </a:rPr>
              <a:t> Eur. Phys. J. (2020)</a:t>
            </a:r>
          </a:p>
          <a:p>
            <a:endParaRPr lang="en-US" altLang="en-US" dirty="0">
              <a:solidFill>
                <a:srgbClr val="002060"/>
              </a:solidFill>
              <a:latin typeface="+mn-lt"/>
              <a:sym typeface="Helvetica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655ED36-70D0-EBA3-B8B7-EBB9CDB8B809}"/>
              </a:ext>
            </a:extLst>
          </p:cNvPr>
          <p:cNvSpPr txBox="1"/>
          <p:nvPr/>
        </p:nvSpPr>
        <p:spPr>
          <a:xfrm>
            <a:off x="3467651" y="5467214"/>
            <a:ext cx="61056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https://www.eupraxia-pp.org/</a:t>
            </a:r>
          </a:p>
        </p:txBody>
      </p:sp>
    </p:spTree>
    <p:extLst>
      <p:ext uri="{BB962C8B-B14F-4D97-AF65-F5344CB8AC3E}">
        <p14:creationId xmlns:p14="http://schemas.microsoft.com/office/powerpoint/2010/main" val="173165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560" y="1429358"/>
            <a:ext cx="8407400" cy="4351338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002060"/>
                </a:solidFill>
                <a:cs typeface="Calibri" panose="020F0502020204030204" pitchFamily="34" charset="0"/>
              </a:rPr>
              <a:t>Two </a:t>
            </a:r>
            <a:r>
              <a:rPr lang="it-IT" dirty="0" err="1">
                <a:solidFill>
                  <a:srgbClr val="002060"/>
                </a:solidFill>
                <a:cs typeface="Calibri" panose="020F0502020204030204" pitchFamily="34" charset="0"/>
              </a:rPr>
              <a:t>sites</a:t>
            </a:r>
            <a:r>
              <a:rPr lang="it-IT" dirty="0">
                <a:solidFill>
                  <a:srgbClr val="002060"/>
                </a:solidFill>
                <a:cs typeface="Calibri" panose="020F0502020204030204" pitchFamily="34" charset="0"/>
              </a:rPr>
              <a:t>: one TBD</a:t>
            </a:r>
            <a:endParaRPr dirty="0">
              <a:solidFill>
                <a:srgbClr val="002060"/>
              </a:solidFill>
            </a:endParaRPr>
          </a:p>
          <a:p>
            <a:r>
              <a:rPr lang="it-IT" dirty="0">
                <a:solidFill>
                  <a:srgbClr val="002060"/>
                </a:solidFill>
              </a:rPr>
              <a:t>One: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here</a:t>
            </a:r>
            <a:r>
              <a:rPr lang="it-IT" dirty="0">
                <a:solidFill>
                  <a:srgbClr val="002060"/>
                </a:solidFill>
              </a:rPr>
              <a:t>! </a:t>
            </a:r>
            <a:r>
              <a:rPr sz="2800" dirty="0">
                <a:solidFill>
                  <a:srgbClr val="002060"/>
                </a:solidFill>
              </a:rPr>
              <a:t>Frascati National Laboratory (INFN, Italy).</a:t>
            </a:r>
            <a:endParaRPr lang="it-IT" sz="2800" dirty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r>
              <a:rPr lang="it-IT" sz="2800" dirty="0">
                <a:solidFill>
                  <a:srgbClr val="002060"/>
                </a:solidFill>
              </a:rPr>
              <a:t>	</a:t>
            </a:r>
          </a:p>
          <a:p>
            <a:pPr marL="457200" lvl="1" indent="0">
              <a:buNone/>
            </a:pPr>
            <a:r>
              <a:rPr lang="it-IT" sz="2800" dirty="0">
                <a:solidFill>
                  <a:srgbClr val="002060"/>
                </a:solidFill>
              </a:rPr>
              <a:t>		    </a:t>
            </a:r>
            <a:r>
              <a:rPr lang="it-IT" sz="2800" dirty="0" err="1">
                <a:solidFill>
                  <a:srgbClr val="002060"/>
                </a:solidFill>
              </a:rPr>
              <a:t>EuPRAXIA@SPARC_LAB</a:t>
            </a:r>
            <a:endParaRPr lang="it-IT" sz="2800" dirty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r>
              <a:rPr lang="it-IT" sz="2800" dirty="0">
                <a:solidFill>
                  <a:srgbClr val="002060"/>
                </a:solidFill>
              </a:rPr>
              <a:t>		</a:t>
            </a:r>
            <a:endParaRPr sz="2800" dirty="0">
              <a:solidFill>
                <a:srgbClr val="00206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ED9E8A4-8375-36A0-2672-443922479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819" y="62150"/>
            <a:ext cx="985181" cy="49780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7CAA407-A2EC-C8CF-0D62-EEAA5440D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55" y="84971"/>
            <a:ext cx="807206" cy="506554"/>
          </a:xfrm>
          <a:prstGeom prst="rect">
            <a:avLst/>
          </a:prstGeom>
        </p:spPr>
      </p:pic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07DD05F5-1B3B-FAE4-74C8-900273EE1BCC}"/>
              </a:ext>
            </a:extLst>
          </p:cNvPr>
          <p:cNvCxnSpPr>
            <a:cxnSpLocks/>
          </p:cNvCxnSpPr>
          <p:nvPr/>
        </p:nvCxnSpPr>
        <p:spPr>
          <a:xfrm>
            <a:off x="3296653" y="639845"/>
            <a:ext cx="889534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1">
            <a:extLst>
              <a:ext uri="{FF2B5EF4-FFF2-40B4-BE49-F238E27FC236}">
                <a16:creationId xmlns:a16="http://schemas.microsoft.com/office/drawing/2014/main" id="{8623AB23-ED66-2273-9689-0CE4C1DF8040}"/>
              </a:ext>
            </a:extLst>
          </p:cNvPr>
          <p:cNvSpPr txBox="1">
            <a:spLocks/>
          </p:cNvSpPr>
          <p:nvPr/>
        </p:nvSpPr>
        <p:spPr>
          <a:xfrm>
            <a:off x="762107" y="638173"/>
            <a:ext cx="10515600" cy="712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>
                <a:solidFill>
                  <a:srgbClr val="002060"/>
                </a:solidFill>
                <a:latin typeface="+mn-lt"/>
              </a:rPr>
              <a:t>The </a:t>
            </a:r>
            <a:r>
              <a:rPr lang="it-IT" sz="3600" dirty="0" err="1">
                <a:solidFill>
                  <a:srgbClr val="002060"/>
                </a:solidFill>
                <a:latin typeface="+mn-lt"/>
              </a:rPr>
              <a:t>EuPRAXIA</a:t>
            </a:r>
            <a:r>
              <a:rPr lang="it-IT" sz="3600" dirty="0">
                <a:solidFill>
                  <a:srgbClr val="002060"/>
                </a:solidFill>
                <a:latin typeface="+mn-lt"/>
              </a:rPr>
              <a:t> project</a:t>
            </a:r>
            <a:endParaRPr lang="en-US" sz="3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D4FD455-F7D6-0E5E-9157-40ABDD64B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280" y="19316"/>
            <a:ext cx="2726226" cy="60433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6B98E7B-72FF-E071-63DE-9450DCAA2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1699" y="1605399"/>
            <a:ext cx="3267177" cy="45064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7" name="Freccia in giù 16">
            <a:extLst>
              <a:ext uri="{FF2B5EF4-FFF2-40B4-BE49-F238E27FC236}">
                <a16:creationId xmlns:a16="http://schemas.microsoft.com/office/drawing/2014/main" id="{30885DC6-746C-BC64-F36E-6F17CEF5EEB5}"/>
              </a:ext>
            </a:extLst>
          </p:cNvPr>
          <p:cNvSpPr/>
          <p:nvPr/>
        </p:nvSpPr>
        <p:spPr>
          <a:xfrm>
            <a:off x="4165479" y="2438537"/>
            <a:ext cx="401562" cy="4824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ctangle 23">
            <a:extLst>
              <a:ext uri="{FF2B5EF4-FFF2-40B4-BE49-F238E27FC236}">
                <a16:creationId xmlns:a16="http://schemas.microsoft.com/office/drawing/2014/main" id="{D9C134A5-E9DD-4B5D-739B-6D2D33115D9E}"/>
              </a:ext>
            </a:extLst>
          </p:cNvPr>
          <p:cNvSpPr>
            <a:spLocks/>
          </p:cNvSpPr>
          <p:nvPr/>
        </p:nvSpPr>
        <p:spPr bwMode="auto">
          <a:xfrm>
            <a:off x="8396204" y="6496030"/>
            <a:ext cx="346460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rPr>
              <a:t>Ferrario</a:t>
            </a:r>
            <a:r>
              <a:rPr lang="en-US" alt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rPr>
              <a:t> </a:t>
            </a:r>
            <a:r>
              <a:rPr lang="en-US" altLang="en-US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rPr>
              <a:t>et al.</a:t>
            </a:r>
            <a:r>
              <a:rPr lang="en-US" alt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rPr>
              <a:t>Nucl</a:t>
            </a:r>
            <a:r>
              <a:rPr lang="en-US" alt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rPr>
              <a:t>. Instr. Met. (2018)</a:t>
            </a:r>
          </a:p>
          <a:p>
            <a:endParaRPr lang="en-US" alt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Helvetica" panose="020B0604020202020204" pitchFamily="34" charset="0"/>
            </a:endParaRPr>
          </a:p>
        </p:txBody>
      </p:sp>
      <p:pic>
        <p:nvPicPr>
          <p:cNvPr id="2" name="Picture 1" descr="A map of europe with different colored circles and white text&#10;&#10;AI-generated content may be incorrect.">
            <a:extLst>
              <a:ext uri="{FF2B5EF4-FFF2-40B4-BE49-F238E27FC236}">
                <a16:creationId xmlns:a16="http://schemas.microsoft.com/office/drawing/2014/main" id="{17DA6FFF-1CE8-542A-C1DD-3919903C15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690" y="3264084"/>
            <a:ext cx="5782310" cy="34057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E1301-F4DA-5088-7875-F0171B34A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9E40D-0FC4-EEF5-3053-D88B1E153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82682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dirty="0">
                <a:solidFill>
                  <a:srgbClr val="002060"/>
                </a:solidFill>
              </a:rPr>
              <a:t>Electron </a:t>
            </a:r>
            <a:r>
              <a:rPr lang="it-IT" dirty="0" err="1">
                <a:solidFill>
                  <a:srgbClr val="002060"/>
                </a:solidFill>
              </a:rPr>
              <a:t>b</a:t>
            </a:r>
            <a:r>
              <a:rPr lang="it-IT" sz="2800" dirty="0" err="1">
                <a:solidFill>
                  <a:srgbClr val="002060"/>
                </a:solidFill>
              </a:rPr>
              <a:t>eam</a:t>
            </a:r>
            <a:r>
              <a:rPr lang="it-IT" dirty="0" err="1">
                <a:solidFill>
                  <a:srgbClr val="002060"/>
                </a:solidFill>
              </a:rPr>
              <a:t>-driven</a:t>
            </a:r>
            <a:r>
              <a:rPr lang="it-IT" dirty="0">
                <a:solidFill>
                  <a:srgbClr val="002060"/>
                </a:solidFill>
              </a:rPr>
              <a:t> FEL</a:t>
            </a:r>
            <a:endParaRPr sz="2800" dirty="0">
              <a:solidFill>
                <a:srgbClr val="00206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122A1A4-8ECF-440C-FD0B-71CCB639E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819" y="62150"/>
            <a:ext cx="985181" cy="49780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2E4FBF3-9D85-2AF8-71A9-F27E94A0B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55" y="84971"/>
            <a:ext cx="807206" cy="506554"/>
          </a:xfrm>
          <a:prstGeom prst="rect">
            <a:avLst/>
          </a:prstGeom>
        </p:spPr>
      </p:pic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FF09F45F-7038-86DB-B375-56743FFBBC5E}"/>
              </a:ext>
            </a:extLst>
          </p:cNvPr>
          <p:cNvCxnSpPr>
            <a:cxnSpLocks/>
          </p:cNvCxnSpPr>
          <p:nvPr/>
        </p:nvCxnSpPr>
        <p:spPr>
          <a:xfrm>
            <a:off x="3296653" y="639845"/>
            <a:ext cx="889534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1">
            <a:extLst>
              <a:ext uri="{FF2B5EF4-FFF2-40B4-BE49-F238E27FC236}">
                <a16:creationId xmlns:a16="http://schemas.microsoft.com/office/drawing/2014/main" id="{44F55D32-B61F-9140-381B-6C3B8EE68377}"/>
              </a:ext>
            </a:extLst>
          </p:cNvPr>
          <p:cNvSpPr txBox="1">
            <a:spLocks/>
          </p:cNvSpPr>
          <p:nvPr/>
        </p:nvSpPr>
        <p:spPr>
          <a:xfrm>
            <a:off x="762107" y="638173"/>
            <a:ext cx="10515600" cy="712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err="1">
                <a:solidFill>
                  <a:srgbClr val="002060"/>
                </a:solidFill>
                <a:latin typeface="+mn-lt"/>
              </a:rPr>
              <a:t>EuPRAXIA@SPARC_LAB</a:t>
            </a:r>
            <a:endParaRPr lang="en-US" sz="3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1957D35-2D64-1BDE-383E-A2284F81E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280" y="19316"/>
            <a:ext cx="2726226" cy="604339"/>
          </a:xfrm>
          <a:prstGeom prst="rect">
            <a:avLst/>
          </a:prstGeom>
        </p:spPr>
      </p:pic>
      <p:sp>
        <p:nvSpPr>
          <p:cNvPr id="35" name="Rectangle 23">
            <a:extLst>
              <a:ext uri="{FF2B5EF4-FFF2-40B4-BE49-F238E27FC236}">
                <a16:creationId xmlns:a16="http://schemas.microsoft.com/office/drawing/2014/main" id="{8BBF2CED-07A9-50AD-735D-8A94E1BE534C}"/>
              </a:ext>
            </a:extLst>
          </p:cNvPr>
          <p:cNvSpPr>
            <a:spLocks/>
          </p:cNvSpPr>
          <p:nvPr/>
        </p:nvSpPr>
        <p:spPr bwMode="auto">
          <a:xfrm>
            <a:off x="5828756" y="5292403"/>
            <a:ext cx="58732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" panose="020B0604020202020204" pitchFamily="34" charset="0"/>
              </a:rPr>
              <a:t>https://sparclab.lnf.infn.it/sparc_lab-home/eupraxiasparc_lab/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A5826AC-1249-8ADF-2960-D6EA0EA21DCA}"/>
              </a:ext>
            </a:extLst>
          </p:cNvPr>
          <p:cNvSpPr txBox="1"/>
          <p:nvPr/>
        </p:nvSpPr>
        <p:spPr>
          <a:xfrm>
            <a:off x="838199" y="2724517"/>
            <a:ext cx="4807857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002060"/>
                </a:solidFill>
                <a:effectLst/>
              </a:rPr>
              <a:t>1 GeV X-band RF linac</a:t>
            </a:r>
            <a:r>
              <a:rPr lang="en-US" sz="2400" b="0" i="0" dirty="0">
                <a:solidFill>
                  <a:srgbClr val="002060"/>
                </a:solidFill>
                <a:effectLst/>
              </a:rPr>
              <a:t> and an upgraded </a:t>
            </a:r>
            <a:r>
              <a:rPr lang="en-US" sz="2400" b="1" i="0" u="none" strike="noStrike" dirty="0">
                <a:solidFill>
                  <a:srgbClr val="002060"/>
                </a:solidFill>
                <a:effectLst/>
              </a:rPr>
              <a:t>FLAME laser</a:t>
            </a:r>
            <a:r>
              <a:rPr lang="en-US" sz="2400" b="1" i="0" dirty="0">
                <a:solidFill>
                  <a:srgbClr val="002060"/>
                </a:solidFill>
                <a:effectLst/>
              </a:rPr>
              <a:t> up to the 0.5 PW</a:t>
            </a:r>
            <a:r>
              <a:rPr lang="en-US" sz="2400" b="0" i="0" dirty="0">
                <a:solidFill>
                  <a:srgbClr val="002060"/>
                </a:solidFill>
                <a:effectLst/>
              </a:rPr>
              <a:t> range</a:t>
            </a:r>
          </a:p>
          <a:p>
            <a:pPr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Compact </a:t>
            </a:r>
            <a:r>
              <a:rPr lang="en-US" sz="2400" b="1" i="0" dirty="0">
                <a:solidFill>
                  <a:srgbClr val="002060"/>
                </a:solidFill>
                <a:effectLst/>
              </a:rPr>
              <a:t>FEL source</a:t>
            </a:r>
            <a:r>
              <a:rPr lang="en-US" sz="2400" b="0" i="0" dirty="0">
                <a:solidFill>
                  <a:srgbClr val="002060"/>
                </a:solidFill>
                <a:effectLst/>
              </a:rPr>
              <a:t>, equipped with a user beamline and an experimental </a:t>
            </a:r>
            <a:r>
              <a:rPr lang="en-US" sz="2400" b="0" i="0" dirty="0" err="1">
                <a:solidFill>
                  <a:srgbClr val="002060"/>
                </a:solidFill>
                <a:effectLst/>
              </a:rPr>
              <a:t>endstation</a:t>
            </a:r>
            <a:r>
              <a:rPr lang="en-US" sz="2400" b="0" i="0" dirty="0">
                <a:solidFill>
                  <a:srgbClr val="002060"/>
                </a:solidFill>
                <a:effectLst/>
              </a:rPr>
              <a:t> at </a:t>
            </a:r>
            <a:r>
              <a:rPr lang="en-US" sz="2400" b="1" i="0" dirty="0">
                <a:solidFill>
                  <a:srgbClr val="002060"/>
                </a:solidFill>
                <a:effectLst/>
              </a:rPr>
              <a:t>4-10 nm wavelength</a:t>
            </a:r>
            <a:r>
              <a:rPr lang="en-US" sz="2400" b="0" i="0" dirty="0">
                <a:solidFill>
                  <a:srgbClr val="002060"/>
                </a:solidFill>
                <a:effectLst/>
              </a:rPr>
              <a:t>, driven by a </a:t>
            </a:r>
            <a:r>
              <a:rPr lang="en-US" sz="2400" b="1" i="0" dirty="0">
                <a:solidFill>
                  <a:srgbClr val="002060"/>
                </a:solidFill>
                <a:effectLst/>
              </a:rPr>
              <a:t>high gradient </a:t>
            </a:r>
            <a:r>
              <a:rPr lang="en-US" sz="2400" b="1" i="0" u="none" strike="noStrike" dirty="0">
                <a:solidFill>
                  <a:srgbClr val="002060"/>
                </a:solidFill>
                <a:effectLst/>
              </a:rPr>
              <a:t>plasma accelerator</a:t>
            </a:r>
            <a:endParaRPr lang="en-US" sz="2400" b="1" dirty="0">
              <a:solidFill>
                <a:srgbClr val="002060"/>
              </a:solidFill>
            </a:endParaRPr>
          </a:p>
          <a:p>
            <a:pPr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400" b="1" i="0" u="none" strike="noStrike" dirty="0">
                <a:solidFill>
                  <a:srgbClr val="002060"/>
                </a:solidFill>
                <a:effectLst/>
              </a:rPr>
              <a:t> (+ a VUV </a:t>
            </a:r>
            <a:r>
              <a:rPr lang="en-US" sz="2400" i="0" u="none" strike="noStrike" dirty="0">
                <a:solidFill>
                  <a:srgbClr val="002060"/>
                </a:solidFill>
                <a:effectLst/>
              </a:rPr>
              <a:t>beamline</a:t>
            </a:r>
            <a:r>
              <a:rPr lang="en-US" sz="2400" b="1" i="0" u="none" strike="noStrike" dirty="0">
                <a:solidFill>
                  <a:srgbClr val="002060"/>
                </a:solidFill>
                <a:effectLst/>
              </a:rPr>
              <a:t> @ 50-180 nm) </a:t>
            </a:r>
          </a:p>
          <a:p>
            <a:pPr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002060"/>
              </a:solidFill>
              <a:effectLst/>
            </a:endParaRPr>
          </a:p>
        </p:txBody>
      </p:sp>
      <p:pic>
        <p:nvPicPr>
          <p:cNvPr id="5" name="Immagine 5">
            <a:extLst>
              <a:ext uri="{FF2B5EF4-FFF2-40B4-BE49-F238E27FC236}">
                <a16:creationId xmlns:a16="http://schemas.microsoft.com/office/drawing/2014/main" id="{DE3F868D-C06A-37C9-3D3A-D9DA679831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9"/>
          <a:stretch/>
        </p:blipFill>
        <p:spPr>
          <a:xfrm>
            <a:off x="5828756" y="2057789"/>
            <a:ext cx="5820507" cy="299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59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3AB9E-7F8B-71A8-157B-9C6B1D2BB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F0EA5CD9-659D-EA1C-D63D-D8A6B3B22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85" y="1668596"/>
            <a:ext cx="11433281" cy="4987569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8DD0FDA0-4695-F2A5-5DF6-4DA5011BBD94}"/>
              </a:ext>
            </a:extLst>
          </p:cNvPr>
          <p:cNvSpPr txBox="1">
            <a:spLocks/>
          </p:cNvSpPr>
          <p:nvPr/>
        </p:nvSpPr>
        <p:spPr>
          <a:xfrm>
            <a:off x="762107" y="1312872"/>
            <a:ext cx="10515600" cy="712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3BB31C29-3A52-0EE9-AED5-C6D407B63228}"/>
              </a:ext>
            </a:extLst>
          </p:cNvPr>
          <p:cNvSpPr txBox="1">
            <a:spLocks/>
          </p:cNvSpPr>
          <p:nvPr/>
        </p:nvSpPr>
        <p:spPr>
          <a:xfrm>
            <a:off x="4926039" y="2021027"/>
            <a:ext cx="6280780" cy="22333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 err="1">
                <a:solidFill>
                  <a:srgbClr val="FFFF00"/>
                </a:solidFill>
                <a:latin typeface="+mn-lt"/>
              </a:rPr>
              <a:t>Beamline</a:t>
            </a:r>
            <a:r>
              <a:rPr lang="it-IT" sz="3600" b="1" dirty="0">
                <a:solidFill>
                  <a:srgbClr val="FFFF00"/>
                </a:solidFill>
                <a:latin typeface="+mn-lt"/>
              </a:rPr>
              <a:t> 1                    </a:t>
            </a:r>
            <a:r>
              <a:rPr lang="it-IT" sz="3600" b="1" dirty="0">
                <a:solidFill>
                  <a:srgbClr val="00B0F0"/>
                </a:solidFill>
                <a:latin typeface="+mn-lt"/>
              </a:rPr>
              <a:t>AQUA</a:t>
            </a:r>
            <a:r>
              <a:rPr lang="it-IT" sz="3600" dirty="0">
                <a:solidFill>
                  <a:srgbClr val="002060"/>
                </a:solidFill>
                <a:latin typeface="+mn-lt"/>
              </a:rPr>
              <a:t>                                                </a:t>
            </a:r>
            <a:endParaRPr lang="it-IT" sz="3600" b="1" dirty="0">
              <a:solidFill>
                <a:srgbClr val="002060"/>
              </a:solidFill>
              <a:latin typeface="+mn-lt"/>
            </a:endParaRPr>
          </a:p>
          <a:p>
            <a:endParaRPr lang="it-IT" sz="3600" b="1" dirty="0">
              <a:solidFill>
                <a:srgbClr val="002060"/>
              </a:solidFill>
              <a:latin typeface="+mn-lt"/>
            </a:endParaRPr>
          </a:p>
          <a:p>
            <a:endParaRPr lang="it-IT" sz="3600" b="1" dirty="0">
              <a:solidFill>
                <a:srgbClr val="002060"/>
              </a:solidFill>
              <a:latin typeface="+mn-lt"/>
            </a:endParaRPr>
          </a:p>
          <a:p>
            <a:r>
              <a:rPr lang="it-IT" sz="3600" b="1" dirty="0" err="1">
                <a:solidFill>
                  <a:srgbClr val="FFFF00"/>
                </a:solidFill>
                <a:latin typeface="+mn-lt"/>
              </a:rPr>
              <a:t>Beamline</a:t>
            </a:r>
            <a:r>
              <a:rPr lang="it-IT" sz="3600" b="1" dirty="0">
                <a:solidFill>
                  <a:srgbClr val="FFFF00"/>
                </a:solidFill>
                <a:latin typeface="+mn-lt"/>
              </a:rPr>
              <a:t> 2                      </a:t>
            </a:r>
            <a:r>
              <a:rPr lang="it-IT" sz="3600" b="1" dirty="0">
                <a:solidFill>
                  <a:srgbClr val="00B050"/>
                </a:solidFill>
                <a:latin typeface="+mn-lt"/>
              </a:rPr>
              <a:t>ARIA</a:t>
            </a:r>
            <a:endParaRPr lang="en-US" sz="3600" b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3DBBE61-76B2-C89D-C774-EC063FC2C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819" y="62150"/>
            <a:ext cx="985181" cy="49780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C7918FF-5C32-5366-B972-638FE52B8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55" y="84971"/>
            <a:ext cx="807206" cy="506554"/>
          </a:xfrm>
          <a:prstGeom prst="rect">
            <a:avLst/>
          </a:prstGeom>
        </p:spPr>
      </p:pic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CCD1FE7B-5777-B8DB-3AE3-E7384ED08B70}"/>
              </a:ext>
            </a:extLst>
          </p:cNvPr>
          <p:cNvCxnSpPr>
            <a:cxnSpLocks/>
          </p:cNvCxnSpPr>
          <p:nvPr/>
        </p:nvCxnSpPr>
        <p:spPr>
          <a:xfrm>
            <a:off x="3296653" y="639845"/>
            <a:ext cx="889534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1">
            <a:extLst>
              <a:ext uri="{FF2B5EF4-FFF2-40B4-BE49-F238E27FC236}">
                <a16:creationId xmlns:a16="http://schemas.microsoft.com/office/drawing/2014/main" id="{5C311D1D-750A-46CB-9A01-992840DC208F}"/>
              </a:ext>
            </a:extLst>
          </p:cNvPr>
          <p:cNvSpPr txBox="1">
            <a:spLocks/>
          </p:cNvSpPr>
          <p:nvPr/>
        </p:nvSpPr>
        <p:spPr>
          <a:xfrm>
            <a:off x="762107" y="638173"/>
            <a:ext cx="10515600" cy="712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EuPRAXIA@SPARC_LAB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FEL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Beamlines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1913968-7AF2-98AB-5CD3-573A0B0E8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2280" y="19316"/>
            <a:ext cx="2726226" cy="604339"/>
          </a:xfrm>
          <a:prstGeom prst="rect">
            <a:avLst/>
          </a:prstGeom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4D81F6FA-C631-0D9E-A372-BD8DD9533315}"/>
              </a:ext>
            </a:extLst>
          </p:cNvPr>
          <p:cNvSpPr/>
          <p:nvPr/>
        </p:nvSpPr>
        <p:spPr>
          <a:xfrm>
            <a:off x="4399279" y="2698864"/>
            <a:ext cx="7203335" cy="948575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B400499F-3C58-123C-3F06-557B0A55E073}"/>
              </a:ext>
            </a:extLst>
          </p:cNvPr>
          <p:cNvGrpSpPr/>
          <p:nvPr/>
        </p:nvGrpSpPr>
        <p:grpSpPr>
          <a:xfrm>
            <a:off x="8536365" y="4432234"/>
            <a:ext cx="6971605" cy="2160977"/>
            <a:chOff x="8536365" y="4432234"/>
            <a:chExt cx="6971605" cy="2160977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02B4BFEC-32FB-FE53-C4B9-446AB9224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00" t="15740" r="13004" b="61649"/>
            <a:stretch>
              <a:fillRect/>
            </a:stretch>
          </p:blipFill>
          <p:spPr>
            <a:xfrm>
              <a:off x="8536365" y="4432234"/>
              <a:ext cx="3066249" cy="2160977"/>
            </a:xfrm>
            <a:prstGeom prst="rect">
              <a:avLst/>
            </a:prstGeom>
            <a:ln w="76200">
              <a:solidFill>
                <a:srgbClr val="FFFF00"/>
              </a:solidFill>
            </a:ln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1C5A8A6B-1D6B-9681-035C-926A63E38807}"/>
                </a:ext>
              </a:extLst>
            </p:cNvPr>
            <p:cNvSpPr txBox="1"/>
            <p:nvPr/>
          </p:nvSpPr>
          <p:spPr>
            <a:xfrm>
              <a:off x="9399270" y="4556587"/>
              <a:ext cx="61087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 b="1" dirty="0" err="1">
                  <a:solidFill>
                    <a:srgbClr val="FFFF00"/>
                  </a:solidFill>
                  <a:latin typeface="+mn-lt"/>
                </a:rPr>
                <a:t>Endstation</a:t>
              </a:r>
              <a:endParaRPr lang="it-IT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7515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A311F21-E9A6-4ACD-900B-CB8DED108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819" y="62150"/>
            <a:ext cx="985181" cy="49780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E6B0A82-B414-4B70-B581-DF4E7E2CF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55" y="84971"/>
            <a:ext cx="807206" cy="506554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6061B52D-58A0-4AD4-DD05-2C2D08947594}"/>
              </a:ext>
            </a:extLst>
          </p:cNvPr>
          <p:cNvSpPr txBox="1"/>
          <p:nvPr/>
        </p:nvSpPr>
        <p:spPr>
          <a:xfrm>
            <a:off x="290287" y="1713882"/>
            <a:ext cx="49155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B0F0"/>
                </a:solidFill>
              </a:rPr>
              <a:t>AQUA </a:t>
            </a:r>
          </a:p>
          <a:p>
            <a:pPr algn="ctr"/>
            <a:r>
              <a:rPr lang="en-US" sz="2400" b="1" i="0" u="none" strike="noStrike" baseline="0" dirty="0">
                <a:solidFill>
                  <a:srgbClr val="002060"/>
                </a:solidFill>
              </a:rPr>
              <a:t>S</a:t>
            </a:r>
            <a:r>
              <a:rPr lang="en-US" sz="2400" b="1" dirty="0">
                <a:solidFill>
                  <a:srgbClr val="002060"/>
                </a:solidFill>
              </a:rPr>
              <a:t>elf Amplified Spontaneous Emission (S</a:t>
            </a:r>
            <a:r>
              <a:rPr lang="en-US" sz="2400" b="1" i="0" u="none" strike="noStrike" baseline="0" dirty="0">
                <a:solidFill>
                  <a:srgbClr val="002060"/>
                </a:solidFill>
              </a:rPr>
              <a:t>ASE)</a:t>
            </a:r>
            <a:r>
              <a:rPr lang="en-US" sz="2400" b="0" i="0" u="none" strike="noStrike" baseline="0" dirty="0">
                <a:solidFill>
                  <a:srgbClr val="002060"/>
                </a:solidFill>
              </a:rPr>
              <a:t> </a:t>
            </a:r>
            <a:r>
              <a:rPr lang="en-US" sz="2400" b="1" i="0" u="none" strike="noStrike" baseline="0" dirty="0">
                <a:solidFill>
                  <a:srgbClr val="002060"/>
                </a:solidFill>
              </a:rPr>
              <a:t>FEL</a:t>
            </a:r>
            <a:r>
              <a:rPr lang="en-US" sz="2400" b="0" i="0" u="none" strike="noStrike" baseline="0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n-US" sz="2400" b="0" i="0" u="none" strike="noStrike" baseline="0" dirty="0">
                <a:solidFill>
                  <a:srgbClr val="002060"/>
                </a:solidFill>
              </a:rPr>
              <a:t>lasing in the soft X-rays </a:t>
            </a:r>
          </a:p>
          <a:p>
            <a:pPr algn="ctr"/>
            <a:r>
              <a:rPr lang="en-US" sz="2400" b="0" i="0" u="none" strike="noStrike" baseline="0" dirty="0">
                <a:solidFill>
                  <a:srgbClr val="002060"/>
                </a:solidFill>
              </a:rPr>
              <a:t>@ 4-10 nm</a:t>
            </a:r>
            <a:endParaRPr lang="en-US" sz="2400" dirty="0">
              <a:solidFill>
                <a:srgbClr val="002060"/>
              </a:solidFill>
            </a:endParaRPr>
          </a:p>
          <a:p>
            <a:pPr algn="ctr"/>
            <a:r>
              <a:rPr lang="en-US" sz="2400" b="0" i="0" u="none" strike="noStrike" baseline="0" dirty="0">
                <a:solidFill>
                  <a:srgbClr val="002060"/>
                </a:solidFill>
              </a:rPr>
              <a:t>(covering the water-window) </a:t>
            </a:r>
          </a:p>
          <a:p>
            <a:pPr algn="ctr"/>
            <a:endParaRPr lang="en-US" sz="2400" b="1" i="0" u="none" strike="noStrike" baseline="0" dirty="0">
              <a:solidFill>
                <a:srgbClr val="002060"/>
              </a:solidFill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</a:rPr>
              <a:t>+</a:t>
            </a:r>
            <a:r>
              <a:rPr lang="en-US" sz="2400" b="0" i="0" u="none" strike="noStrike" baseline="0" dirty="0">
                <a:solidFill>
                  <a:srgbClr val="002060"/>
                </a:solidFill>
              </a:rPr>
              <a:t> </a:t>
            </a: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  <a:p>
            <a:pPr algn="ctr"/>
            <a:r>
              <a:rPr lang="it-IT" sz="2400" b="1" dirty="0">
                <a:solidFill>
                  <a:srgbClr val="00B050"/>
                </a:solidFill>
              </a:rPr>
              <a:t>ARIA </a:t>
            </a:r>
          </a:p>
          <a:p>
            <a:pPr algn="ctr"/>
            <a:r>
              <a:rPr lang="en-US" sz="2400" b="1" i="0" u="none" strike="noStrike" baseline="0" dirty="0">
                <a:solidFill>
                  <a:srgbClr val="002060"/>
                </a:solidFill>
              </a:rPr>
              <a:t>seeded </a:t>
            </a:r>
            <a:r>
              <a:rPr lang="en-US" sz="2400" b="0" i="0" u="none" strike="noStrike" baseline="0" dirty="0">
                <a:solidFill>
                  <a:srgbClr val="002060"/>
                </a:solidFill>
              </a:rPr>
              <a:t>FEL lasing </a:t>
            </a:r>
            <a:r>
              <a:rPr lang="en-US" sz="2400" dirty="0">
                <a:solidFill>
                  <a:srgbClr val="002060"/>
                </a:solidFill>
              </a:rPr>
              <a:t>in the VUV</a:t>
            </a:r>
          </a:p>
          <a:p>
            <a:pPr algn="ctr"/>
            <a:r>
              <a:rPr lang="en-US" sz="2400" b="0" i="0" u="none" strike="noStrike" baseline="0" dirty="0">
                <a:solidFill>
                  <a:srgbClr val="002060"/>
                </a:solidFill>
              </a:rPr>
              <a:t>@ 50-180 nm</a:t>
            </a:r>
          </a:p>
          <a:p>
            <a:pPr algn="ctr"/>
            <a:endParaRPr lang="en-US" sz="2400" i="1" dirty="0">
              <a:solidFill>
                <a:srgbClr val="002060"/>
              </a:solidFill>
            </a:endParaRPr>
          </a:p>
          <a:p>
            <a:pPr algn="ctr"/>
            <a:endParaRPr lang="en-US" sz="2400" i="1" dirty="0">
              <a:solidFill>
                <a:srgbClr val="002060"/>
              </a:solidFill>
            </a:endParaRPr>
          </a:p>
          <a:p>
            <a:pPr algn="ctr"/>
            <a:endParaRPr lang="en-US" sz="2400" i="1" dirty="0">
              <a:solidFill>
                <a:srgbClr val="002060"/>
              </a:solidFill>
            </a:endParaRPr>
          </a:p>
        </p:txBody>
      </p:sp>
      <p:cxnSp>
        <p:nvCxnSpPr>
          <p:cNvPr id="2" name="Straight Connector 5">
            <a:extLst>
              <a:ext uri="{FF2B5EF4-FFF2-40B4-BE49-F238E27FC236}">
                <a16:creationId xmlns:a16="http://schemas.microsoft.com/office/drawing/2014/main" id="{4174B5A9-F308-DE8F-40F8-CD8BA0635D45}"/>
              </a:ext>
            </a:extLst>
          </p:cNvPr>
          <p:cNvCxnSpPr>
            <a:cxnSpLocks/>
          </p:cNvCxnSpPr>
          <p:nvPr/>
        </p:nvCxnSpPr>
        <p:spPr>
          <a:xfrm>
            <a:off x="3296653" y="639845"/>
            <a:ext cx="889534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olo 1">
            <a:extLst>
              <a:ext uri="{FF2B5EF4-FFF2-40B4-BE49-F238E27FC236}">
                <a16:creationId xmlns:a16="http://schemas.microsoft.com/office/drawing/2014/main" id="{C9AA82BE-C837-125A-56EC-E0E0F9061CDB}"/>
              </a:ext>
            </a:extLst>
          </p:cNvPr>
          <p:cNvSpPr txBox="1">
            <a:spLocks/>
          </p:cNvSpPr>
          <p:nvPr/>
        </p:nvSpPr>
        <p:spPr>
          <a:xfrm>
            <a:off x="762107" y="638173"/>
            <a:ext cx="10515600" cy="712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3600" dirty="0" err="1">
                <a:solidFill>
                  <a:srgbClr val="002060"/>
                </a:solidFill>
                <a:latin typeface="Calibri" panose="020F0502020204030204"/>
              </a:rPr>
              <a:t>EuPRAXIA@SPARC_LAB</a:t>
            </a:r>
            <a:r>
              <a:rPr lang="it-IT" sz="3600" dirty="0">
                <a:solidFill>
                  <a:srgbClr val="002060"/>
                </a:solidFill>
                <a:latin typeface="Calibri" panose="020F0502020204030204"/>
              </a:rPr>
              <a:t> - FEL </a:t>
            </a:r>
            <a:r>
              <a:rPr lang="it-IT" sz="3600" dirty="0" err="1">
                <a:solidFill>
                  <a:srgbClr val="002060"/>
                </a:solidFill>
                <a:latin typeface="Calibri" panose="020F0502020204030204"/>
              </a:rPr>
              <a:t>Beamlines</a:t>
            </a:r>
            <a:r>
              <a:rPr lang="it-IT" sz="36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endParaRPr lang="en-US" sz="3600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7C87B99-9D1F-5E8B-31A6-522145270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280" y="19316"/>
            <a:ext cx="2726226" cy="604339"/>
          </a:xfrm>
          <a:prstGeom prst="rect">
            <a:avLst/>
          </a:prstGeom>
        </p:spPr>
      </p:pic>
      <p:pic>
        <p:nvPicPr>
          <p:cNvPr id="2050" name="Picture 2" descr="Immagine output">
            <a:extLst>
              <a:ext uri="{FF2B5EF4-FFF2-40B4-BE49-F238E27FC236}">
                <a16:creationId xmlns:a16="http://schemas.microsoft.com/office/drawing/2014/main" id="{EF8978BA-43DB-2DBA-7470-D43C9061B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907" y="2224314"/>
            <a:ext cx="6094400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497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77220EA8-7E83-1221-C139-5406D494FAFD}"/>
              </a:ext>
            </a:extLst>
          </p:cNvPr>
          <p:cNvSpPr txBox="1">
            <a:spLocks/>
          </p:cNvSpPr>
          <p:nvPr/>
        </p:nvSpPr>
        <p:spPr>
          <a:xfrm>
            <a:off x="762107" y="1312872"/>
            <a:ext cx="10515600" cy="712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22A1472-8AB5-77C5-6C3B-1DB0967FB541}"/>
              </a:ext>
            </a:extLst>
          </p:cNvPr>
          <p:cNvSpPr txBox="1">
            <a:spLocks/>
          </p:cNvSpPr>
          <p:nvPr/>
        </p:nvSpPr>
        <p:spPr>
          <a:xfrm>
            <a:off x="760413" y="1546996"/>
            <a:ext cx="10515600" cy="712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>
                <a:solidFill>
                  <a:srgbClr val="00B0F0"/>
                </a:solidFill>
                <a:latin typeface="+mn-lt"/>
              </a:rPr>
              <a:t>AQUA</a:t>
            </a:r>
            <a:r>
              <a:rPr lang="it-IT" sz="3600" dirty="0">
                <a:solidFill>
                  <a:srgbClr val="002060"/>
                </a:solidFill>
                <a:latin typeface="+mn-lt"/>
              </a:rPr>
              <a:t>                                                </a:t>
            </a:r>
            <a:r>
              <a:rPr lang="it-IT" sz="3600" b="1" dirty="0">
                <a:solidFill>
                  <a:srgbClr val="00B050"/>
                </a:solidFill>
                <a:latin typeface="+mn-lt"/>
              </a:rPr>
              <a:t>ARIA</a:t>
            </a:r>
            <a:endParaRPr lang="en-US" sz="3600" b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2BB2BDB-B6CF-5489-FCE1-6A2C1A6E5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819" y="62150"/>
            <a:ext cx="985181" cy="49780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ABBD5A9-6710-8225-A5EC-900DC0083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55" y="84971"/>
            <a:ext cx="807206" cy="506554"/>
          </a:xfrm>
          <a:prstGeom prst="rect">
            <a:avLst/>
          </a:prstGeom>
        </p:spPr>
      </p:pic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9F0F137A-B1C1-0FA4-370E-502D7B3A0EEE}"/>
              </a:ext>
            </a:extLst>
          </p:cNvPr>
          <p:cNvCxnSpPr>
            <a:cxnSpLocks/>
          </p:cNvCxnSpPr>
          <p:nvPr/>
        </p:nvCxnSpPr>
        <p:spPr>
          <a:xfrm>
            <a:off x="3296653" y="639845"/>
            <a:ext cx="889534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1">
            <a:extLst>
              <a:ext uri="{FF2B5EF4-FFF2-40B4-BE49-F238E27FC236}">
                <a16:creationId xmlns:a16="http://schemas.microsoft.com/office/drawing/2014/main" id="{B2F021EC-8214-DA8E-8F8C-48199E334E40}"/>
              </a:ext>
            </a:extLst>
          </p:cNvPr>
          <p:cNvSpPr txBox="1">
            <a:spLocks/>
          </p:cNvSpPr>
          <p:nvPr/>
        </p:nvSpPr>
        <p:spPr>
          <a:xfrm>
            <a:off x="762107" y="638173"/>
            <a:ext cx="10515600" cy="712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EuPRAXIA@SPARC_LAB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Beamlines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BBBDDB2-4471-AEB3-5A44-BE8CFDDDF8E6}"/>
              </a:ext>
            </a:extLst>
          </p:cNvPr>
          <p:cNvSpPr txBox="1"/>
          <p:nvPr/>
        </p:nvSpPr>
        <p:spPr>
          <a:xfrm>
            <a:off x="2" y="-4588"/>
            <a:ext cx="35954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cs typeface="Dubai Light" panose="020B0303030403030204" pitchFamily="34" charset="-78"/>
              </a:rPr>
              <a:t>WA 8 – Users</a:t>
            </a:r>
          </a:p>
          <a:p>
            <a:pPr algn="ctr"/>
            <a:endParaRPr lang="en-US" sz="3000" b="1" dirty="0">
              <a:solidFill>
                <a:srgbClr val="002060"/>
              </a:solidFill>
              <a:cs typeface="Dubai Light" panose="020B0303030403030204" pitchFamily="34" charset="-78"/>
            </a:endParaRPr>
          </a:p>
          <a:p>
            <a:pPr algn="ctr"/>
            <a:endParaRPr lang="en-US" sz="3000" b="1" dirty="0">
              <a:solidFill>
                <a:srgbClr val="002060"/>
              </a:solidFill>
              <a:cs typeface="Dubai Light" panose="020B0303030403030204" pitchFamily="34" charset="-78"/>
            </a:endParaRPr>
          </a:p>
        </p:txBody>
      </p:sp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8E17D23D-66B1-C117-3195-2503C1A6E5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400390"/>
              </p:ext>
            </p:extLst>
          </p:nvPr>
        </p:nvGraphicFramePr>
        <p:xfrm>
          <a:off x="405930" y="2552219"/>
          <a:ext cx="6091632" cy="198120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3054724">
                  <a:extLst>
                    <a:ext uri="{9D8B030D-6E8A-4147-A177-3AD203B41FA5}">
                      <a16:colId xmlns:a16="http://schemas.microsoft.com/office/drawing/2014/main" val="3078946529"/>
                    </a:ext>
                  </a:extLst>
                </a:gridCol>
                <a:gridCol w="3036908">
                  <a:extLst>
                    <a:ext uri="{9D8B030D-6E8A-4147-A177-3AD203B41FA5}">
                      <a16:colId xmlns:a16="http://schemas.microsoft.com/office/drawing/2014/main" val="234598861"/>
                    </a:ext>
                  </a:extLst>
                </a:gridCol>
              </a:tblGrid>
              <a:tr h="360537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>
                          <a:solidFill>
                            <a:srgbClr val="002060"/>
                          </a:solidFill>
                        </a:rPr>
                        <a:t>Parameter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rgbClr val="002060"/>
                          </a:solidFill>
                        </a:rPr>
                        <a:t>Value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165261"/>
                  </a:ext>
                </a:extLst>
              </a:tr>
              <a:tr h="360537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>
                          <a:solidFill>
                            <a:srgbClr val="002060"/>
                          </a:solidFill>
                        </a:rPr>
                        <a:t>Wavelength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rgbClr val="002060"/>
                          </a:solidFill>
                          <a:sym typeface="Symbol" panose="05050102010706020507" pitchFamily="18" charset="2"/>
                        </a:rPr>
                        <a:t>4-10</a:t>
                      </a:r>
                      <a:r>
                        <a:rPr lang="it-IT" sz="2000" dirty="0">
                          <a:solidFill>
                            <a:srgbClr val="002060"/>
                          </a:solidFill>
                        </a:rPr>
                        <a:t> nm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438782"/>
                  </a:ext>
                </a:extLst>
              </a:tr>
              <a:tr h="360537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>
                          <a:solidFill>
                            <a:srgbClr val="002060"/>
                          </a:solidFill>
                        </a:rPr>
                        <a:t>Photons</a:t>
                      </a:r>
                      <a:r>
                        <a:rPr lang="it-IT" sz="2000" dirty="0">
                          <a:solidFill>
                            <a:srgbClr val="002060"/>
                          </a:solidFill>
                        </a:rPr>
                        <a:t>/</a:t>
                      </a:r>
                      <a:r>
                        <a:rPr lang="it-IT" sz="2000" dirty="0" err="1">
                          <a:solidFill>
                            <a:srgbClr val="002060"/>
                          </a:solidFill>
                        </a:rPr>
                        <a:t>pulse</a:t>
                      </a:r>
                      <a:r>
                        <a:rPr lang="it-IT" sz="2000" dirty="0">
                          <a:solidFill>
                            <a:srgbClr val="002060"/>
                          </a:solidFill>
                        </a:rPr>
                        <a:t> on sample*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>
                          <a:solidFill>
                            <a:srgbClr val="002060"/>
                          </a:solidFill>
                        </a:rPr>
                        <a:t> 10 </a:t>
                      </a:r>
                      <a:r>
                        <a:rPr lang="it-IT" sz="2000" baseline="30000" dirty="0">
                          <a:solidFill>
                            <a:srgbClr val="002060"/>
                          </a:solidFill>
                        </a:rPr>
                        <a:t>10</a:t>
                      </a:r>
                      <a:r>
                        <a:rPr lang="it-IT" sz="200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it-IT" sz="2000" dirty="0">
                          <a:solidFill>
                            <a:srgbClr val="002060"/>
                          </a:solidFill>
                        </a:rPr>
                        <a:t>- 10 </a:t>
                      </a:r>
                      <a:r>
                        <a:rPr lang="it-IT" sz="2000" baseline="30000" dirty="0">
                          <a:solidFill>
                            <a:srgbClr val="002060"/>
                          </a:solidFill>
                        </a:rPr>
                        <a:t>11</a:t>
                      </a:r>
                      <a:endParaRPr lang="en-GB" sz="2000" baseline="30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407336"/>
                  </a:ext>
                </a:extLst>
              </a:tr>
              <a:tr h="360537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>
                          <a:solidFill>
                            <a:srgbClr val="002060"/>
                          </a:solidFill>
                        </a:rPr>
                        <a:t>Pulse</a:t>
                      </a:r>
                      <a:r>
                        <a:rPr lang="it-IT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it-IT" sz="2000" dirty="0" err="1">
                          <a:solidFill>
                            <a:srgbClr val="002060"/>
                          </a:solidFill>
                        </a:rPr>
                        <a:t>duration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rgbClr val="002060"/>
                          </a:solidFill>
                        </a:rPr>
                        <a:t>&lt; 10 </a:t>
                      </a:r>
                      <a:r>
                        <a:rPr lang="it-IT" sz="2000" dirty="0" err="1">
                          <a:solidFill>
                            <a:srgbClr val="002060"/>
                          </a:solidFill>
                        </a:rPr>
                        <a:t>fs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691908"/>
                  </a:ext>
                </a:extLst>
              </a:tr>
              <a:tr h="360537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>
                          <a:solidFill>
                            <a:srgbClr val="002060"/>
                          </a:solidFill>
                        </a:rPr>
                        <a:t>Repetition</a:t>
                      </a:r>
                      <a:r>
                        <a:rPr lang="it-IT" sz="2000" dirty="0">
                          <a:solidFill>
                            <a:srgbClr val="002060"/>
                          </a:solidFill>
                        </a:rPr>
                        <a:t> rate**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rgbClr val="002060"/>
                          </a:solidFill>
                          <a:sym typeface="Symbol" panose="05050102010706020507" pitchFamily="18" charset="2"/>
                        </a:rPr>
                        <a:t>100 Hz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93599"/>
                  </a:ext>
                </a:extLst>
              </a:tr>
            </a:tbl>
          </a:graphicData>
        </a:graphic>
      </p:graphicFrame>
      <p:graphicFrame>
        <p:nvGraphicFramePr>
          <p:cNvPr id="13" name="Tabella 12">
            <a:extLst>
              <a:ext uri="{FF2B5EF4-FFF2-40B4-BE49-F238E27FC236}">
                <a16:creationId xmlns:a16="http://schemas.microsoft.com/office/drawing/2014/main" id="{D236F396-823E-773B-4A8D-098CDE54F2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71646"/>
              </p:ext>
            </p:extLst>
          </p:nvPr>
        </p:nvGraphicFramePr>
        <p:xfrm>
          <a:off x="7337394" y="2512860"/>
          <a:ext cx="4265721" cy="198120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2139098">
                  <a:extLst>
                    <a:ext uri="{9D8B030D-6E8A-4147-A177-3AD203B41FA5}">
                      <a16:colId xmlns:a16="http://schemas.microsoft.com/office/drawing/2014/main" val="3078946529"/>
                    </a:ext>
                  </a:extLst>
                </a:gridCol>
                <a:gridCol w="2126623">
                  <a:extLst>
                    <a:ext uri="{9D8B030D-6E8A-4147-A177-3AD203B41FA5}">
                      <a16:colId xmlns:a16="http://schemas.microsoft.com/office/drawing/2014/main" val="234598861"/>
                    </a:ext>
                  </a:extLst>
                </a:gridCol>
              </a:tblGrid>
              <a:tr h="291718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>
                          <a:solidFill>
                            <a:srgbClr val="002060"/>
                          </a:solidFill>
                        </a:rPr>
                        <a:t>Parameter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rgbClr val="002060"/>
                          </a:solidFill>
                        </a:rPr>
                        <a:t>Value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165261"/>
                  </a:ext>
                </a:extLst>
              </a:tr>
              <a:tr h="291718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>
                          <a:solidFill>
                            <a:srgbClr val="002060"/>
                          </a:solidFill>
                        </a:rPr>
                        <a:t>Wavelength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rgbClr val="002060"/>
                          </a:solidFill>
                        </a:rPr>
                        <a:t>50-180 nm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438782"/>
                  </a:ext>
                </a:extLst>
              </a:tr>
              <a:tr h="291718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>
                          <a:solidFill>
                            <a:srgbClr val="002060"/>
                          </a:solidFill>
                        </a:rPr>
                        <a:t>Photons</a:t>
                      </a:r>
                      <a:r>
                        <a:rPr lang="it-IT" sz="2000" dirty="0">
                          <a:solidFill>
                            <a:srgbClr val="002060"/>
                          </a:solidFill>
                        </a:rPr>
                        <a:t>/</a:t>
                      </a:r>
                      <a:r>
                        <a:rPr lang="it-IT" sz="2000" dirty="0" err="1">
                          <a:solidFill>
                            <a:srgbClr val="002060"/>
                          </a:solidFill>
                        </a:rPr>
                        <a:t>pulse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>
                          <a:solidFill>
                            <a:srgbClr val="002060"/>
                          </a:solidFill>
                        </a:rPr>
                        <a:t> 10 </a:t>
                      </a:r>
                      <a:r>
                        <a:rPr lang="it-IT" sz="2000" baseline="30000" dirty="0">
                          <a:solidFill>
                            <a:srgbClr val="002060"/>
                          </a:solidFill>
                        </a:rPr>
                        <a:t>13</a:t>
                      </a:r>
                      <a:r>
                        <a:rPr lang="it-IT" sz="200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it-IT" sz="2000" dirty="0">
                          <a:solidFill>
                            <a:srgbClr val="002060"/>
                          </a:solidFill>
                        </a:rPr>
                        <a:t>- 10 </a:t>
                      </a:r>
                      <a:r>
                        <a:rPr lang="it-IT" sz="2000" baseline="30000" dirty="0">
                          <a:solidFill>
                            <a:srgbClr val="002060"/>
                          </a:solidFill>
                        </a:rPr>
                        <a:t>14</a:t>
                      </a:r>
                      <a:endParaRPr lang="en-GB" sz="2000" baseline="30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407336"/>
                  </a:ext>
                </a:extLst>
              </a:tr>
              <a:tr h="291718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>
                          <a:solidFill>
                            <a:srgbClr val="002060"/>
                          </a:solidFill>
                        </a:rPr>
                        <a:t>Pulse</a:t>
                      </a:r>
                      <a:r>
                        <a:rPr lang="it-IT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it-IT" sz="2000" dirty="0" err="1">
                          <a:solidFill>
                            <a:srgbClr val="002060"/>
                          </a:solidFill>
                        </a:rPr>
                        <a:t>duration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rgbClr val="002060"/>
                          </a:solidFill>
                        </a:rPr>
                        <a:t>20/200 </a:t>
                      </a:r>
                      <a:r>
                        <a:rPr lang="it-IT" sz="2000" dirty="0" err="1">
                          <a:solidFill>
                            <a:srgbClr val="002060"/>
                          </a:solidFill>
                        </a:rPr>
                        <a:t>fs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691908"/>
                  </a:ext>
                </a:extLst>
              </a:tr>
              <a:tr h="291718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>
                          <a:solidFill>
                            <a:srgbClr val="002060"/>
                          </a:solidFill>
                        </a:rPr>
                        <a:t>Repetition</a:t>
                      </a:r>
                      <a:r>
                        <a:rPr lang="it-IT" sz="2000" dirty="0">
                          <a:solidFill>
                            <a:srgbClr val="002060"/>
                          </a:solidFill>
                        </a:rPr>
                        <a:t> rate**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Symbol" panose="05050102010706020507" pitchFamily="18" charset="2"/>
                        </a:rPr>
                        <a:t>100 Hz</a:t>
                      </a:r>
                      <a:endParaRPr lang="en-GB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93599"/>
                  </a:ext>
                </a:extLst>
              </a:tr>
            </a:tbl>
          </a:graphicData>
        </a:graphic>
      </p:graphicFrame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3AF1070-C08D-8E51-365E-4DA2CE744E39}"/>
              </a:ext>
            </a:extLst>
          </p:cNvPr>
          <p:cNvSpPr txBox="1"/>
          <p:nvPr/>
        </p:nvSpPr>
        <p:spPr>
          <a:xfrm>
            <a:off x="405929" y="4966567"/>
            <a:ext cx="105155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dirty="0">
              <a:solidFill>
                <a:srgbClr val="334186"/>
              </a:solidFill>
            </a:endParaRPr>
          </a:p>
          <a:p>
            <a:pPr algn="l"/>
            <a:r>
              <a:rPr lang="it-IT" sz="1800" dirty="0">
                <a:solidFill>
                  <a:srgbClr val="334186"/>
                </a:solidFill>
              </a:rPr>
              <a:t>* An </a:t>
            </a:r>
            <a:r>
              <a:rPr lang="it-IT" sz="1800" dirty="0" err="1">
                <a:solidFill>
                  <a:srgbClr val="334186"/>
                </a:solidFill>
              </a:rPr>
              <a:t>order</a:t>
            </a:r>
            <a:r>
              <a:rPr lang="it-IT" sz="1800" dirty="0">
                <a:solidFill>
                  <a:srgbClr val="334186"/>
                </a:solidFill>
              </a:rPr>
              <a:t> of </a:t>
            </a:r>
            <a:r>
              <a:rPr lang="it-IT" sz="1800" dirty="0" err="1">
                <a:solidFill>
                  <a:srgbClr val="334186"/>
                </a:solidFill>
              </a:rPr>
              <a:t>magnitude</a:t>
            </a:r>
            <a:r>
              <a:rPr lang="it-IT" sz="1800" dirty="0">
                <a:solidFill>
                  <a:srgbClr val="334186"/>
                </a:solidFill>
              </a:rPr>
              <a:t> range </a:t>
            </a:r>
            <a:r>
              <a:rPr lang="it-IT" sz="1800" dirty="0" err="1">
                <a:solidFill>
                  <a:srgbClr val="334186"/>
                </a:solidFill>
              </a:rPr>
              <a:t>is</a:t>
            </a:r>
            <a:r>
              <a:rPr lang="it-IT" sz="1800" dirty="0">
                <a:solidFill>
                  <a:srgbClr val="334186"/>
                </a:solidFill>
              </a:rPr>
              <a:t> </a:t>
            </a:r>
            <a:r>
              <a:rPr lang="it-IT" sz="1800" dirty="0" err="1">
                <a:solidFill>
                  <a:srgbClr val="334186"/>
                </a:solidFill>
              </a:rPr>
              <a:t>given</a:t>
            </a:r>
            <a:r>
              <a:rPr lang="it-IT" dirty="0">
                <a:solidFill>
                  <a:srgbClr val="334186"/>
                </a:solidFill>
              </a:rPr>
              <a:t>, </a:t>
            </a:r>
            <a:r>
              <a:rPr lang="it-IT" dirty="0" err="1">
                <a:solidFill>
                  <a:srgbClr val="334186"/>
                </a:solidFill>
              </a:rPr>
              <a:t>since</a:t>
            </a:r>
            <a:r>
              <a:rPr lang="it-IT" dirty="0">
                <a:solidFill>
                  <a:srgbClr val="334186"/>
                </a:solidFill>
              </a:rPr>
              <a:t> </a:t>
            </a:r>
            <a:r>
              <a:rPr lang="it-IT" sz="1800" dirty="0" err="1">
                <a:solidFill>
                  <a:srgbClr val="334186"/>
                </a:solidFill>
              </a:rPr>
              <a:t>final</a:t>
            </a:r>
            <a:r>
              <a:rPr lang="it-IT" sz="1800" dirty="0">
                <a:solidFill>
                  <a:srgbClr val="334186"/>
                </a:solidFill>
              </a:rPr>
              <a:t> </a:t>
            </a:r>
            <a:r>
              <a:rPr lang="it-IT" sz="1800" dirty="0" err="1">
                <a:solidFill>
                  <a:srgbClr val="334186"/>
                </a:solidFill>
              </a:rPr>
              <a:t>numbers</a:t>
            </a:r>
            <a:r>
              <a:rPr lang="it-IT" sz="1800" dirty="0">
                <a:solidFill>
                  <a:srgbClr val="334186"/>
                </a:solidFill>
              </a:rPr>
              <a:t> </a:t>
            </a:r>
            <a:r>
              <a:rPr lang="it-IT" sz="1800" dirty="0" err="1">
                <a:solidFill>
                  <a:srgbClr val="334186"/>
                </a:solidFill>
              </a:rPr>
              <a:t>will</a:t>
            </a:r>
            <a:r>
              <a:rPr lang="it-IT" sz="1800" dirty="0">
                <a:solidFill>
                  <a:srgbClr val="334186"/>
                </a:solidFill>
              </a:rPr>
              <a:t> </a:t>
            </a:r>
            <a:r>
              <a:rPr lang="it-IT" sz="1800" dirty="0" err="1">
                <a:solidFill>
                  <a:srgbClr val="334186"/>
                </a:solidFill>
              </a:rPr>
              <a:t>depend</a:t>
            </a:r>
            <a:r>
              <a:rPr lang="it-IT" sz="1800" dirty="0">
                <a:solidFill>
                  <a:srgbClr val="334186"/>
                </a:solidFill>
              </a:rPr>
              <a:t> on the </a:t>
            </a:r>
            <a:r>
              <a:rPr lang="it-IT" sz="1800" dirty="0" err="1">
                <a:solidFill>
                  <a:srgbClr val="334186"/>
                </a:solidFill>
              </a:rPr>
              <a:t>beamline</a:t>
            </a:r>
            <a:r>
              <a:rPr lang="it-IT" sz="1800" dirty="0">
                <a:solidFill>
                  <a:srgbClr val="334186"/>
                </a:solidFill>
              </a:rPr>
              <a:t> </a:t>
            </a:r>
            <a:r>
              <a:rPr lang="it-IT" sz="1800" dirty="0" err="1">
                <a:solidFill>
                  <a:srgbClr val="334186"/>
                </a:solidFill>
              </a:rPr>
              <a:t>optics</a:t>
            </a:r>
            <a:endParaRPr lang="it-IT" sz="1800" dirty="0">
              <a:solidFill>
                <a:srgbClr val="334186"/>
              </a:solidFill>
            </a:endParaRPr>
          </a:p>
          <a:p>
            <a:pPr algn="l"/>
            <a:r>
              <a:rPr lang="it-IT" sz="1800" dirty="0">
                <a:solidFill>
                  <a:srgbClr val="334186"/>
                </a:solidFill>
              </a:rPr>
              <a:t>** Options to </a:t>
            </a:r>
            <a:r>
              <a:rPr lang="it-IT" sz="1800" dirty="0" err="1">
                <a:solidFill>
                  <a:srgbClr val="334186"/>
                </a:solidFill>
              </a:rPr>
              <a:t>run</a:t>
            </a:r>
            <a:r>
              <a:rPr lang="it-IT" sz="1800" dirty="0">
                <a:solidFill>
                  <a:srgbClr val="334186"/>
                </a:solidFill>
              </a:rPr>
              <a:t> @ 400 Hz are </a:t>
            </a:r>
            <a:r>
              <a:rPr lang="it-IT" sz="1800" dirty="0" err="1">
                <a:solidFill>
                  <a:srgbClr val="334186"/>
                </a:solidFill>
              </a:rPr>
              <a:t>being</a:t>
            </a:r>
            <a:r>
              <a:rPr lang="it-IT" sz="1800" dirty="0">
                <a:solidFill>
                  <a:srgbClr val="334186"/>
                </a:solidFill>
              </a:rPr>
              <a:t> </a:t>
            </a:r>
            <a:r>
              <a:rPr lang="it-IT" sz="1800" dirty="0" err="1">
                <a:solidFill>
                  <a:srgbClr val="334186"/>
                </a:solidFill>
              </a:rPr>
              <a:t>explored</a:t>
            </a:r>
            <a:r>
              <a:rPr lang="it-IT" sz="1800" dirty="0">
                <a:solidFill>
                  <a:srgbClr val="334186"/>
                </a:solidFill>
              </a:rPr>
              <a:t> </a:t>
            </a:r>
          </a:p>
        </p:txBody>
      </p:sp>
      <p:sp>
        <p:nvSpPr>
          <p:cNvPr id="5" name="Doppia parentesi quadra 4">
            <a:extLst>
              <a:ext uri="{FF2B5EF4-FFF2-40B4-BE49-F238E27FC236}">
                <a16:creationId xmlns:a16="http://schemas.microsoft.com/office/drawing/2014/main" id="{FF54E694-DE32-D0B7-4BDF-98539CB637F3}"/>
              </a:ext>
            </a:extLst>
          </p:cNvPr>
          <p:cNvSpPr/>
          <p:nvPr/>
        </p:nvSpPr>
        <p:spPr>
          <a:xfrm>
            <a:off x="7121676" y="2259963"/>
            <a:ext cx="4765524" cy="2472473"/>
          </a:xfrm>
          <a:prstGeom prst="bracketPair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3039D34-5DCE-37E7-E1B1-E34EF2ACC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280" y="19316"/>
            <a:ext cx="2726226" cy="60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06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594" y="4121623"/>
            <a:ext cx="2122665" cy="1771830"/>
          </a:xfrm>
          <a:prstGeom prst="rect">
            <a:avLst/>
          </a:prstGeom>
        </p:spPr>
      </p:pic>
      <p:sp>
        <p:nvSpPr>
          <p:cNvPr id="10" name="Rectangle 7"/>
          <p:cNvSpPr txBox="1">
            <a:spLocks noChangeArrowheads="1"/>
          </p:cNvSpPr>
          <p:nvPr/>
        </p:nvSpPr>
        <p:spPr>
          <a:xfrm>
            <a:off x="34030" y="2532840"/>
            <a:ext cx="8558544" cy="3933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it-IT" sz="2400" dirty="0">
                <a:solidFill>
                  <a:srgbClr val="00206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Coherent imaging</a:t>
            </a:r>
          </a:p>
          <a:p>
            <a:endParaRPr lang="en-US" altLang="it-IT" sz="2400" dirty="0">
              <a:solidFill>
                <a:srgbClr val="00206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en-US" altLang="it-IT" sz="2400" dirty="0">
              <a:solidFill>
                <a:srgbClr val="00206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en-US" altLang="it-IT" sz="2400" dirty="0">
              <a:solidFill>
                <a:srgbClr val="00206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altLang="it-IT" sz="2400" dirty="0">
                <a:solidFill>
                  <a:srgbClr val="00206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X-ray absorption</a:t>
            </a:r>
          </a:p>
          <a:p>
            <a:endParaRPr lang="en-US" altLang="it-IT" sz="2400" dirty="0">
              <a:solidFill>
                <a:srgbClr val="00206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altLang="it-IT" sz="2400" dirty="0">
                <a:solidFill>
                  <a:srgbClr val="00206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Raman                         </a:t>
            </a:r>
          </a:p>
          <a:p>
            <a:r>
              <a:rPr lang="en-US" altLang="it-IT" sz="2400" dirty="0">
                <a:solidFill>
                  <a:srgbClr val="00206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			spectroscopies</a:t>
            </a:r>
          </a:p>
          <a:p>
            <a:r>
              <a:rPr lang="en-US" altLang="it-IT" sz="2400" dirty="0">
                <a:solidFill>
                  <a:srgbClr val="00206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Photoemission</a:t>
            </a:r>
          </a:p>
          <a:p>
            <a:endParaRPr lang="en-US" altLang="it-IT" sz="2400" dirty="0">
              <a:solidFill>
                <a:srgbClr val="00206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altLang="it-IT" sz="2400" dirty="0">
                <a:solidFill>
                  <a:srgbClr val="00206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Ions</a:t>
            </a:r>
          </a:p>
          <a:p>
            <a:endParaRPr lang="en-US" altLang="it-IT" sz="2400" dirty="0">
              <a:solidFill>
                <a:srgbClr val="00206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en-US" altLang="it-IT" sz="2400" dirty="0">
              <a:solidFill>
                <a:srgbClr val="00206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altLang="it-IT" sz="2400" dirty="0">
                <a:solidFill>
                  <a:srgbClr val="00206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Coulomb Explosion</a:t>
            </a:r>
          </a:p>
          <a:p>
            <a:r>
              <a:rPr lang="en-US" altLang="it-IT" sz="2400" dirty="0">
                <a:solidFill>
                  <a:srgbClr val="00206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				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37471" y="1833324"/>
            <a:ext cx="1751662" cy="174827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1959" y="5633701"/>
            <a:ext cx="4956296" cy="1174686"/>
          </a:xfrm>
          <a:prstGeom prst="rect">
            <a:avLst/>
          </a:prstGeom>
        </p:spPr>
      </p:pic>
      <p:pic>
        <p:nvPicPr>
          <p:cNvPr id="13" name="Picture 2" descr="https://ars.els-cdn.com/content/image/1-s2.0-S001085450400058X-gr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975" y="2837413"/>
            <a:ext cx="2023441" cy="148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"/>
          <p:cNvSpPr txBox="1">
            <a:spLocks noChangeArrowheads="1"/>
          </p:cNvSpPr>
          <p:nvPr/>
        </p:nvSpPr>
        <p:spPr>
          <a:xfrm>
            <a:off x="8125554" y="2009292"/>
            <a:ext cx="4066446" cy="3933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it-IT" sz="2400" b="1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Proteins</a:t>
            </a:r>
          </a:p>
          <a:p>
            <a:pPr algn="ctr"/>
            <a:r>
              <a:rPr lang="en-US" altLang="it-IT" sz="2400" b="1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Viruses</a:t>
            </a:r>
          </a:p>
          <a:p>
            <a:pPr algn="ctr"/>
            <a:r>
              <a:rPr lang="en-US" altLang="it-IT" sz="2400" b="1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Bacteria</a:t>
            </a:r>
          </a:p>
          <a:p>
            <a:pPr algn="ctr"/>
            <a:r>
              <a:rPr lang="en-US" altLang="it-IT" sz="2400" b="1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Cells</a:t>
            </a:r>
          </a:p>
          <a:p>
            <a:pPr algn="ctr"/>
            <a:r>
              <a:rPr lang="en-US" altLang="it-IT" sz="2400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Metals</a:t>
            </a:r>
          </a:p>
          <a:p>
            <a:pPr algn="ctr"/>
            <a:r>
              <a:rPr lang="en-US" altLang="it-IT" sz="2400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Semiconductors</a:t>
            </a:r>
          </a:p>
          <a:p>
            <a:pPr algn="ctr"/>
            <a:r>
              <a:rPr lang="en-US" altLang="it-IT" sz="2400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Superconductors</a:t>
            </a:r>
          </a:p>
          <a:p>
            <a:pPr algn="ctr"/>
            <a:r>
              <a:rPr lang="en-US" altLang="it-IT" sz="2400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Magnetic materials</a:t>
            </a:r>
          </a:p>
          <a:p>
            <a:pPr algn="ctr"/>
            <a:r>
              <a:rPr lang="en-US" altLang="it-IT" sz="2400" b="1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Organic molecules</a:t>
            </a:r>
          </a:p>
          <a:p>
            <a:pPr algn="ctr"/>
            <a:endParaRPr lang="en-US" altLang="it-IT" sz="2400" b="1" dirty="0">
              <a:solidFill>
                <a:srgbClr val="C0000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en-US" altLang="it-IT" sz="2400" dirty="0">
                <a:solidFill>
                  <a:srgbClr val="00206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				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D4007DD-4507-16F5-D376-1D66FB8E0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819" y="62150"/>
            <a:ext cx="985181" cy="4978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E52A7EE-D12D-6047-D061-06073BC47A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55" y="84971"/>
            <a:ext cx="807206" cy="506554"/>
          </a:xfrm>
          <a:prstGeom prst="rect">
            <a:avLst/>
          </a:prstGeom>
        </p:spPr>
      </p:pic>
      <p:cxnSp>
        <p:nvCxnSpPr>
          <p:cNvPr id="8" name="Straight Connector 5">
            <a:extLst>
              <a:ext uri="{FF2B5EF4-FFF2-40B4-BE49-F238E27FC236}">
                <a16:creationId xmlns:a16="http://schemas.microsoft.com/office/drawing/2014/main" id="{F453E819-8D8F-B318-E1B9-0EF794B128BE}"/>
              </a:ext>
            </a:extLst>
          </p:cNvPr>
          <p:cNvCxnSpPr>
            <a:cxnSpLocks/>
          </p:cNvCxnSpPr>
          <p:nvPr/>
        </p:nvCxnSpPr>
        <p:spPr>
          <a:xfrm>
            <a:off x="3296653" y="639845"/>
            <a:ext cx="889534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olo 1">
            <a:extLst>
              <a:ext uri="{FF2B5EF4-FFF2-40B4-BE49-F238E27FC236}">
                <a16:creationId xmlns:a16="http://schemas.microsoft.com/office/drawing/2014/main" id="{4C843211-5A26-17BF-ACEE-F44A22ABD303}"/>
              </a:ext>
            </a:extLst>
          </p:cNvPr>
          <p:cNvSpPr txBox="1">
            <a:spLocks/>
          </p:cNvSpPr>
          <p:nvPr/>
        </p:nvSpPr>
        <p:spPr>
          <a:xfrm>
            <a:off x="762107" y="969423"/>
            <a:ext cx="10515600" cy="712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>
                <a:solidFill>
                  <a:srgbClr val="002060"/>
                </a:solidFill>
                <a:latin typeface="+mn-lt"/>
              </a:rPr>
              <a:t>Science @ 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AQUA</a:t>
            </a:r>
            <a:endParaRPr lang="en-US" sz="3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60664092-425B-F75E-D98A-CE7ABA0AC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2280" y="19316"/>
            <a:ext cx="2726226" cy="604339"/>
          </a:xfrm>
          <a:prstGeom prst="rect">
            <a:avLst/>
          </a:prstGeom>
        </p:spPr>
      </p:pic>
      <p:sp>
        <p:nvSpPr>
          <p:cNvPr id="16" name="Parentesi graffa chiusa 15">
            <a:extLst>
              <a:ext uri="{FF2B5EF4-FFF2-40B4-BE49-F238E27FC236}">
                <a16:creationId xmlns:a16="http://schemas.microsoft.com/office/drawing/2014/main" id="{FED25598-C81D-70F7-F223-43679A59B888}"/>
              </a:ext>
            </a:extLst>
          </p:cNvPr>
          <p:cNvSpPr/>
          <p:nvPr/>
        </p:nvSpPr>
        <p:spPr>
          <a:xfrm>
            <a:off x="2230298" y="3483425"/>
            <a:ext cx="440331" cy="2046514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44639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1677</Words>
  <Application>Microsoft Office PowerPoint</Application>
  <PresentationFormat>Widescreen</PresentationFormat>
  <Paragraphs>311</Paragraphs>
  <Slides>29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9" baseType="lpstr">
      <vt:lpstr>Arial</vt:lpstr>
      <vt:lpstr>Calibri</vt:lpstr>
      <vt:lpstr>Calibri </vt:lpstr>
      <vt:lpstr>Calibri Light</vt:lpstr>
      <vt:lpstr>Cambria</vt:lpstr>
      <vt:lpstr>Dubai Light</vt:lpstr>
      <vt:lpstr>Helvetica</vt:lpstr>
      <vt:lpstr>Symbol</vt:lpstr>
      <vt:lpstr>Wingdings</vt:lpstr>
      <vt:lpstr>Tema di Office</vt:lpstr>
      <vt:lpstr>Francesco Stellato University of Rome Tor Vergata &amp; INFN on behalf of the WA8 collaboration team &amp; (in particular/in addition) Emiliano De Santis, Tomas André, Richard Bean, Massimo Ferrario, Augusto Marcelli, Velia Minicozzi, Emiliano Principi, Nicusor Tımneanu, Carl Caleman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Stellato</dc:creator>
  <cp:lastModifiedBy>Francesco Stellato</cp:lastModifiedBy>
  <cp:revision>57</cp:revision>
  <dcterms:created xsi:type="dcterms:W3CDTF">2022-09-20T14:26:41Z</dcterms:created>
  <dcterms:modified xsi:type="dcterms:W3CDTF">2025-06-14T13:44:46Z</dcterms:modified>
</cp:coreProperties>
</file>