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309" r:id="rId4"/>
    <p:sldId id="706" r:id="rId5"/>
    <p:sldId id="265" r:id="rId6"/>
    <p:sldId id="698" r:id="rId7"/>
    <p:sldId id="271" r:id="rId8"/>
    <p:sldId id="704" r:id="rId9"/>
    <p:sldId id="705" r:id="rId10"/>
    <p:sldId id="718" r:id="rId11"/>
    <p:sldId id="694" r:id="rId12"/>
    <p:sldId id="268" r:id="rId13"/>
    <p:sldId id="266" r:id="rId14"/>
    <p:sldId id="703" r:id="rId15"/>
    <p:sldId id="472" r:id="rId16"/>
    <p:sldId id="469" r:id="rId17"/>
    <p:sldId id="717" r:id="rId18"/>
    <p:sldId id="707" r:id="rId19"/>
    <p:sldId id="465" r:id="rId20"/>
    <p:sldId id="709" r:id="rId21"/>
    <p:sldId id="715" r:id="rId22"/>
    <p:sldId id="716" r:id="rId23"/>
    <p:sldId id="471" r:id="rId24"/>
    <p:sldId id="722" r:id="rId25"/>
    <p:sldId id="714" r:id="rId26"/>
    <p:sldId id="719" r:id="rId27"/>
    <p:sldId id="721" r:id="rId28"/>
    <p:sldId id="264" r:id="rId2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5">
          <p15:clr>
            <a:srgbClr val="A4A3A4"/>
          </p15:clr>
        </p15:guide>
        <p15:guide id="2" pos="11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9AA"/>
    <a:srgbClr val="003A69"/>
    <a:srgbClr val="003A00"/>
    <a:srgbClr val="E4E4E4"/>
    <a:srgbClr val="004884"/>
    <a:srgbClr val="003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94" autoAdjust="0"/>
  </p:normalViewPr>
  <p:slideViewPr>
    <p:cSldViewPr snapToGrid="0" snapToObjects="1" showGuides="1">
      <p:cViewPr>
        <p:scale>
          <a:sx n="86" d="100"/>
          <a:sy n="86" d="100"/>
        </p:scale>
        <p:origin x="894" y="9"/>
      </p:cViewPr>
      <p:guideLst>
        <p:guide orient="horz" pos="4225"/>
        <p:guide pos="11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328BB-3E7D-1545-8629-739FE7FE78CD}" type="datetimeFigureOut">
              <a:rPr lang="it-IT" smtClean="0"/>
              <a:t>18/06/2025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625A-8487-0243-9438-3D7ABEA72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6677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52F6F-5890-184D-BFAC-2DB3B24676C1}" type="datetimeFigureOut">
              <a:rPr lang="it-IT" smtClean="0"/>
              <a:t>18/06/2025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67DBE-D3BB-F74E-84C1-4CEDFE4037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745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3850294" y="9427766"/>
            <a:ext cx="2945861" cy="49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511" tIns="43256" rIns="86511" bIns="43256" anchor="b"/>
          <a:lstStyle>
            <a:lvl1pPr defTabSz="903288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defTabSz="903288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defTabSz="903288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defTabSz="903288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defTabSz="903288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</a:pPr>
            <a:fld id="{8D56A6F1-6103-4A5E-828A-8B34C8F5CF96}" type="slidenum">
              <a:rPr lang="it-IT" altLang="it-IT">
                <a:solidFill>
                  <a:schemeClr val="tx1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</a:pPr>
              <a:t>3</a:t>
            </a:fld>
            <a:endParaRPr lang="it-IT" altLang="it-IT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8003" name="Text Box 2"/>
          <p:cNvSpPr txBox="1">
            <a:spLocks noChangeArrowheads="1"/>
          </p:cNvSpPr>
          <p:nvPr/>
        </p:nvSpPr>
        <p:spPr bwMode="auto">
          <a:xfrm>
            <a:off x="1133960" y="754468"/>
            <a:ext cx="4529756" cy="372152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6511" tIns="43256" rIns="86511" bIns="43256" anchor="ctr"/>
          <a:lstStyle>
            <a:lvl1pPr defTabSz="903288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defTabSz="903288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defTabSz="903288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defTabSz="903288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defTabSz="903288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9032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1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8004" name="Rectangle 3"/>
          <p:cNvSpPr>
            <a:spLocks noGrp="1" noChangeArrowheads="1"/>
          </p:cNvSpPr>
          <p:nvPr>
            <p:ph type="body"/>
          </p:nvPr>
        </p:nvSpPr>
        <p:spPr>
          <a:xfrm>
            <a:off x="679464" y="4714653"/>
            <a:ext cx="5432668" cy="446059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863134"/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314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73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inizi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872" y="1730108"/>
            <a:ext cx="9165896" cy="374555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 userDrawn="1"/>
        </p:nvSpPr>
        <p:spPr>
          <a:xfrm>
            <a:off x="0" y="6572392"/>
            <a:ext cx="9165896" cy="305011"/>
          </a:xfrm>
          <a:prstGeom prst="rect">
            <a:avLst/>
          </a:prstGeom>
          <a:solidFill>
            <a:srgbClr val="2D7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 userDrawn="1"/>
        </p:nvSpPr>
        <p:spPr>
          <a:xfrm>
            <a:off x="872" y="5054747"/>
            <a:ext cx="9165896" cy="957692"/>
          </a:xfrm>
          <a:prstGeom prst="rect">
            <a:avLst/>
          </a:prstGeom>
          <a:solidFill>
            <a:srgbClr val="0048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0" y="0"/>
            <a:ext cx="9144000" cy="1740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14335" y="3152003"/>
            <a:ext cx="8440819" cy="430887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800" b="0" i="0" baseline="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Sottotitolo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sp>
        <p:nvSpPr>
          <p:cNvPr id="5" name="Segnaposto testo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4334" y="5149831"/>
            <a:ext cx="8440818" cy="369332"/>
          </a:xfrm>
        </p:spPr>
        <p:txBody>
          <a:bodyPr wrap="square" l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+mj-lt"/>
              </a:defRPr>
            </a:lvl1pPr>
            <a:lvl2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2pPr>
            <a:lvl3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3pPr>
            <a:lvl4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4pPr>
            <a:lvl5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it-IT" dirty="0"/>
              <a:t>Autore Dipartimento/Unità – </a:t>
            </a:r>
            <a:r>
              <a:rPr lang="it-IT" dirty="0" err="1"/>
              <a:t>Arial</a:t>
            </a:r>
            <a:r>
              <a:rPr lang="it-IT" dirty="0"/>
              <a:t> 18 </a:t>
            </a:r>
            <a:r>
              <a:rPr lang="it-IT" dirty="0" err="1"/>
              <a:t>pt</a:t>
            </a:r>
            <a:endParaRPr lang="it-IT" dirty="0"/>
          </a:p>
        </p:txBody>
      </p:sp>
      <p:sp>
        <p:nvSpPr>
          <p:cNvPr id="9" name="Titolo 8"/>
          <p:cNvSpPr>
            <a:spLocks noGrp="1"/>
          </p:cNvSpPr>
          <p:nvPr userDrawn="1">
            <p:ph type="title" hasCustomPrompt="1"/>
          </p:nvPr>
        </p:nvSpPr>
        <p:spPr>
          <a:xfrm>
            <a:off x="514335" y="2228409"/>
            <a:ext cx="8440819" cy="492443"/>
          </a:xfrm>
        </p:spPr>
        <p:txBody>
          <a:bodyPr lIns="0"/>
          <a:lstStyle>
            <a:lvl1pPr>
              <a:defRPr sz="32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pic>
        <p:nvPicPr>
          <p:cNvPr id="2" name="Immagine 1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2439"/>
            <a:ext cx="9144000" cy="574536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4214797"/>
            <a:ext cx="8440738" cy="40011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 i="1" baseline="0">
                <a:solidFill>
                  <a:schemeClr val="bg1"/>
                </a:solidFill>
              </a:defRPr>
            </a:lvl1pPr>
            <a:lvl2pPr>
              <a:defRPr sz="1800" i="1">
                <a:solidFill>
                  <a:schemeClr val="bg1"/>
                </a:solidFill>
              </a:defRPr>
            </a:lvl2pPr>
            <a:lvl3pPr>
              <a:defRPr sz="1800" i="1">
                <a:solidFill>
                  <a:schemeClr val="bg1"/>
                </a:solidFill>
              </a:defRPr>
            </a:lvl3pPr>
            <a:lvl4pPr>
              <a:defRPr sz="1800" i="1">
                <a:solidFill>
                  <a:schemeClr val="bg1"/>
                </a:solidFill>
              </a:defRPr>
            </a:lvl4pPr>
            <a:lvl5pPr>
              <a:defRPr sz="1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Luogo e data – </a:t>
            </a:r>
            <a:r>
              <a:rPr lang="it-IT" dirty="0" err="1"/>
              <a:t>Arial</a:t>
            </a:r>
            <a:r>
              <a:rPr lang="it-IT" dirty="0"/>
              <a:t> 20pt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9390" y="421550"/>
            <a:ext cx="6114414" cy="11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71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13414" y="1071248"/>
            <a:ext cx="8228898" cy="1877437"/>
          </a:xfrm>
        </p:spPr>
        <p:txBody>
          <a:bodyPr/>
          <a:lstStyle/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413061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25663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8C6E9-D152-4782-A208-3D95D90646F9}" type="datetime1">
              <a:rPr lang="fr-FR"/>
              <a:pPr>
                <a:defRPr/>
              </a:pPr>
              <a:t>18/06/2025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B94EA-CDD7-4C07-A589-88658A632C96}" type="slidenum">
              <a:rPr lang="fr-CA"/>
              <a:pPr>
                <a:defRPr/>
              </a:pPr>
              <a:t>‹N›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134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303802"/>
            <a:ext cx="82296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413414" y="1253067"/>
            <a:ext cx="8229600" cy="400110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413414" y="2017397"/>
            <a:ext cx="82295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413414" y="3409088"/>
            <a:ext cx="8229599" cy="929485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7272" y="6356352"/>
            <a:ext cx="489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754189" y="6356350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956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303802"/>
            <a:ext cx="8229600" cy="40011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00110"/>
          </a:xfrm>
        </p:spPr>
        <p:txBody>
          <a:bodyPr>
            <a:sp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5" name="Segnaposto tabella 4"/>
          <p:cNvSpPr>
            <a:spLocks noGrp="1"/>
          </p:cNvSpPr>
          <p:nvPr>
            <p:ph type="tbl" sz="quarter" idx="13" hasCustomPrompt="1"/>
          </p:nvPr>
        </p:nvSpPr>
        <p:spPr>
          <a:xfrm>
            <a:off x="457200" y="2495552"/>
            <a:ext cx="8185150" cy="3255433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it-IT" dirty="0"/>
              <a:t>Cliccare sull’icona per inserire la tabella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7272" y="6356352"/>
            <a:ext cx="489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754189" y="6356350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874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0" y="1"/>
            <a:ext cx="9144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246084"/>
            <a:ext cx="8229600" cy="40011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3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Titolo box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9" y="1535113"/>
            <a:ext cx="4041775" cy="639763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Titolo box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197272" y="6356352"/>
            <a:ext cx="489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754189" y="6356350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365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olo a sinistra testo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457204" y="273051"/>
            <a:ext cx="3008313" cy="5853112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4" y="1127325"/>
            <a:ext cx="3008313" cy="307777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3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4" y="1435103"/>
            <a:ext cx="3008313" cy="338554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Testo descrittivo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7272" y="6356352"/>
            <a:ext cx="489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754189" y="6356350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856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7"/>
          <p:cNvSpPr/>
          <p:nvPr userDrawn="1"/>
        </p:nvSpPr>
        <p:spPr>
          <a:xfrm>
            <a:off x="0" y="2"/>
            <a:ext cx="9144000" cy="6273612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3" hasCustomPrompt="1"/>
          </p:nvPr>
        </p:nvSpPr>
        <p:spPr>
          <a:xfrm>
            <a:off x="457202" y="226977"/>
            <a:ext cx="3008313" cy="5853113"/>
          </a:xfrm>
          <a:ln w="12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8,57 cm (540px) per 14,29cm (900px)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1072976"/>
            <a:ext cx="5111750" cy="187743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Titolo 10"/>
          <p:cNvSpPr>
            <a:spLocks noGrp="1"/>
          </p:cNvSpPr>
          <p:nvPr>
            <p:ph type="title" hasCustomPrompt="1"/>
          </p:nvPr>
        </p:nvSpPr>
        <p:spPr>
          <a:xfrm>
            <a:off x="3575050" y="281904"/>
            <a:ext cx="5067964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7272" y="6356352"/>
            <a:ext cx="489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754189" y="6356350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579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2"/>
            <a:ext cx="9144000" cy="6273612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5059564"/>
            <a:ext cx="5486400" cy="307777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260354"/>
          </a:xfrm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25,4 cm (1600px) per 14,29cm (900px)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40"/>
            <a:ext cx="5486400" cy="307777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Testo descrittivo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7272" y="6356352"/>
            <a:ext cx="489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754189" y="6356350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45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testo sfondo 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20498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it-IT" dirty="0"/>
              <a:t>Immagine a tutto schermo con box per testo bianco su sfondo scuro</a:t>
            </a:r>
            <a:br>
              <a:rPr lang="it-IT" dirty="0"/>
            </a:br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25,4 cm (1600px) per 14,29cm (900px)</a:t>
            </a:r>
          </a:p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66800" y="4360058"/>
            <a:ext cx="7242444" cy="804863"/>
          </a:xfrm>
          <a:solidFill>
            <a:srgbClr val="003A69">
              <a:alpha val="86000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Testo descrittivo su sfondo scuro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7272" y="6356352"/>
            <a:ext cx="489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754189" y="6356350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530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 userDrawn="1"/>
        </p:nvSpPr>
        <p:spPr>
          <a:xfrm>
            <a:off x="3087476" y="1538329"/>
            <a:ext cx="3240000" cy="3240000"/>
          </a:xfrm>
          <a:prstGeom prst="ellipse">
            <a:avLst/>
          </a:prstGeom>
          <a:solidFill>
            <a:srgbClr val="0048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 userDrawn="1"/>
        </p:nvSpPr>
        <p:spPr>
          <a:xfrm>
            <a:off x="0" y="3295534"/>
            <a:ext cx="9144000" cy="751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2857328" y="1775802"/>
            <a:ext cx="3700296" cy="1508738"/>
          </a:xfrm>
          <a:ln>
            <a:noFill/>
          </a:ln>
        </p:spPr>
        <p:txBody>
          <a:bodyPr anchor="b" anchorCtr="1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Autore e </a:t>
            </a:r>
          </a:p>
          <a:p>
            <a:pPr lvl="0"/>
            <a:r>
              <a:rPr lang="it-IT" dirty="0"/>
              <a:t>contatti</a:t>
            </a:r>
          </a:p>
        </p:txBody>
      </p:sp>
      <p:pic>
        <p:nvPicPr>
          <p:cNvPr id="3" name="Immagine 2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901"/>
            <a:ext cx="9144000" cy="572030"/>
          </a:xfrm>
          <a:prstGeom prst="rect">
            <a:avLst/>
          </a:prstGeom>
        </p:spPr>
      </p:pic>
      <p:sp>
        <p:nvSpPr>
          <p:cNvPr id="9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754189" y="6356350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10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13414" y="446138"/>
            <a:ext cx="8229600" cy="400110"/>
          </a:xfrm>
          <a:prstGeom prst="rect">
            <a:avLst/>
          </a:prstGeom>
        </p:spPr>
        <p:txBody>
          <a:bodyPr vert="horz" lIns="91440" tIns="0" rIns="91440" bIns="0" rtlCol="0" anchor="ctr" anchorCtr="0">
            <a:sp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13414" y="1058818"/>
            <a:ext cx="8229600" cy="187743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7272" y="6356352"/>
            <a:ext cx="489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371492" y="6258560"/>
            <a:ext cx="1309854" cy="579120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1754189" y="6356350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88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3" r:id="rId4"/>
    <p:sldLayoutId id="2147483656" r:id="rId5"/>
    <p:sldLayoutId id="2147483660" r:id="rId6"/>
    <p:sldLayoutId id="2147483657" r:id="rId7"/>
    <p:sldLayoutId id="2147483658" r:id="rId8"/>
    <p:sldLayoutId id="2147483661" r:id="rId9"/>
    <p:sldLayoutId id="2147483663" r:id="rId10"/>
    <p:sldLayoutId id="2147483664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image" Target="../media/image4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29.emf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6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99.png"/><Relationship Id="rId12" Type="http://schemas.openxmlformats.org/officeDocument/2006/relationships/image" Target="../media/image102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1.emf"/><Relationship Id="rId4" Type="http://schemas.openxmlformats.org/officeDocument/2006/relationships/image" Target="../media/image97.e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0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emf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12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24.png"/><Relationship Id="rId4" Type="http://schemas.openxmlformats.org/officeDocument/2006/relationships/image" Target="../media/image119.wmf"/><Relationship Id="rId9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em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249789" y="2693735"/>
            <a:ext cx="9379403" cy="223952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it-IT" sz="1600" u="sng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1600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F. Bonfigli</a:t>
            </a:r>
            <a:r>
              <a:rPr lang="it-IT" sz="1600" u="sng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it-IT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S. Botti</a:t>
            </a:r>
            <a:r>
              <a:rPr lang="it-IT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it-IT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R.M. Montereali</a:t>
            </a:r>
            <a:r>
              <a:rPr lang="it-IT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1,2</a:t>
            </a:r>
            <a:r>
              <a:rPr lang="it-IT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E. Nichelatti</a:t>
            </a:r>
            <a:r>
              <a:rPr lang="it-IT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it-IT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V. Nigro</a:t>
            </a:r>
            <a:r>
              <a:rPr lang="it-IT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it-IT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M. Piccinini</a:t>
            </a:r>
            <a:r>
              <a:rPr lang="it-IT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it-IT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M.A. Vincenti</a:t>
            </a:r>
            <a:r>
              <a:rPr lang="it-IT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br>
              <a:rPr lang="it-IT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it-IT" sz="1400" i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ENEA </a:t>
            </a:r>
            <a:r>
              <a:rPr lang="it-IT" sz="14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Nuclear</a:t>
            </a:r>
            <a:r>
              <a:rPr lang="it-IT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4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Dept</a:t>
            </a:r>
            <a:r>
              <a:rPr lang="it-IT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., C.R. Frascati, Via E. Fermi 45 – 00044 Frascati (</a:t>
            </a:r>
            <a:r>
              <a:rPr lang="it-IT" sz="14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Italy</a:t>
            </a:r>
            <a:r>
              <a:rPr lang="it-IT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endParaRPr lang="it-IT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1400" i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it-IT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Present </a:t>
            </a:r>
            <a:r>
              <a:rPr lang="it-IT" sz="14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address</a:t>
            </a:r>
            <a:r>
              <a:rPr lang="it-IT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V. A. Cassani, 39 00046 Grottaferrata (RM), </a:t>
            </a:r>
            <a:r>
              <a:rPr lang="it-IT" sz="14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Italy</a:t>
            </a:r>
            <a:endParaRPr lang="it-IT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it-IT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ENEA </a:t>
            </a:r>
            <a:r>
              <a:rPr lang="it-IT" sz="14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Nuclear</a:t>
            </a:r>
            <a:r>
              <a:rPr lang="it-IT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4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Dept</a:t>
            </a:r>
            <a:r>
              <a:rPr lang="it-IT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., C.R. Casaccia, Via Anguillarese 301 – 00123 Rome (</a:t>
            </a:r>
            <a:r>
              <a:rPr lang="it-IT" sz="14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Italy</a:t>
            </a:r>
            <a:r>
              <a:rPr lang="it-IT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it-IT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14335" y="2067981"/>
            <a:ext cx="8440819" cy="81330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X-ray imaging detectors based on optical active defects induced in lithium fluoride crystals and films </a:t>
            </a:r>
            <a:endParaRPr lang="it-IT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C4D2619-584C-02F6-5515-174EA383B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712" y="5179097"/>
            <a:ext cx="5336876" cy="69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30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58A60-1798-21F5-E313-97103E1A1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0CCE5B-A305-E073-0B37-82A3C63A9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35" y="400726"/>
            <a:ext cx="8229600" cy="400110"/>
          </a:xfrm>
        </p:spPr>
        <p:txBody>
          <a:bodyPr/>
          <a:lstStyle/>
          <a:p>
            <a:r>
              <a:rPr lang="it-IT" dirty="0"/>
              <a:t>Contact X-ray micro-</a:t>
            </a:r>
            <a:r>
              <a:rPr lang="it-IT" dirty="0" err="1"/>
              <a:t>radiographies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9B2920-2107-3108-0D06-621B6F0A0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10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3725BD3-DEE6-490C-F11E-ECA48983A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" y="1450877"/>
            <a:ext cx="3829519" cy="360621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E207CB7-58FA-9A45-072C-1C8865A26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924" y="1547738"/>
            <a:ext cx="3036459" cy="208901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3BFC0E3-65D0-94C0-ED33-3315078E5D17}"/>
              </a:ext>
            </a:extLst>
          </p:cNvPr>
          <p:cNvSpPr txBox="1"/>
          <p:nvPr/>
        </p:nvSpPr>
        <p:spPr>
          <a:xfrm>
            <a:off x="1536696" y="5734357"/>
            <a:ext cx="344133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latin typeface="Times-Roman"/>
              </a:rPr>
              <a:t>Microradiography of a mosquito wing imaged on </a:t>
            </a:r>
            <a:r>
              <a:rPr lang="en-US" sz="1000" b="0" i="0" u="none" strike="noStrike" baseline="0" dirty="0" err="1">
                <a:latin typeface="Times-Roman"/>
              </a:rPr>
              <a:t>LiF</a:t>
            </a:r>
            <a:r>
              <a:rPr lang="en-US" sz="1000" b="0" i="0" u="none" strike="noStrike" baseline="0" dirty="0">
                <a:latin typeface="Times-Roman"/>
              </a:rPr>
              <a:t> film and observed under a fluorescence confocal microscope with a zooming of the circled area, Small hair </a:t>
            </a:r>
            <a:r>
              <a:rPr lang="it-IT" sz="1000" b="0" i="0" u="none" strike="noStrike" baseline="0" dirty="0" err="1">
                <a:latin typeface="Times-Roman"/>
              </a:rPr>
              <a:t>diameter</a:t>
            </a:r>
            <a:r>
              <a:rPr lang="it-IT" sz="1000" b="0" i="0" u="none" strike="noStrike" baseline="0" dirty="0">
                <a:latin typeface="Times-Roman"/>
              </a:rPr>
              <a:t> </a:t>
            </a:r>
            <a:r>
              <a:rPr lang="it-IT" sz="1000" b="0" i="0" u="none" strike="noStrike" baseline="0" dirty="0" err="1">
                <a:latin typeface="Times-Roman"/>
              </a:rPr>
              <a:t>is</a:t>
            </a:r>
            <a:r>
              <a:rPr lang="it-IT" sz="1000" b="0" i="0" u="none" strike="noStrike" baseline="0" dirty="0">
                <a:latin typeface="Times-Roman"/>
              </a:rPr>
              <a:t> about </a:t>
            </a:r>
            <a:r>
              <a:rPr lang="it-IT" sz="1000" b="0" i="0" u="none" strike="noStrike" baseline="0" dirty="0">
                <a:latin typeface="T8"/>
              </a:rPr>
              <a:t> </a:t>
            </a:r>
            <a:r>
              <a:rPr lang="it-IT" sz="1000" b="0" i="0" u="none" strike="noStrike" baseline="0" dirty="0">
                <a:latin typeface="Times-Roman"/>
              </a:rPr>
              <a:t>1 </a:t>
            </a:r>
            <a:r>
              <a:rPr lang="it-IT" sz="1000" b="0" i="0" u="none" strike="noStrike" baseline="0" dirty="0">
                <a:latin typeface="Symbol" panose="05050102010706020507" pitchFamily="18" charset="2"/>
              </a:rPr>
              <a:t>m</a:t>
            </a:r>
            <a:r>
              <a:rPr lang="it-IT" sz="1000" b="0" i="0" u="none" strike="noStrike" baseline="0" dirty="0">
                <a:latin typeface="Times-Roman"/>
              </a:rPr>
              <a:t>m.</a:t>
            </a:r>
            <a:endParaRPr lang="it-IT" sz="100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7DDDFE8-7E58-1D7B-DAD3-81124ECBB8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6"/>
          <a:stretch/>
        </p:blipFill>
        <p:spPr>
          <a:xfrm>
            <a:off x="4528214" y="3511110"/>
            <a:ext cx="3150213" cy="966385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26760A1-1263-D4E7-CF54-3ABB9409B7EB}"/>
              </a:ext>
            </a:extLst>
          </p:cNvPr>
          <p:cNvSpPr txBox="1"/>
          <p:nvPr/>
        </p:nvSpPr>
        <p:spPr>
          <a:xfrm>
            <a:off x="46617" y="1104375"/>
            <a:ext cx="8965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200" b="1" i="0" u="none" strike="noStrike" baseline="0" dirty="0">
                <a:latin typeface="+mj-lt"/>
              </a:rPr>
              <a:t>LASER PLASMA SOURCE </a:t>
            </a:r>
            <a:r>
              <a:rPr lang="it-IT" sz="1200" b="0" i="0" u="none" strike="noStrike" baseline="0" dirty="0" err="1">
                <a:latin typeface="+mj-lt"/>
              </a:rPr>
              <a:t>developed</a:t>
            </a:r>
            <a:r>
              <a:rPr lang="it-IT" sz="1200" b="0" i="0" u="none" strike="noStrike" baseline="0" dirty="0">
                <a:latin typeface="+mj-lt"/>
              </a:rPr>
              <a:t> </a:t>
            </a:r>
            <a:r>
              <a:rPr lang="en-US" sz="1200" b="0" i="0" u="none" strike="noStrike" baseline="0" dirty="0">
                <a:latin typeface="+mj-lt"/>
              </a:rPr>
              <a:t>at the ENEA Laboratories, Frascati. The source of EUV and soft X-ray radiation was obtained by focusing a powerful excimer laser beam on a solid tape target placed in a vacuum chamber. </a:t>
            </a:r>
            <a:endParaRPr lang="it-IT" sz="1200" dirty="0">
              <a:latin typeface="+mj-lt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D209EE7-D981-37DF-D945-1903C380DE1C}"/>
              </a:ext>
            </a:extLst>
          </p:cNvPr>
          <p:cNvSpPr txBox="1"/>
          <p:nvPr/>
        </p:nvSpPr>
        <p:spPr>
          <a:xfrm>
            <a:off x="3876135" y="1835466"/>
            <a:ext cx="24297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800" b="0" i="0" u="none" strike="noStrike" baseline="0" dirty="0" err="1">
                <a:latin typeface="Times-Roman"/>
              </a:rPr>
              <a:t>XeCl</a:t>
            </a:r>
            <a:r>
              <a:rPr lang="it-IT" sz="800" b="0" i="0" u="none" strike="noStrike" baseline="0" dirty="0">
                <a:latin typeface="Times-Roman"/>
              </a:rPr>
              <a:t> </a:t>
            </a:r>
            <a:r>
              <a:rPr lang="it-IT" sz="800" b="0" i="0" u="none" strike="noStrike" baseline="0" dirty="0" err="1">
                <a:latin typeface="Times-Roman"/>
              </a:rPr>
              <a:t>active</a:t>
            </a:r>
            <a:r>
              <a:rPr lang="it-IT" sz="800" b="0" i="0" u="none" strike="noStrike" baseline="0" dirty="0">
                <a:latin typeface="Times-Roman"/>
              </a:rPr>
              <a:t> medium (</a:t>
            </a:r>
            <a:r>
              <a:rPr lang="it-IT" sz="800" b="0" i="0" u="none" strike="noStrike" baseline="0" dirty="0" err="1">
                <a:latin typeface="Times-Roman"/>
              </a:rPr>
              <a:t>emission</a:t>
            </a:r>
            <a:r>
              <a:rPr lang="it-IT" sz="800" b="0" i="0" u="none" strike="noStrike" baseline="0" dirty="0">
                <a:latin typeface="Times-Roman"/>
              </a:rPr>
              <a:t> </a:t>
            </a:r>
            <a:r>
              <a:rPr lang="en-US" sz="800" b="0" i="0" u="none" strike="noStrike" baseline="0" dirty="0">
                <a:latin typeface="Times-Roman"/>
              </a:rPr>
              <a:t>wavelength 308  nm) pumped by an X-ray triggered self-sustained electric discharge. </a:t>
            </a:r>
            <a:r>
              <a:rPr lang="it-IT" sz="800" b="0" i="0" u="none" strike="noStrike" baseline="0" dirty="0">
                <a:latin typeface="Times-Roman"/>
              </a:rPr>
              <a:t>T</a:t>
            </a:r>
            <a:r>
              <a:rPr lang="en-US" sz="800" b="0" i="0" u="none" strike="noStrike" baseline="0" dirty="0">
                <a:latin typeface="Times-Roman"/>
              </a:rPr>
              <a:t>he 2-J 10-ns laser beam is focused on the target which is a tantalum or copper tape having a thickness of 100 </a:t>
            </a:r>
            <a:r>
              <a:rPr lang="en-US" sz="800" b="0" i="0" u="none" strike="noStrike" baseline="0" dirty="0">
                <a:latin typeface="Symbol" panose="05050102010706020507" pitchFamily="18" charset="2"/>
              </a:rPr>
              <a:t>m</a:t>
            </a:r>
            <a:r>
              <a:rPr lang="en-US" sz="800" b="0" i="0" u="none" strike="noStrike" baseline="0" dirty="0">
                <a:latin typeface="Times-Roman"/>
              </a:rPr>
              <a:t>m placed inside the vacuum chamber. Depending on the target material and on the laser power density on the target, the X-ray emission covers the spectral range from 0.6 to 60 nm ( 20 eV – 2 keV), which corresponds to the full EUV region and part of the soft X-ray </a:t>
            </a:r>
            <a:r>
              <a:rPr lang="it-IT" sz="800" b="0" i="0" u="none" strike="noStrike" baseline="0" dirty="0" err="1">
                <a:latin typeface="Times-Roman"/>
              </a:rPr>
              <a:t>region</a:t>
            </a:r>
            <a:endParaRPr lang="it-IT" sz="8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598D76B-0C6B-B8F3-40F7-0A7C17A89F1A}"/>
              </a:ext>
            </a:extLst>
          </p:cNvPr>
          <p:cNvSpPr txBox="1"/>
          <p:nvPr/>
        </p:nvSpPr>
        <p:spPr>
          <a:xfrm>
            <a:off x="46617" y="496306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latin typeface="Times-Roman"/>
              </a:rPr>
              <a:t>a), b) Fluorescence images of </a:t>
            </a:r>
            <a:r>
              <a:rPr lang="en-US" sz="1000" b="0" i="0" u="none" strike="noStrike" baseline="0" dirty="0" err="1">
                <a:latin typeface="Times-Roman"/>
              </a:rPr>
              <a:t>LiF</a:t>
            </a:r>
            <a:r>
              <a:rPr lang="en-US" sz="1000" b="0" i="0" u="none" strike="noStrike" baseline="0" dirty="0">
                <a:latin typeface="Times-Roman"/>
              </a:rPr>
              <a:t> crystal exposed at 1000 shots of EUV radiation through a contact copper mesh, observed by a confocal optical </a:t>
            </a:r>
            <a:r>
              <a:rPr lang="it-IT" sz="1000" b="0" i="0" u="none" strike="noStrike" baseline="0" dirty="0" err="1">
                <a:latin typeface="Times-Roman"/>
              </a:rPr>
              <a:t>microscope</a:t>
            </a:r>
            <a:r>
              <a:rPr lang="it-IT" sz="1000" b="0" i="0" u="none" strike="noStrike" baseline="0" dirty="0">
                <a:latin typeface="Times-Roman"/>
              </a:rPr>
              <a:t> in </a:t>
            </a:r>
            <a:r>
              <a:rPr lang="it-IT" sz="1000" b="0" i="0" u="none" strike="noStrike" baseline="0" dirty="0" err="1">
                <a:latin typeface="Times-Roman"/>
              </a:rPr>
              <a:t>fluorescence</a:t>
            </a:r>
            <a:r>
              <a:rPr lang="it-IT" sz="1000" b="0" i="0" u="none" strike="noStrike" baseline="0" dirty="0">
                <a:latin typeface="Times-Roman"/>
              </a:rPr>
              <a:t> mode</a:t>
            </a:r>
            <a:r>
              <a:rPr lang="en-US" sz="1000" b="0" i="0" u="none" strike="noStrike" baseline="0" dirty="0">
                <a:latin typeface="Times-Roman"/>
              </a:rPr>
              <a:t>. (b), but on an </a:t>
            </a:r>
            <a:r>
              <a:rPr lang="en-US" sz="1000" b="0" i="0" u="none" strike="noStrike" baseline="0" dirty="0" err="1">
                <a:latin typeface="Times-Roman"/>
              </a:rPr>
              <a:t>LiF</a:t>
            </a:r>
            <a:r>
              <a:rPr lang="en-US" sz="1000" b="0" i="0" u="none" strike="noStrike" baseline="0" dirty="0">
                <a:latin typeface="Times-Roman"/>
              </a:rPr>
              <a:t> film, with EUV radiation emitted by a copper target in 2000 shots and passing through a 25.4-</a:t>
            </a:r>
            <a:r>
              <a:rPr lang="it-IT" sz="1000" b="0" i="0" u="none" strike="noStrike" baseline="0" dirty="0">
                <a:latin typeface="Symbol" panose="05050102010706020507" pitchFamily="18" charset="2"/>
              </a:rPr>
              <a:t>m</a:t>
            </a:r>
            <a:r>
              <a:rPr lang="en-US" sz="1000" b="0" i="0" u="none" strike="noStrike" baseline="0" dirty="0">
                <a:latin typeface="Times-Roman"/>
              </a:rPr>
              <a:t>m-period mesh. </a:t>
            </a:r>
            <a:endParaRPr lang="it-IT" sz="10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9D19706-C079-1C6D-21B9-A9D043D8D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382" y="4518618"/>
            <a:ext cx="3504753" cy="2202859"/>
          </a:xfrm>
          <a:prstGeom prst="rect">
            <a:avLst/>
          </a:prstGeom>
        </p:spPr>
      </p:pic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316846B3-2C3F-E020-D84C-B9DBD554847C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5756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25">
            <a:extLst>
              <a:ext uri="{FF2B5EF4-FFF2-40B4-BE49-F238E27FC236}">
                <a16:creationId xmlns:a16="http://schemas.microsoft.com/office/drawing/2014/main" id="{BAED27E0-0EB2-F6AB-07EA-45C2D1076A56}"/>
              </a:ext>
            </a:extLst>
          </p:cNvPr>
          <p:cNvGrpSpPr/>
          <p:nvPr/>
        </p:nvGrpSpPr>
        <p:grpSpPr>
          <a:xfrm>
            <a:off x="238292" y="1550055"/>
            <a:ext cx="2807834" cy="2024212"/>
            <a:chOff x="414337" y="1815691"/>
            <a:chExt cx="3925888" cy="2676525"/>
          </a:xfrm>
        </p:grpSpPr>
        <p:pic>
          <p:nvPicPr>
            <p:cNvPr id="13" name="Picture 5" descr="carbon window">
              <a:extLst>
                <a:ext uri="{FF2B5EF4-FFF2-40B4-BE49-F238E27FC236}">
                  <a16:creationId xmlns:a16="http://schemas.microsoft.com/office/drawing/2014/main" id="{1287F1D3-075B-CBE0-4280-709AB2A19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7" y="1815691"/>
              <a:ext cx="3925888" cy="267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B29D2BC4-14A6-519F-2875-59CD9C0AC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9375" y="2284003"/>
              <a:ext cx="665162" cy="1933575"/>
            </a:xfrm>
            <a:prstGeom prst="rect">
              <a:avLst/>
            </a:prstGeom>
            <a:solidFill>
              <a:srgbClr val="660066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32CADEA-A8FA-F256-04A5-ABB0A55B0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11</a:t>
            </a:fld>
            <a:endParaRPr lang="it-IT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C6E58380-C8B5-BC95-D193-4DCEA8703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1" y="1074394"/>
            <a:ext cx="917322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it-IT" sz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 the </a:t>
            </a:r>
            <a:r>
              <a:rPr lang="en-GB" altLang="it-IT" sz="1200" b="1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soft X-ray </a:t>
            </a:r>
            <a:r>
              <a:rPr lang="en-GB" altLang="it-IT" sz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spectral interval (</a:t>
            </a:r>
            <a:r>
              <a:rPr lang="en-GB" altLang="it-IT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water window</a:t>
            </a:r>
            <a:r>
              <a:rPr lang="en-GB" altLang="it-IT" sz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), imaging of biological samples in their living state can be performed. The sample is observed in water suspension, without staining or fixing. Collab. ENEA/University of L’Aquila/University of Tor </a:t>
            </a:r>
            <a:r>
              <a:rPr lang="en-GB" altLang="it-IT" sz="1200" dirty="0" err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Vergata</a:t>
            </a:r>
            <a:endParaRPr lang="en-GB" altLang="it-IT" sz="1200" dirty="0">
              <a:solidFill>
                <a:schemeClr val="tx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ED6C6658-692E-5017-0AA6-F67B25292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592" y="1596091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8327E215-DE86-D3C2-ED39-FC5A4870E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727" y="2513898"/>
            <a:ext cx="3289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050" dirty="0">
                <a:solidFill>
                  <a:schemeClr val="tx1"/>
                </a:solidFill>
                <a:latin typeface="+mj-lt"/>
              </a:rPr>
              <a:t>The spectral interval called water-window is generally used, because of the strong absorption of carbon (as compared with that of water) which allows to obtain a </a:t>
            </a:r>
            <a:r>
              <a:rPr lang="en-US" altLang="it-IT" sz="1050" b="1" dirty="0">
                <a:solidFill>
                  <a:srgbClr val="660033"/>
                </a:solidFill>
                <a:latin typeface="+mj-lt"/>
              </a:rPr>
              <a:t>natural contrast</a:t>
            </a:r>
            <a:r>
              <a:rPr lang="en-US" altLang="it-IT" sz="1050" dirty="0">
                <a:solidFill>
                  <a:schemeClr val="tx1"/>
                </a:solidFill>
                <a:latin typeface="+mj-lt"/>
              </a:rPr>
              <a:t> in cells imaging. </a:t>
            </a:r>
            <a:endParaRPr lang="it-IT" altLang="it-IT" sz="105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30BD0EC-4F52-E190-EAAF-63FEBC374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28" y="255446"/>
            <a:ext cx="7888624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2000" b="1" i="1" dirty="0">
                <a:solidFill>
                  <a:schemeClr val="bg1"/>
                </a:solidFill>
                <a:latin typeface="Verdana" panose="020B0604030504040204" pitchFamily="34" charset="0"/>
              </a:rPr>
              <a:t>In vivo</a:t>
            </a:r>
            <a:r>
              <a:rPr lang="it-IT" altLang="it-IT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single-shot soft X-ray contact </a:t>
            </a:r>
            <a:r>
              <a:rPr lang="it-IT" altLang="it-IT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microscopy</a:t>
            </a:r>
            <a:r>
              <a:rPr lang="it-IT" altLang="it-IT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in the Water Window </a:t>
            </a:r>
            <a:r>
              <a:rPr lang="it-IT" altLang="it-IT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spectral</a:t>
            </a:r>
            <a:r>
              <a:rPr lang="it-IT" altLang="it-IT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it-IT" altLang="it-IT" sz="20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interval</a:t>
            </a:r>
            <a:endParaRPr lang="fr-CA" altLang="it-IT" sz="20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00E9A52B-B4E6-CA7D-3358-1A4AE04FC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374" y="1667254"/>
            <a:ext cx="5083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it-IT" sz="800" b="1" dirty="0">
                <a:latin typeface="+mn-lt"/>
              </a:rPr>
              <a:t>Laser Plasma Produced (LPP) source developed at Tor </a:t>
            </a:r>
            <a:r>
              <a:rPr lang="en-US" altLang="it-IT" sz="800" b="1" dirty="0" err="1">
                <a:latin typeface="+mn-lt"/>
              </a:rPr>
              <a:t>Vergata</a:t>
            </a:r>
            <a:r>
              <a:rPr lang="en-US" altLang="it-IT" sz="800" b="1" dirty="0">
                <a:latin typeface="+mn-lt"/>
              </a:rPr>
              <a:t> University </a:t>
            </a:r>
            <a:r>
              <a:rPr lang="en-US" altLang="it-IT" sz="800" dirty="0">
                <a:latin typeface="+mn-lt"/>
              </a:rPr>
              <a:t>(Engineering Dep.) </a:t>
            </a:r>
            <a:r>
              <a:rPr lang="en-GB" altLang="it-IT" sz="800" dirty="0">
                <a:latin typeface="+mn-lt"/>
              </a:rPr>
              <a:t>uses a 1 GW, tabletop, multistage </a:t>
            </a:r>
            <a:r>
              <a:rPr lang="en-GB" altLang="it-IT" sz="800" dirty="0" err="1">
                <a:latin typeface="+mn-lt"/>
              </a:rPr>
              <a:t>Nd:YAG</a:t>
            </a:r>
            <a:r>
              <a:rPr lang="en-GB" altLang="it-IT" sz="800" dirty="0">
                <a:latin typeface="+mn-lt"/>
              </a:rPr>
              <a:t>/Glass laser system, delivering infrared (IR) pulses with nanosecond width (15 ns) and 1064 nm wavelength focused on a solid target in a vacuum chamber. </a:t>
            </a: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BED78E66-0A38-D21C-9310-0F15774F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914" y="2177251"/>
            <a:ext cx="2059356" cy="85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D60DC15-4BD1-E927-5903-74F83EC185A2}"/>
              </a:ext>
            </a:extLst>
          </p:cNvPr>
          <p:cNvSpPr txBox="1"/>
          <p:nvPr/>
        </p:nvSpPr>
        <p:spPr>
          <a:xfrm>
            <a:off x="6056637" y="3316203"/>
            <a:ext cx="24371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1" dirty="0" err="1">
                <a:solidFill>
                  <a:srgbClr val="003366"/>
                </a:solidFill>
                <a:latin typeface="Verdana" pitchFamily="34" charset="0"/>
              </a:rPr>
              <a:t>Chlamydomonas</a:t>
            </a:r>
            <a:r>
              <a:rPr lang="it-IT" sz="900" b="1" i="1" dirty="0">
                <a:solidFill>
                  <a:srgbClr val="003366"/>
                </a:solidFill>
                <a:latin typeface="Verdana" pitchFamily="34" charset="0"/>
              </a:rPr>
              <a:t> </a:t>
            </a:r>
            <a:r>
              <a:rPr lang="it-IT" sz="900" b="1" i="1" dirty="0" err="1">
                <a:solidFill>
                  <a:srgbClr val="003366"/>
                </a:solidFill>
                <a:latin typeface="Verdana" pitchFamily="34" charset="0"/>
              </a:rPr>
              <a:t>reinhardtii</a:t>
            </a:r>
            <a:r>
              <a:rPr lang="it-IT" sz="900" b="1" i="1" dirty="0">
                <a:solidFill>
                  <a:srgbClr val="003366"/>
                </a:solidFill>
                <a:latin typeface="Verdana" pitchFamily="34" charset="0"/>
              </a:rPr>
              <a:t> </a:t>
            </a:r>
            <a:r>
              <a:rPr lang="it-IT" sz="900" b="1" dirty="0" err="1">
                <a:solidFill>
                  <a:srgbClr val="003366"/>
                </a:solidFill>
                <a:latin typeface="Verdana" pitchFamily="34" charset="0"/>
              </a:rPr>
              <a:t>cells</a:t>
            </a:r>
            <a:r>
              <a:rPr lang="it-IT" sz="90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endParaRPr lang="it-IT" sz="900" dirty="0"/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3FFF701C-6700-51DB-DBA1-F40BE0225779}"/>
              </a:ext>
            </a:extLst>
          </p:cNvPr>
          <p:cNvGrpSpPr/>
          <p:nvPr/>
        </p:nvGrpSpPr>
        <p:grpSpPr>
          <a:xfrm>
            <a:off x="5403566" y="3241514"/>
            <a:ext cx="2527859" cy="2760203"/>
            <a:chOff x="140938" y="695325"/>
            <a:chExt cx="3689700" cy="4192588"/>
          </a:xfrm>
        </p:grpSpPr>
        <p:sp>
          <p:nvSpPr>
            <p:cNvPr id="33" name="Text Box 4">
              <a:extLst>
                <a:ext uri="{FF2B5EF4-FFF2-40B4-BE49-F238E27FC236}">
                  <a16:creationId xmlns:a16="http://schemas.microsoft.com/office/drawing/2014/main" id="{1C4F4C69-9077-070C-6EB8-3FC07B9854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7563" y="695325"/>
              <a:ext cx="184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00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1F3A394-57D7-51F6-5B3E-2565C1A73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24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5" y="1216025"/>
              <a:ext cx="3643313" cy="367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Line 15">
              <a:extLst>
                <a:ext uri="{FF2B5EF4-FFF2-40B4-BE49-F238E27FC236}">
                  <a16:creationId xmlns:a16="http://schemas.microsoft.com/office/drawing/2014/main" id="{0AD26DCA-DFE2-83C8-B374-CDF926BE50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788" y="4672013"/>
              <a:ext cx="36036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Text Box 16">
              <a:extLst>
                <a:ext uri="{FF2B5EF4-FFF2-40B4-BE49-F238E27FC236}">
                  <a16:creationId xmlns:a16="http://schemas.microsoft.com/office/drawing/2014/main" id="{4D051102-0669-A340-FDFA-115EBBE11D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938" y="4289426"/>
              <a:ext cx="6159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it-IT" altLang="it-IT" sz="1000" b="1" dirty="0">
                  <a:solidFill>
                    <a:schemeClr val="tx1"/>
                  </a:solidFill>
                  <a:latin typeface="Verdana" panose="020B0604030504040204" pitchFamily="34" charset="0"/>
                </a:rPr>
                <a:t>10 </a:t>
              </a:r>
              <a:r>
                <a:rPr lang="it-IT" altLang="it-IT" sz="1000" b="1" dirty="0">
                  <a:solidFill>
                    <a:schemeClr val="tx1"/>
                  </a:solidFill>
                  <a:latin typeface="Symbol" panose="05050102010706020507" pitchFamily="18" charset="2"/>
                </a:rPr>
                <a:t>m</a:t>
              </a:r>
              <a:r>
                <a:rPr lang="it-IT" altLang="it-IT" sz="1000" b="1" dirty="0">
                  <a:solidFill>
                    <a:schemeClr val="tx1"/>
                  </a:solidFill>
                  <a:latin typeface="Verdana" panose="020B0604030504040204" pitchFamily="34" charset="0"/>
                </a:rPr>
                <a:t>m</a:t>
              </a:r>
            </a:p>
          </p:txBody>
        </p:sp>
      </p:grpSp>
      <p:pic>
        <p:nvPicPr>
          <p:cNvPr id="37" name="Picture 12">
            <a:extLst>
              <a:ext uri="{FF2B5EF4-FFF2-40B4-BE49-F238E27FC236}">
                <a16:creationId xmlns:a16="http://schemas.microsoft.com/office/drawing/2014/main" id="{CE3CDAB5-4018-4382-0763-BF8651EC8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939" y="3889231"/>
            <a:ext cx="2087562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Line 13">
            <a:extLst>
              <a:ext uri="{FF2B5EF4-FFF2-40B4-BE49-F238E27FC236}">
                <a16:creationId xmlns:a16="http://schemas.microsoft.com/office/drawing/2014/main" id="{F5C933AF-9DF2-D144-DA18-2FC83205BB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0185" y="3840408"/>
            <a:ext cx="386108" cy="310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55AA5861-519A-DDDD-8BDB-1DE1AF1CA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7127" y="4864736"/>
            <a:ext cx="964245" cy="1162430"/>
          </a:xfrm>
          <a:prstGeom prst="rect">
            <a:avLst/>
          </a:prstGeom>
        </p:spPr>
      </p:pic>
      <p:sp>
        <p:nvSpPr>
          <p:cNvPr id="41" name="Rettangolo 1">
            <a:extLst>
              <a:ext uri="{FF2B5EF4-FFF2-40B4-BE49-F238E27FC236}">
                <a16:creationId xmlns:a16="http://schemas.microsoft.com/office/drawing/2014/main" id="{C876BAE7-3D0F-C468-0FB9-C2D8666FE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478" y="6275184"/>
            <a:ext cx="40052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it-IT" sz="1000" dirty="0">
                <a:solidFill>
                  <a:schemeClr val="tx1"/>
                </a:solidFill>
              </a:rPr>
              <a:t>L. Reale et al, </a:t>
            </a:r>
            <a:r>
              <a:rPr lang="en-US" altLang="it-IT" sz="1000" dirty="0" err="1">
                <a:solidFill>
                  <a:schemeClr val="tx1"/>
                </a:solidFill>
              </a:rPr>
              <a:t>Journ</a:t>
            </a:r>
            <a:r>
              <a:rPr lang="en-US" altLang="it-IT" sz="1000" dirty="0">
                <a:solidFill>
                  <a:schemeClr val="tx1"/>
                </a:solidFill>
              </a:rPr>
              <a:t> of Microscopy 258, 2, pp.127-139 , (2015).</a:t>
            </a:r>
            <a:endParaRPr lang="it-IT" altLang="it-IT" sz="1000" dirty="0">
              <a:solidFill>
                <a:schemeClr val="tx1"/>
              </a:solidFill>
            </a:endParaRPr>
          </a:p>
        </p:txBody>
      </p:sp>
      <p:sp>
        <p:nvSpPr>
          <p:cNvPr id="42" name="Rettangolo 2">
            <a:extLst>
              <a:ext uri="{FF2B5EF4-FFF2-40B4-BE49-F238E27FC236}">
                <a16:creationId xmlns:a16="http://schemas.microsoft.com/office/drawing/2014/main" id="{1D3D446A-6585-607C-1F95-CFAF6C329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129" y="6070638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000" dirty="0">
                <a:solidFill>
                  <a:schemeClr val="tx1"/>
                </a:solidFill>
              </a:rPr>
              <a:t>F. Bonfigli et al, </a:t>
            </a:r>
            <a:r>
              <a:rPr lang="it-IT" altLang="it-IT" sz="1000" dirty="0" err="1">
                <a:solidFill>
                  <a:schemeClr val="tx1"/>
                </a:solidFill>
              </a:rPr>
              <a:t>Microscopy</a:t>
            </a:r>
            <a:r>
              <a:rPr lang="it-IT" altLang="it-IT" sz="1000" dirty="0">
                <a:solidFill>
                  <a:schemeClr val="tx1"/>
                </a:solidFill>
              </a:rPr>
              <a:t> </a:t>
            </a:r>
            <a:r>
              <a:rPr lang="it-IT" altLang="it-IT" sz="1000" dirty="0" err="1">
                <a:solidFill>
                  <a:schemeClr val="tx1"/>
                </a:solidFill>
              </a:rPr>
              <a:t>Research</a:t>
            </a:r>
            <a:r>
              <a:rPr lang="it-IT" altLang="it-IT" sz="1000" dirty="0">
                <a:solidFill>
                  <a:schemeClr val="tx1"/>
                </a:solidFill>
              </a:rPr>
              <a:t> and Technique 71, 35-41 (2008).</a:t>
            </a:r>
          </a:p>
        </p:txBody>
      </p:sp>
      <p:grpSp>
        <p:nvGrpSpPr>
          <p:cNvPr id="46" name="Group 13">
            <a:extLst>
              <a:ext uri="{FF2B5EF4-FFF2-40B4-BE49-F238E27FC236}">
                <a16:creationId xmlns:a16="http://schemas.microsoft.com/office/drawing/2014/main" id="{28649118-2689-A512-4C2E-0A24583D4FF2}"/>
              </a:ext>
            </a:extLst>
          </p:cNvPr>
          <p:cNvGrpSpPr>
            <a:grpSpLocks/>
          </p:cNvGrpSpPr>
          <p:nvPr/>
        </p:nvGrpSpPr>
        <p:grpSpPr bwMode="auto">
          <a:xfrm>
            <a:off x="4176426" y="3514101"/>
            <a:ext cx="1176197" cy="2584580"/>
            <a:chOff x="2652" y="8888"/>
            <a:chExt cx="3343" cy="6030"/>
          </a:xfrm>
        </p:grpSpPr>
        <p:grpSp>
          <p:nvGrpSpPr>
            <p:cNvPr id="47" name="Group 14">
              <a:extLst>
                <a:ext uri="{FF2B5EF4-FFF2-40B4-BE49-F238E27FC236}">
                  <a16:creationId xmlns:a16="http://schemas.microsoft.com/office/drawing/2014/main" id="{66B9083B-CE13-FCBC-4376-31A459F12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2" y="8888"/>
              <a:ext cx="2715" cy="6030"/>
              <a:chOff x="2263" y="8821"/>
              <a:chExt cx="3075" cy="7560"/>
            </a:xfrm>
          </p:grpSpPr>
          <p:pic>
            <p:nvPicPr>
              <p:cNvPr id="49" name="Picture 15">
                <a:extLst>
                  <a:ext uri="{FF2B5EF4-FFF2-40B4-BE49-F238E27FC236}">
                    <a16:creationId xmlns:a16="http://schemas.microsoft.com/office/drawing/2014/main" id="{ACAF692F-3563-F269-6036-2C3CDD8F67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lum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3" y="8821"/>
                <a:ext cx="3075" cy="7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Line 16">
                <a:extLst>
                  <a:ext uri="{FF2B5EF4-FFF2-40B4-BE49-F238E27FC236}">
                    <a16:creationId xmlns:a16="http://schemas.microsoft.com/office/drawing/2014/main" id="{9187318F-E658-333F-E045-1630FE8BA6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34" y="15947"/>
                <a:ext cx="540" cy="0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8" name="Text Box 17">
              <a:extLst>
                <a:ext uri="{FF2B5EF4-FFF2-40B4-BE49-F238E27FC236}">
                  <a16:creationId xmlns:a16="http://schemas.microsoft.com/office/drawing/2014/main" id="{76E89165-1D35-0BCC-2A7D-48BF1F2DB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5" y="14052"/>
              <a:ext cx="1620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8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5 </a:t>
              </a:r>
              <a:r>
                <a:rPr lang="it-IT" altLang="it-IT" sz="800" b="1" dirty="0">
                  <a:solidFill>
                    <a:srgbClr val="FFFFFF"/>
                  </a:solidFill>
                  <a:latin typeface="Symbol" panose="05050102010706020507" pitchFamily="18" charset="2"/>
                </a:rPr>
                <a:t>m</a:t>
              </a:r>
              <a:r>
                <a:rPr lang="it-IT" altLang="it-IT" sz="8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m</a:t>
              </a:r>
              <a:endParaRPr lang="it-IT" altLang="it-IT" sz="8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CC4497D9-5996-CE3C-4DCE-005973F37508}"/>
              </a:ext>
            </a:extLst>
          </p:cNvPr>
          <p:cNvSpPr txBox="1"/>
          <p:nvPr/>
        </p:nvSpPr>
        <p:spPr>
          <a:xfrm>
            <a:off x="3705195" y="3290887"/>
            <a:ext cx="183106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1" i="1" dirty="0" err="1">
                <a:solidFill>
                  <a:srgbClr val="003366"/>
                </a:solidFill>
                <a:latin typeface="Verdana" pitchFamily="34" charset="0"/>
              </a:rPr>
              <a:t>Leptolyngbya</a:t>
            </a:r>
            <a:r>
              <a:rPr lang="en-GB" sz="900" b="1" i="1" dirty="0">
                <a:solidFill>
                  <a:srgbClr val="003366"/>
                </a:solidFill>
                <a:latin typeface="Verdana" pitchFamily="34" charset="0"/>
              </a:rPr>
              <a:t> v-</a:t>
            </a:r>
            <a:r>
              <a:rPr lang="en-GB" sz="900" b="1" i="1" dirty="0" err="1">
                <a:solidFill>
                  <a:srgbClr val="003366"/>
                </a:solidFill>
                <a:latin typeface="Verdana" pitchFamily="34" charset="0"/>
              </a:rPr>
              <a:t>ruc</a:t>
            </a:r>
            <a:r>
              <a:rPr lang="en-GB" sz="900" b="1" dirty="0">
                <a:solidFill>
                  <a:srgbClr val="003366"/>
                </a:solidFill>
                <a:latin typeface="Verdana" pitchFamily="34" charset="0"/>
              </a:rPr>
              <a:t> cells </a:t>
            </a:r>
            <a:endParaRPr lang="it-IT" sz="900" dirty="0"/>
          </a:p>
        </p:txBody>
      </p:sp>
      <p:pic>
        <p:nvPicPr>
          <p:cNvPr id="53" name="Picture 13">
            <a:extLst>
              <a:ext uri="{FF2B5EF4-FFF2-40B4-BE49-F238E27FC236}">
                <a16:creationId xmlns:a16="http://schemas.microsoft.com/office/drawing/2014/main" id="{1FE480A9-76C9-B782-F72A-B990A5828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28" y="3709050"/>
            <a:ext cx="3069064" cy="251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A96B44E9-B4B2-1876-9D49-6D1B0B429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41" y="4657604"/>
            <a:ext cx="1885209" cy="166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Line 14">
            <a:extLst>
              <a:ext uri="{FF2B5EF4-FFF2-40B4-BE49-F238E27FC236}">
                <a16:creationId xmlns:a16="http://schemas.microsoft.com/office/drawing/2014/main" id="{75229822-F252-82D1-1F88-0C7118AA4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4710" y="4424714"/>
            <a:ext cx="294320" cy="3191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754909EA-6E8F-A340-76E3-B3B0D8D2F827}"/>
              </a:ext>
            </a:extLst>
          </p:cNvPr>
          <p:cNvSpPr txBox="1"/>
          <p:nvPr/>
        </p:nvSpPr>
        <p:spPr>
          <a:xfrm>
            <a:off x="130968" y="3700897"/>
            <a:ext cx="47368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900" b="1" i="1" dirty="0" err="1">
                <a:solidFill>
                  <a:srgbClr val="003366"/>
                </a:solidFill>
                <a:latin typeface="Verdana" panose="020B0604030504040204" pitchFamily="34" charset="0"/>
              </a:rPr>
              <a:t>Chlorella</a:t>
            </a:r>
            <a:r>
              <a:rPr lang="it-IT" altLang="it-IT" sz="900" b="1" dirty="0">
                <a:solidFill>
                  <a:srgbClr val="003366"/>
                </a:solidFill>
                <a:latin typeface="Verdana" panose="020B0604030504040204" pitchFamily="34" charset="0"/>
              </a:rPr>
              <a:t> </a:t>
            </a:r>
            <a:r>
              <a:rPr lang="it-IT" altLang="it-IT" sz="900" b="1" dirty="0" err="1">
                <a:solidFill>
                  <a:srgbClr val="003366"/>
                </a:solidFill>
                <a:latin typeface="Verdana" panose="020B0604030504040204" pitchFamily="34" charset="0"/>
              </a:rPr>
              <a:t>algae</a:t>
            </a:r>
            <a:r>
              <a:rPr lang="it-IT" altLang="it-IT" sz="900" b="1" dirty="0">
                <a:solidFill>
                  <a:srgbClr val="003366"/>
                </a:solidFill>
                <a:latin typeface="Verdana" panose="020B0604030504040204" pitchFamily="34" charset="0"/>
              </a:rPr>
              <a:t> </a:t>
            </a:r>
            <a:endParaRPr lang="it-IT" sz="900" dirty="0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EC819724-0BAB-3F2E-BAEE-2876B367BBF6}"/>
              </a:ext>
            </a:extLst>
          </p:cNvPr>
          <p:cNvSpPr txBox="1"/>
          <p:nvPr/>
        </p:nvSpPr>
        <p:spPr>
          <a:xfrm>
            <a:off x="7262227" y="2904443"/>
            <a:ext cx="20593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800" dirty="0" err="1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Microscope</a:t>
            </a:r>
            <a:r>
              <a:rPr lang="it-IT" sz="8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holder of living </a:t>
            </a:r>
            <a:r>
              <a:rPr lang="it-IT" sz="800" dirty="0" err="1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cells</a:t>
            </a:r>
            <a:r>
              <a:rPr lang="it-IT" sz="8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it-IT" sz="800" dirty="0" err="1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their</a:t>
            </a:r>
            <a:r>
              <a:rPr lang="it-IT" sz="8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water </a:t>
            </a:r>
            <a:r>
              <a:rPr lang="it-IT" sz="800" dirty="0" err="1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</a:t>
            </a:r>
            <a:r>
              <a:rPr lang="it-IT" sz="8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LiF</a:t>
            </a:r>
            <a:endParaRPr lang="it-IT" sz="800" dirty="0"/>
          </a:p>
        </p:txBody>
      </p:sp>
      <p:pic>
        <p:nvPicPr>
          <p:cNvPr id="61" name="Immagine 60">
            <a:extLst>
              <a:ext uri="{FF2B5EF4-FFF2-40B4-BE49-F238E27FC236}">
                <a16:creationId xmlns:a16="http://schemas.microsoft.com/office/drawing/2014/main" id="{5587EC01-BEE1-9DEE-CD23-BB079D8118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2946" y="3661216"/>
            <a:ext cx="1389612" cy="702331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D893BE09-549B-CA80-1855-7D6B42F24C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6001" y="4406067"/>
            <a:ext cx="1302834" cy="1106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0B73434-D9FA-0E1E-BF7A-CCC0F6057A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559" y="1572893"/>
            <a:ext cx="2988125" cy="2011559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FD50891-35A9-8446-A512-0F921932F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5594" y="2144193"/>
            <a:ext cx="3379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000" b="1" dirty="0">
                <a:solidFill>
                  <a:srgbClr val="C00000"/>
                </a:solidFill>
                <a:latin typeface="Verdana" panose="020B0604030504040204" pitchFamily="34" charset="0"/>
              </a:rPr>
              <a:t>Water Window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000" dirty="0">
                <a:solidFill>
                  <a:srgbClr val="C00000"/>
                </a:solidFill>
                <a:latin typeface="Verdana" panose="020B0604030504040204" pitchFamily="34" charset="0"/>
              </a:rPr>
              <a:t>4.4 - 2.3 nm (0.28 - 0.53 keV)</a:t>
            </a:r>
            <a:endParaRPr lang="it-IT" altLang="it-IT" sz="1000" dirty="0">
              <a:solidFill>
                <a:srgbClr val="C0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A45C1F8D-18BC-4694-50E2-BB6F6D06C2EF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123086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4D4A1-084A-661F-06D3-AD9D4AE9A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>
            <a:extLst>
              <a:ext uri="{FF2B5EF4-FFF2-40B4-BE49-F238E27FC236}">
                <a16:creationId xmlns:a16="http://schemas.microsoft.com/office/drawing/2014/main" id="{2E854594-9E32-9719-8A90-BAFAB2DCC7D4}"/>
              </a:ext>
            </a:extLst>
          </p:cNvPr>
          <p:cNvSpPr/>
          <p:nvPr/>
        </p:nvSpPr>
        <p:spPr>
          <a:xfrm>
            <a:off x="73976" y="5006039"/>
            <a:ext cx="8276393" cy="1378557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599CB9D-E340-3BE9-F705-6B93D49BE08E}"/>
              </a:ext>
            </a:extLst>
          </p:cNvPr>
          <p:cNvSpPr/>
          <p:nvPr/>
        </p:nvSpPr>
        <p:spPr>
          <a:xfrm>
            <a:off x="85689" y="2463238"/>
            <a:ext cx="8972622" cy="1251485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A7D8B93-EE3A-3612-FB7F-665CB5567644}"/>
              </a:ext>
            </a:extLst>
          </p:cNvPr>
          <p:cNvSpPr/>
          <p:nvPr/>
        </p:nvSpPr>
        <p:spPr>
          <a:xfrm>
            <a:off x="73976" y="1093846"/>
            <a:ext cx="8178627" cy="1313377"/>
          </a:xfrm>
          <a:prstGeom prst="rect">
            <a:avLst/>
          </a:prstGeom>
          <a:solidFill>
            <a:schemeClr val="tx2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24B6DAD-7802-FCFA-BB27-753D2563B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2D/3D X-ray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diagnostic</a:t>
            </a:r>
            <a:endParaRPr lang="it-IT" dirty="0"/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5944DA62-B94E-DC0E-D465-B149401416A1}"/>
              </a:ext>
            </a:extLst>
          </p:cNvPr>
          <p:cNvGrpSpPr/>
          <p:nvPr/>
        </p:nvGrpSpPr>
        <p:grpSpPr>
          <a:xfrm>
            <a:off x="201394" y="1146254"/>
            <a:ext cx="7869209" cy="1190427"/>
            <a:chOff x="187048" y="5142146"/>
            <a:chExt cx="7869209" cy="1190427"/>
          </a:xfrm>
        </p:grpSpPr>
        <p:pic>
          <p:nvPicPr>
            <p:cNvPr id="49" name="Picture 5">
              <a:extLst>
                <a:ext uri="{FF2B5EF4-FFF2-40B4-BE49-F238E27FC236}">
                  <a16:creationId xmlns:a16="http://schemas.microsoft.com/office/drawing/2014/main" id="{4C37E22C-B3FA-3263-E71D-09DF28ACCE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326" y="5142146"/>
              <a:ext cx="1438931" cy="961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0" name="Group 9">
              <a:extLst>
                <a:ext uri="{FF2B5EF4-FFF2-40B4-BE49-F238E27FC236}">
                  <a16:creationId xmlns:a16="http://schemas.microsoft.com/office/drawing/2014/main" id="{170162D1-4AC9-120F-43D9-EB878CC43A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70848" y="5156607"/>
              <a:ext cx="836401" cy="1002568"/>
              <a:chOff x="15555" y="-17167"/>
              <a:chExt cx="4200" cy="5136"/>
            </a:xfrm>
          </p:grpSpPr>
          <p:pic>
            <p:nvPicPr>
              <p:cNvPr id="53" name="Picture 10">
                <a:extLst>
                  <a:ext uri="{FF2B5EF4-FFF2-40B4-BE49-F238E27FC236}">
                    <a16:creationId xmlns:a16="http://schemas.microsoft.com/office/drawing/2014/main" id="{5981BD0B-0692-D0C1-89D2-88ADA19E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45" y="-17167"/>
                <a:ext cx="3401" cy="3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Text Box 12">
                <a:extLst>
                  <a:ext uri="{FF2B5EF4-FFF2-40B4-BE49-F238E27FC236}">
                    <a16:creationId xmlns:a16="http://schemas.microsoft.com/office/drawing/2014/main" id="{A7B32DC6-FE61-1406-6DD8-365E1EA294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55" y="-13755"/>
                <a:ext cx="4200" cy="1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r>
                  <a:rPr lang="it-IT" altLang="ja-JP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MS Mincho" pitchFamily="49" charset="-128"/>
                  </a:rPr>
                  <a:t>50 </a:t>
                </a:r>
                <a:r>
                  <a:rPr lang="it-IT" altLang="ja-JP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MS Mincho" pitchFamily="49" charset="-128"/>
                    <a:sym typeface="Symbol" pitchFamily="18" charset="2"/>
                  </a:rPr>
                  <a:t></a:t>
                </a:r>
                <a:r>
                  <a:rPr lang="it-IT" altLang="ja-JP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MS Mincho" pitchFamily="49" charset="-128"/>
                  </a:rPr>
                  <a:t>m</a:t>
                </a:r>
                <a:endParaRPr lang="it-IT" alt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5" name="Line 13">
                <a:extLst>
                  <a:ext uri="{FF2B5EF4-FFF2-40B4-BE49-F238E27FC236}">
                    <a16:creationId xmlns:a16="http://schemas.microsoft.com/office/drawing/2014/main" id="{FF3DA399-3AC5-598B-1C68-7A81AAF4A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75" y="-13546"/>
                <a:ext cx="1163" cy="0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</p:grpSp>
        <p:sp>
          <p:nvSpPr>
            <p:cNvPr id="51" name="Text Box 590">
              <a:extLst>
                <a:ext uri="{FF2B5EF4-FFF2-40B4-BE49-F238E27FC236}">
                  <a16:creationId xmlns:a16="http://schemas.microsoft.com/office/drawing/2014/main" id="{17805609-35F3-BE82-3BAB-5C2960F5A4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48" y="5269713"/>
              <a:ext cx="498951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4197350"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Calibri" pitchFamily="34" charset="0"/>
                </a:defRPr>
              </a:lvl1pPr>
              <a:lvl2pPr defTabSz="4197350"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Calibri" pitchFamily="34" charset="0"/>
                </a:defRPr>
              </a:lvl2pPr>
              <a:lvl3pPr defTabSz="4197350"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Calibri" pitchFamily="34" charset="0"/>
                </a:defRPr>
              </a:lvl3pPr>
              <a:lvl4pPr defTabSz="4197350"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itchFamily="34" charset="0"/>
                </a:defRPr>
              </a:lvl4pPr>
              <a:lvl5pPr defTabSz="4197350"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itchFamily="34" charset="0"/>
                </a:defRPr>
              </a:lvl5pPr>
              <a:lvl6pPr marL="2514600" indent="-228600" defTabSz="419735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6pPr>
              <a:lvl7pPr marL="2971800" indent="-228600" defTabSz="419735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7pPr>
              <a:lvl8pPr marL="3429000" indent="-228600" defTabSz="419735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8pPr>
              <a:lvl9pPr marL="3886200" indent="-228600" defTabSz="419735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 err="1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Capillary</a:t>
              </a:r>
              <a:r>
                <a:rPr lang="it-IT" altLang="it-IT" sz="1400" b="1" dirty="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it-IT" altLang="it-IT" sz="1400" b="1" dirty="0" err="1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Discharge</a:t>
              </a:r>
              <a:r>
                <a:rPr lang="it-IT" altLang="it-IT" sz="1400" b="1" dirty="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 Soft X-ray Laser (46.9 nm, 2.3 ns)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@ University of L’Aquila</a:t>
              </a:r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55D5C006-D7FE-DEE9-451C-144356A423A5}"/>
                </a:ext>
              </a:extLst>
            </p:cNvPr>
            <p:cNvSpPr/>
            <p:nvPr/>
          </p:nvSpPr>
          <p:spPr>
            <a:xfrm>
              <a:off x="2045326" y="6055574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200" dirty="0">
                  <a:latin typeface="+mj-lt"/>
                </a:rPr>
                <a:t>Baldacchini et al Rev. Sci </a:t>
              </a:r>
              <a:r>
                <a:rPr lang="it-IT" sz="1200" dirty="0" err="1">
                  <a:latin typeface="+mj-lt"/>
                </a:rPr>
                <a:t>Instr</a:t>
              </a:r>
              <a:r>
                <a:rPr lang="it-IT" sz="1200" dirty="0">
                  <a:latin typeface="+mj-lt"/>
                </a:rPr>
                <a:t>. 76 (2005) 1131041</a:t>
              </a:r>
            </a:p>
          </p:txBody>
        </p:sp>
      </p:grpSp>
      <p:sp>
        <p:nvSpPr>
          <p:cNvPr id="56" name="Rettangolo 2">
            <a:extLst>
              <a:ext uri="{FF2B5EF4-FFF2-40B4-BE49-F238E27FC236}">
                <a16:creationId xmlns:a16="http://schemas.microsoft.com/office/drawing/2014/main" id="{AB775DB2-83AA-C083-D8CC-DF3E4B461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675" y="3342702"/>
            <a:ext cx="37914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t-IT" sz="1200" dirty="0">
                <a:solidFill>
                  <a:schemeClr val="tx1"/>
                </a:solidFill>
                <a:latin typeface="+mj-lt"/>
              </a:rPr>
              <a:t>F. </a:t>
            </a:r>
            <a:r>
              <a:rPr lang="en-US" altLang="it-IT" sz="1200" dirty="0" err="1">
                <a:solidFill>
                  <a:schemeClr val="tx1"/>
                </a:solidFill>
                <a:latin typeface="+mj-lt"/>
              </a:rPr>
              <a:t>Bonfigli</a:t>
            </a:r>
            <a:r>
              <a:rPr lang="en-US" altLang="it-IT" sz="1200" dirty="0">
                <a:solidFill>
                  <a:schemeClr val="tx1"/>
                </a:solidFill>
                <a:latin typeface="+mj-lt"/>
              </a:rPr>
              <a:t>, et al Optical Materials 58 (2016) 398-405</a:t>
            </a:r>
            <a:endParaRPr lang="it-IT" altLang="it-IT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3467C6B6-307C-B379-BD42-6403E88EFCD9}"/>
              </a:ext>
            </a:extLst>
          </p:cNvPr>
          <p:cNvSpPr txBox="1"/>
          <p:nvPr/>
        </p:nvSpPr>
        <p:spPr>
          <a:xfrm>
            <a:off x="85689" y="2649174"/>
            <a:ext cx="6090823" cy="430887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400" b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Focused</a:t>
            </a:r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X-ray </a:t>
            </a:r>
            <a:r>
              <a:rPr lang="it-IT" sz="1400" b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beam</a:t>
            </a:r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from </a:t>
            </a:r>
            <a:r>
              <a:rPr lang="it-IT" sz="1400" b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policapillary</a:t>
            </a:r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b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optics</a:t>
            </a:r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b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coupled</a:t>
            </a:r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with X-ray tube (8 </a:t>
            </a:r>
            <a:r>
              <a:rPr lang="it-IT" sz="1400" b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 @ </a:t>
            </a:r>
            <a:r>
              <a:rPr lang="it-IT" sz="1400" b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Xlab</a:t>
            </a:r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LNF-INFN</a:t>
            </a:r>
          </a:p>
        </p:txBody>
      </p:sp>
      <p:pic>
        <p:nvPicPr>
          <p:cNvPr id="59" name="Picture 3">
            <a:extLst>
              <a:ext uri="{FF2B5EF4-FFF2-40B4-BE49-F238E27FC236}">
                <a16:creationId xmlns:a16="http://schemas.microsoft.com/office/drawing/2014/main" id="{28E0239D-C843-23B6-D2D5-C2526193A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812" y="2526124"/>
            <a:ext cx="1420345" cy="113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C9A6B109-1805-496B-A718-A0019654F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782" y="2517629"/>
            <a:ext cx="1152196" cy="115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71C07D44-1916-999E-2B29-2D462D5BD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136" y="5037383"/>
            <a:ext cx="1513469" cy="127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9ED3BE0A-843B-61AE-B26B-2F1A4790F573}"/>
              </a:ext>
            </a:extLst>
          </p:cNvPr>
          <p:cNvSpPr txBox="1"/>
          <p:nvPr/>
        </p:nvSpPr>
        <p:spPr>
          <a:xfrm>
            <a:off x="133485" y="5072361"/>
            <a:ext cx="6922023" cy="984885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Single-shot </a:t>
            </a:r>
            <a:r>
              <a:rPr lang="it-IT" sz="1400" b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focused</a:t>
            </a:r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X-FEL </a:t>
            </a:r>
            <a:r>
              <a:rPr lang="it-IT" sz="1400" b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beam</a:t>
            </a:r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detection @FERMI ELETTRA(</a:t>
            </a:r>
            <a:r>
              <a:rPr lang="el-GR" sz="1400" b="1" i="1" dirty="0">
                <a:latin typeface="+mj-lt"/>
              </a:rPr>
              <a:t>λ </a:t>
            </a:r>
            <a:r>
              <a:rPr lang="el-GR" sz="1400" b="1" dirty="0">
                <a:latin typeface="+mj-lt"/>
              </a:rPr>
              <a:t>= 32 </a:t>
            </a:r>
            <a:r>
              <a:rPr lang="it-IT" sz="1400" b="1" dirty="0">
                <a:latin typeface="+mj-lt"/>
              </a:rPr>
              <a:t>nm, 60 </a:t>
            </a:r>
            <a:r>
              <a:rPr lang="it-IT" sz="1400" b="1" dirty="0" err="1">
                <a:latin typeface="+mj-lt"/>
              </a:rPr>
              <a:t>fs</a:t>
            </a:r>
            <a:r>
              <a:rPr lang="it-IT" sz="1400" b="1" dirty="0">
                <a:latin typeface="+mj-lt"/>
              </a:rPr>
              <a:t>)</a:t>
            </a:r>
          </a:p>
          <a:p>
            <a:r>
              <a:rPr lang="en-US" sz="1400" b="1" dirty="0" err="1">
                <a:latin typeface="Calibri" pitchFamily="34" charset="0"/>
              </a:rPr>
              <a:t>DiProI</a:t>
            </a:r>
            <a:r>
              <a:rPr lang="en-US" sz="1400" b="1" dirty="0">
                <a:latin typeface="Calibri" pitchFamily="34" charset="0"/>
              </a:rPr>
              <a:t> (Diffraction Projection Imaging) Beamline</a:t>
            </a:r>
            <a:endParaRPr lang="it-IT" sz="1400" b="1" dirty="0"/>
          </a:p>
          <a:p>
            <a:endParaRPr lang="it-IT" sz="12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                       </a:t>
            </a:r>
          </a:p>
          <a:p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F. </a:t>
            </a:r>
            <a:r>
              <a:rPr lang="it-IT" sz="1200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Bonfigli</a:t>
            </a:r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et al, </a:t>
            </a:r>
            <a:r>
              <a:rPr lang="it-IT" sz="1200" dirty="0">
                <a:latin typeface="+mj-lt"/>
              </a:rPr>
              <a:t>IL NUOVO CIMENTO 42 C</a:t>
            </a:r>
            <a:r>
              <a:rPr lang="it-IT" sz="1200" b="1" dirty="0">
                <a:latin typeface="+mj-lt"/>
              </a:rPr>
              <a:t> </a:t>
            </a:r>
            <a:r>
              <a:rPr lang="it-IT" sz="1200" dirty="0">
                <a:latin typeface="+mj-lt"/>
              </a:rPr>
              <a:t>(2019) 237</a:t>
            </a:r>
            <a:endParaRPr lang="it-IT" sz="12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492F324-D3D9-83AD-EF90-AC10664F1024}"/>
              </a:ext>
            </a:extLst>
          </p:cNvPr>
          <p:cNvSpPr/>
          <p:nvPr/>
        </p:nvSpPr>
        <p:spPr>
          <a:xfrm>
            <a:off x="85689" y="3748253"/>
            <a:ext cx="8223073" cy="1154006"/>
          </a:xfrm>
          <a:prstGeom prst="rect">
            <a:avLst/>
          </a:prstGeom>
          <a:solidFill>
            <a:srgbClr val="7030A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BBCEB342-B645-B717-1506-162D79FA2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90" y="3756352"/>
            <a:ext cx="1538690" cy="115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EB0705E9-853F-9AB1-E849-2D7DF4D59E35}"/>
              </a:ext>
            </a:extLst>
          </p:cNvPr>
          <p:cNvSpPr/>
          <p:nvPr/>
        </p:nvSpPr>
        <p:spPr>
          <a:xfrm>
            <a:off x="133485" y="3827319"/>
            <a:ext cx="60866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X-FEL </a:t>
            </a:r>
            <a:r>
              <a:rPr lang="it-IT" sz="1400" b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beam</a:t>
            </a:r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400" b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detection@SACLA</a:t>
            </a:r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Japan (10 </a:t>
            </a:r>
            <a:r>
              <a:rPr lang="it-IT" sz="1400" b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it-IT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</a:p>
          <a:p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</a:t>
            </a:r>
          </a:p>
          <a:p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F. </a:t>
            </a:r>
            <a:r>
              <a:rPr lang="it-IT" sz="1200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Bonfigli</a:t>
            </a:r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et al, </a:t>
            </a:r>
            <a:r>
              <a:rPr lang="nl-NL" sz="1200" dirty="0">
                <a:latin typeface="+mj-lt"/>
              </a:rPr>
              <a:t>Proc. of SPIE Vol. 11035 (2019) 110350N-1</a:t>
            </a:r>
            <a:endParaRPr lang="it-IT" sz="1200" dirty="0">
              <a:latin typeface="+mj-lt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F0C26E2-5C8A-38D8-31A1-D971580D1C4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900" y="5812004"/>
            <a:ext cx="879411" cy="85017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6102C2D-54D3-1114-82E0-CB38FB08F623}"/>
              </a:ext>
            </a:extLst>
          </p:cNvPr>
          <p:cNvSpPr txBox="1"/>
          <p:nvPr/>
        </p:nvSpPr>
        <p:spPr>
          <a:xfrm>
            <a:off x="8391304" y="6599950"/>
            <a:ext cx="8057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PMMA</a:t>
            </a:r>
            <a:endParaRPr lang="it-IT" sz="800" b="1" dirty="0"/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4E8CDA0B-2C49-4AB3-3110-4FA408EB358C}"/>
              </a:ext>
            </a:extLst>
          </p:cNvPr>
          <p:cNvGrpSpPr/>
          <p:nvPr/>
        </p:nvGrpSpPr>
        <p:grpSpPr>
          <a:xfrm>
            <a:off x="5943987" y="2280091"/>
            <a:ext cx="3253025" cy="4482457"/>
            <a:chOff x="5866203" y="2330275"/>
            <a:chExt cx="3253025" cy="4482457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A0A4B326-A4D6-9F79-2694-15B281E7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2444" y="2346939"/>
              <a:ext cx="3176784" cy="4465793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5D8E7EF-20FE-74C1-53CD-74343C5BDA00}"/>
                </a:ext>
              </a:extLst>
            </p:cNvPr>
            <p:cNvSpPr txBox="1"/>
            <p:nvPr/>
          </p:nvSpPr>
          <p:spPr>
            <a:xfrm>
              <a:off x="5919570" y="2330275"/>
              <a:ext cx="103746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>
                  <a:solidFill>
                    <a:schemeClr val="bg1"/>
                  </a:solidFill>
                </a:rPr>
                <a:t>E = 0.1 </a:t>
              </a:r>
              <a:r>
                <a:rPr lang="it-IT" sz="1000" b="1" dirty="0" err="1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it-IT" sz="1000" b="1" dirty="0" err="1">
                  <a:solidFill>
                    <a:schemeClr val="bg1"/>
                  </a:solidFill>
                </a:rPr>
                <a:t>J</a:t>
              </a:r>
              <a:r>
                <a:rPr lang="it-IT" sz="1000" b="1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it-IT" altLang="it-IT" sz="1000" b="1" dirty="0">
                  <a:solidFill>
                    <a:schemeClr val="bg1"/>
                  </a:solidFill>
                </a:rPr>
                <a:t>F = 75 </a:t>
              </a:r>
              <a:r>
                <a:rPr lang="it-IT" altLang="it-IT" sz="1000" b="1" dirty="0" err="1">
                  <a:solidFill>
                    <a:schemeClr val="bg1"/>
                  </a:solidFill>
                </a:rPr>
                <a:t>mJ</a:t>
              </a:r>
              <a:r>
                <a:rPr lang="it-IT" altLang="it-IT" sz="1000" b="1" dirty="0">
                  <a:solidFill>
                    <a:schemeClr val="bg1"/>
                  </a:solidFill>
                </a:rPr>
                <a:t>/cm</a:t>
              </a:r>
              <a:r>
                <a:rPr lang="it-IT" altLang="it-IT" sz="1000" b="1" baseline="30000" dirty="0">
                  <a:solidFill>
                    <a:schemeClr val="bg1"/>
                  </a:solidFill>
                </a:rPr>
                <a:t>2</a:t>
              </a:r>
            </a:p>
            <a:p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831E68A0-673D-572F-63C2-CA9A073DB854}"/>
                </a:ext>
              </a:extLst>
            </p:cNvPr>
            <p:cNvSpPr txBox="1"/>
            <p:nvPr/>
          </p:nvSpPr>
          <p:spPr>
            <a:xfrm>
              <a:off x="5866203" y="4339682"/>
              <a:ext cx="110799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>
                  <a:solidFill>
                    <a:schemeClr val="bg1"/>
                  </a:solidFill>
                </a:rPr>
                <a:t>E = 1 </a:t>
              </a:r>
              <a:r>
                <a:rPr lang="it-IT" sz="1000" b="1" dirty="0" err="1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it-IT" sz="1000" b="1" dirty="0" err="1">
                  <a:solidFill>
                    <a:schemeClr val="bg1"/>
                  </a:solidFill>
                </a:rPr>
                <a:t>J</a:t>
              </a:r>
              <a:r>
                <a:rPr lang="it-IT" sz="1000" b="1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it-IT" altLang="it-IT" sz="1000" b="1" dirty="0">
                  <a:solidFill>
                    <a:schemeClr val="bg1"/>
                  </a:solidFill>
                </a:rPr>
                <a:t>F = 750 </a:t>
              </a:r>
              <a:r>
                <a:rPr lang="it-IT" altLang="it-IT" sz="1000" b="1" dirty="0" err="1">
                  <a:solidFill>
                    <a:schemeClr val="bg1"/>
                  </a:solidFill>
                </a:rPr>
                <a:t>mJ</a:t>
              </a:r>
              <a:r>
                <a:rPr lang="it-IT" altLang="it-IT" sz="1000" b="1" dirty="0">
                  <a:solidFill>
                    <a:schemeClr val="bg1"/>
                  </a:solidFill>
                </a:rPr>
                <a:t>/cm</a:t>
              </a:r>
              <a:r>
                <a:rPr lang="it-IT" altLang="it-IT" sz="1000" b="1" baseline="30000" dirty="0">
                  <a:solidFill>
                    <a:schemeClr val="bg1"/>
                  </a:solidFill>
                </a:rPr>
                <a:t>2</a:t>
              </a:r>
            </a:p>
            <a:p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Segnaposto piè di pagina 6">
            <a:extLst>
              <a:ext uri="{FF2B5EF4-FFF2-40B4-BE49-F238E27FC236}">
                <a16:creationId xmlns:a16="http://schemas.microsoft.com/office/drawing/2014/main" id="{F1826358-181D-9955-9FD6-7F0DA54994D7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29403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1B0E2-A1AF-B774-ADC6-1424C3D55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060933-0D7C-C77E-C85B-F2C997FFB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6" y="326407"/>
            <a:ext cx="8229600" cy="400110"/>
          </a:xfrm>
        </p:spPr>
        <p:txBody>
          <a:bodyPr/>
          <a:lstStyle/>
          <a:p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of LiF-</a:t>
            </a:r>
            <a:r>
              <a:rPr lang="it-IT" dirty="0" err="1"/>
              <a:t>based</a:t>
            </a:r>
            <a:r>
              <a:rPr lang="it-IT" dirty="0"/>
              <a:t> detectors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4710AE0-4A96-01E8-F9BC-A1A2B7EA6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13</a:t>
            </a:fld>
            <a:endParaRPr lang="it-IT" dirty="0"/>
          </a:p>
        </p:txBody>
      </p:sp>
      <p:pic>
        <p:nvPicPr>
          <p:cNvPr id="16" name="Picture 38" descr="zoneplate vera 60X bordo CLSM2">
            <a:extLst>
              <a:ext uri="{FF2B5EF4-FFF2-40B4-BE49-F238E27FC236}">
                <a16:creationId xmlns:a16="http://schemas.microsoft.com/office/drawing/2014/main" id="{36D61BE0-3C30-1D50-923B-A3FEE64D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6" y="1497124"/>
            <a:ext cx="2412744" cy="134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9">
            <a:extLst>
              <a:ext uri="{FF2B5EF4-FFF2-40B4-BE49-F238E27FC236}">
                <a16:creationId xmlns:a16="http://schemas.microsoft.com/office/drawing/2014/main" id="{E9E1C83D-8BE6-F1FB-E989-3BF62C7B8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37" y="1588295"/>
            <a:ext cx="2322656" cy="174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1D066376-A652-753E-7B80-765F0A835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26" y="2820571"/>
            <a:ext cx="3453981" cy="46166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GB" altLang="it-IT" sz="1200" b="1" dirty="0">
                <a:solidFill>
                  <a:schemeClr val="tx1"/>
                </a:solidFill>
                <a:latin typeface="+mj-lt"/>
              </a:rPr>
              <a:t>Contact X-ray micro-radiography </a:t>
            </a:r>
            <a:r>
              <a:rPr lang="it-IT" altLang="it-IT" sz="1200" b="1" dirty="0">
                <a:solidFill>
                  <a:schemeClr val="tx1"/>
                </a:solidFill>
                <a:latin typeface="+mj-lt"/>
              </a:rPr>
              <a:t>of a </a:t>
            </a:r>
            <a:r>
              <a:rPr lang="it-IT" altLang="it-IT" sz="1200" b="1" dirty="0" err="1">
                <a:solidFill>
                  <a:schemeClr val="tx1"/>
                </a:solidFill>
                <a:latin typeface="+mj-lt"/>
              </a:rPr>
              <a:t>Phase</a:t>
            </a:r>
            <a:r>
              <a:rPr lang="it-IT" altLang="it-IT" sz="1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it-IT" sz="1200" b="1" dirty="0" err="1">
                <a:solidFill>
                  <a:schemeClr val="tx1"/>
                </a:solidFill>
                <a:latin typeface="+mj-lt"/>
              </a:rPr>
              <a:t>Fresnel</a:t>
            </a:r>
            <a:r>
              <a:rPr lang="it-IT" altLang="it-IT" sz="1200" b="1" dirty="0">
                <a:solidFill>
                  <a:schemeClr val="tx1"/>
                </a:solidFill>
                <a:latin typeface="+mj-lt"/>
              </a:rPr>
              <a:t> Zone </a:t>
            </a:r>
            <a:r>
              <a:rPr lang="it-IT" altLang="it-IT" sz="1200" b="1" dirty="0" err="1">
                <a:solidFill>
                  <a:schemeClr val="tx1"/>
                </a:solidFill>
                <a:latin typeface="+mj-lt"/>
              </a:rPr>
              <a:t>Plate</a:t>
            </a:r>
            <a:r>
              <a:rPr lang="it-IT" altLang="it-IT" sz="1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it-IT" sz="1200" b="1" dirty="0" err="1">
                <a:solidFill>
                  <a:schemeClr val="tx1"/>
                </a:solidFill>
                <a:latin typeface="+mj-lt"/>
              </a:rPr>
              <a:t>stored</a:t>
            </a:r>
            <a:r>
              <a:rPr lang="en-GB" altLang="it-IT" sz="1200" b="1" dirty="0">
                <a:solidFill>
                  <a:schemeClr val="tx1"/>
                </a:solidFill>
                <a:latin typeface="+mj-lt"/>
              </a:rPr>
              <a:t> on a </a:t>
            </a:r>
            <a:r>
              <a:rPr lang="en-GB" altLang="it-IT" sz="1200" b="1" dirty="0" err="1">
                <a:solidFill>
                  <a:schemeClr val="tx1"/>
                </a:solidFill>
                <a:latin typeface="+mj-lt"/>
              </a:rPr>
              <a:t>LiF</a:t>
            </a:r>
            <a:r>
              <a:rPr lang="en-GB" altLang="it-IT" sz="1200" b="1" dirty="0">
                <a:solidFill>
                  <a:schemeClr val="tx1"/>
                </a:solidFill>
                <a:latin typeface="+mj-lt"/>
              </a:rPr>
              <a:t> film</a:t>
            </a:r>
            <a:endParaRPr lang="it-IT" altLang="it-IT" sz="12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16FC3E03-AC4D-07A7-1C2A-F6D49102907C}"/>
              </a:ext>
            </a:extLst>
          </p:cNvPr>
          <p:cNvGrpSpPr>
            <a:grpSpLocks/>
          </p:cNvGrpSpPr>
          <p:nvPr/>
        </p:nvGrpSpPr>
        <p:grpSpPr bwMode="auto">
          <a:xfrm>
            <a:off x="241676" y="4075956"/>
            <a:ext cx="2771818" cy="1464751"/>
            <a:chOff x="3016" y="799"/>
            <a:chExt cx="1906" cy="993"/>
          </a:xfrm>
        </p:grpSpPr>
        <p:pic>
          <p:nvPicPr>
            <p:cNvPr id="21" name="Picture 6" descr="lif su silicio fluo">
              <a:extLst>
                <a:ext uri="{FF2B5EF4-FFF2-40B4-BE49-F238E27FC236}">
                  <a16:creationId xmlns:a16="http://schemas.microsoft.com/office/drawing/2014/main" id="{716BA9B3-CC6D-5651-F846-9A6992DEF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799"/>
              <a:ext cx="1906" cy="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ine 9">
              <a:extLst>
                <a:ext uri="{FF2B5EF4-FFF2-40B4-BE49-F238E27FC236}">
                  <a16:creationId xmlns:a16="http://schemas.microsoft.com/office/drawing/2014/main" id="{B10BD78E-FDEF-1DDA-5047-72B8A49B44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5" y="1071"/>
              <a:ext cx="91" cy="9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23" name="Picture 32" descr="alprof2">
            <a:extLst>
              <a:ext uri="{FF2B5EF4-FFF2-40B4-BE49-F238E27FC236}">
                <a16:creationId xmlns:a16="http://schemas.microsoft.com/office/drawing/2014/main" id="{DB71EFA5-1A0E-0490-FD23-5DCA344F2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938" y="4126242"/>
            <a:ext cx="2544054" cy="175331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34">
            <a:extLst>
              <a:ext uri="{FF2B5EF4-FFF2-40B4-BE49-F238E27FC236}">
                <a16:creationId xmlns:a16="http://schemas.microsoft.com/office/drawing/2014/main" id="{B936F7D6-4136-6B9F-5155-F21A0B971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306" y="4668000"/>
            <a:ext cx="1537600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71450" indent="-171450" defTabSz="914400">
              <a:buClrTx/>
              <a:buSzTx/>
              <a:buFont typeface="Symbol" pitchFamily="18" charset="2"/>
              <a:buChar char="~"/>
              <a:defRPr/>
            </a:pPr>
            <a:r>
              <a:rPr lang="it-IT" sz="12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sym typeface="Symbol" pitchFamily="18" charset="2"/>
              </a:rPr>
              <a:t>75</a:t>
            </a:r>
            <a:r>
              <a:rPr lang="it-IT" sz="12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nm</a:t>
            </a:r>
          </a:p>
          <a:p>
            <a:pPr defTabSz="914400">
              <a:buClrTx/>
              <a:buSzTx/>
              <a:defRPr/>
            </a:pPr>
            <a:r>
              <a:rPr lang="it-IT" sz="12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Edge </a:t>
            </a:r>
            <a:r>
              <a:rPr lang="it-IT" sz="1200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resolution</a:t>
            </a:r>
            <a:endParaRPr lang="it-IT" sz="1200" b="1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25" name="Rettangolo 22">
            <a:extLst>
              <a:ext uri="{FF2B5EF4-FFF2-40B4-BE49-F238E27FC236}">
                <a16:creationId xmlns:a16="http://schemas.microsoft.com/office/drawing/2014/main" id="{F99B95B3-3FE0-9B50-C0BF-26DE12845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818" y="5748621"/>
            <a:ext cx="34821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1000" dirty="0">
                <a:solidFill>
                  <a:schemeClr val="accent1">
                    <a:lumMod val="50000"/>
                  </a:schemeClr>
                </a:solidFill>
              </a:rPr>
              <a:t>A. Ustione, et al</a:t>
            </a:r>
            <a:r>
              <a:rPr lang="it-IT" altLang="it-IT" sz="1000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altLang="it-IT" sz="1000" dirty="0" err="1">
                <a:solidFill>
                  <a:schemeClr val="accent1">
                    <a:lumMod val="50000"/>
                  </a:schemeClr>
                </a:solidFill>
              </a:rPr>
              <a:t>Appl</a:t>
            </a:r>
            <a:r>
              <a:rPr lang="it-IT" altLang="it-IT" sz="1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it-IT" altLang="it-IT" sz="1000" dirty="0" err="1">
                <a:solidFill>
                  <a:schemeClr val="accent1">
                    <a:lumMod val="50000"/>
                  </a:schemeClr>
                </a:solidFill>
              </a:rPr>
              <a:t>Phys</a:t>
            </a:r>
            <a:r>
              <a:rPr lang="it-IT" altLang="it-IT" sz="1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it-IT" altLang="it-IT" sz="1000" dirty="0" err="1">
                <a:solidFill>
                  <a:schemeClr val="accent1">
                    <a:lumMod val="50000"/>
                  </a:schemeClr>
                </a:solidFill>
              </a:rPr>
              <a:t>Lett</a:t>
            </a:r>
            <a:r>
              <a:rPr lang="it-IT" altLang="it-IT" sz="1000" dirty="0">
                <a:solidFill>
                  <a:schemeClr val="accent1">
                    <a:lumMod val="50000"/>
                  </a:schemeClr>
                </a:solidFill>
              </a:rPr>
              <a:t>. 88, 141107-9 (2006).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7495179A-E105-2C68-8B8A-B261FD484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676" y="5486863"/>
            <a:ext cx="3113939" cy="46166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GB" altLang="it-IT" sz="1200" b="1" dirty="0">
                <a:solidFill>
                  <a:schemeClr val="tx1"/>
                </a:solidFill>
                <a:latin typeface="+mj-lt"/>
              </a:rPr>
              <a:t>Contact X-ray micro-radiography </a:t>
            </a:r>
            <a:r>
              <a:rPr lang="it-IT" altLang="it-IT" sz="1200" b="1" dirty="0">
                <a:solidFill>
                  <a:schemeClr val="tx1"/>
                </a:solidFill>
                <a:latin typeface="+mj-lt"/>
              </a:rPr>
              <a:t>of a </a:t>
            </a:r>
            <a:r>
              <a:rPr lang="it-IT" altLang="it-IT" sz="1200" b="1" dirty="0" err="1">
                <a:solidFill>
                  <a:schemeClr val="tx1"/>
                </a:solidFill>
                <a:latin typeface="+mj-lt"/>
              </a:rPr>
              <a:t>copper</a:t>
            </a:r>
            <a:r>
              <a:rPr lang="it-IT" altLang="it-IT" sz="1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it-IT" sz="1200" b="1" dirty="0" err="1">
                <a:solidFill>
                  <a:schemeClr val="tx1"/>
                </a:solidFill>
                <a:latin typeface="+mj-lt"/>
              </a:rPr>
              <a:t>mesh</a:t>
            </a:r>
            <a:r>
              <a:rPr lang="it-IT" altLang="it-IT" sz="1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it-IT" sz="1200" b="1" dirty="0" err="1">
                <a:solidFill>
                  <a:schemeClr val="tx1"/>
                </a:solidFill>
                <a:latin typeface="+mj-lt"/>
              </a:rPr>
              <a:t>stored</a:t>
            </a:r>
            <a:r>
              <a:rPr lang="it-IT" altLang="it-IT" sz="1200" b="1" dirty="0">
                <a:solidFill>
                  <a:schemeClr val="tx1"/>
                </a:solidFill>
                <a:latin typeface="+mj-lt"/>
              </a:rPr>
              <a:t> i</a:t>
            </a:r>
            <a:r>
              <a:rPr lang="en-GB" altLang="it-IT" sz="1200" b="1" dirty="0">
                <a:solidFill>
                  <a:schemeClr val="tx1"/>
                </a:solidFill>
                <a:latin typeface="+mj-lt"/>
              </a:rPr>
              <a:t>n a </a:t>
            </a:r>
            <a:r>
              <a:rPr lang="en-GB" altLang="it-IT" sz="1200" b="1" dirty="0" err="1">
                <a:solidFill>
                  <a:schemeClr val="tx1"/>
                </a:solidFill>
                <a:latin typeface="+mj-lt"/>
              </a:rPr>
              <a:t>LiF</a:t>
            </a:r>
            <a:r>
              <a:rPr lang="en-GB" altLang="it-IT" sz="1200" b="1" dirty="0">
                <a:solidFill>
                  <a:schemeClr val="tx1"/>
                </a:solidFill>
                <a:latin typeface="+mj-lt"/>
              </a:rPr>
              <a:t> film</a:t>
            </a:r>
            <a:endParaRPr lang="it-IT" altLang="it-IT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Text Box 34">
            <a:extLst>
              <a:ext uri="{FF2B5EF4-FFF2-40B4-BE49-F238E27FC236}">
                <a16:creationId xmlns:a16="http://schemas.microsoft.com/office/drawing/2014/main" id="{DACFB0DC-2D07-73B8-1523-8E7D82D62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7993" y="2149267"/>
            <a:ext cx="1712913" cy="46196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Calibri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Calibri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marL="171450" indent="-171450" defTabSz="914400">
              <a:buClrTx/>
              <a:buSzTx/>
              <a:buFont typeface="Symbol" pitchFamily="18" charset="2"/>
              <a:buChar char="~"/>
              <a:defRPr/>
            </a:pPr>
            <a:r>
              <a:rPr lang="it-IT" sz="12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sym typeface="Symbol" pitchFamily="18" charset="2"/>
              </a:rPr>
              <a:t>250</a:t>
            </a:r>
            <a:r>
              <a:rPr lang="it-IT" sz="12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nm</a:t>
            </a:r>
          </a:p>
          <a:p>
            <a:pPr defTabSz="914400">
              <a:buClrTx/>
              <a:buSzTx/>
              <a:defRPr/>
            </a:pPr>
            <a:r>
              <a:rPr lang="it-IT" sz="1200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Spatial</a:t>
            </a:r>
            <a:r>
              <a:rPr lang="it-IT" sz="12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it-IT" sz="1200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resolution</a:t>
            </a:r>
            <a:endParaRPr lang="it-IT" sz="1200" b="1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1BE40E86-8230-0B63-5BD0-1671A9898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653" y="3135755"/>
            <a:ext cx="38401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S. </a:t>
            </a:r>
            <a:r>
              <a:rPr lang="it-IT" altLang="it-IT" sz="1000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Almaviva</a:t>
            </a:r>
            <a:r>
              <a:rPr lang="it-IT" altLang="it-IT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et al, </a:t>
            </a:r>
            <a:r>
              <a:rPr lang="it-IT" altLang="it-IT" sz="1000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Applied</a:t>
            </a:r>
            <a:r>
              <a:rPr lang="it-IT" altLang="it-IT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it-IT" altLang="it-IT" sz="1000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Physics</a:t>
            </a:r>
            <a:r>
              <a:rPr lang="it-IT" altLang="it-IT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it-IT" altLang="it-IT" sz="1000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Letters</a:t>
            </a:r>
            <a:r>
              <a:rPr lang="it-IT" altLang="it-IT" sz="1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89, 054102-4 (2006).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2078DC9-774B-1A48-24E3-3EB50DA81029}"/>
              </a:ext>
            </a:extLst>
          </p:cNvPr>
          <p:cNvSpPr txBox="1"/>
          <p:nvPr/>
        </p:nvSpPr>
        <p:spPr>
          <a:xfrm>
            <a:off x="14663" y="1067262"/>
            <a:ext cx="8589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it-IT" sz="1800" b="1" dirty="0">
                <a:solidFill>
                  <a:srgbClr val="000099"/>
                </a:solidFill>
                <a:latin typeface="+mj-lt"/>
              </a:rPr>
              <a:t>Read out: Confocal optical microscope in fluorescence mode</a:t>
            </a:r>
            <a:endParaRPr lang="it-IT" dirty="0">
              <a:latin typeface="+mj-lt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F145C0C-665C-A926-82FE-2859B012553C}"/>
              </a:ext>
            </a:extLst>
          </p:cNvPr>
          <p:cNvSpPr txBox="1"/>
          <p:nvPr/>
        </p:nvSpPr>
        <p:spPr>
          <a:xfrm>
            <a:off x="99726" y="3738909"/>
            <a:ext cx="8589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it-IT" sz="1800" b="1" dirty="0">
                <a:solidFill>
                  <a:srgbClr val="000099"/>
                </a:solidFill>
                <a:latin typeface="+mj-lt"/>
              </a:rPr>
              <a:t>Read out: Scanning Near Optical Microscope SNOM</a:t>
            </a:r>
            <a:endParaRPr lang="it-IT" dirty="0">
              <a:latin typeface="+mj-lt"/>
            </a:endParaRPr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77D1D033-5B37-72BB-F273-2A840D77418D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583860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245E35-AEC8-F2FE-DB87-2535501AA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14</a:t>
            </a:fld>
            <a:endParaRPr lang="it-IT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2046969-A127-4B52-935D-5F3E7EF07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260350"/>
            <a:ext cx="8507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Verdana" pitchFamily="34" charset="0"/>
              </a:rPr>
              <a:t>High spatial resolution on a wide field of view</a:t>
            </a:r>
            <a:endParaRPr lang="it-IT" sz="2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FDD72A49-C60F-6E39-58C2-EC2B3C5FC982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100947"/>
            <a:ext cx="2808287" cy="1871663"/>
            <a:chOff x="2400" y="2208"/>
            <a:chExt cx="2640" cy="1511"/>
          </a:xfrm>
        </p:grpSpPr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491175D9-70B7-1589-CF6B-8D1C9B0E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208"/>
              <a:ext cx="2640" cy="1511"/>
              <a:chOff x="2400" y="2208"/>
              <a:chExt cx="2640" cy="1511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0B851CB5-E737-2B6C-A7F8-6C890A7C3B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2208"/>
                <a:ext cx="2640" cy="1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404D6FCA-0633-37F5-01CC-B70E04D7F9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2304"/>
                <a:ext cx="48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DFFE94C8-8EB7-1BFD-17CC-95BE35478D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9" y="2262"/>
              <a:ext cx="63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latin typeface="Times New Roman" panose="02020603050405020304" pitchFamily="18" charset="0"/>
                </a:rPr>
                <a:t>2 mm</a:t>
              </a:r>
              <a:endParaRPr lang="it-IT" altLang="it-IT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417E6A78-AD83-A744-A37D-9CB03D97F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013" y="1100947"/>
            <a:ext cx="32670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003366"/>
                </a:solidFill>
                <a:latin typeface="Verdana" panose="020B0604030504040204" pitchFamily="34" charset="0"/>
              </a:rPr>
              <a:t>Wide field fluorescence microscope 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652DC1BA-1B13-B0B9-F769-98272CF62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222" y="2769728"/>
            <a:ext cx="32788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3366"/>
                </a:solidFill>
                <a:latin typeface="Verdana" panose="020B0604030504040204" pitchFamily="34" charset="0"/>
              </a:rPr>
              <a:t>Confocal </a:t>
            </a:r>
            <a:r>
              <a:rPr lang="it-IT" altLang="it-IT" sz="1200" b="1" dirty="0" err="1">
                <a:solidFill>
                  <a:srgbClr val="003366"/>
                </a:solidFill>
                <a:latin typeface="Verdana" panose="020B0604030504040204" pitchFamily="34" charset="0"/>
              </a:rPr>
              <a:t>fluorescence</a:t>
            </a:r>
            <a:r>
              <a:rPr lang="it-IT" altLang="it-IT" sz="1200" b="1" dirty="0">
                <a:solidFill>
                  <a:srgbClr val="003366"/>
                </a:solidFill>
                <a:latin typeface="Verdana" panose="020B0604030504040204" pitchFamily="34" charset="0"/>
              </a:rPr>
              <a:t> </a:t>
            </a:r>
            <a:r>
              <a:rPr lang="it-IT" altLang="it-IT" sz="1200" b="1" dirty="0" err="1">
                <a:solidFill>
                  <a:srgbClr val="003366"/>
                </a:solidFill>
                <a:latin typeface="Verdana" panose="020B0604030504040204" pitchFamily="34" charset="0"/>
              </a:rPr>
              <a:t>microscope</a:t>
            </a:r>
            <a:r>
              <a:rPr lang="it-IT" altLang="it-IT" sz="1200" b="1" dirty="0">
                <a:solidFill>
                  <a:srgbClr val="003366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B8279A07-78BA-03F4-C486-ECB07A704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4372381"/>
            <a:ext cx="280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 err="1">
                <a:solidFill>
                  <a:srgbClr val="003366"/>
                </a:solidFill>
                <a:latin typeface="Verdana" panose="020B0604030504040204" pitchFamily="34" charset="0"/>
              </a:rPr>
              <a:t>Near</a:t>
            </a:r>
            <a:r>
              <a:rPr lang="it-IT" altLang="it-IT" sz="1200" b="1" dirty="0">
                <a:solidFill>
                  <a:srgbClr val="003366"/>
                </a:solidFill>
                <a:latin typeface="Verdana" panose="020B0604030504040204" pitchFamily="34" charset="0"/>
              </a:rPr>
              <a:t> field optical </a:t>
            </a:r>
            <a:r>
              <a:rPr lang="it-IT" altLang="it-IT" sz="1200" b="1" dirty="0" err="1">
                <a:solidFill>
                  <a:srgbClr val="003366"/>
                </a:solidFill>
                <a:latin typeface="Verdana" panose="020B0604030504040204" pitchFamily="34" charset="0"/>
              </a:rPr>
              <a:t>microscope</a:t>
            </a:r>
            <a:r>
              <a:rPr lang="it-IT" altLang="it-IT" sz="1200" b="1" dirty="0">
                <a:solidFill>
                  <a:srgbClr val="003366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BF706E85-28D9-09D3-F86E-A3931C53D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0741" y="6436925"/>
            <a:ext cx="2447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Verdana" panose="020B0604030504040204" pitchFamily="34" charset="0"/>
              </a:rPr>
              <a:t>X-ray micro-</a:t>
            </a:r>
            <a:r>
              <a:rPr lang="it-IT" altLang="it-IT" sz="1000" dirty="0" err="1">
                <a:latin typeface="Verdana" panose="020B0604030504040204" pitchFamily="34" charset="0"/>
              </a:rPr>
              <a:t>radiography</a:t>
            </a:r>
            <a:r>
              <a:rPr lang="it-IT" altLang="it-IT" sz="1000" dirty="0">
                <a:latin typeface="Verdana" panose="020B0604030504040204" pitchFamily="34" charset="0"/>
              </a:rPr>
              <a:t> of a mosquito </a:t>
            </a:r>
            <a:r>
              <a:rPr lang="it-IT" altLang="it-IT" sz="1000" dirty="0" err="1">
                <a:latin typeface="Verdana" panose="020B0604030504040204" pitchFamily="34" charset="0"/>
              </a:rPr>
              <a:t>wing</a:t>
            </a:r>
            <a:r>
              <a:rPr lang="it-IT" altLang="it-IT" sz="1000" dirty="0">
                <a:latin typeface="Verdana" panose="020B0604030504040204" pitchFamily="34" charset="0"/>
              </a:rPr>
              <a:t> </a:t>
            </a:r>
            <a:r>
              <a:rPr lang="it-IT" altLang="it-IT" sz="1000" dirty="0" err="1">
                <a:latin typeface="Verdana" panose="020B0604030504040204" pitchFamily="34" charset="0"/>
              </a:rPr>
              <a:t>stored</a:t>
            </a:r>
            <a:r>
              <a:rPr lang="it-IT" altLang="it-IT" sz="1000" dirty="0">
                <a:latin typeface="Verdana" panose="020B0604030504040204" pitchFamily="34" charset="0"/>
              </a:rPr>
              <a:t> in a LiF film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61ADEC32-3FF0-A65E-CD2C-AAA6C809E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013" y="1388285"/>
            <a:ext cx="5724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000">
                <a:latin typeface="Verdana" panose="020B0604030504040204" pitchFamily="34" charset="0"/>
              </a:rPr>
              <a:t>X-ray micro-radiography of a dragonfly </a:t>
            </a:r>
            <a:r>
              <a:rPr lang="en-US" altLang="it-IT" sz="1000">
                <a:latin typeface="Verdana" panose="020B0604030504040204" pitchFamily="34" charset="0"/>
              </a:rPr>
              <a:t>(</a:t>
            </a:r>
            <a:r>
              <a:rPr lang="en-US" altLang="it-IT" sz="1000" i="1">
                <a:latin typeface="Verdana" panose="020B0604030504040204" pitchFamily="34" charset="0"/>
              </a:rPr>
              <a:t>Pyrrhesoma nymphula</a:t>
            </a:r>
            <a:r>
              <a:rPr lang="en-US" altLang="it-IT" sz="1000">
                <a:latin typeface="Verdana" panose="020B0604030504040204" pitchFamily="34" charset="0"/>
              </a:rPr>
              <a:t>)</a:t>
            </a:r>
            <a:r>
              <a:rPr lang="en-GB" altLang="it-IT" sz="1000">
                <a:latin typeface="Verdana" panose="020B0604030504040204" pitchFamily="34" charset="0"/>
              </a:rPr>
              <a:t> wing on a LiF film</a:t>
            </a:r>
            <a:endParaRPr lang="it-IT" altLang="it-IT" sz="1000">
              <a:latin typeface="Verdana" panose="020B0604030504040204" pitchFamily="34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F40CAF8B-0B22-04AE-95A3-2B609733F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117072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55933CCC-AE67-D720-5A9C-5CDE12AA8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117072"/>
            <a:ext cx="23034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967C2393-7873-C162-C4F0-CB36A2AF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436" y="4663297"/>
            <a:ext cx="19558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2DB54A75-8D73-7E57-5409-3762D00185B7}"/>
              </a:ext>
            </a:extLst>
          </p:cNvPr>
          <p:cNvSpPr/>
          <p:nvPr/>
        </p:nvSpPr>
        <p:spPr>
          <a:xfrm rot="1423370">
            <a:off x="3164210" y="2806208"/>
            <a:ext cx="4966844" cy="70183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3D76326E-DDC9-63E7-E239-61E826A0E2AC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8888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51428" y="418603"/>
            <a:ext cx="9650082" cy="307777"/>
          </a:xfrm>
        </p:spPr>
        <p:txBody>
          <a:bodyPr/>
          <a:lstStyle/>
          <a:p>
            <a:r>
              <a:rPr lang="en-GB" altLang="it-IT" sz="2000" dirty="0">
                <a:solidFill>
                  <a:schemeClr val="bg1"/>
                </a:solidFill>
                <a:latin typeface="Verdana" pitchFamily="34" charset="0"/>
              </a:rPr>
              <a:t>Characterization of X-ray </a:t>
            </a:r>
            <a:r>
              <a:rPr lang="en-GB" altLang="it-IT" sz="2000" dirty="0" err="1">
                <a:solidFill>
                  <a:schemeClr val="bg1"/>
                </a:solidFill>
                <a:latin typeface="Verdana" pitchFamily="34" charset="0"/>
              </a:rPr>
              <a:t>polycapillary</a:t>
            </a:r>
            <a:r>
              <a:rPr lang="en-GB" altLang="it-IT" sz="2000" dirty="0">
                <a:solidFill>
                  <a:schemeClr val="bg1"/>
                </a:solidFill>
                <a:latin typeface="Verdana" pitchFamily="34" charset="0"/>
              </a:rPr>
              <a:t> optics with LiF detectors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8" name="Segnaposto numero diapositiva 4"/>
          <p:cNvSpPr txBox="1">
            <a:spLocks noGrp="1"/>
          </p:cNvSpPr>
          <p:nvPr/>
        </p:nvSpPr>
        <p:spPr bwMode="auto">
          <a:xfrm>
            <a:off x="6675438" y="6496050"/>
            <a:ext cx="2125662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81C8FC-4DD8-4011-A295-23C2F8156926}" type="slidenum">
              <a:rPr lang="fr-CA" altLang="it-IT" sz="1200">
                <a:solidFill>
                  <a:schemeClr val="tx1"/>
                </a:solidFill>
                <a:cs typeface="Tahoma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fr-CA" altLang="it-IT" sz="1200">
              <a:solidFill>
                <a:schemeClr val="tx1"/>
              </a:solidFill>
              <a:cs typeface="Tahoma" pitchFamily="34" charset="0"/>
            </a:endParaRPr>
          </a:p>
        </p:txBody>
      </p:sp>
      <p:pic>
        <p:nvPicPr>
          <p:cNvPr id="9" name="Picture 7" descr="polycapillary_unisantis_S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89025"/>
            <a:ext cx="332581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3"/>
          <p:cNvSpPr>
            <a:spLocks noChangeArrowheads="1"/>
          </p:cNvSpPr>
          <p:nvPr/>
        </p:nvSpPr>
        <p:spPr bwMode="auto">
          <a:xfrm>
            <a:off x="3851274" y="1192213"/>
            <a:ext cx="4587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1000" dirty="0">
                <a:solidFill>
                  <a:schemeClr val="tx1"/>
                </a:solidFill>
                <a:latin typeface="Verdana" pitchFamily="34" charset="0"/>
              </a:rPr>
              <a:t>Electron microscope image of </a:t>
            </a:r>
            <a:r>
              <a:rPr lang="en-US" altLang="it-IT" sz="1000" dirty="0" err="1">
                <a:solidFill>
                  <a:schemeClr val="tx1"/>
                </a:solidFill>
                <a:latin typeface="Verdana" pitchFamily="34" charset="0"/>
              </a:rPr>
              <a:t>polycapillary</a:t>
            </a:r>
            <a:r>
              <a:rPr lang="en-US" altLang="it-IT" sz="1000" dirty="0">
                <a:solidFill>
                  <a:schemeClr val="tx1"/>
                </a:solidFill>
                <a:latin typeface="Verdana" pitchFamily="34" charset="0"/>
              </a:rPr>
              <a:t> lens transversal section </a:t>
            </a:r>
          </a:p>
          <a:p>
            <a:r>
              <a:rPr lang="en-US" altLang="it-IT" sz="1000" dirty="0">
                <a:solidFill>
                  <a:schemeClr val="tx1"/>
                </a:solidFill>
                <a:latin typeface="Verdana" pitchFamily="34" charset="0"/>
              </a:rPr>
              <a:t>(http://unisantis.com/kumakhov-optics.html)</a:t>
            </a:r>
          </a:p>
        </p:txBody>
      </p:sp>
      <p:pic>
        <p:nvPicPr>
          <p:cNvPr id="11" name="Picture 2" descr="polycapillary_unisantis_SEM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1787525"/>
            <a:ext cx="233045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olycapillary_unisantis_SE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766888"/>
            <a:ext cx="23368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image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65" y="5001305"/>
            <a:ext cx="3424655" cy="118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5369717" y="4796243"/>
            <a:ext cx="104775" cy="120967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it-IT" altLang="it-IT"/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76213" y="3572996"/>
            <a:ext cx="84613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en-US" altLang="it-IT" sz="1400" dirty="0">
                <a:solidFill>
                  <a:srgbClr val="000000"/>
                </a:solidFill>
                <a:cs typeface="Times New Roman" pitchFamily="18" charset="0"/>
              </a:rPr>
              <a:t>The </a:t>
            </a:r>
            <a:r>
              <a:rPr lang="en-US" altLang="it-IT" sz="1400" dirty="0" err="1">
                <a:solidFill>
                  <a:srgbClr val="000000"/>
                </a:solidFill>
                <a:cs typeface="Times New Roman" pitchFamily="18" charset="0"/>
              </a:rPr>
              <a:t>polycapillary</a:t>
            </a:r>
            <a:r>
              <a:rPr lang="en-US" altLang="it-IT" sz="1400" dirty="0">
                <a:solidFill>
                  <a:srgbClr val="000000"/>
                </a:solidFill>
                <a:cs typeface="Times New Roman" pitchFamily="18" charset="0"/>
              </a:rPr>
              <a:t> optics is composed by many bundles containing thousands of channels with a length of about 60 mm; each single channel is characterized by an average diameter of about 4 µm. </a:t>
            </a:r>
            <a:endParaRPr lang="en-US" altLang="it-IT" sz="1400" dirty="0"/>
          </a:p>
        </p:txBody>
      </p:sp>
      <p:sp>
        <p:nvSpPr>
          <p:cNvPr id="28" name="Rettangolo 27"/>
          <p:cNvSpPr/>
          <p:nvPr/>
        </p:nvSpPr>
        <p:spPr>
          <a:xfrm>
            <a:off x="5677993" y="5159315"/>
            <a:ext cx="188224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LiF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crystal placed at the semi-lens exit</a:t>
            </a:r>
            <a:endParaRPr lang="it-IT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944267" y="4472393"/>
            <a:ext cx="155892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400">
                <a:latin typeface="Arial" charset="0"/>
                <a:ea typeface="Times New Roman" pitchFamily="18" charset="0"/>
                <a:cs typeface="Arial" charset="0"/>
              </a:rPr>
              <a:t>LiF detector</a:t>
            </a:r>
            <a:endParaRPr lang="en-US" altLang="it-IT" sz="1400">
              <a:solidFill>
                <a:schemeClr val="tx1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3644105" y="4454931"/>
            <a:ext cx="1192212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just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>
                <a:latin typeface="Arial" charset="0"/>
                <a:ea typeface="Times New Roman" pitchFamily="18" charset="0"/>
                <a:cs typeface="Arial" charset="0"/>
              </a:rPr>
              <a:t>Poly-capillary </a:t>
            </a:r>
          </a:p>
          <a:p>
            <a:pPr algn="just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>
                <a:latin typeface="Arial" charset="0"/>
                <a:ea typeface="Times New Roman" pitchFamily="18" charset="0"/>
                <a:cs typeface="Arial" charset="0"/>
              </a:rPr>
              <a:t>semi-lens</a:t>
            </a:r>
            <a:endParaRPr lang="en-US" altLang="it-IT" sz="1200">
              <a:solidFill>
                <a:schemeClr val="tx1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1" name="CasellaDiTesto 2"/>
          <p:cNvSpPr txBox="1">
            <a:spLocks noChangeArrowheads="1"/>
          </p:cNvSpPr>
          <p:nvPr/>
        </p:nvSpPr>
        <p:spPr bwMode="auto">
          <a:xfrm>
            <a:off x="509559" y="4312573"/>
            <a:ext cx="2868562" cy="55399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1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Transformation</a:t>
            </a:r>
            <a:r>
              <a:rPr lang="it-IT" sz="1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of a </a:t>
            </a:r>
            <a:r>
              <a:rPr lang="it-IT" sz="1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divergent</a:t>
            </a:r>
            <a:r>
              <a:rPr lang="it-IT" sz="1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beam</a:t>
            </a:r>
            <a:r>
              <a:rPr lang="it-IT" sz="1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from X-</a:t>
            </a:r>
            <a:r>
              <a:rPr lang="it-IT" sz="1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ray</a:t>
            </a:r>
            <a:r>
              <a:rPr lang="it-IT" sz="1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source </a:t>
            </a:r>
            <a:r>
              <a:rPr lang="it-IT" sz="1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into</a:t>
            </a:r>
            <a:r>
              <a:rPr lang="it-IT" sz="1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it-IT" sz="1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parallel</a:t>
            </a:r>
            <a:r>
              <a:rPr lang="it-IT" sz="1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beam</a:t>
            </a:r>
            <a:r>
              <a:rPr lang="it-IT" sz="1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by a </a:t>
            </a:r>
            <a:r>
              <a:rPr lang="it-IT" sz="1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polycapillary</a:t>
            </a:r>
            <a:r>
              <a:rPr lang="it-IT" sz="1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it-IT" sz="1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lens</a:t>
            </a:r>
            <a:r>
              <a:rPr lang="it-IT" sz="1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grpSp>
        <p:nvGrpSpPr>
          <p:cNvPr id="19" name="Gruppo 16"/>
          <p:cNvGrpSpPr>
            <a:grpSpLocks/>
          </p:cNvGrpSpPr>
          <p:nvPr/>
        </p:nvGrpSpPr>
        <p:grpSpPr bwMode="auto">
          <a:xfrm>
            <a:off x="246857" y="5156811"/>
            <a:ext cx="1547812" cy="561975"/>
            <a:chOff x="243711" y="1968500"/>
            <a:chExt cx="1547812" cy="561975"/>
          </a:xfrm>
        </p:grpSpPr>
        <p:sp>
          <p:nvSpPr>
            <p:cNvPr id="20" name="Ovale 19"/>
            <p:cNvSpPr/>
            <p:nvPr/>
          </p:nvSpPr>
          <p:spPr bwMode="auto">
            <a:xfrm>
              <a:off x="243711" y="1968500"/>
              <a:ext cx="1547812" cy="561975"/>
            </a:xfrm>
            <a:prstGeom prst="ellipse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1" name="Rettangolo 5"/>
            <p:cNvSpPr>
              <a:spLocks noChangeArrowheads="1"/>
            </p:cNvSpPr>
            <p:nvPr/>
          </p:nvSpPr>
          <p:spPr bwMode="auto">
            <a:xfrm>
              <a:off x="506413" y="2018654"/>
              <a:ext cx="10820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Calibri" pitchFamily="34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Calibri" pitchFamily="34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Calibri" pitchFamily="34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itchFamily="34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 dirty="0">
                  <a:solidFill>
                    <a:schemeClr val="tx1"/>
                  </a:solidFill>
                  <a:latin typeface="Verdana" pitchFamily="34" charset="0"/>
                </a:rPr>
                <a:t>X-</a:t>
              </a:r>
              <a:r>
                <a:rPr lang="it-IT" altLang="it-IT" sz="1200" dirty="0" err="1">
                  <a:solidFill>
                    <a:schemeClr val="tx1"/>
                  </a:solidFill>
                  <a:latin typeface="Verdana" pitchFamily="34" charset="0"/>
                </a:rPr>
                <a:t>ray</a:t>
              </a:r>
              <a:r>
                <a:rPr lang="it-IT" altLang="it-IT" sz="1200" dirty="0">
                  <a:solidFill>
                    <a:schemeClr val="tx1"/>
                  </a:solidFill>
                  <a:latin typeface="Verdana" pitchFamily="34" charset="0"/>
                </a:rPr>
                <a:t> </a:t>
              </a:r>
              <a:r>
                <a:rPr lang="it-IT" altLang="it-IT" sz="1200" dirty="0" err="1">
                  <a:solidFill>
                    <a:schemeClr val="tx1"/>
                  </a:solidFill>
                  <a:latin typeface="Verdana" pitchFamily="34" charset="0"/>
                </a:rPr>
                <a:t>tubes</a:t>
              </a:r>
              <a:endParaRPr lang="it-IT" altLang="it-IT" sz="1200" dirty="0">
                <a:solidFill>
                  <a:schemeClr val="tx1"/>
                </a:solidFill>
                <a:latin typeface="Verdana" pitchFamily="34" charset="0"/>
              </a:endParaRPr>
            </a:p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 dirty="0">
                  <a:solidFill>
                    <a:schemeClr val="tx1"/>
                  </a:solidFill>
                  <a:latin typeface="Verdana" pitchFamily="34" charset="0"/>
                </a:rPr>
                <a:t>Cu </a:t>
              </a:r>
              <a:r>
                <a:rPr lang="it-IT" altLang="it-IT" sz="1200" dirty="0" err="1">
                  <a:solidFill>
                    <a:schemeClr val="tx1"/>
                  </a:solidFill>
                  <a:latin typeface="Verdana" pitchFamily="34" charset="0"/>
                </a:rPr>
                <a:t>anode</a:t>
              </a:r>
              <a:r>
                <a:rPr lang="it-IT" altLang="it-IT" sz="1200" dirty="0">
                  <a:solidFill>
                    <a:schemeClr val="tx1"/>
                  </a:solidFill>
                  <a:latin typeface="Verdana" pitchFamily="34" charset="0"/>
                </a:rPr>
                <a:t> 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212A30-D55E-4A9E-830F-11A487B8B3BA}"/>
              </a:ext>
            </a:extLst>
          </p:cNvPr>
          <p:cNvSpPr txBox="1"/>
          <p:nvPr/>
        </p:nvSpPr>
        <p:spPr>
          <a:xfrm>
            <a:off x="6837076" y="4193321"/>
            <a:ext cx="2399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it-IT" sz="1200" b="1" dirty="0">
                <a:solidFill>
                  <a:srgbClr val="2D79AA"/>
                </a:solidFill>
                <a:latin typeface="Verdana" pitchFamily="34" charset="0"/>
              </a:rPr>
              <a:t>Collaboration with </a:t>
            </a:r>
            <a:r>
              <a:rPr lang="en-GB" altLang="it-IT" sz="1200" b="1" dirty="0" err="1">
                <a:solidFill>
                  <a:srgbClr val="2D79AA"/>
                </a:solidFill>
                <a:latin typeface="Verdana" pitchFamily="34" charset="0"/>
              </a:rPr>
              <a:t>Xlab</a:t>
            </a:r>
            <a:r>
              <a:rPr lang="en-GB" altLang="it-IT" sz="1200" b="1" dirty="0">
                <a:solidFill>
                  <a:srgbClr val="2D79AA"/>
                </a:solidFill>
                <a:latin typeface="Verdana" pitchFamily="34" charset="0"/>
              </a:rPr>
              <a:t> INFN-LNF</a:t>
            </a:r>
            <a:endParaRPr lang="it-IT" sz="1200" b="1" dirty="0">
              <a:solidFill>
                <a:srgbClr val="2D79AA"/>
              </a:solidFill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B3266B2F-B7C1-4A3E-59D7-0944DF5F7251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668395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5101" y="196081"/>
            <a:ext cx="8938364" cy="615553"/>
          </a:xfrm>
        </p:spPr>
        <p:txBody>
          <a:bodyPr/>
          <a:lstStyle/>
          <a:p>
            <a:r>
              <a:rPr lang="en-GB" altLang="it-IT" sz="2000" dirty="0">
                <a:solidFill>
                  <a:schemeClr val="bg1"/>
                </a:solidFill>
                <a:latin typeface="Verdana" pitchFamily="34" charset="0"/>
              </a:rPr>
              <a:t>Single channel X-ray transmission of the semi-lens  stored by LiF detector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805016" y="62720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7C199-0D0D-7840-A88D-785280B31CF7}" type="slidenum">
              <a:rPr lang="it-IT" smtClean="0"/>
              <a:pPr/>
              <a:t>16</a:t>
            </a:fld>
            <a:endParaRPr lang="it-IT" dirty="0"/>
          </a:p>
        </p:txBody>
      </p:sp>
      <p:graphicFrame>
        <p:nvGraphicFramePr>
          <p:cNvPr id="10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564266"/>
              </p:ext>
            </p:extLst>
          </p:nvPr>
        </p:nvGraphicFramePr>
        <p:xfrm>
          <a:off x="5876549" y="3648808"/>
          <a:ext cx="3273425" cy="2287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2900" imgH="2895600" progId="Origin50.Graph">
                  <p:embed/>
                </p:oleObj>
              </mc:Choice>
              <mc:Fallback>
                <p:oleObj name="Graph" r:id="rId2" imgW="4152900" imgH="2895600" progId="Origin50.Graph">
                  <p:embed/>
                  <p:pic>
                    <p:nvPicPr>
                      <p:cNvPr id="10" name="Ogget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549" y="3648808"/>
                        <a:ext cx="3273425" cy="2287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887443"/>
              </p:ext>
            </p:extLst>
          </p:nvPr>
        </p:nvGraphicFramePr>
        <p:xfrm>
          <a:off x="5688233" y="1169527"/>
          <a:ext cx="3514725" cy="2456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52900" imgH="2895600" progId="Origin50.Graph">
                  <p:embed/>
                </p:oleObj>
              </mc:Choice>
              <mc:Fallback>
                <p:oleObj name="Graph" r:id="rId4" imgW="4152900" imgH="2895600" progId="Origin50.Graph">
                  <p:embed/>
                  <p:pic>
                    <p:nvPicPr>
                      <p:cNvPr id="11" name="Oggetto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8233" y="1169527"/>
                        <a:ext cx="3514725" cy="2456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e 12"/>
          <p:cNvSpPr>
            <a:spLocks noChangeArrowheads="1"/>
          </p:cNvSpPr>
          <p:nvPr/>
        </p:nvSpPr>
        <p:spPr bwMode="auto">
          <a:xfrm>
            <a:off x="7176872" y="1497038"/>
            <a:ext cx="503237" cy="360362"/>
          </a:xfrm>
          <a:prstGeom prst="ellips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altLang="it-IT"/>
          </a:p>
        </p:txBody>
      </p:sp>
      <p:cxnSp>
        <p:nvCxnSpPr>
          <p:cNvPr id="13" name="Connettore 2 14"/>
          <p:cNvCxnSpPr>
            <a:cxnSpLocks noChangeShapeType="1"/>
          </p:cNvCxnSpPr>
          <p:nvPr/>
        </p:nvCxnSpPr>
        <p:spPr bwMode="auto">
          <a:xfrm>
            <a:off x="7382168" y="1815205"/>
            <a:ext cx="0" cy="2031119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Immagin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80" y="3544724"/>
            <a:ext cx="2728913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tangolo 2"/>
          <p:cNvSpPr>
            <a:spLocks noChangeArrowheads="1"/>
          </p:cNvSpPr>
          <p:nvPr/>
        </p:nvSpPr>
        <p:spPr bwMode="auto">
          <a:xfrm>
            <a:off x="2815720" y="1203267"/>
            <a:ext cx="2747905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it-IT" sz="800" dirty="0">
                <a:solidFill>
                  <a:schemeClr val="tx1"/>
                </a:solidFill>
              </a:rPr>
              <a:t>Each glass channel, even if it is stretched due to the melting during the lens drawing process transports effectively X-radiation resulting  in a quite uniform X-ray distribution behind the optics. </a:t>
            </a:r>
          </a:p>
          <a:p>
            <a:pPr algn="just"/>
            <a:r>
              <a:rPr lang="en-US" altLang="it-IT" sz="800" dirty="0">
                <a:solidFill>
                  <a:schemeClr val="tx1"/>
                </a:solidFill>
              </a:rPr>
              <a:t>Additionally, it confirms that the channels remain mainly opened along the entire optics length. </a:t>
            </a:r>
          </a:p>
          <a:p>
            <a:pPr algn="just"/>
            <a:r>
              <a:rPr lang="en-US" altLang="it-IT" sz="800" dirty="0">
                <a:solidFill>
                  <a:schemeClr val="tx1"/>
                </a:solidFill>
              </a:rPr>
              <a:t>The possibility of LiF detectors to store images with high spatial resolution on a wide field of view simultaneously, in this case allowed to obtain images of  the transmitted X-rays through the entire lens and through the single channels.</a:t>
            </a:r>
            <a:endParaRPr lang="it-IT" altLang="it-IT" sz="800" dirty="0">
              <a:solidFill>
                <a:schemeClr val="tx1"/>
              </a:solidFill>
            </a:endParaRPr>
          </a:p>
        </p:txBody>
      </p:sp>
      <p:sp>
        <p:nvSpPr>
          <p:cNvPr id="18" name="Rettangolo 1"/>
          <p:cNvSpPr>
            <a:spLocks noChangeArrowheads="1"/>
          </p:cNvSpPr>
          <p:nvPr/>
        </p:nvSpPr>
        <p:spPr bwMode="auto">
          <a:xfrm>
            <a:off x="4947363" y="6346718"/>
            <a:ext cx="415480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GB" altLang="it-IT" sz="800" dirty="0">
                <a:solidFill>
                  <a:schemeClr val="tx1"/>
                </a:solidFill>
              </a:rPr>
              <a:t>D. </a:t>
            </a:r>
            <a:r>
              <a:rPr lang="en-GB" altLang="it-IT" sz="800" dirty="0" err="1">
                <a:solidFill>
                  <a:schemeClr val="tx1"/>
                </a:solidFill>
              </a:rPr>
              <a:t>Hampai</a:t>
            </a:r>
            <a:r>
              <a:rPr lang="en-GB" altLang="it-IT" sz="800" dirty="0">
                <a:solidFill>
                  <a:schemeClr val="tx1"/>
                </a:solidFill>
              </a:rPr>
              <a:t>, F. </a:t>
            </a:r>
            <a:r>
              <a:rPr lang="en-GB" altLang="it-IT" sz="800" dirty="0" err="1">
                <a:solidFill>
                  <a:schemeClr val="tx1"/>
                </a:solidFill>
              </a:rPr>
              <a:t>Bonfigli</a:t>
            </a:r>
            <a:r>
              <a:rPr lang="en-GB" altLang="it-IT" sz="800" dirty="0">
                <a:solidFill>
                  <a:schemeClr val="tx1"/>
                </a:solidFill>
              </a:rPr>
              <a:t>, S.B. </a:t>
            </a:r>
            <a:r>
              <a:rPr lang="en-GB" altLang="it-IT" sz="800" dirty="0" err="1">
                <a:solidFill>
                  <a:schemeClr val="tx1"/>
                </a:solidFill>
              </a:rPr>
              <a:t>Dabagov</a:t>
            </a:r>
            <a:r>
              <a:rPr lang="en-GB" altLang="it-IT" sz="800" dirty="0">
                <a:solidFill>
                  <a:schemeClr val="tx1"/>
                </a:solidFill>
              </a:rPr>
              <a:t>, R.M. </a:t>
            </a:r>
            <a:r>
              <a:rPr lang="en-GB" altLang="it-IT" sz="800" dirty="0" err="1">
                <a:solidFill>
                  <a:schemeClr val="tx1"/>
                </a:solidFill>
              </a:rPr>
              <a:t>Montereali</a:t>
            </a:r>
            <a:r>
              <a:rPr lang="en-GB" altLang="it-IT" sz="800" dirty="0">
                <a:solidFill>
                  <a:schemeClr val="tx1"/>
                </a:solidFill>
              </a:rPr>
              <a:t>, G. Della Ventura, F. </a:t>
            </a:r>
            <a:r>
              <a:rPr lang="en-GB" altLang="it-IT" sz="800" dirty="0" err="1">
                <a:solidFill>
                  <a:schemeClr val="tx1"/>
                </a:solidFill>
              </a:rPr>
              <a:t>Bellatreccia</a:t>
            </a:r>
            <a:r>
              <a:rPr lang="en-GB" altLang="it-IT" sz="800" dirty="0">
                <a:solidFill>
                  <a:schemeClr val="tx1"/>
                </a:solidFill>
              </a:rPr>
              <a:t> and M. Magi, </a:t>
            </a:r>
            <a:r>
              <a:rPr lang="en-US" altLang="it-IT" sz="800" dirty="0">
                <a:solidFill>
                  <a:schemeClr val="tx1"/>
                </a:solidFill>
              </a:rPr>
              <a:t>Nuclear Instruments &amp; Methods In Physics Research A, Vol. 720, p. 113-115, (2013).</a:t>
            </a:r>
            <a:endParaRPr lang="it-IT" altLang="it-IT" sz="800" dirty="0">
              <a:solidFill>
                <a:schemeClr val="tx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DAB2DA6-C581-8A77-48F2-96B42BBFA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07" y="1203267"/>
            <a:ext cx="2728913" cy="5100034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0BE6A634-1D14-60E5-6FD7-CCEDE67F2F86}"/>
              </a:ext>
            </a:extLst>
          </p:cNvPr>
          <p:cNvSpPr/>
          <p:nvPr/>
        </p:nvSpPr>
        <p:spPr>
          <a:xfrm rot="4361611">
            <a:off x="2174479" y="3313875"/>
            <a:ext cx="1237155" cy="37849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77A0D857-BD1B-08CD-BC8D-BD451F3E21B2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69778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33265-A899-C77C-CB1D-FCE9999A5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DC3FA945-2056-47A7-07A1-C2DF4EA0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72"/>
          <a:stretch>
            <a:fillRect/>
          </a:stretch>
        </p:blipFill>
        <p:spPr>
          <a:xfrm>
            <a:off x="5778501" y="3977227"/>
            <a:ext cx="2157749" cy="1509561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B7A9F1-68C7-2B2A-A27F-4693F1C38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17</a:t>
            </a:fld>
            <a:endParaRPr lang="it-IT"/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EBBD0F81-BAA7-DE29-E565-31F30EA01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3884" y="1943770"/>
            <a:ext cx="25923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036" tIns="12518" rIns="25036" bIns="12518">
            <a:spAutoFit/>
          </a:bodyPr>
          <a:lstStyle>
            <a:lvl1pPr defTabSz="2508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508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508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508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508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 err="1">
                <a:solidFill>
                  <a:srgbClr val="660033"/>
                </a:solidFill>
                <a:latin typeface="Verdana" panose="020B0604030504040204" pitchFamily="34" charset="0"/>
              </a:rPr>
              <a:t>Xradia</a:t>
            </a:r>
            <a:r>
              <a:rPr lang="it-IT" altLang="it-IT" sz="1000" b="1" dirty="0">
                <a:solidFill>
                  <a:srgbClr val="660033"/>
                </a:solidFill>
                <a:latin typeface="Verdana" panose="020B0604030504040204" pitchFamily="34" charset="0"/>
              </a:rPr>
              <a:t> test pattern</a:t>
            </a:r>
            <a:endParaRPr lang="it-IT" altLang="it-IT" sz="1000" dirty="0">
              <a:solidFill>
                <a:srgbClr val="660033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Verdana" panose="020B0604030504040204" pitchFamily="34" charset="0"/>
              </a:rPr>
              <a:t>Gold pattern on Si</a:t>
            </a:r>
            <a:r>
              <a:rPr lang="it-IT" altLang="it-IT" sz="1000" baseline="-25000" dirty="0">
                <a:latin typeface="Verdana" panose="020B0604030504040204" pitchFamily="34" charset="0"/>
              </a:rPr>
              <a:t>3</a:t>
            </a:r>
            <a:r>
              <a:rPr lang="it-IT" altLang="it-IT" sz="1000" dirty="0">
                <a:latin typeface="Verdana" panose="020B0604030504040204" pitchFamily="34" charset="0"/>
              </a:rPr>
              <a:t>N</a:t>
            </a:r>
            <a:r>
              <a:rPr lang="it-IT" altLang="it-IT" sz="1000" baseline="-25000" dirty="0">
                <a:latin typeface="Verdana" panose="020B0604030504040204" pitchFamily="34" charset="0"/>
              </a:rPr>
              <a:t>4 </a:t>
            </a:r>
            <a:r>
              <a:rPr lang="it-IT" altLang="it-IT" sz="1000" dirty="0">
                <a:latin typeface="Verdana" panose="020B0604030504040204" pitchFamily="34" charset="0"/>
              </a:rPr>
              <a:t>window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 err="1">
                <a:latin typeface="Verdana" panose="020B0604030504040204" pitchFamily="34" charset="0"/>
              </a:rPr>
              <a:t>dimensions</a:t>
            </a:r>
            <a:r>
              <a:rPr lang="it-IT" altLang="it-IT" sz="1000" dirty="0">
                <a:latin typeface="Verdana" panose="020B0604030504040204" pitchFamily="34" charset="0"/>
              </a:rPr>
              <a:t> (500x500) </a:t>
            </a:r>
            <a:r>
              <a:rPr lang="it-IT" altLang="it-IT" sz="1000" dirty="0">
                <a:latin typeface="Symbol" panose="05050102010706020507" pitchFamily="18" charset="2"/>
              </a:rPr>
              <a:t>m</a:t>
            </a:r>
            <a:r>
              <a:rPr lang="it-IT" altLang="it-IT" sz="1000" dirty="0">
                <a:latin typeface="Verdana" panose="020B0604030504040204" pitchFamily="34" charset="0"/>
              </a:rPr>
              <a:t>m</a:t>
            </a:r>
          </a:p>
        </p:txBody>
      </p:sp>
      <p:pic>
        <p:nvPicPr>
          <p:cNvPr id="9" name="Picture 20">
            <a:extLst>
              <a:ext uri="{FF2B5EF4-FFF2-40B4-BE49-F238E27FC236}">
                <a16:creationId xmlns:a16="http://schemas.microsoft.com/office/drawing/2014/main" id="{E1E9DF27-368C-D3B1-A788-88750A129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55" y="3181140"/>
            <a:ext cx="26749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448A8C76-D9F9-9035-794E-5E853B4B0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77" y="3795858"/>
            <a:ext cx="20415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8">
            <a:extLst>
              <a:ext uri="{FF2B5EF4-FFF2-40B4-BE49-F238E27FC236}">
                <a16:creationId xmlns:a16="http://schemas.microsoft.com/office/drawing/2014/main" id="{B3A983F1-54C5-3197-F788-74E091CD3398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3073612" y="3116176"/>
            <a:ext cx="5613187" cy="48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036" tIns="12518" rIns="25036" bIns="12518">
            <a:spAutoFit/>
          </a:bodyPr>
          <a:lstStyle>
            <a:lvl1pPr defTabSz="2508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508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508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508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508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rgbClr val="003366"/>
                </a:solidFill>
                <a:latin typeface="Verdana" panose="020B0604030504040204" pitchFamily="34" charset="0"/>
              </a:rPr>
              <a:t>X-ray </a:t>
            </a:r>
            <a:r>
              <a:rPr lang="it-IT" altLang="it-IT" sz="1000" dirty="0" err="1">
                <a:solidFill>
                  <a:srgbClr val="003366"/>
                </a:solidFill>
                <a:latin typeface="Verdana" panose="020B0604030504040204" pitchFamily="34" charset="0"/>
              </a:rPr>
              <a:t>microradiography</a:t>
            </a:r>
            <a:r>
              <a:rPr lang="it-IT" altLang="it-IT" sz="1000" dirty="0">
                <a:solidFill>
                  <a:srgbClr val="003366"/>
                </a:solidFill>
                <a:latin typeface="Verdana" panose="020B0604030504040204" pitchFamily="34" charset="0"/>
              </a:rPr>
              <a:t> of a X-radia test pattern </a:t>
            </a:r>
            <a:r>
              <a:rPr lang="it-IT" altLang="it-IT" sz="1000" dirty="0" err="1">
                <a:solidFill>
                  <a:srgbClr val="003366"/>
                </a:solidFill>
                <a:latin typeface="Verdana" panose="020B0604030504040204" pitchFamily="34" charset="0"/>
              </a:rPr>
              <a:t>stored</a:t>
            </a:r>
            <a:r>
              <a:rPr lang="it-IT" altLang="it-IT" sz="1000" dirty="0">
                <a:solidFill>
                  <a:srgbClr val="003366"/>
                </a:solidFill>
                <a:latin typeface="Verdana" panose="020B0604030504040204" pitchFamily="34" charset="0"/>
              </a:rPr>
              <a:t> in a </a:t>
            </a:r>
            <a:r>
              <a:rPr lang="it-IT" altLang="it-IT" sz="1000" b="1" dirty="0">
                <a:solidFill>
                  <a:srgbClr val="003366"/>
                </a:solidFill>
                <a:latin typeface="Verdana" panose="020B0604030504040204" pitchFamily="34" charset="0"/>
              </a:rPr>
              <a:t>LiF film</a:t>
            </a:r>
            <a:r>
              <a:rPr lang="it-IT" altLang="it-IT" sz="1000" dirty="0">
                <a:solidFill>
                  <a:srgbClr val="003366"/>
                </a:solidFill>
                <a:latin typeface="Verdana" panose="020B0604030504040204" pitchFamily="34" charset="0"/>
              </a:rPr>
              <a:t> (</a:t>
            </a:r>
            <a:r>
              <a:rPr lang="it-IT" altLang="it-IT" sz="1000" dirty="0" err="1">
                <a:solidFill>
                  <a:srgbClr val="003366"/>
                </a:solidFill>
                <a:latin typeface="Verdana" panose="020B0604030504040204" pitchFamily="34" charset="0"/>
              </a:rPr>
              <a:t>thickness</a:t>
            </a:r>
            <a:r>
              <a:rPr lang="it-IT" altLang="it-IT" sz="1000" dirty="0">
                <a:solidFill>
                  <a:srgbClr val="003366"/>
                </a:solidFill>
                <a:latin typeface="Verdana" panose="020B0604030504040204" pitchFamily="34" charset="0"/>
              </a:rPr>
              <a:t> 1 </a:t>
            </a:r>
            <a:r>
              <a:rPr lang="it-IT" altLang="it-IT" sz="1000" dirty="0">
                <a:solidFill>
                  <a:srgbClr val="003366"/>
                </a:solidFill>
                <a:latin typeface="Symbol" panose="05050102010706020507" pitchFamily="18" charset="2"/>
              </a:rPr>
              <a:t>m</a:t>
            </a:r>
            <a:r>
              <a:rPr lang="it-IT" altLang="it-IT" sz="1000" dirty="0">
                <a:solidFill>
                  <a:srgbClr val="003366"/>
                </a:solidFill>
                <a:latin typeface="Verdana" panose="020B0604030504040204" pitchFamily="34" charset="0"/>
              </a:rPr>
              <a:t>m, glass </a:t>
            </a:r>
            <a:r>
              <a:rPr lang="it-IT" altLang="it-IT" sz="1000" dirty="0" err="1">
                <a:solidFill>
                  <a:srgbClr val="003366"/>
                </a:solidFill>
                <a:latin typeface="Verdana" panose="020B0604030504040204" pitchFamily="34" charset="0"/>
              </a:rPr>
              <a:t>substrate</a:t>
            </a:r>
            <a:r>
              <a:rPr lang="it-IT" altLang="it-IT" sz="1000" dirty="0">
                <a:solidFill>
                  <a:srgbClr val="003366"/>
                </a:solidFill>
                <a:latin typeface="Verdana" panose="020B0604030504040204" pitchFamily="34" charset="0"/>
              </a:rPr>
              <a:t>) and </a:t>
            </a:r>
            <a:r>
              <a:rPr lang="it-IT" altLang="it-IT" sz="1000" dirty="0" err="1">
                <a:solidFill>
                  <a:srgbClr val="003366"/>
                </a:solidFill>
                <a:latin typeface="Verdana" panose="020B0604030504040204" pitchFamily="34" charset="0"/>
              </a:rPr>
              <a:t>read</a:t>
            </a:r>
            <a:r>
              <a:rPr lang="it-IT" altLang="it-IT" sz="1000" dirty="0">
                <a:solidFill>
                  <a:srgbClr val="003366"/>
                </a:solidFill>
                <a:latin typeface="Verdana" panose="020B0604030504040204" pitchFamily="34" charset="0"/>
              </a:rPr>
              <a:t> by an optical confocal </a:t>
            </a:r>
            <a:r>
              <a:rPr lang="it-IT" altLang="it-IT" sz="1000" dirty="0" err="1">
                <a:solidFill>
                  <a:srgbClr val="003366"/>
                </a:solidFill>
                <a:latin typeface="Verdana" panose="020B0604030504040204" pitchFamily="34" charset="0"/>
              </a:rPr>
              <a:t>microscope</a:t>
            </a:r>
            <a:r>
              <a:rPr lang="it-IT" altLang="it-IT" sz="1000" dirty="0">
                <a:solidFill>
                  <a:srgbClr val="003366"/>
                </a:solidFill>
                <a:latin typeface="Verdana" panose="020B0604030504040204" pitchFamily="34" charset="0"/>
              </a:rPr>
              <a:t> in </a:t>
            </a:r>
            <a:r>
              <a:rPr lang="it-IT" altLang="it-IT" sz="1000" dirty="0" err="1">
                <a:solidFill>
                  <a:srgbClr val="003366"/>
                </a:solidFill>
                <a:latin typeface="Verdana" panose="020B0604030504040204" pitchFamily="34" charset="0"/>
              </a:rPr>
              <a:t>fluorescence</a:t>
            </a:r>
            <a:r>
              <a:rPr lang="it-IT" altLang="it-IT" sz="1000" dirty="0">
                <a:solidFill>
                  <a:srgbClr val="003366"/>
                </a:solidFill>
                <a:latin typeface="Verdana" panose="020B0604030504040204" pitchFamily="34" charset="0"/>
              </a:rPr>
              <a:t> mode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solidFill>
                  <a:srgbClr val="003366"/>
                </a:solidFill>
                <a:latin typeface="Verdana" panose="020B0604030504040204" pitchFamily="34" charset="0"/>
              </a:rPr>
              <a:t>(X-ray </a:t>
            </a:r>
            <a:r>
              <a:rPr lang="it-IT" altLang="it-IT" sz="1000" dirty="0" err="1">
                <a:solidFill>
                  <a:srgbClr val="003366"/>
                </a:solidFill>
                <a:latin typeface="Verdana" panose="020B0604030504040204" pitchFamily="34" charset="0"/>
              </a:rPr>
              <a:t>exposure</a:t>
            </a:r>
            <a:r>
              <a:rPr lang="it-IT" altLang="it-IT" sz="1000" dirty="0">
                <a:solidFill>
                  <a:srgbClr val="003366"/>
                </a:solidFill>
                <a:latin typeface="Verdana" panose="020B0604030504040204" pitchFamily="34" charset="0"/>
              </a:rPr>
              <a:t> time 30 s)</a:t>
            </a:r>
          </a:p>
        </p:txBody>
      </p:sp>
      <p:pic>
        <p:nvPicPr>
          <p:cNvPr id="12" name="Picture 31">
            <a:extLst>
              <a:ext uri="{FF2B5EF4-FFF2-40B4-BE49-F238E27FC236}">
                <a16:creationId xmlns:a16="http://schemas.microsoft.com/office/drawing/2014/main" id="{6EE6446E-A309-468E-7052-253D3F805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4" y="1754366"/>
            <a:ext cx="3122729" cy="12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2">
            <a:extLst>
              <a:ext uri="{FF2B5EF4-FFF2-40B4-BE49-F238E27FC236}">
                <a16:creationId xmlns:a16="http://schemas.microsoft.com/office/drawing/2014/main" id="{CF4A67B9-DF98-E97C-7A5F-EB5DD89C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87" y="1607576"/>
            <a:ext cx="2082752" cy="144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5">
            <a:extLst>
              <a:ext uri="{FF2B5EF4-FFF2-40B4-BE49-F238E27FC236}">
                <a16:creationId xmlns:a16="http://schemas.microsoft.com/office/drawing/2014/main" id="{8ED8CE6F-E6AE-AF64-935A-1E690C5BE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62" y="179951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it-IT" altLang="it-IT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850B4BEA-2429-BFB4-6D5C-EA30FDDCB4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3101" y="4518903"/>
            <a:ext cx="0" cy="288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Line 38">
            <a:extLst>
              <a:ext uri="{FF2B5EF4-FFF2-40B4-BE49-F238E27FC236}">
                <a16:creationId xmlns:a16="http://schemas.microsoft.com/office/drawing/2014/main" id="{0890AA99-7154-E93E-FC46-27B8171418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3101" y="4229975"/>
            <a:ext cx="1295400" cy="288927"/>
          </a:xfrm>
          <a:prstGeom prst="line">
            <a:avLst/>
          </a:prstGeom>
          <a:noFill/>
          <a:ln w="63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" name="Line 39">
            <a:extLst>
              <a:ext uri="{FF2B5EF4-FFF2-40B4-BE49-F238E27FC236}">
                <a16:creationId xmlns:a16="http://schemas.microsoft.com/office/drawing/2014/main" id="{6CA46982-3157-A933-59A3-C7BF369835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3101" y="4807828"/>
            <a:ext cx="1295400" cy="503237"/>
          </a:xfrm>
          <a:prstGeom prst="line">
            <a:avLst/>
          </a:prstGeom>
          <a:noFill/>
          <a:ln w="63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" name="Rectangle 40">
            <a:extLst>
              <a:ext uri="{FF2B5EF4-FFF2-40B4-BE49-F238E27FC236}">
                <a16:creationId xmlns:a16="http://schemas.microsoft.com/office/drawing/2014/main" id="{410F1522-2CE5-1345-7FF7-F640855AB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61" y="303569"/>
            <a:ext cx="89646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it-IT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X-ray in-line projection imaging </a:t>
            </a:r>
            <a:r>
              <a:rPr lang="en-GB" altLang="it-IT" sz="2000" b="1" dirty="0">
                <a:solidFill>
                  <a:schemeClr val="bg1"/>
                </a:solidFill>
                <a:latin typeface="Verdana" panose="020B0604030504040204" pitchFamily="34" charset="0"/>
              </a:rPr>
              <a:t>at ANKA synchrotron 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C9E3E411-3DE6-6813-3B83-7AA684ED1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531" y="3726922"/>
            <a:ext cx="20104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latin typeface="Verdana" panose="020B0604030504040204" pitchFamily="34" charset="0"/>
              </a:rPr>
              <a:t>Edge </a:t>
            </a:r>
            <a:r>
              <a:rPr lang="it-IT" altLang="it-IT" sz="1000" b="1" dirty="0" err="1">
                <a:latin typeface="Verdana" panose="020B0604030504040204" pitchFamily="34" charset="0"/>
              </a:rPr>
              <a:t>enhancement</a:t>
            </a:r>
            <a:r>
              <a:rPr lang="it-IT" altLang="it-IT" sz="1000" b="1" dirty="0">
                <a:latin typeface="Verdana" panose="020B0604030504040204" pitchFamily="34" charset="0"/>
              </a:rPr>
              <a:t> </a:t>
            </a:r>
            <a:r>
              <a:rPr lang="it-IT" altLang="it-IT" sz="1000" b="1" dirty="0" err="1">
                <a:latin typeface="Verdana" panose="020B0604030504040204" pitchFamily="34" charset="0"/>
              </a:rPr>
              <a:t>effect</a:t>
            </a:r>
            <a:endParaRPr lang="it-IT" altLang="it-IT" sz="1000" b="1" dirty="0">
              <a:latin typeface="Verdana" panose="020B0604030504040204" pitchFamily="34" charset="0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986C0ADE-2E2A-1CC0-AB2E-003FDCDBF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0" y="1063587"/>
            <a:ext cx="8665829" cy="61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036" tIns="12518" rIns="25036" bIns="12518">
            <a:spAutoFit/>
          </a:bodyPr>
          <a:lstStyle>
            <a:lvl1pPr defTabSz="2508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508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508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508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508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latin typeface="Verdana" panose="020B0604030504040204" pitchFamily="34" charset="0"/>
              </a:rPr>
              <a:t>TOMO-TOPO </a:t>
            </a:r>
            <a:r>
              <a:rPr lang="it-IT" altLang="it-IT" sz="1000" b="1" dirty="0" err="1">
                <a:latin typeface="Verdana" panose="020B0604030504040204" pitchFamily="34" charset="0"/>
              </a:rPr>
              <a:t>Beamline</a:t>
            </a:r>
            <a:r>
              <a:rPr lang="it-IT" altLang="it-IT" sz="1000" b="1" dirty="0">
                <a:latin typeface="Verdana" panose="020B0604030504040204" pitchFamily="34" charset="0"/>
              </a:rPr>
              <a:t> </a:t>
            </a:r>
            <a:r>
              <a:rPr lang="it-IT" altLang="it-IT" sz="1000" b="1" dirty="0" err="1">
                <a:latin typeface="Verdana" panose="020B0604030504040204" pitchFamily="34" charset="0"/>
              </a:rPr>
              <a:t>at</a:t>
            </a:r>
            <a:r>
              <a:rPr lang="it-IT" altLang="it-IT" sz="1000" b="1" dirty="0">
                <a:latin typeface="Verdana" panose="020B0604030504040204" pitchFamily="34" charset="0"/>
              </a:rPr>
              <a:t> </a:t>
            </a:r>
            <a:r>
              <a:rPr lang="en-GB" altLang="it-IT" sz="1000" b="1" dirty="0">
                <a:latin typeface="Verdana" panose="020B0604030504040204" pitchFamily="34" charset="0"/>
              </a:rPr>
              <a:t>ANKA</a:t>
            </a:r>
            <a:r>
              <a:rPr lang="en-GB" altLang="it-IT" sz="1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GB" altLang="it-IT" sz="1000" b="1" dirty="0">
                <a:latin typeface="Verdana" panose="020B0604030504040204" pitchFamily="34" charset="0"/>
              </a:rPr>
              <a:t>light source (Karlsruhe Institute of Technology KIT, Germany)</a:t>
            </a:r>
            <a:r>
              <a:rPr lang="en-GB" altLang="it-IT" sz="1800" dirty="0">
                <a:latin typeface="Calibri" panose="020F0502020204030204" pitchFamily="34" charset="0"/>
              </a:rPr>
              <a:t> - </a:t>
            </a:r>
            <a:r>
              <a:rPr lang="en-GB" altLang="it-IT" sz="1200" dirty="0">
                <a:latin typeface="Calibri" panose="020F0502020204030204" pitchFamily="34" charset="0"/>
              </a:rPr>
              <a:t>Dr. A. Cecilia</a:t>
            </a:r>
            <a:endParaRPr lang="it-IT" altLang="it-IT" sz="1200" b="1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Verdana" panose="020B0604030504040204" pitchFamily="34" charset="0"/>
              </a:rPr>
              <a:t>Energy: 2-40 </a:t>
            </a:r>
            <a:r>
              <a:rPr lang="it-IT" altLang="it-IT" sz="1000" dirty="0" err="1">
                <a:latin typeface="Verdana" panose="020B0604030504040204" pitchFamily="34" charset="0"/>
              </a:rPr>
              <a:t>keV</a:t>
            </a:r>
            <a:r>
              <a:rPr lang="it-IT" altLang="it-IT" sz="1000" dirty="0">
                <a:latin typeface="Verdana" panose="020B0604030504040204" pitchFamily="34" charset="0"/>
              </a:rPr>
              <a:t>, White and </a:t>
            </a:r>
            <a:r>
              <a:rPr lang="it-IT" altLang="it-IT" sz="1000" dirty="0" err="1">
                <a:latin typeface="Verdana" panose="020B0604030504040204" pitchFamily="34" charset="0"/>
              </a:rPr>
              <a:t>parallel</a:t>
            </a:r>
            <a:r>
              <a:rPr lang="it-IT" altLang="it-IT" sz="1000" dirty="0">
                <a:latin typeface="Verdana" panose="020B0604030504040204" pitchFamily="34" charset="0"/>
              </a:rPr>
              <a:t> </a:t>
            </a:r>
            <a:r>
              <a:rPr lang="it-IT" altLang="it-IT" sz="1000" dirty="0" err="1">
                <a:latin typeface="Verdana" panose="020B0604030504040204" pitchFamily="34" charset="0"/>
              </a:rPr>
              <a:t>beam</a:t>
            </a:r>
            <a:r>
              <a:rPr lang="it-IT" altLang="it-IT" sz="1000" dirty="0">
                <a:latin typeface="Verdana" panose="020B0604030504040204" pitchFamily="34" charset="0"/>
              </a:rPr>
              <a:t>, </a:t>
            </a:r>
            <a:r>
              <a:rPr lang="it-IT" altLang="it-IT" sz="1000" dirty="0" err="1">
                <a:latin typeface="Verdana" panose="020B0604030504040204" pitchFamily="34" charset="0"/>
              </a:rPr>
              <a:t>Magnification</a:t>
            </a:r>
            <a:r>
              <a:rPr lang="it-IT" altLang="it-IT" sz="1000" dirty="0">
                <a:latin typeface="Verdana" panose="020B0604030504040204" pitchFamily="34" charset="0"/>
              </a:rPr>
              <a:t> 1, Be filter(500</a:t>
            </a:r>
            <a:r>
              <a:rPr lang="it-IT" altLang="it-IT" sz="1000" dirty="0">
                <a:latin typeface="Symbol" panose="05050102010706020507" pitchFamily="18" charset="2"/>
              </a:rPr>
              <a:t>m</a:t>
            </a:r>
            <a:r>
              <a:rPr lang="it-IT" altLang="it-IT" sz="1000" dirty="0">
                <a:latin typeface="Verdana" panose="020B0604030504040204" pitchFamily="34" charset="0"/>
              </a:rPr>
              <a:t>m) </a:t>
            </a:r>
            <a:r>
              <a:rPr lang="it-IT" altLang="it-IT" sz="1000" dirty="0" err="1">
                <a:latin typeface="Verdana" panose="020B0604030504040204" pitchFamily="34" charset="0"/>
              </a:rPr>
              <a:t>at</a:t>
            </a:r>
            <a:r>
              <a:rPr lang="it-IT" altLang="it-IT" sz="1000" dirty="0">
                <a:latin typeface="Verdana" panose="020B0604030504040204" pitchFamily="34" charset="0"/>
              </a:rPr>
              <a:t> the output, </a:t>
            </a:r>
            <a:r>
              <a:rPr lang="it-IT" altLang="it-IT" sz="1000" dirty="0" err="1">
                <a:latin typeface="Verdana" panose="020B0604030504040204" pitchFamily="34" charset="0"/>
              </a:rPr>
              <a:t>Beam</a:t>
            </a:r>
            <a:r>
              <a:rPr lang="it-IT" altLang="it-IT" sz="1000" dirty="0">
                <a:latin typeface="Verdana" panose="020B0604030504040204" pitchFamily="34" charset="0"/>
              </a:rPr>
              <a:t> </a:t>
            </a:r>
            <a:r>
              <a:rPr lang="it-IT" altLang="it-IT" sz="1000" dirty="0" err="1">
                <a:latin typeface="Verdana" panose="020B0604030504040204" pitchFamily="34" charset="0"/>
              </a:rPr>
              <a:t>Dimensions</a:t>
            </a:r>
            <a:r>
              <a:rPr lang="it-IT" altLang="it-IT" sz="1000" dirty="0">
                <a:latin typeface="Verdana" panose="020B0604030504040204" pitchFamily="34" charset="0"/>
              </a:rPr>
              <a:t> (800x800)</a:t>
            </a:r>
            <a:r>
              <a:rPr lang="it-IT" altLang="it-IT" sz="1000" dirty="0">
                <a:latin typeface="Symbol" panose="05050102010706020507" pitchFamily="18" charset="2"/>
              </a:rPr>
              <a:t>m</a:t>
            </a:r>
            <a:r>
              <a:rPr lang="it-IT" altLang="it-IT" sz="1000" dirty="0">
                <a:latin typeface="Verdana" panose="020B0604030504040204" pitchFamily="34" charset="0"/>
              </a:rPr>
              <a:t>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dirty="0">
              <a:latin typeface="Verdana" panose="020B060403050404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B3085F-788F-C28B-C94E-373529FC0E4E}"/>
              </a:ext>
            </a:extLst>
          </p:cNvPr>
          <p:cNvSpPr txBox="1"/>
          <p:nvPr/>
        </p:nvSpPr>
        <p:spPr>
          <a:xfrm>
            <a:off x="89693" y="6001281"/>
            <a:ext cx="89646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F. Bonfigli et al.,</a:t>
            </a:r>
            <a:r>
              <a:rPr lang="it-IT" sz="1000" b="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it-IT" sz="1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it-IT" sz="1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it-IT" sz="1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56 (2013) 277-280. </a:t>
            </a:r>
            <a:endParaRPr lang="it-IT" sz="1000" dirty="0">
              <a:latin typeface="+mj-lt"/>
            </a:endParaRPr>
          </a:p>
          <a:p>
            <a:pPr lvl="0"/>
            <a:r>
              <a:rPr lang="en-GB" sz="1000" dirty="0">
                <a:effectLst/>
                <a:latin typeface="+mj-lt"/>
                <a:ea typeface="Times New Roman" panose="02020603050405020304" pitchFamily="18" charset="0"/>
              </a:rPr>
              <a:t>S. Heidari </a:t>
            </a:r>
            <a:r>
              <a:rPr lang="en-GB" sz="1000" dirty="0" err="1">
                <a:effectLst/>
                <a:latin typeface="+mj-lt"/>
                <a:ea typeface="Times New Roman" panose="02020603050405020304" pitchFamily="18" charset="0"/>
              </a:rPr>
              <a:t>Bateni</a:t>
            </a:r>
            <a:r>
              <a:rPr lang="en-GB" sz="1000" dirty="0">
                <a:effectLst/>
                <a:latin typeface="+mj-lt"/>
                <a:ea typeface="Times New Roman" panose="02020603050405020304" pitchFamily="18" charset="0"/>
              </a:rPr>
              <a:t>, et al.,</a:t>
            </a:r>
            <a:r>
              <a:rPr lang="en-US" sz="1000" dirty="0">
                <a:effectLst/>
                <a:latin typeface="+mj-lt"/>
                <a:ea typeface="Times New Roman" panose="02020603050405020304" pitchFamily="18" charset="0"/>
              </a:rPr>
              <a:t>NIMA, Vol. 120, (2013), 109-112</a:t>
            </a:r>
            <a:r>
              <a:rPr lang="it-IT" sz="10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br>
              <a:rPr lang="it-IT" sz="1000" dirty="0">
                <a:effectLst/>
                <a:latin typeface="+mj-lt"/>
                <a:ea typeface="Times New Roman" panose="02020603050405020304" pitchFamily="18" charset="0"/>
              </a:rPr>
            </a:br>
            <a:endParaRPr lang="it-IT" sz="1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8EF44539-2092-B011-F05A-734456A78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56" y="5486788"/>
            <a:ext cx="3644954" cy="140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1D7AF76A-B00C-5E58-29F7-1D35088188ED}"/>
              </a:ext>
            </a:extLst>
          </p:cNvPr>
          <p:cNvSpPr/>
          <p:nvPr/>
        </p:nvSpPr>
        <p:spPr>
          <a:xfrm rot="6251963">
            <a:off x="6097295" y="5128992"/>
            <a:ext cx="681785" cy="223590"/>
          </a:xfrm>
          <a:prstGeom prst="rightArrow">
            <a:avLst>
              <a:gd name="adj1" fmla="val 60573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piè di pagina 6">
            <a:extLst>
              <a:ext uri="{FF2B5EF4-FFF2-40B4-BE49-F238E27FC236}">
                <a16:creationId xmlns:a16="http://schemas.microsoft.com/office/drawing/2014/main" id="{CA6596B9-1557-E465-325C-A7B4AF5C5FF5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256158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E28F0-0FD8-F5F9-AFCB-92A15D177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D58C1A-0039-D247-CE30-A45AA26C5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18</a:t>
            </a:fld>
            <a:endParaRPr lang="it-IT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8DD3FD2-D5C1-AA41-1435-EBE40CD2E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7129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High spatial resolution on a wide field of view</a:t>
            </a:r>
            <a:endParaRPr lang="it-IT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E1BAFC-B25B-6873-6DF6-4E2B63714E30}"/>
              </a:ext>
            </a:extLst>
          </p:cNvPr>
          <p:cNvSpPr txBox="1"/>
          <p:nvPr/>
        </p:nvSpPr>
        <p:spPr>
          <a:xfrm>
            <a:off x="4827547" y="4355937"/>
            <a:ext cx="42677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 </a:t>
            </a:r>
            <a:r>
              <a:rPr lang="en-US" sz="1200" dirty="0" err="1"/>
              <a:t>LiF</a:t>
            </a:r>
            <a:r>
              <a:rPr lang="en-US" sz="1200" dirty="0"/>
              <a:t> crystal irradiated with four spots (at four different fluences) of 10 </a:t>
            </a:r>
            <a:r>
              <a:rPr lang="en-US" sz="1200" dirty="0" err="1"/>
              <a:t>kev</a:t>
            </a:r>
            <a:r>
              <a:rPr lang="en-US" sz="1200" dirty="0"/>
              <a:t> XFEL beam (pulse duration ~ 7 fs) at Spring-8 Angstrom Compact free electron </a:t>
            </a:r>
            <a:r>
              <a:rPr lang="en-US" sz="1200" dirty="0" err="1"/>
              <a:t>LAser</a:t>
            </a:r>
            <a:r>
              <a:rPr lang="en-US" sz="1200" dirty="0"/>
              <a:t> (SACLA) in Japan. Four accumulation spots were irradiated with distinct numbers of XFEL shots: 2000, 1000, 500, 100 shots (SPOT1,2,3,4): 0.039 J, 0.195 J, 0.387 J and 0.781 J.</a:t>
            </a:r>
            <a:endParaRPr lang="it-IT" sz="1200" dirty="0"/>
          </a:p>
          <a:p>
            <a:endParaRPr lang="en-US" sz="1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4807BEC-F6F4-8BE1-F0D3-FA4CA8AEE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4" y="2340597"/>
            <a:ext cx="2078912" cy="180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E40A003C-635A-2A78-3172-75E548542F4C}"/>
              </a:ext>
            </a:extLst>
          </p:cNvPr>
          <p:cNvGrpSpPr>
            <a:grpSpLocks/>
          </p:cNvGrpSpPr>
          <p:nvPr/>
        </p:nvGrpSpPr>
        <p:grpSpPr bwMode="auto">
          <a:xfrm>
            <a:off x="210846" y="2862496"/>
            <a:ext cx="2082919" cy="976968"/>
            <a:chOff x="1576" y="2837"/>
            <a:chExt cx="2861" cy="1539"/>
          </a:xfrm>
        </p:grpSpPr>
        <p:sp>
          <p:nvSpPr>
            <p:cNvPr id="22" name="CasellaDiTesto 69">
              <a:extLst>
                <a:ext uri="{FF2B5EF4-FFF2-40B4-BE49-F238E27FC236}">
                  <a16:creationId xmlns:a16="http://schemas.microsoft.com/office/drawing/2014/main" id="{441737DE-CED7-3030-8E9A-433DAB6094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6" y="3499"/>
              <a:ext cx="100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Spot 1</a:t>
              </a:r>
              <a:endPara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CasellaDiTesto 70">
              <a:extLst>
                <a:ext uri="{FF2B5EF4-FFF2-40B4-BE49-F238E27FC236}">
                  <a16:creationId xmlns:a16="http://schemas.microsoft.com/office/drawing/2014/main" id="{9E10D46F-BCE3-949E-3AA1-68C51AAD9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4073"/>
              <a:ext cx="1561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600" b="1" i="0" u="none" strike="noStrike" cap="none" normalizeH="0" baseline="0" dirty="0">
                  <a:ln>
                    <a:noFill/>
                  </a:ln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Spot 2</a:t>
              </a:r>
              <a:endParaRPr kumimoji="0" lang="it-IT" altLang="it-IT" sz="16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CasellaDiTesto 71">
              <a:extLst>
                <a:ext uri="{FF2B5EF4-FFF2-40B4-BE49-F238E27FC236}">
                  <a16:creationId xmlns:a16="http://schemas.microsoft.com/office/drawing/2014/main" id="{7DBF21B4-9B2E-C160-B329-3094BF9A1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" y="2837"/>
              <a:ext cx="100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Spot 3</a:t>
              </a:r>
              <a:endPara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CasellaDiTesto 72">
              <a:extLst>
                <a:ext uri="{FF2B5EF4-FFF2-40B4-BE49-F238E27FC236}">
                  <a16:creationId xmlns:a16="http://schemas.microsoft.com/office/drawing/2014/main" id="{04744140-C5D7-0896-FD34-2D062A0FB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" y="3434"/>
              <a:ext cx="100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Spot 4</a:t>
              </a:r>
              <a:endPara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ettangolo 25">
            <a:extLst>
              <a:ext uri="{FF2B5EF4-FFF2-40B4-BE49-F238E27FC236}">
                <a16:creationId xmlns:a16="http://schemas.microsoft.com/office/drawing/2014/main" id="{3CE64878-268A-CD90-C2EA-15E988D2526A}"/>
              </a:ext>
            </a:extLst>
          </p:cNvPr>
          <p:cNvSpPr/>
          <p:nvPr/>
        </p:nvSpPr>
        <p:spPr>
          <a:xfrm>
            <a:off x="176051" y="4199588"/>
            <a:ext cx="2143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b="1" dirty="0"/>
              <a:t>Picture of the irradiated LiF crystal (20 mm diameter,  2 mm thickness): the four colored spots obtained with different number of accumulated shots of SACLA XFEL beam at 10 keV are clearly visible under blue light excitation.</a:t>
            </a:r>
            <a:endParaRPr lang="it-IT" sz="800" b="1" dirty="0"/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9E6F048F-6D31-FADA-6969-0A1343EBE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14" y="2357083"/>
            <a:ext cx="2112856" cy="179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">
            <a:extLst>
              <a:ext uri="{FF2B5EF4-FFF2-40B4-BE49-F238E27FC236}">
                <a16:creationId xmlns:a16="http://schemas.microsoft.com/office/drawing/2014/main" id="{B1FBD646-CAC6-7010-81DE-82CD23AD426A}"/>
              </a:ext>
            </a:extLst>
          </p:cNvPr>
          <p:cNvGrpSpPr>
            <a:grpSpLocks/>
          </p:cNvGrpSpPr>
          <p:nvPr/>
        </p:nvGrpSpPr>
        <p:grpSpPr bwMode="auto">
          <a:xfrm>
            <a:off x="2409125" y="2960228"/>
            <a:ext cx="2216150" cy="1039178"/>
            <a:chOff x="1576" y="2941"/>
            <a:chExt cx="3044" cy="1637"/>
          </a:xfrm>
        </p:grpSpPr>
        <p:sp>
          <p:nvSpPr>
            <p:cNvPr id="29" name="CasellaDiTesto 69">
              <a:extLst>
                <a:ext uri="{FF2B5EF4-FFF2-40B4-BE49-F238E27FC236}">
                  <a16:creationId xmlns:a16="http://schemas.microsoft.com/office/drawing/2014/main" id="{80CEE2A5-06AF-D0F9-07CB-46AD1D63B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6" y="3499"/>
              <a:ext cx="100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Spot 1</a:t>
              </a:r>
              <a:endPara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CasellaDiTesto 70">
              <a:extLst>
                <a:ext uri="{FF2B5EF4-FFF2-40B4-BE49-F238E27FC236}">
                  <a16:creationId xmlns:a16="http://schemas.microsoft.com/office/drawing/2014/main" id="{549E1D93-AAA0-B998-EED7-A51F91B3E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8" y="4275"/>
              <a:ext cx="1561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Spot 2</a:t>
              </a:r>
              <a:endPara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CasellaDiTesto 71">
              <a:extLst>
                <a:ext uri="{FF2B5EF4-FFF2-40B4-BE49-F238E27FC236}">
                  <a16:creationId xmlns:a16="http://schemas.microsoft.com/office/drawing/2014/main" id="{6BCAC175-1DC3-B4D2-946F-3DE297D69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" y="2941"/>
              <a:ext cx="100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Spot 3</a:t>
              </a:r>
              <a:endPara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CasellaDiTesto 72">
              <a:extLst>
                <a:ext uri="{FF2B5EF4-FFF2-40B4-BE49-F238E27FC236}">
                  <a16:creationId xmlns:a16="http://schemas.microsoft.com/office/drawing/2014/main" id="{785E4552-8926-BBD8-0236-42006CB02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1" y="3438"/>
              <a:ext cx="100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Spot 4</a:t>
              </a:r>
              <a:endPara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Rettangolo 32">
            <a:extLst>
              <a:ext uri="{FF2B5EF4-FFF2-40B4-BE49-F238E27FC236}">
                <a16:creationId xmlns:a16="http://schemas.microsoft.com/office/drawing/2014/main" id="{70D61507-6588-B7D4-F52D-62E7531292B7}"/>
              </a:ext>
            </a:extLst>
          </p:cNvPr>
          <p:cNvSpPr/>
          <p:nvPr/>
        </p:nvSpPr>
        <p:spPr>
          <a:xfrm>
            <a:off x="2368619" y="4249073"/>
            <a:ext cx="21898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b="1" dirty="0"/>
              <a:t>Fluorescence image of the four colored spots obtained on LiF crystal with different numbers of accumulated shots of SACLA XFEL beam  at 10 </a:t>
            </a:r>
            <a:r>
              <a:rPr lang="en-US" sz="800" b="1" dirty="0" err="1"/>
              <a:t>keV</a:t>
            </a:r>
            <a:r>
              <a:rPr lang="en-US" sz="800" b="1" dirty="0"/>
              <a:t>. The size of image is limited by field of view of microscope. (Objective magnification=2x – exposure time of the s-CMOS = 300 </a:t>
            </a:r>
            <a:r>
              <a:rPr lang="en-US" sz="800" b="1" dirty="0" err="1"/>
              <a:t>ms</a:t>
            </a:r>
            <a:r>
              <a:rPr lang="en-US" sz="800" b="1" dirty="0"/>
              <a:t> – 16 bits). </a:t>
            </a:r>
            <a:endParaRPr lang="it-IT" sz="800" b="1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B00368B-1578-2236-9671-78391E30255D}"/>
              </a:ext>
            </a:extLst>
          </p:cNvPr>
          <p:cNvSpPr txBox="1"/>
          <p:nvPr/>
        </p:nvSpPr>
        <p:spPr>
          <a:xfrm>
            <a:off x="3868859" y="3896205"/>
            <a:ext cx="595035" cy="12311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800" b="1" dirty="0">
                <a:solidFill>
                  <a:schemeClr val="bg2"/>
                </a:solidFill>
              </a:rPr>
              <a:t>1000 </a:t>
            </a:r>
            <a:r>
              <a:rPr lang="it-IT" sz="800" b="1" dirty="0">
                <a:solidFill>
                  <a:schemeClr val="bg2"/>
                </a:solidFill>
                <a:latin typeface="Symbol" panose="05050102010706020507" pitchFamily="18" charset="2"/>
              </a:rPr>
              <a:t>m</a:t>
            </a:r>
            <a:r>
              <a:rPr lang="it-IT" sz="800" b="1" dirty="0">
                <a:solidFill>
                  <a:schemeClr val="bg2"/>
                </a:solidFill>
              </a:rPr>
              <a:t>m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9F747739-826A-6320-068A-B9E0F987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672" y="2393377"/>
            <a:ext cx="2195735" cy="103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9ED4F2F1-7A16-19CF-E3FF-A90A9EA60D79}"/>
              </a:ext>
            </a:extLst>
          </p:cNvPr>
          <p:cNvSpPr/>
          <p:nvPr/>
        </p:nvSpPr>
        <p:spPr>
          <a:xfrm>
            <a:off x="4827547" y="3526829"/>
            <a:ext cx="2437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/>
              <a:t>Fluorescence images of an external detail of colored Spot1 (2000 shots) in LiF crystal irradiated with SACLA XFEL beam (Objective magnification=4x, exposure time of the s-CMOS camera = 400 </a:t>
            </a:r>
            <a:r>
              <a:rPr lang="en-US" sz="800" b="1" dirty="0" err="1"/>
              <a:t>ms</a:t>
            </a:r>
            <a:r>
              <a:rPr lang="en-US" sz="800" b="1" dirty="0"/>
              <a:t>). </a:t>
            </a:r>
            <a:endParaRPr lang="it-IT" sz="800" b="1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A7286A5-9A92-DE5E-E2B6-BD42B4426BE5}"/>
              </a:ext>
            </a:extLst>
          </p:cNvPr>
          <p:cNvSpPr txBox="1"/>
          <p:nvPr/>
        </p:nvSpPr>
        <p:spPr>
          <a:xfrm>
            <a:off x="176051" y="5908180"/>
            <a:ext cx="35633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it-IT" sz="800" dirty="0">
                <a:effectLst/>
                <a:latin typeface="+mj-lt"/>
                <a:ea typeface="Times New Roman" panose="02020603050405020304" pitchFamily="18" charset="0"/>
                <a:cs typeface="Times" panose="02020603050405020304" pitchFamily="18" charset="0"/>
              </a:rPr>
              <a:t>F. Bonfigli, et al. </a:t>
            </a:r>
            <a:r>
              <a:rPr lang="it-IT" sz="800" dirty="0">
                <a:effectLst/>
                <a:latin typeface="+mj-lt"/>
                <a:ea typeface="CMR9"/>
                <a:cs typeface="CMR9"/>
              </a:rPr>
              <a:t>Il Nuovo Cimento 44 </a:t>
            </a:r>
            <a:r>
              <a:rPr lang="it-IT" sz="800" dirty="0">
                <a:effectLst/>
                <a:latin typeface="+mj-lt"/>
                <a:ea typeface="CMR9"/>
                <a:cs typeface="CMBX9"/>
              </a:rPr>
              <a:t>C (2021) 146</a:t>
            </a:r>
            <a:r>
              <a:rPr lang="it-IT" sz="800" dirty="0">
                <a:latin typeface="+mj-lt"/>
                <a:ea typeface="CMR9"/>
                <a:cs typeface="CMBX9"/>
              </a:rPr>
              <a:t>.</a:t>
            </a:r>
            <a:r>
              <a:rPr lang="it-IT" sz="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Invited</a:t>
            </a:r>
            <a:r>
              <a:rPr lang="it-IT" sz="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Paper</a:t>
            </a:r>
            <a:endParaRPr lang="it-IT" sz="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EB7877F-880F-2414-7116-D0ADA0853E22}"/>
              </a:ext>
            </a:extLst>
          </p:cNvPr>
          <p:cNvSpPr txBox="1"/>
          <p:nvPr/>
        </p:nvSpPr>
        <p:spPr>
          <a:xfrm>
            <a:off x="176051" y="5704577"/>
            <a:ext cx="36796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F. Bonfigli,  et al., </a:t>
            </a:r>
            <a:r>
              <a:rPr lang="en-US" sz="800" dirty="0">
                <a:effectLst/>
                <a:latin typeface="+mj-lt"/>
                <a:ea typeface="Times New Roman" panose="02020603050405020304" pitchFamily="18" charset="0"/>
                <a:cs typeface="ArialMT-Identity-H"/>
              </a:rPr>
              <a:t>Proc. of SPIE Vol. 11035, pp. 110350N-1,11 © 2019</a:t>
            </a:r>
            <a:endParaRPr lang="it-IT" sz="800" dirty="0">
              <a:latin typeface="+mj-lt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81CE79A-4E4E-D7B2-C928-302FDCD6D4BE}"/>
              </a:ext>
            </a:extLst>
          </p:cNvPr>
          <p:cNvSpPr txBox="1"/>
          <p:nvPr/>
        </p:nvSpPr>
        <p:spPr>
          <a:xfrm>
            <a:off x="1541928" y="6418874"/>
            <a:ext cx="2832847" cy="1231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0" rIns="91440" bIns="0" rtlCol="0">
            <a:spAutoFit/>
          </a:bodyPr>
          <a:lstStyle/>
          <a:p>
            <a:endParaRPr lang="it-IT" sz="800" i="1" dirty="0"/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8609D6C8-55D6-6E66-59DC-B76908634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891" y="2336150"/>
            <a:ext cx="1980109" cy="1518695"/>
          </a:xfrm>
          <a:prstGeom prst="rect">
            <a:avLst/>
          </a:prstGeom>
        </p:spPr>
      </p:pic>
      <p:sp>
        <p:nvSpPr>
          <p:cNvPr id="53" name="Rectangle 15">
            <a:extLst>
              <a:ext uri="{FF2B5EF4-FFF2-40B4-BE49-F238E27FC236}">
                <a16:creationId xmlns:a16="http://schemas.microsoft.com/office/drawing/2014/main" id="{0F7E403F-A49F-D7AA-2B34-5A49737AE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46" y="1613570"/>
            <a:ext cx="8796412" cy="394612"/>
          </a:xfrm>
          <a:prstGeom prst="rect">
            <a:avLst/>
          </a:prstGeom>
          <a:solidFill>
            <a:srgbClr val="3C8C93">
              <a:alpha val="56863"/>
            </a:srgbClr>
          </a:solidFill>
          <a:ln>
            <a:noFill/>
          </a:ln>
        </p:spPr>
        <p:txBody>
          <a:bodyPr wrap="square" lIns="25036" tIns="12518" rIns="25036" bIns="12518">
            <a:spAutoFit/>
          </a:bodyPr>
          <a:lstStyle/>
          <a:p>
            <a:pPr eaLnBrk="0" hangingPunct="0">
              <a:buClr>
                <a:srgbClr val="0071BC"/>
              </a:buClr>
              <a:defRPr/>
            </a:pPr>
            <a:r>
              <a:rPr lang="en-US" sz="1200" dirty="0"/>
              <a:t>XFEL pulses: photon energy of 10 keV (bandwidth of 0.6%)  duration of ~ 7 fs, f = 30 Hz average energy per pulse 0.36 </a:t>
            </a:r>
            <a:r>
              <a:rPr lang="en-US" sz="1200" dirty="0" err="1"/>
              <a:t>mJ</a:t>
            </a:r>
            <a:r>
              <a:rPr lang="en-US" sz="1200" dirty="0"/>
              <a:t> with fluctuations of ± 10 % ( </a:t>
            </a:r>
            <a:r>
              <a:rPr lang="en-US" sz="1200" dirty="0">
                <a:sym typeface="Symbol"/>
              </a:rPr>
              <a:t></a:t>
            </a:r>
            <a:r>
              <a:rPr lang="en-US" sz="1200" dirty="0"/>
              <a:t>).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-107" charset="0"/>
              </a:rPr>
              <a:t>                           </a:t>
            </a:r>
            <a:endParaRPr lang="en-US" sz="1200" dirty="0"/>
          </a:p>
        </p:txBody>
      </p:sp>
      <p:sp>
        <p:nvSpPr>
          <p:cNvPr id="54" name="Titolo 1">
            <a:extLst>
              <a:ext uri="{FF2B5EF4-FFF2-40B4-BE49-F238E27FC236}">
                <a16:creationId xmlns:a16="http://schemas.microsoft.com/office/drawing/2014/main" id="{447D3487-38A3-44F3-F794-0AE40568B6FD}"/>
              </a:ext>
            </a:extLst>
          </p:cNvPr>
          <p:cNvSpPr txBox="1">
            <a:spLocks/>
          </p:cNvSpPr>
          <p:nvPr/>
        </p:nvSpPr>
        <p:spPr>
          <a:xfrm>
            <a:off x="73815" y="1178093"/>
            <a:ext cx="7980499" cy="215444"/>
          </a:xfrm>
          <a:prstGeom prst="rect">
            <a:avLst/>
          </a:prstGeom>
        </p:spPr>
        <p:txBody>
          <a:bodyPr vert="horz" wrap="square" lIns="91440" tIns="0" rIns="9144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</a:rPr>
              <a:t>Spring-8 Angstrom Compact free electron </a:t>
            </a:r>
            <a:r>
              <a:rPr lang="en-US" sz="1400" dirty="0" err="1">
                <a:solidFill>
                  <a:schemeClr val="tx1"/>
                </a:solidFill>
              </a:rPr>
              <a:t>LAser</a:t>
            </a:r>
            <a:r>
              <a:rPr lang="en-US" sz="1400" dirty="0">
                <a:solidFill>
                  <a:schemeClr val="tx1"/>
                </a:solidFill>
              </a:rPr>
              <a:t> (SACLA) - Japan. Beam line BL3 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55" name="Freccia a destra 54">
            <a:extLst>
              <a:ext uri="{FF2B5EF4-FFF2-40B4-BE49-F238E27FC236}">
                <a16:creationId xmlns:a16="http://schemas.microsoft.com/office/drawing/2014/main" id="{DA96C7C1-0A4E-3607-E1AB-00A3C83FE0C6}"/>
              </a:ext>
            </a:extLst>
          </p:cNvPr>
          <p:cNvSpPr/>
          <p:nvPr/>
        </p:nvSpPr>
        <p:spPr>
          <a:xfrm>
            <a:off x="3890684" y="2685128"/>
            <a:ext cx="1237155" cy="37849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38C87999-FC7B-69A0-7C3F-08701F5212BD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109703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197" y="152494"/>
            <a:ext cx="8348132" cy="738664"/>
          </a:xfrm>
        </p:spPr>
        <p:txBody>
          <a:bodyPr/>
          <a:lstStyle/>
          <a:p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XFEL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fluorescence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image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reconstruction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full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dynamic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range</a:t>
            </a:r>
            <a:endParaRPr lang="it-IT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2221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7C199-0D0D-7840-A88D-785280B31CF7}" type="slidenum">
              <a:rPr lang="it-IT" smtClean="0"/>
              <a:pPr/>
              <a:t>19</a:t>
            </a:fld>
            <a:endParaRPr lang="it-IT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51" y="1383356"/>
            <a:ext cx="4959305" cy="211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640530" y="2031343"/>
            <a:ext cx="102624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SPOT1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541927" y="6418874"/>
            <a:ext cx="5544673" cy="2154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400" i="1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572000" y="3498553"/>
            <a:ext cx="2787943" cy="276999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dirty="0" err="1"/>
              <a:t>Reconstruction</a:t>
            </a:r>
            <a:r>
              <a:rPr lang="it-IT" dirty="0"/>
              <a:t> </a:t>
            </a:r>
            <a:r>
              <a:rPr lang="it-IT" dirty="0" err="1"/>
              <a:t>algorithm</a:t>
            </a:r>
            <a:r>
              <a:rPr lang="it-IT" dirty="0"/>
              <a:t> </a:t>
            </a: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47" y="3764757"/>
            <a:ext cx="2888231" cy="216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ccia a destra 4"/>
          <p:cNvSpPr/>
          <p:nvPr/>
        </p:nvSpPr>
        <p:spPr>
          <a:xfrm rot="5400000">
            <a:off x="4063009" y="3588559"/>
            <a:ext cx="638515" cy="4860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1BEAE001-068F-CCD1-9F64-B98332350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1" y="1455591"/>
            <a:ext cx="1813560" cy="1133276"/>
          </a:xfrm>
          <a:prstGeom prst="rect">
            <a:avLst/>
          </a:prstGeom>
          <a:solidFill>
            <a:srgbClr val="3C8C93">
              <a:alpha val="56863"/>
            </a:srgbClr>
          </a:solidFill>
          <a:ln>
            <a:noFill/>
          </a:ln>
        </p:spPr>
        <p:txBody>
          <a:bodyPr wrap="square" lIns="25036" tIns="12518" rIns="25036" bIns="12518">
            <a:spAutoFit/>
          </a:bodyPr>
          <a:lstStyle/>
          <a:p>
            <a:pPr eaLnBrk="0" hangingPunct="0">
              <a:buClr>
                <a:srgbClr val="0071BC"/>
              </a:buClr>
              <a:defRPr/>
            </a:pPr>
            <a:r>
              <a:rPr lang="en-US" sz="1200" dirty="0"/>
              <a:t>XFEL pulses: photon energy of 10 keV (bandwidth of 0.6%)  duration of ~ 7 fs, f = 30 Hz average energy per pulse 0.36 </a:t>
            </a:r>
            <a:r>
              <a:rPr lang="en-US" sz="1200" dirty="0" err="1"/>
              <a:t>mJ</a:t>
            </a:r>
            <a:endParaRPr lang="en-US" sz="1200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5853EF85-5D40-9AE8-C8D7-81E74B3EC30C}"/>
              </a:ext>
            </a:extLst>
          </p:cNvPr>
          <p:cNvSpPr txBox="1">
            <a:spLocks/>
          </p:cNvSpPr>
          <p:nvPr/>
        </p:nvSpPr>
        <p:spPr>
          <a:xfrm>
            <a:off x="56137" y="1078630"/>
            <a:ext cx="7980499" cy="215444"/>
          </a:xfrm>
          <a:prstGeom prst="rect">
            <a:avLst/>
          </a:prstGeom>
        </p:spPr>
        <p:txBody>
          <a:bodyPr vert="horz" wrap="square" lIns="91440" tIns="0" rIns="9144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</a:rPr>
              <a:t>Spring-8 Angstrom Compact free electron </a:t>
            </a:r>
            <a:r>
              <a:rPr lang="en-US" sz="1400" dirty="0" err="1">
                <a:solidFill>
                  <a:schemeClr val="tx1"/>
                </a:solidFill>
              </a:rPr>
              <a:t>LAser</a:t>
            </a:r>
            <a:r>
              <a:rPr lang="en-US" sz="1400" dirty="0">
                <a:solidFill>
                  <a:schemeClr val="tx1"/>
                </a:solidFill>
              </a:rPr>
              <a:t> (SACLA) - Japan. Beam line BL3 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1316FD-C3C5-3B1D-B9E9-246817D941FC}"/>
              </a:ext>
            </a:extLst>
          </p:cNvPr>
          <p:cNvSpPr txBox="1"/>
          <p:nvPr/>
        </p:nvSpPr>
        <p:spPr>
          <a:xfrm>
            <a:off x="-22064" y="6134693"/>
            <a:ext cx="90008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it-IT" sz="800" dirty="0">
                <a:effectLst/>
                <a:latin typeface="+mj-lt"/>
                <a:ea typeface="Times New Roman" panose="02020603050405020304" pitchFamily="18" charset="0"/>
                <a:cs typeface="Times" panose="02020603050405020304" pitchFamily="18" charset="0"/>
              </a:rPr>
              <a:t>F. Bonfigli, et al. </a:t>
            </a:r>
            <a:r>
              <a:rPr lang="it-IT" sz="800" dirty="0">
                <a:effectLst/>
                <a:latin typeface="+mj-lt"/>
                <a:ea typeface="CMR9"/>
                <a:cs typeface="CMR9"/>
              </a:rPr>
              <a:t>Il Nuovo Cimento 44 </a:t>
            </a:r>
            <a:r>
              <a:rPr lang="it-IT" sz="800" dirty="0">
                <a:effectLst/>
                <a:latin typeface="+mj-lt"/>
                <a:ea typeface="CMR9"/>
                <a:cs typeface="CMBX9"/>
              </a:rPr>
              <a:t>C (2021) 146</a:t>
            </a:r>
            <a:r>
              <a:rPr lang="it-IT" sz="800" dirty="0">
                <a:latin typeface="+mj-lt"/>
                <a:ea typeface="CMR9"/>
                <a:cs typeface="CMBX9"/>
              </a:rPr>
              <a:t>.</a:t>
            </a:r>
            <a:r>
              <a:rPr lang="it-IT" sz="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Invited</a:t>
            </a:r>
            <a:r>
              <a:rPr lang="it-IT" sz="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Paper</a:t>
            </a:r>
            <a:endParaRPr lang="it-IT" sz="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883581-64D8-086A-E06B-A2C7BE031EF0}"/>
              </a:ext>
            </a:extLst>
          </p:cNvPr>
          <p:cNvSpPr txBox="1"/>
          <p:nvPr/>
        </p:nvSpPr>
        <p:spPr>
          <a:xfrm>
            <a:off x="-22064" y="5931090"/>
            <a:ext cx="35818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F. Bonfigli,  et al., </a:t>
            </a:r>
            <a:r>
              <a:rPr lang="en-US" sz="800" dirty="0">
                <a:effectLst/>
                <a:latin typeface="+mj-lt"/>
                <a:ea typeface="Times New Roman" panose="02020603050405020304" pitchFamily="18" charset="0"/>
                <a:cs typeface="ArialMT-Identity-H"/>
              </a:rPr>
              <a:t>Proc. of SPIE Vol. 11035, pp. 110350N-1,11 2019</a:t>
            </a:r>
            <a:endParaRPr lang="it-IT" sz="800" dirty="0">
              <a:latin typeface="+mj-lt"/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4F37A3C-7772-3E2E-9914-E8E2B24AAAF3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01AE6DC0-27AD-FF93-B73F-18FF0AC7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057" y="3808818"/>
            <a:ext cx="2787943" cy="208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3CEE7763-81CB-6B47-05AF-7456B2C0A732}"/>
              </a:ext>
            </a:extLst>
          </p:cNvPr>
          <p:cNvSpPr/>
          <p:nvPr/>
        </p:nvSpPr>
        <p:spPr>
          <a:xfrm>
            <a:off x="5501110" y="4538980"/>
            <a:ext cx="993901" cy="4860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608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09414" y="6356352"/>
            <a:ext cx="21336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2</a:t>
            </a:fld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9F39E59-49C5-C491-65EF-B7433755B501}"/>
              </a:ext>
            </a:extLst>
          </p:cNvPr>
          <p:cNvSpPr txBox="1"/>
          <p:nvPr/>
        </p:nvSpPr>
        <p:spPr>
          <a:xfrm>
            <a:off x="80515" y="1342306"/>
            <a:ext cx="9138248" cy="4702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X-ray detector based on defects, called color centers, in</a:t>
            </a:r>
            <a:r>
              <a:rPr lang="en-US" sz="1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LiF</a:t>
            </a:r>
            <a:r>
              <a:rPr lang="en-US" sz="1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films and crystals induced by X-rays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400" b="1" dirty="0"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1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verview</a:t>
            </a:r>
            <a:r>
              <a:rPr lang="en-GB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the main results obtained during the study and the development of this imaging detector in the fields of X-ray imaging and X-ray beam diagnostic.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it-IT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Imaging </a:t>
            </a:r>
            <a:r>
              <a:rPr lang="it-IT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experiments</a:t>
            </a: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performed</a:t>
            </a: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it-IT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X-ray sources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</a:t>
            </a:r>
            <a:r>
              <a:rPr lang="it-IT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table</a:t>
            </a: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top, </a:t>
            </a:r>
            <a:r>
              <a:rPr lang="en-GB" sz="1400" b="1" i="1" dirty="0"/>
              <a:t>e.g.</a:t>
            </a: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dirty="0"/>
              <a:t>laser plasma sources and conventional X-ray tubes,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400" b="1" dirty="0"/>
              <a:t>                            large-scale facilities, </a:t>
            </a:r>
            <a:r>
              <a:rPr lang="en-GB" sz="1400" b="1" i="1" dirty="0"/>
              <a:t>e.g. </a:t>
            </a:r>
            <a:r>
              <a:rPr lang="en-GB" sz="1400" b="1" dirty="0"/>
              <a:t>synchrotrons and free-electron lasers</a:t>
            </a: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emitting</a:t>
            </a: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it-IT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several</a:t>
            </a: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regimes</a:t>
            </a: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spectral</a:t>
            </a: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ranges from EUV-Soft X-rays to hard X-rays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it-IT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Performances and the </a:t>
            </a:r>
            <a:r>
              <a:rPr lang="it-IT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peculiarities</a:t>
            </a: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of the LiF-</a:t>
            </a:r>
            <a:r>
              <a:rPr lang="it-IT" sz="1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imaging detector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the </a:t>
            </a:r>
            <a:r>
              <a:rPr lang="en-GB" sz="1400" b="1" dirty="0"/>
              <a:t>high intrinsic spatial resolution across a large field of view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400" b="1" dirty="0"/>
              <a:t>                               the wide dynamic range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1400" b="1" dirty="0"/>
              <a:t>                                          the versatility</a:t>
            </a:r>
            <a:endParaRPr lang="en-GB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5ADF62B9-8651-930B-A5DC-447747116CC1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1540261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XFEL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spot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characterization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553200" y="62221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7C199-0D0D-7840-A88D-785280B31CF7}" type="slidenum">
              <a:rPr lang="it-IT" smtClean="0"/>
              <a:pPr/>
              <a:t>20</a:t>
            </a:fld>
            <a:endParaRPr lang="it-IT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19" y="1343463"/>
            <a:ext cx="3283840" cy="136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75" y="2866013"/>
            <a:ext cx="3399541" cy="142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75" y="1256163"/>
            <a:ext cx="3325281" cy="135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42" y="2997681"/>
            <a:ext cx="3040514" cy="123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42965" y="1331716"/>
            <a:ext cx="3399541" cy="1355552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444645" y="1193216"/>
            <a:ext cx="94128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SPOT1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604684" y="1361314"/>
            <a:ext cx="3283841" cy="1381482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7172466" y="1210112"/>
            <a:ext cx="94128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SPOT2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870635" y="3016183"/>
            <a:ext cx="3371871" cy="1267046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3571729" y="2877683"/>
            <a:ext cx="94128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SPOT3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649637" y="2997681"/>
            <a:ext cx="3237782" cy="1285548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7277269" y="2877682"/>
            <a:ext cx="94128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SPOT4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1413339" y="6365724"/>
            <a:ext cx="5544673" cy="2154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400" i="1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7" y="4635517"/>
            <a:ext cx="3854367" cy="92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21"/>
          <p:cNvSpPr/>
          <p:nvPr/>
        </p:nvSpPr>
        <p:spPr>
          <a:xfrm>
            <a:off x="171895" y="4640666"/>
            <a:ext cx="3540153" cy="924078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087CDD6-4693-AB07-5998-134D1657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589" y="4843325"/>
            <a:ext cx="1733099" cy="33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B0C049-A949-FAA4-90D3-F9BDEBB7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28" y="4461812"/>
            <a:ext cx="2749160" cy="37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3CA72568-2B2B-A3B4-213B-05D8357BA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253" y="5272236"/>
            <a:ext cx="1573770" cy="29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2CCD253C-034B-0329-2825-B5DB8704C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338" y="4418646"/>
            <a:ext cx="2435190" cy="186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11D34AA-0AD2-CEAD-CB50-B6D9909DD6D3}"/>
              </a:ext>
            </a:extLst>
          </p:cNvPr>
          <p:cNvSpPr txBox="1"/>
          <p:nvPr/>
        </p:nvSpPr>
        <p:spPr>
          <a:xfrm>
            <a:off x="240594" y="6152147"/>
            <a:ext cx="90008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it-IT" sz="800" dirty="0">
                <a:effectLst/>
                <a:latin typeface="+mj-lt"/>
                <a:ea typeface="Times New Roman" panose="02020603050405020304" pitchFamily="18" charset="0"/>
                <a:cs typeface="Times" panose="02020603050405020304" pitchFamily="18" charset="0"/>
              </a:rPr>
              <a:t>F. Bonfigli, et al. </a:t>
            </a:r>
            <a:r>
              <a:rPr lang="it-IT" sz="800" dirty="0">
                <a:effectLst/>
                <a:latin typeface="+mj-lt"/>
                <a:ea typeface="CMR9"/>
                <a:cs typeface="CMR9"/>
              </a:rPr>
              <a:t>Il Nuovo Cimento 44 </a:t>
            </a:r>
            <a:r>
              <a:rPr lang="it-IT" sz="800" dirty="0">
                <a:effectLst/>
                <a:latin typeface="+mj-lt"/>
                <a:ea typeface="CMR9"/>
                <a:cs typeface="CMBX9"/>
              </a:rPr>
              <a:t>C (2021) 146</a:t>
            </a:r>
            <a:r>
              <a:rPr lang="it-IT" sz="800" dirty="0">
                <a:latin typeface="+mj-lt"/>
                <a:ea typeface="CMR9"/>
                <a:cs typeface="CMBX9"/>
              </a:rPr>
              <a:t>.</a:t>
            </a:r>
            <a:r>
              <a:rPr lang="it-IT" sz="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Invited</a:t>
            </a:r>
            <a:r>
              <a:rPr lang="it-IT" sz="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Paper</a:t>
            </a:r>
            <a:endParaRPr lang="it-IT" sz="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9FA2D5D-E97D-3350-05C6-77CF20693B7E}"/>
              </a:ext>
            </a:extLst>
          </p:cNvPr>
          <p:cNvSpPr txBox="1"/>
          <p:nvPr/>
        </p:nvSpPr>
        <p:spPr>
          <a:xfrm>
            <a:off x="240594" y="5948544"/>
            <a:ext cx="367469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F. Bonfigli,  et al., </a:t>
            </a:r>
            <a:r>
              <a:rPr lang="en-US" sz="800" dirty="0">
                <a:effectLst/>
                <a:latin typeface="+mj-lt"/>
                <a:ea typeface="Times New Roman" panose="02020603050405020304" pitchFamily="18" charset="0"/>
                <a:cs typeface="ArialMT-Identity-H"/>
              </a:rPr>
              <a:t>Proc. of SPIE Vol. 11035, pp. 110350N-1,11 2019</a:t>
            </a:r>
            <a:endParaRPr lang="it-IT" sz="800" dirty="0">
              <a:latin typeface="+mj-lt"/>
            </a:endParaRPr>
          </a:p>
        </p:txBody>
      </p:sp>
      <p:sp>
        <p:nvSpPr>
          <p:cNvPr id="24" name="Segnaposto piè di pagina 6">
            <a:extLst>
              <a:ext uri="{FF2B5EF4-FFF2-40B4-BE49-F238E27FC236}">
                <a16:creationId xmlns:a16="http://schemas.microsoft.com/office/drawing/2014/main" id="{0A33327C-7F16-89EE-4AC9-D89267AF83D4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2884525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65A50-D3D4-A70C-BCAC-FC001A143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>
            <a:extLst>
              <a:ext uri="{FF2B5EF4-FFF2-40B4-BE49-F238E27FC236}">
                <a16:creationId xmlns:a16="http://schemas.microsoft.com/office/drawing/2014/main" id="{CEF418DC-9CA1-56FA-D066-66F8F2893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5" y="1667534"/>
            <a:ext cx="2592387" cy="179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DF577A99-7C31-DF29-D5DD-DCA651561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21" y="3694486"/>
            <a:ext cx="3020230" cy="277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DD95DE-68C7-5BC0-930B-17160912F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21</a:t>
            </a:fld>
            <a:endParaRPr lang="it-IT"/>
          </a:p>
        </p:txBody>
      </p:sp>
      <p:sp>
        <p:nvSpPr>
          <p:cNvPr id="19" name="Rectangle 40">
            <a:extLst>
              <a:ext uri="{FF2B5EF4-FFF2-40B4-BE49-F238E27FC236}">
                <a16:creationId xmlns:a16="http://schemas.microsoft.com/office/drawing/2014/main" id="{28F45514-7995-704B-A8F2-15C6D8342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" y="178084"/>
            <a:ext cx="92031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Volumetric</a:t>
            </a:r>
            <a:r>
              <a:rPr lang="it-IT" altLang="it-IT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storage of LiF </a:t>
            </a:r>
            <a:r>
              <a:rPr lang="it-IT" altLang="it-IT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crystals</a:t>
            </a:r>
            <a:r>
              <a:rPr lang="it-IT" altLang="it-IT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it-IT" altLang="it-IT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combined</a:t>
            </a:r>
            <a:r>
              <a:rPr lang="it-IT" altLang="it-IT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with confocal optical </a:t>
            </a:r>
            <a:r>
              <a:rPr lang="it-IT" altLang="it-IT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microscopy</a:t>
            </a:r>
            <a:endParaRPr lang="en-GB" altLang="it-IT" sz="18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B81764AB-3EC9-2D92-68EF-DA8A7A94A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0" y="1063587"/>
            <a:ext cx="8665829" cy="61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036" tIns="12518" rIns="25036" bIns="12518">
            <a:spAutoFit/>
          </a:bodyPr>
          <a:lstStyle>
            <a:lvl1pPr defTabSz="2508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508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508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508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508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latin typeface="Verdana" panose="020B0604030504040204" pitchFamily="34" charset="0"/>
              </a:rPr>
              <a:t>TOMO-TOPO </a:t>
            </a:r>
            <a:r>
              <a:rPr lang="it-IT" altLang="it-IT" sz="1000" b="1" dirty="0" err="1">
                <a:latin typeface="Verdana" panose="020B0604030504040204" pitchFamily="34" charset="0"/>
              </a:rPr>
              <a:t>Beamline</a:t>
            </a:r>
            <a:r>
              <a:rPr lang="it-IT" altLang="it-IT" sz="1000" b="1" dirty="0">
                <a:latin typeface="Verdana" panose="020B0604030504040204" pitchFamily="34" charset="0"/>
              </a:rPr>
              <a:t> </a:t>
            </a:r>
            <a:r>
              <a:rPr lang="it-IT" altLang="it-IT" sz="1000" b="1" dirty="0" err="1">
                <a:latin typeface="Verdana" panose="020B0604030504040204" pitchFamily="34" charset="0"/>
              </a:rPr>
              <a:t>at</a:t>
            </a:r>
            <a:r>
              <a:rPr lang="it-IT" altLang="it-IT" sz="1000" b="1" dirty="0">
                <a:latin typeface="Verdana" panose="020B0604030504040204" pitchFamily="34" charset="0"/>
              </a:rPr>
              <a:t> </a:t>
            </a:r>
            <a:r>
              <a:rPr lang="en-GB" altLang="it-IT" sz="1000" b="1" dirty="0">
                <a:latin typeface="Verdana" panose="020B0604030504040204" pitchFamily="34" charset="0"/>
              </a:rPr>
              <a:t>ANKA</a:t>
            </a:r>
            <a:r>
              <a:rPr lang="en-GB" altLang="it-IT" sz="10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GB" altLang="it-IT" sz="1000" b="1" dirty="0">
                <a:latin typeface="Verdana" panose="020B0604030504040204" pitchFamily="34" charset="0"/>
              </a:rPr>
              <a:t>light source (Karlsruhe Institute of Technology KIT, Germany)</a:t>
            </a:r>
            <a:r>
              <a:rPr lang="en-GB" altLang="it-IT" sz="1800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Verdana" panose="020B0604030504040204" pitchFamily="34" charset="0"/>
              </a:rPr>
              <a:t>Energy: 2-40 </a:t>
            </a:r>
            <a:r>
              <a:rPr lang="it-IT" altLang="it-IT" sz="1000" dirty="0" err="1">
                <a:latin typeface="Verdana" panose="020B0604030504040204" pitchFamily="34" charset="0"/>
              </a:rPr>
              <a:t>keV</a:t>
            </a:r>
            <a:r>
              <a:rPr lang="it-IT" altLang="it-IT" sz="1000" dirty="0">
                <a:latin typeface="Verdana" panose="020B0604030504040204" pitchFamily="34" charset="0"/>
              </a:rPr>
              <a:t>, White and </a:t>
            </a:r>
            <a:r>
              <a:rPr lang="it-IT" altLang="it-IT" sz="1000" dirty="0" err="1">
                <a:latin typeface="Verdana" panose="020B0604030504040204" pitchFamily="34" charset="0"/>
              </a:rPr>
              <a:t>parallel</a:t>
            </a:r>
            <a:r>
              <a:rPr lang="it-IT" altLang="it-IT" sz="1000" dirty="0">
                <a:latin typeface="Verdana" panose="020B0604030504040204" pitchFamily="34" charset="0"/>
              </a:rPr>
              <a:t> </a:t>
            </a:r>
            <a:r>
              <a:rPr lang="it-IT" altLang="it-IT" sz="1000" dirty="0" err="1">
                <a:latin typeface="Verdana" panose="020B0604030504040204" pitchFamily="34" charset="0"/>
              </a:rPr>
              <a:t>beam</a:t>
            </a:r>
            <a:r>
              <a:rPr lang="it-IT" altLang="it-IT" sz="1000" dirty="0">
                <a:latin typeface="Verdana" panose="020B0604030504040204" pitchFamily="34" charset="0"/>
              </a:rPr>
              <a:t>, </a:t>
            </a:r>
            <a:r>
              <a:rPr lang="it-IT" altLang="it-IT" sz="1000" dirty="0" err="1">
                <a:latin typeface="Verdana" panose="020B0604030504040204" pitchFamily="34" charset="0"/>
              </a:rPr>
              <a:t>Magnification</a:t>
            </a:r>
            <a:r>
              <a:rPr lang="it-IT" altLang="it-IT" sz="1000" dirty="0">
                <a:latin typeface="Verdana" panose="020B0604030504040204" pitchFamily="34" charset="0"/>
              </a:rPr>
              <a:t> 1, Be filter(500</a:t>
            </a:r>
            <a:r>
              <a:rPr lang="it-IT" altLang="it-IT" sz="1000" dirty="0">
                <a:latin typeface="Symbol" panose="05050102010706020507" pitchFamily="18" charset="2"/>
              </a:rPr>
              <a:t>m</a:t>
            </a:r>
            <a:r>
              <a:rPr lang="it-IT" altLang="it-IT" sz="1000" dirty="0">
                <a:latin typeface="Verdana" panose="020B0604030504040204" pitchFamily="34" charset="0"/>
              </a:rPr>
              <a:t>m) </a:t>
            </a:r>
            <a:r>
              <a:rPr lang="it-IT" altLang="it-IT" sz="1000" dirty="0" err="1">
                <a:latin typeface="Verdana" panose="020B0604030504040204" pitchFamily="34" charset="0"/>
              </a:rPr>
              <a:t>at</a:t>
            </a:r>
            <a:r>
              <a:rPr lang="it-IT" altLang="it-IT" sz="1000" dirty="0">
                <a:latin typeface="Verdana" panose="020B0604030504040204" pitchFamily="34" charset="0"/>
              </a:rPr>
              <a:t> the output, </a:t>
            </a:r>
            <a:r>
              <a:rPr lang="it-IT" altLang="it-IT" sz="1000" dirty="0" err="1">
                <a:latin typeface="Verdana" panose="020B0604030504040204" pitchFamily="34" charset="0"/>
              </a:rPr>
              <a:t>Beam</a:t>
            </a:r>
            <a:r>
              <a:rPr lang="it-IT" altLang="it-IT" sz="1000" dirty="0">
                <a:latin typeface="Verdana" panose="020B0604030504040204" pitchFamily="34" charset="0"/>
              </a:rPr>
              <a:t> </a:t>
            </a:r>
            <a:r>
              <a:rPr lang="it-IT" altLang="it-IT" sz="1000" dirty="0" err="1">
                <a:latin typeface="Verdana" panose="020B0604030504040204" pitchFamily="34" charset="0"/>
              </a:rPr>
              <a:t>Dimensions</a:t>
            </a:r>
            <a:r>
              <a:rPr lang="it-IT" altLang="it-IT" sz="1000" dirty="0">
                <a:latin typeface="Verdana" panose="020B0604030504040204" pitchFamily="34" charset="0"/>
              </a:rPr>
              <a:t> (800x800)</a:t>
            </a:r>
            <a:r>
              <a:rPr lang="it-IT" altLang="it-IT" sz="1000" dirty="0">
                <a:latin typeface="Symbol" panose="05050102010706020507" pitchFamily="18" charset="2"/>
              </a:rPr>
              <a:t>m</a:t>
            </a:r>
            <a:r>
              <a:rPr lang="it-IT" altLang="it-IT" sz="1000" dirty="0">
                <a:latin typeface="Verdana" panose="020B0604030504040204" pitchFamily="34" charset="0"/>
              </a:rPr>
              <a:t>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dirty="0">
              <a:latin typeface="Verdana" panose="020B0604030504040204" pitchFamily="34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128A660-F305-E200-1470-7DB540F3D60D}"/>
              </a:ext>
            </a:extLst>
          </p:cNvPr>
          <p:cNvCxnSpPr/>
          <p:nvPr/>
        </p:nvCxnSpPr>
        <p:spPr>
          <a:xfrm>
            <a:off x="5719842" y="4018098"/>
            <a:ext cx="15902" cy="169362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EB87DFA-C56C-C789-F2F9-8495BB0B7CA2}"/>
              </a:ext>
            </a:extLst>
          </p:cNvPr>
          <p:cNvSpPr txBox="1"/>
          <p:nvPr/>
        </p:nvSpPr>
        <p:spPr>
          <a:xfrm>
            <a:off x="5588543" y="5777522"/>
            <a:ext cx="1208985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dirty="0">
                <a:solidFill>
                  <a:srgbClr val="FFFF00"/>
                </a:solidFill>
              </a:rPr>
              <a:t>Z = (0-800) </a:t>
            </a:r>
            <a:r>
              <a:rPr lang="it-IT" sz="1200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it-IT" sz="1200" dirty="0">
                <a:solidFill>
                  <a:srgbClr val="FFFF00"/>
                </a:solidFill>
              </a:rPr>
              <a:t>m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0B1C8F8-89A1-6894-35C6-1758B386F301}"/>
              </a:ext>
            </a:extLst>
          </p:cNvPr>
          <p:cNvSpPr txBox="1"/>
          <p:nvPr/>
        </p:nvSpPr>
        <p:spPr>
          <a:xfrm>
            <a:off x="6728074" y="6185639"/>
            <a:ext cx="1640642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dirty="0">
                <a:solidFill>
                  <a:srgbClr val="FFFF00"/>
                </a:solidFill>
              </a:rPr>
              <a:t>X,Y = 636x636 (</a:t>
            </a:r>
            <a:r>
              <a:rPr lang="it-IT" sz="1200" dirty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it-IT" sz="1200" dirty="0">
                <a:solidFill>
                  <a:srgbClr val="FFFF00"/>
                </a:solidFill>
              </a:rPr>
              <a:t>m)</a:t>
            </a:r>
            <a:r>
              <a:rPr lang="it-IT" sz="1200" baseline="30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4C36364-1272-771E-7653-64065AFA89E7}"/>
              </a:ext>
            </a:extLst>
          </p:cNvPr>
          <p:cNvSpPr/>
          <p:nvPr/>
        </p:nvSpPr>
        <p:spPr>
          <a:xfrm>
            <a:off x="6277462" y="6587583"/>
            <a:ext cx="38396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F. Bonfigli et al.,</a:t>
            </a:r>
            <a:r>
              <a:rPr lang="en-US" sz="1000" dirty="0"/>
              <a:t> </a:t>
            </a:r>
            <a:r>
              <a:rPr lang="en-US" sz="1000" dirty="0" err="1"/>
              <a:t>Condens</a:t>
            </a:r>
            <a:r>
              <a:rPr lang="en-US" sz="1000" dirty="0"/>
              <a:t>.</a:t>
            </a:r>
            <a:r>
              <a:rPr lang="it-IT" sz="1000" dirty="0"/>
              <a:t>Matter </a:t>
            </a:r>
            <a:r>
              <a:rPr lang="it-IT" sz="1000" b="1" dirty="0"/>
              <a:t>2021</a:t>
            </a:r>
            <a:r>
              <a:rPr lang="it-IT" sz="1000" dirty="0"/>
              <a:t>, 6, 37.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F8F2527D-A522-F79F-9904-57AC555F2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49" y="2146885"/>
            <a:ext cx="2213085" cy="18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700530E3-1E3A-B758-6108-E82CCFA3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416" y="4134709"/>
            <a:ext cx="2148453" cy="182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DD77F7D0-0FC1-8225-D65F-D71FFC81E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493" y="1542023"/>
            <a:ext cx="1869401" cy="39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25036" tIns="12518" rIns="25036" bIns="12518">
            <a:spAutoFit/>
          </a:bodyPr>
          <a:lstStyle>
            <a:lvl1pPr defTabSz="2508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508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508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508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508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800" b="1" dirty="0" err="1">
                <a:solidFill>
                  <a:srgbClr val="660033"/>
                </a:solidFill>
                <a:latin typeface="Verdana" panose="020B0604030504040204" pitchFamily="34" charset="0"/>
              </a:rPr>
              <a:t>Xradia</a:t>
            </a:r>
            <a:r>
              <a:rPr lang="it-IT" altLang="it-IT" sz="800" b="1" dirty="0">
                <a:solidFill>
                  <a:srgbClr val="660033"/>
                </a:solidFill>
                <a:latin typeface="Verdana" panose="020B0604030504040204" pitchFamily="34" charset="0"/>
              </a:rPr>
              <a:t> test pattern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800" b="1" dirty="0">
                <a:latin typeface="Verdana" panose="020B0604030504040204" pitchFamily="34" charset="0"/>
              </a:rPr>
              <a:t>Gold pattern on Si</a:t>
            </a:r>
            <a:r>
              <a:rPr lang="it-IT" altLang="it-IT" sz="800" b="1" baseline="-25000" dirty="0">
                <a:latin typeface="Verdana" panose="020B0604030504040204" pitchFamily="34" charset="0"/>
              </a:rPr>
              <a:t>3</a:t>
            </a:r>
            <a:r>
              <a:rPr lang="it-IT" altLang="it-IT" sz="800" b="1" dirty="0">
                <a:latin typeface="Verdana" panose="020B0604030504040204" pitchFamily="34" charset="0"/>
              </a:rPr>
              <a:t>N</a:t>
            </a:r>
            <a:r>
              <a:rPr lang="it-IT" altLang="it-IT" sz="800" b="1" baseline="-25000" dirty="0">
                <a:latin typeface="Verdana" panose="020B0604030504040204" pitchFamily="34" charset="0"/>
              </a:rPr>
              <a:t>4 </a:t>
            </a:r>
            <a:r>
              <a:rPr lang="it-IT" altLang="it-IT" sz="800" b="1" dirty="0">
                <a:latin typeface="Verdana" panose="020B0604030504040204" pitchFamily="34" charset="0"/>
              </a:rPr>
              <a:t>window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800" b="1" dirty="0" err="1">
                <a:latin typeface="Verdana" panose="020B0604030504040204" pitchFamily="34" charset="0"/>
              </a:rPr>
              <a:t>dimensions</a:t>
            </a:r>
            <a:r>
              <a:rPr lang="it-IT" altLang="it-IT" sz="800" b="1" dirty="0">
                <a:latin typeface="Verdana" panose="020B0604030504040204" pitchFamily="34" charset="0"/>
              </a:rPr>
              <a:t> (500x500) </a:t>
            </a:r>
            <a:r>
              <a:rPr lang="it-IT" altLang="it-IT" sz="800" b="1" dirty="0">
                <a:latin typeface="Symbol" panose="05050102010706020507" pitchFamily="18" charset="2"/>
              </a:rPr>
              <a:t>m</a:t>
            </a:r>
            <a:r>
              <a:rPr lang="it-IT" altLang="it-IT" sz="800" b="1" dirty="0">
                <a:latin typeface="Verdana" panose="020B0604030504040204" pitchFamily="34" charset="0"/>
              </a:rPr>
              <a:t>m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758DD403-76BC-FAA8-B9B5-3A5BB742B53B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0970" y="5494215"/>
            <a:ext cx="2755424" cy="3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036" tIns="12518" rIns="25036" bIns="12518">
            <a:spAutoFit/>
          </a:bodyPr>
          <a:lstStyle>
            <a:lvl1pPr defTabSz="2508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508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508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508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508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rgbClr val="003366"/>
                </a:solidFill>
                <a:latin typeface="Verdana" panose="020B0604030504040204" pitchFamily="34" charset="0"/>
              </a:rPr>
              <a:t>X-ray </a:t>
            </a:r>
            <a:r>
              <a:rPr lang="it-IT" altLang="it-IT" sz="1000" b="1" dirty="0" err="1">
                <a:solidFill>
                  <a:srgbClr val="003366"/>
                </a:solidFill>
                <a:latin typeface="Verdana" panose="020B0604030504040204" pitchFamily="34" charset="0"/>
              </a:rPr>
              <a:t>microradiography</a:t>
            </a:r>
            <a:r>
              <a:rPr lang="it-IT" altLang="it-IT" sz="1000" b="1" dirty="0">
                <a:solidFill>
                  <a:srgbClr val="003366"/>
                </a:solidFill>
                <a:latin typeface="Verdana" panose="020B0604030504040204" pitchFamily="34" charset="0"/>
              </a:rPr>
              <a:t> of a X-radia test pattern </a:t>
            </a:r>
            <a:r>
              <a:rPr lang="it-IT" altLang="it-IT" sz="1000" b="1" dirty="0" err="1">
                <a:solidFill>
                  <a:srgbClr val="003366"/>
                </a:solidFill>
                <a:latin typeface="Verdana" panose="020B0604030504040204" pitchFamily="34" charset="0"/>
              </a:rPr>
              <a:t>stored</a:t>
            </a:r>
            <a:r>
              <a:rPr lang="it-IT" altLang="it-IT" sz="1000" b="1" dirty="0">
                <a:solidFill>
                  <a:srgbClr val="003366"/>
                </a:solidFill>
                <a:latin typeface="Verdana" panose="020B0604030504040204" pitchFamily="34" charset="0"/>
              </a:rPr>
              <a:t> in a LiF </a:t>
            </a:r>
            <a:r>
              <a:rPr lang="it-IT" altLang="it-IT" sz="1000" b="1" dirty="0" err="1">
                <a:solidFill>
                  <a:srgbClr val="003366"/>
                </a:solidFill>
                <a:latin typeface="Verdana" panose="020B0604030504040204" pitchFamily="34" charset="0"/>
              </a:rPr>
              <a:t>crystal</a:t>
            </a:r>
            <a:endParaRPr lang="it-IT" altLang="it-IT" sz="1000" b="1" dirty="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AEA39C2-46C7-A8DB-3EC0-1E7FAB352458}"/>
              </a:ext>
            </a:extLst>
          </p:cNvPr>
          <p:cNvSpPr txBox="1"/>
          <p:nvPr/>
        </p:nvSpPr>
        <p:spPr>
          <a:xfrm>
            <a:off x="44436" y="5993123"/>
            <a:ext cx="445205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F. Bonfigli et al.,</a:t>
            </a:r>
            <a:r>
              <a:rPr lang="it-IT" sz="1000" b="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it-IT" sz="1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it-IT" sz="1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it-IT" sz="1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56 (2013) 277-280. </a:t>
            </a:r>
            <a:endParaRPr lang="it-IT" sz="1000" dirty="0">
              <a:latin typeface="+mj-lt"/>
            </a:endParaRPr>
          </a:p>
          <a:p>
            <a:pPr lvl="0"/>
            <a:r>
              <a:rPr lang="en-GB" sz="1000" dirty="0">
                <a:effectLst/>
                <a:latin typeface="+mj-lt"/>
                <a:ea typeface="Times New Roman" panose="02020603050405020304" pitchFamily="18" charset="0"/>
              </a:rPr>
              <a:t>S. Heidari </a:t>
            </a:r>
            <a:r>
              <a:rPr lang="en-GB" sz="1000" dirty="0" err="1">
                <a:effectLst/>
                <a:latin typeface="+mj-lt"/>
                <a:ea typeface="Times New Roman" panose="02020603050405020304" pitchFamily="18" charset="0"/>
              </a:rPr>
              <a:t>Bateni</a:t>
            </a:r>
            <a:r>
              <a:rPr lang="en-GB" sz="1000" dirty="0">
                <a:effectLst/>
                <a:latin typeface="+mj-lt"/>
                <a:ea typeface="Times New Roman" panose="02020603050405020304" pitchFamily="18" charset="0"/>
              </a:rPr>
              <a:t>, et al.,</a:t>
            </a:r>
            <a:r>
              <a:rPr lang="en-US" sz="1000" dirty="0">
                <a:effectLst/>
                <a:latin typeface="+mj-lt"/>
                <a:ea typeface="Times New Roman" panose="02020603050405020304" pitchFamily="18" charset="0"/>
              </a:rPr>
              <a:t> NIM A, Vol. 120, (2013), 109-112</a:t>
            </a:r>
            <a:r>
              <a:rPr lang="it-IT" sz="10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br>
              <a:rPr lang="it-IT" sz="1000" dirty="0">
                <a:effectLst/>
                <a:latin typeface="+mj-lt"/>
                <a:ea typeface="Times New Roman" panose="02020603050405020304" pitchFamily="18" charset="0"/>
              </a:rPr>
            </a:br>
            <a:endParaRPr lang="it-IT" sz="1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04FEC7F-6D69-6974-662F-F67378BA8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0" y="3459957"/>
            <a:ext cx="2079926" cy="202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E616289-9F79-A982-CCDF-152C6952A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851" y="1684164"/>
            <a:ext cx="2907100" cy="196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piè di pagina 6">
            <a:extLst>
              <a:ext uri="{FF2B5EF4-FFF2-40B4-BE49-F238E27FC236}">
                <a16:creationId xmlns:a16="http://schemas.microsoft.com/office/drawing/2014/main" id="{FDFDD5D3-3050-E3DD-9C9A-4E0CE9CC08B4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906453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BA1A0-DEEC-0131-CB05-251D4E644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A2DCBB-2BF7-7171-FBC1-54D1C0C36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22</a:t>
            </a:fld>
            <a:endParaRPr lang="it-IT"/>
          </a:p>
        </p:txBody>
      </p:sp>
      <p:sp>
        <p:nvSpPr>
          <p:cNvPr id="19" name="Rectangle 40">
            <a:extLst>
              <a:ext uri="{FF2B5EF4-FFF2-40B4-BE49-F238E27FC236}">
                <a16:creationId xmlns:a16="http://schemas.microsoft.com/office/drawing/2014/main" id="{1C784552-5A68-8EA1-85A4-259E9BEC5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" y="286013"/>
            <a:ext cx="92031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Volumetric</a:t>
            </a:r>
            <a:r>
              <a:rPr lang="it-IT" altLang="it-IT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storage of LiF </a:t>
            </a:r>
            <a:r>
              <a:rPr lang="it-IT" altLang="it-IT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crystals</a:t>
            </a:r>
            <a:r>
              <a:rPr lang="it-IT" altLang="it-IT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it-IT" altLang="it-IT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combined</a:t>
            </a:r>
            <a:r>
              <a:rPr lang="it-IT" altLang="it-IT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with 3D confocal optical </a:t>
            </a:r>
            <a:r>
              <a:rPr lang="it-IT" altLang="it-IT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microscopy</a:t>
            </a:r>
            <a:r>
              <a:rPr lang="it-IT" altLang="it-IT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and 3D Raman micro-</a:t>
            </a:r>
            <a:r>
              <a:rPr lang="it-IT" altLang="it-IT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spectroscopy</a:t>
            </a:r>
            <a:endParaRPr lang="en-GB" altLang="it-IT" sz="18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6773F7C1-2F84-BBC4-94B0-AD6D83423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20" y="5736775"/>
            <a:ext cx="2269871" cy="51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036" tIns="12518" rIns="25036" bIns="12518">
            <a:spAutoFit/>
          </a:bodyPr>
          <a:lstStyle>
            <a:lvl1pPr defTabSz="2508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508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508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508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508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50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800" dirty="0">
                <a:latin typeface="Verdana" panose="020B0604030504040204" pitchFamily="34" charset="0"/>
              </a:rPr>
              <a:t>TOMO-TOPO </a:t>
            </a:r>
            <a:r>
              <a:rPr lang="it-IT" altLang="it-IT" sz="800" dirty="0" err="1">
                <a:latin typeface="Verdana" panose="020B0604030504040204" pitchFamily="34" charset="0"/>
              </a:rPr>
              <a:t>Beamline</a:t>
            </a:r>
            <a:r>
              <a:rPr lang="it-IT" altLang="it-IT" sz="800" dirty="0">
                <a:latin typeface="Verdana" panose="020B0604030504040204" pitchFamily="34" charset="0"/>
              </a:rPr>
              <a:t> </a:t>
            </a:r>
            <a:r>
              <a:rPr lang="it-IT" altLang="it-IT" sz="800" dirty="0" err="1">
                <a:latin typeface="Verdana" panose="020B0604030504040204" pitchFamily="34" charset="0"/>
              </a:rPr>
              <a:t>at</a:t>
            </a:r>
            <a:r>
              <a:rPr lang="it-IT" altLang="it-IT" sz="800" dirty="0">
                <a:latin typeface="Verdana" panose="020B0604030504040204" pitchFamily="34" charset="0"/>
              </a:rPr>
              <a:t> </a:t>
            </a:r>
            <a:r>
              <a:rPr lang="en-GB" altLang="it-IT" sz="800" dirty="0">
                <a:latin typeface="Verdana" panose="020B0604030504040204" pitchFamily="34" charset="0"/>
              </a:rPr>
              <a:t>ANKA</a:t>
            </a:r>
            <a:r>
              <a:rPr lang="en-GB" altLang="it-IT" sz="80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GB" altLang="it-IT" sz="800" dirty="0">
                <a:latin typeface="Verdana" panose="020B0604030504040204" pitchFamily="34" charset="0"/>
              </a:rPr>
              <a:t>light source (Karlsruhe Institute of Technology KIT, Germany)</a:t>
            </a:r>
            <a:r>
              <a:rPr lang="en-GB" altLang="it-IT" sz="800" dirty="0">
                <a:latin typeface="Calibri" panose="020F0502020204030204" pitchFamily="34" charset="0"/>
              </a:rPr>
              <a:t> </a:t>
            </a:r>
            <a:endParaRPr lang="it-IT" altLang="it-IT" sz="800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00" dirty="0">
              <a:latin typeface="Verdana" panose="020B060403050404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7EAD86-39C2-9F71-44EC-88C626CC4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17" y="1214270"/>
            <a:ext cx="3820277" cy="1757424"/>
          </a:xfrm>
          <a:prstGeom prst="rect">
            <a:avLst/>
          </a:prstGeom>
        </p:spPr>
      </p:pic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C670D026-00CB-2793-6CBE-439EB7AF8F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787998"/>
              </p:ext>
            </p:extLst>
          </p:nvPr>
        </p:nvGraphicFramePr>
        <p:xfrm>
          <a:off x="217432" y="1236983"/>
          <a:ext cx="2579192" cy="170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5927855" imgH="3915229" progId="Origin95.Graph">
                  <p:embed/>
                </p:oleObj>
              </mc:Choice>
              <mc:Fallback>
                <p:oleObj name="Graph" r:id="rId3" imgW="5927855" imgH="3915229" progId="Origin95.Graph">
                  <p:embed/>
                  <p:pic>
                    <p:nvPicPr>
                      <p:cNvPr id="13" name="Oggetto 12">
                        <a:extLst>
                          <a:ext uri="{FF2B5EF4-FFF2-40B4-BE49-F238E27FC236}">
                            <a16:creationId xmlns:a16="http://schemas.microsoft.com/office/drawing/2014/main" id="{5828C028-586D-0991-9410-82F600C568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32" y="1236983"/>
                        <a:ext cx="2579192" cy="17088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CA21D29E-7657-6E8C-D281-B817EA4CD4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521649"/>
              </p:ext>
            </p:extLst>
          </p:nvPr>
        </p:nvGraphicFramePr>
        <p:xfrm>
          <a:off x="6573838" y="1338263"/>
          <a:ext cx="2497137" cy="168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5609935" imgH="3769179" progId="Origin95.Graph">
                  <p:embed/>
                </p:oleObj>
              </mc:Choice>
              <mc:Fallback>
                <p:oleObj name="Graph" r:id="rId5" imgW="5609935" imgH="3769179" progId="Origin95.Graph">
                  <p:embed/>
                  <p:pic>
                    <p:nvPicPr>
                      <p:cNvPr id="15" name="Oggetto 14">
                        <a:extLst>
                          <a:ext uri="{FF2B5EF4-FFF2-40B4-BE49-F238E27FC236}">
                            <a16:creationId xmlns:a16="http://schemas.microsoft.com/office/drawing/2014/main" id="{F456DDC7-5948-CF3D-D59A-AFE6B1A355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3838" y="1338263"/>
                        <a:ext cx="2497137" cy="16843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6">
            <a:extLst>
              <a:ext uri="{FF2B5EF4-FFF2-40B4-BE49-F238E27FC236}">
                <a16:creationId xmlns:a16="http://schemas.microsoft.com/office/drawing/2014/main" id="{38752E21-F2AB-5B9A-032B-6D70E2F0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58" y="3510608"/>
            <a:ext cx="2093439" cy="171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004F69D-E584-72A3-7383-DDC24D9CC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00" y="3480676"/>
            <a:ext cx="2024946" cy="176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B91C8BE-C796-3248-357C-65AF5F7D3151}"/>
              </a:ext>
            </a:extLst>
          </p:cNvPr>
          <p:cNvSpPr txBox="1"/>
          <p:nvPr/>
        </p:nvSpPr>
        <p:spPr>
          <a:xfrm>
            <a:off x="2377158" y="1020686"/>
            <a:ext cx="5157181" cy="24622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</a:rPr>
              <a:t>Confocal optical </a:t>
            </a:r>
            <a:r>
              <a:rPr lang="it-IT" sz="1600" b="1" dirty="0" err="1">
                <a:solidFill>
                  <a:srgbClr val="C00000"/>
                </a:solidFill>
              </a:rPr>
              <a:t>microscope</a:t>
            </a:r>
            <a:r>
              <a:rPr lang="it-IT" sz="1600" b="1" dirty="0">
                <a:solidFill>
                  <a:srgbClr val="C00000"/>
                </a:solidFill>
              </a:rPr>
              <a:t> in </a:t>
            </a:r>
            <a:r>
              <a:rPr lang="it-IT" sz="1600" b="1" dirty="0" err="1">
                <a:solidFill>
                  <a:srgbClr val="C00000"/>
                </a:solidFill>
              </a:rPr>
              <a:t>fluorescence</a:t>
            </a:r>
            <a:r>
              <a:rPr lang="it-IT" sz="1600" b="1" dirty="0">
                <a:solidFill>
                  <a:srgbClr val="C00000"/>
                </a:solidFill>
              </a:rPr>
              <a:t> mode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14C26D8-02C8-7AD5-2B71-B4EEE07102CD}"/>
              </a:ext>
            </a:extLst>
          </p:cNvPr>
          <p:cNvSpPr txBox="1"/>
          <p:nvPr/>
        </p:nvSpPr>
        <p:spPr>
          <a:xfrm>
            <a:off x="2875096" y="3085638"/>
            <a:ext cx="3820277" cy="24622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</a:rPr>
              <a:t>Confocal Raman micro-</a:t>
            </a:r>
            <a:r>
              <a:rPr lang="it-IT" sz="1600" b="1" dirty="0" err="1">
                <a:solidFill>
                  <a:srgbClr val="C00000"/>
                </a:solidFill>
              </a:rPr>
              <a:t>spectroscopy</a:t>
            </a:r>
            <a:endParaRPr lang="it-IT" sz="1600" b="1" dirty="0">
              <a:solidFill>
                <a:srgbClr val="C00000"/>
              </a:solidFill>
            </a:endParaRPr>
          </a:p>
        </p:txBody>
      </p:sp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D93ECE8A-AE02-A939-B7F4-2A97D2A00C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437" y="3335723"/>
          <a:ext cx="2433638" cy="186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4946389" imgH="3780971" progId="Origin95.Graph">
                  <p:embed/>
                </p:oleObj>
              </mc:Choice>
              <mc:Fallback>
                <p:oleObj name="Graph" r:id="rId9" imgW="4946389" imgH="3780971" progId="Origin95.Graph">
                  <p:embed/>
                  <p:pic>
                    <p:nvPicPr>
                      <p:cNvPr id="21" name="Oggetto 20">
                        <a:extLst>
                          <a:ext uri="{FF2B5EF4-FFF2-40B4-BE49-F238E27FC236}">
                            <a16:creationId xmlns:a16="http://schemas.microsoft.com/office/drawing/2014/main" id="{C27A2A97-929C-4CB3-ADDB-6BCF8484DF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" y="3335723"/>
                        <a:ext cx="2433638" cy="1862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>
            <a:extLst>
              <a:ext uri="{FF2B5EF4-FFF2-40B4-BE49-F238E27FC236}">
                <a16:creationId xmlns:a16="http://schemas.microsoft.com/office/drawing/2014/main" id="{B39FCA11-12AB-33B0-73A0-A7D6200431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711988"/>
              </p:ext>
            </p:extLst>
          </p:nvPr>
        </p:nvGraphicFramePr>
        <p:xfrm>
          <a:off x="6728385" y="3429000"/>
          <a:ext cx="23907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4946389" imgH="3780971" progId="Origin95.Graph">
                  <p:embed/>
                </p:oleObj>
              </mc:Choice>
              <mc:Fallback>
                <p:oleObj name="Graph" r:id="rId11" imgW="4946389" imgH="3780971" progId="Origin95.Graph">
                  <p:embed/>
                  <p:pic>
                    <p:nvPicPr>
                      <p:cNvPr id="23" name="Oggetto 22">
                        <a:extLst>
                          <a:ext uri="{FF2B5EF4-FFF2-40B4-BE49-F238E27FC236}">
                            <a16:creationId xmlns:a16="http://schemas.microsoft.com/office/drawing/2014/main" id="{69857442-F6CB-5899-C537-80A0BC1BA6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8385" y="3429000"/>
                        <a:ext cx="2390775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05530C3-A225-D2E2-509C-754DFC236D44}"/>
              </a:ext>
            </a:extLst>
          </p:cNvPr>
          <p:cNvSpPr txBox="1"/>
          <p:nvPr/>
        </p:nvSpPr>
        <p:spPr>
          <a:xfrm>
            <a:off x="368382" y="2901880"/>
            <a:ext cx="22772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3333FF"/>
                </a:solidFill>
                <a:effectLst/>
                <a:ea typeface="Calibri" panose="020F0502020204030204" pitchFamily="34" charset="0"/>
              </a:rPr>
              <a:t>(XY = 636 × 636 </a:t>
            </a:r>
            <a:r>
              <a:rPr lang="it-IT" sz="1000" dirty="0">
                <a:solidFill>
                  <a:srgbClr val="3333FF"/>
                </a:solidFill>
                <a:effectLst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000" dirty="0">
                <a:solidFill>
                  <a:srgbClr val="3333FF"/>
                </a:solidFill>
                <a:effectLst/>
                <a:ea typeface="Calibri" panose="020F0502020204030204" pitchFamily="34" charset="0"/>
              </a:rPr>
              <a:t>m</a:t>
            </a:r>
            <a:r>
              <a:rPr lang="en-US" sz="1000" baseline="30000" dirty="0">
                <a:solidFill>
                  <a:srgbClr val="3333FF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en-US" sz="1000" dirty="0">
                <a:solidFill>
                  <a:srgbClr val="3333FF"/>
                </a:solidFill>
                <a:effectLst/>
                <a:ea typeface="Calibri" panose="020F0502020204030204" pitchFamily="34" charset="0"/>
              </a:rPr>
              <a:t>, Z = 0-1 mm) </a:t>
            </a:r>
            <a:endParaRPr lang="it-IT" sz="10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9D09A26-2233-CA0E-8846-AACDB6193DB7}"/>
              </a:ext>
            </a:extLst>
          </p:cNvPr>
          <p:cNvSpPr txBox="1"/>
          <p:nvPr/>
        </p:nvSpPr>
        <p:spPr>
          <a:xfrm>
            <a:off x="3293283" y="3279920"/>
            <a:ext cx="3628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  <a:effectLst/>
                <a:ea typeface="Calibri" panose="020F0502020204030204" pitchFamily="34" charset="0"/>
              </a:rPr>
              <a:t>8 keV                                                16 keV </a:t>
            </a:r>
            <a:endParaRPr lang="it-IT" sz="1200" b="1" dirty="0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AF9F98B7-AB13-DCC5-B318-235679DDAE72}"/>
              </a:ext>
            </a:extLst>
          </p:cNvPr>
          <p:cNvGrpSpPr/>
          <p:nvPr/>
        </p:nvGrpSpPr>
        <p:grpSpPr>
          <a:xfrm>
            <a:off x="2415616" y="4975260"/>
            <a:ext cx="2282084" cy="1540087"/>
            <a:chOff x="783384" y="4237905"/>
            <a:chExt cx="3670704" cy="2413861"/>
          </a:xfrm>
        </p:grpSpPr>
        <p:graphicFrame>
          <p:nvGraphicFramePr>
            <p:cNvPr id="20" name="Oggetto 19">
              <a:extLst>
                <a:ext uri="{FF2B5EF4-FFF2-40B4-BE49-F238E27FC236}">
                  <a16:creationId xmlns:a16="http://schemas.microsoft.com/office/drawing/2014/main" id="{4DB1D020-B659-413C-8510-27F7189317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83384" y="4237905"/>
            <a:ext cx="3670704" cy="24138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3" imgW="4131720" imgH="2901600" progId="Origin95.Graph">
                    <p:embed/>
                  </p:oleObj>
                </mc:Choice>
                <mc:Fallback>
                  <p:oleObj name="Graph" r:id="rId13" imgW="4131720" imgH="2901600" progId="Origin95.Graph">
                    <p:embed/>
                    <p:pic>
                      <p:nvPicPr>
                        <p:cNvPr id="30" name="Oggetto 29">
                          <a:extLst>
                            <a:ext uri="{FF2B5EF4-FFF2-40B4-BE49-F238E27FC236}">
                              <a16:creationId xmlns:a16="http://schemas.microsoft.com/office/drawing/2014/main" id="{156E51E8-ABF2-23E0-ED7D-12F4A150A7F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384" y="4237905"/>
                          <a:ext cx="3670704" cy="24138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2092E7BB-69B2-D678-F516-C17B0F82A94B}"/>
                </a:ext>
              </a:extLst>
            </p:cNvPr>
            <p:cNvCxnSpPr/>
            <p:nvPr/>
          </p:nvCxnSpPr>
          <p:spPr>
            <a:xfrm flipH="1" flipV="1">
              <a:off x="3431513" y="4933014"/>
              <a:ext cx="11075" cy="128447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3233B19C-AD56-544D-FE8E-9474C82A3B73}"/>
                </a:ext>
              </a:extLst>
            </p:cNvPr>
            <p:cNvCxnSpPr/>
            <p:nvPr/>
          </p:nvCxnSpPr>
          <p:spPr>
            <a:xfrm flipH="1" flipV="1">
              <a:off x="3639351" y="4725841"/>
              <a:ext cx="11075" cy="149165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ttangolo 30">
            <a:extLst>
              <a:ext uri="{FF2B5EF4-FFF2-40B4-BE49-F238E27FC236}">
                <a16:creationId xmlns:a16="http://schemas.microsoft.com/office/drawing/2014/main" id="{23946EBB-20A3-695E-3248-E93865DE5153}"/>
              </a:ext>
            </a:extLst>
          </p:cNvPr>
          <p:cNvSpPr/>
          <p:nvPr/>
        </p:nvSpPr>
        <p:spPr>
          <a:xfrm>
            <a:off x="4443054" y="5345796"/>
            <a:ext cx="457066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/>
              <a:t>The X-ray penetration in solids strongly depends on the X-ray energy, and so does the depth of the colored layer in LiF.</a:t>
            </a:r>
          </a:p>
          <a:p>
            <a:pPr algn="just"/>
            <a:r>
              <a:rPr lang="it-IT" sz="1000" dirty="0"/>
              <a:t>T</a:t>
            </a:r>
            <a:r>
              <a:rPr lang="en-US" sz="1000" dirty="0"/>
              <a:t>he attenuation length of X-rays in LiF: in the EUV (20 - 200 eV ) it results of a few tens of nanometers, it raises to several micrometers in the soft X-rays region (200 eV – 2 keV) and reaches up to 100 microns and more at higher energies. In particular, for the used X-ray energy, 8 and 16 </a:t>
            </a:r>
            <a:r>
              <a:rPr lang="en-US" sz="1000" dirty="0" err="1"/>
              <a:t>keV</a:t>
            </a:r>
            <a:r>
              <a:rPr lang="en-US" sz="1000" dirty="0"/>
              <a:t>, the corresponding attenuation length in LiF is about 330 </a:t>
            </a:r>
            <a:r>
              <a:rPr lang="en-US" sz="1000" dirty="0">
                <a:latin typeface="Symbol" panose="05050102010706020507" pitchFamily="18" charset="2"/>
              </a:rPr>
              <a:t>m</a:t>
            </a:r>
            <a:r>
              <a:rPr lang="en-US" sz="1000" dirty="0"/>
              <a:t>m and about 2650 </a:t>
            </a:r>
            <a:r>
              <a:rPr lang="en-US" sz="1000" dirty="0">
                <a:latin typeface="Symbol" panose="05050102010706020507" pitchFamily="18" charset="2"/>
              </a:rPr>
              <a:t>m</a:t>
            </a:r>
            <a:r>
              <a:rPr lang="en-US" sz="1000" dirty="0"/>
              <a:t>m . </a:t>
            </a:r>
            <a:endParaRPr lang="it-IT" sz="10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A3FD6F1-A08B-3385-3A55-208433A8E07B}"/>
              </a:ext>
            </a:extLst>
          </p:cNvPr>
          <p:cNvSpPr/>
          <p:nvPr/>
        </p:nvSpPr>
        <p:spPr>
          <a:xfrm>
            <a:off x="5792270" y="6587583"/>
            <a:ext cx="38396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F. Bonfigli et al.,</a:t>
            </a:r>
            <a:r>
              <a:rPr lang="en-US" sz="1000" dirty="0"/>
              <a:t> </a:t>
            </a:r>
            <a:r>
              <a:rPr lang="en-US" sz="1000" dirty="0" err="1"/>
              <a:t>Condens</a:t>
            </a:r>
            <a:r>
              <a:rPr lang="en-US" sz="1000" dirty="0"/>
              <a:t>.</a:t>
            </a:r>
            <a:r>
              <a:rPr lang="it-IT" sz="1000" dirty="0"/>
              <a:t>Matter 2021, 6, 37.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C23FAC0-B108-3EA7-8230-826081A17566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2605260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13414" y="196081"/>
            <a:ext cx="8229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GB" altLang="it-IT" sz="2000" b="1" dirty="0">
                <a:solidFill>
                  <a:schemeClr val="bg1"/>
                </a:solidFill>
                <a:latin typeface="Verdana" pitchFamily="34" charset="0"/>
              </a:rPr>
              <a:t>Investigation by 3D confocal fluorescence microscopy  of coloured LiF crystals</a:t>
            </a:r>
            <a:r>
              <a:rPr lang="en-GB" altLang="it-IT" sz="20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altLang="it-IT" sz="2000" b="1" dirty="0">
                <a:solidFill>
                  <a:schemeClr val="bg1"/>
                </a:solidFill>
                <a:latin typeface="Verdana" pitchFamily="34" charset="0"/>
              </a:rPr>
              <a:t>by a focused X-ray beam</a:t>
            </a:r>
          </a:p>
        </p:txBody>
      </p:sp>
      <p:sp>
        <p:nvSpPr>
          <p:cNvPr id="7" name="Segnaposto numero diapositiva 4"/>
          <p:cNvSpPr txBox="1">
            <a:spLocks noGrp="1"/>
          </p:cNvSpPr>
          <p:nvPr/>
        </p:nvSpPr>
        <p:spPr bwMode="auto">
          <a:xfrm>
            <a:off x="6988175" y="6399213"/>
            <a:ext cx="2125663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26DD9B-1F76-4C5E-8578-9556D740AB23}" type="slidenum">
              <a:rPr lang="fr-CA" altLang="it-IT" sz="1200">
                <a:solidFill>
                  <a:srgbClr val="898989"/>
                </a:solidFill>
                <a:cs typeface="Tahoma" pitchFamily="34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fr-CA" altLang="it-IT" sz="1200">
              <a:solidFill>
                <a:srgbClr val="898989"/>
              </a:solidFill>
              <a:cs typeface="Tahoma" pitchFamily="34" charset="0"/>
            </a:endParaRPr>
          </a:p>
        </p:txBody>
      </p:sp>
      <p:sp>
        <p:nvSpPr>
          <p:cNvPr id="9" name="Rettangolo 33"/>
          <p:cNvSpPr>
            <a:spLocks noChangeArrowheads="1"/>
          </p:cNvSpPr>
          <p:nvPr/>
        </p:nvSpPr>
        <p:spPr bwMode="auto">
          <a:xfrm>
            <a:off x="5158689" y="1693863"/>
            <a:ext cx="201612" cy="10429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  <p:sp>
        <p:nvSpPr>
          <p:cNvPr id="10" name="Trapezio 9"/>
          <p:cNvSpPr/>
          <p:nvPr/>
        </p:nvSpPr>
        <p:spPr bwMode="auto">
          <a:xfrm rot="5400000">
            <a:off x="5130907" y="2085182"/>
            <a:ext cx="257175" cy="201612"/>
          </a:xfrm>
          <a:prstGeom prst="trapezoid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11" name="Picture 11" descr="image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026" y="1716088"/>
            <a:ext cx="3846513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36"/>
          <p:cNvSpPr txBox="1">
            <a:spLocks noChangeArrowheads="1"/>
          </p:cNvSpPr>
          <p:nvPr/>
        </p:nvSpPr>
        <p:spPr bwMode="auto">
          <a:xfrm>
            <a:off x="4891989" y="1381125"/>
            <a:ext cx="809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b="1">
                <a:solidFill>
                  <a:schemeClr val="tx1"/>
                </a:solidFill>
              </a:rPr>
              <a:t>LiF crystal</a:t>
            </a:r>
          </a:p>
        </p:txBody>
      </p:sp>
      <p:sp>
        <p:nvSpPr>
          <p:cNvPr id="13" name="CasellaDiTesto 37"/>
          <p:cNvSpPr txBox="1">
            <a:spLocks noChangeArrowheads="1"/>
          </p:cNvSpPr>
          <p:nvPr/>
        </p:nvSpPr>
        <p:spPr bwMode="auto">
          <a:xfrm>
            <a:off x="1702701" y="1704975"/>
            <a:ext cx="9683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b="1">
                <a:solidFill>
                  <a:schemeClr val="tx1"/>
                </a:solidFill>
              </a:rPr>
              <a:t>X-ray source</a:t>
            </a:r>
          </a:p>
        </p:txBody>
      </p:sp>
      <p:sp>
        <p:nvSpPr>
          <p:cNvPr id="14" name="CasellaDiTesto 38"/>
          <p:cNvSpPr txBox="1">
            <a:spLocks noChangeArrowheads="1"/>
          </p:cNvSpPr>
          <p:nvPr/>
        </p:nvSpPr>
        <p:spPr bwMode="auto">
          <a:xfrm>
            <a:off x="2958414" y="1377950"/>
            <a:ext cx="1290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b="1">
                <a:solidFill>
                  <a:schemeClr val="tx1"/>
                </a:solidFill>
              </a:rPr>
              <a:t>Polycapillary lens</a:t>
            </a:r>
          </a:p>
        </p:txBody>
      </p:sp>
      <p:sp>
        <p:nvSpPr>
          <p:cNvPr id="15" name="CasellaDiTesto 39"/>
          <p:cNvSpPr txBox="1">
            <a:spLocks noChangeArrowheads="1"/>
          </p:cNvSpPr>
          <p:nvPr/>
        </p:nvSpPr>
        <p:spPr bwMode="auto">
          <a:xfrm>
            <a:off x="5614301" y="2274888"/>
            <a:ext cx="1089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b="1">
                <a:solidFill>
                  <a:schemeClr val="tx1"/>
                </a:solidFill>
              </a:rPr>
              <a:t>CCs produced </a:t>
            </a:r>
          </a:p>
          <a:p>
            <a:r>
              <a:rPr lang="it-IT" altLang="it-IT" sz="1200" b="1">
                <a:solidFill>
                  <a:schemeClr val="tx1"/>
                </a:solidFill>
              </a:rPr>
              <a:t>by X-rays</a:t>
            </a:r>
          </a:p>
        </p:txBody>
      </p:sp>
      <p:cxnSp>
        <p:nvCxnSpPr>
          <p:cNvPr id="16" name="Connettore 2 40"/>
          <p:cNvCxnSpPr>
            <a:cxnSpLocks noChangeShapeType="1"/>
            <a:stCxn id="15" idx="1"/>
          </p:cNvCxnSpPr>
          <p:nvPr/>
        </p:nvCxnSpPr>
        <p:spPr bwMode="auto">
          <a:xfrm flipH="1" flipV="1">
            <a:off x="5360301" y="2274888"/>
            <a:ext cx="254000" cy="231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6899156" y="1506830"/>
            <a:ext cx="1999779" cy="116955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n-GB" sz="1000" dirty="0">
                <a:solidFill>
                  <a:schemeClr val="tx1"/>
                </a:solidFill>
                <a:latin typeface="Verdana" pitchFamily="34" charset="0"/>
              </a:rPr>
              <a:t>The optical sectioning was performed by an objective 20x (N.A. 0.5). </a:t>
            </a:r>
          </a:p>
          <a:p>
            <a:pPr algn="just">
              <a:defRPr/>
            </a:pPr>
            <a:r>
              <a:rPr lang="en-GB" sz="1000" dirty="0">
                <a:solidFill>
                  <a:schemeClr val="tx1"/>
                </a:solidFill>
                <a:latin typeface="Verdana" pitchFamily="34" charset="0"/>
              </a:rPr>
              <a:t>The samples were analysed over a Z interval of 500 </a:t>
            </a:r>
            <a:r>
              <a:rPr lang="en-GB" sz="1000" dirty="0" err="1">
                <a:solidFill>
                  <a:schemeClr val="tx1"/>
                </a:solidFill>
                <a:latin typeface="Verdana" pitchFamily="34" charset="0"/>
              </a:rPr>
              <a:t>μm</a:t>
            </a:r>
            <a:r>
              <a:rPr lang="en-GB" sz="1000" dirty="0">
                <a:solidFill>
                  <a:schemeClr val="tx1"/>
                </a:solidFill>
                <a:latin typeface="Verdana" pitchFamily="34" charset="0"/>
              </a:rPr>
              <a:t> acquiring 50 2D-images with a step size of 10 </a:t>
            </a:r>
            <a:r>
              <a:rPr lang="en-GB" sz="1000" dirty="0" err="1">
                <a:solidFill>
                  <a:schemeClr val="tx1"/>
                </a:solidFill>
                <a:latin typeface="Verdana" pitchFamily="34" charset="0"/>
              </a:rPr>
              <a:t>μm</a:t>
            </a:r>
            <a:r>
              <a:rPr lang="en-GB" sz="1000" dirty="0">
                <a:solidFill>
                  <a:schemeClr val="tx1"/>
                </a:solidFill>
                <a:latin typeface="Verdana" pitchFamily="34" charset="0"/>
              </a:rPr>
              <a:t>. </a:t>
            </a:r>
          </a:p>
        </p:txBody>
      </p:sp>
      <p:sp>
        <p:nvSpPr>
          <p:cNvPr id="20" name="Rettangolo 2"/>
          <p:cNvSpPr>
            <a:spLocks noChangeArrowheads="1"/>
          </p:cNvSpPr>
          <p:nvPr/>
        </p:nvSpPr>
        <p:spPr bwMode="auto">
          <a:xfrm>
            <a:off x="140616" y="6079978"/>
            <a:ext cx="70913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t-IT" sz="1000" dirty="0">
                <a:solidFill>
                  <a:schemeClr val="tx1"/>
                </a:solidFill>
              </a:rPr>
              <a:t>F. </a:t>
            </a:r>
            <a:r>
              <a:rPr lang="en-US" altLang="it-IT" sz="1000" dirty="0" err="1">
                <a:solidFill>
                  <a:schemeClr val="tx1"/>
                </a:solidFill>
              </a:rPr>
              <a:t>Bonfigli</a:t>
            </a:r>
            <a:r>
              <a:rPr lang="en-US" altLang="it-IT" sz="1000" dirty="0">
                <a:solidFill>
                  <a:schemeClr val="tx1"/>
                </a:solidFill>
              </a:rPr>
              <a:t>, D. </a:t>
            </a:r>
            <a:r>
              <a:rPr lang="en-US" altLang="it-IT" sz="1000" dirty="0" err="1">
                <a:solidFill>
                  <a:schemeClr val="tx1"/>
                </a:solidFill>
              </a:rPr>
              <a:t>Hampai</a:t>
            </a:r>
            <a:r>
              <a:rPr lang="en-US" altLang="it-IT" sz="1000" dirty="0">
                <a:solidFill>
                  <a:schemeClr val="tx1"/>
                </a:solidFill>
              </a:rPr>
              <a:t>, S. B. </a:t>
            </a:r>
            <a:r>
              <a:rPr lang="en-US" altLang="it-IT" sz="1000" dirty="0" err="1">
                <a:solidFill>
                  <a:schemeClr val="tx1"/>
                </a:solidFill>
              </a:rPr>
              <a:t>Dabagov</a:t>
            </a:r>
            <a:r>
              <a:rPr lang="en-US" altLang="it-IT" sz="1000" dirty="0">
                <a:solidFill>
                  <a:schemeClr val="tx1"/>
                </a:solidFill>
              </a:rPr>
              <a:t>, R. M. </a:t>
            </a:r>
            <a:r>
              <a:rPr lang="en-US" altLang="it-IT" sz="1000" dirty="0" err="1">
                <a:solidFill>
                  <a:schemeClr val="tx1"/>
                </a:solidFill>
              </a:rPr>
              <a:t>Montereali</a:t>
            </a:r>
            <a:r>
              <a:rPr lang="en-US" altLang="it-IT" sz="1000" dirty="0">
                <a:solidFill>
                  <a:schemeClr val="tx1"/>
                </a:solidFill>
              </a:rPr>
              <a:t>, Optical Materials 58 (2016) 398-405</a:t>
            </a:r>
            <a:endParaRPr lang="it-IT" altLang="it-IT" sz="1000" dirty="0">
              <a:solidFill>
                <a:schemeClr val="tx1"/>
              </a:solidFill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76" y="3113168"/>
            <a:ext cx="3769472" cy="292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355" y="3116343"/>
            <a:ext cx="3656577" cy="292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51550" y="1934368"/>
            <a:ext cx="1547812" cy="561975"/>
            <a:chOff x="243711" y="1968500"/>
            <a:chExt cx="1547812" cy="561975"/>
          </a:xfrm>
        </p:grpSpPr>
        <p:sp>
          <p:nvSpPr>
            <p:cNvPr id="19" name="Ovale 18"/>
            <p:cNvSpPr/>
            <p:nvPr/>
          </p:nvSpPr>
          <p:spPr bwMode="auto">
            <a:xfrm>
              <a:off x="243711" y="1968500"/>
              <a:ext cx="1547812" cy="561975"/>
            </a:xfrm>
            <a:prstGeom prst="ellipse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1" name="Rettangolo 5"/>
            <p:cNvSpPr>
              <a:spLocks noChangeArrowheads="1"/>
            </p:cNvSpPr>
            <p:nvPr/>
          </p:nvSpPr>
          <p:spPr bwMode="auto">
            <a:xfrm>
              <a:off x="506413" y="2018654"/>
              <a:ext cx="108202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Calibri" pitchFamily="34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Calibri" pitchFamily="34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Calibri" pitchFamily="34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itchFamily="34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 dirty="0">
                  <a:solidFill>
                    <a:schemeClr val="tx1"/>
                  </a:solidFill>
                  <a:latin typeface="Verdana" pitchFamily="34" charset="0"/>
                </a:rPr>
                <a:t>X-</a:t>
              </a:r>
              <a:r>
                <a:rPr lang="it-IT" altLang="it-IT" sz="1200" dirty="0" err="1">
                  <a:solidFill>
                    <a:schemeClr val="tx1"/>
                  </a:solidFill>
                  <a:latin typeface="Verdana" pitchFamily="34" charset="0"/>
                </a:rPr>
                <a:t>ray</a:t>
              </a:r>
              <a:r>
                <a:rPr lang="it-IT" altLang="it-IT" sz="1200" dirty="0">
                  <a:solidFill>
                    <a:schemeClr val="tx1"/>
                  </a:solidFill>
                  <a:latin typeface="Verdana" pitchFamily="34" charset="0"/>
                </a:rPr>
                <a:t> </a:t>
              </a:r>
              <a:r>
                <a:rPr lang="it-IT" altLang="it-IT" sz="1200" dirty="0" err="1">
                  <a:solidFill>
                    <a:schemeClr val="tx1"/>
                  </a:solidFill>
                  <a:latin typeface="Verdana" pitchFamily="34" charset="0"/>
                </a:rPr>
                <a:t>tubes</a:t>
              </a:r>
              <a:endParaRPr lang="it-IT" altLang="it-IT" sz="1200" dirty="0">
                <a:solidFill>
                  <a:schemeClr val="tx1"/>
                </a:solidFill>
                <a:latin typeface="Verdana" pitchFamily="34" charset="0"/>
              </a:endParaRPr>
            </a:p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 dirty="0">
                  <a:solidFill>
                    <a:schemeClr val="tx1"/>
                  </a:solidFill>
                  <a:latin typeface="Verdana" pitchFamily="34" charset="0"/>
                </a:rPr>
                <a:t>Cu </a:t>
              </a:r>
              <a:r>
                <a:rPr lang="it-IT" altLang="it-IT" sz="1200" dirty="0" err="1">
                  <a:solidFill>
                    <a:schemeClr val="tx1"/>
                  </a:solidFill>
                  <a:latin typeface="Verdana" pitchFamily="34" charset="0"/>
                </a:rPr>
                <a:t>anode</a:t>
              </a:r>
              <a:r>
                <a:rPr lang="it-IT" altLang="it-IT" sz="1200" dirty="0">
                  <a:solidFill>
                    <a:schemeClr val="tx1"/>
                  </a:solidFill>
                  <a:latin typeface="Verdana" pitchFamily="34" charset="0"/>
                </a:rPr>
                <a:t> 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5E669E-31E1-1416-AE70-98CDCF8CCF3D}"/>
              </a:ext>
            </a:extLst>
          </p:cNvPr>
          <p:cNvSpPr txBox="1"/>
          <p:nvPr/>
        </p:nvSpPr>
        <p:spPr>
          <a:xfrm>
            <a:off x="51550" y="1095394"/>
            <a:ext cx="33199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it-IT" sz="1200" b="1" dirty="0">
                <a:solidFill>
                  <a:srgbClr val="2D79AA"/>
                </a:solidFill>
                <a:latin typeface="Verdana" pitchFamily="34" charset="0"/>
              </a:rPr>
              <a:t>Collaboration with </a:t>
            </a:r>
            <a:r>
              <a:rPr lang="en-GB" altLang="it-IT" sz="1200" b="1" dirty="0" err="1">
                <a:solidFill>
                  <a:srgbClr val="2D79AA"/>
                </a:solidFill>
                <a:latin typeface="Verdana" pitchFamily="34" charset="0"/>
              </a:rPr>
              <a:t>Xlab</a:t>
            </a:r>
            <a:r>
              <a:rPr lang="en-GB" altLang="it-IT" sz="1200" b="1" dirty="0">
                <a:solidFill>
                  <a:srgbClr val="2D79AA"/>
                </a:solidFill>
                <a:latin typeface="Verdana" pitchFamily="34" charset="0"/>
              </a:rPr>
              <a:t> INFN-LNF</a:t>
            </a:r>
            <a:endParaRPr lang="it-IT" sz="1200" b="1" dirty="0">
              <a:solidFill>
                <a:srgbClr val="2D79AA"/>
              </a:solidFill>
            </a:endParaRPr>
          </a:p>
        </p:txBody>
      </p:sp>
      <p:sp>
        <p:nvSpPr>
          <p:cNvPr id="4" name="Segnaposto piè di pagina 6">
            <a:extLst>
              <a:ext uri="{FF2B5EF4-FFF2-40B4-BE49-F238E27FC236}">
                <a16:creationId xmlns:a16="http://schemas.microsoft.com/office/drawing/2014/main" id="{E1471868-AFC0-F762-3039-AE7A8240CB26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2954045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A96D9-F9A1-1965-B9F2-17AC00EAC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36CE6C-6364-79BD-F696-D9CF0E877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24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F9444FA-BD1B-CA0C-DC8A-4C667F8105C7}"/>
              </a:ext>
            </a:extLst>
          </p:cNvPr>
          <p:cNvSpPr/>
          <p:nvPr/>
        </p:nvSpPr>
        <p:spPr>
          <a:xfrm>
            <a:off x="247291" y="255570"/>
            <a:ext cx="8703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LiF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film detectors with enhanced sensitivity</a:t>
            </a:r>
            <a:endParaRPr lang="it-IT" sz="2800" b="1" dirty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id="{5A64A709-D29A-87B6-B40E-8BF79D070B6D}"/>
              </a:ext>
            </a:extLst>
          </p:cNvPr>
          <p:cNvGrpSpPr>
            <a:grpSpLocks/>
          </p:cNvGrpSpPr>
          <p:nvPr/>
        </p:nvGrpSpPr>
        <p:grpSpPr bwMode="auto">
          <a:xfrm>
            <a:off x="2534516" y="1626392"/>
            <a:ext cx="1905456" cy="2300739"/>
            <a:chOff x="150" y="3158"/>
            <a:chExt cx="1007" cy="1193"/>
          </a:xfrm>
        </p:grpSpPr>
        <p:pic>
          <p:nvPicPr>
            <p:cNvPr id="14" name="Picture 12" descr="RX_H1_2006%204X%20CLSM">
              <a:extLst>
                <a:ext uri="{FF2B5EF4-FFF2-40B4-BE49-F238E27FC236}">
                  <a16:creationId xmlns:a16="http://schemas.microsoft.com/office/drawing/2014/main" id="{23DE81DA-0FBD-4120-402A-052DF6049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158"/>
              <a:ext cx="953" cy="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4FAFC003-F0FF-9D96-A11C-EACEF2872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" y="4110"/>
              <a:ext cx="915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000">
                  <a:solidFill>
                    <a:srgbClr val="000099"/>
                  </a:solidFill>
                  <a:latin typeface="+mj-lt"/>
                </a:rPr>
                <a:t>LiF film on Si</a:t>
              </a:r>
            </a:p>
          </p:txBody>
        </p:sp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id="{5CF4AB15-B723-BC75-941C-7082D9738518}"/>
              </a:ext>
            </a:extLst>
          </p:cNvPr>
          <p:cNvSpPr/>
          <p:nvPr/>
        </p:nvSpPr>
        <p:spPr>
          <a:xfrm>
            <a:off x="4845772" y="1522448"/>
            <a:ext cx="4243472" cy="861774"/>
          </a:xfrm>
          <a:prstGeom prst="rect">
            <a:avLst/>
          </a:prstGeom>
          <a:gradFill flip="none" rotWithShape="1">
            <a:gsLst>
              <a:gs pos="2000">
                <a:schemeClr val="bg1"/>
              </a:gs>
              <a:gs pos="50000">
                <a:srgbClr val="FFFFCC"/>
              </a:gs>
              <a:gs pos="79000">
                <a:srgbClr val="FFFFCC"/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000" dirty="0">
                <a:solidFill>
                  <a:srgbClr val="000099"/>
                </a:solidFill>
                <a:latin typeface="+mj-lt"/>
                <a:ea typeface="Verdana" pitchFamily="34" charset="0"/>
                <a:cs typeface="Verdana" pitchFamily="34" charset="0"/>
              </a:rPr>
              <a:t>The reflective properties of Si clearly help in recovering a relevant part of light emission that would be otherwise lost in the opposite direction of the observation one. This reflected part and all the internal </a:t>
            </a:r>
            <a:r>
              <a:rPr lang="en-GB" sz="1000" dirty="0" err="1">
                <a:solidFill>
                  <a:srgbClr val="000099"/>
                </a:solidFill>
                <a:latin typeface="+mj-lt"/>
                <a:ea typeface="Verdana" pitchFamily="34" charset="0"/>
                <a:cs typeface="Verdana" pitchFamily="34" charset="0"/>
              </a:rPr>
              <a:t>multireflections</a:t>
            </a:r>
            <a:r>
              <a:rPr lang="en-GB" sz="1000" dirty="0">
                <a:solidFill>
                  <a:srgbClr val="000099"/>
                </a:solidFill>
                <a:latin typeface="+mj-lt"/>
                <a:ea typeface="Verdana" pitchFamily="34" charset="0"/>
                <a:cs typeface="Verdana" pitchFamily="34" charset="0"/>
              </a:rPr>
              <a:t> can even constructively interfere with the directly emitted one provided the </a:t>
            </a:r>
            <a:r>
              <a:rPr lang="en-GB" sz="1000" dirty="0" err="1">
                <a:solidFill>
                  <a:srgbClr val="000099"/>
                </a:solidFill>
                <a:latin typeface="+mj-lt"/>
                <a:ea typeface="Verdana" pitchFamily="34" charset="0"/>
                <a:cs typeface="Verdana" pitchFamily="34" charset="0"/>
              </a:rPr>
              <a:t>LiF</a:t>
            </a:r>
            <a:r>
              <a:rPr lang="en-GB" sz="1000" dirty="0">
                <a:solidFill>
                  <a:srgbClr val="000099"/>
                </a:solidFill>
                <a:latin typeface="+mj-lt"/>
                <a:ea typeface="Verdana" pitchFamily="34" charset="0"/>
                <a:cs typeface="Verdana" pitchFamily="34" charset="0"/>
              </a:rPr>
              <a:t> thickness is a suitable one. </a:t>
            </a:r>
            <a:endParaRPr lang="it-IT" sz="1000" dirty="0">
              <a:solidFill>
                <a:srgbClr val="000099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4" name="Group 6">
            <a:extLst>
              <a:ext uri="{FF2B5EF4-FFF2-40B4-BE49-F238E27FC236}">
                <a16:creationId xmlns:a16="http://schemas.microsoft.com/office/drawing/2014/main" id="{DD46C007-E976-E149-4C8B-51F611319397}"/>
              </a:ext>
            </a:extLst>
          </p:cNvPr>
          <p:cNvGrpSpPr>
            <a:grpSpLocks/>
          </p:cNvGrpSpPr>
          <p:nvPr/>
        </p:nvGrpSpPr>
        <p:grpSpPr bwMode="auto">
          <a:xfrm>
            <a:off x="426468" y="1626392"/>
            <a:ext cx="2108048" cy="2300739"/>
            <a:chOff x="129" y="2069"/>
            <a:chExt cx="1027" cy="1186"/>
          </a:xfrm>
        </p:grpSpPr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4C060282-4AC3-8B0C-2066-551EDBF2B4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2069"/>
              <a:ext cx="952" cy="953"/>
              <a:chOff x="204" y="527"/>
              <a:chExt cx="1769" cy="1769"/>
            </a:xfrm>
          </p:grpSpPr>
          <p:pic>
            <p:nvPicPr>
              <p:cNvPr id="27" name="Picture 8" descr="RX_H2_2006%204X%20CLSM">
                <a:extLst>
                  <a:ext uri="{FF2B5EF4-FFF2-40B4-BE49-F238E27FC236}">
                    <a16:creationId xmlns:a16="http://schemas.microsoft.com/office/drawing/2014/main" id="{684692F4-B6AA-8084-D4F1-EAF0646392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527"/>
                <a:ext cx="1769" cy="1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9">
                <a:extLst>
                  <a:ext uri="{FF2B5EF4-FFF2-40B4-BE49-F238E27FC236}">
                    <a16:creationId xmlns:a16="http://schemas.microsoft.com/office/drawing/2014/main" id="{78F54DC5-78E4-47AC-7302-7A198CF6E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4050">
                <a:off x="386" y="799"/>
                <a:ext cx="1225" cy="122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ts val="800"/>
                  </a:spcBef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  <a:lvl2pPr eaLnBrk="0" hangingPunct="0">
                  <a:spcBef>
                    <a:spcPts val="700"/>
                  </a:spcBef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2pPr>
                <a:lvl3pPr eaLnBrk="0" hangingPunct="0">
                  <a:spcBef>
                    <a:spcPts val="600"/>
                  </a:spcBef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3pPr>
                <a:lvl4pPr eaLnBrk="0" hangingPunct="0">
                  <a:spcBef>
                    <a:spcPts val="500"/>
                  </a:spcBef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4pPr>
                <a:lvl5pPr eaLnBrk="0" hangingPunct="0">
                  <a:spcBef>
                    <a:spcPts val="500"/>
                  </a:spcBef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914400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1800">
                  <a:solidFill>
                    <a:srgbClr val="000099"/>
                  </a:solidFill>
                  <a:latin typeface="+mj-lt"/>
                </a:endParaRPr>
              </a:p>
            </p:txBody>
          </p:sp>
        </p:grpSp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id="{461983B3-F551-534B-C5B4-E5E54F38A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" y="3017"/>
              <a:ext cx="684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000">
                  <a:solidFill>
                    <a:srgbClr val="000099"/>
                  </a:solidFill>
                  <a:latin typeface="+mj-lt"/>
                </a:rPr>
                <a:t>LiF crystal</a:t>
              </a:r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7045E70-1DA2-991A-63E4-7C9E82D76935}"/>
              </a:ext>
            </a:extLst>
          </p:cNvPr>
          <p:cNvSpPr txBox="1"/>
          <p:nvPr/>
        </p:nvSpPr>
        <p:spPr>
          <a:xfrm>
            <a:off x="7062272" y="2561318"/>
            <a:ext cx="40539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800" b="0" i="0" u="none" strike="noStrike" baseline="0" dirty="0">
                <a:latin typeface="Times-Roman"/>
              </a:rPr>
              <a:t>E. </a:t>
            </a:r>
            <a:r>
              <a:rPr lang="it-IT" sz="800" b="0" i="0" u="none" strike="noStrike" baseline="0" dirty="0" err="1">
                <a:latin typeface="Times-Roman"/>
              </a:rPr>
              <a:t>Nichelatti</a:t>
            </a:r>
            <a:r>
              <a:rPr lang="it-IT" sz="800" b="0" i="0" u="none" strike="noStrike" baseline="0" dirty="0">
                <a:latin typeface="Times-Roman"/>
              </a:rPr>
              <a:t>, et. al</a:t>
            </a:r>
            <a:r>
              <a:rPr lang="en-US" sz="800" b="0" i="0" u="none" strike="noStrike" baseline="0" dirty="0">
                <a:latin typeface="Times-Roman"/>
              </a:rPr>
              <a:t>, </a:t>
            </a:r>
            <a:r>
              <a:rPr lang="en-US" sz="800" i="1" dirty="0">
                <a:latin typeface="Times-Italic"/>
              </a:rPr>
              <a:t>NIM</a:t>
            </a:r>
            <a:r>
              <a:rPr lang="en-US" sz="800" b="0" i="1" u="none" strike="noStrike" baseline="0" dirty="0">
                <a:latin typeface="Times-Italic"/>
              </a:rPr>
              <a:t>B </a:t>
            </a:r>
            <a:r>
              <a:rPr lang="en-US" sz="800" b="0" i="0" u="none" strike="noStrike" baseline="0" dirty="0">
                <a:latin typeface="Times-Roman"/>
              </a:rPr>
              <a:t>268, 3035 </a:t>
            </a:r>
            <a:r>
              <a:rPr lang="it-IT" sz="800" b="0" i="0" u="none" strike="noStrike" baseline="0" dirty="0">
                <a:latin typeface="Times-Roman"/>
              </a:rPr>
              <a:t>(2010).</a:t>
            </a:r>
          </a:p>
        </p:txBody>
      </p:sp>
      <p:sp>
        <p:nvSpPr>
          <p:cNvPr id="31" name="Segnaposto piè di pagina 6">
            <a:extLst>
              <a:ext uri="{FF2B5EF4-FFF2-40B4-BE49-F238E27FC236}">
                <a16:creationId xmlns:a16="http://schemas.microsoft.com/office/drawing/2014/main" id="{B7FD4DF2-8089-D071-417E-7236ECD085A4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16-20 June 2015</a:t>
            </a:r>
            <a:endParaRPr lang="it-IT" sz="1000" i="1" dirty="0"/>
          </a:p>
        </p:txBody>
      </p:sp>
      <p:sp>
        <p:nvSpPr>
          <p:cNvPr id="3" name="Rectangle 131">
            <a:extLst>
              <a:ext uri="{FF2B5EF4-FFF2-40B4-BE49-F238E27FC236}">
                <a16:creationId xmlns:a16="http://schemas.microsoft.com/office/drawing/2014/main" id="{E534C565-028E-4613-D77B-0E1BFE153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011" y="5138630"/>
            <a:ext cx="4053944" cy="7080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 defTabSz="914400">
              <a:defRPr/>
            </a:pPr>
            <a:r>
              <a:rPr lang="en-GB" sz="1000" dirty="0">
                <a:solidFill>
                  <a:srgbClr val="003366"/>
                </a:solidFill>
                <a:latin typeface="Verdana" pitchFamily="34" charset="0"/>
              </a:rPr>
              <a:t>CLSM fluorescence images of X-ray contact micro-radiographies of a dragonfly wing on </a:t>
            </a:r>
            <a:r>
              <a:rPr lang="en-GB" sz="1000" dirty="0" err="1">
                <a:solidFill>
                  <a:srgbClr val="003366"/>
                </a:solidFill>
                <a:latin typeface="Verdana" pitchFamily="34" charset="0"/>
              </a:rPr>
              <a:t>LiF</a:t>
            </a:r>
            <a:r>
              <a:rPr lang="en-GB" sz="1000" dirty="0">
                <a:solidFill>
                  <a:srgbClr val="003366"/>
                </a:solidFill>
                <a:latin typeface="Verdana" pitchFamily="34" charset="0"/>
              </a:rPr>
              <a:t> films on glass and silicon substrates obtained in the same irradiation conditions. </a:t>
            </a:r>
          </a:p>
        </p:txBody>
      </p:sp>
      <p:pic>
        <p:nvPicPr>
          <p:cNvPr id="4" name="Picture 133">
            <a:extLst>
              <a:ext uri="{FF2B5EF4-FFF2-40B4-BE49-F238E27FC236}">
                <a16:creationId xmlns:a16="http://schemas.microsoft.com/office/drawing/2014/main" id="{E6D3A0CD-5DB0-BB57-6E41-CAFFDEE91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8" y="3781781"/>
            <a:ext cx="205422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4">
            <a:extLst>
              <a:ext uri="{FF2B5EF4-FFF2-40B4-BE49-F238E27FC236}">
                <a16:creationId xmlns:a16="http://schemas.microsoft.com/office/drawing/2014/main" id="{7832ADF4-9D6C-C169-41C7-787B9F8B8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32" y="5889188"/>
            <a:ext cx="1595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b="1" dirty="0">
                <a:solidFill>
                  <a:schemeClr val="tx1"/>
                </a:solidFill>
                <a:latin typeface="Arial" panose="020B0604020202020204" pitchFamily="34" charset="0"/>
              </a:rPr>
              <a:t>LiF film on glass</a:t>
            </a:r>
          </a:p>
        </p:txBody>
      </p:sp>
      <p:sp>
        <p:nvSpPr>
          <p:cNvPr id="32" name="Text Box 14">
            <a:extLst>
              <a:ext uri="{FF2B5EF4-FFF2-40B4-BE49-F238E27FC236}">
                <a16:creationId xmlns:a16="http://schemas.microsoft.com/office/drawing/2014/main" id="{E9689F8D-B797-2C0D-C1E6-AB151CF22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494" y="5925092"/>
            <a:ext cx="1704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b="1" dirty="0">
                <a:solidFill>
                  <a:schemeClr val="tx1"/>
                </a:solidFill>
                <a:latin typeface="Arial" panose="020B0604020202020204" pitchFamily="34" charset="0"/>
              </a:rPr>
              <a:t>LiF film on silicon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5DFB76EB-99F4-3F80-8358-79D43EC60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14" y="3827356"/>
            <a:ext cx="2019299" cy="20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263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15777F-2ED8-0AAE-4104-0D31AFAB0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30" y="246578"/>
            <a:ext cx="9320036" cy="800219"/>
          </a:xfrm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Confocal Raman/</a:t>
            </a:r>
            <a:r>
              <a:rPr lang="it-IT" b="1" dirty="0" err="1">
                <a:solidFill>
                  <a:schemeClr val="bg1"/>
                </a:solidFill>
              </a:rPr>
              <a:t>luminescence</a:t>
            </a:r>
            <a:r>
              <a:rPr lang="it-IT" b="1" dirty="0">
                <a:solidFill>
                  <a:schemeClr val="bg1"/>
                </a:solidFill>
              </a:rPr>
              <a:t> micro-</a:t>
            </a:r>
            <a:r>
              <a:rPr lang="it-IT" b="1" dirty="0" err="1">
                <a:solidFill>
                  <a:schemeClr val="bg1"/>
                </a:solidFill>
              </a:rPr>
              <a:t>spectroscopy</a:t>
            </a:r>
            <a:br>
              <a:rPr lang="it-IT" b="1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D4982C-F958-F7DA-76B6-DF9E56791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25</a:t>
            </a:fld>
            <a:endParaRPr lang="it-IT"/>
          </a:p>
        </p:txBody>
      </p:sp>
      <p:pic>
        <p:nvPicPr>
          <p:cNvPr id="8" name="Immagine 7" descr="Immagine che contiene testo, schermata, rosso&#10;&#10;Descrizione generata automaticamente">
            <a:extLst>
              <a:ext uri="{FF2B5EF4-FFF2-40B4-BE49-F238E27FC236}">
                <a16:creationId xmlns:a16="http://schemas.microsoft.com/office/drawing/2014/main" id="{E2A62A08-C32D-48EF-C0C9-E89D7E7D4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714" y="2921805"/>
            <a:ext cx="2189335" cy="1568819"/>
          </a:xfrm>
          <a:prstGeom prst="rect">
            <a:avLst/>
          </a:prstGeom>
        </p:spPr>
      </p:pic>
      <p:pic>
        <p:nvPicPr>
          <p:cNvPr id="9" name="Immagine 8" descr="Immagine che contiene schermata, rosso, linea, Policromia&#10;&#10;Descrizione generata automaticamente">
            <a:extLst>
              <a:ext uri="{FF2B5EF4-FFF2-40B4-BE49-F238E27FC236}">
                <a16:creationId xmlns:a16="http://schemas.microsoft.com/office/drawing/2014/main" id="{145FA0A8-7947-F527-A927-B4B07CDE0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330" y="1343518"/>
            <a:ext cx="2024424" cy="1528996"/>
          </a:xfrm>
          <a:prstGeom prst="rect">
            <a:avLst/>
          </a:prstGeom>
        </p:spPr>
      </p:pic>
      <p:pic>
        <p:nvPicPr>
          <p:cNvPr id="10" name="Immagine 9" descr="Immagine che contiene schermata, rosso, testo, Policromia&#10;&#10;Descrizione generata automaticamente">
            <a:extLst>
              <a:ext uri="{FF2B5EF4-FFF2-40B4-BE49-F238E27FC236}">
                <a16:creationId xmlns:a16="http://schemas.microsoft.com/office/drawing/2014/main" id="{509F98F1-EF45-CC3E-9AB7-4D9E594E8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863" y="2917520"/>
            <a:ext cx="2018890" cy="1656193"/>
          </a:xfrm>
          <a:prstGeom prst="rect">
            <a:avLst/>
          </a:prstGeom>
        </p:spPr>
      </p:pic>
      <p:sp>
        <p:nvSpPr>
          <p:cNvPr id="11" name="Segnaposto numero diapositiva 1">
            <a:extLst>
              <a:ext uri="{FF2B5EF4-FFF2-40B4-BE49-F238E27FC236}">
                <a16:creationId xmlns:a16="http://schemas.microsoft.com/office/drawing/2014/main" id="{B2691227-7EF0-0263-B84D-E2528F105A1C}"/>
              </a:ext>
            </a:extLst>
          </p:cNvPr>
          <p:cNvSpPr txBox="1">
            <a:spLocks/>
          </p:cNvSpPr>
          <p:nvPr/>
        </p:nvSpPr>
        <p:spPr>
          <a:xfrm>
            <a:off x="8197272" y="6356352"/>
            <a:ext cx="48952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BFB94EA-CDD7-4C07-A589-88658A632C96}" type="slidenum">
              <a:rPr lang="fr-CA" smtClean="0"/>
              <a:pPr>
                <a:defRPr/>
              </a:pPr>
              <a:t>25</a:t>
            </a:fld>
            <a:endParaRPr lang="fr-CA"/>
          </a:p>
        </p:txBody>
      </p:sp>
      <p:pic>
        <p:nvPicPr>
          <p:cNvPr id="12" name="Immagine 11" descr="Immagine che contiene schermata, linea, Policromia, rosso&#10;&#10;Descrizione generata automaticamente">
            <a:extLst>
              <a:ext uri="{FF2B5EF4-FFF2-40B4-BE49-F238E27FC236}">
                <a16:creationId xmlns:a16="http://schemas.microsoft.com/office/drawing/2014/main" id="{70080ABE-AD92-11D2-1DC1-522BE8BA9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625" y="1308030"/>
            <a:ext cx="2169124" cy="1584789"/>
          </a:xfrm>
          <a:prstGeom prst="rect">
            <a:avLst/>
          </a:prstGeom>
        </p:spPr>
      </p:pic>
      <p:pic>
        <p:nvPicPr>
          <p:cNvPr id="13" name="Immagine 12" descr="Immagine che contiene schermata, Policromia, aqua&#10;&#10;Descrizione generata automaticamente">
            <a:extLst>
              <a:ext uri="{FF2B5EF4-FFF2-40B4-BE49-F238E27FC236}">
                <a16:creationId xmlns:a16="http://schemas.microsoft.com/office/drawing/2014/main" id="{7E78F0B0-A9EC-311A-493A-D1639E093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418" y="5064425"/>
            <a:ext cx="1922825" cy="157738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DFA7AD2-0668-88DB-0CC6-01B202B7F641}"/>
              </a:ext>
            </a:extLst>
          </p:cNvPr>
          <p:cNvSpPr txBox="1"/>
          <p:nvPr/>
        </p:nvSpPr>
        <p:spPr>
          <a:xfrm>
            <a:off x="4853300" y="1214768"/>
            <a:ext cx="875561" cy="12311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800" dirty="0"/>
              <a:t>5X-Step 30 </a:t>
            </a:r>
            <a:r>
              <a:rPr lang="it-IT" sz="800" dirty="0">
                <a:latin typeface="Symbol" panose="05050102010706020507" pitchFamily="18" charset="2"/>
              </a:rPr>
              <a:t>m</a:t>
            </a:r>
            <a:r>
              <a:rPr lang="it-IT" sz="800" dirty="0"/>
              <a:t>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95BEFA1-A42B-C914-7889-C6106600CACF}"/>
              </a:ext>
            </a:extLst>
          </p:cNvPr>
          <p:cNvSpPr txBox="1"/>
          <p:nvPr/>
        </p:nvSpPr>
        <p:spPr>
          <a:xfrm>
            <a:off x="7015821" y="1205773"/>
            <a:ext cx="875561" cy="12311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800" dirty="0"/>
              <a:t>10X-Step 5 </a:t>
            </a:r>
            <a:r>
              <a:rPr lang="it-IT" sz="800" dirty="0">
                <a:latin typeface="Symbol" panose="05050102010706020507" pitchFamily="18" charset="2"/>
              </a:rPr>
              <a:t>m</a:t>
            </a:r>
            <a:r>
              <a:rPr lang="it-IT" sz="800" dirty="0"/>
              <a:t>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1BCA1D6-660E-1F08-ECBB-C70F7DBF3A90}"/>
              </a:ext>
            </a:extLst>
          </p:cNvPr>
          <p:cNvSpPr txBox="1"/>
          <p:nvPr/>
        </p:nvSpPr>
        <p:spPr>
          <a:xfrm>
            <a:off x="6940342" y="2835099"/>
            <a:ext cx="933269" cy="12311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800" dirty="0"/>
              <a:t>100X-Step 2 </a:t>
            </a:r>
            <a:r>
              <a:rPr lang="it-IT" sz="800" dirty="0">
                <a:latin typeface="Symbol" panose="05050102010706020507" pitchFamily="18" charset="2"/>
              </a:rPr>
              <a:t>m</a:t>
            </a:r>
            <a:r>
              <a:rPr lang="it-IT" sz="800" dirty="0"/>
              <a:t>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0797CF8-3278-799B-15AD-267F003EBF13}"/>
              </a:ext>
            </a:extLst>
          </p:cNvPr>
          <p:cNvSpPr txBox="1"/>
          <p:nvPr/>
        </p:nvSpPr>
        <p:spPr>
          <a:xfrm>
            <a:off x="4932572" y="5125980"/>
            <a:ext cx="1175322" cy="153888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000" b="1" dirty="0"/>
              <a:t>(1600-1800) cm</a:t>
            </a:r>
            <a:r>
              <a:rPr lang="it-IT" sz="1000" b="1" baseline="30000" dirty="0"/>
              <a:t>-1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22F49C3-931B-2D70-30D4-2B4CEDF1A4AB}"/>
              </a:ext>
            </a:extLst>
          </p:cNvPr>
          <p:cNvSpPr txBox="1"/>
          <p:nvPr/>
        </p:nvSpPr>
        <p:spPr>
          <a:xfrm>
            <a:off x="4824445" y="2853617"/>
            <a:ext cx="933269" cy="12311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800" dirty="0"/>
              <a:t>10X-Step 20 </a:t>
            </a:r>
            <a:r>
              <a:rPr lang="it-IT" sz="800" dirty="0">
                <a:latin typeface="Symbol" panose="05050102010706020507" pitchFamily="18" charset="2"/>
              </a:rPr>
              <a:t>m</a:t>
            </a:r>
            <a:r>
              <a:rPr lang="it-IT" sz="800" dirty="0"/>
              <a:t>m</a:t>
            </a:r>
          </a:p>
        </p:txBody>
      </p:sp>
      <p:pic>
        <p:nvPicPr>
          <p:cNvPr id="19" name="Immagine 18" descr="Immagine che contiene schermata, Policromia, testo, mappa&#10;&#10;Descrizione generata automaticamente">
            <a:extLst>
              <a:ext uri="{FF2B5EF4-FFF2-40B4-BE49-F238E27FC236}">
                <a16:creationId xmlns:a16="http://schemas.microsoft.com/office/drawing/2014/main" id="{0C3F93AE-17A6-5947-00F7-CE4D19134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692" y="5072905"/>
            <a:ext cx="2145136" cy="1537147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7F22CDF-E73F-6E8D-3A3D-56E68A5F1488}"/>
              </a:ext>
            </a:extLst>
          </p:cNvPr>
          <p:cNvSpPr txBox="1"/>
          <p:nvPr/>
        </p:nvSpPr>
        <p:spPr>
          <a:xfrm>
            <a:off x="6977388" y="5171487"/>
            <a:ext cx="1175322" cy="153888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000" b="1" dirty="0"/>
              <a:t>(1600-1800) cm</a:t>
            </a:r>
            <a:r>
              <a:rPr lang="it-IT" sz="1000" b="1" baseline="30000" dirty="0"/>
              <a:t>-1</a:t>
            </a:r>
            <a:endParaRPr lang="it-IT" sz="1000" b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A97561A-0ECA-9F14-4560-1E17977A418B}"/>
              </a:ext>
            </a:extLst>
          </p:cNvPr>
          <p:cNvSpPr txBox="1"/>
          <p:nvPr/>
        </p:nvSpPr>
        <p:spPr>
          <a:xfrm>
            <a:off x="6946311" y="5002869"/>
            <a:ext cx="933269" cy="12311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800" dirty="0"/>
              <a:t>100X-Step 5 </a:t>
            </a:r>
            <a:r>
              <a:rPr lang="it-IT" sz="800" dirty="0">
                <a:latin typeface="Symbol" panose="05050102010706020507" pitchFamily="18" charset="2"/>
              </a:rPr>
              <a:t>m</a:t>
            </a:r>
            <a:r>
              <a:rPr lang="it-IT" sz="800" dirty="0"/>
              <a:t>m</a:t>
            </a:r>
          </a:p>
        </p:txBody>
      </p:sp>
      <p:pic>
        <p:nvPicPr>
          <p:cNvPr id="22" name="Immagine 21" descr="Immagine che contiene schizzo, schermata, Rettangolo, rosso&#10;&#10;Descrizione generata automaticamente">
            <a:extLst>
              <a:ext uri="{FF2B5EF4-FFF2-40B4-BE49-F238E27FC236}">
                <a16:creationId xmlns:a16="http://schemas.microsoft.com/office/drawing/2014/main" id="{E8979A5A-2EB5-22CF-1BD1-47CF6FDBC2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613" t="124" r="16210" b="24690"/>
          <a:stretch/>
        </p:blipFill>
        <p:spPr>
          <a:xfrm>
            <a:off x="386085" y="3607361"/>
            <a:ext cx="2203184" cy="2262863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1365F18-A171-5C35-E222-55F1CB9D87A0}"/>
              </a:ext>
            </a:extLst>
          </p:cNvPr>
          <p:cNvSpPr txBox="1"/>
          <p:nvPr/>
        </p:nvSpPr>
        <p:spPr>
          <a:xfrm>
            <a:off x="224889" y="1182407"/>
            <a:ext cx="3206327" cy="215444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</a:rPr>
              <a:t>Confocal </a:t>
            </a:r>
            <a:r>
              <a:rPr lang="it-IT" sz="1400" b="1" dirty="0" err="1">
                <a:solidFill>
                  <a:srgbClr val="C00000"/>
                </a:solidFill>
              </a:rPr>
              <a:t>fluorescence</a:t>
            </a:r>
            <a:r>
              <a:rPr lang="it-IT" sz="1400" b="1" dirty="0">
                <a:solidFill>
                  <a:srgbClr val="C00000"/>
                </a:solidFill>
              </a:rPr>
              <a:t> </a:t>
            </a:r>
            <a:r>
              <a:rPr lang="it-IT" sz="1400" b="1" dirty="0" err="1">
                <a:solidFill>
                  <a:srgbClr val="C00000"/>
                </a:solidFill>
              </a:rPr>
              <a:t>microscope</a:t>
            </a:r>
            <a:endParaRPr lang="it-IT" sz="1400" b="1" dirty="0">
              <a:solidFill>
                <a:srgbClr val="C00000"/>
              </a:solidFill>
            </a:endParaRPr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38768E79-9730-C865-7C7A-DC66BDBDFB47}"/>
              </a:ext>
            </a:extLst>
          </p:cNvPr>
          <p:cNvGrpSpPr/>
          <p:nvPr/>
        </p:nvGrpSpPr>
        <p:grpSpPr>
          <a:xfrm>
            <a:off x="818609" y="1468720"/>
            <a:ext cx="1457384" cy="2061423"/>
            <a:chOff x="818608" y="872670"/>
            <a:chExt cx="2018889" cy="2657473"/>
          </a:xfrm>
        </p:grpSpPr>
        <p:pic>
          <p:nvPicPr>
            <p:cNvPr id="24" name="Immagine 23" descr="Immagine che contiene schermata, Rettangolo, modello, quadrato&#10;&#10;Descrizione generata automaticamente">
              <a:extLst>
                <a:ext uri="{FF2B5EF4-FFF2-40B4-BE49-F238E27FC236}">
                  <a16:creationId xmlns:a16="http://schemas.microsoft.com/office/drawing/2014/main" id="{AD180D27-79D9-60E1-0C02-330E3D16A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1597" t="17930" r="16613" b="25628"/>
            <a:stretch/>
          </p:blipFill>
          <p:spPr>
            <a:xfrm rot="16200000">
              <a:off x="499316" y="1191962"/>
              <a:ext cx="2657473" cy="2018889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14D1BEDD-49F4-0CFE-21E4-42E75C009F7E}"/>
                </a:ext>
              </a:extLst>
            </p:cNvPr>
            <p:cNvSpPr/>
            <p:nvPr/>
          </p:nvSpPr>
          <p:spPr>
            <a:xfrm>
              <a:off x="970697" y="1567543"/>
              <a:ext cx="1458994" cy="1171503"/>
            </a:xfrm>
            <a:prstGeom prst="rect">
              <a:avLst/>
            </a:prstGeom>
            <a:noFill/>
            <a:ln w="444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3F1A2271-BDF4-9D4A-F471-225F236661B5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2008738" y="2052171"/>
            <a:ext cx="2685887" cy="4825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63AD4D6-9378-77C5-E4A0-6E3A1AA93EED}"/>
              </a:ext>
            </a:extLst>
          </p:cNvPr>
          <p:cNvSpPr txBox="1"/>
          <p:nvPr/>
        </p:nvSpPr>
        <p:spPr>
          <a:xfrm>
            <a:off x="2215660" y="2888038"/>
            <a:ext cx="2391908" cy="61555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000" b="1" dirty="0"/>
              <a:t>Contact X-ray micro-</a:t>
            </a:r>
            <a:r>
              <a:rPr lang="it-IT" sz="1000" b="1" dirty="0" err="1"/>
              <a:t>radiography</a:t>
            </a:r>
            <a:r>
              <a:rPr lang="it-IT" sz="1000" b="1" dirty="0"/>
              <a:t> of a </a:t>
            </a:r>
            <a:r>
              <a:rPr lang="it-IT" sz="1000" b="1" dirty="0" err="1"/>
              <a:t>dragonfly</a:t>
            </a:r>
            <a:r>
              <a:rPr lang="it-IT" sz="1000" b="1" dirty="0"/>
              <a:t> </a:t>
            </a:r>
            <a:r>
              <a:rPr lang="it-IT" sz="1000" b="1" dirty="0" err="1"/>
              <a:t>wing</a:t>
            </a:r>
            <a:r>
              <a:rPr lang="it-IT" sz="1000" b="1" dirty="0"/>
              <a:t> </a:t>
            </a:r>
            <a:r>
              <a:rPr lang="it-IT" sz="1000" b="1" dirty="0" err="1"/>
              <a:t>stored</a:t>
            </a:r>
            <a:r>
              <a:rPr lang="it-IT" sz="1000" b="1" dirty="0"/>
              <a:t> in a LiF film (100 nm </a:t>
            </a:r>
            <a:r>
              <a:rPr lang="it-IT" sz="1000" b="1" dirty="0" err="1"/>
              <a:t>thick</a:t>
            </a:r>
            <a:r>
              <a:rPr lang="it-IT" sz="1000" b="1" dirty="0"/>
              <a:t>) on Si </a:t>
            </a:r>
            <a:r>
              <a:rPr lang="it-IT" sz="1000" b="1" dirty="0" err="1"/>
              <a:t>substrate</a:t>
            </a:r>
            <a:r>
              <a:rPr lang="it-IT" sz="1000" b="1" dirty="0"/>
              <a:t> </a:t>
            </a:r>
            <a:r>
              <a:rPr lang="it-IT" sz="1000" b="1" dirty="0" err="1"/>
              <a:t>irradiated</a:t>
            </a:r>
            <a:r>
              <a:rPr lang="it-IT" sz="1000" b="1" dirty="0"/>
              <a:t> </a:t>
            </a:r>
            <a:r>
              <a:rPr lang="it-IT" sz="1000" b="1" dirty="0" err="1"/>
              <a:t>at</a:t>
            </a:r>
            <a:r>
              <a:rPr lang="it-IT" sz="1000" b="1" dirty="0"/>
              <a:t> Laser </a:t>
            </a:r>
            <a:r>
              <a:rPr lang="it-IT" sz="1000" b="1" dirty="0" err="1"/>
              <a:t>PlasmaSource</a:t>
            </a:r>
            <a:endParaRPr lang="it-IT" sz="1000" b="1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53C5571-4B10-093C-D25B-7E92B12CD03E}"/>
              </a:ext>
            </a:extLst>
          </p:cNvPr>
          <p:cNvSpPr txBox="1"/>
          <p:nvPr/>
        </p:nvSpPr>
        <p:spPr>
          <a:xfrm>
            <a:off x="5680222" y="897004"/>
            <a:ext cx="2320274" cy="246221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FF0000"/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600" b="1" dirty="0" err="1">
                <a:solidFill>
                  <a:srgbClr val="FF0000"/>
                </a:solidFill>
              </a:rPr>
              <a:t>Luminescence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maps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CA4E397-FF90-96B5-8BA5-A325A9859CF3}"/>
              </a:ext>
            </a:extLst>
          </p:cNvPr>
          <p:cNvSpPr txBox="1"/>
          <p:nvPr/>
        </p:nvSpPr>
        <p:spPr>
          <a:xfrm>
            <a:off x="5784493" y="2778189"/>
            <a:ext cx="756938" cy="184666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680 nm 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08356DD2-4D17-086D-7AFA-BC1E6D959CD8}"/>
              </a:ext>
            </a:extLst>
          </p:cNvPr>
          <p:cNvSpPr/>
          <p:nvPr/>
        </p:nvSpPr>
        <p:spPr>
          <a:xfrm>
            <a:off x="4767448" y="1160928"/>
            <a:ext cx="4218601" cy="34127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44B169E-7C96-E153-8E65-1D70039D6582}"/>
              </a:ext>
            </a:extLst>
          </p:cNvPr>
          <p:cNvSpPr/>
          <p:nvPr/>
        </p:nvSpPr>
        <p:spPr>
          <a:xfrm>
            <a:off x="4728832" y="5000149"/>
            <a:ext cx="4234995" cy="1656193"/>
          </a:xfrm>
          <a:prstGeom prst="rect">
            <a:avLst/>
          </a:prstGeom>
          <a:noFill/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C579B50-B9BC-9AA7-46E3-F55C5807EA6B}"/>
              </a:ext>
            </a:extLst>
          </p:cNvPr>
          <p:cNvSpPr txBox="1"/>
          <p:nvPr/>
        </p:nvSpPr>
        <p:spPr>
          <a:xfrm>
            <a:off x="6052231" y="4738793"/>
            <a:ext cx="1518364" cy="246221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990099"/>
            </a:solidFill>
          </a:ln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600" b="1" dirty="0">
                <a:solidFill>
                  <a:srgbClr val="990099"/>
                </a:solidFill>
              </a:rPr>
              <a:t>Raman </a:t>
            </a:r>
            <a:r>
              <a:rPr lang="it-IT" sz="1600" b="1" dirty="0" err="1">
                <a:solidFill>
                  <a:srgbClr val="990099"/>
                </a:solidFill>
              </a:rPr>
              <a:t>maps</a:t>
            </a:r>
            <a:r>
              <a:rPr lang="it-IT" sz="1600" b="1" dirty="0">
                <a:solidFill>
                  <a:srgbClr val="990099"/>
                </a:solidFill>
              </a:rPr>
              <a:t> 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82F3B02-661E-5230-B946-6BF694474CBD}"/>
              </a:ext>
            </a:extLst>
          </p:cNvPr>
          <p:cNvSpPr txBox="1"/>
          <p:nvPr/>
        </p:nvSpPr>
        <p:spPr>
          <a:xfrm>
            <a:off x="8163427" y="1182407"/>
            <a:ext cx="845103" cy="12311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800" dirty="0"/>
              <a:t>Laser: 535 nm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3FD9C91-541E-A257-BCCC-3CF6EFA9A00D}"/>
              </a:ext>
            </a:extLst>
          </p:cNvPr>
          <p:cNvSpPr txBox="1"/>
          <p:nvPr/>
        </p:nvSpPr>
        <p:spPr>
          <a:xfrm>
            <a:off x="8152338" y="6513895"/>
            <a:ext cx="845103" cy="123111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800" dirty="0"/>
              <a:t>Laser: 638 nm</a:t>
            </a:r>
          </a:p>
        </p:txBody>
      </p:sp>
      <p:sp>
        <p:nvSpPr>
          <p:cNvPr id="35" name="Freccia in giù 34">
            <a:extLst>
              <a:ext uri="{FF2B5EF4-FFF2-40B4-BE49-F238E27FC236}">
                <a16:creationId xmlns:a16="http://schemas.microsoft.com/office/drawing/2014/main" id="{3B6F57A3-5353-71F8-9CD2-769D51ABE2D2}"/>
              </a:ext>
            </a:extLst>
          </p:cNvPr>
          <p:cNvSpPr/>
          <p:nvPr/>
        </p:nvSpPr>
        <p:spPr>
          <a:xfrm>
            <a:off x="8286998" y="4396970"/>
            <a:ext cx="260956" cy="62202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in giù 35">
            <a:extLst>
              <a:ext uri="{FF2B5EF4-FFF2-40B4-BE49-F238E27FC236}">
                <a16:creationId xmlns:a16="http://schemas.microsoft.com/office/drawing/2014/main" id="{DCDE4F92-5AA2-1179-FC36-578653B0A59D}"/>
              </a:ext>
            </a:extLst>
          </p:cNvPr>
          <p:cNvSpPr/>
          <p:nvPr/>
        </p:nvSpPr>
        <p:spPr>
          <a:xfrm>
            <a:off x="5140110" y="4436503"/>
            <a:ext cx="260956" cy="62202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D050B29-F8A6-614B-3C8C-D1D65BD2FCF7}"/>
              </a:ext>
            </a:extLst>
          </p:cNvPr>
          <p:cNvSpPr txBox="1"/>
          <p:nvPr/>
        </p:nvSpPr>
        <p:spPr>
          <a:xfrm>
            <a:off x="2229099" y="1448011"/>
            <a:ext cx="1431802" cy="153888"/>
          </a:xfrm>
          <a:prstGeom prst="rect">
            <a:avLst/>
          </a:prstGeom>
        </p:spPr>
        <p:txBody>
          <a:bodyPr vert="horz" wrap="none" lIns="91440" tIns="0" rIns="91440" bIns="0" rtlCol="0">
            <a:spAutoFit/>
          </a:bodyPr>
          <a:lstStyle/>
          <a:p>
            <a:r>
              <a:rPr lang="it-IT" sz="1000" b="1" dirty="0"/>
              <a:t>Nikon Eclipse 80i C1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F3B255B0-1F45-FFA5-4692-8D43BD3283FF}"/>
              </a:ext>
            </a:extLst>
          </p:cNvPr>
          <p:cNvSpPr txBox="1"/>
          <p:nvPr/>
        </p:nvSpPr>
        <p:spPr>
          <a:xfrm>
            <a:off x="3177618" y="4962250"/>
            <a:ext cx="47662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i="0" u="none" strike="noStrike" baseline="0" dirty="0" err="1">
                <a:latin typeface="+mj-lt"/>
              </a:rPr>
              <a:t>Horiba</a:t>
            </a:r>
            <a:r>
              <a:rPr lang="it-IT" sz="1000" b="1" i="0" u="none" strike="noStrike" baseline="0" dirty="0">
                <a:latin typeface="+mj-lt"/>
              </a:rPr>
              <a:t> </a:t>
            </a:r>
            <a:r>
              <a:rPr lang="it-IT" sz="1000" b="1" i="0" u="none" strike="noStrike" baseline="0" dirty="0" err="1">
                <a:latin typeface="+mj-lt"/>
              </a:rPr>
              <a:t>XploRA</a:t>
            </a:r>
            <a:r>
              <a:rPr lang="it-IT" sz="1000" b="1" i="0" u="none" strike="noStrike" baseline="0" dirty="0">
                <a:latin typeface="+mj-lt"/>
              </a:rPr>
              <a:t> Plus</a:t>
            </a:r>
            <a:endParaRPr lang="it-IT" sz="1000" b="1" dirty="0">
              <a:latin typeface="+mj-lt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F247F75-C5F6-4B7B-D290-31DDA95F6C27}"/>
              </a:ext>
            </a:extLst>
          </p:cNvPr>
          <p:cNvSpPr txBox="1"/>
          <p:nvPr/>
        </p:nvSpPr>
        <p:spPr>
          <a:xfrm>
            <a:off x="3177618" y="4532072"/>
            <a:ext cx="2169124" cy="430887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</a:rPr>
              <a:t>Raman/</a:t>
            </a:r>
            <a:r>
              <a:rPr lang="it-IT" sz="1400" b="1" dirty="0" err="1">
                <a:solidFill>
                  <a:srgbClr val="C00000"/>
                </a:solidFill>
              </a:rPr>
              <a:t>fluorescence</a:t>
            </a:r>
            <a:r>
              <a:rPr lang="it-IT" sz="1400" b="1" dirty="0">
                <a:solidFill>
                  <a:srgbClr val="C00000"/>
                </a:solidFill>
              </a:rPr>
              <a:t> micro-</a:t>
            </a:r>
            <a:r>
              <a:rPr lang="it-IT" sz="1400" b="1" dirty="0" err="1">
                <a:solidFill>
                  <a:srgbClr val="C00000"/>
                </a:solidFill>
              </a:rPr>
              <a:t>scopectroscopy</a:t>
            </a:r>
            <a:endParaRPr lang="it-IT" sz="1400" b="1" dirty="0">
              <a:solidFill>
                <a:srgbClr val="C00000"/>
              </a:solidFill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57DB171-BC0F-6A29-0E81-BD26440F6F6D}"/>
              </a:ext>
            </a:extLst>
          </p:cNvPr>
          <p:cNvSpPr txBox="1"/>
          <p:nvPr/>
        </p:nvSpPr>
        <p:spPr>
          <a:xfrm>
            <a:off x="240085" y="6059980"/>
            <a:ext cx="42708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it-IT" sz="1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F. </a:t>
            </a:r>
            <a:r>
              <a:rPr lang="it-IT" sz="10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Bonfigli,et</a:t>
            </a:r>
            <a:r>
              <a:rPr lang="it-IT" sz="1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al.</a:t>
            </a:r>
            <a:r>
              <a:rPr lang="it-IT" sz="1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Condensed Matter</a:t>
            </a:r>
            <a:r>
              <a:rPr lang="en-GB" sz="1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2023,</a:t>
            </a:r>
            <a:r>
              <a:rPr lang="en-GB" sz="1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8, 103, pp. 1-13. </a:t>
            </a:r>
            <a:endParaRPr lang="it-IT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74A8828C-A5A9-B0B1-31C8-1F485FE7DC48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2253048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2B308-4B06-E4A8-DB61-DDD929C6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94" y="136523"/>
            <a:ext cx="8540805" cy="1138773"/>
          </a:xfrm>
        </p:spPr>
        <p:txBody>
          <a:bodyPr/>
          <a:lstStyle/>
          <a:p>
            <a:r>
              <a:rPr lang="it-IT" sz="2400" dirty="0">
                <a:solidFill>
                  <a:schemeClr val="bg1"/>
                </a:solidFill>
              </a:rPr>
              <a:t>Raman </a:t>
            </a:r>
            <a:r>
              <a:rPr lang="it-IT" sz="2400" dirty="0" err="1">
                <a:solidFill>
                  <a:schemeClr val="bg1"/>
                </a:solidFill>
              </a:rPr>
              <a:t>spectra</a:t>
            </a:r>
            <a:r>
              <a:rPr lang="it-IT" sz="2400" dirty="0">
                <a:solidFill>
                  <a:schemeClr val="bg1"/>
                </a:solidFill>
              </a:rPr>
              <a:t> of X-ray </a:t>
            </a:r>
            <a:r>
              <a:rPr lang="it-IT" sz="2400" dirty="0" err="1">
                <a:solidFill>
                  <a:schemeClr val="bg1"/>
                </a:solidFill>
              </a:rPr>
              <a:t>irradiated</a:t>
            </a:r>
            <a:r>
              <a:rPr lang="it-IT" sz="2400" dirty="0">
                <a:solidFill>
                  <a:schemeClr val="bg1"/>
                </a:solidFill>
              </a:rPr>
              <a:t> LiF </a:t>
            </a:r>
            <a:r>
              <a:rPr lang="it-IT" sz="2400" dirty="0" err="1">
                <a:solidFill>
                  <a:schemeClr val="bg1"/>
                </a:solidFill>
              </a:rPr>
              <a:t>crystals</a:t>
            </a:r>
            <a:r>
              <a:rPr lang="it-IT" sz="2400" dirty="0">
                <a:solidFill>
                  <a:schemeClr val="bg1"/>
                </a:solidFill>
              </a:rPr>
              <a:t> and films </a:t>
            </a:r>
            <a:br>
              <a:rPr lang="it-IT" sz="2800" dirty="0">
                <a:solidFill>
                  <a:srgbClr val="000099"/>
                </a:solidFill>
              </a:rPr>
            </a:b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C69AC0-DF54-7834-C060-1D90A6FA0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26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86FCB89-105A-343B-1F95-B31C95E6B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27" y="4052880"/>
            <a:ext cx="3235487" cy="251166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D054B6-5402-C7DE-16EF-8A806D24A5FD}"/>
              </a:ext>
            </a:extLst>
          </p:cNvPr>
          <p:cNvSpPr txBox="1"/>
          <p:nvPr/>
        </p:nvSpPr>
        <p:spPr>
          <a:xfrm>
            <a:off x="93163" y="1193045"/>
            <a:ext cx="3917727" cy="369332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200" dirty="0"/>
              <a:t>Raman </a:t>
            </a:r>
            <a:r>
              <a:rPr lang="it-IT" sz="1200" dirty="0" err="1"/>
              <a:t>spectra</a:t>
            </a:r>
            <a:r>
              <a:rPr lang="it-IT" sz="1200" dirty="0"/>
              <a:t> </a:t>
            </a:r>
            <a:r>
              <a:rPr lang="it-IT" sz="1200" dirty="0" err="1"/>
              <a:t>broading</a:t>
            </a:r>
            <a:r>
              <a:rPr lang="it-IT" sz="1200" dirty="0"/>
              <a:t> of </a:t>
            </a:r>
            <a:r>
              <a:rPr lang="it-IT" sz="1200" dirty="0" err="1"/>
              <a:t>polycristalline</a:t>
            </a:r>
            <a:r>
              <a:rPr lang="it-IT" sz="1200" dirty="0"/>
              <a:t> LiF films with </a:t>
            </a:r>
            <a:r>
              <a:rPr lang="it-IT" sz="1200" dirty="0" err="1"/>
              <a:t>respect</a:t>
            </a:r>
            <a:r>
              <a:rPr lang="it-IT" sz="1200" dirty="0"/>
              <a:t> LiF </a:t>
            </a:r>
            <a:r>
              <a:rPr lang="it-IT" sz="1200" dirty="0" err="1"/>
              <a:t>crystals</a:t>
            </a:r>
            <a:r>
              <a:rPr lang="it-IT" sz="1200" dirty="0"/>
              <a:t> due to the </a:t>
            </a:r>
            <a:r>
              <a:rPr lang="it-IT" sz="1200" dirty="0" err="1"/>
              <a:t>different</a:t>
            </a:r>
            <a:r>
              <a:rPr lang="it-IT" sz="1200" dirty="0"/>
              <a:t> </a:t>
            </a:r>
            <a:r>
              <a:rPr lang="it-IT" sz="1200" dirty="0" err="1"/>
              <a:t>structures</a:t>
            </a:r>
            <a:endParaRPr lang="it-IT" sz="1200" dirty="0"/>
          </a:p>
        </p:txBody>
      </p:sp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0BC7D9D3-CB42-29E1-0474-82413031B7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4280" y="1478810"/>
          <a:ext cx="2947022" cy="2255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10" name="Oggetto 9">
                        <a:extLst>
                          <a:ext uri="{FF2B5EF4-FFF2-40B4-BE49-F238E27FC236}">
                            <a16:creationId xmlns:a16="http://schemas.microsoft.com/office/drawing/2014/main" id="{0BC7D9D3-CB42-29E1-0474-82413031B7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280" y="1478810"/>
                        <a:ext cx="2947022" cy="2255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589603-CBF0-6604-C36E-53C6B05FD202}"/>
              </a:ext>
            </a:extLst>
          </p:cNvPr>
          <p:cNvSpPr txBox="1"/>
          <p:nvPr/>
        </p:nvSpPr>
        <p:spPr>
          <a:xfrm>
            <a:off x="113971" y="3750643"/>
            <a:ext cx="4058848" cy="33855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100" dirty="0"/>
              <a:t>Raman </a:t>
            </a:r>
            <a:r>
              <a:rPr lang="it-IT" sz="1100" dirty="0" err="1"/>
              <a:t>spectra</a:t>
            </a:r>
            <a:r>
              <a:rPr lang="it-IT" sz="1100" dirty="0"/>
              <a:t> shift of </a:t>
            </a:r>
            <a:r>
              <a:rPr lang="it-IT" sz="1100" dirty="0" err="1"/>
              <a:t>polycristalline</a:t>
            </a:r>
            <a:r>
              <a:rPr lang="it-IT" sz="1100" dirty="0"/>
              <a:t> LiF films with </a:t>
            </a:r>
            <a:r>
              <a:rPr lang="it-IT" sz="1100" dirty="0" err="1"/>
              <a:t>respect</a:t>
            </a:r>
            <a:r>
              <a:rPr lang="it-IT" sz="1100" dirty="0"/>
              <a:t> LiF </a:t>
            </a:r>
            <a:r>
              <a:rPr lang="it-IT" sz="1100" dirty="0" err="1"/>
              <a:t>crystals</a:t>
            </a:r>
            <a:r>
              <a:rPr lang="it-IT" sz="1100" dirty="0"/>
              <a:t> (1070 cm</a:t>
            </a:r>
            <a:r>
              <a:rPr lang="it-IT" sz="1100" baseline="30000" dirty="0"/>
              <a:t>-1</a:t>
            </a:r>
            <a:r>
              <a:rPr lang="it-IT" sz="1100" dirty="0"/>
              <a:t>     1080 cm</a:t>
            </a:r>
            <a:r>
              <a:rPr lang="it-IT" sz="1100" baseline="30000" dirty="0"/>
              <a:t>-1</a:t>
            </a:r>
            <a:r>
              <a:rPr lang="it-IT" sz="1100" dirty="0"/>
              <a:t>) due to </a:t>
            </a:r>
            <a:r>
              <a:rPr lang="it-IT" sz="1100" dirty="0" err="1"/>
              <a:t>structure</a:t>
            </a:r>
            <a:r>
              <a:rPr lang="it-IT" sz="1100" dirty="0"/>
              <a:t> stress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EF566585-7AED-37A4-7D66-85E31AEF96E2}"/>
              </a:ext>
            </a:extLst>
          </p:cNvPr>
          <p:cNvCxnSpPr>
            <a:cxnSpLocks/>
          </p:cNvCxnSpPr>
          <p:nvPr/>
        </p:nvCxnSpPr>
        <p:spPr>
          <a:xfrm>
            <a:off x="1413014" y="4006157"/>
            <a:ext cx="1845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D687DAD-1AE1-AB57-2CFE-9758A81C574B}"/>
              </a:ext>
            </a:extLst>
          </p:cNvPr>
          <p:cNvSpPr txBox="1"/>
          <p:nvPr/>
        </p:nvSpPr>
        <p:spPr>
          <a:xfrm>
            <a:off x="4867738" y="1193045"/>
            <a:ext cx="4062942" cy="369332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200" dirty="0"/>
              <a:t>Raman </a:t>
            </a:r>
            <a:r>
              <a:rPr lang="it-IT" sz="1200" dirty="0" err="1"/>
              <a:t>spectra</a:t>
            </a:r>
            <a:r>
              <a:rPr lang="it-IT" sz="1200" dirty="0"/>
              <a:t> </a:t>
            </a:r>
            <a:r>
              <a:rPr lang="it-IT" sz="1200" dirty="0" err="1"/>
              <a:t>broading</a:t>
            </a:r>
            <a:r>
              <a:rPr lang="it-IT" sz="1200" dirty="0"/>
              <a:t> of 120 nm LiF films with </a:t>
            </a:r>
            <a:r>
              <a:rPr lang="it-IT" sz="1200" dirty="0" err="1"/>
              <a:t>respect</a:t>
            </a:r>
            <a:r>
              <a:rPr lang="it-IT" sz="1200" dirty="0"/>
              <a:t> 1um LiF film due to </a:t>
            </a:r>
            <a:r>
              <a:rPr lang="it-IT" sz="1200" dirty="0" err="1"/>
              <a:t>different</a:t>
            </a:r>
            <a:r>
              <a:rPr lang="it-IT" sz="1200" dirty="0"/>
              <a:t> </a:t>
            </a:r>
            <a:r>
              <a:rPr lang="it-IT" sz="1200" dirty="0" err="1"/>
              <a:t>structures</a:t>
            </a:r>
            <a:endParaRPr lang="it-IT" sz="1200" dirty="0"/>
          </a:p>
        </p:txBody>
      </p:sp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DAD844CA-91B8-5B2B-3846-D1B7F08496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73253" y="1479080"/>
          <a:ext cx="3091238" cy="2365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DAD844CA-91B8-5B2B-3846-D1B7F08496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73253" y="1479080"/>
                        <a:ext cx="3091238" cy="2365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uppo 14">
            <a:extLst>
              <a:ext uri="{FF2B5EF4-FFF2-40B4-BE49-F238E27FC236}">
                <a16:creationId xmlns:a16="http://schemas.microsoft.com/office/drawing/2014/main" id="{B1599E1A-8478-7ADC-AD80-1D599B8FC9A8}"/>
              </a:ext>
            </a:extLst>
          </p:cNvPr>
          <p:cNvGrpSpPr/>
          <p:nvPr/>
        </p:nvGrpSpPr>
        <p:grpSpPr>
          <a:xfrm>
            <a:off x="4095405" y="4144215"/>
            <a:ext cx="4784002" cy="1936502"/>
            <a:chOff x="4453151" y="3745462"/>
            <a:chExt cx="6636371" cy="2614666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A92F57EC-BFAA-5B3B-5EEB-EF5087EEC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680" b="27858"/>
            <a:stretch/>
          </p:blipFill>
          <p:spPr>
            <a:xfrm>
              <a:off x="4453151" y="3745462"/>
              <a:ext cx="3339059" cy="2463152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C3C2C068-9E7C-E510-E916-B47326CADDB0}"/>
                </a:ext>
              </a:extLst>
            </p:cNvPr>
            <p:cNvSpPr txBox="1"/>
            <p:nvPr/>
          </p:nvSpPr>
          <p:spPr>
            <a:xfrm>
              <a:off x="4645903" y="3745462"/>
              <a:ext cx="2493476" cy="230014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1000" b="1" dirty="0"/>
                <a:t>LiF film (120 nm) on Al/Si</a:t>
              </a:r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A4D4CAD5-5EBC-79A2-E654-A547233AD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3" r="24112" b="29532"/>
            <a:stretch/>
          </p:blipFill>
          <p:spPr>
            <a:xfrm>
              <a:off x="7644973" y="3912485"/>
              <a:ext cx="3444549" cy="2251160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6A77FFED-9BA8-05DB-0F81-2537EF59B69B}"/>
                </a:ext>
              </a:extLst>
            </p:cNvPr>
            <p:cNvSpPr txBox="1"/>
            <p:nvPr/>
          </p:nvSpPr>
          <p:spPr>
            <a:xfrm>
              <a:off x="7964115" y="3745462"/>
              <a:ext cx="2596184" cy="230014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1000" b="1" dirty="0"/>
                <a:t>LiF film (1000 nm) on Al/Si</a:t>
              </a:r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4E0680D2-630D-25EE-CDF3-38EC0CCEE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4" t="9772" r="3806" b="46609"/>
            <a:stretch/>
          </p:blipFill>
          <p:spPr>
            <a:xfrm>
              <a:off x="6598219" y="5276300"/>
              <a:ext cx="1186919" cy="796368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F46F42E9-D13A-3ED3-227E-86BECC818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0" t="10433" r="3807" b="46539"/>
            <a:stretch/>
          </p:blipFill>
          <p:spPr>
            <a:xfrm>
              <a:off x="9826981" y="5280628"/>
              <a:ext cx="1183403" cy="792040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52091ED-A2AE-653D-AB54-A000B74E9591}"/>
                </a:ext>
              </a:extLst>
            </p:cNvPr>
            <p:cNvSpPr txBox="1"/>
            <p:nvPr/>
          </p:nvSpPr>
          <p:spPr>
            <a:xfrm>
              <a:off x="4539797" y="6147058"/>
              <a:ext cx="2411776" cy="184012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800" dirty="0" err="1"/>
                <a:t>Courtesy</a:t>
              </a:r>
              <a:r>
                <a:rPr lang="it-IT" sz="800" dirty="0"/>
                <a:t> of A. </a:t>
              </a:r>
              <a:r>
                <a:rPr lang="it-IT" sz="800" dirty="0" err="1"/>
                <a:t>Rufoloni</a:t>
              </a:r>
              <a:r>
                <a:rPr lang="it-IT" sz="800" dirty="0"/>
                <a:t> (ENEA)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36406B36-787E-D196-0B99-D6ABB38D6DF8}"/>
                </a:ext>
              </a:extLst>
            </p:cNvPr>
            <p:cNvSpPr txBox="1"/>
            <p:nvPr/>
          </p:nvSpPr>
          <p:spPr>
            <a:xfrm>
              <a:off x="8241307" y="6176116"/>
              <a:ext cx="2362756" cy="184012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800" dirty="0" err="1"/>
                <a:t>Courtesy</a:t>
              </a:r>
              <a:r>
                <a:rPr lang="it-IT" sz="800" dirty="0"/>
                <a:t> of A. </a:t>
              </a:r>
              <a:r>
                <a:rPr lang="it-IT" sz="800" dirty="0" err="1"/>
                <a:t>Rufoloni</a:t>
              </a:r>
              <a:r>
                <a:rPr lang="it-IT" sz="800" dirty="0"/>
                <a:t> (ENEA)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8E983A0-20F1-EB22-B48A-18D33F5802DF}"/>
                </a:ext>
              </a:extLst>
            </p:cNvPr>
            <p:cNvSpPr txBox="1"/>
            <p:nvPr/>
          </p:nvSpPr>
          <p:spPr>
            <a:xfrm>
              <a:off x="5170816" y="5616749"/>
              <a:ext cx="1603324" cy="123111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800" dirty="0" err="1"/>
                <a:t>Mean</a:t>
              </a:r>
              <a:r>
                <a:rPr lang="it-IT" sz="800" dirty="0"/>
                <a:t> grain size </a:t>
              </a:r>
              <a:r>
                <a:rPr lang="it-IT" sz="800" dirty="0" err="1"/>
                <a:t>about</a:t>
              </a:r>
              <a:r>
                <a:rPr lang="it-IT" sz="800" dirty="0"/>
                <a:t> 100 nm 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6402ECFC-804C-5DB3-C8D0-64EC5B3E1EB8}"/>
                </a:ext>
              </a:extLst>
            </p:cNvPr>
            <p:cNvSpPr txBox="1"/>
            <p:nvPr/>
          </p:nvSpPr>
          <p:spPr>
            <a:xfrm>
              <a:off x="8831892" y="5612928"/>
              <a:ext cx="1603324" cy="123111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800" dirty="0" err="1"/>
                <a:t>Mean</a:t>
              </a:r>
              <a:r>
                <a:rPr lang="it-IT" sz="800" dirty="0"/>
                <a:t> grain size </a:t>
              </a:r>
              <a:r>
                <a:rPr lang="it-IT" sz="800" dirty="0" err="1"/>
                <a:t>about</a:t>
              </a:r>
              <a:r>
                <a:rPr lang="it-IT" sz="800" dirty="0"/>
                <a:t> 150 nm 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206B77-81B8-9731-7651-046AE2E9CE51}"/>
              </a:ext>
            </a:extLst>
          </p:cNvPr>
          <p:cNvSpPr txBox="1"/>
          <p:nvPr/>
        </p:nvSpPr>
        <p:spPr>
          <a:xfrm>
            <a:off x="5339896" y="6426277"/>
            <a:ext cx="42708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it-IT" sz="1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F. </a:t>
            </a:r>
            <a:r>
              <a:rPr lang="it-IT" sz="10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Bonfigli,et</a:t>
            </a:r>
            <a:r>
              <a:rPr lang="it-IT" sz="1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al.</a:t>
            </a:r>
            <a:r>
              <a:rPr lang="it-IT" sz="1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Condensed Matter</a:t>
            </a:r>
            <a:r>
              <a:rPr lang="en-GB" sz="1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2023,</a:t>
            </a:r>
            <a:r>
              <a:rPr lang="en-GB" sz="10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0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8, 103, pp. 1-13. </a:t>
            </a:r>
            <a:endParaRPr lang="it-IT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Segnaposto piè di pagina 6">
            <a:extLst>
              <a:ext uri="{FF2B5EF4-FFF2-40B4-BE49-F238E27FC236}">
                <a16:creationId xmlns:a16="http://schemas.microsoft.com/office/drawing/2014/main" id="{B4BA31B4-E0D8-9650-AF76-5B184DA5884D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800712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67B2C5-C38C-28AD-FA14-841315687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41" y="303802"/>
            <a:ext cx="8229600" cy="400110"/>
          </a:xfrm>
        </p:spPr>
        <p:txBody>
          <a:bodyPr/>
          <a:lstStyle/>
          <a:p>
            <a:r>
              <a:rPr lang="it-IT" dirty="0" err="1"/>
              <a:t>Summary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4A0934-CB02-1B22-0AC4-286761352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27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E90E23-F12B-EA91-B395-5D7C7926A904}"/>
              </a:ext>
            </a:extLst>
          </p:cNvPr>
          <p:cNvSpPr txBox="1"/>
          <p:nvPr/>
        </p:nvSpPr>
        <p:spPr>
          <a:xfrm>
            <a:off x="152399" y="1305464"/>
            <a:ext cx="8839201" cy="4770537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600" b="1" dirty="0"/>
              <a:t>The </a:t>
            </a:r>
            <a:r>
              <a:rPr lang="it-IT" sz="1600" b="1" dirty="0" err="1"/>
              <a:t>presented</a:t>
            </a:r>
            <a:r>
              <a:rPr lang="it-IT" sz="1600" b="1" dirty="0"/>
              <a:t> </a:t>
            </a:r>
            <a:r>
              <a:rPr lang="it-IT" sz="1600" b="1" dirty="0" err="1"/>
              <a:t>results</a:t>
            </a:r>
            <a:r>
              <a:rPr lang="it-IT" sz="1600" b="1" dirty="0"/>
              <a:t> have </a:t>
            </a:r>
            <a:r>
              <a:rPr lang="it-IT" sz="1600" b="1" dirty="0" err="1"/>
              <a:t>demostrated</a:t>
            </a:r>
            <a:r>
              <a:rPr lang="it-IT" sz="1600" b="1" dirty="0"/>
              <a:t> that the </a:t>
            </a:r>
            <a:r>
              <a:rPr lang="it-IT" sz="1600" b="1" dirty="0" err="1"/>
              <a:t>peculiarities</a:t>
            </a:r>
            <a:r>
              <a:rPr lang="it-IT" sz="1600" b="1" dirty="0"/>
              <a:t> of LiF-</a:t>
            </a:r>
            <a:r>
              <a:rPr lang="it-IT" sz="1600" b="1" dirty="0" err="1"/>
              <a:t>based</a:t>
            </a:r>
            <a:r>
              <a:rPr lang="it-IT" sz="1600" b="1" dirty="0"/>
              <a:t> detectors can be </a:t>
            </a:r>
            <a:r>
              <a:rPr lang="it-IT" sz="1600" b="1" dirty="0" err="1"/>
              <a:t>employed</a:t>
            </a:r>
            <a:r>
              <a:rPr lang="it-IT" sz="1600" b="1" dirty="0"/>
              <a:t> in:</a:t>
            </a:r>
          </a:p>
          <a:p>
            <a:endParaRPr lang="it-IT" sz="1600" b="1" dirty="0"/>
          </a:p>
          <a:p>
            <a:r>
              <a:rPr lang="it-IT" sz="1600" b="1" dirty="0"/>
              <a:t> - High </a:t>
            </a:r>
            <a:r>
              <a:rPr lang="it-IT" sz="1600" b="1" dirty="0" err="1"/>
              <a:t>spatial</a:t>
            </a:r>
            <a:r>
              <a:rPr lang="it-IT" sz="1600" b="1" dirty="0"/>
              <a:t> </a:t>
            </a:r>
            <a:r>
              <a:rPr lang="it-IT" sz="1600" b="1" dirty="0" err="1"/>
              <a:t>resolution</a:t>
            </a:r>
            <a:r>
              <a:rPr lang="it-IT" sz="1600" b="1" dirty="0"/>
              <a:t> imaging with contact X-ray </a:t>
            </a:r>
            <a:r>
              <a:rPr lang="it-IT" sz="1600" b="1" dirty="0" err="1"/>
              <a:t>microscopy</a:t>
            </a:r>
            <a:r>
              <a:rPr lang="it-IT" sz="1600" b="1" dirty="0"/>
              <a:t> </a:t>
            </a:r>
            <a:r>
              <a:rPr lang="it-IT" sz="1600" b="1" dirty="0" err="1"/>
              <a:t>at</a:t>
            </a:r>
            <a:r>
              <a:rPr lang="it-IT" sz="1600" b="1" dirty="0"/>
              <a:t> </a:t>
            </a:r>
            <a:r>
              <a:rPr lang="it-IT" sz="1600" b="1" dirty="0" err="1"/>
              <a:t>laboratory</a:t>
            </a:r>
            <a:r>
              <a:rPr lang="it-IT" sz="1600" b="1" dirty="0"/>
              <a:t> X-ray sources, </a:t>
            </a:r>
            <a:r>
              <a:rPr lang="it-IT" sz="1600" b="1" dirty="0" err="1"/>
              <a:t>also</a:t>
            </a:r>
            <a:r>
              <a:rPr lang="it-IT" sz="1600" b="1" dirty="0"/>
              <a:t> for </a:t>
            </a:r>
            <a:r>
              <a:rPr lang="it-IT" sz="1600" b="1" i="1" dirty="0"/>
              <a:t>in vivo </a:t>
            </a:r>
            <a:r>
              <a:rPr lang="it-IT" sz="1600" b="1" dirty="0" err="1"/>
              <a:t>cells</a:t>
            </a:r>
            <a:endParaRPr lang="it-IT" sz="1600" b="1" dirty="0"/>
          </a:p>
          <a:p>
            <a:endParaRPr lang="it-IT" sz="1600" b="1" dirty="0"/>
          </a:p>
          <a:p>
            <a:r>
              <a:rPr lang="it-IT" sz="1600" b="1" dirty="0"/>
              <a:t>- High </a:t>
            </a:r>
            <a:r>
              <a:rPr lang="it-IT" sz="1600" b="1" dirty="0" err="1"/>
              <a:t>spatial</a:t>
            </a:r>
            <a:r>
              <a:rPr lang="it-IT" sz="1600" b="1" dirty="0"/>
              <a:t> </a:t>
            </a:r>
            <a:r>
              <a:rPr lang="it-IT" sz="1600" b="1" dirty="0" err="1"/>
              <a:t>resolution</a:t>
            </a:r>
            <a:r>
              <a:rPr lang="it-IT" sz="1600" b="1" dirty="0"/>
              <a:t> X-ray imaging </a:t>
            </a:r>
            <a:r>
              <a:rPr lang="it-IT" sz="1600" b="1" dirty="0" err="1"/>
              <a:t>combined</a:t>
            </a:r>
            <a:r>
              <a:rPr lang="it-IT" sz="1600" b="1" dirty="0"/>
              <a:t> with a wide field of </a:t>
            </a:r>
            <a:r>
              <a:rPr lang="it-IT" sz="1600" b="1" dirty="0" err="1"/>
              <a:t>view</a:t>
            </a:r>
            <a:r>
              <a:rPr lang="it-IT" sz="1600" b="1" dirty="0"/>
              <a:t> and a wide </a:t>
            </a:r>
            <a:r>
              <a:rPr lang="it-IT" sz="1600" b="1" dirty="0" err="1"/>
              <a:t>dynamic</a:t>
            </a:r>
            <a:r>
              <a:rPr lang="it-IT" sz="1600" b="1" dirty="0"/>
              <a:t> range (X-ray micro-</a:t>
            </a:r>
            <a:r>
              <a:rPr lang="it-IT" sz="1600" b="1" dirty="0" err="1"/>
              <a:t>radiography</a:t>
            </a:r>
            <a:r>
              <a:rPr lang="it-IT" sz="1600" b="1" dirty="0"/>
              <a:t>, X-ray </a:t>
            </a:r>
            <a:r>
              <a:rPr lang="it-IT" sz="1600" b="1" dirty="0" err="1"/>
              <a:t>optics</a:t>
            </a:r>
            <a:r>
              <a:rPr lang="it-IT" sz="1600" b="1" dirty="0"/>
              <a:t> </a:t>
            </a:r>
            <a:r>
              <a:rPr lang="it-IT" sz="1600" b="1" dirty="0" err="1"/>
              <a:t>characterizations</a:t>
            </a:r>
            <a:r>
              <a:rPr lang="it-IT" sz="1600" b="1" dirty="0"/>
              <a:t>, </a:t>
            </a:r>
            <a:r>
              <a:rPr lang="it-IT" sz="1600" b="1" dirty="0" err="1"/>
              <a:t>diffraction</a:t>
            </a:r>
            <a:r>
              <a:rPr lang="it-IT" sz="1600" b="1" dirty="0"/>
              <a:t> imaging, etc.)</a:t>
            </a:r>
          </a:p>
          <a:p>
            <a:endParaRPr lang="it-IT" sz="1600" b="1" dirty="0"/>
          </a:p>
          <a:p>
            <a:r>
              <a:rPr lang="it-IT" sz="1600" b="1" dirty="0"/>
              <a:t>- </a:t>
            </a:r>
            <a:r>
              <a:rPr lang="it-IT" sz="1600" b="1" dirty="0" err="1"/>
              <a:t>Beam</a:t>
            </a:r>
            <a:r>
              <a:rPr lang="it-IT" sz="1600" b="1" dirty="0"/>
              <a:t> </a:t>
            </a:r>
            <a:r>
              <a:rPr lang="it-IT" sz="1600" b="1" dirty="0" err="1"/>
              <a:t>diagnostic</a:t>
            </a:r>
            <a:r>
              <a:rPr lang="it-IT" sz="1600" b="1" dirty="0"/>
              <a:t> </a:t>
            </a:r>
            <a:r>
              <a:rPr lang="it-IT" sz="1600" b="1" dirty="0" err="1"/>
              <a:t>at</a:t>
            </a:r>
            <a:r>
              <a:rPr lang="it-IT" sz="1600" b="1" dirty="0"/>
              <a:t> high </a:t>
            </a:r>
            <a:r>
              <a:rPr lang="it-IT" sz="1600" b="1" dirty="0" err="1"/>
              <a:t>spatial</a:t>
            </a:r>
            <a:r>
              <a:rPr lang="it-IT" sz="1600" b="1" dirty="0"/>
              <a:t> </a:t>
            </a:r>
            <a:r>
              <a:rPr lang="it-IT" sz="1600" b="1" dirty="0" err="1"/>
              <a:t>resolution</a:t>
            </a:r>
            <a:r>
              <a:rPr lang="it-IT" sz="1600" b="1" dirty="0"/>
              <a:t> and wide </a:t>
            </a:r>
            <a:r>
              <a:rPr lang="it-IT" sz="1600" b="1" dirty="0" err="1"/>
              <a:t>dynamic</a:t>
            </a:r>
            <a:r>
              <a:rPr lang="it-IT" sz="1600" b="1" dirty="0"/>
              <a:t> range </a:t>
            </a:r>
            <a:r>
              <a:rPr lang="it-IT" sz="1600" b="1" dirty="0" err="1"/>
              <a:t>also</a:t>
            </a:r>
            <a:r>
              <a:rPr lang="it-IT" sz="1600" b="1" dirty="0"/>
              <a:t> for ultra-</a:t>
            </a:r>
            <a:r>
              <a:rPr lang="it-IT" sz="1600" b="1" dirty="0" err="1"/>
              <a:t>bright</a:t>
            </a:r>
            <a:r>
              <a:rPr lang="it-IT" sz="1600" b="1" dirty="0"/>
              <a:t> and ultra-short </a:t>
            </a:r>
            <a:r>
              <a:rPr lang="it-IT" sz="1600" b="1" dirty="0" err="1"/>
              <a:t>focused</a:t>
            </a:r>
            <a:r>
              <a:rPr lang="it-IT" sz="1600" b="1" dirty="0"/>
              <a:t> X-ray laser </a:t>
            </a:r>
            <a:r>
              <a:rPr lang="it-IT" sz="1600" b="1" dirty="0" err="1"/>
              <a:t>beam</a:t>
            </a:r>
            <a:r>
              <a:rPr lang="it-IT" sz="1600" b="1" dirty="0"/>
              <a:t>.</a:t>
            </a:r>
          </a:p>
          <a:p>
            <a:endParaRPr lang="it-IT" sz="1600" b="1" dirty="0"/>
          </a:p>
          <a:p>
            <a:r>
              <a:rPr lang="it-IT" sz="1600" b="1" dirty="0"/>
              <a:t>- </a:t>
            </a:r>
            <a:r>
              <a:rPr lang="it-IT" sz="1600" b="1" dirty="0" err="1"/>
              <a:t>Volumetric</a:t>
            </a:r>
            <a:r>
              <a:rPr lang="it-IT" sz="1600" b="1" dirty="0"/>
              <a:t> storage of X-ray </a:t>
            </a:r>
            <a:r>
              <a:rPr lang="it-IT" sz="1600" b="1" dirty="0" err="1"/>
              <a:t>distributions</a:t>
            </a:r>
            <a:r>
              <a:rPr lang="it-IT" sz="1600" b="1" dirty="0"/>
              <a:t> in LiF bulk </a:t>
            </a:r>
          </a:p>
          <a:p>
            <a:endParaRPr lang="it-IT" dirty="0"/>
          </a:p>
          <a:p>
            <a:pPr algn="ctr"/>
            <a:endParaRPr lang="it-IT" sz="1600" b="1" dirty="0"/>
          </a:p>
          <a:p>
            <a:pPr algn="ctr"/>
            <a:r>
              <a:rPr lang="it-IT" sz="1600" b="1" dirty="0"/>
              <a:t>The </a:t>
            </a:r>
            <a:r>
              <a:rPr lang="it-IT" sz="1600" b="1" dirty="0" err="1"/>
              <a:t>versatility</a:t>
            </a:r>
            <a:r>
              <a:rPr lang="it-IT" sz="1600" b="1" dirty="0"/>
              <a:t> of LiF-</a:t>
            </a:r>
            <a:r>
              <a:rPr lang="it-IT" sz="1600" b="1" dirty="0" err="1"/>
              <a:t>based</a:t>
            </a:r>
            <a:r>
              <a:rPr lang="it-IT" sz="1600" b="1" dirty="0"/>
              <a:t> detectors can be </a:t>
            </a:r>
            <a:r>
              <a:rPr lang="it-IT" sz="1600" b="1" dirty="0" err="1"/>
              <a:t>employed</a:t>
            </a:r>
            <a:r>
              <a:rPr lang="it-IT" sz="1600" b="1" dirty="0"/>
              <a:t> for imaging </a:t>
            </a:r>
            <a:r>
              <a:rPr lang="it-IT" sz="1600" b="1" dirty="0" err="1"/>
              <a:t>requiriments</a:t>
            </a:r>
            <a:endParaRPr lang="it-IT" sz="1600" b="1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9" name="Segnaposto piè di pagina 6">
            <a:extLst>
              <a:ext uri="{FF2B5EF4-FFF2-40B4-BE49-F238E27FC236}">
                <a16:creationId xmlns:a16="http://schemas.microsoft.com/office/drawing/2014/main" id="{DD373183-494B-6E58-4036-4EA7E790A08F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2133632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3581400" y="2442282"/>
            <a:ext cx="2304172" cy="769441"/>
          </a:xfrm>
        </p:spPr>
        <p:txBody>
          <a:bodyPr/>
          <a:lstStyle/>
          <a:p>
            <a:r>
              <a:rPr lang="it-IT" b="1" i="1" dirty="0">
                <a:latin typeface="Fairwater Script" panose="020F0502020204030204" pitchFamily="2" charset="0"/>
              </a:rPr>
              <a:t>Thank you </a:t>
            </a:r>
          </a:p>
          <a:p>
            <a:r>
              <a:rPr lang="it-IT" b="1" i="1" dirty="0">
                <a:latin typeface="Fairwater Script" panose="020F0502020204030204" pitchFamily="2" charset="0"/>
              </a:rPr>
              <a:t>for </a:t>
            </a:r>
            <a:r>
              <a:rPr lang="it-IT" b="1" i="1" dirty="0" err="1">
                <a:latin typeface="Fairwater Script" panose="020F0502020204030204" pitchFamily="2" charset="0"/>
              </a:rPr>
              <a:t>your</a:t>
            </a:r>
            <a:r>
              <a:rPr lang="it-IT" b="1" i="1" dirty="0">
                <a:latin typeface="Fairwater Script" panose="020F0502020204030204" pitchFamily="2" charset="0"/>
              </a:rPr>
              <a:t> </a:t>
            </a:r>
            <a:r>
              <a:rPr lang="it-IT" b="1" i="1" dirty="0" err="1">
                <a:latin typeface="Fairwater Script" panose="020F0502020204030204" pitchFamily="2" charset="0"/>
              </a:rPr>
              <a:t>attention</a:t>
            </a:r>
            <a:endParaRPr lang="it-IT" b="1" i="1" dirty="0">
              <a:latin typeface="Fairwater Script" panose="020F0502020204030204" pitchFamily="2" charset="0"/>
            </a:endParaRPr>
          </a:p>
        </p:txBody>
      </p:sp>
      <p:sp>
        <p:nvSpPr>
          <p:cNvPr id="4" name="Rectangle 4" descr="Large confetti">
            <a:extLst>
              <a:ext uri="{FF2B5EF4-FFF2-40B4-BE49-F238E27FC236}">
                <a16:creationId xmlns:a16="http://schemas.microsoft.com/office/drawing/2014/main" id="{1E382396-ED91-6688-D968-A345A6D185F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440873"/>
            <a:ext cx="7162800" cy="838201"/>
          </a:xfrm>
          <a:prstGeom prst="rect">
            <a:avLst/>
          </a:prstGeom>
        </p:spPr>
        <p:txBody>
          <a:bodyPr vert="horz" lIns="91440" tIns="0" rIns="91440" bIns="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800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Acknowledgements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51B1D60-5D58-2EB0-5F6D-B4DA080D5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62" y="440077"/>
            <a:ext cx="181951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</a:rPr>
              <a:t>S. Almaviva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A. Lai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S. </a:t>
            </a:r>
            <a:r>
              <a:rPr lang="en-US" altLang="it-IT" sz="1200" b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Bollanti</a:t>
            </a: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P. Di Lazzaro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F. Flora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L. </a:t>
            </a:r>
            <a:r>
              <a:rPr lang="en-US" altLang="it-IT" sz="1200" b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Mezi</a:t>
            </a: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D. Murra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</a:rPr>
              <a:t>A. Rufoloni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</a:rPr>
              <a:t>G. Baldacchin</a:t>
            </a:r>
            <a:r>
              <a:rPr lang="en-US" altLang="it-IT" sz="1200" dirty="0">
                <a:solidFill>
                  <a:srgbClr val="003366"/>
                </a:solidFill>
                <a:latin typeface="Verdana" panose="020B0604030504040204" pitchFamily="34" charset="0"/>
              </a:rPr>
              <a:t>i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ENEA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solidFill>
                <a:srgbClr val="003366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C0201ECF-6602-28D0-1F23-E29DF5567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83" y="2369074"/>
            <a:ext cx="2758299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S. </a:t>
            </a:r>
            <a:r>
              <a:rPr lang="en-US" altLang="it-IT" sz="1200" b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Dabagov</a:t>
            </a: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altLang="it-IT" sz="1200" b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Hampai</a:t>
            </a: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INFN –LNF </a:t>
            </a:r>
            <a:r>
              <a:rPr lang="en-US" altLang="it-IT" sz="1200" i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XLab</a:t>
            </a:r>
            <a:endParaRPr lang="en-US" altLang="it-IT" sz="1200" i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L. </a:t>
            </a:r>
            <a:r>
              <a:rPr lang="en-US" altLang="it-IT" sz="1200" b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Giannessi</a:t>
            </a: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INFN -LNF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000"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1DC48D3-A4E4-9224-D12F-3693EE16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36" y="248319"/>
            <a:ext cx="50085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P. Gaudio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M. Richetta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R. Rossi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it-IT" sz="1200" i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Universita</a:t>
            </a: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’ di Roma Tor </a:t>
            </a:r>
            <a:r>
              <a:rPr lang="en-US" altLang="it-IT" sz="1200" i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Vergata</a:t>
            </a:r>
            <a:endParaRPr lang="en-US" altLang="it-IT" sz="1200" i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A. Reale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L. Reale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Dip. </a:t>
            </a:r>
            <a:r>
              <a:rPr lang="en-US" altLang="it-IT" sz="1200" i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Fisica</a:t>
            </a: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it-IT" sz="1200" i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Universita</a:t>
            </a: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’ </a:t>
            </a:r>
            <a:r>
              <a:rPr lang="en-US" altLang="it-IT" sz="1200" i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dell’Aquila</a:t>
            </a:r>
            <a:endParaRPr lang="en-US" altLang="it-IT" sz="1200" i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F. Somma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S. Heidari </a:t>
            </a:r>
            <a:r>
              <a:rPr lang="en-US" altLang="it-IT" sz="1200" b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Bateni</a:t>
            </a: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Dip. </a:t>
            </a:r>
            <a:r>
              <a:rPr lang="en-US" altLang="it-IT" sz="1200" i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Fisica</a:t>
            </a: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it-IT" sz="1200" i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Universita</a:t>
            </a: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’ Roma Tre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b="1" i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Dr. S. Lagomarsino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Dr. A. Cedola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IFN-CNR Roma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29FBA5-DE8F-61D4-F3F2-5A734479F400}"/>
              </a:ext>
            </a:extLst>
          </p:cNvPr>
          <p:cNvSpPr txBox="1"/>
          <p:nvPr/>
        </p:nvSpPr>
        <p:spPr>
          <a:xfrm>
            <a:off x="4292259" y="5340901"/>
            <a:ext cx="47646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altLang="it-IT" sz="1200" b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Cricenti</a:t>
            </a: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M. Luce</a:t>
            </a:r>
          </a:p>
          <a:p>
            <a:pPr algn="just">
              <a:spcBef>
                <a:spcPct val="0"/>
              </a:spcBef>
            </a:pP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ISM-CNR Roma</a:t>
            </a:r>
          </a:p>
          <a:p>
            <a:pPr algn="just">
              <a:spcBef>
                <a:spcPct val="0"/>
              </a:spcBef>
            </a:pPr>
            <a:endParaRPr lang="en-US" altLang="it-IT" sz="1200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it-IT" altLang="it-IT" sz="1200" b="1" dirty="0">
                <a:solidFill>
                  <a:srgbClr val="16165D"/>
                </a:solidFill>
                <a:latin typeface="Verdana" panose="020B0604030504040204" pitchFamily="34" charset="0"/>
              </a:rPr>
              <a:t>G. Della Ventura</a:t>
            </a:r>
          </a:p>
          <a:p>
            <a:pPr algn="just">
              <a:spcBef>
                <a:spcPct val="0"/>
              </a:spcBef>
            </a:pPr>
            <a:r>
              <a:rPr lang="it-IT" altLang="it-IT" sz="1200" b="1" dirty="0">
                <a:solidFill>
                  <a:srgbClr val="16165D"/>
                </a:solidFill>
                <a:latin typeface="Verdana" panose="020B0604030504040204" pitchFamily="34" charset="0"/>
              </a:rPr>
              <a:t>F. </a:t>
            </a:r>
            <a:r>
              <a:rPr lang="it-IT" altLang="it-IT" sz="1200" b="1" dirty="0" err="1">
                <a:solidFill>
                  <a:srgbClr val="16165D"/>
                </a:solidFill>
                <a:latin typeface="Verdana" panose="020B0604030504040204" pitchFamily="34" charset="0"/>
              </a:rPr>
              <a:t>Bellatreccia</a:t>
            </a:r>
            <a:endParaRPr lang="en-US" altLang="it-IT" sz="1200" b="1" dirty="0">
              <a:solidFill>
                <a:srgbClr val="16165D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Dip. </a:t>
            </a:r>
            <a:r>
              <a:rPr lang="en-US" altLang="it-IT" sz="1200" i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Scienze</a:t>
            </a: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it-IT" sz="1200" i="1" dirty="0" err="1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Geologiche-Universita</a:t>
            </a:r>
            <a:r>
              <a:rPr lang="en-US" altLang="it-IT" sz="1200" i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’ Roma Tre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it-IT" sz="1200" i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sz="12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F794152-61E8-AD5B-6DE5-33FAD71EF6EB}"/>
              </a:ext>
            </a:extLst>
          </p:cNvPr>
          <p:cNvSpPr txBox="1"/>
          <p:nvPr/>
        </p:nvSpPr>
        <p:spPr>
          <a:xfrm>
            <a:off x="5947776" y="4186738"/>
            <a:ext cx="32584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Dr. A. Cecilia</a:t>
            </a:r>
          </a:p>
          <a:p>
            <a:pPr algn="just">
              <a:spcBef>
                <a:spcPct val="0"/>
              </a:spcBef>
            </a:pPr>
            <a:r>
              <a:rPr lang="it-IT" altLang="it-IT" sz="1200" b="1" dirty="0">
                <a:solidFill>
                  <a:srgbClr val="003366"/>
                </a:solidFill>
                <a:latin typeface="Verdana" panose="020B0604030504040204" pitchFamily="34" charset="0"/>
              </a:rPr>
              <a:t>Dr. P. </a:t>
            </a:r>
            <a:r>
              <a:rPr lang="it-IT" altLang="it-IT" sz="1200" b="1" dirty="0" err="1">
                <a:solidFill>
                  <a:srgbClr val="003366"/>
                </a:solidFill>
                <a:latin typeface="Verdana" panose="020B0604030504040204" pitchFamily="34" charset="0"/>
              </a:rPr>
              <a:t>Vagovic</a:t>
            </a:r>
            <a:endParaRPr lang="it-IT" altLang="it-IT" sz="1200" b="1" dirty="0">
              <a:solidFill>
                <a:srgbClr val="003366"/>
              </a:solidFill>
              <a:latin typeface="Verdana" panose="020B060403050404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it-IT" altLang="it-IT" sz="1200" b="1" dirty="0">
                <a:solidFill>
                  <a:srgbClr val="003366"/>
                </a:solidFill>
                <a:latin typeface="Verdana" panose="020B0604030504040204" pitchFamily="34" charset="0"/>
              </a:rPr>
              <a:t>D. Pelliccia </a:t>
            </a:r>
          </a:p>
          <a:p>
            <a:pPr algn="just">
              <a:spcBef>
                <a:spcPct val="0"/>
              </a:spcBef>
            </a:pPr>
            <a:r>
              <a:rPr lang="it-IT" sz="1200" b="1" dirty="0">
                <a:solidFill>
                  <a:srgbClr val="003366"/>
                </a:solidFill>
                <a:latin typeface="Verdana" panose="020B0604030504040204" pitchFamily="34" charset="0"/>
              </a:rPr>
              <a:t>T. Baumbach</a:t>
            </a:r>
            <a:endParaRPr lang="it-IT" sz="1200" b="1" dirty="0"/>
          </a:p>
          <a:p>
            <a:pPr algn="just">
              <a:spcBef>
                <a:spcPct val="0"/>
              </a:spcBef>
            </a:pPr>
            <a:r>
              <a:rPr lang="it-IT" sz="1200" i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Research</a:t>
            </a:r>
            <a:r>
              <a:rPr lang="it-IT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Center Karlsruhe/K.I.T., Institute for </a:t>
            </a:r>
            <a:r>
              <a:rPr lang="it-IT" sz="1200" i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Synchrotron</a:t>
            </a:r>
            <a:r>
              <a:rPr lang="it-IT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1200" i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Radiation</a:t>
            </a:r>
            <a:r>
              <a:rPr lang="it-IT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-ANKA, Germany</a:t>
            </a:r>
            <a:endParaRPr lang="en-US" altLang="it-IT" sz="1200" i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D4392F6-E161-B409-8277-A09F0E17F722}"/>
              </a:ext>
            </a:extLst>
          </p:cNvPr>
          <p:cNvSpPr txBox="1"/>
          <p:nvPr/>
        </p:nvSpPr>
        <p:spPr>
          <a:xfrm>
            <a:off x="87085" y="4925402"/>
            <a:ext cx="4484915" cy="1292662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Dr. T. </a:t>
            </a:r>
            <a:r>
              <a:rPr lang="en-US" altLang="it-IT" sz="1200" b="1" dirty="0" err="1">
                <a:solidFill>
                  <a:srgbClr val="003366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Pikuz</a:t>
            </a: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altLang="it-IT" sz="1200" b="1" dirty="0">
                <a:solidFill>
                  <a:srgbClr val="00336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</a:t>
            </a:r>
            <a:r>
              <a:rPr lang="en-US" altLang="it-IT" sz="1200" b="1" dirty="0" err="1">
                <a:solidFill>
                  <a:srgbClr val="003366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A.Faenov</a:t>
            </a:r>
            <a:endParaRPr lang="en-US" altLang="it-IT" sz="1200" b="1"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Open and Transdisciplinary Initiatives, Osaka University, Suita, 565-0871 Osaka, Japan; </a:t>
            </a:r>
          </a:p>
          <a:p>
            <a:r>
              <a:rPr lang="en-US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Joint Institute for High Temperatures, Russian Academy of Science, 125412 </a:t>
            </a:r>
            <a:r>
              <a:rPr lang="it-IT" sz="1200" i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Moscow</a:t>
            </a:r>
            <a:r>
              <a:rPr lang="it-IT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Russia</a:t>
            </a:r>
            <a:endParaRPr lang="en-US" altLang="it-IT" sz="1200" i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it-IT" sz="12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44C0B85-3949-4AD8-F473-B3938D95AC84}"/>
              </a:ext>
            </a:extLst>
          </p:cNvPr>
          <p:cNvSpPr txBox="1"/>
          <p:nvPr/>
        </p:nvSpPr>
        <p:spPr>
          <a:xfrm>
            <a:off x="3035049" y="566428"/>
            <a:ext cx="3327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None/>
            </a:pPr>
            <a:r>
              <a:rPr lang="it-IT" sz="12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F. Capotondi, M. </a:t>
            </a:r>
            <a:r>
              <a:rPr lang="it-IT" sz="1200" b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Kiskinova</a:t>
            </a:r>
            <a:r>
              <a:rPr lang="it-IT" sz="12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N. </a:t>
            </a:r>
            <a:r>
              <a:rPr lang="it-IT" sz="1200" b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Mahne</a:t>
            </a:r>
            <a:r>
              <a:rPr lang="it-IT" sz="12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M. </a:t>
            </a:r>
            <a:r>
              <a:rPr lang="it-IT" sz="1200" b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Manfredda</a:t>
            </a:r>
            <a:r>
              <a:rPr lang="it-IT" sz="12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E. Pedersoli, L. Raimondi, M. Zangrando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Elettra Sincrotrone Trieste </a:t>
            </a:r>
            <a:r>
              <a:rPr lang="it-IT" sz="1200" i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S.C.p.A</a:t>
            </a:r>
            <a:r>
              <a:rPr lang="it-IT" sz="12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altLang="it-IT" sz="1200" i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1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83345" y="2119263"/>
            <a:ext cx="8831259" cy="2505301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1400" b="1" dirty="0">
                <a:solidFill>
                  <a:srgbClr val="C00000"/>
                </a:solidFill>
                <a:latin typeface="+mj-lt"/>
              </a:rPr>
              <a:t>X-Ray Microscopy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X-ray microscopy techniques using shorter wavelengths than visible light have a resolving power that fills the gap between optical and electron </a:t>
            </a:r>
            <a:r>
              <a:rPr lang="it-IT" sz="1400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microscopy</a:t>
            </a:r>
            <a:r>
              <a:rPr lang="it-IT" sz="1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GB" altLang="it-IT" sz="1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it-IT" sz="1400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1400" dirty="0">
                <a:solidFill>
                  <a:srgbClr val="003A6A"/>
                </a:solidFill>
                <a:latin typeface="+mj-lt"/>
              </a:rPr>
              <a:t>Penetration depth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1400" dirty="0">
                <a:solidFill>
                  <a:srgbClr val="003A6A"/>
                </a:solidFill>
                <a:latin typeface="+mj-lt"/>
              </a:rPr>
              <a:t>Spatial resolution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1400" dirty="0">
                <a:solidFill>
                  <a:srgbClr val="003A6A"/>
                </a:solidFill>
                <a:latin typeface="+mj-lt"/>
              </a:rPr>
              <a:t>Intrinsic contrast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1400" dirty="0">
                <a:solidFill>
                  <a:srgbClr val="003A6A"/>
                </a:solidFill>
                <a:latin typeface="+mj-lt"/>
              </a:rPr>
              <a:t>No preliminary preparation</a:t>
            </a:r>
            <a:endParaRPr lang="en-US" altLang="it-IT" sz="1400" dirty="0">
              <a:solidFill>
                <a:srgbClr val="003A6A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1400" dirty="0">
                <a:solidFill>
                  <a:srgbClr val="003A6A"/>
                </a:solidFill>
                <a:latin typeface="+mj-lt"/>
              </a:rPr>
              <a:t>Living samples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it-IT" sz="1400" i="1" dirty="0">
                <a:solidFill>
                  <a:srgbClr val="003A6A"/>
                </a:solidFill>
                <a:latin typeface="+mj-lt"/>
              </a:rPr>
              <a:t>Internal structures of samples at a high spatial resolution and avoiding all specimen preparation (biological samples in their normal living state, wet or dry)</a:t>
            </a:r>
            <a:endParaRPr lang="it-IT" altLang="it-IT" sz="1400" i="1" dirty="0">
              <a:solidFill>
                <a:srgbClr val="003A6A"/>
              </a:solidFill>
              <a:latin typeface="+mj-lt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6333331" y="4946197"/>
            <a:ext cx="2553494" cy="4933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arrotondato 18"/>
          <p:cNvSpPr/>
          <p:nvPr/>
        </p:nvSpPr>
        <p:spPr>
          <a:xfrm>
            <a:off x="3407172" y="4946197"/>
            <a:ext cx="2553494" cy="4996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arrotondato 2"/>
          <p:cNvSpPr/>
          <p:nvPr/>
        </p:nvSpPr>
        <p:spPr>
          <a:xfrm>
            <a:off x="418703" y="4946197"/>
            <a:ext cx="2553494" cy="4933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003A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33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04" y="2782068"/>
            <a:ext cx="3609496" cy="117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Segnaposto numero diapositiva 2"/>
          <p:cNvSpPr>
            <a:spLocks noGrp="1"/>
          </p:cNvSpPr>
          <p:nvPr>
            <p:ph type="sldNum" sz="quarter" idx="11"/>
          </p:nvPr>
        </p:nvSpPr>
        <p:spPr>
          <a:xfrm>
            <a:off x="6532563" y="6279253"/>
            <a:ext cx="2133600" cy="365125"/>
          </a:xfrm>
          <a:noFill/>
        </p:spPr>
        <p:txBody>
          <a:bodyPr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9DA3FD-8368-4764-8593-F2F1F5466DDF}" type="slidenum">
              <a:rPr lang="fr-CA" altLang="it-IT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fr-CA" altLang="it-IT" sz="1200">
              <a:solidFill>
                <a:srgbClr val="898989"/>
              </a:solidFill>
            </a:endParaRPr>
          </a:p>
        </p:txBody>
      </p:sp>
      <p:sp>
        <p:nvSpPr>
          <p:cNvPr id="5124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68405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CA" altLang="it-IT" sz="2000" b="1" dirty="0">
                <a:solidFill>
                  <a:schemeClr val="bg1"/>
                </a:solidFill>
                <a:latin typeface="Verdana" pitchFamily="34" charset="0"/>
              </a:rPr>
              <a:t>X-ray </a:t>
            </a:r>
            <a:r>
              <a:rPr lang="fr-CA" altLang="it-IT" sz="2000" b="1" dirty="0" err="1">
                <a:solidFill>
                  <a:schemeClr val="bg1"/>
                </a:solidFill>
                <a:latin typeface="Verdana" pitchFamily="34" charset="0"/>
              </a:rPr>
              <a:t>imaging</a:t>
            </a:r>
            <a:endParaRPr lang="fr-CA" altLang="it-IT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15044" name="Text Box 17"/>
          <p:cNvSpPr txBox="1">
            <a:spLocks noChangeArrowheads="1"/>
          </p:cNvSpPr>
          <p:nvPr/>
        </p:nvSpPr>
        <p:spPr bwMode="auto">
          <a:xfrm>
            <a:off x="100011" y="1067569"/>
            <a:ext cx="8814594" cy="95410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1000">
                <a:schemeClr val="accent1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just" defTabSz="914400">
              <a:buClrTx/>
              <a:buSzTx/>
              <a:buFontTx/>
              <a:buNone/>
              <a:defRPr/>
            </a:pPr>
            <a:r>
              <a:rPr lang="en-GB" sz="1400" b="1" dirty="0">
                <a:solidFill>
                  <a:srgbClr val="C00000"/>
                </a:solidFill>
                <a:latin typeface="+mj-lt"/>
              </a:rPr>
              <a:t>X-ray imaging</a:t>
            </a:r>
            <a:r>
              <a:rPr lang="en-GB" sz="1400" dirty="0">
                <a:solidFill>
                  <a:srgbClr val="00496E"/>
                </a:solidFill>
                <a:latin typeface="+mj-lt"/>
              </a:rPr>
              <a:t>: the short wavelength gives the potential for high-resolved resolution imaging.</a:t>
            </a:r>
          </a:p>
          <a:p>
            <a:pPr algn="just" defTabSz="914400">
              <a:buClrTx/>
              <a:buSzTx/>
              <a:buFontTx/>
              <a:buNone/>
              <a:defRPr/>
            </a:pP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The </a:t>
            </a:r>
            <a:r>
              <a:rPr lang="it-IT" sz="1400" dirty="0" err="1">
                <a:solidFill>
                  <a:srgbClr val="00496E"/>
                </a:solidFill>
                <a:latin typeface="+mj-lt"/>
                <a:cs typeface="Arial" pitchFamily="34" charset="0"/>
              </a:rPr>
              <a:t>great</a:t>
            </a: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 progress </a:t>
            </a:r>
            <a:r>
              <a:rPr lang="it-IT" sz="1400" dirty="0" err="1">
                <a:solidFill>
                  <a:srgbClr val="00496E"/>
                </a:solidFill>
                <a:latin typeface="+mj-lt"/>
                <a:cs typeface="Arial" pitchFamily="34" charset="0"/>
              </a:rPr>
              <a:t>achieved</a:t>
            </a: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 and the future </a:t>
            </a:r>
            <a:r>
              <a:rPr lang="it-IT" sz="1400" dirty="0" err="1">
                <a:solidFill>
                  <a:srgbClr val="00496E"/>
                </a:solidFill>
                <a:latin typeface="+mj-lt"/>
                <a:cs typeface="Arial" pitchFamily="34" charset="0"/>
              </a:rPr>
              <a:t>perspectives</a:t>
            </a: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 are </a:t>
            </a:r>
            <a:r>
              <a:rPr lang="it-IT" sz="1400" dirty="0" err="1">
                <a:solidFill>
                  <a:srgbClr val="00496E"/>
                </a:solidFill>
                <a:latin typeface="+mj-lt"/>
                <a:cs typeface="Arial" pitchFamily="34" charset="0"/>
              </a:rPr>
              <a:t>now</a:t>
            </a: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496E"/>
                </a:solidFill>
                <a:latin typeface="+mj-lt"/>
                <a:cs typeface="Arial" pitchFamily="34" charset="0"/>
              </a:rPr>
              <a:t>enough</a:t>
            </a: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 mature to be </a:t>
            </a:r>
            <a:r>
              <a:rPr lang="it-IT" sz="1400" dirty="0" err="1">
                <a:solidFill>
                  <a:srgbClr val="00496E"/>
                </a:solidFill>
                <a:latin typeface="+mj-lt"/>
                <a:cs typeface="Arial" pitchFamily="34" charset="0"/>
              </a:rPr>
              <a:t>applied</a:t>
            </a: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 to a </a:t>
            </a:r>
            <a:r>
              <a:rPr lang="it-IT" sz="1400" dirty="0" err="1">
                <a:solidFill>
                  <a:srgbClr val="00496E"/>
                </a:solidFill>
                <a:latin typeface="+mj-lt"/>
                <a:cs typeface="Arial" pitchFamily="34" charset="0"/>
              </a:rPr>
              <a:t>number</a:t>
            </a: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 of </a:t>
            </a:r>
            <a:r>
              <a:rPr lang="it-IT" sz="1400" dirty="0" err="1">
                <a:solidFill>
                  <a:srgbClr val="00496E"/>
                </a:solidFill>
                <a:latin typeface="+mj-lt"/>
                <a:cs typeface="Arial" pitchFamily="34" charset="0"/>
              </a:rPr>
              <a:t>different</a:t>
            </a: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496E"/>
                </a:solidFill>
                <a:latin typeface="+mj-lt"/>
                <a:cs typeface="Arial" pitchFamily="34" charset="0"/>
              </a:rPr>
              <a:t>scientific</a:t>
            </a: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496E"/>
                </a:solidFill>
                <a:latin typeface="+mj-lt"/>
                <a:cs typeface="Arial" pitchFamily="34" charset="0"/>
              </a:rPr>
              <a:t>fields</a:t>
            </a: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, </a:t>
            </a:r>
            <a:r>
              <a:rPr lang="it-IT" sz="1400" dirty="0" err="1">
                <a:solidFill>
                  <a:srgbClr val="00496E"/>
                </a:solidFill>
                <a:latin typeface="+mj-lt"/>
                <a:cs typeface="Arial" pitchFamily="34" charset="0"/>
              </a:rPr>
              <a:t>such</a:t>
            </a: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 </a:t>
            </a:r>
            <a:r>
              <a:rPr lang="it-IT" sz="1400" dirty="0" err="1">
                <a:solidFill>
                  <a:srgbClr val="00496E"/>
                </a:solidFill>
                <a:latin typeface="+mj-lt"/>
                <a:cs typeface="Arial" pitchFamily="34" charset="0"/>
              </a:rPr>
              <a:t>as</a:t>
            </a:r>
            <a:r>
              <a:rPr lang="it-IT" sz="1400" dirty="0">
                <a:solidFill>
                  <a:srgbClr val="00496E"/>
                </a:solidFill>
                <a:latin typeface="+mj-lt"/>
                <a:cs typeface="Arial" pitchFamily="34" charset="0"/>
              </a:rPr>
              <a:t> </a:t>
            </a:r>
            <a:r>
              <a:rPr lang="it-IT" sz="1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life </a:t>
            </a:r>
            <a:r>
              <a:rPr lang="it-IT" sz="1400" b="1" dirty="0" err="1">
                <a:solidFill>
                  <a:schemeClr val="tx2"/>
                </a:solidFill>
                <a:latin typeface="+mj-lt"/>
                <a:cs typeface="Arial" pitchFamily="34" charset="0"/>
              </a:rPr>
              <a:t>sciences</a:t>
            </a:r>
            <a:r>
              <a:rPr lang="it-IT" sz="1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, </a:t>
            </a:r>
            <a:r>
              <a:rPr lang="it-IT" sz="1400" b="1" dirty="0" err="1">
                <a:solidFill>
                  <a:schemeClr val="tx2"/>
                </a:solidFill>
                <a:latin typeface="+mj-lt"/>
                <a:cs typeface="Arial" pitchFamily="34" charset="0"/>
              </a:rPr>
              <a:t>nanoscience</a:t>
            </a:r>
            <a:r>
              <a:rPr lang="it-IT" sz="1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 and </a:t>
            </a:r>
            <a:r>
              <a:rPr lang="it-IT" sz="1400" b="1" dirty="0" err="1">
                <a:solidFill>
                  <a:schemeClr val="tx2"/>
                </a:solidFill>
                <a:latin typeface="+mj-lt"/>
                <a:cs typeface="Arial" pitchFamily="34" charset="0"/>
              </a:rPr>
              <a:t>nanotecnology</a:t>
            </a:r>
            <a:r>
              <a:rPr lang="it-IT" sz="1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, </a:t>
            </a:r>
            <a:r>
              <a:rPr lang="it-IT" sz="1400" b="1" dirty="0" err="1">
                <a:solidFill>
                  <a:schemeClr val="tx2"/>
                </a:solidFill>
                <a:latin typeface="+mj-lt"/>
                <a:cs typeface="Arial" pitchFamily="34" charset="0"/>
              </a:rPr>
              <a:t>material</a:t>
            </a:r>
            <a:r>
              <a:rPr lang="it-IT" sz="1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 </a:t>
            </a:r>
            <a:r>
              <a:rPr lang="it-IT" sz="1400" b="1" dirty="0" err="1">
                <a:solidFill>
                  <a:schemeClr val="tx2"/>
                </a:solidFill>
                <a:latin typeface="+mj-lt"/>
                <a:cs typeface="Arial" pitchFamily="34" charset="0"/>
              </a:rPr>
              <a:t>engineering</a:t>
            </a:r>
            <a:r>
              <a:rPr lang="it-IT" sz="1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, cultural </a:t>
            </a:r>
            <a:r>
              <a:rPr lang="it-IT" sz="1400" b="1" dirty="0" err="1">
                <a:solidFill>
                  <a:schemeClr val="tx2"/>
                </a:solidFill>
                <a:latin typeface="+mj-lt"/>
                <a:cs typeface="Arial" pitchFamily="34" charset="0"/>
              </a:rPr>
              <a:t>heritage</a:t>
            </a:r>
            <a:r>
              <a:rPr lang="it-IT" sz="1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, security, etc.</a:t>
            </a:r>
            <a:r>
              <a:rPr lang="en-GB" sz="1400" dirty="0">
                <a:solidFill>
                  <a:schemeClr val="tx2"/>
                </a:solidFill>
                <a:latin typeface="+mj-lt"/>
              </a:rPr>
              <a:t> </a:t>
            </a:r>
            <a:endParaRPr lang="it-IT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127" name="Text Box 19"/>
          <p:cNvSpPr txBox="1">
            <a:spLocks noChangeArrowheads="1"/>
          </p:cNvSpPr>
          <p:nvPr/>
        </p:nvSpPr>
        <p:spPr bwMode="auto">
          <a:xfrm>
            <a:off x="269875" y="4638420"/>
            <a:ext cx="845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400" b="1" dirty="0">
                <a:solidFill>
                  <a:srgbClr val="00496E"/>
                </a:solidFill>
                <a:latin typeface="+mj-lt"/>
              </a:rPr>
              <a:t>The development of X-ray imaging relies on the improvement of three key objects           </a:t>
            </a:r>
            <a:endParaRPr lang="it-IT" altLang="it-IT" sz="1400" b="1" dirty="0">
              <a:solidFill>
                <a:srgbClr val="00496E"/>
              </a:solidFill>
              <a:latin typeface="+mj-lt"/>
            </a:endParaRPr>
          </a:p>
        </p:txBody>
      </p:sp>
      <p:sp>
        <p:nvSpPr>
          <p:cNvPr id="5128" name="Text Box 20"/>
          <p:cNvSpPr txBox="1">
            <a:spLocks noChangeArrowheads="1"/>
          </p:cNvSpPr>
          <p:nvPr/>
        </p:nvSpPr>
        <p:spPr bwMode="auto">
          <a:xfrm>
            <a:off x="709613" y="5025188"/>
            <a:ext cx="1971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X-ray sources</a:t>
            </a:r>
            <a:endParaRPr lang="it-IT" alt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30" name="Text Box 22"/>
          <p:cNvSpPr txBox="1">
            <a:spLocks noChangeArrowheads="1"/>
          </p:cNvSpPr>
          <p:nvPr/>
        </p:nvSpPr>
        <p:spPr bwMode="auto">
          <a:xfrm>
            <a:off x="4184650" y="5002126"/>
            <a:ext cx="998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Optics</a:t>
            </a:r>
            <a:endParaRPr lang="it-IT" altLang="it-IT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5051" name="Text Box 24"/>
          <p:cNvSpPr txBox="1">
            <a:spLocks noChangeArrowheads="1"/>
          </p:cNvSpPr>
          <p:nvPr/>
        </p:nvSpPr>
        <p:spPr bwMode="auto">
          <a:xfrm>
            <a:off x="6935788" y="5011886"/>
            <a:ext cx="1443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defTabSz="914400">
              <a:buClrTx/>
              <a:buSzTx/>
              <a:buFontTx/>
              <a:buNone/>
              <a:defRPr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Detectors</a:t>
            </a:r>
            <a:endParaRPr lang="it-IT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5446153"/>
            <a:ext cx="3748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it-IT" sz="1200" dirty="0">
                <a:solidFill>
                  <a:schemeClr val="tx1"/>
                </a:solidFill>
                <a:latin typeface="+mj-lt"/>
              </a:rPr>
              <a:t>Conventional x-ray tubes </a:t>
            </a:r>
          </a:p>
          <a:p>
            <a:pPr>
              <a:defRPr/>
            </a:pPr>
            <a:r>
              <a:rPr lang="en-US" altLang="it-IT" sz="1200" dirty="0">
                <a:solidFill>
                  <a:schemeClr val="tx1"/>
                </a:solidFill>
                <a:latin typeface="+mj-lt"/>
              </a:rPr>
              <a:t>Compact laboratory sources  (laser plasma source)</a:t>
            </a:r>
          </a:p>
          <a:p>
            <a:pPr>
              <a:defRPr/>
            </a:pPr>
            <a:r>
              <a:rPr lang="en-US" altLang="it-IT" sz="1200" dirty="0">
                <a:solidFill>
                  <a:schemeClr val="tx1"/>
                </a:solidFill>
                <a:latin typeface="+mj-lt"/>
              </a:rPr>
              <a:t>Third generation x-ray synchrotron light sources </a:t>
            </a:r>
          </a:p>
          <a:p>
            <a:pPr>
              <a:defRPr/>
            </a:pPr>
            <a:r>
              <a:rPr lang="en-US" altLang="it-IT" sz="1200" dirty="0">
                <a:solidFill>
                  <a:schemeClr val="tx1"/>
                </a:solidFill>
                <a:latin typeface="+mj-lt"/>
              </a:rPr>
              <a:t>Fourth generation </a:t>
            </a:r>
            <a:r>
              <a:rPr lang="it-IT" altLang="it-IT" sz="1200" dirty="0">
                <a:solidFill>
                  <a:schemeClr val="tx1"/>
                </a:solidFill>
                <a:latin typeface="+mj-lt"/>
              </a:rPr>
              <a:t>free electron </a:t>
            </a:r>
            <a:r>
              <a:rPr lang="it-IT" altLang="it-IT" sz="1200" dirty="0" err="1">
                <a:solidFill>
                  <a:schemeClr val="tx1"/>
                </a:solidFill>
                <a:latin typeface="+mj-lt"/>
              </a:rPr>
              <a:t>lasers</a:t>
            </a:r>
            <a:r>
              <a:rPr lang="it-IT" altLang="it-IT" sz="12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>
              <a:defRPr/>
            </a:pPr>
            <a:endParaRPr lang="it-IT" sz="1200" dirty="0">
              <a:latin typeface="+mj-lt"/>
            </a:endParaRPr>
          </a:p>
        </p:txBody>
      </p:sp>
      <p:sp>
        <p:nvSpPr>
          <p:cNvPr id="5135" name="Rettangolo 2"/>
          <p:cNvSpPr>
            <a:spLocks noChangeArrowheads="1"/>
          </p:cNvSpPr>
          <p:nvPr/>
        </p:nvSpPr>
        <p:spPr bwMode="auto">
          <a:xfrm>
            <a:off x="3748090" y="5524028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1200" dirty="0">
                <a:solidFill>
                  <a:schemeClr val="tx1"/>
                </a:solidFill>
              </a:rPr>
              <a:t>Zone plates, multilayer or refractive lenses, </a:t>
            </a:r>
            <a:r>
              <a:rPr lang="en-US" altLang="it-IT" sz="1200" dirty="0" err="1">
                <a:solidFill>
                  <a:schemeClr val="tx1"/>
                </a:solidFill>
              </a:rPr>
              <a:t>polycapillary</a:t>
            </a:r>
            <a:r>
              <a:rPr lang="en-US" altLang="it-IT" sz="1200" dirty="0">
                <a:solidFill>
                  <a:schemeClr val="tx1"/>
                </a:solidFill>
              </a:rPr>
              <a:t> optics</a:t>
            </a:r>
            <a:endParaRPr lang="it-IT" altLang="it-IT" sz="1200" dirty="0"/>
          </a:p>
        </p:txBody>
      </p:sp>
      <p:sp>
        <p:nvSpPr>
          <p:cNvPr id="5136" name="CasellaDiTesto 3"/>
          <p:cNvSpPr txBox="1">
            <a:spLocks noChangeArrowheads="1"/>
          </p:cNvSpPr>
          <p:nvPr/>
        </p:nvSpPr>
        <p:spPr bwMode="auto">
          <a:xfrm>
            <a:off x="6511926" y="5524028"/>
            <a:ext cx="2154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200" dirty="0" err="1">
                <a:solidFill>
                  <a:schemeClr val="tx1"/>
                </a:solidFill>
              </a:rPr>
              <a:t>CCDs</a:t>
            </a:r>
            <a:r>
              <a:rPr lang="it-IT" altLang="it-IT" sz="1200" dirty="0">
                <a:solidFill>
                  <a:schemeClr val="tx1"/>
                </a:solidFill>
              </a:rPr>
              <a:t>, </a:t>
            </a:r>
            <a:r>
              <a:rPr lang="it-IT" altLang="it-IT" sz="1200" dirty="0" err="1">
                <a:solidFill>
                  <a:schemeClr val="tx1"/>
                </a:solidFill>
              </a:rPr>
              <a:t>photographic</a:t>
            </a:r>
            <a:r>
              <a:rPr lang="it-IT" altLang="it-IT" sz="1200" dirty="0">
                <a:solidFill>
                  <a:schemeClr val="tx1"/>
                </a:solidFill>
              </a:rPr>
              <a:t> </a:t>
            </a:r>
            <a:r>
              <a:rPr lang="it-IT" altLang="it-IT" sz="1200" dirty="0" err="1">
                <a:solidFill>
                  <a:schemeClr val="tx1"/>
                </a:solidFill>
              </a:rPr>
              <a:t>films</a:t>
            </a:r>
            <a:r>
              <a:rPr lang="it-IT" altLang="it-IT" sz="1200" dirty="0">
                <a:solidFill>
                  <a:schemeClr val="tx1"/>
                </a:solidFill>
              </a:rPr>
              <a:t>, </a:t>
            </a:r>
            <a:r>
              <a:rPr lang="it-IT" altLang="it-IT" sz="1200" dirty="0" err="1">
                <a:solidFill>
                  <a:schemeClr val="tx1"/>
                </a:solidFill>
              </a:rPr>
              <a:t>phosphor-based</a:t>
            </a:r>
            <a:r>
              <a:rPr lang="it-IT" altLang="it-IT" sz="1200" dirty="0">
                <a:solidFill>
                  <a:schemeClr val="tx1"/>
                </a:solidFill>
              </a:rPr>
              <a:t> </a:t>
            </a:r>
            <a:r>
              <a:rPr lang="it-IT" altLang="it-IT" sz="1200" dirty="0" err="1">
                <a:solidFill>
                  <a:schemeClr val="tx1"/>
                </a:solidFill>
              </a:rPr>
              <a:t>imaging</a:t>
            </a:r>
            <a:r>
              <a:rPr lang="it-IT" altLang="it-IT" sz="1200" dirty="0">
                <a:solidFill>
                  <a:schemeClr val="tx1"/>
                </a:solidFill>
              </a:rPr>
              <a:t> </a:t>
            </a:r>
            <a:r>
              <a:rPr lang="it-IT" altLang="it-IT" sz="1200" dirty="0" err="1">
                <a:solidFill>
                  <a:schemeClr val="tx1"/>
                </a:solidFill>
              </a:rPr>
              <a:t>plates</a:t>
            </a:r>
            <a:r>
              <a:rPr lang="it-IT" altLang="it-IT" sz="1200" dirty="0">
                <a:solidFill>
                  <a:schemeClr val="tx1"/>
                </a:solidFill>
              </a:rPr>
              <a:t>, </a:t>
            </a:r>
            <a:r>
              <a:rPr lang="it-IT" altLang="it-IT" sz="1200" dirty="0" err="1">
                <a:solidFill>
                  <a:schemeClr val="tx1"/>
                </a:solidFill>
              </a:rPr>
              <a:t>photoresists</a:t>
            </a:r>
            <a:r>
              <a:rPr lang="it-IT" altLang="it-IT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4B1758BC-7AAA-B82F-76F8-6CCBF1CC5068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573119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D25D1-6355-4651-0931-B7E7C9775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B83615-0DA4-75A8-4B38-2D317AB0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48" y="298301"/>
            <a:ext cx="8229600" cy="800219"/>
          </a:xfrm>
        </p:spPr>
        <p:txBody>
          <a:bodyPr/>
          <a:lstStyle/>
          <a:p>
            <a:r>
              <a:rPr lang="it-IT" altLang="it-IT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Contact X-ray </a:t>
            </a:r>
            <a:r>
              <a:rPr lang="it-IT" altLang="it-IT" b="1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microscopy</a:t>
            </a:r>
            <a:r>
              <a:rPr lang="it-IT" altLang="it-IT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it-IT" altLang="it-IT" b="1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absorption</a:t>
            </a:r>
            <a:r>
              <a:rPr lang="it-IT" altLang="it-IT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b="1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contrast</a:t>
            </a:r>
            <a:br>
              <a:rPr lang="it-IT" altLang="it-IT" b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550E107-EACE-611F-5462-E978A4C8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4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A23320-C28D-F302-5761-6FA45F571807}"/>
              </a:ext>
            </a:extLst>
          </p:cNvPr>
          <p:cNvSpPr txBox="1"/>
          <p:nvPr/>
        </p:nvSpPr>
        <p:spPr>
          <a:xfrm>
            <a:off x="4771404" y="2004623"/>
            <a:ext cx="3915395" cy="307777"/>
          </a:xfrm>
          <a:prstGeom prst="rect">
            <a:avLst/>
          </a:prstGeom>
          <a:gradFill>
            <a:gsLst>
              <a:gs pos="0">
                <a:srgbClr val="FFFF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1400" b="1" dirty="0" err="1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Laboratory</a:t>
            </a:r>
            <a:r>
              <a:rPr lang="it-IT" altLang="it-IT" sz="1400" b="1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and compact X-</a:t>
            </a:r>
            <a:r>
              <a:rPr lang="it-IT" altLang="it-IT" sz="1400" b="1" dirty="0" err="1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ray</a:t>
            </a:r>
            <a:r>
              <a:rPr lang="it-IT" altLang="it-IT" sz="1400" b="1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400" b="1" dirty="0" err="1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sources</a:t>
            </a:r>
            <a:endParaRPr lang="it-IT" altLang="it-IT" sz="1400" dirty="0">
              <a:solidFill>
                <a:srgbClr val="C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EB86EC9E-A3EF-835C-256C-1DA078AC0000}"/>
              </a:ext>
            </a:extLst>
          </p:cNvPr>
          <p:cNvGrpSpPr/>
          <p:nvPr/>
        </p:nvGrpSpPr>
        <p:grpSpPr>
          <a:xfrm>
            <a:off x="467773" y="3441607"/>
            <a:ext cx="4277101" cy="1640934"/>
            <a:chOff x="125779" y="3803189"/>
            <a:chExt cx="4277101" cy="1640934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9A2CF8C6-4428-CBAA-1223-96CA36F3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779" y="3993277"/>
              <a:ext cx="3993007" cy="1301033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59B2A772-DF5F-D4C5-CB9C-66DF7678D192}"/>
                </a:ext>
              </a:extLst>
            </p:cNvPr>
            <p:cNvSpPr txBox="1"/>
            <p:nvPr/>
          </p:nvSpPr>
          <p:spPr>
            <a:xfrm>
              <a:off x="586011" y="3803189"/>
              <a:ext cx="313923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altLang="it-IT" sz="1200" b="1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High </a:t>
              </a:r>
              <a:r>
                <a:rPr lang="it-IT" altLang="it-IT" sz="1200" b="1" dirty="0" err="1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resolution</a:t>
              </a:r>
              <a:r>
                <a:rPr lang="it-IT" altLang="it-IT" sz="1200" b="1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imaging detector</a:t>
              </a:r>
              <a:endParaRPr lang="it-IT" sz="1200" b="1" dirty="0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B9F12C44-74AB-DCA6-7256-C38939E823AE}"/>
                </a:ext>
              </a:extLst>
            </p:cNvPr>
            <p:cNvSpPr txBox="1"/>
            <p:nvPr/>
          </p:nvSpPr>
          <p:spPr>
            <a:xfrm>
              <a:off x="197596" y="4039240"/>
              <a:ext cx="248541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altLang="it-IT" sz="1200" b="1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X-ray</a:t>
              </a:r>
              <a:endParaRPr lang="it-IT" sz="1200" b="1" dirty="0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78546424-F4D0-ADCC-8669-D1689D3CDE47}"/>
                </a:ext>
              </a:extLst>
            </p:cNvPr>
            <p:cNvSpPr txBox="1"/>
            <p:nvPr/>
          </p:nvSpPr>
          <p:spPr>
            <a:xfrm>
              <a:off x="1917462" y="4283756"/>
              <a:ext cx="248541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altLang="it-IT" sz="1200" b="1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Sample</a:t>
              </a:r>
              <a:endParaRPr lang="it-IT" sz="1200" b="1" dirty="0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D7F6C02B-2AE4-7629-A2B7-77026A2C5B90}"/>
                </a:ext>
              </a:extLst>
            </p:cNvPr>
            <p:cNvSpPr txBox="1"/>
            <p:nvPr/>
          </p:nvSpPr>
          <p:spPr>
            <a:xfrm>
              <a:off x="197596" y="5028625"/>
              <a:ext cx="197653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it-IT" altLang="it-IT" sz="1200" b="1" dirty="0" err="1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Photoresist</a:t>
              </a:r>
              <a:endParaRPr lang="it-IT" altLang="it-IT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l"/>
              <a:r>
                <a:rPr lang="it-IT" sz="900" b="0" i="0" u="none" strike="noStrike" baseline="0" dirty="0">
                  <a:latin typeface="+mj-lt"/>
                </a:rPr>
                <a:t>Poly-</a:t>
              </a:r>
              <a:r>
                <a:rPr lang="it-IT" sz="900" b="0" i="0" u="none" strike="noStrike" baseline="0" dirty="0" err="1">
                  <a:latin typeface="+mj-lt"/>
                </a:rPr>
                <a:t>Metyl</a:t>
              </a:r>
              <a:r>
                <a:rPr lang="it-IT" sz="900" dirty="0">
                  <a:latin typeface="+mj-lt"/>
                </a:rPr>
                <a:t>-</a:t>
              </a:r>
              <a:r>
                <a:rPr lang="it-IT" sz="900" b="0" i="0" u="none" strike="noStrike" baseline="0" dirty="0" err="1">
                  <a:latin typeface="+mj-lt"/>
                </a:rPr>
                <a:t>MetAchrilate</a:t>
              </a:r>
              <a:r>
                <a:rPr lang="it-IT" sz="900" b="0" i="0" u="none" strike="noStrike" baseline="0" dirty="0">
                  <a:latin typeface="+mj-lt"/>
                </a:rPr>
                <a:t> PMMA</a:t>
              </a:r>
              <a:endParaRPr lang="it-IT" sz="900" b="1" dirty="0">
                <a:latin typeface="+mj-lt"/>
              </a:endParaRPr>
            </a:p>
          </p:txBody>
        </p:sp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82B54D5-64AD-CBD3-A0C1-7B8C6BCF062E}"/>
              </a:ext>
            </a:extLst>
          </p:cNvPr>
          <p:cNvSpPr txBox="1"/>
          <p:nvPr/>
        </p:nvSpPr>
        <p:spPr>
          <a:xfrm>
            <a:off x="197596" y="1181977"/>
            <a:ext cx="35189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altLang="it-IT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Contact X-ray </a:t>
            </a:r>
            <a:r>
              <a:rPr lang="it-IT" altLang="it-IT" b="1" dirty="0" err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microscopy</a:t>
            </a:r>
            <a:r>
              <a:rPr lang="it-IT" altLang="it-IT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it-IT" b="1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C3832F0-5D7E-0551-04C1-532678297E20}"/>
              </a:ext>
            </a:extLst>
          </p:cNvPr>
          <p:cNvSpPr txBox="1"/>
          <p:nvPr/>
        </p:nvSpPr>
        <p:spPr>
          <a:xfrm>
            <a:off x="285750" y="1494221"/>
            <a:ext cx="703066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 b="1" dirty="0">
              <a:solidFill>
                <a:srgbClr val="FF3300"/>
              </a:solidFill>
              <a:latin typeface="Verdan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+mj-lt"/>
              </a:rPr>
              <a:t>No </a:t>
            </a:r>
            <a:r>
              <a:rPr lang="it-IT" altLang="it-IT" sz="1400" dirty="0" err="1">
                <a:latin typeface="+mj-lt"/>
              </a:rPr>
              <a:t>need</a:t>
            </a:r>
            <a:r>
              <a:rPr lang="it-IT" altLang="it-IT" sz="1400" dirty="0">
                <a:latin typeface="+mj-lt"/>
              </a:rPr>
              <a:t> of optical </a:t>
            </a:r>
            <a:r>
              <a:rPr lang="it-IT" altLang="it-IT" sz="1400" dirty="0" err="1">
                <a:latin typeface="+mj-lt"/>
              </a:rPr>
              <a:t>elements</a:t>
            </a:r>
            <a:endParaRPr lang="it-IT" altLang="it-IT" sz="1400" dirty="0">
              <a:latin typeface="+mj-lt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endParaRPr lang="it-IT" altLang="it-IT" sz="1400" dirty="0">
              <a:latin typeface="+mj-lt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latin typeface="+mj-lt"/>
              </a:rPr>
              <a:t>No </a:t>
            </a:r>
            <a:r>
              <a:rPr lang="it-IT" altLang="it-IT" sz="1400" dirty="0" err="1">
                <a:latin typeface="+mj-lt"/>
              </a:rPr>
              <a:t>coherent</a:t>
            </a:r>
            <a:r>
              <a:rPr lang="it-IT" altLang="it-IT" sz="1400" dirty="0">
                <a:latin typeface="+mj-lt"/>
              </a:rPr>
              <a:t> </a:t>
            </a:r>
            <a:r>
              <a:rPr lang="it-IT" altLang="it-IT" sz="1400" dirty="0" err="1">
                <a:latin typeface="+mj-lt"/>
              </a:rPr>
              <a:t>radiation</a:t>
            </a:r>
            <a:endParaRPr lang="it-IT" altLang="it-IT" sz="1400" dirty="0">
              <a:latin typeface="+mj-lt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endParaRPr lang="it-IT" altLang="it-IT" sz="1400" dirty="0">
              <a:latin typeface="+mj-lt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en-GB" altLang="it-IT" sz="1400" dirty="0">
                <a:latin typeface="+mj-lt"/>
              </a:rPr>
              <a:t>Imaging of biological samples in their living state in single shot exposure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endParaRPr lang="en-GB" altLang="it-IT" sz="1400" dirty="0">
              <a:latin typeface="+mj-lt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it-IT" sz="1400" dirty="0">
                <a:latin typeface="+mj-lt"/>
              </a:rPr>
              <a:t>-  Spatial resolution limited by: diffraction effect, penumbra blurring, detector. </a:t>
            </a:r>
            <a:endParaRPr lang="it-IT" altLang="it-IT" sz="1400" dirty="0">
              <a:latin typeface="+mj-lt"/>
            </a:endParaRP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D3FC219F-3B17-6AC5-BF18-380E1740A02A}"/>
              </a:ext>
            </a:extLst>
          </p:cNvPr>
          <p:cNvSpPr/>
          <p:nvPr/>
        </p:nvSpPr>
        <p:spPr>
          <a:xfrm>
            <a:off x="2824429" y="1929136"/>
            <a:ext cx="1760335" cy="43505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F2B018-8EF4-0B92-E826-1B42E4A03D27}"/>
              </a:ext>
            </a:extLst>
          </p:cNvPr>
          <p:cNvSpPr txBox="1"/>
          <p:nvPr/>
        </p:nvSpPr>
        <p:spPr>
          <a:xfrm>
            <a:off x="4502989" y="3448578"/>
            <a:ext cx="4470995" cy="258532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sz="1200" b="1" dirty="0">
                <a:latin typeface="+mj-lt"/>
              </a:rPr>
              <a:t>PMMA detector</a:t>
            </a:r>
          </a:p>
          <a:p>
            <a:endParaRPr lang="it-IT" sz="1200" dirty="0">
              <a:latin typeface="+mj-lt"/>
            </a:endParaRPr>
          </a:p>
          <a:p>
            <a:r>
              <a:rPr lang="it-IT" sz="1200" b="1" dirty="0">
                <a:solidFill>
                  <a:srgbClr val="00B050"/>
                </a:solidFill>
                <a:latin typeface="+mj-lt"/>
              </a:rPr>
              <a:t>- high </a:t>
            </a:r>
            <a:r>
              <a:rPr lang="it-IT" sz="1200" b="1" dirty="0" err="1">
                <a:solidFill>
                  <a:srgbClr val="00B050"/>
                </a:solidFill>
                <a:latin typeface="+mj-lt"/>
              </a:rPr>
              <a:t>spatial</a:t>
            </a:r>
            <a:r>
              <a:rPr lang="it-IT" sz="12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it-IT" sz="1200" b="1" dirty="0" err="1">
                <a:solidFill>
                  <a:srgbClr val="00B050"/>
                </a:solidFill>
                <a:latin typeface="+mj-lt"/>
              </a:rPr>
              <a:t>resolution</a:t>
            </a:r>
            <a:r>
              <a:rPr lang="it-IT" sz="1200" b="1" dirty="0">
                <a:solidFill>
                  <a:srgbClr val="00B050"/>
                </a:solidFill>
                <a:latin typeface="+mj-lt"/>
              </a:rPr>
              <a:t> - 10-nm scale </a:t>
            </a:r>
            <a:r>
              <a:rPr lang="it-IT" sz="1200" b="1" dirty="0" err="1">
                <a:solidFill>
                  <a:srgbClr val="00B050"/>
                </a:solidFill>
                <a:latin typeface="+mj-lt"/>
              </a:rPr>
              <a:t>spatial</a:t>
            </a:r>
            <a:r>
              <a:rPr lang="it-IT" sz="12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it-IT" sz="1200" b="1" dirty="0" err="1">
                <a:solidFill>
                  <a:srgbClr val="00B050"/>
                </a:solidFill>
                <a:latin typeface="+mj-lt"/>
              </a:rPr>
              <a:t>resolution</a:t>
            </a:r>
            <a:endParaRPr lang="it-IT" sz="1200" b="1" dirty="0">
              <a:solidFill>
                <a:srgbClr val="00B050"/>
              </a:solidFill>
              <a:latin typeface="+mj-lt"/>
            </a:endParaRPr>
          </a:p>
          <a:p>
            <a:endParaRPr lang="it-IT" sz="1200" dirty="0">
              <a:latin typeface="+mj-lt"/>
            </a:endParaRPr>
          </a:p>
          <a:p>
            <a:r>
              <a:rPr lang="it-IT" sz="1200" dirty="0">
                <a:latin typeface="+mj-lt"/>
              </a:rPr>
              <a:t>- </a:t>
            </a:r>
            <a:r>
              <a:rPr lang="it-IT" sz="1200" dirty="0" err="1">
                <a:latin typeface="+mj-lt"/>
              </a:rPr>
              <a:t>required</a:t>
            </a:r>
            <a:r>
              <a:rPr lang="it-IT" sz="1200" dirty="0">
                <a:latin typeface="+mj-lt"/>
              </a:rPr>
              <a:t> a </a:t>
            </a:r>
            <a:r>
              <a:rPr lang="it-IT" sz="1200" dirty="0" err="1">
                <a:latin typeface="+mj-lt"/>
              </a:rPr>
              <a:t>relatively</a:t>
            </a:r>
            <a:r>
              <a:rPr lang="it-IT" sz="1200" dirty="0">
                <a:latin typeface="+mj-lt"/>
              </a:rPr>
              <a:t> high-energy </a:t>
            </a:r>
            <a:r>
              <a:rPr lang="it-IT" sz="1200" dirty="0" err="1">
                <a:latin typeface="+mj-lt"/>
              </a:rPr>
              <a:t>density</a:t>
            </a:r>
            <a:r>
              <a:rPr lang="it-IT" sz="1200" dirty="0">
                <a:latin typeface="+mj-lt"/>
              </a:rPr>
              <a:t> of </a:t>
            </a:r>
            <a:r>
              <a:rPr lang="it-IT" sz="1200" dirty="0" err="1">
                <a:latin typeface="+mj-lt"/>
              </a:rPr>
              <a:t>illumination</a:t>
            </a:r>
            <a:r>
              <a:rPr lang="it-IT" sz="1200" dirty="0">
                <a:latin typeface="+mj-lt"/>
              </a:rPr>
              <a:t> (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≥ 2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mJ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/cm</a:t>
            </a:r>
            <a:r>
              <a:rPr lang="it-IT" sz="1200" baseline="30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</a:p>
          <a:p>
            <a:endParaRPr lang="it-IT" sz="12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poor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dynamic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range (5-6 bits). </a:t>
            </a:r>
          </a:p>
          <a:p>
            <a:endParaRPr lang="it-IT" sz="12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 after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exposure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and a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complicated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and time-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consuming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acquisition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reading through an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Atomic</a:t>
            </a:r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Force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Microscope</a:t>
            </a:r>
            <a:endParaRPr lang="it-IT" sz="12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2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 limited field of </a:t>
            </a:r>
            <a:r>
              <a:rPr lang="it-IT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view</a:t>
            </a:r>
            <a:endParaRPr lang="it-IT" sz="1200" dirty="0">
              <a:latin typeface="+mj-l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0CB177-FFEB-19EA-7633-61A8A9CDA0CB}"/>
              </a:ext>
            </a:extLst>
          </p:cNvPr>
          <p:cNvSpPr txBox="1"/>
          <p:nvPr/>
        </p:nvSpPr>
        <p:spPr>
          <a:xfrm>
            <a:off x="3239922" y="1214475"/>
            <a:ext cx="58610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The «contact mode» </a:t>
            </a:r>
            <a:r>
              <a:rPr lang="en-GB" sz="1400" dirty="0"/>
              <a:t>in absorption contrast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one of the </a:t>
            </a:r>
            <a:r>
              <a:rPr lang="it-IT" sz="1400" dirty="0" err="1"/>
              <a:t>simpler</a:t>
            </a:r>
            <a:r>
              <a:rPr lang="it-IT" sz="1400" dirty="0"/>
              <a:t> imaging technique. </a:t>
            </a:r>
          </a:p>
        </p:txBody>
      </p: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ABD4FC4F-526D-3069-0E40-7B2423CEB9D4}"/>
              </a:ext>
            </a:extLst>
          </p:cNvPr>
          <p:cNvSpPr txBox="1">
            <a:spLocks/>
          </p:cNvSpPr>
          <p:nvPr/>
        </p:nvSpPr>
        <p:spPr>
          <a:xfrm>
            <a:off x="1527858" y="6535784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39DE4E7-E7AF-BC9B-2B29-C57B0460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309" y="5136296"/>
            <a:ext cx="1091969" cy="11477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D551740-877C-3ABE-7AA1-66D47713F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046" y="5136296"/>
            <a:ext cx="1070766" cy="1195920"/>
          </a:xfrm>
          <a:prstGeom prst="rect">
            <a:avLst/>
          </a:prstGeom>
        </p:spPr>
      </p:pic>
      <p:sp>
        <p:nvSpPr>
          <p:cNvPr id="13" name="Rettangolo 1">
            <a:extLst>
              <a:ext uri="{FF2B5EF4-FFF2-40B4-BE49-F238E27FC236}">
                <a16:creationId xmlns:a16="http://schemas.microsoft.com/office/drawing/2014/main" id="{54308C95-21C4-476A-30DF-25C42F296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380" y="6313637"/>
            <a:ext cx="40052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it-IT" sz="1000" dirty="0">
                <a:solidFill>
                  <a:schemeClr val="tx1"/>
                </a:solidFill>
              </a:rPr>
              <a:t>L. Reale et al, </a:t>
            </a:r>
            <a:r>
              <a:rPr lang="en-US" altLang="it-IT" sz="1000" dirty="0" err="1">
                <a:solidFill>
                  <a:schemeClr val="tx1"/>
                </a:solidFill>
              </a:rPr>
              <a:t>Journ</a:t>
            </a:r>
            <a:r>
              <a:rPr lang="en-US" altLang="it-IT" sz="1000" dirty="0">
                <a:solidFill>
                  <a:schemeClr val="tx1"/>
                </a:solidFill>
              </a:rPr>
              <a:t> of Microscopy 258, 2, pp.127-139 (2015).</a:t>
            </a:r>
            <a:endParaRPr lang="it-IT" altLang="it-IT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49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0ABE8-BED8-7A08-9F11-2B18D0C91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1454DC-0303-8861-37C1-B614D0715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11" y="303802"/>
            <a:ext cx="8229600" cy="400110"/>
          </a:xfrm>
        </p:spPr>
        <p:txBody>
          <a:bodyPr/>
          <a:lstStyle/>
          <a:p>
            <a:r>
              <a:rPr lang="it-IT" dirty="0"/>
              <a:t>LiF-</a:t>
            </a:r>
            <a:r>
              <a:rPr lang="it-IT" dirty="0" err="1"/>
              <a:t>based</a:t>
            </a:r>
            <a:r>
              <a:rPr lang="it-IT" dirty="0"/>
              <a:t> X-ray imaging detectors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89A62F1-4458-C95A-3903-34FD3DE78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5</a:t>
            </a:fld>
            <a:endParaRPr lang="it-IT" dirty="0"/>
          </a:p>
        </p:txBody>
      </p:sp>
      <p:grpSp>
        <p:nvGrpSpPr>
          <p:cNvPr id="4" name="Group 20">
            <a:extLst>
              <a:ext uri="{FF2B5EF4-FFF2-40B4-BE49-F238E27FC236}">
                <a16:creationId xmlns:a16="http://schemas.microsoft.com/office/drawing/2014/main" id="{0A173D24-E1BC-2296-5CEF-E61565522224}"/>
              </a:ext>
            </a:extLst>
          </p:cNvPr>
          <p:cNvGrpSpPr>
            <a:grpSpLocks/>
          </p:cNvGrpSpPr>
          <p:nvPr/>
        </p:nvGrpSpPr>
        <p:grpSpPr bwMode="auto">
          <a:xfrm>
            <a:off x="647340" y="1344577"/>
            <a:ext cx="2832100" cy="1641475"/>
            <a:chOff x="4002" y="2169"/>
            <a:chExt cx="1784" cy="1034"/>
          </a:xfrm>
        </p:grpSpPr>
        <p:pic>
          <p:nvPicPr>
            <p:cNvPr id="5" name="Picture 21" descr="Centri F2">
              <a:extLst>
                <a:ext uri="{FF2B5EF4-FFF2-40B4-BE49-F238E27FC236}">
                  <a16:creationId xmlns:a16="http://schemas.microsoft.com/office/drawing/2014/main" id="{CE1B67F2-A014-04A7-F9D3-FD49104E3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2205"/>
              <a:ext cx="998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2" descr="Centri F2 Legenda">
              <a:extLst>
                <a:ext uri="{FF2B5EF4-FFF2-40B4-BE49-F238E27FC236}">
                  <a16:creationId xmlns:a16="http://schemas.microsoft.com/office/drawing/2014/main" id="{E339CEB9-5745-676F-9B88-B62FDCFAF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" y="2205"/>
              <a:ext cx="204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23">
              <a:extLst>
                <a:ext uri="{FF2B5EF4-FFF2-40B4-BE49-F238E27FC236}">
                  <a16:creationId xmlns:a16="http://schemas.microsoft.com/office/drawing/2014/main" id="{EC950482-98A7-1921-F3D0-18303EEE1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7" y="2169"/>
              <a:ext cx="49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F</a:t>
              </a:r>
              <a:r>
                <a:rPr lang="it-IT" sz="1200" baseline="300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-</a:t>
              </a:r>
            </a:p>
          </p:txBody>
        </p:sp>
        <p:sp>
          <p:nvSpPr>
            <p:cNvPr id="9" name="Text Box 24">
              <a:extLst>
                <a:ext uri="{FF2B5EF4-FFF2-40B4-BE49-F238E27FC236}">
                  <a16:creationId xmlns:a16="http://schemas.microsoft.com/office/drawing/2014/main" id="{47FC3A4A-6B85-40C2-3110-F38E781A3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2336"/>
              <a:ext cx="54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Li</a:t>
              </a:r>
              <a:r>
                <a:rPr lang="it-IT" sz="1200" baseline="300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</a:p>
          </p:txBody>
        </p:sp>
        <p:sp>
          <p:nvSpPr>
            <p:cNvPr id="10" name="Text Box 25">
              <a:extLst>
                <a:ext uri="{FF2B5EF4-FFF2-40B4-BE49-F238E27FC236}">
                  <a16:creationId xmlns:a16="http://schemas.microsoft.com/office/drawing/2014/main" id="{73431491-C8B2-80C9-211D-CB80368F7E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1" y="2460"/>
              <a:ext cx="54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  <a:r>
                <a:rPr lang="it-IT" sz="1200" baseline="30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12" name="Text Box 26">
              <a:extLst>
                <a:ext uri="{FF2B5EF4-FFF2-40B4-BE49-F238E27FC236}">
                  <a16:creationId xmlns:a16="http://schemas.microsoft.com/office/drawing/2014/main" id="{45DF7193-4273-1053-EBE8-1A6BF590DE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2" y="3012"/>
              <a:ext cx="37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Calibri" pitchFamily="34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Calibri" pitchFamily="34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Calibri" pitchFamily="34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itchFamily="34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itchFamily="34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>
                  <a:solidFill>
                    <a:schemeClr val="bg1"/>
                  </a:solidFill>
                  <a:latin typeface="+mn-lt"/>
                </a:rPr>
                <a:t>F</a:t>
              </a:r>
              <a:r>
                <a:rPr lang="it-IT" altLang="it-IT" sz="1200" b="1" baseline="-25000">
                  <a:solidFill>
                    <a:schemeClr val="bg1"/>
                  </a:solidFill>
                  <a:latin typeface="+mn-lt"/>
                </a:rPr>
                <a:t>2</a:t>
              </a:r>
              <a:r>
                <a:rPr lang="it-IT" altLang="it-IT" sz="1200" b="1">
                  <a:solidFill>
                    <a:schemeClr val="bg1"/>
                  </a:solidFill>
                  <a:latin typeface="+mn-lt"/>
                </a:rPr>
                <a:t> CC</a:t>
              </a:r>
            </a:p>
          </p:txBody>
        </p:sp>
      </p:grpSp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9E12251D-64EA-E654-FE58-C915B2171C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249101"/>
              </p:ext>
            </p:extLst>
          </p:nvPr>
        </p:nvGraphicFramePr>
        <p:xfrm>
          <a:off x="3119799" y="1401727"/>
          <a:ext cx="2569132" cy="1793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52900" imgH="2895600" progId="Origin50.Graph">
                  <p:embed/>
                </p:oleObj>
              </mc:Choice>
              <mc:Fallback>
                <p:oleObj name="Graph" r:id="rId4" imgW="4152900" imgH="2895600" progId="Origin50.Graph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12DF975A-1E8C-A99C-4AF1-EF85FED7C1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9799" y="1401727"/>
                        <a:ext cx="2569132" cy="179387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8">
            <a:extLst>
              <a:ext uri="{FF2B5EF4-FFF2-40B4-BE49-F238E27FC236}">
                <a16:creationId xmlns:a16="http://schemas.microsoft.com/office/drawing/2014/main" id="{E5FD19C0-5B9B-CC91-6052-BC9788C5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58" y="3487527"/>
            <a:ext cx="8414284" cy="2443746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40000"/>
              </a:spcBef>
              <a:buClrTx/>
              <a:buSzTx/>
              <a:buFontTx/>
              <a:buNone/>
            </a:pPr>
            <a:r>
              <a:rPr lang="it-IT" altLang="it-IT" sz="1400" b="1" u="sng" dirty="0">
                <a:solidFill>
                  <a:srgbClr val="C00000"/>
                </a:solidFill>
                <a:latin typeface="+mj-lt"/>
              </a:rPr>
              <a:t>PECULIARITIES </a:t>
            </a:r>
            <a:r>
              <a:rPr lang="it-IT" altLang="it-IT" sz="1400" b="1" dirty="0">
                <a:solidFill>
                  <a:srgbClr val="C00000"/>
                </a:solidFill>
                <a:latin typeface="+mj-lt"/>
              </a:rPr>
              <a:t>	</a:t>
            </a:r>
          </a:p>
          <a:p>
            <a:pPr defTabSz="914400" eaLnBrk="1" hangingPunct="1">
              <a:spcBef>
                <a:spcPct val="30000"/>
              </a:spcBef>
              <a:buClrTx/>
              <a:buSzTx/>
              <a:buFont typeface="Wingdings" pitchFamily="2" charset="2"/>
              <a:buChar char="Ø"/>
            </a:pPr>
            <a:r>
              <a:rPr lang="it-IT" altLang="it-IT" sz="1400" b="1" dirty="0">
                <a:solidFill>
                  <a:srgbClr val="003366"/>
                </a:solidFill>
                <a:latin typeface="+mj-lt"/>
              </a:rPr>
              <a:t> Multi-</a:t>
            </a:r>
            <a:r>
              <a:rPr lang="it-IT" altLang="it-IT" sz="1400" b="1" dirty="0" err="1">
                <a:solidFill>
                  <a:srgbClr val="003366"/>
                </a:solidFill>
                <a:latin typeface="+mj-lt"/>
              </a:rPr>
              <a:t>purpose</a:t>
            </a:r>
            <a:r>
              <a:rPr lang="it-IT" altLang="it-IT" sz="1400" b="1" dirty="0">
                <a:solidFill>
                  <a:srgbClr val="003366"/>
                </a:solidFill>
                <a:latin typeface="+mj-lt"/>
              </a:rPr>
              <a:t>: X-rays (20 eV-30 </a:t>
            </a:r>
            <a:r>
              <a:rPr lang="it-IT" altLang="it-IT" sz="1400" b="1" dirty="0" err="1">
                <a:solidFill>
                  <a:srgbClr val="003366"/>
                </a:solidFill>
                <a:latin typeface="+mj-lt"/>
              </a:rPr>
              <a:t>keV</a:t>
            </a:r>
            <a:r>
              <a:rPr lang="it-IT" altLang="it-IT" sz="1400" b="1" dirty="0">
                <a:solidFill>
                  <a:srgbClr val="003366"/>
                </a:solidFill>
                <a:latin typeface="+mj-lt"/>
              </a:rPr>
              <a:t>), </a:t>
            </a:r>
            <a:r>
              <a:rPr lang="it-IT" altLang="it-IT" sz="1400" b="1" dirty="0" err="1">
                <a:solidFill>
                  <a:srgbClr val="003366"/>
                </a:solidFill>
                <a:latin typeface="+mj-lt"/>
              </a:rPr>
              <a:t>thermal</a:t>
            </a:r>
            <a:r>
              <a:rPr lang="it-IT" altLang="it-IT" sz="1400" b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it-IT" altLang="it-IT" sz="1400" b="1" dirty="0" err="1">
                <a:solidFill>
                  <a:srgbClr val="003366"/>
                </a:solidFill>
                <a:latin typeface="+mj-lt"/>
              </a:rPr>
              <a:t>neutrons</a:t>
            </a:r>
            <a:r>
              <a:rPr lang="it-IT" altLang="it-IT" sz="1400" b="1" dirty="0">
                <a:solidFill>
                  <a:srgbClr val="003366"/>
                </a:solidFill>
                <a:latin typeface="+mj-lt"/>
              </a:rPr>
              <a:t>, </a:t>
            </a:r>
            <a:r>
              <a:rPr lang="it-IT" altLang="it-IT" sz="1400" b="1" dirty="0" err="1">
                <a:solidFill>
                  <a:srgbClr val="003366"/>
                </a:solidFill>
                <a:latin typeface="+mj-lt"/>
              </a:rPr>
              <a:t>protons</a:t>
            </a:r>
            <a:r>
              <a:rPr lang="it-IT" altLang="it-IT" sz="1400" b="1" dirty="0">
                <a:solidFill>
                  <a:srgbClr val="003366"/>
                </a:solidFill>
                <a:latin typeface="+mj-lt"/>
              </a:rPr>
              <a:t>, low-energy </a:t>
            </a:r>
            <a:r>
              <a:rPr lang="it-IT" altLang="it-IT" sz="1400" b="1" dirty="0" err="1">
                <a:solidFill>
                  <a:srgbClr val="003366"/>
                </a:solidFill>
                <a:latin typeface="+mj-lt"/>
              </a:rPr>
              <a:t>electrons</a:t>
            </a:r>
            <a:r>
              <a:rPr lang="it-IT" altLang="it-IT" sz="1400" b="1" dirty="0">
                <a:solidFill>
                  <a:srgbClr val="003366"/>
                </a:solidFill>
                <a:latin typeface="+mj-lt"/>
              </a:rPr>
              <a:t>, </a:t>
            </a:r>
            <a:r>
              <a:rPr lang="it-IT" altLang="it-IT" sz="1600" b="1" dirty="0">
                <a:solidFill>
                  <a:srgbClr val="003366"/>
                </a:solidFill>
                <a:latin typeface="Symbol" panose="05050102010706020507" pitchFamily="18" charset="2"/>
              </a:rPr>
              <a:t>g</a:t>
            </a:r>
            <a:r>
              <a:rPr lang="it-IT" altLang="it-IT" sz="1400" b="1" dirty="0">
                <a:solidFill>
                  <a:srgbClr val="003366"/>
                </a:solidFill>
                <a:latin typeface="+mj-lt"/>
              </a:rPr>
              <a:t> rays, ….. </a:t>
            </a:r>
          </a:p>
          <a:p>
            <a:pPr defTabSz="914400" eaLnBrk="1" hangingPunct="1">
              <a:spcBef>
                <a:spcPct val="30000"/>
              </a:spcBef>
              <a:buClrTx/>
              <a:buSzTx/>
              <a:buFont typeface="Wingdings" pitchFamily="2" charset="2"/>
              <a:buChar char="Ø"/>
            </a:pPr>
            <a:r>
              <a:rPr lang="en-US" altLang="it-IT" sz="1400" b="1" dirty="0">
                <a:solidFill>
                  <a:srgbClr val="00336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it-IT" sz="1400" b="1" dirty="0">
                <a:solidFill>
                  <a:srgbClr val="003366"/>
                </a:solidFill>
                <a:latin typeface="+mj-lt"/>
              </a:rPr>
              <a:t>high spatial resolution (intrinsic &lt; 2 nm, standard &lt; 250 nm)</a:t>
            </a:r>
          </a:p>
          <a:p>
            <a:pPr defTabSz="914400" eaLnBrk="1" hangingPunct="1">
              <a:spcBef>
                <a:spcPct val="30000"/>
              </a:spcBef>
              <a:buClrTx/>
              <a:buSzTx/>
              <a:buFont typeface="Wingdings" pitchFamily="2" charset="2"/>
              <a:buChar char="Ø"/>
            </a:pPr>
            <a:r>
              <a:rPr lang="en-US" altLang="it-IT" sz="1400" b="1" dirty="0">
                <a:solidFill>
                  <a:srgbClr val="00336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it-IT" sz="1400" b="1" dirty="0">
                <a:solidFill>
                  <a:srgbClr val="003366"/>
                </a:solidFill>
                <a:latin typeface="+mj-lt"/>
              </a:rPr>
              <a:t>large field of view ( &gt; 1 cm</a:t>
            </a:r>
            <a:r>
              <a:rPr lang="en-US" altLang="it-IT" sz="1400" b="1" baseline="30000" dirty="0">
                <a:solidFill>
                  <a:srgbClr val="003366"/>
                </a:solidFill>
                <a:latin typeface="+mj-lt"/>
              </a:rPr>
              <a:t>2 </a:t>
            </a:r>
            <a:r>
              <a:rPr lang="en-US" altLang="it-IT" sz="1400" b="1" dirty="0">
                <a:solidFill>
                  <a:srgbClr val="003366"/>
                </a:solidFill>
                <a:latin typeface="+mj-lt"/>
              </a:rPr>
              <a:t>)</a:t>
            </a:r>
          </a:p>
          <a:p>
            <a:pPr defTabSz="914400" eaLnBrk="1" hangingPunct="1">
              <a:spcBef>
                <a:spcPct val="30000"/>
              </a:spcBef>
              <a:buClrTx/>
              <a:buSzTx/>
              <a:buFont typeface="Wingdings" pitchFamily="2" charset="2"/>
              <a:buChar char="Ø"/>
            </a:pPr>
            <a:r>
              <a:rPr lang="en-US" altLang="it-IT" sz="1400" b="1" dirty="0">
                <a:solidFill>
                  <a:srgbClr val="003366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it-IT" sz="1400" b="1" dirty="0">
                <a:solidFill>
                  <a:srgbClr val="003366"/>
                </a:solidFill>
                <a:latin typeface="+mj-lt"/>
              </a:rPr>
              <a:t>wide dynamic range ( &gt; 10</a:t>
            </a:r>
            <a:r>
              <a:rPr lang="en-US" altLang="it-IT" sz="1400" b="1" baseline="30000" dirty="0">
                <a:solidFill>
                  <a:srgbClr val="003366"/>
                </a:solidFill>
                <a:latin typeface="+mj-lt"/>
              </a:rPr>
              <a:t>3</a:t>
            </a:r>
            <a:r>
              <a:rPr lang="en-US" altLang="it-IT" sz="1400" b="1" dirty="0">
                <a:solidFill>
                  <a:srgbClr val="003366"/>
                </a:solidFill>
                <a:latin typeface="+mj-lt"/>
              </a:rPr>
              <a:t>)</a:t>
            </a:r>
          </a:p>
          <a:p>
            <a:pPr defTabSz="914400" eaLnBrk="1" hangingPunct="1">
              <a:spcBef>
                <a:spcPct val="30000"/>
              </a:spcBef>
              <a:buClrTx/>
              <a:buSzTx/>
              <a:buFont typeface="Wingdings" pitchFamily="2" charset="2"/>
              <a:buChar char="Ø"/>
            </a:pPr>
            <a:r>
              <a:rPr lang="en-US" altLang="it-IT" sz="1400" b="1" dirty="0">
                <a:solidFill>
                  <a:srgbClr val="003366"/>
                </a:solidFill>
                <a:latin typeface="+mj-lt"/>
                <a:cs typeface="Times New Roman" pitchFamily="18" charset="0"/>
              </a:rPr>
              <a:t>easy handling: </a:t>
            </a:r>
            <a:r>
              <a:rPr lang="en-US" altLang="it-IT" sz="1400" dirty="0">
                <a:solidFill>
                  <a:srgbClr val="003366"/>
                </a:solidFill>
                <a:latin typeface="+mj-lt"/>
              </a:rPr>
              <a:t>no development needs and no sensitivity to visible light</a:t>
            </a:r>
          </a:p>
          <a:p>
            <a:pPr defTabSz="914400" eaLnBrk="1" hangingPunct="1">
              <a:spcBef>
                <a:spcPct val="30000"/>
              </a:spcBef>
              <a:buClrTx/>
              <a:buSzTx/>
              <a:buFont typeface="Wingdings" pitchFamily="2" charset="2"/>
              <a:buChar char="Ø"/>
            </a:pPr>
            <a:r>
              <a:rPr lang="en-US" altLang="it-IT" sz="1400" b="1" dirty="0">
                <a:solidFill>
                  <a:srgbClr val="003366"/>
                </a:solidFill>
                <a:latin typeface="+mj-lt"/>
                <a:cs typeface="Times New Roman" pitchFamily="18" charset="0"/>
              </a:rPr>
              <a:t> versatility: </a:t>
            </a:r>
            <a:r>
              <a:rPr lang="en-US" altLang="it-IT" sz="1400" dirty="0">
                <a:solidFill>
                  <a:srgbClr val="003366"/>
                </a:solidFill>
                <a:latin typeface="+mj-lt"/>
                <a:cs typeface="Times New Roman" pitchFamily="18" charset="0"/>
              </a:rPr>
              <a:t>film geometry </a:t>
            </a:r>
            <a:r>
              <a:rPr lang="en-US" altLang="it-IT" sz="1400" dirty="0">
                <a:solidFill>
                  <a:srgbClr val="003366"/>
                </a:solidFill>
                <a:latin typeface="+mj-lt"/>
              </a:rPr>
              <a:t>compatible with protective layers and different substrates</a:t>
            </a:r>
          </a:p>
          <a:p>
            <a:pPr defTabSz="914400" eaLnBrk="1" hangingPunct="1">
              <a:spcBef>
                <a:spcPct val="30000"/>
              </a:spcBef>
              <a:buClrTx/>
              <a:buSzTx/>
              <a:buFontTx/>
              <a:buNone/>
            </a:pPr>
            <a:endParaRPr lang="en-US" altLang="it-IT" sz="1000" b="1" u="sng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57CCFEE-B673-1D9B-D23D-772FB42CF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727" y="1128991"/>
            <a:ext cx="2614159" cy="2255873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D7E503F-DDEA-08BC-047B-B2CD97A164F2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814351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06E939-7DAD-460A-6E53-464B2BDE5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6</a:t>
            </a:fld>
            <a:endParaRPr lang="it-IT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276B350-30C8-BAC0-4397-FD35A4E4744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9700" y="314213"/>
            <a:ext cx="74238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dirty="0">
                <a:solidFill>
                  <a:schemeClr val="bg1"/>
                </a:solidFill>
              </a:rPr>
              <a:t>LiF film </a:t>
            </a:r>
            <a:r>
              <a:rPr lang="it-IT" altLang="it-IT" sz="2400" b="1" dirty="0" err="1">
                <a:solidFill>
                  <a:schemeClr val="bg1"/>
                </a:solidFill>
              </a:rPr>
              <a:t>deposition</a:t>
            </a:r>
            <a:r>
              <a:rPr lang="it-IT" altLang="it-IT" sz="2400" b="1" dirty="0">
                <a:solidFill>
                  <a:schemeClr val="bg1"/>
                </a:solidFill>
              </a:rPr>
              <a:t> by </a:t>
            </a:r>
            <a:r>
              <a:rPr lang="it-IT" altLang="it-IT" sz="2400" b="1" dirty="0" err="1">
                <a:solidFill>
                  <a:schemeClr val="bg1"/>
                </a:solidFill>
              </a:rPr>
              <a:t>physical</a:t>
            </a:r>
            <a:r>
              <a:rPr lang="it-IT" altLang="it-IT" sz="2400" b="1" dirty="0">
                <a:solidFill>
                  <a:schemeClr val="bg1"/>
                </a:solidFill>
              </a:rPr>
              <a:t> </a:t>
            </a:r>
            <a:r>
              <a:rPr lang="it-IT" altLang="it-IT" sz="2400" b="1" dirty="0" err="1">
                <a:solidFill>
                  <a:schemeClr val="bg1"/>
                </a:solidFill>
              </a:rPr>
              <a:t>vapour</a:t>
            </a:r>
            <a:r>
              <a:rPr lang="it-IT" altLang="it-IT" sz="2400" b="1" dirty="0">
                <a:solidFill>
                  <a:schemeClr val="bg1"/>
                </a:solidFill>
              </a:rPr>
              <a:t> </a:t>
            </a:r>
            <a:r>
              <a:rPr lang="it-IT" altLang="it-IT" sz="2400" b="1" dirty="0" err="1">
                <a:solidFill>
                  <a:schemeClr val="bg1"/>
                </a:solidFill>
              </a:rPr>
              <a:t>deposition</a:t>
            </a:r>
            <a:endParaRPr lang="it-IT" altLang="it-IT" sz="2400" b="1" dirty="0">
              <a:solidFill>
                <a:schemeClr val="bg1"/>
              </a:solidFill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72D30115-2DF4-D4BE-47FE-652DB30868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1125490"/>
            <a:ext cx="8353425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200">
              <a:latin typeface="+mj-lt"/>
            </a:endParaRPr>
          </a:p>
        </p:txBody>
      </p:sp>
      <p:sp>
        <p:nvSpPr>
          <p:cNvPr id="10" name="Text Box 232">
            <a:extLst>
              <a:ext uri="{FF2B5EF4-FFF2-40B4-BE49-F238E27FC236}">
                <a16:creationId xmlns:a16="http://schemas.microsoft.com/office/drawing/2014/main" id="{FB06FEFE-A4F0-3DF6-4862-1550DFB95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215628"/>
            <a:ext cx="41036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it-IT" sz="1200" u="sng" dirty="0">
                <a:latin typeface="+mj-lt"/>
              </a:rPr>
              <a:t>Deposition parameters</a:t>
            </a:r>
          </a:p>
          <a:p>
            <a:pPr eaLnBrk="0" hangingPunct="0"/>
            <a:r>
              <a:rPr lang="it-IT" altLang="it-IT" sz="1200" dirty="0">
                <a:latin typeface="+mj-lt"/>
              </a:rPr>
              <a:t>Pressure P &lt; 10-6 mbar</a:t>
            </a:r>
          </a:p>
          <a:p>
            <a:pPr eaLnBrk="0" hangingPunct="0"/>
            <a:r>
              <a:rPr lang="it-IT" altLang="it-IT" sz="1200" dirty="0" err="1">
                <a:latin typeface="+mj-lt"/>
              </a:rPr>
              <a:t>Evaporation</a:t>
            </a:r>
            <a:r>
              <a:rPr lang="it-IT" altLang="it-IT" sz="1200" dirty="0">
                <a:latin typeface="+mj-lt"/>
              </a:rPr>
              <a:t> rate R = 0.5-2 nm/s</a:t>
            </a:r>
          </a:p>
          <a:p>
            <a:pPr eaLnBrk="0" hangingPunct="0"/>
            <a:r>
              <a:rPr lang="it-IT" altLang="it-IT" sz="1200" dirty="0">
                <a:latin typeface="+mj-lt"/>
              </a:rPr>
              <a:t>Total film </a:t>
            </a:r>
            <a:r>
              <a:rPr lang="it-IT" altLang="it-IT" sz="1200" dirty="0" err="1">
                <a:latin typeface="+mj-lt"/>
              </a:rPr>
              <a:t>thickness</a:t>
            </a:r>
            <a:r>
              <a:rPr lang="it-IT" altLang="it-IT" sz="1200" dirty="0">
                <a:latin typeface="+mj-lt"/>
              </a:rPr>
              <a:t> t up to 6 </a:t>
            </a:r>
            <a:r>
              <a:rPr lang="it-IT" altLang="it-IT" sz="1200" dirty="0">
                <a:latin typeface="+mj-lt"/>
                <a:sym typeface="Symbol" panose="05050102010706020507" pitchFamily="18" charset="2"/>
              </a:rPr>
              <a:t></a:t>
            </a:r>
            <a:r>
              <a:rPr lang="it-IT" altLang="it-IT" sz="1200" dirty="0">
                <a:latin typeface="+mj-lt"/>
              </a:rPr>
              <a:t>m</a:t>
            </a:r>
          </a:p>
          <a:p>
            <a:pPr eaLnBrk="0" hangingPunct="0"/>
            <a:r>
              <a:rPr lang="it-IT" altLang="it-IT" sz="1200" dirty="0" err="1">
                <a:latin typeface="+mj-lt"/>
              </a:rPr>
              <a:t>Substrate</a:t>
            </a:r>
            <a:r>
              <a:rPr lang="it-IT" altLang="it-IT" sz="1200" dirty="0">
                <a:latin typeface="+mj-lt"/>
              </a:rPr>
              <a:t> temperature  </a:t>
            </a:r>
            <a:r>
              <a:rPr lang="it-IT" altLang="it-IT" sz="1200" dirty="0" err="1">
                <a:latin typeface="+mj-lt"/>
              </a:rPr>
              <a:t>Ts</a:t>
            </a:r>
            <a:r>
              <a:rPr lang="it-IT" altLang="it-IT" sz="1200" dirty="0">
                <a:latin typeface="+mj-lt"/>
              </a:rPr>
              <a:t> = 30-350 °C</a:t>
            </a:r>
            <a:endParaRPr lang="en-GB" altLang="it-IT" sz="1200" dirty="0">
              <a:latin typeface="+mj-lt"/>
            </a:endParaRPr>
          </a:p>
        </p:txBody>
      </p:sp>
      <p:sp>
        <p:nvSpPr>
          <p:cNvPr id="12" name="Text Box 234">
            <a:extLst>
              <a:ext uri="{FF2B5EF4-FFF2-40B4-BE49-F238E27FC236}">
                <a16:creationId xmlns:a16="http://schemas.microsoft.com/office/drawing/2014/main" id="{6E6FD885-3DDD-EDFA-0FDA-53FA5EDF6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1190577"/>
            <a:ext cx="6601883" cy="15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95000"/>
              </a:lnSpc>
              <a:spcBef>
                <a:spcPts val="1125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None/>
            </a:pPr>
            <a:r>
              <a:rPr lang="en-GB" altLang="it-IT" sz="1200" dirty="0">
                <a:latin typeface="+mj-lt"/>
                <a:cs typeface="Times New Roman" panose="02020603050405020304" pitchFamily="18" charset="0"/>
              </a:rPr>
              <a:t>Polycrystalline </a:t>
            </a:r>
            <a:r>
              <a:rPr lang="en-GB" altLang="it-IT" sz="1200" dirty="0" err="1">
                <a:latin typeface="+mj-lt"/>
                <a:cs typeface="Times New Roman" panose="02020603050405020304" pitchFamily="18" charset="0"/>
              </a:rPr>
              <a:t>LiF</a:t>
            </a:r>
            <a:r>
              <a:rPr lang="en-GB" altLang="it-IT" sz="1200" dirty="0">
                <a:latin typeface="+mj-lt"/>
                <a:cs typeface="Times New Roman" panose="02020603050405020304" pitchFamily="18" charset="0"/>
              </a:rPr>
              <a:t> films are grown by thermal evaporation on amorphous (glass, silica, silica on silicon, …) and crystalline (</a:t>
            </a:r>
            <a:r>
              <a:rPr lang="en-GB" altLang="it-IT" sz="1200" dirty="0" err="1">
                <a:latin typeface="+mj-lt"/>
                <a:cs typeface="Times New Roman" panose="02020603050405020304" pitchFamily="18" charset="0"/>
              </a:rPr>
              <a:t>LiF</a:t>
            </a:r>
            <a:r>
              <a:rPr lang="en-GB" altLang="it-IT" sz="1200" dirty="0">
                <a:latin typeface="+mj-lt"/>
                <a:cs typeface="Times New Roman" panose="02020603050405020304" pitchFamily="18" charset="0"/>
              </a:rPr>
              <a:t> single crystals, </a:t>
            </a:r>
            <a:r>
              <a:rPr lang="en-GB" altLang="it-IT" sz="1200" dirty="0" err="1">
                <a:latin typeface="+mj-lt"/>
                <a:cs typeface="Times New Roman" panose="02020603050405020304" pitchFamily="18" charset="0"/>
              </a:rPr>
              <a:t>NaF</a:t>
            </a:r>
            <a:r>
              <a:rPr lang="en-GB" altLang="it-IT" sz="1200" dirty="0">
                <a:latin typeface="+mj-lt"/>
                <a:cs typeface="Times New Roman" panose="02020603050405020304" pitchFamily="18" charset="0"/>
              </a:rPr>
              <a:t>, MgF</a:t>
            </a:r>
            <a:r>
              <a:rPr lang="en-GB" altLang="it-IT" sz="1200" baseline="-30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en-GB" altLang="it-IT" sz="1200" dirty="0">
                <a:latin typeface="+mj-lt"/>
                <a:cs typeface="Times New Roman" panose="02020603050405020304" pitchFamily="18" charset="0"/>
              </a:rPr>
              <a:t>, silicon, …) substrates. The structural, morphological and optical properties of the films are strongly dependent on</a:t>
            </a:r>
          </a:p>
          <a:p>
            <a:pPr algn="just">
              <a:lnSpc>
                <a:spcPct val="95000"/>
              </a:lnSpc>
              <a:spcBef>
                <a:spcPts val="1125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altLang="it-IT" sz="1200" dirty="0">
                <a:latin typeface="+mj-lt"/>
                <a:cs typeface="Times New Roman" panose="02020603050405020304" pitchFamily="18" charset="0"/>
              </a:rPr>
              <a:t> the nature of the substrate		</a:t>
            </a:r>
          </a:p>
          <a:p>
            <a:pPr algn="just">
              <a:lnSpc>
                <a:spcPct val="95000"/>
              </a:lnSpc>
              <a:spcBef>
                <a:spcPts val="1125"/>
              </a:spcBef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altLang="it-IT" sz="1200" dirty="0">
                <a:latin typeface="+mj-lt"/>
                <a:cs typeface="Times New Roman" panose="02020603050405020304" pitchFamily="18" charset="0"/>
              </a:rPr>
              <a:t>the deposition parameters: T</a:t>
            </a:r>
            <a:r>
              <a:rPr lang="en-GB" altLang="it-IT" sz="1200" baseline="-30000" dirty="0">
                <a:latin typeface="+mj-lt"/>
                <a:cs typeface="Times New Roman" panose="02020603050405020304" pitchFamily="18" charset="0"/>
              </a:rPr>
              <a:t>s </a:t>
            </a:r>
            <a:r>
              <a:rPr lang="en-GB" altLang="it-IT" sz="1200" dirty="0">
                <a:latin typeface="+mj-lt"/>
                <a:cs typeface="Times New Roman" panose="02020603050405020304" pitchFamily="18" charset="0"/>
              </a:rPr>
              <a:t>, t, R</a:t>
            </a:r>
          </a:p>
          <a:p>
            <a:pPr algn="just">
              <a:spcBef>
                <a:spcPts val="1125"/>
              </a:spcBef>
              <a:buClr>
                <a:srgbClr val="FF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it-IT" sz="1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250">
            <a:extLst>
              <a:ext uri="{FF2B5EF4-FFF2-40B4-BE49-F238E27FC236}">
                <a16:creationId xmlns:a16="http://schemas.microsoft.com/office/drawing/2014/main" id="{35507CD3-265D-01CC-BF2A-7E0A2A62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7" y="3227102"/>
            <a:ext cx="20510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251">
            <a:extLst>
              <a:ext uri="{FF2B5EF4-FFF2-40B4-BE49-F238E27FC236}">
                <a16:creationId xmlns:a16="http://schemas.microsoft.com/office/drawing/2014/main" id="{4F7F5396-B9FD-84AC-1292-A10ABDC55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19" y="2765437"/>
            <a:ext cx="219551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it-IT" altLang="it-IT" sz="800" b="1" dirty="0">
                <a:solidFill>
                  <a:schemeClr val="tx1"/>
                </a:solidFill>
                <a:latin typeface="+mj-lt"/>
              </a:rPr>
              <a:t>SEM </a:t>
            </a:r>
            <a:r>
              <a:rPr lang="it-IT" altLang="it-IT" sz="800" b="1" dirty="0" err="1">
                <a:solidFill>
                  <a:schemeClr val="tx1"/>
                </a:solidFill>
                <a:latin typeface="+mj-lt"/>
              </a:rPr>
              <a:t>micrograph</a:t>
            </a:r>
            <a:r>
              <a:rPr lang="it-IT" altLang="it-IT" sz="800" b="1" dirty="0">
                <a:solidFill>
                  <a:schemeClr val="tx1"/>
                </a:solidFill>
                <a:latin typeface="+mj-lt"/>
              </a:rPr>
              <a:t> of the </a:t>
            </a:r>
            <a:r>
              <a:rPr lang="it-IT" altLang="it-IT" sz="800" b="1" dirty="0" err="1">
                <a:solidFill>
                  <a:schemeClr val="tx1"/>
                </a:solidFill>
                <a:latin typeface="+mj-lt"/>
              </a:rPr>
              <a:t>surface</a:t>
            </a:r>
            <a:r>
              <a:rPr lang="it-IT" altLang="it-IT" sz="800" b="1" dirty="0">
                <a:solidFill>
                  <a:schemeClr val="tx1"/>
                </a:solidFill>
                <a:latin typeface="+mj-lt"/>
              </a:rPr>
              <a:t> of a LiF film 1.8 </a:t>
            </a:r>
            <a:r>
              <a:rPr lang="it-IT" altLang="it-IT" sz="800" b="1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it-IT" altLang="it-IT" sz="800" b="1" dirty="0">
                <a:solidFill>
                  <a:schemeClr val="tx1"/>
                </a:solidFill>
                <a:latin typeface="+mj-lt"/>
              </a:rPr>
              <a:t>m </a:t>
            </a:r>
            <a:r>
              <a:rPr lang="it-IT" altLang="it-IT" sz="800" b="1" dirty="0" err="1">
                <a:solidFill>
                  <a:schemeClr val="tx1"/>
                </a:solidFill>
                <a:latin typeface="+mj-lt"/>
              </a:rPr>
              <a:t>thick</a:t>
            </a:r>
            <a:r>
              <a:rPr lang="it-IT" altLang="it-IT" sz="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it-IT" sz="800" b="1" dirty="0" err="1">
                <a:solidFill>
                  <a:schemeClr val="tx1"/>
                </a:solidFill>
                <a:latin typeface="+mj-lt"/>
              </a:rPr>
              <a:t>thermally</a:t>
            </a:r>
            <a:r>
              <a:rPr lang="it-IT" altLang="it-IT" sz="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it-IT" sz="800" b="1" dirty="0" err="1">
                <a:solidFill>
                  <a:schemeClr val="tx1"/>
                </a:solidFill>
                <a:latin typeface="+mj-lt"/>
              </a:rPr>
              <a:t>evaporated</a:t>
            </a:r>
            <a:r>
              <a:rPr lang="it-IT" altLang="it-IT" sz="800" b="1" dirty="0">
                <a:solidFill>
                  <a:schemeClr val="tx1"/>
                </a:solidFill>
                <a:latin typeface="+mj-lt"/>
              </a:rPr>
              <a:t> on a silicon </a:t>
            </a:r>
            <a:r>
              <a:rPr lang="it-IT" altLang="it-IT" sz="800" b="1" dirty="0" err="1">
                <a:solidFill>
                  <a:schemeClr val="tx1"/>
                </a:solidFill>
                <a:latin typeface="+mj-lt"/>
              </a:rPr>
              <a:t>substrate</a:t>
            </a:r>
            <a:r>
              <a:rPr lang="it-IT" altLang="it-IT" sz="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it-IT" sz="800" b="1" dirty="0" err="1">
                <a:solidFill>
                  <a:schemeClr val="tx1"/>
                </a:solidFill>
                <a:latin typeface="+mj-lt"/>
              </a:rPr>
              <a:t>at</a:t>
            </a:r>
            <a:r>
              <a:rPr lang="it-IT" altLang="it-IT" sz="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altLang="it-IT" sz="800" b="1" dirty="0" err="1">
                <a:solidFill>
                  <a:schemeClr val="tx1"/>
                </a:solidFill>
                <a:latin typeface="+mj-lt"/>
              </a:rPr>
              <a:t>Ts</a:t>
            </a:r>
            <a:r>
              <a:rPr lang="it-IT" altLang="it-IT" sz="800" b="1" dirty="0">
                <a:solidFill>
                  <a:schemeClr val="tx1"/>
                </a:solidFill>
                <a:latin typeface="+mj-lt"/>
              </a:rPr>
              <a:t> = 250 °C</a:t>
            </a:r>
          </a:p>
        </p:txBody>
      </p:sp>
      <p:pic>
        <p:nvPicPr>
          <p:cNvPr id="15" name="Picture 235">
            <a:extLst>
              <a:ext uri="{FF2B5EF4-FFF2-40B4-BE49-F238E27FC236}">
                <a16:creationId xmlns:a16="http://schemas.microsoft.com/office/drawing/2014/main" id="{DD68CBE2-8671-90DE-AAFB-854B1845C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734" y="2402135"/>
            <a:ext cx="1806575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8">
            <a:extLst>
              <a:ext uri="{FF2B5EF4-FFF2-40B4-BE49-F238E27FC236}">
                <a16:creationId xmlns:a16="http://schemas.microsoft.com/office/drawing/2014/main" id="{9C6FC519-0F7E-A0DB-A214-C57ECC83A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103" y="3739575"/>
            <a:ext cx="20685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just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200" b="1" dirty="0">
                <a:solidFill>
                  <a:schemeClr val="tx1"/>
                </a:solidFill>
                <a:latin typeface="+mj-lt"/>
              </a:rPr>
              <a:t>LiF film on Si </a:t>
            </a:r>
            <a:r>
              <a:rPr lang="it-IT" altLang="it-IT" sz="1200" b="1" dirty="0" err="1">
                <a:solidFill>
                  <a:schemeClr val="tx1"/>
                </a:solidFill>
                <a:latin typeface="+mj-lt"/>
              </a:rPr>
              <a:t>substrate</a:t>
            </a:r>
            <a:endParaRPr lang="it-IT" altLang="it-IT" sz="1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22D03286-93CA-9EE2-49DB-D0BB3CBB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583" y="1247398"/>
            <a:ext cx="2151592" cy="123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2F56F7FA-9D3E-361F-92C2-85E42A06B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734" y="4109203"/>
            <a:ext cx="2333290" cy="11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E514EF9-5CC1-0813-B2D5-154A5A715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096" y="6545801"/>
            <a:ext cx="583933" cy="19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968F305-6A95-3617-8015-A8977310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29" y="2389285"/>
            <a:ext cx="583933" cy="19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3">
            <a:extLst>
              <a:ext uri="{FF2B5EF4-FFF2-40B4-BE49-F238E27FC236}">
                <a16:creationId xmlns:a16="http://schemas.microsoft.com/office/drawing/2014/main" id="{79187340-E2B1-B176-3729-D7466E40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16" y="2892020"/>
            <a:ext cx="3602913" cy="384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piè di pagina 6">
            <a:extLst>
              <a:ext uri="{FF2B5EF4-FFF2-40B4-BE49-F238E27FC236}">
                <a16:creationId xmlns:a16="http://schemas.microsoft.com/office/drawing/2014/main" id="{1686A10A-0B24-0BEE-A193-123038409BD0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2233438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46C1D2D2-BEBB-B46D-EAE8-003713FA1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476" y="3465620"/>
            <a:ext cx="3519708" cy="3115987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FF2339-69BA-9022-1BFA-EFCEB04DF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7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ECB9276-C881-BDA2-9326-82652EA6792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50" y="1281276"/>
            <a:ext cx="3319705" cy="247166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60">
            <a:extLst>
              <a:ext uri="{FF2B5EF4-FFF2-40B4-BE49-F238E27FC236}">
                <a16:creationId xmlns:a16="http://schemas.microsoft.com/office/drawing/2014/main" id="{E0180BA5-5FD7-C544-D8DA-6E8030981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546" y="1032842"/>
            <a:ext cx="47847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GB" altLang="it-IT" sz="1200" b="1" dirty="0">
                <a:solidFill>
                  <a:srgbClr val="3333FF"/>
                </a:solidFill>
                <a:latin typeface="Verdana" pitchFamily="34" charset="0"/>
                <a:cs typeface="Times New Roman" pitchFamily="18" charset="0"/>
              </a:rPr>
              <a:t>Light source</a:t>
            </a:r>
            <a:r>
              <a:rPr lang="en-GB" altLang="it-IT" sz="1200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GB" altLang="it-IT" sz="1200" b="1" dirty="0">
                <a:solidFill>
                  <a:srgbClr val="3333FF"/>
                </a:solidFill>
                <a:latin typeface="Verdana" pitchFamily="34" charset="0"/>
                <a:cs typeface="Times New Roman" pitchFamily="18" charset="0"/>
              </a:rPr>
              <a:t>laser diodes (</a:t>
            </a:r>
            <a:r>
              <a:rPr lang="en-GB" altLang="it-IT" sz="1200" b="1" dirty="0" err="1">
                <a:solidFill>
                  <a:srgbClr val="3333FF"/>
                </a:solidFill>
                <a:latin typeface="Symbol" panose="05050102010706020507" pitchFamily="18" charset="2"/>
                <a:cs typeface="Times New Roman" pitchFamily="18" charset="0"/>
              </a:rPr>
              <a:t>l</a:t>
            </a:r>
            <a:r>
              <a:rPr lang="en-GB" altLang="it-IT" sz="1200" b="1" dirty="0" err="1">
                <a:solidFill>
                  <a:srgbClr val="3333FF"/>
                </a:solidFill>
                <a:latin typeface="Verdana" pitchFamily="34" charset="0"/>
                <a:cs typeface="Times New Roman" pitchFamily="18" charset="0"/>
              </a:rPr>
              <a:t>em</a:t>
            </a:r>
            <a:r>
              <a:rPr lang="en-GB" altLang="it-IT" sz="1200" b="1" dirty="0">
                <a:solidFill>
                  <a:srgbClr val="3333FF"/>
                </a:solidFill>
                <a:latin typeface="Verdana" pitchFamily="34" charset="0"/>
                <a:cs typeface="Times New Roman" pitchFamily="18" charset="0"/>
              </a:rPr>
              <a:t> = 445 nm, 532 nm). </a:t>
            </a:r>
            <a:endParaRPr lang="en-US" altLang="it-IT" sz="1200" b="1" dirty="0">
              <a:solidFill>
                <a:srgbClr val="3333FF"/>
              </a:solidFill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9D797B96-95B5-E91B-5DCA-8101ED30D262}"/>
              </a:ext>
            </a:extLst>
          </p:cNvPr>
          <p:cNvGrpSpPr/>
          <p:nvPr/>
        </p:nvGrpSpPr>
        <p:grpSpPr>
          <a:xfrm>
            <a:off x="523028" y="3796931"/>
            <a:ext cx="2484715" cy="2471663"/>
            <a:chOff x="1721439" y="4072977"/>
            <a:chExt cx="2191421" cy="2239172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890C6C1A-333F-B453-65A4-4021FF8226A3}"/>
                </a:ext>
              </a:extLst>
            </p:cNvPr>
            <p:cNvGrpSpPr/>
            <p:nvPr/>
          </p:nvGrpSpPr>
          <p:grpSpPr>
            <a:xfrm>
              <a:off x="1721439" y="4072977"/>
              <a:ext cx="2191421" cy="2239172"/>
              <a:chOff x="4157669" y="613813"/>
              <a:chExt cx="2191421" cy="2239172"/>
            </a:xfrm>
          </p:grpSpPr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D35B2EB4-5590-5D06-284B-FBE480399F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7669" y="613813"/>
                <a:ext cx="2191421" cy="2239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F56D755A-4B15-5279-F2B0-14CDC0A00E87}"/>
                  </a:ext>
                </a:extLst>
              </p:cNvPr>
              <p:cNvSpPr/>
              <p:nvPr/>
            </p:nvSpPr>
            <p:spPr>
              <a:xfrm>
                <a:off x="5076260" y="1363672"/>
                <a:ext cx="1262258" cy="7241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DC91DBF8-E338-9A1E-9DDE-92074234D079}"/>
                  </a:ext>
                </a:extLst>
              </p:cNvPr>
              <p:cNvSpPr/>
              <p:nvPr/>
            </p:nvSpPr>
            <p:spPr>
              <a:xfrm>
                <a:off x="5076260" y="1511668"/>
                <a:ext cx="901696" cy="16868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1CCB342B-99A7-1C36-13EA-515EB9F67021}"/>
                </a:ext>
              </a:extLst>
            </p:cNvPr>
            <p:cNvGrpSpPr/>
            <p:nvPr/>
          </p:nvGrpSpPr>
          <p:grpSpPr>
            <a:xfrm>
              <a:off x="2207033" y="4169677"/>
              <a:ext cx="348847" cy="1960938"/>
              <a:chOff x="2207033" y="4169677"/>
              <a:chExt cx="348847" cy="1960938"/>
            </a:xfrm>
          </p:grpSpPr>
          <p:cxnSp>
            <p:nvCxnSpPr>
              <p:cNvPr id="16" name="Connettore 2 15">
                <a:extLst>
                  <a:ext uri="{FF2B5EF4-FFF2-40B4-BE49-F238E27FC236}">
                    <a16:creationId xmlns:a16="http://schemas.microsoft.com/office/drawing/2014/main" id="{9576A6BB-966D-24BF-F2DD-8439576AC6F5}"/>
                  </a:ext>
                </a:extLst>
              </p:cNvPr>
              <p:cNvCxnSpPr/>
              <p:nvPr/>
            </p:nvCxnSpPr>
            <p:spPr>
              <a:xfrm flipV="1">
                <a:off x="2302173" y="4169677"/>
                <a:ext cx="1" cy="15240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2 16">
                <a:extLst>
                  <a:ext uri="{FF2B5EF4-FFF2-40B4-BE49-F238E27FC236}">
                    <a16:creationId xmlns:a16="http://schemas.microsoft.com/office/drawing/2014/main" id="{2F7CE39D-BAEE-55E9-F076-D4F8686EA554}"/>
                  </a:ext>
                </a:extLst>
              </p:cNvPr>
              <p:cNvCxnSpPr/>
              <p:nvPr/>
            </p:nvCxnSpPr>
            <p:spPr>
              <a:xfrm flipH="1" flipV="1">
                <a:off x="2302173" y="4805617"/>
                <a:ext cx="10572" cy="31823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BC2EE532-F5ED-4E68-2A40-2CC9163AC764}"/>
                  </a:ext>
                </a:extLst>
              </p:cNvPr>
              <p:cNvCxnSpPr/>
              <p:nvPr/>
            </p:nvCxnSpPr>
            <p:spPr>
              <a:xfrm flipV="1">
                <a:off x="2302173" y="4662906"/>
                <a:ext cx="2" cy="7247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5F2E3126-CF99-D278-5C50-EB19981A324B}"/>
                  </a:ext>
                </a:extLst>
              </p:cNvPr>
              <p:cNvCxnSpPr/>
              <p:nvPr/>
            </p:nvCxnSpPr>
            <p:spPr>
              <a:xfrm flipV="1">
                <a:off x="2312745" y="5200754"/>
                <a:ext cx="0" cy="24731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65B946F7-F7EC-4CA7-236D-DA6C2B766E2A}"/>
                  </a:ext>
                </a:extLst>
              </p:cNvPr>
              <p:cNvCxnSpPr/>
              <p:nvPr/>
            </p:nvCxnSpPr>
            <p:spPr>
              <a:xfrm flipV="1">
                <a:off x="2312745" y="5764249"/>
                <a:ext cx="0" cy="12365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24394752-8D47-60DC-AA72-9EB5371DBA64}"/>
                  </a:ext>
                </a:extLst>
              </p:cNvPr>
              <p:cNvSpPr/>
              <p:nvPr/>
            </p:nvSpPr>
            <p:spPr>
              <a:xfrm>
                <a:off x="2207033" y="5945621"/>
                <a:ext cx="348847" cy="18499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B28DA8A-4728-E67B-A5D3-A2978CB06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12" y="3509996"/>
            <a:ext cx="583933" cy="19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olo 1">
            <a:extLst>
              <a:ext uri="{FF2B5EF4-FFF2-40B4-BE49-F238E27FC236}">
                <a16:creationId xmlns:a16="http://schemas.microsoft.com/office/drawing/2014/main" id="{26D7D6E7-D277-7E17-1E06-C32757698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79" y="316996"/>
            <a:ext cx="8229600" cy="400110"/>
          </a:xfrm>
        </p:spPr>
        <p:txBody>
          <a:bodyPr/>
          <a:lstStyle/>
          <a:p>
            <a:r>
              <a:rPr lang="it-IT" dirty="0"/>
              <a:t>Read out: Confocal Laser Scanning </a:t>
            </a:r>
            <a:r>
              <a:rPr lang="it-IT" dirty="0" err="1"/>
              <a:t>Microscope</a:t>
            </a:r>
            <a:r>
              <a:rPr lang="it-IT" dirty="0"/>
              <a:t> </a:t>
            </a:r>
          </a:p>
        </p:txBody>
      </p:sp>
      <p:sp>
        <p:nvSpPr>
          <p:cNvPr id="15" name="Text Box 60">
            <a:extLst>
              <a:ext uri="{FF2B5EF4-FFF2-40B4-BE49-F238E27FC236}">
                <a16:creationId xmlns:a16="http://schemas.microsoft.com/office/drawing/2014/main" id="{430CF70D-33DC-68B7-5369-C677AA2CE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303" y="4123385"/>
            <a:ext cx="2642085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GB" altLang="it-IT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Detection system </a:t>
            </a:r>
            <a:r>
              <a:rPr lang="en-GB" altLang="it-IT" sz="1200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The fluorescence signals are recorded simultaneously by two photomultipliers with proper emission filters to select the </a:t>
            </a:r>
            <a:r>
              <a:rPr lang="en-GB" altLang="it-IT" sz="1200" b="1" dirty="0">
                <a:solidFill>
                  <a:srgbClr val="00B050"/>
                </a:solidFill>
                <a:latin typeface="Verdana" pitchFamily="34" charset="0"/>
                <a:cs typeface="Times New Roman" pitchFamily="18" charset="0"/>
              </a:rPr>
              <a:t>green</a:t>
            </a:r>
            <a:r>
              <a:rPr lang="en-GB" altLang="it-IT" sz="1200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 and </a:t>
            </a:r>
            <a:r>
              <a:rPr lang="en-GB" altLang="it-IT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red</a:t>
            </a:r>
            <a:r>
              <a:rPr lang="en-GB" altLang="it-IT" sz="1200" dirty="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rPr>
              <a:t> emissions.</a:t>
            </a:r>
          </a:p>
          <a:p>
            <a:pPr algn="just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GB" altLang="it-IT" sz="1200" dirty="0">
                <a:latin typeface="Verdana" pitchFamily="34" charset="0"/>
                <a:cs typeface="Times New Roman" pitchFamily="18" charset="0"/>
              </a:rPr>
              <a:t>The detection can also operate in reflection mode.</a:t>
            </a:r>
            <a:endParaRPr lang="en-GB" altLang="it-IT" sz="1200" dirty="0">
              <a:solidFill>
                <a:schemeClr val="tx1"/>
              </a:solidFill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42911922-F987-4136-7D0F-A017CBB8B150}"/>
              </a:ext>
            </a:extLst>
          </p:cNvPr>
          <p:cNvGrpSpPr/>
          <p:nvPr/>
        </p:nvGrpSpPr>
        <p:grpSpPr>
          <a:xfrm>
            <a:off x="4079883" y="1457887"/>
            <a:ext cx="2115934" cy="2182282"/>
            <a:chOff x="5124986" y="905467"/>
            <a:chExt cx="3561814" cy="3293558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97C9B1AD-2DFD-03F2-FFAC-6F6BAB279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755" y="905467"/>
              <a:ext cx="3485045" cy="329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903836A9-F8C7-68FF-8ECE-6FDBE68C3F5A}"/>
                </a:ext>
              </a:extLst>
            </p:cNvPr>
            <p:cNvSpPr txBox="1"/>
            <p:nvPr/>
          </p:nvSpPr>
          <p:spPr>
            <a:xfrm>
              <a:off x="5124986" y="3496080"/>
              <a:ext cx="3266341" cy="622010"/>
            </a:xfrm>
            <a:prstGeom prst="rect">
              <a:avLst/>
            </a:prstGeom>
          </p:spPr>
          <p:txBody>
            <a:bodyPr vert="horz" wrap="square" lIns="91440" tIns="0" rIns="91440" bIns="0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</a:rPr>
                <a:t>XY = (636x636) </a:t>
              </a:r>
              <a:r>
                <a:rPr lang="it-IT" sz="1200" dirty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it-IT" sz="1200" dirty="0">
                  <a:solidFill>
                    <a:schemeClr val="bg1"/>
                  </a:solidFill>
                </a:rPr>
                <a:t>m</a:t>
              </a:r>
              <a:r>
                <a:rPr lang="it-IT" sz="1200" baseline="30000" dirty="0">
                  <a:solidFill>
                    <a:schemeClr val="bg1"/>
                  </a:solidFill>
                </a:rPr>
                <a:t>2</a:t>
              </a:r>
            </a:p>
            <a:p>
              <a:r>
                <a:rPr lang="it-IT" sz="1200" dirty="0">
                  <a:solidFill>
                    <a:schemeClr val="bg1"/>
                  </a:solidFill>
                  <a:latin typeface="Symbol" panose="05050102010706020507" pitchFamily="18" charset="2"/>
                </a:rPr>
                <a:t>D</a:t>
              </a:r>
              <a:r>
                <a:rPr lang="it-IT" sz="1200" dirty="0">
                  <a:solidFill>
                    <a:schemeClr val="bg1"/>
                  </a:solidFill>
                </a:rPr>
                <a:t>Z = 500 </a:t>
              </a:r>
              <a:r>
                <a:rPr lang="it-IT" sz="1200" dirty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it-IT" sz="12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48267BFA-77F9-BC4B-7EBA-29389FD2C687}"/>
                </a:ext>
              </a:extLst>
            </p:cNvPr>
            <p:cNvSpPr txBox="1"/>
            <p:nvPr/>
          </p:nvSpPr>
          <p:spPr>
            <a:xfrm>
              <a:off x="5207299" y="924441"/>
              <a:ext cx="1821781" cy="184666"/>
            </a:xfrm>
            <a:prstGeom prst="rect">
              <a:avLst/>
            </a:prstGeom>
          </p:spPr>
          <p:txBody>
            <a:bodyPr vert="horz" wrap="none" lIns="91440" tIns="0" rIns="91440" bIns="0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</a:rPr>
                <a:t>XY </a:t>
              </a:r>
              <a:r>
                <a:rPr lang="it-IT" sz="1200" dirty="0" err="1">
                  <a:solidFill>
                    <a:schemeClr val="bg1"/>
                  </a:solidFill>
                </a:rPr>
                <a:t>slices</a:t>
              </a:r>
              <a:r>
                <a:rPr lang="it-IT" sz="1200" dirty="0">
                  <a:solidFill>
                    <a:schemeClr val="bg1"/>
                  </a:solidFill>
                </a:rPr>
                <a:t> of  Z scanning</a:t>
              </a:r>
            </a:p>
          </p:txBody>
        </p:sp>
      </p:grpSp>
      <p:pic>
        <p:nvPicPr>
          <p:cNvPr id="72" name="Picture 7">
            <a:extLst>
              <a:ext uri="{FF2B5EF4-FFF2-40B4-BE49-F238E27FC236}">
                <a16:creationId xmlns:a16="http://schemas.microsoft.com/office/drawing/2014/main" id="{E4D24561-A583-699E-A21B-7F3E7EFE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13" y="1170477"/>
            <a:ext cx="2432737" cy="222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Immagine 72">
            <a:extLst>
              <a:ext uri="{FF2B5EF4-FFF2-40B4-BE49-F238E27FC236}">
                <a16:creationId xmlns:a16="http://schemas.microsoft.com/office/drawing/2014/main" id="{B6B32103-B70F-223C-F212-9006804D40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0364" y="6406913"/>
            <a:ext cx="2987820" cy="264001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77FC64F1-69B8-174E-27BB-9F88A91095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2802" y="6705671"/>
            <a:ext cx="2388145" cy="95624"/>
          </a:xfrm>
          <a:prstGeom prst="rect">
            <a:avLst/>
          </a:prstGeom>
        </p:spPr>
      </p:pic>
      <p:sp>
        <p:nvSpPr>
          <p:cNvPr id="77" name="Freccia a destra 76">
            <a:extLst>
              <a:ext uri="{FF2B5EF4-FFF2-40B4-BE49-F238E27FC236}">
                <a16:creationId xmlns:a16="http://schemas.microsoft.com/office/drawing/2014/main" id="{2705EB0A-2015-0E7C-6E41-CB643F821DA7}"/>
              </a:ext>
            </a:extLst>
          </p:cNvPr>
          <p:cNvSpPr/>
          <p:nvPr/>
        </p:nvSpPr>
        <p:spPr>
          <a:xfrm rot="20170474">
            <a:off x="6020288" y="2185358"/>
            <a:ext cx="696814" cy="2702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Segnaposto piè di pagina 6">
            <a:extLst>
              <a:ext uri="{FF2B5EF4-FFF2-40B4-BE49-F238E27FC236}">
                <a16:creationId xmlns:a16="http://schemas.microsoft.com/office/drawing/2014/main" id="{6B2E7410-DC77-24AB-8975-0BEEDB4A3F5B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2477273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2BE71-9034-8383-4615-1BA500432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ttangolo 79">
            <a:extLst>
              <a:ext uri="{FF2B5EF4-FFF2-40B4-BE49-F238E27FC236}">
                <a16:creationId xmlns:a16="http://schemas.microsoft.com/office/drawing/2014/main" id="{27835720-CB7F-9071-BB64-AEDFCE44C900}"/>
              </a:ext>
            </a:extLst>
          </p:cNvPr>
          <p:cNvSpPr/>
          <p:nvPr/>
        </p:nvSpPr>
        <p:spPr>
          <a:xfrm>
            <a:off x="61719" y="1860836"/>
            <a:ext cx="8777479" cy="626306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Rettangolo 82">
            <a:extLst>
              <a:ext uri="{FF2B5EF4-FFF2-40B4-BE49-F238E27FC236}">
                <a16:creationId xmlns:a16="http://schemas.microsoft.com/office/drawing/2014/main" id="{DA3CB528-57F9-57DA-B72D-62726AE18594}"/>
              </a:ext>
            </a:extLst>
          </p:cNvPr>
          <p:cNvSpPr/>
          <p:nvPr/>
        </p:nvSpPr>
        <p:spPr>
          <a:xfrm>
            <a:off x="61720" y="1098709"/>
            <a:ext cx="8777479" cy="711478"/>
          </a:xfrm>
          <a:prstGeom prst="rect">
            <a:avLst/>
          </a:prstGeom>
          <a:solidFill>
            <a:schemeClr val="tx2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CD2E4B08-BEE4-F2D0-1665-D597DD3AA563}"/>
              </a:ext>
            </a:extLst>
          </p:cNvPr>
          <p:cNvSpPr/>
          <p:nvPr/>
        </p:nvSpPr>
        <p:spPr>
          <a:xfrm>
            <a:off x="164716" y="3236119"/>
            <a:ext cx="8727695" cy="1804736"/>
          </a:xfrm>
          <a:prstGeom prst="rect">
            <a:avLst/>
          </a:prstGeom>
          <a:solidFill>
            <a:srgbClr val="C0000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60D74598-0002-15B1-41F4-E1CC2EBB2F4D}"/>
              </a:ext>
            </a:extLst>
          </p:cNvPr>
          <p:cNvSpPr/>
          <p:nvPr/>
        </p:nvSpPr>
        <p:spPr>
          <a:xfrm>
            <a:off x="164715" y="5157230"/>
            <a:ext cx="8727695" cy="110554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957B0E6-D319-D5BD-A425-E05C548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2" y="308209"/>
            <a:ext cx="8229600" cy="400110"/>
          </a:xfrm>
        </p:spPr>
        <p:txBody>
          <a:bodyPr/>
          <a:lstStyle/>
          <a:p>
            <a:r>
              <a:rPr lang="it-IT" dirty="0"/>
              <a:t>X-ray sources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5B5FA47-2BA9-4178-13C5-416D7E0F3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8</a:t>
            </a:fld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29330A2-1D0F-73B1-13F3-24589CB96FC2}"/>
              </a:ext>
            </a:extLst>
          </p:cNvPr>
          <p:cNvSpPr/>
          <p:nvPr/>
        </p:nvSpPr>
        <p:spPr>
          <a:xfrm>
            <a:off x="42483" y="1857894"/>
            <a:ext cx="93184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altLang="it-IT" sz="1400" b="1" dirty="0">
                <a:solidFill>
                  <a:prstClr val="black"/>
                </a:solidFill>
                <a:latin typeface="+mj-lt"/>
              </a:rPr>
              <a:t>X-ray </a:t>
            </a:r>
            <a:r>
              <a:rPr lang="it-IT" altLang="it-IT" sz="1400" b="1" dirty="0" err="1">
                <a:solidFill>
                  <a:prstClr val="black"/>
                </a:solidFill>
                <a:latin typeface="+mj-lt"/>
              </a:rPr>
              <a:t>tubes</a:t>
            </a:r>
            <a:r>
              <a:rPr lang="it-IT" altLang="it-IT" sz="1400" b="1" dirty="0">
                <a:solidFill>
                  <a:prstClr val="black"/>
                </a:solidFill>
                <a:latin typeface="+mj-lt"/>
              </a:rPr>
              <a:t>  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- 8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keV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- </a:t>
            </a:r>
            <a:r>
              <a:rPr lang="it-IT" altLang="it-IT" sz="1400" dirty="0">
                <a:latin typeface="+mj-lt"/>
              </a:rPr>
              <a:t>Contact X-ray micro-</a:t>
            </a:r>
            <a:r>
              <a:rPr lang="it-IT" altLang="it-IT" sz="1400" dirty="0" err="1">
                <a:latin typeface="+mj-lt"/>
              </a:rPr>
              <a:t>radiography</a:t>
            </a:r>
            <a:r>
              <a:rPr lang="it-IT" altLang="it-IT" sz="1400" dirty="0">
                <a:latin typeface="+mj-lt"/>
              </a:rPr>
              <a:t> </a:t>
            </a:r>
          </a:p>
          <a:p>
            <a:r>
              <a:rPr lang="it-IT" sz="1400" dirty="0">
                <a:latin typeface="+mj-lt"/>
              </a:rPr>
              <a:t>                                   </a:t>
            </a:r>
            <a:r>
              <a:rPr lang="it-IT" sz="1400" dirty="0" err="1">
                <a:latin typeface="+mj-lt"/>
              </a:rPr>
              <a:t>Beam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diagnostic</a:t>
            </a:r>
            <a:r>
              <a:rPr lang="it-IT" sz="1400" dirty="0">
                <a:latin typeface="+mj-lt"/>
              </a:rPr>
              <a:t> (</a:t>
            </a:r>
            <a:r>
              <a:rPr lang="it-IT" sz="1400" dirty="0" err="1">
                <a:latin typeface="+mj-lt"/>
              </a:rPr>
              <a:t>combined</a:t>
            </a:r>
            <a:r>
              <a:rPr lang="it-IT" sz="1400" dirty="0">
                <a:latin typeface="+mj-lt"/>
              </a:rPr>
              <a:t> with </a:t>
            </a:r>
            <a:r>
              <a:rPr lang="it-IT" sz="1400" dirty="0" err="1">
                <a:latin typeface="+mj-lt"/>
              </a:rPr>
              <a:t>policapillary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 err="1">
                <a:latin typeface="+mj-lt"/>
              </a:rPr>
              <a:t>optics</a:t>
            </a:r>
            <a:r>
              <a:rPr lang="it-IT" sz="1400" dirty="0">
                <a:latin typeface="+mj-lt"/>
              </a:rPr>
              <a:t>)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943603B-0BCE-12E5-B93E-6042C70C9C28}"/>
              </a:ext>
            </a:extLst>
          </p:cNvPr>
          <p:cNvGrpSpPr/>
          <p:nvPr/>
        </p:nvGrpSpPr>
        <p:grpSpPr>
          <a:xfrm>
            <a:off x="73977" y="-631799"/>
            <a:ext cx="9143999" cy="2469172"/>
            <a:chOff x="0" y="-323519"/>
            <a:chExt cx="9143999" cy="2469172"/>
          </a:xfrm>
        </p:grpSpPr>
        <p:sp>
          <p:nvSpPr>
            <p:cNvPr id="38" name="Line 16">
              <a:extLst>
                <a:ext uri="{FF2B5EF4-FFF2-40B4-BE49-F238E27FC236}">
                  <a16:creationId xmlns:a16="http://schemas.microsoft.com/office/drawing/2014/main" id="{AC3C063B-D812-D0C6-912F-6FC81358F4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36971" y="-323519"/>
              <a:ext cx="158217" cy="0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latin typeface="+mj-lt"/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AB54B114-A646-B178-F3C7-68AA7F0218B4}"/>
                </a:ext>
              </a:extLst>
            </p:cNvPr>
            <p:cNvSpPr/>
            <p:nvPr/>
          </p:nvSpPr>
          <p:spPr>
            <a:xfrm>
              <a:off x="0" y="1406989"/>
              <a:ext cx="914399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00">
                <a:defRPr/>
              </a:pPr>
              <a:r>
                <a:rPr lang="it-IT" altLang="it-IT" sz="1400" b="1" dirty="0">
                  <a:latin typeface="+mj-lt"/>
                </a:rPr>
                <a:t>Laser plasma sources </a:t>
              </a:r>
              <a:r>
                <a:rPr lang="it-IT" altLang="it-IT" sz="1400" dirty="0">
                  <a:latin typeface="+mj-lt"/>
                </a:rPr>
                <a:t>- Soft X- rays – Water window for </a:t>
              </a:r>
              <a:r>
                <a:rPr lang="it-IT" altLang="it-IT" sz="1400" dirty="0" err="1">
                  <a:latin typeface="+mj-lt"/>
                </a:rPr>
                <a:t>cells</a:t>
              </a:r>
              <a:r>
                <a:rPr lang="it-IT" altLang="it-IT" sz="1400" dirty="0">
                  <a:latin typeface="+mj-lt"/>
                </a:rPr>
                <a:t> (</a:t>
              </a:r>
              <a:r>
                <a:rPr lang="it-IT" altLang="it-IT" sz="1400" dirty="0" err="1">
                  <a:latin typeface="+mj-lt"/>
                </a:rPr>
                <a:t>also</a:t>
              </a:r>
              <a:r>
                <a:rPr lang="it-IT" altLang="it-IT" sz="1400" dirty="0">
                  <a:latin typeface="+mj-lt"/>
                </a:rPr>
                <a:t> </a:t>
              </a:r>
              <a:r>
                <a:rPr lang="it-IT" altLang="it-IT" sz="1400" i="1" dirty="0">
                  <a:latin typeface="+mj-lt"/>
                </a:rPr>
                <a:t>in vivo</a:t>
              </a:r>
              <a:r>
                <a:rPr lang="it-IT" altLang="it-IT" sz="1400" dirty="0">
                  <a:latin typeface="+mj-lt"/>
                </a:rPr>
                <a:t>) </a:t>
              </a:r>
            </a:p>
            <a:p>
              <a:pPr algn="just" defTabSz="914400">
                <a:defRPr/>
              </a:pPr>
              <a:r>
                <a:rPr lang="it-IT" altLang="it-IT" sz="1400" dirty="0">
                  <a:latin typeface="+mj-lt"/>
                </a:rPr>
                <a:t>                                                                Contact X-ray micro-</a:t>
              </a:r>
              <a:r>
                <a:rPr lang="it-IT" altLang="it-IT" sz="1400" dirty="0" err="1">
                  <a:latin typeface="+mj-lt"/>
                </a:rPr>
                <a:t>radiography</a:t>
              </a:r>
              <a:endParaRPr lang="it-IT" altLang="it-IT" sz="1400" dirty="0">
                <a:latin typeface="+mj-lt"/>
              </a:endParaRPr>
            </a:p>
            <a:p>
              <a:pPr algn="just" defTabSz="914400">
                <a:defRPr/>
              </a:pPr>
              <a:r>
                <a:rPr lang="it-IT" altLang="it-IT" sz="1400" dirty="0">
                  <a:solidFill>
                    <a:prstClr val="black"/>
                  </a:solidFill>
                  <a:latin typeface="+mj-lt"/>
                </a:rPr>
                <a:t>                                                                 LiF </a:t>
              </a:r>
              <a:r>
                <a:rPr lang="it-IT" altLang="it-IT" sz="1400" dirty="0" err="1">
                  <a:solidFill>
                    <a:prstClr val="black"/>
                  </a:solidFill>
                  <a:latin typeface="+mj-lt"/>
                </a:rPr>
                <a:t>response</a:t>
              </a:r>
              <a:r>
                <a:rPr lang="it-IT" altLang="it-IT" sz="1400" dirty="0">
                  <a:solidFill>
                    <a:prstClr val="black"/>
                  </a:solidFill>
                  <a:latin typeface="+mj-lt"/>
                </a:rPr>
                <a:t> vs X-ray </a:t>
              </a:r>
              <a:r>
                <a:rPr lang="it-IT" altLang="it-IT" sz="1400" dirty="0" err="1">
                  <a:solidFill>
                    <a:prstClr val="black"/>
                  </a:solidFill>
                  <a:latin typeface="+mj-lt"/>
                </a:rPr>
                <a:t>fluences</a:t>
              </a:r>
              <a:endParaRPr lang="it-IT" altLang="it-IT" sz="1400" dirty="0">
                <a:latin typeface="+mj-lt"/>
              </a:endParaRPr>
            </a:p>
          </p:txBody>
        </p:sp>
      </p:grpSp>
      <p:sp>
        <p:nvSpPr>
          <p:cNvPr id="62" name="Rettangolo 61">
            <a:extLst>
              <a:ext uri="{FF2B5EF4-FFF2-40B4-BE49-F238E27FC236}">
                <a16:creationId xmlns:a16="http://schemas.microsoft.com/office/drawing/2014/main" id="{1797953E-B663-4A8A-F336-2A501649FDB2}"/>
              </a:ext>
            </a:extLst>
          </p:cNvPr>
          <p:cNvSpPr/>
          <p:nvPr/>
        </p:nvSpPr>
        <p:spPr>
          <a:xfrm>
            <a:off x="162945" y="3654780"/>
            <a:ext cx="87818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- ANKA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Synchrotron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(KIT, Germany) –  Broadband X-rays 4-40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keV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- in line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projection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imaging –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edge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enhancement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imaging </a:t>
            </a:r>
          </a:p>
          <a:p>
            <a:pPr algn="just" defTabSz="914400">
              <a:defRPr/>
            </a:pP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                                                                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Monocromatic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X-rays: 8 and 16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keV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–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volumetric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storaging</a:t>
            </a:r>
            <a:endParaRPr lang="it-IT" altLang="it-IT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8DBF27-536C-4610-AD59-A96B5227C30C}"/>
              </a:ext>
            </a:extLst>
          </p:cNvPr>
          <p:cNvSpPr txBox="1"/>
          <p:nvPr/>
        </p:nvSpPr>
        <p:spPr>
          <a:xfrm>
            <a:off x="6297473" y="1257818"/>
            <a:ext cx="2682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it-IT" altLang="it-IT" sz="1200" dirty="0" err="1">
                <a:latin typeface="+mj-lt"/>
              </a:rPr>
              <a:t>collab</a:t>
            </a:r>
            <a:r>
              <a:rPr lang="it-IT" altLang="it-IT" sz="1200" dirty="0">
                <a:latin typeface="+mj-lt"/>
              </a:rPr>
              <a:t>. with University of Tor Vergata </a:t>
            </a:r>
          </a:p>
          <a:p>
            <a:pPr algn="just" defTabSz="914400">
              <a:defRPr/>
            </a:pPr>
            <a:r>
              <a:rPr lang="it-IT" altLang="it-IT" sz="1200" dirty="0">
                <a:latin typeface="+mj-lt"/>
              </a:rPr>
              <a:t>                   ENEA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D546ECF-765C-D714-94FF-3093D043918D}"/>
              </a:ext>
            </a:extLst>
          </p:cNvPr>
          <p:cNvSpPr txBox="1"/>
          <p:nvPr/>
        </p:nvSpPr>
        <p:spPr>
          <a:xfrm>
            <a:off x="6914627" y="1902574"/>
            <a:ext cx="2154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 err="1">
                <a:latin typeface="+mj-lt"/>
              </a:rPr>
              <a:t>collab</a:t>
            </a:r>
            <a:r>
              <a:rPr lang="it-IT" sz="1200" dirty="0">
                <a:latin typeface="+mj-lt"/>
              </a:rPr>
              <a:t>. with </a:t>
            </a:r>
            <a:r>
              <a:rPr lang="it-IT" sz="1200" dirty="0" err="1">
                <a:latin typeface="+mj-lt"/>
              </a:rPr>
              <a:t>Xlab</a:t>
            </a:r>
            <a:r>
              <a:rPr lang="it-IT" sz="1200" dirty="0">
                <a:latin typeface="+mj-lt"/>
              </a:rPr>
              <a:t> INF-LNF </a:t>
            </a:r>
          </a:p>
          <a:p>
            <a:r>
              <a:rPr lang="it-IT" sz="1200" dirty="0">
                <a:latin typeface="+mj-lt"/>
              </a:rPr>
              <a:t>                  CNR-IFN</a:t>
            </a:r>
            <a:endParaRPr lang="it-IT" sz="12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F655BCB-690B-7C50-1F3F-081B0EC7DCDE}"/>
              </a:ext>
            </a:extLst>
          </p:cNvPr>
          <p:cNvSpPr/>
          <p:nvPr/>
        </p:nvSpPr>
        <p:spPr>
          <a:xfrm>
            <a:off x="217867" y="4528840"/>
            <a:ext cx="8922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SOLEIL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Synchrotron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(France) -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Monocromatic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X-rays: 7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keV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– LiF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response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vs X-ray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doses</a:t>
            </a:r>
            <a:endParaRPr lang="it-IT" altLang="it-IT" sz="1400" dirty="0">
              <a:solidFill>
                <a:prstClr val="black"/>
              </a:solidFill>
              <a:latin typeface="+mj-lt"/>
            </a:endParaRPr>
          </a:p>
          <a:p>
            <a:pPr algn="just" defTabSz="914400">
              <a:defRPr/>
            </a:pP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                                                                                                 Edge </a:t>
            </a:r>
            <a:r>
              <a:rPr lang="it-IT" altLang="it-IT" sz="1400" dirty="0" err="1">
                <a:solidFill>
                  <a:prstClr val="black"/>
                </a:solidFill>
                <a:latin typeface="+mj-lt"/>
              </a:rPr>
              <a:t>enhancement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imaging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6638A21-CC6C-B1C7-763F-8A59183FDB6C}"/>
              </a:ext>
            </a:extLst>
          </p:cNvPr>
          <p:cNvSpPr txBox="1"/>
          <p:nvPr/>
        </p:nvSpPr>
        <p:spPr>
          <a:xfrm>
            <a:off x="217867" y="5486365"/>
            <a:ext cx="7091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400" dirty="0"/>
              <a:t>- FERMI/ELETTRA  XFEL – </a:t>
            </a:r>
            <a:r>
              <a:rPr lang="it-IT" sz="1400" b="0" i="0" u="none" strike="noStrike" baseline="0" dirty="0">
                <a:latin typeface="+mj-lt"/>
              </a:rPr>
              <a:t>(FEL1, </a:t>
            </a:r>
            <a:r>
              <a:rPr lang="el-GR" sz="1400" b="0" i="1" u="none" strike="noStrike" baseline="0" dirty="0">
                <a:latin typeface="+mj-lt"/>
              </a:rPr>
              <a:t>λ </a:t>
            </a:r>
            <a:r>
              <a:rPr lang="el-GR" sz="1400" b="0" i="0" u="none" strike="noStrike" baseline="0" dirty="0">
                <a:latin typeface="+mj-lt"/>
              </a:rPr>
              <a:t>= 32</a:t>
            </a:r>
            <a:r>
              <a:rPr lang="it-IT" sz="1400" b="0" i="0" u="none" strike="noStrike" baseline="0" dirty="0">
                <a:latin typeface="+mj-lt"/>
              </a:rPr>
              <a:t>nm, 60 </a:t>
            </a:r>
            <a:r>
              <a:rPr lang="it-IT" sz="1400" b="0" i="0" u="none" strike="noStrike" baseline="0" dirty="0" err="1">
                <a:latin typeface="+mj-lt"/>
              </a:rPr>
              <a:t>fs</a:t>
            </a:r>
            <a:r>
              <a:rPr lang="it-IT" sz="1400" b="0" i="0" u="none" strike="noStrike" baseline="0" dirty="0">
                <a:latin typeface="+mj-lt"/>
              </a:rPr>
              <a:t>)</a:t>
            </a:r>
            <a:r>
              <a:rPr lang="it-IT" sz="1400" dirty="0">
                <a:latin typeface="+mj-lt"/>
              </a:rPr>
              <a:t> </a:t>
            </a:r>
            <a:r>
              <a:rPr lang="it-IT" sz="1400" dirty="0"/>
              <a:t>- </a:t>
            </a:r>
            <a:r>
              <a:rPr lang="it-IT" sz="1400" dirty="0" err="1"/>
              <a:t>Beam</a:t>
            </a:r>
            <a:r>
              <a:rPr lang="it-IT" sz="1400" dirty="0"/>
              <a:t> </a:t>
            </a:r>
            <a:r>
              <a:rPr lang="it-IT" sz="1400" dirty="0" err="1"/>
              <a:t>diagnostic</a:t>
            </a:r>
            <a:r>
              <a:rPr lang="it-IT" sz="1400" dirty="0"/>
              <a:t>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1BC2459-D334-536F-C6B0-A74C5CD39801}"/>
              </a:ext>
            </a:extLst>
          </p:cNvPr>
          <p:cNvSpPr txBox="1"/>
          <p:nvPr/>
        </p:nvSpPr>
        <p:spPr>
          <a:xfrm>
            <a:off x="162945" y="5895860"/>
            <a:ext cx="8859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- SACLA Spring-8 Angstrom Compact free electron Laser</a:t>
            </a:r>
            <a:r>
              <a:rPr lang="en-US" sz="1400" dirty="0"/>
              <a:t>, Japan</a:t>
            </a:r>
            <a:r>
              <a:rPr lang="en-US" sz="1400" dirty="0">
                <a:solidFill>
                  <a:schemeClr val="tx1"/>
                </a:solidFill>
              </a:rPr>
              <a:t>– 10 keV, </a:t>
            </a:r>
            <a:r>
              <a:rPr lang="it-IT" sz="1400" b="0" i="0" u="none" strike="noStrike" baseline="0" dirty="0">
                <a:latin typeface="+mj-lt"/>
              </a:rPr>
              <a:t>7 </a:t>
            </a:r>
            <a:r>
              <a:rPr lang="it-IT" sz="1400" b="0" i="0" u="none" strike="noStrike" baseline="0" dirty="0" err="1">
                <a:latin typeface="+mj-lt"/>
              </a:rPr>
              <a:t>fs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- </a:t>
            </a:r>
            <a:r>
              <a:rPr lang="it-IT" sz="1400" dirty="0" err="1"/>
              <a:t>Beam</a:t>
            </a:r>
            <a:r>
              <a:rPr lang="it-IT" sz="1400" dirty="0"/>
              <a:t> </a:t>
            </a:r>
            <a:r>
              <a:rPr lang="it-IT" sz="1400" dirty="0" err="1"/>
              <a:t>diagnostic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endParaRPr lang="it-IT" sz="14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0DA8EF4-D8B3-F265-2521-9CA815B9AF8C}"/>
              </a:ext>
            </a:extLst>
          </p:cNvPr>
          <p:cNvSpPr txBox="1"/>
          <p:nvPr/>
        </p:nvSpPr>
        <p:spPr>
          <a:xfrm>
            <a:off x="217867" y="5176251"/>
            <a:ext cx="4698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XFEL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CC837AC-F650-0653-2040-F6F27847A09B}"/>
              </a:ext>
            </a:extLst>
          </p:cNvPr>
          <p:cNvSpPr txBox="1"/>
          <p:nvPr/>
        </p:nvSpPr>
        <p:spPr>
          <a:xfrm>
            <a:off x="164716" y="3323915"/>
            <a:ext cx="4698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400" b="1" dirty="0" err="1">
                <a:solidFill>
                  <a:prstClr val="black"/>
                </a:solidFill>
                <a:latin typeface="+mj-lt"/>
              </a:rPr>
              <a:t>Synchrotrons</a:t>
            </a:r>
            <a:r>
              <a:rPr lang="it-IT" altLang="it-IT" sz="1400" dirty="0">
                <a:solidFill>
                  <a:prstClr val="black"/>
                </a:solidFill>
                <a:latin typeface="+mj-lt"/>
              </a:rPr>
              <a:t> </a:t>
            </a:r>
            <a:endParaRPr lang="it-IT" sz="1400" dirty="0"/>
          </a:p>
        </p:txBody>
      </p:sp>
      <p:sp>
        <p:nvSpPr>
          <p:cNvPr id="27" name="Text Box 590">
            <a:extLst>
              <a:ext uri="{FF2B5EF4-FFF2-40B4-BE49-F238E27FC236}">
                <a16:creationId xmlns:a16="http://schemas.microsoft.com/office/drawing/2014/main" id="{A1910DD0-FF09-F3BB-3AE5-667C78519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3" y="2654728"/>
            <a:ext cx="70484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97350"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 defTabSz="4197350"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 defTabSz="4197350"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 defTabSz="4197350"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defTabSz="4197350"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defTabSz="419735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defTabSz="419735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defTabSz="419735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defTabSz="419735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Capillary</a:t>
            </a:r>
            <a:r>
              <a:rPr lang="it-IT" altLang="it-IT" sz="14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4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Discharge</a:t>
            </a:r>
            <a:r>
              <a:rPr lang="it-IT" altLang="it-IT" sz="14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Soft</a:t>
            </a:r>
            <a:r>
              <a:rPr lang="it-IT" altLang="it-IT" sz="1400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X-ray Laser </a:t>
            </a:r>
            <a:r>
              <a:rPr lang="it-IT" altLang="it-IT" sz="14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(46.9 nm, 2.3 ns) – </a:t>
            </a:r>
            <a:r>
              <a:rPr lang="it-IT" altLang="it-IT" sz="14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Beam</a:t>
            </a:r>
            <a:r>
              <a:rPr lang="it-IT" altLang="it-IT" sz="14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4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diagnostic</a:t>
            </a:r>
            <a:endParaRPr lang="it-IT" altLang="it-IT" sz="14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B9715458-4329-DB2A-385D-76675B115895}"/>
              </a:ext>
            </a:extLst>
          </p:cNvPr>
          <p:cNvSpPr/>
          <p:nvPr/>
        </p:nvSpPr>
        <p:spPr>
          <a:xfrm>
            <a:off x="114932" y="2553111"/>
            <a:ext cx="8777479" cy="626306"/>
          </a:xfrm>
          <a:prstGeom prst="rect">
            <a:avLst/>
          </a:prstGeom>
          <a:solidFill>
            <a:srgbClr val="7030A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6C56813-9B40-8B9B-301B-ED29342970D0}"/>
              </a:ext>
            </a:extLst>
          </p:cNvPr>
          <p:cNvSpPr txBox="1"/>
          <p:nvPr/>
        </p:nvSpPr>
        <p:spPr>
          <a:xfrm>
            <a:off x="2845622" y="787485"/>
            <a:ext cx="3712188" cy="307777"/>
          </a:xfrm>
          <a:prstGeom prst="rect">
            <a:avLst/>
          </a:prstGeom>
          <a:gradFill>
            <a:gsLst>
              <a:gs pos="0">
                <a:srgbClr val="FFFF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1400" b="1" dirty="0" err="1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Laboratory</a:t>
            </a:r>
            <a:r>
              <a:rPr lang="it-IT" altLang="it-IT" sz="1400" b="1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and compact X-</a:t>
            </a:r>
            <a:r>
              <a:rPr lang="it-IT" altLang="it-IT" sz="1400" b="1" dirty="0" err="1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ray</a:t>
            </a:r>
            <a:r>
              <a:rPr lang="it-IT" altLang="it-IT" sz="1400" b="1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400" b="1" dirty="0" err="1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sources</a:t>
            </a:r>
            <a:endParaRPr lang="it-IT" altLang="it-IT" sz="1400" dirty="0">
              <a:solidFill>
                <a:srgbClr val="C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0052B57-8497-BDBA-C38F-966F29F37DD3}"/>
              </a:ext>
            </a:extLst>
          </p:cNvPr>
          <p:cNvSpPr txBox="1"/>
          <p:nvPr/>
        </p:nvSpPr>
        <p:spPr>
          <a:xfrm>
            <a:off x="3201915" y="3109321"/>
            <a:ext cx="2893405" cy="307777"/>
          </a:xfrm>
          <a:prstGeom prst="rect">
            <a:avLst/>
          </a:prstGeom>
          <a:gradFill>
            <a:gsLst>
              <a:gs pos="0">
                <a:srgbClr val="FFFF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1400" b="1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Large facilities</a:t>
            </a:r>
            <a:endParaRPr lang="it-IT" altLang="it-IT" sz="1400" dirty="0">
              <a:solidFill>
                <a:srgbClr val="C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8" name="Picture 16">
            <a:extLst>
              <a:ext uri="{FF2B5EF4-FFF2-40B4-BE49-F238E27FC236}">
                <a16:creationId xmlns:a16="http://schemas.microsoft.com/office/drawing/2014/main" id="{ADF2D885-DFEA-07FE-3618-7537D40E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590" y="115374"/>
            <a:ext cx="2309466" cy="75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9E6862F-CC4D-C570-3062-D7071C99754A}"/>
              </a:ext>
            </a:extLst>
          </p:cNvPr>
          <p:cNvSpPr txBox="1"/>
          <p:nvPr/>
        </p:nvSpPr>
        <p:spPr>
          <a:xfrm>
            <a:off x="6209595" y="2670116"/>
            <a:ext cx="26828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it-IT" altLang="it-IT" sz="1200" dirty="0" err="1">
                <a:latin typeface="+mj-lt"/>
              </a:rPr>
              <a:t>collab</a:t>
            </a:r>
            <a:r>
              <a:rPr lang="it-IT" altLang="it-IT" sz="1200" dirty="0">
                <a:latin typeface="+mj-lt"/>
              </a:rPr>
              <a:t>. with University of L’Aquila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EED1D66-9284-B19A-9DCC-C5A4CC0CEA20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1999208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E335B6D-89C4-E8A5-A148-3DEEF90AA045}"/>
              </a:ext>
            </a:extLst>
          </p:cNvPr>
          <p:cNvSpPr/>
          <p:nvPr/>
        </p:nvSpPr>
        <p:spPr>
          <a:xfrm>
            <a:off x="156069" y="5165124"/>
            <a:ext cx="6382164" cy="858910"/>
          </a:xfrm>
          <a:prstGeom prst="rect">
            <a:avLst/>
          </a:prstGeom>
          <a:solidFill>
            <a:srgbClr val="C0000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50C95C3-022B-3B03-B819-6830AB7D6E55}"/>
              </a:ext>
            </a:extLst>
          </p:cNvPr>
          <p:cNvSpPr/>
          <p:nvPr/>
        </p:nvSpPr>
        <p:spPr>
          <a:xfrm>
            <a:off x="188321" y="2586565"/>
            <a:ext cx="6382164" cy="2102163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A9DBD0B-006F-6294-2173-D0A27AEA23B1}"/>
              </a:ext>
            </a:extLst>
          </p:cNvPr>
          <p:cNvSpPr/>
          <p:nvPr/>
        </p:nvSpPr>
        <p:spPr>
          <a:xfrm>
            <a:off x="188322" y="1117827"/>
            <a:ext cx="8110290" cy="1086004"/>
          </a:xfrm>
          <a:prstGeom prst="rect">
            <a:avLst/>
          </a:prstGeom>
          <a:solidFill>
            <a:schemeClr val="tx2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A6F8DF5-E126-8F65-4B1D-8E857EE3F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2" y="308209"/>
            <a:ext cx="8229600" cy="400110"/>
          </a:xfrm>
        </p:spPr>
        <p:txBody>
          <a:bodyPr/>
          <a:lstStyle/>
          <a:p>
            <a:r>
              <a:rPr lang="it-IT" dirty="0"/>
              <a:t>X-ray imaging with LiF detectors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23ABD57-21DD-1A03-27BB-9D892621B180}"/>
              </a:ext>
            </a:extLst>
          </p:cNvPr>
          <p:cNvGrpSpPr/>
          <p:nvPr/>
        </p:nvGrpSpPr>
        <p:grpSpPr>
          <a:xfrm>
            <a:off x="123230" y="2555548"/>
            <a:ext cx="7533183" cy="2697462"/>
            <a:chOff x="-6062" y="2163518"/>
            <a:chExt cx="7451909" cy="2749814"/>
          </a:xfrm>
        </p:grpSpPr>
        <p:pic>
          <p:nvPicPr>
            <p:cNvPr id="15" name="Picture 192" descr="foglia">
              <a:extLst>
                <a:ext uri="{FF2B5EF4-FFF2-40B4-BE49-F238E27FC236}">
                  <a16:creationId xmlns:a16="http://schemas.microsoft.com/office/drawing/2014/main" id="{3E2B6A69-A987-8FB9-9A00-49626C7BE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1892" y="3644685"/>
              <a:ext cx="1313955" cy="1268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EF64EC70-C635-C447-F6D3-6C41C7B1E032}"/>
                </a:ext>
              </a:extLst>
            </p:cNvPr>
            <p:cNvSpPr/>
            <p:nvPr/>
          </p:nvSpPr>
          <p:spPr>
            <a:xfrm>
              <a:off x="-6062" y="2163518"/>
              <a:ext cx="638875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altLang="it-IT" sz="1200" b="1" dirty="0" err="1">
                  <a:latin typeface="+mj-lt"/>
                </a:rPr>
                <a:t>Biological</a:t>
              </a:r>
              <a:r>
                <a:rPr lang="it-IT" altLang="it-IT" sz="1200" b="1" dirty="0">
                  <a:latin typeface="+mj-lt"/>
                </a:rPr>
                <a:t> </a:t>
              </a:r>
              <a:r>
                <a:rPr lang="it-IT" altLang="it-IT" sz="1200" b="1" dirty="0" err="1">
                  <a:latin typeface="+mj-lt"/>
                </a:rPr>
                <a:t>samples</a:t>
              </a:r>
              <a:r>
                <a:rPr lang="it-IT" altLang="it-IT" sz="1200" b="1" dirty="0">
                  <a:latin typeface="+mj-lt"/>
                </a:rPr>
                <a:t> </a:t>
              </a:r>
              <a:r>
                <a:rPr lang="it-IT" altLang="it-IT" sz="1200" dirty="0">
                  <a:latin typeface="+mj-lt"/>
                </a:rPr>
                <a:t>(</a:t>
              </a:r>
              <a:r>
                <a:rPr lang="it-IT" altLang="it-IT" sz="1200" dirty="0" err="1">
                  <a:latin typeface="+mj-lt"/>
                </a:rPr>
                <a:t>l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eafs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, human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hairs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,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onion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cataphils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- X-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ray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tubes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(8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keV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)</a:t>
              </a:r>
              <a:endParaRPr lang="it-IT" sz="1200" dirty="0">
                <a:latin typeface="+mj-lt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A42958A-13E7-5D63-15BB-74BCA99F0915}"/>
              </a:ext>
            </a:extLst>
          </p:cNvPr>
          <p:cNvGrpSpPr/>
          <p:nvPr/>
        </p:nvGrpSpPr>
        <p:grpSpPr>
          <a:xfrm>
            <a:off x="156069" y="1177917"/>
            <a:ext cx="9304309" cy="2153773"/>
            <a:chOff x="158232" y="1599455"/>
            <a:chExt cx="9304309" cy="2153773"/>
          </a:xfrm>
        </p:grpSpPr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6084DDDB-78EE-D805-ACD0-AC0F476385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46720" y="2088015"/>
              <a:ext cx="1315821" cy="1665213"/>
              <a:chOff x="2754" y="8797"/>
              <a:chExt cx="3967" cy="6030"/>
            </a:xfrm>
          </p:grpSpPr>
          <p:grpSp>
            <p:nvGrpSpPr>
              <p:cNvPr id="26" name="Group 14">
                <a:extLst>
                  <a:ext uri="{FF2B5EF4-FFF2-40B4-BE49-F238E27FC236}">
                    <a16:creationId xmlns:a16="http://schemas.microsoft.com/office/drawing/2014/main" id="{9CB39E00-31B7-82B6-C015-433DE5886E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54" y="8797"/>
                <a:ext cx="2715" cy="6030"/>
                <a:chOff x="2379" y="8707"/>
                <a:chExt cx="3075" cy="7560"/>
              </a:xfrm>
            </p:grpSpPr>
            <p:pic>
              <p:nvPicPr>
                <p:cNvPr id="28" name="Picture 15">
                  <a:extLst>
                    <a:ext uri="{FF2B5EF4-FFF2-40B4-BE49-F238E27FC236}">
                      <a16:creationId xmlns:a16="http://schemas.microsoft.com/office/drawing/2014/main" id="{907A8FA1-1F9B-94EB-B05F-67AF8C9B83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contras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79" y="8707"/>
                  <a:ext cx="3075" cy="7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" name="Line 16">
                  <a:extLst>
                    <a:ext uri="{FF2B5EF4-FFF2-40B4-BE49-F238E27FC236}">
                      <a16:creationId xmlns:a16="http://schemas.microsoft.com/office/drawing/2014/main" id="{F2613FA6-E2A1-C1CA-11B5-00D1175569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34" y="15947"/>
                  <a:ext cx="540" cy="0"/>
                </a:xfrm>
                <a:prstGeom prst="line">
                  <a:avLst/>
                </a:prstGeom>
                <a:noFill/>
                <a:ln w="762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latin typeface="+mj-lt"/>
                  </a:endParaRPr>
                </a:p>
              </p:txBody>
            </p:sp>
          </p:grpSp>
          <p:sp>
            <p:nvSpPr>
              <p:cNvPr id="27" name="Text Box 17">
                <a:extLst>
                  <a:ext uri="{FF2B5EF4-FFF2-40B4-BE49-F238E27FC236}">
                    <a16:creationId xmlns:a16="http://schemas.microsoft.com/office/drawing/2014/main" id="{A8F68CE5-62A7-018F-6548-FBF3B8EA5C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6" y="13734"/>
                <a:ext cx="2505" cy="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ts val="800"/>
                  </a:spcBef>
                  <a:defRPr sz="3200">
                    <a:solidFill>
                      <a:srgbClr val="000000"/>
                    </a:solidFill>
                    <a:latin typeface="Calibri" pitchFamily="34" charset="0"/>
                  </a:defRPr>
                </a:lvl1pPr>
                <a:lvl2pPr eaLnBrk="0" hangingPunct="0">
                  <a:spcBef>
                    <a:spcPts val="700"/>
                  </a:spcBef>
                  <a:defRPr sz="2800">
                    <a:solidFill>
                      <a:srgbClr val="000000"/>
                    </a:solidFill>
                    <a:latin typeface="Calibri" pitchFamily="34" charset="0"/>
                  </a:defRPr>
                </a:lvl2pPr>
                <a:lvl3pPr eaLnBrk="0" hangingPunct="0">
                  <a:spcBef>
                    <a:spcPts val="600"/>
                  </a:spcBef>
                  <a:defRPr sz="2400">
                    <a:solidFill>
                      <a:srgbClr val="000000"/>
                    </a:solidFill>
                    <a:latin typeface="Calibri" pitchFamily="34" charset="0"/>
                  </a:defRPr>
                </a:lvl3pPr>
                <a:lvl4pPr eaLnBrk="0" hangingPunct="0">
                  <a:spcBef>
                    <a:spcPts val="500"/>
                  </a:spcBef>
                  <a:defRPr sz="2000">
                    <a:solidFill>
                      <a:srgbClr val="000000"/>
                    </a:solidFill>
                    <a:latin typeface="Calibri" pitchFamily="34" charset="0"/>
                  </a:defRPr>
                </a:lvl4pPr>
                <a:lvl5pPr eaLnBrk="0" hangingPunct="0">
                  <a:spcBef>
                    <a:spcPts val="500"/>
                  </a:spcBef>
                  <a:defRPr sz="2000">
                    <a:solidFill>
                      <a:srgbClr val="000000"/>
                    </a:solidFill>
                    <a:latin typeface="Calibri" pitchFamily="34" charset="0"/>
                  </a:defRPr>
                </a:lvl5pPr>
                <a:lvl6pPr marL="25146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Calibri" pitchFamily="34" charset="0"/>
                  </a:defRPr>
                </a:lvl6pPr>
                <a:lvl7pPr marL="29718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Calibri" pitchFamily="34" charset="0"/>
                  </a:defRPr>
                </a:lvl7pPr>
                <a:lvl8pPr marL="34290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Calibri" pitchFamily="34" charset="0"/>
                  </a:defRPr>
                </a:lvl8pPr>
                <a:lvl9pPr marL="38862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 sz="2000">
                    <a:solidFill>
                      <a:srgbClr val="000000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000" b="1" dirty="0">
                    <a:solidFill>
                      <a:srgbClr val="FFFFFF"/>
                    </a:solidFill>
                    <a:latin typeface="+mj-lt"/>
                  </a:rPr>
                  <a:t>5 </a:t>
                </a:r>
                <a:r>
                  <a:rPr lang="it-IT" altLang="it-IT" sz="1000" b="1" dirty="0" err="1">
                    <a:solidFill>
                      <a:srgbClr val="FFFFFF"/>
                    </a:solidFill>
                    <a:latin typeface="+mj-lt"/>
                  </a:rPr>
                  <a:t>um</a:t>
                </a:r>
                <a:endParaRPr lang="it-IT" altLang="it-IT" sz="10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7F6BE2FD-BCDE-BA33-0BA1-646236979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0870" y="2276604"/>
              <a:ext cx="1293909" cy="1292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541CF604-F9B3-E22C-21CB-FB9023BDAC43}"/>
                </a:ext>
              </a:extLst>
            </p:cNvPr>
            <p:cNvSpPr/>
            <p:nvPr/>
          </p:nvSpPr>
          <p:spPr>
            <a:xfrm>
              <a:off x="158232" y="1599455"/>
              <a:ext cx="87090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00">
                <a:defRPr/>
              </a:pPr>
              <a:r>
                <a:rPr lang="it-IT" altLang="it-IT" sz="1200" b="1" dirty="0" err="1">
                  <a:latin typeface="+mj-lt"/>
                </a:rPr>
                <a:t>Biological</a:t>
              </a:r>
              <a:r>
                <a:rPr lang="it-IT" altLang="it-IT" sz="1200" b="1" dirty="0">
                  <a:latin typeface="+mj-lt"/>
                </a:rPr>
                <a:t> </a:t>
              </a:r>
              <a:r>
                <a:rPr lang="it-IT" altLang="it-IT" sz="1200" b="1" dirty="0" err="1">
                  <a:latin typeface="+mj-lt"/>
                </a:rPr>
                <a:t>samples</a:t>
              </a:r>
              <a:r>
                <a:rPr lang="it-IT" altLang="it-IT" sz="1200" b="1" dirty="0">
                  <a:latin typeface="+mj-lt"/>
                </a:rPr>
                <a:t> </a:t>
              </a:r>
              <a:r>
                <a:rPr lang="it-IT" altLang="it-IT" sz="1200" dirty="0">
                  <a:latin typeface="+mj-lt"/>
                </a:rPr>
                <a:t>(</a:t>
              </a:r>
              <a:r>
                <a:rPr lang="it-IT" altLang="it-IT" sz="1200" i="1" dirty="0">
                  <a:latin typeface="+mj-lt"/>
                </a:rPr>
                <a:t>in vivo</a:t>
              </a:r>
              <a:r>
                <a:rPr lang="it-IT" altLang="it-IT" sz="1200" dirty="0">
                  <a:latin typeface="+mj-lt"/>
                </a:rPr>
                <a:t> </a:t>
              </a:r>
              <a:r>
                <a:rPr lang="it-IT" altLang="it-IT" sz="1200" dirty="0" err="1">
                  <a:latin typeface="+mj-lt"/>
                </a:rPr>
                <a:t>cells</a:t>
              </a:r>
              <a:r>
                <a:rPr lang="it-IT" altLang="it-IT" sz="1200" dirty="0">
                  <a:latin typeface="+mj-lt"/>
                </a:rPr>
                <a:t> in the water </a:t>
              </a:r>
              <a:r>
                <a:rPr lang="it-IT" altLang="it-IT" sz="1200" dirty="0" err="1">
                  <a:latin typeface="+mj-lt"/>
                </a:rPr>
                <a:t>window</a:t>
              </a:r>
              <a:r>
                <a:rPr lang="it-IT" altLang="it-IT" sz="1200" dirty="0">
                  <a:latin typeface="+mj-lt"/>
                </a:rPr>
                <a:t> </a:t>
              </a:r>
              <a:r>
                <a:rPr lang="it-IT" altLang="it-IT" sz="1200" dirty="0" err="1">
                  <a:latin typeface="+mj-lt"/>
                </a:rPr>
                <a:t>spectral</a:t>
              </a:r>
              <a:r>
                <a:rPr lang="it-IT" altLang="it-IT" sz="1200" dirty="0">
                  <a:latin typeface="+mj-lt"/>
                </a:rPr>
                <a:t> </a:t>
              </a:r>
              <a:r>
                <a:rPr lang="it-IT" altLang="it-IT" sz="1200" dirty="0" err="1">
                  <a:latin typeface="+mj-lt"/>
                </a:rPr>
                <a:t>range</a:t>
              </a:r>
              <a:r>
                <a:rPr lang="it-IT" altLang="it-IT" sz="1200" dirty="0">
                  <a:latin typeface="+mj-lt"/>
                </a:rPr>
                <a:t>, mosquito </a:t>
              </a:r>
              <a:r>
                <a:rPr lang="it-IT" altLang="it-IT" sz="1200" dirty="0" err="1">
                  <a:latin typeface="+mj-lt"/>
                </a:rPr>
                <a:t>wings</a:t>
              </a:r>
              <a:r>
                <a:rPr lang="it-IT" altLang="it-IT" sz="1200" dirty="0">
                  <a:latin typeface="+mj-lt"/>
                </a:rPr>
                <a:t>, </a:t>
              </a:r>
              <a:r>
                <a:rPr lang="it-IT" altLang="it-IT" sz="1200" dirty="0" err="1">
                  <a:latin typeface="+mj-lt"/>
                </a:rPr>
                <a:t>pollens</a:t>
              </a:r>
              <a:r>
                <a:rPr lang="it-IT" altLang="it-IT" sz="1200" dirty="0">
                  <a:latin typeface="+mj-lt"/>
                </a:rPr>
                <a:t>) </a:t>
              </a:r>
              <a:r>
                <a:rPr lang="it-IT" altLang="it-IT" sz="1200" b="1" dirty="0">
                  <a:latin typeface="+mj-lt"/>
                </a:rPr>
                <a:t>- </a:t>
              </a:r>
              <a:r>
                <a:rPr lang="it-IT" altLang="it-IT" sz="1200" dirty="0">
                  <a:latin typeface="+mj-lt"/>
                </a:rPr>
                <a:t>laser plasma </a:t>
              </a:r>
              <a:r>
                <a:rPr lang="it-IT" altLang="it-IT" sz="1200" dirty="0" err="1">
                  <a:latin typeface="+mj-lt"/>
                </a:rPr>
                <a:t>sources</a:t>
              </a:r>
              <a:endParaRPr lang="it-IT" altLang="it-IT" sz="1200" dirty="0">
                <a:latin typeface="+mj-lt"/>
              </a:endParaRPr>
            </a:p>
          </p:txBody>
        </p:sp>
        <p:sp>
          <p:nvSpPr>
            <p:cNvPr id="22" name="Rettangolo 1">
              <a:extLst>
                <a:ext uri="{FF2B5EF4-FFF2-40B4-BE49-F238E27FC236}">
                  <a16:creationId xmlns:a16="http://schemas.microsoft.com/office/drawing/2014/main" id="{EB38D1A9-AA2E-11D3-CD9D-7BB00DD85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60" y="2276317"/>
              <a:ext cx="400526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altLang="it-IT" sz="1000" dirty="0">
                  <a:solidFill>
                    <a:schemeClr val="tx1"/>
                  </a:solidFill>
                  <a:latin typeface="+mj-lt"/>
                </a:rPr>
                <a:t>L. </a:t>
              </a:r>
              <a:r>
                <a:rPr lang="en-GB" altLang="it-IT" sz="1000" dirty="0" err="1">
                  <a:solidFill>
                    <a:schemeClr val="tx1"/>
                  </a:solidFill>
                  <a:latin typeface="+mj-lt"/>
                </a:rPr>
                <a:t>Reale</a:t>
              </a:r>
              <a:r>
                <a:rPr lang="en-GB" altLang="it-IT" sz="1000" dirty="0">
                  <a:solidFill>
                    <a:schemeClr val="tx1"/>
                  </a:solidFill>
                  <a:latin typeface="+mj-lt"/>
                </a:rPr>
                <a:t> et al, </a:t>
              </a:r>
              <a:r>
                <a:rPr lang="en-US" altLang="it-IT" sz="1000" dirty="0" err="1">
                  <a:solidFill>
                    <a:schemeClr val="tx1"/>
                  </a:solidFill>
                  <a:latin typeface="+mj-lt"/>
                </a:rPr>
                <a:t>Journ</a:t>
              </a:r>
              <a:r>
                <a:rPr lang="en-US" altLang="it-IT" sz="1000" dirty="0">
                  <a:solidFill>
                    <a:schemeClr val="tx1"/>
                  </a:solidFill>
                  <a:latin typeface="+mj-lt"/>
                </a:rPr>
                <a:t> of Microscopy 258, 2, pp.127-139 , (2015).</a:t>
              </a:r>
              <a:endParaRPr lang="it-IT" altLang="it-IT" sz="1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Rettangolo 2">
              <a:extLst>
                <a:ext uri="{FF2B5EF4-FFF2-40B4-BE49-F238E27FC236}">
                  <a16:creationId xmlns:a16="http://schemas.microsoft.com/office/drawing/2014/main" id="{15EC90FC-84A8-A2E0-AED0-DA5BFE6D3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60" y="2056186"/>
              <a:ext cx="45720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it-IT" altLang="it-IT" sz="1000" dirty="0">
                  <a:solidFill>
                    <a:schemeClr val="tx1"/>
                  </a:solidFill>
                  <a:latin typeface="+mj-lt"/>
                </a:rPr>
                <a:t>F. </a:t>
              </a:r>
              <a:r>
                <a:rPr lang="it-IT" altLang="it-IT" sz="1000" dirty="0" err="1">
                  <a:solidFill>
                    <a:schemeClr val="tx1"/>
                  </a:solidFill>
                  <a:latin typeface="+mj-lt"/>
                </a:rPr>
                <a:t>Bonfigli</a:t>
              </a:r>
              <a:r>
                <a:rPr lang="it-IT" altLang="it-IT" sz="1000" dirty="0">
                  <a:solidFill>
                    <a:schemeClr val="tx1"/>
                  </a:solidFill>
                  <a:latin typeface="+mj-lt"/>
                </a:rPr>
                <a:t> et al, </a:t>
              </a:r>
              <a:r>
                <a:rPr lang="it-IT" altLang="it-IT" sz="1000" dirty="0" err="1">
                  <a:solidFill>
                    <a:schemeClr val="tx1"/>
                  </a:solidFill>
                  <a:latin typeface="+mj-lt"/>
                </a:rPr>
                <a:t>Microscopy</a:t>
              </a:r>
              <a:r>
                <a:rPr lang="it-IT" altLang="it-IT" sz="10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it-IT" altLang="it-IT" sz="1000" dirty="0" err="1">
                  <a:solidFill>
                    <a:schemeClr val="tx1"/>
                  </a:solidFill>
                  <a:latin typeface="+mj-lt"/>
                </a:rPr>
                <a:t>Research</a:t>
              </a:r>
              <a:r>
                <a:rPr lang="it-IT" altLang="it-IT" sz="1000" dirty="0">
                  <a:solidFill>
                    <a:schemeClr val="tx1"/>
                  </a:solidFill>
                  <a:latin typeface="+mj-lt"/>
                </a:rPr>
                <a:t> and </a:t>
              </a:r>
              <a:r>
                <a:rPr lang="it-IT" altLang="it-IT" sz="1000" dirty="0" err="1">
                  <a:solidFill>
                    <a:schemeClr val="tx1"/>
                  </a:solidFill>
                  <a:latin typeface="+mj-lt"/>
                </a:rPr>
                <a:t>Technique</a:t>
              </a:r>
              <a:r>
                <a:rPr lang="it-IT" altLang="it-IT" sz="1000" dirty="0">
                  <a:solidFill>
                    <a:schemeClr val="tx1"/>
                  </a:solidFill>
                  <a:latin typeface="+mj-lt"/>
                </a:rPr>
                <a:t> 71, 35-41 (2008).</a:t>
              </a:r>
            </a:p>
          </p:txBody>
        </p:sp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8523B770-E1B1-D94D-3C5A-D08D637D8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294" y="2071103"/>
              <a:ext cx="1603449" cy="90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4D83AE13-EFC8-E107-6D6F-833C888E2EB6}"/>
              </a:ext>
            </a:extLst>
          </p:cNvPr>
          <p:cNvGrpSpPr/>
          <p:nvPr/>
        </p:nvGrpSpPr>
        <p:grpSpPr>
          <a:xfrm>
            <a:off x="96906" y="3516164"/>
            <a:ext cx="8825925" cy="1436723"/>
            <a:chOff x="14024" y="3213577"/>
            <a:chExt cx="8825925" cy="1436723"/>
          </a:xfrm>
        </p:grpSpPr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2FBF92B9-A975-B759-BB0A-9A4B791DE63F}"/>
                </a:ext>
              </a:extLst>
            </p:cNvPr>
            <p:cNvSpPr/>
            <p:nvPr/>
          </p:nvSpPr>
          <p:spPr>
            <a:xfrm>
              <a:off x="14024" y="3807337"/>
              <a:ext cx="63017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00">
                <a:defRPr/>
              </a:pPr>
              <a:r>
                <a:rPr lang="it-IT" altLang="it-IT" sz="1200" b="1" dirty="0">
                  <a:solidFill>
                    <a:prstClr val="black"/>
                  </a:solidFill>
                  <a:latin typeface="Verdana" pitchFamily="34" charset="0"/>
                </a:rPr>
                <a:t>Micro-nano </a:t>
              </a:r>
              <a:r>
                <a:rPr lang="it-IT" altLang="it-IT" sz="1200" b="1" dirty="0" err="1">
                  <a:solidFill>
                    <a:prstClr val="black"/>
                  </a:solidFill>
                  <a:latin typeface="Verdana" pitchFamily="34" charset="0"/>
                </a:rPr>
                <a:t>structures</a:t>
              </a:r>
              <a:r>
                <a:rPr lang="it-IT" altLang="it-IT" sz="1200" b="1" dirty="0">
                  <a:solidFill>
                    <a:prstClr val="black"/>
                  </a:solidFill>
                  <a:latin typeface="Verdana" pitchFamily="34" charset="0"/>
                </a:rPr>
                <a:t> </a:t>
              </a:r>
              <a:r>
                <a:rPr lang="it-IT" altLang="it-IT" sz="1200" dirty="0">
                  <a:solidFill>
                    <a:prstClr val="black"/>
                  </a:solidFill>
                  <a:latin typeface="Verdana" pitchFamily="34" charset="0"/>
                </a:rPr>
                <a:t>(</a:t>
              </a:r>
              <a:r>
                <a:rPr lang="it-IT" altLang="it-IT" sz="1200" dirty="0" err="1">
                  <a:solidFill>
                    <a:prstClr val="black"/>
                  </a:solidFill>
                  <a:latin typeface="Verdana" pitchFamily="34" charset="0"/>
                </a:rPr>
                <a:t>polycapillary</a:t>
              </a:r>
              <a:r>
                <a:rPr lang="it-IT" altLang="it-IT" sz="1200" dirty="0">
                  <a:solidFill>
                    <a:prstClr val="black"/>
                  </a:solidFill>
                  <a:latin typeface="Verdana" pitchFamily="34" charset="0"/>
                </a:rPr>
                <a:t> X-</a:t>
              </a:r>
              <a:r>
                <a:rPr lang="it-IT" altLang="it-IT" sz="1200" dirty="0" err="1">
                  <a:solidFill>
                    <a:prstClr val="black"/>
                  </a:solidFill>
                  <a:latin typeface="Verdana" pitchFamily="34" charset="0"/>
                </a:rPr>
                <a:t>ray</a:t>
              </a:r>
              <a:r>
                <a:rPr lang="it-IT" altLang="it-IT" sz="1200" dirty="0">
                  <a:solidFill>
                    <a:prstClr val="black"/>
                  </a:solidFill>
                  <a:latin typeface="Verdana" pitchFamily="34" charset="0"/>
                </a:rPr>
                <a:t> </a:t>
              </a:r>
              <a:r>
                <a:rPr lang="it-IT" altLang="it-IT" sz="1200" dirty="0" err="1">
                  <a:solidFill>
                    <a:prstClr val="black"/>
                  </a:solidFill>
                  <a:latin typeface="Verdana" pitchFamily="34" charset="0"/>
                </a:rPr>
                <a:t>optics</a:t>
              </a:r>
              <a:r>
                <a:rPr lang="it-IT" altLang="it-IT" sz="1200" dirty="0">
                  <a:solidFill>
                    <a:prstClr val="black"/>
                  </a:solidFill>
                  <a:latin typeface="Verdana" pitchFamily="34" charset="0"/>
                </a:rPr>
                <a:t>) - X-</a:t>
              </a:r>
              <a:r>
                <a:rPr lang="it-IT" altLang="it-IT" sz="1200" dirty="0" err="1">
                  <a:solidFill>
                    <a:prstClr val="black"/>
                  </a:solidFill>
                  <a:latin typeface="Verdana" pitchFamily="34" charset="0"/>
                </a:rPr>
                <a:t>ray</a:t>
              </a:r>
              <a:r>
                <a:rPr lang="it-IT" altLang="it-IT" sz="1200" dirty="0">
                  <a:solidFill>
                    <a:prstClr val="black"/>
                  </a:solidFill>
                  <a:latin typeface="Verdana" pitchFamily="34" charset="0"/>
                </a:rPr>
                <a:t> </a:t>
              </a:r>
              <a:r>
                <a:rPr lang="it-IT" altLang="it-IT" sz="1200" dirty="0" err="1">
                  <a:solidFill>
                    <a:prstClr val="black"/>
                  </a:solidFill>
                  <a:latin typeface="Verdana" pitchFamily="34" charset="0"/>
                </a:rPr>
                <a:t>tubes</a:t>
              </a:r>
              <a:r>
                <a:rPr lang="it-IT" altLang="it-IT" sz="1200" dirty="0">
                  <a:solidFill>
                    <a:prstClr val="black"/>
                  </a:solidFill>
                  <a:latin typeface="Verdana" pitchFamily="34" charset="0"/>
                </a:rPr>
                <a:t> (8 </a:t>
              </a:r>
              <a:r>
                <a:rPr lang="it-IT" altLang="it-IT" sz="1200" dirty="0" err="1">
                  <a:solidFill>
                    <a:prstClr val="black"/>
                  </a:solidFill>
                  <a:latin typeface="Verdana" pitchFamily="34" charset="0"/>
                </a:rPr>
                <a:t>keV</a:t>
              </a:r>
              <a:r>
                <a:rPr lang="it-IT" altLang="it-IT" sz="1200" dirty="0">
                  <a:solidFill>
                    <a:prstClr val="black"/>
                  </a:solidFill>
                  <a:latin typeface="Verdana" pitchFamily="34" charset="0"/>
                </a:rPr>
                <a:t>) </a:t>
              </a:r>
            </a:p>
          </p:txBody>
        </p:sp>
        <p:sp>
          <p:nvSpPr>
            <p:cNvPr id="33" name="Rettangolo 1">
              <a:extLst>
                <a:ext uri="{FF2B5EF4-FFF2-40B4-BE49-F238E27FC236}">
                  <a16:creationId xmlns:a16="http://schemas.microsoft.com/office/drawing/2014/main" id="{B6AFEFD7-E3BD-D71E-79C3-B302C729D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12" y="4094371"/>
              <a:ext cx="594042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en-GB" altLang="it-IT" sz="1000" dirty="0">
                  <a:solidFill>
                    <a:schemeClr val="tx1"/>
                  </a:solidFill>
                </a:rPr>
                <a:t>D. </a:t>
              </a:r>
              <a:r>
                <a:rPr lang="en-GB" altLang="it-IT" sz="1000" dirty="0" err="1">
                  <a:solidFill>
                    <a:schemeClr val="tx1"/>
                  </a:solidFill>
                </a:rPr>
                <a:t>Hampai</a:t>
              </a:r>
              <a:r>
                <a:rPr lang="en-GB" altLang="it-IT" sz="1000" dirty="0">
                  <a:solidFill>
                    <a:schemeClr val="tx1"/>
                  </a:solidFill>
                </a:rPr>
                <a:t>, et al, </a:t>
              </a:r>
              <a:r>
                <a:rPr lang="en-US" altLang="it-IT" sz="1000" dirty="0">
                  <a:solidFill>
                    <a:schemeClr val="tx1"/>
                  </a:solidFill>
                </a:rPr>
                <a:t>NIMA 720, pp. 113-115, (2013).</a:t>
              </a:r>
              <a:endParaRPr lang="it-IT" altLang="it-IT" sz="1000" dirty="0">
                <a:solidFill>
                  <a:schemeClr val="tx1"/>
                </a:solidFill>
              </a:endParaRPr>
            </a:p>
          </p:txBody>
        </p:sp>
        <p:pic>
          <p:nvPicPr>
            <p:cNvPr id="34" name="Immagine 1">
              <a:extLst>
                <a:ext uri="{FF2B5EF4-FFF2-40B4-BE49-F238E27FC236}">
                  <a16:creationId xmlns:a16="http://schemas.microsoft.com/office/drawing/2014/main" id="{9C98149D-E8B6-CE5A-FC79-B5DC891D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3226" y="3213577"/>
              <a:ext cx="1436723" cy="1436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DEB9E030-4E32-7865-3F76-FD584486D6C9}"/>
              </a:ext>
            </a:extLst>
          </p:cNvPr>
          <p:cNvGrpSpPr/>
          <p:nvPr/>
        </p:nvGrpSpPr>
        <p:grpSpPr>
          <a:xfrm>
            <a:off x="143420" y="3417526"/>
            <a:ext cx="8842254" cy="3117939"/>
            <a:chOff x="14024" y="3025496"/>
            <a:chExt cx="8842254" cy="3117939"/>
          </a:xfrm>
        </p:grpSpPr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119FADEE-132C-6E37-428A-4287B245318C}"/>
                </a:ext>
              </a:extLst>
            </p:cNvPr>
            <p:cNvSpPr/>
            <p:nvPr/>
          </p:nvSpPr>
          <p:spPr>
            <a:xfrm>
              <a:off x="14024" y="3025496"/>
              <a:ext cx="47133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00">
                <a:defRPr/>
              </a:pPr>
              <a:r>
                <a:rPr lang="it-IT" altLang="it-IT" sz="1200" b="1" dirty="0">
                  <a:solidFill>
                    <a:prstClr val="black"/>
                  </a:solidFill>
                  <a:latin typeface="+mj-lt"/>
                </a:rPr>
                <a:t>Micro-nano </a:t>
              </a:r>
              <a:r>
                <a:rPr lang="it-IT" altLang="it-IT" sz="1200" b="1" dirty="0" err="1">
                  <a:solidFill>
                    <a:prstClr val="black"/>
                  </a:solidFill>
                  <a:latin typeface="+mj-lt"/>
                </a:rPr>
                <a:t>structures</a:t>
              </a:r>
              <a:r>
                <a:rPr lang="it-IT" altLang="it-IT" sz="12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(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Phase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Fresnel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Zone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Plate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optics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) - X-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ray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tubes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(8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keV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) </a:t>
              </a:r>
            </a:p>
          </p:txBody>
        </p:sp>
        <p:sp>
          <p:nvSpPr>
            <p:cNvPr id="37" name="Rectangle 16">
              <a:extLst>
                <a:ext uri="{FF2B5EF4-FFF2-40B4-BE49-F238E27FC236}">
                  <a16:creationId xmlns:a16="http://schemas.microsoft.com/office/drawing/2014/main" id="{A4F6E7F1-0D8C-3B47-E745-47706B122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63" y="3529841"/>
              <a:ext cx="384016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Calibri" pitchFamily="34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Calibri" pitchFamily="34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Calibri" pitchFamily="34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itchFamily="34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Calibri" pitchFamily="34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000" dirty="0">
                  <a:solidFill>
                    <a:schemeClr val="tx1"/>
                  </a:solidFill>
                  <a:latin typeface="+mj-lt"/>
                </a:rPr>
                <a:t>S. </a:t>
              </a:r>
              <a:r>
                <a:rPr lang="it-IT" altLang="it-IT" sz="1000" dirty="0" err="1">
                  <a:solidFill>
                    <a:schemeClr val="tx1"/>
                  </a:solidFill>
                  <a:latin typeface="+mj-lt"/>
                </a:rPr>
                <a:t>Almaviva</a:t>
              </a:r>
              <a:r>
                <a:rPr lang="it-IT" altLang="it-IT" sz="1000" dirty="0">
                  <a:solidFill>
                    <a:schemeClr val="tx1"/>
                  </a:solidFill>
                  <a:latin typeface="+mj-lt"/>
                </a:rPr>
                <a:t> et al, </a:t>
              </a:r>
              <a:r>
                <a:rPr lang="it-IT" altLang="it-IT" sz="1000" dirty="0" err="1">
                  <a:solidFill>
                    <a:schemeClr val="tx1"/>
                  </a:solidFill>
                  <a:latin typeface="+mj-lt"/>
                </a:rPr>
                <a:t>Applied</a:t>
              </a:r>
              <a:r>
                <a:rPr lang="it-IT" altLang="it-IT" sz="10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it-IT" altLang="it-IT" sz="1000" dirty="0" err="1">
                  <a:solidFill>
                    <a:schemeClr val="tx1"/>
                  </a:solidFill>
                  <a:latin typeface="+mj-lt"/>
                </a:rPr>
                <a:t>Physics</a:t>
              </a:r>
              <a:r>
                <a:rPr lang="it-IT" altLang="it-IT" sz="10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it-IT" altLang="it-IT" sz="1000" dirty="0" err="1">
                  <a:solidFill>
                    <a:schemeClr val="tx1"/>
                  </a:solidFill>
                  <a:latin typeface="+mj-lt"/>
                </a:rPr>
                <a:t>Letters</a:t>
              </a:r>
              <a:r>
                <a:rPr lang="it-IT" altLang="it-IT" sz="1000" dirty="0">
                  <a:solidFill>
                    <a:schemeClr val="tx1"/>
                  </a:solidFill>
                  <a:latin typeface="+mj-lt"/>
                </a:rPr>
                <a:t> 89, 054102-4 (2006).</a:t>
              </a:r>
            </a:p>
          </p:txBody>
        </p:sp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0482F4CC-F5AE-2E12-B846-64999C534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555" y="4626197"/>
              <a:ext cx="1436723" cy="1517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76E6F399-3FE3-3542-C471-122DA5202453}"/>
              </a:ext>
            </a:extLst>
          </p:cNvPr>
          <p:cNvGrpSpPr/>
          <p:nvPr/>
        </p:nvGrpSpPr>
        <p:grpSpPr>
          <a:xfrm>
            <a:off x="188321" y="5165124"/>
            <a:ext cx="7214935" cy="1637111"/>
            <a:chOff x="37489" y="4296699"/>
            <a:chExt cx="7214935" cy="1637111"/>
          </a:xfrm>
        </p:grpSpPr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6E1754F2-CBFD-80B8-75B6-E1C1B566CD48}"/>
                </a:ext>
              </a:extLst>
            </p:cNvPr>
            <p:cNvSpPr/>
            <p:nvPr/>
          </p:nvSpPr>
          <p:spPr>
            <a:xfrm>
              <a:off x="37489" y="4296699"/>
              <a:ext cx="63017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00">
                <a:defRPr/>
              </a:pPr>
              <a:r>
                <a:rPr lang="it-IT" altLang="it-IT" sz="1200" b="1" dirty="0">
                  <a:solidFill>
                    <a:prstClr val="black"/>
                  </a:solidFill>
                  <a:latin typeface="+mj-lt"/>
                </a:rPr>
                <a:t>Micro-nano </a:t>
              </a:r>
              <a:r>
                <a:rPr lang="it-IT" altLang="it-IT" sz="1200" b="1" dirty="0" err="1">
                  <a:solidFill>
                    <a:prstClr val="black"/>
                  </a:solidFill>
                  <a:latin typeface="+mj-lt"/>
                </a:rPr>
                <a:t>structures</a:t>
              </a:r>
              <a:r>
                <a:rPr lang="it-IT" altLang="it-IT" sz="12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(X-radia test pattern,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boron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fibre)– </a:t>
              </a:r>
              <a:r>
                <a:rPr lang="it-IT" sz="1200" dirty="0">
                  <a:ea typeface="Verdana" panose="020B0604030504040204" pitchFamily="34" charset="0"/>
                  <a:cs typeface="Verdana" panose="020B0604030504040204" pitchFamily="34" charset="0"/>
                </a:rPr>
                <a:t>@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ANKA(KIT, Germany)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synchrotron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radiation</a:t>
              </a:r>
              <a:endParaRPr lang="it-IT" altLang="it-IT" sz="1200" dirty="0">
                <a:solidFill>
                  <a:prstClr val="black"/>
                </a:solidFill>
                <a:latin typeface="+mj-lt"/>
              </a:endParaRPr>
            </a:p>
          </p:txBody>
        </p: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75527115-FA08-ED89-2EE0-299C8F2F6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2695" y="4654225"/>
              <a:ext cx="1247281" cy="1279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Rettangolo 1">
              <a:extLst>
                <a:ext uri="{FF2B5EF4-FFF2-40B4-BE49-F238E27FC236}">
                  <a16:creationId xmlns:a16="http://schemas.microsoft.com/office/drawing/2014/main" id="{F6044DFB-760F-DC72-FCD9-2CDAFA4FA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63" y="4758364"/>
              <a:ext cx="428710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altLang="it-IT" sz="1000" dirty="0">
                  <a:solidFill>
                    <a:schemeClr val="tx1"/>
                  </a:solidFill>
                  <a:latin typeface="+mj-lt"/>
                </a:rPr>
                <a:t>F. </a:t>
              </a:r>
              <a:r>
                <a:rPr lang="en-GB" altLang="it-IT" sz="1000" dirty="0" err="1">
                  <a:solidFill>
                    <a:schemeClr val="tx1"/>
                  </a:solidFill>
                  <a:latin typeface="+mj-lt"/>
                </a:rPr>
                <a:t>Bonfigli</a:t>
              </a:r>
              <a:r>
                <a:rPr lang="en-GB" altLang="it-IT" sz="1000" dirty="0">
                  <a:solidFill>
                    <a:schemeClr val="tx1"/>
                  </a:solidFill>
                  <a:latin typeface="+mj-lt"/>
                </a:rPr>
                <a:t> et al. Radiation Measurements 56 (2013) 277-280.</a:t>
              </a:r>
              <a:endParaRPr lang="it-IT" altLang="it-IT" sz="1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6" name="Rettangolo 3">
              <a:extLst>
                <a:ext uri="{FF2B5EF4-FFF2-40B4-BE49-F238E27FC236}">
                  <a16:creationId xmlns:a16="http://schemas.microsoft.com/office/drawing/2014/main" id="{3B448383-4EF0-60D3-3B2D-399ED2D59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663" y="4952108"/>
              <a:ext cx="259966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it-IT" sz="1000" dirty="0">
                  <a:solidFill>
                    <a:schemeClr val="tx1"/>
                  </a:solidFill>
                  <a:latin typeface="+mj-lt"/>
                </a:rPr>
                <a:t>E. </a:t>
              </a:r>
              <a:r>
                <a:rPr lang="en-US" altLang="it-IT" sz="1000" dirty="0" err="1">
                  <a:solidFill>
                    <a:schemeClr val="tx1"/>
                  </a:solidFill>
                  <a:latin typeface="+mj-lt"/>
                </a:rPr>
                <a:t>Nichelatti</a:t>
              </a:r>
              <a:r>
                <a:rPr lang="en-US" altLang="it-IT" sz="1000" dirty="0">
                  <a:solidFill>
                    <a:schemeClr val="tx1"/>
                  </a:solidFill>
                  <a:latin typeface="+mj-lt"/>
                </a:rPr>
                <a:t> et al NIMA 833 (2016) 68–76. </a:t>
              </a:r>
              <a:endParaRPr lang="it-IT" altLang="it-IT" sz="10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57" name="Picture 13">
              <a:extLst>
                <a:ext uri="{FF2B5EF4-FFF2-40B4-BE49-F238E27FC236}">
                  <a16:creationId xmlns:a16="http://schemas.microsoft.com/office/drawing/2014/main" id="{6776F696-D36E-7A86-5E59-A2EE424F5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1030" y="4638886"/>
              <a:ext cx="1011394" cy="1279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3DE8C479-197F-E74E-76BC-688A21F25BA0}"/>
              </a:ext>
            </a:extLst>
          </p:cNvPr>
          <p:cNvGrpSpPr/>
          <p:nvPr/>
        </p:nvGrpSpPr>
        <p:grpSpPr>
          <a:xfrm>
            <a:off x="140517" y="2862944"/>
            <a:ext cx="6760576" cy="1116099"/>
            <a:chOff x="11121" y="2470914"/>
            <a:chExt cx="6760576" cy="1116099"/>
          </a:xfrm>
        </p:grpSpPr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872CD06C-B359-B5E6-E89E-A0DE7E6E3426}"/>
                </a:ext>
              </a:extLst>
            </p:cNvPr>
            <p:cNvSpPr/>
            <p:nvPr/>
          </p:nvSpPr>
          <p:spPr>
            <a:xfrm>
              <a:off x="11121" y="2470914"/>
              <a:ext cx="638875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altLang="it-IT" sz="1200" b="1" dirty="0" err="1">
                  <a:latin typeface="+mj-lt"/>
                </a:rPr>
                <a:t>Geological</a:t>
              </a:r>
              <a:r>
                <a:rPr lang="it-IT" altLang="it-IT" sz="1200" b="1" dirty="0">
                  <a:latin typeface="+mj-lt"/>
                </a:rPr>
                <a:t> </a:t>
              </a:r>
              <a:r>
                <a:rPr lang="it-IT" altLang="it-IT" sz="1200" b="1" dirty="0" err="1">
                  <a:latin typeface="+mj-lt"/>
                </a:rPr>
                <a:t>samples</a:t>
              </a:r>
              <a:r>
                <a:rPr lang="it-IT" altLang="it-IT" sz="1200" b="1" dirty="0">
                  <a:latin typeface="+mj-lt"/>
                </a:rPr>
                <a:t> </a:t>
              </a:r>
              <a:r>
                <a:rPr lang="it-IT" altLang="it-IT" sz="1200" dirty="0">
                  <a:latin typeface="+mj-lt"/>
                </a:rPr>
                <a:t>(</a:t>
              </a:r>
              <a:r>
                <a:rPr lang="it-IT" altLang="it-IT" sz="1200" dirty="0" err="1">
                  <a:latin typeface="+mj-lt"/>
                </a:rPr>
                <a:t>volcanic</a:t>
              </a:r>
              <a:r>
                <a:rPr lang="it-IT" altLang="it-IT" sz="1200" dirty="0">
                  <a:latin typeface="+mj-lt"/>
                </a:rPr>
                <a:t> </a:t>
              </a:r>
              <a:r>
                <a:rPr lang="it-IT" altLang="it-IT" sz="1200" dirty="0" err="1">
                  <a:latin typeface="+mj-lt"/>
                </a:rPr>
                <a:t>minerals</a:t>
              </a:r>
              <a:r>
                <a:rPr lang="it-IT" altLang="it-IT" sz="1200" dirty="0">
                  <a:latin typeface="+mj-lt"/>
                </a:rPr>
                <a:t>) - 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X-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ray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tubes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 (8 </a:t>
              </a:r>
              <a:r>
                <a:rPr lang="it-IT" altLang="it-IT" sz="1200" dirty="0" err="1">
                  <a:solidFill>
                    <a:prstClr val="black"/>
                  </a:solidFill>
                  <a:latin typeface="+mj-lt"/>
                </a:rPr>
                <a:t>keV</a:t>
              </a:r>
              <a:r>
                <a:rPr lang="it-IT" altLang="it-IT" sz="1200" dirty="0">
                  <a:solidFill>
                    <a:prstClr val="black"/>
                  </a:solidFill>
                  <a:latin typeface="+mj-lt"/>
                </a:rPr>
                <a:t>)</a:t>
              </a:r>
              <a:endParaRPr lang="it-IT" sz="1200" dirty="0">
                <a:latin typeface="+mj-lt"/>
              </a:endParaRPr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163378C2-251F-0090-3EB2-7264C031A215}"/>
                </a:ext>
              </a:extLst>
            </p:cNvPr>
            <p:cNvSpPr/>
            <p:nvPr/>
          </p:nvSpPr>
          <p:spPr>
            <a:xfrm>
              <a:off x="339212" y="2755610"/>
              <a:ext cx="409789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it-IT" sz="1000" dirty="0">
                  <a:latin typeface="+mj-lt"/>
                </a:rPr>
                <a:t>D. </a:t>
              </a:r>
              <a:r>
                <a:rPr lang="it-IT" sz="1000" dirty="0" err="1">
                  <a:latin typeface="+mj-lt"/>
                </a:rPr>
                <a:t>Hampai</a:t>
              </a:r>
              <a:r>
                <a:rPr lang="it-IT" sz="1000" dirty="0">
                  <a:latin typeface="+mj-lt"/>
                </a:rPr>
                <a:t>, et al. </a:t>
              </a:r>
              <a:r>
                <a:rPr lang="it-IT" sz="1000" dirty="0" err="1">
                  <a:latin typeface="+mj-lt"/>
                </a:rPr>
                <a:t>Europhysics</a:t>
              </a:r>
              <a:r>
                <a:rPr lang="it-IT" sz="1000" dirty="0">
                  <a:latin typeface="+mj-lt"/>
                </a:rPr>
                <a:t> </a:t>
              </a:r>
              <a:r>
                <a:rPr lang="it-IT" sz="1000" dirty="0" err="1">
                  <a:latin typeface="+mj-lt"/>
                </a:rPr>
                <a:t>Letters</a:t>
              </a:r>
              <a:r>
                <a:rPr lang="it-IT" sz="1000" dirty="0">
                  <a:latin typeface="+mj-lt"/>
                </a:rPr>
                <a:t> 96 (2011) 60010 p1-p4.</a:t>
              </a:r>
            </a:p>
          </p:txBody>
        </p:sp>
        <p:pic>
          <p:nvPicPr>
            <p:cNvPr id="61" name="Picture 26">
              <a:extLst>
                <a:ext uri="{FF2B5EF4-FFF2-40B4-BE49-F238E27FC236}">
                  <a16:creationId xmlns:a16="http://schemas.microsoft.com/office/drawing/2014/main" id="{041A1C9F-1143-60D7-E2C8-6383D841C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380" y="2661256"/>
              <a:ext cx="2044317" cy="925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B5282A88-74BD-D924-9A36-611BBC21684D}"/>
              </a:ext>
            </a:extLst>
          </p:cNvPr>
          <p:cNvSpPr txBox="1">
            <a:spLocks/>
          </p:cNvSpPr>
          <p:nvPr/>
        </p:nvSpPr>
        <p:spPr>
          <a:xfrm>
            <a:off x="1618739" y="6429588"/>
            <a:ext cx="6316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F. Bonfigli, </a:t>
            </a:r>
            <a:r>
              <a:rPr lang="en-GB" sz="1000" kern="100" dirty="0">
                <a:ea typeface="Aptos" panose="020B0004020202020204" pitchFamily="34" charset="0"/>
                <a:cs typeface="Times New Roman" panose="02020603050405020304" pitchFamily="18" charset="0"/>
              </a:rPr>
              <a:t>XPXM 2025, INFN-LNF 20 June 2025</a:t>
            </a:r>
            <a:endParaRPr lang="it-IT" sz="1000" i="1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3C1610DE-0AA2-C50F-8908-251946CCBBC7}"/>
              </a:ext>
            </a:extLst>
          </p:cNvPr>
          <p:cNvSpPr/>
          <p:nvPr/>
        </p:nvSpPr>
        <p:spPr>
          <a:xfrm>
            <a:off x="6362519" y="1436791"/>
            <a:ext cx="243246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 defTabSz="914400">
              <a:defRPr/>
            </a:pPr>
            <a:r>
              <a:rPr lang="it-IT" altLang="it-IT" sz="1400" b="1" dirty="0">
                <a:solidFill>
                  <a:srgbClr val="FFFF00"/>
                </a:solidFill>
              </a:rPr>
              <a:t>X-</a:t>
            </a:r>
            <a:r>
              <a:rPr lang="it-IT" altLang="it-IT" sz="1400" b="1" dirty="0" err="1">
                <a:solidFill>
                  <a:srgbClr val="FFFF00"/>
                </a:solidFill>
              </a:rPr>
              <a:t>ray</a:t>
            </a:r>
            <a:r>
              <a:rPr lang="it-IT" altLang="it-IT" sz="1400" b="1" dirty="0">
                <a:solidFill>
                  <a:srgbClr val="FFFF00"/>
                </a:solidFill>
              </a:rPr>
              <a:t> micro-</a:t>
            </a:r>
            <a:r>
              <a:rPr lang="it-IT" altLang="it-IT" sz="1400" b="1" dirty="0" err="1">
                <a:solidFill>
                  <a:srgbClr val="FFFF00"/>
                </a:solidFill>
              </a:rPr>
              <a:t>radiographies</a:t>
            </a:r>
            <a:endParaRPr lang="it-IT" altLang="it-IT" sz="1400" dirty="0">
              <a:solidFill>
                <a:srgbClr val="FFFF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41CC9C-B712-00B3-CC50-918F9D196585}"/>
              </a:ext>
            </a:extLst>
          </p:cNvPr>
          <p:cNvSpPr txBox="1"/>
          <p:nvPr/>
        </p:nvSpPr>
        <p:spPr>
          <a:xfrm>
            <a:off x="4402405" y="2860444"/>
            <a:ext cx="47387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@ </a:t>
            </a:r>
            <a:r>
              <a:rPr lang="it-IT" sz="1200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Xlab</a:t>
            </a:r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LNF-INFN</a:t>
            </a:r>
            <a:endParaRPr lang="it-IT" sz="1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DF31DB-DADA-E822-4FF3-64173102D235}"/>
              </a:ext>
            </a:extLst>
          </p:cNvPr>
          <p:cNvSpPr txBox="1"/>
          <p:nvPr/>
        </p:nvSpPr>
        <p:spPr>
          <a:xfrm>
            <a:off x="5409310" y="2546785"/>
            <a:ext cx="12939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@ CNR-IFN</a:t>
            </a:r>
            <a:endParaRPr lang="it-IT" sz="1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4D4AD67-DF2D-8142-B736-3411ABE2828F}"/>
              </a:ext>
            </a:extLst>
          </p:cNvPr>
          <p:cNvSpPr txBox="1"/>
          <p:nvPr/>
        </p:nvSpPr>
        <p:spPr>
          <a:xfrm>
            <a:off x="1120131" y="3602092"/>
            <a:ext cx="12939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@ CNR-IFN</a:t>
            </a:r>
            <a:endParaRPr lang="it-IT" sz="12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D7663E3-359D-FD5A-E669-7A5059740C64}"/>
              </a:ext>
            </a:extLst>
          </p:cNvPr>
          <p:cNvSpPr txBox="1"/>
          <p:nvPr/>
        </p:nvSpPr>
        <p:spPr>
          <a:xfrm>
            <a:off x="4246898" y="4305148"/>
            <a:ext cx="47387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@ </a:t>
            </a:r>
            <a:r>
              <a:rPr lang="it-IT" sz="1200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Xlab</a:t>
            </a:r>
            <a:r>
              <a:rPr lang="it-IT" sz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LNF-INFN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857989728"/>
      </p:ext>
    </p:extLst>
  </p:cSld>
  <p:clrMapOvr>
    <a:masterClrMapping/>
  </p:clrMapOvr>
</p:sld>
</file>

<file path=ppt/theme/theme1.xml><?xml version="1.0" encoding="utf-8"?>
<a:theme xmlns:a="http://schemas.openxmlformats.org/drawingml/2006/main" name="ModelloTemplateENEA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0" rIns="91440" bIns="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ModelloTemplateENEAita.potx</Template>
  <TotalTime>17029</TotalTime>
  <Words>4317</Words>
  <Application>Microsoft Office PowerPoint</Application>
  <PresentationFormat>Presentazione su schermo (4:3)</PresentationFormat>
  <Paragraphs>463</Paragraphs>
  <Slides>28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28</vt:i4>
      </vt:variant>
    </vt:vector>
  </HeadingPairs>
  <TitlesOfParts>
    <vt:vector size="44" baseType="lpstr">
      <vt:lpstr>Aptos</vt:lpstr>
      <vt:lpstr>Arial</vt:lpstr>
      <vt:lpstr>Arial Narrow</vt:lpstr>
      <vt:lpstr>Calibri</vt:lpstr>
      <vt:lpstr>Fairwater Script</vt:lpstr>
      <vt:lpstr>Symbol</vt:lpstr>
      <vt:lpstr>T8</vt:lpstr>
      <vt:lpstr>Tahoma</vt:lpstr>
      <vt:lpstr>Times New Roman</vt:lpstr>
      <vt:lpstr>Times-Italic</vt:lpstr>
      <vt:lpstr>Times-Roman</vt:lpstr>
      <vt:lpstr>Verdana</vt:lpstr>
      <vt:lpstr>Wingdings</vt:lpstr>
      <vt:lpstr>ModelloTemplateENEAita</vt:lpstr>
      <vt:lpstr>Graph</vt:lpstr>
      <vt:lpstr>Unicode Origin Graph</vt:lpstr>
      <vt:lpstr>X-ray imaging detectors based on optical active defects induced in lithium fluoride crystals and films </vt:lpstr>
      <vt:lpstr>Outline</vt:lpstr>
      <vt:lpstr>Presentazione standard di PowerPoint</vt:lpstr>
      <vt:lpstr>Contact X-ray microscopy in absorption contrast </vt:lpstr>
      <vt:lpstr>LiF-based X-ray imaging detectors</vt:lpstr>
      <vt:lpstr>LiF film deposition by physical vapour deposition</vt:lpstr>
      <vt:lpstr>Read out: Confocal Laser Scanning Microscope </vt:lpstr>
      <vt:lpstr>X-ray sources</vt:lpstr>
      <vt:lpstr>X-ray imaging with LiF detectors</vt:lpstr>
      <vt:lpstr>Contact X-ray micro-radiographies</vt:lpstr>
      <vt:lpstr>Presentazione standard di PowerPoint</vt:lpstr>
      <vt:lpstr>2D/3D X-ray beam diagnostic</vt:lpstr>
      <vt:lpstr>Spatial resolution of LiF-based detectors</vt:lpstr>
      <vt:lpstr>Presentazione standard di PowerPoint</vt:lpstr>
      <vt:lpstr>Characterization of X-ray polycapillary optics with LiF detectors</vt:lpstr>
      <vt:lpstr>Single channel X-ray transmission of the semi-lens  stored by LiF detector</vt:lpstr>
      <vt:lpstr>Presentazione standard di PowerPoint</vt:lpstr>
      <vt:lpstr>Presentazione standard di PowerPoint</vt:lpstr>
      <vt:lpstr>XFEL beam fluorescence image reconstruction with full dynamic range</vt:lpstr>
      <vt:lpstr>XFEL beam spot size characterization </vt:lpstr>
      <vt:lpstr>Presentazione standard di PowerPoint</vt:lpstr>
      <vt:lpstr>Presentazione standard di PowerPoint</vt:lpstr>
      <vt:lpstr>Investigation by 3D confocal fluorescence microscopy  of coloured LiF crystals by a focused X-ray beam</vt:lpstr>
      <vt:lpstr>Presentazione standard di PowerPoint</vt:lpstr>
      <vt:lpstr>Confocal Raman/luminescence micro-spectroscopy </vt:lpstr>
      <vt:lpstr>Raman spectra of X-ray irradiated LiF crystals and films  </vt:lpstr>
      <vt:lpstr>Summary</vt:lpstr>
      <vt:lpstr>Presentazione standard di PowerPoint</vt:lpstr>
    </vt:vector>
  </TitlesOfParts>
  <Company>ENEA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Serena Lucibello</dc:creator>
  <cp:lastModifiedBy>F. Bonfigli Personale</cp:lastModifiedBy>
  <cp:revision>272</cp:revision>
  <cp:lastPrinted>2017-01-17T13:52:56Z</cp:lastPrinted>
  <dcterms:created xsi:type="dcterms:W3CDTF">2017-01-03T12:35:40Z</dcterms:created>
  <dcterms:modified xsi:type="dcterms:W3CDTF">2025-06-19T07:25:01Z</dcterms:modified>
</cp:coreProperties>
</file>