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23"/>
  </p:notesMasterIdLst>
  <p:sldIdLst>
    <p:sldId id="256" r:id="rId3"/>
    <p:sldId id="450" r:id="rId4"/>
    <p:sldId id="451" r:id="rId5"/>
    <p:sldId id="448" r:id="rId6"/>
    <p:sldId id="452" r:id="rId7"/>
    <p:sldId id="257" r:id="rId8"/>
    <p:sldId id="459" r:id="rId9"/>
    <p:sldId id="447" r:id="rId10"/>
    <p:sldId id="445" r:id="rId11"/>
    <p:sldId id="259" r:id="rId12"/>
    <p:sldId id="260" r:id="rId13"/>
    <p:sldId id="457" r:id="rId14"/>
    <p:sldId id="461" r:id="rId15"/>
    <p:sldId id="456" r:id="rId16"/>
    <p:sldId id="460" r:id="rId17"/>
    <p:sldId id="454" r:id="rId18"/>
    <p:sldId id="462" r:id="rId19"/>
    <p:sldId id="455" r:id="rId20"/>
    <p:sldId id="264" r:id="rId21"/>
    <p:sldId id="463" r:id="rId22"/>
  </p:sldIdLst>
  <p:sldSz cx="12193588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4" autoAdjust="0"/>
    <p:restoredTop sz="94689" autoAdjust="0"/>
  </p:normalViewPr>
  <p:slideViewPr>
    <p:cSldViewPr snapToGrid="0">
      <p:cViewPr varScale="1">
        <p:scale>
          <a:sx n="83" d="100"/>
          <a:sy n="83" d="100"/>
        </p:scale>
        <p:origin x="48" y="1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98F13-9CE9-4DE0-84ED-0FBD997AB4A2}" type="datetimeFigureOut">
              <a:rPr lang="LID4096" smtClean="0"/>
              <a:t>06/16/2025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8363" y="1257300"/>
            <a:ext cx="60356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875C-BF2C-45F9-9873-852575223EB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6285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 baseline="0" dirty="0">
                <a:latin typeface="CMR10"/>
              </a:rPr>
              <a:t>Components of the strain tensor in terms of transverse stretching stress. This is in addition to the pure bending strain.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875C-BF2C-45F9-9873-852575223EB7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6032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832"/>
                </a:solidFill>
                <a:effectLst/>
                <a:highlight>
                  <a:srgbClr val="FFFFFF"/>
                </a:highlight>
                <a:latin typeface="-apple-system"/>
              </a:rPr>
              <a:t>backward-differentiation formulas</a:t>
            </a:r>
            <a:r>
              <a:rPr lang="en-GB" b="0" i="0" dirty="0">
                <a:solidFill>
                  <a:srgbClr val="222832"/>
                </a:solidFill>
                <a:effectLst/>
                <a:highlight>
                  <a:srgbClr val="FFFFFF"/>
                </a:highlight>
                <a:latin typeface="-apple-system"/>
              </a:rPr>
              <a:t>, </a:t>
            </a:r>
            <a:r>
              <a:rPr lang="en-US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Dormand–Prince, </a:t>
            </a:r>
            <a:r>
              <a:rPr lang="en-US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</a:rPr>
              <a:t>Single Instruction Multiple Data, direct methods vs adaptive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875C-BF2C-45F9-9873-852575223EB7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202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E875C-BF2C-45F9-9873-852575223EB7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546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59640" y="360000"/>
            <a:ext cx="8752680" cy="64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GB" sz="2600" b="0" strike="noStrike" spc="-1" noProof="0" dirty="0">
              <a:solidFill>
                <a:srgbClr val="001427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837720" y="1825200"/>
            <a:ext cx="10482480" cy="3973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12"/>
          <p:cNvPicPr/>
          <p:nvPr/>
        </p:nvPicPr>
        <p:blipFill>
          <a:blip r:embed="rId3">
            <a:grayscl/>
            <a:alphaModFix amt="19000"/>
          </a:blip>
          <a:stretch/>
        </p:blipFill>
        <p:spPr>
          <a:xfrm>
            <a:off x="4583160" y="3429000"/>
            <a:ext cx="7841880" cy="3272040"/>
          </a:xfrm>
          <a:prstGeom prst="rect">
            <a:avLst/>
          </a:prstGeom>
          <a:ln w="0">
            <a:noFill/>
          </a:ln>
        </p:spPr>
      </p:pic>
      <p:pic>
        <p:nvPicPr>
          <p:cNvPr id="5" name="Bildobjekt 7"/>
          <p:cNvPicPr/>
          <p:nvPr/>
        </p:nvPicPr>
        <p:blipFill>
          <a:blip r:embed="rId4"/>
          <a:stretch/>
        </p:blipFill>
        <p:spPr>
          <a:xfrm>
            <a:off x="10782720" y="6242760"/>
            <a:ext cx="1077840" cy="3578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7720" y="2178720"/>
            <a:ext cx="10515960" cy="1737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sv-SE" sz="6000" b="1" strike="noStrike" spc="-1">
                <a:solidFill>
                  <a:srgbClr val="FFFFFF"/>
                </a:solidFill>
                <a:latin typeface="Calibri"/>
              </a:rPr>
              <a:t>Klicka här för att ändra mall för rubrikformat</a:t>
            </a:r>
            <a:endParaRPr lang="sv-SE" sz="6000" b="0" strike="noStrike" spc="-1">
              <a:solidFill>
                <a:srgbClr val="001427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800" b="0" strike="noStrike" spc="-1">
                <a:solidFill>
                  <a:srgbClr val="001427"/>
                </a:solidFill>
                <a:latin typeface="Calibri"/>
              </a:rPr>
              <a:t>Click to </a:t>
            </a:r>
            <a:r>
              <a:rPr lang="en-GB" sz="2800" b="0" strike="noStrike" spc="-1" noProof="0" dirty="0">
                <a:solidFill>
                  <a:srgbClr val="001427"/>
                </a:solidFill>
                <a:latin typeface="Calibri"/>
              </a:rPr>
              <a:t>edit</a:t>
            </a:r>
            <a:r>
              <a:rPr lang="en-GB" sz="2800" b="0" strike="noStrike" spc="-1" dirty="0">
                <a:solidFill>
                  <a:srgbClr val="001427"/>
                </a:solidFill>
                <a:latin typeface="Calibri"/>
              </a:rPr>
              <a:t>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000" b="0" strike="noStrike" spc="-1" dirty="0">
                <a:solidFill>
                  <a:srgbClr val="001427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1427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1800" b="0" strike="noStrike" spc="-1" dirty="0">
                <a:solidFill>
                  <a:srgbClr val="001427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1427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1427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1427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ktangel 1"/>
          <p:cNvSpPr/>
          <p:nvPr/>
        </p:nvSpPr>
        <p:spPr>
          <a:xfrm>
            <a:off x="0" y="6055920"/>
            <a:ext cx="12193200" cy="802800"/>
          </a:xfrm>
          <a:prstGeom prst="rect">
            <a:avLst/>
          </a:prstGeom>
          <a:solidFill>
            <a:srgbClr val="00570C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" name="Bildobjekt 14"/>
          <p:cNvPicPr/>
          <p:nvPr/>
        </p:nvPicPr>
        <p:blipFill>
          <a:blip r:embed="rId3"/>
          <a:stretch/>
        </p:blipFill>
        <p:spPr>
          <a:xfrm>
            <a:off x="10782720" y="6242760"/>
            <a:ext cx="1077840" cy="35784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59640" y="360000"/>
            <a:ext cx="8752680" cy="648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GB" sz="3600" b="1" strike="noStrike" spc="-1" noProof="0" dirty="0" err="1">
                <a:solidFill>
                  <a:srgbClr val="000000"/>
                </a:solidFill>
                <a:latin typeface="Calibri"/>
              </a:rPr>
              <a:t>Klicka</a:t>
            </a:r>
            <a:r>
              <a:rPr lang="en-GB" sz="3600" b="1" strike="noStrike" spc="-1" noProof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3600" b="1" strike="noStrike" spc="-1" noProof="0" dirty="0" err="1">
                <a:solidFill>
                  <a:srgbClr val="000000"/>
                </a:solidFill>
                <a:latin typeface="Calibri"/>
              </a:rPr>
              <a:t>här</a:t>
            </a:r>
            <a:r>
              <a:rPr lang="en-GB" sz="3600" b="1" strike="noStrike" spc="-1" noProof="0" dirty="0">
                <a:solidFill>
                  <a:srgbClr val="000000"/>
                </a:solidFill>
                <a:latin typeface="Calibri"/>
              </a:rPr>
              <a:t> för </a:t>
            </a:r>
            <a:r>
              <a:rPr lang="en-GB" sz="3600" b="1" strike="noStrike" spc="-1" noProof="0" dirty="0" err="1">
                <a:solidFill>
                  <a:srgbClr val="000000"/>
                </a:solidFill>
                <a:latin typeface="Calibri"/>
              </a:rPr>
              <a:t>att</a:t>
            </a:r>
            <a:r>
              <a:rPr lang="en-GB" sz="3600" b="1" strike="noStrike" spc="-1" noProof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3600" b="1" strike="noStrike" spc="-1" noProof="0" dirty="0" err="1">
                <a:solidFill>
                  <a:srgbClr val="000000"/>
                </a:solidFill>
                <a:latin typeface="Calibri"/>
              </a:rPr>
              <a:t>ändra</a:t>
            </a:r>
            <a:r>
              <a:rPr lang="en-GB" sz="3600" b="1" strike="noStrike" spc="-1" noProof="0" dirty="0">
                <a:solidFill>
                  <a:srgbClr val="000000"/>
                </a:solidFill>
                <a:latin typeface="Calibri"/>
              </a:rPr>
              <a:t> mall för </a:t>
            </a:r>
            <a:r>
              <a:rPr lang="en-GB" sz="3600" b="1" strike="noStrike" spc="-1" noProof="0" dirty="0" err="1">
                <a:solidFill>
                  <a:srgbClr val="000000"/>
                </a:solidFill>
                <a:latin typeface="Calibri"/>
              </a:rPr>
              <a:t>rubrikformat</a:t>
            </a:r>
            <a:endParaRPr lang="en-GB" sz="3600" b="0" strike="noStrike" spc="-1" noProof="0" dirty="0">
              <a:solidFill>
                <a:srgbClr val="001427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837720" y="1825200"/>
            <a:ext cx="10482480" cy="3973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800" b="0" strike="noStrike" spc="-1" noProof="0" dirty="0" err="1">
                <a:solidFill>
                  <a:srgbClr val="000000"/>
                </a:solidFill>
                <a:latin typeface="Calibri"/>
              </a:rPr>
              <a:t>Klicka</a:t>
            </a:r>
            <a:r>
              <a:rPr lang="en-GB" sz="2800" b="0" strike="noStrike" spc="-1" noProof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noProof="0" dirty="0" err="1">
                <a:solidFill>
                  <a:srgbClr val="000000"/>
                </a:solidFill>
                <a:latin typeface="Calibri"/>
              </a:rPr>
              <a:t>här</a:t>
            </a:r>
            <a:r>
              <a:rPr lang="en-GB" sz="2800" b="0" strike="noStrike" spc="-1" noProof="0" dirty="0">
                <a:solidFill>
                  <a:srgbClr val="000000"/>
                </a:solidFill>
                <a:latin typeface="Calibri"/>
              </a:rPr>
              <a:t> för </a:t>
            </a:r>
            <a:r>
              <a:rPr lang="en-GB" sz="2800" b="0" strike="noStrike" spc="-1" noProof="0" dirty="0" err="1">
                <a:solidFill>
                  <a:srgbClr val="000000"/>
                </a:solidFill>
                <a:latin typeface="Calibri"/>
              </a:rPr>
              <a:t>att</a:t>
            </a:r>
            <a:r>
              <a:rPr lang="en-GB" sz="2800" b="0" strike="noStrike" spc="-1" noProof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noProof="0" dirty="0" err="1">
                <a:solidFill>
                  <a:srgbClr val="000000"/>
                </a:solidFill>
                <a:latin typeface="Calibri"/>
              </a:rPr>
              <a:t>ändra</a:t>
            </a:r>
            <a:r>
              <a:rPr lang="en-GB" sz="2800" b="0" strike="noStrike" spc="-1" noProof="0" dirty="0">
                <a:solidFill>
                  <a:srgbClr val="000000"/>
                </a:solidFill>
                <a:latin typeface="Calibri"/>
              </a:rPr>
              <a:t> format </a:t>
            </a:r>
            <a:r>
              <a:rPr lang="en-GB" sz="2800" b="0" strike="noStrike" spc="-1" noProof="0" dirty="0" err="1">
                <a:solidFill>
                  <a:srgbClr val="000000"/>
                </a:solidFill>
                <a:latin typeface="Calibri"/>
              </a:rPr>
              <a:t>på</a:t>
            </a:r>
            <a:r>
              <a:rPr lang="en-GB" sz="2800" b="0" strike="noStrike" spc="-1" noProof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800" b="0" strike="noStrike" spc="-1" noProof="0" dirty="0" err="1">
                <a:solidFill>
                  <a:srgbClr val="000000"/>
                </a:solidFill>
                <a:latin typeface="Calibri"/>
              </a:rPr>
              <a:t>bakgrundstexten</a:t>
            </a:r>
            <a:endParaRPr lang="en-GB" sz="2800" b="0" strike="noStrike" spc="-1" noProof="0" dirty="0">
              <a:solidFill>
                <a:srgbClr val="001427"/>
              </a:solidFill>
              <a:latin typeface="Calibri"/>
            </a:endParaRPr>
          </a:p>
          <a:p>
            <a:pPr marL="864000" lvl="1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 noProof="0" dirty="0" err="1">
                <a:solidFill>
                  <a:srgbClr val="000000"/>
                </a:solidFill>
                <a:latin typeface="Calibri"/>
              </a:rPr>
              <a:t>Nivå</a:t>
            </a:r>
            <a:r>
              <a:rPr lang="en-GB" sz="2400" b="0" strike="noStrike" spc="-1" noProof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400" b="0" strike="noStrike" spc="-1" noProof="0" dirty="0" err="1">
                <a:solidFill>
                  <a:srgbClr val="000000"/>
                </a:solidFill>
                <a:latin typeface="Calibri"/>
              </a:rPr>
              <a:t>två</a:t>
            </a:r>
            <a:endParaRPr lang="en-GB" sz="2400" b="0" strike="noStrike" spc="-1" noProof="0" dirty="0">
              <a:solidFill>
                <a:srgbClr val="001427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noProof="0" dirty="0" err="1">
                <a:solidFill>
                  <a:srgbClr val="000000"/>
                </a:solidFill>
                <a:latin typeface="Calibri"/>
              </a:rPr>
              <a:t>Nivå</a:t>
            </a:r>
            <a:r>
              <a:rPr lang="en-GB" sz="2000" b="0" strike="noStrike" spc="-1" noProof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000" b="0" strike="noStrike" spc="-1" noProof="0" dirty="0" err="1">
                <a:solidFill>
                  <a:srgbClr val="000000"/>
                </a:solidFill>
                <a:latin typeface="Calibri"/>
              </a:rPr>
              <a:t>tre</a:t>
            </a:r>
            <a:endParaRPr lang="en-GB" sz="2000" b="0" strike="noStrike" spc="-1" noProof="0" dirty="0">
              <a:solidFill>
                <a:srgbClr val="001427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1800" b="0" strike="noStrike" spc="-1" noProof="0" dirty="0" err="1">
                <a:solidFill>
                  <a:srgbClr val="000000"/>
                </a:solidFill>
                <a:latin typeface="Calibri"/>
              </a:rPr>
              <a:t>Nivå</a:t>
            </a:r>
            <a:r>
              <a:rPr lang="en-GB" sz="1800" b="0" strike="noStrike" spc="-1" noProof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800" b="0" strike="noStrike" spc="-1" noProof="0" dirty="0" err="1">
                <a:solidFill>
                  <a:srgbClr val="000000"/>
                </a:solidFill>
                <a:latin typeface="Calibri"/>
              </a:rPr>
              <a:t>fyra</a:t>
            </a:r>
            <a:endParaRPr lang="en-GB" sz="1800" b="0" strike="noStrike" spc="-1" noProof="0" dirty="0">
              <a:solidFill>
                <a:srgbClr val="001427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noProof="0" dirty="0" err="1">
                <a:solidFill>
                  <a:srgbClr val="000000"/>
                </a:solidFill>
                <a:latin typeface="Calibri"/>
              </a:rPr>
              <a:t>Nivå</a:t>
            </a:r>
            <a:r>
              <a:rPr lang="en-GB" sz="1800" b="0" strike="noStrike" spc="-1" noProof="0" dirty="0">
                <a:solidFill>
                  <a:srgbClr val="000000"/>
                </a:solidFill>
                <a:latin typeface="Calibri"/>
              </a:rPr>
              <a:t> fem</a:t>
            </a:r>
            <a:endParaRPr lang="en-GB" sz="1800" b="0" strike="noStrike" spc="-1" noProof="0" dirty="0">
              <a:solidFill>
                <a:srgbClr val="001427"/>
              </a:solidFill>
              <a:latin typeface="Calibri"/>
            </a:endParaRPr>
          </a:p>
        </p:txBody>
      </p:sp>
      <p:sp>
        <p:nvSpPr>
          <p:cNvPr id="87" name="Date Placeholder 6"/>
          <p:cNvSpPr/>
          <p:nvPr/>
        </p:nvSpPr>
        <p:spPr>
          <a:xfrm>
            <a:off x="36000" y="5817600"/>
            <a:ext cx="2368440" cy="196920"/>
          </a:xfrm>
          <a:custGeom>
            <a:avLst/>
            <a:gdLst>
              <a:gd name="textAreaLeft" fmla="*/ 0 w 2368440"/>
              <a:gd name="textAreaRight" fmla="*/ 2369880 w 2368440"/>
              <a:gd name="textAreaTop" fmla="*/ 0 h 196920"/>
              <a:gd name="textAreaBottom" fmla="*/ 198360 h 1969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60" indent="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sz="1200" b="1" strike="noStrike" spc="-1" dirty="0">
                <a:solidFill>
                  <a:srgbClr val="868689"/>
                </a:solidFill>
                <a:latin typeface="Calibri"/>
                <a:ea typeface="DejaVu Sans"/>
              </a:rPr>
              <a:t>  18 Jun 2025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88" name="Footer Placeholder 6"/>
          <p:cNvSpPr/>
          <p:nvPr/>
        </p:nvSpPr>
        <p:spPr>
          <a:xfrm>
            <a:off x="3937686" y="5817600"/>
            <a:ext cx="4275438" cy="196920"/>
          </a:xfrm>
          <a:custGeom>
            <a:avLst/>
            <a:gdLst>
              <a:gd name="textAreaLeft" fmla="*/ 0 w 3929040"/>
              <a:gd name="textAreaRight" fmla="*/ 3930480 w 3929040"/>
              <a:gd name="textAreaTop" fmla="*/ 0 h 196920"/>
              <a:gd name="textAreaBottom" fmla="*/ 198360 h 1969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868689"/>
                </a:solidFill>
                <a:latin typeface="Calibri"/>
                <a:ea typeface="DejaVu Sans"/>
              </a:rPr>
              <a:t>K. Klementiev – X-ray spectrometers with curved crystal optics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89" name="Slide Number Placeholder 6"/>
          <p:cNvSpPr/>
          <p:nvPr/>
        </p:nvSpPr>
        <p:spPr>
          <a:xfrm>
            <a:off x="10663200" y="5817600"/>
            <a:ext cx="1494000" cy="196920"/>
          </a:xfrm>
          <a:custGeom>
            <a:avLst/>
            <a:gdLst>
              <a:gd name="textAreaLeft" fmla="*/ 0 w 1494000"/>
              <a:gd name="textAreaRight" fmla="*/ 1495440 w 1494000"/>
              <a:gd name="textAreaTop" fmla="*/ 0 h 196920"/>
              <a:gd name="textAreaBottom" fmla="*/ 198360 h 1969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60" indent="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fld id="{F94E9A66-5617-489D-82D7-0EC08084D7F8}" type="slidenum">
              <a:rPr lang="en-US" sz="1200" b="1" strike="noStrike" spc="-1" smtClean="0">
                <a:solidFill>
                  <a:srgbClr val="868689"/>
                </a:solidFill>
                <a:latin typeface="Calibri"/>
                <a:ea typeface="DejaVu Sans"/>
              </a:rPr>
              <a:pPr marL="360" indent="0" algn="r">
                <a:lnSpc>
                  <a:spcPct val="100000"/>
                </a:lnSpc>
                <a:buClr>
                  <a:srgbClr val="000000"/>
                </a:buClr>
                <a:buSzPct val="45000"/>
                <a:buFont typeface="Wingdings" charset="2"/>
                <a:buNone/>
              </a:pPr>
              <a:t>‹#›</a:t>
            </a:fld>
            <a:r>
              <a:rPr lang="en-US" sz="1200" b="1" strike="noStrike" spc="-1" dirty="0">
                <a:solidFill>
                  <a:srgbClr val="868689"/>
                </a:solidFill>
                <a:latin typeface="Calibri"/>
                <a:ea typeface="DejaVu Sans"/>
              </a:rPr>
              <a:t> of 16</a:t>
            </a:r>
            <a:endParaRPr lang="en-GB" sz="1200" b="0" strike="noStrike" spc="-1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gif"/><Relationship Id="rId7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gif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1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ripekka/pyTT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uilding with a circular roof&#10;&#10;AI-generated content may be incorrect.">
            <a:extLst>
              <a:ext uri="{FF2B5EF4-FFF2-40B4-BE49-F238E27FC236}">
                <a16:creationId xmlns:a16="http://schemas.microsoft.com/office/drawing/2014/main" id="{67CB679E-1D98-F349-3950-E9F652487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" y="0"/>
            <a:ext cx="12222084" cy="6876000"/>
          </a:xfrm>
          <a:prstGeom prst="rect">
            <a:avLst/>
          </a:prstGeom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0" y="91553"/>
            <a:ext cx="12193200" cy="455661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en-US" sz="40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X-ray spectrometers with curved crystal optics</a:t>
            </a:r>
            <a:endParaRPr lang="en-GB" sz="4000" b="0" strike="noStrike" spc="-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title"/>
          </p:nvPr>
        </p:nvSpPr>
        <p:spPr>
          <a:xfrm>
            <a:off x="6627717" y="5304962"/>
            <a:ext cx="3234739" cy="87310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2400" b="1" i="1" strike="noStrike" spc="-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Microsoft YaHei"/>
              </a:rPr>
              <a:t>Konstantin Klementiev</a:t>
            </a:r>
            <a:b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strike="noStrike" spc="-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MAX IV Laboratory</a:t>
            </a:r>
            <a:endParaRPr lang="en-GB" sz="1800" b="1" strike="noStrike" spc="-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359640" y="180000"/>
            <a:ext cx="8752680" cy="64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sv-SE" sz="3600" b="1" strike="noStrike" spc="-1" dirty="0">
                <a:solidFill>
                  <a:srgbClr val="00570C"/>
                </a:solidFill>
                <a:latin typeface="Calibri"/>
              </a:rPr>
              <a:t>Balder experimental </a:t>
            </a:r>
            <a:r>
              <a:rPr lang="sv-SE" sz="3600" b="1" strike="noStrike" spc="-1" dirty="0" err="1">
                <a:solidFill>
                  <a:srgbClr val="00570C"/>
                </a:solidFill>
                <a:latin typeface="Calibri"/>
              </a:rPr>
              <a:t>hutch</a:t>
            </a:r>
            <a:endParaRPr lang="sv-SE" sz="3600" b="0" strike="noStrike" spc="-1" dirty="0">
              <a:solidFill>
                <a:srgbClr val="001427"/>
              </a:solidFill>
              <a:latin typeface="Calibri"/>
            </a:endParaRPr>
          </a:p>
        </p:txBody>
      </p:sp>
      <p:pic>
        <p:nvPicPr>
          <p:cNvPr id="155" name="Picture 4"/>
          <p:cNvPicPr/>
          <p:nvPr/>
        </p:nvPicPr>
        <p:blipFill>
          <a:blip r:embed="rId2"/>
          <a:stretch/>
        </p:blipFill>
        <p:spPr>
          <a:xfrm>
            <a:off x="816840" y="1234440"/>
            <a:ext cx="7928280" cy="4584240"/>
          </a:xfrm>
          <a:prstGeom prst="rect">
            <a:avLst/>
          </a:prstGeom>
          <a:ln w="0">
            <a:noFill/>
          </a:ln>
        </p:spPr>
      </p:pic>
      <p:sp>
        <p:nvSpPr>
          <p:cNvPr id="156" name="CustomShape 4"/>
          <p:cNvSpPr/>
          <p:nvPr/>
        </p:nvSpPr>
        <p:spPr>
          <a:xfrm rot="16633800">
            <a:off x="2269440" y="454680"/>
            <a:ext cx="228960" cy="2458440"/>
          </a:xfrm>
          <a:prstGeom prst="rightBrace">
            <a:avLst>
              <a:gd name="adj1" fmla="val 77887"/>
              <a:gd name="adj2" fmla="val 49179"/>
            </a:avLst>
          </a:prstGeom>
          <a:noFill/>
          <a:ln w="19080">
            <a:solidFill>
              <a:srgbClr val="5B9B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57" name="CustomShape 5"/>
          <p:cNvSpPr/>
          <p:nvPr/>
        </p:nvSpPr>
        <p:spPr>
          <a:xfrm rot="423600">
            <a:off x="1444680" y="1160640"/>
            <a:ext cx="1895760" cy="36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2E75B6"/>
                </a:solidFill>
                <a:latin typeface="Calibri"/>
                <a:ea typeface="DejaVu Sans"/>
              </a:rPr>
              <a:t>beam conditioning</a:t>
            </a:r>
            <a:endParaRPr lang="en-GB" sz="1600" b="0" strike="noStrike" spc="-1">
              <a:latin typeface="Calibri"/>
            </a:endParaRPr>
          </a:p>
        </p:txBody>
      </p:sp>
      <p:sp>
        <p:nvSpPr>
          <p:cNvPr id="158" name="CustomShape 6"/>
          <p:cNvSpPr/>
          <p:nvPr/>
        </p:nvSpPr>
        <p:spPr>
          <a:xfrm rot="16633800">
            <a:off x="4970880" y="-465840"/>
            <a:ext cx="228960" cy="3497400"/>
          </a:xfrm>
          <a:prstGeom prst="rightBrace">
            <a:avLst>
              <a:gd name="adj1" fmla="val 77887"/>
              <a:gd name="adj2" fmla="val 49179"/>
            </a:avLst>
          </a:prstGeom>
          <a:noFill/>
          <a:ln w="19080">
            <a:solidFill>
              <a:srgbClr val="5B9B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59" name="CustomShape 7"/>
          <p:cNvSpPr/>
          <p:nvPr/>
        </p:nvSpPr>
        <p:spPr>
          <a:xfrm rot="420000">
            <a:off x="3644640" y="832680"/>
            <a:ext cx="2763360" cy="36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2E75B6"/>
                </a:solidFill>
                <a:latin typeface="Calibri"/>
                <a:ea typeface="DejaVu Sans"/>
              </a:rPr>
              <a:t>XES spectrometer SCANIA-2D</a:t>
            </a:r>
            <a:endParaRPr lang="en-GB" sz="1600" b="0" strike="noStrike" spc="-1">
              <a:latin typeface="Arial"/>
            </a:endParaRPr>
          </a:p>
        </p:txBody>
      </p:sp>
      <p:sp>
        <p:nvSpPr>
          <p:cNvPr id="160" name="CustomShape 8"/>
          <p:cNvSpPr/>
          <p:nvPr/>
        </p:nvSpPr>
        <p:spPr>
          <a:xfrm>
            <a:off x="4179240" y="2862000"/>
            <a:ext cx="2399760" cy="1510200"/>
          </a:xfrm>
          <a:prstGeom prst="ellipse">
            <a:avLst/>
          </a:prstGeom>
          <a:noFill/>
          <a:ln w="38160">
            <a:solidFill>
              <a:srgbClr val="00F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61" name="CustomShape 9"/>
          <p:cNvSpPr/>
          <p:nvPr/>
        </p:nvSpPr>
        <p:spPr>
          <a:xfrm rot="420000">
            <a:off x="1126800" y="4970520"/>
            <a:ext cx="3845160" cy="63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2E75B6"/>
                </a:solidFill>
                <a:latin typeface="Calibri"/>
                <a:ea typeface="DejaVu Sans"/>
              </a:rPr>
              <a:t>2 fluorescence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1600" b="0" strike="noStrike" spc="-1">
                <a:solidFill>
                  <a:srgbClr val="2E75B6"/>
                </a:solidFill>
                <a:latin typeface="Calibri"/>
                <a:ea typeface="DejaVu Sans"/>
              </a:rPr>
              <a:t>detectors</a:t>
            </a:r>
            <a:endParaRPr lang="en-GB" sz="16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7-element SDD, 2-20 keV – Canberra</a:t>
            </a:r>
            <a:endParaRPr lang="en-GB" sz="14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7-element Ge detector, 5-40 keV – Canberra </a:t>
            </a:r>
            <a:endParaRPr lang="en-GB" sz="1400" b="0" strike="noStrike" spc="-1">
              <a:latin typeface="Calibri"/>
            </a:endParaRPr>
          </a:p>
        </p:txBody>
      </p:sp>
      <p:sp>
        <p:nvSpPr>
          <p:cNvPr id="162" name="CustomShape 10"/>
          <p:cNvSpPr/>
          <p:nvPr/>
        </p:nvSpPr>
        <p:spPr>
          <a:xfrm>
            <a:off x="6342120" y="1740960"/>
            <a:ext cx="1503000" cy="1721520"/>
          </a:xfrm>
          <a:prstGeom prst="ellipse">
            <a:avLst/>
          </a:prstGeom>
          <a:noFill/>
          <a:ln w="38160">
            <a:solidFill>
              <a:srgbClr val="00FF7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63" name="CustomShape 11"/>
          <p:cNvSpPr/>
          <p:nvPr/>
        </p:nvSpPr>
        <p:spPr>
          <a:xfrm rot="420000">
            <a:off x="6558480" y="1166400"/>
            <a:ext cx="1547280" cy="35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2E75B6"/>
                </a:solidFill>
                <a:latin typeface="Calibri"/>
                <a:ea typeface="DejaVu Sans"/>
              </a:rPr>
              <a:t>LHe cryostat</a:t>
            </a:r>
            <a:endParaRPr lang="en-GB" sz="1600" b="0" strike="noStrike" spc="-1">
              <a:latin typeface="Calibri"/>
            </a:endParaRPr>
          </a:p>
        </p:txBody>
      </p:sp>
      <p:sp>
        <p:nvSpPr>
          <p:cNvPr id="164" name="CustomShape 13"/>
          <p:cNvSpPr/>
          <p:nvPr/>
        </p:nvSpPr>
        <p:spPr>
          <a:xfrm>
            <a:off x="10118160" y="4467240"/>
            <a:ext cx="1220040" cy="63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2E75B6"/>
                </a:solidFill>
                <a:latin typeface="Calibri"/>
                <a:ea typeface="DejaVu Sans"/>
              </a:rPr>
              <a:t>gas system</a:t>
            </a:r>
            <a:endParaRPr lang="en-GB" sz="16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2E75B6"/>
                </a:solidFill>
                <a:latin typeface="Calibri"/>
                <a:ea typeface="DejaVu Sans"/>
              </a:rPr>
              <a:t>(not shown)</a:t>
            </a:r>
            <a:br>
              <a:rPr sz="1600"/>
            </a:br>
            <a:endParaRPr lang="en-GB" sz="1600" b="0" strike="noStrike" spc="-1">
              <a:latin typeface="Calibri"/>
            </a:endParaRPr>
          </a:p>
        </p:txBody>
      </p:sp>
      <p:sp>
        <p:nvSpPr>
          <p:cNvPr id="165" name="CustomShape 14"/>
          <p:cNvSpPr/>
          <p:nvPr/>
        </p:nvSpPr>
        <p:spPr>
          <a:xfrm>
            <a:off x="6627960" y="1684440"/>
            <a:ext cx="1381680" cy="1932120"/>
          </a:xfrm>
          <a:prstGeom prst="arc">
            <a:avLst>
              <a:gd name="adj1" fmla="val 16200000"/>
              <a:gd name="adj2" fmla="val 84867"/>
            </a:avLst>
          </a:prstGeom>
          <a:noFill/>
          <a:ln w="76320">
            <a:solidFill>
              <a:srgbClr val="FF0000"/>
            </a:solidFill>
            <a:miter/>
            <a:headEnd type="triangle" w="sm" len="sm"/>
            <a:tailEnd type="triangl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66" name="CustomShape 15"/>
          <p:cNvSpPr/>
          <p:nvPr/>
        </p:nvSpPr>
        <p:spPr>
          <a:xfrm rot="4045200">
            <a:off x="7608240" y="1855080"/>
            <a:ext cx="502560" cy="379080"/>
          </a:xfrm>
          <a:prstGeom prst="trapezoid">
            <a:avLst>
              <a:gd name="adj" fmla="val 10629"/>
            </a:avLst>
          </a:prstGeom>
          <a:solidFill>
            <a:srgbClr val="FF5050">
              <a:alpha val="63000"/>
            </a:srgbClr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67" name="CustomShape 16"/>
          <p:cNvSpPr/>
          <p:nvPr/>
        </p:nvSpPr>
        <p:spPr>
          <a:xfrm rot="11100600">
            <a:off x="8223840" y="1902600"/>
            <a:ext cx="709560" cy="233640"/>
          </a:xfrm>
          <a:prstGeom prst="stripedRightArrow">
            <a:avLst>
              <a:gd name="adj1" fmla="val 38769"/>
              <a:gd name="adj2" fmla="val 83230"/>
            </a:avLst>
          </a:prstGeom>
          <a:solidFill>
            <a:srgbClr val="FF505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68" name="CustomShape 17"/>
          <p:cNvSpPr/>
          <p:nvPr/>
        </p:nvSpPr>
        <p:spPr>
          <a:xfrm>
            <a:off x="8821080" y="1440000"/>
            <a:ext cx="1727280" cy="100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2E75B6"/>
                </a:solidFill>
                <a:latin typeface="Calibri"/>
                <a:ea typeface="DejaVu Sans"/>
              </a:rPr>
              <a:t>2D XRD detector</a:t>
            </a:r>
            <a:endParaRPr lang="en-GB" sz="1600" b="0" strike="noStrike" spc="-1" dirty="0">
              <a:solidFill>
                <a:srgbClr val="2E75B6"/>
              </a:solidFill>
              <a:latin typeface="Calibri"/>
            </a:endParaRPr>
          </a:p>
        </p:txBody>
      </p:sp>
      <p:pic>
        <p:nvPicPr>
          <p:cNvPr id="169" name="Picture 5"/>
          <p:cNvPicPr/>
          <p:nvPr/>
        </p:nvPicPr>
        <p:blipFill>
          <a:blip r:embed="rId3"/>
          <a:stretch/>
        </p:blipFill>
        <p:spPr>
          <a:xfrm>
            <a:off x="8989200" y="1771920"/>
            <a:ext cx="814320" cy="69768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18"/>
          <p:cNvSpPr/>
          <p:nvPr/>
        </p:nvSpPr>
        <p:spPr>
          <a:xfrm rot="391800">
            <a:off x="680400" y="2339280"/>
            <a:ext cx="392760" cy="20844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70AD47">
              <a:alpha val="69000"/>
            </a:srgbClr>
          </a:solidFill>
          <a:ln w="12600">
            <a:solidFill>
              <a:srgbClr val="527F3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71" name="Line 2"/>
          <p:cNvSpPr/>
          <p:nvPr/>
        </p:nvSpPr>
        <p:spPr>
          <a:xfrm flipV="1">
            <a:off x="4025160" y="4196520"/>
            <a:ext cx="396720" cy="1162800"/>
          </a:xfrm>
          <a:prstGeom prst="line">
            <a:avLst/>
          </a:prstGeom>
          <a:ln w="38160">
            <a:solidFill>
              <a:srgbClr val="00FF7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72" name="TextBox 1"/>
          <p:cNvSpPr/>
          <p:nvPr/>
        </p:nvSpPr>
        <p:spPr>
          <a:xfrm>
            <a:off x="10080720" y="2044440"/>
            <a:ext cx="2066040" cy="260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en-US" sz="1600" b="0" i="1" strike="noStrike" spc="-1">
                <a:solidFill>
                  <a:srgbClr val="0070C0"/>
                </a:solidFill>
                <a:latin typeface="Calibri"/>
                <a:ea typeface="DejaVu Sans"/>
              </a:rPr>
              <a:t>In-situ </a:t>
            </a:r>
            <a:br>
              <a:rPr sz="1600"/>
            </a:br>
            <a:r>
              <a:rPr lang="en-US" sz="1600" b="0" strike="noStrike" spc="-1">
                <a:solidFill>
                  <a:srgbClr val="0070C0"/>
                </a:solidFill>
                <a:latin typeface="Calibri"/>
                <a:ea typeface="DejaVu Sans"/>
              </a:rPr>
              <a:t>sample cells</a:t>
            </a:r>
            <a:endParaRPr lang="en-GB" sz="1600" b="0" strike="noStrike" spc="-1">
              <a:latin typeface="Calibri"/>
            </a:endParaRPr>
          </a:p>
          <a:p>
            <a:pPr marL="171360" lvl="1" indent="-171000">
              <a:lnSpc>
                <a:spcPct val="100000"/>
              </a:lnSpc>
              <a:buClr>
                <a:srgbClr val="4C4C4C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4C4C4C"/>
                </a:solidFill>
                <a:latin typeface="Calibri"/>
                <a:ea typeface="DejaVu Sans"/>
              </a:rPr>
              <a:t>1000</a:t>
            </a:r>
            <a:r>
              <a:rPr lang="en-US" sz="1600" b="0" strike="noStrike" spc="-1" baseline="30000">
                <a:solidFill>
                  <a:srgbClr val="4C4C4C"/>
                </a:solidFill>
                <a:latin typeface="Calibri"/>
                <a:ea typeface="DejaVu Sans"/>
              </a:rPr>
              <a:t>o</a:t>
            </a:r>
            <a:r>
              <a:rPr lang="en-US" sz="1600" b="0" strike="noStrike" spc="-1">
                <a:solidFill>
                  <a:srgbClr val="4C4C4C"/>
                </a:solidFill>
                <a:latin typeface="Calibri"/>
                <a:ea typeface="DejaVu Sans"/>
              </a:rPr>
              <a:t>C furnace and controller</a:t>
            </a:r>
            <a:endParaRPr lang="en-GB" sz="1600" b="0" strike="noStrike" spc="-1">
              <a:latin typeface="Calibri"/>
            </a:endParaRPr>
          </a:p>
          <a:p>
            <a:pPr marL="171360" lvl="1" indent="-171000">
              <a:lnSpc>
                <a:spcPct val="100000"/>
              </a:lnSpc>
              <a:buClr>
                <a:srgbClr val="4C4C4C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4C4C4C"/>
                </a:solidFill>
                <a:latin typeface="Calibri"/>
                <a:ea typeface="DejaVu Sans"/>
              </a:rPr>
              <a:t>MAX IV gas-flow cell for catalysis research</a:t>
            </a:r>
            <a:endParaRPr lang="en-GB" sz="1600" b="0" strike="noStrike" spc="-1">
              <a:latin typeface="Calibri"/>
            </a:endParaRPr>
          </a:p>
          <a:p>
            <a:pPr marL="171360" lvl="1" indent="-171000">
              <a:lnSpc>
                <a:spcPct val="100000"/>
              </a:lnSpc>
              <a:buClr>
                <a:srgbClr val="4C4C4C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4C4C4C"/>
                </a:solidFill>
                <a:latin typeface="Calibri"/>
                <a:ea typeface="DejaVu Sans"/>
              </a:rPr>
              <a:t>Microfluidic liquid flow cell</a:t>
            </a:r>
            <a:endParaRPr lang="en-GB" sz="16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en-GB" sz="1600" b="0" strike="noStrike" spc="-1">
              <a:latin typeface="Calibri"/>
            </a:endParaRPr>
          </a:p>
        </p:txBody>
      </p:sp>
      <p:sp>
        <p:nvSpPr>
          <p:cNvPr id="173" name="TextBox 2"/>
          <p:cNvSpPr/>
          <p:nvPr/>
        </p:nvSpPr>
        <p:spPr>
          <a:xfrm>
            <a:off x="10224360" y="4977000"/>
            <a:ext cx="160200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up to 50 bar with fast mixing, vapor and MS</a:t>
            </a:r>
            <a:endParaRPr lang="en-GB" sz="1600" b="0" strike="noStrike" spc="-1">
              <a:latin typeface="Calibri"/>
            </a:endParaRPr>
          </a:p>
        </p:txBody>
      </p:sp>
      <p:pic>
        <p:nvPicPr>
          <p:cNvPr id="174" name="Content Placeholder 2"/>
          <p:cNvPicPr/>
          <p:nvPr/>
        </p:nvPicPr>
        <p:blipFill>
          <a:blip r:embed="rId4"/>
          <a:srcRect l="23806" t="20723" r="2938" b="21004"/>
          <a:stretch/>
        </p:blipFill>
        <p:spPr>
          <a:xfrm>
            <a:off x="8597520" y="2924280"/>
            <a:ext cx="1533960" cy="1725840"/>
          </a:xfrm>
          <a:prstGeom prst="rect">
            <a:avLst/>
          </a:prstGeom>
          <a:ln w="0">
            <a:noFill/>
          </a:ln>
        </p:spPr>
      </p:pic>
      <p:sp>
        <p:nvSpPr>
          <p:cNvPr id="175" name="TextBox 7"/>
          <p:cNvSpPr/>
          <p:nvPr/>
        </p:nvSpPr>
        <p:spPr>
          <a:xfrm>
            <a:off x="8679960" y="4557240"/>
            <a:ext cx="13575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4F81BD"/>
                </a:solidFill>
                <a:latin typeface="Calibri"/>
                <a:ea typeface="DejaVu Sans"/>
              </a:rPr>
              <a:t>Normal </a:t>
            </a:r>
            <a:br>
              <a:rPr sz="1600"/>
            </a:br>
            <a:r>
              <a:rPr lang="en-US" sz="1600" b="0" strike="noStrike" spc="-1">
                <a:solidFill>
                  <a:srgbClr val="4F81BD"/>
                </a:solidFill>
                <a:latin typeface="Calibri"/>
                <a:ea typeface="DejaVu Sans"/>
              </a:rPr>
              <a:t>sample holder</a:t>
            </a:r>
            <a:endParaRPr lang="en-GB" sz="1600" b="0" strike="noStrike" spc="-1">
              <a:latin typeface="Calibri"/>
            </a:endParaRPr>
          </a:p>
        </p:txBody>
      </p:sp>
      <p:sp>
        <p:nvSpPr>
          <p:cNvPr id="176" name="CustomShape 1"/>
          <p:cNvSpPr/>
          <p:nvPr/>
        </p:nvSpPr>
        <p:spPr>
          <a:xfrm rot="11580000">
            <a:off x="6855120" y="3268800"/>
            <a:ext cx="1988640" cy="233280"/>
          </a:xfrm>
          <a:prstGeom prst="stripedRightArrow">
            <a:avLst>
              <a:gd name="adj1" fmla="val 32923"/>
              <a:gd name="adj2" fmla="val 82461"/>
            </a:avLst>
          </a:prstGeom>
          <a:solidFill>
            <a:srgbClr val="FF505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77" name="TextBox 176"/>
          <p:cNvSpPr txBox="1"/>
          <p:nvPr/>
        </p:nvSpPr>
        <p:spPr>
          <a:xfrm>
            <a:off x="143640" y="612072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SCANIA-2D takes a significant part of the hutch. Compatible with all our sample environments and detection techniques except XRD that in practice requires a small slitted-down beam.</a:t>
            </a:r>
            <a:endParaRPr lang="en-GB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7"/>
          <p:cNvPicPr/>
          <p:nvPr/>
        </p:nvPicPr>
        <p:blipFill>
          <a:blip r:embed="rId3"/>
          <a:stretch/>
        </p:blipFill>
        <p:spPr>
          <a:xfrm>
            <a:off x="467640" y="882000"/>
            <a:ext cx="7899120" cy="468000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179"/>
          <p:cNvPicPr/>
          <p:nvPr/>
        </p:nvPicPr>
        <p:blipFill>
          <a:blip r:embed="rId4"/>
          <a:stretch/>
        </p:blipFill>
        <p:spPr>
          <a:xfrm>
            <a:off x="8766360" y="882000"/>
            <a:ext cx="2919960" cy="468000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92"/>
          <p:cNvPicPr/>
          <p:nvPr/>
        </p:nvPicPr>
        <p:blipFill>
          <a:blip r:embed="rId5"/>
          <a:stretch/>
        </p:blipFill>
        <p:spPr>
          <a:xfrm>
            <a:off x="467640" y="882000"/>
            <a:ext cx="7780320" cy="4680000"/>
          </a:xfrm>
          <a:prstGeom prst="rect">
            <a:avLst/>
          </a:prstGeom>
          <a:ln w="0">
            <a:noFill/>
          </a:ln>
        </p:spPr>
      </p:pic>
      <p:sp>
        <p:nvSpPr>
          <p:cNvPr id="182" name="TextBox 181"/>
          <p:cNvSpPr txBox="1"/>
          <p:nvPr/>
        </p:nvSpPr>
        <p:spPr>
          <a:xfrm>
            <a:off x="143640" y="612108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Assembly technology and optical quality measurements were established in Nov 2020.</a:t>
            </a:r>
            <a:br>
              <a:rPr sz="2000" dirty="0"/>
            </a:b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Main limitations seem to come from dust particles between crystal and reference cylinder.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ADE7B-5FB6-BF5B-C2EF-FF594E2EC3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trike="noStrike" spc="-1" dirty="0">
                <a:solidFill>
                  <a:srgbClr val="00570C"/>
                </a:solidFill>
                <a:latin typeface="Calibri"/>
              </a:rPr>
              <a:t>Crystal assembly technology 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DE7B-5FB6-BF5B-C2EF-FF594E2EC3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trike="noStrike" spc="-1" dirty="0">
                <a:solidFill>
                  <a:srgbClr val="00570C"/>
                </a:solidFill>
                <a:latin typeface="Calibri"/>
              </a:rPr>
              <a:t>SCANIA-2D in metal 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3ED71DA5-9744-6814-74BD-299A9E3E3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19" y="743580"/>
            <a:ext cx="2757678" cy="5073650"/>
          </a:xfrm>
          <a:prstGeom prst="rect">
            <a:avLst/>
          </a:prstGeom>
        </p:spPr>
      </p:pic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5E2D4D0B-2180-0F07-0DEC-C0C0E0E8B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92" y="743580"/>
            <a:ext cx="2757678" cy="5073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423926-5105-A0D6-ACC7-0A9658026C00}"/>
              </a:ext>
            </a:extLst>
          </p:cNvPr>
          <p:cNvSpPr txBox="1"/>
          <p:nvPr/>
        </p:nvSpPr>
        <p:spPr>
          <a:xfrm>
            <a:off x="143640" y="612072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SCANIA-2D has been built with one branch so far. The chamber is a plastic helium box. 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73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6FAD0-EE44-DE77-D0DF-DF8732D5C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CF1F-DCF8-35C7-D08E-6362BC786C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707418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-1" dirty="0">
                <a:solidFill>
                  <a:srgbClr val="00570C"/>
                </a:solidFill>
                <a:latin typeface="Calibri"/>
              </a:rPr>
              <a:t>On-the-fly data reduction pipeline for SCANIA-2D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69A282-7995-E9F6-C816-E5ECE5AB18EF}"/>
              </a:ext>
            </a:extLst>
          </p:cNvPr>
          <p:cNvGrpSpPr/>
          <p:nvPr/>
        </p:nvGrpSpPr>
        <p:grpSpPr>
          <a:xfrm>
            <a:off x="1201297" y="2260732"/>
            <a:ext cx="9789958" cy="2984869"/>
            <a:chOff x="421290" y="3560613"/>
            <a:chExt cx="9789958" cy="2984869"/>
          </a:xfrm>
        </p:grpSpPr>
        <p:pic>
          <p:nvPicPr>
            <p:cNvPr id="4" name="Picture 3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662AD978-97DD-90D5-EEB5-50986E052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290" y="3560613"/>
              <a:ext cx="2860358" cy="2860358"/>
            </a:xfrm>
            <a:prstGeom prst="rect">
              <a:avLst/>
            </a:prstGeom>
          </p:spPr>
        </p:pic>
        <p:pic>
          <p:nvPicPr>
            <p:cNvPr id="6" name="Picture 5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D1F7FB3E-2255-B2CD-0457-784CE57A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616" y="3560613"/>
              <a:ext cx="2970371" cy="2813209"/>
            </a:xfrm>
            <a:prstGeom prst="rect">
              <a:avLst/>
            </a:prstGeom>
          </p:spPr>
        </p:pic>
        <p:pic>
          <p:nvPicPr>
            <p:cNvPr id="7" name="Picture 6" descr="A graph with numbers and lines&#10;&#10;AI-generated content may be incorrect.">
              <a:extLst>
                <a:ext uri="{FF2B5EF4-FFF2-40B4-BE49-F238E27FC236}">
                  <a16:creationId xmlns:a16="http://schemas.microsoft.com/office/drawing/2014/main" id="{F3CA63E3-BFCE-7505-C41C-F218AFAAD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8135" y="3560613"/>
              <a:ext cx="2100263" cy="181451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971A6F-3EC3-56F5-69CE-2C96A437FEF0}"/>
                </a:ext>
              </a:extLst>
            </p:cNvPr>
            <p:cNvSpPr txBox="1"/>
            <p:nvPr/>
          </p:nvSpPr>
          <p:spPr>
            <a:xfrm>
              <a:off x="7224763" y="5714485"/>
              <a:ext cx="2986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Note: The animation timeline is not real. The actual scans have a few hundred scan points with a typical total scan duration of ~10 min.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15B7CE9-A71C-25C5-9058-C71B8EA1F396}"/>
              </a:ext>
            </a:extLst>
          </p:cNvPr>
          <p:cNvSpPr/>
          <p:nvPr/>
        </p:nvSpPr>
        <p:spPr>
          <a:xfrm>
            <a:off x="841298" y="1936887"/>
            <a:ext cx="10428518" cy="358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F32875-8162-A9FA-D893-5DFB0B4EA8F8}"/>
              </a:ext>
            </a:extLst>
          </p:cNvPr>
          <p:cNvGrpSpPr>
            <a:grpSpLocks/>
          </p:cNvGrpSpPr>
          <p:nvPr/>
        </p:nvGrpSpPr>
        <p:grpSpPr>
          <a:xfrm>
            <a:off x="1006695" y="1636075"/>
            <a:ext cx="10407643" cy="3709717"/>
            <a:chOff x="165397" y="2975343"/>
            <a:chExt cx="10407643" cy="370971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807870-8012-E4FA-E966-0B20DEA5B91B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60000" y="3786466"/>
              <a:ext cx="3170521" cy="2728196"/>
              <a:chOff x="4360000" y="3987430"/>
              <a:chExt cx="3170521" cy="272819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62EF34E-70A3-B41C-148E-B9F58E82F716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3863711" y="4644790"/>
                <a:ext cx="1300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</a:rPr>
                  <a:t>Scanning axis</a:t>
                </a:r>
              </a:p>
            </p:txBody>
          </p:sp>
          <p:pic>
            <p:nvPicPr>
              <p:cNvPr id="31" name="Picture 30" descr="A screenshot of a graph&#10;&#10;AI-generated content may be incorrect.">
                <a:extLst>
                  <a:ext uri="{FF2B5EF4-FFF2-40B4-BE49-F238E27FC236}">
                    <a16:creationId xmlns:a16="http://schemas.microsoft.com/office/drawing/2014/main" id="{3EA7B4F2-405B-A3EA-C614-1E1A7B742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49911" y="3987430"/>
                <a:ext cx="2880610" cy="2728196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5B13F70-839F-C7A0-AED2-17D8052A39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57837" y="5816419"/>
                <a:ext cx="20643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</a:rPr>
                  <a:t>Tangential detector axis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76F376-4189-493C-3EB1-9294548D212E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87689" y="3812129"/>
              <a:ext cx="2885351" cy="2382087"/>
              <a:chOff x="7687689" y="4013093"/>
              <a:chExt cx="2885351" cy="2382087"/>
            </a:xfrm>
          </p:grpSpPr>
          <p:pic>
            <p:nvPicPr>
              <p:cNvPr id="27" name="Picture 26" descr="A graph of a graph&#10;&#10;AI-generated content may be incorrect.">
                <a:extLst>
                  <a:ext uri="{FF2B5EF4-FFF2-40B4-BE49-F238E27FC236}">
                    <a16:creationId xmlns:a16="http://schemas.microsoft.com/office/drawing/2014/main" id="{0ACD1C65-F3B0-9498-7C63-D7C979A2E7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51689" y="4013093"/>
                <a:ext cx="2218069" cy="1916291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2247C8-42FC-4741-8CFE-C39BEF3D6E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42805" y="5871960"/>
                <a:ext cx="27302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</a:rPr>
                  <a:t>Scanning axis </a:t>
                </a:r>
                <a:r>
                  <a:rPr lang="en-US" sz="1400" i="1" dirty="0">
                    <a:solidFill>
                      <a:srgbClr val="00B0F0"/>
                    </a:solidFill>
                  </a:rPr>
                  <a:t>or</a:t>
                </a:r>
                <a:br>
                  <a:rPr lang="en-US" sz="1400" i="1" dirty="0">
                    <a:solidFill>
                      <a:srgbClr val="00B0F0"/>
                    </a:solidFill>
                  </a:rPr>
                </a:br>
                <a:r>
                  <a:rPr lang="en-US" sz="1400" dirty="0">
                    <a:solidFill>
                      <a:srgbClr val="00B0F0"/>
                    </a:solidFill>
                  </a:rPr>
                  <a:t>projected tangential-to-scanning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1311B0-1532-28C6-852C-3F142C8EDAB8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7568907" y="4797190"/>
                <a:ext cx="5453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</a:rPr>
                  <a:t>XES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604A5F-E61A-D4FD-5F8F-EA9AFBDDAFF2}"/>
                </a:ext>
              </a:extLst>
            </p:cNvPr>
            <p:cNvGrpSpPr>
              <a:grpSpLocks/>
            </p:cNvGrpSpPr>
            <p:nvPr/>
          </p:nvGrpSpPr>
          <p:grpSpPr>
            <a:xfrm>
              <a:off x="165397" y="3297478"/>
              <a:ext cx="3921650" cy="3217184"/>
              <a:chOff x="54869" y="3498442"/>
              <a:chExt cx="3921650" cy="3217184"/>
            </a:xfrm>
          </p:grpSpPr>
          <p:pic>
            <p:nvPicPr>
              <p:cNvPr id="19" name="Picture 18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21101F32-356F-C602-85EE-CBA051FE0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074" y="3578701"/>
                <a:ext cx="2773920" cy="2773920"/>
              </a:xfrm>
              <a:prstGeom prst="rect">
                <a:avLst/>
              </a:prstGeom>
            </p:spPr>
          </p:pic>
          <p:pic>
            <p:nvPicPr>
              <p:cNvPr id="20" name="Picture 19" descr="A screenshot of a graph&#10;&#10;AI-generated content may be incorrect.">
                <a:extLst>
                  <a:ext uri="{FF2B5EF4-FFF2-40B4-BE49-F238E27FC236}">
                    <a16:creationId xmlns:a16="http://schemas.microsoft.com/office/drawing/2014/main" id="{DBB30D0D-B1BC-5A33-3DC9-7F3586BE9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916" y="3699703"/>
                <a:ext cx="2773920" cy="2773920"/>
              </a:xfrm>
              <a:prstGeom prst="rect">
                <a:avLst/>
              </a:prstGeom>
            </p:spPr>
          </p:pic>
          <p:pic>
            <p:nvPicPr>
              <p:cNvPr id="21" name="Picture 20" descr="A screenshot of a graph&#10;&#10;AI-generated content may be incorrect.">
                <a:extLst>
                  <a:ext uri="{FF2B5EF4-FFF2-40B4-BE49-F238E27FC236}">
                    <a16:creationId xmlns:a16="http://schemas.microsoft.com/office/drawing/2014/main" id="{C08B3DF3-421F-22F3-BD32-C466D99BE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8758" y="3820705"/>
                <a:ext cx="2773920" cy="2773920"/>
              </a:xfrm>
              <a:prstGeom prst="rect">
                <a:avLst/>
              </a:prstGeom>
            </p:spPr>
          </p:pic>
          <p:pic>
            <p:nvPicPr>
              <p:cNvPr id="22" name="Picture 21" descr="A screenshot of a graph&#10;&#10;AI-generated content may be incorrect.">
                <a:extLst>
                  <a:ext uri="{FF2B5EF4-FFF2-40B4-BE49-F238E27FC236}">
                    <a16:creationId xmlns:a16="http://schemas.microsoft.com/office/drawing/2014/main" id="{5D9CE018-F9E6-187D-2B0E-5DB02ABA8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02599" y="3941706"/>
                <a:ext cx="2773920" cy="277392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7BC536-006E-F5F1-4294-A76D336577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2680" y="5816419"/>
                <a:ext cx="20643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</a:rPr>
                  <a:t>Tangential detector axis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5816CF-2106-B000-28BC-4EF75B711929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714732" y="4268043"/>
                <a:ext cx="18469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</a:rPr>
                  <a:t>Sagittal detector axis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C63B246-BC9A-3127-B983-37B8D2B24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218" y="3600841"/>
                <a:ext cx="1066772" cy="479093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9F536A0-CD81-B4D5-DCA2-0EBDDF71F2AE}"/>
                  </a:ext>
                </a:extLst>
              </p:cNvPr>
              <p:cNvSpPr txBox="1">
                <a:spLocks/>
              </p:cNvSpPr>
              <p:nvPr/>
            </p:nvSpPr>
            <p:spPr>
              <a:xfrm rot="1581445">
                <a:off x="281125" y="3811610"/>
                <a:ext cx="1300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Scanning axis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5F20359-F3ED-4775-41E9-6A74367A3E4A}"/>
                </a:ext>
              </a:extLst>
            </p:cNvPr>
            <p:cNvCxnSpPr>
              <a:cxnSpLocks/>
            </p:cNvCxnSpPr>
            <p:nvPr/>
          </p:nvCxnSpPr>
          <p:spPr>
            <a:xfrm>
              <a:off x="1642110" y="2975343"/>
              <a:ext cx="0" cy="300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D0EA21-221E-051A-F849-A2D524EC94C3}"/>
                </a:ext>
              </a:extLst>
            </p:cNvPr>
            <p:cNvCxnSpPr>
              <a:cxnSpLocks/>
            </p:cNvCxnSpPr>
            <p:nvPr/>
          </p:nvCxnSpPr>
          <p:spPr>
            <a:xfrm>
              <a:off x="5780581" y="2975343"/>
              <a:ext cx="0" cy="300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D992FA2-7D37-C707-92BD-3654274F99C3}"/>
                </a:ext>
              </a:extLst>
            </p:cNvPr>
            <p:cNvCxnSpPr>
              <a:cxnSpLocks/>
            </p:cNvCxnSpPr>
            <p:nvPr/>
          </p:nvCxnSpPr>
          <p:spPr>
            <a:xfrm>
              <a:off x="9149903" y="2975343"/>
              <a:ext cx="0" cy="300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20CAC0-C720-80B2-A286-C97DF44B6141}"/>
                </a:ext>
              </a:extLst>
            </p:cNvPr>
            <p:cNvSpPr txBox="1">
              <a:spLocks/>
            </p:cNvSpPr>
            <p:nvPr/>
          </p:nvSpPr>
          <p:spPr>
            <a:xfrm>
              <a:off x="7147195" y="6377283"/>
              <a:ext cx="2573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accent3">
                      <a:lumMod val="75000"/>
                    </a:schemeClr>
                  </a:solidFill>
                </a:rPr>
                <a:t>Press Enter to see animations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35B3A6F-10EF-5D5F-DBCA-FEF619860327}"/>
              </a:ext>
            </a:extLst>
          </p:cNvPr>
          <p:cNvSpPr txBox="1"/>
          <p:nvPr/>
        </p:nvSpPr>
        <p:spPr>
          <a:xfrm>
            <a:off x="1671995" y="130057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5555"/>
                </a:solidFill>
              </a:rPr>
              <a:t>Original 3D data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B1CDFE-6082-BB8F-E017-3B0D0EBE5C37}"/>
              </a:ext>
            </a:extLst>
          </p:cNvPr>
          <p:cNvSpPr txBox="1"/>
          <p:nvPr/>
        </p:nvSpPr>
        <p:spPr>
          <a:xfrm>
            <a:off x="5763355" y="130057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Reduced 2D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8D68C1-C53A-518D-95E3-0AD972B8B0B4}"/>
              </a:ext>
            </a:extLst>
          </p:cNvPr>
          <p:cNvSpPr txBox="1"/>
          <p:nvPr/>
        </p:nvSpPr>
        <p:spPr>
          <a:xfrm>
            <a:off x="9182162" y="130057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XES or HERFD XAS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38461991-515B-A5D9-5060-9EFE3168A56E}"/>
              </a:ext>
            </a:extLst>
          </p:cNvPr>
          <p:cNvSpPr/>
          <p:nvPr/>
        </p:nvSpPr>
        <p:spPr>
          <a:xfrm>
            <a:off x="4001558" y="1431943"/>
            <a:ext cx="1187450" cy="106605"/>
          </a:xfrm>
          <a:prstGeom prst="rightArrow">
            <a:avLst>
              <a:gd name="adj1" fmla="val 50000"/>
              <a:gd name="adj2" fmla="val 118182"/>
            </a:avLst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3B75A89E-A1A2-C10B-239A-29059EF421A2}"/>
              </a:ext>
            </a:extLst>
          </p:cNvPr>
          <p:cNvSpPr/>
          <p:nvPr/>
        </p:nvSpPr>
        <p:spPr>
          <a:xfrm>
            <a:off x="7778093" y="1431943"/>
            <a:ext cx="1187450" cy="106605"/>
          </a:xfrm>
          <a:prstGeom prst="rightArrow">
            <a:avLst>
              <a:gd name="adj1" fmla="val 50000"/>
              <a:gd name="adj2" fmla="val 118182"/>
            </a:avLst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B320E9-2918-E896-58C3-7F923F0DDC5D}"/>
              </a:ext>
            </a:extLst>
          </p:cNvPr>
          <p:cNvSpPr txBox="1"/>
          <p:nvPr/>
        </p:nvSpPr>
        <p:spPr>
          <a:xfrm>
            <a:off x="3880799" y="1478703"/>
            <a:ext cx="169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Sheer correction,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sagittal integration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D2CCC3-26E4-296D-D09B-9C37C5C76807}"/>
              </a:ext>
            </a:extLst>
          </p:cNvPr>
          <p:cNvSpPr txBox="1"/>
          <p:nvPr/>
        </p:nvSpPr>
        <p:spPr>
          <a:xfrm>
            <a:off x="7530033" y="1478703"/>
            <a:ext cx="1780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θ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-2</a:t>
            </a:r>
            <a:r>
              <a:rPr lang="el-G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θ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band integration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1E6B4-100A-F5C2-B8EE-99F222F28AC9}"/>
              </a:ext>
            </a:extLst>
          </p:cNvPr>
          <p:cNvSpPr txBox="1"/>
          <p:nvPr/>
        </p:nvSpPr>
        <p:spPr>
          <a:xfrm>
            <a:off x="143640" y="612072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The reduction pipeline </a:t>
            </a:r>
            <a:r>
              <a:rPr lang="en-GB" sz="2000" spc="-1" dirty="0">
                <a:solidFill>
                  <a:srgbClr val="FFFFFF"/>
                </a:solidFill>
                <a:latin typeface="Calibri"/>
              </a:rPr>
              <a:t>was implemented in 2024, running automatically and asynchronously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3378BA-950F-E852-BDCD-9D16C88D4C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trike="noStrike" spc="-1" dirty="0">
                <a:solidFill>
                  <a:srgbClr val="00570C"/>
                </a:solidFill>
                <a:latin typeface="Calibri"/>
              </a:rPr>
              <a:t>XES energy calibration by elastic lines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diagram of a band&#10;&#10;AI-generated content may be incorrect.">
            <a:extLst>
              <a:ext uri="{FF2B5EF4-FFF2-40B4-BE49-F238E27FC236}">
                <a16:creationId xmlns:a16="http://schemas.microsoft.com/office/drawing/2014/main" id="{DE90253E-A8A3-D789-8F8D-E3EFF074D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0" y="977909"/>
            <a:ext cx="5527778" cy="4813469"/>
          </a:xfrm>
          <a:prstGeom prst="rect">
            <a:avLst/>
          </a:prstGeom>
        </p:spPr>
      </p:pic>
      <p:pic>
        <p:nvPicPr>
          <p:cNvPr id="7" name="Picture 6" descr="A graph of energy&#10;&#10;AI-generated content may be incorrect.">
            <a:extLst>
              <a:ext uri="{FF2B5EF4-FFF2-40B4-BE49-F238E27FC236}">
                <a16:creationId xmlns:a16="http://schemas.microsoft.com/office/drawing/2014/main" id="{7C990B0F-6DAB-CFF5-2172-FD1552D97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16" y="2076204"/>
            <a:ext cx="4801016" cy="3665538"/>
          </a:xfrm>
          <a:prstGeom prst="rect">
            <a:avLst/>
          </a:prstGeom>
        </p:spPr>
      </p:pic>
      <p:sp>
        <p:nvSpPr>
          <p:cNvPr id="2" name="CustomShape 16">
            <a:extLst>
              <a:ext uri="{FF2B5EF4-FFF2-40B4-BE49-F238E27FC236}">
                <a16:creationId xmlns:a16="http://schemas.microsoft.com/office/drawing/2014/main" id="{BBC4C25A-C5FE-9B4E-3FC3-D8B5E43242AB}"/>
              </a:ext>
            </a:extLst>
          </p:cNvPr>
          <p:cNvSpPr/>
          <p:nvPr/>
        </p:nvSpPr>
        <p:spPr>
          <a:xfrm rot="9532039">
            <a:off x="4918665" y="1338940"/>
            <a:ext cx="1082754" cy="221138"/>
          </a:xfrm>
          <a:prstGeom prst="stripedRightArrow">
            <a:avLst>
              <a:gd name="adj1" fmla="val 38769"/>
              <a:gd name="adj2" fmla="val 83230"/>
            </a:avLst>
          </a:prstGeom>
          <a:solidFill>
            <a:schemeClr val="accent1">
              <a:lumMod val="40000"/>
              <a:lumOff val="60000"/>
            </a:schemeClr>
          </a:solidFill>
          <a:ln w="12600">
            <a:solidFill>
              <a:schemeClr val="tx2">
                <a:lumMod val="60000"/>
                <a:lumOff val="40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5" name="CustomShape 17">
            <a:extLst>
              <a:ext uri="{FF2B5EF4-FFF2-40B4-BE49-F238E27FC236}">
                <a16:creationId xmlns:a16="http://schemas.microsoft.com/office/drawing/2014/main" id="{309D908A-7F66-2645-F719-A331CFE651EB}"/>
              </a:ext>
            </a:extLst>
          </p:cNvPr>
          <p:cNvSpPr/>
          <p:nvPr/>
        </p:nvSpPr>
        <p:spPr>
          <a:xfrm>
            <a:off x="5981743" y="853545"/>
            <a:ext cx="4077278" cy="8338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l-GR" sz="1600" spc="-1" dirty="0">
                <a:solidFill>
                  <a:srgbClr val="2E75B6"/>
                </a:solidFill>
                <a:latin typeface="Calibri"/>
              </a:rPr>
              <a:t>θ</a:t>
            </a:r>
            <a:r>
              <a:rPr lang="en-US" sz="1600" b="0" strike="noStrike" spc="-1" dirty="0">
                <a:solidFill>
                  <a:srgbClr val="2E75B6"/>
                </a:solidFill>
                <a:latin typeface="Calibri"/>
                <a:ea typeface="DejaVu Sans"/>
              </a:rPr>
              <a:t>-</a:t>
            </a:r>
            <a:r>
              <a:rPr lang="el-GR" sz="1600" b="0" strike="noStrike" spc="-1" dirty="0">
                <a:solidFill>
                  <a:srgbClr val="2E75B6"/>
                </a:solidFill>
                <a:latin typeface="Calibri"/>
                <a:ea typeface="DejaVu Sans"/>
              </a:rPr>
              <a:t>θ</a:t>
            </a:r>
            <a:r>
              <a:rPr lang="en-US" sz="1600" b="0" strike="noStrike" spc="-1" dirty="0">
                <a:solidFill>
                  <a:srgbClr val="2E75B6"/>
                </a:solidFill>
                <a:latin typeface="Calibri"/>
                <a:ea typeface="DejaVu Sans"/>
              </a:rPr>
              <a:t> band (rotates together with the crystal) due to the Borrmann effect and the scattering from the back of the crystal</a:t>
            </a:r>
            <a:endParaRPr lang="en-GB" sz="1600" b="0" strike="noStrike" spc="-1" dirty="0">
              <a:solidFill>
                <a:srgbClr val="2E75B6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41267-90FE-CEB3-B9C1-400376B89335}"/>
              </a:ext>
            </a:extLst>
          </p:cNvPr>
          <p:cNvSpPr txBox="1"/>
          <p:nvPr/>
        </p:nvSpPr>
        <p:spPr>
          <a:xfrm>
            <a:off x="143640" y="612072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b="0" strike="noStrike" spc="-1" dirty="0">
                <a:solidFill>
                  <a:srgbClr val="FFFFFF"/>
                </a:solidFill>
                <a:latin typeface="Calibri"/>
              </a:rPr>
              <a:t>With a 2D detector we see a zoo of effects: Borrmann, powder diffraction from the back surface, multiple diffraction. The </a:t>
            </a:r>
            <a:r>
              <a:rPr lang="el-GR" spc="-1" dirty="0">
                <a:solidFill>
                  <a:srgbClr val="FFFFFF"/>
                </a:solidFill>
                <a:latin typeface="Calibri"/>
              </a:rPr>
              <a:t>θ-θ </a:t>
            </a:r>
            <a:r>
              <a:rPr lang="en-GB" spc="-1" dirty="0">
                <a:solidFill>
                  <a:srgbClr val="FFFFFF"/>
                </a:solidFill>
                <a:latin typeface="Calibri"/>
              </a:rPr>
              <a:t>band dictates the alignment strategy: all crystal are used together, not individually.</a:t>
            </a:r>
            <a:endParaRPr lang="en-GB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6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7DF1B-718B-DB16-446A-0E49BBD6A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>
            <a:extLst>
              <a:ext uri="{FF2B5EF4-FFF2-40B4-BE49-F238E27FC236}">
                <a16:creationId xmlns:a16="http://schemas.microsoft.com/office/drawing/2014/main" id="{C83DA995-B526-5EC3-ADFD-34D24D97AA10}"/>
              </a:ext>
            </a:extLst>
          </p:cNvPr>
          <p:cNvSpPr txBox="1"/>
          <p:nvPr/>
        </p:nvSpPr>
        <p:spPr>
          <a:xfrm>
            <a:off x="143640" y="612000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endParaRPr lang="en-GB" sz="2000" b="0" strike="noStrike" spc="-1" dirty="0"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18E6EB-55FF-F0C6-4B96-3AA42C529DD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trike="noStrike" spc="-1" dirty="0">
                <a:solidFill>
                  <a:srgbClr val="00570C"/>
                </a:solidFill>
                <a:latin typeface="Calibri"/>
              </a:rPr>
              <a:t>Energy resolution as given by elastic lines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9176D2D9-1FAF-95DE-7C73-310180696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34" y="996237"/>
            <a:ext cx="5806452" cy="4005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BBC87-8F16-84FC-9DF8-AAE34EC1B15A}"/>
              </a:ext>
            </a:extLst>
          </p:cNvPr>
          <p:cNvSpPr txBox="1"/>
          <p:nvPr/>
        </p:nvSpPr>
        <p:spPr>
          <a:xfrm>
            <a:off x="143640" y="612072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b="0" strike="noStrike" spc="-1" dirty="0">
                <a:solidFill>
                  <a:srgbClr val="FFFFFF"/>
                </a:solidFill>
                <a:latin typeface="Calibri"/>
              </a:rPr>
              <a:t>At the magic Bragg </a:t>
            </a:r>
            <a:r>
              <a:rPr lang="en-GB" spc="-1" dirty="0">
                <a:solidFill>
                  <a:srgbClr val="FFFFFF"/>
                </a:solidFill>
                <a:latin typeface="Calibri"/>
              </a:rPr>
              <a:t>angle (here, 64.9°), </a:t>
            </a:r>
            <a:r>
              <a:rPr lang="en-GB" b="0" strike="noStrike" spc="-1" dirty="0">
                <a:solidFill>
                  <a:srgbClr val="FFFFFF"/>
                </a:solidFill>
                <a:latin typeface="Calibri"/>
              </a:rPr>
              <a:t>energy resolution is much better than </a:t>
            </a:r>
            <a:r>
              <a:rPr lang="en-GB" spc="-1" dirty="0">
                <a:solidFill>
                  <a:srgbClr val="FFFFFF"/>
                </a:solidFill>
                <a:latin typeface="Calibri"/>
              </a:rPr>
              <a:t>the band width of Si111 DCM</a:t>
            </a:r>
            <a:endParaRPr lang="en-GB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5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8463E-A4CA-2C6A-FC87-4C04E705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0C1E3-4AD3-2F64-C0B0-861629910D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trike="noStrike" spc="-1" dirty="0">
                <a:solidFill>
                  <a:srgbClr val="00570C"/>
                </a:solidFill>
                <a:latin typeface="Calibri"/>
              </a:rPr>
              <a:t>Conclusions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68695BF-44CB-4D61-B576-AF3D281D4853}"/>
              </a:ext>
            </a:extLst>
          </p:cNvPr>
          <p:cNvSpPr txBox="1">
            <a:spLocks/>
          </p:cNvSpPr>
          <p:nvPr/>
        </p:nvSpPr>
        <p:spPr>
          <a:xfrm>
            <a:off x="2181282" y="1491701"/>
            <a:ext cx="8024446" cy="423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7CE3C-74E4-B1DD-12EB-C56E46ECB7E0}"/>
              </a:ext>
            </a:extLst>
          </p:cNvPr>
          <p:cNvSpPr txBox="1"/>
          <p:nvPr/>
        </p:nvSpPr>
        <p:spPr>
          <a:xfrm>
            <a:off x="666750" y="1128409"/>
            <a:ext cx="105881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xrt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 calculate elastically bend crystals and do ray tracing with these calculations applied to each ray.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exists a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magic angle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which the reflectivity curve shrinks.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Johansson spectrometer offers both high efficiency and high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SCANIA-2D spectrometer at Balder beamline has begun its user operation.</a:t>
            </a:r>
          </a:p>
          <a:p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857E49-D584-7D34-8AED-9737110082BC}"/>
              </a:ext>
            </a:extLst>
          </p:cNvPr>
          <p:cNvSpPr txBox="1">
            <a:spLocks/>
          </p:cNvSpPr>
          <p:nvPr/>
        </p:nvSpPr>
        <p:spPr>
          <a:xfrm>
            <a:off x="3006461" y="4089091"/>
            <a:ext cx="6180667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strike="noStrike" spc="-1" dirty="0">
                <a:solidFill>
                  <a:srgbClr val="00570C"/>
                </a:solidFill>
                <a:latin typeface="Calibri"/>
              </a:rPr>
              <a:t>Thank you for your attention!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9A0E9-3983-01F1-C02D-DB1E9FAA5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>
            <a:extLst>
              <a:ext uri="{FF2B5EF4-FFF2-40B4-BE49-F238E27FC236}">
                <a16:creationId xmlns:a16="http://schemas.microsoft.com/office/drawing/2014/main" id="{C0C072F6-6132-CB63-9A0F-FE441F6E2DFD}"/>
              </a:ext>
            </a:extLst>
          </p:cNvPr>
          <p:cNvSpPr txBox="1"/>
          <p:nvPr/>
        </p:nvSpPr>
        <p:spPr>
          <a:xfrm>
            <a:off x="143640" y="61221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The calculated DCM bands match </a:t>
            </a:r>
            <a:r>
              <a:rPr lang="en-GB" sz="2000" b="0" strike="noStrike" spc="-1">
                <a:solidFill>
                  <a:srgbClr val="FFFFFF"/>
                </a:solidFill>
                <a:latin typeface="Calibri"/>
              </a:rPr>
              <a:t>the experimental ones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DD231-4A80-64CB-C9CE-E5F2DBBF3C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30360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trike="noStrike" spc="-1" dirty="0">
                <a:solidFill>
                  <a:srgbClr val="00570C"/>
                </a:solidFill>
                <a:latin typeface="Calibri"/>
              </a:rPr>
              <a:t>Johansson analyzer with elastically deformed crystal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aph of a graph of energy&#10;&#10;AI-generated content may be incorrect.">
            <a:extLst>
              <a:ext uri="{FF2B5EF4-FFF2-40B4-BE49-F238E27FC236}">
                <a16:creationId xmlns:a16="http://schemas.microsoft.com/office/drawing/2014/main" id="{97CB9E66-67DB-2A34-57C6-DE8956B68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20" y="3703524"/>
            <a:ext cx="3279045" cy="2112268"/>
          </a:xfrm>
          <a:prstGeom prst="rect">
            <a:avLst/>
          </a:prstGeom>
        </p:spPr>
      </p:pic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090BBC56-7F6E-FFC0-FB00-F3B91BECF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86" y="3703524"/>
            <a:ext cx="3279045" cy="2112268"/>
          </a:xfrm>
          <a:prstGeom prst="rect">
            <a:avLst/>
          </a:prstGeom>
        </p:spPr>
      </p:pic>
      <p:pic>
        <p:nvPicPr>
          <p:cNvPr id="9" name="Picture 8" descr="A graph of a graph of energy&#10;&#10;AI-generated content may be incorrect.">
            <a:extLst>
              <a:ext uri="{FF2B5EF4-FFF2-40B4-BE49-F238E27FC236}">
                <a16:creationId xmlns:a16="http://schemas.microsoft.com/office/drawing/2014/main" id="{4186B66A-401E-F82D-0B02-E788F4D18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52" y="3703524"/>
            <a:ext cx="3279045" cy="2112268"/>
          </a:xfrm>
          <a:prstGeom prst="rect">
            <a:avLst/>
          </a:prstGeom>
        </p:spPr>
      </p:pic>
      <p:pic>
        <p:nvPicPr>
          <p:cNvPr id="11" name="Picture 10" descr="A graph of a function&#10;&#10;AI-generated content may be incorrect.">
            <a:extLst>
              <a:ext uri="{FF2B5EF4-FFF2-40B4-BE49-F238E27FC236}">
                <a16:creationId xmlns:a16="http://schemas.microsoft.com/office/drawing/2014/main" id="{54E9DD5E-765D-8C8D-E947-B34A62896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20" y="1446111"/>
            <a:ext cx="3279045" cy="2112268"/>
          </a:xfrm>
          <a:prstGeom prst="rect">
            <a:avLst/>
          </a:prstGeom>
        </p:spPr>
      </p:pic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D973BC21-6EFE-4CEC-46EC-AB8069FF4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86" y="1446111"/>
            <a:ext cx="3279045" cy="2112268"/>
          </a:xfrm>
          <a:prstGeom prst="rect">
            <a:avLst/>
          </a:prstGeom>
        </p:spPr>
      </p:pic>
      <p:pic>
        <p:nvPicPr>
          <p:cNvPr id="15" name="Picture 14" descr="A diagram of a solar energy&#10;&#10;AI-generated content may be incorrect.">
            <a:extLst>
              <a:ext uri="{FF2B5EF4-FFF2-40B4-BE49-F238E27FC236}">
                <a16:creationId xmlns:a16="http://schemas.microsoft.com/office/drawing/2014/main" id="{CB99C8EC-CA77-8945-6FBA-FF1E5BCA5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52" y="1446111"/>
            <a:ext cx="3279045" cy="2112268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0316BE9-EB92-2903-B35B-AD60FF212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067990"/>
              </p:ext>
            </p:extLst>
          </p:nvPr>
        </p:nvGraphicFramePr>
        <p:xfrm>
          <a:off x="2247093" y="964645"/>
          <a:ext cx="8782179" cy="289560"/>
        </p:xfrm>
        <a:graphic>
          <a:graphicData uri="http://schemas.openxmlformats.org/drawingml/2006/table">
            <a:tbl>
              <a:tblPr/>
              <a:tblGrid>
                <a:gridCol w="2927393">
                  <a:extLst>
                    <a:ext uri="{9D8B030D-6E8A-4147-A177-3AD203B41FA5}">
                      <a16:colId xmlns:a16="http://schemas.microsoft.com/office/drawing/2014/main" val="1824642365"/>
                    </a:ext>
                  </a:extLst>
                </a:gridCol>
                <a:gridCol w="4018152">
                  <a:extLst>
                    <a:ext uri="{9D8B030D-6E8A-4147-A177-3AD203B41FA5}">
                      <a16:colId xmlns:a16="http://schemas.microsoft.com/office/drawing/2014/main" val="2967791978"/>
                    </a:ext>
                  </a:extLst>
                </a:gridCol>
                <a:gridCol w="1836634">
                  <a:extLst>
                    <a:ext uri="{9D8B030D-6E8A-4147-A177-3AD203B41FA5}">
                      <a16:colId xmlns:a16="http://schemas.microsoft.com/office/drawing/2014/main" val="3846389805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800" dirty="0">
                          <a:effectLst/>
                        </a:rPr>
                        <a:t>flat source</a:t>
                      </a:r>
                    </a:p>
                  </a:txBody>
                  <a:tcPr marL="38100" marR="6096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800" dirty="0">
                          <a:effectLst/>
                        </a:rPr>
                        <a:t>line source</a:t>
                      </a:r>
                    </a:p>
                  </a:txBody>
                  <a:tcPr marL="38100" marR="6096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800" dirty="0">
                          <a:effectLst/>
                        </a:rPr>
                        <a:t>7 lines</a:t>
                      </a:r>
                    </a:p>
                  </a:txBody>
                  <a:tcPr marL="38100" marR="6096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23565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B17F5C3-A467-5F72-5201-AA415CFC588D}"/>
              </a:ext>
            </a:extLst>
          </p:cNvPr>
          <p:cNvSpPr txBox="1"/>
          <p:nvPr/>
        </p:nvSpPr>
        <p:spPr>
          <a:xfrm>
            <a:off x="172150" y="2098468"/>
            <a:ext cx="972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E4349"/>
                </a:solidFill>
                <a:effectLst/>
                <a:latin typeface="Arial" panose="020B0604020202020204" pitchFamily="34" charset="0"/>
              </a:rPr>
              <a:t>perfect crystal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145B5-5035-143C-0F51-B699CA297779}"/>
              </a:ext>
            </a:extLst>
          </p:cNvPr>
          <p:cNvSpPr txBox="1"/>
          <p:nvPr/>
        </p:nvSpPr>
        <p:spPr>
          <a:xfrm>
            <a:off x="172150" y="4237767"/>
            <a:ext cx="1166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3E4349"/>
                </a:solidFill>
                <a:effectLst/>
                <a:latin typeface="Arial" panose="020B0604020202020204" pitchFamily="34" charset="0"/>
              </a:rPr>
              <a:t>deformed crystal</a:t>
            </a:r>
          </a:p>
          <a:p>
            <a:pPr algn="l"/>
            <a:r>
              <a:rPr lang="en-US" b="0" i="0" dirty="0">
                <a:solidFill>
                  <a:srgbClr val="3E4349"/>
                </a:solidFill>
                <a:effectLst/>
                <a:latin typeface="Arial" panose="020B0604020202020204" pitchFamily="34" charset="0"/>
              </a:rPr>
              <a:t>(Takagi- Taupin)</a:t>
            </a:r>
          </a:p>
        </p:txBody>
      </p:sp>
    </p:spTree>
    <p:extLst>
      <p:ext uri="{BB962C8B-B14F-4D97-AF65-F5344CB8AC3E}">
        <p14:creationId xmlns:p14="http://schemas.microsoft.com/office/powerpoint/2010/main" val="15265128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136"/>
          <p:cNvSpPr txBox="1"/>
          <p:nvPr/>
        </p:nvSpPr>
        <p:spPr>
          <a:xfrm>
            <a:off x="143640" y="612000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endParaRPr lang="en-GB" sz="2000" b="0" strike="noStrike" spc="-1" dirty="0">
              <a:latin typeface="Arial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A0F1CB-7936-48B7-BE66-D8928AFF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13" y="900000"/>
            <a:ext cx="8199762" cy="4680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B3378BA-950F-E852-BDCD-9D16C88D4C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trike="noStrike" spc="-1" dirty="0">
                <a:solidFill>
                  <a:srgbClr val="00570C"/>
                </a:solidFill>
                <a:latin typeface="Calibri"/>
              </a:rPr>
              <a:t>ParSeq-XES data pipeline 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0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1"/>
          <p:cNvPicPr/>
          <p:nvPr/>
        </p:nvPicPr>
        <p:blipFill>
          <a:blip r:embed="rId2"/>
          <a:stretch/>
        </p:blipFill>
        <p:spPr>
          <a:xfrm>
            <a:off x="269640" y="981720"/>
            <a:ext cx="7243920" cy="4680000"/>
          </a:xfrm>
          <a:prstGeom prst="rect">
            <a:avLst/>
          </a:prstGeom>
          <a:ln w="0">
            <a:noFill/>
          </a:ln>
        </p:spPr>
      </p:pic>
      <p:sp>
        <p:nvSpPr>
          <p:cNvPr id="198" name="Rectangle 11"/>
          <p:cNvSpPr/>
          <p:nvPr/>
        </p:nvSpPr>
        <p:spPr>
          <a:xfrm>
            <a:off x="7740000" y="1041480"/>
            <a:ext cx="4050360" cy="301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1427"/>
                </a:solidFill>
                <a:latin typeface="Calibri"/>
                <a:ea typeface="DejaVu Sans"/>
              </a:rPr>
              <a:t>The Co Ka1 HERFD (High Energy Resolution Fluorescence Detected) XANES spectra were collected together with expert commissioning users (A. Jentys group from TU Munich) in July 2022. A full spectrometer branch (3 crystals) was used for the first time.</a:t>
            </a:r>
            <a:endParaRPr lang="en-GB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1427"/>
                </a:solidFill>
                <a:latin typeface="Calibri"/>
                <a:ea typeface="DejaVu Sans"/>
              </a:rPr>
              <a:t>Here, the scanning range had 650 points (rather excessive) at 0.5 sec per point. Note the noise level in the inset plot that would remain much smaller than signal with a sample dilution down to 1wt%.</a:t>
            </a:r>
            <a:endParaRPr lang="en-GB" sz="1600" b="0" strike="noStrike" spc="-1">
              <a:latin typeface="Arial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143640" y="61221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HERFD XANES is one of the main applications mode of SCANIA-2D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C1625-00B3-6365-F22C-BCD59BD304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trike="noStrike" spc="-1" dirty="0">
                <a:solidFill>
                  <a:srgbClr val="00570C"/>
                </a:solidFill>
                <a:latin typeface="Calibri"/>
              </a:rPr>
              <a:t>HERFD XANES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985417-3A00-EF18-4F0A-322A8DA19A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 library </a:t>
            </a:r>
            <a:r>
              <a:rPr lang="en-US" sz="3600" b="1" i="1" dirty="0" err="1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xrt</a:t>
            </a:r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123D858-B727-D1E8-999A-EC6255C1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80" y="748741"/>
            <a:ext cx="8314428" cy="50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46550-84B1-34B9-1ACB-24343A7638B3}"/>
              </a:ext>
            </a:extLst>
          </p:cNvPr>
          <p:cNvSpPr txBox="1"/>
          <p:nvPr/>
        </p:nvSpPr>
        <p:spPr>
          <a:xfrm>
            <a:off x="143640" y="61203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i="1" strike="noStrike" spc="-1" dirty="0" err="1">
                <a:solidFill>
                  <a:srgbClr val="FFFFFF"/>
                </a:solidFill>
                <a:latin typeface="Calibri"/>
              </a:rPr>
              <a:t>xrt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 can calculate reflectivity and transmittivity of elastically deformed bent crystals (added in 2023)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9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057B5-9E43-60BC-4423-C04A74B5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>
            <a:extLst>
              <a:ext uri="{FF2B5EF4-FFF2-40B4-BE49-F238E27FC236}">
                <a16:creationId xmlns:a16="http://schemas.microsoft.com/office/drawing/2014/main" id="{FEB14345-9165-AC3B-CBE4-E265FF93FE56}"/>
              </a:ext>
            </a:extLst>
          </p:cNvPr>
          <p:cNvSpPr txBox="1"/>
          <p:nvPr/>
        </p:nvSpPr>
        <p:spPr>
          <a:xfrm>
            <a:off x="143640" y="61221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The calculated DCM bands match </a:t>
            </a:r>
            <a:r>
              <a:rPr lang="en-GB" sz="2000" b="0" strike="noStrike" spc="-1">
                <a:solidFill>
                  <a:srgbClr val="FFFFFF"/>
                </a:solidFill>
                <a:latin typeface="Calibri"/>
              </a:rPr>
              <a:t>the experimental ones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4C42-141A-7CE9-9A3D-C22EE171C5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trike="noStrike" spc="-1" dirty="0">
                <a:solidFill>
                  <a:srgbClr val="00570C"/>
                </a:solidFill>
                <a:latin typeface="Calibri"/>
              </a:rPr>
              <a:t>DCM bands</a:t>
            </a:r>
            <a:endParaRPr lang="en-GB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58162-5510-4273-AE9F-0C40631D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87" y="641831"/>
            <a:ext cx="6880660" cy="51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89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985417-3A00-EF18-4F0A-322A8DA19A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3588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err="1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pyTTE</a:t>
            </a:r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a package to calculate XRD of deformed crystals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4C73B2-A42C-83F2-2EF6-E25C69C8E7A0}"/>
              </a:ext>
            </a:extLst>
          </p:cNvPr>
          <p:cNvGrpSpPr/>
          <p:nvPr/>
        </p:nvGrpSpPr>
        <p:grpSpPr>
          <a:xfrm>
            <a:off x="2139920" y="1131245"/>
            <a:ext cx="8689942" cy="4595510"/>
            <a:chOff x="2139920" y="1131245"/>
            <a:chExt cx="8689942" cy="4595510"/>
          </a:xfrm>
        </p:grpSpPr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1137FCBD-C53B-AB1E-5037-8CD355579CAA}"/>
                </a:ext>
              </a:extLst>
            </p:cNvPr>
            <p:cNvSpPr txBox="1"/>
            <p:nvPr/>
          </p:nvSpPr>
          <p:spPr>
            <a:xfrm>
              <a:off x="2139920" y="4249427"/>
              <a:ext cx="77666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3"/>
                </a:rPr>
                <a:t>https://github.com/aripekka/pyTTE</a:t>
              </a:r>
              <a:endParaRPr lang="en-US" dirty="0">
                <a:solidFill>
                  <a:srgbClr val="1F2328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solidFill>
                  <a:srgbClr val="1F2328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dirty="0" err="1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Honkanen</a:t>
              </a:r>
              <a:r>
                <a:rPr lang="en-US" dirty="0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 </a:t>
              </a:r>
              <a:r>
                <a:rPr lang="en-US" dirty="0" err="1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Huotari</a:t>
              </a:r>
              <a:r>
                <a:rPr lang="en-US" dirty="0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i="1" dirty="0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General method to calculate the elastic deformation and X-ray diffraction properties of bent crystal wafers</a:t>
              </a:r>
              <a:r>
                <a:rPr lang="en-US" dirty="0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dirty="0" err="1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IUCrJ</a:t>
              </a:r>
              <a:r>
                <a:rPr lang="en-US" dirty="0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(2021) </a:t>
              </a:r>
              <a:r>
                <a:rPr lang="en-US" b="1" dirty="0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en-US" dirty="0">
                  <a:solidFill>
                    <a:srgbClr val="1F2328"/>
                  </a:solidFill>
                  <a:highlight>
                    <a:srgbClr val="FFFFFF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102-115, https://doi.org/10.1107/S2052252520014165</a:t>
              </a:r>
              <a:endParaRPr lang="en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00F23B-E357-5AB0-3627-41C39AC23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7161" y="1131245"/>
              <a:ext cx="3452701" cy="323312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F489099-326E-0C47-6898-5CEE0138E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62" y="1131245"/>
            <a:ext cx="4549789" cy="2757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9EC4A0-5578-34CA-1030-1ACCE61D4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858" y="2761469"/>
            <a:ext cx="2992582" cy="1313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03C78-A5A2-1505-DB89-59496BF89102}"/>
              </a:ext>
            </a:extLst>
          </p:cNvPr>
          <p:cNvSpPr txBox="1"/>
          <p:nvPr/>
        </p:nvSpPr>
        <p:spPr>
          <a:xfrm>
            <a:off x="143640" y="61203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i="1" strike="noStrike" spc="-1" dirty="0" err="1">
                <a:solidFill>
                  <a:srgbClr val="FFFFFF"/>
                </a:solidFill>
                <a:latin typeface="Calibri"/>
              </a:rPr>
              <a:t>pyTTE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 is (was) the state-of-the-art bent crystal calculator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81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985417-3A00-EF18-4F0A-322A8DA19A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Bent crystal reflectivity calculator of </a:t>
            </a:r>
            <a:r>
              <a:rPr lang="en-US" sz="3600" b="1" i="1" dirty="0" err="1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xrt</a:t>
            </a:r>
            <a:endParaRPr lang="en-US" sz="3600" b="1" i="1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8695BF-44CB-4D61-B576-AF3D281D4853}"/>
              </a:ext>
            </a:extLst>
          </p:cNvPr>
          <p:cNvSpPr txBox="1">
            <a:spLocks/>
          </p:cNvSpPr>
          <p:nvPr/>
        </p:nvSpPr>
        <p:spPr>
          <a:xfrm>
            <a:off x="2181282" y="1589143"/>
            <a:ext cx="8024446" cy="423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95FCF83-E5A1-2E30-E44B-30F986716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525" y="1829692"/>
            <a:ext cx="5960539" cy="3960000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16A7E185-FA58-418C-4100-2F05D74E01F1}"/>
              </a:ext>
            </a:extLst>
          </p:cNvPr>
          <p:cNvSpPr txBox="1"/>
          <p:nvPr/>
        </p:nvSpPr>
        <p:spPr>
          <a:xfrm>
            <a:off x="3015039" y="663226"/>
            <a:ext cx="6852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xraylib</a:t>
            </a:r>
            <a:r>
              <a:rPr lang="en-US" dirty="0"/>
              <a:t> </a:t>
            </a:r>
            <a:r>
              <a:rPr lang="en-US" sz="2000" dirty="0"/>
              <a:t>→</a:t>
            </a:r>
            <a:r>
              <a:rPr lang="en-US" dirty="0"/>
              <a:t> </a:t>
            </a:r>
            <a:r>
              <a:rPr lang="en-US" dirty="0" err="1"/>
              <a:t>xrt.materials</a:t>
            </a:r>
            <a:r>
              <a:rPr lang="en-US" dirty="0"/>
              <a:t> (effortless installation)</a:t>
            </a:r>
          </a:p>
          <a:p>
            <a:r>
              <a:rPr lang="en-US" dirty="0" err="1"/>
              <a:t>scipy.integrate.BDF</a:t>
            </a:r>
            <a:r>
              <a:rPr lang="en-US" dirty="0"/>
              <a:t> </a:t>
            </a:r>
            <a:r>
              <a:rPr lang="en-US" sz="2000" dirty="0"/>
              <a:t>→</a:t>
            </a:r>
            <a:r>
              <a:rPr lang="en-US" dirty="0"/>
              <a:t> RKDP 45 (SIMD parallelization)</a:t>
            </a:r>
          </a:p>
          <a:p>
            <a:r>
              <a:rPr lang="en-US" dirty="0"/>
              <a:t>multiprocessing </a:t>
            </a:r>
            <a:r>
              <a:rPr lang="en-US" sz="2000" dirty="0"/>
              <a:t>→</a:t>
            </a:r>
            <a:r>
              <a:rPr lang="en-US" dirty="0"/>
              <a:t> OpenCL (performance gain up to ×</a:t>
            </a:r>
            <a:r>
              <a:rPr lang="ru-RU" dirty="0"/>
              <a:t>25</a:t>
            </a:r>
            <a:r>
              <a:rPr lang="en-US" dirty="0"/>
              <a:t>000)</a:t>
            </a:r>
            <a:endParaRPr lang="en-CA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DB489D7-E566-CED7-70CF-8D7F0BC892CC}"/>
              </a:ext>
            </a:extLst>
          </p:cNvPr>
          <p:cNvSpPr txBox="1"/>
          <p:nvPr/>
        </p:nvSpPr>
        <p:spPr>
          <a:xfrm>
            <a:off x="508900" y="848384"/>
            <a:ext cx="210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Conversion</a:t>
            </a:r>
          </a:p>
          <a:p>
            <a:r>
              <a:rPr lang="en-GB" dirty="0"/>
              <a:t>from </a:t>
            </a:r>
            <a:r>
              <a:rPr lang="en-US" b="1" i="1" dirty="0" err="1"/>
              <a:t>pyTTE</a:t>
            </a:r>
            <a:r>
              <a:rPr lang="en-US" dirty="0"/>
              <a:t> to </a:t>
            </a:r>
            <a:r>
              <a:rPr lang="en-US" b="1" i="1" dirty="0" err="1"/>
              <a:t>xrt</a:t>
            </a:r>
            <a:endParaRPr lang="en-CA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DAC1490-9940-2B4F-F757-24EB90112A98}"/>
              </a:ext>
            </a:extLst>
          </p:cNvPr>
          <p:cNvSpPr/>
          <p:nvPr/>
        </p:nvSpPr>
        <p:spPr>
          <a:xfrm>
            <a:off x="2794910" y="753533"/>
            <a:ext cx="236161" cy="925356"/>
          </a:xfrm>
          <a:prstGeom prst="leftBrace">
            <a:avLst>
              <a:gd name="adj1" fmla="val 37014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31B0C-C17B-7591-E18A-97CFD001B572}"/>
              </a:ext>
            </a:extLst>
          </p:cNvPr>
          <p:cNvSpPr txBox="1"/>
          <p:nvPr/>
        </p:nvSpPr>
        <p:spPr>
          <a:xfrm>
            <a:off x="143640" y="61203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i="1" strike="noStrike" spc="-1" dirty="0" err="1">
                <a:solidFill>
                  <a:srgbClr val="FFFFFF"/>
                </a:solidFill>
                <a:latin typeface="Calibri"/>
              </a:rPr>
              <a:t>xrt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 accelerates </a:t>
            </a:r>
            <a:r>
              <a:rPr lang="en-GB" sz="2000" b="0" i="1" strike="noStrike" spc="-1" dirty="0" err="1">
                <a:solidFill>
                  <a:srgbClr val="FFFFFF"/>
                </a:solidFill>
                <a:latin typeface="Calibri"/>
              </a:rPr>
              <a:t>pyTTE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 by up to 4 orders of magnitude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52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C0BE742-9D9D-552B-A05B-12447974C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25" y="1028492"/>
            <a:ext cx="7544453" cy="4801016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E16F4B4-A3A9-9174-88F3-294265F9C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25" y="1028492"/>
            <a:ext cx="7544453" cy="4801016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499A776-F59C-902C-CDD2-38491B1E0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25" y="1028492"/>
            <a:ext cx="7544453" cy="4801016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3CA723-24D3-E5F8-C6BE-24D3FE9DF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25" y="1028492"/>
            <a:ext cx="7544453" cy="4801016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F2E9F7-880C-B1C7-9648-6388BCA8A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25" y="1028492"/>
            <a:ext cx="7544453" cy="480101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985417-3A00-EF18-4F0A-322A8DA19A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Bent crystal reflectivity calculator of </a:t>
            </a:r>
            <a:r>
              <a:rPr lang="en-US" sz="3600" b="1" i="1" dirty="0" err="1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xrt</a:t>
            </a:r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xrtBentXtal</a:t>
            </a:r>
            <a:endParaRPr lang="en-US" sz="3600" b="1" i="1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FFAA6-543A-8ED3-7597-B4D39EEBE0C0}"/>
              </a:ext>
            </a:extLst>
          </p:cNvPr>
          <p:cNvSpPr txBox="1"/>
          <p:nvPr/>
        </p:nvSpPr>
        <p:spPr>
          <a:xfrm>
            <a:off x="143640" y="61203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i="1" strike="noStrike" spc="-1" dirty="0" err="1">
                <a:solidFill>
                  <a:srgbClr val="FFFFFF"/>
                </a:solidFill>
                <a:latin typeface="Calibri"/>
              </a:rPr>
              <a:t>xrtBentXtal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 is a GUI for comparative bent crystal calculations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A7C14C-EBA7-FF9A-C6B1-65C93743E790}"/>
              </a:ext>
            </a:extLst>
          </p:cNvPr>
          <p:cNvSpPr txBox="1"/>
          <p:nvPr/>
        </p:nvSpPr>
        <p:spPr>
          <a:xfrm>
            <a:off x="10013665" y="3293464"/>
            <a:ext cx="161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“magic” angles</a:t>
            </a:r>
            <a:b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Si111: 64.900°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Si220: 62.865°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Si200: 58.214°</a:t>
            </a:r>
          </a:p>
        </p:txBody>
      </p:sp>
    </p:spTree>
    <p:extLst>
      <p:ext uri="{BB962C8B-B14F-4D97-AF65-F5344CB8AC3E}">
        <p14:creationId xmlns:p14="http://schemas.microsoft.com/office/powerpoint/2010/main" val="77629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/>
          <p:cNvPicPr/>
          <p:nvPr/>
        </p:nvPicPr>
        <p:blipFill>
          <a:blip r:embed="rId2"/>
          <a:stretch/>
        </p:blipFill>
        <p:spPr>
          <a:xfrm>
            <a:off x="4958640" y="1312560"/>
            <a:ext cx="2028960" cy="230544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128"/>
          <p:cNvPicPr/>
          <p:nvPr/>
        </p:nvPicPr>
        <p:blipFill>
          <a:blip r:embed="rId3"/>
          <a:stretch/>
        </p:blipFill>
        <p:spPr>
          <a:xfrm>
            <a:off x="6516000" y="1152000"/>
            <a:ext cx="5544360" cy="4158000"/>
          </a:xfrm>
          <a:prstGeom prst="rect">
            <a:avLst/>
          </a:prstGeom>
          <a:ln w="0">
            <a:noFill/>
          </a:ln>
        </p:spPr>
      </p:pic>
      <p:sp>
        <p:nvSpPr>
          <p:cNvPr id="130" name="TextBox 129"/>
          <p:cNvSpPr txBox="1"/>
          <p:nvPr/>
        </p:nvSpPr>
        <p:spPr>
          <a:xfrm>
            <a:off x="6120360" y="5305320"/>
            <a:ext cx="5940360" cy="48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r"/>
            <a:r>
              <a:rPr lang="en-GB" sz="1400" b="0" i="1" strike="noStrike" spc="-1" dirty="0">
                <a:latin typeface="Arial"/>
              </a:rPr>
              <a:t>See more about spectrometer studies by ray tracing here:</a:t>
            </a:r>
            <a:r>
              <a:rPr lang="en-GB" sz="1400" b="0" strike="noStrike" spc="-1" dirty="0">
                <a:latin typeface="Arial"/>
              </a:rPr>
              <a:t> xrt.readthedocs.io/gallery2.html</a:t>
            </a:r>
          </a:p>
        </p:txBody>
      </p:sp>
      <p:pic>
        <p:nvPicPr>
          <p:cNvPr id="132" name="Picture 131"/>
          <p:cNvPicPr/>
          <p:nvPr/>
        </p:nvPicPr>
        <p:blipFill>
          <a:blip r:embed="rId4"/>
          <a:stretch/>
        </p:blipFill>
        <p:spPr>
          <a:xfrm>
            <a:off x="215640" y="876960"/>
            <a:ext cx="4968360" cy="4880880"/>
          </a:xfrm>
          <a:prstGeom prst="rect">
            <a:avLst/>
          </a:prstGeom>
          <a:ln w="0">
            <a:noFill/>
          </a:ln>
        </p:spPr>
      </p:pic>
      <p:sp>
        <p:nvSpPr>
          <p:cNvPr id="133" name="TextBox 132"/>
          <p:cNvSpPr txBox="1"/>
          <p:nvPr/>
        </p:nvSpPr>
        <p:spPr>
          <a:xfrm>
            <a:off x="5382360" y="1026000"/>
            <a:ext cx="1098000" cy="48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400" b="0" i="1" strike="noStrike" spc="-1" dirty="0">
                <a:latin typeface="Arial"/>
              </a:rPr>
              <a:t>von </a:t>
            </a:r>
            <a:r>
              <a:rPr lang="en-GB" sz="1400" b="0" i="1" strike="noStrike" spc="-1" dirty="0" err="1">
                <a:latin typeface="Arial"/>
              </a:rPr>
              <a:t>Hámos</a:t>
            </a:r>
            <a:endParaRPr lang="en-GB" sz="1400" b="0" strike="noStrike" spc="-1" dirty="0">
              <a:latin typeface="Arial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7117920" y="1909800"/>
            <a:ext cx="4151160" cy="1150560"/>
            <a:chOff x="7117920" y="1909800"/>
            <a:chExt cx="4151160" cy="1150560"/>
          </a:xfrm>
        </p:grpSpPr>
        <p:sp>
          <p:nvSpPr>
            <p:cNvPr id="135" name="Donut 134"/>
            <p:cNvSpPr/>
            <p:nvPr/>
          </p:nvSpPr>
          <p:spPr>
            <a:xfrm rot="2339400">
              <a:off x="7245720" y="2092680"/>
              <a:ext cx="829440" cy="699480"/>
            </a:xfrm>
            <a:prstGeom prst="donut">
              <a:avLst>
                <a:gd name="adj" fmla="val 5328"/>
              </a:avLst>
            </a:prstGeom>
            <a:solidFill>
              <a:srgbClr val="E6E905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136" name="Donut 135"/>
            <p:cNvSpPr/>
            <p:nvPr/>
          </p:nvSpPr>
          <p:spPr>
            <a:xfrm>
              <a:off x="9739080" y="2592360"/>
              <a:ext cx="1530000" cy="468000"/>
            </a:xfrm>
            <a:prstGeom prst="donut">
              <a:avLst>
                <a:gd name="adj" fmla="val 5328"/>
              </a:avLst>
            </a:prstGeom>
            <a:solidFill>
              <a:srgbClr val="FFFF38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143640" y="612000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Johansson geometry provides (almost) exact point-to-point imaging and is the best for efficiency and energy resolution. Balder’s spectrometer SCANIA-2D is of this type. 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5F99E2-5961-A6CD-0F83-C5B3ACD7309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of XES spectrometer types</a:t>
            </a:r>
            <a:endParaRPr lang="en-US" sz="3600" b="1" i="1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3" grpId="0"/>
      <p:bldP spid="1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073C9-FB5D-130D-E96E-0EF9F7AB8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8C0DCE-289C-1EFD-DF9B-396A6384D7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the efficiency is different?</a:t>
            </a:r>
            <a:endParaRPr lang="en-US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D076C-E467-136F-78AC-CC6E8125C505}"/>
              </a:ext>
            </a:extLst>
          </p:cNvPr>
          <p:cNvSpPr txBox="1"/>
          <p:nvPr/>
        </p:nvSpPr>
        <p:spPr>
          <a:xfrm>
            <a:off x="143640" y="61203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b="0" strike="noStrike" spc="-1" dirty="0">
                <a:solidFill>
                  <a:srgbClr val="FFFFFF"/>
                </a:solidFill>
                <a:latin typeface="Calibri"/>
              </a:rPr>
              <a:t>Johansson is best for fixed emission energy applications, von Hamos is convenient for (wide band) XES</a:t>
            </a:r>
            <a:endParaRPr lang="en-GB" b="0" strike="noStrike" spc="-1" dirty="0">
              <a:latin typeface="Arial"/>
            </a:endParaRPr>
          </a:p>
        </p:txBody>
      </p:sp>
      <p:pic>
        <p:nvPicPr>
          <p:cNvPr id="9" name="Picture 8" descr="A graph of a waveform&#10;&#10;AI-generated content may be incorrect.">
            <a:extLst>
              <a:ext uri="{FF2B5EF4-FFF2-40B4-BE49-F238E27FC236}">
                <a16:creationId xmlns:a16="http://schemas.microsoft.com/office/drawing/2014/main" id="{433241B7-D2E8-CFB4-4E37-7AEA8F310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788" y="1269414"/>
            <a:ext cx="3338664" cy="2150673"/>
          </a:xfrm>
          <a:prstGeom prst="rect">
            <a:avLst/>
          </a:prstGeom>
        </p:spPr>
      </p:pic>
      <p:pic>
        <p:nvPicPr>
          <p:cNvPr id="3" name="Picture 2" descr="A green and black chart&#10;&#10;AI-generated content may be incorrect.">
            <a:extLst>
              <a:ext uri="{FF2B5EF4-FFF2-40B4-BE49-F238E27FC236}">
                <a16:creationId xmlns:a16="http://schemas.microsoft.com/office/drawing/2014/main" id="{CC42A181-076F-08BA-B383-09A471D9A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75" y="1269413"/>
            <a:ext cx="4076037" cy="2888047"/>
          </a:xfrm>
          <a:prstGeom prst="rect">
            <a:avLst/>
          </a:prstGeom>
        </p:spPr>
      </p:pic>
      <p:pic>
        <p:nvPicPr>
          <p:cNvPr id="6" name="Picture 5" descr="A graph of a graph of a wave&#10;&#10;AI-generated content may be incorrect.">
            <a:extLst>
              <a:ext uri="{FF2B5EF4-FFF2-40B4-BE49-F238E27FC236}">
                <a16:creationId xmlns:a16="http://schemas.microsoft.com/office/drawing/2014/main" id="{6C133522-9C1D-B7A5-D038-AB21E09C0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" y="1269413"/>
            <a:ext cx="4076037" cy="2888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C9F25-2C8B-3907-7C97-45A12F1D7C9E}"/>
              </a:ext>
            </a:extLst>
          </p:cNvPr>
          <p:cNvSpPr txBox="1"/>
          <p:nvPr/>
        </p:nvSpPr>
        <p:spPr>
          <a:xfrm>
            <a:off x="9813579" y="794889"/>
            <a:ext cx="1242490" cy="48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400" b="1" i="1" strike="noStrike" spc="-1" dirty="0">
                <a:latin typeface="Arial"/>
              </a:rPr>
              <a:t>von </a:t>
            </a:r>
            <a:r>
              <a:rPr lang="en-GB" sz="1400" b="1" i="1" strike="noStrike" spc="-1" dirty="0" err="1">
                <a:latin typeface="Arial"/>
              </a:rPr>
              <a:t>Hámos</a:t>
            </a:r>
            <a:endParaRPr lang="en-GB" sz="1400" b="1" strike="noStrike" spc="-1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9C6E0-3053-AAF5-E3A3-980EDA202D58}"/>
              </a:ext>
            </a:extLst>
          </p:cNvPr>
          <p:cNvSpPr txBox="1"/>
          <p:nvPr/>
        </p:nvSpPr>
        <p:spPr>
          <a:xfrm>
            <a:off x="5648502" y="794889"/>
            <a:ext cx="1242491" cy="48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400" b="1" i="1" strike="noStrike" spc="-1" dirty="0">
                <a:latin typeface="Arial"/>
              </a:rPr>
              <a:t>Johansson</a:t>
            </a:r>
            <a:endParaRPr lang="en-GB" sz="1400" b="1" strike="noStrike" spc="-1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2745BD-5375-B8B2-132D-B56533B07CE0}"/>
              </a:ext>
            </a:extLst>
          </p:cNvPr>
          <p:cNvSpPr txBox="1"/>
          <p:nvPr/>
        </p:nvSpPr>
        <p:spPr>
          <a:xfrm>
            <a:off x="1282009" y="794889"/>
            <a:ext cx="1098000" cy="48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400" b="1" i="1" strike="noStrike" spc="-1" dirty="0">
                <a:latin typeface="Arial"/>
              </a:rPr>
              <a:t>Johann</a:t>
            </a:r>
            <a:endParaRPr lang="en-GB" sz="1400" b="1" strike="noStrike" spc="-1" dirty="0">
              <a:latin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0545A5-D4C3-3072-0619-AEF30D8AC855}"/>
              </a:ext>
            </a:extLst>
          </p:cNvPr>
          <p:cNvGrpSpPr/>
          <p:nvPr/>
        </p:nvGrpSpPr>
        <p:grpSpPr>
          <a:xfrm>
            <a:off x="314038" y="4300092"/>
            <a:ext cx="11702471" cy="770671"/>
            <a:chOff x="314038" y="4300092"/>
            <a:chExt cx="11702471" cy="77067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FC6F21-77C7-A0C8-7AF4-AB3FF0CC5855}"/>
                </a:ext>
              </a:extLst>
            </p:cNvPr>
            <p:cNvSpPr txBox="1"/>
            <p:nvPr/>
          </p:nvSpPr>
          <p:spPr>
            <a:xfrm>
              <a:off x="9051637" y="4300092"/>
              <a:ext cx="2964872" cy="770671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400" strike="noStrike" spc="-1" dirty="0">
                  <a:latin typeface="Arial"/>
                </a:rPr>
                <a:t>Only a very narrow crystal band is effective, but the crystal is usable in dispersive detection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517D63-CD5A-7931-3B25-7450B7947DFC}"/>
                </a:ext>
              </a:extLst>
            </p:cNvPr>
            <p:cNvSpPr txBox="1"/>
            <p:nvPr/>
          </p:nvSpPr>
          <p:spPr>
            <a:xfrm>
              <a:off x="4571999" y="4300092"/>
              <a:ext cx="3528291" cy="489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400" strike="noStrike" spc="-1" dirty="0">
                  <a:latin typeface="Arial"/>
                </a:rPr>
                <a:t>The complete crystal length is effective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85EEA8-5005-EA82-8D9C-DE8CC86326B7}"/>
                </a:ext>
              </a:extLst>
            </p:cNvPr>
            <p:cNvSpPr txBox="1"/>
            <p:nvPr/>
          </p:nvSpPr>
          <p:spPr>
            <a:xfrm>
              <a:off x="314038" y="4300092"/>
              <a:ext cx="3011053" cy="489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400" strike="noStrike" spc="-1" dirty="0">
                  <a:latin typeface="Arial"/>
                </a:rPr>
                <a:t>Only the central part is effective </a:t>
              </a:r>
              <a:br>
                <a:rPr lang="en-GB" sz="1400" strike="noStrike" spc="-1" dirty="0">
                  <a:latin typeface="Arial"/>
                </a:rPr>
              </a:br>
              <a:r>
                <a:rPr lang="en-GB" sz="1400" strike="noStrike" spc="-1" dirty="0">
                  <a:latin typeface="Arial"/>
                </a:rPr>
                <a:t>but easy to make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4D51C9-5E15-88CF-FD57-A0A8D7A86D04}"/>
              </a:ext>
            </a:extLst>
          </p:cNvPr>
          <p:cNvGrpSpPr/>
          <p:nvPr/>
        </p:nvGrpSpPr>
        <p:grpSpPr>
          <a:xfrm>
            <a:off x="4574935" y="5076747"/>
            <a:ext cx="7444510" cy="770671"/>
            <a:chOff x="4574935" y="5076747"/>
            <a:chExt cx="7444510" cy="7706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029CFE-C35D-D4E8-12B5-723E47C382A3}"/>
                </a:ext>
              </a:extLst>
            </p:cNvPr>
            <p:cNvSpPr txBox="1"/>
            <p:nvPr/>
          </p:nvSpPr>
          <p:spPr>
            <a:xfrm>
              <a:off x="9054573" y="5076747"/>
              <a:ext cx="2964872" cy="770671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400" b="1" strike="noStrike" spc="-1" dirty="0">
                  <a:latin typeface="Arial"/>
                </a:rPr>
                <a:t>Especially attractive for fixed excitation energy XES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EFB7C0-581B-E4C3-4F05-EE192AAFB0DC}"/>
                </a:ext>
              </a:extLst>
            </p:cNvPr>
            <p:cNvSpPr txBox="1"/>
            <p:nvPr/>
          </p:nvSpPr>
          <p:spPr>
            <a:xfrm>
              <a:off x="4574935" y="5076747"/>
              <a:ext cx="3848096" cy="489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400" b="1" strike="noStrike" spc="-1" dirty="0">
                  <a:latin typeface="Arial"/>
                </a:rPr>
                <a:t>Especially efficient for fixed emission energy detection (HERFD XANES)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9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B7F55A-0F8E-8A6E-F1AB-4F7962C3E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XES spectrometer at Balder beamline</a:t>
            </a:r>
            <a:endParaRPr lang="en-US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omputer generated image of a prism&#10;&#10;Description automatically generated with medium confidence">
            <a:extLst>
              <a:ext uri="{FF2B5EF4-FFF2-40B4-BE49-F238E27FC236}">
                <a16:creationId xmlns:a16="http://schemas.microsoft.com/office/drawing/2014/main" id="{CD58C020-EDA7-2800-96FA-F3B1DF906E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0" y="1447801"/>
            <a:ext cx="3980837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551F7D-8EF8-AF32-2F61-B44D9EC2EF31}"/>
              </a:ext>
            </a:extLst>
          </p:cNvPr>
          <p:cNvSpPr txBox="1"/>
          <p:nvPr/>
        </p:nvSpPr>
        <p:spPr>
          <a:xfrm>
            <a:off x="143640" y="61203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Even a mild 1D bending force affects energy resolution of crystal analysers at high index reflexes</a:t>
            </a:r>
            <a:endParaRPr lang="en-GB" sz="2000" b="0" strike="noStrike" spc="-1" dirty="0">
              <a:latin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5CB3D6-87DE-CD43-4FF0-EB89B02A933E}"/>
              </a:ext>
            </a:extLst>
          </p:cNvPr>
          <p:cNvGrpSpPr/>
          <p:nvPr/>
        </p:nvGrpSpPr>
        <p:grpSpPr>
          <a:xfrm>
            <a:off x="5597236" y="754794"/>
            <a:ext cx="5266474" cy="2520000"/>
            <a:chOff x="5597236" y="754794"/>
            <a:chExt cx="5266474" cy="2520000"/>
          </a:xfrm>
        </p:grpSpPr>
        <p:pic>
          <p:nvPicPr>
            <p:cNvPr id="6" name="Picture 5" descr="A graph of a function&#10;&#10;Description automatically generated with medium confidence">
              <a:extLst>
                <a:ext uri="{FF2B5EF4-FFF2-40B4-BE49-F238E27FC236}">
                  <a16:creationId xmlns:a16="http://schemas.microsoft.com/office/drawing/2014/main" id="{648DE478-D393-BACF-9B2C-6D78CD8D7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710" y="754794"/>
              <a:ext cx="3912000" cy="2520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25BCC9-1073-1F06-7DE4-D92E4B22C265}"/>
                </a:ext>
              </a:extLst>
            </p:cNvPr>
            <p:cNvSpPr txBox="1"/>
            <p:nvPr/>
          </p:nvSpPr>
          <p:spPr>
            <a:xfrm>
              <a:off x="5597236" y="1647865"/>
              <a:ext cx="1354474" cy="578099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400" strike="noStrike" spc="-1" dirty="0">
                  <a:latin typeface="Arial"/>
                </a:rPr>
                <a:t>Without crystal deformation: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C0E8DA-3EDF-D1FD-B1F8-F2BD178DC6AA}"/>
              </a:ext>
            </a:extLst>
          </p:cNvPr>
          <p:cNvGrpSpPr/>
          <p:nvPr/>
        </p:nvGrpSpPr>
        <p:grpSpPr>
          <a:xfrm>
            <a:off x="5597236" y="3376392"/>
            <a:ext cx="5266474" cy="2520000"/>
            <a:chOff x="5597236" y="3376392"/>
            <a:chExt cx="5266474" cy="2520000"/>
          </a:xfrm>
        </p:grpSpPr>
        <p:pic>
          <p:nvPicPr>
            <p:cNvPr id="8" name="Picture 7" descr="A graph of a graph of energy&#10;&#10;Description automatically generated with medium confidence">
              <a:extLst>
                <a:ext uri="{FF2B5EF4-FFF2-40B4-BE49-F238E27FC236}">
                  <a16:creationId xmlns:a16="http://schemas.microsoft.com/office/drawing/2014/main" id="{A22B001E-CE34-0477-6893-A5F946B3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710" y="3376392"/>
              <a:ext cx="3912000" cy="252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F7E2DF-D01F-8669-C1EB-440CADE5D836}"/>
                </a:ext>
              </a:extLst>
            </p:cNvPr>
            <p:cNvSpPr txBox="1"/>
            <p:nvPr/>
          </p:nvSpPr>
          <p:spPr>
            <a:xfrm>
              <a:off x="5597236" y="4174013"/>
              <a:ext cx="1354474" cy="702788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GB" sz="1400" strike="noStrike" spc="-1" dirty="0">
                  <a:latin typeface="Arial"/>
                </a:rPr>
                <a:t>With crystal deformation by means TT </a:t>
              </a:r>
              <a:r>
                <a:rPr lang="en-GB" sz="1400" strike="noStrike" spc="-1" dirty="0" err="1">
                  <a:latin typeface="Arial"/>
                </a:rPr>
                <a:t>eqs</a:t>
              </a:r>
              <a:r>
                <a:rPr lang="en-GB" sz="1400" strike="noStrike" spc="-1" dirty="0">
                  <a:latin typeface="Arial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73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1"/>
          <p:cNvSpPr/>
          <p:nvPr/>
        </p:nvSpPr>
        <p:spPr>
          <a:xfrm>
            <a:off x="207720" y="1098000"/>
            <a:ext cx="4186480" cy="147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Main design ideas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</a:rPr>
              <a:t>Backscattering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relative to the sample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Detector 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</a:rPr>
              <a:t>under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the table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Large Bragg angle range (85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° – 35°)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140" name="Picture 10"/>
          <p:cNvPicPr/>
          <p:nvPr/>
        </p:nvPicPr>
        <p:blipFill>
          <a:blip r:embed="rId2"/>
          <a:stretch/>
        </p:blipFill>
        <p:spPr>
          <a:xfrm>
            <a:off x="3276720" y="1233360"/>
            <a:ext cx="4755240" cy="3958560"/>
          </a:xfrm>
          <a:prstGeom prst="rect">
            <a:avLst/>
          </a:prstGeom>
          <a:ln w="0">
            <a:noFill/>
          </a:ln>
        </p:spPr>
      </p:pic>
      <p:cxnSp>
        <p:nvCxnSpPr>
          <p:cNvPr id="141" name="Straight Arrow Connector 4"/>
          <p:cNvCxnSpPr/>
          <p:nvPr/>
        </p:nvCxnSpPr>
        <p:spPr>
          <a:xfrm flipH="1">
            <a:off x="4608720" y="2276280"/>
            <a:ext cx="3821400" cy="600480"/>
          </a:xfrm>
          <a:prstGeom prst="straightConnector1">
            <a:avLst/>
          </a:prstGeom>
          <a:ln w="38160">
            <a:solidFill>
              <a:srgbClr val="3465A4">
                <a:alpha val="75000"/>
              </a:srgbClr>
            </a:solidFill>
            <a:round/>
            <a:tailEnd type="triangle" w="med" len="med"/>
          </a:ln>
        </p:spPr>
      </p:cxnSp>
      <p:cxnSp>
        <p:nvCxnSpPr>
          <p:cNvPr id="142" name="Straight Arrow Connector 5"/>
          <p:cNvCxnSpPr/>
          <p:nvPr/>
        </p:nvCxnSpPr>
        <p:spPr>
          <a:xfrm flipV="1">
            <a:off x="4685760" y="2729880"/>
            <a:ext cx="1950120" cy="146880"/>
          </a:xfrm>
          <a:prstGeom prst="straightConnector1">
            <a:avLst/>
          </a:prstGeom>
          <a:ln w="38160">
            <a:solidFill>
              <a:srgbClr val="F10D0C">
                <a:alpha val="75000"/>
              </a:srgbClr>
            </a:solidFill>
            <a:round/>
            <a:tailEnd type="triangle" w="med" len="med"/>
          </a:ln>
        </p:spPr>
      </p:cxnSp>
      <p:cxnSp>
        <p:nvCxnSpPr>
          <p:cNvPr id="143" name="Straight Arrow Connector 6"/>
          <p:cNvCxnSpPr/>
          <p:nvPr/>
        </p:nvCxnSpPr>
        <p:spPr>
          <a:xfrm flipH="1">
            <a:off x="5041440" y="2763000"/>
            <a:ext cx="1594440" cy="999000"/>
          </a:xfrm>
          <a:prstGeom prst="straightConnector1">
            <a:avLst/>
          </a:prstGeom>
          <a:ln w="38160">
            <a:solidFill>
              <a:srgbClr val="F10D0C">
                <a:alpha val="75000"/>
              </a:srgbClr>
            </a:solidFill>
            <a:round/>
            <a:tailEnd type="triangle" w="med" len="med"/>
          </a:ln>
        </p:spPr>
      </p:cxnSp>
      <p:pic>
        <p:nvPicPr>
          <p:cNvPr id="144" name="Picture 7"/>
          <p:cNvPicPr/>
          <p:nvPr/>
        </p:nvPicPr>
        <p:blipFill>
          <a:blip r:embed="rId3"/>
          <a:stretch/>
        </p:blipFill>
        <p:spPr>
          <a:xfrm>
            <a:off x="804240" y="4371480"/>
            <a:ext cx="1566000" cy="1341360"/>
          </a:xfrm>
          <a:prstGeom prst="rect">
            <a:avLst/>
          </a:prstGeom>
          <a:ln w="0">
            <a:noFill/>
          </a:ln>
        </p:spPr>
      </p:pic>
      <p:sp>
        <p:nvSpPr>
          <p:cNvPr id="145" name="Striped Right Arrow 4"/>
          <p:cNvSpPr/>
          <p:nvPr/>
        </p:nvSpPr>
        <p:spPr>
          <a:xfrm rot="9300600">
            <a:off x="2367000" y="4044960"/>
            <a:ext cx="2155680" cy="214200"/>
          </a:xfrm>
          <a:custGeom>
            <a:avLst/>
            <a:gdLst>
              <a:gd name="textAreaLeft" fmla="*/ 398880 w 2155680"/>
              <a:gd name="textAreaRight" fmla="*/ 2026800 w 2155680"/>
              <a:gd name="textAreaTop" fmla="*/ 41400 h 214200"/>
              <a:gd name="textAreaBottom" fmla="*/ 173160 h 2142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9494" y="0"/>
                </a:moveTo>
                <a:lnTo>
                  <a:pt x="21600" y="10800"/>
                </a:lnTo>
                <a:lnTo>
                  <a:pt x="19494" y="21800"/>
                </a:lnTo>
                <a:lnTo>
                  <a:pt x="19494" y="17435"/>
                </a:lnTo>
                <a:lnTo>
                  <a:pt x="4000" y="17435"/>
                </a:lnTo>
                <a:lnTo>
                  <a:pt x="4000" y="4165"/>
                </a:lnTo>
                <a:lnTo>
                  <a:pt x="19494" y="4165"/>
                </a:lnTo>
                <a:lnTo>
                  <a:pt x="19494" y="0"/>
                </a:lnTo>
                <a:moveTo>
                  <a:pt x="0" y="4165"/>
                </a:moveTo>
                <a:lnTo>
                  <a:pt x="0" y="17435"/>
                </a:lnTo>
                <a:lnTo>
                  <a:pt x="1000" y="17435"/>
                </a:lnTo>
                <a:lnTo>
                  <a:pt x="1000" y="4165"/>
                </a:lnTo>
                <a:lnTo>
                  <a:pt x="0" y="4165"/>
                </a:lnTo>
                <a:moveTo>
                  <a:pt x="2000" y="4165"/>
                </a:moveTo>
                <a:lnTo>
                  <a:pt x="2000" y="17435"/>
                </a:lnTo>
                <a:lnTo>
                  <a:pt x="3000" y="17435"/>
                </a:lnTo>
                <a:lnTo>
                  <a:pt x="3000" y="4165"/>
                </a:lnTo>
                <a:lnTo>
                  <a:pt x="2000" y="4165"/>
                </a:lnTo>
                <a:close/>
              </a:path>
            </a:pathLst>
          </a:custGeom>
          <a:solidFill>
            <a:srgbClr val="558ED5">
              <a:alpha val="40000"/>
            </a:srgbClr>
          </a:solidFill>
          <a:ln w="9360">
            <a:solidFill>
              <a:srgbClr val="454545"/>
            </a:solidFill>
            <a:round/>
          </a:ln>
          <a:effectLst>
            <a:outerShdw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46" name="TextBox 13"/>
          <p:cNvSpPr/>
          <p:nvPr/>
        </p:nvSpPr>
        <p:spPr>
          <a:xfrm>
            <a:off x="693000" y="3528000"/>
            <a:ext cx="2096640" cy="85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Dectris EigerX 1M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Hybrid-pixel detector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3 kHz frame rate </a:t>
            </a:r>
            <a:endParaRPr lang="en-GB" sz="1600" b="0" strike="noStrike" spc="-1">
              <a:latin typeface="Arial"/>
            </a:endParaRPr>
          </a:p>
        </p:txBody>
      </p:sp>
      <p:sp>
        <p:nvSpPr>
          <p:cNvPr id="147" name="TextBox 9"/>
          <p:cNvSpPr/>
          <p:nvPr/>
        </p:nvSpPr>
        <p:spPr>
          <a:xfrm>
            <a:off x="8467920" y="2247120"/>
            <a:ext cx="1828440" cy="84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2 independent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crystal branches for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“2-color” detection</a:t>
            </a:r>
            <a:endParaRPr lang="en-GB" sz="1600" b="0" strike="noStrike" spc="-1">
              <a:latin typeface="Arial"/>
            </a:endParaRPr>
          </a:p>
        </p:txBody>
      </p:sp>
      <p:pic>
        <p:nvPicPr>
          <p:cNvPr id="148" name="Picture 6"/>
          <p:cNvPicPr/>
          <p:nvPr/>
        </p:nvPicPr>
        <p:blipFill>
          <a:blip r:embed="rId4"/>
          <a:stretch/>
        </p:blipFill>
        <p:spPr>
          <a:xfrm>
            <a:off x="8045640" y="689040"/>
            <a:ext cx="3779280" cy="279000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8"/>
          <p:cNvPicPr/>
          <p:nvPr/>
        </p:nvPicPr>
        <p:blipFill>
          <a:blip r:embed="rId5"/>
          <a:stretch/>
        </p:blipFill>
        <p:spPr>
          <a:xfrm>
            <a:off x="8944920" y="3381480"/>
            <a:ext cx="2730960" cy="1173960"/>
          </a:xfrm>
          <a:prstGeom prst="rect">
            <a:avLst/>
          </a:prstGeom>
          <a:ln w="0">
            <a:noFill/>
          </a:ln>
        </p:spPr>
      </p:pic>
      <p:sp>
        <p:nvSpPr>
          <p:cNvPr id="150" name="TextBox 10"/>
          <p:cNvSpPr/>
          <p:nvPr/>
        </p:nvSpPr>
        <p:spPr>
          <a:xfrm>
            <a:off x="8337600" y="3774960"/>
            <a:ext cx="3157200" cy="135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Ground,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polished and </a:t>
            </a:r>
            <a:br>
              <a:rPr sz="1600"/>
            </a:b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thinned (300 µm) test crystal</a:t>
            </a:r>
            <a:endParaRPr lang="en-GB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i="1" strike="noStrike" spc="-1">
                <a:solidFill>
                  <a:srgbClr val="000000"/>
                </a:solidFill>
                <a:latin typeface="Calibri"/>
              </a:rPr>
              <a:t>Notice: it is not bent, it is ground!</a:t>
            </a:r>
            <a:endParaRPr lang="en-GB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Made by Iulian Preda</a:t>
            </a:r>
            <a:endParaRPr lang="en-GB" sz="1600" b="0" strike="noStrike" spc="-1">
              <a:latin typeface="Arial"/>
            </a:endParaRPr>
          </a:p>
        </p:txBody>
      </p:sp>
      <p:sp>
        <p:nvSpPr>
          <p:cNvPr id="151" name="Striped Right Arrow 3"/>
          <p:cNvSpPr/>
          <p:nvPr/>
        </p:nvSpPr>
        <p:spPr>
          <a:xfrm rot="21300600">
            <a:off x="7391520" y="1693440"/>
            <a:ext cx="1757520" cy="253800"/>
          </a:xfrm>
          <a:custGeom>
            <a:avLst/>
            <a:gdLst>
              <a:gd name="textAreaLeft" fmla="*/ 325440 w 1757520"/>
              <a:gd name="textAreaRight" fmla="*/ 1554840 w 1757520"/>
              <a:gd name="textAreaTop" fmla="*/ 48960 h 253800"/>
              <a:gd name="textAreaBottom" fmla="*/ 205200 h 253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7545" y="0"/>
                </a:moveTo>
                <a:lnTo>
                  <a:pt x="21600" y="10800"/>
                </a:lnTo>
                <a:lnTo>
                  <a:pt x="17545" y="21800"/>
                </a:lnTo>
                <a:lnTo>
                  <a:pt x="17545" y="17435"/>
                </a:lnTo>
                <a:lnTo>
                  <a:pt x="4000" y="17435"/>
                </a:lnTo>
                <a:lnTo>
                  <a:pt x="4000" y="4165"/>
                </a:lnTo>
                <a:lnTo>
                  <a:pt x="17545" y="4165"/>
                </a:lnTo>
                <a:lnTo>
                  <a:pt x="17545" y="0"/>
                </a:lnTo>
                <a:moveTo>
                  <a:pt x="0" y="4165"/>
                </a:moveTo>
                <a:lnTo>
                  <a:pt x="0" y="17435"/>
                </a:lnTo>
                <a:lnTo>
                  <a:pt x="1000" y="17435"/>
                </a:lnTo>
                <a:lnTo>
                  <a:pt x="1000" y="4165"/>
                </a:lnTo>
                <a:lnTo>
                  <a:pt x="0" y="4165"/>
                </a:lnTo>
                <a:moveTo>
                  <a:pt x="2000" y="4165"/>
                </a:moveTo>
                <a:lnTo>
                  <a:pt x="2000" y="17435"/>
                </a:lnTo>
                <a:lnTo>
                  <a:pt x="3000" y="17435"/>
                </a:lnTo>
                <a:lnTo>
                  <a:pt x="3000" y="4165"/>
                </a:lnTo>
                <a:lnTo>
                  <a:pt x="2000" y="4165"/>
                </a:lnTo>
                <a:close/>
              </a:path>
            </a:pathLst>
          </a:custGeom>
          <a:solidFill>
            <a:srgbClr val="558ED5">
              <a:alpha val="40000"/>
            </a:srgbClr>
          </a:solidFill>
          <a:ln w="9360">
            <a:solidFill>
              <a:srgbClr val="454545"/>
            </a:solidFill>
            <a:round/>
          </a:ln>
          <a:effectLst>
            <a:outerShdw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pic>
        <p:nvPicPr>
          <p:cNvPr id="152" name="Picture 151"/>
          <p:cNvPicPr/>
          <p:nvPr/>
        </p:nvPicPr>
        <p:blipFill>
          <a:blip r:embed="rId6"/>
          <a:stretch/>
        </p:blipFill>
        <p:spPr>
          <a:xfrm>
            <a:off x="7853400" y="5099040"/>
            <a:ext cx="3757320" cy="678960"/>
          </a:xfrm>
          <a:prstGeom prst="rect">
            <a:avLst/>
          </a:prstGeom>
          <a:ln w="0">
            <a:noFill/>
          </a:ln>
        </p:spPr>
      </p:pic>
      <p:sp>
        <p:nvSpPr>
          <p:cNvPr id="153" name="TextBox 152"/>
          <p:cNvSpPr txBox="1"/>
          <p:nvPr/>
        </p:nvSpPr>
        <p:spPr>
          <a:xfrm>
            <a:off x="143640" y="6120360"/>
            <a:ext cx="1038672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Designed and built in-house. </a:t>
            </a:r>
            <a:br>
              <a:rPr lang="en-GB" sz="2000" b="0" strike="noStrike" spc="-1" dirty="0">
                <a:solidFill>
                  <a:srgbClr val="FFFFFF"/>
                </a:solidFill>
                <a:latin typeface="Calibri"/>
              </a:rPr>
            </a:br>
            <a:r>
              <a:rPr lang="en-GB" sz="2000" b="0" strike="noStrike" spc="-1" dirty="0">
                <a:solidFill>
                  <a:srgbClr val="FFFFFF"/>
                </a:solidFill>
                <a:latin typeface="Calibri"/>
                <a:ea typeface="Microsoft YaHei"/>
              </a:rPr>
              <a:t>Named as </a:t>
            </a:r>
            <a:r>
              <a:rPr lang="en-GB" sz="2000" b="0" i="1" strike="noStrike" spc="-1" dirty="0">
                <a:solidFill>
                  <a:srgbClr val="FFFFFF"/>
                </a:solidFill>
                <a:latin typeface="Calibri"/>
              </a:rPr>
              <a:t>SCANIA-2D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— </a:t>
            </a:r>
            <a:r>
              <a:rPr lang="en-GB" sz="2000" b="0" u="sng" strike="noStrike" spc="-1" dirty="0">
                <a:solidFill>
                  <a:srgbClr val="FFFFFF"/>
                </a:solidFill>
                <a:uFillTx/>
                <a:latin typeface="Calibri"/>
              </a:rPr>
              <a:t>S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egmented </a:t>
            </a:r>
            <a:r>
              <a:rPr lang="en-GB" sz="2000" b="0" u="sng" strike="noStrike" spc="-1" dirty="0">
                <a:solidFill>
                  <a:srgbClr val="FFFFFF"/>
                </a:solidFill>
                <a:uFillTx/>
                <a:latin typeface="Calibri"/>
              </a:rPr>
              <a:t>C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rystal </a:t>
            </a:r>
            <a:r>
              <a:rPr lang="en-GB" sz="2000" b="0" u="sng" strike="noStrike" spc="-1" dirty="0" err="1">
                <a:solidFill>
                  <a:srgbClr val="FFFFFF"/>
                </a:solidFill>
                <a:uFillTx/>
                <a:latin typeface="Calibri"/>
              </a:rPr>
              <a:t>AN</a:t>
            </a:r>
            <a:r>
              <a:rPr lang="en-GB" sz="2000" b="0" strike="noStrike" spc="-1" dirty="0" err="1">
                <a:solidFill>
                  <a:srgbClr val="FFFFFF"/>
                </a:solidFill>
                <a:latin typeface="Calibri"/>
              </a:rPr>
              <a:t>alyzer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 with </a:t>
            </a:r>
            <a:r>
              <a:rPr lang="en-GB" sz="2000" b="0" u="sng" strike="noStrike" spc="-1" dirty="0">
                <a:solidFill>
                  <a:srgbClr val="FFFFFF"/>
                </a:solidFill>
                <a:uFillTx/>
                <a:latin typeface="Calibri"/>
              </a:rPr>
              <a:t>I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mage </a:t>
            </a:r>
            <a:r>
              <a:rPr lang="en-GB" sz="2000" b="0" u="sng" strike="noStrike" spc="-1" dirty="0">
                <a:solidFill>
                  <a:srgbClr val="FFFFFF"/>
                </a:solidFill>
                <a:uFillTx/>
                <a:latin typeface="Calibri"/>
              </a:rPr>
              <a:t>A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cquisition in </a:t>
            </a:r>
            <a:r>
              <a:rPr lang="en-GB" sz="2000" b="0" u="sng" strike="noStrike" spc="-1" dirty="0">
                <a:solidFill>
                  <a:srgbClr val="FFFFFF"/>
                </a:solidFill>
                <a:uFillTx/>
                <a:latin typeface="Calibri"/>
              </a:rPr>
              <a:t>2D</a:t>
            </a:r>
            <a:r>
              <a:rPr lang="en-GB" sz="2000" b="0" strike="noStrike" spc="-1" dirty="0">
                <a:solidFill>
                  <a:srgbClr val="FFFFFF"/>
                </a:solidFill>
                <a:latin typeface="Calibri"/>
              </a:rPr>
              <a:t>.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B7F55A-0F8E-8A6E-F1AB-4F7962C3E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53475" cy="649287"/>
          </a:xfrm>
          <a:prstGeom prst="rect">
            <a:avLst/>
          </a:prstGeom>
          <a:noFill/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0" tIns="180000" rIns="36000" bIns="360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570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XES spectrometer at Balder beamline</a:t>
            </a:r>
            <a:endParaRPr lang="en-US" sz="3600" b="1" baseline="-25000" dirty="0">
              <a:solidFill>
                <a:srgbClr val="0057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Arrow Connector 4">
            <a:extLst>
              <a:ext uri="{FF2B5EF4-FFF2-40B4-BE49-F238E27FC236}">
                <a16:creationId xmlns:a16="http://schemas.microsoft.com/office/drawing/2014/main" id="{E27447D0-7AB2-6279-D9C9-03DBFB931748}"/>
              </a:ext>
            </a:extLst>
          </p:cNvPr>
          <p:cNvCxnSpPr>
            <a:cxnSpLocks/>
          </p:cNvCxnSpPr>
          <p:nvPr/>
        </p:nvCxnSpPr>
        <p:spPr>
          <a:xfrm flipH="1">
            <a:off x="8045640" y="2277137"/>
            <a:ext cx="384480" cy="60416"/>
          </a:xfrm>
          <a:prstGeom prst="straightConnector1">
            <a:avLst/>
          </a:prstGeom>
          <a:ln w="38160">
            <a:solidFill>
              <a:srgbClr val="3465A4">
                <a:alpha val="75000"/>
              </a:srgbClr>
            </a:solidFill>
            <a:rou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theme/theme1.xml><?xml version="1.0" encoding="utf-8"?>
<a:theme xmlns:a="http://schemas.openxmlformats.org/drawingml/2006/main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7221</TotalTime>
  <Words>1036</Words>
  <Application>Microsoft Office PowerPoint</Application>
  <PresentationFormat>Custom</PresentationFormat>
  <Paragraphs>119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-apple-system</vt:lpstr>
      <vt:lpstr>Arial</vt:lpstr>
      <vt:lpstr>Calibri</vt:lpstr>
      <vt:lpstr>CMR10</vt:lpstr>
      <vt:lpstr>Segoe UI</vt:lpstr>
      <vt:lpstr>Symbol</vt:lpstr>
      <vt:lpstr>Wingdings</vt:lpstr>
      <vt:lpstr>MAX IV</vt:lpstr>
      <vt:lpstr>Office Theme</vt:lpstr>
      <vt:lpstr>X-ray spectrometers with curved crystal optics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Balder experimental hutch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Balder spectrometer</dc:title>
  <dc:subject/>
  <dc:creator>Konstantin Klementiev</dc:creator>
  <dc:description/>
  <cp:lastModifiedBy>Konstantin Klementiev</cp:lastModifiedBy>
  <cp:revision>168</cp:revision>
  <dcterms:created xsi:type="dcterms:W3CDTF">2022-11-03T21:36:17Z</dcterms:created>
  <dcterms:modified xsi:type="dcterms:W3CDTF">2025-06-17T16:17:53Z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0x0101006A8C8A1373EE1745A7B31132D53BC18C</vt:lpwstr>
  </property>
  <property fmtid="{D5CDD505-2E9C-101B-9397-08002B2CF9AE}" pid="3" name="PresentationFormat">
    <vt:lpwstr>Widescreen</vt:lpwstr>
  </property>
  <property fmtid="{D5CDD505-2E9C-101B-9397-08002B2CF9AE}" pid="4" name="Slides">
    <vt:r8>4</vt:r8>
  </property>
  <property fmtid="{D5CDD505-2E9C-101B-9397-08002B2CF9AE}" pid="5" name="Tags">
    <vt:lpwstr/>
  </property>
</Properties>
</file>