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57" r:id="rId4"/>
    <p:sldMasterId id="2147483743" r:id="rId5"/>
    <p:sldMasterId id="2147483745" r:id="rId6"/>
    <p:sldMasterId id="2147483747" r:id="rId7"/>
  </p:sldMasterIdLst>
  <p:notesMasterIdLst>
    <p:notesMasterId r:id="rId40"/>
  </p:notesMasterIdLst>
  <p:handoutMasterIdLst>
    <p:handoutMasterId r:id="rId41"/>
  </p:handoutMasterIdLst>
  <p:sldIdLst>
    <p:sldId id="256" r:id="rId8"/>
    <p:sldId id="262" r:id="rId9"/>
    <p:sldId id="333" r:id="rId10"/>
    <p:sldId id="261" r:id="rId11"/>
    <p:sldId id="314" r:id="rId12"/>
    <p:sldId id="316" r:id="rId13"/>
    <p:sldId id="319" r:id="rId14"/>
    <p:sldId id="331" r:id="rId15"/>
    <p:sldId id="318" r:id="rId16"/>
    <p:sldId id="352" r:id="rId17"/>
    <p:sldId id="328" r:id="rId18"/>
    <p:sldId id="324" r:id="rId19"/>
    <p:sldId id="329" r:id="rId20"/>
    <p:sldId id="330" r:id="rId21"/>
    <p:sldId id="321" r:id="rId22"/>
    <p:sldId id="322" r:id="rId23"/>
    <p:sldId id="326" r:id="rId24"/>
    <p:sldId id="311" r:id="rId25"/>
    <p:sldId id="332" r:id="rId26"/>
    <p:sldId id="276" r:id="rId27"/>
    <p:sldId id="258" r:id="rId28"/>
    <p:sldId id="313" r:id="rId29"/>
    <p:sldId id="263" r:id="rId30"/>
    <p:sldId id="297" r:id="rId31"/>
    <p:sldId id="264" r:id="rId32"/>
    <p:sldId id="265" r:id="rId33"/>
    <p:sldId id="305" r:id="rId34"/>
    <p:sldId id="317" r:id="rId35"/>
    <p:sldId id="320" r:id="rId36"/>
    <p:sldId id="310" r:id="rId37"/>
    <p:sldId id="312" r:id="rId38"/>
    <p:sldId id="323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8F8F8"/>
    <a:srgbClr val="8C574C"/>
    <a:srgbClr val="9263BC"/>
    <a:srgbClr val="0000FF"/>
    <a:srgbClr val="FF800E"/>
    <a:srgbClr val="E170BE"/>
    <a:srgbClr val="F1BBE0"/>
    <a:srgbClr val="FF7E0D"/>
    <a:srgbClr val="2B7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7D320A-4AB6-4975-B0A6-DEF0AB6B0D17}" v="6" dt="2025-06-13T13:15:44.7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0" autoAdjust="0"/>
    <p:restoredTop sz="86433" autoAdjust="0"/>
  </p:normalViewPr>
  <p:slideViewPr>
    <p:cSldViewPr showGuides="1">
      <p:cViewPr varScale="1">
        <p:scale>
          <a:sx n="112" d="100"/>
          <a:sy n="112" d="100"/>
        </p:scale>
        <p:origin x="308" y="296"/>
      </p:cViewPr>
      <p:guideLst/>
    </p:cSldViewPr>
  </p:slideViewPr>
  <p:outlineViewPr>
    <p:cViewPr>
      <p:scale>
        <a:sx n="33" d="100"/>
        <a:sy n="33" d="100"/>
      </p:scale>
      <p:origin x="0" y="-497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538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microsoft.com/office/2015/10/relationships/revisionInfo" Target="revisionInfo.xml"/><Relationship Id="rId20" Type="http://schemas.openxmlformats.org/officeDocument/2006/relationships/slide" Target="slides/slide13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  <a:endParaRPr lang="de-CH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20.06.2025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  <a:endParaRPr lang="de-CH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‹#›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64704" y="899592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712000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712000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20.06.2025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37924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take home messages etc. 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35563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2909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Mostly shot noise from sensor contributor. </a:t>
            </a:r>
          </a:p>
          <a:p>
            <a:r>
              <a:rPr lang="en-GB" dirty="0"/>
              <a:t>And add </a:t>
            </a:r>
            <a:r>
              <a:rPr lang="en-GB" dirty="0" err="1"/>
              <a:t>roomish</a:t>
            </a:r>
            <a:r>
              <a:rPr lang="en-GB" dirty="0"/>
              <a:t> temperature of coolant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32339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80594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43162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73987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37650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800989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Too many arrows</a:t>
            </a:r>
          </a:p>
          <a:p>
            <a:endParaRPr lang="en-GB" dirty="0"/>
          </a:p>
          <a:p>
            <a:r>
              <a:rPr lang="en-GB" dirty="0"/>
              <a:t>Simplify it</a:t>
            </a:r>
          </a:p>
          <a:p>
            <a:r>
              <a:rPr lang="en-GB" dirty="0"/>
              <a:t>All arrows smaller expect M0.5</a:t>
            </a:r>
          </a:p>
          <a:p>
            <a:endParaRPr lang="en-GB" dirty="0"/>
          </a:p>
          <a:p>
            <a:r>
              <a:rPr lang="en-GB" dirty="0"/>
              <a:t>Board with parameter to drive prototype. All control over it</a:t>
            </a:r>
          </a:p>
          <a:p>
            <a:endParaRPr lang="en-GB" dirty="0"/>
          </a:p>
          <a:p>
            <a:r>
              <a:rPr lang="en-GB" dirty="0"/>
              <a:t>Carrier different from chip to chip. So meant to do prototype</a:t>
            </a:r>
          </a:p>
          <a:p>
            <a:endParaRPr lang="en-GB" dirty="0"/>
          </a:p>
          <a:p>
            <a:r>
              <a:rPr lang="en-GB" dirty="0"/>
              <a:t>Can generate patterns. Full control over signals and biases to test in details 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31859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Exposure time and 2x2 clusters</a:t>
            </a:r>
          </a:p>
          <a:p>
            <a:endParaRPr lang="en-GB" dirty="0"/>
          </a:p>
          <a:p>
            <a:r>
              <a:rPr lang="en-GB" dirty="0"/>
              <a:t>Gain mismatches? </a:t>
            </a:r>
          </a:p>
          <a:p>
            <a:endParaRPr lang="en-GB" dirty="0"/>
          </a:p>
          <a:p>
            <a:r>
              <a:rPr lang="en-GB" dirty="0"/>
              <a:t>Only show passive CDS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04153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64987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821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41276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67787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49084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73836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43378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5875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0F17EE9-29C0-2141-A489-2A4BA5A34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" y="1558"/>
            <a:ext cx="12189228" cy="68548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854"/>
            <a:ext cx="8045451" cy="200799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63"/>
          <a:stretch/>
        </p:blipFill>
        <p:spPr>
          <a:xfrm>
            <a:off x="631137" y="358671"/>
            <a:ext cx="983351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0D22868-1576-071B-E02E-9CD70D5B494D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7BAB254-92A5-7C1F-983C-107CA02125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30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10E5-73F0-478B-B9A9-25BD88F08DE5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975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A8FA6-3CD6-425B-B1D5-57A2AB6ED054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2531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8964613" cy="4644616"/>
          </a:xfrm>
        </p:spPr>
        <p:txBody>
          <a:bodyPr/>
          <a:lstStyle>
            <a:lvl1pPr defTabSz="984250">
              <a:tabLst>
                <a:tab pos="536575" algn="l"/>
              </a:tabLst>
              <a:defRPr/>
            </a:lvl1pPr>
            <a:lvl2pPr>
              <a:tabLst>
                <a:tab pos="536575" algn="l"/>
              </a:tabLst>
              <a:defRPr/>
            </a:lvl2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BD7F-DFD7-4AA5-81E2-D4F1218FDCA2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10801349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EF900-D4EF-44E4-8988-587378DEBB05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65109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5291476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FB32-2B90-4D75-98EF-1923B95CD7AF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327075-DC64-5DAB-E02B-8A18CBF5A99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5201" y="1376773"/>
            <a:ext cx="5291474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788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5292725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A7FA-3A8D-4E8B-80D4-E0A7A53DB2F5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48" y="1449389"/>
            <a:ext cx="529272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599391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0" y="1376773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38E37-B96B-4A1E-A017-F190A22F66BF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813573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449389"/>
            <a:ext cx="896461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7170D1-37D3-4DEE-B13B-6FE66AFA9597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FA8C-125A-4A45-896B-1C43133E5B62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152932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7A3A-2624-4F77-97F2-FE54E9A01B1A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712946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9B93C7-FD88-F860-2772-AA3BFEC82D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370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F70078A-CA75-6E51-EAF3-607D965A5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13A16A8-CDB6-176A-AF4C-BA6EAABE01B5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96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FF573-3ACF-42E3-A4F2-9EC2F2B50C7A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345757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A45EC1-6C70-C75B-70A0-557B1FE6DA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72432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044B-01CF-45D5-B9D0-482AA72C7B66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772A35F-591D-5A80-72BC-28B068C3A5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2042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F463-7198-49A2-AEB2-540FB4577943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9D7F61-76FC-5B15-D914-2BB427BF7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3834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1028-378B-467F-AB09-E73CC6318D45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000847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94F8-8DA5-4000-AC61-0E2841E04C9F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159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ECDED-394C-4EBE-8A01-8043E08A750C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7A0213-C397-B258-EE3A-69DBB54DD3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53982"/>
            <a:ext cx="5291476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E0905A-F588-783E-2408-3EEBCC47B7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5201" y="4553982"/>
            <a:ext cx="5291474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1268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1863-2C14-462D-8C7E-CA4553DBE6AA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B3F6C3-759F-AE0A-F24C-FF78D18C5F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982B28-131F-0EF1-DBEF-7E5426DA6F8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68801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A5C3130-D9C4-9998-9902-8B054B64116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040688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5880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1686-3DEA-4CAA-98FE-4B06DEF1D8FB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B3EE353-935F-47F2-890E-86D599D69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2891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2172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FEDDF-4BC6-44BB-AB63-0051A9BC07CC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5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0688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47254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E351-F7D5-4F06-9843-EF0932AAADF2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8300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FF900A0F-DD38-976A-BFC1-92B5ACB7395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5325" y="3852000"/>
            <a:ext cx="25380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530B9B83-A2E6-A97A-6B7B-389BCDC2C8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325" y="3299877"/>
            <a:ext cx="253682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CD6A5AE7-8194-069E-96C6-A9A19A691F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2540001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E33B1E40-AEE0-028C-74FA-4DA2F2785C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805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6CF8C6E7-2EBA-0F42-5F97-0B15A298F5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30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8581B57-63E2-3060-2AF6-9711ABA149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5617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15C431B-993D-61F7-28CB-6E9C6E916B2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57560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F9CC3CC-2D09-5169-EE63-2F307DD025A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489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5CD9CF5-8030-A2FA-B5F1-BDE8A3AB64F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028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33180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61A34A1-2093-78E5-BDC0-6F5FCE184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1FEE30C-2586-654A-BF54-CCEAD6C813D2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97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5AB48-A3D2-4388-B10F-A315D3474F83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74248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6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6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589240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6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5092" y="3204724"/>
            <a:ext cx="1623171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1C50D6C7-B8FE-16E3-A56F-215DF2E7FD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2062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F254DC50-8CC2-CE50-0FB2-B9D82F2F6F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2062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356FD2E-817C-6008-A624-C0ED226EC7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02363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B844240D-6410-EAE1-FBFE-02793B43B5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2362" y="3204724"/>
            <a:ext cx="162242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4729A6D7-E881-5FD5-1C1E-FD7A660187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40688" y="1449389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6799E5C-45B4-E8EF-0A33-26FADBDA8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0688" y="3204724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0480596-0358-6167-AD5A-A43149936E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32062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99EB327B-0262-FA88-4B41-185878FCDB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32062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7383DAC6-063E-B185-1200-CBEAF6F1917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03950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14D2A83-C214-5D3D-33E5-499378F10F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3950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0C7EA178-EA7E-CEB6-BCCA-A6C695A390C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73502" y="3852000"/>
            <a:ext cx="1623171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67FC58FF-0434-E3CF-0015-FA751A6F2C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74346" y="5589240"/>
            <a:ext cx="162391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2121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F3820-07C0-49F5-91EF-784FC8E6CA68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0"/>
            <a:ext cx="5988052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98805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4131407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81B8-D357-4CE6-A58E-189B3F8DDC49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684792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945F3-5401-4091-AE89-713D0551937C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1E5AB-B66D-4E01-A64C-5E7C2B6E6EDA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imation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SI_PP_Variante_1_high">
            <a:hlinkClick r:id="" action="ppaction://media"/>
            <a:extLst>
              <a:ext uri="{FF2B5EF4-FFF2-40B4-BE49-F238E27FC236}">
                <a16:creationId xmlns:a16="http://schemas.microsoft.com/office/drawing/2014/main" id="{EB736B3F-EC7A-D97F-CC53-2A27244A6A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122363"/>
            <a:ext cx="8045451" cy="2331485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1"/>
              <a:t>Author</a:t>
            </a:r>
            <a:endParaRPr lang="en-GB" noProof="0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13A16A8-CDB6-176A-AF4C-BA6EAABE01B5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237050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267">
                <a:latin typeface="+mn-lt"/>
              </a:defRPr>
            </a:lvl1pPr>
            <a:lvl2pPr marL="474097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2pPr>
            <a:lvl3pPr marL="719614" marR="0" indent="-245517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3pPr>
            <a:lvl4pPr marL="956663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4pPr>
            <a:lvl5pPr marL="1193711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5pPr>
            <a:lvl6pPr marL="1432878" indent="-239167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2000"/>
            </a:lvl6pPr>
            <a:lvl7pPr marL="1676275" indent="-243399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7pPr>
            <a:lvl8pPr marL="1915440" indent="-239167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8pPr>
            <a:lvl9pPr marL="2152490" indent="-237050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769615" y="288001"/>
            <a:ext cx="8944033" cy="5085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A4224B3-3708-4D1E-B2ED-EDEF50D73E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47678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1345-BEE7-4EA8-AF68-C1D6E660CA33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520B-0F57-443C-91D5-99F46CC847D8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C3FEF-9561-44BB-A134-26A977B6D2A5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Julian Heymes - Developments of a 25 µm pitch hybrid pixel detector for photon science  - PIXEL 2024 - Strasbourg - 18 November 2024</a:t>
            </a:r>
            <a:endParaRPr lang="en-GB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88630E5-6617-6EC8-B1AA-7FE318E4A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7412"/>
            <a:ext cx="5292725" cy="2006436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830975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9CEAA5-5F9D-F7C3-AF88-8662AFFE9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4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998C08-46AF-EBED-4A96-23C91C0A4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75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637C6E0-D112-01A6-5C12-D3A0AB6D6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51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C6DCBF-0CDD-4683-99F2-A301826BF2E7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55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4ED81-FD87-4DE5-8D5F-1CE9F015C691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4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74FF3C8-7CB2-49B6-A4DD-2C9F24F27E8F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10" r:id="rId2"/>
    <p:sldLayoutId id="2147483718" r:id="rId3"/>
    <p:sldLayoutId id="2147483726" r:id="rId4"/>
    <p:sldLayoutId id="2147483738" r:id="rId5"/>
    <p:sldLayoutId id="2147483739" r:id="rId6"/>
    <p:sldLayoutId id="2147483740" r:id="rId7"/>
    <p:sldLayoutId id="2147483694" r:id="rId8"/>
    <p:sldLayoutId id="2147483737" r:id="rId9"/>
    <p:sldLayoutId id="2147483692" r:id="rId10"/>
    <p:sldLayoutId id="2147483693" r:id="rId11"/>
    <p:sldLayoutId id="2147483659" r:id="rId12"/>
    <p:sldLayoutId id="2147483666" r:id="rId13"/>
    <p:sldLayoutId id="2147483667" r:id="rId14"/>
    <p:sldLayoutId id="2147483668" r:id="rId15"/>
    <p:sldLayoutId id="2147483669" r:id="rId16"/>
    <p:sldLayoutId id="2147483665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95" r:id="rId25"/>
    <p:sldLayoutId id="2147483677" r:id="rId26"/>
    <p:sldLayoutId id="2147483679" r:id="rId27"/>
    <p:sldLayoutId id="2147483678" r:id="rId28"/>
    <p:sldLayoutId id="2147483680" r:id="rId29"/>
    <p:sldLayoutId id="2147483681" r:id="rId30"/>
    <p:sldLayoutId id="2147483682" r:id="rId31"/>
    <p:sldLayoutId id="2147483683" r:id="rId32"/>
    <p:sldLayoutId id="2147483663" r:id="rId33"/>
    <p:sldLayoutId id="2147483664" r:id="rId34"/>
    <p:sldLayoutId id="2147483741" r:id="rId35"/>
    <p:sldLayoutId id="2147483742" r:id="rId36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  <p15:guide id="4" orient="horz" pos="913" userDrawn="1">
          <p15:clr>
            <a:srgbClr val="A4A3A4"/>
          </p15:clr>
        </p15:guide>
        <p15:guide id="5" pos="3772" userDrawn="1">
          <p15:clr>
            <a:srgbClr val="A4A3A4"/>
          </p15:clr>
        </p15:guide>
        <p15:guide id="6" pos="3908" userDrawn="1">
          <p15:clr>
            <a:srgbClr val="A4A3A4"/>
          </p15:clr>
        </p15:guide>
        <p15:guide id="7" pos="2751" userDrawn="1">
          <p15:clr>
            <a:srgbClr val="A4A3A4"/>
          </p15:clr>
        </p15:guide>
        <p15:guide id="8" pos="2615" userDrawn="1">
          <p15:clr>
            <a:srgbClr val="A4A3A4"/>
          </p15:clr>
        </p15:guide>
        <p15:guide id="9" pos="1595" userDrawn="1">
          <p15:clr>
            <a:srgbClr val="A4A3A4"/>
          </p15:clr>
        </p15:guide>
        <p15:guide id="10" pos="1459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065" userDrawn="1">
          <p15:clr>
            <a:srgbClr val="A4A3A4"/>
          </p15:clr>
        </p15:guide>
        <p15:guide id="13" pos="6085" userDrawn="1">
          <p15:clr>
            <a:srgbClr val="A4A3A4"/>
          </p15:clr>
        </p15:guide>
        <p15:guide id="14" pos="6221" userDrawn="1">
          <p15:clr>
            <a:srgbClr val="A4A3A4"/>
          </p15:clr>
        </p15:guide>
        <p15:guide id="15" pos="2172" userDrawn="1">
          <p15:clr>
            <a:srgbClr val="A4A3A4"/>
          </p15:clr>
        </p15:guide>
        <p15:guide id="16" pos="2036" userDrawn="1">
          <p15:clr>
            <a:srgbClr val="A4A3A4"/>
          </p15:clr>
        </p15:guide>
        <p15:guide id="17" pos="3194" userDrawn="1">
          <p15:clr>
            <a:srgbClr val="A4A3A4"/>
          </p15:clr>
        </p15:guide>
        <p15:guide id="18" pos="3330" userDrawn="1">
          <p15:clr>
            <a:srgbClr val="A4A3A4"/>
          </p15:clr>
        </p15:guide>
        <p15:guide id="19" pos="881" userDrawn="1">
          <p15:clr>
            <a:srgbClr val="A4A3A4"/>
          </p15:clr>
        </p15:guide>
        <p15:guide id="20" pos="1017" userDrawn="1">
          <p15:clr>
            <a:srgbClr val="A4A3A4"/>
          </p15:clr>
        </p15:guide>
        <p15:guide id="21" pos="4351" userDrawn="1">
          <p15:clr>
            <a:srgbClr val="A4A3A4"/>
          </p15:clr>
        </p15:guide>
        <p15:guide id="22" pos="4487" userDrawn="1">
          <p15:clr>
            <a:srgbClr val="A4A3A4"/>
          </p15:clr>
        </p15:guide>
        <p15:guide id="23" pos="5508" userDrawn="1">
          <p15:clr>
            <a:srgbClr val="A4A3A4"/>
          </p15:clr>
        </p15:guide>
        <p15:guide id="24" pos="5642" userDrawn="1">
          <p15:clr>
            <a:srgbClr val="A4A3A4"/>
          </p15:clr>
        </p15:guide>
        <p15:guide id="25" pos="6663" userDrawn="1">
          <p15:clr>
            <a:srgbClr val="A4A3A4"/>
          </p15:clr>
        </p15:guide>
        <p15:guide id="26" pos="6799" userDrawn="1">
          <p15:clr>
            <a:srgbClr val="A4A3A4"/>
          </p15:clr>
        </p15:guide>
        <p15:guide id="27" orient="horz" pos="229" userDrawn="1">
          <p15:clr>
            <a:srgbClr val="A4A3A4"/>
          </p15:clr>
        </p15:guide>
        <p15:guide id="28" orient="horz" pos="867" userDrawn="1">
          <p15:clr>
            <a:srgbClr val="A4A3A4"/>
          </p15:clr>
        </p15:guide>
        <p15:guide id="29" orient="horz" pos="3793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FD2C50D-59CA-4C6C-A3E7-23039EB46119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  <p15:guide id="4" orient="horz" pos="913" userDrawn="1">
          <p15:clr>
            <a:srgbClr val="A4A3A4"/>
          </p15:clr>
        </p15:guide>
        <p15:guide id="5" pos="3772" userDrawn="1">
          <p15:clr>
            <a:srgbClr val="A4A3A4"/>
          </p15:clr>
        </p15:guide>
        <p15:guide id="6" pos="3908" userDrawn="1">
          <p15:clr>
            <a:srgbClr val="A4A3A4"/>
          </p15:clr>
        </p15:guide>
        <p15:guide id="7" pos="2751" userDrawn="1">
          <p15:clr>
            <a:srgbClr val="A4A3A4"/>
          </p15:clr>
        </p15:guide>
        <p15:guide id="8" pos="2615" userDrawn="1">
          <p15:clr>
            <a:srgbClr val="A4A3A4"/>
          </p15:clr>
        </p15:guide>
        <p15:guide id="9" pos="1595" userDrawn="1">
          <p15:clr>
            <a:srgbClr val="A4A3A4"/>
          </p15:clr>
        </p15:guide>
        <p15:guide id="10" pos="1459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065" userDrawn="1">
          <p15:clr>
            <a:srgbClr val="A4A3A4"/>
          </p15:clr>
        </p15:guide>
        <p15:guide id="13" pos="6085" userDrawn="1">
          <p15:clr>
            <a:srgbClr val="A4A3A4"/>
          </p15:clr>
        </p15:guide>
        <p15:guide id="14" pos="6221" userDrawn="1">
          <p15:clr>
            <a:srgbClr val="A4A3A4"/>
          </p15:clr>
        </p15:guide>
        <p15:guide id="15" pos="2172" userDrawn="1">
          <p15:clr>
            <a:srgbClr val="A4A3A4"/>
          </p15:clr>
        </p15:guide>
        <p15:guide id="16" pos="2036" userDrawn="1">
          <p15:clr>
            <a:srgbClr val="A4A3A4"/>
          </p15:clr>
        </p15:guide>
        <p15:guide id="17" pos="3194" userDrawn="1">
          <p15:clr>
            <a:srgbClr val="A4A3A4"/>
          </p15:clr>
        </p15:guide>
        <p15:guide id="18" pos="3330" userDrawn="1">
          <p15:clr>
            <a:srgbClr val="A4A3A4"/>
          </p15:clr>
        </p15:guide>
        <p15:guide id="19" pos="881" userDrawn="1">
          <p15:clr>
            <a:srgbClr val="A4A3A4"/>
          </p15:clr>
        </p15:guide>
        <p15:guide id="20" pos="1017" userDrawn="1">
          <p15:clr>
            <a:srgbClr val="A4A3A4"/>
          </p15:clr>
        </p15:guide>
        <p15:guide id="21" pos="4351" userDrawn="1">
          <p15:clr>
            <a:srgbClr val="A4A3A4"/>
          </p15:clr>
        </p15:guide>
        <p15:guide id="22" pos="4487" userDrawn="1">
          <p15:clr>
            <a:srgbClr val="A4A3A4"/>
          </p15:clr>
        </p15:guide>
        <p15:guide id="23" pos="5508" userDrawn="1">
          <p15:clr>
            <a:srgbClr val="A4A3A4"/>
          </p15:clr>
        </p15:guide>
        <p15:guide id="24" pos="5642" userDrawn="1">
          <p15:clr>
            <a:srgbClr val="A4A3A4"/>
          </p15:clr>
        </p15:guide>
        <p15:guide id="25" pos="6663" userDrawn="1">
          <p15:clr>
            <a:srgbClr val="A4A3A4"/>
          </p15:clr>
        </p15:guide>
        <p15:guide id="26" pos="6799" userDrawn="1">
          <p15:clr>
            <a:srgbClr val="A4A3A4"/>
          </p15:clr>
        </p15:guide>
        <p15:guide id="27" orient="horz" pos="229" userDrawn="1">
          <p15:clr>
            <a:srgbClr val="A4A3A4"/>
          </p15:clr>
        </p15:guide>
        <p15:guide id="28" orient="horz" pos="867" userDrawn="1">
          <p15:clr>
            <a:srgbClr val="A4A3A4"/>
          </p15:clr>
        </p15:guide>
        <p15:guide id="29" orient="horz" pos="3793" userDrawn="1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1D6245E-9135-42F7-A359-60DB937B8F14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  <p15:guide id="4" orient="horz" pos="913" userDrawn="1">
          <p15:clr>
            <a:srgbClr val="A4A3A4"/>
          </p15:clr>
        </p15:guide>
        <p15:guide id="5" pos="3772" userDrawn="1">
          <p15:clr>
            <a:srgbClr val="A4A3A4"/>
          </p15:clr>
        </p15:guide>
        <p15:guide id="6" pos="3908" userDrawn="1">
          <p15:clr>
            <a:srgbClr val="A4A3A4"/>
          </p15:clr>
        </p15:guide>
        <p15:guide id="7" pos="2751" userDrawn="1">
          <p15:clr>
            <a:srgbClr val="A4A3A4"/>
          </p15:clr>
        </p15:guide>
        <p15:guide id="8" pos="2615" userDrawn="1">
          <p15:clr>
            <a:srgbClr val="A4A3A4"/>
          </p15:clr>
        </p15:guide>
        <p15:guide id="9" pos="1595" userDrawn="1">
          <p15:clr>
            <a:srgbClr val="A4A3A4"/>
          </p15:clr>
        </p15:guide>
        <p15:guide id="10" pos="1459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065" userDrawn="1">
          <p15:clr>
            <a:srgbClr val="A4A3A4"/>
          </p15:clr>
        </p15:guide>
        <p15:guide id="13" pos="6085" userDrawn="1">
          <p15:clr>
            <a:srgbClr val="A4A3A4"/>
          </p15:clr>
        </p15:guide>
        <p15:guide id="14" pos="6221" userDrawn="1">
          <p15:clr>
            <a:srgbClr val="A4A3A4"/>
          </p15:clr>
        </p15:guide>
        <p15:guide id="15" pos="2172" userDrawn="1">
          <p15:clr>
            <a:srgbClr val="A4A3A4"/>
          </p15:clr>
        </p15:guide>
        <p15:guide id="16" pos="2036" userDrawn="1">
          <p15:clr>
            <a:srgbClr val="A4A3A4"/>
          </p15:clr>
        </p15:guide>
        <p15:guide id="17" pos="3194" userDrawn="1">
          <p15:clr>
            <a:srgbClr val="A4A3A4"/>
          </p15:clr>
        </p15:guide>
        <p15:guide id="18" pos="3330" userDrawn="1">
          <p15:clr>
            <a:srgbClr val="A4A3A4"/>
          </p15:clr>
        </p15:guide>
        <p15:guide id="19" pos="881" userDrawn="1">
          <p15:clr>
            <a:srgbClr val="A4A3A4"/>
          </p15:clr>
        </p15:guide>
        <p15:guide id="20" pos="1017" userDrawn="1">
          <p15:clr>
            <a:srgbClr val="A4A3A4"/>
          </p15:clr>
        </p15:guide>
        <p15:guide id="21" pos="4351" userDrawn="1">
          <p15:clr>
            <a:srgbClr val="A4A3A4"/>
          </p15:clr>
        </p15:guide>
        <p15:guide id="22" pos="4487" userDrawn="1">
          <p15:clr>
            <a:srgbClr val="A4A3A4"/>
          </p15:clr>
        </p15:guide>
        <p15:guide id="23" pos="5508" userDrawn="1">
          <p15:clr>
            <a:srgbClr val="A4A3A4"/>
          </p15:clr>
        </p15:guide>
        <p15:guide id="24" pos="5642" userDrawn="1">
          <p15:clr>
            <a:srgbClr val="A4A3A4"/>
          </p15:clr>
        </p15:guide>
        <p15:guide id="25" pos="6663" userDrawn="1">
          <p15:clr>
            <a:srgbClr val="A4A3A4"/>
          </p15:clr>
        </p15:guide>
        <p15:guide id="26" pos="6799" userDrawn="1">
          <p15:clr>
            <a:srgbClr val="A4A3A4"/>
          </p15:clr>
        </p15:guide>
        <p15:guide id="27" orient="horz" pos="229" userDrawn="1">
          <p15:clr>
            <a:srgbClr val="A4A3A4"/>
          </p15:clr>
        </p15:guide>
        <p15:guide id="28" orient="horz" pos="867" userDrawn="1">
          <p15:clr>
            <a:srgbClr val="A4A3A4"/>
          </p15:clr>
        </p15:guide>
        <p15:guide id="29" orient="horz" pos="3793" userDrawn="1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87F052E-16F5-45D5-8190-0F792931342F}" type="datetime1">
              <a:rPr lang="de-CH" noProof="0" smtClean="0"/>
              <a:t>20.06.2025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Julian Heymes - Developments of a 25 µm pitch hybrid pixel detector for photon science  - PIXEL 2024 - Strasbourg - 18 November 2024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  <p15:guide id="4" orient="horz" pos="913" userDrawn="1">
          <p15:clr>
            <a:srgbClr val="A4A3A4"/>
          </p15:clr>
        </p15:guide>
        <p15:guide id="5" pos="3772" userDrawn="1">
          <p15:clr>
            <a:srgbClr val="A4A3A4"/>
          </p15:clr>
        </p15:guide>
        <p15:guide id="6" pos="3908" userDrawn="1">
          <p15:clr>
            <a:srgbClr val="A4A3A4"/>
          </p15:clr>
        </p15:guide>
        <p15:guide id="7" pos="2751" userDrawn="1">
          <p15:clr>
            <a:srgbClr val="A4A3A4"/>
          </p15:clr>
        </p15:guide>
        <p15:guide id="8" pos="2615" userDrawn="1">
          <p15:clr>
            <a:srgbClr val="A4A3A4"/>
          </p15:clr>
        </p15:guide>
        <p15:guide id="9" pos="1595" userDrawn="1">
          <p15:clr>
            <a:srgbClr val="A4A3A4"/>
          </p15:clr>
        </p15:guide>
        <p15:guide id="10" pos="1459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065" userDrawn="1">
          <p15:clr>
            <a:srgbClr val="A4A3A4"/>
          </p15:clr>
        </p15:guide>
        <p15:guide id="13" pos="6085" userDrawn="1">
          <p15:clr>
            <a:srgbClr val="A4A3A4"/>
          </p15:clr>
        </p15:guide>
        <p15:guide id="14" pos="6221" userDrawn="1">
          <p15:clr>
            <a:srgbClr val="A4A3A4"/>
          </p15:clr>
        </p15:guide>
        <p15:guide id="15" pos="2172" userDrawn="1">
          <p15:clr>
            <a:srgbClr val="A4A3A4"/>
          </p15:clr>
        </p15:guide>
        <p15:guide id="16" pos="2036" userDrawn="1">
          <p15:clr>
            <a:srgbClr val="A4A3A4"/>
          </p15:clr>
        </p15:guide>
        <p15:guide id="17" pos="3194" userDrawn="1">
          <p15:clr>
            <a:srgbClr val="A4A3A4"/>
          </p15:clr>
        </p15:guide>
        <p15:guide id="18" pos="3330" userDrawn="1">
          <p15:clr>
            <a:srgbClr val="A4A3A4"/>
          </p15:clr>
        </p15:guide>
        <p15:guide id="19" pos="881" userDrawn="1">
          <p15:clr>
            <a:srgbClr val="A4A3A4"/>
          </p15:clr>
        </p15:guide>
        <p15:guide id="20" pos="1017" userDrawn="1">
          <p15:clr>
            <a:srgbClr val="A4A3A4"/>
          </p15:clr>
        </p15:guide>
        <p15:guide id="21" pos="4351" userDrawn="1">
          <p15:clr>
            <a:srgbClr val="A4A3A4"/>
          </p15:clr>
        </p15:guide>
        <p15:guide id="22" pos="4487" userDrawn="1">
          <p15:clr>
            <a:srgbClr val="A4A3A4"/>
          </p15:clr>
        </p15:guide>
        <p15:guide id="23" pos="5508" userDrawn="1">
          <p15:clr>
            <a:srgbClr val="A4A3A4"/>
          </p15:clr>
        </p15:guide>
        <p15:guide id="24" pos="5642" userDrawn="1">
          <p15:clr>
            <a:srgbClr val="A4A3A4"/>
          </p15:clr>
        </p15:guide>
        <p15:guide id="25" pos="6663" userDrawn="1">
          <p15:clr>
            <a:srgbClr val="A4A3A4"/>
          </p15:clr>
        </p15:guide>
        <p15:guide id="26" pos="6799" userDrawn="1">
          <p15:clr>
            <a:srgbClr val="A4A3A4"/>
          </p15:clr>
        </p15:guide>
        <p15:guide id="27" orient="horz" pos="229" userDrawn="1">
          <p15:clr>
            <a:srgbClr val="A4A3A4"/>
          </p15:clr>
        </p15:guide>
        <p15:guide id="28" orient="horz" pos="867" userDrawn="1">
          <p15:clr>
            <a:srgbClr val="A4A3A4"/>
          </p15:clr>
        </p15:guide>
        <p15:guide id="29" orient="horz" pos="3793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0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emf"/><Relationship Id="rId5" Type="http://schemas.openxmlformats.org/officeDocument/2006/relationships/image" Target="../media/image49.png"/><Relationship Id="rId4" Type="http://schemas.openxmlformats.org/officeDocument/2006/relationships/image" Target="../media/image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indico.psi.ch/e/XRaySensors2026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indico.cern.ch/event/1428808/contributions/6505584/" TargetMode="External"/><Relationship Id="rId5" Type="http://schemas.openxmlformats.org/officeDocument/2006/relationships/hyperlink" Target="https://github.com/slsdetectorgroup/aare" TargetMode="External"/><Relationship Id="rId4" Type="http://schemas.openxmlformats.org/officeDocument/2006/relationships/hyperlink" Target="https://github.com/slsdetectorgroup/slsDetectorPackag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hyperlink" Target="https://indico.cern.ch/event/820476/contributions/4373144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doi.org/10.1016/j.nima.2025.170697" TargetMode="Externa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32816664-6B09-9CD0-15E1-D4C7ACD64C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Characterisation</a:t>
            </a:r>
            <a:r>
              <a:rPr lang="en-US" sz="3200" dirty="0"/>
              <a:t> of MÖNCH 0.5,</a:t>
            </a:r>
            <a:endParaRPr lang="de-CH" sz="660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0B2CEF35-3AFA-FEB9-9A02-1040F4CA5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429000"/>
            <a:ext cx="10441235" cy="1440160"/>
          </a:xfrm>
        </p:spPr>
        <p:txBody>
          <a:bodyPr/>
          <a:lstStyle/>
          <a:p>
            <a:r>
              <a:rPr lang="en-US" sz="2800" dirty="0"/>
              <a:t>a 25 </a:t>
            </a:r>
            <a:r>
              <a:rPr lang="en-US" sz="2800" dirty="0" err="1"/>
              <a:t>μm</a:t>
            </a:r>
            <a:r>
              <a:rPr lang="en-US" sz="2800" dirty="0"/>
              <a:t> pitch prototype charge-integrating hybrid </a:t>
            </a:r>
            <a:r>
              <a:rPr lang="en-GB" sz="2800" dirty="0"/>
              <a:t>pixel</a:t>
            </a:r>
            <a:r>
              <a:rPr lang="en-US" sz="2800" dirty="0"/>
              <a:t> detector</a:t>
            </a:r>
            <a:endParaRPr lang="LID4096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E70596D-906E-0C87-A862-D24019E562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4437112"/>
            <a:ext cx="7344892" cy="151216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800" b="1" u="sng" dirty="0"/>
              <a:t>J. Heymes</a:t>
            </a:r>
            <a:r>
              <a:rPr lang="de-CH" sz="1800" b="0" dirty="0"/>
              <a:t>, </a:t>
            </a:r>
            <a:r>
              <a:rPr lang="en-GB" sz="1800" dirty="0"/>
              <a:t>A. Bergamaschi, R. </a:t>
            </a:r>
            <a:r>
              <a:rPr lang="en-GB" sz="1800" dirty="0" err="1"/>
              <a:t>Dinapoli</a:t>
            </a:r>
            <a:r>
              <a:rPr lang="en-GB" sz="1800" dirty="0"/>
              <a:t>, K. Moustakas, </a:t>
            </a:r>
            <a:endParaRPr lang="de-CH" sz="1800" b="0" dirty="0"/>
          </a:p>
          <a:p>
            <a:pPr>
              <a:spcBef>
                <a:spcPts val="0"/>
              </a:spcBef>
            </a:pPr>
            <a:r>
              <a:rPr lang="en-GB" dirty="0"/>
              <a:t>M. </a:t>
            </a:r>
            <a:r>
              <a:rPr lang="en-GB" dirty="0" err="1"/>
              <a:t>Brückner</a:t>
            </a:r>
            <a:r>
              <a:rPr lang="en-GB" dirty="0"/>
              <a:t>, M. </a:t>
            </a:r>
            <a:r>
              <a:rPr lang="en-GB" dirty="0" err="1"/>
              <a:t>Carulla</a:t>
            </a:r>
            <a:r>
              <a:rPr lang="en-GB" dirty="0"/>
              <a:t>, S. Ebner, K. </a:t>
            </a:r>
            <a:r>
              <a:rPr lang="en-GB" dirty="0" err="1"/>
              <a:t>Ferjaoui</a:t>
            </a:r>
            <a:r>
              <a:rPr lang="en-GB" dirty="0"/>
              <a:t>, E. </a:t>
            </a:r>
            <a:r>
              <a:rPr lang="en-GB" dirty="0" err="1"/>
              <a:t>Fröjdh</a:t>
            </a:r>
            <a:r>
              <a:rPr lang="en-GB" dirty="0"/>
              <a:t>, V. Gautam, </a:t>
            </a:r>
          </a:p>
          <a:p>
            <a:pPr>
              <a:spcBef>
                <a:spcPts val="0"/>
              </a:spcBef>
            </a:pPr>
            <a:r>
              <a:rPr lang="en-GB" dirty="0"/>
              <a:t>D. </a:t>
            </a:r>
            <a:r>
              <a:rPr lang="en-GB" dirty="0" err="1"/>
              <a:t>Greiffenberg</a:t>
            </a:r>
            <a:r>
              <a:rPr lang="en-GB" dirty="0"/>
              <a:t>, S. </a:t>
            </a:r>
            <a:r>
              <a:rPr lang="en-GB" dirty="0" err="1"/>
              <a:t>Hasanaj</a:t>
            </a:r>
            <a:r>
              <a:rPr lang="en-GB" dirty="0"/>
              <a:t>, V. Hinger, V. </a:t>
            </a:r>
            <a:r>
              <a:rPr lang="en-GB" dirty="0" err="1"/>
              <a:t>Kedych</a:t>
            </a:r>
            <a:r>
              <a:rPr lang="en-GB" dirty="0"/>
              <a:t>, T. King, </a:t>
            </a:r>
            <a:r>
              <a:rPr lang="de-CH" sz="1600" b="0" dirty="0"/>
              <a:t>S. Li, </a:t>
            </a:r>
            <a:r>
              <a:rPr lang="en-GB" dirty="0"/>
              <a:t>C. Lopez-Cuenca, </a:t>
            </a:r>
          </a:p>
          <a:p>
            <a:pPr>
              <a:spcBef>
                <a:spcPts val="0"/>
              </a:spcBef>
            </a:pPr>
            <a:r>
              <a:rPr lang="en-GB" dirty="0"/>
              <a:t>A. Mazzoleni, D. Mezza, A. </a:t>
            </a:r>
            <a:r>
              <a:rPr lang="en-GB" dirty="0" err="1"/>
              <a:t>Mozzanica</a:t>
            </a:r>
            <a:r>
              <a:rPr lang="en-GB" dirty="0"/>
              <a:t>, M. Müller, J. Mulvey, K.A. Paton, C. Posada, </a:t>
            </a:r>
          </a:p>
          <a:p>
            <a:pPr>
              <a:spcBef>
                <a:spcPts val="0"/>
              </a:spcBef>
            </a:pPr>
            <a:r>
              <a:rPr lang="en-GB" dirty="0"/>
              <a:t>C. Ruder, B. Schmitt, P. </a:t>
            </a:r>
            <a:r>
              <a:rPr lang="en-GB" dirty="0" err="1"/>
              <a:t>Sieberer</a:t>
            </a:r>
            <a:r>
              <a:rPr lang="en-GB" dirty="0"/>
              <a:t>, S. </a:t>
            </a:r>
            <a:r>
              <a:rPr lang="en-GB" dirty="0" err="1"/>
              <a:t>Silletta</a:t>
            </a:r>
            <a:r>
              <a:rPr lang="en-GB" dirty="0"/>
              <a:t>, D. </a:t>
            </a:r>
            <a:r>
              <a:rPr lang="en-GB" dirty="0" err="1"/>
              <a:t>Thattil</a:t>
            </a:r>
            <a:r>
              <a:rPr lang="en-GB" dirty="0"/>
              <a:t>, X. </a:t>
            </a:r>
            <a:r>
              <a:rPr lang="en-GB" dirty="0" err="1"/>
              <a:t>Xie</a:t>
            </a:r>
            <a:r>
              <a:rPr lang="en-GB" dirty="0"/>
              <a:t>, J. Zhang</a:t>
            </a:r>
            <a:endParaRPr lang="de-CH" sz="1600" b="0" dirty="0">
              <a:solidFill>
                <a:schemeClr val="bg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E13A7C-A5E7-CF58-A47B-A0C3C9DEAF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325" y="6129300"/>
            <a:ext cx="10369227" cy="252028"/>
          </a:xfrm>
        </p:spPr>
        <p:txBody>
          <a:bodyPr/>
          <a:lstStyle/>
          <a:p>
            <a:r>
              <a:rPr lang="en-US" dirty="0"/>
              <a:t>High Precision X-ray Measurements 2025, INFN Frascati, 20 June 2025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66961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DC0E3-8467-18F8-C040-F339DA309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Very first X-ray image (A Christmas miracle)</a:t>
            </a:r>
            <a:endParaRPr lang="LID4096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CA3B5-D1F2-490E-38A1-A98CBE7AF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Julian Heymes - MÖNCH Update - Detectors group meeting - 14 January 2025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C428B-32F5-9E14-205C-8ECB2F7E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9</a:t>
            </a:fld>
            <a:endParaRPr lang="en-GB" noProof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2B4BB9-8235-A86B-6196-2459D4A0F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9" t="10433" r="28738" b="8145"/>
          <a:stretch/>
        </p:blipFill>
        <p:spPr bwMode="auto">
          <a:xfrm>
            <a:off x="551384" y="2639623"/>
            <a:ext cx="3611566" cy="376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BBFBFB6-DC45-7009-0451-8691F95E8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9" t="9301" r="28738" b="8145"/>
          <a:stretch/>
        </p:blipFill>
        <p:spPr bwMode="auto">
          <a:xfrm>
            <a:off x="4310002" y="2581267"/>
            <a:ext cx="3611566" cy="38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0A106BA-937C-B0A4-B861-ECB493197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9" t="10432" r="28738" b="7937"/>
          <a:stretch/>
        </p:blipFill>
        <p:spPr bwMode="auto">
          <a:xfrm>
            <a:off x="8029050" y="2630810"/>
            <a:ext cx="3611566" cy="377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7D9F81A-96AE-60F4-8C40-D106482BF432}"/>
              </a:ext>
            </a:extLst>
          </p:cNvPr>
          <p:cNvGrpSpPr/>
          <p:nvPr/>
        </p:nvGrpSpPr>
        <p:grpSpPr>
          <a:xfrm>
            <a:off x="1912469" y="895272"/>
            <a:ext cx="8367062" cy="1669632"/>
            <a:chOff x="527720" y="846680"/>
            <a:chExt cx="11136560" cy="22222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40B504-0B51-A55A-43BC-74B596B45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720" y="846680"/>
              <a:ext cx="11136560" cy="22222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4EA0EB3-04A1-B118-66DE-3816A9CF6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654" y="1059982"/>
              <a:ext cx="352794" cy="352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8717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50296-456B-C6B3-CA3C-D82422D2D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Energy scans: Fluorescence spectra (2×2 clusters)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718F40-E808-3883-A552-A66EC0093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US" dirty="0"/>
              <a:t>J. Heymes - </a:t>
            </a:r>
            <a:r>
              <a:rPr lang="en-US" dirty="0" err="1"/>
              <a:t>Characterisation</a:t>
            </a:r>
            <a:r>
              <a:rPr lang="en-US" dirty="0"/>
              <a:t> of MÖNCH 0.5, a 25 </a:t>
            </a:r>
            <a:r>
              <a:rPr lang="el-GR" dirty="0"/>
              <a:t>μ</a:t>
            </a:r>
            <a:r>
              <a:rPr lang="en-US" dirty="0"/>
              <a:t>m pitch prototype charge-integrating hybrid pixel detector - HPXM 2025 - Frascati - 20.06.2025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1F0B5-7B8D-46CA-8A98-186622CC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10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A70684-8078-ED80-B14C-827B19C962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255" y="679400"/>
            <a:ext cx="10039488" cy="5485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457DF4-4CAB-9B66-E0D5-EF5094CF57EF}"/>
              </a:ext>
            </a:extLst>
          </p:cNvPr>
          <p:cNvSpPr txBox="1"/>
          <p:nvPr/>
        </p:nvSpPr>
        <p:spPr>
          <a:xfrm>
            <a:off x="8693358" y="1988840"/>
            <a:ext cx="3202352" cy="492443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600" b="1" dirty="0"/>
              <a:t>Gain difference: ~ ×4.5</a:t>
            </a:r>
          </a:p>
          <a:p>
            <a:pPr algn="ctr"/>
            <a:r>
              <a:rPr lang="en-GB" sz="1600" b="1" dirty="0"/>
              <a:t>Small energy resolution difference</a:t>
            </a:r>
            <a:endParaRPr lang="LID4096" sz="1600" b="1" dirty="0"/>
          </a:p>
        </p:txBody>
      </p:sp>
    </p:spTree>
    <p:extLst>
      <p:ext uri="{BB962C8B-B14F-4D97-AF65-F5344CB8AC3E}">
        <p14:creationId xmlns:p14="http://schemas.microsoft.com/office/powerpoint/2010/main" val="1159411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8373D-AD9C-60DA-9C26-25E69E4A8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Energy scans: Gain and Linearity (using fluorescence data)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C9181B-B7DB-6906-0867-8D691428B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281" y="692696"/>
            <a:ext cx="8627438" cy="5667768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B9F434-0DEC-B257-E45E-A8010C299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US" dirty="0"/>
              <a:t>J. Heymes - </a:t>
            </a:r>
            <a:r>
              <a:rPr lang="en-US" dirty="0" err="1"/>
              <a:t>Characterisation</a:t>
            </a:r>
            <a:r>
              <a:rPr lang="en-US" dirty="0"/>
              <a:t> of MÖNCH 0.5, a 25 </a:t>
            </a:r>
            <a:r>
              <a:rPr lang="el-GR" dirty="0"/>
              <a:t>μ</a:t>
            </a:r>
            <a:r>
              <a:rPr lang="en-US" dirty="0"/>
              <a:t>m pitch prototype charge-integrating hybrid pixel detector - HPXM 2025 - Frascati - 20.06.2025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467C1-A8D9-C659-591A-7852B0486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11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44291-701E-0BB6-8B3C-9001AABCE094}"/>
              </a:ext>
            </a:extLst>
          </p:cNvPr>
          <p:cNvSpPr txBox="1"/>
          <p:nvPr/>
        </p:nvSpPr>
        <p:spPr>
          <a:xfrm>
            <a:off x="6023992" y="4941168"/>
            <a:ext cx="2050181" cy="246221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/>
              <a:t>Non linearities ± 1%</a:t>
            </a:r>
            <a:endParaRPr lang="LID4096" sz="1600" b="1" dirty="0"/>
          </a:p>
        </p:txBody>
      </p:sp>
    </p:spTree>
    <p:extLst>
      <p:ext uri="{BB962C8B-B14F-4D97-AF65-F5344CB8AC3E}">
        <p14:creationId xmlns:p14="http://schemas.microsoft.com/office/powerpoint/2010/main" val="3645800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1A718-1F95-2F0F-5B9B-D58E68F92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 fluorescence spectra at different exposure times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A0129F-02B1-685F-9FEA-2905FA9BEC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0909" y="692696"/>
            <a:ext cx="9490182" cy="5191118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B3870E-027B-60FD-0816-6C24A49FD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US" dirty="0"/>
              <a:t>J. Heymes - </a:t>
            </a:r>
            <a:r>
              <a:rPr lang="en-US" dirty="0" err="1"/>
              <a:t>Characterisation</a:t>
            </a:r>
            <a:r>
              <a:rPr lang="en-US" dirty="0"/>
              <a:t> of MÖNCH 0.5, a 25 </a:t>
            </a:r>
            <a:r>
              <a:rPr lang="el-GR" dirty="0"/>
              <a:t>μ</a:t>
            </a:r>
            <a:r>
              <a:rPr lang="en-US" dirty="0"/>
              <a:t>m pitch prototype charge-integrating hybrid pixel detector - HPXM 2025 - Frascati - 20.06.2025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2EFDF-646C-939A-7C77-F88BE2553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0EA255-358E-24DC-D5D5-4AF02C639E23}"/>
              </a:ext>
            </a:extLst>
          </p:cNvPr>
          <p:cNvSpPr txBox="1"/>
          <p:nvPr/>
        </p:nvSpPr>
        <p:spPr>
          <a:xfrm>
            <a:off x="1919536" y="2204864"/>
            <a:ext cx="93621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dirty="0" err="1"/>
              <a:t>T</a:t>
            </a:r>
            <a:r>
              <a:rPr lang="en-GB" sz="1400" baseline="-25000" dirty="0" err="1"/>
              <a:t>coolant</a:t>
            </a:r>
            <a:r>
              <a:rPr lang="en-GB" sz="1400" dirty="0"/>
              <a:t>: 18°C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81F090-7D36-872E-D626-DF2B868CE25F}"/>
              </a:ext>
            </a:extLst>
          </p:cNvPr>
          <p:cNvSpPr txBox="1"/>
          <p:nvPr/>
        </p:nvSpPr>
        <p:spPr>
          <a:xfrm>
            <a:off x="3863752" y="5883814"/>
            <a:ext cx="4464496" cy="492443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/>
              <a:t>Energy resolution degrades with exposure time</a:t>
            </a:r>
          </a:p>
          <a:p>
            <a:pPr algn="ctr"/>
            <a:r>
              <a:rPr lang="en-GB" sz="1600" b="1" dirty="0"/>
              <a:t>Small energy resolution difference</a:t>
            </a:r>
            <a:endParaRPr lang="LID4096" sz="1600" b="1" dirty="0"/>
          </a:p>
        </p:txBody>
      </p:sp>
    </p:spTree>
    <p:extLst>
      <p:ext uri="{BB962C8B-B14F-4D97-AF65-F5344CB8AC3E}">
        <p14:creationId xmlns:p14="http://schemas.microsoft.com/office/powerpoint/2010/main" val="3285469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8F08B-70D1-B102-DDEC-EE947DFDF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Gains vs exposure time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94B61F8-FC10-CF8B-B585-52FF8CC9E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97" y="692696"/>
            <a:ext cx="8626206" cy="5667768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65019A-80BB-8F62-72EF-5B4ED754C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US" dirty="0"/>
              <a:t>J. Heymes - </a:t>
            </a:r>
            <a:r>
              <a:rPr lang="en-US" dirty="0" err="1"/>
              <a:t>Characterisation</a:t>
            </a:r>
            <a:r>
              <a:rPr lang="en-US" dirty="0"/>
              <a:t> of MÖNCH 0.5, a 25 </a:t>
            </a:r>
            <a:r>
              <a:rPr lang="el-GR" dirty="0"/>
              <a:t>μ</a:t>
            </a:r>
            <a:r>
              <a:rPr lang="en-US" dirty="0"/>
              <a:t>m pitch prototype charge-integrating hybrid pixel detector - HPXM 2025 - Frascati - 20.06.2025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89EF2-8A74-20D9-F622-D70269FF8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13</a:t>
            </a:fld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AA9EF-4BF0-613B-3E21-39431301B14B}"/>
              </a:ext>
            </a:extLst>
          </p:cNvPr>
          <p:cNvSpPr txBox="1"/>
          <p:nvPr/>
        </p:nvSpPr>
        <p:spPr>
          <a:xfrm>
            <a:off x="6888088" y="2852936"/>
            <a:ext cx="2880320" cy="492443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/>
              <a:t>Gain increase with exposure time to be studied</a:t>
            </a:r>
            <a:endParaRPr lang="LID4096" sz="1600" b="1" dirty="0"/>
          </a:p>
        </p:txBody>
      </p:sp>
    </p:spTree>
    <p:extLst>
      <p:ext uri="{BB962C8B-B14F-4D97-AF65-F5344CB8AC3E}">
        <p14:creationId xmlns:p14="http://schemas.microsoft.com/office/powerpoint/2010/main" val="1413326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0BFDC-EB64-4A32-2D8A-CD329CF4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C1915B-1645-4DE4-8293-1AF67B93E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281" y="641552"/>
            <a:ext cx="8627438" cy="5667768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1CF978-7EE0-B28F-1BBF-8F604E265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US" dirty="0"/>
              <a:t>J. Heymes - </a:t>
            </a:r>
            <a:r>
              <a:rPr lang="en-US" dirty="0" err="1"/>
              <a:t>Characterisation</a:t>
            </a:r>
            <a:r>
              <a:rPr lang="en-US" dirty="0"/>
              <a:t> of MÖNCH 0.5, a 25 </a:t>
            </a:r>
            <a:r>
              <a:rPr lang="el-GR" dirty="0"/>
              <a:t>μ</a:t>
            </a:r>
            <a:r>
              <a:rPr lang="en-US" dirty="0"/>
              <a:t>m pitch prototype charge-integrating hybrid pixel detector - HPXM 2025 - Frascati - 20.06.2025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2AB0C-5E9A-BFBC-C76D-893E41443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14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718386-0B5E-ADB1-F4E3-ED4946507FAD}"/>
              </a:ext>
            </a:extLst>
          </p:cNvPr>
          <p:cNvSpPr txBox="1"/>
          <p:nvPr/>
        </p:nvSpPr>
        <p:spPr>
          <a:xfrm>
            <a:off x="2567608" y="2564904"/>
            <a:ext cx="167654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dirty="0"/>
              <a:t>Single gain (at 500 µs)</a:t>
            </a:r>
          </a:p>
          <a:p>
            <a:pPr algn="l"/>
            <a:r>
              <a:rPr lang="en-GB" sz="1400" dirty="0" err="1"/>
              <a:t>T</a:t>
            </a:r>
            <a:r>
              <a:rPr lang="en-GB" sz="1400" baseline="-25000" dirty="0" err="1"/>
              <a:t>coolant</a:t>
            </a:r>
            <a:r>
              <a:rPr lang="en-GB" sz="1400" dirty="0"/>
              <a:t>: 18°C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2148C2-EAF7-B7DD-1505-8DB760FD4454}"/>
              </a:ext>
            </a:extLst>
          </p:cNvPr>
          <p:cNvSpPr txBox="1"/>
          <p:nvPr/>
        </p:nvSpPr>
        <p:spPr>
          <a:xfrm>
            <a:off x="2495600" y="3356992"/>
            <a:ext cx="5571812" cy="492443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/>
              <a:t>At short exposure time: minimum noise in the highest gain</a:t>
            </a:r>
          </a:p>
          <a:p>
            <a:pPr algn="ctr"/>
            <a:r>
              <a:rPr lang="en-GB" sz="1600" b="1" dirty="0"/>
              <a:t>Equivalent noise performance at long exposure times</a:t>
            </a:r>
            <a:endParaRPr lang="LID4096" sz="1600" b="1" dirty="0"/>
          </a:p>
        </p:txBody>
      </p:sp>
    </p:spTree>
    <p:extLst>
      <p:ext uri="{BB962C8B-B14F-4D97-AF65-F5344CB8AC3E}">
        <p14:creationId xmlns:p14="http://schemas.microsoft.com/office/powerpoint/2010/main" val="733921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AD62C-42EF-BCCB-C77F-959EAD020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Dark current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CB212A-6BED-F09B-353A-14B499419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280" y="620688"/>
            <a:ext cx="8627438" cy="5667768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228CD0-33D2-F8D3-575F-8FF6E60C7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US" dirty="0"/>
              <a:t>J. Heymes - </a:t>
            </a:r>
            <a:r>
              <a:rPr lang="en-US" dirty="0" err="1"/>
              <a:t>Characterisation</a:t>
            </a:r>
            <a:r>
              <a:rPr lang="en-US" dirty="0"/>
              <a:t> of MÖNCH 0.5, a 25 </a:t>
            </a:r>
            <a:r>
              <a:rPr lang="el-GR" dirty="0"/>
              <a:t>μ</a:t>
            </a:r>
            <a:r>
              <a:rPr lang="en-US" dirty="0"/>
              <a:t>m pitch prototype charge-integrating hybrid pixel detector - HPXM 2025 - Frascati - 20.06.2025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98E65-5F34-115E-4869-59E8CE19C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15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A68CCC-B6D8-9974-4991-0B95C800A343}"/>
              </a:ext>
            </a:extLst>
          </p:cNvPr>
          <p:cNvSpPr txBox="1"/>
          <p:nvPr/>
        </p:nvSpPr>
        <p:spPr>
          <a:xfrm>
            <a:off x="2639616" y="3239128"/>
            <a:ext cx="167654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dirty="0"/>
              <a:t>Single gain (at 500 µs)</a:t>
            </a:r>
          </a:p>
          <a:p>
            <a:pPr algn="l"/>
            <a:r>
              <a:rPr lang="en-GB" sz="1400" dirty="0" err="1"/>
              <a:t>T</a:t>
            </a:r>
            <a:r>
              <a:rPr lang="en-GB" sz="1400" baseline="-25000" dirty="0" err="1"/>
              <a:t>coolant</a:t>
            </a:r>
            <a:r>
              <a:rPr lang="en-GB" sz="1400" dirty="0"/>
              <a:t>: 18°C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19DBBA-1E5D-39B5-197D-C192A24F31C4}"/>
              </a:ext>
            </a:extLst>
          </p:cNvPr>
          <p:cNvSpPr txBox="1"/>
          <p:nvPr/>
        </p:nvSpPr>
        <p:spPr>
          <a:xfrm>
            <a:off x="3215680" y="4218056"/>
            <a:ext cx="4320480" cy="492443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/>
              <a:t>Sensor dark current dominates</a:t>
            </a:r>
          </a:p>
          <a:p>
            <a:pPr algn="ctr"/>
            <a:r>
              <a:rPr lang="en-GB" sz="1600" b="1" dirty="0"/>
              <a:t>No significant influence from the pixel design </a:t>
            </a:r>
            <a:endParaRPr lang="LID4096" sz="1600" b="1" dirty="0"/>
          </a:p>
        </p:txBody>
      </p:sp>
    </p:spTree>
    <p:extLst>
      <p:ext uri="{BB962C8B-B14F-4D97-AF65-F5344CB8AC3E}">
        <p14:creationId xmlns:p14="http://schemas.microsoft.com/office/powerpoint/2010/main" val="1885123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662B4-BBD3-0BD6-6C5A-4E44A7CC8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Dynamic range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A3C87-4869-66FF-6F7B-C579635EE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281" y="713561"/>
            <a:ext cx="8627438" cy="5667767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CC3057-ED73-6745-0468-265737E7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US" dirty="0"/>
              <a:t>J. Heymes - </a:t>
            </a:r>
            <a:r>
              <a:rPr lang="en-US" dirty="0" err="1"/>
              <a:t>Characterisation</a:t>
            </a:r>
            <a:r>
              <a:rPr lang="en-US" dirty="0"/>
              <a:t> of MÖNCH 0.5, a 25 </a:t>
            </a:r>
            <a:r>
              <a:rPr lang="el-GR" dirty="0"/>
              <a:t>μ</a:t>
            </a:r>
            <a:r>
              <a:rPr lang="en-US" dirty="0"/>
              <a:t>m pitch prototype charge-integrating hybrid pixel detector - HPXM 2025 - Frascati - 20.06.2025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27AD0-8B0A-02E1-9309-72CB5968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6F571C-0062-158C-12C5-2FE46247B5A6}"/>
              </a:ext>
            </a:extLst>
          </p:cNvPr>
          <p:cNvSpPr txBox="1"/>
          <p:nvPr/>
        </p:nvSpPr>
        <p:spPr>
          <a:xfrm>
            <a:off x="2855640" y="1165391"/>
            <a:ext cx="167654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dirty="0"/>
              <a:t>Single gain (at 500 µs)</a:t>
            </a:r>
          </a:p>
          <a:p>
            <a:pPr algn="l"/>
            <a:r>
              <a:rPr lang="en-GB" sz="1400" dirty="0" err="1"/>
              <a:t>T</a:t>
            </a:r>
            <a:r>
              <a:rPr lang="en-GB" sz="1400" baseline="-25000" dirty="0" err="1"/>
              <a:t>coolant</a:t>
            </a:r>
            <a:r>
              <a:rPr lang="en-GB" sz="1400" dirty="0"/>
              <a:t>: 18°C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028E58-A3EB-D3D9-A803-3E9684759301}"/>
              </a:ext>
            </a:extLst>
          </p:cNvPr>
          <p:cNvSpPr txBox="1"/>
          <p:nvPr/>
        </p:nvSpPr>
        <p:spPr>
          <a:xfrm>
            <a:off x="2720888" y="4149080"/>
            <a:ext cx="5832648" cy="492443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/>
              <a:t>With LGADs: available DR divided by the amplification gain</a:t>
            </a:r>
          </a:p>
          <a:p>
            <a:pPr algn="ctr"/>
            <a:r>
              <a:rPr lang="en-GB" sz="1600" b="1" dirty="0"/>
              <a:t>Passive CDS offers a very large dynamic range</a:t>
            </a:r>
            <a:endParaRPr lang="LID4096" sz="1600" b="1" dirty="0"/>
          </a:p>
        </p:txBody>
      </p:sp>
    </p:spTree>
    <p:extLst>
      <p:ext uri="{BB962C8B-B14F-4D97-AF65-F5344CB8AC3E}">
        <p14:creationId xmlns:p14="http://schemas.microsoft.com/office/powerpoint/2010/main" val="820361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53C398C-ECF5-D6DE-BE43-A81FF60058A5}"/>
              </a:ext>
            </a:extLst>
          </p:cNvPr>
          <p:cNvSpPr txBox="1"/>
          <p:nvPr/>
        </p:nvSpPr>
        <p:spPr>
          <a:xfrm>
            <a:off x="4167305" y="1126450"/>
            <a:ext cx="7804633" cy="4616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2400" b="1" dirty="0" err="1"/>
              <a:t>Characterisation</a:t>
            </a:r>
            <a:r>
              <a:rPr lang="en-US" sz="2400" b="1" dirty="0"/>
              <a:t> summary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Improved stability and linearity of the readout chain </a:t>
            </a:r>
            <a:r>
              <a:rPr lang="en-US" dirty="0" err="1">
                <a:sym typeface="Wingdings" panose="05000000000000000000" pitchFamily="2" charset="2"/>
              </a:rPr>
              <a:t>wrt</a:t>
            </a:r>
            <a:r>
              <a:rPr lang="en-US" dirty="0">
                <a:sym typeface="Wingdings" panose="05000000000000000000" pitchFamily="2" charset="2"/>
              </a:rPr>
              <a:t>. previous versions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The full readout chain seems compatible with the expected rates for a full chip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ym typeface="Wingdings" panose="05000000000000000000" pitchFamily="2" charset="2"/>
              </a:rPr>
              <a:t>Low noise operation </a:t>
            </a:r>
            <a:r>
              <a:rPr lang="en-US" dirty="0">
                <a:sym typeface="Wingdings" panose="05000000000000000000" pitchFamily="2" charset="2"/>
              </a:rPr>
              <a:t>(18.5 – 25 e</a:t>
            </a:r>
            <a:r>
              <a:rPr lang="en-US" baseline="30000" dirty="0">
                <a:sym typeface="Wingdings" panose="05000000000000000000" pitchFamily="2" charset="2"/>
              </a:rPr>
              <a:t>-</a:t>
            </a:r>
            <a:r>
              <a:rPr lang="en-US" dirty="0">
                <a:sym typeface="Wingdings" panose="05000000000000000000" pitchFamily="2" charset="2"/>
              </a:rPr>
              <a:t> at 10 </a:t>
            </a:r>
            <a:r>
              <a:rPr lang="en-US" dirty="0"/>
              <a:t>µs exposure time; ~ 51 e</a:t>
            </a:r>
            <a:r>
              <a:rPr lang="en-US" baseline="30000" dirty="0"/>
              <a:t>-</a:t>
            </a:r>
            <a:r>
              <a:rPr lang="en-US" baseline="-25000" dirty="0"/>
              <a:t> </a:t>
            </a:r>
            <a:r>
              <a:rPr lang="en-US" dirty="0"/>
              <a:t>at 500 µs exposure time)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Passive CDS design appears to be a good candidate for a large chip</a:t>
            </a:r>
            <a:r>
              <a:rPr lang="en-US" dirty="0"/>
              <a:t>: equivalent performance, with lower power consumption, and large dynamic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Observed gain variation to be explored</a:t>
            </a:r>
          </a:p>
          <a:p>
            <a:endParaRPr lang="en-US" sz="1200" b="1" dirty="0"/>
          </a:p>
          <a:p>
            <a:r>
              <a:rPr lang="en-US" sz="2400" b="1" dirty="0"/>
              <a:t>Future work with MÖNCH 0.5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Confirm current results with additional prototype assemblies, explore the gain variations, and determine if further optimization is achievable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Performance assessment with LGADs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Pilot experiments to validate the design choices  </a:t>
            </a:r>
            <a:r>
              <a:rPr lang="en-US" u="sng" dirty="0">
                <a:sym typeface="Wingdings" panose="05000000000000000000" pitchFamily="2" charset="2"/>
              </a:rPr>
              <a:t>Open to collaborate</a:t>
            </a:r>
            <a:endParaRPr lang="en-US" u="sng" baseline="30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64F39-97F3-75D7-064E-8B2429353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future of MÖNCH 0.5, …</a:t>
            </a:r>
            <a:endParaRPr lang="en-GB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5533E2-200D-61C8-F0C2-963634F8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15503F-DF7D-4529-9754-3720B164C4BA}"/>
              </a:ext>
            </a:extLst>
          </p:cNvPr>
          <p:cNvGrpSpPr/>
          <p:nvPr/>
        </p:nvGrpSpPr>
        <p:grpSpPr>
          <a:xfrm>
            <a:off x="700763" y="908720"/>
            <a:ext cx="3090981" cy="5404267"/>
            <a:chOff x="36267" y="908720"/>
            <a:chExt cx="3090981" cy="54042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4B8F7F-319A-01A1-CA22-DFCD636BD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33"/>
            <a:stretch/>
          </p:blipFill>
          <p:spPr>
            <a:xfrm>
              <a:off x="1460672" y="908720"/>
              <a:ext cx="1666576" cy="540426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122EA8-430C-580A-B888-263503D7891C}"/>
                </a:ext>
              </a:extLst>
            </p:cNvPr>
            <p:cNvSpPr txBox="1"/>
            <p:nvPr/>
          </p:nvSpPr>
          <p:spPr>
            <a:xfrm>
              <a:off x="483252" y="4943456"/>
              <a:ext cx="906405" cy="4104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b="1" dirty="0">
                  <a:solidFill>
                    <a:schemeClr val="tx2"/>
                  </a:solidFill>
                </a:rPr>
                <a:t>M0.2/M0.5</a:t>
              </a:r>
            </a:p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>
                  <a:solidFill>
                    <a:schemeClr val="bg2"/>
                  </a:solidFill>
                </a:rPr>
                <a:t>4 x 4 mm</a:t>
              </a:r>
              <a:r>
                <a:rPr lang="en-US" sz="1400" baseline="30000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93960C-BFA4-1251-D35E-F2F54949A12A}"/>
                </a:ext>
              </a:extLst>
            </p:cNvPr>
            <p:cNvSpPr txBox="1"/>
            <p:nvPr/>
          </p:nvSpPr>
          <p:spPr>
            <a:xfrm>
              <a:off x="483253" y="4304776"/>
              <a:ext cx="906405" cy="4587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b="1" dirty="0">
                  <a:solidFill>
                    <a:schemeClr val="tx2"/>
                  </a:solidFill>
                </a:rPr>
                <a:t>M0.3/M0.4</a:t>
              </a:r>
            </a:p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>
                  <a:solidFill>
                    <a:schemeClr val="bg2"/>
                  </a:solidFill>
                </a:rPr>
                <a:t>1 x 1 cm</a:t>
              </a:r>
              <a:r>
                <a:rPr lang="en-US" sz="1400" baseline="30000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8D2F4C-7626-549B-FB7E-240AA463271E}"/>
                </a:ext>
              </a:extLst>
            </p:cNvPr>
            <p:cNvSpPr txBox="1"/>
            <p:nvPr/>
          </p:nvSpPr>
          <p:spPr>
            <a:xfrm>
              <a:off x="47328" y="3374245"/>
              <a:ext cx="1342330" cy="47321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b="1" dirty="0">
                  <a:solidFill>
                    <a:schemeClr val="tx2"/>
                  </a:solidFill>
                </a:rPr>
                <a:t>MÖNCH1.0</a:t>
              </a:r>
            </a:p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>
                  <a:solidFill>
                    <a:schemeClr val="bg2"/>
                  </a:solidFill>
                </a:rPr>
                <a:t>2.56 x 1.92 cm</a:t>
              </a:r>
              <a:r>
                <a:rPr lang="en-US" sz="1400" baseline="30000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435D38-2CBD-BDF8-1E60-923AAF200F16}"/>
                </a:ext>
              </a:extLst>
            </p:cNvPr>
            <p:cNvSpPr txBox="1"/>
            <p:nvPr/>
          </p:nvSpPr>
          <p:spPr>
            <a:xfrm>
              <a:off x="47328" y="1576447"/>
              <a:ext cx="1342330" cy="74740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b="1" dirty="0">
                  <a:solidFill>
                    <a:schemeClr val="tx2"/>
                  </a:solidFill>
                </a:rPr>
                <a:t>2x MÖNCH1.0</a:t>
              </a:r>
            </a:p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i="1" dirty="0">
                  <a:solidFill>
                    <a:schemeClr val="bg2"/>
                  </a:solidFill>
                </a:rPr>
                <a:t>1-side butted</a:t>
              </a:r>
            </a:p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>
                  <a:solidFill>
                    <a:schemeClr val="bg2"/>
                  </a:solidFill>
                </a:rPr>
                <a:t>2.56 x 3.84 cm</a:t>
              </a:r>
              <a:r>
                <a:rPr lang="en-US" sz="1400" baseline="30000" dirty="0">
                  <a:solidFill>
                    <a:schemeClr val="bg2"/>
                  </a:solidFill>
                </a:rPr>
                <a:t>2</a:t>
              </a:r>
              <a:endParaRPr lang="en-US" sz="1400" dirty="0">
                <a:solidFill>
                  <a:schemeClr val="bg2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199A0C-64C5-32BF-3A22-92F81AE85919}"/>
                </a:ext>
              </a:extLst>
            </p:cNvPr>
            <p:cNvSpPr txBox="1"/>
            <p:nvPr/>
          </p:nvSpPr>
          <p:spPr>
            <a:xfrm>
              <a:off x="36267" y="969482"/>
              <a:ext cx="14654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i="1" dirty="0">
                  <a:solidFill>
                    <a:schemeClr val="tx2"/>
                  </a:solidFill>
                </a:rPr>
                <a:t>Sensors</a:t>
              </a:r>
              <a:endParaRPr lang="en-GB" sz="2000" i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225A7F-E00E-AECC-F59D-93BD58FF85B8}"/>
              </a:ext>
            </a:extLst>
          </p:cNvPr>
          <p:cNvGrpSpPr/>
          <p:nvPr/>
        </p:nvGrpSpPr>
        <p:grpSpPr>
          <a:xfrm>
            <a:off x="86131" y="969482"/>
            <a:ext cx="681277" cy="4475742"/>
            <a:chOff x="3153757" y="969482"/>
            <a:chExt cx="681277" cy="4475742"/>
          </a:xfrm>
        </p:grpSpPr>
        <p:sp>
          <p:nvSpPr>
            <p:cNvPr id="10" name="Arrow: Up 9">
              <a:extLst>
                <a:ext uri="{FF2B5EF4-FFF2-40B4-BE49-F238E27FC236}">
                  <a16:creationId xmlns:a16="http://schemas.microsoft.com/office/drawing/2014/main" id="{440EFACE-9EB9-A253-786C-9E3130743390}"/>
                </a:ext>
              </a:extLst>
            </p:cNvPr>
            <p:cNvSpPr/>
            <p:nvPr/>
          </p:nvSpPr>
          <p:spPr>
            <a:xfrm>
              <a:off x="3287688" y="969482"/>
              <a:ext cx="432048" cy="4475742"/>
            </a:xfrm>
            <a:prstGeom prst="up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000" dirty="0" err="1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A3D04E-CAE3-A812-08BF-81723A5D8155}"/>
                </a:ext>
              </a:extLst>
            </p:cNvPr>
            <p:cNvSpPr txBox="1"/>
            <p:nvPr/>
          </p:nvSpPr>
          <p:spPr>
            <a:xfrm>
              <a:off x="3231201" y="5046096"/>
              <a:ext cx="54502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2000" dirty="0"/>
                <a:t>2013</a:t>
              </a:r>
              <a:endParaRPr lang="LID4096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DAE535E-7DAA-8EAB-4D20-253445A0D49B}"/>
                </a:ext>
              </a:extLst>
            </p:cNvPr>
            <p:cNvSpPr txBox="1"/>
            <p:nvPr/>
          </p:nvSpPr>
          <p:spPr>
            <a:xfrm>
              <a:off x="3231200" y="4412533"/>
              <a:ext cx="54502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2000" dirty="0"/>
                <a:t>2015</a:t>
              </a:r>
              <a:endParaRPr lang="LID4096" sz="20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2B7732-5873-5EE6-66C7-97B14BDC8897}"/>
                </a:ext>
              </a:extLst>
            </p:cNvPr>
            <p:cNvSpPr txBox="1"/>
            <p:nvPr/>
          </p:nvSpPr>
          <p:spPr>
            <a:xfrm>
              <a:off x="3231199" y="3453184"/>
              <a:ext cx="54502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2000" dirty="0"/>
                <a:t>2027</a:t>
              </a:r>
              <a:endParaRPr lang="LID4096" sz="2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2910F6-8396-90F7-15D9-6BB28E6FBFA0}"/>
                </a:ext>
              </a:extLst>
            </p:cNvPr>
            <p:cNvSpPr txBox="1"/>
            <p:nvPr/>
          </p:nvSpPr>
          <p:spPr>
            <a:xfrm>
              <a:off x="3153757" y="1796262"/>
              <a:ext cx="68127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2000" dirty="0"/>
                <a:t>&gt;2028</a:t>
              </a:r>
              <a:endParaRPr lang="LID4096" sz="2000" dirty="0"/>
            </a:p>
          </p:txBody>
        </p:sp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6B86940-6164-3565-9BE5-715356774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17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02066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53C398C-ECF5-D6DE-BE43-A81FF60058A5}"/>
              </a:ext>
            </a:extLst>
          </p:cNvPr>
          <p:cNvSpPr txBox="1"/>
          <p:nvPr/>
        </p:nvSpPr>
        <p:spPr>
          <a:xfrm>
            <a:off x="4223792" y="1411544"/>
            <a:ext cx="7804633" cy="437042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lang="en-US" sz="2400" b="1" dirty="0"/>
              <a:t>MÖNCH 1.0 (current plans)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Planned submission in 2026 with single chip modules available in 2027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Image area: 2.56 x 1.92 cm</a:t>
            </a:r>
            <a:r>
              <a:rPr lang="en-US" baseline="30000" dirty="0"/>
              <a:t>2</a:t>
            </a:r>
            <a:r>
              <a:rPr lang="en-US" dirty="0"/>
              <a:t> (1024 x 768 pixels)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At least 1-side </a:t>
            </a:r>
            <a:r>
              <a:rPr lang="en-US" dirty="0" err="1"/>
              <a:t>buttable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ADC on chip very likely not implemented (yet)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u="sng" dirty="0"/>
              <a:t>Still open to suggestions from future users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sz="2000" b="1" i="1" dirty="0"/>
              <a:t>Open challenges:</a:t>
            </a:r>
          </a:p>
          <a:p>
            <a:pPr marL="361950" lvl="1" indent="-196850">
              <a:buFont typeface="Arial" panose="020B0604020202020204" pitchFamily="34" charset="0"/>
              <a:buChar char="•"/>
            </a:pPr>
            <a:r>
              <a:rPr lang="en-US" dirty="0"/>
              <a:t>Power distribution and power consumption </a:t>
            </a:r>
            <a:br>
              <a:rPr lang="en-US" dirty="0"/>
            </a:br>
            <a:r>
              <a:rPr lang="en-US" dirty="0"/>
              <a:t>(large scale, high density, </a:t>
            </a:r>
            <a:r>
              <a:rPr lang="en-US" dirty="0" err="1"/>
              <a:t>buttability</a:t>
            </a:r>
            <a:r>
              <a:rPr lang="en-US" dirty="0"/>
              <a:t>)</a:t>
            </a:r>
          </a:p>
          <a:p>
            <a:pPr marL="361950" lvl="1" indent="-196850">
              <a:buFont typeface="Arial" panose="020B0604020202020204" pitchFamily="34" charset="0"/>
              <a:buChar char="•"/>
            </a:pPr>
            <a:r>
              <a:rPr lang="en-US" dirty="0"/>
              <a:t>Large data rates and volumes expected 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/>
              <a:t>e.g.,</a:t>
            </a:r>
            <a:r>
              <a:rPr lang="en-US" dirty="0"/>
              <a:t> for a single chip module at 2 kHz: 3.16 GB/s </a:t>
            </a:r>
            <a:r>
              <a:rPr lang="en-US" dirty="0">
                <a:sym typeface="Wingdings" panose="05000000000000000000" pitchFamily="2" charset="2"/>
              </a:rPr>
              <a:t> 11.38 TB/hour)</a:t>
            </a:r>
          </a:p>
          <a:p>
            <a:pPr marL="361950" lvl="1" indent="-1968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Software for online data processing and potential use of ML for hits and clusters extraction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64F39-97F3-75D7-064E-8B2429353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… towards a full-scale MÖNCH 1.0</a:t>
            </a:r>
            <a:endParaRPr lang="en-GB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5533E2-200D-61C8-F0C2-963634F8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15503F-DF7D-4529-9754-3720B164C4BA}"/>
              </a:ext>
            </a:extLst>
          </p:cNvPr>
          <p:cNvGrpSpPr/>
          <p:nvPr/>
        </p:nvGrpSpPr>
        <p:grpSpPr>
          <a:xfrm>
            <a:off x="700763" y="908720"/>
            <a:ext cx="3090981" cy="5404267"/>
            <a:chOff x="36267" y="908720"/>
            <a:chExt cx="3090981" cy="54042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4B8F7F-319A-01A1-CA22-DFCD636BD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33"/>
            <a:stretch/>
          </p:blipFill>
          <p:spPr>
            <a:xfrm>
              <a:off x="1460672" y="908720"/>
              <a:ext cx="1666576" cy="540426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122EA8-430C-580A-B888-263503D7891C}"/>
                </a:ext>
              </a:extLst>
            </p:cNvPr>
            <p:cNvSpPr txBox="1"/>
            <p:nvPr/>
          </p:nvSpPr>
          <p:spPr>
            <a:xfrm>
              <a:off x="483252" y="4943456"/>
              <a:ext cx="906405" cy="4104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b="1" dirty="0">
                  <a:solidFill>
                    <a:schemeClr val="tx2"/>
                  </a:solidFill>
                </a:rPr>
                <a:t>M0.2/M0.5</a:t>
              </a:r>
            </a:p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>
                  <a:solidFill>
                    <a:schemeClr val="bg2"/>
                  </a:solidFill>
                </a:rPr>
                <a:t>4 x 4 mm</a:t>
              </a:r>
              <a:r>
                <a:rPr lang="en-US" sz="1400" baseline="30000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93960C-BFA4-1251-D35E-F2F54949A12A}"/>
                </a:ext>
              </a:extLst>
            </p:cNvPr>
            <p:cNvSpPr txBox="1"/>
            <p:nvPr/>
          </p:nvSpPr>
          <p:spPr>
            <a:xfrm>
              <a:off x="483253" y="4304776"/>
              <a:ext cx="906405" cy="4587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b="1" dirty="0">
                  <a:solidFill>
                    <a:schemeClr val="tx2"/>
                  </a:solidFill>
                </a:rPr>
                <a:t>M0.3/M0.4</a:t>
              </a:r>
            </a:p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>
                  <a:solidFill>
                    <a:schemeClr val="bg2"/>
                  </a:solidFill>
                </a:rPr>
                <a:t>1 x 1 cm</a:t>
              </a:r>
              <a:r>
                <a:rPr lang="en-US" sz="1400" baseline="30000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8D2F4C-7626-549B-FB7E-240AA463271E}"/>
                </a:ext>
              </a:extLst>
            </p:cNvPr>
            <p:cNvSpPr txBox="1"/>
            <p:nvPr/>
          </p:nvSpPr>
          <p:spPr>
            <a:xfrm>
              <a:off x="47328" y="3374245"/>
              <a:ext cx="1342330" cy="47321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b="1" dirty="0">
                  <a:solidFill>
                    <a:schemeClr val="tx2"/>
                  </a:solidFill>
                </a:rPr>
                <a:t>MÖNCH1.0</a:t>
              </a:r>
            </a:p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>
                  <a:solidFill>
                    <a:schemeClr val="bg2"/>
                  </a:solidFill>
                </a:rPr>
                <a:t>2.56 x 1.92 cm</a:t>
              </a:r>
              <a:r>
                <a:rPr lang="en-US" sz="1400" baseline="30000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435D38-2CBD-BDF8-1E60-923AAF200F16}"/>
                </a:ext>
              </a:extLst>
            </p:cNvPr>
            <p:cNvSpPr txBox="1"/>
            <p:nvPr/>
          </p:nvSpPr>
          <p:spPr>
            <a:xfrm>
              <a:off x="47328" y="1576447"/>
              <a:ext cx="1342330" cy="74740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b="1" dirty="0">
                  <a:solidFill>
                    <a:schemeClr val="tx2"/>
                  </a:solidFill>
                </a:rPr>
                <a:t>2x MÖNCH1.0</a:t>
              </a:r>
            </a:p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i="1" dirty="0">
                  <a:solidFill>
                    <a:schemeClr val="bg2"/>
                  </a:solidFill>
                </a:rPr>
                <a:t>1-side butted</a:t>
              </a:r>
            </a:p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>
                  <a:solidFill>
                    <a:schemeClr val="bg2"/>
                  </a:solidFill>
                </a:rPr>
                <a:t>2.56 x 3.84 cm</a:t>
              </a:r>
              <a:r>
                <a:rPr lang="en-US" sz="1400" baseline="30000" dirty="0">
                  <a:solidFill>
                    <a:schemeClr val="bg2"/>
                  </a:solidFill>
                </a:rPr>
                <a:t>2</a:t>
              </a:r>
              <a:endParaRPr lang="en-US" sz="1400" dirty="0">
                <a:solidFill>
                  <a:schemeClr val="bg2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199A0C-64C5-32BF-3A22-92F81AE85919}"/>
                </a:ext>
              </a:extLst>
            </p:cNvPr>
            <p:cNvSpPr txBox="1"/>
            <p:nvPr/>
          </p:nvSpPr>
          <p:spPr>
            <a:xfrm>
              <a:off x="36267" y="969482"/>
              <a:ext cx="14654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i="1" dirty="0">
                  <a:solidFill>
                    <a:schemeClr val="tx2"/>
                  </a:solidFill>
                </a:rPr>
                <a:t>Sensors</a:t>
              </a:r>
              <a:endParaRPr lang="en-GB" sz="2000" i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225A7F-E00E-AECC-F59D-93BD58FF85B8}"/>
              </a:ext>
            </a:extLst>
          </p:cNvPr>
          <p:cNvGrpSpPr/>
          <p:nvPr/>
        </p:nvGrpSpPr>
        <p:grpSpPr>
          <a:xfrm>
            <a:off x="86131" y="969482"/>
            <a:ext cx="681277" cy="4475742"/>
            <a:chOff x="3153757" y="969482"/>
            <a:chExt cx="681277" cy="4475742"/>
          </a:xfrm>
        </p:grpSpPr>
        <p:sp>
          <p:nvSpPr>
            <p:cNvPr id="10" name="Arrow: Up 9">
              <a:extLst>
                <a:ext uri="{FF2B5EF4-FFF2-40B4-BE49-F238E27FC236}">
                  <a16:creationId xmlns:a16="http://schemas.microsoft.com/office/drawing/2014/main" id="{440EFACE-9EB9-A253-786C-9E3130743390}"/>
                </a:ext>
              </a:extLst>
            </p:cNvPr>
            <p:cNvSpPr/>
            <p:nvPr/>
          </p:nvSpPr>
          <p:spPr>
            <a:xfrm>
              <a:off x="3287688" y="969482"/>
              <a:ext cx="432048" cy="4475742"/>
            </a:xfrm>
            <a:prstGeom prst="up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000" dirty="0" err="1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A3D04E-CAE3-A812-08BF-81723A5D8155}"/>
                </a:ext>
              </a:extLst>
            </p:cNvPr>
            <p:cNvSpPr txBox="1"/>
            <p:nvPr/>
          </p:nvSpPr>
          <p:spPr>
            <a:xfrm>
              <a:off x="3231201" y="5046096"/>
              <a:ext cx="54502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2000" dirty="0"/>
                <a:t>2013</a:t>
              </a:r>
              <a:endParaRPr lang="LID4096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DAE535E-7DAA-8EAB-4D20-253445A0D49B}"/>
                </a:ext>
              </a:extLst>
            </p:cNvPr>
            <p:cNvSpPr txBox="1"/>
            <p:nvPr/>
          </p:nvSpPr>
          <p:spPr>
            <a:xfrm>
              <a:off x="3231200" y="4412533"/>
              <a:ext cx="54502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2000" dirty="0"/>
                <a:t>2015</a:t>
              </a:r>
              <a:endParaRPr lang="LID4096" sz="20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2B7732-5873-5EE6-66C7-97B14BDC8897}"/>
                </a:ext>
              </a:extLst>
            </p:cNvPr>
            <p:cNvSpPr txBox="1"/>
            <p:nvPr/>
          </p:nvSpPr>
          <p:spPr>
            <a:xfrm>
              <a:off x="3231199" y="3453184"/>
              <a:ext cx="54502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2000" dirty="0"/>
                <a:t>2027</a:t>
              </a:r>
              <a:endParaRPr lang="LID4096" sz="2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2910F6-8396-90F7-15D9-6BB28E6FBFA0}"/>
                </a:ext>
              </a:extLst>
            </p:cNvPr>
            <p:cNvSpPr txBox="1"/>
            <p:nvPr/>
          </p:nvSpPr>
          <p:spPr>
            <a:xfrm>
              <a:off x="3153757" y="1796262"/>
              <a:ext cx="68127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2000" dirty="0"/>
                <a:t>&gt;2028</a:t>
              </a:r>
              <a:endParaRPr lang="LID4096" sz="2000" dirty="0"/>
            </a:p>
          </p:txBody>
        </p:sp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6B86940-6164-3565-9BE5-715356774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04261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AB3739-DD9F-30D5-9517-6B768D401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MÖNCH: </a:t>
            </a:r>
            <a:r>
              <a:rPr lang="en-US" dirty="0"/>
              <a:t>Micropixel with enhanced </a:t>
            </a:r>
            <a:r>
              <a:rPr lang="en-US" dirty="0" err="1"/>
              <a:t>pOsition</a:t>
            </a:r>
            <a:r>
              <a:rPr lang="en-US" dirty="0"/>
              <a:t> </a:t>
            </a:r>
            <a:r>
              <a:rPr lang="en-US" dirty="0" err="1"/>
              <a:t>rEsolution</a:t>
            </a:r>
            <a:r>
              <a:rPr lang="en-US" dirty="0"/>
              <a:t> </a:t>
            </a:r>
            <a:r>
              <a:rPr lang="en-US" dirty="0" err="1"/>
              <a:t>usiNg</a:t>
            </a:r>
            <a:r>
              <a:rPr lang="en-US" dirty="0"/>
              <a:t> </a:t>
            </a:r>
            <a:r>
              <a:rPr lang="en-US" dirty="0" err="1"/>
              <a:t>CHarge</a:t>
            </a:r>
            <a:r>
              <a:rPr lang="en-US" dirty="0"/>
              <a:t> integration</a:t>
            </a:r>
            <a:br>
              <a:rPr lang="en-US" dirty="0"/>
            </a:br>
            <a:endParaRPr lang="en-GB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F277E2C-2B4B-2F9D-47B3-3FA9A4FA7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46" y="2104091"/>
            <a:ext cx="5625381" cy="4168912"/>
          </a:xfrm>
        </p:spPr>
        <p:txBody>
          <a:bodyPr anchor="ctr"/>
          <a:lstStyle/>
          <a:p>
            <a:r>
              <a:rPr lang="en-GB" dirty="0"/>
              <a:t>Charge integrating Hybrid Pixel Detector with analogue readout</a:t>
            </a:r>
          </a:p>
          <a:p>
            <a:r>
              <a:rPr lang="en-GB" dirty="0"/>
              <a:t>Small pixel (25</a:t>
            </a:r>
            <a:r>
              <a:rPr lang="en-GB" dirty="0">
                <a:sym typeface="Wingdings" panose="05000000000000000000" pitchFamily="2" charset="2"/>
              </a:rPr>
              <a:t> µm pitch</a:t>
            </a:r>
            <a:r>
              <a:rPr lang="en-GB" dirty="0"/>
              <a:t>) </a:t>
            </a:r>
            <a:r>
              <a:rPr lang="en-GB" dirty="0">
                <a:sym typeface="Wingdings" panose="05000000000000000000" pitchFamily="2" charset="2"/>
              </a:rPr>
              <a:t> low noise (high energy resolution), reduced dark current, high spatial resolution (with charge sharing), limited pixel area</a:t>
            </a:r>
          </a:p>
          <a:p>
            <a:endParaRPr lang="en-GB" dirty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Designed in UMC 110 nm</a:t>
            </a:r>
          </a:p>
          <a:p>
            <a:r>
              <a:rPr lang="en-GB" dirty="0">
                <a:sym typeface="Wingdings" panose="05000000000000000000" pitchFamily="2" charset="2"/>
              </a:rPr>
              <a:t>Sensors: 300-320 µm thick n-type Si, LGADs, high-Z</a:t>
            </a:r>
          </a:p>
          <a:p>
            <a:endParaRPr lang="en-GB" b="1" dirty="0">
              <a:sym typeface="Wingdings" panose="05000000000000000000" pitchFamily="2" charset="2"/>
            </a:endParaRPr>
          </a:p>
          <a:p>
            <a:r>
              <a:rPr lang="en-GB" u="sng" dirty="0">
                <a:sym typeface="Wingdings" panose="05000000000000000000" pitchFamily="2" charset="2"/>
              </a:rPr>
              <a:t>Applications for MÖNCH</a:t>
            </a:r>
            <a:r>
              <a:rPr lang="en-GB" dirty="0">
                <a:sym typeface="Wingdings" panose="05000000000000000000" pitchFamily="2" charset="2"/>
              </a:rPr>
              <a:t>:</a:t>
            </a:r>
          </a:p>
          <a:p>
            <a:r>
              <a:rPr lang="en-GB" dirty="0"/>
              <a:t>(</a:t>
            </a:r>
            <a:r>
              <a:rPr lang="en-GB" i="1" dirty="0"/>
              <a:t>In-vivo</a:t>
            </a:r>
            <a:r>
              <a:rPr lang="en-GB" dirty="0"/>
              <a:t>) tomography, Resonant Inelastic X-ray Scattering (RIXS), Fourier ptychography, High-resolution imaging, colour imaging, electron microscopy, (Laue diffraction), …</a:t>
            </a:r>
          </a:p>
          <a:p>
            <a:endParaRPr lang="en-GB" dirty="0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F585C62-22B1-9770-BFD8-10BB2628F98B}"/>
              </a:ext>
            </a:extLst>
          </p:cNvPr>
          <p:cNvGrpSpPr/>
          <p:nvPr/>
        </p:nvGrpSpPr>
        <p:grpSpPr>
          <a:xfrm>
            <a:off x="5426220" y="836611"/>
            <a:ext cx="6360377" cy="5636738"/>
            <a:chOff x="5570220" y="807521"/>
            <a:chExt cx="6360377" cy="5636738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8CDFD21-9813-BF28-1A8D-9CD16E1F6F8C}"/>
                </a:ext>
              </a:extLst>
            </p:cNvPr>
            <p:cNvGrpSpPr/>
            <p:nvPr/>
          </p:nvGrpSpPr>
          <p:grpSpPr>
            <a:xfrm>
              <a:off x="5570220" y="807521"/>
              <a:ext cx="1214616" cy="951637"/>
              <a:chOff x="6679618" y="1046939"/>
              <a:chExt cx="1214616" cy="951637"/>
            </a:xfrm>
          </p:grpSpPr>
          <p:pic>
            <p:nvPicPr>
              <p:cNvPr id="11" name="Picture 4" descr="moench01">
                <a:extLst>
                  <a:ext uri="{FF2B5EF4-FFF2-40B4-BE49-F238E27FC236}">
                    <a16:creationId xmlns:a16="http://schemas.microsoft.com/office/drawing/2014/main" id="{26D7A06D-3484-1F91-1E3B-B63BCE29DB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2" t="48103" r="39816" b="5282"/>
              <a:stretch/>
            </p:blipFill>
            <p:spPr bwMode="auto">
              <a:xfrm>
                <a:off x="6679618" y="1046939"/>
                <a:ext cx="1214616" cy="951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ounded Rectangle 31">
                <a:extLst>
                  <a:ext uri="{FF2B5EF4-FFF2-40B4-BE49-F238E27FC236}">
                    <a16:creationId xmlns:a16="http://schemas.microsoft.com/office/drawing/2014/main" id="{CC84A15B-4F03-7740-A79B-165672A2007A}"/>
                  </a:ext>
                </a:extLst>
              </p:cNvPr>
              <p:cNvSpPr/>
              <p:nvPr/>
            </p:nvSpPr>
            <p:spPr bwMode="auto">
              <a:xfrm>
                <a:off x="7316725" y="1111168"/>
                <a:ext cx="300617" cy="187964"/>
              </a:xfrm>
              <a:prstGeom prst="roundRect">
                <a:avLst/>
              </a:prstGeom>
              <a:noFill/>
              <a:ln w="3810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ptos" panose="020B0004020202020204" pitchFamily="34" charset="0"/>
                </a:endParaRPr>
              </a:p>
            </p:txBody>
          </p:sp>
        </p:grp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564F4DE1-A967-90DE-80E4-95A619F27FDC}"/>
                </a:ext>
              </a:extLst>
            </p:cNvPr>
            <p:cNvPicPr/>
            <p:nvPr/>
          </p:nvPicPr>
          <p:blipFill rotWithShape="1">
            <a:blip r:embed="rId4"/>
            <a:srcRect l="12525" t="19424" r="771" b="9695"/>
            <a:stretch/>
          </p:blipFill>
          <p:spPr>
            <a:xfrm>
              <a:off x="6509856" y="1579884"/>
              <a:ext cx="1214617" cy="120281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13">
              <a:extLst>
                <a:ext uri="{FF2B5EF4-FFF2-40B4-BE49-F238E27FC236}">
                  <a16:creationId xmlns:a16="http://schemas.microsoft.com/office/drawing/2014/main" id="{DD791DC7-1C13-6808-C582-86D848BB3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99" t="34385" r="35452" b="36292"/>
            <a:stretch/>
          </p:blipFill>
          <p:spPr>
            <a:xfrm>
              <a:off x="7437357" y="2636115"/>
              <a:ext cx="1701985" cy="1213962"/>
            </a:xfrm>
            <a:prstGeom prst="rect">
              <a:avLst/>
            </a:prstGeom>
          </p:spPr>
        </p:pic>
        <p:pic>
          <p:nvPicPr>
            <p:cNvPr id="22" name="Picture 114">
              <a:extLst>
                <a:ext uri="{FF2B5EF4-FFF2-40B4-BE49-F238E27FC236}">
                  <a16:creationId xmlns:a16="http://schemas.microsoft.com/office/drawing/2014/main" id="{2D85503D-005C-781B-F682-81E769EE5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96" t="31215" r="46780" b="33361"/>
            <a:stretch/>
          </p:blipFill>
          <p:spPr>
            <a:xfrm>
              <a:off x="8665766" y="3803384"/>
              <a:ext cx="1701985" cy="1404322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2E162D3E-A22A-78F2-09D6-882C7014EC26}"/>
                </a:ext>
              </a:extLst>
            </p:cNvPr>
            <p:cNvSpPr txBox="1"/>
            <p:nvPr/>
          </p:nvSpPr>
          <p:spPr>
            <a:xfrm>
              <a:off x="6850658" y="936135"/>
              <a:ext cx="360137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b="1" dirty="0">
                  <a:solidFill>
                    <a:schemeClr val="tx2"/>
                  </a:solidFill>
                </a:rPr>
                <a:t>MÖNCH 0.1</a:t>
              </a:r>
            </a:p>
            <a:p>
              <a:pPr algn="l"/>
              <a:r>
                <a:rPr lang="en-GB" i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Test structures in Jungfrau 0.1 – 2012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47EE5F40-08B7-F4DD-FD1A-7B9C0D23B0F9}"/>
                </a:ext>
              </a:extLst>
            </p:cNvPr>
            <p:cNvSpPr txBox="1"/>
            <p:nvPr/>
          </p:nvSpPr>
          <p:spPr>
            <a:xfrm>
              <a:off x="7823163" y="1798002"/>
              <a:ext cx="3141950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b="1" dirty="0">
                  <a:solidFill>
                    <a:schemeClr val="tx2"/>
                  </a:solidFill>
                </a:rPr>
                <a:t>MÖNCH 0.2</a:t>
              </a:r>
            </a:p>
            <a:p>
              <a:pPr algn="l"/>
              <a:r>
                <a:rPr lang="en-GB" i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4×4 mm</a:t>
              </a:r>
              <a:r>
                <a:rPr lang="en-GB" i="1" baseline="30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GB" i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, 4 pixel designs – 2012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1F0BC5FF-E82F-3D37-6532-00F0ABCEC4A0}"/>
                </a:ext>
              </a:extLst>
            </p:cNvPr>
            <p:cNvSpPr txBox="1"/>
            <p:nvPr/>
          </p:nvSpPr>
          <p:spPr>
            <a:xfrm>
              <a:off x="9229473" y="2795529"/>
              <a:ext cx="270112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b="1" dirty="0">
                  <a:solidFill>
                    <a:schemeClr val="tx2"/>
                  </a:solidFill>
                </a:rPr>
                <a:t>MÖNCH 0.3</a:t>
              </a:r>
            </a:p>
            <a:p>
              <a:pPr algn="l"/>
              <a:r>
                <a:rPr lang="en-GB" i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1 cm</a:t>
              </a:r>
              <a:r>
                <a:rPr lang="en-GB" i="1" baseline="30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GB" i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, 1 pixel design – 2014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5E3350A5-5CAD-9B82-2E55-474AABA5D006}"/>
                </a:ext>
              </a:extLst>
            </p:cNvPr>
            <p:cNvSpPr txBox="1"/>
            <p:nvPr/>
          </p:nvSpPr>
          <p:spPr>
            <a:xfrm>
              <a:off x="5663936" y="4070048"/>
              <a:ext cx="292982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b="1" dirty="0">
                  <a:solidFill>
                    <a:schemeClr val="tx2"/>
                  </a:solidFill>
                </a:rPr>
                <a:t>MÖNCH 0.4</a:t>
              </a:r>
            </a:p>
            <a:p>
              <a:pPr algn="r"/>
              <a:r>
                <a:rPr lang="en-GB" i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1 cm</a:t>
              </a:r>
              <a:r>
                <a:rPr lang="en-GB" i="1" baseline="30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GB" i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, 19 pixel designs – 2018</a:t>
              </a: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1C3E700D-F4F4-4F95-FD9F-CF5B2B109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7" t="18234" r="22601" b="13250"/>
            <a:stretch/>
          </p:blipFill>
          <p:spPr>
            <a:xfrm>
              <a:off x="10068302" y="4878867"/>
              <a:ext cx="1610640" cy="1565392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2CACDEA4-558D-2F85-C353-750CAE9D741A}"/>
                </a:ext>
              </a:extLst>
            </p:cNvPr>
            <p:cNvSpPr txBox="1"/>
            <p:nvPr/>
          </p:nvSpPr>
          <p:spPr>
            <a:xfrm>
              <a:off x="6528245" y="5463641"/>
              <a:ext cx="346094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GB" b="1" dirty="0">
                  <a:solidFill>
                    <a:schemeClr val="tx2"/>
                  </a:solidFill>
                </a:rPr>
                <a:t>MÖNCH 0.5</a:t>
              </a:r>
            </a:p>
            <a:p>
              <a:pPr algn="r"/>
              <a:r>
                <a:rPr lang="en-GB" i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4×3.75 mm</a:t>
              </a:r>
              <a:r>
                <a:rPr lang="en-GB" i="1" baseline="30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GB" i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, 6 pixel designs – 2024</a:t>
              </a:r>
            </a:p>
          </p:txBody>
        </p:sp>
      </p:grp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F96A03-3DE4-D391-DCA2-EE8BFF065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Heymes - </a:t>
            </a:r>
            <a:r>
              <a:rPr lang="en-US" dirty="0" err="1"/>
              <a:t>Characterisation</a:t>
            </a:r>
            <a:r>
              <a:rPr lang="en-US" dirty="0"/>
              <a:t> of MÖNCH 0.5, a 25 </a:t>
            </a:r>
            <a:r>
              <a:rPr lang="el-GR" dirty="0"/>
              <a:t>μ</a:t>
            </a:r>
            <a:r>
              <a:rPr lang="en-US" dirty="0"/>
              <a:t>m pitch prototype charge-integrating hybrid pixel detector - HPXM 2025 - Frascati - 20.06.2025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87D73-9C8C-A56C-74BD-1A4F75CBB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97385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8">
            <a:extLst>
              <a:ext uri="{FF2B5EF4-FFF2-40B4-BE49-F238E27FC236}">
                <a16:creationId xmlns:a16="http://schemas.microsoft.com/office/drawing/2014/main" id="{A014212D-4D06-7EFD-8C6B-852D11ADC3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1928513" y="418122"/>
            <a:ext cx="790826" cy="274542"/>
          </a:xfrm>
          <a:prstGeom prst="rect">
            <a:avLst/>
          </a:prstGeom>
        </p:spPr>
      </p:pic>
      <p:pic>
        <p:nvPicPr>
          <p:cNvPr id="13" name="PSI_Logoanimation_Loop_G_Positive_500px_03">
            <a:hlinkClick r:id="" action="ppaction://media"/>
            <a:extLst>
              <a:ext uri="{FF2B5EF4-FFF2-40B4-BE49-F238E27FC236}">
                <a16:creationId xmlns:a16="http://schemas.microsoft.com/office/drawing/2014/main" id="{617A4D45-C8F3-9E88-BF20-F3C5546D9F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014" y="69416"/>
            <a:ext cx="971956" cy="971956"/>
          </a:xfrm>
          <a:prstGeom prst="rect">
            <a:avLst/>
          </a:prstGeom>
          <a:ln>
            <a:noFill/>
          </a:ln>
        </p:spPr>
      </p:pic>
      <p:pic>
        <p:nvPicPr>
          <p:cNvPr id="14" name="Grafik 12">
            <a:extLst>
              <a:ext uri="{FF2B5EF4-FFF2-40B4-BE49-F238E27FC236}">
                <a16:creationId xmlns:a16="http://schemas.microsoft.com/office/drawing/2014/main" id="{D6F8F22F-0D50-3202-F29A-2F05DD35F0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6" r="-1"/>
          <a:stretch/>
        </p:blipFill>
        <p:spPr>
          <a:xfrm>
            <a:off x="1351970" y="296038"/>
            <a:ext cx="529504" cy="518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E873F2-1AE8-116E-83A4-CEA1359525ED}"/>
              </a:ext>
            </a:extLst>
          </p:cNvPr>
          <p:cNvSpPr txBox="1"/>
          <p:nvPr/>
        </p:nvSpPr>
        <p:spPr>
          <a:xfrm>
            <a:off x="2966938" y="6095037"/>
            <a:ext cx="6258123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50" dirty="0"/>
              <a:t>V. </a:t>
            </a:r>
            <a:r>
              <a:rPr lang="en-GB" sz="1050" dirty="0" err="1"/>
              <a:t>Kedych</a:t>
            </a:r>
            <a:r>
              <a:rPr lang="en-GB" sz="1050" dirty="0"/>
              <a:t>, M. Müller, P. </a:t>
            </a:r>
            <a:r>
              <a:rPr lang="en-GB" sz="1050" dirty="0" err="1"/>
              <a:t>Sieberer</a:t>
            </a:r>
            <a:r>
              <a:rPr lang="en-GB" sz="1050" dirty="0"/>
              <a:t>, K. </a:t>
            </a:r>
            <a:r>
              <a:rPr lang="en-GB" sz="1050" dirty="0" err="1"/>
              <a:t>Ferjaoui</a:t>
            </a:r>
            <a:r>
              <a:rPr lang="en-GB" sz="1050" dirty="0"/>
              <a:t>, M. </a:t>
            </a:r>
            <a:r>
              <a:rPr lang="en-GB" sz="1050" dirty="0" err="1"/>
              <a:t>Brückner</a:t>
            </a:r>
            <a:r>
              <a:rPr lang="en-GB" sz="1050" dirty="0"/>
              <a:t>, E. </a:t>
            </a:r>
            <a:r>
              <a:rPr lang="en-GB" sz="1050" dirty="0" err="1"/>
              <a:t>Fröjdh</a:t>
            </a:r>
            <a:r>
              <a:rPr lang="en-GB" sz="1050" dirty="0"/>
              <a:t>, J. Heymes, C. Lopez-Cuenca, </a:t>
            </a:r>
          </a:p>
          <a:p>
            <a:pPr algn="ctr"/>
            <a:r>
              <a:rPr lang="en-GB" sz="1050" dirty="0"/>
              <a:t>K. Moustakas, C. Ruder, J. Mulvey, S. </a:t>
            </a:r>
            <a:r>
              <a:rPr lang="en-GB" sz="1050" dirty="0" err="1"/>
              <a:t>Silletta</a:t>
            </a:r>
            <a:r>
              <a:rPr lang="en-GB" sz="1050" dirty="0"/>
              <a:t>, V. Hinger, A. </a:t>
            </a:r>
            <a:r>
              <a:rPr lang="en-GB" sz="1050" dirty="0" err="1"/>
              <a:t>Mozzanica</a:t>
            </a:r>
            <a:r>
              <a:rPr lang="en-GB" sz="1050" dirty="0"/>
              <a:t>, M. </a:t>
            </a:r>
            <a:r>
              <a:rPr lang="en-GB" sz="1050" dirty="0" err="1"/>
              <a:t>Carulla</a:t>
            </a:r>
            <a:r>
              <a:rPr lang="en-GB" sz="1050" dirty="0"/>
              <a:t>, X. Xie, </a:t>
            </a:r>
          </a:p>
          <a:p>
            <a:pPr algn="ctr"/>
            <a:r>
              <a:rPr lang="en-GB" sz="1050" dirty="0"/>
              <a:t>R. </a:t>
            </a:r>
            <a:r>
              <a:rPr lang="en-GB" sz="1050" dirty="0" err="1"/>
              <a:t>Dinapoli</a:t>
            </a:r>
            <a:r>
              <a:rPr lang="en-GB" sz="1050" dirty="0"/>
              <a:t>, A. Bergamaschi, S. Li, D. </a:t>
            </a:r>
            <a:r>
              <a:rPr lang="en-GB" sz="1050" dirty="0" err="1"/>
              <a:t>Thattil</a:t>
            </a:r>
            <a:r>
              <a:rPr lang="en-GB" sz="1050" dirty="0"/>
              <a:t>, J. Zhang, A. </a:t>
            </a:r>
            <a:r>
              <a:rPr lang="en-GB" sz="1050" dirty="0" err="1"/>
              <a:t>Mazzoleni</a:t>
            </a:r>
            <a:r>
              <a:rPr lang="en-GB" sz="1050" dirty="0"/>
              <a:t>, V. Gautam, D. Mezza, T. King, B. Schmitt.</a:t>
            </a:r>
          </a:p>
          <a:p>
            <a:pPr algn="ctr"/>
            <a:r>
              <a:rPr lang="en-GB" sz="1050" u="sng" dirty="0"/>
              <a:t>Missing:</a:t>
            </a:r>
            <a:r>
              <a:rPr lang="en-GB" sz="1050" dirty="0"/>
              <a:t> S. Ebner, D. </a:t>
            </a:r>
            <a:r>
              <a:rPr lang="en-GB" sz="1050" dirty="0" err="1"/>
              <a:t>Greiffenberg</a:t>
            </a:r>
            <a:r>
              <a:rPr lang="en-GB" sz="1050" dirty="0"/>
              <a:t>, S. Hasanaj, K.A. Paton, C. Posada.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FCAA51-3FA8-06E5-4264-3DC52B1599B8}"/>
              </a:ext>
            </a:extLst>
          </p:cNvPr>
          <p:cNvSpPr/>
          <p:nvPr/>
        </p:nvSpPr>
        <p:spPr>
          <a:xfrm>
            <a:off x="10454853" y="191832"/>
            <a:ext cx="1464319" cy="727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 err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9DD25E-CA07-4195-A705-5B09F2DE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19</a:t>
            </a:fld>
            <a:endParaRPr lang="en-GB" noProof="0" dirty="0"/>
          </a:p>
        </p:txBody>
      </p:sp>
      <p:pic>
        <p:nvPicPr>
          <p:cNvPr id="17" name="Picture 1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987AAE8-6F15-226C-F4DE-11F2AF48FC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2" b="17074"/>
          <a:stretch/>
        </p:blipFill>
        <p:spPr>
          <a:xfrm>
            <a:off x="393912" y="1089019"/>
            <a:ext cx="11404176" cy="4932269"/>
          </a:xfrm>
          <a:prstGeom prst="rect">
            <a:avLst/>
          </a:prstGeom>
        </p:spPr>
      </p:pic>
      <p:pic>
        <p:nvPicPr>
          <p:cNvPr id="19" name="Picture 18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78E03348-6D57-5767-1DEF-C2CE1B87DD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2" b="17074"/>
          <a:stretch/>
        </p:blipFill>
        <p:spPr>
          <a:xfrm>
            <a:off x="393912" y="1089019"/>
            <a:ext cx="11404176" cy="493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5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13B52A-BF78-71F3-A014-3E0E0CE837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033862-4817-351B-34BD-ABADF5F014B3}"/>
              </a:ext>
            </a:extLst>
          </p:cNvPr>
          <p:cNvGrpSpPr/>
          <p:nvPr/>
        </p:nvGrpSpPr>
        <p:grpSpPr>
          <a:xfrm>
            <a:off x="2994538" y="247929"/>
            <a:ext cx="6202924" cy="1762455"/>
            <a:chOff x="7362013" y="74340"/>
            <a:chExt cx="6202924" cy="176245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EAFD181-F3CF-294F-1A98-47D7A74E4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2013" y="74340"/>
              <a:ext cx="2338236" cy="1762455"/>
            </a:xfrm>
            <a:prstGeom prst="rect">
              <a:avLst/>
            </a:prstGeom>
          </p:spPr>
        </p:pic>
        <p:sp>
          <p:nvSpPr>
            <p:cNvPr id="34" name="Text Box 1">
              <a:extLst>
                <a:ext uri="{FF2B5EF4-FFF2-40B4-BE49-F238E27FC236}">
                  <a16:creationId xmlns:a16="http://schemas.microsoft.com/office/drawing/2014/main" id="{CA564F42-9EE2-13ED-37E4-CB6F717E4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00073" y="74340"/>
              <a:ext cx="4264864" cy="1546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2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kumimoji="0" lang="en-US" altLang="de-DE" sz="2400" b="1" i="0" u="none" strike="noStrike" cap="none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</a:t>
              </a:r>
              <a:r>
                <a:rPr kumimoji="0" lang="en-US" altLang="de-DE" sz="2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Joint X-ray Sensor Workshop</a:t>
              </a:r>
              <a:br>
                <a:rPr kumimoji="0" lang="en-US" altLang="de-DE" sz="2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altLang="de-DE" sz="2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From Soft to Hard X-rays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de-DE" sz="24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ETH Zurich (Switzerland)</a:t>
              </a:r>
              <a:br>
                <a:rPr lang="en-US" altLang="de-DE" sz="24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de-DE" sz="24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12.-16. January 2026</a:t>
              </a:r>
              <a:endParaRPr kumimoji="0" lang="en-US" altLang="de-DE" sz="24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538CC1E-BCE2-C375-F0B7-F9C48CA4064C}"/>
              </a:ext>
            </a:extLst>
          </p:cNvPr>
          <p:cNvGrpSpPr/>
          <p:nvPr/>
        </p:nvGrpSpPr>
        <p:grpSpPr>
          <a:xfrm>
            <a:off x="263352" y="2132856"/>
            <a:ext cx="11668738" cy="2754862"/>
            <a:chOff x="263352" y="1916830"/>
            <a:chExt cx="11668738" cy="275486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E2474AF-E983-8318-6BE0-2AF64CC20E5B}"/>
                </a:ext>
              </a:extLst>
            </p:cNvPr>
            <p:cNvGrpSpPr/>
            <p:nvPr/>
          </p:nvGrpSpPr>
          <p:grpSpPr>
            <a:xfrm>
              <a:off x="263352" y="1916831"/>
              <a:ext cx="6120680" cy="2754861"/>
              <a:chOff x="263352" y="1772817"/>
              <a:chExt cx="6120680" cy="2754861"/>
            </a:xfrm>
          </p:grpSpPr>
          <p:pic>
            <p:nvPicPr>
              <p:cNvPr id="28" name="Picture 1">
                <a:extLst>
                  <a:ext uri="{FF2B5EF4-FFF2-40B4-BE49-F238E27FC236}">
                    <a16:creationId xmlns:a16="http://schemas.microsoft.com/office/drawing/2014/main" id="{B5CE8953-CD06-9CFD-86D2-458DB8AC74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0550" r="11092"/>
              <a:stretch>
                <a:fillRect/>
              </a:stretch>
            </p:blipFill>
            <p:spPr bwMode="auto">
              <a:xfrm>
                <a:off x="263352" y="1772817"/>
                <a:ext cx="3359495" cy="1080120"/>
              </a:xfrm>
              <a:prstGeom prst="rect">
                <a:avLst/>
              </a:prstGeom>
              <a:noFill/>
            </p:spPr>
          </p:pic>
          <p:sp>
            <p:nvSpPr>
              <p:cNvPr id="29" name="Text Box 2">
                <a:extLst>
                  <a:ext uri="{FF2B5EF4-FFF2-40B4-BE49-F238E27FC236}">
                    <a16:creationId xmlns:a16="http://schemas.microsoft.com/office/drawing/2014/main" id="{39FA5C6A-C984-468E-7B70-43ABFAE1EA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352" y="2797054"/>
                <a:ext cx="6120680" cy="1730624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0" rIns="91440" bIns="0" numCol="1" anchor="t" anchorCtr="0" compatLnSpc="1">
                <a:prstTxWarp prst="textNoShape">
                  <a:avLst/>
                </a:prstTxWarp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R="0" lvl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457200" algn="l"/>
                  </a:tabLst>
                </a:pPr>
                <a:r>
                  <a:rPr kumimoji="0" lang="en-US" altLang="de-DE" sz="16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Bridging Science and Detection Technology for Soft X-ray </a:t>
                </a:r>
                <a:r>
                  <a:rPr kumimoji="0" lang="en-US" altLang="de-DE" sz="1600" b="1" i="0" u="none" strike="noStrike" kern="200" cap="none" normalizeH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Applications</a:t>
                </a:r>
                <a:endParaRPr kumimoji="0" lang="de-CH" altLang="de-DE" sz="1600" i="0" u="none" strike="noStrike" kern="200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66700" marR="0" lvl="0" indent="-266700" defTabSz="914400" rtl="0" eaLnBrk="0" fontAlgn="base" latinLnBrk="0" hangingPunct="0">
                  <a:spcBef>
                    <a:spcPct val="0"/>
                  </a:spcBef>
                  <a:spcAft>
                    <a:spcPts val="200"/>
                  </a:spcAft>
                  <a:buClrTx/>
                  <a:buSzTx/>
                  <a:buFontTx/>
                  <a:buChar char="•"/>
                  <a:tabLst>
                    <a:tab pos="457200" algn="l"/>
                  </a:tabLst>
                </a:pPr>
                <a:r>
                  <a:rPr kumimoji="0" lang="en-US" altLang="de-DE" sz="140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Applications and detector requirements in the soft X-ray energy range</a:t>
                </a:r>
              </a:p>
              <a:p>
                <a:pPr marL="266700" indent="-266700" defTabSz="914400">
                  <a:spcAft>
                    <a:spcPts val="100"/>
                  </a:spcAft>
                  <a:buFontTx/>
                  <a:buChar char="•"/>
                </a:pPr>
                <a:r>
                  <a:rPr kumimoji="0" lang="fr-CH" altLang="de-DE" sz="140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CCD, CMOS, LGAD technologies, etc.</a:t>
                </a:r>
                <a:endParaRPr kumimoji="0" lang="de-CH" altLang="de-DE" sz="1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66700" marR="0" lvl="0" indent="-266700" defTabSz="914400" rtl="0" eaLnBrk="0" fontAlgn="base" latinLnBrk="0" hangingPunct="0">
                  <a:spcBef>
                    <a:spcPct val="0"/>
                  </a:spcBef>
                  <a:spcAft>
                    <a:spcPts val="100"/>
                  </a:spcAft>
                  <a:buClrTx/>
                  <a:buSzTx/>
                  <a:buFontTx/>
                  <a:buChar char="•"/>
                  <a:tabLst>
                    <a:tab pos="457200" algn="l"/>
                  </a:tabLst>
                </a:pPr>
                <a:r>
                  <a:rPr kumimoji="0" lang="en-US" altLang="de-DE" sz="140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Sensor design and manufacturing for soft X-rays</a:t>
                </a:r>
                <a:endParaRPr lang="de-CH" altLang="de-DE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66700" marR="0" lvl="0" indent="-266700" defTabSz="914400" rtl="0" eaLnBrk="0" fontAlgn="base" latinLnBrk="0" hangingPunct="0">
                  <a:spcBef>
                    <a:spcPct val="0"/>
                  </a:spcBef>
                  <a:spcAft>
                    <a:spcPts val="100"/>
                  </a:spcAft>
                  <a:buClrTx/>
                  <a:buSzTx/>
                  <a:buFontTx/>
                  <a:buChar char="•"/>
                  <a:tabLst>
                    <a:tab pos="457200" algn="l"/>
                  </a:tabLst>
                </a:pPr>
                <a:r>
                  <a:rPr kumimoji="0" lang="en-US" altLang="de-DE" sz="140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Sensor characterization </a:t>
                </a:r>
                <a:endParaRPr kumimoji="0" lang="de-CH" altLang="de-DE" sz="1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66700" marR="0" lvl="0" indent="-266700" defTabSz="914400" rtl="0" eaLnBrk="0" fontAlgn="base" latinLnBrk="0" hangingPunct="0">
                  <a:spcBef>
                    <a:spcPct val="0"/>
                  </a:spcBef>
                  <a:spcAft>
                    <a:spcPts val="100"/>
                  </a:spcAft>
                  <a:buClrTx/>
                  <a:buSzTx/>
                  <a:buFontTx/>
                  <a:buChar char="•"/>
                  <a:tabLst>
                    <a:tab pos="457200" algn="l"/>
                  </a:tabLst>
                </a:pPr>
                <a:r>
                  <a:rPr kumimoji="0" lang="en-US" altLang="de-DE" sz="140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Detector calibration techniques</a:t>
                </a:r>
              </a:p>
              <a:p>
                <a:pPr marL="266700" marR="0" lvl="0" indent="-266700" defTabSz="914400" rtl="0" eaLnBrk="0" fontAlgn="base" latinLnBrk="0" hangingPunct="0">
                  <a:spcBef>
                    <a:spcPct val="0"/>
                  </a:spcBef>
                  <a:spcAft>
                    <a:spcPts val="100"/>
                  </a:spcAft>
                  <a:buClrTx/>
                  <a:buSzTx/>
                  <a:buFontTx/>
                  <a:buChar char="•"/>
                  <a:tabLst>
                    <a:tab pos="457200" algn="l"/>
                  </a:tabLst>
                </a:pPr>
                <a:r>
                  <a:rPr lang="en-US" altLang="de-DE" sz="14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Simulations</a:t>
                </a:r>
                <a:endParaRPr kumimoji="0" lang="de-CH" altLang="de-DE" sz="1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9C85F3-DD0B-F9D1-427D-FD9E40911C3F}"/>
                </a:ext>
              </a:extLst>
            </p:cNvPr>
            <p:cNvGrpSpPr/>
            <p:nvPr/>
          </p:nvGrpSpPr>
          <p:grpSpPr>
            <a:xfrm>
              <a:off x="6650826" y="1916830"/>
              <a:ext cx="5281264" cy="2754862"/>
              <a:chOff x="6650826" y="1916830"/>
              <a:chExt cx="5281264" cy="2754862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BB3C200-646A-5139-569A-83D74E07E0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38"/>
              <a:stretch>
                <a:fillRect/>
              </a:stretch>
            </p:blipFill>
            <p:spPr bwMode="auto">
              <a:xfrm>
                <a:off x="9297092" y="1916830"/>
                <a:ext cx="2631556" cy="1080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 Box 2">
                <a:extLst>
                  <a:ext uri="{FF2B5EF4-FFF2-40B4-BE49-F238E27FC236}">
                    <a16:creationId xmlns:a16="http://schemas.microsoft.com/office/drawing/2014/main" id="{0602D566-4D49-76CB-B47A-66C4382E0D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50826" y="2941068"/>
                <a:ext cx="5281264" cy="1730624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0" rIns="91440" bIns="0" numCol="1" anchor="t" anchorCtr="0" compatLnSpc="1">
                <a:prstTxWarp prst="textNoShape">
                  <a:avLst/>
                </a:prstTxWarp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R="0" lvl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457200" algn="l"/>
                  </a:tabLst>
                </a:pPr>
                <a:r>
                  <a:rPr kumimoji="0" lang="en-US" altLang="de-DE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High-Z Pixel Array Detectors for Photon Science</a:t>
                </a:r>
                <a:endParaRPr kumimoji="0" lang="de-CH" altLang="de-DE" sz="1600" i="0" u="none" strike="noStrike" kern="200" cap="none" normalizeH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66700" marR="0" lvl="0" indent="-266700" defTabSz="914400" rtl="0" eaLnBrk="0" fontAlgn="base" latinLnBrk="0" hangingPunct="0">
                  <a:spcBef>
                    <a:spcPct val="0"/>
                  </a:spcBef>
                  <a:spcAft>
                    <a:spcPts val="200"/>
                  </a:spcAft>
                  <a:buClrTx/>
                  <a:buSzTx/>
                  <a:buFontTx/>
                  <a:buChar char="•"/>
                  <a:tabLst>
                    <a:tab pos="457200" algn="l"/>
                  </a:tabLst>
                </a:pPr>
                <a:r>
                  <a:rPr kumimoji="0" lang="en-US" altLang="de-DE" sz="1400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High-Z detector developments</a:t>
                </a:r>
              </a:p>
              <a:p>
                <a:pPr marL="266700" indent="-266700" defTabSz="914400">
                  <a:spcAft>
                    <a:spcPts val="100"/>
                  </a:spcAft>
                  <a:buFontTx/>
                  <a:buChar char="•"/>
                </a:pPr>
                <a:r>
                  <a:rPr kumimoji="0" lang="en-US" altLang="de-DE" sz="1400" i="0" u="none" strike="noStrike" cap="none" normalizeH="0" baseline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GaAs:Cr</a:t>
                </a:r>
                <a:r>
                  <a:rPr kumimoji="0" lang="en-US" altLang="de-DE" sz="1400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n-US" altLang="de-DE" sz="1400" i="0" u="none" strike="noStrike" cap="none" normalizeH="0" baseline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CdTe</a:t>
                </a:r>
                <a:r>
                  <a:rPr kumimoji="0" lang="en-US" altLang="de-DE" sz="1400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CZT, Perovskites, </a:t>
                </a:r>
                <a:r>
                  <a:rPr kumimoji="0" lang="en-US" altLang="de-DE" sz="1400" i="0" u="none" strike="noStrike" cap="none" normalizeH="0" baseline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PbS</a:t>
                </a:r>
                <a:r>
                  <a:rPr lang="en-US" altLang="de-DE" sz="1400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QDs, </a:t>
                </a:r>
                <a:r>
                  <a:rPr lang="en-US" altLang="de-DE" sz="1400" dirty="0" err="1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etc</a:t>
                </a:r>
                <a:r>
                  <a:rPr lang="en-US" altLang="de-DE" sz="1400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,.</a:t>
                </a:r>
                <a:endParaRPr kumimoji="0" lang="de-CH" altLang="de-DE" sz="140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66700" marR="0" lvl="0" indent="-266700" defTabSz="914400" rtl="0" eaLnBrk="0" fontAlgn="base" latinLnBrk="0" hangingPunct="0">
                  <a:spcBef>
                    <a:spcPct val="0"/>
                  </a:spcBef>
                  <a:spcAft>
                    <a:spcPts val="100"/>
                  </a:spcAft>
                  <a:buClrTx/>
                  <a:buSzTx/>
                  <a:buFontTx/>
                  <a:buChar char="•"/>
                  <a:tabLst>
                    <a:tab pos="457200" algn="l"/>
                  </a:tabLst>
                </a:pPr>
                <a:r>
                  <a:rPr kumimoji="0" lang="en-US" altLang="de-DE" sz="1400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Contacts and interc</a:t>
                </a:r>
                <a:r>
                  <a:rPr lang="en-US" altLang="de-DE" sz="1400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onnects</a:t>
                </a:r>
                <a:endParaRPr lang="de-CH" altLang="de-DE" sz="1400" dirty="0">
                  <a:solidFill>
                    <a:srgbClr val="0000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66700" marR="0" lvl="0" indent="-266700" defTabSz="914400" rtl="0" eaLnBrk="0" fontAlgn="base" latinLnBrk="0" hangingPunct="0">
                  <a:spcBef>
                    <a:spcPct val="0"/>
                  </a:spcBef>
                  <a:spcAft>
                    <a:spcPts val="100"/>
                  </a:spcAft>
                  <a:buClrTx/>
                  <a:buSzTx/>
                  <a:buFontTx/>
                  <a:buChar char="•"/>
                  <a:tabLst>
                    <a:tab pos="457200" algn="l"/>
                  </a:tabLst>
                </a:pPr>
                <a:r>
                  <a:rPr lang="en-US" altLang="de-DE" sz="1400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Material characterization</a:t>
                </a:r>
                <a:endParaRPr kumimoji="0" lang="de-CH" altLang="de-DE" sz="140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66700" marR="0" lvl="0" indent="-266700" defTabSz="914400" rtl="0" eaLnBrk="0" fontAlgn="base" latinLnBrk="0" hangingPunct="0">
                  <a:spcBef>
                    <a:spcPct val="0"/>
                  </a:spcBef>
                  <a:spcAft>
                    <a:spcPts val="100"/>
                  </a:spcAft>
                  <a:buClrTx/>
                  <a:buSzTx/>
                  <a:buFontTx/>
                  <a:buChar char="•"/>
                  <a:tabLst>
                    <a:tab pos="457200" algn="l"/>
                  </a:tabLst>
                </a:pPr>
                <a:r>
                  <a:rPr kumimoji="0" lang="en-US" altLang="de-DE" sz="1400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Detector requirements for high photon energy applications</a:t>
                </a:r>
              </a:p>
              <a:p>
                <a:pPr marL="266700" marR="0" lvl="0" indent="-266700" defTabSz="914400" rtl="0" eaLnBrk="0" fontAlgn="base" latinLnBrk="0" hangingPunct="0">
                  <a:spcBef>
                    <a:spcPct val="0"/>
                  </a:spcBef>
                  <a:spcAft>
                    <a:spcPts val="100"/>
                  </a:spcAft>
                  <a:buClrTx/>
                  <a:buSzTx/>
                  <a:buFontTx/>
                  <a:buChar char="•"/>
                  <a:tabLst>
                    <a:tab pos="457200" algn="l"/>
                  </a:tabLst>
                </a:pPr>
                <a:r>
                  <a:rPr lang="en-US" altLang="de-DE" sz="1400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Simulations</a:t>
                </a:r>
                <a:endParaRPr kumimoji="0" lang="de-CH" altLang="de-DE" sz="140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C3E54CA-AC94-A284-190A-ADD020931A34}"/>
              </a:ext>
            </a:extLst>
          </p:cNvPr>
          <p:cNvGrpSpPr/>
          <p:nvPr/>
        </p:nvGrpSpPr>
        <p:grpSpPr>
          <a:xfrm>
            <a:off x="2385548" y="4914358"/>
            <a:ext cx="7463166" cy="1808498"/>
            <a:chOff x="2385548" y="4914358"/>
            <a:chExt cx="7463166" cy="180849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F405C6F-BCAE-DC9C-222E-053F196AFB10}"/>
                </a:ext>
              </a:extLst>
            </p:cNvPr>
            <p:cNvSpPr txBox="1"/>
            <p:nvPr/>
          </p:nvSpPr>
          <p:spPr>
            <a:xfrm>
              <a:off x="2385548" y="5361310"/>
              <a:ext cx="5760640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Webpage and registration:  </a:t>
              </a:r>
              <a:br>
                <a:rPr kumimoji="0" lang="en-US" alt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alt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https://indico.psi.ch/e/XRaySensors2026</a:t>
              </a:r>
              <a:endParaRPr kumimoji="0" lang="en-US" alt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Registration for the two workshops is separate.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DC84C970-F40D-3BCE-8F98-1B2319D8E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0216" y="4914358"/>
              <a:ext cx="1808498" cy="1808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9653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DEA443-F63E-4FFB-235D-A3F07732C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51C0BB-9CC6-4021-FF77-5C0C50C74E53}"/>
              </a:ext>
            </a:extLst>
          </p:cNvPr>
          <p:cNvSpPr txBox="1"/>
          <p:nvPr/>
        </p:nvSpPr>
        <p:spPr>
          <a:xfrm>
            <a:off x="4037583" y="3090446"/>
            <a:ext cx="4116833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4400" b="1" dirty="0"/>
              <a:t>BACKUP SLIDES</a:t>
            </a:r>
            <a:endParaRPr lang="LID4096" sz="4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27286-EC02-C556-2595-62DA0EBFB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01725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3658768"/>
            <a:ext cx="6021311" cy="262467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versatile charge integrating pixel detector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030E9F-60DD-02C4-8102-3D31399F1101}"/>
              </a:ext>
            </a:extLst>
          </p:cNvPr>
          <p:cNvSpPr txBox="1"/>
          <p:nvPr/>
        </p:nvSpPr>
        <p:spPr>
          <a:xfrm>
            <a:off x="335360" y="1318508"/>
            <a:ext cx="7416824" cy="46805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000000"/>
                </a:solidFill>
                <a:latin typeface="+mn-lt"/>
              </a:rPr>
              <a:t>Photon starved experiments with X-ray tubes or at synchrotron beamlines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Static gain with low noise for single photon detection (low occupancy ≈ 1 %)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1000" spc="30" dirty="0">
                <a:solidFill>
                  <a:srgbClr val="000000"/>
                </a:solidFill>
                <a:latin typeface="+mn-lt"/>
                <a:cs typeface="Franklin Gothic Book"/>
              </a:rPr>
              <a:t>Fast frame rates (&gt; 1 kHz) with large duty cycles (exposure time ≈ frame time)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400" kern="1000" spc="30" dirty="0">
              <a:solidFill>
                <a:srgbClr val="000000"/>
              </a:solidFill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000000"/>
                </a:solidFill>
                <a:latin typeface="+mn-lt"/>
              </a:rPr>
              <a:t>High flux experiments at bright synchrotron beamlines</a:t>
            </a:r>
            <a:endParaRPr lang="en-GB" b="1" dirty="0">
              <a:solidFill>
                <a:srgbClr val="000000"/>
              </a:solidFill>
              <a:latin typeface="+mn-lt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+mj-lt"/>
              <a:buAutoNum type="alphaUcPeriod"/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Static gain with large dynamic range to integrate photons 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+mj-lt"/>
              <a:buAutoNum type="alphaUcPeriod"/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Dynamic gain switching to detect single photons with low noise and integrate larger signals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1000" spc="30" dirty="0">
                <a:solidFill>
                  <a:srgbClr val="000000"/>
                </a:solidFill>
                <a:latin typeface="+mn-lt"/>
                <a:cs typeface="Franklin Gothic Book"/>
              </a:rPr>
              <a:t>Fast frame rates (&gt; 1 kHz) with large duty cycles (exposure time ≈ frame time)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400" b="1" dirty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000000"/>
                </a:solidFill>
                <a:latin typeface="+mn-lt"/>
              </a:rPr>
              <a:t>Experiments at X-ray Free Electron Lasers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Dynamic gain switching to detect single photons with low noise and integrate larger signals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1000" spc="30" dirty="0">
                <a:solidFill>
                  <a:srgbClr val="000000"/>
                </a:solidFill>
                <a:latin typeface="+mn-lt"/>
                <a:cs typeface="Franklin Gothic Book"/>
              </a:rPr>
              <a:t>Shorter exposure times (~10 µs) with readout between bunches </a:t>
            </a:r>
            <a:br>
              <a:rPr lang="en-US" sz="1400" kern="1000" spc="30" dirty="0">
                <a:solidFill>
                  <a:srgbClr val="000000"/>
                </a:solidFill>
                <a:latin typeface="+mn-lt"/>
                <a:cs typeface="Franklin Gothic Book"/>
              </a:rPr>
            </a:br>
            <a:r>
              <a:rPr lang="en-US" sz="1400" kern="1000" spc="30" dirty="0">
                <a:solidFill>
                  <a:srgbClr val="000000"/>
                </a:solidFill>
                <a:latin typeface="+mn-lt"/>
                <a:cs typeface="Franklin Gothic Book"/>
              </a:rPr>
              <a:t>(</a:t>
            </a:r>
            <a:r>
              <a:rPr lang="en-US" sz="1400" kern="1000" spc="30" dirty="0" err="1">
                <a:solidFill>
                  <a:srgbClr val="000000"/>
                </a:solidFill>
                <a:latin typeface="+mn-lt"/>
                <a:cs typeface="Franklin Gothic Book"/>
              </a:rPr>
              <a:t>SwissFEL</a:t>
            </a:r>
            <a:r>
              <a:rPr lang="en-US" sz="1400" kern="1000" spc="30" dirty="0">
                <a:solidFill>
                  <a:srgbClr val="000000"/>
                </a:solidFill>
                <a:latin typeface="+mn-lt"/>
                <a:cs typeface="Franklin Gothic Book"/>
              </a:rPr>
              <a:t>: 100 Hz repetition rate)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kern="1000" spc="30" dirty="0">
                <a:solidFill>
                  <a:srgbClr val="000000"/>
                </a:solidFill>
                <a:cs typeface="Franklin Gothic Book"/>
                <a:sym typeface="Wingdings" panose="05000000000000000000" pitchFamily="2" charset="2"/>
              </a:rPr>
              <a:t> Jungfrau</a:t>
            </a:r>
            <a:endParaRPr lang="en-US" sz="1400" b="1" kern="1000" spc="30" dirty="0">
              <a:solidFill>
                <a:srgbClr val="000000"/>
              </a:solidFill>
              <a:latin typeface="+mn-lt"/>
              <a:cs typeface="Franklin Gothic Book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4E8864-9863-69D3-CE3C-49FB51BE1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pic>
        <p:nvPicPr>
          <p:cNvPr id="17" name="Picture 16" descr="A large stadium with a lot of people&#10;&#10;Description automatically generated">
            <a:extLst>
              <a:ext uri="{FF2B5EF4-FFF2-40B4-BE49-F238E27FC236}">
                <a16:creationId xmlns:a16="http://schemas.microsoft.com/office/drawing/2014/main" id="{BA1966FC-FA8E-E0EC-E644-11EC592F85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4563" r="1569" b="16762"/>
          <a:stretch/>
        </p:blipFill>
        <p:spPr>
          <a:xfrm>
            <a:off x="6888088" y="1690216"/>
            <a:ext cx="5275913" cy="173878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3C5A36-1FF4-28A6-3606-8C22662DD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68622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High resolution energy resolved (</a:t>
            </a:r>
            <a:r>
              <a:rPr lang="en-US" sz="2800" dirty="0" err="1"/>
              <a:t>colour</a:t>
            </a:r>
            <a:r>
              <a:rPr lang="en-US" sz="2800" dirty="0"/>
              <a:t>) imaging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405" y="1792136"/>
            <a:ext cx="4838950" cy="3871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22" y="1831430"/>
            <a:ext cx="3838251" cy="3722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20" y="1839524"/>
            <a:ext cx="3829509" cy="37143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405" y="1792136"/>
            <a:ext cx="4838950" cy="38711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9611" y="959690"/>
            <a:ext cx="9832775" cy="6263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kern="1000" spc="30" dirty="0">
                <a:latin typeface="+mn-lt"/>
                <a:cs typeface="Franklin Gothic Book"/>
              </a:rPr>
              <a:t>MÖNCH0.3 - Siemens Star with spokes 60-0.5 µm gold on silicon with silicon microspheres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kern="1000" spc="30" dirty="0">
                <a:latin typeface="+mn-lt"/>
                <a:cs typeface="Franklin Gothic Book"/>
              </a:rPr>
              <a:t>W-anode X-ray tube (40 kV, 200 µA)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416264" y="1669257"/>
            <a:ext cx="7781961" cy="4002133"/>
            <a:chOff x="3416264" y="1821657"/>
            <a:chExt cx="7781961" cy="4002133"/>
          </a:xfrm>
        </p:grpSpPr>
        <p:sp>
          <p:nvSpPr>
            <p:cNvPr id="13" name="Rectangle 12"/>
            <p:cNvSpPr/>
            <p:nvPr/>
          </p:nvSpPr>
          <p:spPr bwMode="auto">
            <a:xfrm>
              <a:off x="3420777" y="1991539"/>
              <a:ext cx="1955596" cy="1909462"/>
            </a:xfrm>
            <a:prstGeom prst="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 flipV="1">
              <a:off x="3420777" y="1821657"/>
              <a:ext cx="3644392" cy="16949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D627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V="1">
              <a:off x="5368029" y="1825625"/>
              <a:ext cx="5830196" cy="17362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D627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5368029" y="3901002"/>
              <a:ext cx="5822562" cy="19227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D627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3416264" y="3896600"/>
              <a:ext cx="3641271" cy="192719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D627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37" y="1685938"/>
            <a:ext cx="4100686" cy="397735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1160462" y="5962553"/>
            <a:ext cx="9871075" cy="389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A full spectrum with an energy resolution of about 750 eV FWHM is acquired for each pixel</a:t>
            </a:r>
            <a:endParaRPr lang="de-CH" sz="1800" kern="1000" spc="30" dirty="0" err="1">
              <a:latin typeface="+mn-lt"/>
              <a:cs typeface="Franklin Gothic Boo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79700" y="5782207"/>
            <a:ext cx="6832600" cy="7503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Images can be binned in energy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Below the L-edge gold becomes “transparent” to X-rays</a:t>
            </a:r>
            <a:endParaRPr lang="de-CH" sz="1800" kern="1000" spc="30" dirty="0" err="1">
              <a:latin typeface="+mn-lt"/>
              <a:cs typeface="Franklin Gothic Book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79700" y="5781822"/>
            <a:ext cx="6832600" cy="7507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Color imaging works also in combination with interpolation.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Challenges due to polychromatic beam.</a:t>
            </a:r>
            <a:endParaRPr lang="de-CH" sz="1800" kern="1000" spc="30" dirty="0" err="1">
              <a:latin typeface="+mn-lt"/>
              <a:cs typeface="Franklin Gothic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38122" y="5323988"/>
            <a:ext cx="3838250" cy="38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Native resolution – Full spectrum</a:t>
            </a:r>
            <a:endParaRPr lang="de-CH" sz="1800" kern="1000" spc="30" dirty="0" err="1">
              <a:latin typeface="+mn-lt"/>
              <a:cs typeface="Franklin Gothic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38121" y="5323988"/>
            <a:ext cx="3838251" cy="38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Native resolution – Below Au L-edge</a:t>
            </a:r>
            <a:endParaRPr lang="de-CH" sz="1800" kern="1000" spc="30" dirty="0" err="1">
              <a:latin typeface="+mn-lt"/>
              <a:cs typeface="Franklin Gothic Book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898108" y="2337595"/>
            <a:ext cx="1551641" cy="6107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Interpolated to 1 µm bins </a:t>
            </a:r>
            <a:endParaRPr lang="de-CH" sz="1800" kern="1000" spc="30" dirty="0" err="1">
              <a:latin typeface="+mn-lt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1080" y="6607113"/>
            <a:ext cx="109829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 Bergamaschi et al., Hybrid Detectors for High Resolution Imaging., Microscopy and Microanalysis, Volume 24, Issue S2, 1 August 2018, Pages 316–319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75478" y="3203150"/>
            <a:ext cx="2528522" cy="7084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>
                <a:latin typeface="+mn-lt"/>
                <a:cs typeface="Franklin Gothic Book"/>
              </a:rPr>
              <a:t>2x2 cluster spectrum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>
                <a:latin typeface="+mn-lt"/>
                <a:cs typeface="Franklin Gothic Book"/>
              </a:rPr>
              <a:t>Low flux required for single photon detection</a:t>
            </a:r>
            <a:endParaRPr lang="de-CH" sz="1400" kern="1000" spc="30" dirty="0" err="1">
              <a:latin typeface="+mn-lt"/>
              <a:cs typeface="Franklin Gothic Book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10800000">
            <a:off x="5150900" y="2254267"/>
            <a:ext cx="3045255" cy="201224"/>
          </a:xfrm>
          <a:prstGeom prst="rightArrow">
            <a:avLst/>
          </a:prstGeom>
          <a:solidFill>
            <a:srgbClr val="2B7EB8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2" name="Right Arrow 31"/>
          <p:cNvSpPr/>
          <p:nvPr/>
        </p:nvSpPr>
        <p:spPr bwMode="auto">
          <a:xfrm rot="10800000">
            <a:off x="4874609" y="3379252"/>
            <a:ext cx="3282077" cy="201224"/>
          </a:xfrm>
          <a:prstGeom prst="rightArrow">
            <a:avLst/>
          </a:prstGeom>
          <a:solidFill>
            <a:srgbClr val="FF7E0D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B24B41E-5C37-534B-0D66-D49743330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B5CBDA-A6E2-4A26-1153-4C0DE005B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877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8" grpId="1" animBg="1"/>
      <p:bldP spid="29" grpId="0" animBg="1"/>
      <p:bldP spid="30" grpId="0" animBg="1"/>
      <p:bldP spid="31" grpId="0" animBg="1"/>
      <p:bldP spid="25" grpId="0" animBg="1"/>
      <p:bldP spid="16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MÖNCH0.4</a:t>
            </a:r>
            <a:endParaRPr lang="en-GB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3952" y="476552"/>
            <a:ext cx="3458939" cy="1224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</a:rPr>
              <a:t>400 x 400 pixels</a:t>
            </a:r>
            <a:r>
              <a:rPr lang="en-GB" sz="1400" dirty="0">
                <a:solidFill>
                  <a:srgbClr val="000000"/>
                </a:solidFill>
              </a:rPr>
              <a:t>, 25 µm pitch, 1 x 1 cm²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</a:rPr>
              <a:t>Designed in UMC110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</a:rPr>
              <a:t>19 Different pixel variants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</a:rPr>
              <a:t>Analogue readout up to 1.2 kHz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</a:rPr>
              <a:t>14bit ADC on board (CTB)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" b="1216"/>
          <a:stretch/>
        </p:blipFill>
        <p:spPr>
          <a:xfrm>
            <a:off x="479377" y="1019754"/>
            <a:ext cx="4774377" cy="452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1142"/>
          <a:stretch/>
        </p:blipFill>
        <p:spPr>
          <a:xfrm>
            <a:off x="479376" y="1019754"/>
            <a:ext cx="4767121" cy="452606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 bwMode="auto">
          <a:xfrm>
            <a:off x="3811825" y="3310374"/>
            <a:ext cx="195943" cy="195943"/>
          </a:xfrm>
          <a:prstGeom prst="ellipse">
            <a:avLst/>
          </a:prstGeom>
          <a:solidFill>
            <a:srgbClr val="2B7EB8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1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204322" y="3310373"/>
            <a:ext cx="195943" cy="195943"/>
          </a:xfrm>
          <a:prstGeom prst="ellipse">
            <a:avLst/>
          </a:prstGeom>
          <a:solidFill>
            <a:srgbClr val="FF7E0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2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710489" y="3310373"/>
            <a:ext cx="195943" cy="195943"/>
          </a:xfrm>
          <a:prstGeom prst="ellipse">
            <a:avLst/>
          </a:prstGeom>
          <a:solidFill>
            <a:srgbClr val="2DA02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3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117470" y="3310373"/>
            <a:ext cx="195943" cy="195943"/>
          </a:xfrm>
          <a:prstGeom prst="ellipse">
            <a:avLst/>
          </a:prstGeom>
          <a:solidFill>
            <a:srgbClr val="D62728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4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372264" y="3310372"/>
            <a:ext cx="195943" cy="195943"/>
          </a:xfrm>
          <a:prstGeom prst="ellipse">
            <a:avLst/>
          </a:prstGeom>
          <a:solidFill>
            <a:srgbClr val="9366B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5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6" name="Right Arrow 45"/>
          <p:cNvSpPr/>
          <p:nvPr/>
        </p:nvSpPr>
        <p:spPr bwMode="auto">
          <a:xfrm>
            <a:off x="407368" y="5640468"/>
            <a:ext cx="414441" cy="331596"/>
          </a:xfrm>
          <a:prstGeom prst="rightArrow">
            <a:avLst/>
          </a:prstGeom>
          <a:solidFill>
            <a:srgbClr val="EA433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709" y="1980368"/>
            <a:ext cx="6657145" cy="2862572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6452430" y="4950906"/>
            <a:ext cx="4692236" cy="1193863"/>
            <a:chOff x="6706468" y="5322042"/>
            <a:chExt cx="4692236" cy="1193863"/>
          </a:xfrm>
        </p:grpSpPr>
        <p:sp>
          <p:nvSpPr>
            <p:cNvPr id="57" name="Oval 56"/>
            <p:cNvSpPr/>
            <p:nvPr/>
          </p:nvSpPr>
          <p:spPr bwMode="auto">
            <a:xfrm>
              <a:off x="6706468" y="5322042"/>
              <a:ext cx="204593" cy="204593"/>
            </a:xfrm>
            <a:prstGeom prst="ellipse">
              <a:avLst/>
            </a:prstGeom>
            <a:solidFill>
              <a:srgbClr val="2B7EB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1</a:t>
              </a:r>
              <a:endParaRPr kumimoji="0" lang="en-GB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6710810" y="5569359"/>
              <a:ext cx="204593" cy="204593"/>
            </a:xfrm>
            <a:prstGeom prst="ellipse">
              <a:avLst/>
            </a:prstGeom>
            <a:solidFill>
              <a:srgbClr val="FF7E0D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2</a:t>
              </a:r>
              <a:endParaRPr kumimoji="0" lang="en-GB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6706468" y="5816676"/>
              <a:ext cx="204593" cy="204593"/>
            </a:xfrm>
            <a:prstGeom prst="ellipse">
              <a:avLst/>
            </a:prstGeom>
            <a:solidFill>
              <a:srgbClr val="2DA02D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3</a:t>
              </a:r>
              <a:endParaRPr kumimoji="0" lang="en-GB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6706468" y="6063994"/>
              <a:ext cx="204593" cy="204593"/>
            </a:xfrm>
            <a:prstGeom prst="ellipse">
              <a:avLst/>
            </a:prstGeom>
            <a:solidFill>
              <a:srgbClr val="D6272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4</a:t>
              </a:r>
              <a:endParaRPr kumimoji="0" lang="en-GB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6706468" y="6311312"/>
              <a:ext cx="204593" cy="204593"/>
            </a:xfrm>
            <a:prstGeom prst="ellipse">
              <a:avLst/>
            </a:prstGeom>
            <a:solidFill>
              <a:srgbClr val="9366BC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5</a:t>
              </a:r>
              <a:endParaRPr kumimoji="0" lang="en-GB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6979105" y="5333249"/>
              <a:ext cx="4419599" cy="1174775"/>
              <a:chOff x="6979105" y="4585989"/>
              <a:chExt cx="4419599" cy="1790469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6979105" y="4585989"/>
                <a:ext cx="1200149" cy="280417"/>
              </a:xfrm>
              <a:prstGeom prst="rect">
                <a:avLst/>
              </a:prstGeom>
              <a:solidFill>
                <a:srgbClr val="D7E3BF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srgbClr val="000000"/>
                    </a:solidFill>
                  </a:rPr>
                  <a:t>HG / LG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8303080" y="4585989"/>
                <a:ext cx="1190625" cy="657930"/>
              </a:xfrm>
              <a:prstGeom prst="rect">
                <a:avLst/>
              </a:prstGeom>
              <a:solidFill>
                <a:srgbClr val="FEE599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srgbClr val="000000"/>
                    </a:solidFill>
                  </a:rPr>
                  <a:t>G1/G2/G4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6979105" y="4963502"/>
                <a:ext cx="1200149" cy="280417"/>
              </a:xfrm>
              <a:prstGeom prst="rect">
                <a:avLst/>
              </a:prstGeom>
              <a:solidFill>
                <a:srgbClr val="D7E3BF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srgbClr val="000000"/>
                    </a:solidFill>
                  </a:rPr>
                  <a:t>HG / </a:t>
                </a:r>
                <a:r>
                  <a:rPr lang="en-US" sz="1100" b="1" dirty="0">
                    <a:solidFill>
                      <a:srgbClr val="000000"/>
                    </a:solidFill>
                  </a:rPr>
                  <a:t>SLG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6979105" y="5341015"/>
                <a:ext cx="1200149" cy="280417"/>
              </a:xfrm>
              <a:prstGeom prst="rect">
                <a:avLst/>
              </a:prstGeom>
              <a:solidFill>
                <a:srgbClr val="D7E3BF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b="1" dirty="0">
                    <a:solidFill>
                      <a:srgbClr val="000000"/>
                    </a:solidFill>
                  </a:rPr>
                  <a:t>SHG</a:t>
                </a:r>
                <a:r>
                  <a:rPr lang="en-US" sz="1100" dirty="0">
                    <a:solidFill>
                      <a:srgbClr val="000000"/>
                    </a:solidFill>
                  </a:rPr>
                  <a:t> / LG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8303080" y="5341015"/>
                <a:ext cx="1190625" cy="657929"/>
              </a:xfrm>
              <a:prstGeom prst="rect">
                <a:avLst/>
              </a:prstGeom>
              <a:solidFill>
                <a:srgbClr val="FEE599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b="1" dirty="0">
                    <a:solidFill>
                      <a:srgbClr val="000000"/>
                    </a:solidFill>
                  </a:rPr>
                  <a:t>G2/G4/G8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6979105" y="5718528"/>
                <a:ext cx="1200149" cy="657930"/>
              </a:xfrm>
              <a:prstGeom prst="rect">
                <a:avLst/>
              </a:prstGeom>
              <a:solidFill>
                <a:srgbClr val="D7E3BF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b="1" dirty="0">
                    <a:solidFill>
                      <a:srgbClr val="000000"/>
                    </a:solidFill>
                  </a:rPr>
                  <a:t>SHG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9622487" y="4585989"/>
                <a:ext cx="1776217" cy="1035443"/>
              </a:xfrm>
              <a:prstGeom prst="rect">
                <a:avLst/>
              </a:prstGeom>
              <a:solidFill>
                <a:srgbClr val="DDD6E5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srgbClr val="000000"/>
                    </a:solidFill>
                  </a:rPr>
                  <a:t>Test structures in pixel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9617531" y="5718982"/>
                <a:ext cx="1776217" cy="657475"/>
              </a:xfrm>
              <a:prstGeom prst="rect">
                <a:avLst/>
              </a:prstGeom>
              <a:solidFill>
                <a:srgbClr val="DDD6E5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b="1" dirty="0">
                    <a:solidFill>
                      <a:srgbClr val="000000"/>
                    </a:solidFill>
                  </a:rPr>
                  <a:t>No test structure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8293556" y="6096040"/>
                <a:ext cx="1200149" cy="280417"/>
              </a:xfrm>
              <a:prstGeom prst="rect">
                <a:avLst/>
              </a:prstGeom>
              <a:solidFill>
                <a:srgbClr val="FEE599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b="1" dirty="0">
                    <a:solidFill>
                      <a:srgbClr val="000000"/>
                    </a:solidFill>
                  </a:rPr>
                  <a:t>G2/G4/G8 + FILTER</a:t>
                </a:r>
              </a:p>
            </p:txBody>
          </p:sp>
        </p:grp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27F5E-3B5F-0E44-AD9D-DCCD817A3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BF6A32-F29C-43E9-8C5E-06BC6AF6D389}"/>
              </a:ext>
            </a:extLst>
          </p:cNvPr>
          <p:cNvGrpSpPr/>
          <p:nvPr/>
        </p:nvGrpSpPr>
        <p:grpSpPr>
          <a:xfrm>
            <a:off x="841543" y="5689492"/>
            <a:ext cx="4337003" cy="547820"/>
            <a:chOff x="841543" y="5689492"/>
            <a:chExt cx="4337003" cy="547820"/>
          </a:xfrm>
        </p:grpSpPr>
        <p:sp>
          <p:nvSpPr>
            <p:cNvPr id="9" name="TextBox 8"/>
            <p:cNvSpPr txBox="1"/>
            <p:nvPr/>
          </p:nvSpPr>
          <p:spPr>
            <a:xfrm>
              <a:off x="841543" y="5691314"/>
              <a:ext cx="1395241" cy="232257"/>
            </a:xfrm>
            <a:prstGeom prst="rect">
              <a:avLst/>
            </a:prstGeom>
            <a:solidFill>
              <a:srgbClr val="EA4335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200" b="1" dirty="0">
                  <a:solidFill>
                    <a:schemeClr val="bg1"/>
                  </a:solidFill>
                </a:rPr>
                <a:t>Static gains</a:t>
              </a:r>
              <a:endParaRPr lang="en-GB" sz="1200" b="1" dirty="0" err="1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1543" y="6005055"/>
              <a:ext cx="1395241" cy="232257"/>
            </a:xfrm>
            <a:prstGeom prst="rect">
              <a:avLst/>
            </a:prstGeom>
            <a:solidFill>
              <a:srgbClr val="4285F4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000" b="1" dirty="0">
                  <a:solidFill>
                    <a:schemeClr val="bg1"/>
                  </a:solidFill>
                </a:rPr>
                <a:t>Dynamic Gain Switching</a:t>
              </a:r>
              <a:endParaRPr lang="en-GB" sz="1000" b="1" dirty="0" err="1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83305" y="5689492"/>
              <a:ext cx="1395241" cy="232257"/>
            </a:xfrm>
            <a:prstGeom prst="rect">
              <a:avLst/>
            </a:prstGeom>
            <a:solidFill>
              <a:srgbClr val="E170BE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200" b="1" dirty="0">
                  <a:solidFill>
                    <a:schemeClr val="bg1"/>
                  </a:solidFill>
                </a:rPr>
                <a:t>Charge readout</a:t>
              </a:r>
              <a:endParaRPr lang="en-GB" sz="1200" b="1" dirty="0" err="1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13413" y="6005055"/>
              <a:ext cx="1395241" cy="232257"/>
            </a:xfrm>
            <a:prstGeom prst="rect">
              <a:avLst/>
            </a:prstGeom>
            <a:solidFill>
              <a:srgbClr val="277E40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200" b="1" dirty="0">
                  <a:solidFill>
                    <a:schemeClr val="bg1"/>
                  </a:solidFill>
                </a:rPr>
                <a:t>Source follower</a:t>
              </a:r>
              <a:endParaRPr lang="en-GB" sz="1200" b="1" dirty="0" err="1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0542DE8-ACEA-DF30-8B7A-0A80C5B2C8AD}"/>
                </a:ext>
              </a:extLst>
            </p:cNvPr>
            <p:cNvSpPr txBox="1"/>
            <p:nvPr/>
          </p:nvSpPr>
          <p:spPr>
            <a:xfrm>
              <a:off x="2313413" y="5692073"/>
              <a:ext cx="1395241" cy="232257"/>
            </a:xfrm>
            <a:prstGeom prst="rect">
              <a:avLst/>
            </a:prstGeom>
            <a:solidFill>
              <a:srgbClr val="FF800E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200" b="1" dirty="0">
                  <a:solidFill>
                    <a:schemeClr val="bg1"/>
                  </a:solidFill>
                </a:rPr>
                <a:t>Alternative CDS</a:t>
              </a:r>
              <a:endParaRPr lang="en-GB" sz="1200" b="1" dirty="0" err="1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0344472" y="1268760"/>
            <a:ext cx="1480469" cy="758827"/>
            <a:chOff x="10749942" y="5693253"/>
            <a:chExt cx="1308982" cy="758827"/>
          </a:xfrm>
        </p:grpSpPr>
        <p:sp>
          <p:nvSpPr>
            <p:cNvPr id="38" name="Rectangle 37"/>
            <p:cNvSpPr/>
            <p:nvPr/>
          </p:nvSpPr>
          <p:spPr bwMode="auto">
            <a:xfrm>
              <a:off x="10749942" y="5693253"/>
              <a:ext cx="1308981" cy="136400"/>
            </a:xfrm>
            <a:prstGeom prst="rect">
              <a:avLst/>
            </a:prstGeom>
            <a:solidFill>
              <a:srgbClr val="D7E3B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Calibri" panose="020F0502020204030204" pitchFamily="34" charset="0"/>
                </a:rPr>
                <a:t>CSA</a:t>
              </a:r>
              <a:endPara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alibri" panose="020F050202020403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10749943" y="5852642"/>
              <a:ext cx="1308981" cy="136400"/>
            </a:xfrm>
            <a:prstGeom prst="rect">
              <a:avLst/>
            </a:prstGeom>
            <a:solidFill>
              <a:srgbClr val="FEE5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Calibri" panose="020F0502020204030204" pitchFamily="34" charset="0"/>
                </a:rPr>
                <a:t>CDS</a:t>
              </a:r>
              <a:endPara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10749943" y="6006236"/>
              <a:ext cx="1308981" cy="136400"/>
            </a:xfrm>
            <a:prstGeom prst="rect">
              <a:avLst/>
            </a:prstGeom>
            <a:solidFill>
              <a:srgbClr val="E5B9B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Calibri" panose="020F0502020204030204" pitchFamily="34" charset="0"/>
                </a:rPr>
                <a:t>Storage Cells</a:t>
              </a:r>
              <a:endPara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alibri" panose="020F050202020403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10749943" y="6160958"/>
              <a:ext cx="1308981" cy="136400"/>
            </a:xfrm>
            <a:prstGeom prst="rect">
              <a:avLst/>
            </a:prstGeom>
            <a:solidFill>
              <a:srgbClr val="DBEEF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Calibri" panose="020F0502020204030204" pitchFamily="34" charset="0"/>
                </a:rPr>
                <a:t>Readout</a:t>
              </a:r>
              <a:endPara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alibri" panose="020F050202020403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10749943" y="6315680"/>
              <a:ext cx="1308981" cy="136400"/>
            </a:xfrm>
            <a:prstGeom prst="rect">
              <a:avLst/>
            </a:prstGeom>
            <a:solidFill>
              <a:srgbClr val="DDD6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Calibri" panose="020F0502020204030204" pitchFamily="34" charset="0"/>
                </a:rPr>
                <a:t>Test structures</a:t>
              </a:r>
              <a:endPara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alibri" panose="020F0502020204030204" pitchFamily="34" charset="0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74A03-9957-6ABD-4761-5392066CE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2407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60" y="1803101"/>
            <a:ext cx="5913954" cy="38479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Balance of noise and dynamic range (static gains)</a:t>
            </a:r>
            <a:endParaRPr lang="en-GB" dirty="0">
              <a:latin typeface="+mn-lt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912779"/>
              </p:ext>
            </p:extLst>
          </p:nvPr>
        </p:nvGraphicFramePr>
        <p:xfrm>
          <a:off x="6312024" y="2135139"/>
          <a:ext cx="5727635" cy="2240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6124">
                  <a:extLst>
                    <a:ext uri="{9D8B030D-6E8A-4147-A177-3AD203B41FA5}">
                      <a16:colId xmlns:a16="http://schemas.microsoft.com/office/drawing/2014/main" val="1880185063"/>
                    </a:ext>
                  </a:extLst>
                </a:gridCol>
                <a:gridCol w="1140142">
                  <a:extLst>
                    <a:ext uri="{9D8B030D-6E8A-4147-A177-3AD203B41FA5}">
                      <a16:colId xmlns:a16="http://schemas.microsoft.com/office/drawing/2014/main" val="804782678"/>
                    </a:ext>
                  </a:extLst>
                </a:gridCol>
                <a:gridCol w="735464">
                  <a:extLst>
                    <a:ext uri="{9D8B030D-6E8A-4147-A177-3AD203B41FA5}">
                      <a16:colId xmlns:a16="http://schemas.microsoft.com/office/drawing/2014/main" val="3886846818"/>
                    </a:ext>
                  </a:extLst>
                </a:gridCol>
                <a:gridCol w="773229">
                  <a:extLst>
                    <a:ext uri="{9D8B030D-6E8A-4147-A177-3AD203B41FA5}">
                      <a16:colId xmlns:a16="http://schemas.microsoft.com/office/drawing/2014/main" val="1131658163"/>
                    </a:ext>
                  </a:extLst>
                </a:gridCol>
                <a:gridCol w="735464">
                  <a:extLst>
                    <a:ext uri="{9D8B030D-6E8A-4147-A177-3AD203B41FA5}">
                      <a16:colId xmlns:a16="http://schemas.microsoft.com/office/drawing/2014/main" val="1067295853"/>
                    </a:ext>
                  </a:extLst>
                </a:gridCol>
                <a:gridCol w="702404">
                  <a:extLst>
                    <a:ext uri="{9D8B030D-6E8A-4147-A177-3AD203B41FA5}">
                      <a16:colId xmlns:a16="http://schemas.microsoft.com/office/drawing/2014/main" val="3597762733"/>
                    </a:ext>
                  </a:extLst>
                </a:gridCol>
                <a:gridCol w="702404">
                  <a:extLst>
                    <a:ext uri="{9D8B030D-6E8A-4147-A177-3AD203B41FA5}">
                      <a16:colId xmlns:a16="http://schemas.microsoft.com/office/drawing/2014/main" val="3138005733"/>
                    </a:ext>
                  </a:extLst>
                </a:gridCol>
                <a:gridCol w="702404">
                  <a:extLst>
                    <a:ext uri="{9D8B030D-6E8A-4147-A177-3AD203B41FA5}">
                      <a16:colId xmlns:a16="http://schemas.microsoft.com/office/drawing/2014/main" val="3193592046"/>
                    </a:ext>
                  </a:extLst>
                </a:gridCol>
              </a:tblGrid>
              <a:tr h="256500">
                <a:tc>
                  <a:txBody>
                    <a:bodyPr/>
                    <a:lstStyle/>
                    <a:p>
                      <a:pPr algn="ctr"/>
                      <a:endParaRPr lang="en-GB" sz="11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LG-G1</a:t>
                      </a:r>
                      <a:endParaRPr lang="en-GB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LG-G2</a:t>
                      </a:r>
                      <a:endParaRPr lang="en-GB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LG-G4</a:t>
                      </a:r>
                      <a:endParaRPr lang="en-GB" sz="11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HG-G1</a:t>
                      </a:r>
                      <a:endParaRPr lang="en-GB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HG-G2</a:t>
                      </a:r>
                      <a:endParaRPr lang="en-GB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HG-G4</a:t>
                      </a:r>
                      <a:endParaRPr lang="en-GB" sz="11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4185341"/>
                  </a:ext>
                </a:extLst>
              </a:tr>
              <a:tr h="256500">
                <a:tc>
                  <a:txBody>
                    <a:bodyPr/>
                    <a:lstStyle/>
                    <a:p>
                      <a:pPr algn="r"/>
                      <a:endParaRPr lang="en-GB" sz="1100" b="1" dirty="0">
                        <a:effectLst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i="1" dirty="0">
                          <a:effectLst/>
                        </a:rPr>
                        <a:t>Default:</a:t>
                      </a:r>
                      <a:r>
                        <a:rPr lang="en-US" sz="1100" b="1" dirty="0">
                          <a:effectLst/>
                        </a:rPr>
                        <a:t> M03VM04</a:t>
                      </a:r>
                      <a:endParaRPr lang="en-GB" sz="1100" b="1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C5A82D"/>
                          </a:solidFill>
                        </a:rPr>
                        <a:t>176/79</a:t>
                      </a:r>
                      <a:endParaRPr lang="en-GB" sz="1100" b="1" dirty="0">
                        <a:solidFill>
                          <a:srgbClr val="C5A82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C5A82D"/>
                          </a:solidFill>
                        </a:rPr>
                        <a:t>175/41</a:t>
                      </a:r>
                      <a:endParaRPr lang="en-GB" sz="1100" b="1" dirty="0">
                        <a:solidFill>
                          <a:srgbClr val="C5A82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C5A82D"/>
                          </a:solidFill>
                        </a:rPr>
                        <a:t>164/21.7</a:t>
                      </a:r>
                      <a:endParaRPr lang="en-GB" sz="1100" b="1" dirty="0">
                        <a:solidFill>
                          <a:srgbClr val="C5A82D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693FF"/>
                          </a:solidFill>
                        </a:rPr>
                        <a:t>70/16</a:t>
                      </a:r>
                      <a:endParaRPr lang="en-GB" sz="1100" b="1" dirty="0">
                        <a:solidFill>
                          <a:srgbClr val="0693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693FF"/>
                          </a:solidFill>
                        </a:rPr>
                        <a:t>50/9.3</a:t>
                      </a:r>
                      <a:endParaRPr lang="en-GB" sz="1100" b="1" dirty="0">
                        <a:solidFill>
                          <a:srgbClr val="0693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693FF"/>
                          </a:solidFill>
                        </a:rPr>
                        <a:t>33.5/5.3</a:t>
                      </a:r>
                      <a:endParaRPr lang="en-GB" sz="1100" b="1" dirty="0">
                        <a:solidFill>
                          <a:srgbClr val="0693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5375643"/>
                  </a:ext>
                </a:extLst>
              </a:tr>
              <a:tr h="256500">
                <a:tc>
                  <a:txBody>
                    <a:bodyPr/>
                    <a:lstStyle/>
                    <a:p>
                      <a:pPr algn="r"/>
                      <a:endParaRPr lang="en-GB" sz="1100" b="1" dirty="0">
                        <a:effectLst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effectLst/>
                        </a:rPr>
                        <a:t>LG185BigNcap</a:t>
                      </a:r>
                      <a:endParaRPr lang="en-GB" sz="1100" b="1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C5A82D"/>
                          </a:solidFill>
                        </a:rPr>
                        <a:t>182/164</a:t>
                      </a:r>
                      <a:endParaRPr lang="en-GB" sz="1100" b="1" dirty="0">
                        <a:solidFill>
                          <a:srgbClr val="C5A82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C5A82D"/>
                          </a:solidFill>
                        </a:rPr>
                        <a:t>184/102</a:t>
                      </a:r>
                      <a:endParaRPr lang="en-GB" sz="1100" b="1" dirty="0">
                        <a:solidFill>
                          <a:srgbClr val="C5A82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C5A82D"/>
                          </a:solidFill>
                        </a:rPr>
                        <a:t>212/70</a:t>
                      </a:r>
                      <a:endParaRPr lang="en-GB" sz="1100" b="1" dirty="0">
                        <a:solidFill>
                          <a:srgbClr val="C5A82D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693FF"/>
                          </a:solidFill>
                        </a:rPr>
                        <a:t>70/17</a:t>
                      </a:r>
                      <a:endParaRPr lang="en-GB" sz="1100" b="1" dirty="0">
                        <a:solidFill>
                          <a:srgbClr val="0693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693FF"/>
                          </a:solidFill>
                        </a:rPr>
                        <a:t>52/9.8</a:t>
                      </a:r>
                      <a:endParaRPr lang="en-GB" sz="1100" b="1" dirty="0">
                        <a:solidFill>
                          <a:srgbClr val="0693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693FF"/>
                          </a:solidFill>
                        </a:rPr>
                        <a:t>37/5.5</a:t>
                      </a:r>
                      <a:endParaRPr lang="en-GB" sz="1100" b="1" dirty="0">
                        <a:solidFill>
                          <a:srgbClr val="0693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3768329"/>
                  </a:ext>
                </a:extLst>
              </a:tr>
              <a:tr h="256500">
                <a:tc>
                  <a:txBody>
                    <a:bodyPr/>
                    <a:lstStyle/>
                    <a:p>
                      <a:pPr algn="r"/>
                      <a:endParaRPr lang="en-GB" sz="1100" dirty="0">
                        <a:effectLst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1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LG-G2</a:t>
                      </a:r>
                      <a:endParaRPr lang="en-GB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LG-G4</a:t>
                      </a:r>
                      <a:endParaRPr lang="en-GB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LG-G8</a:t>
                      </a:r>
                      <a:endParaRPr lang="en-GB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SHG-G2</a:t>
                      </a:r>
                      <a:endParaRPr lang="en-GB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SHG-G4</a:t>
                      </a:r>
                      <a:endParaRPr lang="en-GB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SHG-G8</a:t>
                      </a:r>
                      <a:endParaRPr lang="en-GB" sz="11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35554"/>
                  </a:ext>
                </a:extLst>
              </a:tr>
              <a:tr h="256500">
                <a:tc>
                  <a:txBody>
                    <a:bodyPr/>
                    <a:lstStyle/>
                    <a:p>
                      <a:pPr algn="r"/>
                      <a:endParaRPr lang="en-GB" sz="1100" b="1" dirty="0">
                        <a:effectLst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effectLst/>
                        </a:rPr>
                        <a:t>SHG</a:t>
                      </a:r>
                      <a:endParaRPr lang="en-GB" sz="1100" b="1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C5A82D"/>
                          </a:solidFill>
                        </a:rPr>
                        <a:t>174/40</a:t>
                      </a:r>
                      <a:endParaRPr lang="en-GB" sz="1100" b="1" dirty="0">
                        <a:solidFill>
                          <a:srgbClr val="C5A82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C5A82D"/>
                          </a:solidFill>
                        </a:rPr>
                        <a:t>158/27</a:t>
                      </a:r>
                      <a:endParaRPr lang="en-GB" sz="1100" b="1" dirty="0">
                        <a:solidFill>
                          <a:srgbClr val="C5A82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C5A82D"/>
                          </a:solidFill>
                        </a:rPr>
                        <a:t>125/12.5</a:t>
                      </a:r>
                      <a:endParaRPr lang="en-GB" sz="1100" b="1" dirty="0">
                        <a:solidFill>
                          <a:srgbClr val="C5A82D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87718"/>
                          </a:solidFill>
                        </a:rPr>
                        <a:t>35.5/6.5</a:t>
                      </a:r>
                      <a:endParaRPr lang="en-GB" sz="1100" b="1" dirty="0">
                        <a:solidFill>
                          <a:srgbClr val="18771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87718"/>
                          </a:solidFill>
                        </a:rPr>
                        <a:t>29.5/3.9</a:t>
                      </a:r>
                      <a:endParaRPr lang="en-GB" sz="1100" b="1" dirty="0">
                        <a:solidFill>
                          <a:srgbClr val="18771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87718"/>
                          </a:solidFill>
                        </a:rPr>
                        <a:t>21.6/2.2</a:t>
                      </a:r>
                      <a:endParaRPr lang="en-GB" sz="1100" b="1" dirty="0">
                        <a:solidFill>
                          <a:srgbClr val="18771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0170395"/>
                  </a:ext>
                </a:extLst>
              </a:tr>
              <a:tr h="256500">
                <a:tc>
                  <a:txBody>
                    <a:bodyPr/>
                    <a:lstStyle/>
                    <a:p>
                      <a:pPr algn="r"/>
                      <a:endParaRPr lang="en-GB" sz="1100" b="1" dirty="0">
                        <a:effectLst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100" b="1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SHG-G2</a:t>
                      </a:r>
                      <a:endParaRPr lang="en-GB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SHG-G4</a:t>
                      </a:r>
                      <a:endParaRPr lang="en-GB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SHG-G8</a:t>
                      </a:r>
                      <a:endParaRPr lang="en-GB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SHG-G2</a:t>
                      </a:r>
                      <a:endParaRPr lang="en-GB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SHG-G4</a:t>
                      </a:r>
                      <a:endParaRPr lang="en-GB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SHG-G8</a:t>
                      </a:r>
                      <a:endParaRPr lang="en-GB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281191"/>
                  </a:ext>
                </a:extLst>
              </a:tr>
              <a:tr h="256500">
                <a:tc>
                  <a:txBody>
                    <a:bodyPr/>
                    <a:lstStyle/>
                    <a:p>
                      <a:pPr algn="r"/>
                      <a:endParaRPr lang="en-GB" sz="1100" b="1" dirty="0">
                        <a:effectLst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effectLst/>
                        </a:rPr>
                        <a:t>SHG min</a:t>
                      </a:r>
                      <a:endParaRPr lang="en-GB" sz="1100" b="1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87718"/>
                          </a:solidFill>
                        </a:rPr>
                        <a:t>32.6/6.1</a:t>
                      </a:r>
                      <a:endParaRPr lang="en-GB" sz="1100" b="1" dirty="0">
                        <a:solidFill>
                          <a:srgbClr val="18771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87718"/>
                          </a:solidFill>
                        </a:rPr>
                        <a:t>28.6/3.6</a:t>
                      </a:r>
                      <a:endParaRPr lang="en-GB" sz="1100" b="1" dirty="0">
                        <a:solidFill>
                          <a:srgbClr val="18771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87718"/>
                          </a:solidFill>
                        </a:rPr>
                        <a:t>20.5/2</a:t>
                      </a:r>
                      <a:endParaRPr lang="en-GB" sz="1100" b="1" dirty="0">
                        <a:solidFill>
                          <a:srgbClr val="187718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87718"/>
                          </a:solidFill>
                        </a:rPr>
                        <a:t>32.8/6</a:t>
                      </a:r>
                      <a:endParaRPr lang="en-GB" sz="1100" b="1" dirty="0">
                        <a:solidFill>
                          <a:srgbClr val="18771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87718"/>
                          </a:solidFill>
                        </a:rPr>
                        <a:t>28/3.6</a:t>
                      </a:r>
                      <a:endParaRPr lang="en-GB" sz="1100" b="1" dirty="0">
                        <a:solidFill>
                          <a:srgbClr val="18771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87718"/>
                          </a:solidFill>
                        </a:rPr>
                        <a:t>20.1/2</a:t>
                      </a:r>
                      <a:endParaRPr lang="en-GB" sz="1100" b="1" dirty="0">
                        <a:solidFill>
                          <a:srgbClr val="18771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1899674"/>
                  </a:ext>
                </a:extLst>
              </a:tr>
              <a:tr h="256500">
                <a:tc>
                  <a:txBody>
                    <a:bodyPr/>
                    <a:lstStyle/>
                    <a:p>
                      <a:pPr algn="r"/>
                      <a:endParaRPr lang="en-GB" sz="1100" b="1" dirty="0">
                        <a:effectLst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effectLst/>
                        </a:rPr>
                        <a:t>SHG min </a:t>
                      </a:r>
                      <a:r>
                        <a:rPr lang="en-US" sz="1100" b="1" dirty="0" err="1">
                          <a:effectLst/>
                        </a:rPr>
                        <a:t>filt</a:t>
                      </a:r>
                      <a:endParaRPr lang="en-GB" sz="1100" b="1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87718"/>
                          </a:solidFill>
                        </a:rPr>
                        <a:t>30.5/6.4</a:t>
                      </a:r>
                      <a:endParaRPr lang="en-GB" sz="1100" b="1" dirty="0">
                        <a:solidFill>
                          <a:srgbClr val="18771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87718"/>
                          </a:solidFill>
                        </a:rPr>
                        <a:t>26.2/3.7</a:t>
                      </a:r>
                      <a:endParaRPr lang="en-GB" sz="1100" b="1" dirty="0">
                        <a:solidFill>
                          <a:srgbClr val="18771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87718"/>
                          </a:solidFill>
                        </a:rPr>
                        <a:t>19.3/2.1</a:t>
                      </a:r>
                      <a:endParaRPr lang="en-GB" sz="1100" b="1" dirty="0">
                        <a:solidFill>
                          <a:srgbClr val="187718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87718"/>
                          </a:solidFill>
                        </a:rPr>
                        <a:t>30.5/6.2</a:t>
                      </a:r>
                      <a:endParaRPr lang="en-GB" sz="1100" b="1" dirty="0">
                        <a:solidFill>
                          <a:srgbClr val="18771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87718"/>
                          </a:solidFill>
                        </a:rPr>
                        <a:t>25.1/3.7</a:t>
                      </a:r>
                      <a:endParaRPr lang="en-GB" sz="1100" b="1" dirty="0">
                        <a:solidFill>
                          <a:srgbClr val="18771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87718"/>
                          </a:solidFill>
                        </a:rPr>
                        <a:t>18.9/2.1</a:t>
                      </a:r>
                      <a:endParaRPr lang="en-GB" sz="1100" b="1" dirty="0">
                        <a:solidFill>
                          <a:srgbClr val="18771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399773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737647" y="1891593"/>
            <a:ext cx="4212460" cy="24354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dirty="0">
                <a:solidFill>
                  <a:srgbClr val="000000"/>
                </a:solidFill>
              </a:rPr>
              <a:t>Noise [e</a:t>
            </a:r>
            <a:r>
              <a:rPr lang="en-US" sz="1400" b="1" baseline="30000" dirty="0">
                <a:solidFill>
                  <a:srgbClr val="000000"/>
                </a:solidFill>
              </a:rPr>
              <a:t>-</a:t>
            </a:r>
            <a:r>
              <a:rPr lang="en-US" sz="1400" b="1" dirty="0">
                <a:solidFill>
                  <a:srgbClr val="000000"/>
                </a:solidFill>
              </a:rPr>
              <a:t>] / Dynamic range [12 keV photons]</a:t>
            </a:r>
            <a:endParaRPr lang="en-GB" sz="1400" b="1" dirty="0" err="1">
              <a:solidFill>
                <a:srgbClr val="00000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909216" y="4722810"/>
            <a:ext cx="3147833" cy="1193863"/>
            <a:chOff x="6706468" y="5322042"/>
            <a:chExt cx="3147833" cy="1193863"/>
          </a:xfrm>
        </p:grpSpPr>
        <p:sp>
          <p:nvSpPr>
            <p:cNvPr id="36" name="Oval 35"/>
            <p:cNvSpPr/>
            <p:nvPr/>
          </p:nvSpPr>
          <p:spPr bwMode="auto">
            <a:xfrm>
              <a:off x="6706468" y="5322042"/>
              <a:ext cx="204593" cy="204593"/>
            </a:xfrm>
            <a:prstGeom prst="ellipse">
              <a:avLst/>
            </a:prstGeom>
            <a:solidFill>
              <a:srgbClr val="2B7EB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1</a:t>
              </a:r>
              <a:endParaRPr kumimoji="0" lang="en-GB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6710810" y="5569359"/>
              <a:ext cx="204593" cy="204593"/>
            </a:xfrm>
            <a:prstGeom prst="ellipse">
              <a:avLst/>
            </a:prstGeom>
            <a:solidFill>
              <a:srgbClr val="FF7E0D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2</a:t>
              </a:r>
              <a:endParaRPr kumimoji="0" lang="en-GB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6706468" y="5816676"/>
              <a:ext cx="204593" cy="204593"/>
            </a:xfrm>
            <a:prstGeom prst="ellipse">
              <a:avLst/>
            </a:prstGeom>
            <a:solidFill>
              <a:srgbClr val="2DA02D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3</a:t>
              </a:r>
              <a:endParaRPr kumimoji="0" lang="en-GB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6706468" y="6063994"/>
              <a:ext cx="204593" cy="204593"/>
            </a:xfrm>
            <a:prstGeom prst="ellipse">
              <a:avLst/>
            </a:prstGeom>
            <a:solidFill>
              <a:srgbClr val="D6272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4</a:t>
              </a:r>
              <a:endParaRPr kumimoji="0" lang="en-GB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6706468" y="6311312"/>
              <a:ext cx="204593" cy="204593"/>
            </a:xfrm>
            <a:prstGeom prst="ellipse">
              <a:avLst/>
            </a:prstGeom>
            <a:solidFill>
              <a:srgbClr val="9366BC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5</a:t>
              </a:r>
              <a:endParaRPr kumimoji="0" lang="en-GB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6979106" y="5333249"/>
              <a:ext cx="2875195" cy="1174775"/>
              <a:chOff x="6979106" y="4585989"/>
              <a:chExt cx="2875195" cy="1790469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6979106" y="4585989"/>
                <a:ext cx="650802" cy="280417"/>
              </a:xfrm>
              <a:prstGeom prst="rect">
                <a:avLst/>
              </a:prstGeom>
              <a:solidFill>
                <a:srgbClr val="D7E3BF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srgbClr val="000000"/>
                    </a:solidFill>
                  </a:rPr>
                  <a:t>HG / LG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697862" y="4585989"/>
                <a:ext cx="1190625" cy="657931"/>
              </a:xfrm>
              <a:prstGeom prst="rect">
                <a:avLst/>
              </a:prstGeom>
              <a:solidFill>
                <a:srgbClr val="FEE599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srgbClr val="000000"/>
                    </a:solidFill>
                  </a:rPr>
                  <a:t>G1/G2/G4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979106" y="4963501"/>
                <a:ext cx="650802" cy="280417"/>
              </a:xfrm>
              <a:prstGeom prst="rect">
                <a:avLst/>
              </a:prstGeom>
              <a:solidFill>
                <a:srgbClr val="D7E3BF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srgbClr val="000000"/>
                    </a:solidFill>
                  </a:rPr>
                  <a:t>HG / SLG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979106" y="5341015"/>
                <a:ext cx="650802" cy="280417"/>
              </a:xfrm>
              <a:prstGeom prst="rect">
                <a:avLst/>
              </a:prstGeom>
              <a:solidFill>
                <a:srgbClr val="D7E3BF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srgbClr val="000000"/>
                    </a:solidFill>
                  </a:rPr>
                  <a:t>SHG / LG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7697862" y="5341015"/>
                <a:ext cx="1190625" cy="657929"/>
              </a:xfrm>
              <a:prstGeom prst="rect">
                <a:avLst/>
              </a:prstGeom>
              <a:solidFill>
                <a:srgbClr val="FEE599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srgbClr val="000000"/>
                    </a:solidFill>
                  </a:rPr>
                  <a:t>G2/G4/G8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979106" y="5718527"/>
                <a:ext cx="650802" cy="657931"/>
              </a:xfrm>
              <a:prstGeom prst="rect">
                <a:avLst/>
              </a:prstGeom>
              <a:solidFill>
                <a:srgbClr val="D7E3BF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srgbClr val="000000"/>
                    </a:solidFill>
                  </a:rPr>
                  <a:t>SHG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961397" y="4585989"/>
                <a:ext cx="892904" cy="1035443"/>
              </a:xfrm>
              <a:prstGeom prst="rect">
                <a:avLst/>
              </a:prstGeom>
              <a:solidFill>
                <a:srgbClr val="DDD6E5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srgbClr val="000000"/>
                    </a:solidFill>
                  </a:rPr>
                  <a:t>Test structures in pixel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956441" y="5718982"/>
                <a:ext cx="892904" cy="657475"/>
              </a:xfrm>
              <a:prstGeom prst="rect">
                <a:avLst/>
              </a:prstGeom>
              <a:solidFill>
                <a:srgbClr val="DDD6E5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srgbClr val="000000"/>
                    </a:solidFill>
                  </a:rPr>
                  <a:t>No test structure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688338" y="6096040"/>
                <a:ext cx="1200149" cy="280417"/>
              </a:xfrm>
              <a:prstGeom prst="rect">
                <a:avLst/>
              </a:prstGeom>
              <a:solidFill>
                <a:srgbClr val="FEE599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srgbClr val="000000"/>
                    </a:solidFill>
                  </a:rPr>
                  <a:t>G2/G4/G8 + FILTER</a:t>
                </a:r>
              </a:p>
            </p:txBody>
          </p:sp>
        </p:grpSp>
      </p:grpSp>
      <p:sp>
        <p:nvSpPr>
          <p:cNvPr id="23" name="Oval 22"/>
          <p:cNvSpPr/>
          <p:nvPr/>
        </p:nvSpPr>
        <p:spPr bwMode="auto">
          <a:xfrm>
            <a:off x="6332124" y="2526635"/>
            <a:ext cx="204593" cy="204593"/>
          </a:xfrm>
          <a:prstGeom prst="ellipse">
            <a:avLst/>
          </a:prstGeom>
          <a:solidFill>
            <a:srgbClr val="2B7EB8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1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6332124" y="2865134"/>
            <a:ext cx="204593" cy="204593"/>
          </a:xfrm>
          <a:prstGeom prst="ellipse">
            <a:avLst/>
          </a:prstGeom>
          <a:solidFill>
            <a:srgbClr val="FF7E0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2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6332125" y="3383119"/>
            <a:ext cx="204593" cy="204593"/>
          </a:xfrm>
          <a:prstGeom prst="ellipse">
            <a:avLst/>
          </a:prstGeom>
          <a:solidFill>
            <a:srgbClr val="2DA02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3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332126" y="3906696"/>
            <a:ext cx="204593" cy="200821"/>
          </a:xfrm>
          <a:prstGeom prst="ellipse">
            <a:avLst/>
          </a:prstGeom>
          <a:solidFill>
            <a:srgbClr val="D62728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4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6332126" y="4160511"/>
            <a:ext cx="204593" cy="204593"/>
          </a:xfrm>
          <a:prstGeom prst="ellipse">
            <a:avLst/>
          </a:prstGeom>
          <a:solidFill>
            <a:srgbClr val="9366B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5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E4926-AEAD-445C-67A5-CB280D8E4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E02C67-1D94-56EA-FF19-5921BD86D273}"/>
              </a:ext>
            </a:extLst>
          </p:cNvPr>
          <p:cNvSpPr txBox="1"/>
          <p:nvPr/>
        </p:nvSpPr>
        <p:spPr>
          <a:xfrm>
            <a:off x="2773378" y="6097083"/>
            <a:ext cx="71174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000" dirty="0">
                <a:solidFill>
                  <a:schemeClr val="bg2"/>
                </a:solidFill>
              </a:rPr>
              <a:t>J. Heymes </a:t>
            </a:r>
            <a:r>
              <a:rPr lang="en-GB" sz="1000" i="1" dirty="0">
                <a:solidFill>
                  <a:schemeClr val="bg2"/>
                </a:solidFill>
              </a:rPr>
              <a:t>et al.,</a:t>
            </a:r>
            <a:r>
              <a:rPr lang="en-GB" sz="1000" dirty="0">
                <a:solidFill>
                  <a:schemeClr val="bg2"/>
                </a:solidFill>
              </a:rPr>
              <a:t> Balancing gain and dynamic range in a 25 µm pitch hybrid pixel detector, </a:t>
            </a:r>
            <a:r>
              <a:rPr lang="en-GB" sz="1000" dirty="0">
                <a:solidFill>
                  <a:schemeClr val="bg2"/>
                </a:solidFill>
                <a:effectLst/>
              </a:rPr>
              <a:t>2024 </a:t>
            </a:r>
            <a:r>
              <a:rPr lang="en-GB" sz="1000" i="1" dirty="0">
                <a:solidFill>
                  <a:schemeClr val="bg2"/>
                </a:solidFill>
                <a:effectLst/>
              </a:rPr>
              <a:t>JINST</a:t>
            </a:r>
            <a:r>
              <a:rPr lang="en-GB" sz="1000" dirty="0">
                <a:solidFill>
                  <a:schemeClr val="bg2"/>
                </a:solidFill>
                <a:effectLst/>
              </a:rPr>
              <a:t> </a:t>
            </a:r>
            <a:r>
              <a:rPr lang="en-GB" sz="1000" b="1" dirty="0">
                <a:solidFill>
                  <a:schemeClr val="bg2"/>
                </a:solidFill>
                <a:effectLst/>
              </a:rPr>
              <a:t>19</a:t>
            </a:r>
            <a:r>
              <a:rPr lang="en-GB" sz="1000" dirty="0">
                <a:solidFill>
                  <a:schemeClr val="bg2"/>
                </a:solidFill>
                <a:effectLst/>
              </a:rPr>
              <a:t> C01012</a:t>
            </a:r>
            <a:endParaRPr kumimoji="0" lang="en-US" sz="1000" b="0" i="0" u="none" strike="noStrike" kern="1200" cap="none" spc="0" normalizeH="0" baseline="3000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A8626C-8627-B730-4EE2-40D222CB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25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59369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78DE4D-B86A-6D39-11F8-8E6995AA6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Alternative CDS performance</a:t>
            </a:r>
            <a:endParaRPr lang="de-CH" dirty="0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B7E0D1-EEC3-E71E-B464-F39E54662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D37F2E-C249-3A13-5B8F-9EDAE326F570}"/>
              </a:ext>
            </a:extLst>
          </p:cNvPr>
          <p:cNvGrpSpPr/>
          <p:nvPr/>
        </p:nvGrpSpPr>
        <p:grpSpPr>
          <a:xfrm>
            <a:off x="191344" y="1146437"/>
            <a:ext cx="5170598" cy="4975356"/>
            <a:chOff x="6927709" y="1225819"/>
            <a:chExt cx="5170598" cy="49753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46184B-A460-B0D7-3F7A-5C3252CEA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27709" y="1225819"/>
              <a:ext cx="5170598" cy="25627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94400A-8F0D-5F6C-6E00-B26C7626A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44352" y="3665724"/>
              <a:ext cx="4687159" cy="253545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58C9EA-E89D-C074-89ED-69EE50870DD5}"/>
                </a:ext>
              </a:extLst>
            </p:cNvPr>
            <p:cNvSpPr txBox="1"/>
            <p:nvPr/>
          </p:nvSpPr>
          <p:spPr>
            <a:xfrm>
              <a:off x="8832304" y="1768239"/>
              <a:ext cx="1311366" cy="350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b="1" dirty="0">
                  <a:solidFill>
                    <a:srgbClr val="2B7EB8"/>
                  </a:solidFill>
                </a:rPr>
                <a:t>Passive CDS</a:t>
              </a:r>
              <a:endParaRPr lang="en-GB" sz="1800" b="1" dirty="0" err="1">
                <a:solidFill>
                  <a:srgbClr val="2B7EB8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27AC4DD-A1CD-AABB-326F-5BC4929640FE}"/>
                </a:ext>
              </a:extLst>
            </p:cNvPr>
            <p:cNvSpPr txBox="1"/>
            <p:nvPr/>
          </p:nvSpPr>
          <p:spPr>
            <a:xfrm>
              <a:off x="8904312" y="4261194"/>
              <a:ext cx="1311366" cy="350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b="1" dirty="0">
                  <a:solidFill>
                    <a:srgbClr val="FF7E0D"/>
                  </a:solidFill>
                </a:rPr>
                <a:t>No CDS</a:t>
              </a:r>
              <a:endParaRPr lang="en-GB" sz="1800" b="1" dirty="0" err="1">
                <a:solidFill>
                  <a:srgbClr val="FF7E0D"/>
                </a:solidFill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C8CA65E-4D99-9977-383B-03967E1670A9}"/>
                </a:ext>
              </a:extLst>
            </p:cNvPr>
            <p:cNvGrpSpPr/>
            <p:nvPr/>
          </p:nvGrpSpPr>
          <p:grpSpPr>
            <a:xfrm>
              <a:off x="10344472" y="1268760"/>
              <a:ext cx="1480469" cy="758827"/>
              <a:chOff x="10749942" y="5693253"/>
              <a:chExt cx="1308982" cy="758827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8BEAB17-70AD-C8C1-C18C-7ACF504BCB71}"/>
                  </a:ext>
                </a:extLst>
              </p:cNvPr>
              <p:cNvSpPr/>
              <p:nvPr/>
            </p:nvSpPr>
            <p:spPr bwMode="auto">
              <a:xfrm>
                <a:off x="10749942" y="5693253"/>
                <a:ext cx="1308981" cy="136400"/>
              </a:xfrm>
              <a:prstGeom prst="rect">
                <a:avLst/>
              </a:prstGeom>
              <a:solidFill>
                <a:srgbClr val="D7E3B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Calibri" panose="020F0502020204030204" pitchFamily="34" charset="0"/>
                  </a:rPr>
                  <a:t>CSA</a:t>
                </a:r>
                <a:endPara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Calibri" panose="020F0502020204030204" pitchFamily="3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EF34062-D625-10E7-D5C2-5CE5085753EE}"/>
                  </a:ext>
                </a:extLst>
              </p:cNvPr>
              <p:cNvSpPr/>
              <p:nvPr/>
            </p:nvSpPr>
            <p:spPr bwMode="auto">
              <a:xfrm>
                <a:off x="10749943" y="5852642"/>
                <a:ext cx="1308981" cy="136400"/>
              </a:xfrm>
              <a:prstGeom prst="rect">
                <a:avLst/>
              </a:prstGeom>
              <a:solidFill>
                <a:srgbClr val="FEE5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Calibri" panose="020F0502020204030204" pitchFamily="34" charset="0"/>
                  </a:rPr>
                  <a:t>CDS</a:t>
                </a:r>
                <a:endPara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Calibri" panose="020F0502020204030204" pitchFamily="34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E9CB8E5-903F-3F7A-B102-E9C38823A45F}"/>
                  </a:ext>
                </a:extLst>
              </p:cNvPr>
              <p:cNvSpPr/>
              <p:nvPr/>
            </p:nvSpPr>
            <p:spPr bwMode="auto">
              <a:xfrm>
                <a:off x="10749943" y="6006236"/>
                <a:ext cx="1308981" cy="136400"/>
              </a:xfrm>
              <a:prstGeom prst="rect">
                <a:avLst/>
              </a:prstGeom>
              <a:solidFill>
                <a:srgbClr val="E5B9B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Calibri" panose="020F0502020204030204" pitchFamily="34" charset="0"/>
                  </a:rPr>
                  <a:t>Storage Cells</a:t>
                </a:r>
                <a:endPara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Calibri" panose="020F0502020204030204" pitchFamily="34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6466EA8-2E31-5D02-AFFD-BB3F45887BA0}"/>
                  </a:ext>
                </a:extLst>
              </p:cNvPr>
              <p:cNvSpPr/>
              <p:nvPr/>
            </p:nvSpPr>
            <p:spPr bwMode="auto">
              <a:xfrm>
                <a:off x="10749943" y="6160958"/>
                <a:ext cx="1308981" cy="136400"/>
              </a:xfrm>
              <a:prstGeom prst="rect">
                <a:avLst/>
              </a:prstGeom>
              <a:solidFill>
                <a:srgbClr val="DBEEF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Calibri" panose="020F0502020204030204" pitchFamily="34" charset="0"/>
                  </a:rPr>
                  <a:t>Readout</a:t>
                </a:r>
                <a:endPara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Calibri" panose="020F0502020204030204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BBAD14-6B14-91EA-C71A-7F8A5DA7526F}"/>
                  </a:ext>
                </a:extLst>
              </p:cNvPr>
              <p:cNvSpPr/>
              <p:nvPr/>
            </p:nvSpPr>
            <p:spPr bwMode="auto">
              <a:xfrm>
                <a:off x="10749943" y="6315680"/>
                <a:ext cx="1308981" cy="136400"/>
              </a:xfrm>
              <a:prstGeom prst="rect">
                <a:avLst/>
              </a:prstGeom>
              <a:solidFill>
                <a:srgbClr val="DDD6E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Calibri" panose="020F0502020204030204" pitchFamily="34" charset="0"/>
                  </a:rPr>
                  <a:t>Test structures</a:t>
                </a:r>
                <a:endPara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560DBC4-61FA-DAC1-8DD9-8351BFDF81C1}"/>
              </a:ext>
            </a:extLst>
          </p:cNvPr>
          <p:cNvGrpSpPr/>
          <p:nvPr/>
        </p:nvGrpSpPr>
        <p:grpSpPr>
          <a:xfrm>
            <a:off x="5538988" y="1178051"/>
            <a:ext cx="6408712" cy="4698928"/>
            <a:chOff x="551384" y="1610392"/>
            <a:chExt cx="6408712" cy="46989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542FE4-DD29-9846-0448-1D9015FDD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1384" y="1610392"/>
              <a:ext cx="6376325" cy="414878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398BAE-F9E6-6DF3-E7F6-14ACBB607F38}"/>
                </a:ext>
              </a:extLst>
            </p:cNvPr>
            <p:cNvSpPr txBox="1"/>
            <p:nvPr/>
          </p:nvSpPr>
          <p:spPr>
            <a:xfrm>
              <a:off x="4317770" y="5816877"/>
              <a:ext cx="2642326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X-ray tube w/ W anode</a:t>
              </a:r>
            </a:p>
            <a:p>
              <a:pPr algn="l"/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Mo target (Mo-K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α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=17.478 keV)</a:t>
              </a:r>
              <a:endParaRPr lang="en-GB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D58C091-F66E-E2B9-08CB-33B511820A42}"/>
                </a:ext>
              </a:extLst>
            </p:cNvPr>
            <p:cNvSpPr txBox="1"/>
            <p:nvPr/>
          </p:nvSpPr>
          <p:spPr>
            <a:xfrm>
              <a:off x="1271464" y="5786119"/>
              <a:ext cx="240726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400" i="1" dirty="0"/>
                <a:t>Standard architecture in HG: </a:t>
              </a:r>
            </a:p>
            <a:p>
              <a:r>
                <a:rPr lang="en-US" sz="1400" i="1" dirty="0"/>
                <a:t>G1: 70 e</a:t>
              </a:r>
              <a:r>
                <a:rPr lang="en-US" sz="1400" i="1" baseline="30000" dirty="0"/>
                <a:t>-</a:t>
              </a:r>
              <a:r>
                <a:rPr lang="en-US" sz="1400" i="1" dirty="0"/>
                <a:t>, G2: 50 e</a:t>
              </a:r>
              <a:r>
                <a:rPr lang="en-US" sz="1400" i="1" baseline="30000" dirty="0"/>
                <a:t>-</a:t>
              </a:r>
              <a:r>
                <a:rPr lang="en-US" sz="1400" i="1" dirty="0"/>
                <a:t>, G4: 33.5 e</a:t>
              </a:r>
              <a:r>
                <a:rPr lang="en-US" sz="1400" i="1" baseline="30000" dirty="0"/>
                <a:t>-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56A570A-F293-5E2D-ADDA-908C18A45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60654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AEB6E-1713-15ED-0E45-9122A22C5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71615E1-B286-5953-F7C5-B94250C25960}"/>
              </a:ext>
            </a:extLst>
          </p:cNvPr>
          <p:cNvSpPr txBox="1"/>
          <p:nvPr/>
        </p:nvSpPr>
        <p:spPr>
          <a:xfrm>
            <a:off x="1703511" y="1196752"/>
            <a:ext cx="8784496" cy="4801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endParaRPr lang="en-GB" sz="1400" b="1" dirty="0"/>
          </a:p>
          <a:p>
            <a:pPr algn="ctr"/>
            <a:endParaRPr lang="en-GB" sz="1400" b="1" dirty="0"/>
          </a:p>
          <a:p>
            <a:pPr algn="ctr"/>
            <a:endParaRPr lang="en-GB" sz="2000" b="1" dirty="0"/>
          </a:p>
          <a:p>
            <a:pPr algn="ctr"/>
            <a:r>
              <a:rPr lang="en-GB" b="1" dirty="0"/>
              <a:t>PIXEL DESIGN</a:t>
            </a:r>
          </a:p>
          <a:p>
            <a:pPr algn="ctr"/>
            <a:endParaRPr lang="en-GB" sz="1400" b="1" dirty="0"/>
          </a:p>
          <a:p>
            <a:pPr algn="ctr"/>
            <a:endParaRPr lang="en-GB" sz="1400" b="1" dirty="0"/>
          </a:p>
          <a:p>
            <a:pPr algn="ctr"/>
            <a:endParaRPr lang="en-GB" sz="2000" b="1" dirty="0"/>
          </a:p>
          <a:p>
            <a:pPr algn="ctr"/>
            <a:r>
              <a:rPr lang="en-GB" b="1" dirty="0"/>
              <a:t>ANALOG READOUT CHAIN</a:t>
            </a:r>
          </a:p>
          <a:p>
            <a:pPr algn="ctr"/>
            <a:endParaRPr lang="en-GB" sz="1400" b="1" dirty="0"/>
          </a:p>
          <a:p>
            <a:pPr algn="ctr"/>
            <a:endParaRPr lang="en-GB" sz="1400" b="1" dirty="0"/>
          </a:p>
          <a:p>
            <a:pPr algn="ctr"/>
            <a:endParaRPr lang="en-GB" sz="1400" b="1" dirty="0"/>
          </a:p>
          <a:p>
            <a:pPr algn="ctr"/>
            <a:endParaRPr lang="en-GB" sz="1400" b="1" dirty="0"/>
          </a:p>
          <a:p>
            <a:pPr algn="ctr"/>
            <a:endParaRPr lang="en-GB" sz="1400" b="1" dirty="0"/>
          </a:p>
          <a:p>
            <a:pPr algn="ctr"/>
            <a:endParaRPr lang="en-GB" sz="2000" b="1" dirty="0"/>
          </a:p>
          <a:p>
            <a:pPr algn="ctr"/>
            <a:r>
              <a:rPr lang="en-GB" b="1" dirty="0"/>
              <a:t>CONSIDERATION FOR POWER, BIASES, AND SAMPLING</a:t>
            </a:r>
          </a:p>
          <a:p>
            <a:pPr algn="ctr"/>
            <a:endParaRPr lang="en-GB" b="1" dirty="0"/>
          </a:p>
          <a:p>
            <a:pPr algn="ctr"/>
            <a:endParaRPr lang="en-GB" b="1" dirty="0"/>
          </a:p>
          <a:p>
            <a:pPr algn="ctr"/>
            <a:endParaRPr lang="en-GB" b="1" dirty="0"/>
          </a:p>
          <a:p>
            <a:pPr algn="ctr"/>
            <a:endParaRPr lang="LID4096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568FEE-D9CB-7D23-AB66-468A04AE3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pic>
        <p:nvPicPr>
          <p:cNvPr id="7" name="Picture 114">
            <a:extLst>
              <a:ext uri="{FF2B5EF4-FFF2-40B4-BE49-F238E27FC236}">
                <a16:creationId xmlns:a16="http://schemas.microsoft.com/office/drawing/2014/main" id="{0B07D56F-1DD4-A17B-D164-281033480E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9" t="31215" r="47147" b="33361"/>
          <a:stretch/>
        </p:blipFill>
        <p:spPr>
          <a:xfrm>
            <a:off x="0" y="1412776"/>
            <a:ext cx="1703513" cy="4287083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A close-up of a computer chip&#10;&#10;Description automatically generated">
            <a:extLst>
              <a:ext uri="{FF2B5EF4-FFF2-40B4-BE49-F238E27FC236}">
                <a16:creationId xmlns:a16="http://schemas.microsoft.com/office/drawing/2014/main" id="{9FA2331C-4271-11AB-3EA3-8F04DF6C08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0251" r="54054" b="14420"/>
          <a:stretch/>
        </p:blipFill>
        <p:spPr>
          <a:xfrm>
            <a:off x="10488489" y="1412775"/>
            <a:ext cx="1703514" cy="4287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CCC9B4-9F60-A892-C59A-B372F50D86F0}"/>
              </a:ext>
            </a:extLst>
          </p:cNvPr>
          <p:cNvSpPr txBox="1"/>
          <p:nvPr/>
        </p:nvSpPr>
        <p:spPr>
          <a:xfrm>
            <a:off x="1703511" y="692696"/>
            <a:ext cx="3168353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400" b="1" dirty="0"/>
              <a:t>MÖNCH0.4 LESSONS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61E833-F438-4C6D-9AC7-3E5635FE64FC}"/>
              </a:ext>
            </a:extLst>
          </p:cNvPr>
          <p:cNvSpPr txBox="1"/>
          <p:nvPr/>
        </p:nvSpPr>
        <p:spPr>
          <a:xfrm>
            <a:off x="7272809" y="692696"/>
            <a:ext cx="321568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400" b="1" dirty="0"/>
              <a:t>MÖNCH0.5 CONCEPT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D5B434-8D54-91F4-AFDC-7FAE216B6357}"/>
              </a:ext>
            </a:extLst>
          </p:cNvPr>
          <p:cNvSpPr txBox="1"/>
          <p:nvPr/>
        </p:nvSpPr>
        <p:spPr>
          <a:xfrm>
            <a:off x="1776000" y="1196752"/>
            <a:ext cx="4320000" cy="45550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19 pixel variants (10 DGS, 9 Static) </a:t>
            </a:r>
            <a:br>
              <a:rPr lang="en-GB" sz="1400" dirty="0"/>
            </a:br>
            <a:r>
              <a:rPr lang="en-GB" sz="1400" dirty="0">
                <a:sym typeface="Wingdings" panose="05000000000000000000" pitchFamily="2" charset="2"/>
              </a:rPr>
              <a:t> Too many with shared biases and signals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sym typeface="Wingdings" panose="05000000000000000000" pitchFamily="2" charset="2"/>
              </a:rPr>
              <a:t>400 x 400 pixels, 1 x 1 cm</a:t>
            </a:r>
            <a:r>
              <a:rPr lang="en-GB" sz="1400" baseline="30000" dirty="0">
                <a:sym typeface="Wingdings" panose="05000000000000000000" pitchFamily="2" charset="2"/>
              </a:rPr>
              <a:t>2</a:t>
            </a:r>
            <a:endParaRPr lang="en-GB" sz="1400" dirty="0">
              <a:sym typeface="Wingdings" panose="05000000000000000000" pitchFamily="2" charset="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Higher CSA gain and/or sacrificed testability </a:t>
            </a:r>
            <a:br>
              <a:rPr lang="en-GB" sz="1400" dirty="0"/>
            </a:br>
            <a:r>
              <a:rPr lang="en-GB" sz="1400" dirty="0">
                <a:sym typeface="Wingdings" panose="05000000000000000000" pitchFamily="2" charset="2"/>
              </a:rPr>
              <a:t> Lower noise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sym typeface="Wingdings" panose="05000000000000000000" pitchFamily="2" charset="2"/>
              </a:rPr>
              <a:t>Passive CDS can be considered for power reduction</a:t>
            </a:r>
          </a:p>
          <a:p>
            <a:pPr algn="l"/>
            <a:endParaRPr lang="en-GB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Pixel buffer: source follower (offset sensitive to temperature, reduced range, non-linearities)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Improvement on the linearity and stability required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Fast settling times needed for fast frame rates in a large chip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Specific attention on power distribution required for a full scale ASIC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On-chip DAC would be preferred for stability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On-chip ADCs would improve the performance </a:t>
            </a:r>
            <a:endParaRPr lang="LID4096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E3FDA8-A3DB-50C7-DEE7-DBB61C8C48D4}"/>
              </a:ext>
            </a:extLst>
          </p:cNvPr>
          <p:cNvSpPr txBox="1"/>
          <p:nvPr/>
        </p:nvSpPr>
        <p:spPr>
          <a:xfrm>
            <a:off x="6240015" y="1196752"/>
            <a:ext cx="4320481" cy="477053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6 pixel designs with limited variations</a:t>
            </a:r>
            <a:br>
              <a:rPr lang="en-GB" sz="1400" dirty="0"/>
            </a:br>
            <a:r>
              <a:rPr lang="en-GB" sz="1400" dirty="0">
                <a:sym typeface="Wingdings" panose="05000000000000000000" pitchFamily="2" charset="2"/>
              </a:rPr>
              <a:t> Uniform behaviour</a:t>
            </a:r>
            <a:endParaRPr lang="en-GB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160 x 150 pixels, 4 x 3.75 mm</a:t>
            </a:r>
            <a:r>
              <a:rPr lang="en-GB" sz="1400" baseline="30000" dirty="0"/>
              <a:t>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Increased CSA Gain (low feedback capacitance)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Non selectable CDS gain (+ 1 passive CDS variant)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Minimal testability (1 variant without any)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Pixel buffer: class AB differential amplifier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Full </a:t>
            </a:r>
            <a:r>
              <a:rPr lang="en-GB" sz="1400" dirty="0" err="1"/>
              <a:t>analog</a:t>
            </a:r>
            <a:r>
              <a:rPr lang="en-GB" sz="1400" dirty="0"/>
              <a:t> chain redesigned for fast settling time, high-linearity and capable of driving high capacitive loads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Large capacitor at the bottom of the column to emulate MÖNCH1.0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Special care on power distribution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Internal DACs available </a:t>
            </a:r>
            <a:br>
              <a:rPr lang="en-GB" sz="1400" dirty="0"/>
            </a:br>
            <a:r>
              <a:rPr lang="en-GB" sz="1400" dirty="0"/>
              <a:t>(adapted from Matterhorn0.2)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On chip ADC-SAR-05 prototype</a:t>
            </a:r>
            <a:r>
              <a:rPr lang="en-GB" sz="1400" baseline="30000" dirty="0"/>
              <a:t>1</a:t>
            </a:r>
            <a:br>
              <a:rPr lang="en-GB" sz="1400" dirty="0"/>
            </a:br>
            <a:r>
              <a:rPr lang="en-GB" sz="1400" dirty="0"/>
              <a:t>(can be connected to MÖNCH via the PCB)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974CE6-1CB2-C9C9-91CE-D6269582B354}"/>
              </a:ext>
            </a:extLst>
          </p:cNvPr>
          <p:cNvSpPr txBox="1"/>
          <p:nvPr/>
        </p:nvSpPr>
        <p:spPr>
          <a:xfrm>
            <a:off x="5663952" y="6165304"/>
            <a:ext cx="63367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1</a:t>
            </a:r>
            <a:r>
              <a:rPr kumimoji="0" lang="en-US" sz="1000" b="0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P. </a:t>
            </a:r>
            <a:r>
              <a:rPr kumimoji="0" lang="en-US" sz="1000" b="0" i="0" u="none" strike="noStrike" kern="1200" cap="none" spc="0" normalizeH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Sieberer</a:t>
            </a:r>
            <a:r>
              <a:rPr lang="en-US" sz="1000" dirty="0">
                <a:solidFill>
                  <a:schemeClr val="bg2"/>
                </a:solidFill>
                <a:latin typeface="Aptos"/>
              </a:rPr>
              <a:t>, </a:t>
            </a:r>
            <a:r>
              <a:rPr kumimoji="0" lang="en-US" sz="1000" b="0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Design of a 12-Bit SAR-ADC for Charge Integrating Pixel Detectors, Poster presented at TWEPP 2024</a:t>
            </a:r>
            <a:endParaRPr kumimoji="0" lang="en-US" sz="1000" b="0" i="0" u="none" strike="noStrike" kern="1200" cap="none" spc="0" normalizeH="0" baseline="3000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BA966E-877C-C53A-5CFC-F4815A36F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27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109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7E285-914E-0FE6-3E65-3E64FCEBF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setup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C056778D-512F-B674-AB26-8818141B7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US" dirty="0"/>
              <a:t>J. Heymes - </a:t>
            </a:r>
            <a:r>
              <a:rPr lang="en-US" dirty="0" err="1"/>
              <a:t>Characterisation</a:t>
            </a:r>
            <a:r>
              <a:rPr lang="en-US" dirty="0"/>
              <a:t> of MÖNCH 0.5, a 25 </a:t>
            </a:r>
            <a:r>
              <a:rPr lang="el-GR" dirty="0"/>
              <a:t>μ</a:t>
            </a:r>
            <a:r>
              <a:rPr lang="en-US" dirty="0"/>
              <a:t>m pitch prototype charge-integrating hybrid pixel detector - HPXM 2025 - Frascati - 20.06.2025</a:t>
            </a:r>
            <a:endParaRPr lang="de-CH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4DAD24-B9D4-CE2A-A273-F8C66A80C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28</a:t>
            </a:fld>
            <a:endParaRPr lang="en-GB" noProof="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DADCAD9-3B67-678B-1A52-8FC6B29BEEBF}"/>
              </a:ext>
            </a:extLst>
          </p:cNvPr>
          <p:cNvGrpSpPr/>
          <p:nvPr/>
        </p:nvGrpSpPr>
        <p:grpSpPr>
          <a:xfrm>
            <a:off x="35165" y="764704"/>
            <a:ext cx="12096719" cy="4575856"/>
            <a:chOff x="-210298" y="1141072"/>
            <a:chExt cx="12096719" cy="4575856"/>
          </a:xfrm>
        </p:grpSpPr>
        <p:pic>
          <p:nvPicPr>
            <p:cNvPr id="6" name="Picture 5" descr="A green electronic board with many small components&#10;&#10;AI-generated content may be incorrect.">
              <a:extLst>
                <a:ext uri="{FF2B5EF4-FFF2-40B4-BE49-F238E27FC236}">
                  <a16:creationId xmlns:a16="http://schemas.microsoft.com/office/drawing/2014/main" id="{AC11CA6D-0732-485C-A91B-B5868525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1" r="24801"/>
            <a:stretch/>
          </p:blipFill>
          <p:spPr>
            <a:xfrm rot="10800000">
              <a:off x="2257365" y="1141072"/>
              <a:ext cx="6759694" cy="4575856"/>
            </a:xfrm>
            <a:prstGeom prst="rect">
              <a:avLst/>
            </a:prstGeom>
          </p:spPr>
        </p:pic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0ABE1036-9C06-44D8-E7EB-65F82B69253E}"/>
                </a:ext>
              </a:extLst>
            </p:cNvPr>
            <p:cNvSpPr/>
            <p:nvPr/>
          </p:nvSpPr>
          <p:spPr>
            <a:xfrm>
              <a:off x="9017059" y="4365104"/>
              <a:ext cx="548126" cy="216024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 err="1"/>
            </a:p>
          </p:txBody>
        </p: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6D8E06E9-FB2F-18DE-E683-3C82BF152517}"/>
                </a:ext>
              </a:extLst>
            </p:cNvPr>
            <p:cNvSpPr/>
            <p:nvPr/>
          </p:nvSpPr>
          <p:spPr>
            <a:xfrm>
              <a:off x="9017059" y="3453195"/>
              <a:ext cx="548126" cy="21602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 err="1"/>
            </a:p>
          </p:txBody>
        </p: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D1FE6673-D903-7817-4EC2-750379874327}"/>
                </a:ext>
              </a:extLst>
            </p:cNvPr>
            <p:cNvSpPr/>
            <p:nvPr/>
          </p:nvSpPr>
          <p:spPr>
            <a:xfrm rot="10800000">
              <a:off x="9017059" y="2189122"/>
              <a:ext cx="548126" cy="216024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 err="1"/>
            </a:p>
          </p:txBody>
        </p: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0093F963-697C-0E15-0A6D-B2B9B0D2202E}"/>
                </a:ext>
              </a:extLst>
            </p:cNvPr>
            <p:cNvSpPr/>
            <p:nvPr/>
          </p:nvSpPr>
          <p:spPr>
            <a:xfrm rot="10800000">
              <a:off x="9017358" y="1892450"/>
              <a:ext cx="548126" cy="21602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 err="1"/>
            </a:p>
          </p:txBody>
        </p:sp>
        <p:sp>
          <p:nvSpPr>
            <p:cNvPr id="33" name="Arrow: Left-Right 32">
              <a:extLst>
                <a:ext uri="{FF2B5EF4-FFF2-40B4-BE49-F238E27FC236}">
                  <a16:creationId xmlns:a16="http://schemas.microsoft.com/office/drawing/2014/main" id="{3629E47A-AF3E-A6CD-7DFE-B3529E77BA04}"/>
                </a:ext>
              </a:extLst>
            </p:cNvPr>
            <p:cNvSpPr/>
            <p:nvPr/>
          </p:nvSpPr>
          <p:spPr>
            <a:xfrm>
              <a:off x="9017059" y="2940497"/>
              <a:ext cx="548126" cy="216025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 err="1"/>
            </a:p>
          </p:txBody>
        </p: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30D92D2D-F2F0-ECB1-DA11-B26A2185A2BB}"/>
                </a:ext>
              </a:extLst>
            </p:cNvPr>
            <p:cNvSpPr/>
            <p:nvPr/>
          </p:nvSpPr>
          <p:spPr>
            <a:xfrm rot="607808">
              <a:off x="1898174" y="1877255"/>
              <a:ext cx="3744416" cy="216024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 err="1"/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E851F9C7-1625-2801-C1AC-3F409F77D00F}"/>
                </a:ext>
              </a:extLst>
            </p:cNvPr>
            <p:cNvSpPr/>
            <p:nvPr/>
          </p:nvSpPr>
          <p:spPr>
            <a:xfrm rot="298394">
              <a:off x="1910050" y="2572078"/>
              <a:ext cx="4077272" cy="216024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 err="1"/>
            </a:p>
          </p:txBody>
        </p:sp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4C59BBCB-5A83-B84C-B18D-FEA34791D379}"/>
                </a:ext>
              </a:extLst>
            </p:cNvPr>
            <p:cNvSpPr/>
            <p:nvPr/>
          </p:nvSpPr>
          <p:spPr>
            <a:xfrm>
              <a:off x="1908360" y="3422620"/>
              <a:ext cx="1595352" cy="216024"/>
            </a:xfrm>
            <a:prstGeom prst="rightArrow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 err="1"/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5C82BA7D-F23E-8B80-827A-511DF3B0A364}"/>
                </a:ext>
              </a:extLst>
            </p:cNvPr>
            <p:cNvSpPr/>
            <p:nvPr/>
          </p:nvSpPr>
          <p:spPr>
            <a:xfrm rot="20861373">
              <a:off x="1906117" y="4365486"/>
              <a:ext cx="2046116" cy="216024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 err="1"/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21722EC8-4CC4-1261-7F79-F99719EEF24C}"/>
                </a:ext>
              </a:extLst>
            </p:cNvPr>
            <p:cNvSpPr/>
            <p:nvPr/>
          </p:nvSpPr>
          <p:spPr>
            <a:xfrm rot="20639669">
              <a:off x="1864841" y="4824581"/>
              <a:ext cx="3691535" cy="216024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 err="1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2E53232-9277-AA7B-0659-202D5888336B}"/>
                </a:ext>
              </a:extLst>
            </p:cNvPr>
            <p:cNvSpPr txBox="1"/>
            <p:nvPr/>
          </p:nvSpPr>
          <p:spPr>
            <a:xfrm>
              <a:off x="9565484" y="1846573"/>
              <a:ext cx="61202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dirty="0"/>
                <a:t>Power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3A0FB7A-E925-33A1-1096-A7D0057AB9C7}"/>
                </a:ext>
              </a:extLst>
            </p:cNvPr>
            <p:cNvSpPr txBox="1"/>
            <p:nvPr/>
          </p:nvSpPr>
          <p:spPr>
            <a:xfrm>
              <a:off x="9565484" y="2143245"/>
              <a:ext cx="158780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dirty="0"/>
                <a:t>Chilled water IN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C30A284-F2BC-7E43-9D31-514E2E304CA0}"/>
                </a:ext>
              </a:extLst>
            </p:cNvPr>
            <p:cNvSpPr txBox="1"/>
            <p:nvPr/>
          </p:nvSpPr>
          <p:spPr>
            <a:xfrm>
              <a:off x="9588053" y="2602524"/>
              <a:ext cx="164763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dirty="0"/>
                <a:t>Control/Data</a:t>
              </a:r>
            </a:p>
            <a:p>
              <a:pPr algn="l"/>
              <a:r>
                <a:rPr lang="en-GB" dirty="0"/>
                <a:t>(RJ45 /100Mbps)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F6960FB-D623-FE6E-A809-47AFEBF3B992}"/>
                </a:ext>
              </a:extLst>
            </p:cNvPr>
            <p:cNvSpPr txBox="1"/>
            <p:nvPr/>
          </p:nvSpPr>
          <p:spPr>
            <a:xfrm>
              <a:off x="9571364" y="3421396"/>
              <a:ext cx="231505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dirty="0"/>
                <a:t>UDP data stream</a:t>
              </a:r>
            </a:p>
            <a:p>
              <a:pPr algn="l"/>
              <a:r>
                <a:rPr lang="en-GB" dirty="0"/>
                <a:t>(Optical fibre /10 Gbps)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D68BE4-8A45-EF40-FCE3-8F74207AD4DE}"/>
                </a:ext>
              </a:extLst>
            </p:cNvPr>
            <p:cNvSpPr txBox="1"/>
            <p:nvPr/>
          </p:nvSpPr>
          <p:spPr>
            <a:xfrm>
              <a:off x="9565484" y="4319227"/>
              <a:ext cx="145475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dirty="0"/>
                <a:t>Hot water OUT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11622A3-71B4-C36F-9EEE-01479DEA6730}"/>
                </a:ext>
              </a:extLst>
            </p:cNvPr>
            <p:cNvSpPr txBox="1"/>
            <p:nvPr/>
          </p:nvSpPr>
          <p:spPr>
            <a:xfrm>
              <a:off x="-63104" y="1500238"/>
              <a:ext cx="195252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dirty="0"/>
                <a:t>High voltage source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CBC658A-F13A-F2A3-E612-C81A495EFEFE}"/>
                </a:ext>
              </a:extLst>
            </p:cNvPr>
            <p:cNvSpPr txBox="1"/>
            <p:nvPr/>
          </p:nvSpPr>
          <p:spPr>
            <a:xfrm>
              <a:off x="-210298" y="2207656"/>
              <a:ext cx="205517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GB" dirty="0"/>
                <a:t>Blackfin µprocessor</a:t>
              </a:r>
            </a:p>
            <a:p>
              <a:pPr algn="r"/>
              <a:r>
                <a:rPr lang="en-GB" dirty="0"/>
                <a:t>(w/ embedded </a:t>
              </a:r>
              <a:r>
                <a:rPr lang="en-GB" dirty="0" err="1"/>
                <a:t>linux</a:t>
              </a:r>
              <a:r>
                <a:rPr lang="en-GB" dirty="0"/>
                <a:t>)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1EED3DB-42BD-8777-54AA-6200E35FBC97}"/>
                </a:ext>
              </a:extLst>
            </p:cNvPr>
            <p:cNvSpPr txBox="1"/>
            <p:nvPr/>
          </p:nvSpPr>
          <p:spPr>
            <a:xfrm>
              <a:off x="615967" y="4533263"/>
              <a:ext cx="122790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GB" dirty="0"/>
                <a:t>Module PCB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8FEB2F8-3FA5-3C3C-0BFD-00EDECA643EE}"/>
                </a:ext>
              </a:extLst>
            </p:cNvPr>
            <p:cNvSpPr txBox="1"/>
            <p:nvPr/>
          </p:nvSpPr>
          <p:spPr>
            <a:xfrm>
              <a:off x="286260" y="5289635"/>
              <a:ext cx="155760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GB" dirty="0"/>
                <a:t>Chip Test Board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1240C99-E1BF-4CC7-0CCC-FD0F8DA5A61D}"/>
                </a:ext>
              </a:extLst>
            </p:cNvPr>
            <p:cNvSpPr txBox="1"/>
            <p:nvPr/>
          </p:nvSpPr>
          <p:spPr>
            <a:xfrm>
              <a:off x="367058" y="3374880"/>
              <a:ext cx="149175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GB" sz="2000" b="1" dirty="0"/>
                <a:t>M</a:t>
              </a:r>
              <a:r>
                <a:rPr lang="en-US" sz="2000" b="1" dirty="0"/>
                <a:t>Ö</a:t>
              </a:r>
              <a:r>
                <a:rPr lang="en-GB" sz="2000" b="1" dirty="0"/>
                <a:t>NCH 0.5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79541EC1-5B3A-8558-ABB7-8D9544C2D7FF}"/>
              </a:ext>
            </a:extLst>
          </p:cNvPr>
          <p:cNvSpPr txBox="1"/>
          <p:nvPr/>
        </p:nvSpPr>
        <p:spPr>
          <a:xfrm>
            <a:off x="1041698" y="5445224"/>
            <a:ext cx="9719007" cy="7925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u="sng" dirty="0"/>
              <a:t>Control software</a:t>
            </a:r>
            <a:r>
              <a:rPr lang="en-GB" dirty="0"/>
              <a:t>: </a:t>
            </a:r>
            <a:r>
              <a:rPr lang="en-GB" b="1" dirty="0" err="1"/>
              <a:t>slsDetectorPackage</a:t>
            </a:r>
            <a:r>
              <a:rPr lang="en-GB" dirty="0"/>
              <a:t> (</a:t>
            </a:r>
            <a:r>
              <a:rPr lang="en-GB" dirty="0">
                <a:hlinkClick r:id="rId4"/>
              </a:rPr>
              <a:t>https://github.com/slsdetectorgroup/slsDetectorPackage</a:t>
            </a:r>
            <a:r>
              <a:rPr lang="en-GB" dirty="0"/>
              <a:t>)</a:t>
            </a:r>
          </a:p>
          <a:p>
            <a:pPr algn="ctr"/>
            <a:r>
              <a:rPr lang="en-GB" u="sng" dirty="0"/>
              <a:t>Data analysis library</a:t>
            </a:r>
            <a:r>
              <a:rPr lang="en-GB" dirty="0"/>
              <a:t>: </a:t>
            </a:r>
            <a:r>
              <a:rPr lang="en-GB" b="1" dirty="0" err="1"/>
              <a:t>aare</a:t>
            </a:r>
            <a:r>
              <a:rPr lang="en-GB" dirty="0"/>
              <a:t> (</a:t>
            </a:r>
            <a:r>
              <a:rPr lang="en-GB" dirty="0">
                <a:hlinkClick r:id="rId5"/>
              </a:rPr>
              <a:t>https://github.com/slsdetectorgroup/aare</a:t>
            </a:r>
            <a:r>
              <a:rPr lang="en-GB" dirty="0"/>
              <a:t>)*</a:t>
            </a:r>
            <a:endParaRPr lang="en-GB" u="sng" dirty="0"/>
          </a:p>
          <a:p>
            <a:pPr algn="r"/>
            <a:endParaRPr lang="en-GB" sz="400" dirty="0"/>
          </a:p>
          <a:p>
            <a:pPr algn="r"/>
            <a:r>
              <a:rPr lang="en-GB" sz="1050" dirty="0">
                <a:solidFill>
                  <a:schemeClr val="bg1">
                    <a:lumMod val="50000"/>
                  </a:schemeClr>
                </a:solidFill>
              </a:rPr>
              <a:t>*See Erik </a:t>
            </a:r>
            <a:r>
              <a:rPr lang="en-GB" sz="1050" dirty="0" err="1">
                <a:solidFill>
                  <a:schemeClr val="bg1">
                    <a:lumMod val="50000"/>
                  </a:schemeClr>
                </a:solidFill>
              </a:rPr>
              <a:t>Fröjdh’s</a:t>
            </a:r>
            <a:r>
              <a:rPr lang="en-GB" sz="1050" dirty="0">
                <a:solidFill>
                  <a:schemeClr val="bg1">
                    <a:lumMod val="50000"/>
                  </a:schemeClr>
                </a:solidFill>
              </a:rPr>
              <a:t> poster during </a:t>
            </a:r>
            <a:r>
              <a:rPr lang="en-GB" sz="1050" dirty="0" err="1">
                <a:solidFill>
                  <a:schemeClr val="bg1">
                    <a:lumMod val="50000"/>
                  </a:schemeClr>
                </a:solidFill>
              </a:rPr>
              <a:t>iWoRiD</a:t>
            </a:r>
            <a:r>
              <a:rPr lang="en-GB" sz="1050" dirty="0">
                <a:solidFill>
                  <a:schemeClr val="bg1">
                    <a:lumMod val="50000"/>
                  </a:schemeClr>
                </a:solidFill>
              </a:rPr>
              <a:t> in July: </a:t>
            </a:r>
            <a:r>
              <a:rPr lang="en-GB" sz="1050" dirty="0">
                <a:solidFill>
                  <a:schemeClr val="bg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https://indico.cern.ch/event/1428808/contributions/6505584/</a:t>
            </a:r>
            <a:endParaRPr lang="en-GB"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00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5C1E7EF-C7BF-F2CD-4512-9A36AB0F6815}"/>
              </a:ext>
            </a:extLst>
          </p:cNvPr>
          <p:cNvGrpSpPr/>
          <p:nvPr/>
        </p:nvGrpSpPr>
        <p:grpSpPr>
          <a:xfrm>
            <a:off x="761337" y="953790"/>
            <a:ext cx="9169978" cy="3739140"/>
            <a:chOff x="693292" y="879502"/>
            <a:chExt cx="10086976" cy="41130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552" y="1176543"/>
              <a:ext cx="9763125" cy="18383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293" y="3026666"/>
              <a:ext cx="10086975" cy="13716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550" y="1176542"/>
              <a:ext cx="9763125" cy="183832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3292" y="3026666"/>
              <a:ext cx="10086975" cy="1371600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6"/>
            <a:srcRect l="65187" t="8989"/>
            <a:stretch/>
          </p:blipFill>
          <p:spPr>
            <a:xfrm rot="3449680">
              <a:off x="1985932" y="1198791"/>
              <a:ext cx="643286" cy="104026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7"/>
            <a:srcRect l="76381" t="1151" b="3709"/>
            <a:stretch/>
          </p:blipFill>
          <p:spPr>
            <a:xfrm rot="2850024">
              <a:off x="4612730" y="1136733"/>
              <a:ext cx="436444" cy="108744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8"/>
            <a:srcRect l="40445" t="-9290" r="-1" b="-5032"/>
            <a:stretch/>
          </p:blipFill>
          <p:spPr>
            <a:xfrm rot="3172412">
              <a:off x="7575749" y="1364410"/>
              <a:ext cx="1100485" cy="130669"/>
            </a:xfrm>
            <a:prstGeom prst="rect">
              <a:avLst/>
            </a:prstGeom>
          </p:spPr>
        </p:pic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855217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1071117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>
              <a:off x="1288605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1504505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1720405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Line 10"/>
            <p:cNvSpPr>
              <a:spLocks noChangeShapeType="1"/>
            </p:cNvSpPr>
            <p:nvPr/>
          </p:nvSpPr>
          <p:spPr bwMode="auto">
            <a:xfrm>
              <a:off x="1936305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>
              <a:off x="2152205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2369692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Line 13"/>
            <p:cNvSpPr>
              <a:spLocks noChangeShapeType="1"/>
            </p:cNvSpPr>
            <p:nvPr/>
          </p:nvSpPr>
          <p:spPr bwMode="auto">
            <a:xfrm>
              <a:off x="2585592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Line 14"/>
            <p:cNvSpPr>
              <a:spLocks noChangeShapeType="1"/>
            </p:cNvSpPr>
            <p:nvPr/>
          </p:nvSpPr>
          <p:spPr bwMode="auto">
            <a:xfrm>
              <a:off x="2801492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>
              <a:off x="3017392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Line 16"/>
            <p:cNvSpPr>
              <a:spLocks noChangeShapeType="1"/>
            </p:cNvSpPr>
            <p:nvPr/>
          </p:nvSpPr>
          <p:spPr bwMode="auto">
            <a:xfrm>
              <a:off x="3234880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Line 17"/>
            <p:cNvSpPr>
              <a:spLocks noChangeShapeType="1"/>
            </p:cNvSpPr>
            <p:nvPr/>
          </p:nvSpPr>
          <p:spPr bwMode="auto">
            <a:xfrm>
              <a:off x="3450780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Line 18"/>
            <p:cNvSpPr>
              <a:spLocks noChangeShapeType="1"/>
            </p:cNvSpPr>
            <p:nvPr/>
          </p:nvSpPr>
          <p:spPr bwMode="auto">
            <a:xfrm>
              <a:off x="3666680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Line 19"/>
            <p:cNvSpPr>
              <a:spLocks noChangeShapeType="1"/>
            </p:cNvSpPr>
            <p:nvPr/>
          </p:nvSpPr>
          <p:spPr bwMode="auto">
            <a:xfrm>
              <a:off x="3882580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Line 20"/>
            <p:cNvSpPr>
              <a:spLocks noChangeShapeType="1"/>
            </p:cNvSpPr>
            <p:nvPr/>
          </p:nvSpPr>
          <p:spPr bwMode="auto">
            <a:xfrm>
              <a:off x="4098480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Line 21"/>
            <p:cNvSpPr>
              <a:spLocks noChangeShapeType="1"/>
            </p:cNvSpPr>
            <p:nvPr/>
          </p:nvSpPr>
          <p:spPr bwMode="auto">
            <a:xfrm>
              <a:off x="4315967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Line 23"/>
            <p:cNvSpPr>
              <a:spLocks noChangeShapeType="1"/>
            </p:cNvSpPr>
            <p:nvPr/>
          </p:nvSpPr>
          <p:spPr bwMode="auto">
            <a:xfrm>
              <a:off x="4747767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Line 24"/>
            <p:cNvSpPr>
              <a:spLocks noChangeShapeType="1"/>
            </p:cNvSpPr>
            <p:nvPr/>
          </p:nvSpPr>
          <p:spPr bwMode="auto">
            <a:xfrm>
              <a:off x="4963667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Line 25"/>
            <p:cNvSpPr>
              <a:spLocks noChangeShapeType="1"/>
            </p:cNvSpPr>
            <p:nvPr/>
          </p:nvSpPr>
          <p:spPr bwMode="auto">
            <a:xfrm>
              <a:off x="5179567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Line 26"/>
            <p:cNvSpPr>
              <a:spLocks noChangeShapeType="1"/>
            </p:cNvSpPr>
            <p:nvPr/>
          </p:nvSpPr>
          <p:spPr bwMode="auto">
            <a:xfrm>
              <a:off x="5395467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Line 27"/>
            <p:cNvSpPr>
              <a:spLocks noChangeShapeType="1"/>
            </p:cNvSpPr>
            <p:nvPr/>
          </p:nvSpPr>
          <p:spPr bwMode="auto">
            <a:xfrm>
              <a:off x="5612955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Line 28"/>
            <p:cNvSpPr>
              <a:spLocks noChangeShapeType="1"/>
            </p:cNvSpPr>
            <p:nvPr/>
          </p:nvSpPr>
          <p:spPr bwMode="auto">
            <a:xfrm>
              <a:off x="5828855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Line 29"/>
            <p:cNvSpPr>
              <a:spLocks noChangeShapeType="1"/>
            </p:cNvSpPr>
            <p:nvPr/>
          </p:nvSpPr>
          <p:spPr bwMode="auto">
            <a:xfrm>
              <a:off x="6044755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Line 30"/>
            <p:cNvSpPr>
              <a:spLocks noChangeShapeType="1"/>
            </p:cNvSpPr>
            <p:nvPr/>
          </p:nvSpPr>
          <p:spPr bwMode="auto">
            <a:xfrm>
              <a:off x="6260655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Line 31"/>
            <p:cNvSpPr>
              <a:spLocks noChangeShapeType="1"/>
            </p:cNvSpPr>
            <p:nvPr/>
          </p:nvSpPr>
          <p:spPr bwMode="auto">
            <a:xfrm>
              <a:off x="6476555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Line 32"/>
            <p:cNvSpPr>
              <a:spLocks noChangeShapeType="1"/>
            </p:cNvSpPr>
            <p:nvPr/>
          </p:nvSpPr>
          <p:spPr bwMode="auto">
            <a:xfrm>
              <a:off x="6694042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Line 33"/>
            <p:cNvSpPr>
              <a:spLocks noChangeShapeType="1"/>
            </p:cNvSpPr>
            <p:nvPr/>
          </p:nvSpPr>
          <p:spPr bwMode="auto">
            <a:xfrm>
              <a:off x="6909942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Line 34"/>
            <p:cNvSpPr>
              <a:spLocks noChangeShapeType="1"/>
            </p:cNvSpPr>
            <p:nvPr/>
          </p:nvSpPr>
          <p:spPr bwMode="auto">
            <a:xfrm>
              <a:off x="7125842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Line 35"/>
            <p:cNvSpPr>
              <a:spLocks noChangeShapeType="1"/>
            </p:cNvSpPr>
            <p:nvPr/>
          </p:nvSpPr>
          <p:spPr bwMode="auto">
            <a:xfrm>
              <a:off x="7341742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Line 36"/>
            <p:cNvSpPr>
              <a:spLocks noChangeShapeType="1"/>
            </p:cNvSpPr>
            <p:nvPr/>
          </p:nvSpPr>
          <p:spPr bwMode="auto">
            <a:xfrm>
              <a:off x="7557642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>
              <a:off x="7775130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>
              <a:off x="7991030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Line 39"/>
            <p:cNvSpPr>
              <a:spLocks noChangeShapeType="1"/>
            </p:cNvSpPr>
            <p:nvPr/>
          </p:nvSpPr>
          <p:spPr bwMode="auto">
            <a:xfrm>
              <a:off x="8206930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Line 40"/>
            <p:cNvSpPr>
              <a:spLocks noChangeShapeType="1"/>
            </p:cNvSpPr>
            <p:nvPr/>
          </p:nvSpPr>
          <p:spPr bwMode="auto">
            <a:xfrm>
              <a:off x="8422830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Line 41"/>
            <p:cNvSpPr>
              <a:spLocks noChangeShapeType="1"/>
            </p:cNvSpPr>
            <p:nvPr/>
          </p:nvSpPr>
          <p:spPr bwMode="auto">
            <a:xfrm>
              <a:off x="8640317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Line 42"/>
            <p:cNvSpPr>
              <a:spLocks noChangeShapeType="1"/>
            </p:cNvSpPr>
            <p:nvPr/>
          </p:nvSpPr>
          <p:spPr bwMode="auto">
            <a:xfrm>
              <a:off x="8854630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Line 43"/>
            <p:cNvSpPr>
              <a:spLocks noChangeShapeType="1"/>
            </p:cNvSpPr>
            <p:nvPr/>
          </p:nvSpPr>
          <p:spPr bwMode="auto">
            <a:xfrm>
              <a:off x="9072117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Line 44"/>
            <p:cNvSpPr>
              <a:spLocks noChangeShapeType="1"/>
            </p:cNvSpPr>
            <p:nvPr/>
          </p:nvSpPr>
          <p:spPr bwMode="auto">
            <a:xfrm>
              <a:off x="9288017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Line 45"/>
            <p:cNvSpPr>
              <a:spLocks noChangeShapeType="1"/>
            </p:cNvSpPr>
            <p:nvPr/>
          </p:nvSpPr>
          <p:spPr bwMode="auto">
            <a:xfrm>
              <a:off x="9503917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Line 46"/>
            <p:cNvSpPr>
              <a:spLocks noChangeShapeType="1"/>
            </p:cNvSpPr>
            <p:nvPr/>
          </p:nvSpPr>
          <p:spPr bwMode="auto">
            <a:xfrm>
              <a:off x="9721405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Line 47"/>
            <p:cNvSpPr>
              <a:spLocks noChangeShapeType="1"/>
            </p:cNvSpPr>
            <p:nvPr/>
          </p:nvSpPr>
          <p:spPr bwMode="auto">
            <a:xfrm>
              <a:off x="9937305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Line 48"/>
            <p:cNvSpPr>
              <a:spLocks noChangeShapeType="1"/>
            </p:cNvSpPr>
            <p:nvPr/>
          </p:nvSpPr>
          <p:spPr bwMode="auto">
            <a:xfrm>
              <a:off x="10153205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Line 49"/>
            <p:cNvSpPr>
              <a:spLocks noChangeShapeType="1"/>
            </p:cNvSpPr>
            <p:nvPr/>
          </p:nvSpPr>
          <p:spPr bwMode="auto">
            <a:xfrm>
              <a:off x="10369105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Line 50"/>
            <p:cNvSpPr>
              <a:spLocks noChangeShapeType="1"/>
            </p:cNvSpPr>
            <p:nvPr/>
          </p:nvSpPr>
          <p:spPr bwMode="auto">
            <a:xfrm>
              <a:off x="10585005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Rectangle 51"/>
            <p:cNvSpPr>
              <a:spLocks noChangeArrowheads="1"/>
            </p:cNvSpPr>
            <p:nvPr/>
          </p:nvSpPr>
          <p:spPr bwMode="auto">
            <a:xfrm>
              <a:off x="2369692" y="4441693"/>
              <a:ext cx="215900" cy="550863"/>
            </a:xfrm>
            <a:prstGeom prst="rect">
              <a:avLst/>
            </a:prstGeom>
            <a:solidFill>
              <a:srgbClr val="4BA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Rectangle 52"/>
            <p:cNvSpPr>
              <a:spLocks noChangeArrowheads="1"/>
            </p:cNvSpPr>
            <p:nvPr/>
          </p:nvSpPr>
          <p:spPr bwMode="auto">
            <a:xfrm>
              <a:off x="2369692" y="4441693"/>
              <a:ext cx="215900" cy="55086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Rectangle 53"/>
            <p:cNvSpPr>
              <a:spLocks noChangeArrowheads="1"/>
            </p:cNvSpPr>
            <p:nvPr/>
          </p:nvSpPr>
          <p:spPr bwMode="auto">
            <a:xfrm>
              <a:off x="4747767" y="4441693"/>
              <a:ext cx="215900" cy="550863"/>
            </a:xfrm>
            <a:prstGeom prst="rect">
              <a:avLst/>
            </a:prstGeom>
            <a:solidFill>
              <a:srgbClr val="AB9A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Rectangle 54"/>
            <p:cNvSpPr>
              <a:spLocks noChangeArrowheads="1"/>
            </p:cNvSpPr>
            <p:nvPr/>
          </p:nvSpPr>
          <p:spPr bwMode="auto">
            <a:xfrm>
              <a:off x="4747767" y="4441693"/>
              <a:ext cx="215900" cy="55086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Rectangle 55"/>
            <p:cNvSpPr>
              <a:spLocks noChangeArrowheads="1"/>
            </p:cNvSpPr>
            <p:nvPr/>
          </p:nvSpPr>
          <p:spPr bwMode="auto">
            <a:xfrm>
              <a:off x="8422830" y="4441693"/>
              <a:ext cx="217488" cy="550863"/>
            </a:xfrm>
            <a:prstGeom prst="rect">
              <a:avLst/>
            </a:prstGeom>
            <a:solidFill>
              <a:srgbClr val="9DBB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Rectangle 56"/>
            <p:cNvSpPr>
              <a:spLocks noChangeArrowheads="1"/>
            </p:cNvSpPr>
            <p:nvPr/>
          </p:nvSpPr>
          <p:spPr bwMode="auto">
            <a:xfrm>
              <a:off x="8422830" y="4441693"/>
              <a:ext cx="217488" cy="55086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Line 21">
              <a:extLst>
                <a:ext uri="{FF2B5EF4-FFF2-40B4-BE49-F238E27FC236}">
                  <a16:creationId xmlns:a16="http://schemas.microsoft.com/office/drawing/2014/main" id="{800FD409-3906-3EDD-0D55-B1A68E9ADB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8491" y="4441693"/>
              <a:ext cx="0" cy="550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Using charge sharing to increase spatial resolution</a:t>
            </a:r>
            <a:endParaRPr lang="en-GB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24B3-3708-4D1E-B2ED-EDEF50D73E14}" type="slidenum">
              <a:rPr lang="en-GB" smtClean="0"/>
              <a:t>2</a:t>
            </a:fld>
            <a:endParaRPr lang="en-GB"/>
          </a:p>
        </p:txBody>
      </p:sp>
      <p:sp>
        <p:nvSpPr>
          <p:cNvPr id="56" name="TextBox 55"/>
          <p:cNvSpPr txBox="1"/>
          <p:nvPr/>
        </p:nvSpPr>
        <p:spPr>
          <a:xfrm>
            <a:off x="9840417" y="2067582"/>
            <a:ext cx="2016224" cy="35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kern="1000" spc="30" dirty="0">
                <a:solidFill>
                  <a:srgbClr val="000000"/>
                </a:solidFill>
              </a:rPr>
              <a:t>Charge sharing</a:t>
            </a:r>
            <a:endParaRPr lang="en-GB" sz="1400" b="1" dirty="0" err="1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840417" y="3328120"/>
            <a:ext cx="2016224" cy="35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kern="1000" spc="30" dirty="0">
                <a:solidFill>
                  <a:srgbClr val="000000"/>
                </a:solidFill>
              </a:rPr>
              <a:t>Low resolution analog</a:t>
            </a:r>
            <a:endParaRPr lang="en-GB" sz="1400" b="1" dirty="0" err="1">
              <a:solidFill>
                <a:srgbClr val="0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840417" y="4248162"/>
            <a:ext cx="2016224" cy="3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kern="1000" spc="30" dirty="0">
                <a:solidFill>
                  <a:srgbClr val="000000"/>
                </a:solidFill>
              </a:rPr>
              <a:t>High resolution digital</a:t>
            </a:r>
            <a:endParaRPr lang="en-GB" sz="1400" b="1" dirty="0" err="1">
              <a:solidFill>
                <a:srgbClr val="000000"/>
              </a:solidFill>
            </a:endParaRPr>
          </a:p>
        </p:txBody>
      </p:sp>
      <p:sp>
        <p:nvSpPr>
          <p:cNvPr id="59" name="Down Arrow 58"/>
          <p:cNvSpPr/>
          <p:nvPr/>
        </p:nvSpPr>
        <p:spPr bwMode="auto">
          <a:xfrm>
            <a:off x="9916212" y="2387217"/>
            <a:ext cx="212236" cy="988161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0" name="Down Arrow 59"/>
          <p:cNvSpPr/>
          <p:nvPr/>
        </p:nvSpPr>
        <p:spPr bwMode="auto">
          <a:xfrm>
            <a:off x="9935635" y="3643177"/>
            <a:ext cx="212235" cy="647201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519399" y="5319386"/>
            <a:ext cx="6409249" cy="845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kern="1000" spc="30" dirty="0">
                <a:solidFill>
                  <a:srgbClr val="000000"/>
                </a:solidFill>
                <a:cs typeface="Franklin Gothic Book"/>
              </a:rPr>
              <a:t>Retrieved analog value in cluster proportional to the detected charge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kern="1000" spc="30" dirty="0">
                <a:solidFill>
                  <a:srgbClr val="000000"/>
                </a:solidFill>
                <a:cs typeface="Franklin Gothic Book"/>
              </a:rPr>
              <a:t>(</a:t>
            </a:r>
            <a:r>
              <a:rPr lang="en-US" sz="1400" i="1" kern="1000" spc="30" dirty="0">
                <a:solidFill>
                  <a:srgbClr val="000000"/>
                </a:solidFill>
                <a:cs typeface="Franklin Gothic Book"/>
                <a:sym typeface="Wingdings" panose="05000000000000000000" pitchFamily="2" charset="2"/>
              </a:rPr>
              <a:t>i.e. </a:t>
            </a:r>
            <a:r>
              <a:rPr lang="en-US" sz="1400" kern="1000" spc="30" dirty="0">
                <a:solidFill>
                  <a:srgbClr val="000000"/>
                </a:solidFill>
                <a:cs typeface="Franklin Gothic Book"/>
                <a:sym typeface="Wingdings" panose="05000000000000000000" pitchFamily="2" charset="2"/>
              </a:rPr>
              <a:t>photon energy)</a:t>
            </a:r>
          </a:p>
          <a:p>
            <a:pPr marL="285750" indent="-285750"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è"/>
            </a:pPr>
            <a:r>
              <a:rPr lang="en-US" sz="1400" kern="1000" spc="30" dirty="0">
                <a:solidFill>
                  <a:srgbClr val="000000"/>
                </a:solidFill>
                <a:sym typeface="Wingdings" panose="05000000000000000000" pitchFamily="2" charset="2"/>
              </a:rPr>
              <a:t>Preservation of the spectral information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kern="1000" spc="30" dirty="0">
                <a:solidFill>
                  <a:srgbClr val="000000"/>
                </a:solidFill>
              </a:rPr>
              <a:t>Isolated photons required </a:t>
            </a:r>
            <a:r>
              <a:rPr lang="en-US" sz="1400" kern="1000" spc="30" dirty="0">
                <a:solidFill>
                  <a:srgbClr val="000000"/>
                </a:solidFill>
              </a:rPr>
              <a:t>(~1 % occupancy) </a:t>
            </a:r>
            <a:r>
              <a:rPr lang="en-US" sz="1400" kern="1000" spc="30" dirty="0">
                <a:solidFill>
                  <a:srgbClr val="000000"/>
                </a:solidFill>
                <a:sym typeface="Wingdings" panose="05000000000000000000" pitchFamily="2" charset="2"/>
              </a:rPr>
              <a:t> Fast frame rates and low flux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35359" y="5317034"/>
            <a:ext cx="4642953" cy="684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kern="1000" spc="30" dirty="0">
                <a:solidFill>
                  <a:srgbClr val="000000"/>
                </a:solidFill>
                <a:cs typeface="Franklin Gothic Book"/>
              </a:rPr>
              <a:t>Charge sharing region in 320 µ</a:t>
            </a:r>
            <a:r>
              <a:rPr lang="en-US" sz="1400" dirty="0">
                <a:solidFill>
                  <a:srgbClr val="000000"/>
                </a:solidFill>
              </a:rPr>
              <a:t>m Si at 120 V ≈ 15-20 </a:t>
            </a:r>
            <a:r>
              <a:rPr lang="en-US" sz="1400" kern="1000" spc="30" dirty="0">
                <a:solidFill>
                  <a:srgbClr val="000000"/>
                </a:solidFill>
                <a:cs typeface="Franklin Gothic Book"/>
              </a:rPr>
              <a:t>µ</a:t>
            </a:r>
            <a:r>
              <a:rPr lang="en-US" sz="1400" dirty="0">
                <a:solidFill>
                  <a:srgbClr val="000000"/>
                </a:solidFill>
              </a:rPr>
              <a:t>m</a:t>
            </a:r>
            <a:endParaRPr lang="en-US" sz="1400" kern="1000" spc="30" dirty="0">
              <a:solidFill>
                <a:srgbClr val="000000"/>
              </a:solidFill>
              <a:cs typeface="Franklin Gothic Book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kern="1000" spc="30" dirty="0">
                <a:solidFill>
                  <a:srgbClr val="000000"/>
                </a:solidFill>
                <a:cs typeface="Franklin Gothic Book"/>
              </a:rPr>
              <a:t>Increasing the SNR: low noise and/or hard X-rays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</a:rPr>
              <a:t>Subpixel interpolation with </a:t>
            </a:r>
            <a:r>
              <a:rPr lang="el-GR" sz="1400" dirty="0">
                <a:solidFill>
                  <a:srgbClr val="000000"/>
                </a:solidFill>
              </a:rPr>
              <a:t>η</a:t>
            </a:r>
            <a:r>
              <a:rPr lang="en-US" sz="1400" dirty="0">
                <a:solidFill>
                  <a:srgbClr val="000000"/>
                </a:solidFill>
              </a:rPr>
              <a:t> f</a:t>
            </a:r>
            <a:r>
              <a:rPr lang="en-GB" sz="1400" dirty="0">
                <a:solidFill>
                  <a:srgbClr val="000000"/>
                </a:solidFill>
              </a:rPr>
              <a:t>unction-based algorithms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69327" y="4941168"/>
            <a:ext cx="3775017" cy="3505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000000"/>
                </a:solidFill>
              </a:rPr>
              <a:t>Spatial resolution with interpolation</a:t>
            </a:r>
            <a:endParaRPr lang="en-GB" sz="1800" b="1" dirty="0" err="1">
              <a:solidFill>
                <a:srgbClr val="0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688463" y="4941168"/>
            <a:ext cx="4071120" cy="3505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/>
              <a:t>Energy resolution from clustering</a:t>
            </a:r>
            <a:endParaRPr lang="en-GB" b="1" dirty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7C23CC-63A8-5E06-A873-7F34B7D6E61F}"/>
              </a:ext>
            </a:extLst>
          </p:cNvPr>
          <p:cNvSpPr txBox="1"/>
          <p:nvPr/>
        </p:nvSpPr>
        <p:spPr>
          <a:xfrm>
            <a:off x="10006691" y="3803376"/>
            <a:ext cx="1201877" cy="287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b="1" i="1" kern="1000" spc="30" dirty="0">
                <a:solidFill>
                  <a:srgbClr val="FF0000"/>
                </a:solidFill>
              </a:rPr>
              <a:t>Interpolation</a:t>
            </a:r>
            <a:endParaRPr lang="en-GB" sz="1200" b="1" i="1" dirty="0" err="1">
              <a:solidFill>
                <a:srgbClr val="FF0000"/>
              </a:solidFill>
            </a:endParaRPr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BE4EC3D6-1781-5CAA-8171-941D4B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US" dirty="0"/>
              <a:t>J. Heymes - </a:t>
            </a:r>
            <a:r>
              <a:rPr lang="en-US" dirty="0" err="1"/>
              <a:t>Characterisation</a:t>
            </a:r>
            <a:r>
              <a:rPr lang="en-US" dirty="0"/>
              <a:t> of MÖNCH 0.5, a 25 </a:t>
            </a:r>
            <a:r>
              <a:rPr lang="el-GR" dirty="0"/>
              <a:t>μ</a:t>
            </a:r>
            <a:r>
              <a:rPr lang="en-US" dirty="0"/>
              <a:t>m pitch prototype charge-integrating hybrid pixel detector - HPXM 2025 - Frascati - 20.06.2025</a:t>
            </a:r>
            <a:endParaRPr lang="de-CH" dirty="0"/>
          </a:p>
        </p:txBody>
      </p:sp>
      <p:sp>
        <p:nvSpPr>
          <p:cNvPr id="14" name="TextBox 13"/>
          <p:cNvSpPr txBox="1"/>
          <p:nvPr/>
        </p:nvSpPr>
        <p:spPr>
          <a:xfrm>
            <a:off x="8268268" y="1288347"/>
            <a:ext cx="3107067" cy="7766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kern="1000" spc="30" dirty="0">
                <a:solidFill>
                  <a:srgbClr val="000000"/>
                </a:solidFill>
                <a:cs typeface="Franklin Gothic Book"/>
              </a:rPr>
              <a:t>Cluster size depends on photon energy, sensor material, sensor bias,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kern="1000" spc="30" dirty="0">
                <a:solidFill>
                  <a:srgbClr val="000000"/>
                </a:solidFill>
                <a:cs typeface="Franklin Gothic Book"/>
              </a:rPr>
              <a:t>sensor thickness</a:t>
            </a:r>
            <a:endParaRPr lang="en-GB" sz="1400" dirty="0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10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3B2D9C-3D24-2E65-0AAC-5E87C837E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635" y="683518"/>
            <a:ext cx="4353132" cy="5667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1F28D3-D7E5-259D-D60D-083A799AC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Pulsing for initial calibration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E65232-6CD5-D966-5D9A-41A72CE0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BD99F6-4CC8-9547-0BDB-017EC4A302AE}"/>
              </a:ext>
            </a:extLst>
          </p:cNvPr>
          <p:cNvSpPr txBox="1"/>
          <p:nvPr/>
        </p:nvSpPr>
        <p:spPr>
          <a:xfrm>
            <a:off x="5886303" y="1412776"/>
            <a:ext cx="6330377" cy="32829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GB" sz="1600" b="1" dirty="0"/>
              <a:t>No sensor bump-bonded (no UBM)</a:t>
            </a:r>
          </a:p>
          <a:p>
            <a:pPr algn="l"/>
            <a:endParaRPr lang="en-GB" sz="1600" b="1" dirty="0"/>
          </a:p>
          <a:p>
            <a:pPr algn="l"/>
            <a:r>
              <a:rPr lang="en-GB" sz="1600" b="1" dirty="0"/>
              <a:t>All pixels in </a:t>
            </a:r>
            <a:r>
              <a:rPr lang="en-GB" sz="1600" b="1" dirty="0" err="1"/>
              <a:t>supercolumn</a:t>
            </a:r>
            <a:r>
              <a:rPr lang="en-GB" sz="1600" b="1" dirty="0"/>
              <a:t> pulsed one by one </a:t>
            </a:r>
          </a:p>
          <a:p>
            <a:pPr algn="l"/>
            <a:r>
              <a:rPr lang="en-GB" sz="1600" dirty="0"/>
              <a:t>(</a:t>
            </a:r>
            <a:r>
              <a:rPr lang="en-GB" sz="1600" i="1" dirty="0"/>
              <a:t>i.e.</a:t>
            </a:r>
            <a:r>
              <a:rPr lang="en-GB" sz="1600" dirty="0"/>
              <a:t> 3 pixels per frame, same row, 50 columns interval)</a:t>
            </a:r>
          </a:p>
          <a:p>
            <a:pPr algn="l"/>
            <a:endParaRPr lang="en-GB" sz="1600" dirty="0"/>
          </a:p>
          <a:p>
            <a:pPr algn="l"/>
            <a:r>
              <a:rPr lang="en-GB" sz="1600" b="1" dirty="0"/>
              <a:t>Increasing pulse height from 0 to 400 mV </a:t>
            </a:r>
            <a:r>
              <a:rPr lang="en-GB" sz="1600" dirty="0"/>
              <a:t>(40 mV steps)</a:t>
            </a:r>
            <a:endParaRPr lang="en-US" sz="1600" dirty="0"/>
          </a:p>
          <a:p>
            <a:pPr algn="l"/>
            <a:r>
              <a:rPr lang="en-US" sz="1600" dirty="0">
                <a:sym typeface="Wingdings" panose="05000000000000000000" pitchFamily="2" charset="2"/>
              </a:rPr>
              <a:t> With </a:t>
            </a:r>
            <a:r>
              <a:rPr lang="en-US" sz="1600" dirty="0" err="1">
                <a:sym typeface="Wingdings" panose="05000000000000000000" pitchFamily="2" charset="2"/>
              </a:rPr>
              <a:t>C</a:t>
            </a:r>
            <a:r>
              <a:rPr lang="en-US" sz="1600" baseline="-25000" dirty="0" err="1">
                <a:sym typeface="Wingdings" panose="05000000000000000000" pitchFamily="2" charset="2"/>
              </a:rPr>
              <a:t>pulse</a:t>
            </a:r>
            <a:r>
              <a:rPr lang="en-US" sz="1600" dirty="0">
                <a:sym typeface="Wingdings" panose="05000000000000000000" pitchFamily="2" charset="2"/>
              </a:rPr>
              <a:t>=3.86 </a:t>
            </a:r>
            <a:r>
              <a:rPr lang="en-US" sz="1600" dirty="0" err="1">
                <a:sym typeface="Wingdings" panose="05000000000000000000" pitchFamily="2" charset="2"/>
              </a:rPr>
              <a:t>fF</a:t>
            </a:r>
            <a:r>
              <a:rPr lang="en-US" sz="1600" dirty="0">
                <a:sym typeface="Wingdings" panose="05000000000000000000" pitchFamily="2" charset="2"/>
              </a:rPr>
              <a:t>: Injection of up to 9189 electrons (33.26 keV)</a:t>
            </a:r>
          </a:p>
          <a:p>
            <a:pPr algn="l"/>
            <a:endParaRPr lang="en-US" sz="1600" dirty="0">
              <a:sym typeface="Wingdings" panose="05000000000000000000" pitchFamily="2" charset="2"/>
            </a:endParaRPr>
          </a:p>
          <a:p>
            <a:pPr algn="l"/>
            <a:r>
              <a:rPr lang="en-US" sz="1600" b="1" dirty="0">
                <a:sym typeface="Wingdings" panose="05000000000000000000" pitchFamily="2" charset="2"/>
              </a:rPr>
              <a:t>Exposure time: 10.3 µs</a:t>
            </a:r>
          </a:p>
          <a:p>
            <a:pPr algn="l"/>
            <a:endParaRPr lang="en-US" sz="1600" baseline="-25000" dirty="0">
              <a:sym typeface="Wingdings" panose="05000000000000000000" pitchFamily="2" charset="2"/>
            </a:endParaRPr>
          </a:p>
          <a:p>
            <a:r>
              <a:rPr lang="en-GB" sz="1600" dirty="0"/>
              <a:t>100 samples per pixel per pulse height</a:t>
            </a:r>
            <a:endParaRPr lang="en-US" sz="1600" baseline="-25000" dirty="0">
              <a:sym typeface="Wingdings" panose="05000000000000000000" pitchFamily="2" charset="2"/>
            </a:endParaRPr>
          </a:p>
          <a:p>
            <a:pPr algn="l"/>
            <a:endParaRPr lang="en-US" sz="1600" baseline="-25000" dirty="0">
              <a:sym typeface="Wingdings" panose="05000000000000000000" pitchFamily="2" charset="2"/>
            </a:endParaRPr>
          </a:p>
          <a:p>
            <a:pPr algn="l"/>
            <a:r>
              <a:rPr lang="en-US" sz="1600" dirty="0">
                <a:sym typeface="Wingdings" panose="05000000000000000000" pitchFamily="2" charset="2"/>
              </a:rPr>
              <a:t>Single frame reconstructed for each pulse height to extract key performance</a:t>
            </a:r>
            <a:endParaRPr lang="en-GB" sz="160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5514F74-3FBD-DE21-FBA5-6BB87616F55C}"/>
              </a:ext>
            </a:extLst>
          </p:cNvPr>
          <p:cNvSpPr/>
          <p:nvPr/>
        </p:nvSpPr>
        <p:spPr>
          <a:xfrm>
            <a:off x="3683178" y="740933"/>
            <a:ext cx="1860772" cy="959979"/>
          </a:xfrm>
          <a:custGeom>
            <a:avLst/>
            <a:gdLst>
              <a:gd name="connsiteX0" fmla="*/ 1860772 w 1860772"/>
              <a:gd name="connsiteY0" fmla="*/ 45579 h 959979"/>
              <a:gd name="connsiteX1" fmla="*/ 978344 w 1860772"/>
              <a:gd name="connsiteY1" fmla="*/ 51973 h 959979"/>
              <a:gd name="connsiteX2" fmla="*/ 262170 w 1860772"/>
              <a:gd name="connsiteY2" fmla="*/ 569920 h 959979"/>
              <a:gd name="connsiteX3" fmla="*/ 0 w 1860772"/>
              <a:gd name="connsiteY3" fmla="*/ 959979 h 95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0772" h="959979">
                <a:moveTo>
                  <a:pt x="1860772" y="45579"/>
                </a:moveTo>
                <a:cubicBezTo>
                  <a:pt x="1552775" y="5081"/>
                  <a:pt x="1244778" y="-35417"/>
                  <a:pt x="978344" y="51973"/>
                </a:cubicBezTo>
                <a:cubicBezTo>
                  <a:pt x="711910" y="139363"/>
                  <a:pt x="425227" y="418586"/>
                  <a:pt x="262170" y="569920"/>
                </a:cubicBezTo>
                <a:cubicBezTo>
                  <a:pt x="99113" y="721254"/>
                  <a:pt x="49556" y="840616"/>
                  <a:pt x="0" y="95997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C8257D1-53F1-0571-4B63-FA83661153C8}"/>
              </a:ext>
            </a:extLst>
          </p:cNvPr>
          <p:cNvSpPr/>
          <p:nvPr/>
        </p:nvSpPr>
        <p:spPr>
          <a:xfrm>
            <a:off x="3966748" y="1087785"/>
            <a:ext cx="1670464" cy="525296"/>
          </a:xfrm>
          <a:custGeom>
            <a:avLst/>
            <a:gdLst>
              <a:gd name="connsiteX0" fmla="*/ 1670464 w 1670464"/>
              <a:gd name="connsiteY0" fmla="*/ 392 h 525296"/>
              <a:gd name="connsiteX1" fmla="*/ 562873 w 1670464"/>
              <a:gd name="connsiteY1" fmla="*/ 84860 h 525296"/>
              <a:gd name="connsiteX2" fmla="*/ 0 w 1670464"/>
              <a:gd name="connsiteY2" fmla="*/ 525296 h 525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0464" h="525296" fill="none" extrusionOk="0">
                <a:moveTo>
                  <a:pt x="1670464" y="392"/>
                </a:moveTo>
                <a:cubicBezTo>
                  <a:pt x="1228811" y="25311"/>
                  <a:pt x="831328" y="52409"/>
                  <a:pt x="562873" y="84860"/>
                </a:cubicBezTo>
                <a:cubicBezTo>
                  <a:pt x="259107" y="158471"/>
                  <a:pt x="150307" y="352679"/>
                  <a:pt x="0" y="525296"/>
                </a:cubicBezTo>
              </a:path>
              <a:path w="1670464" h="525296" stroke="0" extrusionOk="0">
                <a:moveTo>
                  <a:pt x="1670464" y="392"/>
                </a:moveTo>
                <a:cubicBezTo>
                  <a:pt x="1249157" y="-5260"/>
                  <a:pt x="813213" y="7911"/>
                  <a:pt x="562873" y="84860"/>
                </a:cubicBezTo>
                <a:cubicBezTo>
                  <a:pt x="301328" y="175895"/>
                  <a:pt x="111871" y="349785"/>
                  <a:pt x="0" y="525296"/>
                </a:cubicBezTo>
              </a:path>
            </a:pathLst>
          </a:custGeom>
          <a:ln w="38100">
            <a:solidFill>
              <a:schemeClr val="accent3"/>
            </a:solidFill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64856 w 1764856"/>
                      <a:gd name="connsiteY0" fmla="*/ 416 h 556729"/>
                      <a:gd name="connsiteX1" fmla="*/ 594680 w 1764856"/>
                      <a:gd name="connsiteY1" fmla="*/ 89938 h 556729"/>
                      <a:gd name="connsiteX2" fmla="*/ 0 w 1764856"/>
                      <a:gd name="connsiteY2" fmla="*/ 556729 h 556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64856" h="556729">
                        <a:moveTo>
                          <a:pt x="1764856" y="416"/>
                        </a:moveTo>
                        <a:cubicBezTo>
                          <a:pt x="1326839" y="-1183"/>
                          <a:pt x="888823" y="-2781"/>
                          <a:pt x="594680" y="89938"/>
                        </a:cubicBezTo>
                        <a:cubicBezTo>
                          <a:pt x="300537" y="182657"/>
                          <a:pt x="150268" y="369693"/>
                          <a:pt x="0" y="556729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D5462B6E-CFB7-FA71-70D7-0B5240E286B5}"/>
              </a:ext>
            </a:extLst>
          </p:cNvPr>
          <p:cNvSpPr/>
          <p:nvPr/>
        </p:nvSpPr>
        <p:spPr>
          <a:xfrm rot="1282488" flipH="1">
            <a:off x="1543385" y="1271690"/>
            <a:ext cx="1034667" cy="525296"/>
          </a:xfrm>
          <a:custGeom>
            <a:avLst/>
            <a:gdLst>
              <a:gd name="connsiteX0" fmla="*/ 1034667 w 1034667"/>
              <a:gd name="connsiteY0" fmla="*/ 392 h 525296"/>
              <a:gd name="connsiteX1" fmla="*/ 348637 w 1034667"/>
              <a:gd name="connsiteY1" fmla="*/ 84860 h 525296"/>
              <a:gd name="connsiteX2" fmla="*/ 0 w 1034667"/>
              <a:gd name="connsiteY2" fmla="*/ 525296 h 525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4667" h="525296" fill="none" extrusionOk="0">
                <a:moveTo>
                  <a:pt x="1034667" y="392"/>
                </a:moveTo>
                <a:cubicBezTo>
                  <a:pt x="750584" y="25533"/>
                  <a:pt x="518024" y="14281"/>
                  <a:pt x="348637" y="84860"/>
                </a:cubicBezTo>
                <a:cubicBezTo>
                  <a:pt x="146591" y="156148"/>
                  <a:pt x="107096" y="357898"/>
                  <a:pt x="0" y="525296"/>
                </a:cubicBezTo>
              </a:path>
              <a:path w="1034667" h="525296" stroke="0" extrusionOk="0">
                <a:moveTo>
                  <a:pt x="1034667" y="392"/>
                </a:moveTo>
                <a:cubicBezTo>
                  <a:pt x="751838" y="-17177"/>
                  <a:pt x="491967" y="8303"/>
                  <a:pt x="348637" y="84860"/>
                </a:cubicBezTo>
                <a:cubicBezTo>
                  <a:pt x="184826" y="174162"/>
                  <a:pt x="78223" y="349134"/>
                  <a:pt x="0" y="525296"/>
                </a:cubicBezTo>
              </a:path>
            </a:pathLst>
          </a:custGeom>
          <a:ln w="38100">
            <a:solidFill>
              <a:schemeClr val="accent3"/>
            </a:solidFill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64856 w 1764856"/>
                      <a:gd name="connsiteY0" fmla="*/ 416 h 556729"/>
                      <a:gd name="connsiteX1" fmla="*/ 594680 w 1764856"/>
                      <a:gd name="connsiteY1" fmla="*/ 89938 h 556729"/>
                      <a:gd name="connsiteX2" fmla="*/ 0 w 1764856"/>
                      <a:gd name="connsiteY2" fmla="*/ 556729 h 556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64856" h="556729">
                        <a:moveTo>
                          <a:pt x="1764856" y="416"/>
                        </a:moveTo>
                        <a:cubicBezTo>
                          <a:pt x="1326839" y="-1183"/>
                          <a:pt x="888823" y="-2781"/>
                          <a:pt x="594680" y="89938"/>
                        </a:cubicBezTo>
                        <a:cubicBezTo>
                          <a:pt x="300537" y="182657"/>
                          <a:pt x="150268" y="369693"/>
                          <a:pt x="0" y="556729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9439066-EA8A-C861-13B4-AECD05034B6B}"/>
              </a:ext>
            </a:extLst>
          </p:cNvPr>
          <p:cNvSpPr/>
          <p:nvPr/>
        </p:nvSpPr>
        <p:spPr>
          <a:xfrm rot="10800000" flipH="1">
            <a:off x="5121726" y="4452693"/>
            <a:ext cx="903199" cy="680412"/>
          </a:xfrm>
          <a:custGeom>
            <a:avLst/>
            <a:gdLst>
              <a:gd name="connsiteX0" fmla="*/ 903199 w 903199"/>
              <a:gd name="connsiteY0" fmla="*/ 508 h 680412"/>
              <a:gd name="connsiteX1" fmla="*/ 304338 w 903199"/>
              <a:gd name="connsiteY1" fmla="*/ 109918 h 680412"/>
              <a:gd name="connsiteX2" fmla="*/ 0 w 903199"/>
              <a:gd name="connsiteY2" fmla="*/ 680411 h 680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3199" h="680412" fill="none" extrusionOk="0">
                <a:moveTo>
                  <a:pt x="903199" y="508"/>
                </a:moveTo>
                <a:cubicBezTo>
                  <a:pt x="670425" y="6962"/>
                  <a:pt x="452546" y="9460"/>
                  <a:pt x="304338" y="109918"/>
                </a:cubicBezTo>
                <a:cubicBezTo>
                  <a:pt x="135923" y="213452"/>
                  <a:pt x="93175" y="459599"/>
                  <a:pt x="0" y="680411"/>
                </a:cubicBezTo>
              </a:path>
              <a:path w="903199" h="680412" stroke="0" extrusionOk="0">
                <a:moveTo>
                  <a:pt x="903199" y="508"/>
                </a:moveTo>
                <a:cubicBezTo>
                  <a:pt x="671278" y="-6231"/>
                  <a:pt x="443108" y="1016"/>
                  <a:pt x="304338" y="109918"/>
                </a:cubicBezTo>
                <a:cubicBezTo>
                  <a:pt x="191039" y="231075"/>
                  <a:pt x="42224" y="452927"/>
                  <a:pt x="0" y="680411"/>
                </a:cubicBezTo>
              </a:path>
            </a:pathLst>
          </a:custGeom>
          <a:ln w="38100">
            <a:solidFill>
              <a:schemeClr val="accent3"/>
            </a:solidFill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64856 w 1764856"/>
                      <a:gd name="connsiteY0" fmla="*/ 416 h 556729"/>
                      <a:gd name="connsiteX1" fmla="*/ 594680 w 1764856"/>
                      <a:gd name="connsiteY1" fmla="*/ 89938 h 556729"/>
                      <a:gd name="connsiteX2" fmla="*/ 0 w 1764856"/>
                      <a:gd name="connsiteY2" fmla="*/ 556729 h 556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64856" h="556729">
                        <a:moveTo>
                          <a:pt x="1764856" y="416"/>
                        </a:moveTo>
                        <a:cubicBezTo>
                          <a:pt x="1326839" y="-1183"/>
                          <a:pt x="888823" y="-2781"/>
                          <a:pt x="594680" y="89938"/>
                        </a:cubicBezTo>
                        <a:cubicBezTo>
                          <a:pt x="300537" y="182657"/>
                          <a:pt x="150268" y="369693"/>
                          <a:pt x="0" y="556729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D4D9883-77E0-BC08-D427-42595092CA70}"/>
              </a:ext>
            </a:extLst>
          </p:cNvPr>
          <p:cNvSpPr txBox="1"/>
          <p:nvPr/>
        </p:nvSpPr>
        <p:spPr>
          <a:xfrm>
            <a:off x="5697169" y="947110"/>
            <a:ext cx="124348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b="1" dirty="0">
                <a:solidFill>
                  <a:schemeClr val="accent3"/>
                </a:solidFill>
              </a:rPr>
              <a:t>No Pulsing</a:t>
            </a:r>
            <a:endParaRPr lang="en-GB" sz="2000" b="1" dirty="0">
              <a:solidFill>
                <a:schemeClr val="accent3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26E5E9-1A07-52D7-6A93-68A3D3DB4F6C}"/>
              </a:ext>
            </a:extLst>
          </p:cNvPr>
          <p:cNvSpPr txBox="1"/>
          <p:nvPr/>
        </p:nvSpPr>
        <p:spPr>
          <a:xfrm>
            <a:off x="6096000" y="4971489"/>
            <a:ext cx="145943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b="1" dirty="0">
                <a:solidFill>
                  <a:schemeClr val="accent3"/>
                </a:solidFill>
              </a:rPr>
              <a:t>Passive CDS</a:t>
            </a:r>
            <a:endParaRPr lang="en-GB" sz="2000" b="1" dirty="0">
              <a:solidFill>
                <a:schemeClr val="accent3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F60D50-1D4E-13C8-2FBE-95FF035F8B27}"/>
              </a:ext>
            </a:extLst>
          </p:cNvPr>
          <p:cNvSpPr txBox="1"/>
          <p:nvPr/>
        </p:nvSpPr>
        <p:spPr>
          <a:xfrm>
            <a:off x="271771" y="949444"/>
            <a:ext cx="130163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b="1" dirty="0">
                <a:solidFill>
                  <a:schemeClr val="accent3"/>
                </a:solidFill>
              </a:rPr>
              <a:t>CDS Gain 2</a:t>
            </a:r>
            <a:endParaRPr lang="en-GB" sz="2000" b="1" dirty="0">
              <a:solidFill>
                <a:schemeClr val="accent3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D3F8B-5695-7F44-44A7-4333E2C47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29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876376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F28D3-D7E5-259D-D60D-083A799AC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performance estimations using pulsing (no sensor)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E65232-6CD5-D966-5D9A-41A72CE0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J. Heymes - Characterisation of MÖNCH 0.5, a 25 </a:t>
            </a:r>
            <a:r>
              <a:rPr lang="el-GR" noProof="0"/>
              <a:t>μ</a:t>
            </a:r>
            <a:r>
              <a:rPr lang="en-US" noProof="0"/>
              <a:t>m pitch prototype charge-integrating hybrid pixel detector - HPXM 2025 - Frascati - 20.06.2025</a:t>
            </a:r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57927E-FC73-0667-8C90-126124B1C7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6489" y="841526"/>
            <a:ext cx="8059022" cy="54469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964D236-33F7-8DFC-C142-A4BEE0542640}"/>
              </a:ext>
            </a:extLst>
          </p:cNvPr>
          <p:cNvGrpSpPr/>
          <p:nvPr/>
        </p:nvGrpSpPr>
        <p:grpSpPr>
          <a:xfrm>
            <a:off x="7536160" y="4293096"/>
            <a:ext cx="3413441" cy="1433844"/>
            <a:chOff x="2207568" y="4883813"/>
            <a:chExt cx="3413441" cy="143384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D4C7EE-120B-A225-E4CE-787452ABF033}"/>
                </a:ext>
              </a:extLst>
            </p:cNvPr>
            <p:cNvSpPr txBox="1"/>
            <p:nvPr/>
          </p:nvSpPr>
          <p:spPr>
            <a:xfrm>
              <a:off x="4072533" y="4895019"/>
              <a:ext cx="1548476" cy="931846"/>
            </a:xfrm>
            <a:prstGeom prst="rect">
              <a:avLst/>
            </a:prstGeom>
            <a:solidFill>
              <a:srgbClr val="DDD6E5"/>
            </a:solidFill>
            <a:ln>
              <a:solidFill>
                <a:schemeClr val="tx1"/>
              </a:solidFill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100" b="1" dirty="0">
                  <a:solidFill>
                    <a:srgbClr val="000000"/>
                  </a:solidFill>
                </a:rPr>
                <a:t>Pulsing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813EDC-B903-8651-4A46-0586FE3F0875}"/>
                </a:ext>
              </a:extLst>
            </p:cNvPr>
            <p:cNvGrpSpPr/>
            <p:nvPr/>
          </p:nvGrpSpPr>
          <p:grpSpPr>
            <a:xfrm>
              <a:off x="2207568" y="4883813"/>
              <a:ext cx="3413439" cy="1433844"/>
              <a:chOff x="2207568" y="4883813"/>
              <a:chExt cx="3413439" cy="143384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ACE6140-7929-5490-80C0-10F104EFD1D2}"/>
                  </a:ext>
                </a:extLst>
              </p:cNvPr>
              <p:cNvSpPr/>
              <p:nvPr/>
            </p:nvSpPr>
            <p:spPr bwMode="auto">
              <a:xfrm>
                <a:off x="2207569" y="4883813"/>
                <a:ext cx="204593" cy="204593"/>
              </a:xfrm>
              <a:prstGeom prst="ellipse">
                <a:avLst/>
              </a:prstGeom>
              <a:solidFill>
                <a:srgbClr val="2B7EB8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1</a:t>
                </a:r>
                <a:endParaRPr kumimoji="0" lang="en-GB" sz="32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CE5BED1-8909-EE99-BEC5-540CC5AA93CA}"/>
                  </a:ext>
                </a:extLst>
              </p:cNvPr>
              <p:cNvSpPr/>
              <p:nvPr/>
            </p:nvSpPr>
            <p:spPr bwMode="auto">
              <a:xfrm>
                <a:off x="2211911" y="5131130"/>
                <a:ext cx="204593" cy="204593"/>
              </a:xfrm>
              <a:prstGeom prst="ellipse">
                <a:avLst/>
              </a:prstGeom>
              <a:solidFill>
                <a:srgbClr val="FF7E0D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2</a:t>
                </a:r>
                <a:endParaRPr kumimoji="0" lang="en-GB" sz="32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D3AF5B7-FDD5-DA5C-009B-ECEC9CC873E8}"/>
                  </a:ext>
                </a:extLst>
              </p:cNvPr>
              <p:cNvSpPr/>
              <p:nvPr/>
            </p:nvSpPr>
            <p:spPr bwMode="auto">
              <a:xfrm>
                <a:off x="2211911" y="5376501"/>
                <a:ext cx="204593" cy="204593"/>
              </a:xfrm>
              <a:prstGeom prst="ellipse">
                <a:avLst/>
              </a:prstGeom>
              <a:solidFill>
                <a:srgbClr val="2DA02D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3</a:t>
                </a:r>
                <a:endParaRPr kumimoji="0" lang="en-GB" sz="32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527093F-FFB0-F3D8-6534-D40AE271A54F}"/>
                  </a:ext>
                </a:extLst>
              </p:cNvPr>
              <p:cNvSpPr/>
              <p:nvPr/>
            </p:nvSpPr>
            <p:spPr bwMode="auto">
              <a:xfrm>
                <a:off x="2211911" y="5623819"/>
                <a:ext cx="204593" cy="204593"/>
              </a:xfrm>
              <a:prstGeom prst="ellipse">
                <a:avLst/>
              </a:prstGeom>
              <a:solidFill>
                <a:srgbClr val="D62728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4</a:t>
                </a:r>
                <a:endParaRPr kumimoji="0" lang="en-GB" sz="32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E067D49-5BC6-15C1-DA31-E9DFA67C44DD}"/>
                  </a:ext>
                </a:extLst>
              </p:cNvPr>
              <p:cNvSpPr/>
              <p:nvPr/>
            </p:nvSpPr>
            <p:spPr bwMode="auto">
              <a:xfrm>
                <a:off x="2207569" y="6112140"/>
                <a:ext cx="204593" cy="204593"/>
              </a:xfrm>
              <a:prstGeom prst="ellipse">
                <a:avLst/>
              </a:prstGeom>
              <a:solidFill>
                <a:srgbClr val="9366BC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6</a:t>
                </a:r>
                <a:endParaRPr kumimoji="0" lang="en-GB" sz="32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0233780-3BB0-61FF-DC9B-4D98180F65E0}"/>
                  </a:ext>
                </a:extLst>
              </p:cNvPr>
              <p:cNvSpPr txBox="1"/>
              <p:nvPr/>
            </p:nvSpPr>
            <p:spPr>
              <a:xfrm>
                <a:off x="2480207" y="4895019"/>
                <a:ext cx="663466" cy="183989"/>
              </a:xfrm>
              <a:prstGeom prst="rect">
                <a:avLst/>
              </a:prstGeom>
              <a:solidFill>
                <a:srgbClr val="D7E3BF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b="1" dirty="0">
                    <a:solidFill>
                      <a:srgbClr val="000000"/>
                    </a:solidFill>
                  </a:rPr>
                  <a:t>HG / LG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93A4011-24A3-A597-8E09-6672971ED2AF}"/>
                  </a:ext>
                </a:extLst>
              </p:cNvPr>
              <p:cNvSpPr txBox="1"/>
              <p:nvPr/>
            </p:nvSpPr>
            <p:spPr>
              <a:xfrm>
                <a:off x="2480207" y="5142715"/>
                <a:ext cx="663466" cy="428070"/>
              </a:xfrm>
              <a:prstGeom prst="rect">
                <a:avLst/>
              </a:prstGeom>
              <a:solidFill>
                <a:srgbClr val="D7E3BF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b="1" dirty="0">
                    <a:solidFill>
                      <a:srgbClr val="000000"/>
                    </a:solidFill>
                  </a:rPr>
                  <a:t>HG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50B9BB-DAE0-03CD-666D-B35702C97168}"/>
                  </a:ext>
                </a:extLst>
              </p:cNvPr>
              <p:cNvSpPr txBox="1"/>
              <p:nvPr/>
            </p:nvSpPr>
            <p:spPr>
              <a:xfrm>
                <a:off x="4072531" y="5890193"/>
                <a:ext cx="1548476" cy="183990"/>
              </a:xfrm>
              <a:prstGeom prst="rect">
                <a:avLst/>
              </a:prstGeom>
              <a:solidFill>
                <a:srgbClr val="DDD6E5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b="1" dirty="0">
                    <a:solidFill>
                      <a:srgbClr val="000000"/>
                    </a:solidFill>
                  </a:rPr>
                  <a:t>No test structure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F9E9A7-5FF2-D608-C4CC-6898A7319DF6}"/>
                  </a:ext>
                </a:extLst>
              </p:cNvPr>
              <p:cNvSpPr txBox="1"/>
              <p:nvPr/>
            </p:nvSpPr>
            <p:spPr>
              <a:xfrm>
                <a:off x="3201965" y="5891681"/>
                <a:ext cx="805806" cy="425976"/>
              </a:xfrm>
              <a:prstGeom prst="rect">
                <a:avLst/>
              </a:prstGeom>
              <a:solidFill>
                <a:srgbClr val="FEE599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b="1" dirty="0">
                    <a:solidFill>
                      <a:srgbClr val="000000"/>
                    </a:solidFill>
                  </a:rPr>
                  <a:t>G1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569A1D-9C84-6ACC-ADCA-272A9C8A08A1}"/>
                  </a:ext>
                </a:extLst>
              </p:cNvPr>
              <p:cNvSpPr txBox="1"/>
              <p:nvPr/>
            </p:nvSpPr>
            <p:spPr>
              <a:xfrm>
                <a:off x="2480206" y="5638109"/>
                <a:ext cx="663466" cy="183989"/>
              </a:xfrm>
              <a:prstGeom prst="rect">
                <a:avLst/>
              </a:prstGeom>
              <a:solidFill>
                <a:srgbClr val="D7E3BF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b="1" dirty="0">
                    <a:solidFill>
                      <a:srgbClr val="000000"/>
                    </a:solidFill>
                  </a:rPr>
                  <a:t>HG / LG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22932A-503B-9C2C-1AB6-AA632C68C216}"/>
                  </a:ext>
                </a:extLst>
              </p:cNvPr>
              <p:cNvSpPr txBox="1"/>
              <p:nvPr/>
            </p:nvSpPr>
            <p:spPr>
              <a:xfrm>
                <a:off x="2480206" y="5885805"/>
                <a:ext cx="663466" cy="430928"/>
              </a:xfrm>
              <a:prstGeom prst="rect">
                <a:avLst/>
              </a:prstGeom>
              <a:solidFill>
                <a:srgbClr val="D7E3BF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b="1" dirty="0">
                    <a:solidFill>
                      <a:srgbClr val="000000"/>
                    </a:solidFill>
                  </a:rPr>
                  <a:t>HG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0A7FAE1-4E91-1751-2E86-89CD0DD4EDA5}"/>
                  </a:ext>
                </a:extLst>
              </p:cNvPr>
              <p:cNvSpPr/>
              <p:nvPr/>
            </p:nvSpPr>
            <p:spPr bwMode="auto">
              <a:xfrm>
                <a:off x="2207568" y="5878807"/>
                <a:ext cx="204593" cy="204593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5</a:t>
                </a:r>
                <a:endParaRPr kumimoji="0" lang="en-GB" sz="32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CB13F75-7BEB-2AC5-DC84-2AB45E0BC58C}"/>
                  </a:ext>
                </a:extLst>
              </p:cNvPr>
              <p:cNvSpPr txBox="1"/>
              <p:nvPr/>
            </p:nvSpPr>
            <p:spPr>
              <a:xfrm>
                <a:off x="3201964" y="5643985"/>
                <a:ext cx="805806" cy="183989"/>
              </a:xfrm>
              <a:prstGeom prst="rect">
                <a:avLst/>
              </a:prstGeom>
              <a:solidFill>
                <a:srgbClr val="FEE599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b="1" dirty="0">
                    <a:solidFill>
                      <a:srgbClr val="000000"/>
                    </a:solidFill>
                  </a:rPr>
                  <a:t>G2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2237DB8-F3D6-8A99-A01B-184AA0246AD6}"/>
                  </a:ext>
                </a:extLst>
              </p:cNvPr>
              <p:cNvSpPr txBox="1"/>
              <p:nvPr/>
            </p:nvSpPr>
            <p:spPr>
              <a:xfrm>
                <a:off x="3201962" y="5391627"/>
                <a:ext cx="805806" cy="183989"/>
              </a:xfrm>
              <a:prstGeom prst="rect">
                <a:avLst/>
              </a:prstGeom>
              <a:solidFill>
                <a:srgbClr val="FEE599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b="1" dirty="0">
                    <a:solidFill>
                      <a:srgbClr val="000000"/>
                    </a:solidFill>
                  </a:rPr>
                  <a:t>Passive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EA80CB-A4DD-3B3D-34C3-664D52E97577}"/>
                  </a:ext>
                </a:extLst>
              </p:cNvPr>
              <p:cNvSpPr txBox="1"/>
              <p:nvPr/>
            </p:nvSpPr>
            <p:spPr>
              <a:xfrm>
                <a:off x="3201963" y="4901944"/>
                <a:ext cx="805806" cy="425976"/>
              </a:xfrm>
              <a:prstGeom prst="rect">
                <a:avLst/>
              </a:prstGeom>
              <a:solidFill>
                <a:srgbClr val="FEE599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b="1" dirty="0">
                    <a:solidFill>
                      <a:srgbClr val="000000"/>
                    </a:solidFill>
                  </a:rPr>
                  <a:t>G1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9857FD-DA31-375A-C14F-EB33A0D6CE4E}"/>
                  </a:ext>
                </a:extLst>
              </p:cNvPr>
              <p:cNvSpPr txBox="1"/>
              <p:nvPr/>
            </p:nvSpPr>
            <p:spPr>
              <a:xfrm>
                <a:off x="4072531" y="6132559"/>
                <a:ext cx="1548476" cy="183989"/>
              </a:xfrm>
              <a:prstGeom prst="rect">
                <a:avLst/>
              </a:prstGeom>
              <a:solidFill>
                <a:srgbClr val="DDD6E5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b="1" dirty="0">
                    <a:solidFill>
                      <a:srgbClr val="000000"/>
                    </a:solidFill>
                  </a:rPr>
                  <a:t>Pulsing + </a:t>
                </a:r>
                <a:r>
                  <a:rPr lang="en-US" sz="1100" b="1" dirty="0" err="1">
                    <a:solidFill>
                      <a:srgbClr val="000000"/>
                    </a:solidFill>
                  </a:rPr>
                  <a:t>precharge</a:t>
                </a:r>
                <a:r>
                  <a:rPr lang="en-US" sz="11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1100" b="1" dirty="0" err="1">
                    <a:solidFill>
                      <a:srgbClr val="000000"/>
                    </a:solidFill>
                  </a:rPr>
                  <a:t>Sto</a:t>
                </a:r>
                <a:endParaRPr lang="en-US" sz="1100" b="1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1D66190-ACAC-2604-D612-74A9D8A8E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30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45579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AFF9-BC9A-F161-0DF4-2425A8597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Energy scans: Energy resolution</a:t>
            </a:r>
          </a:p>
        </p:txBody>
      </p:sp>
      <p:pic>
        <p:nvPicPr>
          <p:cNvPr id="4" name="Picture 3" descr="A graph with colored lines&#10;&#10;AI-generated content may be incorrect.">
            <a:extLst>
              <a:ext uri="{FF2B5EF4-FFF2-40B4-BE49-F238E27FC236}">
                <a16:creationId xmlns:a16="http://schemas.microsoft.com/office/drawing/2014/main" id="{69A7E99C-BBB8-AFE3-DA0E-F40C4FD7E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596" y="713560"/>
            <a:ext cx="8618807" cy="5667768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C5634C-9CA7-E367-39AC-C784C4ECF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US" dirty="0"/>
              <a:t>J. Heymes - </a:t>
            </a:r>
            <a:r>
              <a:rPr lang="en-US" dirty="0" err="1"/>
              <a:t>Characterisation</a:t>
            </a:r>
            <a:r>
              <a:rPr lang="en-US" dirty="0"/>
              <a:t> of MÖNCH 0.5, a 25 </a:t>
            </a:r>
            <a:r>
              <a:rPr lang="el-GR" dirty="0"/>
              <a:t>μ</a:t>
            </a:r>
            <a:r>
              <a:rPr lang="en-US" dirty="0"/>
              <a:t>m pitch prototype charge-integrating hybrid pixel detector - HPXM 2025 - Frascati - 20.06.2025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A4433-7B75-6366-C18F-192F14A1C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31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2EF279-B885-AB7A-5929-8D9A486649C8}"/>
              </a:ext>
            </a:extLst>
          </p:cNvPr>
          <p:cNvSpPr txBox="1"/>
          <p:nvPr/>
        </p:nvSpPr>
        <p:spPr>
          <a:xfrm>
            <a:off x="7968208" y="4869160"/>
            <a:ext cx="2212722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000" dirty="0"/>
              <a:t>2×2 clusters</a:t>
            </a:r>
          </a:p>
          <a:p>
            <a:pPr algn="l"/>
            <a:r>
              <a:rPr lang="en-GB" sz="2000" dirty="0"/>
              <a:t>10 µs exposure time</a:t>
            </a:r>
          </a:p>
          <a:p>
            <a:pPr algn="l"/>
            <a:r>
              <a:rPr lang="en-GB" sz="2000" dirty="0" err="1"/>
              <a:t>T</a:t>
            </a:r>
            <a:r>
              <a:rPr lang="en-GB" sz="2000" baseline="-25000" dirty="0" err="1"/>
              <a:t>coolant</a:t>
            </a:r>
            <a:r>
              <a:rPr lang="en-GB" sz="2000" dirty="0"/>
              <a:t>: 18°C</a:t>
            </a:r>
          </a:p>
        </p:txBody>
      </p:sp>
    </p:spTree>
    <p:extLst>
      <p:ext uri="{BB962C8B-B14F-4D97-AF65-F5344CB8AC3E}">
        <p14:creationId xmlns:p14="http://schemas.microsoft.com/office/powerpoint/2010/main" val="188212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760AD4A-9D33-EF4E-9963-24CAEA91E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17" y="836712"/>
            <a:ext cx="2732896" cy="1986518"/>
          </a:xfrm>
          <a:prstGeom prst="rect">
            <a:avLst/>
          </a:prstGeom>
        </p:spPr>
      </p:pic>
      <p:pic>
        <p:nvPicPr>
          <p:cNvPr id="9" name="Picture 55" descr="Diagram&#10;&#10;Description automatically generated">
            <a:extLst>
              <a:ext uri="{FF2B5EF4-FFF2-40B4-BE49-F238E27FC236}">
                <a16:creationId xmlns:a16="http://schemas.microsoft.com/office/drawing/2014/main" id="{EFE4B57F-4AFA-0CA9-8D66-4B5C922B8F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89" t="51244" r="15396" b="32020"/>
          <a:stretch/>
        </p:blipFill>
        <p:spPr>
          <a:xfrm>
            <a:off x="5018509" y="4802457"/>
            <a:ext cx="6252369" cy="1506191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B9367DC3-88C0-C952-54E1-B12AFEADB9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89" t="25394" r="15658" b="58387"/>
          <a:stretch/>
        </p:blipFill>
        <p:spPr>
          <a:xfrm>
            <a:off x="5042572" y="4802457"/>
            <a:ext cx="5543214" cy="146920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9F627F9-ABA3-4EE1-DD1F-151422D352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t="4856" r="7099" b="42239"/>
          <a:stretch/>
        </p:blipFill>
        <p:spPr>
          <a:xfrm>
            <a:off x="5025231" y="813172"/>
            <a:ext cx="6252369" cy="23976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FAC0ADE-FF23-C2C1-C7D6-875024EEC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Interpolation: imaging example with MÖNCH 0.3</a:t>
            </a:r>
          </a:p>
        </p:txBody>
      </p:sp>
      <p:pic>
        <p:nvPicPr>
          <p:cNvPr id="5" name="Picture 56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2EBDD137-E577-7DB9-8399-96CAAD3F07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235" t="51301" r="15282" b="32181"/>
          <a:stretch/>
        </p:blipFill>
        <p:spPr>
          <a:xfrm>
            <a:off x="5018509" y="3257877"/>
            <a:ext cx="6252369" cy="1484421"/>
          </a:xfrm>
          <a:prstGeom prst="rect">
            <a:avLst/>
          </a:prstGeom>
        </p:spPr>
      </p:pic>
      <p:sp>
        <p:nvSpPr>
          <p:cNvPr id="22" name="TextBox 36">
            <a:extLst>
              <a:ext uri="{FF2B5EF4-FFF2-40B4-BE49-F238E27FC236}">
                <a16:creationId xmlns:a16="http://schemas.microsoft.com/office/drawing/2014/main" id="{F2F758BB-6021-FCF4-C753-B3B2465E94E1}"/>
              </a:ext>
            </a:extLst>
          </p:cNvPr>
          <p:cNvSpPr txBox="1"/>
          <p:nvPr/>
        </p:nvSpPr>
        <p:spPr>
          <a:xfrm>
            <a:off x="5144948" y="905399"/>
            <a:ext cx="761310" cy="28651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 err="1">
                <a:solidFill>
                  <a:schemeClr val="accent1"/>
                </a:solidFill>
              </a:rPr>
              <a:t>Eiger</a:t>
            </a:r>
            <a:endParaRPr lang="en-GB" sz="1800" b="1" dirty="0" err="1">
              <a:solidFill>
                <a:schemeClr val="accent1"/>
              </a:solidFill>
            </a:endParaRPr>
          </a:p>
        </p:txBody>
      </p:sp>
      <p:sp>
        <p:nvSpPr>
          <p:cNvPr id="23" name="TextBox 37">
            <a:extLst>
              <a:ext uri="{FF2B5EF4-FFF2-40B4-BE49-F238E27FC236}">
                <a16:creationId xmlns:a16="http://schemas.microsoft.com/office/drawing/2014/main" id="{55144C57-FFFF-5833-C334-8FDA9382E4C8}"/>
              </a:ext>
            </a:extLst>
          </p:cNvPr>
          <p:cNvSpPr txBox="1"/>
          <p:nvPr/>
        </p:nvSpPr>
        <p:spPr>
          <a:xfrm>
            <a:off x="6758404" y="904340"/>
            <a:ext cx="761310" cy="28651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 err="1">
                <a:solidFill>
                  <a:schemeClr val="accent1"/>
                </a:solidFill>
              </a:rPr>
              <a:t>Mönch</a:t>
            </a:r>
            <a:endParaRPr lang="en-GB" sz="1800" b="1" dirty="0" err="1">
              <a:solidFill>
                <a:schemeClr val="accent1"/>
              </a:solidFill>
            </a:endParaRP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4842852A-772E-662B-2D79-73B521D9E50E}"/>
              </a:ext>
            </a:extLst>
          </p:cNvPr>
          <p:cNvSpPr txBox="1"/>
          <p:nvPr/>
        </p:nvSpPr>
        <p:spPr>
          <a:xfrm>
            <a:off x="8535072" y="872332"/>
            <a:ext cx="761310" cy="28651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chemeClr val="accent1"/>
                </a:solidFill>
              </a:rPr>
              <a:t>Jungfrau</a:t>
            </a:r>
            <a:endParaRPr lang="en-GB" sz="1800" b="1" dirty="0" err="1">
              <a:solidFill>
                <a:schemeClr val="accent1"/>
              </a:solidFill>
            </a:endParaRPr>
          </a:p>
        </p:txBody>
      </p:sp>
      <p:sp>
        <p:nvSpPr>
          <p:cNvPr id="25" name="TextBox 39">
            <a:extLst>
              <a:ext uri="{FF2B5EF4-FFF2-40B4-BE49-F238E27FC236}">
                <a16:creationId xmlns:a16="http://schemas.microsoft.com/office/drawing/2014/main" id="{D8C5C306-67A5-4462-552A-08A078BD37D6}"/>
              </a:ext>
            </a:extLst>
          </p:cNvPr>
          <p:cNvSpPr txBox="1"/>
          <p:nvPr/>
        </p:nvSpPr>
        <p:spPr>
          <a:xfrm>
            <a:off x="223421" y="2708920"/>
            <a:ext cx="4597915" cy="2102226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 anchor="ctr">
            <a:normAutofit fontScale="92500" lnSpcReduction="10000"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</a:rPr>
              <a:t>2 </a:t>
            </a:r>
            <a:r>
              <a:rPr lang="en-US" sz="1400" kern="1000" spc="30" dirty="0">
                <a:solidFill>
                  <a:srgbClr val="000000"/>
                </a:solidFill>
                <a:cs typeface="Franklin Gothic Book"/>
              </a:rPr>
              <a:t>µ</a:t>
            </a:r>
            <a:r>
              <a:rPr lang="en-US" sz="1400" dirty="0">
                <a:solidFill>
                  <a:srgbClr val="000000"/>
                </a:solidFill>
              </a:rPr>
              <a:t>m gold on 200 </a:t>
            </a:r>
            <a:r>
              <a:rPr lang="en-US" sz="1400" kern="1000" spc="30" dirty="0">
                <a:solidFill>
                  <a:srgbClr val="000000"/>
                </a:solidFill>
                <a:cs typeface="Franklin Gothic Book"/>
              </a:rPr>
              <a:t>µ</a:t>
            </a:r>
            <a:r>
              <a:rPr lang="en-US" sz="1400" dirty="0">
                <a:solidFill>
                  <a:srgbClr val="000000"/>
                </a:solidFill>
              </a:rPr>
              <a:t>m silicon sample f</a:t>
            </a:r>
            <a:r>
              <a:rPr lang="en-US" sz="1400" dirty="0"/>
              <a:t>abricated at LXN, PSI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400" dirty="0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</a:rPr>
              <a:t>Measurement with 10 keV photons at TOMCAT, PSI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</a:rPr>
              <a:t>1 kHz frame rate (6 kHz now available)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</a:rPr>
              <a:t>Low flux for single photon detection (~1 % occupancy)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à"/>
            </a:pPr>
            <a:r>
              <a:rPr lang="en-US" sz="1400" dirty="0">
                <a:solidFill>
                  <a:srgbClr val="000000"/>
                </a:solidFill>
                <a:sym typeface="Wingdings" panose="05000000000000000000" pitchFamily="2" charset="2"/>
              </a:rPr>
              <a:t>Max flux at 1kHz</a:t>
            </a:r>
            <a:r>
              <a:rPr lang="en-US" sz="1400" dirty="0">
                <a:solidFill>
                  <a:srgbClr val="000000"/>
                </a:solidFill>
              </a:rPr>
              <a:t>: 1.6 Mph/cm</a:t>
            </a:r>
            <a:r>
              <a:rPr lang="en-US" sz="1400" baseline="30000" dirty="0">
                <a:solidFill>
                  <a:srgbClr val="000000"/>
                </a:solidFill>
              </a:rPr>
              <a:t>2</a:t>
            </a:r>
            <a:r>
              <a:rPr lang="en-US" sz="1400" dirty="0">
                <a:solidFill>
                  <a:srgbClr val="000000"/>
                </a:solidFill>
              </a:rPr>
              <a:t>/s = 10 photons/pixel/s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à"/>
            </a:pPr>
            <a:endParaRPr lang="en-US" sz="1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</a:rPr>
              <a:t>Using charge sharing (small pixel and low noise) to interpolate and </a:t>
            </a:r>
            <a:r>
              <a:rPr lang="en-US" sz="1400" dirty="0" err="1">
                <a:solidFill>
                  <a:srgbClr val="000000"/>
                </a:solidFill>
              </a:rPr>
              <a:t>rebin</a:t>
            </a:r>
            <a:r>
              <a:rPr lang="en-US" sz="1400" dirty="0">
                <a:solidFill>
                  <a:srgbClr val="000000"/>
                </a:solidFill>
              </a:rPr>
              <a:t> photon position into virtual sub-pixels</a:t>
            </a:r>
            <a:endParaRPr lang="en-GB" sz="1400" dirty="0" err="1">
              <a:solidFill>
                <a:srgbClr val="000000"/>
              </a:solidFill>
            </a:endParaRPr>
          </a:p>
        </p:txBody>
      </p:sp>
      <p:sp>
        <p:nvSpPr>
          <p:cNvPr id="6" name="ZoneTexte 9">
            <a:extLst>
              <a:ext uri="{FF2B5EF4-FFF2-40B4-BE49-F238E27FC236}">
                <a16:creationId xmlns:a16="http://schemas.microsoft.com/office/drawing/2014/main" id="{A26B304E-1E39-DE51-A81F-694FB4258FFC}"/>
              </a:ext>
            </a:extLst>
          </p:cNvPr>
          <p:cNvSpPr txBox="1"/>
          <p:nvPr/>
        </p:nvSpPr>
        <p:spPr>
          <a:xfrm>
            <a:off x="8199446" y="3281520"/>
            <a:ext cx="173497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000" spc="30" dirty="0">
                <a:solidFill>
                  <a:schemeClr val="accent4"/>
                </a:solidFill>
                <a:cs typeface="Franklin Gothic Book"/>
              </a:rPr>
              <a:t>Native resolution (25 </a:t>
            </a:r>
            <a:r>
              <a:rPr lang="en-US" sz="1600" b="1" kern="1000" spc="30" dirty="0">
                <a:solidFill>
                  <a:schemeClr val="accent4"/>
                </a:solidFill>
                <a:cs typeface="Franklin Gothic Book"/>
                <a:sym typeface="Wingdings" panose="05000000000000000000" pitchFamily="2" charset="2"/>
              </a:rPr>
              <a:t>µm pitch)</a:t>
            </a:r>
            <a:endParaRPr lang="en-US" sz="1600" b="1" kern="1000" spc="30" dirty="0">
              <a:solidFill>
                <a:schemeClr val="accent4"/>
              </a:solidFill>
              <a:cs typeface="Franklin Gothic Book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E6E735A-D612-F4C7-1643-A53E11CA65F2}"/>
              </a:ext>
            </a:extLst>
          </p:cNvPr>
          <p:cNvGrpSpPr/>
          <p:nvPr/>
        </p:nvGrpSpPr>
        <p:grpSpPr>
          <a:xfrm>
            <a:off x="4304845" y="4703936"/>
            <a:ext cx="5293058" cy="1549000"/>
            <a:chOff x="4304845" y="4703936"/>
            <a:chExt cx="5293058" cy="1549000"/>
          </a:xfrm>
        </p:grpSpPr>
        <p:sp>
          <p:nvSpPr>
            <p:cNvPr id="17" name="ZoneTexte 18">
              <a:extLst>
                <a:ext uri="{FF2B5EF4-FFF2-40B4-BE49-F238E27FC236}">
                  <a16:creationId xmlns:a16="http://schemas.microsoft.com/office/drawing/2014/main" id="{408E540C-5314-EA4E-A263-A8A442D7ACD4}"/>
                </a:ext>
              </a:extLst>
            </p:cNvPr>
            <p:cNvSpPr txBox="1"/>
            <p:nvPr/>
          </p:nvSpPr>
          <p:spPr>
            <a:xfrm>
              <a:off x="4356760" y="5960484"/>
              <a:ext cx="754055" cy="2924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GB" b="1" kern="1000" spc="30" dirty="0">
                  <a:cs typeface="Franklin Gothic Book"/>
                </a:rPr>
                <a:t>25 µm</a:t>
              </a:r>
            </a:p>
          </p:txBody>
        </p:sp>
        <p:sp>
          <p:nvSpPr>
            <p:cNvPr id="19" name="ZoneTexte 21">
              <a:extLst>
                <a:ext uri="{FF2B5EF4-FFF2-40B4-BE49-F238E27FC236}">
                  <a16:creationId xmlns:a16="http://schemas.microsoft.com/office/drawing/2014/main" id="{1752FF0E-F543-2057-D360-ED5DDD02C98E}"/>
                </a:ext>
              </a:extLst>
            </p:cNvPr>
            <p:cNvSpPr txBox="1"/>
            <p:nvPr/>
          </p:nvSpPr>
          <p:spPr>
            <a:xfrm>
              <a:off x="4489699" y="4703936"/>
              <a:ext cx="532135" cy="2924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GB" b="1" kern="1000" spc="30" dirty="0">
                  <a:cs typeface="Franklin Gothic Book"/>
                </a:rPr>
                <a:t>7 µm</a:t>
              </a:r>
            </a:p>
          </p:txBody>
        </p:sp>
        <p:sp>
          <p:nvSpPr>
            <p:cNvPr id="7" name="ZoneTexte 10">
              <a:extLst>
                <a:ext uri="{FF2B5EF4-FFF2-40B4-BE49-F238E27FC236}">
                  <a16:creationId xmlns:a16="http://schemas.microsoft.com/office/drawing/2014/main" id="{0B41FB12-A1A2-3C05-5089-8A42B72254FD}"/>
                </a:ext>
              </a:extLst>
            </p:cNvPr>
            <p:cNvSpPr txBox="1"/>
            <p:nvPr/>
          </p:nvSpPr>
          <p:spPr>
            <a:xfrm>
              <a:off x="8112224" y="4952781"/>
              <a:ext cx="14856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1000" spc="30" dirty="0">
                  <a:solidFill>
                    <a:schemeClr val="accent4"/>
                  </a:solidFill>
                  <a:cs typeface="Franklin Gothic Book"/>
                </a:rPr>
                <a:t>Interpolated to 2.5 </a:t>
              </a:r>
              <a:r>
                <a:rPr lang="en-US" sz="1600" b="1" kern="1000" spc="30" dirty="0">
                  <a:solidFill>
                    <a:schemeClr val="accent4"/>
                  </a:solidFill>
                  <a:cs typeface="Franklin Gothic Book"/>
                  <a:sym typeface="Wingdings" panose="05000000000000000000" pitchFamily="2" charset="2"/>
                </a:rPr>
                <a:t>µm bins</a:t>
              </a:r>
              <a:endParaRPr lang="en-US" sz="1600" b="1" kern="1000" spc="30" dirty="0">
                <a:solidFill>
                  <a:schemeClr val="accent4"/>
                </a:solidFill>
                <a:cs typeface="Franklin Gothic Book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D39546-891F-0EE1-E98A-D52436A1E1F3}"/>
                </a:ext>
              </a:extLst>
            </p:cNvPr>
            <p:cNvSpPr/>
            <p:nvPr/>
          </p:nvSpPr>
          <p:spPr bwMode="auto">
            <a:xfrm>
              <a:off x="7806934" y="4860000"/>
              <a:ext cx="214842" cy="175266"/>
            </a:xfrm>
            <a:prstGeom prst="rect">
              <a:avLst/>
            </a:prstGeom>
            <a:noFill/>
            <a:ln w="28575" cap="flat" cmpd="sng" algn="ctr">
              <a:solidFill>
                <a:srgbClr val="FF0000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12" name="Connecteur droit 12">
              <a:extLst>
                <a:ext uri="{FF2B5EF4-FFF2-40B4-BE49-F238E27FC236}">
                  <a16:creationId xmlns:a16="http://schemas.microsoft.com/office/drawing/2014/main" id="{B375EA3F-7E0C-D345-44C8-8134BACFE91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025231" y="4859999"/>
              <a:ext cx="2781703" cy="19417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gradFill>
                <a:gsLst>
                  <a:gs pos="14000">
                    <a:srgbClr val="FF0000"/>
                  </a:gs>
                  <a:gs pos="100000">
                    <a:srgbClr val="FF0000">
                      <a:alpha val="50000"/>
                    </a:srgb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Connecteur droit 13">
              <a:extLst>
                <a:ext uri="{FF2B5EF4-FFF2-40B4-BE49-F238E27FC236}">
                  <a16:creationId xmlns:a16="http://schemas.microsoft.com/office/drawing/2014/main" id="{9A80C755-493A-176B-FBA1-9052CA9F226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126553" y="5035266"/>
              <a:ext cx="2680381" cy="82343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gradFill>
                <a:gsLst>
                  <a:gs pos="14000">
                    <a:srgbClr val="FF0000"/>
                  </a:gs>
                  <a:gs pos="100000">
                    <a:srgbClr val="FF0000">
                      <a:alpha val="50000"/>
                    </a:srgb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Connecteur droit avec flèche 14">
              <a:extLst>
                <a:ext uri="{FF2B5EF4-FFF2-40B4-BE49-F238E27FC236}">
                  <a16:creationId xmlns:a16="http://schemas.microsoft.com/office/drawing/2014/main" id="{67EB4F8C-6B5C-3CBE-6657-63054A16DBC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32192" y="5960484"/>
              <a:ext cx="794361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5" name="Connecteur droit 16">
              <a:extLst>
                <a:ext uri="{FF2B5EF4-FFF2-40B4-BE49-F238E27FC236}">
                  <a16:creationId xmlns:a16="http://schemas.microsoft.com/office/drawing/2014/main" id="{32321E10-9FCE-4F4F-514F-37DEE83FB7FE}"/>
                </a:ext>
              </a:extLst>
            </p:cNvPr>
            <p:cNvCxnSpPr/>
            <p:nvPr/>
          </p:nvCxnSpPr>
          <p:spPr bwMode="auto">
            <a:xfrm>
              <a:off x="5140879" y="5886393"/>
              <a:ext cx="0" cy="14818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6" name="Image 17">
              <a:extLst>
                <a:ext uri="{FF2B5EF4-FFF2-40B4-BE49-F238E27FC236}">
                  <a16:creationId xmlns:a16="http://schemas.microsoft.com/office/drawing/2014/main" id="{46D001CB-E570-F7BA-2B50-D89A58635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04845" y="5031342"/>
              <a:ext cx="855051" cy="855051"/>
            </a:xfrm>
            <a:prstGeom prst="rect">
              <a:avLst/>
            </a:prstGeom>
          </p:spPr>
        </p:pic>
        <p:cxnSp>
          <p:nvCxnSpPr>
            <p:cNvPr id="18" name="Connecteur droit avec flèche 20">
              <a:extLst>
                <a:ext uri="{FF2B5EF4-FFF2-40B4-BE49-F238E27FC236}">
                  <a16:creationId xmlns:a16="http://schemas.microsoft.com/office/drawing/2014/main" id="{5BC4EA8B-67FE-6FC1-945B-89857FE86BA5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808896" y="5009177"/>
              <a:ext cx="199761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" name="Connecteur droit avec flèche 20">
              <a:extLst>
                <a:ext uri="{FF2B5EF4-FFF2-40B4-BE49-F238E27FC236}">
                  <a16:creationId xmlns:a16="http://schemas.microsoft.com/office/drawing/2014/main" id="{97C13F2F-52B2-9FD8-5D26-917D414A965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54043" y="5009177"/>
              <a:ext cx="199761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1" name="Connecteur droit 16">
              <a:extLst>
                <a:ext uri="{FF2B5EF4-FFF2-40B4-BE49-F238E27FC236}">
                  <a16:creationId xmlns:a16="http://schemas.microsoft.com/office/drawing/2014/main" id="{150BBD28-88E8-F05B-007F-0FC0CF9C040A}"/>
                </a:ext>
              </a:extLst>
            </p:cNvPr>
            <p:cNvCxnSpPr/>
            <p:nvPr/>
          </p:nvCxnSpPr>
          <p:spPr bwMode="auto">
            <a:xfrm>
              <a:off x="4319169" y="5886393"/>
              <a:ext cx="0" cy="14818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Connecteur droit 16">
              <a:extLst>
                <a:ext uri="{FF2B5EF4-FFF2-40B4-BE49-F238E27FC236}">
                  <a16:creationId xmlns:a16="http://schemas.microsoft.com/office/drawing/2014/main" id="{B89E6734-7D65-975F-0F54-80CB18120E9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53804" y="4997633"/>
              <a:ext cx="0" cy="17940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Connecteur droit 16">
              <a:extLst>
                <a:ext uri="{FF2B5EF4-FFF2-40B4-BE49-F238E27FC236}">
                  <a16:creationId xmlns:a16="http://schemas.microsoft.com/office/drawing/2014/main" id="{AAAD5361-71A4-EADD-EA2E-A1CEA211D76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21337" y="4997633"/>
              <a:ext cx="0" cy="18733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182F9B5-B0C3-5BDD-8856-72C91ED44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Heymes - </a:t>
            </a:r>
            <a:r>
              <a:rPr lang="en-US" dirty="0" err="1"/>
              <a:t>Characterisation</a:t>
            </a:r>
            <a:r>
              <a:rPr lang="en-US" dirty="0"/>
              <a:t> of MÖNCH 0.5, a 25 </a:t>
            </a:r>
            <a:r>
              <a:rPr lang="el-GR" dirty="0"/>
              <a:t>μ</a:t>
            </a:r>
            <a:r>
              <a:rPr lang="en-US" dirty="0"/>
              <a:t>m pitch prototype charge-integrating hybrid pixel detector - HPXM 2025 - Frascati - 20.06.2025</a:t>
            </a:r>
            <a:endParaRPr lang="de-CH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C77B3B-A1A3-BD56-8249-86E8B0BA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B6B94D-393F-8575-7F81-B68C48FDEAE3}"/>
              </a:ext>
            </a:extLst>
          </p:cNvPr>
          <p:cNvSpPr txBox="1"/>
          <p:nvPr/>
        </p:nvSpPr>
        <p:spPr>
          <a:xfrm>
            <a:off x="287995" y="5085184"/>
            <a:ext cx="37917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S. </a:t>
            </a:r>
            <a:r>
              <a:rPr kumimoji="0" lang="en-US" sz="9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Chiriotti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0" lang="en-US" sz="900" b="0" i="1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High-spatial resolution measurements with GaAs sensor with the charge integrating MÖNCH detector,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iWoRiD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2021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00" b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https://indico.cern.ch/event/820476/contributions/4373144/</a:t>
            </a:r>
            <a:endParaRPr kumimoji="0" lang="en-US" sz="900" b="0" u="none" strike="noStrike" kern="1200" cap="none" spc="0" normalizeH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900" dirty="0">
                <a:solidFill>
                  <a:schemeClr val="bg1">
                    <a:lumMod val="50000"/>
                  </a:schemeClr>
                </a:solidFill>
                <a:effectLst/>
              </a:rPr>
              <a:t>S. </a:t>
            </a:r>
            <a:r>
              <a:rPr lang="en-GB" sz="900" dirty="0" err="1">
                <a:solidFill>
                  <a:schemeClr val="bg1">
                    <a:lumMod val="50000"/>
                  </a:schemeClr>
                </a:solidFill>
                <a:effectLst/>
              </a:rPr>
              <a:t>Chiriotti</a:t>
            </a:r>
            <a:r>
              <a:rPr lang="en-GB" sz="9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GB" sz="900" i="1" dirty="0">
                <a:solidFill>
                  <a:schemeClr val="bg1">
                    <a:lumMod val="50000"/>
                  </a:schemeClr>
                </a:solidFill>
                <a:effectLst/>
              </a:rPr>
              <a:t>et al.,</a:t>
            </a:r>
            <a:r>
              <a:rPr lang="en-US" sz="900" i="1" dirty="0">
                <a:solidFill>
                  <a:schemeClr val="bg1">
                    <a:lumMod val="50000"/>
                  </a:schemeClr>
                </a:solidFill>
                <a:effectLst/>
              </a:rPr>
              <a:t> High-spatial resolution measurements with a </a:t>
            </a:r>
            <a:r>
              <a:rPr lang="en-US" sz="900" i="1" dirty="0" err="1">
                <a:solidFill>
                  <a:schemeClr val="bg1">
                    <a:lumMod val="50000"/>
                  </a:schemeClr>
                </a:solidFill>
                <a:effectLst/>
              </a:rPr>
              <a:t>GaAs:Cr</a:t>
            </a:r>
            <a:r>
              <a:rPr lang="en-US" sz="900" i="1" dirty="0">
                <a:solidFill>
                  <a:schemeClr val="bg1">
                    <a:lumMod val="50000"/>
                  </a:schemeClr>
                </a:solidFill>
                <a:effectLst/>
              </a:rPr>
              <a:t> sensor using the charge integrating MÖNCH detector with a pixel pitch of 25 </a:t>
            </a:r>
            <a:r>
              <a:rPr lang="en-US" sz="900" i="1" dirty="0" err="1">
                <a:solidFill>
                  <a:schemeClr val="bg1">
                    <a:lumMod val="50000"/>
                  </a:schemeClr>
                </a:solidFill>
                <a:effectLst/>
              </a:rPr>
              <a:t>μm</a:t>
            </a:r>
            <a:r>
              <a:rPr lang="en-US" sz="900" i="1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GB" sz="900" dirty="0">
                <a:solidFill>
                  <a:schemeClr val="bg1">
                    <a:lumMod val="50000"/>
                  </a:schemeClr>
                </a:solidFill>
                <a:effectLst/>
              </a:rPr>
              <a:t>2022,  </a:t>
            </a:r>
            <a:r>
              <a:rPr lang="en-GB" sz="900" i="1" dirty="0">
                <a:solidFill>
                  <a:schemeClr val="bg1">
                    <a:lumMod val="50000"/>
                  </a:schemeClr>
                </a:solidFill>
                <a:effectLst/>
              </a:rPr>
              <a:t>JINST</a:t>
            </a:r>
            <a:r>
              <a:rPr lang="en-GB" sz="9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GB" sz="900" b="1" dirty="0">
                <a:solidFill>
                  <a:schemeClr val="bg1">
                    <a:lumMod val="50000"/>
                  </a:schemeClr>
                </a:solidFill>
                <a:effectLst/>
              </a:rPr>
              <a:t>17</a:t>
            </a:r>
            <a:r>
              <a:rPr lang="en-GB" sz="900" dirty="0">
                <a:solidFill>
                  <a:schemeClr val="bg1">
                    <a:lumMod val="50000"/>
                  </a:schemeClr>
                </a:solidFill>
                <a:effectLst/>
              </a:rPr>
              <a:t> P04007,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900" dirty="0">
                <a:solidFill>
                  <a:schemeClr val="bg1">
                    <a:lumMod val="50000"/>
                  </a:schemeClr>
                </a:solidFill>
                <a:effectLst/>
              </a:rPr>
              <a:t>10.1088/1748-0221/17/04/P04007</a:t>
            </a:r>
            <a:endParaRPr kumimoji="0" lang="en-US" sz="900" b="0" u="none" strike="noStrike" kern="1200" cap="none" spc="0" normalizeH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2C6750-D41B-B9BB-6405-6C66410FBC66}"/>
              </a:ext>
            </a:extLst>
          </p:cNvPr>
          <p:cNvSpPr txBox="1"/>
          <p:nvPr/>
        </p:nvSpPr>
        <p:spPr>
          <a:xfrm>
            <a:off x="9823011" y="5931838"/>
            <a:ext cx="22281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000" b="1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  <a:t>Si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B573C9-CC2E-FF65-8F02-E37DA872BE49}"/>
              </a:ext>
            </a:extLst>
          </p:cNvPr>
          <p:cNvSpPr txBox="1"/>
          <p:nvPr/>
        </p:nvSpPr>
        <p:spPr>
          <a:xfrm>
            <a:off x="9559478" y="5931838"/>
            <a:ext cx="97270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000" b="1" dirty="0" err="1">
                <a:ln>
                  <a:solidFill>
                    <a:schemeClr val="tx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  <a:t>GaAs:Cr</a:t>
            </a:r>
            <a:endParaRPr lang="en-GB" sz="2000" b="1" dirty="0">
              <a:ln>
                <a:solidFill>
                  <a:schemeClr val="tx1"/>
                </a:solidFill>
              </a:ln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8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/>
      <p:bldP spid="30" grpId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F4C75-88F9-BE25-6A38-0C7DB7961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wide variety of experiments with MÖNCH</a:t>
            </a:r>
            <a:endParaRPr lang="LID4096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1683AE-E8C1-91E9-EF40-FBF6B991B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latin typeface="+mj-lt"/>
              </a:rPr>
              <a:t>J. Heymes - Characterisation of MÖNCH 0.5, a 25 </a:t>
            </a:r>
            <a:r>
              <a:rPr lang="el-GR" noProof="0">
                <a:latin typeface="+mj-lt"/>
              </a:rPr>
              <a:t>μ</a:t>
            </a:r>
            <a:r>
              <a:rPr lang="en-US" noProof="0">
                <a:latin typeface="+mj-lt"/>
              </a:rPr>
              <a:t>m pitch prototype charge-integrating hybrid pixel detector - HPXM 2025 - Frascati - 20.06.2025</a:t>
            </a:r>
            <a:endParaRPr lang="en-GB" noProof="0" dirty="0">
              <a:latin typeface="+mj-lt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D79B217-4401-C1C1-4F24-2ED24A2FF07F}"/>
              </a:ext>
            </a:extLst>
          </p:cNvPr>
          <p:cNvGrpSpPr/>
          <p:nvPr/>
        </p:nvGrpSpPr>
        <p:grpSpPr>
          <a:xfrm>
            <a:off x="3719736" y="1268760"/>
            <a:ext cx="3294453" cy="3335754"/>
            <a:chOff x="3989985" y="987205"/>
            <a:chExt cx="3294453" cy="3335754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BFD7E96A-36C4-B721-3C8C-A7CF78927A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94" t="9890" r="19001" b="20884"/>
            <a:stretch/>
          </p:blipFill>
          <p:spPr bwMode="auto">
            <a:xfrm>
              <a:off x="3989985" y="1802959"/>
              <a:ext cx="3294453" cy="25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C16E16-E78B-B059-B26D-529015CCD16D}"/>
                </a:ext>
              </a:extLst>
            </p:cNvPr>
            <p:cNvSpPr txBox="1"/>
            <p:nvPr/>
          </p:nvSpPr>
          <p:spPr>
            <a:xfrm>
              <a:off x="4204582" y="987205"/>
              <a:ext cx="2865257" cy="73741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600" b="1" dirty="0">
                  <a:latin typeface="+mj-lt"/>
                </a:rPr>
                <a:t>Tender X-ray</a:t>
              </a:r>
            </a:p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600" b="1" dirty="0">
                  <a:latin typeface="+mj-lt"/>
                </a:rPr>
                <a:t>Emission Spectrometry </a:t>
              </a:r>
            </a:p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>
                  <a:latin typeface="+mj-lt"/>
                </a:rPr>
                <a:t>Huthwelker </a:t>
              </a:r>
              <a:r>
                <a:rPr lang="en-US" sz="1400" i="1" dirty="0">
                  <a:latin typeface="+mj-lt"/>
                </a:rPr>
                <a:t>et al.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666C8F5-A59C-8820-30C0-A846B1102AF6}"/>
              </a:ext>
            </a:extLst>
          </p:cNvPr>
          <p:cNvGrpSpPr/>
          <p:nvPr/>
        </p:nvGrpSpPr>
        <p:grpSpPr>
          <a:xfrm>
            <a:off x="747220" y="1268760"/>
            <a:ext cx="2371985" cy="3341463"/>
            <a:chOff x="927793" y="981496"/>
            <a:chExt cx="2371985" cy="3341463"/>
          </a:xfrm>
        </p:grpSpPr>
        <p:pic>
          <p:nvPicPr>
            <p:cNvPr id="22" name="Picture 2" descr="1b35ef08-4396-4e8d-956a-a6501a32431b">
              <a:extLst>
                <a:ext uri="{FF2B5EF4-FFF2-40B4-BE49-F238E27FC236}">
                  <a16:creationId xmlns:a16="http://schemas.microsoft.com/office/drawing/2014/main" id="{5F8CF443-0243-5727-E089-1EFD616F52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366" y="1802959"/>
              <a:ext cx="2283551" cy="25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1E6E58-C04D-E81F-80A5-FE85E5FF7304}"/>
                </a:ext>
              </a:extLst>
            </p:cNvPr>
            <p:cNvSpPr txBox="1"/>
            <p:nvPr/>
          </p:nvSpPr>
          <p:spPr>
            <a:xfrm>
              <a:off x="927793" y="981496"/>
              <a:ext cx="2371985" cy="74883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600" b="1" dirty="0">
                  <a:latin typeface="+mj-lt"/>
                </a:rPr>
                <a:t>Full field fluorescence </a:t>
              </a:r>
            </a:p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600" b="1" dirty="0">
                  <a:latin typeface="+mj-lt"/>
                </a:rPr>
                <a:t>imaging </a:t>
              </a:r>
            </a:p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 err="1">
                  <a:latin typeface="+mj-lt"/>
                </a:rPr>
                <a:t>Marone</a:t>
              </a:r>
              <a:r>
                <a:rPr lang="en-US" sz="1400" dirty="0">
                  <a:latin typeface="+mj-lt"/>
                </a:rPr>
                <a:t> </a:t>
              </a:r>
              <a:r>
                <a:rPr lang="en-US" sz="1400" i="1" dirty="0">
                  <a:latin typeface="+mj-lt"/>
                </a:rPr>
                <a:t>et al.</a:t>
              </a:r>
              <a:endParaRPr lang="de-CH" sz="1400" i="1" dirty="0" err="1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C3267BF-A71A-6343-3BDA-6E95A6CE5C89}"/>
              </a:ext>
            </a:extLst>
          </p:cNvPr>
          <p:cNvGrpSpPr/>
          <p:nvPr/>
        </p:nvGrpSpPr>
        <p:grpSpPr>
          <a:xfrm>
            <a:off x="7512073" y="1268760"/>
            <a:ext cx="4560591" cy="3384376"/>
            <a:chOff x="7049890" y="977231"/>
            <a:chExt cx="4560591" cy="338437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8D864E0-8FC7-D681-709D-0B75AF3C594B}"/>
                </a:ext>
              </a:extLst>
            </p:cNvPr>
            <p:cNvGrpSpPr/>
            <p:nvPr/>
          </p:nvGrpSpPr>
          <p:grpSpPr>
            <a:xfrm>
              <a:off x="7049890" y="977231"/>
              <a:ext cx="4560591" cy="3384376"/>
              <a:chOff x="7608171" y="983708"/>
              <a:chExt cx="4560591" cy="3384376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C9B5835-395A-C6FF-5680-95E3E6EC8C72}"/>
                  </a:ext>
                </a:extLst>
              </p:cNvPr>
              <p:cNvSpPr txBox="1"/>
              <p:nvPr/>
            </p:nvSpPr>
            <p:spPr>
              <a:xfrm>
                <a:off x="7608171" y="983708"/>
                <a:ext cx="4560591" cy="74844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600" b="1" kern="1000" spc="40" dirty="0">
                    <a:latin typeface="+mj-lt"/>
                    <a:cs typeface="Franklin Gothic Book"/>
                  </a:rPr>
                  <a:t>Interpolation with LGAD sensor at 500 eV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sz="1400" kern="1000" spc="40" dirty="0">
                    <a:latin typeface="+mj-lt"/>
                    <a:cs typeface="Franklin Gothic Book"/>
                  </a:rPr>
                  <a:t>J. Zhang </a:t>
                </a:r>
                <a:r>
                  <a:rPr lang="en-US" sz="1400" i="1" kern="1000" spc="40" dirty="0">
                    <a:latin typeface="+mj-lt"/>
                    <a:cs typeface="Franklin Gothic Book"/>
                  </a:rPr>
                  <a:t>et al., </a:t>
                </a:r>
                <a:r>
                  <a:rPr lang="en-US" sz="1400" kern="1000" spc="40" dirty="0">
                    <a:latin typeface="+mj-lt"/>
                    <a:cs typeface="Franklin Gothic Book"/>
                  </a:rPr>
                  <a:t>unpublished</a:t>
                </a:r>
                <a:endParaRPr lang="de-CH" sz="1400" kern="1000" spc="40" dirty="0">
                  <a:latin typeface="+mj-lt"/>
                  <a:cs typeface="Franklin Gothic Book"/>
                </a:endParaRP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74F8A465-FC0B-B27B-2E5F-A55FF8278421}"/>
                  </a:ext>
                </a:extLst>
              </p:cNvPr>
              <p:cNvGrpSpPr/>
              <p:nvPr/>
            </p:nvGrpSpPr>
            <p:grpSpPr>
              <a:xfrm rot="16200000">
                <a:off x="8703330" y="691649"/>
                <a:ext cx="2304265" cy="4494584"/>
                <a:chOff x="7009469" y="3241426"/>
                <a:chExt cx="936664" cy="1958873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B0D335AB-82D5-D770-ABE8-78489B7F6E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9844" t="21951" r="7060" b="40428"/>
                <a:stretch/>
              </p:blipFill>
              <p:spPr>
                <a:xfrm>
                  <a:off x="7009469" y="4250671"/>
                  <a:ext cx="905010" cy="949628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72A35160-CD48-7499-ACC8-5E94B9245E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0286" t="21731" r="4377" b="40585"/>
                <a:stretch/>
              </p:blipFill>
              <p:spPr>
                <a:xfrm>
                  <a:off x="7018259" y="3241426"/>
                  <a:ext cx="927874" cy="949628"/>
                </a:xfrm>
                <a:prstGeom prst="rect">
                  <a:avLst/>
                </a:prstGeom>
              </p:spPr>
            </p:pic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8A50E6C-7DE3-1755-1B01-62F86AE527CE}"/>
                  </a:ext>
                </a:extLst>
              </p:cNvPr>
              <p:cNvSpPr txBox="1"/>
              <p:nvPr/>
            </p:nvSpPr>
            <p:spPr>
              <a:xfrm>
                <a:off x="8151673" y="4086590"/>
                <a:ext cx="1301988" cy="2814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400" b="1" dirty="0">
                    <a:solidFill>
                      <a:srgbClr val="000000"/>
                    </a:solidFill>
                    <a:latin typeface="+mj-lt"/>
                  </a:rPr>
                  <a:t>25 µm pixels</a:t>
                </a:r>
                <a:endParaRPr lang="de-CH" sz="1400" b="1" dirty="0" err="1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527C3C7-88AF-20CA-D493-CCF2CDC3259D}"/>
                  </a:ext>
                </a:extLst>
              </p:cNvPr>
              <p:cNvSpPr txBox="1"/>
              <p:nvPr/>
            </p:nvSpPr>
            <p:spPr>
              <a:xfrm>
                <a:off x="10566082" y="4086590"/>
                <a:ext cx="894439" cy="2814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400" b="1" dirty="0">
                    <a:solidFill>
                      <a:srgbClr val="000000"/>
                    </a:solidFill>
                    <a:latin typeface="+mj-lt"/>
                  </a:rPr>
                  <a:t>2.5 µm bins</a:t>
                </a:r>
                <a:endParaRPr lang="de-CH" sz="1400" b="1" dirty="0" err="1">
                  <a:solidFill>
                    <a:srgbClr val="000000"/>
                  </a:solidFill>
                  <a:latin typeface="+mj-lt"/>
                </a:endParaRPr>
              </a:p>
            </p:txBody>
          </p: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F79DB6F-6DC8-0889-B337-1B8E3AA8EB8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38306" y="2167542"/>
              <a:ext cx="26667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/>
              </a:solidFill>
              <a:prstDash val="solid"/>
              <a:round/>
              <a:headEnd type="diamond" w="med" len="med"/>
              <a:tailEnd type="diamond" w="med" len="med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89BA097-338D-D737-B485-A94D4A35A2EB}"/>
                </a:ext>
              </a:extLst>
            </p:cNvPr>
            <p:cNvSpPr txBox="1"/>
            <p:nvPr/>
          </p:nvSpPr>
          <p:spPr>
            <a:xfrm>
              <a:off x="7139913" y="1858078"/>
              <a:ext cx="658591" cy="292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600" dirty="0">
                  <a:solidFill>
                    <a:schemeClr val="accent3"/>
                  </a:solidFill>
                  <a:latin typeface="+mj-lt"/>
                </a:rPr>
                <a:t>100 µm</a:t>
              </a:r>
              <a:endParaRPr lang="de-CH" sz="1600" dirty="0" err="1">
                <a:solidFill>
                  <a:schemeClr val="accent3"/>
                </a:solidFill>
                <a:latin typeface="+mj-lt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39FE3495-3C70-39B0-B877-36690E14108B}"/>
              </a:ext>
            </a:extLst>
          </p:cNvPr>
          <p:cNvSpPr txBox="1"/>
          <p:nvPr/>
        </p:nvSpPr>
        <p:spPr>
          <a:xfrm>
            <a:off x="496392" y="4872062"/>
            <a:ext cx="288032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Energy resolved tomography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Cu and Mo wires around a toothpick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Fluorescence imaging using a pinhole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No interpolation (pinhole limited)</a:t>
            </a:r>
            <a:endParaRPr lang="LID4096" sz="1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91599CA-FE8E-947A-C435-9ABBB21D4642}"/>
              </a:ext>
            </a:extLst>
          </p:cNvPr>
          <p:cNvSpPr txBox="1"/>
          <p:nvPr/>
        </p:nvSpPr>
        <p:spPr>
          <a:xfrm>
            <a:off x="3719736" y="4872062"/>
            <a:ext cx="329445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Spectrometry of Cl-Kα (2.622 keV), and Cl-K</a:t>
            </a:r>
            <a:r>
              <a:rPr lang="el-GR" sz="1400" dirty="0"/>
              <a:t>β</a:t>
            </a:r>
            <a:r>
              <a:rPr lang="en-US" sz="1400" dirty="0"/>
              <a:t> (2.815 keV)</a:t>
            </a:r>
            <a:endParaRPr lang="en-GB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Energy resolution linked to the sensor’s spatial resolution</a:t>
            </a:r>
            <a:br>
              <a:rPr lang="en-GB" sz="1400" dirty="0"/>
            </a:br>
            <a:r>
              <a:rPr lang="en-GB" sz="1400" dirty="0">
                <a:sym typeface="Wingdings" panose="05000000000000000000" pitchFamily="2" charset="2"/>
              </a:rPr>
              <a:t> Interpolation used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sym typeface="Wingdings" panose="05000000000000000000" pitchFamily="2" charset="2"/>
              </a:rPr>
              <a:t>Focal spot limited</a:t>
            </a:r>
            <a:endParaRPr lang="LID4096" sz="1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ED6638F-50D1-C7E9-BEB2-2726C3970CE2}"/>
              </a:ext>
            </a:extLst>
          </p:cNvPr>
          <p:cNvSpPr txBox="1"/>
          <p:nvPr/>
        </p:nvSpPr>
        <p:spPr>
          <a:xfrm>
            <a:off x="7660550" y="4872062"/>
            <a:ext cx="4060831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RIXS: Energy resolution linked to the sensor’s spatial resolution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Soft X-rays </a:t>
            </a:r>
            <a:r>
              <a:rPr lang="en-GB" sz="1400" dirty="0">
                <a:sym typeface="Wingdings" panose="05000000000000000000" pitchFamily="2" charset="2"/>
              </a:rPr>
              <a:t> LGADs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sym typeface="Wingdings" panose="05000000000000000000" pitchFamily="2" charset="2"/>
              </a:rPr>
              <a:t>LGADs with MÖNCH: longer exposure times (full duty cycle) possible than with Jungfrau (due to lower sensor leakage current)</a:t>
            </a:r>
            <a:endParaRPr lang="en-GB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68E2BD-0C57-7230-8E6D-E3AE1FB51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62091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409CE-9A2A-A7D5-90B5-EB4CDEA3A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EED96-E4AF-D011-B01C-23D7E185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MÖNCH 0.5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CFB45-7F10-A7BE-2435-79F29C84C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J. Heymes - </a:t>
            </a:r>
            <a:r>
              <a:rPr lang="en-US" noProof="0" dirty="0" err="1"/>
              <a:t>Characterisation</a:t>
            </a:r>
            <a:r>
              <a:rPr lang="en-US" noProof="0" dirty="0"/>
              <a:t> of MÖNCH 0.5, a 25 </a:t>
            </a:r>
            <a:r>
              <a:rPr lang="el-GR" noProof="0" dirty="0"/>
              <a:t>μ</a:t>
            </a:r>
            <a:r>
              <a:rPr lang="en-US" noProof="0" dirty="0"/>
              <a:t>m pitch prototype charge-integrating hybrid pixel detector - HPXM 2025 - Frascati - 20.06.2025</a:t>
            </a:r>
            <a:endParaRPr lang="en-GB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3755A2-8702-1D6C-FA8D-9FAFFB7B29A4}"/>
              </a:ext>
            </a:extLst>
          </p:cNvPr>
          <p:cNvSpPr txBox="1"/>
          <p:nvPr/>
        </p:nvSpPr>
        <p:spPr>
          <a:xfrm>
            <a:off x="4799856" y="389364"/>
            <a:ext cx="7200800" cy="577594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b="1" u="sng" dirty="0"/>
              <a:t>Performance target for MÖNCH 1.0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65 </a:t>
            </a:r>
            <a:r>
              <a:rPr lang="en-US" sz="1400" dirty="0" err="1"/>
              <a:t>Msps</a:t>
            </a:r>
            <a:r>
              <a:rPr lang="en-US" sz="1400" dirty="0"/>
              <a:t> capable (2 kHz readout rate, 1024 x 768 pixels)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High linearity and stability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Low noise: &lt; 80 e</a:t>
            </a:r>
            <a:r>
              <a:rPr lang="en-US" sz="1400" baseline="30000" dirty="0"/>
              <a:t>-</a:t>
            </a:r>
            <a:r>
              <a:rPr lang="en-US" sz="1400" dirty="0"/>
              <a:t> at 500 µs exposure time </a:t>
            </a:r>
            <a:br>
              <a:rPr lang="en-US" sz="1400" dirty="0"/>
            </a:br>
            <a:r>
              <a:rPr lang="en-US" sz="1400" dirty="0"/>
              <a:t>(full duty cycle)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Power dissipation </a:t>
            </a:r>
            <a:r>
              <a:rPr lang="en-US" sz="1400" dirty="0" err="1"/>
              <a:t>minimisation</a:t>
            </a:r>
            <a:endParaRPr lang="en-US" sz="1400" dirty="0"/>
          </a:p>
          <a:p>
            <a:endParaRPr lang="en-US" sz="1000" b="1" dirty="0"/>
          </a:p>
          <a:p>
            <a:r>
              <a:rPr lang="en-US" b="1" u="sng" dirty="0"/>
              <a:t>MÖNCH 0.5</a:t>
            </a:r>
          </a:p>
          <a:p>
            <a:r>
              <a:rPr lang="en-US" b="1" i="1" dirty="0"/>
              <a:t>      Main features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25 µm pixel pitch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160 x 150 pixels (in 3 x 50 </a:t>
            </a:r>
            <a:r>
              <a:rPr lang="en-US" sz="1400" dirty="0" err="1"/>
              <a:t>supercolumns</a:t>
            </a:r>
            <a:r>
              <a:rPr lang="en-US" sz="1400" dirty="0"/>
              <a:t>); pixel area: 4 x 3.75 mm</a:t>
            </a:r>
            <a:r>
              <a:rPr lang="en-US" sz="1400" baseline="30000" dirty="0"/>
              <a:t>2</a:t>
            </a:r>
            <a:endParaRPr lang="en-US" sz="1400" dirty="0"/>
          </a:p>
          <a:p>
            <a:pPr algn="l"/>
            <a:endParaRPr lang="en-US" sz="1400" baseline="30000" dirty="0"/>
          </a:p>
          <a:p>
            <a:pPr algn="l"/>
            <a:endParaRPr lang="en-US" sz="600" baseline="30000" dirty="0"/>
          </a:p>
          <a:p>
            <a:pPr algn="l"/>
            <a:r>
              <a:rPr lang="en-US" b="1" i="1" dirty="0"/>
              <a:t>      Pixel designs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6 designs (each 80 x 50 pixels)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Very high CSA gain (Low feedback capacitance)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Non-selectable CDS gain (+ 1 passive CDS)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SF pixel output buffer replaced by a class AB differential amplifier (SF in previous versions)</a:t>
            </a:r>
          </a:p>
          <a:p>
            <a:pPr algn="l"/>
            <a:endParaRPr lang="en-US" sz="600" b="1" dirty="0"/>
          </a:p>
          <a:p>
            <a:pPr algn="l"/>
            <a:r>
              <a:rPr lang="en-US" b="1" i="1" dirty="0"/>
              <a:t>      Updated analog readout chain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 err="1"/>
              <a:t>Optimised</a:t>
            </a:r>
            <a:r>
              <a:rPr lang="en-US" sz="1400" dirty="0"/>
              <a:t> for fast settling time, high linearity, and capable of driving high capacitive loads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Large capacitor at the bottom of the column to emulate MÖNCH 1.0</a:t>
            </a:r>
          </a:p>
          <a:p>
            <a:pPr algn="l"/>
            <a:endParaRPr lang="en-US" sz="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    Additional features and considerations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Aptos"/>
              </a:rPr>
              <a:t>Special care on power distribution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Aptos"/>
              </a:rPr>
              <a:t>Possibility to bias the ASIC with internal DACs adapted from Matterhorn 0.2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Aptos"/>
              </a:rPr>
              <a:t>On chip SAR ADC prototype</a:t>
            </a:r>
            <a:r>
              <a:rPr lang="en-US" sz="1400" baseline="30000" dirty="0">
                <a:solidFill>
                  <a:prstClr val="black"/>
                </a:solidFill>
                <a:latin typeface="Aptos"/>
              </a:rPr>
              <a:t>1</a:t>
            </a:r>
            <a:endParaRPr lang="en-US" sz="1400" dirty="0">
              <a:solidFill>
                <a:prstClr val="black"/>
              </a:solidFill>
              <a:latin typeface="Apto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45D4E-3E2C-9A49-5688-F21EB799A9F0}"/>
              </a:ext>
            </a:extLst>
          </p:cNvPr>
          <p:cNvSpPr txBox="1"/>
          <p:nvPr/>
        </p:nvSpPr>
        <p:spPr>
          <a:xfrm>
            <a:off x="7392144" y="5877272"/>
            <a:ext cx="47525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  <a:r>
              <a:rPr kumimoji="0" lang="en-US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P. </a:t>
            </a:r>
            <a:r>
              <a:rPr kumimoji="0" lang="en-US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Sieberer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, </a:t>
            </a:r>
            <a:r>
              <a:rPr lang="en-US" sz="10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First results of the ADC-SAR-05 prototype towards On-chip digitization of the JUNGFRAU charge-integrating X-ray pixel detector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, NIMA, 2025, </a:t>
            </a:r>
            <a:r>
              <a:rPr kumimoji="0" lang="en-US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https://doi.org/10.1016/j.nima.2025.170697</a:t>
            </a:r>
            <a:endParaRPr kumimoji="0" lang="en-US" sz="1000" b="0" i="0" u="none" strike="noStrike" kern="1200" cap="none" spc="0" normalizeH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DE336-3350-2013-0493-707CC685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5</a:t>
            </a:fld>
            <a:endParaRPr lang="en-GB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4C499A-C998-8D11-898C-43BB604B2BB4}"/>
              </a:ext>
            </a:extLst>
          </p:cNvPr>
          <p:cNvSpPr txBox="1"/>
          <p:nvPr/>
        </p:nvSpPr>
        <p:spPr>
          <a:xfrm>
            <a:off x="282343" y="5258049"/>
            <a:ext cx="43073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Designed in UMC 110 nm</a:t>
            </a:r>
          </a:p>
          <a:p>
            <a:pPr algn="l"/>
            <a:r>
              <a:rPr lang="en-US" sz="1400" dirty="0"/>
              <a:t>Submitted early June 2024, arrived mid-October 2024</a:t>
            </a:r>
          </a:p>
          <a:p>
            <a:pPr algn="l"/>
            <a:r>
              <a:rPr lang="en-US" sz="1400" dirty="0"/>
              <a:t>Silicon sensors bump-bonded in December 2024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1D3E3FA6-23FB-93E5-EE69-1ADE227F6D5E}"/>
              </a:ext>
            </a:extLst>
          </p:cNvPr>
          <p:cNvSpPr/>
          <p:nvPr/>
        </p:nvSpPr>
        <p:spPr>
          <a:xfrm>
            <a:off x="8320200" y="1246079"/>
            <a:ext cx="152064" cy="536125"/>
          </a:xfrm>
          <a:prstGeom prst="rightBrace">
            <a:avLst>
              <a:gd name="adj1" fmla="val 37933"/>
              <a:gd name="adj2" fmla="val 50000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FEE698-5EA1-E164-45F8-CBF919EBED9B}"/>
              </a:ext>
            </a:extLst>
          </p:cNvPr>
          <p:cNvSpPr txBox="1"/>
          <p:nvPr/>
        </p:nvSpPr>
        <p:spPr>
          <a:xfrm>
            <a:off x="8527259" y="1400972"/>
            <a:ext cx="282532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dirty="0"/>
              <a:t>Primordial for soft X-rays with LGADs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8057C51-F21D-137E-07D5-A336915C47E1}"/>
              </a:ext>
            </a:extLst>
          </p:cNvPr>
          <p:cNvGrpSpPr/>
          <p:nvPr/>
        </p:nvGrpSpPr>
        <p:grpSpPr>
          <a:xfrm>
            <a:off x="128614" y="872654"/>
            <a:ext cx="4357385" cy="4327188"/>
            <a:chOff x="128614" y="872654"/>
            <a:chExt cx="4357385" cy="4327188"/>
          </a:xfrm>
        </p:grpSpPr>
        <p:pic>
          <p:nvPicPr>
            <p:cNvPr id="41" name="Picture 40" descr="A close-up of a computer chip&#10;&#10;Description automatically generated">
              <a:extLst>
                <a:ext uri="{FF2B5EF4-FFF2-40B4-BE49-F238E27FC236}">
                  <a16:creationId xmlns:a16="http://schemas.microsoft.com/office/drawing/2014/main" id="{928CB423-79E6-13E8-601F-9842B40CF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91" t="19674" r="24470" b="14535"/>
            <a:stretch/>
          </p:blipFill>
          <p:spPr>
            <a:xfrm rot="-60000">
              <a:off x="372532" y="1102508"/>
              <a:ext cx="4113467" cy="4097334"/>
            </a:xfrm>
            <a:custGeom>
              <a:avLst/>
              <a:gdLst>
                <a:gd name="connsiteX0" fmla="*/ 70287 w 4113467"/>
                <a:gd name="connsiteY0" fmla="*/ 0 h 4097334"/>
                <a:gd name="connsiteX1" fmla="*/ 4113467 w 4113467"/>
                <a:gd name="connsiteY1" fmla="*/ 70573 h 4097334"/>
                <a:gd name="connsiteX2" fmla="*/ 4043179 w 4113467"/>
                <a:gd name="connsiteY2" fmla="*/ 4097334 h 4097334"/>
                <a:gd name="connsiteX3" fmla="*/ 0 w 4113467"/>
                <a:gd name="connsiteY3" fmla="*/ 4026760 h 4097334"/>
                <a:gd name="connsiteX4" fmla="*/ 70287 w 4113467"/>
                <a:gd name="connsiteY4" fmla="*/ 0 h 409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3467" h="4097334">
                  <a:moveTo>
                    <a:pt x="70287" y="0"/>
                  </a:moveTo>
                  <a:lnTo>
                    <a:pt x="4113467" y="70573"/>
                  </a:lnTo>
                  <a:lnTo>
                    <a:pt x="4043179" y="4097334"/>
                  </a:lnTo>
                  <a:lnTo>
                    <a:pt x="0" y="4026760"/>
                  </a:lnTo>
                  <a:lnTo>
                    <a:pt x="70287" y="0"/>
                  </a:lnTo>
                  <a:close/>
                </a:path>
              </a:pathLst>
            </a:cu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6435AB-905C-520A-BC5E-B573A6A74C62}"/>
                </a:ext>
              </a:extLst>
            </p:cNvPr>
            <p:cNvSpPr/>
            <p:nvPr/>
          </p:nvSpPr>
          <p:spPr>
            <a:xfrm>
              <a:off x="995776" y="1333571"/>
              <a:ext cx="2838200" cy="3022033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err="1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D866DE-47EF-99C3-B43E-82B57F6A13E9}"/>
                </a:ext>
              </a:extLst>
            </p:cNvPr>
            <p:cNvCxnSpPr/>
            <p:nvPr/>
          </p:nvCxnSpPr>
          <p:spPr>
            <a:xfrm>
              <a:off x="1961484" y="1333571"/>
              <a:ext cx="0" cy="3022033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EE6D49-ECA6-3B37-D3A0-2FC5D9628597}"/>
                </a:ext>
              </a:extLst>
            </p:cNvPr>
            <p:cNvCxnSpPr/>
            <p:nvPr/>
          </p:nvCxnSpPr>
          <p:spPr>
            <a:xfrm>
              <a:off x="2953312" y="1333571"/>
              <a:ext cx="0" cy="3022033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717C865-2BFA-B129-A940-19282D7AA7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5776" y="2891183"/>
              <a:ext cx="28382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BB5C427-0F80-9196-4531-6C14891069EB}"/>
                </a:ext>
              </a:extLst>
            </p:cNvPr>
            <p:cNvSpPr/>
            <p:nvPr/>
          </p:nvSpPr>
          <p:spPr>
            <a:xfrm>
              <a:off x="995776" y="4355604"/>
              <a:ext cx="2838200" cy="36798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err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1A02A5-197A-699C-0E5B-E2236A88C488}"/>
                </a:ext>
              </a:extLst>
            </p:cNvPr>
            <p:cNvSpPr/>
            <p:nvPr/>
          </p:nvSpPr>
          <p:spPr>
            <a:xfrm>
              <a:off x="828034" y="3678654"/>
              <a:ext cx="167860" cy="676949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err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26AD4FC-701A-21E8-8731-CE0C6F29F521}"/>
                </a:ext>
              </a:extLst>
            </p:cNvPr>
            <p:cNvSpPr/>
            <p:nvPr/>
          </p:nvSpPr>
          <p:spPr>
            <a:xfrm>
              <a:off x="3844394" y="1333571"/>
              <a:ext cx="392557" cy="339002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err="1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D4A6B1A-72BB-AAAF-36DC-E45F8374786C}"/>
                </a:ext>
              </a:extLst>
            </p:cNvPr>
            <p:cNvSpPr txBox="1"/>
            <p:nvPr/>
          </p:nvSpPr>
          <p:spPr>
            <a:xfrm rot="16200000">
              <a:off x="3300249" y="2976051"/>
              <a:ext cx="1304484" cy="1774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ADC SAR 0.5</a:t>
              </a:r>
              <a:endParaRPr lang="de-CH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2180A7-9525-1A29-C0B2-E6B8EEA69FFB}"/>
                </a:ext>
              </a:extLst>
            </p:cNvPr>
            <p:cNvSpPr txBox="1"/>
            <p:nvPr/>
          </p:nvSpPr>
          <p:spPr>
            <a:xfrm rot="16200000">
              <a:off x="633773" y="3892514"/>
              <a:ext cx="55493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DACs</a:t>
              </a:r>
              <a:endParaRPr lang="de-CH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514A985-1B95-7B46-9576-D6E215EEAF04}"/>
                </a:ext>
              </a:extLst>
            </p:cNvPr>
            <p:cNvSpPr txBox="1"/>
            <p:nvPr/>
          </p:nvSpPr>
          <p:spPr>
            <a:xfrm>
              <a:off x="985358" y="4437112"/>
              <a:ext cx="284861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Periphery (Buffers, SR, etc.)</a:t>
              </a:r>
              <a:endParaRPr lang="de-CH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2FF027B-FBC7-C620-B447-7AC68B15DC0A}"/>
                </a:ext>
              </a:extLst>
            </p:cNvPr>
            <p:cNvSpPr txBox="1"/>
            <p:nvPr/>
          </p:nvSpPr>
          <p:spPr>
            <a:xfrm rot="16200000">
              <a:off x="155005" y="2439512"/>
              <a:ext cx="149927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Side Shift Register</a:t>
              </a:r>
              <a:endParaRPr lang="de-CH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5EF3481-4FA3-0AE3-D6D8-4BA4F03394AB}"/>
                </a:ext>
              </a:extLst>
            </p:cNvPr>
            <p:cNvSpPr txBox="1"/>
            <p:nvPr/>
          </p:nvSpPr>
          <p:spPr>
            <a:xfrm rot="18900000">
              <a:off x="1008723" y="2017993"/>
              <a:ext cx="100093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CSA (LG/HG)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CDS x2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4B87D7-9BDF-83CF-96F0-3E2120492CD2}"/>
                </a:ext>
              </a:extLst>
            </p:cNvPr>
            <p:cNvSpPr txBox="1"/>
            <p:nvPr/>
          </p:nvSpPr>
          <p:spPr>
            <a:xfrm rot="18900000">
              <a:off x="1033762" y="3527236"/>
              <a:ext cx="90567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CSA (LG/HG)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6CECDA7-6E38-3E85-7932-16C178FECCB9}"/>
                </a:ext>
              </a:extLst>
            </p:cNvPr>
            <p:cNvSpPr txBox="1"/>
            <p:nvPr/>
          </p:nvSpPr>
          <p:spPr>
            <a:xfrm rot="18900000">
              <a:off x="2042376" y="2030586"/>
              <a:ext cx="80557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Minimum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E39452-3C46-2536-2DF2-9415B0D93303}"/>
                </a:ext>
              </a:extLst>
            </p:cNvPr>
            <p:cNvSpPr txBox="1"/>
            <p:nvPr/>
          </p:nvSpPr>
          <p:spPr>
            <a:xfrm rot="18870514">
              <a:off x="2040709" y="3519590"/>
              <a:ext cx="80557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Default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DDFB33-CBE9-C3B2-1C1A-E375DCA235E0}"/>
                </a:ext>
              </a:extLst>
            </p:cNvPr>
            <p:cNvSpPr txBox="1"/>
            <p:nvPr/>
          </p:nvSpPr>
          <p:spPr>
            <a:xfrm rot="18900000">
              <a:off x="2970341" y="2030586"/>
              <a:ext cx="80557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Precharge</a:t>
              </a:r>
              <a:endPara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A7243AA-2D42-6440-C025-744B31EE4612}"/>
                </a:ext>
              </a:extLst>
            </p:cNvPr>
            <p:cNvSpPr txBox="1"/>
            <p:nvPr/>
          </p:nvSpPr>
          <p:spPr>
            <a:xfrm rot="18900000">
              <a:off x="2956066" y="3513319"/>
              <a:ext cx="87024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Passive CDS</a:t>
              </a:r>
              <a:endParaRPr lang="de-CH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F7E74A1-B6EC-6F18-936B-ED1DB8DEB0B3}"/>
                </a:ext>
              </a:extLst>
            </p:cNvPr>
            <p:cNvCxnSpPr/>
            <p:nvPr/>
          </p:nvCxnSpPr>
          <p:spPr>
            <a:xfrm>
              <a:off x="556652" y="1086644"/>
              <a:ext cx="37391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BA43A11-0B58-A376-0C4A-D17065528448}"/>
                </a:ext>
              </a:extLst>
            </p:cNvPr>
            <p:cNvSpPr txBox="1"/>
            <p:nvPr/>
          </p:nvSpPr>
          <p:spPr>
            <a:xfrm>
              <a:off x="556652" y="872654"/>
              <a:ext cx="373914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5mm</a:t>
              </a:r>
              <a:endParaRPr lang="de-CH" sz="1400" dirty="0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F596F5B-547B-5685-41C7-C1286C68DA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283" y="1251309"/>
              <a:ext cx="0" cy="374252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F50EACB-4094-E62C-5988-056A0BF86CC5}"/>
                </a:ext>
              </a:extLst>
            </p:cNvPr>
            <p:cNvSpPr txBox="1"/>
            <p:nvPr/>
          </p:nvSpPr>
          <p:spPr>
            <a:xfrm rot="16200000">
              <a:off x="-1607304" y="2987226"/>
              <a:ext cx="3689859" cy="2180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5mm</a:t>
              </a:r>
              <a:endParaRPr lang="de-CH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02810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2243-10DF-E2E4-500E-7BEB2684E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designs and first image (without sensor)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9547EE-65A4-B36D-97BF-C59EF67A9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908720"/>
            <a:ext cx="4322167" cy="54168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A4AE839-2C24-8913-5E2F-BB19D5394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34" y="735680"/>
            <a:ext cx="6266594" cy="203381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95CA1DD-731C-F66D-3CFB-D983F6A18CE0}"/>
              </a:ext>
            </a:extLst>
          </p:cNvPr>
          <p:cNvGrpSpPr/>
          <p:nvPr/>
        </p:nvGrpSpPr>
        <p:grpSpPr>
          <a:xfrm>
            <a:off x="5969296" y="2787492"/>
            <a:ext cx="1345881" cy="627130"/>
            <a:chOff x="10749942" y="5693253"/>
            <a:chExt cx="1308982" cy="75882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CB3BA1A-2EAB-CFE9-BDC3-8205CC70B59C}"/>
                </a:ext>
              </a:extLst>
            </p:cNvPr>
            <p:cNvSpPr/>
            <p:nvPr/>
          </p:nvSpPr>
          <p:spPr bwMode="auto">
            <a:xfrm>
              <a:off x="10749942" y="5693253"/>
              <a:ext cx="1308981" cy="136400"/>
            </a:xfrm>
            <a:prstGeom prst="rect">
              <a:avLst/>
            </a:prstGeom>
            <a:solidFill>
              <a:srgbClr val="D7E3B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Calibri" panose="020F0502020204030204" pitchFamily="34" charset="0"/>
                </a:rPr>
                <a:t>CSA</a:t>
              </a:r>
              <a:endPara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9101662-3D05-D5BF-BA4D-2673BDD7F69F}"/>
                </a:ext>
              </a:extLst>
            </p:cNvPr>
            <p:cNvSpPr/>
            <p:nvPr/>
          </p:nvSpPr>
          <p:spPr bwMode="auto">
            <a:xfrm>
              <a:off x="10749943" y="5852642"/>
              <a:ext cx="1308981" cy="136400"/>
            </a:xfrm>
            <a:prstGeom prst="rect">
              <a:avLst/>
            </a:prstGeom>
            <a:solidFill>
              <a:srgbClr val="FEE5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Calibri" panose="020F0502020204030204" pitchFamily="34" charset="0"/>
                </a:rPr>
                <a:t>CDS</a:t>
              </a:r>
              <a:endPara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alibri" panose="020F050202020403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51CFC10-2AFD-624A-0D7D-F83F1E301B78}"/>
                </a:ext>
              </a:extLst>
            </p:cNvPr>
            <p:cNvSpPr/>
            <p:nvPr/>
          </p:nvSpPr>
          <p:spPr bwMode="auto">
            <a:xfrm>
              <a:off x="10749943" y="6006236"/>
              <a:ext cx="1308981" cy="136400"/>
            </a:xfrm>
            <a:prstGeom prst="rect">
              <a:avLst/>
            </a:prstGeom>
            <a:solidFill>
              <a:srgbClr val="E5B9B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Calibri" panose="020F0502020204030204" pitchFamily="34" charset="0"/>
                </a:rPr>
                <a:t>Storage Cells</a:t>
              </a:r>
              <a:endPara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D3F51B9-9778-D61A-8D9C-272D1852DE5C}"/>
                </a:ext>
              </a:extLst>
            </p:cNvPr>
            <p:cNvSpPr/>
            <p:nvPr/>
          </p:nvSpPr>
          <p:spPr bwMode="auto">
            <a:xfrm>
              <a:off x="10749943" y="6160958"/>
              <a:ext cx="1308981" cy="136400"/>
            </a:xfrm>
            <a:prstGeom prst="rect">
              <a:avLst/>
            </a:prstGeom>
            <a:solidFill>
              <a:srgbClr val="DBEEF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Calibri" panose="020F0502020204030204" pitchFamily="34" charset="0"/>
                </a:rPr>
                <a:t>Readout</a:t>
              </a:r>
              <a:endPara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50CEC81-4E54-8861-CB4F-D5B936D5EE96}"/>
                </a:ext>
              </a:extLst>
            </p:cNvPr>
            <p:cNvSpPr/>
            <p:nvPr/>
          </p:nvSpPr>
          <p:spPr bwMode="auto">
            <a:xfrm>
              <a:off x="10749943" y="6315680"/>
              <a:ext cx="1308981" cy="136400"/>
            </a:xfrm>
            <a:prstGeom prst="rect">
              <a:avLst/>
            </a:prstGeom>
            <a:solidFill>
              <a:srgbClr val="DDD6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Calibri" panose="020F0502020204030204" pitchFamily="34" charset="0"/>
                </a:rPr>
                <a:t>Test structures</a:t>
              </a:r>
              <a:endPara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alibri" panose="020F0502020204030204" pitchFamily="34" charset="0"/>
              </a:endParaRPr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AEB4560A-8757-23D1-534F-55D43FA18E16}"/>
              </a:ext>
            </a:extLst>
          </p:cNvPr>
          <p:cNvSpPr/>
          <p:nvPr/>
        </p:nvSpPr>
        <p:spPr bwMode="auto">
          <a:xfrm>
            <a:off x="8616280" y="3789040"/>
            <a:ext cx="204593" cy="204593"/>
          </a:xfrm>
          <a:prstGeom prst="ellipse">
            <a:avLst/>
          </a:prstGeom>
          <a:solidFill>
            <a:srgbClr val="2B7EB8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1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4E41BEA-4A5C-6E7F-9152-E8FE5D820A5F}"/>
              </a:ext>
            </a:extLst>
          </p:cNvPr>
          <p:cNvSpPr/>
          <p:nvPr/>
        </p:nvSpPr>
        <p:spPr bwMode="auto">
          <a:xfrm>
            <a:off x="9824344" y="3784985"/>
            <a:ext cx="204593" cy="204593"/>
          </a:xfrm>
          <a:prstGeom prst="ellipse">
            <a:avLst/>
          </a:prstGeom>
          <a:solidFill>
            <a:srgbClr val="FF7E0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2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C3AC091-0B08-5ACF-D271-735F88ADC69F}"/>
              </a:ext>
            </a:extLst>
          </p:cNvPr>
          <p:cNvSpPr/>
          <p:nvPr/>
        </p:nvSpPr>
        <p:spPr bwMode="auto">
          <a:xfrm>
            <a:off x="11032408" y="3785693"/>
            <a:ext cx="204593" cy="204593"/>
          </a:xfrm>
          <a:prstGeom prst="ellipse">
            <a:avLst/>
          </a:prstGeom>
          <a:solidFill>
            <a:srgbClr val="2DA02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3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3973F3A-75D2-8578-F19A-3463B6021C64}"/>
              </a:ext>
            </a:extLst>
          </p:cNvPr>
          <p:cNvSpPr/>
          <p:nvPr/>
        </p:nvSpPr>
        <p:spPr bwMode="auto">
          <a:xfrm>
            <a:off x="8616279" y="1820231"/>
            <a:ext cx="204593" cy="204593"/>
          </a:xfrm>
          <a:prstGeom prst="ellipse">
            <a:avLst/>
          </a:prstGeom>
          <a:solidFill>
            <a:srgbClr val="D62728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4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0229333A-6AA5-3638-EE66-E9FB7D030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US" dirty="0"/>
              <a:t>J. Heymes - </a:t>
            </a:r>
            <a:r>
              <a:rPr lang="en-US" dirty="0" err="1"/>
              <a:t>Characterisation</a:t>
            </a:r>
            <a:r>
              <a:rPr lang="en-US" dirty="0"/>
              <a:t> of MÖNCH 0.5, a 25 </a:t>
            </a:r>
            <a:r>
              <a:rPr lang="el-GR" dirty="0"/>
              <a:t>μ</a:t>
            </a:r>
            <a:r>
              <a:rPr lang="en-US" dirty="0"/>
              <a:t>m pitch prototype charge-integrating hybrid pixel detector - HPXM 2025 - Frascati - 20.06.2025</a:t>
            </a:r>
            <a:endParaRPr lang="de-CH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021F317-3E55-34CB-E5D9-C2BDA15F8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D374EB2-6B39-0969-31F2-1272EC34BCC8}"/>
              </a:ext>
            </a:extLst>
          </p:cNvPr>
          <p:cNvSpPr txBox="1"/>
          <p:nvPr/>
        </p:nvSpPr>
        <p:spPr>
          <a:xfrm>
            <a:off x="3712493" y="4809898"/>
            <a:ext cx="1548476" cy="931846"/>
          </a:xfrm>
          <a:prstGeom prst="rect">
            <a:avLst/>
          </a:prstGeom>
          <a:solidFill>
            <a:srgbClr val="DDD6E5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</a:rPr>
              <a:t>Pulsing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3B43BCF-1312-FE7F-A439-A8316CA4025D}"/>
              </a:ext>
            </a:extLst>
          </p:cNvPr>
          <p:cNvSpPr/>
          <p:nvPr/>
        </p:nvSpPr>
        <p:spPr bwMode="auto">
          <a:xfrm>
            <a:off x="1847529" y="4798692"/>
            <a:ext cx="204593" cy="204593"/>
          </a:xfrm>
          <a:prstGeom prst="ellipse">
            <a:avLst/>
          </a:prstGeom>
          <a:solidFill>
            <a:srgbClr val="2B7EB8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1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224E052-0843-5412-9E80-9D2E2C06A087}"/>
              </a:ext>
            </a:extLst>
          </p:cNvPr>
          <p:cNvSpPr/>
          <p:nvPr/>
        </p:nvSpPr>
        <p:spPr bwMode="auto">
          <a:xfrm>
            <a:off x="1851871" y="5046009"/>
            <a:ext cx="204593" cy="204593"/>
          </a:xfrm>
          <a:prstGeom prst="ellipse">
            <a:avLst/>
          </a:prstGeom>
          <a:solidFill>
            <a:srgbClr val="FF7E0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2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9EF4289-BD53-C308-F6CD-F0482214503D}"/>
              </a:ext>
            </a:extLst>
          </p:cNvPr>
          <p:cNvSpPr/>
          <p:nvPr/>
        </p:nvSpPr>
        <p:spPr bwMode="auto">
          <a:xfrm>
            <a:off x="1851871" y="5291380"/>
            <a:ext cx="204593" cy="204593"/>
          </a:xfrm>
          <a:prstGeom prst="ellipse">
            <a:avLst/>
          </a:prstGeom>
          <a:solidFill>
            <a:srgbClr val="2DA02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3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DFC5F18-F183-B2DF-133C-F5998299AAC7}"/>
              </a:ext>
            </a:extLst>
          </p:cNvPr>
          <p:cNvSpPr/>
          <p:nvPr/>
        </p:nvSpPr>
        <p:spPr bwMode="auto">
          <a:xfrm>
            <a:off x="1851871" y="5538698"/>
            <a:ext cx="204593" cy="204593"/>
          </a:xfrm>
          <a:prstGeom prst="ellipse">
            <a:avLst/>
          </a:prstGeom>
          <a:solidFill>
            <a:srgbClr val="D62728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4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C56F7D0-E863-68DC-EDB5-DF4C490ABD46}"/>
              </a:ext>
            </a:extLst>
          </p:cNvPr>
          <p:cNvSpPr txBox="1"/>
          <p:nvPr/>
        </p:nvSpPr>
        <p:spPr>
          <a:xfrm>
            <a:off x="2120167" y="4816822"/>
            <a:ext cx="663466" cy="204593"/>
          </a:xfrm>
          <a:prstGeom prst="rect">
            <a:avLst/>
          </a:prstGeom>
          <a:solidFill>
            <a:srgbClr val="D7E3BF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</a:rPr>
              <a:t>HG / LG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52DF7C-F628-2519-445E-9EA2C8656AF9}"/>
              </a:ext>
            </a:extLst>
          </p:cNvPr>
          <p:cNvSpPr txBox="1"/>
          <p:nvPr/>
        </p:nvSpPr>
        <p:spPr>
          <a:xfrm>
            <a:off x="2120167" y="5057593"/>
            <a:ext cx="663466" cy="432901"/>
          </a:xfrm>
          <a:prstGeom prst="rect">
            <a:avLst/>
          </a:prstGeom>
          <a:solidFill>
            <a:srgbClr val="D7E3BF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</a:rPr>
              <a:t>HG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94B28C6-AD08-4335-AEB5-CAF114104FC6}"/>
              </a:ext>
            </a:extLst>
          </p:cNvPr>
          <p:cNvSpPr txBox="1"/>
          <p:nvPr/>
        </p:nvSpPr>
        <p:spPr>
          <a:xfrm>
            <a:off x="3712491" y="5805072"/>
            <a:ext cx="1548476" cy="183990"/>
          </a:xfrm>
          <a:prstGeom prst="rect">
            <a:avLst/>
          </a:prstGeom>
          <a:solidFill>
            <a:srgbClr val="DDD6E5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</a:rPr>
              <a:t>No test structure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E197AC-2768-0465-3032-C0A82A96483C}"/>
              </a:ext>
            </a:extLst>
          </p:cNvPr>
          <p:cNvSpPr txBox="1"/>
          <p:nvPr/>
        </p:nvSpPr>
        <p:spPr>
          <a:xfrm>
            <a:off x="2841925" y="5806560"/>
            <a:ext cx="805806" cy="425976"/>
          </a:xfrm>
          <a:prstGeom prst="rect">
            <a:avLst/>
          </a:prstGeom>
          <a:solidFill>
            <a:srgbClr val="FEE599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</a:rPr>
              <a:t>G1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04FC65D-AEA9-73E0-F0BC-1B7BE43E430A}"/>
              </a:ext>
            </a:extLst>
          </p:cNvPr>
          <p:cNvSpPr txBox="1"/>
          <p:nvPr/>
        </p:nvSpPr>
        <p:spPr>
          <a:xfrm>
            <a:off x="2120166" y="5552988"/>
            <a:ext cx="663466" cy="183989"/>
          </a:xfrm>
          <a:prstGeom prst="rect">
            <a:avLst/>
          </a:prstGeom>
          <a:solidFill>
            <a:srgbClr val="D7E3BF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</a:rPr>
              <a:t>HG / LG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32E36DB-8012-9CF5-5DF7-C0092EDC68E2}"/>
              </a:ext>
            </a:extLst>
          </p:cNvPr>
          <p:cNvSpPr txBox="1"/>
          <p:nvPr/>
        </p:nvSpPr>
        <p:spPr>
          <a:xfrm>
            <a:off x="2120166" y="5804300"/>
            <a:ext cx="663466" cy="427311"/>
          </a:xfrm>
          <a:prstGeom prst="rect">
            <a:avLst/>
          </a:prstGeom>
          <a:solidFill>
            <a:srgbClr val="D7E3BF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</a:rPr>
              <a:t>HG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B8AA2EA-42FB-D96F-E69F-00AFA702407D}"/>
              </a:ext>
            </a:extLst>
          </p:cNvPr>
          <p:cNvSpPr/>
          <p:nvPr/>
        </p:nvSpPr>
        <p:spPr bwMode="auto">
          <a:xfrm>
            <a:off x="1847528" y="5793686"/>
            <a:ext cx="204593" cy="204593"/>
          </a:xfrm>
          <a:prstGeom prst="ellipse">
            <a:avLst/>
          </a:prstGeom>
          <a:solidFill>
            <a:srgbClr val="9263B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5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B8D94E7-924C-DE30-9077-D7C8D4C5DE24}"/>
              </a:ext>
            </a:extLst>
          </p:cNvPr>
          <p:cNvSpPr txBox="1"/>
          <p:nvPr/>
        </p:nvSpPr>
        <p:spPr>
          <a:xfrm>
            <a:off x="2841924" y="5552988"/>
            <a:ext cx="805806" cy="183989"/>
          </a:xfrm>
          <a:prstGeom prst="rect">
            <a:avLst/>
          </a:prstGeom>
          <a:solidFill>
            <a:srgbClr val="FEE599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</a:rPr>
              <a:t>G2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784C766-943F-83E4-269B-69357DBBC0CF}"/>
              </a:ext>
            </a:extLst>
          </p:cNvPr>
          <p:cNvSpPr txBox="1"/>
          <p:nvPr/>
        </p:nvSpPr>
        <p:spPr>
          <a:xfrm>
            <a:off x="2841922" y="5306506"/>
            <a:ext cx="805806" cy="183989"/>
          </a:xfrm>
          <a:prstGeom prst="rect">
            <a:avLst/>
          </a:prstGeom>
          <a:solidFill>
            <a:srgbClr val="FEE599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</a:rPr>
              <a:t>Passive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9C672D3-4EFD-6900-54D6-D6EF0BDC9757}"/>
              </a:ext>
            </a:extLst>
          </p:cNvPr>
          <p:cNvSpPr txBox="1"/>
          <p:nvPr/>
        </p:nvSpPr>
        <p:spPr>
          <a:xfrm>
            <a:off x="2841923" y="4816823"/>
            <a:ext cx="805806" cy="425976"/>
          </a:xfrm>
          <a:prstGeom prst="rect">
            <a:avLst/>
          </a:prstGeom>
          <a:solidFill>
            <a:srgbClr val="FEE599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</a:rPr>
              <a:t>G1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D3B4884-80E9-EE6B-BB52-408F0C4B5A91}"/>
              </a:ext>
            </a:extLst>
          </p:cNvPr>
          <p:cNvSpPr txBox="1"/>
          <p:nvPr/>
        </p:nvSpPr>
        <p:spPr>
          <a:xfrm>
            <a:off x="3712491" y="6047438"/>
            <a:ext cx="1548476" cy="183989"/>
          </a:xfrm>
          <a:prstGeom prst="rect">
            <a:avLst/>
          </a:prstGeom>
          <a:solidFill>
            <a:srgbClr val="DDD6E5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</a:rPr>
              <a:t>Pulsing + </a:t>
            </a:r>
            <a:r>
              <a:rPr lang="en-US" sz="1100" b="1" dirty="0" err="1">
                <a:solidFill>
                  <a:srgbClr val="000000"/>
                </a:solidFill>
              </a:rPr>
              <a:t>precharge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err="1">
                <a:solidFill>
                  <a:srgbClr val="000000"/>
                </a:solidFill>
              </a:rPr>
              <a:t>Sto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728A0B-9CB3-07D6-F1F3-DBEFC2EE6D05}"/>
              </a:ext>
            </a:extLst>
          </p:cNvPr>
          <p:cNvSpPr txBox="1"/>
          <p:nvPr/>
        </p:nvSpPr>
        <p:spPr>
          <a:xfrm>
            <a:off x="5303758" y="4809898"/>
            <a:ext cx="1296298" cy="4259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b="1" dirty="0">
                <a:solidFill>
                  <a:schemeClr val="bg1"/>
                </a:solidFill>
              </a:rPr>
              <a:t>2.7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302B2-0B69-632E-B8B2-8FA9E94363A4}"/>
              </a:ext>
            </a:extLst>
          </p:cNvPr>
          <p:cNvSpPr txBox="1"/>
          <p:nvPr/>
        </p:nvSpPr>
        <p:spPr>
          <a:xfrm>
            <a:off x="5303757" y="5302652"/>
            <a:ext cx="1296298" cy="183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b="1" dirty="0">
                <a:solidFill>
                  <a:schemeClr val="bg1"/>
                </a:solidFill>
              </a:rPr>
              <a:t>2.4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36A6C2-2F9F-F285-D631-592CB502BA22}"/>
              </a:ext>
            </a:extLst>
          </p:cNvPr>
          <p:cNvSpPr txBox="1"/>
          <p:nvPr/>
        </p:nvSpPr>
        <p:spPr>
          <a:xfrm>
            <a:off x="5303757" y="5548041"/>
            <a:ext cx="1296298" cy="6833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t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b="1" dirty="0">
                <a:solidFill>
                  <a:schemeClr val="bg1"/>
                </a:solidFill>
              </a:rPr>
              <a:t>2.7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FD6289-2B1D-799D-197E-61A19A59A580}"/>
              </a:ext>
            </a:extLst>
          </p:cNvPr>
          <p:cNvSpPr txBox="1"/>
          <p:nvPr/>
        </p:nvSpPr>
        <p:spPr>
          <a:xfrm>
            <a:off x="5303680" y="4437112"/>
            <a:ext cx="12963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/>
              <a:t>Max. static </a:t>
            </a:r>
            <a:r>
              <a:rPr lang="en-GB" sz="1200" b="1" dirty="0" err="1"/>
              <a:t>analog</a:t>
            </a:r>
            <a:r>
              <a:rPr lang="en-GB" sz="1200" b="1" dirty="0"/>
              <a:t> power [µW/pixel]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7C8765-640C-3439-3ABC-E69D83C09CC4}"/>
              </a:ext>
            </a:extLst>
          </p:cNvPr>
          <p:cNvSpPr/>
          <p:nvPr/>
        </p:nvSpPr>
        <p:spPr bwMode="auto">
          <a:xfrm>
            <a:off x="1847528" y="6037135"/>
            <a:ext cx="204593" cy="204593"/>
          </a:xfrm>
          <a:prstGeom prst="ellipse">
            <a:avLst/>
          </a:prstGeom>
          <a:solidFill>
            <a:srgbClr val="8C574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6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8D8607D-0A9C-0209-FAE6-DC8237ED492C}"/>
              </a:ext>
            </a:extLst>
          </p:cNvPr>
          <p:cNvSpPr/>
          <p:nvPr/>
        </p:nvSpPr>
        <p:spPr bwMode="auto">
          <a:xfrm>
            <a:off x="9824393" y="1816597"/>
            <a:ext cx="204593" cy="204593"/>
          </a:xfrm>
          <a:prstGeom prst="ellipse">
            <a:avLst/>
          </a:prstGeom>
          <a:solidFill>
            <a:srgbClr val="9263B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5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D74CB9-9DBB-A431-21AE-017F303C746D}"/>
              </a:ext>
            </a:extLst>
          </p:cNvPr>
          <p:cNvSpPr/>
          <p:nvPr/>
        </p:nvSpPr>
        <p:spPr bwMode="auto">
          <a:xfrm>
            <a:off x="11032408" y="1816596"/>
            <a:ext cx="204593" cy="204593"/>
          </a:xfrm>
          <a:prstGeom prst="ellipse">
            <a:avLst/>
          </a:prstGeom>
          <a:solidFill>
            <a:srgbClr val="8C574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6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200" name="Picture 199">
            <a:extLst>
              <a:ext uri="{FF2B5EF4-FFF2-40B4-BE49-F238E27FC236}">
                <a16:creationId xmlns:a16="http://schemas.microsoft.com/office/drawing/2014/main" id="{779D29F9-B7AB-BEE5-8A74-F17012506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293" y="2519352"/>
            <a:ext cx="5052241" cy="2061776"/>
          </a:xfrm>
          <a:prstGeom prst="rect">
            <a:avLst/>
          </a:prstGeom>
        </p:spPr>
      </p:pic>
      <p:sp>
        <p:nvSpPr>
          <p:cNvPr id="201" name="TextBox 200">
            <a:extLst>
              <a:ext uri="{FF2B5EF4-FFF2-40B4-BE49-F238E27FC236}">
                <a16:creationId xmlns:a16="http://schemas.microsoft.com/office/drawing/2014/main" id="{09F41D68-7679-A9BA-265E-28F4FB1373EE}"/>
              </a:ext>
            </a:extLst>
          </p:cNvPr>
          <p:cNvSpPr txBox="1"/>
          <p:nvPr/>
        </p:nvSpPr>
        <p:spPr>
          <a:xfrm rot="16200000">
            <a:off x="267633" y="1514167"/>
            <a:ext cx="7716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600" b="1" dirty="0"/>
              <a:t>Std CDS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D3D19509-3BDD-6F6B-BB38-1E4A6825F1CB}"/>
              </a:ext>
            </a:extLst>
          </p:cNvPr>
          <p:cNvSpPr txBox="1"/>
          <p:nvPr/>
        </p:nvSpPr>
        <p:spPr>
          <a:xfrm rot="16200000">
            <a:off x="70144" y="3421053"/>
            <a:ext cx="116660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600" b="1" dirty="0"/>
              <a:t>Passive CDS</a:t>
            </a:r>
          </a:p>
        </p:txBody>
      </p:sp>
    </p:spTree>
    <p:extLst>
      <p:ext uri="{BB962C8B-B14F-4D97-AF65-F5344CB8AC3E}">
        <p14:creationId xmlns:p14="http://schemas.microsoft.com/office/powerpoint/2010/main" val="54848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1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4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0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3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6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9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41" grpId="0" animBg="1"/>
      <p:bldP spid="41" grpId="1" animBg="1"/>
      <p:bldP spid="44" grpId="0" animBg="1"/>
      <p:bldP spid="44" grpId="1" animBg="1"/>
      <p:bldP spid="45" grpId="0" animBg="1"/>
      <p:bldP spid="45" grpId="1" animBg="1"/>
      <p:bldP spid="47" grpId="0" animBg="1"/>
      <p:bldP spid="47" grpId="1" animBg="1"/>
      <p:bldP spid="48" grpId="0" animBg="1"/>
      <p:bldP spid="48" grpId="1" animBg="1"/>
      <p:bldP spid="51" grpId="0" animBg="1"/>
      <p:bldP spid="51" grpId="1" animBg="1"/>
      <p:bldP spid="54" grpId="0" animBg="1"/>
      <p:bldP spid="54" grpId="1" animBg="1"/>
      <p:bldP spid="5" grpId="0" animBg="1"/>
      <p:bldP spid="5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F0365-6419-AB19-8D64-3234ABE77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Pixel characterisation methods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0973B7-0C96-5617-C69B-B8855E78ED5D}"/>
              </a:ext>
            </a:extLst>
          </p:cNvPr>
          <p:cNvSpPr txBox="1"/>
          <p:nvPr/>
        </p:nvSpPr>
        <p:spPr>
          <a:xfrm>
            <a:off x="407368" y="1484784"/>
            <a:ext cx="7506603" cy="41857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en-GB" sz="1600" dirty="0"/>
              <a:t>ASIC bump-bonded to standard Si sensors (320 µm thick)</a:t>
            </a:r>
          </a:p>
          <a:p>
            <a:pPr marL="342900" indent="-342900" algn="l">
              <a:buFontTx/>
              <a:buChar char="-"/>
            </a:pPr>
            <a:r>
              <a:rPr lang="en-GB" sz="1600" dirty="0"/>
              <a:t>1 kHz max readout rate </a:t>
            </a:r>
          </a:p>
          <a:p>
            <a:pPr marL="342900" indent="-342900" algn="l">
              <a:buFontTx/>
              <a:buChar char="-"/>
            </a:pPr>
            <a:r>
              <a:rPr lang="en-GB" sz="1600" dirty="0"/>
              <a:t>ADC sampling rate: 40 </a:t>
            </a:r>
            <a:r>
              <a:rPr lang="en-GB" sz="1600" dirty="0" err="1"/>
              <a:t>Msps</a:t>
            </a:r>
            <a:r>
              <a:rPr lang="en-GB" sz="1600" dirty="0"/>
              <a:t> (firmware limited)</a:t>
            </a:r>
          </a:p>
          <a:p>
            <a:pPr marL="342900" indent="-342900" algn="l">
              <a:buFontTx/>
              <a:buChar char="-"/>
            </a:pPr>
            <a:r>
              <a:rPr lang="en-GB" sz="1600" dirty="0"/>
              <a:t>Using internal DACs (offering better noise performance)</a:t>
            </a:r>
          </a:p>
          <a:p>
            <a:pPr marL="342900" indent="-342900" algn="l">
              <a:buFontTx/>
              <a:buChar char="-"/>
            </a:pPr>
            <a:r>
              <a:rPr lang="en-GB" sz="1600" dirty="0"/>
              <a:t>Coolant temperature: 18°C</a:t>
            </a:r>
          </a:p>
          <a:p>
            <a:pPr marL="342900" indent="-342900" algn="l">
              <a:buFontTx/>
              <a:buChar char="-"/>
            </a:pPr>
            <a:r>
              <a:rPr lang="en-GB" sz="1600" dirty="0"/>
              <a:t>X-ray clustering: 2×2</a:t>
            </a:r>
          </a:p>
          <a:p>
            <a:pPr marL="342900" indent="-342900" algn="l">
              <a:buFontTx/>
              <a:buChar char="-"/>
            </a:pPr>
            <a:endParaRPr lang="en-GB" sz="1600" dirty="0"/>
          </a:p>
          <a:p>
            <a:pPr algn="l"/>
            <a:r>
              <a:rPr lang="en-GB" sz="1600" b="1" dirty="0"/>
              <a:t>Energy scan </a:t>
            </a:r>
          </a:p>
          <a:p>
            <a:pPr marL="342900" lvl="1" indent="-342900">
              <a:buFontTx/>
              <a:buChar char="-"/>
            </a:pPr>
            <a:r>
              <a:rPr lang="en-GB" sz="1600" dirty="0"/>
              <a:t>Fixed exposure time: 10 µs</a:t>
            </a:r>
          </a:p>
          <a:p>
            <a:pPr marL="342900" lvl="1" indent="-342900">
              <a:buFontTx/>
              <a:buChar char="-"/>
            </a:pPr>
            <a:r>
              <a:rPr lang="en-GB" sz="1600" dirty="0"/>
              <a:t>Using fluorescence photons (Ti, Fe, Cu, Mo). X-ray source with W anode</a:t>
            </a:r>
          </a:p>
          <a:p>
            <a:pPr marL="342900" lvl="1" indent="-342900">
              <a:buFontTx/>
              <a:buChar char="-"/>
            </a:pPr>
            <a:r>
              <a:rPr lang="en-GB" sz="1600" dirty="0"/>
              <a:t>Extraction of the </a:t>
            </a:r>
            <a:r>
              <a:rPr lang="en-GB" sz="1600" b="1" dirty="0"/>
              <a:t>calibration</a:t>
            </a:r>
            <a:r>
              <a:rPr lang="en-GB" sz="1600" dirty="0"/>
              <a:t>, </a:t>
            </a:r>
            <a:r>
              <a:rPr lang="en-GB" sz="1600" b="1" dirty="0"/>
              <a:t>energy resolution</a:t>
            </a:r>
            <a:r>
              <a:rPr lang="en-GB" sz="1600" dirty="0"/>
              <a:t> and </a:t>
            </a:r>
            <a:r>
              <a:rPr lang="en-GB" sz="1600" b="1" dirty="0"/>
              <a:t>linearity</a:t>
            </a:r>
          </a:p>
          <a:p>
            <a:pPr marL="800100" lvl="1" indent="-342900">
              <a:buFontTx/>
              <a:buChar char="-"/>
            </a:pPr>
            <a:endParaRPr lang="en-GB" sz="1600" dirty="0"/>
          </a:p>
          <a:p>
            <a:pPr algn="l"/>
            <a:r>
              <a:rPr lang="en-GB" sz="1600" b="1" dirty="0"/>
              <a:t>Exposure time scan</a:t>
            </a:r>
          </a:p>
          <a:p>
            <a:pPr marL="342900" lvl="1" indent="-342900">
              <a:buFontTx/>
              <a:buChar char="-"/>
            </a:pPr>
            <a:r>
              <a:rPr lang="en-GB" sz="1600" dirty="0"/>
              <a:t>Using fluorescence photons (Cu target)</a:t>
            </a:r>
          </a:p>
          <a:p>
            <a:pPr marL="342900" lvl="1" indent="-342900">
              <a:buFontTx/>
              <a:buChar char="-"/>
            </a:pPr>
            <a:r>
              <a:rPr lang="en-GB" sz="1600" dirty="0"/>
              <a:t>Extraction of the </a:t>
            </a:r>
            <a:r>
              <a:rPr lang="en-GB" sz="1600" b="1" dirty="0"/>
              <a:t>calibration</a:t>
            </a:r>
            <a:r>
              <a:rPr lang="en-GB" sz="1600" dirty="0"/>
              <a:t>, and </a:t>
            </a:r>
            <a:r>
              <a:rPr lang="en-GB" sz="1600" b="1" dirty="0"/>
              <a:t>energy resolution</a:t>
            </a:r>
          </a:p>
          <a:p>
            <a:pPr marL="342900" lvl="1" indent="-342900">
              <a:buFontTx/>
              <a:buChar char="-"/>
            </a:pPr>
            <a:r>
              <a:rPr lang="en-GB" sz="1600" dirty="0"/>
              <a:t>Without photons and using the X-ray calibration: extraction of </a:t>
            </a:r>
            <a:r>
              <a:rPr lang="en-GB" sz="1600" b="1" dirty="0"/>
              <a:t>noise</a:t>
            </a:r>
            <a:r>
              <a:rPr lang="en-GB" sz="1600" dirty="0"/>
              <a:t>, </a:t>
            </a:r>
            <a:r>
              <a:rPr lang="en-GB" sz="1600" b="1" dirty="0"/>
              <a:t>dark current</a:t>
            </a:r>
            <a:r>
              <a:rPr lang="en-GB" sz="1600" dirty="0"/>
              <a:t>,</a:t>
            </a:r>
            <a:r>
              <a:rPr lang="en-GB" sz="1600" b="1" dirty="0"/>
              <a:t> </a:t>
            </a:r>
            <a:r>
              <a:rPr lang="en-GB" sz="1600" dirty="0"/>
              <a:t>and estimation of the </a:t>
            </a:r>
            <a:r>
              <a:rPr lang="en-GB" sz="1600" b="1" dirty="0"/>
              <a:t>dynamic range</a:t>
            </a:r>
          </a:p>
        </p:txBody>
      </p:sp>
      <p:pic>
        <p:nvPicPr>
          <p:cNvPr id="4" name="Picture 3" descr="A green electronic board with many small components&#10;&#10;AI-generated content may be incorrect.">
            <a:extLst>
              <a:ext uri="{FF2B5EF4-FFF2-40B4-BE49-F238E27FC236}">
                <a16:creationId xmlns:a16="http://schemas.microsoft.com/office/drawing/2014/main" id="{995B0579-72B3-55B8-F003-EE11983D87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r="24801"/>
          <a:stretch/>
        </p:blipFill>
        <p:spPr>
          <a:xfrm rot="16200000">
            <a:off x="7065796" y="1595109"/>
            <a:ext cx="5586524" cy="3781699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BA75AE-CD01-6FE8-B4AD-2A3704CDD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US" dirty="0"/>
              <a:t>J. Heymes - </a:t>
            </a:r>
            <a:r>
              <a:rPr lang="en-US" dirty="0" err="1"/>
              <a:t>Characterisation</a:t>
            </a:r>
            <a:r>
              <a:rPr lang="en-US" dirty="0"/>
              <a:t> of MÖNCH 0.5, a 25 </a:t>
            </a:r>
            <a:r>
              <a:rPr lang="el-GR" dirty="0"/>
              <a:t>μ</a:t>
            </a:r>
            <a:r>
              <a:rPr lang="en-US" dirty="0"/>
              <a:t>m pitch prototype charge-integrating hybrid pixel detector - HPXM 2025 - Frascati - 20.06.2025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85B3C-7CC2-E80A-E474-F0CCA26AF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7</a:t>
            </a:fld>
            <a:endParaRPr lang="en-GB" noProof="0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985C3E2-2C74-502E-11B0-AEDE25C68F2B}"/>
              </a:ext>
            </a:extLst>
          </p:cNvPr>
          <p:cNvSpPr/>
          <p:nvPr/>
        </p:nvSpPr>
        <p:spPr>
          <a:xfrm>
            <a:off x="7858016" y="1669036"/>
            <a:ext cx="1801922" cy="216024"/>
          </a:xfrm>
          <a:prstGeom prst="rightArrow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 err="1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8202FCD-CFAF-D02D-F3A1-D7A717C3CF0E}"/>
              </a:ext>
            </a:extLst>
          </p:cNvPr>
          <p:cNvSpPr/>
          <p:nvPr/>
        </p:nvSpPr>
        <p:spPr>
          <a:xfrm rot="20861373">
            <a:off x="7409237" y="2401358"/>
            <a:ext cx="2046116" cy="21602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 err="1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95B9AEB-215F-34C4-CA27-D373EE5311FD}"/>
              </a:ext>
            </a:extLst>
          </p:cNvPr>
          <p:cNvSpPr/>
          <p:nvPr/>
        </p:nvSpPr>
        <p:spPr>
          <a:xfrm rot="626936">
            <a:off x="7411246" y="3091995"/>
            <a:ext cx="1950896" cy="21602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BE5044-3514-9F77-493C-E6C07DE8EFB6}"/>
              </a:ext>
            </a:extLst>
          </p:cNvPr>
          <p:cNvSpPr txBox="1"/>
          <p:nvPr/>
        </p:nvSpPr>
        <p:spPr>
          <a:xfrm>
            <a:off x="6096000" y="2601231"/>
            <a:ext cx="122790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i="1" dirty="0"/>
              <a:t>Module PCB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535BB3-D3B9-0B8D-10A1-6054F8C967CB}"/>
              </a:ext>
            </a:extLst>
          </p:cNvPr>
          <p:cNvSpPr txBox="1"/>
          <p:nvPr/>
        </p:nvSpPr>
        <p:spPr>
          <a:xfrm>
            <a:off x="5795989" y="2878230"/>
            <a:ext cx="155760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i="1" dirty="0"/>
              <a:t>Chip Test Board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A9F59-F804-24B3-0406-D04E0657AFC1}"/>
              </a:ext>
            </a:extLst>
          </p:cNvPr>
          <p:cNvSpPr txBox="1"/>
          <p:nvPr/>
        </p:nvSpPr>
        <p:spPr>
          <a:xfrm>
            <a:off x="6312024" y="1621296"/>
            <a:ext cx="149175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2000" b="1" dirty="0"/>
              <a:t>M</a:t>
            </a:r>
            <a:r>
              <a:rPr lang="en-US" sz="2000" b="1" dirty="0"/>
              <a:t>Ö</a:t>
            </a:r>
            <a:r>
              <a:rPr lang="en-GB" sz="2000" b="1" dirty="0"/>
              <a:t>NCH 0.5</a:t>
            </a:r>
          </a:p>
        </p:txBody>
      </p:sp>
    </p:spTree>
    <p:extLst>
      <p:ext uri="{BB962C8B-B14F-4D97-AF65-F5344CB8AC3E}">
        <p14:creationId xmlns:p14="http://schemas.microsoft.com/office/powerpoint/2010/main" val="1319070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3B0A8-91E9-853A-FBEA-61BD68929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 chain linearity test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295C94-F7B8-FDF2-641C-7608C019D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4305" y="1157687"/>
            <a:ext cx="5146311" cy="51516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BE8383-C5EB-BAD0-EEC1-BCC96AA3172D}"/>
              </a:ext>
            </a:extLst>
          </p:cNvPr>
          <p:cNvSpPr txBox="1"/>
          <p:nvPr/>
        </p:nvSpPr>
        <p:spPr>
          <a:xfrm>
            <a:off x="390848" y="1690062"/>
            <a:ext cx="5616623" cy="34778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b="1" dirty="0"/>
              <a:t>Pixel buffer</a:t>
            </a:r>
          </a:p>
          <a:p>
            <a:pPr algn="l"/>
            <a:r>
              <a:rPr lang="en-US" sz="1400" dirty="0"/>
              <a:t>Compact, class-AB differential amplifier with unity gain capable of driving high capacitive loads</a:t>
            </a:r>
          </a:p>
          <a:p>
            <a:pPr marL="342900" indent="-342900" algn="l">
              <a:buFontTx/>
              <a:buChar char="-"/>
            </a:pPr>
            <a:r>
              <a:rPr lang="en-US" sz="1400" dirty="0"/>
              <a:t>High linearity from 100 mV to 1V. (</a:t>
            </a:r>
            <a:r>
              <a:rPr lang="en-US" sz="1400" dirty="0" err="1"/>
              <a:t>Vdd</a:t>
            </a:r>
            <a:r>
              <a:rPr lang="en-US" sz="1400" dirty="0"/>
              <a:t> = 1.2 V)</a:t>
            </a:r>
          </a:p>
          <a:p>
            <a:pPr marL="342900" indent="-342900" algn="l">
              <a:buFontTx/>
              <a:buChar char="-"/>
            </a:pPr>
            <a:r>
              <a:rPr lang="en-US" sz="1400" dirty="0"/>
              <a:t>“ON” power consumption: 10 µW. Power cycling operation</a:t>
            </a:r>
          </a:p>
          <a:p>
            <a:pPr algn="l"/>
            <a:endParaRPr lang="en-US" sz="1600" dirty="0"/>
          </a:p>
          <a:p>
            <a:pPr algn="l"/>
            <a:r>
              <a:rPr lang="en-US" b="1" dirty="0"/>
              <a:t>Column buffer</a:t>
            </a:r>
          </a:p>
          <a:p>
            <a:pPr algn="l"/>
            <a:r>
              <a:rPr lang="en-US" sz="1400" dirty="0"/>
              <a:t>Folded-</a:t>
            </a:r>
            <a:r>
              <a:rPr lang="en-US" sz="1400" dirty="0" err="1"/>
              <a:t>cascode</a:t>
            </a:r>
            <a:r>
              <a:rPr lang="en-US" sz="1400" dirty="0"/>
              <a:t> class-AB amplifier</a:t>
            </a:r>
          </a:p>
          <a:p>
            <a:pPr marL="342900" indent="-342900" algn="l">
              <a:buFontTx/>
              <a:buChar char="-"/>
            </a:pPr>
            <a:r>
              <a:rPr lang="en-US" sz="1400" dirty="0"/>
              <a:t>Designed for fast settling time, high phase margin, and high linearity</a:t>
            </a:r>
          </a:p>
          <a:p>
            <a:pPr marL="342900" indent="-342900" algn="l">
              <a:buFontTx/>
              <a:buChar char="-"/>
            </a:pPr>
            <a:r>
              <a:rPr lang="en-US" sz="1400" dirty="0"/>
              <a:t>Power cycled </a:t>
            </a:r>
          </a:p>
          <a:p>
            <a:pPr algn="l"/>
            <a:endParaRPr lang="en-GB" sz="1600" dirty="0"/>
          </a:p>
          <a:p>
            <a:pPr algn="l"/>
            <a:r>
              <a:rPr lang="en-GB" b="1" dirty="0"/>
              <a:t>Off-chip ADC driver </a:t>
            </a:r>
          </a:p>
          <a:p>
            <a:pPr algn="l"/>
            <a:r>
              <a:rPr lang="en-GB" sz="1400" dirty="0"/>
              <a:t>Single ended to differential amplifier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Settling time &lt; 15 ns allowing sampling rates of 65 </a:t>
            </a:r>
            <a:r>
              <a:rPr lang="en-GB" sz="1400" dirty="0" err="1"/>
              <a:t>Msps</a:t>
            </a:r>
            <a:br>
              <a:rPr lang="en-GB" sz="1400" dirty="0"/>
            </a:br>
            <a:r>
              <a:rPr lang="en-GB" sz="1400" dirty="0"/>
              <a:t>(2 kHz frame rate for MÖNCH 1.0)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C8DB1-231A-9656-8B6E-B282973FC2D8}"/>
              </a:ext>
            </a:extLst>
          </p:cNvPr>
          <p:cNvSpPr txBox="1"/>
          <p:nvPr/>
        </p:nvSpPr>
        <p:spPr>
          <a:xfrm rot="16200000">
            <a:off x="11344928" y="3466698"/>
            <a:ext cx="820738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K. Moustakas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045AC1-F88D-DC0F-5142-9BF2AF619086}"/>
              </a:ext>
            </a:extLst>
          </p:cNvPr>
          <p:cNvSpPr txBox="1"/>
          <p:nvPr/>
        </p:nvSpPr>
        <p:spPr>
          <a:xfrm>
            <a:off x="7075527" y="653867"/>
            <a:ext cx="46085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Buffer chain test</a:t>
            </a:r>
            <a:br>
              <a:rPr lang="en-US" sz="1600" b="1" dirty="0"/>
            </a:br>
            <a:r>
              <a:rPr lang="en-US" sz="1600" b="1" dirty="0"/>
              <a:t>Signal injected at the column buffer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91E5EF86-532F-B780-7BD1-1483D1F4E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US" dirty="0"/>
              <a:t>J. Heymes - </a:t>
            </a:r>
            <a:r>
              <a:rPr lang="en-US" dirty="0" err="1"/>
              <a:t>Characterisation</a:t>
            </a:r>
            <a:r>
              <a:rPr lang="en-US" dirty="0"/>
              <a:t> of MÖNCH 0.5, a 25 </a:t>
            </a:r>
            <a:r>
              <a:rPr lang="el-GR" dirty="0"/>
              <a:t>μ</a:t>
            </a:r>
            <a:r>
              <a:rPr lang="en-US" dirty="0"/>
              <a:t>m pitch prototype charge-integrating hybrid pixel detector - HPXM 2025 - Frascati - 20.06.2025</a:t>
            </a:r>
            <a:endParaRPr lang="de-CH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C76874-3C49-9305-E747-C0313EF66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15563624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CPS V8" id="{60DDCA37-A5CA-4154-8A04-26FD2C76E200}" vid="{8247A4F9-EBED-457E-B191-EE93C80CA4F5}"/>
    </a:ext>
  </a:extLst>
</a:theme>
</file>

<file path=ppt/theme/theme2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CPS V8" id="{60DDCA37-A5CA-4154-8A04-26FD2C76E200}" vid="{8247A4F9-EBED-457E-B191-EE93C80CA4F5}"/>
    </a:ext>
  </a:extLst>
</a:theme>
</file>

<file path=ppt/theme/theme3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CPS V8" id="{60DDCA37-A5CA-4154-8A04-26FD2C76E200}" vid="{8247A4F9-EBED-457E-B191-EE93C80CA4F5}"/>
    </a:ext>
  </a:extLst>
</a:theme>
</file>

<file path=ppt/theme/theme4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CPS V8" id="{60DDCA37-A5CA-4154-8A04-26FD2C76E200}" vid="{8247A4F9-EBED-457E-B191-EE93C80CA4F5}"/>
    </a:ext>
  </a:extLst>
</a:theme>
</file>

<file path=ppt/theme/theme5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594130A2AF244FBF3F304D904ED593" ma:contentTypeVersion="18" ma:contentTypeDescription="Ein neues Dokument erstellen." ma:contentTypeScope="" ma:versionID="9c227ad3ab8d826471e210bb857ebfda">
  <xsd:schema xmlns:xsd="http://www.w3.org/2001/XMLSchema" xmlns:xs="http://www.w3.org/2001/XMLSchema" xmlns:p="http://schemas.microsoft.com/office/2006/metadata/properties" xmlns:ns2="c9077d15-72ed-4fec-bcfe-3472729e9195" xmlns:ns3="bc24777f-78b6-4f3c-a73a-d5fa08e4d537" targetNamespace="http://schemas.microsoft.com/office/2006/metadata/properties" ma:root="true" ma:fieldsID="2a0acd45fe6cc66a06723547185abeb0" ns2:_="" ns3:_="">
    <xsd:import namespace="c9077d15-72ed-4fec-bcfe-3472729e9195"/>
    <xsd:import namespace="bc24777f-78b6-4f3c-a73a-d5fa08e4d5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77d15-72ed-4fec-bcfe-3472729e91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7fbe3b91-0d7a-4fca-85de-75d49bc052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4777f-78b6-4f3c-a73a-d5fa08e4d53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23888c3-3691-4ee2-9093-74875a1c94d8}" ma:internalName="TaxCatchAll" ma:showField="CatchAllData" ma:web="bc24777f-78b6-4f3c-a73a-d5fa08e4d5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24777f-78b6-4f3c-a73a-d5fa08e4d537" xsi:nil="true"/>
    <lcf76f155ced4ddcb4097134ff3c332f xmlns="c9077d15-72ed-4fec-bcfe-3472729e919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B9C8326-17BB-45BD-9C1C-A05512924E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077d15-72ed-4fec-bcfe-3472729e9195"/>
    <ds:schemaRef ds:uri="bc24777f-78b6-4f3c-a73a-d5fa08e4d5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26B806-0237-4942-A1FD-5C97285908C2}">
  <ds:schemaRefs>
    <ds:schemaRef ds:uri="http://schemas.microsoft.com/office/2006/documentManagement/types"/>
    <ds:schemaRef ds:uri="http://purl.org/dc/elements/1.1/"/>
    <ds:schemaRef ds:uri="http://www.w3.org/XML/1998/namespace"/>
    <ds:schemaRef ds:uri="bc24777f-78b6-4f3c-a73a-d5fa08e4d537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c9077d15-72ed-4fec-bcfe-3472729e919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VO-9722-843_0_CPS Presentation Content Slides</Template>
  <TotalTime>761</TotalTime>
  <Words>3978</Words>
  <Application>Microsoft Office PowerPoint</Application>
  <PresentationFormat>Widescreen</PresentationFormat>
  <Paragraphs>659</Paragraphs>
  <Slides>32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Aptos</vt:lpstr>
      <vt:lpstr>Arial</vt:lpstr>
      <vt:lpstr>Calibri</vt:lpstr>
      <vt:lpstr>Franklin Gothic Book</vt:lpstr>
      <vt:lpstr>Symbol</vt:lpstr>
      <vt:lpstr>Times</vt:lpstr>
      <vt:lpstr>Wingdings</vt:lpstr>
      <vt:lpstr>Benutzerdefiniertes Design</vt:lpstr>
      <vt:lpstr>Benutzerdefiniertes Design</vt:lpstr>
      <vt:lpstr>Benutzerdefiniertes Design</vt:lpstr>
      <vt:lpstr>Benutzerdefiniertes Design</vt:lpstr>
      <vt:lpstr>Characterisation of MÖNCH 0.5,</vt:lpstr>
      <vt:lpstr>MÖNCH: Micropixel with enhanced pOsition rEsolution usiNg CHarge integration </vt:lpstr>
      <vt:lpstr>Using charge sharing to increase spatial resolution</vt:lpstr>
      <vt:lpstr>Interpolation: imaging example with MÖNCH 0.3</vt:lpstr>
      <vt:lpstr>A wide variety of experiments with MÖNCH</vt:lpstr>
      <vt:lpstr>MÖNCH 0.5</vt:lpstr>
      <vt:lpstr>Pixel designs and first image (without sensor)</vt:lpstr>
      <vt:lpstr>Pixel characterisation methods</vt:lpstr>
      <vt:lpstr>Readout chain linearity test</vt:lpstr>
      <vt:lpstr>Very first X-ray image (A Christmas miracle)</vt:lpstr>
      <vt:lpstr>Energy scans: Fluorescence spectra (2×2 clusters)</vt:lpstr>
      <vt:lpstr>Energy scans: Gain and Linearity (using fluorescence data)</vt:lpstr>
      <vt:lpstr>Cu fluorescence spectra at different exposure times</vt:lpstr>
      <vt:lpstr>Gains vs exposure time</vt:lpstr>
      <vt:lpstr>Noise</vt:lpstr>
      <vt:lpstr>Dark current</vt:lpstr>
      <vt:lpstr>Dynamic range</vt:lpstr>
      <vt:lpstr>The future of MÖNCH 0.5, …</vt:lpstr>
      <vt:lpstr>… towards a full-scale MÖNCH 1.0</vt:lpstr>
      <vt:lpstr>PowerPoint Presentation</vt:lpstr>
      <vt:lpstr>PowerPoint Presentation</vt:lpstr>
      <vt:lpstr>PowerPoint Presentation</vt:lpstr>
      <vt:lpstr>A versatile charge integrating pixel detector</vt:lpstr>
      <vt:lpstr>High resolution energy resolved (colour) imaging</vt:lpstr>
      <vt:lpstr>MÖNCH0.4</vt:lpstr>
      <vt:lpstr>Balance of noise and dynamic range (static gains)</vt:lpstr>
      <vt:lpstr>Alternative CDS performance</vt:lpstr>
      <vt:lpstr>PowerPoint Presentation</vt:lpstr>
      <vt:lpstr>Test setup</vt:lpstr>
      <vt:lpstr>Pulsing for initial calibration</vt:lpstr>
      <vt:lpstr>First performance estimations using pulsing (no sensor)</vt:lpstr>
      <vt:lpstr>Energy scans: Energy resolution</vt:lpstr>
    </vt:vector>
  </TitlesOfParts>
  <Company>Paul Scherrer Institut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Developments of a 25 µm pitch hybrid pixel detector for photon science</dc:title>
  <dc:creator>Heymes Julian Brice Dominique</dc:creator>
  <dc:description>erstellt durch Vorlagenbauer.ch</dc:description>
  <cp:lastModifiedBy>Julian Heymes</cp:lastModifiedBy>
  <cp:revision>204</cp:revision>
  <dcterms:created xsi:type="dcterms:W3CDTF">2024-11-05T07:54:24Z</dcterms:created>
  <dcterms:modified xsi:type="dcterms:W3CDTF">2025-06-20T07:58:06Z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0x0101000E594130A2AF244FBF3F304D904ED593</vt:lpwstr>
  </property>
  <property fmtid="{D5CDD505-2E9C-101B-9397-08002B2CF9AE}" pid="3" name="MediaServiceImageTags">
    <vt:lpwstr/>
  </property>
</Properties>
</file>