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65" r:id="rId2"/>
    <p:sldId id="569" r:id="rId3"/>
    <p:sldId id="583" r:id="rId4"/>
    <p:sldId id="539" r:id="rId5"/>
    <p:sldId id="570" r:id="rId6"/>
    <p:sldId id="299" r:id="rId7"/>
    <p:sldId id="554" r:id="rId8"/>
    <p:sldId id="560" r:id="rId9"/>
    <p:sldId id="567" r:id="rId10"/>
    <p:sldId id="561" r:id="rId11"/>
    <p:sldId id="575" r:id="rId12"/>
    <p:sldId id="584" r:id="rId13"/>
    <p:sldId id="585" r:id="rId14"/>
    <p:sldId id="563" r:id="rId15"/>
    <p:sldId id="573" r:id="rId16"/>
    <p:sldId id="582" r:id="rId17"/>
    <p:sldId id="579" r:id="rId18"/>
    <p:sldId id="580" r:id="rId19"/>
    <p:sldId id="581" r:id="rId20"/>
    <p:sldId id="574" r:id="rId21"/>
    <p:sldId id="586" r:id="rId22"/>
    <p:sldId id="587" r:id="rId23"/>
    <p:sldId id="564" r:id="rId24"/>
    <p:sldId id="565" r:id="rId25"/>
  </p:sldIdLst>
  <p:sldSz cx="9144000" cy="5715000" type="screen16x1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312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21">
          <p15:clr>
            <a:srgbClr val="A4A3A4"/>
          </p15:clr>
        </p15:guide>
        <p15:guide id="7" pos="5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B9BA"/>
    <a:srgbClr val="4E5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7" autoAdjust="0"/>
    <p:restoredTop sz="93689" autoAdjust="0"/>
  </p:normalViewPr>
  <p:slideViewPr>
    <p:cSldViewPr showGuides="1">
      <p:cViewPr varScale="1">
        <p:scale>
          <a:sx n="59" d="100"/>
          <a:sy n="59" d="100"/>
        </p:scale>
        <p:origin x="72" y="773"/>
      </p:cViewPr>
      <p:guideLst>
        <p:guide orient="horz" pos="1800"/>
        <p:guide orient="horz" pos="288"/>
        <p:guide orient="horz" pos="3312"/>
        <p:guide orient="horz" pos="855"/>
        <p:guide pos="2880"/>
        <p:guide pos="521"/>
        <p:guide pos="5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16/06/2025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3e2b6a1b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23e2b6a1b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097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starting</a:t>
            </a:r>
            <a:r>
              <a:rPr lang="en-US" baseline="0" dirty="0"/>
              <a:t>, I would like to do the following statement, all calculations presented here were performed using OASYS tools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909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3e2b6a1b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23e2b6a1b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638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827089" y="1"/>
            <a:ext cx="7489825" cy="457729"/>
          </a:xfrm>
          <a:noFill/>
        </p:spPr>
        <p:txBody>
          <a:bodyPr anchor="b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27088" y="457729"/>
            <a:ext cx="7489825" cy="479558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noProof="0"/>
              <a:t>HPXM2025  M. Sanchez del Rio  </a:t>
            </a:r>
            <a:endParaRPr lang="en-US" noProof="0" dirty="0"/>
          </a:p>
        </p:txBody>
      </p:sp>
      <p:pic>
        <p:nvPicPr>
          <p:cNvPr id="9" name="Image 8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2000" y="1417500"/>
            <a:ext cx="7200000" cy="28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351600" y="915000"/>
            <a:ext cx="5612400" cy="2970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915000"/>
            <a:ext cx="2574000" cy="297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noProof="0"/>
              <a:t>HPXM2025  M. Sanchez del Rio  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noProof="0"/>
              <a:t>HPXM2025  M. Sanchez del Rio  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noProof="0"/>
              <a:t>HPXM2025  M. Sanchez del Rio  </a:t>
            </a:r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68056" y="5067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805272"/>
            <a:ext cx="8236800" cy="43319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5587803"/>
            <a:ext cx="611560" cy="127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26/07/2013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30001" y="5402791"/>
            <a:ext cx="6120000" cy="1770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 cap="none" baseline="0">
                <a:solidFill>
                  <a:schemeClr val="accent1"/>
                </a:solidFill>
              </a:defRPr>
            </a:lvl1pPr>
          </a:lstStyle>
          <a:p>
            <a:r>
              <a:rPr lang="it-IT"/>
              <a:t>HPXM2025  M. Sanchez del Rio 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98001" y="5402865"/>
            <a:ext cx="413559" cy="177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6"/>
        </a:buClr>
        <a:buSzPct val="80000"/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hadow4.readthedocs.io/" TargetMode="External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hyperlink" Target="https://doi.org/10.1107/S1600577525000190" TargetMode="External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hyperlink" Target="https://doi.org/10.48550/arXiv.2406.16446" TargetMode="Externa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oasys-kit/dabax" TargetMode="External"/><Relationship Id="rId3" Type="http://schemas.openxmlformats.org/officeDocument/2006/relationships/image" Target="../media/image72.png"/><Relationship Id="rId7" Type="http://schemas.openxmlformats.org/officeDocument/2006/relationships/hyperlink" Target="https://github.com/tschoonj/xraylib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107/S160057752400924X" TargetMode="External"/><Relationship Id="rId11" Type="http://schemas.openxmlformats.org/officeDocument/2006/relationships/image" Target="../media/image76.png"/><Relationship Id="rId5" Type="http://schemas.openxmlformats.org/officeDocument/2006/relationships/hyperlink" Target="https://arxiv.org/abs/2406.04079" TargetMode="External"/><Relationship Id="rId10" Type="http://schemas.openxmlformats.org/officeDocument/2006/relationships/image" Target="../media/image75.png"/><Relationship Id="rId4" Type="http://schemas.openxmlformats.org/officeDocument/2006/relationships/image" Target="../media/image73.png"/><Relationship Id="rId9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7/S160057752100401X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1088/0031-8949/73/5/014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hyperlink" Target="https://github.com/oasys-esrf-kit/dabam2d" TargetMode="Externa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hyperlink" Target="https://doi.org/10.1107/S160057751901213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6.wmf"/><Relationship Id="rId5" Type="http://schemas.openxmlformats.org/officeDocument/2006/relationships/image" Target="../media/image10.png"/><Relationship Id="rId15" Type="http://schemas.openxmlformats.org/officeDocument/2006/relationships/oleObject" Target="../embeddings/oleObject2.bin"/><Relationship Id="rId10" Type="http://schemas.openxmlformats.org/officeDocument/2006/relationships/oleObject" Target="../embeddings/oleObject1.bin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asys-kit/oasys_school_desy" TargetMode="External"/><Relationship Id="rId2" Type="http://schemas.openxmlformats.org/officeDocument/2006/relationships/hyperlink" Target="https://github.com/oasys-kit/bloms202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7/S160057751400650X" TargetMode="Externa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oasys-kit/shadow4-advance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asys-kit/shadow4/issues" TargetMode="Externa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lmholtz-berlin.de/forschung/oe/np/optik-strahlrohre/arbeitsgebiete/ray_en.html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s://www.mcxtrace.org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kklmn/xrt" TargetMode="External"/><Relationship Id="rId5" Type="http://schemas.openxmlformats.org/officeDocument/2006/relationships/hyperlink" Target="https://github.com/oasys-kit/shadow4" TargetMode="Externa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1.wm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dx.doi.org/10.1107/S0909049511026306" TargetMode="External"/><Relationship Id="rId5" Type="http://schemas.openxmlformats.org/officeDocument/2006/relationships/image" Target="../media/image23.png"/><Relationship Id="rId10" Type="http://schemas.openxmlformats.org/officeDocument/2006/relationships/hyperlink" Target="https://doi.org/10.1107/S160057752400300X" TargetMode="External"/><Relationship Id="rId4" Type="http://schemas.openxmlformats.org/officeDocument/2006/relationships/image" Target="../media/image22.wmf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hyperlink" Target="https://orangedatamining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hyperlink" Target="https://orangedatamining.com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107/S1600577516013837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hyperlink" Target="https://doi.org/10.1107/S160057751400650X" TargetMode="External"/><Relationship Id="rId7" Type="http://schemas.openxmlformats.org/officeDocument/2006/relationships/hyperlink" Target="https://doi.org/10.1107/S160057752200707X" TargetMode="External"/><Relationship Id="rId12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107/S160057752000778X" TargetMode="External"/><Relationship Id="rId11" Type="http://schemas.openxmlformats.org/officeDocument/2006/relationships/image" Target="../media/image42.png"/><Relationship Id="rId5" Type="http://schemas.openxmlformats.org/officeDocument/2006/relationships/hyperlink" Target="https://doi.org/10.1107/S160057752100401X" TargetMode="External"/><Relationship Id="rId10" Type="http://schemas.openxmlformats.org/officeDocument/2006/relationships/image" Target="../media/image41.png"/><Relationship Id="rId4" Type="http://schemas.openxmlformats.org/officeDocument/2006/relationships/hyperlink" Target="https://doi.org/10.1107/S1600577516005014" TargetMode="External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asys-kit.github.io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40347" y="1764207"/>
            <a:ext cx="5067958" cy="29955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SHADOW4: Advanced Ray-Tracing for the Design and Simulation of X-Ray Optical Systems</a:t>
            </a:r>
            <a:br>
              <a:rPr lang="en-US" sz="2400" b="1" dirty="0">
                <a:solidFill>
                  <a:srgbClr val="002060"/>
                </a:solidFill>
              </a:rPr>
            </a:br>
            <a:endParaRPr lang="en-US" sz="2000" b="1" dirty="0">
              <a:solidFill>
                <a:srgbClr val="002060"/>
              </a:solidFill>
            </a:endParaRPr>
          </a:p>
          <a:p>
            <a:pPr algn="ctr"/>
            <a:r>
              <a:rPr lang="en-GB" sz="1600" u="sng" dirty="0"/>
              <a:t>Manuel Sánchez del Río</a:t>
            </a:r>
            <a:br>
              <a:rPr lang="en-GB" sz="1600" dirty="0"/>
            </a:br>
            <a:endParaRPr lang="en-US" sz="1100" dirty="0"/>
          </a:p>
          <a:p>
            <a:pPr algn="ctr"/>
            <a:r>
              <a:rPr lang="en-US" sz="1100" dirty="0"/>
              <a:t>srio@esrf.eu</a:t>
            </a:r>
          </a:p>
          <a:p>
            <a:pPr algn="ctr"/>
            <a:endParaRPr lang="en-US" sz="1667" dirty="0"/>
          </a:p>
          <a:p>
            <a:pPr algn="ctr"/>
            <a:r>
              <a:rPr lang="en-US" sz="1333" baseline="30000" dirty="0"/>
              <a:t>1</a:t>
            </a:r>
            <a:r>
              <a:rPr lang="en-US" sz="1333" dirty="0"/>
              <a:t>Advanced Analysis &amp; Precision Unit, MEG/ISDD, ESRF</a:t>
            </a:r>
          </a:p>
          <a:p>
            <a:pPr algn="ctr"/>
            <a:endParaRPr lang="en-US" sz="1333" dirty="0"/>
          </a:p>
          <a:p>
            <a:pPr algn="ctr"/>
            <a:endParaRPr lang="en-US" sz="1333" dirty="0"/>
          </a:p>
          <a:p>
            <a:pPr algn="ctr"/>
            <a:r>
              <a:rPr lang="en-US" sz="1333" dirty="0"/>
              <a:t>(Thanks to </a:t>
            </a:r>
            <a:r>
              <a:rPr lang="en-US" sz="1400" dirty="0"/>
              <a:t>Juan Reyes-Herrera, </a:t>
            </a:r>
            <a:r>
              <a:rPr lang="en-US" sz="1400" dirty="0" err="1"/>
              <a:t>Xianbo</a:t>
            </a:r>
            <a:r>
              <a:rPr lang="en-US" sz="1400" dirty="0"/>
              <a:t> Shi and Luca </a:t>
            </a:r>
            <a:r>
              <a:rPr lang="en-US" sz="1400" dirty="0" err="1"/>
              <a:t>Rebuffi</a:t>
            </a:r>
            <a:r>
              <a:rPr lang="en-US" sz="1333" dirty="0"/>
              <a:t>)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46079" y="86785"/>
            <a:ext cx="6864000" cy="414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28" y="121530"/>
            <a:ext cx="2333040" cy="5909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28" y="770563"/>
            <a:ext cx="2179049" cy="460021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noProof="0"/>
              <a:t>HPXM2025  M. Sanchez del Rio  </a:t>
            </a:r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</a:t>
            </a:fld>
            <a:endParaRPr lang="en-US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386187-3762-4D0A-9C7D-DA9D86353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613" y="539993"/>
            <a:ext cx="6001588" cy="7716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F872B6-DB74-472D-AEFB-4C579B68DCAD}"/>
              </a:ext>
            </a:extLst>
          </p:cNvPr>
          <p:cNvSpPr txBox="1"/>
          <p:nvPr/>
        </p:nvSpPr>
        <p:spPr>
          <a:xfrm>
            <a:off x="7179310" y="1985757"/>
            <a:ext cx="181396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</a:rPr>
              <a:t>Contents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accent2"/>
                </a:solidFill>
              </a:rPr>
              <a:t>Ray tracing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accent2"/>
                </a:solidFill>
              </a:rPr>
              <a:t>SHADOW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accent2"/>
                </a:solidFill>
              </a:rPr>
              <a:t>OASYS ecosystem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accent2"/>
                </a:solidFill>
              </a:rPr>
              <a:t>Shadow4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accent2"/>
                </a:solidFill>
              </a:rPr>
              <a:t>API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accent2"/>
                </a:solidFill>
              </a:rPr>
              <a:t>Components (examples)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accent2"/>
                </a:solidFill>
              </a:rPr>
              <a:t>Doc/education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CC996B-F4AA-4371-AD4E-BE849AFD3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00" y="2700061"/>
            <a:ext cx="2557295" cy="1127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18CD0F-9319-4D18-8EC8-869DCA47FA36}"/>
              </a:ext>
            </a:extLst>
          </p:cNvPr>
          <p:cNvSpPr txBox="1"/>
          <p:nvPr/>
        </p:nvSpPr>
        <p:spPr>
          <a:xfrm>
            <a:off x="138374" y="613664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S4Beam</a:t>
            </a:r>
            <a:r>
              <a:rPr lang="en-US" dirty="0"/>
              <a:t>: traditional beam data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nrays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18)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none" dirty="0"/>
              <a:t>Shadow4 Kernel: Application User Interface</a:t>
            </a:r>
            <a:endParaRPr lang="en-GB" sz="2400" cap="none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3048A67-E027-410D-92BE-BCF3C8DB91F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HPXM2025  M. Sanchez del Rio  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2A6B6DD-BF88-4498-99A8-D4503C1498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10</a:t>
            </a:fld>
            <a:endParaRPr lang="en-US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F8F9F-095B-4FD4-8E04-8EC6C7B60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712130"/>
            <a:ext cx="2865649" cy="1618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FCC043-1906-4262-A380-69336B4E0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958" y="3073596"/>
            <a:ext cx="4088062" cy="22571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520029-BD86-41B5-BCA5-9E893F2E8231}"/>
              </a:ext>
            </a:extLst>
          </p:cNvPr>
          <p:cNvSpPr txBox="1"/>
          <p:nvPr/>
        </p:nvSpPr>
        <p:spPr>
          <a:xfrm>
            <a:off x="107504" y="2542253"/>
            <a:ext cx="3704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Automated scripts with OASYS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717306-CD7A-4981-8917-AAC38C24ABA1}"/>
              </a:ext>
            </a:extLst>
          </p:cNvPr>
          <p:cNvSpPr txBox="1"/>
          <p:nvPr/>
        </p:nvSpPr>
        <p:spPr>
          <a:xfrm>
            <a:off x="3882094" y="2526417"/>
            <a:ext cx="4993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Documentation: </a:t>
            </a:r>
            <a:r>
              <a:rPr lang="en-US" sz="1600" dirty="0">
                <a:hlinkClick r:id="rId5"/>
              </a:rPr>
              <a:t>https://shadow4.readthedocs.io</a:t>
            </a:r>
            <a:br>
              <a:rPr lang="en-US" sz="2000" dirty="0"/>
            </a:b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8969D1-AB3D-46F2-B9BA-F86A8C879D19}"/>
              </a:ext>
            </a:extLst>
          </p:cNvPr>
          <p:cNvSpPr txBox="1"/>
          <p:nvPr/>
        </p:nvSpPr>
        <p:spPr>
          <a:xfrm>
            <a:off x="107504" y="106492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API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3EC03BD-8110-48DB-8603-B647232CA1FB}"/>
              </a:ext>
            </a:extLst>
          </p:cNvPr>
          <p:cNvGrpSpPr/>
          <p:nvPr/>
        </p:nvGrpSpPr>
        <p:grpSpPr>
          <a:xfrm>
            <a:off x="590773" y="1128974"/>
            <a:ext cx="7407580" cy="1296478"/>
            <a:chOff x="107504" y="2596348"/>
            <a:chExt cx="8322240" cy="149744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1184C2B-94A5-4B12-925E-FCD1A00C8E2F}"/>
                </a:ext>
              </a:extLst>
            </p:cNvPr>
            <p:cNvSpPr txBox="1"/>
            <p:nvPr/>
          </p:nvSpPr>
          <p:spPr>
            <a:xfrm>
              <a:off x="3787554" y="2596348"/>
              <a:ext cx="1484714" cy="35548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S4Beamline</a:t>
              </a:r>
              <a:endParaRPr lang="en-GB" sz="14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21DDA76-E4A4-48A4-8592-F77DE75FFD12}"/>
                </a:ext>
              </a:extLst>
            </p:cNvPr>
            <p:cNvSpPr txBox="1"/>
            <p:nvPr/>
          </p:nvSpPr>
          <p:spPr>
            <a:xfrm>
              <a:off x="1041097" y="3172001"/>
              <a:ext cx="1914297" cy="3554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S4LightSource</a:t>
              </a:r>
              <a:endParaRPr lang="en-GB" sz="1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92B8673-5895-4A50-8E6E-177180A6F4CA}"/>
                </a:ext>
              </a:extLst>
            </p:cNvPr>
            <p:cNvSpPr txBox="1"/>
            <p:nvPr/>
          </p:nvSpPr>
          <p:spPr>
            <a:xfrm>
              <a:off x="5148064" y="3181610"/>
              <a:ext cx="2304256" cy="35548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S4BeamlineElement</a:t>
              </a:r>
              <a:endParaRPr lang="en-GB" sz="1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82FAC68-6EEC-4114-9094-838ABD55BEA5}"/>
                </a:ext>
              </a:extLst>
            </p:cNvPr>
            <p:cNvSpPr txBox="1"/>
            <p:nvPr/>
          </p:nvSpPr>
          <p:spPr>
            <a:xfrm>
              <a:off x="107504" y="3773859"/>
              <a:ext cx="1720343" cy="3199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S4ElectronBeam</a:t>
              </a:r>
              <a:endParaRPr lang="en-GB" sz="12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26FFE5C-DCAE-4FF3-8B90-1993BE774B58}"/>
                </a:ext>
              </a:extLst>
            </p:cNvPr>
            <p:cNvSpPr txBox="1"/>
            <p:nvPr/>
          </p:nvSpPr>
          <p:spPr>
            <a:xfrm>
              <a:off x="1857962" y="3773858"/>
              <a:ext cx="2323886" cy="3199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S4MagneticStructure</a:t>
              </a:r>
              <a:endParaRPr lang="en-GB" sz="12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4110CE6-F159-4168-A9F1-1F47039D7615}"/>
                </a:ext>
              </a:extLst>
            </p:cNvPr>
            <p:cNvSpPr txBox="1"/>
            <p:nvPr/>
          </p:nvSpPr>
          <p:spPr>
            <a:xfrm>
              <a:off x="4324200" y="3773859"/>
              <a:ext cx="1896136" cy="31993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S4OpticalElement</a:t>
              </a:r>
              <a:endParaRPr lang="en-GB" sz="12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A40BD04-32F1-413D-9F1D-B1ACE94A04CC}"/>
                </a:ext>
              </a:extLst>
            </p:cNvPr>
            <p:cNvSpPr txBox="1"/>
            <p:nvPr/>
          </p:nvSpPr>
          <p:spPr>
            <a:xfrm>
              <a:off x="6320795" y="3758471"/>
              <a:ext cx="2108949" cy="31993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ElementCoordinates</a:t>
              </a:r>
              <a:endParaRPr lang="en-GB" sz="12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ABB9FAA-993E-4596-99F6-42BC8EF70B7B}"/>
                </a:ext>
              </a:extLst>
            </p:cNvPr>
            <p:cNvSpPr txBox="1"/>
            <p:nvPr/>
          </p:nvSpPr>
          <p:spPr>
            <a:xfrm>
              <a:off x="7874709" y="3181610"/>
              <a:ext cx="504544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…</a:t>
              </a:r>
              <a:endParaRPr lang="en-GB" dirty="0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F1D9C6E-7A0E-4E65-AFCA-E91BF52EBF5D}"/>
                </a:ext>
              </a:extLst>
            </p:cNvPr>
            <p:cNvCxnSpPr>
              <a:cxnSpLocks/>
              <a:stCxn id="34" idx="2"/>
              <a:endCxn id="36" idx="0"/>
            </p:cNvCxnSpPr>
            <p:nvPr/>
          </p:nvCxnSpPr>
          <p:spPr>
            <a:xfrm flipH="1">
              <a:off x="967676" y="3527488"/>
              <a:ext cx="1030570" cy="2463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E3FB6FE-E7BD-4A5D-B8BE-45B3114883B7}"/>
                </a:ext>
              </a:extLst>
            </p:cNvPr>
            <p:cNvCxnSpPr>
              <a:cxnSpLocks/>
              <a:stCxn id="34" idx="2"/>
              <a:endCxn id="37" idx="0"/>
            </p:cNvCxnSpPr>
            <p:nvPr/>
          </p:nvCxnSpPr>
          <p:spPr>
            <a:xfrm>
              <a:off x="1998246" y="3527488"/>
              <a:ext cx="1021659" cy="2463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BFB9038-1B04-4225-8052-C6E7B87547BB}"/>
                </a:ext>
              </a:extLst>
            </p:cNvPr>
            <p:cNvCxnSpPr>
              <a:cxnSpLocks/>
              <a:stCxn id="35" idx="2"/>
              <a:endCxn id="38" idx="0"/>
            </p:cNvCxnSpPr>
            <p:nvPr/>
          </p:nvCxnSpPr>
          <p:spPr>
            <a:xfrm flipH="1">
              <a:off x="5272268" y="3537096"/>
              <a:ext cx="1027925" cy="2367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ECCE2FF-D10D-4D67-8DFB-625C2482DAE2}"/>
                </a:ext>
              </a:extLst>
            </p:cNvPr>
            <p:cNvCxnSpPr>
              <a:cxnSpLocks/>
              <a:stCxn id="35" idx="2"/>
              <a:endCxn id="39" idx="0"/>
            </p:cNvCxnSpPr>
            <p:nvPr/>
          </p:nvCxnSpPr>
          <p:spPr>
            <a:xfrm>
              <a:off x="6300193" y="3537096"/>
              <a:ext cx="1075077" cy="2213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DA785BC-8824-4D37-9659-98FA97975229}"/>
                </a:ext>
              </a:extLst>
            </p:cNvPr>
            <p:cNvCxnSpPr>
              <a:cxnSpLocks/>
              <a:stCxn id="33" idx="2"/>
              <a:endCxn id="34" idx="0"/>
            </p:cNvCxnSpPr>
            <p:nvPr/>
          </p:nvCxnSpPr>
          <p:spPr>
            <a:xfrm flipH="1">
              <a:off x="1998246" y="2951834"/>
              <a:ext cx="2531665" cy="220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195D2D7-DBD3-4FBD-8007-59C6BDB0260C}"/>
                </a:ext>
              </a:extLst>
            </p:cNvPr>
            <p:cNvCxnSpPr>
              <a:cxnSpLocks/>
              <a:stCxn id="33" idx="2"/>
              <a:endCxn id="35" idx="0"/>
            </p:cNvCxnSpPr>
            <p:nvPr/>
          </p:nvCxnSpPr>
          <p:spPr>
            <a:xfrm>
              <a:off x="4529911" y="2951834"/>
              <a:ext cx="1770282" cy="2297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8849820-77D3-42D0-937C-D6539303F809}"/>
                </a:ext>
              </a:extLst>
            </p:cNvPr>
            <p:cNvCxnSpPr>
              <a:cxnSpLocks/>
              <a:stCxn id="33" idx="2"/>
              <a:endCxn id="40" idx="0"/>
            </p:cNvCxnSpPr>
            <p:nvPr/>
          </p:nvCxnSpPr>
          <p:spPr>
            <a:xfrm>
              <a:off x="4529911" y="2951834"/>
              <a:ext cx="3597070" cy="2297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477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1FFF6-7C30-44D8-8766-CED263C94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2800" cap="none" dirty="0"/>
              <a:t>Shadow4: </a:t>
            </a:r>
            <a:r>
              <a:rPr lang="en-GB" sz="2800" cap="none" dirty="0"/>
              <a:t>Geometrical </a:t>
            </a:r>
            <a:r>
              <a:rPr lang="en" sz="2800" cap="none" dirty="0"/>
              <a:t>Sources</a:t>
            </a:r>
            <a:endParaRPr lang="en-GB" cap="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326BC-40E2-41A6-84A4-1F50498A2F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812A4-5CE8-4901-9ECC-E16BC86E3F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noProof="0"/>
              <a:t>HPXM2025  M. Sanchez del Rio  </a:t>
            </a:r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A195BC-9C7C-44F6-AF90-A5198976E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8065"/>
            <a:ext cx="2819296" cy="1564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60BDDA-25A3-4B14-8AE0-DFE942B4F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16" y="1329931"/>
            <a:ext cx="729362" cy="522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C0A871-3818-4E79-97F8-D3EDB67AA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30" y="3824136"/>
            <a:ext cx="2369734" cy="116309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3E45862-4BA6-4FD9-A4A7-0DF0F2067359}"/>
              </a:ext>
            </a:extLst>
          </p:cNvPr>
          <p:cNvGrpSpPr/>
          <p:nvPr/>
        </p:nvGrpSpPr>
        <p:grpSpPr>
          <a:xfrm>
            <a:off x="3053588" y="1260226"/>
            <a:ext cx="2445565" cy="3850826"/>
            <a:chOff x="3053588" y="1260226"/>
            <a:chExt cx="2445565" cy="385082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30982B2-CB4E-486B-A328-038A3F3EA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3030" y="3881993"/>
              <a:ext cx="2211638" cy="122905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0D8392-C09B-45FF-BE29-33E9E7F5A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01559" y="1260226"/>
              <a:ext cx="560629" cy="52252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01F5BF4-66C8-4D67-88AF-3235ECB58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87515" y="2191882"/>
              <a:ext cx="2211638" cy="122050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49EFAC-A9A8-4AAC-AA8A-4AAA89C9A80E}"/>
                </a:ext>
              </a:extLst>
            </p:cNvPr>
            <p:cNvSpPr txBox="1"/>
            <p:nvPr/>
          </p:nvSpPr>
          <p:spPr>
            <a:xfrm>
              <a:off x="3053588" y="1833409"/>
              <a:ext cx="20842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 cartesian coordinates</a:t>
              </a:r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330169-68D1-43E7-9600-A110334E6A1B}"/>
                </a:ext>
              </a:extLst>
            </p:cNvPr>
            <p:cNvSpPr txBox="1"/>
            <p:nvPr/>
          </p:nvSpPr>
          <p:spPr>
            <a:xfrm>
              <a:off x="3563925" y="3536747"/>
              <a:ext cx="17556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 polar coordinates</a:t>
              </a:r>
              <a:endParaRPr lang="en-GB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2E71528-F610-4A41-A1D7-261E35D27104}"/>
              </a:ext>
            </a:extLst>
          </p:cNvPr>
          <p:cNvSpPr txBox="1"/>
          <p:nvPr/>
        </p:nvSpPr>
        <p:spPr>
          <a:xfrm>
            <a:off x="53857" y="711698"/>
            <a:ext cx="677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Sources/Magnetic structures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SourceGeometrical</a:t>
            </a:r>
            <a:r>
              <a:rPr lang="en-US" sz="1400" dirty="0"/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SourceGridCartesian</a:t>
            </a:r>
            <a:r>
              <a:rPr lang="en-US" sz="1400" dirty="0"/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SourceGridPolar</a:t>
            </a:r>
            <a:r>
              <a:rPr lang="en-US" sz="1400" dirty="0"/>
              <a:t>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D23B73-BFC6-46DA-91C8-01AEA44BF9C0}"/>
              </a:ext>
            </a:extLst>
          </p:cNvPr>
          <p:cNvGrpSpPr/>
          <p:nvPr/>
        </p:nvGrpSpPr>
        <p:grpSpPr>
          <a:xfrm>
            <a:off x="5569127" y="1956798"/>
            <a:ext cx="3574873" cy="3168885"/>
            <a:chOff x="5569127" y="1956798"/>
            <a:chExt cx="3574873" cy="316888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2251AC6-EB80-482E-88EF-411AF7AD9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69127" y="2139872"/>
              <a:ext cx="3574873" cy="249969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31A420-DF70-4639-8273-9B56E4C37046}"/>
                </a:ext>
              </a:extLst>
            </p:cNvPr>
            <p:cNvSpPr txBox="1"/>
            <p:nvPr/>
          </p:nvSpPr>
          <p:spPr>
            <a:xfrm>
              <a:off x="5862845" y="1956798"/>
              <a:ext cx="29995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Source: Real space    Source Divergence</a:t>
              </a:r>
              <a:endParaRPr lang="en-GB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5F9052-3A98-4D23-9FB3-27F606B556C8}"/>
                </a:ext>
              </a:extLst>
            </p:cNvPr>
            <p:cNvSpPr txBox="1"/>
            <p:nvPr/>
          </p:nvSpPr>
          <p:spPr>
            <a:xfrm>
              <a:off x="5857595" y="4540908"/>
              <a:ext cx="29979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Focus with an ellipsoidal mirror</a:t>
              </a:r>
            </a:p>
            <a:p>
              <a:pPr algn="ctr"/>
              <a:r>
                <a:rPr lang="en-US" sz="1600" dirty="0"/>
                <a:t>Real space          Divergence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6494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1FFF6-7C30-44D8-8766-CED263C94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2800" cap="none" dirty="0"/>
              <a:t>Shadow4: </a:t>
            </a:r>
            <a:r>
              <a:rPr lang="en-GB" sz="2800" cap="none" dirty="0"/>
              <a:t>Synchrotron </a:t>
            </a:r>
            <a:r>
              <a:rPr lang="en" sz="2800" cap="none" dirty="0"/>
              <a:t>Sources</a:t>
            </a:r>
            <a:endParaRPr lang="en-GB" cap="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326BC-40E2-41A6-84A4-1F50498A2F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12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812A4-5CE8-4901-9ECC-E16BC86E3F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noProof="0"/>
              <a:t>HPXM2025  M. Sanchez del Rio  </a:t>
            </a:r>
            <a:endParaRPr lang="en-US" noProof="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EA42F7-2636-456E-B75A-CB7DEE269A0D}"/>
              </a:ext>
            </a:extLst>
          </p:cNvPr>
          <p:cNvSpPr txBox="1"/>
          <p:nvPr/>
        </p:nvSpPr>
        <p:spPr>
          <a:xfrm>
            <a:off x="48581" y="4933534"/>
            <a:ext cx="3472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1) </a:t>
            </a:r>
            <a:r>
              <a:rPr lang="en-GB" sz="1200" dirty="0">
                <a:hlinkClick r:id="rId2"/>
              </a:rPr>
              <a:t>https://doi.org/10.48550/arXiv.2406.16446</a:t>
            </a:r>
            <a:r>
              <a:rPr lang="en-GB" sz="1200" dirty="0"/>
              <a:t> </a:t>
            </a:r>
          </a:p>
          <a:p>
            <a:r>
              <a:rPr lang="en-US" sz="1200" dirty="0"/>
              <a:t>2) </a:t>
            </a:r>
            <a:r>
              <a:rPr lang="en-US" sz="1200" dirty="0">
                <a:hlinkClick r:id="rId3"/>
              </a:rPr>
              <a:t>https://doi.org/10.1107/S1600577525000190</a:t>
            </a:r>
            <a:r>
              <a:rPr lang="en-US" sz="1200" dirty="0"/>
              <a:t>  </a:t>
            </a:r>
            <a:endParaRPr lang="en-GB" sz="12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FDC1E7B-E099-4AD1-8AF3-0C562445960C}"/>
              </a:ext>
            </a:extLst>
          </p:cNvPr>
          <p:cNvGrpSpPr/>
          <p:nvPr/>
        </p:nvGrpSpPr>
        <p:grpSpPr>
          <a:xfrm>
            <a:off x="119452" y="1626303"/>
            <a:ext cx="2652348" cy="2724848"/>
            <a:chOff x="119452" y="1626303"/>
            <a:chExt cx="2652348" cy="272484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8057683-D1BA-4EB2-A83A-46FBAAFFC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452" y="2256829"/>
              <a:ext cx="2579203" cy="44133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4CFADFE-B36F-46DE-A81A-5DD4AA188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452" y="2856731"/>
              <a:ext cx="2652348" cy="149442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E37F86E-93EC-4CE5-98EF-9B88A80A3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7238" y="1626303"/>
              <a:ext cx="792088" cy="623283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CFEA897-3472-4D62-9D22-137ED2DA13B4}"/>
              </a:ext>
            </a:extLst>
          </p:cNvPr>
          <p:cNvGrpSpPr/>
          <p:nvPr/>
        </p:nvGrpSpPr>
        <p:grpSpPr>
          <a:xfrm>
            <a:off x="3131840" y="1402975"/>
            <a:ext cx="3145871" cy="3375376"/>
            <a:chOff x="3131840" y="1402975"/>
            <a:chExt cx="3145871" cy="3375376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C2A20FE-EEEA-49D3-8A67-DAAF906DF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44035" y="1402975"/>
              <a:ext cx="1060013" cy="82445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B0DB915-9027-472B-955B-2F66963F2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31840" y="2130656"/>
              <a:ext cx="3145871" cy="58009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A6C14C5-C4B5-40C3-B5CD-186A987DF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09414" y="2755401"/>
              <a:ext cx="1753502" cy="96963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43D5CC6-BEF1-48F1-82F1-9AA0AF4C2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69324" y="3849964"/>
              <a:ext cx="1983528" cy="928387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95A4FA0-D4BA-47D8-BB44-88448D910B9E}"/>
              </a:ext>
            </a:extLst>
          </p:cNvPr>
          <p:cNvGrpSpPr/>
          <p:nvPr/>
        </p:nvGrpSpPr>
        <p:grpSpPr>
          <a:xfrm>
            <a:off x="6005085" y="879657"/>
            <a:ext cx="3057479" cy="1929588"/>
            <a:chOff x="6005085" y="879657"/>
            <a:chExt cx="3057479" cy="192958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A45036C-B27F-4489-9FA6-0ABA112B2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90380" y="1463831"/>
              <a:ext cx="860765" cy="67732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B271501-D65F-45CA-AFEA-E1937FD18D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3671"/>
            <a:stretch/>
          </p:blipFill>
          <p:spPr>
            <a:xfrm>
              <a:off x="6005085" y="879657"/>
              <a:ext cx="3057479" cy="512672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4968078-C84E-4EAD-AC62-A4639327E8CB}"/>
                </a:ext>
              </a:extLst>
            </p:cNvPr>
            <p:cNvSpPr/>
            <p:nvPr/>
          </p:nvSpPr>
          <p:spPr>
            <a:xfrm>
              <a:off x="6665939" y="2162914"/>
              <a:ext cx="21295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latin typeface="Calibri"/>
                  <a:cs typeface="Calibri"/>
                </a:rPr>
                <a:t>Fake Geometrical Source</a:t>
              </a:r>
            </a:p>
            <a:p>
              <a:r>
                <a:rPr lang="en-US" sz="1200" dirty="0">
                  <a:solidFill>
                    <a:schemeClr val="accent1"/>
                  </a:solidFill>
                  <a:latin typeface="Calibri"/>
                  <a:cs typeface="Calibri"/>
                </a:rPr>
                <a:t>(Gaussian spatial + Gaussian divergency + e- energy spread)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45CBAD5-72D5-4B55-B498-8A90845D903D}"/>
              </a:ext>
            </a:extLst>
          </p:cNvPr>
          <p:cNvGrpSpPr/>
          <p:nvPr/>
        </p:nvGrpSpPr>
        <p:grpSpPr>
          <a:xfrm>
            <a:off x="5226224" y="2887226"/>
            <a:ext cx="3882398" cy="2196776"/>
            <a:chOff x="5226224" y="2887226"/>
            <a:chExt cx="3882398" cy="219677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4170E00-31A2-4B10-BE21-212E2B1EE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489989" y="2932462"/>
              <a:ext cx="1043712" cy="766362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78B56B1-04F7-4CD9-A7A3-D56B572D4F82}"/>
                </a:ext>
              </a:extLst>
            </p:cNvPr>
            <p:cNvGrpSpPr/>
            <p:nvPr/>
          </p:nvGrpSpPr>
          <p:grpSpPr>
            <a:xfrm>
              <a:off x="5226224" y="3961567"/>
              <a:ext cx="3882398" cy="1122435"/>
              <a:chOff x="2647021" y="2912647"/>
              <a:chExt cx="6396006" cy="1849140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2FF65EE-FDB5-43FF-944C-62987B4E67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47021" y="3265764"/>
                <a:ext cx="1893439" cy="1428269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CF3CABD-1D25-4E32-9D84-C23123DF5428}"/>
                  </a:ext>
                </a:extLst>
              </p:cNvPr>
              <p:cNvSpPr txBox="1"/>
              <p:nvPr/>
            </p:nvSpPr>
            <p:spPr>
              <a:xfrm>
                <a:off x="3148441" y="2949887"/>
                <a:ext cx="1429226" cy="430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789.938eV</a:t>
                </a:r>
                <a:endParaRPr lang="en-US" sz="1100" dirty="0">
                  <a:solidFill>
                    <a:schemeClr val="tx2"/>
                  </a:solidFill>
                  <a:latin typeface="Calibri"/>
                  <a:cs typeface="Calibri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C378A3ED-A0BC-4B3E-A6DD-7B83A870D4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94626" y="3252845"/>
                <a:ext cx="1961990" cy="1455143"/>
              </a:xfrm>
              <a:prstGeom prst="rect">
                <a:avLst/>
              </a:prstGeom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E0EF354-321C-453C-B462-CAF452563D07}"/>
                  </a:ext>
                </a:extLst>
              </p:cNvPr>
              <p:cNvSpPr txBox="1"/>
              <p:nvPr/>
            </p:nvSpPr>
            <p:spPr>
              <a:xfrm>
                <a:off x="5260806" y="2912647"/>
                <a:ext cx="1429226" cy="430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806.060eV</a:t>
                </a:r>
                <a:endParaRPr lang="en-US" sz="1100" dirty="0">
                  <a:solidFill>
                    <a:schemeClr val="tx2"/>
                  </a:solidFill>
                  <a:latin typeface="Calibri"/>
                  <a:cs typeface="Calibri"/>
                </a:endParaRPr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B01A0FAB-E58F-47B4-AC1E-0067944429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10782" y="3265764"/>
                <a:ext cx="2010493" cy="1496023"/>
              </a:xfrm>
              <a:prstGeom prst="rect">
                <a:avLst/>
              </a:prstGeom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55FC602-5ED1-474F-9A47-A46430A1261F}"/>
                  </a:ext>
                </a:extLst>
              </p:cNvPr>
              <p:cNvSpPr txBox="1"/>
              <p:nvPr/>
            </p:nvSpPr>
            <p:spPr>
              <a:xfrm>
                <a:off x="7613801" y="2949166"/>
                <a:ext cx="1429226" cy="430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814.121eV</a:t>
                </a:r>
                <a:endParaRPr lang="en-US" sz="1100" dirty="0">
                  <a:solidFill>
                    <a:schemeClr val="tx2"/>
                  </a:solidFill>
                  <a:latin typeface="Calibri"/>
                  <a:cs typeface="Calibri"/>
                </a:endParaRP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DDB422B-7400-4FEC-A971-E21E2FA97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550376" y="2887226"/>
              <a:ext cx="1575014" cy="971950"/>
            </a:xfrm>
            <a:prstGeom prst="rect">
              <a:avLst/>
            </a:prstGeom>
          </p:spPr>
        </p:pic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CD0FB45-38E5-4BF8-B8A3-AA121DB3FA41}"/>
                </a:ext>
              </a:extLst>
            </p:cNvPr>
            <p:cNvCxnSpPr>
              <a:cxnSpLocks/>
            </p:cNvCxnSpPr>
            <p:nvPr/>
          </p:nvCxnSpPr>
          <p:spPr>
            <a:xfrm>
              <a:off x="6483503" y="3462343"/>
              <a:ext cx="1832913" cy="4531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AFB4D88-7641-476B-9012-CAB27B2385AA}"/>
                </a:ext>
              </a:extLst>
            </p:cNvPr>
            <p:cNvCxnSpPr>
              <a:cxnSpLocks/>
            </p:cNvCxnSpPr>
            <p:nvPr/>
          </p:nvCxnSpPr>
          <p:spPr>
            <a:xfrm>
              <a:off x="6421636" y="3199149"/>
              <a:ext cx="526628" cy="7087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57EBB83-F744-42BD-96E1-592827314F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90466" y="3254459"/>
              <a:ext cx="442480" cy="6835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C6F43CA-DDEE-4078-AAAE-61978546706C}"/>
              </a:ext>
            </a:extLst>
          </p:cNvPr>
          <p:cNvSpPr txBox="1"/>
          <p:nvPr/>
        </p:nvSpPr>
        <p:spPr>
          <a:xfrm>
            <a:off x="-23249" y="633690"/>
            <a:ext cx="6773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Sources/Magnetic structures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S4BendingMagnet</a:t>
            </a:r>
            <a:r>
              <a:rPr lang="en-US" sz="1400" dirty="0"/>
              <a:t> (</a:t>
            </a:r>
            <a:r>
              <a:rPr lang="en-US" sz="1400" b="1" dirty="0"/>
              <a:t>upgraded</a:t>
            </a:r>
            <a:r>
              <a:rPr lang="en-US" sz="1400" dirty="0"/>
              <a:t> methods</a:t>
            </a:r>
            <a:r>
              <a:rPr lang="en-US" sz="1400" baseline="30000" dirty="0"/>
              <a:t>1</a:t>
            </a:r>
            <a:r>
              <a:rPr lang="en-US" sz="14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S4Wiggler</a:t>
            </a:r>
            <a:r>
              <a:rPr lang="en-US" sz="1400" dirty="0"/>
              <a:t> (included short IDs)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S4GaussianUndulator</a:t>
            </a:r>
            <a:r>
              <a:rPr lang="en-US" sz="1400" dirty="0"/>
              <a:t>,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S4Undulator</a:t>
            </a:r>
            <a:r>
              <a:rPr lang="en-US" sz="1400" dirty="0"/>
              <a:t> (</a:t>
            </a:r>
            <a:r>
              <a:rPr lang="en-US" sz="1400" b="1" dirty="0"/>
              <a:t>upgraded</a:t>
            </a:r>
            <a:r>
              <a:rPr lang="en-US" sz="1400" dirty="0"/>
              <a:t> methods</a:t>
            </a:r>
            <a:r>
              <a:rPr lang="en-US" sz="1400" baseline="30000" dirty="0"/>
              <a:t>2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801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1FFF6-7C30-44D8-8766-CED263C94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2800" cap="none" dirty="0"/>
              <a:t>Shadow4: </a:t>
            </a:r>
            <a:r>
              <a:rPr lang="en-GB" sz="2800" cap="none" dirty="0"/>
              <a:t>Optical Elements</a:t>
            </a:r>
            <a:endParaRPr lang="en-GB" cap="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326BC-40E2-41A6-84A4-1F50498A2F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13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812A4-5CE8-4901-9ECC-E16BC86E3F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noProof="0"/>
              <a:t>HPXM2025  M. Sanchez del Rio  </a:t>
            </a:r>
            <a:endParaRPr lang="en-US" noProof="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EDB5C72-532B-4110-86F3-5983283BA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001" y="1763935"/>
            <a:ext cx="1958510" cy="218713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6021100-FF0D-4602-82CD-8CE8FD28EC69}"/>
              </a:ext>
            </a:extLst>
          </p:cNvPr>
          <p:cNvSpPr txBox="1"/>
          <p:nvPr/>
        </p:nvSpPr>
        <p:spPr>
          <a:xfrm>
            <a:off x="119543" y="1763166"/>
            <a:ext cx="67732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Optical elements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S4Screen</a:t>
            </a:r>
            <a:r>
              <a:rPr lang="en-US" sz="1400" dirty="0"/>
              <a:t> (screens, slits, stops, absorbers)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S4IdealLens</a:t>
            </a:r>
            <a:r>
              <a:rPr lang="en-US" sz="1400" dirty="0"/>
              <a:t>,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S4Empty</a:t>
            </a:r>
            <a:r>
              <a:rPr lang="en-US" sz="1400" dirty="0"/>
              <a:t>,… (ideal elements)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S4PlaneMirror</a:t>
            </a:r>
            <a:r>
              <a:rPr lang="en-US" sz="1400" dirty="0"/>
              <a:t>,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S4SphereMirror</a:t>
            </a:r>
            <a:r>
              <a:rPr lang="en-US" sz="1400" dirty="0"/>
              <a:t>,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S4EllipsoidalMirror</a:t>
            </a:r>
            <a:r>
              <a:rPr lang="en-US" sz="1400" dirty="0"/>
              <a:t>, …,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S4AdditionalNumericalMeshMirror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S4PlaneGrating</a:t>
            </a:r>
            <a:r>
              <a:rPr lang="en-US" sz="1400" dirty="0"/>
              <a:t>, … (including VLS)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S4PlaneCrystal</a:t>
            </a:r>
            <a:r>
              <a:rPr lang="en-US" sz="1400" dirty="0"/>
              <a:t>, … (undistorted perfect crystals in reflection)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S4PlaneMultilayer</a:t>
            </a:r>
            <a:r>
              <a:rPr lang="en-US" sz="1400" dirty="0"/>
              <a:t>, … (also graded, in depth or laterally)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S4Interface</a:t>
            </a:r>
            <a:r>
              <a:rPr lang="en-US" sz="1400" dirty="0"/>
              <a:t>,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S4Lens</a:t>
            </a:r>
            <a:r>
              <a:rPr lang="en-US" sz="1400" dirty="0"/>
              <a:t>,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S4CRL</a:t>
            </a:r>
            <a:r>
              <a:rPr lang="en-US" sz="1400" dirty="0"/>
              <a:t>,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S4Transfocator</a:t>
            </a:r>
            <a:r>
              <a:rPr lang="en-US" sz="1400" dirty="0"/>
              <a:t> (refractors)</a:t>
            </a:r>
          </a:p>
        </p:txBody>
      </p:sp>
    </p:spTree>
    <p:extLst>
      <p:ext uri="{BB962C8B-B14F-4D97-AF65-F5344CB8AC3E}">
        <p14:creationId xmlns:p14="http://schemas.microsoft.com/office/powerpoint/2010/main" val="59455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D18CD0F-9319-4D18-8EC8-869DCA47FA36}"/>
              </a:ext>
            </a:extLst>
          </p:cNvPr>
          <p:cNvSpPr txBox="1"/>
          <p:nvPr/>
        </p:nvSpPr>
        <p:spPr>
          <a:xfrm>
            <a:off x="161979" y="968666"/>
            <a:ext cx="8514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S4OpticalSurface</a:t>
            </a:r>
            <a:r>
              <a:rPr lang="en-US" dirty="0"/>
              <a:t>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S4Conic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S4Toroid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S4Mesh</a:t>
            </a:r>
            <a:r>
              <a:rPr lang="en-US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Include methods for reflection, refraction, scattering (gratings, crystals)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none" dirty="0"/>
              <a:t>Shadow4 Kernel: models and algorithms</a:t>
            </a:r>
            <a:endParaRPr lang="en-GB" sz="2400" cap="none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3048A67-E027-410D-92BE-BCF3C8DB91F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HPXM2025  M. Sanchez del Rio  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2A6B6DD-BF88-4498-99A8-D4503C1498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14</a:t>
            </a:fld>
            <a:endParaRPr lang="en-US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88E217-C06F-4263-BA1F-E62FD4737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477" y="1981100"/>
            <a:ext cx="1273016" cy="8340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AE9FEF-8A83-4DCC-8C77-3AC8034C5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477" y="2857500"/>
            <a:ext cx="1266051" cy="834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80056-0CC2-471D-803E-4D4717FBC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644" y="3720882"/>
            <a:ext cx="1317716" cy="7709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66EA3-7854-40F1-9167-399031978547}"/>
              </a:ext>
            </a:extLst>
          </p:cNvPr>
          <p:cNvSpPr txBox="1"/>
          <p:nvPr/>
        </p:nvSpPr>
        <p:spPr>
          <a:xfrm>
            <a:off x="3690001" y="4759871"/>
            <a:ext cx="5058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[1] </a:t>
            </a:r>
            <a:r>
              <a:rPr lang="en-US" sz="1100" dirty="0">
                <a:hlinkClick r:id="rId5"/>
              </a:rPr>
              <a:t>https://arxiv.org/abs/2406.04079</a:t>
            </a:r>
            <a:endParaRPr lang="en-US" sz="1100" dirty="0"/>
          </a:p>
          <a:p>
            <a:r>
              <a:rPr lang="en-US" sz="1100" dirty="0"/>
              <a:t>[2] </a:t>
            </a:r>
            <a:r>
              <a:rPr lang="en-US" sz="1100" dirty="0">
                <a:hlinkClick r:id="rId6"/>
              </a:rPr>
              <a:t>http://dx.doi.org/10.1107/S160057752400924X</a:t>
            </a:r>
            <a:r>
              <a:rPr lang="en-US" sz="1100" dirty="0"/>
              <a:t> </a:t>
            </a:r>
          </a:p>
          <a:p>
            <a:r>
              <a:rPr lang="en-US" sz="1100" dirty="0"/>
              <a:t>[3] </a:t>
            </a:r>
            <a:r>
              <a:rPr lang="en-US" sz="1100" dirty="0">
                <a:hlinkClick r:id="rId7"/>
              </a:rPr>
              <a:t>https://github.com/tschoonj/xraylib</a:t>
            </a:r>
            <a:endParaRPr lang="en-US" sz="1100" dirty="0"/>
          </a:p>
          <a:p>
            <a:r>
              <a:rPr lang="en-US" sz="1100" dirty="0"/>
              <a:t>[4] </a:t>
            </a:r>
            <a:r>
              <a:rPr lang="en-US" sz="1100" dirty="0">
                <a:hlinkClick r:id="rId8"/>
              </a:rPr>
              <a:t>https://github.com/oasys-kit/dabax</a:t>
            </a:r>
            <a:endParaRPr lang="en-US" sz="1100" dirty="0"/>
          </a:p>
          <a:p>
            <a:endParaRPr lang="en-GB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F21D7A-A1DD-42F7-A5CC-02BC7EE9F7B2}"/>
              </a:ext>
            </a:extLst>
          </p:cNvPr>
          <p:cNvSpPr txBox="1"/>
          <p:nvPr/>
        </p:nvSpPr>
        <p:spPr>
          <a:xfrm>
            <a:off x="181169" y="2231658"/>
            <a:ext cx="345472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Optical constants </a:t>
            </a:r>
            <a:r>
              <a:rPr lang="en-US" sz="1400" dirty="0"/>
              <a:t>(scattering factors, refraction indices, crystal structures)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preprocesor</a:t>
            </a:r>
            <a:r>
              <a:rPr lang="en-US" dirty="0"/>
              <a:t> data file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direct link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xraylib</a:t>
            </a:r>
            <a:r>
              <a:rPr lang="en-US" baseline="30000" dirty="0"/>
              <a:t>3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DABAX</a:t>
            </a:r>
            <a:r>
              <a:rPr lang="en-US" baseline="30000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26E24C-2D1C-42A4-9C63-8C14FEA653E6}"/>
              </a:ext>
            </a:extLst>
          </p:cNvPr>
          <p:cNvSpPr txBox="1"/>
          <p:nvPr/>
        </p:nvSpPr>
        <p:spPr>
          <a:xfrm>
            <a:off x="5279787" y="1928427"/>
            <a:ext cx="3972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PreRefl</a:t>
            </a:r>
            <a:r>
              <a:rPr lang="en-US" dirty="0"/>
              <a:t>: Absorption/refraction for attenuators, mirrors, lenses</a:t>
            </a:r>
            <a:br>
              <a:rPr lang="en-US" dirty="0"/>
            </a:b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crystalpy</a:t>
            </a:r>
            <a:r>
              <a:rPr lang="en-US" i="1" baseline="30000" dirty="0"/>
              <a:t>2</a:t>
            </a:r>
            <a:r>
              <a:rPr lang="en-US" dirty="0"/>
              <a:t>: library for Crystals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MLayer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EEF301-F7F1-428D-AF26-34A94C0CDAD8}"/>
              </a:ext>
            </a:extLst>
          </p:cNvPr>
          <p:cNvSpPr txBox="1"/>
          <p:nvPr/>
        </p:nvSpPr>
        <p:spPr>
          <a:xfrm>
            <a:off x="166305" y="1624786"/>
            <a:ext cx="328037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Physical model (</a:t>
            </a:r>
            <a:r>
              <a:rPr lang="en-US" dirty="0" err="1"/>
              <a:t>reflectivities</a:t>
            </a:r>
            <a:r>
              <a:rPr lang="en-US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3E5871-AAF6-431B-A3C8-E482960E696A}"/>
              </a:ext>
            </a:extLst>
          </p:cNvPr>
          <p:cNvSpPr txBox="1"/>
          <p:nvPr/>
        </p:nvSpPr>
        <p:spPr>
          <a:xfrm>
            <a:off x="3933507" y="1633364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preprocessors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BCCC0A-63C3-4942-BA0F-29E9403D1F05}"/>
              </a:ext>
            </a:extLst>
          </p:cNvPr>
          <p:cNvSpPr txBox="1"/>
          <p:nvPr/>
        </p:nvSpPr>
        <p:spPr>
          <a:xfrm>
            <a:off x="6626087" y="163336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code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E548DC-C298-4F23-80C7-6E59204065B1}"/>
              </a:ext>
            </a:extLst>
          </p:cNvPr>
          <p:cNvSpPr txBox="1"/>
          <p:nvPr/>
        </p:nvSpPr>
        <p:spPr>
          <a:xfrm>
            <a:off x="161979" y="652035"/>
            <a:ext cx="229758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Geometrical model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9C30378-A424-41AE-9AB8-67AC4AE75A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6383" y="2223800"/>
            <a:ext cx="461358" cy="21749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4E62E7-77BE-4AC8-A433-6340EEA9C3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4452" y="3311286"/>
            <a:ext cx="670908" cy="11821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50B7CB-2736-42E2-B04C-6DA2F9C48B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47885" y="4596494"/>
            <a:ext cx="1062493" cy="94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2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 animBg="1"/>
      <p:bldP spid="9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1FFF6-7C30-44D8-8766-CED263C94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Mirror Optics</a:t>
            </a:r>
            <a:endParaRPr lang="en-GB" cap="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326BC-40E2-41A6-84A4-1F50498A2F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15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812A4-5CE8-4901-9ECC-E16BC86E3F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noProof="0"/>
              <a:t>HPXM2025  M. Sanchez del Rio  </a:t>
            </a:r>
            <a:endParaRPr lang="en-US" noProof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9A8545-A02F-46AA-95F4-B9C321B6E509}"/>
              </a:ext>
            </a:extLst>
          </p:cNvPr>
          <p:cNvSpPr txBox="1"/>
          <p:nvPr/>
        </p:nvSpPr>
        <p:spPr>
          <a:xfrm>
            <a:off x="180000" y="697260"/>
            <a:ext cx="65646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Aberrations/beam </a:t>
            </a:r>
            <a:r>
              <a:rPr lang="en-US" dirty="0" err="1"/>
              <a:t>wavefront</a:t>
            </a:r>
            <a:r>
              <a:rPr lang="en-US" dirty="0"/>
              <a:t> distortion: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Surface shape: looking for optimized shape (e.g. </a:t>
            </a:r>
            <a:r>
              <a:rPr lang="en-US" dirty="0" err="1"/>
              <a:t>diaboloid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Surface error: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methods (geometrical, hybrid) and databases (DABAX)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thermal load (optics evaluation, avoid and correction)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Misalignement</a:t>
            </a:r>
            <a:r>
              <a:rPr lang="en-US" dirty="0"/>
              <a:t> tools / Tolerances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AF91AD-3FC1-4C9A-80A4-0C7A15EE5AAC}"/>
              </a:ext>
            </a:extLst>
          </p:cNvPr>
          <p:cNvGrpSpPr/>
          <p:nvPr/>
        </p:nvGrpSpPr>
        <p:grpSpPr>
          <a:xfrm>
            <a:off x="2708977" y="2228117"/>
            <a:ext cx="1907217" cy="1900189"/>
            <a:chOff x="2708977" y="2228117"/>
            <a:chExt cx="1907217" cy="1900189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051B343-AAC5-401A-B45D-C309296E6F22}"/>
                </a:ext>
              </a:extLst>
            </p:cNvPr>
            <p:cNvCxnSpPr>
              <a:cxnSpLocks/>
            </p:cNvCxnSpPr>
            <p:nvPr/>
          </p:nvCxnSpPr>
          <p:spPr>
            <a:xfrm>
              <a:off x="4067944" y="3314886"/>
              <a:ext cx="0" cy="81342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3E06C52-5C87-499B-BE98-AE851F07707B}"/>
                </a:ext>
              </a:extLst>
            </p:cNvPr>
            <p:cNvCxnSpPr>
              <a:cxnSpLocks/>
            </p:cNvCxnSpPr>
            <p:nvPr/>
          </p:nvCxnSpPr>
          <p:spPr>
            <a:xfrm>
              <a:off x="2946632" y="2713484"/>
              <a:ext cx="16253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C6B3AA2-7A98-4928-B25B-1597239ED050}"/>
                </a:ext>
              </a:extLst>
            </p:cNvPr>
            <p:cNvCxnSpPr>
              <a:cxnSpLocks/>
            </p:cNvCxnSpPr>
            <p:nvPr/>
          </p:nvCxnSpPr>
          <p:spPr>
            <a:xfrm>
              <a:off x="3399302" y="3314886"/>
              <a:ext cx="0" cy="81342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DBE08E5-7EF7-4658-9B8F-16754B7A8DFC}"/>
                </a:ext>
              </a:extLst>
            </p:cNvPr>
            <p:cNvCxnSpPr>
              <a:cxnSpLocks/>
            </p:cNvCxnSpPr>
            <p:nvPr/>
          </p:nvCxnSpPr>
          <p:spPr>
            <a:xfrm>
              <a:off x="2990826" y="3721596"/>
              <a:ext cx="16253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7072126-B5EA-45B1-B4B3-7CD734244031}"/>
                </a:ext>
              </a:extLst>
            </p:cNvPr>
            <p:cNvCxnSpPr>
              <a:cxnSpLocks/>
            </p:cNvCxnSpPr>
            <p:nvPr/>
          </p:nvCxnSpPr>
          <p:spPr>
            <a:xfrm>
              <a:off x="4067944" y="2306774"/>
              <a:ext cx="0" cy="81342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966FBEDF-75E2-456D-875D-1971605548B7}"/>
                </a:ext>
              </a:extLst>
            </p:cNvPr>
            <p:cNvSpPr/>
            <p:nvPr/>
          </p:nvSpPr>
          <p:spPr>
            <a:xfrm rot="16200000">
              <a:off x="3301200" y="2198767"/>
              <a:ext cx="504054" cy="1029438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967AD61-9E1D-483F-BF3F-7BF182BA16A9}"/>
                </a:ext>
              </a:extLst>
            </p:cNvPr>
            <p:cNvSpPr/>
            <p:nvPr/>
          </p:nvSpPr>
          <p:spPr>
            <a:xfrm rot="5400000">
              <a:off x="4077986" y="2471501"/>
              <a:ext cx="517502" cy="47052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9013B35-5701-4E62-B593-CDEC7CA7971E}"/>
                </a:ext>
              </a:extLst>
            </p:cNvPr>
            <p:cNvSpPr txBox="1"/>
            <p:nvPr/>
          </p:nvSpPr>
          <p:spPr>
            <a:xfrm>
              <a:off x="2708977" y="222811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CDB7047-F47C-4679-B8EC-8290648FD81C}"/>
                </a:ext>
              </a:extLst>
            </p:cNvPr>
            <p:cNvSpPr txBox="1"/>
            <p:nvPr/>
          </p:nvSpPr>
          <p:spPr>
            <a:xfrm>
              <a:off x="2708977" y="301418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  <a:endParaRPr lang="en-GB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6D979367-11F1-4D5C-A765-827364585B32}"/>
                </a:ext>
              </a:extLst>
            </p:cNvPr>
            <p:cNvSpPr/>
            <p:nvPr/>
          </p:nvSpPr>
          <p:spPr>
            <a:xfrm rot="16200000">
              <a:off x="2958817" y="3544432"/>
              <a:ext cx="504054" cy="37691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AC45133-8B26-4FF2-AFA2-AC34CAB21FCA}"/>
                </a:ext>
              </a:extLst>
            </p:cNvPr>
            <p:cNvSpPr/>
            <p:nvPr/>
          </p:nvSpPr>
          <p:spPr>
            <a:xfrm rot="5400000">
              <a:off x="4068274" y="3496582"/>
              <a:ext cx="517502" cy="47052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F4D61C9-8548-4B6E-97C8-6673793F73F6}"/>
                </a:ext>
              </a:extLst>
            </p:cNvPr>
            <p:cNvSpPr/>
            <p:nvPr/>
          </p:nvSpPr>
          <p:spPr>
            <a:xfrm>
              <a:off x="3423600" y="3480862"/>
              <a:ext cx="639577" cy="5040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F5ED216-0652-4B73-B9DC-5DDCB92AE9CA}"/>
              </a:ext>
            </a:extLst>
          </p:cNvPr>
          <p:cNvCxnSpPr>
            <a:cxnSpLocks/>
          </p:cNvCxnSpPr>
          <p:nvPr/>
        </p:nvCxnSpPr>
        <p:spPr>
          <a:xfrm flipH="1">
            <a:off x="2987279" y="4297660"/>
            <a:ext cx="102467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BB5925B-D676-4AF9-B288-B14C404F07B2}"/>
              </a:ext>
            </a:extLst>
          </p:cNvPr>
          <p:cNvCxnSpPr>
            <a:cxnSpLocks/>
          </p:cNvCxnSpPr>
          <p:nvPr/>
        </p:nvCxnSpPr>
        <p:spPr>
          <a:xfrm flipH="1">
            <a:off x="4011949" y="4297660"/>
            <a:ext cx="47052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C33F7A5-ACED-4D6E-BB4E-0C9A7B94FB03}"/>
              </a:ext>
            </a:extLst>
          </p:cNvPr>
          <p:cNvSpPr txBox="1"/>
          <p:nvPr/>
        </p:nvSpPr>
        <p:spPr>
          <a:xfrm>
            <a:off x="1887894" y="4362554"/>
            <a:ext cx="2749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Optimized toroid: p:q = 2:1</a:t>
            </a:r>
          </a:p>
          <a:p>
            <a:r>
              <a:rPr lang="en-US" sz="1200" dirty="0" err="1"/>
              <a:t>Diaboloid</a:t>
            </a:r>
            <a:r>
              <a:rPr lang="en-US" sz="1200" dirty="0"/>
              <a:t>: 4</a:t>
            </a:r>
            <a:r>
              <a:rPr lang="en-US" sz="1200" baseline="30000" dirty="0"/>
              <a:t>th</a:t>
            </a:r>
            <a:r>
              <a:rPr lang="en-US" sz="1200" dirty="0"/>
              <a:t> degree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Parabolic (meridional)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Elliptical (sagittal) approx. section</a:t>
            </a:r>
            <a:endParaRPr lang="en-GB" sz="12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938D99D-CF97-4A0B-A804-D578280928CF}"/>
              </a:ext>
            </a:extLst>
          </p:cNvPr>
          <p:cNvGrpSpPr/>
          <p:nvPr/>
        </p:nvGrpSpPr>
        <p:grpSpPr>
          <a:xfrm>
            <a:off x="67130" y="2497460"/>
            <a:ext cx="2555306" cy="1700346"/>
            <a:chOff x="67130" y="2497460"/>
            <a:chExt cx="2555306" cy="1700346"/>
          </a:xfrm>
        </p:grpSpPr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B8055430-E58E-4F24-94AD-1831072BD61E}"/>
                </a:ext>
              </a:extLst>
            </p:cNvPr>
            <p:cNvSpPr/>
            <p:nvPr/>
          </p:nvSpPr>
          <p:spPr>
            <a:xfrm rot="16200000">
              <a:off x="329822" y="2519242"/>
              <a:ext cx="504054" cy="1029438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9DB923B-E120-4DB3-9C9C-DB00064852D1}"/>
                </a:ext>
              </a:extLst>
            </p:cNvPr>
            <p:cNvGrpSpPr/>
            <p:nvPr/>
          </p:nvGrpSpPr>
          <p:grpSpPr>
            <a:xfrm>
              <a:off x="124636" y="2497460"/>
              <a:ext cx="2497800" cy="1700346"/>
              <a:chOff x="124636" y="2497460"/>
              <a:chExt cx="2497800" cy="1700346"/>
            </a:xfrm>
          </p:grpSpPr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837AE23F-91BA-4CFA-A5FB-D975064439D1}"/>
                  </a:ext>
                </a:extLst>
              </p:cNvPr>
              <p:cNvSpPr/>
              <p:nvPr/>
            </p:nvSpPr>
            <p:spPr>
              <a:xfrm rot="5400000">
                <a:off x="1106608" y="2791976"/>
                <a:ext cx="517502" cy="470525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6C7EAC1A-9671-470A-8AF5-6F9DB3CA3EB7}"/>
                  </a:ext>
                </a:extLst>
              </p:cNvPr>
              <p:cNvCxnSpPr/>
              <p:nvPr/>
            </p:nvCxnSpPr>
            <p:spPr>
              <a:xfrm>
                <a:off x="1115616" y="2497460"/>
                <a:ext cx="0" cy="108012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A6CCB40-F3D6-433C-A695-6946359861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001" y="3037520"/>
                <a:ext cx="19257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6FB4E4F-6873-476D-ABD1-64FFB0805377}"/>
                  </a:ext>
                </a:extLst>
              </p:cNvPr>
              <p:cNvSpPr txBox="1"/>
              <p:nvPr/>
            </p:nvSpPr>
            <p:spPr>
              <a:xfrm>
                <a:off x="124636" y="3551475"/>
                <a:ext cx="24978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Point-to-point focusing (stigmatic):</a:t>
                </a:r>
              </a:p>
              <a:p>
                <a:r>
                  <a:rPr lang="en-US" sz="1200" dirty="0"/>
                  <a:t>Ellipsoid (exact)</a:t>
                </a:r>
              </a:p>
              <a:p>
                <a:r>
                  <a:rPr lang="en-US" sz="1200" dirty="0"/>
                  <a:t>Toroid (approx.)</a:t>
                </a:r>
                <a:endParaRPr lang="en-GB" sz="1200" dirty="0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8F23C4D-063D-45F8-82E1-FEE6A270D5DD}"/>
              </a:ext>
            </a:extLst>
          </p:cNvPr>
          <p:cNvGrpSpPr/>
          <p:nvPr/>
        </p:nvGrpSpPr>
        <p:grpSpPr>
          <a:xfrm>
            <a:off x="62725" y="1032181"/>
            <a:ext cx="8901275" cy="4524315"/>
            <a:chOff x="62725" y="1032181"/>
            <a:chExt cx="8901275" cy="452431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10B451D-E7EE-402A-A61C-AE40428957F2}"/>
                </a:ext>
              </a:extLst>
            </p:cNvPr>
            <p:cNvGrpSpPr/>
            <p:nvPr/>
          </p:nvGrpSpPr>
          <p:grpSpPr>
            <a:xfrm>
              <a:off x="6444208" y="1032181"/>
              <a:ext cx="2519792" cy="4524315"/>
              <a:chOff x="6444208" y="1032181"/>
              <a:chExt cx="2519792" cy="452431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D76AE36-2CBF-4A8F-AC67-1B60418A28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44208" y="1401513"/>
                <a:ext cx="2519792" cy="4089815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39A944C-7CA6-4CC2-9A89-799D156C9568}"/>
                  </a:ext>
                </a:extLst>
              </p:cNvPr>
              <p:cNvSpPr txBox="1"/>
              <p:nvPr/>
            </p:nvSpPr>
            <p:spPr>
              <a:xfrm>
                <a:off x="6730851" y="1032181"/>
                <a:ext cx="2095510" cy="452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Toroid     </a:t>
                </a:r>
                <a:r>
                  <a:rPr lang="en-US" dirty="0" err="1">
                    <a:solidFill>
                      <a:srgbClr val="00B050"/>
                    </a:solidFill>
                  </a:rPr>
                  <a:t>Diaboloid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algn="r"/>
                <a:endPara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algn="r"/>
                <a:r>
                  <a:rPr lang="en-US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ALS</a:t>
                </a:r>
              </a:p>
              <a:p>
                <a:pPr algn="r"/>
                <a:endPara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algn="r"/>
                <a:endPara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algn="r"/>
                <a:endPara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algn="r"/>
                <a:endPara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algn="r"/>
                <a:r>
                  <a:rPr lang="en-US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ALS-U</a:t>
                </a:r>
              </a:p>
              <a:p>
                <a:pPr algn="r"/>
                <a:endPara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algn="r"/>
                <a:endPara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algn="r"/>
                <a:endPara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algn="r"/>
                <a:endPara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algn="r"/>
                <a:r>
                  <a:rPr lang="en-US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Zero emittance</a:t>
                </a:r>
                <a:endParaRPr lang="en-GB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9F5EF24-2E2F-4E51-A173-CAAC76DEDE9D}"/>
                </a:ext>
              </a:extLst>
            </p:cNvPr>
            <p:cNvSpPr/>
            <p:nvPr/>
          </p:nvSpPr>
          <p:spPr>
            <a:xfrm>
              <a:off x="62725" y="5232201"/>
              <a:ext cx="725455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Sanchez del Rio et al. 2021 </a:t>
              </a:r>
              <a:r>
                <a:rPr lang="en-US" sz="1200" dirty="0">
                  <a:hlinkClick r:id="rId3"/>
                </a:rPr>
                <a:t>https://doi.org/10.1107/S160057752100401X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4577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1FFF6-7C30-44D8-8766-CED263C94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Grating Optics (in reflection)</a:t>
            </a:r>
            <a:endParaRPr lang="en-GB" cap="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326BC-40E2-41A6-84A4-1F50498A2F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16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812A4-5CE8-4901-9ECC-E16BC86E3F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noProof="0"/>
              <a:t>HPXM2025  M. Sanchez del Rio  </a:t>
            </a:r>
            <a:endParaRPr lang="en-US" noProof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9A8545-A02F-46AA-95F4-B9C321B6E509}"/>
              </a:ext>
            </a:extLst>
          </p:cNvPr>
          <p:cNvSpPr txBox="1"/>
          <p:nvPr/>
        </p:nvSpPr>
        <p:spPr>
          <a:xfrm>
            <a:off x="205269" y="697260"/>
            <a:ext cx="70048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Resolution: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Schemes (SX700, DRAGON, PGM, SGM, VLS,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Surface error: shape, thermal, slope errors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Aberration reduction (e.g. Czerny-Turner RAMAN spectrometer)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DAC1E7C-F54C-4178-B86D-5FBA3EE5A4ED}"/>
              </a:ext>
            </a:extLst>
          </p:cNvPr>
          <p:cNvGrpSpPr/>
          <p:nvPr/>
        </p:nvGrpSpPr>
        <p:grpSpPr>
          <a:xfrm>
            <a:off x="3128273" y="1911167"/>
            <a:ext cx="3881667" cy="3163914"/>
            <a:chOff x="3128273" y="1911167"/>
            <a:chExt cx="3881667" cy="31639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57EAA1-A1B2-4FE2-BCC7-3D0BED4D6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8273" y="1911167"/>
              <a:ext cx="1719373" cy="316391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A57D7D-62C9-440D-9DD6-6A28C7CFDC1F}"/>
                </a:ext>
              </a:extLst>
            </p:cNvPr>
            <p:cNvSpPr txBox="1"/>
            <p:nvPr/>
          </p:nvSpPr>
          <p:spPr>
            <a:xfrm>
              <a:off x="3987959" y="1962893"/>
              <a:ext cx="3021981" cy="24929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/>
                <a:t>70 μ</a:t>
              </a:r>
              <a:r>
                <a:rPr lang="en-GB" sz="1200" dirty="0"/>
                <a:t>m (FWHM)  source (double </a:t>
              </a:r>
              <a:r>
                <a:rPr lang="en-GB" sz="1200" dirty="0" err="1"/>
                <a:t>monoch</a:t>
              </a:r>
              <a:r>
                <a:rPr lang="en-GB" sz="1200" dirty="0"/>
                <a:t>.)</a:t>
              </a:r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r>
                <a:rPr lang="en-US" sz="1200" dirty="0"/>
                <a:t>P</a:t>
              </a:r>
              <a:r>
                <a:rPr lang="en-GB" sz="1200" dirty="0" err="1"/>
                <a:t>oint</a:t>
              </a:r>
              <a:r>
                <a:rPr lang="en-GB" sz="1200" dirty="0"/>
                <a:t> source (double </a:t>
              </a:r>
              <a:r>
                <a:rPr lang="en-GB" sz="1200" dirty="0" err="1"/>
                <a:t>monoch</a:t>
              </a:r>
              <a:r>
                <a:rPr lang="en-GB" sz="1200" dirty="0"/>
                <a:t>.)</a:t>
              </a:r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r>
                <a:rPr lang="el-GR" sz="1200" dirty="0"/>
                <a:t>70 μ</a:t>
              </a:r>
              <a:r>
                <a:rPr lang="en-GB" sz="1200" dirty="0"/>
                <a:t>m (FWHM)  source (single </a:t>
              </a:r>
              <a:r>
                <a:rPr lang="en-GB" sz="1200" dirty="0" err="1"/>
                <a:t>monoch</a:t>
              </a:r>
              <a:r>
                <a:rPr lang="en-GB" sz="1200" dirty="0"/>
                <a:t>.)</a:t>
              </a:r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r>
                <a:rPr lang="en-US" sz="1200" dirty="0"/>
                <a:t>P</a:t>
              </a:r>
              <a:r>
                <a:rPr lang="en-GB" sz="1200" dirty="0" err="1"/>
                <a:t>oint</a:t>
              </a:r>
              <a:r>
                <a:rPr lang="en-GB" sz="1200" dirty="0"/>
                <a:t> source (single </a:t>
              </a:r>
              <a:r>
                <a:rPr lang="en-GB" sz="1200" dirty="0" err="1"/>
                <a:t>monoch</a:t>
              </a:r>
              <a:r>
                <a:rPr lang="en-GB" sz="1200" dirty="0"/>
                <a:t>.)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4F0E5F-3D2A-4B3D-BD49-426872102B2C}"/>
              </a:ext>
            </a:extLst>
          </p:cNvPr>
          <p:cNvGrpSpPr/>
          <p:nvPr/>
        </p:nvGrpSpPr>
        <p:grpSpPr>
          <a:xfrm>
            <a:off x="3690001" y="2226471"/>
            <a:ext cx="5304854" cy="3052879"/>
            <a:chOff x="3690001" y="2226471"/>
            <a:chExt cx="5304854" cy="305287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886BB1D-C159-474A-A236-D78668CCC635}"/>
                </a:ext>
              </a:extLst>
            </p:cNvPr>
            <p:cNvSpPr txBox="1"/>
            <p:nvPr/>
          </p:nvSpPr>
          <p:spPr>
            <a:xfrm>
              <a:off x="3690001" y="5017740"/>
              <a:ext cx="466986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/>
                <a:t>Sanchez del Rio et al (2006) </a:t>
              </a:r>
              <a:r>
                <a:rPr lang="en-GB" sz="1100" dirty="0">
                  <a:hlinkClick r:id="rId3"/>
                </a:rPr>
                <a:t>http://doi.org/10.1088/0031-8949/73/5/014 </a:t>
              </a:r>
              <a:endParaRPr lang="en-GB" sz="1100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66A364D-9D3E-48FC-A34D-D0F81068A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39245" y="2226471"/>
              <a:ext cx="3855610" cy="271348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048BAF-E319-49F6-950B-BFABD92CC99A}"/>
                </a:ext>
              </a:extLst>
            </p:cNvPr>
            <p:cNvSpPr txBox="1"/>
            <p:nvPr/>
          </p:nvSpPr>
          <p:spPr>
            <a:xfrm>
              <a:off x="5683948" y="2274780"/>
              <a:ext cx="252986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θ = 5◦ for all M</a:t>
              </a:r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/>
                <a:t>θ = 3.7◦ for M2 and M5</a:t>
              </a:r>
              <a:endParaRPr lang="en-GB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2D2EEC8-CFD1-4597-9C59-FE4913CA3814}"/>
              </a:ext>
            </a:extLst>
          </p:cNvPr>
          <p:cNvGrpSpPr/>
          <p:nvPr/>
        </p:nvGrpSpPr>
        <p:grpSpPr>
          <a:xfrm>
            <a:off x="417753" y="2154137"/>
            <a:ext cx="2883237" cy="2702642"/>
            <a:chOff x="417753" y="2154137"/>
            <a:chExt cx="2883237" cy="27026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27C4626-618A-4E00-A5FF-17103749E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7753" y="2154137"/>
              <a:ext cx="2710520" cy="215663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E5AFFA-D3D2-46A2-83A5-48FEF4745345}"/>
                </a:ext>
              </a:extLst>
            </p:cNvPr>
            <p:cNvSpPr txBox="1"/>
            <p:nvPr/>
          </p:nvSpPr>
          <p:spPr>
            <a:xfrm>
              <a:off x="630001" y="4487447"/>
              <a:ext cx="2332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λ = 514.5 </a:t>
              </a:r>
              <a:r>
                <a:rPr lang="en-GB" dirty="0"/>
                <a:t>nm (green)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D98ADE-EAD6-4B6B-84CB-0DFC64333927}"/>
                </a:ext>
              </a:extLst>
            </p:cNvPr>
            <p:cNvSpPr txBox="1"/>
            <p:nvPr/>
          </p:nvSpPr>
          <p:spPr>
            <a:xfrm>
              <a:off x="2361575" y="2251239"/>
              <a:ext cx="3626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M5</a:t>
              </a:r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101EEE-33A2-47EF-B868-998AD242EDC5}"/>
                </a:ext>
              </a:extLst>
            </p:cNvPr>
            <p:cNvSpPr txBox="1"/>
            <p:nvPr/>
          </p:nvSpPr>
          <p:spPr>
            <a:xfrm>
              <a:off x="2843808" y="2611279"/>
              <a:ext cx="45718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M4</a:t>
              </a:r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2630DDD-3EA4-471C-AF7C-7EF8E6DDBEAC}"/>
                </a:ext>
              </a:extLst>
            </p:cNvPr>
            <p:cNvSpPr txBox="1"/>
            <p:nvPr/>
          </p:nvSpPr>
          <p:spPr>
            <a:xfrm>
              <a:off x="2361575" y="2258831"/>
              <a:ext cx="3626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M5</a:t>
              </a:r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22F9A2-5C85-49AA-A8B2-FC71F12C3539}"/>
                </a:ext>
              </a:extLst>
            </p:cNvPr>
            <p:cNvSpPr txBox="1"/>
            <p:nvPr/>
          </p:nvSpPr>
          <p:spPr>
            <a:xfrm>
              <a:off x="2843808" y="2618871"/>
              <a:ext cx="45718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M4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33013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EB7473F-B9B1-4037-8E5C-7D136756A989}"/>
              </a:ext>
            </a:extLst>
          </p:cNvPr>
          <p:cNvGrpSpPr/>
          <p:nvPr/>
        </p:nvGrpSpPr>
        <p:grpSpPr>
          <a:xfrm>
            <a:off x="428720" y="2792167"/>
            <a:ext cx="5497799" cy="2453667"/>
            <a:chOff x="2339752" y="3501465"/>
            <a:chExt cx="4595551" cy="205099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5B3B13D-1608-4B5C-AA8C-4D45C0C3A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9752" y="3546876"/>
              <a:ext cx="3906272" cy="2005583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5E6F4CE-91DA-43C0-A3ED-CBE280FCAD27}"/>
                </a:ext>
              </a:extLst>
            </p:cNvPr>
            <p:cNvSpPr/>
            <p:nvPr/>
          </p:nvSpPr>
          <p:spPr>
            <a:xfrm>
              <a:off x="5327484" y="3501465"/>
              <a:ext cx="1607819" cy="89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21FFF6-7C30-44D8-8766-CED263C94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Lens Optics</a:t>
            </a:r>
            <a:endParaRPr lang="en-GB" cap="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326BC-40E2-41A6-84A4-1F50498A2F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17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812A4-5CE8-4901-9ECC-E16BC86E3F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noProof="0"/>
              <a:t>HPXM2025  M. Sanchez del Rio  </a:t>
            </a:r>
            <a:endParaRPr lang="en-US" noProof="0"/>
          </a:p>
        </p:txBody>
      </p:sp>
      <p:pic>
        <p:nvPicPr>
          <p:cNvPr id="21" name="Picture 20" descr="A close-up of a logo&#10;&#10;AI-generated content may be incorrect.">
            <a:extLst>
              <a:ext uri="{FF2B5EF4-FFF2-40B4-BE49-F238E27FC236}">
                <a16:creationId xmlns:a16="http://schemas.microsoft.com/office/drawing/2014/main" id="{C8E89C16-8DD3-4785-B143-F5DFC2B32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967180"/>
            <a:ext cx="3691521" cy="986598"/>
          </a:xfrm>
          <a:prstGeom prst="rect">
            <a:avLst/>
          </a:prstGeom>
        </p:spPr>
      </p:pic>
      <p:pic>
        <p:nvPicPr>
          <p:cNvPr id="14" name="Picture 11" descr="https://www.latex4technics.com/l4ttemp/w9vwfe.png?1490262631001">
            <a:extLst>
              <a:ext uri="{FF2B5EF4-FFF2-40B4-BE49-F238E27FC236}">
                <a16:creationId xmlns:a16="http://schemas.microsoft.com/office/drawing/2014/main" id="{47CBA234-B942-48AD-834B-A44394AF0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5591" y="2878379"/>
            <a:ext cx="442369" cy="232356"/>
          </a:xfrm>
          <a:prstGeom prst="rect">
            <a:avLst/>
          </a:prstGeom>
          <a:noFill/>
        </p:spPr>
      </p:pic>
      <p:pic>
        <p:nvPicPr>
          <p:cNvPr id="15" name="Picture 13" descr="https://www.latex4technics.com/l4ttemp/w9vwfe.png?1490262727172">
            <a:extLst>
              <a:ext uri="{FF2B5EF4-FFF2-40B4-BE49-F238E27FC236}">
                <a16:creationId xmlns:a16="http://schemas.microsoft.com/office/drawing/2014/main" id="{4B53ECF8-7FCE-45B8-B217-BAB5F8E76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1665" y="2857500"/>
            <a:ext cx="866864" cy="241292"/>
          </a:xfrm>
          <a:prstGeom prst="rect">
            <a:avLst/>
          </a:prstGeom>
          <a:noFill/>
        </p:spPr>
      </p:pic>
      <p:pic>
        <p:nvPicPr>
          <p:cNvPr id="25" name="Picture 9" descr="https://www.latex4technics.com/l4ttemp/w9vwfe.png?1490262510949">
            <a:extLst>
              <a:ext uri="{FF2B5EF4-FFF2-40B4-BE49-F238E27FC236}">
                <a16:creationId xmlns:a16="http://schemas.microsoft.com/office/drawing/2014/main" id="{66FF8B03-C397-4729-9F3F-7CAFD8AE5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1058" y="2919399"/>
            <a:ext cx="348533" cy="232356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9A8545-A02F-46AA-95F4-B9C321B6E509}"/>
              </a:ext>
            </a:extLst>
          </p:cNvPr>
          <p:cNvSpPr txBox="1"/>
          <p:nvPr/>
        </p:nvSpPr>
        <p:spPr>
          <a:xfrm>
            <a:off x="137721" y="622800"/>
            <a:ext cx="89979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Individual trace of each surface: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Effects of lens distance and depth (adiabatic focusing)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Misalignement</a:t>
            </a:r>
            <a:r>
              <a:rPr lang="en-US" dirty="0"/>
              <a:t> tools / Tolerances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Surface error: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Wave/hybrid methods and databases (DABAX2D </a:t>
            </a:r>
            <a:r>
              <a:rPr lang="en-US" sz="1200" dirty="0">
                <a:hlinkClick r:id="rId7"/>
              </a:rPr>
              <a:t>https://github.com/oasys-esrf-kit/dabam2d</a:t>
            </a:r>
            <a:r>
              <a:rPr lang="en-US" sz="1200" dirty="0"/>
              <a:t> 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93972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2D6D52-BAF0-4D0D-AB84-9548A6E02728}"/>
              </a:ext>
            </a:extLst>
          </p:cNvPr>
          <p:cNvSpPr txBox="1"/>
          <p:nvPr/>
        </p:nvSpPr>
        <p:spPr>
          <a:xfrm>
            <a:off x="140123" y="4700236"/>
            <a:ext cx="8464325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Mosaic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B1146B-A5BF-4772-8C39-C7F3154C7B47}"/>
              </a:ext>
            </a:extLst>
          </p:cNvPr>
          <p:cNvSpPr txBox="1"/>
          <p:nvPr/>
        </p:nvSpPr>
        <p:spPr>
          <a:xfrm>
            <a:off x="140123" y="858359"/>
            <a:ext cx="8464325" cy="36933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Perfect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21FFF6-7C30-44D8-8766-CED263C94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Crystal Optics</a:t>
            </a:r>
            <a:endParaRPr lang="en-GB" cap="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326BC-40E2-41A6-84A4-1F50498A2F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18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812A4-5CE8-4901-9ECC-E16BC86E3F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noProof="0"/>
              <a:t>HPXM2025  M. Sanchez del Rio  </a:t>
            </a:r>
            <a:endParaRPr lang="en-US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9A8545-A02F-46AA-95F4-B9C321B6E509}"/>
              </a:ext>
            </a:extLst>
          </p:cNvPr>
          <p:cNvSpPr txBox="1"/>
          <p:nvPr/>
        </p:nvSpPr>
        <p:spPr>
          <a:xfrm>
            <a:off x="1161287" y="827582"/>
            <a:ext cx="7341049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Dynamical theory for undistorted crystals (</a:t>
            </a:r>
            <a:r>
              <a:rPr lang="en-US" sz="1600" i="1" dirty="0" err="1"/>
              <a:t>crystalpy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Bragg: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Flat symmetric (most Double Crystal </a:t>
            </a:r>
            <a:r>
              <a:rPr lang="en-US" sz="1600" dirty="0" err="1"/>
              <a:t>Monochropmators</a:t>
            </a:r>
            <a:r>
              <a:rPr lang="en-US" sz="1600" dirty="0"/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Asymmetric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beam expansion (real or divergence)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high resolution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backscattering (rainbow)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Distorted/bent crystal diffraction profile via external reflectivity (TO DO)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Geometric effect of bending (Johann, Rowland,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Johansson (TO DO)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Types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Si, Ge, C*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High d-spacing: Quartz, sapphire, ADP, YB66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(any structure)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Laue (TO DO) (Thin undeformed crystals in shadow3)</a:t>
            </a:r>
          </a:p>
          <a:p>
            <a:br>
              <a:rPr lang="en-US" sz="1600" dirty="0"/>
            </a:br>
            <a:r>
              <a:rPr lang="en-US" sz="1600" dirty="0"/>
              <a:t>(TO DO) (symmetric Bragg in shadow3)</a:t>
            </a:r>
          </a:p>
        </p:txBody>
      </p:sp>
      <p:grpSp>
        <p:nvGrpSpPr>
          <p:cNvPr id="8" name="Group 21">
            <a:extLst>
              <a:ext uri="{FF2B5EF4-FFF2-40B4-BE49-F238E27FC236}">
                <a16:creationId xmlns:a16="http://schemas.microsoft.com/office/drawing/2014/main" id="{35B6664B-AFB7-4C0D-90A7-ED98C7D6653A}"/>
              </a:ext>
            </a:extLst>
          </p:cNvPr>
          <p:cNvGrpSpPr>
            <a:grpSpLocks/>
          </p:cNvGrpSpPr>
          <p:nvPr/>
        </p:nvGrpSpPr>
        <p:grpSpPr bwMode="auto">
          <a:xfrm>
            <a:off x="7435760" y="784080"/>
            <a:ext cx="1272473" cy="858168"/>
            <a:chOff x="768" y="3120"/>
            <a:chExt cx="1536" cy="1237"/>
          </a:xfrm>
        </p:grpSpPr>
        <p:grpSp>
          <p:nvGrpSpPr>
            <p:cNvPr id="9" name="Group 18">
              <a:extLst>
                <a:ext uri="{FF2B5EF4-FFF2-40B4-BE49-F238E27FC236}">
                  <a16:creationId xmlns:a16="http://schemas.microsoft.com/office/drawing/2014/main" id="{D04379DD-8D16-44AD-BED8-CB42D4FB7B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3120"/>
              <a:ext cx="1536" cy="924"/>
              <a:chOff x="672" y="3024"/>
              <a:chExt cx="1536" cy="924"/>
            </a:xfrm>
          </p:grpSpPr>
          <p:sp>
            <p:nvSpPr>
              <p:cNvPr id="11" name="Rectangle 4" descr="Light horizontal">
                <a:extLst>
                  <a:ext uri="{FF2B5EF4-FFF2-40B4-BE49-F238E27FC236}">
                    <a16:creationId xmlns:a16="http://schemas.microsoft.com/office/drawing/2014/main" id="{89905F23-7E79-4CD1-9B98-87A70CA95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660"/>
                <a:ext cx="1536" cy="288"/>
              </a:xfrm>
              <a:prstGeom prst="rect">
                <a:avLst/>
              </a:prstGeom>
              <a:pattFill prst="ltHorz">
                <a:fgClr>
                  <a:schemeClr val="tx1"/>
                </a:fgClr>
                <a:bgClr>
                  <a:srgbClr val="FFFFFF"/>
                </a:bgClr>
              </a:patt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" name="Line 6">
                <a:extLst>
                  <a:ext uri="{FF2B5EF4-FFF2-40B4-BE49-F238E27FC236}">
                    <a16:creationId xmlns:a16="http://schemas.microsoft.com/office/drawing/2014/main" id="{6B015F2B-21F8-4242-A8A9-9605FA06F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3168"/>
                <a:ext cx="576" cy="480"/>
              </a:xfrm>
              <a:prstGeom prst="line">
                <a:avLst/>
              </a:prstGeom>
              <a:noFill/>
              <a:ln w="1016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14" name="Line 8">
                <a:extLst>
                  <a:ext uri="{FF2B5EF4-FFF2-40B4-BE49-F238E27FC236}">
                    <a16:creationId xmlns:a16="http://schemas.microsoft.com/office/drawing/2014/main" id="{1A6A7555-6890-4FAE-A484-A6BD7DFBE7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341321">
                <a:off x="1488" y="3072"/>
                <a:ext cx="576" cy="480"/>
              </a:xfrm>
              <a:prstGeom prst="line">
                <a:avLst/>
              </a:prstGeom>
              <a:noFill/>
              <a:ln w="1016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GB"/>
              </a:p>
            </p:txBody>
          </p:sp>
        </p:grpSp>
        <p:sp>
          <p:nvSpPr>
            <p:cNvPr id="10" name="Text Box 16">
              <a:extLst>
                <a:ext uri="{FF2B5EF4-FFF2-40B4-BE49-F238E27FC236}">
                  <a16:creationId xmlns:a16="http://schemas.microsoft.com/office/drawing/2014/main" id="{C1CE06AC-D30A-4AA4-968C-B9BEE521D3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3840"/>
              <a:ext cx="137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GB" sz="3200" b="1" dirty="0">
                <a:latin typeface="Arial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3DAA256-8961-47D7-A9F2-DAFD2DF9C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423" y="1623106"/>
            <a:ext cx="1442810" cy="8090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C96606-4506-41FF-91EA-7253CCF330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44731" y="3947151"/>
            <a:ext cx="1604303" cy="110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81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1FFF6-7C30-44D8-8766-CED263C94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Complementary with other OASYS methods</a:t>
            </a:r>
            <a:endParaRPr lang="en-GB" sz="2000" cap="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326BC-40E2-41A6-84A4-1F50498A2F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19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812A4-5CE8-4901-9ECC-E16BC86E3F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noProof="0"/>
              <a:t>HPXM2025  M. Sanchez del Rio  </a:t>
            </a:r>
            <a:endParaRPr lang="en-US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B011A7-497D-48E0-AF1E-16CA8ADF19E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269999" y="830259"/>
            <a:ext cx="6965383" cy="4417643"/>
          </a:xfrm>
          <a:noFill/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333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Analytical model (by hand)</a:t>
            </a:r>
            <a:endParaRPr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endParaRPr lang="en-US" sz="2333" dirty="0"/>
          </a:p>
          <a:p>
            <a:pPr>
              <a:defRPr/>
            </a:pPr>
            <a:r>
              <a:rPr lang="en-US" sz="2333" dirty="0">
                <a:solidFill>
                  <a:srgbClr val="00B050"/>
                </a:solidFill>
              </a:rPr>
              <a:t>Ray tracing (Shadow4)</a:t>
            </a:r>
            <a:endParaRPr dirty="0"/>
          </a:p>
          <a:p>
            <a:pPr>
              <a:defRPr/>
            </a:pPr>
            <a:endParaRPr lang="en-US" sz="2333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sz="2333" dirty="0">
                <a:solidFill>
                  <a:srgbClr val="00B050"/>
                </a:solidFill>
              </a:rPr>
              <a:t>Hybrid model (Shadow4)</a:t>
            </a:r>
            <a:endParaRPr dirty="0"/>
          </a:p>
          <a:p>
            <a:pPr>
              <a:defRPr/>
            </a:pPr>
            <a:endParaRPr lang="en-US" sz="2333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sz="2333" dirty="0">
                <a:solidFill>
                  <a:schemeClr val="accent1"/>
                </a:solidFill>
              </a:rPr>
              <a:t>Wave optics &amp; partial coherence 1D (WOFRY)</a:t>
            </a:r>
            <a:br>
              <a:rPr lang="en-US" sz="2333" b="0" i="1" dirty="0">
                <a:solidFill>
                  <a:schemeClr val="accent1"/>
                </a:solidFill>
              </a:rPr>
            </a:br>
            <a:endParaRPr lang="en-US" sz="2333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sz="2333" dirty="0">
                <a:solidFill>
                  <a:schemeClr val="accent1"/>
                </a:solidFill>
              </a:rPr>
              <a:t>2D partial coherence:</a:t>
            </a:r>
          </a:p>
          <a:p>
            <a:pPr>
              <a:defRPr/>
            </a:pPr>
            <a:r>
              <a:rPr lang="en-US" sz="2333" dirty="0">
                <a:solidFill>
                  <a:schemeClr val="accent1"/>
                </a:solidFill>
              </a:rPr>
              <a:t>	Monte Carlo (multi e</a:t>
            </a:r>
            <a:r>
              <a:rPr lang="en-US" sz="2333" baseline="30000" dirty="0">
                <a:solidFill>
                  <a:schemeClr val="accent1"/>
                </a:solidFill>
              </a:rPr>
              <a:t>-</a:t>
            </a:r>
            <a:r>
              <a:rPr lang="en-US" sz="2333" dirty="0">
                <a:solidFill>
                  <a:schemeClr val="accent1"/>
                </a:solidFill>
              </a:rPr>
              <a:t>) (SRW)</a:t>
            </a:r>
          </a:p>
          <a:p>
            <a:pPr>
              <a:defRPr/>
            </a:pPr>
            <a:r>
              <a:rPr lang="en-US" sz="2333" dirty="0">
                <a:solidFill>
                  <a:schemeClr val="accent1"/>
                </a:solidFill>
              </a:rPr>
              <a:t>	Coherent Mode Decomposition (</a:t>
            </a:r>
            <a:r>
              <a:rPr lang="en-US" sz="2167" dirty="0">
                <a:solidFill>
                  <a:schemeClr val="accent1"/>
                </a:solidFill>
              </a:rPr>
              <a:t>COMSYL</a:t>
            </a:r>
            <a:r>
              <a:rPr lang="en-US" sz="2333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BF2ACB-05E1-4F97-A475-C0801FB176C4}"/>
              </a:ext>
            </a:extLst>
          </p:cNvPr>
          <p:cNvSpPr txBox="1"/>
          <p:nvPr/>
        </p:nvSpPr>
        <p:spPr bwMode="auto">
          <a:xfrm>
            <a:off x="204400" y="5151045"/>
            <a:ext cx="7561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latin typeface="Calibri"/>
                <a:cs typeface="Calibri"/>
              </a:rPr>
              <a:t>[1] M. Sanchez del Rio </a:t>
            </a:r>
            <a:r>
              <a:rPr lang="en-US" sz="1400" i="1" dirty="0">
                <a:latin typeface="Calibri"/>
                <a:cs typeface="Calibri"/>
              </a:rPr>
              <a:t>et al.</a:t>
            </a:r>
            <a:r>
              <a:rPr lang="en-US" sz="1400" dirty="0">
                <a:latin typeface="Calibri"/>
                <a:cs typeface="Calibri"/>
              </a:rPr>
              <a:t> 2019  </a:t>
            </a:r>
            <a:r>
              <a:rPr lang="en-US" sz="1400" u="sng" dirty="0">
                <a:latin typeface="Calibri"/>
                <a:cs typeface="Calibri"/>
                <a:hlinkClick r:id="rId2" tooltip="https://doi.org/10.1107/S160057751901213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https://doi.org/10.1107/S160057751901213X</a:t>
            </a:r>
            <a:r>
              <a:rPr lang="en-US" sz="1400" u="sng" dirty="0">
                <a:latin typeface="Calibri"/>
                <a:cs typeface="Calibri"/>
              </a:rPr>
              <a:t> </a:t>
            </a:r>
            <a:endParaRPr lang="en-US" sz="1400" dirty="0">
              <a:latin typeface="Calibri"/>
              <a:cs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D6DFC9-9CCF-41F8-804B-9000F94EE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86500" y="825500"/>
            <a:ext cx="1366506" cy="9752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16DD17-638A-4642-B486-D1F57BB40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715000" y="1968499"/>
            <a:ext cx="2533808" cy="7408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58F8D3-723B-46D3-8AD7-00A05B93F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603999" y="2794000"/>
            <a:ext cx="1631382" cy="1003300"/>
          </a:xfrm>
          <a:prstGeom prst="rect">
            <a:avLst/>
          </a:prstGeom>
        </p:spPr>
      </p:pic>
      <p:sp>
        <p:nvSpPr>
          <p:cNvPr id="16" name="Down Arrow 7">
            <a:extLst>
              <a:ext uri="{FF2B5EF4-FFF2-40B4-BE49-F238E27FC236}">
                <a16:creationId xmlns:a16="http://schemas.microsoft.com/office/drawing/2014/main" id="{A5DAAC15-F576-4E03-93E9-76AE97BD2B2B}"/>
              </a:ext>
            </a:extLst>
          </p:cNvPr>
          <p:cNvSpPr/>
          <p:nvPr/>
        </p:nvSpPr>
        <p:spPr bwMode="auto">
          <a:xfrm>
            <a:off x="204400" y="1087530"/>
            <a:ext cx="571500" cy="3632588"/>
          </a:xfrm>
          <a:prstGeom prst="downArrow">
            <a:avLst>
              <a:gd name="adj1" fmla="val 50000"/>
              <a:gd name="adj2" fmla="val 50000"/>
            </a:avLst>
          </a:prstGeom>
          <a:noFill/>
          <a:ln w="254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1500">
                <a:solidFill>
                  <a:srgbClr val="0000FF"/>
                </a:solidFill>
              </a:rPr>
              <a:t>COMPLEXITY</a:t>
            </a:r>
          </a:p>
        </p:txBody>
      </p:sp>
    </p:spTree>
    <p:extLst>
      <p:ext uri="{BB962C8B-B14F-4D97-AF65-F5344CB8AC3E}">
        <p14:creationId xmlns:p14="http://schemas.microsoft.com/office/powerpoint/2010/main" val="7646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7A24E-4FF0-4DC7-866B-728D1B68C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2800" dirty="0"/>
              <a:t>Ray Tracing and Geometrical Optics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0AA82-F2EE-45A4-819E-0212130E53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2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7380B-9282-455C-A67B-100C75BDF3A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noProof="0"/>
              <a:t>HPXM2025  M. Sanchez del Rio  </a:t>
            </a:r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D657C2-E1F1-48AD-9553-316D9D5F399C}"/>
              </a:ext>
            </a:extLst>
          </p:cNvPr>
          <p:cNvSpPr/>
          <p:nvPr/>
        </p:nvSpPr>
        <p:spPr>
          <a:xfrm>
            <a:off x="1" y="769269"/>
            <a:ext cx="88204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</a:rPr>
              <a:t>Ray tracing in X-ray optics is a simulation method used to model how X-rays propagate and interact with optical components, like mirrors, lenses, and monochromators.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</a:rPr>
              <a:t>It relies on approximate solutions to Maxwell's equations that are valid as long as the light waves propagate through and around objects whose dimensions are much greater than the light's wavelength.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</a:rPr>
              <a:t>It's essential for designing and optimizing beamlines at synchrotrons as well as any X-ray optical system.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6CA0CB-8C91-438D-A32A-10050F11FC83}"/>
              </a:ext>
            </a:extLst>
          </p:cNvPr>
          <p:cNvGrpSpPr/>
          <p:nvPr/>
        </p:nvGrpSpPr>
        <p:grpSpPr>
          <a:xfrm>
            <a:off x="35496" y="2353444"/>
            <a:ext cx="2734393" cy="2105226"/>
            <a:chOff x="74110" y="1531481"/>
            <a:chExt cx="6475524" cy="4985546"/>
          </a:xfrm>
        </p:grpSpPr>
        <p:pic>
          <p:nvPicPr>
            <p:cNvPr id="71" name="image15.png">
              <a:extLst>
                <a:ext uri="{FF2B5EF4-FFF2-40B4-BE49-F238E27FC236}">
                  <a16:creationId xmlns:a16="http://schemas.microsoft.com/office/drawing/2014/main" id="{202CFC6F-B683-409D-BD38-CFB9D716684F}"/>
                </a:ext>
              </a:extLst>
            </p:cNvPr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593" y="1716658"/>
              <a:ext cx="6206644" cy="320726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2" name="image16.png">
              <a:extLst>
                <a:ext uri="{FF2B5EF4-FFF2-40B4-BE49-F238E27FC236}">
                  <a16:creationId xmlns:a16="http://schemas.microsoft.com/office/drawing/2014/main" id="{CC1FDB65-F68C-44AF-AA50-1A6B5A3B0503}"/>
                </a:ext>
              </a:extLst>
            </p:cNvPr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4110" y="1531481"/>
              <a:ext cx="2040865" cy="145411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3" name="image17.png" descr="\begin{align}&#10;\frac{\partial^2 \mathbf{E}}{\partial t^2} - c_0^2 \cdot \nabla^2 \mathbf{E} &amp;= 0\\&#10;\frac{\partial^2 \mathbf{B}}{\partial t^2} - c_0^2 \cdot \nabla^2 \mathbf{B} &amp;= 0&#10;\end{align}">
              <a:extLst>
                <a:ext uri="{FF2B5EF4-FFF2-40B4-BE49-F238E27FC236}">
                  <a16:creationId xmlns:a16="http://schemas.microsoft.com/office/drawing/2014/main" id="{0F5BC327-B824-41E6-B1E8-17EDB25AD387}"/>
                </a:ext>
              </a:extLst>
            </p:cNvPr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24498" y="4015776"/>
              <a:ext cx="1435747" cy="80333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4" name="image18.png" descr=" (\nabla^2 + k^2)\mathbf{E} = 0,\, \mathbf{B} = -\frac{i}{k} \nabla \times \mathbf{E},">
              <a:extLst>
                <a:ext uri="{FF2B5EF4-FFF2-40B4-BE49-F238E27FC236}">
                  <a16:creationId xmlns:a16="http://schemas.microsoft.com/office/drawing/2014/main" id="{429DDA7A-45F8-4678-B3FF-0493C8ECE01C}"/>
                </a:ext>
              </a:extLst>
            </p:cNvPr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162034" y="2825911"/>
              <a:ext cx="2189214" cy="3240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5" name="image14.pdf">
              <a:extLst>
                <a:ext uri="{FF2B5EF4-FFF2-40B4-BE49-F238E27FC236}">
                  <a16:creationId xmlns:a16="http://schemas.microsoft.com/office/drawing/2014/main" id="{2317522B-2C3E-4F6A-824A-D94CEA74C387}"/>
                </a:ext>
              </a:extLst>
            </p:cNvPr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308959" y="4598191"/>
              <a:ext cx="1958528" cy="191883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238CABAB-F11F-427F-AA3B-62BD526FC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40918" y="1675734"/>
              <a:ext cx="2008716" cy="543129"/>
            </a:xfrm>
            <a:prstGeom prst="rect">
              <a:avLst/>
            </a:prstGeom>
          </p:spPr>
        </p:pic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612331C-3752-4403-8F4C-47323680FAB8}"/>
              </a:ext>
            </a:extLst>
          </p:cNvPr>
          <p:cNvSpPr/>
          <p:nvPr/>
        </p:nvSpPr>
        <p:spPr>
          <a:xfrm>
            <a:off x="3221670" y="2742799"/>
            <a:ext cx="725922" cy="1195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4" name="Group 9">
            <a:extLst>
              <a:ext uri="{FF2B5EF4-FFF2-40B4-BE49-F238E27FC236}">
                <a16:creationId xmlns:a16="http://schemas.microsoft.com/office/drawing/2014/main" id="{032FEF18-45BC-423B-8DB0-3DB1FCB44E3D}"/>
              </a:ext>
            </a:extLst>
          </p:cNvPr>
          <p:cNvGrpSpPr>
            <a:grpSpLocks/>
          </p:cNvGrpSpPr>
          <p:nvPr/>
        </p:nvGrpSpPr>
        <p:grpSpPr bwMode="auto">
          <a:xfrm>
            <a:off x="3943322" y="2594122"/>
            <a:ext cx="1647204" cy="1888466"/>
            <a:chOff x="1156" y="1570"/>
            <a:chExt cx="1543" cy="1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Object 6">
                  <a:extLst>
                    <a:ext uri="{FF2B5EF4-FFF2-40B4-BE49-F238E27FC236}">
                      <a16:creationId xmlns:a16="http://schemas.microsoft.com/office/drawing/2014/main" id="{DF2700D6-FFC7-41E5-9D59-30952D5A4038}"/>
                    </a:ext>
                  </a:extLst>
                </p:cNvPr>
                <p:cNvSpPr txBox="1"/>
                <p:nvPr/>
              </p:nvSpPr>
              <p:spPr bwMode="auto">
                <a:xfrm>
                  <a:off x="1746" y="2931"/>
                  <a:ext cx="543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normAutofit fontScale="4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GB" sz="126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26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GB" sz="126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26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GB" sz="126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26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sz="126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126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260" i="1">
                            <a:latin typeface="Cambria Math" panose="02040503050406030204" pitchFamily="18" charset="0"/>
                          </a:rPr>
                          <m:t>𝑡</m:t>
                        </m:r>
                        <m:acc>
                          <m:accPr>
                            <m:chr m:val="⃗"/>
                            <m:ctrlPr>
                              <a:rPr lang="en-GB" sz="126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26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  <m:oMath xmlns:m="http://schemas.openxmlformats.org/officeDocument/2006/math">
                        <m:r>
                          <a:rPr lang="en-GB" sz="126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1260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sz="1260"/>
                </a:p>
              </p:txBody>
            </p:sp>
          </mc:Choice>
          <mc:Fallback xmlns="">
            <p:sp>
              <p:nvSpPr>
                <p:cNvPr id="85" name="Object 6">
                  <a:extLst>
                    <a:ext uri="{FF2B5EF4-FFF2-40B4-BE49-F238E27FC236}">
                      <a16:creationId xmlns:a16="http://schemas.microsoft.com/office/drawing/2014/main" id="{DF2700D6-FFC7-41E5-9D59-30952D5A40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46" y="2931"/>
                  <a:ext cx="543" cy="327"/>
                </a:xfrm>
                <a:prstGeom prst="rect">
                  <a:avLst/>
                </a:prstGeom>
                <a:blipFill>
                  <a:blip r:embed="rId9"/>
                  <a:stretch>
                    <a:fillRect t="-8772" r="-1052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Line 11">
              <a:extLst>
                <a:ext uri="{FF2B5EF4-FFF2-40B4-BE49-F238E27FC236}">
                  <a16:creationId xmlns:a16="http://schemas.microsoft.com/office/drawing/2014/main" id="{6BC448B1-0C6B-44A4-93A3-8D00B52687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1570"/>
              <a:ext cx="1543" cy="17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26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19D8B87-0222-4B47-9AA7-BDAD8C4248B0}"/>
              </a:ext>
            </a:extLst>
          </p:cNvPr>
          <p:cNvGrpSpPr/>
          <p:nvPr/>
        </p:nvGrpSpPr>
        <p:grpSpPr>
          <a:xfrm>
            <a:off x="3652953" y="2836453"/>
            <a:ext cx="3342446" cy="2178834"/>
            <a:chOff x="3652953" y="2836453"/>
            <a:chExt cx="3342446" cy="2178834"/>
          </a:xfrm>
        </p:grpSpPr>
        <p:grpSp>
          <p:nvGrpSpPr>
            <p:cNvPr id="89" name="Group 14">
              <a:extLst>
                <a:ext uri="{FF2B5EF4-FFF2-40B4-BE49-F238E27FC236}">
                  <a16:creationId xmlns:a16="http://schemas.microsoft.com/office/drawing/2014/main" id="{B8123468-579D-4311-AF6F-6A47D3FF1E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8720" y="4192219"/>
              <a:ext cx="1986679" cy="726990"/>
              <a:chOff x="2154" y="3067"/>
              <a:chExt cx="1861" cy="681"/>
            </a:xfrm>
          </p:grpSpPr>
          <p:sp>
            <p:nvSpPr>
              <p:cNvPr id="91" name="Rectangle 15">
                <a:extLst>
                  <a:ext uri="{FF2B5EF4-FFF2-40B4-BE49-F238E27FC236}">
                    <a16:creationId xmlns:a16="http://schemas.microsoft.com/office/drawing/2014/main" id="{73D60777-E9F3-43B5-A747-F61B7F217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" y="3612"/>
                <a:ext cx="1180" cy="136"/>
              </a:xfrm>
              <a:prstGeom prst="rect">
                <a:avLst/>
              </a:prstGeom>
              <a:solidFill>
                <a:schemeClr val="accent1">
                  <a:alpha val="56862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GB" altLang="en-US" sz="1260"/>
              </a:p>
            </p:txBody>
          </p:sp>
          <p:sp>
            <p:nvSpPr>
              <p:cNvPr id="92" name="Line 16">
                <a:extLst>
                  <a:ext uri="{FF2B5EF4-FFF2-40B4-BE49-F238E27FC236}">
                    <a16:creationId xmlns:a16="http://schemas.microsoft.com/office/drawing/2014/main" id="{64469771-84DD-4895-8627-993373625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54" y="3067"/>
                <a:ext cx="681" cy="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1260"/>
              </a:p>
            </p:txBody>
          </p:sp>
          <p:sp>
            <p:nvSpPr>
              <p:cNvPr id="93" name="Line 17">
                <a:extLst>
                  <a:ext uri="{FF2B5EF4-FFF2-40B4-BE49-F238E27FC236}">
                    <a16:creationId xmlns:a16="http://schemas.microsoft.com/office/drawing/2014/main" id="{54E257C0-3F08-4281-AE45-F205AF194F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3" y="3067"/>
                <a:ext cx="681" cy="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1260"/>
              </a:p>
            </p:txBody>
          </p:sp>
          <p:sp>
            <p:nvSpPr>
              <p:cNvPr id="94" name="Line 18">
                <a:extLst>
                  <a:ext uri="{FF2B5EF4-FFF2-40B4-BE49-F238E27FC236}">
                    <a16:creationId xmlns:a16="http://schemas.microsoft.com/office/drawing/2014/main" id="{3F821D83-C1FF-4F92-8C68-8FB03A03F8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4" y="3203"/>
                <a:ext cx="681" cy="5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1260"/>
              </a:p>
            </p:txBody>
          </p:sp>
          <p:sp>
            <p:nvSpPr>
              <p:cNvPr id="95" name="Line 19">
                <a:extLst>
                  <a:ext uri="{FF2B5EF4-FFF2-40B4-BE49-F238E27FC236}">
                    <a16:creationId xmlns:a16="http://schemas.microsoft.com/office/drawing/2014/main" id="{BF2A447A-C671-404E-9E41-E40D99FFEA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5" y="3067"/>
                <a:ext cx="117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1260"/>
              </a:p>
            </p:txBody>
          </p:sp>
          <p:sp>
            <p:nvSpPr>
              <p:cNvPr id="96" name="Line 20">
                <a:extLst>
                  <a:ext uri="{FF2B5EF4-FFF2-40B4-BE49-F238E27FC236}">
                    <a16:creationId xmlns:a16="http://schemas.microsoft.com/office/drawing/2014/main" id="{927DFD8F-E1ED-4F12-A1D0-8EA1983F38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4" y="3067"/>
                <a:ext cx="0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1260"/>
              </a:p>
            </p:txBody>
          </p:sp>
        </p:grpSp>
        <p:grpSp>
          <p:nvGrpSpPr>
            <p:cNvPr id="97" name="Group 22">
              <a:extLst>
                <a:ext uri="{FF2B5EF4-FFF2-40B4-BE49-F238E27FC236}">
                  <a16:creationId xmlns:a16="http://schemas.microsoft.com/office/drawing/2014/main" id="{520EAD94-006F-47B1-8B77-68107EE02B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2953" y="2836453"/>
              <a:ext cx="2227942" cy="1598096"/>
              <a:chOff x="884" y="1797"/>
              <a:chExt cx="2087" cy="1497"/>
            </a:xfrm>
          </p:grpSpPr>
          <p:sp>
            <p:nvSpPr>
              <p:cNvPr id="98" name="Line 23">
                <a:extLst>
                  <a:ext uri="{FF2B5EF4-FFF2-40B4-BE49-F238E27FC236}">
                    <a16:creationId xmlns:a16="http://schemas.microsoft.com/office/drawing/2014/main" id="{9F70B1AE-1330-4BE6-B5A8-A035E86D52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84" y="1797"/>
                <a:ext cx="2087" cy="14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1260"/>
              </a:p>
            </p:txBody>
          </p:sp>
          <p:sp>
            <p:nvSpPr>
              <p:cNvPr id="99" name="Text Box 24">
                <a:extLst>
                  <a:ext uri="{FF2B5EF4-FFF2-40B4-BE49-F238E27FC236}">
                    <a16:creationId xmlns:a16="http://schemas.microsoft.com/office/drawing/2014/main" id="{A70C7DA9-7CDE-436A-8647-B3BACA1E44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7" y="2445"/>
                <a:ext cx="192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GB" altLang="en-US" sz="126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p</a:t>
                </a:r>
                <a:endParaRPr lang="en-US" altLang="en-US" sz="126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5" name="Group 40">
              <a:extLst>
                <a:ext uri="{FF2B5EF4-FFF2-40B4-BE49-F238E27FC236}">
                  <a16:creationId xmlns:a16="http://schemas.microsoft.com/office/drawing/2014/main" id="{5DB45288-199C-4509-9A7C-429A2125DB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53905" y="3272006"/>
              <a:ext cx="1647204" cy="1743281"/>
              <a:chOff x="2290" y="2205"/>
              <a:chExt cx="1543" cy="1633"/>
            </a:xfrm>
          </p:grpSpPr>
          <p:sp>
            <p:nvSpPr>
              <p:cNvPr id="116" name="Freeform 41">
                <a:extLst>
                  <a:ext uri="{FF2B5EF4-FFF2-40B4-BE49-F238E27FC236}">
                    <a16:creationId xmlns:a16="http://schemas.microsoft.com/office/drawing/2014/main" id="{66B66D59-3A97-4CCC-B8B6-10A7A8B0B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2" y="2743"/>
                <a:ext cx="409" cy="233"/>
              </a:xfrm>
              <a:custGeom>
                <a:avLst/>
                <a:gdLst>
                  <a:gd name="T0" fmla="*/ 0 w 409"/>
                  <a:gd name="T1" fmla="*/ 233 h 233"/>
                  <a:gd name="T2" fmla="*/ 137 w 409"/>
                  <a:gd name="T3" fmla="*/ 52 h 233"/>
                  <a:gd name="T4" fmla="*/ 318 w 409"/>
                  <a:gd name="T5" fmla="*/ 7 h 233"/>
                  <a:gd name="T6" fmla="*/ 409 w 409"/>
                  <a:gd name="T7" fmla="*/ 7 h 2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9"/>
                  <a:gd name="T13" fmla="*/ 0 h 233"/>
                  <a:gd name="T14" fmla="*/ 409 w 409"/>
                  <a:gd name="T15" fmla="*/ 233 h 2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9" h="233">
                    <a:moveTo>
                      <a:pt x="0" y="233"/>
                    </a:moveTo>
                    <a:cubicBezTo>
                      <a:pt x="42" y="161"/>
                      <a:pt x="84" y="90"/>
                      <a:pt x="137" y="52"/>
                    </a:cubicBezTo>
                    <a:cubicBezTo>
                      <a:pt x="190" y="14"/>
                      <a:pt x="273" y="14"/>
                      <a:pt x="318" y="7"/>
                    </a:cubicBezTo>
                    <a:cubicBezTo>
                      <a:pt x="363" y="0"/>
                      <a:pt x="386" y="3"/>
                      <a:pt x="409" y="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1260"/>
              </a:p>
            </p:txBody>
          </p:sp>
          <p:graphicFrame>
            <p:nvGraphicFramePr>
              <p:cNvPr id="117" name="Object 4">
                <a:extLst>
                  <a:ext uri="{FF2B5EF4-FFF2-40B4-BE49-F238E27FC236}">
                    <a16:creationId xmlns:a16="http://schemas.microsoft.com/office/drawing/2014/main" id="{72853B78-34D3-4D92-A44F-047E8F2C9D9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653" y="2614"/>
              <a:ext cx="96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26" name="Equation" r:id="rId10" imgW="152280" imgH="228600" progId="Equation.DSMT4">
                      <p:embed/>
                    </p:oleObj>
                  </mc:Choice>
                  <mc:Fallback>
                    <p:oleObj name="Equation" r:id="rId10" imgW="152280" imgH="228600" progId="Equation.DSMT4">
                      <p:embed/>
                      <p:pic>
                        <p:nvPicPr>
                          <p:cNvPr id="47" name="Object 4">
                            <a:extLst>
                              <a:ext uri="{FF2B5EF4-FFF2-40B4-BE49-F238E27FC236}">
                                <a16:creationId xmlns:a16="http://schemas.microsoft.com/office/drawing/2014/main" id="{8145EA59-B7E1-4B8A-9B96-302BF949AA9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53" y="2614"/>
                            <a:ext cx="96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18" name="Group 43">
                <a:extLst>
                  <a:ext uri="{FF2B5EF4-FFF2-40B4-BE49-F238E27FC236}">
                    <a16:creationId xmlns:a16="http://schemas.microsoft.com/office/drawing/2014/main" id="{CE3F4863-3CA9-4D75-9ED7-ECCA5E59C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90" y="2205"/>
                <a:ext cx="1543" cy="1633"/>
                <a:chOff x="2290" y="2205"/>
                <a:chExt cx="1543" cy="1633"/>
              </a:xfrm>
            </p:grpSpPr>
            <p:grpSp>
              <p:nvGrpSpPr>
                <p:cNvPr id="119" name="Group 44">
                  <a:extLst>
                    <a:ext uri="{FF2B5EF4-FFF2-40B4-BE49-F238E27FC236}">
                      <a16:creationId xmlns:a16="http://schemas.microsoft.com/office/drawing/2014/main" id="{86AF76DE-07FB-4891-B35D-83419CA631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90" y="2478"/>
                  <a:ext cx="1543" cy="1360"/>
                  <a:chOff x="2290" y="2478"/>
                  <a:chExt cx="1543" cy="1360"/>
                </a:xfrm>
              </p:grpSpPr>
              <p:sp>
                <p:nvSpPr>
                  <p:cNvPr id="123" name="Line 45">
                    <a:extLst>
                      <a:ext uri="{FF2B5EF4-FFF2-40B4-BE49-F238E27FC236}">
                        <a16:creationId xmlns:a16="http://schemas.microsoft.com/office/drawing/2014/main" id="{A1D30A99-B9D1-4B30-8183-5883007B554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1" y="2478"/>
                    <a:ext cx="0" cy="8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 sz="1260"/>
                  </a:p>
                </p:txBody>
              </p:sp>
              <p:sp>
                <p:nvSpPr>
                  <p:cNvPr id="124" name="Line 46">
                    <a:extLst>
                      <a:ext uri="{FF2B5EF4-FFF2-40B4-BE49-F238E27FC236}">
                        <a16:creationId xmlns:a16="http://schemas.microsoft.com/office/drawing/2014/main" id="{844E2008-7844-41E5-A786-0865E4F5BF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1" y="3294"/>
                    <a:ext cx="86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 sz="1260"/>
                  </a:p>
                </p:txBody>
              </p:sp>
              <p:sp>
                <p:nvSpPr>
                  <p:cNvPr id="125" name="Line 47">
                    <a:extLst>
                      <a:ext uri="{FF2B5EF4-FFF2-40B4-BE49-F238E27FC236}">
                        <a16:creationId xmlns:a16="http://schemas.microsoft.com/office/drawing/2014/main" id="{351051E9-E47F-4857-BD52-4B74AB67BE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90" y="3294"/>
                    <a:ext cx="681" cy="544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 sz="1260"/>
                  </a:p>
                </p:txBody>
              </p:sp>
            </p:grpSp>
            <p:sp>
              <p:nvSpPr>
                <p:cNvPr id="120" name="Text Box 48">
                  <a:extLst>
                    <a:ext uri="{FF2B5EF4-FFF2-40B4-BE49-F238E27FC236}">
                      <a16:creationId xmlns:a16="http://schemas.microsoft.com/office/drawing/2014/main" id="{51FB0337-F435-4C79-BABC-2FA59C9984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72" y="3385"/>
                  <a:ext cx="185" cy="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GB" altLang="en-US" sz="126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x</a:t>
                  </a:r>
                  <a:endParaRPr lang="en-US" altLang="en-US" sz="126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" name="Text Box 49">
                  <a:extLst>
                    <a:ext uri="{FF2B5EF4-FFF2-40B4-BE49-F238E27FC236}">
                      <a16:creationId xmlns:a16="http://schemas.microsoft.com/office/drawing/2014/main" id="{28A24757-8532-45A4-A8E1-F66B271B4F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24" y="3067"/>
                  <a:ext cx="185" cy="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GB" altLang="en-US" sz="126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y</a:t>
                  </a:r>
                  <a:endParaRPr lang="en-US" altLang="en-US" sz="126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" name="Text Box 50">
                  <a:extLst>
                    <a:ext uri="{FF2B5EF4-FFF2-40B4-BE49-F238E27FC236}">
                      <a16:creationId xmlns:a16="http://schemas.microsoft.com/office/drawing/2014/main" id="{5E6C2BD5-DBD7-46A3-BB4D-D975C44157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0" y="2205"/>
                  <a:ext cx="185" cy="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GB" altLang="en-US" sz="126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z</a:t>
                  </a:r>
                  <a:endParaRPr lang="en-US" altLang="en-US" sz="126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26" name="Group 51">
            <a:extLst>
              <a:ext uri="{FF2B5EF4-FFF2-40B4-BE49-F238E27FC236}">
                <a16:creationId xmlns:a16="http://schemas.microsoft.com/office/drawing/2014/main" id="{07EF071A-0B98-472C-9AA8-2E8CF07D269A}"/>
              </a:ext>
            </a:extLst>
          </p:cNvPr>
          <p:cNvGrpSpPr>
            <a:grpSpLocks/>
          </p:cNvGrpSpPr>
          <p:nvPr/>
        </p:nvGrpSpPr>
        <p:grpSpPr bwMode="auto">
          <a:xfrm>
            <a:off x="5057827" y="2255714"/>
            <a:ext cx="1313066" cy="2226874"/>
            <a:chOff x="2200" y="1253"/>
            <a:chExt cx="1230" cy="2086"/>
          </a:xfrm>
        </p:grpSpPr>
        <p:sp>
          <p:nvSpPr>
            <p:cNvPr id="127" name="Line 52">
              <a:extLst>
                <a:ext uri="{FF2B5EF4-FFF2-40B4-BE49-F238E27FC236}">
                  <a16:creationId xmlns:a16="http://schemas.microsoft.com/office/drawing/2014/main" id="{99756226-3BF6-4F2B-BDA9-16AAABC2E6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9" y="1525"/>
              <a:ext cx="0" cy="1814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26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8" name="Object 3">
                  <a:extLst>
                    <a:ext uri="{FF2B5EF4-FFF2-40B4-BE49-F238E27FC236}">
                      <a16:creationId xmlns:a16="http://schemas.microsoft.com/office/drawing/2014/main" id="{8C587A4F-D2B3-49CB-A2F1-9260CA62F840}"/>
                    </a:ext>
                  </a:extLst>
                </p:cNvPr>
                <p:cNvSpPr txBox="1"/>
                <p:nvPr/>
              </p:nvSpPr>
              <p:spPr bwMode="auto">
                <a:xfrm>
                  <a:off x="2200" y="1253"/>
                  <a:ext cx="1230" cy="3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26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GB" sz="126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26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  <m:sub>
                            <m:r>
                              <a:rPr lang="en-GB" sz="126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GB" sz="126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26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GB" sz="126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26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  <m:sub>
                            <m:r>
                              <a:rPr lang="en-GB" sz="126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260" i="1">
                            <a:latin typeface="Cambria Math" panose="02040503050406030204" pitchFamily="18" charset="0"/>
                          </a:rPr>
                          <m:t>−2</m:t>
                        </m:r>
                        <m:d>
                          <m:dPr>
                            <m:ctrlPr>
                              <a:rPr lang="en-GB" sz="126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26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GB" sz="126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26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GB" sz="126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126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en-GB" sz="126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26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</m:d>
                        <m:acc>
                          <m:accPr>
                            <m:chr m:val="⃗"/>
                            <m:ctrlPr>
                              <a:rPr lang="en-GB" sz="126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26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lang="en-GB" sz="1260"/>
                </a:p>
              </p:txBody>
            </p:sp>
          </mc:Choice>
          <mc:Fallback>
            <p:sp>
              <p:nvSpPr>
                <p:cNvPr id="128" name="Object 3">
                  <a:extLst>
                    <a:ext uri="{FF2B5EF4-FFF2-40B4-BE49-F238E27FC236}">
                      <a16:creationId xmlns:a16="http://schemas.microsoft.com/office/drawing/2014/main" id="{8C587A4F-D2B3-49CB-A2F1-9260CA62F8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00" y="1253"/>
                  <a:ext cx="1230" cy="32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C2BE97D-8D16-4723-BA4F-1A29BB673367}"/>
              </a:ext>
            </a:extLst>
          </p:cNvPr>
          <p:cNvGrpSpPr/>
          <p:nvPr/>
        </p:nvGrpSpPr>
        <p:grpSpPr>
          <a:xfrm>
            <a:off x="3024177" y="1784932"/>
            <a:ext cx="2226873" cy="1745417"/>
            <a:chOff x="3024177" y="1784932"/>
            <a:chExt cx="2226873" cy="1745417"/>
          </a:xfrm>
        </p:grpSpPr>
        <p:sp>
          <p:nvSpPr>
            <p:cNvPr id="113" name="Text Box 38">
              <a:extLst>
                <a:ext uri="{FF2B5EF4-FFF2-40B4-BE49-F238E27FC236}">
                  <a16:creationId xmlns:a16="http://schemas.microsoft.com/office/drawing/2014/main" id="{5186E2C5-401B-409D-AC5E-82455529E8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8027" y="1784932"/>
              <a:ext cx="197865" cy="213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260">
                  <a:solidFill>
                    <a:srgbClr val="000000"/>
                  </a:solidFill>
                  <a:cs typeface="Arial" panose="020B0604020202020204" pitchFamily="34" charset="0"/>
                </a:rPr>
                <a:t>z</a:t>
              </a:r>
              <a:endParaRPr lang="en-US" altLang="en-US" sz="126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4" name="Text Box 39">
              <a:extLst>
                <a:ext uri="{FF2B5EF4-FFF2-40B4-BE49-F238E27FC236}">
                  <a16:creationId xmlns:a16="http://schemas.microsoft.com/office/drawing/2014/main" id="{74EF1062-A29F-4AA3-88FC-FDEDE7F405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177" y="2643228"/>
              <a:ext cx="197865" cy="213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260">
                  <a:solidFill>
                    <a:srgbClr val="000000"/>
                  </a:solidFill>
                  <a:cs typeface="Arial" panose="020B0604020202020204" pitchFamily="34" charset="0"/>
                </a:rPr>
                <a:t>x</a:t>
              </a:r>
              <a:endParaRPr lang="en-US" altLang="en-US" sz="126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279A8193-8AAA-4450-B57B-F7C078F86810}"/>
                </a:ext>
              </a:extLst>
            </p:cNvPr>
            <p:cNvGrpSpPr/>
            <p:nvPr/>
          </p:nvGrpSpPr>
          <p:grpSpPr>
            <a:xfrm>
              <a:off x="3144808" y="1965345"/>
              <a:ext cx="2106242" cy="1565004"/>
              <a:chOff x="3144808" y="1965345"/>
              <a:chExt cx="2106242" cy="1565004"/>
            </a:xfrm>
          </p:grpSpPr>
          <p:sp>
            <p:nvSpPr>
              <p:cNvPr id="78" name="Freeform 2">
                <a:extLst>
                  <a:ext uri="{FF2B5EF4-FFF2-40B4-BE49-F238E27FC236}">
                    <a16:creationId xmlns:a16="http://schemas.microsoft.com/office/drawing/2014/main" id="{FCC9A011-E381-431B-8DFD-4B9EA633B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808" y="1981358"/>
                <a:ext cx="1300255" cy="1548991"/>
              </a:xfrm>
              <a:custGeom>
                <a:avLst/>
                <a:gdLst>
                  <a:gd name="T0" fmla="*/ 171370606 w 1218"/>
                  <a:gd name="T1" fmla="*/ 2132052727 h 1451"/>
                  <a:gd name="T2" fmla="*/ 856853178 w 1218"/>
                  <a:gd name="T3" fmla="*/ 990422479 h 1451"/>
                  <a:gd name="T4" fmla="*/ 970259370 w 1218"/>
                  <a:gd name="T5" fmla="*/ 761087295 h 1451"/>
                  <a:gd name="T6" fmla="*/ 1885076913 w 1218"/>
                  <a:gd name="T7" fmla="*/ 531753897 h 1451"/>
                  <a:gd name="T8" fmla="*/ 2001004054 w 1218"/>
                  <a:gd name="T9" fmla="*/ 75604703 h 1451"/>
                  <a:gd name="T10" fmla="*/ 2147483647 w 1218"/>
                  <a:gd name="T11" fmla="*/ 75604703 h 1451"/>
                  <a:gd name="T12" fmla="*/ 2147483647 w 1218"/>
                  <a:gd name="T13" fmla="*/ 418346086 h 1451"/>
                  <a:gd name="T14" fmla="*/ 2147483647 w 1218"/>
                  <a:gd name="T15" fmla="*/ 877014667 h 1451"/>
                  <a:gd name="T16" fmla="*/ 2147483647 w 1218"/>
                  <a:gd name="T17" fmla="*/ 1562497085 h 1451"/>
                  <a:gd name="T18" fmla="*/ 1885076913 w 1218"/>
                  <a:gd name="T19" fmla="*/ 2132052727 h 1451"/>
                  <a:gd name="T20" fmla="*/ 1199594291 w 1218"/>
                  <a:gd name="T21" fmla="*/ 2147483647 h 1451"/>
                  <a:gd name="T22" fmla="*/ 171370606 w 1218"/>
                  <a:gd name="T23" fmla="*/ 2147483647 h 1451"/>
                  <a:gd name="T24" fmla="*/ 171370606 w 1218"/>
                  <a:gd name="T25" fmla="*/ 2147483647 h 1451"/>
                  <a:gd name="T26" fmla="*/ 57962802 w 1218"/>
                  <a:gd name="T27" fmla="*/ 2147483647 h 1451"/>
                  <a:gd name="T28" fmla="*/ 171370606 w 1218"/>
                  <a:gd name="T29" fmla="*/ 2132052727 h 14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18"/>
                  <a:gd name="T46" fmla="*/ 0 h 1451"/>
                  <a:gd name="T47" fmla="*/ 1218 w 1218"/>
                  <a:gd name="T48" fmla="*/ 1451 h 14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18" h="1451">
                    <a:moveTo>
                      <a:pt x="68" y="846"/>
                    </a:moveTo>
                    <a:cubicBezTo>
                      <a:pt x="121" y="763"/>
                      <a:pt x="287" y="484"/>
                      <a:pt x="340" y="393"/>
                    </a:cubicBezTo>
                    <a:cubicBezTo>
                      <a:pt x="393" y="302"/>
                      <a:pt x="317" y="332"/>
                      <a:pt x="385" y="302"/>
                    </a:cubicBezTo>
                    <a:cubicBezTo>
                      <a:pt x="453" y="272"/>
                      <a:pt x="680" y="256"/>
                      <a:pt x="748" y="211"/>
                    </a:cubicBezTo>
                    <a:cubicBezTo>
                      <a:pt x="816" y="166"/>
                      <a:pt x="726" y="60"/>
                      <a:pt x="794" y="30"/>
                    </a:cubicBezTo>
                    <a:cubicBezTo>
                      <a:pt x="862" y="0"/>
                      <a:pt x="1096" y="7"/>
                      <a:pt x="1157" y="30"/>
                    </a:cubicBezTo>
                    <a:cubicBezTo>
                      <a:pt x="1218" y="53"/>
                      <a:pt x="1172" y="113"/>
                      <a:pt x="1157" y="166"/>
                    </a:cubicBezTo>
                    <a:cubicBezTo>
                      <a:pt x="1142" y="219"/>
                      <a:pt x="1104" y="273"/>
                      <a:pt x="1066" y="348"/>
                    </a:cubicBezTo>
                    <a:cubicBezTo>
                      <a:pt x="1028" y="423"/>
                      <a:pt x="983" y="537"/>
                      <a:pt x="930" y="620"/>
                    </a:cubicBezTo>
                    <a:cubicBezTo>
                      <a:pt x="877" y="703"/>
                      <a:pt x="824" y="748"/>
                      <a:pt x="748" y="846"/>
                    </a:cubicBezTo>
                    <a:cubicBezTo>
                      <a:pt x="672" y="944"/>
                      <a:pt x="589" y="1111"/>
                      <a:pt x="476" y="1209"/>
                    </a:cubicBezTo>
                    <a:cubicBezTo>
                      <a:pt x="363" y="1307"/>
                      <a:pt x="136" y="1451"/>
                      <a:pt x="68" y="1436"/>
                    </a:cubicBezTo>
                    <a:cubicBezTo>
                      <a:pt x="0" y="1421"/>
                      <a:pt x="76" y="1210"/>
                      <a:pt x="68" y="1119"/>
                    </a:cubicBezTo>
                    <a:cubicBezTo>
                      <a:pt x="60" y="1028"/>
                      <a:pt x="23" y="937"/>
                      <a:pt x="23" y="892"/>
                    </a:cubicBezTo>
                    <a:cubicBezTo>
                      <a:pt x="23" y="847"/>
                      <a:pt x="15" y="929"/>
                      <a:pt x="68" y="846"/>
                    </a:cubicBezTo>
                    <a:close/>
                  </a:path>
                </a:pathLst>
              </a:custGeom>
              <a:solidFill>
                <a:schemeClr val="accent1">
                  <a:alpha val="49019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sz="1260"/>
              </a:p>
            </p:txBody>
          </p:sp>
          <p:grpSp>
            <p:nvGrpSpPr>
              <p:cNvPr id="79" name="Group 4">
                <a:extLst>
                  <a:ext uri="{FF2B5EF4-FFF2-40B4-BE49-F238E27FC236}">
                    <a16:creationId xmlns:a16="http://schemas.microsoft.com/office/drawing/2014/main" id="{344ECA31-6DCF-479E-B559-592FDBEAE6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69361" y="1965345"/>
                <a:ext cx="1161476" cy="1210583"/>
                <a:chOff x="431" y="981"/>
                <a:chExt cx="1088" cy="1134"/>
              </a:xfrm>
            </p:grpSpPr>
            <p:sp>
              <p:nvSpPr>
                <p:cNvPr id="80" name="Line 5">
                  <a:extLst>
                    <a:ext uri="{FF2B5EF4-FFF2-40B4-BE49-F238E27FC236}">
                      <a16:creationId xmlns:a16="http://schemas.microsoft.com/office/drawing/2014/main" id="{008009FF-C414-47DA-BA61-66983D68A9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4" y="981"/>
                  <a:ext cx="635" cy="81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260"/>
                </a:p>
              </p:txBody>
            </p:sp>
            <p:sp>
              <p:nvSpPr>
                <p:cNvPr id="81" name="Line 6">
                  <a:extLst>
                    <a:ext uri="{FF2B5EF4-FFF2-40B4-BE49-F238E27FC236}">
                      <a16:creationId xmlns:a16="http://schemas.microsoft.com/office/drawing/2014/main" id="{A49F8560-75E1-4238-8588-E26D4FEEDA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4" y="1797"/>
                  <a:ext cx="454" cy="31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260"/>
                </a:p>
              </p:txBody>
            </p:sp>
            <p:sp>
              <p:nvSpPr>
                <p:cNvPr id="82" name="Line 7">
                  <a:extLst>
                    <a:ext uri="{FF2B5EF4-FFF2-40B4-BE49-F238E27FC236}">
                      <a16:creationId xmlns:a16="http://schemas.microsoft.com/office/drawing/2014/main" id="{DCD14EEB-E4F1-454A-B52C-97F98BE898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1" y="1797"/>
                  <a:ext cx="453" cy="4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260"/>
                </a:p>
              </p:txBody>
            </p:sp>
          </p:grpSp>
          <p:sp>
            <p:nvSpPr>
              <p:cNvPr id="83" name="Text Box 8">
                <a:extLst>
                  <a:ext uri="{FF2B5EF4-FFF2-40B4-BE49-F238E27FC236}">
                    <a16:creationId xmlns:a16="http://schemas.microsoft.com/office/drawing/2014/main" id="{56B3DB8B-5BAA-423D-AE8E-DFE9A353D1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2429" y="2448937"/>
                <a:ext cx="138027" cy="213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fr-FR" altLang="en-US" sz="126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129" name="Group 54">
                <a:extLst>
                  <a:ext uri="{FF2B5EF4-FFF2-40B4-BE49-F238E27FC236}">
                    <a16:creationId xmlns:a16="http://schemas.microsoft.com/office/drawing/2014/main" id="{863A42BB-DBAC-4A01-8552-F1AEF5053D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2584" y="2303753"/>
                <a:ext cx="1888466" cy="968253"/>
                <a:chOff x="612" y="1298"/>
                <a:chExt cx="1769" cy="907"/>
              </a:xfrm>
            </p:grpSpPr>
            <p:sp>
              <p:nvSpPr>
                <p:cNvPr id="130" name="Line 55">
                  <a:extLst>
                    <a:ext uri="{FF2B5EF4-FFF2-40B4-BE49-F238E27FC236}">
                      <a16:creationId xmlns:a16="http://schemas.microsoft.com/office/drawing/2014/main" id="{7051003A-E18F-4B32-92E4-831649F197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4" y="1888"/>
                  <a:ext cx="408" cy="3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260"/>
                </a:p>
              </p:txBody>
            </p:sp>
            <p:sp>
              <p:nvSpPr>
                <p:cNvPr id="131" name="Line 56">
                  <a:extLst>
                    <a:ext uri="{FF2B5EF4-FFF2-40B4-BE49-F238E27FC236}">
                      <a16:creationId xmlns:a16="http://schemas.microsoft.com/office/drawing/2014/main" id="{1182A449-153C-4E33-8DF2-F4E59D5B59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2" y="2069"/>
                  <a:ext cx="454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260"/>
                </a:p>
              </p:txBody>
            </p:sp>
            <p:grpSp>
              <p:nvGrpSpPr>
                <p:cNvPr id="132" name="Group 57">
                  <a:extLst>
                    <a:ext uri="{FF2B5EF4-FFF2-40B4-BE49-F238E27FC236}">
                      <a16:creationId xmlns:a16="http://schemas.microsoft.com/office/drawing/2014/main" id="{1985972C-3520-43B5-A64B-41239832F9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56" y="1298"/>
                  <a:ext cx="1225" cy="635"/>
                  <a:chOff x="1156" y="1298"/>
                  <a:chExt cx="1225" cy="635"/>
                </a:xfrm>
              </p:grpSpPr>
              <p:grpSp>
                <p:nvGrpSpPr>
                  <p:cNvPr id="133" name="Group 58">
                    <a:extLst>
                      <a:ext uri="{FF2B5EF4-FFF2-40B4-BE49-F238E27FC236}">
                        <a16:creationId xmlns:a16="http://schemas.microsoft.com/office/drawing/2014/main" id="{A13B16B1-AB09-4746-84F9-97EFADF27A2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156" y="1298"/>
                    <a:ext cx="770" cy="635"/>
                    <a:chOff x="1156" y="1298"/>
                    <a:chExt cx="770" cy="635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35" name="Object 2">
                          <a:extLst>
                            <a:ext uri="{FF2B5EF4-FFF2-40B4-BE49-F238E27FC236}">
                              <a16:creationId xmlns:a16="http://schemas.microsoft.com/office/drawing/2014/main" id="{B29838A9-C7B1-4DFE-81F3-CA275EBCB608}"/>
                            </a:ext>
                          </a:extLst>
                        </p:cNvPr>
                        <p:cNvSpPr txBox="1"/>
                        <p:nvPr/>
                      </p:nvSpPr>
                      <p:spPr bwMode="auto">
                        <a:xfrm>
                          <a:off x="1292" y="1298"/>
                          <a:ext cx="634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normAutofit fontScale="32500" lnSpcReduction="20000"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26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GB" sz="126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126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sz="126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GB" sz="1260" i="1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sSub>
                                  <m:sSubPr>
                                    <m:ctrlPr>
                                      <a:rPr lang="en-GB" sz="126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6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126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GB" sz="126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GB" sz="126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6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126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GB" sz="1260" i="1">
                                    <a:latin typeface="Cambria Math" panose="02040503050406030204" pitchFamily="18" charset="0"/>
                                  </a:rPr>
                                  <m:t>,0)</m:t>
                                </m:r>
                              </m:oMath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GB" sz="126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26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  <m:r>
                                  <a:rPr lang="en-GB" sz="1260" i="1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sSub>
                                  <m:sSubPr>
                                    <m:ctrlPr>
                                      <a:rPr lang="en-GB" sz="126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6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126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GB" sz="126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GB" sz="126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6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126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GB" sz="1260" i="1">
                                    <a:latin typeface="Cambria Math" panose="02040503050406030204" pitchFamily="18" charset="0"/>
                                  </a:rPr>
                                  <m:t>≈1</m:t>
                                </m:r>
                                <m:r>
                                  <a:rPr lang="en-US" sz="126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GB" sz="126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26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26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GB" sz="126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260" dirty="0"/>
                        </a:p>
                      </p:txBody>
                    </p:sp>
                  </mc:Choice>
                  <mc:Fallback xmlns="">
                    <p:sp>
                      <p:nvSpPr>
                        <p:cNvPr id="135" name="Object 2">
                          <a:extLst>
                            <a:ext uri="{FF2B5EF4-FFF2-40B4-BE49-F238E27FC236}">
                              <a16:creationId xmlns:a16="http://schemas.microsoft.com/office/drawing/2014/main" id="{B29838A9-C7B1-4DFE-81F3-CA275EBCB608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1292" y="1298"/>
                          <a:ext cx="634" cy="231"/>
                        </a:xfrm>
                        <a:prstGeom prst="rect">
                          <a:avLst/>
                        </a:prstGeom>
                        <a:blipFill>
                          <a:blip r:embed="rId13"/>
                          <a:stretch>
                            <a:fillRect/>
                          </a:stretch>
                        </a:blipFill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r>
                            <a:rPr lang="en-GB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136" name="Line 60">
                      <a:extLst>
                        <a:ext uri="{FF2B5EF4-FFF2-40B4-BE49-F238E27FC236}">
                          <a16:creationId xmlns:a16="http://schemas.microsoft.com/office/drawing/2014/main" id="{47FBC646-4B9C-449D-A99C-13351645A93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6" y="1570"/>
                      <a:ext cx="318" cy="36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 sz="1260"/>
                    </a:p>
                  </p:txBody>
                </p:sp>
              </p:grpSp>
              <p:sp>
                <p:nvSpPr>
                  <p:cNvPr id="134" name="Text Box 61">
                    <a:extLst>
                      <a:ext uri="{FF2B5EF4-FFF2-40B4-BE49-F238E27FC236}">
                        <a16:creationId xmlns:a16="http://schemas.microsoft.com/office/drawing/2014/main" id="{052B6A44-9839-42F2-BDC4-B796A039E4C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7" y="1570"/>
                    <a:ext cx="1134" cy="1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 altLang="en-US" sz="1080" dirty="0">
                        <a:solidFill>
                          <a:srgbClr val="000000"/>
                        </a:solidFill>
                        <a:cs typeface="Arial" panose="020B0604020202020204" pitchFamily="34" charset="0"/>
                      </a:rPr>
                      <a:t>Energy, Intensity</a:t>
                    </a:r>
                    <a:endParaRPr lang="en-US" altLang="en-US" sz="108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7364534-3BAE-43B9-B859-E5A5719DC566}"/>
              </a:ext>
            </a:extLst>
          </p:cNvPr>
          <p:cNvGrpSpPr/>
          <p:nvPr/>
        </p:nvGrpSpPr>
        <p:grpSpPr>
          <a:xfrm>
            <a:off x="5590526" y="2546084"/>
            <a:ext cx="3235805" cy="1936504"/>
            <a:chOff x="5590526" y="2546084"/>
            <a:chExt cx="3235805" cy="1936504"/>
          </a:xfrm>
        </p:grpSpPr>
        <p:grpSp>
          <p:nvGrpSpPr>
            <p:cNvPr id="100" name="Group 25">
              <a:extLst>
                <a:ext uri="{FF2B5EF4-FFF2-40B4-BE49-F238E27FC236}">
                  <a16:creationId xmlns:a16="http://schemas.microsoft.com/office/drawing/2014/main" id="{9EE4A010-53BD-483C-9BCC-F307B89ED8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0897" y="2546084"/>
              <a:ext cx="2133999" cy="1888465"/>
              <a:chOff x="2971" y="1525"/>
              <a:chExt cx="1999" cy="1769"/>
            </a:xfrm>
          </p:grpSpPr>
          <p:grpSp>
            <p:nvGrpSpPr>
              <p:cNvPr id="101" name="Group 26">
                <a:extLst>
                  <a:ext uri="{FF2B5EF4-FFF2-40B4-BE49-F238E27FC236}">
                    <a16:creationId xmlns:a16="http://schemas.microsoft.com/office/drawing/2014/main" id="{630171A2-3037-4C63-AF20-47EBCF016D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1" y="1525"/>
                <a:ext cx="1999" cy="1769"/>
                <a:chOff x="2971" y="1525"/>
                <a:chExt cx="1999" cy="1769"/>
              </a:xfrm>
            </p:grpSpPr>
            <p:sp>
              <p:nvSpPr>
                <p:cNvPr id="107" name="Freeform 27">
                  <a:extLst>
                    <a:ext uri="{FF2B5EF4-FFF2-40B4-BE49-F238E27FC236}">
                      <a16:creationId xmlns:a16="http://schemas.microsoft.com/office/drawing/2014/main" id="{78ECAD30-6B1E-442D-A5E3-2B0003EC02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969" y="1752"/>
                  <a:ext cx="544" cy="862"/>
                </a:xfrm>
                <a:custGeom>
                  <a:avLst/>
                  <a:gdLst>
                    <a:gd name="T0" fmla="*/ 13 w 1218"/>
                    <a:gd name="T1" fmla="*/ 299 h 1451"/>
                    <a:gd name="T2" fmla="*/ 68 w 1218"/>
                    <a:gd name="T3" fmla="*/ 138 h 1451"/>
                    <a:gd name="T4" fmla="*/ 77 w 1218"/>
                    <a:gd name="T5" fmla="*/ 106 h 1451"/>
                    <a:gd name="T6" fmla="*/ 149 w 1218"/>
                    <a:gd name="T7" fmla="*/ 74 h 1451"/>
                    <a:gd name="T8" fmla="*/ 159 w 1218"/>
                    <a:gd name="T9" fmla="*/ 11 h 1451"/>
                    <a:gd name="T10" fmla="*/ 231 w 1218"/>
                    <a:gd name="T11" fmla="*/ 11 h 1451"/>
                    <a:gd name="T12" fmla="*/ 231 w 1218"/>
                    <a:gd name="T13" fmla="*/ 59 h 1451"/>
                    <a:gd name="T14" fmla="*/ 213 w 1218"/>
                    <a:gd name="T15" fmla="*/ 123 h 1451"/>
                    <a:gd name="T16" fmla="*/ 185 w 1218"/>
                    <a:gd name="T17" fmla="*/ 219 h 1451"/>
                    <a:gd name="T18" fmla="*/ 149 w 1218"/>
                    <a:gd name="T19" fmla="*/ 299 h 1451"/>
                    <a:gd name="T20" fmla="*/ 95 w 1218"/>
                    <a:gd name="T21" fmla="*/ 427 h 1451"/>
                    <a:gd name="T22" fmla="*/ 13 w 1218"/>
                    <a:gd name="T23" fmla="*/ 507 h 1451"/>
                    <a:gd name="T24" fmla="*/ 13 w 1218"/>
                    <a:gd name="T25" fmla="*/ 395 h 1451"/>
                    <a:gd name="T26" fmla="*/ 4 w 1218"/>
                    <a:gd name="T27" fmla="*/ 315 h 1451"/>
                    <a:gd name="T28" fmla="*/ 13 w 1218"/>
                    <a:gd name="T29" fmla="*/ 299 h 145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218"/>
                    <a:gd name="T46" fmla="*/ 0 h 1451"/>
                    <a:gd name="T47" fmla="*/ 1218 w 1218"/>
                    <a:gd name="T48" fmla="*/ 1451 h 145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218" h="1451">
                      <a:moveTo>
                        <a:pt x="68" y="846"/>
                      </a:moveTo>
                      <a:cubicBezTo>
                        <a:pt x="121" y="763"/>
                        <a:pt x="287" y="484"/>
                        <a:pt x="340" y="393"/>
                      </a:cubicBezTo>
                      <a:cubicBezTo>
                        <a:pt x="393" y="302"/>
                        <a:pt x="317" y="332"/>
                        <a:pt x="385" y="302"/>
                      </a:cubicBezTo>
                      <a:cubicBezTo>
                        <a:pt x="453" y="272"/>
                        <a:pt x="680" y="256"/>
                        <a:pt x="748" y="211"/>
                      </a:cubicBezTo>
                      <a:cubicBezTo>
                        <a:pt x="816" y="166"/>
                        <a:pt x="726" y="60"/>
                        <a:pt x="794" y="30"/>
                      </a:cubicBezTo>
                      <a:cubicBezTo>
                        <a:pt x="862" y="0"/>
                        <a:pt x="1096" y="7"/>
                        <a:pt x="1157" y="30"/>
                      </a:cubicBezTo>
                      <a:cubicBezTo>
                        <a:pt x="1218" y="53"/>
                        <a:pt x="1172" y="113"/>
                        <a:pt x="1157" y="166"/>
                      </a:cubicBezTo>
                      <a:cubicBezTo>
                        <a:pt x="1142" y="219"/>
                        <a:pt x="1104" y="273"/>
                        <a:pt x="1066" y="348"/>
                      </a:cubicBezTo>
                      <a:cubicBezTo>
                        <a:pt x="1028" y="423"/>
                        <a:pt x="983" y="537"/>
                        <a:pt x="930" y="620"/>
                      </a:cubicBezTo>
                      <a:cubicBezTo>
                        <a:pt x="877" y="703"/>
                        <a:pt x="824" y="748"/>
                        <a:pt x="748" y="846"/>
                      </a:cubicBezTo>
                      <a:cubicBezTo>
                        <a:pt x="672" y="944"/>
                        <a:pt x="589" y="1111"/>
                        <a:pt x="476" y="1209"/>
                      </a:cubicBezTo>
                      <a:cubicBezTo>
                        <a:pt x="363" y="1307"/>
                        <a:pt x="136" y="1451"/>
                        <a:pt x="68" y="1436"/>
                      </a:cubicBezTo>
                      <a:cubicBezTo>
                        <a:pt x="0" y="1421"/>
                        <a:pt x="76" y="1210"/>
                        <a:pt x="68" y="1119"/>
                      </a:cubicBezTo>
                      <a:cubicBezTo>
                        <a:pt x="60" y="1028"/>
                        <a:pt x="23" y="937"/>
                        <a:pt x="23" y="892"/>
                      </a:cubicBezTo>
                      <a:cubicBezTo>
                        <a:pt x="23" y="847"/>
                        <a:pt x="15" y="929"/>
                        <a:pt x="68" y="846"/>
                      </a:cubicBezTo>
                      <a:close/>
                    </a:path>
                  </a:pathLst>
                </a:custGeom>
                <a:solidFill>
                  <a:schemeClr val="accent1">
                    <a:alpha val="4901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sz="1260"/>
                </a:p>
              </p:txBody>
            </p:sp>
            <p:sp>
              <p:nvSpPr>
                <p:cNvPr id="108" name="Line 28">
                  <a:extLst>
                    <a:ext uri="{FF2B5EF4-FFF2-40B4-BE49-F238E27FC236}">
                      <a16:creationId xmlns:a16="http://schemas.microsoft.com/office/drawing/2014/main" id="{4E42566D-22FE-4DE4-8B19-83EFFD311C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71" y="1888"/>
                  <a:ext cx="1814" cy="14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260"/>
                </a:p>
              </p:txBody>
            </p:sp>
            <p:sp>
              <p:nvSpPr>
                <p:cNvPr id="109" name="Text Box 29">
                  <a:extLst>
                    <a:ext uri="{FF2B5EF4-FFF2-40B4-BE49-F238E27FC236}">
                      <a16:creationId xmlns:a16="http://schemas.microsoft.com/office/drawing/2014/main" id="{4A6D3CC3-8B6A-4328-A404-5BCB363F6F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85" y="1525"/>
                  <a:ext cx="185" cy="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GB" altLang="en-US" sz="126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y</a:t>
                  </a:r>
                  <a:endParaRPr lang="en-US" altLang="en-US" sz="126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" name="Text Box 30">
                  <a:extLst>
                    <a:ext uri="{FF2B5EF4-FFF2-40B4-BE49-F238E27FC236}">
                      <a16:creationId xmlns:a16="http://schemas.microsoft.com/office/drawing/2014/main" id="{A25CBEE3-D84D-4EC9-AED7-10A8C0AF38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78" y="1661"/>
                  <a:ext cx="185" cy="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GB" altLang="en-US" sz="126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z</a:t>
                  </a:r>
                  <a:endParaRPr lang="en-US" altLang="en-US" sz="126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" name="Text Box 31">
                  <a:extLst>
                    <a:ext uri="{FF2B5EF4-FFF2-40B4-BE49-F238E27FC236}">
                      <a16:creationId xmlns:a16="http://schemas.microsoft.com/office/drawing/2014/main" id="{E19CF9E0-CFB0-483C-854D-6AC65AD6BD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50" y="2568"/>
                  <a:ext cx="185" cy="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GB" altLang="en-US" sz="126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x</a:t>
                  </a:r>
                  <a:endParaRPr lang="en-US" altLang="en-US" sz="126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2" name="Group 32">
                <a:extLst>
                  <a:ext uri="{FF2B5EF4-FFF2-40B4-BE49-F238E27FC236}">
                    <a16:creationId xmlns:a16="http://schemas.microsoft.com/office/drawing/2014/main" id="{89FCDE61-11CD-42A1-97DF-1FDCF5DDE5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75" y="1642"/>
                <a:ext cx="1172" cy="1139"/>
                <a:chOff x="3775" y="1642"/>
                <a:chExt cx="1172" cy="1139"/>
              </a:xfrm>
            </p:grpSpPr>
            <p:sp>
              <p:nvSpPr>
                <p:cNvPr id="103" name="Line 33">
                  <a:extLst>
                    <a:ext uri="{FF2B5EF4-FFF2-40B4-BE49-F238E27FC236}">
                      <a16:creationId xmlns:a16="http://schemas.microsoft.com/office/drawing/2014/main" id="{C7C57C62-3CB7-4D9A-9917-59EFA155DF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900000" flipV="1">
                  <a:off x="4435" y="1642"/>
                  <a:ext cx="512" cy="65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260"/>
                </a:p>
              </p:txBody>
            </p:sp>
            <p:sp>
              <p:nvSpPr>
                <p:cNvPr id="104" name="Line 34">
                  <a:extLst>
                    <a:ext uri="{FF2B5EF4-FFF2-40B4-BE49-F238E27FC236}">
                      <a16:creationId xmlns:a16="http://schemas.microsoft.com/office/drawing/2014/main" id="{23261BBB-8D10-4594-930F-4147B7ABD7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900000" flipH="1">
                  <a:off x="4232" y="2200"/>
                  <a:ext cx="66" cy="47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260"/>
                </a:p>
              </p:txBody>
            </p:sp>
            <p:sp>
              <p:nvSpPr>
                <p:cNvPr id="105" name="Line 35">
                  <a:extLst>
                    <a:ext uri="{FF2B5EF4-FFF2-40B4-BE49-F238E27FC236}">
                      <a16:creationId xmlns:a16="http://schemas.microsoft.com/office/drawing/2014/main" id="{1C68EA50-DD15-4FAE-992F-7436E77B27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900000" flipH="1" flipV="1">
                  <a:off x="4047" y="1951"/>
                  <a:ext cx="348" cy="22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260"/>
                </a:p>
              </p:txBody>
            </p:sp>
            <p:sp>
              <p:nvSpPr>
                <p:cNvPr id="106" name="Text Box 36">
                  <a:extLst>
                    <a:ext uri="{FF2B5EF4-FFF2-40B4-BE49-F238E27FC236}">
                      <a16:creationId xmlns:a16="http://schemas.microsoft.com/office/drawing/2014/main" id="{631288F6-94D1-4E18-AF26-285BA31A3A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75" y="2581"/>
                  <a:ext cx="192" cy="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GB" altLang="en-US" sz="126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q</a:t>
                  </a:r>
                  <a:endParaRPr lang="en-US" altLang="en-US" sz="126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12" name="Line 37">
              <a:extLst>
                <a:ext uri="{FF2B5EF4-FFF2-40B4-BE49-F238E27FC236}">
                  <a16:creationId xmlns:a16="http://schemas.microsoft.com/office/drawing/2014/main" id="{E0362BE4-EF5C-4BD0-8996-04B07B0730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90526" y="3030743"/>
              <a:ext cx="1451845" cy="1451845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260"/>
            </a:p>
          </p:txBody>
        </p:sp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AD6F3869-8820-4AE7-9BD2-5DBE044A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885091" y="3030743"/>
              <a:ext cx="941240" cy="844205"/>
            </a:xfrm>
            <a:prstGeom prst="rect">
              <a:avLst/>
            </a:prstGeom>
          </p:spPr>
        </p:pic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F171043-1E41-42FA-B896-9F5AA281BC4F}"/>
              </a:ext>
            </a:extLst>
          </p:cNvPr>
          <p:cNvGrpSpPr/>
          <p:nvPr/>
        </p:nvGrpSpPr>
        <p:grpSpPr>
          <a:xfrm>
            <a:off x="5880895" y="4434549"/>
            <a:ext cx="1298545" cy="834276"/>
            <a:chOff x="5880895" y="4434549"/>
            <a:chExt cx="1298545" cy="834276"/>
          </a:xfrm>
        </p:grpSpPr>
        <p:graphicFrame>
          <p:nvGraphicFramePr>
            <p:cNvPr id="88" name="Object 5">
              <a:extLst>
                <a:ext uri="{FF2B5EF4-FFF2-40B4-BE49-F238E27FC236}">
                  <a16:creationId xmlns:a16="http://schemas.microsoft.com/office/drawing/2014/main" id="{6E9E696D-385D-41D4-9189-5A7CAAD6831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6768436"/>
                </p:ext>
              </p:extLst>
            </p:nvPr>
          </p:nvGraphicFramePr>
          <p:xfrm>
            <a:off x="6889071" y="4857825"/>
            <a:ext cx="290369" cy="41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7" name="Equation" r:id="rId15" imgW="152280" imgH="139680" progId="Equation.DSMT4">
                    <p:embed/>
                  </p:oleObj>
                </mc:Choice>
                <mc:Fallback>
                  <p:oleObj name="Equation" r:id="rId15" imgW="152280" imgH="139680" progId="Equation.DSMT4">
                    <p:embed/>
                    <p:pic>
                      <p:nvPicPr>
                        <p:cNvPr id="18" name="Object 5">
                          <a:extLst>
                            <a:ext uri="{FF2B5EF4-FFF2-40B4-BE49-F238E27FC236}">
                              <a16:creationId xmlns:a16="http://schemas.microsoft.com/office/drawing/2014/main" id="{4673EB9D-6A44-4200-9645-F7C9F1CD597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9071" y="4857825"/>
                          <a:ext cx="290369" cy="41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" name="AutoShape 21">
              <a:extLst>
                <a:ext uri="{FF2B5EF4-FFF2-40B4-BE49-F238E27FC236}">
                  <a16:creationId xmlns:a16="http://schemas.microsoft.com/office/drawing/2014/main" id="{E35113A1-2ABE-418E-AFAC-05669AC56A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98868">
              <a:off x="6655390" y="4788159"/>
              <a:ext cx="291437" cy="348016"/>
            </a:xfrm>
            <a:prstGeom prst="curvedDownArrow">
              <a:avLst>
                <a:gd name="adj1" fmla="val 20000"/>
                <a:gd name="adj2" fmla="val 40000"/>
                <a:gd name="adj3" fmla="val 3980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GB" altLang="en-US" sz="1260"/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6A6549D-5E6E-42E2-A827-28759B184DB3}"/>
                </a:ext>
              </a:extLst>
            </p:cNvPr>
            <p:cNvCxnSpPr>
              <a:stCxn id="124" idx="0"/>
            </p:cNvCxnSpPr>
            <p:nvPr/>
          </p:nvCxnSpPr>
          <p:spPr>
            <a:xfrm>
              <a:off x="5880895" y="4434549"/>
              <a:ext cx="858299" cy="58073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439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1FFF6-7C30-44D8-8766-CED263C94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User Support / Teaching / OASYS schools</a:t>
            </a:r>
            <a:endParaRPr lang="en-GB" cap="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326BC-40E2-41A6-84A4-1F50498A2F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20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812A4-5CE8-4901-9ECC-E16BC86E3F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noProof="0"/>
              <a:t>HPXM2025  M. Sanchez del Rio  </a:t>
            </a:r>
            <a:endParaRPr lang="en-US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7F5A04-6A29-4249-9FC0-26652A46F24A}"/>
              </a:ext>
            </a:extLst>
          </p:cNvPr>
          <p:cNvSpPr txBox="1"/>
          <p:nvPr/>
        </p:nvSpPr>
        <p:spPr>
          <a:xfrm>
            <a:off x="198001" y="981470"/>
            <a:ext cx="512191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 Grenoble (ESRF) 2019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II Lemont IL (ANL) 2019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III Berkeley (LBNL) 2023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  <a:hlinkClick r:id="rId2"/>
              </a:rPr>
              <a:t>https://github.com/oasys-kit/bloms2023</a:t>
            </a:r>
            <a:endParaRPr lang="en-US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IV Hamburg (DESY) 2025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  <a:hlinkClick r:id="rId3"/>
              </a:rPr>
              <a:t>https://github.com/oasys-kit/oasys_school_desy 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…</a:t>
            </a:r>
            <a:endParaRPr lang="en-GB" b="1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08B924-C7A5-4FA2-A924-993ECB380D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757" y="1895711"/>
            <a:ext cx="4218201" cy="28121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ADDB3B-216E-4F0B-99CE-ADA435FBC5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492" y="763212"/>
            <a:ext cx="3370509" cy="226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31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1FFF6-7C30-44D8-8766-CED263C94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Summary / Conclusions</a:t>
            </a:r>
            <a:endParaRPr lang="en-GB" cap="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326BC-40E2-41A6-84A4-1F50498A2F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21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812A4-5CE8-4901-9ECC-E16BC86E3F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noProof="0"/>
              <a:t>HPXM2025  M. Sanchez del Rio  </a:t>
            </a:r>
            <a:endParaRPr lang="en-US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7F5A04-6A29-4249-9FC0-26652A46F24A}"/>
              </a:ext>
            </a:extLst>
          </p:cNvPr>
          <p:cNvSpPr txBox="1"/>
          <p:nvPr/>
        </p:nvSpPr>
        <p:spPr>
          <a:xfrm>
            <a:off x="539552" y="913284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SHADOW version 4 is a python-based new version, completely rebuilt, of the traditional ray tracing code by Franco </a:t>
            </a:r>
            <a:r>
              <a:rPr lang="en-US" b="1" dirty="0" err="1">
                <a:solidFill>
                  <a:schemeClr val="accent2"/>
                </a:solidFill>
              </a:rPr>
              <a:t>Cerrina</a:t>
            </a:r>
            <a:br>
              <a:rPr lang="en-US" b="1" dirty="0">
                <a:solidFill>
                  <a:schemeClr val="accent2"/>
                </a:solidFill>
              </a:rPr>
            </a:br>
            <a:endParaRPr lang="en-US" b="1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It is fully integrated in the OASYS ecosystem</a:t>
            </a:r>
            <a:br>
              <a:rPr lang="en-US" b="1" dirty="0">
                <a:solidFill>
                  <a:schemeClr val="accent2"/>
                </a:solidFill>
              </a:rPr>
            </a:br>
            <a:endParaRPr lang="en-US" b="1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Sustainable software (maintainable, reusable, open source, documented, with tests, </a:t>
            </a:r>
            <a:r>
              <a:rPr lang="en-US" b="1" i="1" dirty="0">
                <a:solidFill>
                  <a:schemeClr val="accent2"/>
                </a:solidFill>
              </a:rPr>
              <a:t>funding support</a:t>
            </a:r>
            <a:r>
              <a:rPr lang="en-US" b="1" dirty="0">
                <a:solidFill>
                  <a:schemeClr val="accent2"/>
                </a:solidFill>
              </a:rPr>
              <a:t>, reproducible, adaptable)</a:t>
            </a:r>
            <a:br>
              <a:rPr lang="en-US" b="1" dirty="0">
                <a:solidFill>
                  <a:schemeClr val="accent2"/>
                </a:solidFill>
              </a:rPr>
            </a:br>
            <a:endParaRPr lang="en-US" b="1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We encourage users and developers to try it, use it, and play with it.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We are open for collaborations and further developments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1A59AB-4012-4F5F-8FC4-DAE4A0369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72" y="3894080"/>
            <a:ext cx="5076056" cy="168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8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08C3-A814-431F-AEC3-3BB5371D2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4E4A9-E623-4B6A-97CB-672A866B0F5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22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1B71B-E520-44F3-B2EA-BF8A341B4E3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noProof="0"/>
              <a:t>HPXM2025  M. Sanchez del Rio  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64113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0D3F6C-C3C5-4759-B700-94AF6806D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209428"/>
            <a:ext cx="4653586" cy="26236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18CD0F-9319-4D18-8EC8-869DCA47FA36}"/>
              </a:ext>
            </a:extLst>
          </p:cNvPr>
          <p:cNvSpPr txBox="1"/>
          <p:nvPr/>
        </p:nvSpPr>
        <p:spPr>
          <a:xfrm>
            <a:off x="107504" y="678505"/>
            <a:ext cx="8568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Corrects ray tracing considering scattering and diffraction when the beam has a high coherence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Includes scattering by </a:t>
            </a:r>
            <a:r>
              <a:rPr lang="en-US" sz="2000" dirty="0" err="1"/>
              <a:t>o.e.’s</a:t>
            </a:r>
            <a:r>
              <a:rPr lang="en-US" sz="2000" dirty="0"/>
              <a:t> boundaries (slits, mirrors, gratings, lenses)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Manages the surface error (delegated from </a:t>
            </a:r>
            <a:r>
              <a:rPr lang="en-US" sz="2000" dirty="0" err="1"/>
              <a:t>o.e</a:t>
            </a:r>
            <a:r>
              <a:rPr lang="en-US" sz="2000" dirty="0"/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Fully rewritten code</a:t>
            </a:r>
            <a:r>
              <a:rPr lang="en-US" sz="2000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Scriptable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none" dirty="0"/>
              <a:t>Shadow4: advanced tools – Hybrid</a:t>
            </a:r>
            <a:r>
              <a:rPr lang="en-US" sz="2400" cap="none" baseline="30000" dirty="0"/>
              <a:t>1</a:t>
            </a:r>
            <a:r>
              <a:rPr lang="en-US" sz="2400" cap="none" dirty="0"/>
              <a:t> method</a:t>
            </a:r>
            <a:endParaRPr lang="en-GB" sz="2400" cap="none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3048A67-E027-410D-92BE-BCF3C8DB91F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HPXM2025  M. Sanchez del Rio  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2A6B6DD-BF88-4498-99A8-D4503C1498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733122C9-A0B9-462F-8757-0847AD287B63}" type="slidenum">
              <a:rPr lang="en-US" noProof="0" smtClean="0"/>
              <a:pPr/>
              <a:t>23</a:t>
            </a:fld>
            <a:endParaRPr lang="en-US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AA08FC-40F5-4A16-9BA5-E3653AA0FB6C}"/>
              </a:ext>
            </a:extLst>
          </p:cNvPr>
          <p:cNvSpPr txBox="1"/>
          <p:nvPr/>
        </p:nvSpPr>
        <p:spPr>
          <a:xfrm>
            <a:off x="1102850" y="4833096"/>
            <a:ext cx="5174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[1] Shi </a:t>
            </a:r>
            <a:r>
              <a:rPr lang="en-US" sz="1400" i="1" dirty="0"/>
              <a:t>et al.</a:t>
            </a:r>
            <a:r>
              <a:rPr lang="en-US" sz="1400" dirty="0"/>
              <a:t> 2014 </a:t>
            </a:r>
            <a:r>
              <a:rPr lang="en-US" sz="1400" dirty="0">
                <a:hlinkClick r:id="rId3"/>
              </a:rPr>
              <a:t>https://doi.org/10.1107/S160057751400650X</a:t>
            </a:r>
            <a:endParaRPr lang="en-US" sz="1400" dirty="0"/>
          </a:p>
          <a:p>
            <a:r>
              <a:rPr lang="en-US" sz="1400" dirty="0"/>
              <a:t>[2] </a:t>
            </a:r>
            <a:r>
              <a:rPr lang="en-US" sz="1400" dirty="0">
                <a:hlinkClick r:id="rId4"/>
              </a:rPr>
              <a:t>https://github.com/oasys-kit/shadow4-advanced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00789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21912B-CF7E-4671-9CB8-A49F28255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067" y="1232413"/>
            <a:ext cx="7952159" cy="288084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EF6F8D6-AB5C-40EB-BC39-C1EE2AD242CB}"/>
              </a:ext>
            </a:extLst>
          </p:cNvPr>
          <p:cNvGrpSpPr/>
          <p:nvPr/>
        </p:nvGrpSpPr>
        <p:grpSpPr>
          <a:xfrm rot="10800000">
            <a:off x="2203331" y="2713484"/>
            <a:ext cx="1864613" cy="314444"/>
            <a:chOff x="2166948" y="21256352"/>
            <a:chExt cx="3296184" cy="771534"/>
          </a:xfrm>
          <a:solidFill>
            <a:srgbClr val="ED7703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B998586-B42B-4491-8D92-5FBA21EB5153}"/>
                </a:ext>
              </a:extLst>
            </p:cNvPr>
            <p:cNvSpPr/>
            <p:nvPr/>
          </p:nvSpPr>
          <p:spPr>
            <a:xfrm>
              <a:off x="2166948" y="21257865"/>
              <a:ext cx="2813076" cy="7700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A9540C64-5610-4B7B-B708-862ED92FEA20}"/>
                </a:ext>
              </a:extLst>
            </p:cNvPr>
            <p:cNvSpPr/>
            <p:nvPr/>
          </p:nvSpPr>
          <p:spPr>
            <a:xfrm rot="5400000">
              <a:off x="4835811" y="21400564"/>
              <a:ext cx="771534" cy="48310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6FC723-466F-4712-AC08-C2028CC6A6B3}"/>
              </a:ext>
            </a:extLst>
          </p:cNvPr>
          <p:cNvGrpSpPr/>
          <p:nvPr/>
        </p:nvGrpSpPr>
        <p:grpSpPr>
          <a:xfrm>
            <a:off x="13448" y="3479160"/>
            <a:ext cx="1203652" cy="314444"/>
            <a:chOff x="2166948" y="21256352"/>
            <a:chExt cx="3296184" cy="77153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65C6FB-066B-4688-B36F-DA409BFCE799}"/>
                </a:ext>
              </a:extLst>
            </p:cNvPr>
            <p:cNvSpPr/>
            <p:nvPr/>
          </p:nvSpPr>
          <p:spPr>
            <a:xfrm>
              <a:off x="2166948" y="21257865"/>
              <a:ext cx="2813076" cy="7700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C3B96ED1-6B3E-4CC0-B880-A444C290EF67}"/>
                </a:ext>
              </a:extLst>
            </p:cNvPr>
            <p:cNvSpPr/>
            <p:nvPr/>
          </p:nvSpPr>
          <p:spPr>
            <a:xfrm rot="5400000">
              <a:off x="4835811" y="21400564"/>
              <a:ext cx="771534" cy="48310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26B87B-B078-423D-A9B4-F197DFAA0101}"/>
              </a:ext>
            </a:extLst>
          </p:cNvPr>
          <p:cNvGrpSpPr/>
          <p:nvPr/>
        </p:nvGrpSpPr>
        <p:grpSpPr>
          <a:xfrm>
            <a:off x="7623" y="1834475"/>
            <a:ext cx="1324017" cy="314444"/>
            <a:chOff x="2166948" y="21256352"/>
            <a:chExt cx="3296184" cy="77153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F0F03A-65DF-4182-BCB7-91325B6EADE5}"/>
                </a:ext>
              </a:extLst>
            </p:cNvPr>
            <p:cNvSpPr/>
            <p:nvPr/>
          </p:nvSpPr>
          <p:spPr>
            <a:xfrm>
              <a:off x="2166948" y="21257865"/>
              <a:ext cx="2813076" cy="7700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7FD3BD3-7782-424D-A53C-D8EA01AFDE2A}"/>
                </a:ext>
              </a:extLst>
            </p:cNvPr>
            <p:cNvSpPr/>
            <p:nvPr/>
          </p:nvSpPr>
          <p:spPr>
            <a:xfrm rot="5400000">
              <a:off x="4835811" y="21400564"/>
              <a:ext cx="771534" cy="48310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FF171E-D029-46C9-A1FA-BB454D4CEAD1}"/>
              </a:ext>
            </a:extLst>
          </p:cNvPr>
          <p:cNvGrpSpPr/>
          <p:nvPr/>
        </p:nvGrpSpPr>
        <p:grpSpPr>
          <a:xfrm>
            <a:off x="6764219" y="2727722"/>
            <a:ext cx="1864613" cy="314444"/>
            <a:chOff x="2166948" y="21256352"/>
            <a:chExt cx="3296184" cy="771534"/>
          </a:xfrm>
          <a:solidFill>
            <a:srgbClr val="ED7703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37EE6F-5F74-4599-B5F8-4CDFE5FE6CE0}"/>
                </a:ext>
              </a:extLst>
            </p:cNvPr>
            <p:cNvSpPr/>
            <p:nvPr/>
          </p:nvSpPr>
          <p:spPr>
            <a:xfrm>
              <a:off x="2166948" y="21257865"/>
              <a:ext cx="2813076" cy="7700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6BD3268-E333-4C43-85AE-EE40DD7F9763}"/>
                </a:ext>
              </a:extLst>
            </p:cNvPr>
            <p:cNvSpPr/>
            <p:nvPr/>
          </p:nvSpPr>
          <p:spPr>
            <a:xfrm rot="5400000">
              <a:off x="4835811" y="21400564"/>
              <a:ext cx="771534" cy="48310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none" dirty="0"/>
              <a:t>Shadow4: beta testers are welcomed!</a:t>
            </a:r>
            <a:endParaRPr lang="en-GB" sz="2400" cap="none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3048A67-E027-410D-92BE-BCF3C8DB91F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HPXM2025  M. Sanchez del Rio  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2A6B6DD-BF88-4498-99A8-D4503C1498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24</a:t>
            </a:fld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1740C2-3318-42B9-9ABC-F7AE494CD770}"/>
              </a:ext>
            </a:extLst>
          </p:cNvPr>
          <p:cNvSpPr/>
          <p:nvPr/>
        </p:nvSpPr>
        <p:spPr>
          <a:xfrm>
            <a:off x="1414725" y="4383305"/>
            <a:ext cx="6314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Send issues in </a:t>
            </a:r>
            <a:r>
              <a:rPr lang="en-US" dirty="0">
                <a:hlinkClick r:id="rId3"/>
              </a:rPr>
              <a:t>https://github.com/oasys-kit/shadow4/issues</a:t>
            </a:r>
            <a:r>
              <a:rPr lang="en-US" dirty="0"/>
              <a:t> 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B99D4B-EFE2-4B9D-B49A-3DB193B325FB}"/>
              </a:ext>
            </a:extLst>
          </p:cNvPr>
          <p:cNvSpPr txBox="1"/>
          <p:nvPr/>
        </p:nvSpPr>
        <p:spPr>
          <a:xfrm>
            <a:off x="0" y="1824619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Shadow3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9249DC-44D1-46E4-9FA7-D3BD5D4FA7CF}"/>
              </a:ext>
            </a:extLst>
          </p:cNvPr>
          <p:cNvSpPr txBox="1"/>
          <p:nvPr/>
        </p:nvSpPr>
        <p:spPr>
          <a:xfrm>
            <a:off x="-24927" y="3443579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Shadow4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5497D-7027-4239-9537-3B7321CADA2D}"/>
              </a:ext>
            </a:extLst>
          </p:cNvPr>
          <p:cNvSpPr txBox="1"/>
          <p:nvPr/>
        </p:nvSpPr>
        <p:spPr>
          <a:xfrm>
            <a:off x="2417903" y="2672834"/>
            <a:ext cx="1611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beam converter</a:t>
            </a:r>
            <a:endParaRPr lang="en-GB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FECA9D-DEC5-4E60-8382-BB7A8A946874}"/>
              </a:ext>
            </a:extLst>
          </p:cNvPr>
          <p:cNvSpPr txBox="1"/>
          <p:nvPr/>
        </p:nvSpPr>
        <p:spPr>
          <a:xfrm>
            <a:off x="6781767" y="2703071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matching results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26731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7A24E-4FF0-4DC7-866B-728D1B68C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2800" dirty="0"/>
              <a:t>Ray Tracing and Geometrical Optics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0AA82-F2EE-45A4-819E-0212130E53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7380B-9282-455C-A67B-100C75BDF3A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noProof="0"/>
              <a:t>HPXM2025  M. Sanchez del Rio  </a:t>
            </a:r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D657C2-E1F1-48AD-9553-316D9D5F399C}"/>
              </a:ext>
            </a:extLst>
          </p:cNvPr>
          <p:cNvSpPr/>
          <p:nvPr/>
        </p:nvSpPr>
        <p:spPr>
          <a:xfrm>
            <a:off x="164770" y="530963"/>
            <a:ext cx="55801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</a:rPr>
              <a:t>Applications:</a:t>
            </a:r>
          </a:p>
          <a:p>
            <a:endParaRPr lang="en-US" sz="12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</a:rPr>
              <a:t>Determine beam characteristics: shape, size, divergence, and focal spot.</a:t>
            </a:r>
            <a:b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</a:rPr>
            </a:br>
            <a:endParaRPr lang="en-US" sz="12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</a:rPr>
              <a:t>Determine spectral resolution.</a:t>
            </a:r>
          </a:p>
          <a:p>
            <a:endParaRPr lang="en-US" sz="12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</a:rPr>
              <a:t>Optimize optical alignment and component positioning.</a:t>
            </a:r>
          </a:p>
          <a:p>
            <a:endParaRPr lang="en-US" sz="12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</a:rPr>
              <a:t>Diagnose aberrations or misalignments.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1AE510-37D7-4D9E-9AFB-65A57A7CF9F4}"/>
              </a:ext>
            </a:extLst>
          </p:cNvPr>
          <p:cNvGrpSpPr/>
          <p:nvPr/>
        </p:nvGrpSpPr>
        <p:grpSpPr>
          <a:xfrm>
            <a:off x="5744881" y="2276152"/>
            <a:ext cx="3104854" cy="929149"/>
            <a:chOff x="179512" y="862168"/>
            <a:chExt cx="8876909" cy="26564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77EF11C-4645-42A6-A1D0-CF4E06E61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06764" y="2136588"/>
              <a:ext cx="1045882" cy="104588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CEDF20-2276-4CBE-8385-28202B17C59E}"/>
                </a:ext>
              </a:extLst>
            </p:cNvPr>
            <p:cNvGrpSpPr/>
            <p:nvPr/>
          </p:nvGrpSpPr>
          <p:grpSpPr>
            <a:xfrm>
              <a:off x="179512" y="862168"/>
              <a:ext cx="8876909" cy="2656478"/>
              <a:chOff x="179512" y="862168"/>
              <a:chExt cx="8876909" cy="2656478"/>
            </a:xfrm>
          </p:grpSpPr>
          <p:sp>
            <p:nvSpPr>
              <p:cNvPr id="11" name="Right Arrow 5">
                <a:extLst>
                  <a:ext uri="{FF2B5EF4-FFF2-40B4-BE49-F238E27FC236}">
                    <a16:creationId xmlns:a16="http://schemas.microsoft.com/office/drawing/2014/main" id="{A0894993-4FD9-4035-B5CA-92C4BB8C7504}"/>
                  </a:ext>
                </a:extLst>
              </p:cNvPr>
              <p:cNvSpPr/>
              <p:nvPr/>
            </p:nvSpPr>
            <p:spPr>
              <a:xfrm>
                <a:off x="1986469" y="2165039"/>
                <a:ext cx="5759820" cy="983982"/>
              </a:xfrm>
              <a:prstGeom prst="rightArrow">
                <a:avLst/>
              </a:prstGeom>
              <a:solidFill>
                <a:schemeClr val="accent2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996FDFC-6D68-470C-9D6C-4F5C95A24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9512" y="1860175"/>
                <a:ext cx="1658471" cy="1658471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9EF70C-48F4-4010-864B-28024C5C7C37}"/>
                  </a:ext>
                </a:extLst>
              </p:cNvPr>
              <p:cNvSpPr txBox="1"/>
              <p:nvPr/>
            </p:nvSpPr>
            <p:spPr>
              <a:xfrm>
                <a:off x="1257903" y="862168"/>
                <a:ext cx="7798518" cy="10559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DLSR:   </a:t>
                </a:r>
                <a:r>
                  <a:rPr kumimoji="0" lang="en-US" b="1" i="0" u="none" strike="noStrike" cap="none" spc="0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CohFract</a:t>
                </a:r>
                <a:r>
                  <a:rPr kumimoji="0" lang="en-US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=100%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25E47F-5CF6-4473-88FC-E82915E9E7F3}"/>
              </a:ext>
            </a:extLst>
          </p:cNvPr>
          <p:cNvGrpSpPr/>
          <p:nvPr/>
        </p:nvGrpSpPr>
        <p:grpSpPr>
          <a:xfrm>
            <a:off x="5739552" y="3290984"/>
            <a:ext cx="3057029" cy="1504123"/>
            <a:chOff x="179512" y="1860175"/>
            <a:chExt cx="8673134" cy="4267365"/>
          </a:xfrm>
        </p:grpSpPr>
        <p:sp>
          <p:nvSpPr>
            <p:cNvPr id="15" name="Bent Arrow 6">
              <a:extLst>
                <a:ext uri="{FF2B5EF4-FFF2-40B4-BE49-F238E27FC236}">
                  <a16:creationId xmlns:a16="http://schemas.microsoft.com/office/drawing/2014/main" id="{49AAAB05-D578-46A4-9287-C5F8E99F73C0}"/>
                </a:ext>
              </a:extLst>
            </p:cNvPr>
            <p:cNvSpPr/>
            <p:nvPr/>
          </p:nvSpPr>
          <p:spPr>
            <a:xfrm rot="5400000">
              <a:off x="3048001" y="1299888"/>
              <a:ext cx="2480237" cy="4482351"/>
            </a:xfrm>
            <a:prstGeom prst="ben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Right Arrow 5">
              <a:extLst>
                <a:ext uri="{FF2B5EF4-FFF2-40B4-BE49-F238E27FC236}">
                  <a16:creationId xmlns:a16="http://schemas.microsoft.com/office/drawing/2014/main" id="{FED40639-121C-4E22-9FDE-5CABBE7DDB88}"/>
                </a:ext>
              </a:extLst>
            </p:cNvPr>
            <p:cNvSpPr/>
            <p:nvPr/>
          </p:nvSpPr>
          <p:spPr>
            <a:xfrm>
              <a:off x="2046943" y="2510121"/>
              <a:ext cx="5617884" cy="179291"/>
            </a:xfrm>
            <a:prstGeom prst="rightArrow">
              <a:avLst/>
            </a:prstGeom>
            <a:solidFill>
              <a:schemeClr val="accent2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2228AE3-37E5-447D-A10D-4A528D908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06764" y="2136588"/>
              <a:ext cx="1045882" cy="104588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55FF874-3465-4567-8F6E-CBDC62D26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28285" y="4866986"/>
              <a:ext cx="1260554" cy="126055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FBA16C3-8085-490F-9EE9-35EB2A6AC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512" y="1860175"/>
              <a:ext cx="1658471" cy="1658471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3DBDD06-4B00-47FD-B73D-E58DC2579827}"/>
              </a:ext>
            </a:extLst>
          </p:cNvPr>
          <p:cNvSpPr/>
          <p:nvPr/>
        </p:nvSpPr>
        <p:spPr>
          <a:xfrm>
            <a:off x="404780" y="3340784"/>
            <a:ext cx="5580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</a:rPr>
              <a:t>EBS-ESRF: coherence fraction at 10-100 keV: 1-10%</a:t>
            </a:r>
          </a:p>
          <a:p>
            <a:endParaRPr lang="en-US" sz="1200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D343CF-EF2C-4BDA-B02E-DC7F4C586F8F}"/>
              </a:ext>
            </a:extLst>
          </p:cNvPr>
          <p:cNvSpPr/>
          <p:nvPr/>
        </p:nvSpPr>
        <p:spPr>
          <a:xfrm>
            <a:off x="198001" y="4113413"/>
            <a:ext cx="9375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C000"/>
                </a:solidFill>
                <a:latin typeface="Arial" panose="020B0604020202020204" pitchFamily="34" charset="0"/>
              </a:rPr>
              <a:t>Software (synchrotron world):</a:t>
            </a:r>
          </a:p>
          <a:p>
            <a:r>
              <a:rPr lang="en-US" sz="1200" dirty="0">
                <a:solidFill>
                  <a:srgbClr val="FFC000"/>
                </a:solidFill>
                <a:latin typeface="Arial" panose="020B0604020202020204" pitchFamily="34" charset="0"/>
              </a:rPr>
              <a:t>SHADOW: </a:t>
            </a:r>
            <a:r>
              <a:rPr lang="en-US" sz="1200" dirty="0">
                <a:solidFill>
                  <a:srgbClr val="FFC000"/>
                </a:solidFill>
                <a:latin typeface="Arial" panose="020B0604020202020204" pitchFamily="34" charset="0"/>
                <a:hlinkClick r:id="rId5"/>
              </a:rPr>
              <a:t>https://github.com/oasys-kit/shadow4</a:t>
            </a:r>
            <a:r>
              <a:rPr lang="en-US" sz="1200" dirty="0">
                <a:solidFill>
                  <a:srgbClr val="FFC000"/>
                </a:solidFill>
                <a:latin typeface="Arial" panose="020B0604020202020204" pitchFamily="34" charset="0"/>
              </a:rPr>
              <a:t>  </a:t>
            </a:r>
          </a:p>
          <a:p>
            <a:r>
              <a:rPr lang="en-US" sz="1200" dirty="0">
                <a:solidFill>
                  <a:srgbClr val="FFC000"/>
                </a:solidFill>
                <a:latin typeface="Arial" panose="020B0604020202020204" pitchFamily="34" charset="0"/>
              </a:rPr>
              <a:t>XRT:          </a:t>
            </a:r>
            <a:r>
              <a:rPr lang="en-US" sz="1200" dirty="0">
                <a:solidFill>
                  <a:srgbClr val="FFC000"/>
                </a:solidFill>
                <a:latin typeface="Arial" panose="020B0604020202020204" pitchFamily="34" charset="0"/>
                <a:hlinkClick r:id="rId6"/>
              </a:rPr>
              <a:t>https://github.com/kklmn/xrt</a:t>
            </a:r>
            <a:r>
              <a:rPr lang="en-US" sz="1200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200" dirty="0" err="1">
                <a:solidFill>
                  <a:srgbClr val="FFC000"/>
                </a:solidFill>
                <a:latin typeface="Arial" panose="020B0604020202020204" pitchFamily="34" charset="0"/>
              </a:rPr>
              <a:t>McXtrace</a:t>
            </a:r>
            <a:r>
              <a:rPr lang="en-US" sz="1200" dirty="0">
                <a:solidFill>
                  <a:srgbClr val="FFC000"/>
                </a:solidFill>
                <a:latin typeface="Arial" panose="020B0604020202020204" pitchFamily="34" charset="0"/>
              </a:rPr>
              <a:t>:  </a:t>
            </a:r>
            <a:r>
              <a:rPr lang="en-US" sz="1200" dirty="0">
                <a:solidFill>
                  <a:srgbClr val="FFC000"/>
                </a:solidFill>
                <a:latin typeface="Arial" panose="020B0604020202020204" pitchFamily="34" charset="0"/>
                <a:hlinkClick r:id="rId7"/>
              </a:rPr>
              <a:t>https://www.mcxtrace.org</a:t>
            </a:r>
            <a:r>
              <a:rPr lang="en-US" sz="1200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200" dirty="0">
                <a:solidFill>
                  <a:srgbClr val="FFC000"/>
                </a:solidFill>
                <a:latin typeface="Arial" panose="020B0604020202020204" pitchFamily="34" charset="0"/>
              </a:rPr>
              <a:t>RAY and RAY-UI Franz </a:t>
            </a:r>
            <a:r>
              <a:rPr lang="en-US" sz="1200" dirty="0" err="1">
                <a:solidFill>
                  <a:srgbClr val="FFC000"/>
                </a:solidFill>
                <a:latin typeface="Arial" panose="020B0604020202020204" pitchFamily="34" charset="0"/>
              </a:rPr>
              <a:t>Schaefers</a:t>
            </a:r>
            <a:r>
              <a:rPr lang="en-US" sz="1200" dirty="0">
                <a:solidFill>
                  <a:srgbClr val="FFC000"/>
                </a:solidFill>
                <a:latin typeface="Arial" panose="020B0604020202020204" pitchFamily="34" charset="0"/>
              </a:rPr>
              <a:t> et al. </a:t>
            </a:r>
            <a:r>
              <a:rPr lang="en-US" sz="1100" dirty="0">
                <a:solidFill>
                  <a:srgbClr val="FFC000"/>
                </a:solidFill>
                <a:latin typeface="Arial" panose="020B0604020202020204" pitchFamily="34" charset="0"/>
                <a:hlinkClick r:id="rId8"/>
              </a:rPr>
              <a:t>https://www.helmholtz-berlin.de/forschung/oe/np/optik-strahlrohre/arbeitsgebiete/ray_en.html</a:t>
            </a:r>
            <a:r>
              <a:rPr lang="en-US" sz="1100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202122"/>
                </a:solidFill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BF7F85-B870-4300-A4F6-2FB87896CF0D}"/>
              </a:ext>
            </a:extLst>
          </p:cNvPr>
          <p:cNvSpPr/>
          <p:nvPr/>
        </p:nvSpPr>
        <p:spPr>
          <a:xfrm>
            <a:off x="262864" y="2384006"/>
            <a:ext cx="5580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FFC000"/>
                </a:solidFill>
                <a:latin typeface="Arial" panose="020B0604020202020204" pitchFamily="34" charset="0"/>
              </a:rPr>
              <a:t>Limitations:</a:t>
            </a:r>
          </a:p>
          <a:p>
            <a:endParaRPr lang="en-US" sz="1200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r>
              <a:rPr lang="en-US" sz="1200" dirty="0">
                <a:solidFill>
                  <a:srgbClr val="FFC000"/>
                </a:solidFill>
                <a:latin typeface="Arial" panose="020B0604020202020204" pitchFamily="34" charset="0"/>
              </a:rPr>
              <a:t>    Pure ray tracing doesn’t account for coherence, diffraction, or interference </a:t>
            </a:r>
          </a:p>
        </p:txBody>
      </p:sp>
    </p:spTree>
    <p:extLst>
      <p:ext uri="{BB962C8B-B14F-4D97-AF65-F5344CB8AC3E}">
        <p14:creationId xmlns:p14="http://schemas.microsoft.com/office/powerpoint/2010/main" val="229771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727200" y="97416"/>
            <a:ext cx="8236800" cy="5539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spAutoFit/>
          </a:bodyPr>
          <a:lstStyle/>
          <a:p>
            <a:pPr>
              <a:buNone/>
            </a:pPr>
            <a:r>
              <a:rPr lang="en" sz="2400" dirty="0"/>
              <a:t>40 </a:t>
            </a:r>
            <a:r>
              <a:rPr lang="en-GB" sz="2400" dirty="0"/>
              <a:t>YEARS OF </a:t>
            </a:r>
            <a:r>
              <a:rPr lang="en" sz="2400" dirty="0"/>
              <a:t>Shadow</a:t>
            </a:r>
            <a:endParaRPr sz="2400" dirty="0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3119FCC1-88D6-260B-C853-871C6BA66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3873421" y="2425459"/>
            <a:ext cx="1293920" cy="3291401"/>
          </a:xfrm>
          <a:prstGeom prst="rect">
            <a:avLst/>
          </a:prstGeom>
          <a:noFill/>
          <a:ln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2914C2-3777-AA7C-3057-711E40384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5400000">
            <a:off x="4360777" y="3422875"/>
            <a:ext cx="180306" cy="3006150"/>
          </a:xfrm>
          <a:prstGeom prst="rect">
            <a:avLst/>
          </a:prstGeom>
          <a:noFill/>
          <a:ln/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4AD44AC5-2DEE-748B-FD8D-E158A29A0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803270" y="1098593"/>
            <a:ext cx="1224136" cy="1773329"/>
          </a:xfrm>
          <a:prstGeom prst="rect">
            <a:avLst/>
          </a:prstGeom>
          <a:noFill/>
          <a:ln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4A9F8C-D7DD-985D-56EC-51C0C7F3A5F0}"/>
              </a:ext>
            </a:extLst>
          </p:cNvPr>
          <p:cNvSpPr txBox="1"/>
          <p:nvPr/>
        </p:nvSpPr>
        <p:spPr>
          <a:xfrm>
            <a:off x="3210039" y="2933805"/>
            <a:ext cx="264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Franco </a:t>
            </a:r>
            <a:r>
              <a:rPr lang="en-US" dirty="0" err="1"/>
              <a:t>Cerrina</a:t>
            </a:r>
            <a:r>
              <a:rPr lang="en-US" dirty="0"/>
              <a:t> (♰2010)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12326-E943-4E76-9C37-2816A03C34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HPXM2025  M. Sanchez del Rio 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E6F9A2-A865-40E1-BA0A-FF0337931E2F}"/>
              </a:ext>
            </a:extLst>
          </p:cNvPr>
          <p:cNvSpPr txBox="1"/>
          <p:nvPr/>
        </p:nvSpPr>
        <p:spPr>
          <a:xfrm>
            <a:off x="323529" y="65421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SHADOW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34417B-5C81-47F6-8D3C-51B55C77A9A3}"/>
              </a:ext>
            </a:extLst>
          </p:cNvPr>
          <p:cNvSpPr txBox="1"/>
          <p:nvPr/>
        </p:nvSpPr>
        <p:spPr>
          <a:xfrm>
            <a:off x="6065564" y="927696"/>
            <a:ext cx="2898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9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M. Sanchez del Rio, et </a:t>
            </a:r>
            <a:r>
              <a:rPr lang="en-US" sz="900" i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al.J</a:t>
            </a:r>
            <a:r>
              <a:rPr lang="en-US" sz="9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</a:t>
            </a:r>
            <a:r>
              <a:rPr lang="en-US" sz="900" i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Synchr</a:t>
            </a:r>
            <a:r>
              <a:rPr lang="en-US" sz="9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Rad.</a:t>
            </a:r>
            <a:r>
              <a:rPr lang="en-US" sz="9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18</a:t>
            </a:r>
            <a:r>
              <a:rPr lang="en-US" sz="9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(2011) </a:t>
            </a:r>
            <a:r>
              <a:rPr lang="en-US" sz="900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http://dx.doi.org/10.1107/S0909049511026306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3C854D-83B4-4CBB-8449-4BC24DBB88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146" y="3357243"/>
            <a:ext cx="2683784" cy="19836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9F190D-4B47-48E2-AC8D-AD85B4BF10D1}"/>
              </a:ext>
            </a:extLst>
          </p:cNvPr>
          <p:cNvSpPr txBox="1"/>
          <p:nvPr/>
        </p:nvSpPr>
        <p:spPr>
          <a:xfrm>
            <a:off x="6776323" y="1994292"/>
            <a:ext cx="152343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9300"/>
                </a:solidFill>
              </a:rPr>
              <a:t>Python  API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775C43-5A80-47EC-98AB-1991A3B3D777}"/>
              </a:ext>
            </a:extLst>
          </p:cNvPr>
          <p:cNvSpPr txBox="1"/>
          <p:nvPr/>
        </p:nvSpPr>
        <p:spPr>
          <a:xfrm>
            <a:off x="6660233" y="2895461"/>
            <a:ext cx="175560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9300"/>
                </a:solidFill>
              </a:rPr>
              <a:t>XOP/</a:t>
            </a:r>
            <a:r>
              <a:rPr lang="en-US" sz="1600" dirty="0" err="1">
                <a:solidFill>
                  <a:srgbClr val="FF9300"/>
                </a:solidFill>
              </a:rPr>
              <a:t>ShadowVUI</a:t>
            </a:r>
            <a:endParaRPr lang="en-US" sz="1600" dirty="0">
              <a:solidFill>
                <a:srgbClr val="FF9300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80EA89F-1B94-4102-B524-D49EB1162D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1043" y="3844923"/>
            <a:ext cx="754127" cy="67628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FD584-E7B4-44BC-B805-09664AAC75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747182-988C-4034-8967-C9D5F68C5B5C}"/>
              </a:ext>
            </a:extLst>
          </p:cNvPr>
          <p:cNvSpPr txBox="1"/>
          <p:nvPr/>
        </p:nvSpPr>
        <p:spPr>
          <a:xfrm>
            <a:off x="6382901" y="1378511"/>
            <a:ext cx="2263761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9300"/>
                </a:solidFill>
              </a:rPr>
              <a:t>Kernel (Fortran9x)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7F2F8F-4164-41BA-A5F5-2F7175057F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272" y="3571290"/>
            <a:ext cx="2693543" cy="16624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284893-BF46-4B36-8405-EA17E242973E}"/>
              </a:ext>
            </a:extLst>
          </p:cNvPr>
          <p:cNvSpPr txBox="1"/>
          <p:nvPr/>
        </p:nvSpPr>
        <p:spPr>
          <a:xfrm>
            <a:off x="35496" y="1023547"/>
            <a:ext cx="2857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Generic ray tracing package for optics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Specialized in SR (storage ring sources, grazing optics, crystals…)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Helped to most 2-4</a:t>
            </a:r>
            <a:r>
              <a:rPr lang="en-US" sz="1600" baseline="30000" dirty="0"/>
              <a:t>th</a:t>
            </a:r>
            <a:r>
              <a:rPr lang="en-US" sz="1600" dirty="0"/>
              <a:t> generations of SR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Used/cited in a huge number of papers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5B4453-1AD9-4FB5-89EE-24E4AD83A4DE}"/>
              </a:ext>
            </a:extLst>
          </p:cNvPr>
          <p:cNvSpPr txBox="1"/>
          <p:nvPr/>
        </p:nvSpPr>
        <p:spPr>
          <a:xfrm>
            <a:off x="2944094" y="712025"/>
            <a:ext cx="1971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SHADOW 1 &amp; 2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1E02F9-68A9-47D0-B9AE-764C99AEC536}"/>
              </a:ext>
            </a:extLst>
          </p:cNvPr>
          <p:cNvSpPr txBox="1"/>
          <p:nvPr/>
        </p:nvSpPr>
        <p:spPr>
          <a:xfrm>
            <a:off x="6096923" y="712025"/>
            <a:ext cx="148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SHADOW3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401541-A2B4-43EC-BE2D-05A3B7A30A28}"/>
              </a:ext>
            </a:extLst>
          </p:cNvPr>
          <p:cNvSpPr txBox="1"/>
          <p:nvPr/>
        </p:nvSpPr>
        <p:spPr>
          <a:xfrm>
            <a:off x="2868096" y="5147063"/>
            <a:ext cx="35753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SHADOW1 1984-1990 VAX-VMS mainframes</a:t>
            </a:r>
          </a:p>
          <a:p>
            <a:r>
              <a:rPr lang="en-US" sz="1100" dirty="0"/>
              <a:t>SHADOW2 1990-2010 Unix </a:t>
            </a:r>
            <a:r>
              <a:rPr lang="en-US" sz="1100" dirty="0" err="1"/>
              <a:t>workstations+Windows</a:t>
            </a:r>
            <a:endParaRPr lang="en-GB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4F190E-C2FA-467E-B02F-857DEFA09B0A}"/>
              </a:ext>
            </a:extLst>
          </p:cNvPr>
          <p:cNvSpPr txBox="1"/>
          <p:nvPr/>
        </p:nvSpPr>
        <p:spPr>
          <a:xfrm rot="19885755">
            <a:off x="2892994" y="3880500"/>
            <a:ext cx="3028393" cy="769441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Teaching about the birth of synchrotron light:</a:t>
            </a:r>
          </a:p>
          <a:p>
            <a:r>
              <a:rPr lang="en-US" sz="1100" dirty="0"/>
              <a:t>the role of Frascati and a missed opportunity</a:t>
            </a:r>
          </a:p>
          <a:p>
            <a:r>
              <a:rPr lang="en-US" sz="1100" dirty="0"/>
              <a:t>G. </a:t>
            </a:r>
            <a:r>
              <a:rPr lang="en-US" sz="1100" dirty="0" err="1"/>
              <a:t>Margaritondo</a:t>
            </a:r>
            <a:endParaRPr lang="en-GB" sz="1100" dirty="0">
              <a:hlinkClick r:id="rId10"/>
            </a:endParaRPr>
          </a:p>
          <a:p>
            <a:r>
              <a:rPr lang="en-GB" sz="1100" dirty="0">
                <a:hlinkClick r:id="rId10"/>
              </a:rPr>
              <a:t>https://doi.org/10.1107/S160057752400300X</a:t>
            </a:r>
            <a:r>
              <a:rPr lang="en-GB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868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23" grpId="0" animBg="1"/>
      <p:bldP spid="21" grpId="0" animBg="1"/>
      <p:bldP spid="19" grpId="0"/>
      <p:bldP spid="20" grpId="0"/>
      <p:bldP spid="6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97388-33F7-48B8-8980-3F9F958AD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OASYS – ShadowOui (2014)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D071B8-07FC-446B-B93E-42C70D16F9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13A74-A5D6-43F9-9022-6B9EC2EC450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noProof="0"/>
              <a:t>HPXM2025  M. Sanchez del Rio  </a:t>
            </a:r>
            <a:endParaRPr lang="en-US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2F50C6-EA29-4265-A69F-E8540FCD3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66" y="3320465"/>
            <a:ext cx="3448487" cy="1651534"/>
          </a:xfrm>
          <a:prstGeom prst="rect">
            <a:avLst/>
          </a:prstGeom>
        </p:spPr>
      </p:pic>
      <p:pic>
        <p:nvPicPr>
          <p:cNvPr id="6" name="Image 2">
            <a:extLst>
              <a:ext uri="{FF2B5EF4-FFF2-40B4-BE49-F238E27FC236}">
                <a16:creationId xmlns:a16="http://schemas.microsoft.com/office/drawing/2014/main" id="{49C6F2A0-1EAB-4BCB-87B1-76BC4BFF6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681" y="1002386"/>
            <a:ext cx="3176627" cy="190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7BA8B8-4476-4AD3-B1E3-566037509A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10" r="53764" b="25998"/>
          <a:stretch/>
        </p:blipFill>
        <p:spPr>
          <a:xfrm>
            <a:off x="4424913" y="960846"/>
            <a:ext cx="1287622" cy="1584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CD6FAD-849D-4349-8454-3BDF98DBC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841194"/>
            <a:ext cx="2313837" cy="16891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58A80B-7103-4C1B-89CF-2DEC8C4086F4}"/>
              </a:ext>
            </a:extLst>
          </p:cNvPr>
          <p:cNvSpPr txBox="1"/>
          <p:nvPr/>
        </p:nvSpPr>
        <p:spPr>
          <a:xfrm>
            <a:off x="471012" y="5002692"/>
            <a:ext cx="375615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FF9300"/>
                </a:solidFill>
              </a:rPr>
              <a:t>ShadowOUI</a:t>
            </a:r>
            <a:r>
              <a:rPr lang="en-US" sz="1800" dirty="0">
                <a:solidFill>
                  <a:srgbClr val="FF9300"/>
                </a:solidFill>
              </a:rPr>
              <a:t> = Shadow3 in OASYS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E92B72-DF0E-44C6-ADB5-ED944723EACF}"/>
              </a:ext>
            </a:extLst>
          </p:cNvPr>
          <p:cNvSpPr txBox="1"/>
          <p:nvPr/>
        </p:nvSpPr>
        <p:spPr>
          <a:xfrm>
            <a:off x="6804248" y="2585539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Luca Rebuffi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769DC7-98EF-4161-A097-B8B83CAE9A68}"/>
              </a:ext>
            </a:extLst>
          </p:cNvPr>
          <p:cNvSpPr txBox="1"/>
          <p:nvPr/>
        </p:nvSpPr>
        <p:spPr>
          <a:xfrm>
            <a:off x="3690001" y="2564087"/>
            <a:ext cx="299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Manuel Sanchez Del Rio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FDF18FC-AC50-44BB-A1E1-B05E2E1BEEC7}"/>
              </a:ext>
            </a:extLst>
          </p:cNvPr>
          <p:cNvGrpSpPr/>
          <p:nvPr/>
        </p:nvGrpSpPr>
        <p:grpSpPr>
          <a:xfrm>
            <a:off x="4452300" y="3184642"/>
            <a:ext cx="3743516" cy="2102790"/>
            <a:chOff x="-96897" y="686483"/>
            <a:chExt cx="5533099" cy="310802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C632DBF-56C4-41FC-A889-DE04972F1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5566" y="2740187"/>
              <a:ext cx="1000636" cy="500318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BB1A139-9DC5-47C3-983B-2F863E951F50}"/>
                </a:ext>
              </a:extLst>
            </p:cNvPr>
            <p:cNvGrpSpPr/>
            <p:nvPr/>
          </p:nvGrpSpPr>
          <p:grpSpPr>
            <a:xfrm>
              <a:off x="2612219" y="686483"/>
              <a:ext cx="839006" cy="386671"/>
              <a:chOff x="647564" y="1346765"/>
              <a:chExt cx="839006" cy="386671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8D292C5-BED6-465D-A380-8D652E7DE1B2}"/>
                  </a:ext>
                </a:extLst>
              </p:cNvPr>
              <p:cNvSpPr txBox="1"/>
              <p:nvPr/>
            </p:nvSpPr>
            <p:spPr>
              <a:xfrm>
                <a:off x="683568" y="1346765"/>
                <a:ext cx="803002" cy="3866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SRW</a:t>
                </a:r>
              </a:p>
            </p:txBody>
          </p:sp>
          <p:sp>
            <p:nvSpPr>
              <p:cNvPr id="59" name="Rounded Rectangle 9">
                <a:extLst>
                  <a:ext uri="{FF2B5EF4-FFF2-40B4-BE49-F238E27FC236}">
                    <a16:creationId xmlns:a16="http://schemas.microsoft.com/office/drawing/2014/main" id="{ECBD4768-83BE-48D5-A0E3-FF6902435FDC}"/>
                  </a:ext>
                </a:extLst>
              </p:cNvPr>
              <p:cNvSpPr/>
              <p:nvPr/>
            </p:nvSpPr>
            <p:spPr>
              <a:xfrm>
                <a:off x="647564" y="1350214"/>
                <a:ext cx="792088" cy="365883"/>
              </a:xfrm>
              <a:prstGeom prst="roundRect">
                <a:avLst>
                  <a:gd name="adj" fmla="val 42974"/>
                </a:avLst>
              </a:prstGeom>
              <a:noFill/>
              <a:ln w="57150">
                <a:solidFill>
                  <a:srgbClr val="BEC0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336D3F6-A241-4AE3-9D41-75D5C2EBAF28}"/>
                </a:ext>
              </a:extLst>
            </p:cNvPr>
            <p:cNvGrpSpPr/>
            <p:nvPr/>
          </p:nvGrpSpPr>
          <p:grpSpPr>
            <a:xfrm>
              <a:off x="1078629" y="783805"/>
              <a:ext cx="1152128" cy="409417"/>
              <a:chOff x="647564" y="1346765"/>
              <a:chExt cx="792088" cy="399360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1877549-9097-4268-9335-F7F235D85C8A}"/>
                  </a:ext>
                </a:extLst>
              </p:cNvPr>
              <p:cNvSpPr txBox="1"/>
              <p:nvPr/>
            </p:nvSpPr>
            <p:spPr>
              <a:xfrm>
                <a:off x="683568" y="1346765"/>
                <a:ext cx="720080" cy="399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XOPPY</a:t>
                </a:r>
              </a:p>
            </p:txBody>
          </p:sp>
          <p:sp>
            <p:nvSpPr>
              <p:cNvPr id="57" name="Rounded Rectangle 12">
                <a:extLst>
                  <a:ext uri="{FF2B5EF4-FFF2-40B4-BE49-F238E27FC236}">
                    <a16:creationId xmlns:a16="http://schemas.microsoft.com/office/drawing/2014/main" id="{22C36FBD-631B-4D3E-A194-C166A80682CF}"/>
                  </a:ext>
                </a:extLst>
              </p:cNvPr>
              <p:cNvSpPr/>
              <p:nvPr/>
            </p:nvSpPr>
            <p:spPr>
              <a:xfrm>
                <a:off x="647564" y="1350214"/>
                <a:ext cx="792088" cy="365883"/>
              </a:xfrm>
              <a:prstGeom prst="roundRect">
                <a:avLst>
                  <a:gd name="adj" fmla="val 42974"/>
                </a:avLst>
              </a:prstGeom>
              <a:noFill/>
              <a:ln w="57150">
                <a:solidFill>
                  <a:srgbClr val="FDD4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37563CE-E46A-447A-BA61-5D8017A69599}"/>
                </a:ext>
              </a:extLst>
            </p:cNvPr>
            <p:cNvCxnSpPr>
              <a:stCxn id="59" idx="2"/>
              <a:endCxn id="48" idx="0"/>
            </p:cNvCxnSpPr>
            <p:nvPr/>
          </p:nvCxnSpPr>
          <p:spPr>
            <a:xfrm>
              <a:off x="3008263" y="1055815"/>
              <a:ext cx="128906" cy="1403060"/>
            </a:xfrm>
            <a:prstGeom prst="straightConnector1">
              <a:avLst/>
            </a:prstGeom>
            <a:ln w="57150">
              <a:solidFill>
                <a:srgbClr val="BEC0D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0C9AC6D-8F0C-41AF-B74F-099BA741FF1C}"/>
                </a:ext>
              </a:extLst>
            </p:cNvPr>
            <p:cNvCxnSpPr/>
            <p:nvPr/>
          </p:nvCxnSpPr>
          <p:spPr>
            <a:xfrm>
              <a:off x="1895869" y="1182202"/>
              <a:ext cx="796171" cy="1117909"/>
            </a:xfrm>
            <a:prstGeom prst="straightConnector1">
              <a:avLst/>
            </a:prstGeom>
            <a:ln w="57150">
              <a:solidFill>
                <a:srgbClr val="FDD4A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6DCAE95-1DF9-4A7B-A85C-2810727F73BE}"/>
                </a:ext>
              </a:extLst>
            </p:cNvPr>
            <p:cNvSpPr txBox="1"/>
            <p:nvPr/>
          </p:nvSpPr>
          <p:spPr>
            <a:xfrm>
              <a:off x="1445548" y="3240505"/>
              <a:ext cx="3420190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Orange</a:t>
              </a:r>
            </a:p>
            <a:p>
              <a:pPr algn="ctr"/>
              <a:r>
                <a:rPr lang="en-US" sz="1100" dirty="0">
                  <a:hlinkClick r:id="rId7"/>
                </a:rPr>
                <a:t>https://orangedatamining.com/</a:t>
              </a:r>
              <a:r>
                <a:rPr lang="en-US" sz="1100" dirty="0"/>
                <a:t>  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71C69CE-A72D-4E4C-A198-031E06FD9C76}"/>
                </a:ext>
              </a:extLst>
            </p:cNvPr>
            <p:cNvCxnSpPr>
              <a:stCxn id="51" idx="2"/>
            </p:cNvCxnSpPr>
            <p:nvPr/>
          </p:nvCxnSpPr>
          <p:spPr>
            <a:xfrm>
              <a:off x="867796" y="2060802"/>
              <a:ext cx="1534644" cy="529708"/>
            </a:xfrm>
            <a:prstGeom prst="straightConnector1">
              <a:avLst/>
            </a:prstGeom>
            <a:ln w="57150">
              <a:solidFill>
                <a:srgbClr val="BCD2F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36C80F3-E903-43DD-B6F5-048EA4CE03E1}"/>
                </a:ext>
              </a:extLst>
            </p:cNvPr>
            <p:cNvGrpSpPr/>
            <p:nvPr/>
          </p:nvGrpSpPr>
          <p:grpSpPr>
            <a:xfrm>
              <a:off x="222155" y="2547862"/>
              <a:ext cx="1152262" cy="409417"/>
              <a:chOff x="357411" y="3250266"/>
              <a:chExt cx="1152262" cy="409417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4A41701-001C-45F2-8AAF-3AACE6EE2E84}"/>
                  </a:ext>
                </a:extLst>
              </p:cNvPr>
              <p:cNvSpPr txBox="1"/>
              <p:nvPr/>
            </p:nvSpPr>
            <p:spPr>
              <a:xfrm>
                <a:off x="397002" y="3250266"/>
                <a:ext cx="1112671" cy="4094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SYNED</a:t>
                </a:r>
              </a:p>
            </p:txBody>
          </p:sp>
          <p:sp>
            <p:nvSpPr>
              <p:cNvPr id="55" name="Rounded Rectangle 19">
                <a:extLst>
                  <a:ext uri="{FF2B5EF4-FFF2-40B4-BE49-F238E27FC236}">
                    <a16:creationId xmlns:a16="http://schemas.microsoft.com/office/drawing/2014/main" id="{24A49BDF-B116-40CB-9FA4-EC3412122EDC}"/>
                  </a:ext>
                </a:extLst>
              </p:cNvPr>
              <p:cNvSpPr/>
              <p:nvPr/>
            </p:nvSpPr>
            <p:spPr>
              <a:xfrm>
                <a:off x="357411" y="3263755"/>
                <a:ext cx="1109256" cy="365883"/>
              </a:xfrm>
              <a:prstGeom prst="roundRect">
                <a:avLst>
                  <a:gd name="adj" fmla="val 42974"/>
                </a:avLst>
              </a:prstGeom>
              <a:noFill/>
              <a:ln w="57150">
                <a:solidFill>
                  <a:srgbClr val="DFC7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64145E1-6E71-4EC3-B463-22DD822A782E}"/>
                </a:ext>
              </a:extLst>
            </p:cNvPr>
            <p:cNvCxnSpPr>
              <a:stCxn id="55" idx="3"/>
            </p:cNvCxnSpPr>
            <p:nvPr/>
          </p:nvCxnSpPr>
          <p:spPr>
            <a:xfrm>
              <a:off x="1331411" y="2744293"/>
              <a:ext cx="1017418" cy="196430"/>
            </a:xfrm>
            <a:prstGeom prst="straightConnector1">
              <a:avLst/>
            </a:prstGeom>
            <a:ln w="57150">
              <a:solidFill>
                <a:srgbClr val="DFC7A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A6A0F25-B14E-402C-94AE-153D2B6F7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4086" y="2740187"/>
              <a:ext cx="587914" cy="563499"/>
            </a:xfrm>
            <a:prstGeom prst="rect">
              <a:avLst/>
            </a:prstGeom>
          </p:spPr>
        </p:pic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D21F04E2-2939-4191-990C-729319B52B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07355" y="2967244"/>
              <a:ext cx="276731" cy="0"/>
            </a:xfrm>
            <a:prstGeom prst="straightConnector1">
              <a:avLst/>
            </a:prstGeom>
            <a:ln w="57150">
              <a:solidFill>
                <a:srgbClr val="F9A54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26CF8A9-60CC-4A85-A99F-D39C38CA1440}"/>
                </a:ext>
              </a:extLst>
            </p:cNvPr>
            <p:cNvSpPr txBox="1"/>
            <p:nvPr/>
          </p:nvSpPr>
          <p:spPr>
            <a:xfrm>
              <a:off x="4131679" y="2255912"/>
              <a:ext cx="1128394" cy="4549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9A549"/>
                  </a:solidFill>
                </a:rPr>
                <a:t>Utilities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145F483-01E4-4ACE-95BF-8B90642FA29F}"/>
                </a:ext>
              </a:extLst>
            </p:cNvPr>
            <p:cNvGrpSpPr/>
            <p:nvPr/>
          </p:nvGrpSpPr>
          <p:grpSpPr>
            <a:xfrm>
              <a:off x="3851920" y="727703"/>
              <a:ext cx="1365505" cy="454908"/>
              <a:chOff x="357411" y="3250266"/>
              <a:chExt cx="1152262" cy="454908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2CE6EE6-8CC5-4FA7-8D4D-6E1271559991}"/>
                  </a:ext>
                </a:extLst>
              </p:cNvPr>
              <p:cNvSpPr txBox="1"/>
              <p:nvPr/>
            </p:nvSpPr>
            <p:spPr>
              <a:xfrm>
                <a:off x="397002" y="3250266"/>
                <a:ext cx="1112671" cy="4549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WOFRY</a:t>
                </a:r>
              </a:p>
            </p:txBody>
          </p:sp>
          <p:sp>
            <p:nvSpPr>
              <p:cNvPr id="53" name="Rounded Rectangle 31">
                <a:extLst>
                  <a:ext uri="{FF2B5EF4-FFF2-40B4-BE49-F238E27FC236}">
                    <a16:creationId xmlns:a16="http://schemas.microsoft.com/office/drawing/2014/main" id="{C6DA20F9-A6DE-4DD6-B41C-AF2914346AEC}"/>
                  </a:ext>
                </a:extLst>
              </p:cNvPr>
              <p:cNvSpPr/>
              <p:nvPr/>
            </p:nvSpPr>
            <p:spPr>
              <a:xfrm>
                <a:off x="357411" y="3263755"/>
                <a:ext cx="1109256" cy="365883"/>
              </a:xfrm>
              <a:prstGeom prst="roundRect">
                <a:avLst>
                  <a:gd name="adj" fmla="val 42974"/>
                </a:avLst>
              </a:prstGeom>
              <a:noFill/>
              <a:ln w="57150">
                <a:solidFill>
                  <a:srgbClr val="E4E4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1976B2C7-AEC6-4584-810C-EC53A9B8BFBD}"/>
                </a:ext>
              </a:extLst>
            </p:cNvPr>
            <p:cNvCxnSpPr>
              <a:stCxn id="53" idx="2"/>
            </p:cNvCxnSpPr>
            <p:nvPr/>
          </p:nvCxnSpPr>
          <p:spPr>
            <a:xfrm flipH="1">
              <a:off x="3497209" y="1107075"/>
              <a:ext cx="1011981" cy="1374932"/>
            </a:xfrm>
            <a:prstGeom prst="straightConnector1">
              <a:avLst/>
            </a:prstGeom>
            <a:ln w="57150">
              <a:solidFill>
                <a:srgbClr val="E4E4E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67F2092-588E-4FE4-8FDD-8D15EC6D7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2" y="2458875"/>
              <a:ext cx="874754" cy="874754"/>
            </a:xfrm>
            <a:prstGeom prst="rect">
              <a:avLst/>
            </a:prstGeom>
          </p:spPr>
        </p:pic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DA4A7D4-3A4F-40A7-A408-D791901A391C}"/>
                </a:ext>
              </a:extLst>
            </p:cNvPr>
            <p:cNvGrpSpPr/>
            <p:nvPr/>
          </p:nvGrpSpPr>
          <p:grpSpPr>
            <a:xfrm>
              <a:off x="-96897" y="1648458"/>
              <a:ext cx="1911696" cy="454909"/>
              <a:chOff x="550044" y="1288714"/>
              <a:chExt cx="978076" cy="471497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8762160-05CC-4954-B446-D919F3AD9E52}"/>
                  </a:ext>
                </a:extLst>
              </p:cNvPr>
              <p:cNvSpPr txBox="1"/>
              <p:nvPr/>
            </p:nvSpPr>
            <p:spPr>
              <a:xfrm>
                <a:off x="550044" y="1288714"/>
                <a:ext cx="978076" cy="4714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/>
                  <a:t>ShadowOUI</a:t>
                </a:r>
                <a:endParaRPr lang="en-US" sz="1400" dirty="0"/>
              </a:p>
            </p:txBody>
          </p:sp>
          <p:sp>
            <p:nvSpPr>
              <p:cNvPr id="51" name="Rounded Rectangle 40">
                <a:extLst>
                  <a:ext uri="{FF2B5EF4-FFF2-40B4-BE49-F238E27FC236}">
                    <a16:creationId xmlns:a16="http://schemas.microsoft.com/office/drawing/2014/main" id="{364C4CBE-C201-490C-8173-27CA56F2288C}"/>
                  </a:ext>
                </a:extLst>
              </p:cNvPr>
              <p:cNvSpPr/>
              <p:nvPr/>
            </p:nvSpPr>
            <p:spPr>
              <a:xfrm>
                <a:off x="647564" y="1350214"/>
                <a:ext cx="792088" cy="365883"/>
              </a:xfrm>
              <a:prstGeom prst="roundRect">
                <a:avLst>
                  <a:gd name="adj" fmla="val 42974"/>
                </a:avLst>
              </a:prstGeom>
              <a:noFill/>
              <a:ln w="57150">
                <a:solidFill>
                  <a:srgbClr val="BCD2F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262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none" dirty="0"/>
              <a:t>2014: ShadowOUI</a:t>
            </a:r>
            <a:r>
              <a:rPr lang="en-US" sz="2400" cap="none" baseline="30000" dirty="0"/>
              <a:t>1</a:t>
            </a:r>
            <a:r>
              <a:rPr lang="en-US" sz="2400" cap="none" dirty="0"/>
              <a:t>= SHADOW3 + ORANGE</a:t>
            </a:r>
            <a:r>
              <a:rPr lang="en-US" sz="2400" cap="none" baseline="30000" dirty="0"/>
              <a:t>2</a:t>
            </a:r>
            <a:endParaRPr lang="en-GB" sz="2400" cap="none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334BC5-4CDC-4B78-879D-29F466564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03629"/>
            <a:ext cx="6678255" cy="137451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CAFF836-55EB-4254-A6F5-1B728FE04F7C}"/>
              </a:ext>
            </a:extLst>
          </p:cNvPr>
          <p:cNvGrpSpPr/>
          <p:nvPr/>
        </p:nvGrpSpPr>
        <p:grpSpPr>
          <a:xfrm>
            <a:off x="349841" y="2345688"/>
            <a:ext cx="8297269" cy="2240004"/>
            <a:chOff x="349841" y="3064493"/>
            <a:chExt cx="8297269" cy="22400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68D764-71A5-48CE-9F2C-68658DABC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841" y="3464139"/>
              <a:ext cx="2808312" cy="183062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71BBAD-C678-4E7A-B837-2098C4805651}"/>
                </a:ext>
              </a:extLst>
            </p:cNvPr>
            <p:cNvSpPr txBox="1"/>
            <p:nvPr/>
          </p:nvSpPr>
          <p:spPr>
            <a:xfrm>
              <a:off x="1259632" y="3064493"/>
              <a:ext cx="6468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SIZE                              RESOLUTION                          FLUX</a:t>
              </a:r>
              <a:endParaRPr lang="en-GB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F76C618-AEB7-4DC5-81C5-BAA575416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9476" y="3454409"/>
              <a:ext cx="2404692" cy="185008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35482A0-215E-4C1B-989B-304A1AA10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68513" y="3784437"/>
              <a:ext cx="1822406" cy="124748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4C0625-D51F-4291-ABDC-B470A519A74A}"/>
                </a:ext>
              </a:extLst>
            </p:cNvPr>
            <p:cNvSpPr txBox="1"/>
            <p:nvPr/>
          </p:nvSpPr>
          <p:spPr>
            <a:xfrm>
              <a:off x="4608237" y="431090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0.6 eV</a:t>
              </a:r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2466B4-1AE9-407C-8BBC-AC9D6BED9BC9}"/>
                </a:ext>
              </a:extLst>
            </p:cNvPr>
            <p:cNvSpPr txBox="1"/>
            <p:nvPr/>
          </p:nvSpPr>
          <p:spPr>
            <a:xfrm>
              <a:off x="6245491" y="5048309"/>
              <a:ext cx="24016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---&gt; Integrated Flux : 1.25321e+13 </a:t>
              </a:r>
              <a:r>
                <a:rPr lang="en-GB" sz="1000" dirty="0" err="1"/>
                <a:t>ph</a:t>
              </a:r>
              <a:r>
                <a:rPr lang="en-GB" sz="1000" dirty="0"/>
                <a:t>/s</a:t>
              </a:r>
            </a:p>
          </p:txBody>
        </p:sp>
      </p:grp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3048A67-E027-410D-92BE-BCF3C8DB91F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30001" y="5402791"/>
            <a:ext cx="6120000" cy="177074"/>
          </a:xfrm>
        </p:spPr>
        <p:txBody>
          <a:bodyPr/>
          <a:lstStyle/>
          <a:p>
            <a:r>
              <a:rPr lang="it-IT"/>
              <a:t>HPXM2025  M. Sanchez del Rio 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40BB2A-4282-4141-ACBD-6A1F05CFE4C3}"/>
              </a:ext>
            </a:extLst>
          </p:cNvPr>
          <p:cNvSpPr txBox="1"/>
          <p:nvPr/>
        </p:nvSpPr>
        <p:spPr>
          <a:xfrm>
            <a:off x="225085" y="4952624"/>
            <a:ext cx="78032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[1] L </a:t>
            </a:r>
            <a:r>
              <a:rPr lang="en-US" sz="1100" dirty="0" err="1"/>
              <a:t>Rebuffi</a:t>
            </a:r>
            <a:r>
              <a:rPr lang="en-US" sz="1100" dirty="0"/>
              <a:t> and M Sanchez del Rio J </a:t>
            </a:r>
            <a:r>
              <a:rPr lang="en-US" sz="1100" dirty="0" err="1"/>
              <a:t>Synchr</a:t>
            </a:r>
            <a:r>
              <a:rPr lang="en-US" sz="1100" dirty="0"/>
              <a:t>. Rad.  </a:t>
            </a:r>
            <a:r>
              <a:rPr lang="en-GB" sz="1100" b="1" dirty="0"/>
              <a:t>23</a:t>
            </a:r>
            <a:r>
              <a:rPr lang="en-GB" sz="1100" dirty="0"/>
              <a:t> 1357-1367 (2016) </a:t>
            </a:r>
            <a:r>
              <a:rPr lang="en-US" sz="1100" dirty="0">
                <a:hlinkClick r:id="rId6"/>
              </a:rPr>
              <a:t>https://doi.org/10.1107/S1600577516013837</a:t>
            </a:r>
            <a:endParaRPr lang="en-US" sz="1100" dirty="0"/>
          </a:p>
          <a:p>
            <a:r>
              <a:rPr lang="en-US" sz="1100" dirty="0"/>
              <a:t>[2] </a:t>
            </a:r>
            <a:r>
              <a:rPr lang="en-US" sz="1100" dirty="0">
                <a:hlinkClick r:id="rId7"/>
              </a:rPr>
              <a:t>https://orangedatamining.com/   </a:t>
            </a:r>
            <a:endParaRPr lang="en-GB" sz="110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41B7A27-6F87-447A-BE1F-501323C397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63272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D18CD0F-9319-4D18-8EC8-869DCA47FA36}"/>
              </a:ext>
            </a:extLst>
          </p:cNvPr>
          <p:cNvSpPr txBox="1"/>
          <p:nvPr/>
        </p:nvSpPr>
        <p:spPr>
          <a:xfrm>
            <a:off x="107504" y="678505"/>
            <a:ext cx="8568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Corrections for coherent optics (HYBRID</a:t>
            </a:r>
            <a:r>
              <a:rPr lang="en-US" baseline="30000" dirty="0"/>
              <a:t>1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Surface error databases DABAM</a:t>
            </a:r>
            <a:r>
              <a:rPr lang="en-US" baseline="30000" dirty="0"/>
              <a:t>2</a:t>
            </a:r>
            <a:r>
              <a:rPr lang="en-US" dirty="0"/>
              <a:t>, DABAM2D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Preprocessors (surfaces, reflectivity, VLS, diaboloids</a:t>
            </a:r>
            <a:r>
              <a:rPr lang="en-US" baseline="30000" dirty="0"/>
              <a:t>3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Elements: CRL, TF, Benders, etc.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Loops &amp; Heat load loops</a:t>
            </a:r>
            <a:r>
              <a:rPr lang="en-US" baseline="30000" dirty="0"/>
              <a:t>4</a:t>
            </a:r>
            <a:br>
              <a:rPr lang="en-US" baseline="30000" dirty="0"/>
            </a:br>
            <a:endParaRPr lang="en-US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crystal structures (high d-spacing</a:t>
            </a:r>
            <a:r>
              <a:rPr lang="en-US" baseline="30000" dirty="0"/>
              <a:t>5</a:t>
            </a:r>
            <a:r>
              <a:rPr lang="en-US" dirty="0"/>
              <a:t>)</a:t>
            </a:r>
            <a:endParaRPr lang="en-US" sz="1100" baseline="30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A6904E7-F020-4040-92BB-404073E24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239" y="2140495"/>
            <a:ext cx="1685611" cy="727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none" dirty="0" err="1"/>
              <a:t>ShadowOUI</a:t>
            </a:r>
            <a:r>
              <a:rPr lang="en-US" sz="2400" cap="none" dirty="0"/>
              <a:t>: not only SHADOW3</a:t>
            </a:r>
            <a:endParaRPr lang="en-GB" sz="2400" cap="none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3048A67-E027-410D-92BE-BCF3C8DB91F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30001" y="5402791"/>
            <a:ext cx="6120000" cy="177074"/>
          </a:xfrm>
        </p:spPr>
        <p:txBody>
          <a:bodyPr/>
          <a:lstStyle/>
          <a:p>
            <a:r>
              <a:rPr lang="it-IT"/>
              <a:t>HPXM2025  M. Sanchez del Rio 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A6CBD7-EF38-4758-9F41-D35F4A5DFF43}"/>
              </a:ext>
            </a:extLst>
          </p:cNvPr>
          <p:cNvSpPr txBox="1"/>
          <p:nvPr/>
        </p:nvSpPr>
        <p:spPr>
          <a:xfrm>
            <a:off x="2230272" y="4012189"/>
            <a:ext cx="5230656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[1] Shi et al. 2014 </a:t>
            </a:r>
            <a:r>
              <a:rPr lang="en-US" sz="1050" dirty="0">
                <a:hlinkClick r:id="rId3"/>
              </a:rPr>
              <a:t>https://doi.org/10.1107/S160057751400650X</a:t>
            </a:r>
            <a:endParaRPr lang="en-US" sz="1050" dirty="0"/>
          </a:p>
          <a:p>
            <a:r>
              <a:rPr lang="en-US" sz="1050" dirty="0"/>
              <a:t>[2] Sanchez del Rio et al. 2016  </a:t>
            </a:r>
            <a:r>
              <a:rPr lang="en-US" sz="1050" dirty="0">
                <a:hlinkClick r:id="rId4"/>
              </a:rPr>
              <a:t>https://doi.org/10.1107/S1600577516005014</a:t>
            </a:r>
            <a:r>
              <a:rPr lang="en-US" sz="1050" dirty="0"/>
              <a:t> </a:t>
            </a:r>
          </a:p>
          <a:p>
            <a:r>
              <a:rPr lang="en-US" sz="1050" dirty="0"/>
              <a:t>[3] Sanchez del Rio et al. 2021 </a:t>
            </a:r>
            <a:r>
              <a:rPr lang="en-US" sz="1050" dirty="0">
                <a:hlinkClick r:id="rId5"/>
              </a:rPr>
              <a:t>https://doi.org/10.1107/S160057752100401X</a:t>
            </a:r>
            <a:endParaRPr lang="en-US" sz="1050" dirty="0"/>
          </a:p>
          <a:p>
            <a:r>
              <a:rPr lang="en-US" sz="1050" dirty="0"/>
              <a:t>[4] </a:t>
            </a:r>
            <a:r>
              <a:rPr lang="en-US" sz="1050" dirty="0" err="1"/>
              <a:t>Rebuffi</a:t>
            </a:r>
            <a:r>
              <a:rPr lang="en-US" sz="1050" dirty="0"/>
              <a:t> et al. 2020 </a:t>
            </a:r>
            <a:r>
              <a:rPr lang="en-US" sz="1050" dirty="0">
                <a:hlinkClick r:id="rId6"/>
              </a:rPr>
              <a:t>https://doi.org/10.1107/S160057752000778X</a:t>
            </a:r>
            <a:endParaRPr lang="en-US" sz="1050" dirty="0"/>
          </a:p>
          <a:p>
            <a:r>
              <a:rPr lang="en-US" sz="1050" dirty="0"/>
              <a:t>[5] Yu et al. 2022 </a:t>
            </a:r>
            <a:r>
              <a:rPr lang="en-US" sz="1050" dirty="0">
                <a:hlinkClick r:id="rId7"/>
              </a:rPr>
              <a:t>https://doi.org/10.1107/S160057752200707X</a:t>
            </a:r>
            <a:endParaRPr lang="en-US" sz="1050" dirty="0"/>
          </a:p>
          <a:p>
            <a:endParaRPr lang="en-GB" sz="140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2A6B6DD-BF88-4498-99A8-D4503C1498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7</a:t>
            </a:fld>
            <a:endParaRPr lang="en-US" noProof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3DB603-5A16-484E-9453-FC96F69211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4923" y="1605378"/>
            <a:ext cx="887075" cy="7634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69B7F0-0D01-4050-A53E-B3E1461D98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0908" y="1488476"/>
            <a:ext cx="632586" cy="7929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11C69D-5414-4298-990E-D7BB41AF29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4426" y="1597606"/>
            <a:ext cx="632586" cy="7634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A9EFF2-8E6C-48E3-8B7A-A782FE04B4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3810" y="631912"/>
            <a:ext cx="720080" cy="6511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65EBBD9-19A3-45EF-911C-3FA0177A66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60257" y="2798904"/>
            <a:ext cx="1422645" cy="6274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2AAD4C-9C10-4727-853F-47621D130C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5942" y="3315286"/>
            <a:ext cx="601849" cy="6233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2C3DDE-B59A-40D7-BB83-67E6839CDA7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06774" y="940596"/>
            <a:ext cx="1880853" cy="65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CB3C0261-4973-4C0A-83FD-5B0D7AF99B63}"/>
              </a:ext>
            </a:extLst>
          </p:cNvPr>
          <p:cNvSpPr/>
          <p:nvPr/>
        </p:nvSpPr>
        <p:spPr>
          <a:xfrm>
            <a:off x="3130458" y="3316569"/>
            <a:ext cx="3849650" cy="1479636"/>
          </a:xfrm>
          <a:prstGeom prst="rect">
            <a:avLst/>
          </a:prstGeom>
          <a:noFill/>
          <a:ln>
            <a:solidFill>
              <a:srgbClr val="B7B9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800" cy="496800"/>
          </a:xfrm>
        </p:spPr>
        <p:txBody>
          <a:bodyPr/>
          <a:lstStyle/>
          <a:p>
            <a:r>
              <a:rPr lang="en-US" sz="2400" cap="none" dirty="0"/>
              <a:t>OASYS add-ons</a:t>
            </a:r>
            <a:endParaRPr lang="en-GB" sz="2400" cap="non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noProof="0"/>
              <a:t>HPXM2025  M. Sanchez del Rio  </a:t>
            </a:r>
            <a:endParaRPr lang="en-US" noProof="0" dirty="0"/>
          </a:p>
        </p:txBody>
      </p:sp>
      <p:grpSp>
        <p:nvGrpSpPr>
          <p:cNvPr id="10" name="Group 9"/>
          <p:cNvGrpSpPr/>
          <p:nvPr/>
        </p:nvGrpSpPr>
        <p:grpSpPr>
          <a:xfrm>
            <a:off x="3609816" y="3410565"/>
            <a:ext cx="792088" cy="369332"/>
            <a:chOff x="647564" y="1346765"/>
            <a:chExt cx="792088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683568" y="1346765"/>
              <a:ext cx="7200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SRW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47564" y="1350214"/>
              <a:ext cx="792088" cy="365883"/>
            </a:xfrm>
            <a:prstGeom prst="roundRect">
              <a:avLst>
                <a:gd name="adj" fmla="val 42974"/>
              </a:avLst>
            </a:prstGeom>
            <a:noFill/>
            <a:ln w="57150">
              <a:solidFill>
                <a:srgbClr val="BEC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12778" y="1570177"/>
            <a:ext cx="1152128" cy="662608"/>
            <a:chOff x="647564" y="1346765"/>
            <a:chExt cx="792088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683568" y="1346765"/>
              <a:ext cx="7200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XOPPY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47564" y="1350214"/>
              <a:ext cx="792088" cy="365883"/>
            </a:xfrm>
            <a:prstGeom prst="roundRect">
              <a:avLst>
                <a:gd name="adj" fmla="val 42974"/>
              </a:avLst>
            </a:prstGeom>
            <a:noFill/>
            <a:ln w="57150">
              <a:solidFill>
                <a:srgbClr val="FDD4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Arrow Connector 17"/>
          <p:cNvCxnSpPr>
            <a:cxnSpLocks/>
            <a:stCxn id="13" idx="1"/>
          </p:cNvCxnSpPr>
          <p:nvPr/>
        </p:nvCxnSpPr>
        <p:spPr>
          <a:xfrm flipH="1" flipV="1">
            <a:off x="3025950" y="3264124"/>
            <a:ext cx="583866" cy="332832"/>
          </a:xfrm>
          <a:prstGeom prst="straightConnector1">
            <a:avLst/>
          </a:prstGeom>
          <a:ln w="57150">
            <a:solidFill>
              <a:srgbClr val="BEC0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17" idx="1"/>
          </p:cNvCxnSpPr>
          <p:nvPr/>
        </p:nvCxnSpPr>
        <p:spPr>
          <a:xfrm flipH="1">
            <a:off x="2620220" y="1761262"/>
            <a:ext cx="892558" cy="532950"/>
          </a:xfrm>
          <a:prstGeom prst="straightConnector1">
            <a:avLst/>
          </a:prstGeom>
          <a:ln w="57150">
            <a:solidFill>
              <a:srgbClr val="FDD4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>
            <a:off x="2987049" y="2670489"/>
            <a:ext cx="541244" cy="96069"/>
          </a:xfrm>
          <a:prstGeom prst="straightConnector1">
            <a:avLst/>
          </a:prstGeom>
          <a:ln w="57150">
            <a:solidFill>
              <a:srgbClr val="BCD2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505783" y="1136607"/>
            <a:ext cx="1152262" cy="379372"/>
            <a:chOff x="357411" y="3250266"/>
            <a:chExt cx="1152262" cy="379372"/>
          </a:xfrm>
        </p:grpSpPr>
        <p:sp>
          <p:nvSpPr>
            <p:cNvPr id="23" name="TextBox 22"/>
            <p:cNvSpPr txBox="1"/>
            <p:nvPr/>
          </p:nvSpPr>
          <p:spPr>
            <a:xfrm>
              <a:off x="397002" y="3250266"/>
              <a:ext cx="11126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SYNED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57411" y="3263755"/>
              <a:ext cx="1109256" cy="365883"/>
            </a:xfrm>
            <a:prstGeom prst="roundRect">
              <a:avLst>
                <a:gd name="adj" fmla="val 42974"/>
              </a:avLst>
            </a:prstGeom>
            <a:noFill/>
            <a:ln w="57150">
              <a:solidFill>
                <a:srgbClr val="DFC7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2367071" y="1343434"/>
            <a:ext cx="1063834" cy="709463"/>
          </a:xfrm>
          <a:prstGeom prst="straightConnector1">
            <a:avLst/>
          </a:prstGeom>
          <a:ln w="57150">
            <a:solidFill>
              <a:srgbClr val="DFC7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34806" y="4889242"/>
            <a:ext cx="37701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Facility Add-Ons, e.g. ESRF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319075" y="4941655"/>
            <a:ext cx="3018034" cy="264340"/>
          </a:xfrm>
          <a:prstGeom prst="roundRect">
            <a:avLst>
              <a:gd name="adj" fmla="val 42974"/>
            </a:avLst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cxnSpLocks/>
            <a:stCxn id="27" idx="1"/>
          </p:cNvCxnSpPr>
          <p:nvPr/>
        </p:nvCxnSpPr>
        <p:spPr>
          <a:xfrm flipH="1" flipV="1">
            <a:off x="2624833" y="3904354"/>
            <a:ext cx="694242" cy="1169471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 flipH="1">
            <a:off x="2110336" y="864707"/>
            <a:ext cx="1020122" cy="1055524"/>
          </a:xfrm>
          <a:prstGeom prst="straightConnector1">
            <a:avLst/>
          </a:prstGeom>
          <a:ln w="57150">
            <a:solidFill>
              <a:srgbClr val="F9A5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3495864" y="3859769"/>
            <a:ext cx="1148146" cy="375175"/>
            <a:chOff x="339899" y="3263755"/>
            <a:chExt cx="946639" cy="375175"/>
          </a:xfrm>
        </p:grpSpPr>
        <p:sp>
          <p:nvSpPr>
            <p:cNvPr id="34" name="TextBox 33"/>
            <p:cNvSpPr txBox="1"/>
            <p:nvPr/>
          </p:nvSpPr>
          <p:spPr>
            <a:xfrm>
              <a:off x="339899" y="3269598"/>
              <a:ext cx="88726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WOFRY</a:t>
              </a:r>
              <a:endParaRPr lang="en-US" i="1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57411" y="3263755"/>
              <a:ext cx="929127" cy="365883"/>
            </a:xfrm>
            <a:prstGeom prst="roundRect">
              <a:avLst>
                <a:gd name="adj" fmla="val 42974"/>
              </a:avLst>
            </a:prstGeom>
            <a:noFill/>
            <a:ln w="57150">
              <a:solidFill>
                <a:srgbClr val="E4E4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Arrow Connector 35"/>
          <p:cNvCxnSpPr>
            <a:cxnSpLocks/>
            <a:stCxn id="35" idx="1"/>
          </p:cNvCxnSpPr>
          <p:nvPr/>
        </p:nvCxnSpPr>
        <p:spPr>
          <a:xfrm flipH="1" flipV="1">
            <a:off x="2915819" y="3518061"/>
            <a:ext cx="601284" cy="524650"/>
          </a:xfrm>
          <a:prstGeom prst="straightConnector1">
            <a:avLst/>
          </a:prstGeom>
          <a:ln w="57150">
            <a:solidFill>
              <a:srgbClr val="E4E4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500045" y="2485823"/>
            <a:ext cx="1646921" cy="369332"/>
            <a:chOff x="618659" y="1346765"/>
            <a:chExt cx="842610" cy="382800"/>
          </a:xfrm>
        </p:grpSpPr>
        <p:sp>
          <p:nvSpPr>
            <p:cNvPr id="41" name="TextBox 40"/>
            <p:cNvSpPr txBox="1"/>
            <p:nvPr/>
          </p:nvSpPr>
          <p:spPr>
            <a:xfrm>
              <a:off x="618659" y="1346765"/>
              <a:ext cx="842610" cy="382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SHADOWOUI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7564" y="1350214"/>
              <a:ext cx="792088" cy="365883"/>
            </a:xfrm>
            <a:prstGeom prst="roundRect">
              <a:avLst>
                <a:gd name="adj" fmla="val 42974"/>
              </a:avLst>
            </a:prstGeom>
            <a:noFill/>
            <a:ln w="57150">
              <a:solidFill>
                <a:srgbClr val="BCD2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ounded Rectangle 26">
            <a:extLst>
              <a:ext uri="{FF2B5EF4-FFF2-40B4-BE49-F238E27FC236}">
                <a16:creationId xmlns:a16="http://schemas.microsoft.com/office/drawing/2014/main" id="{95FDF09C-AC90-49C2-8D62-64FDAEA9B5CB}"/>
              </a:ext>
            </a:extLst>
          </p:cNvPr>
          <p:cNvSpPr/>
          <p:nvPr/>
        </p:nvSpPr>
        <p:spPr>
          <a:xfrm>
            <a:off x="3430905" y="4319871"/>
            <a:ext cx="1056343" cy="336928"/>
          </a:xfrm>
          <a:prstGeom prst="roundRect">
            <a:avLst>
              <a:gd name="adj" fmla="val 42974"/>
            </a:avLst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01E0F3-FF0A-45F9-9F3A-42BF947B1194}"/>
              </a:ext>
            </a:extLst>
          </p:cNvPr>
          <p:cNvSpPr txBox="1"/>
          <p:nvPr/>
        </p:nvSpPr>
        <p:spPr>
          <a:xfrm>
            <a:off x="3292950" y="4315434"/>
            <a:ext cx="11938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WISER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7F7F010-D8D2-48FF-9540-D1AC70FCB84D}"/>
              </a:ext>
            </a:extLst>
          </p:cNvPr>
          <p:cNvGrpSpPr/>
          <p:nvPr/>
        </p:nvGrpSpPr>
        <p:grpSpPr>
          <a:xfrm>
            <a:off x="3209891" y="701569"/>
            <a:ext cx="1960945" cy="378633"/>
            <a:chOff x="647564" y="1346765"/>
            <a:chExt cx="792088" cy="36933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8C589C2-04FB-4B8E-97F4-BB3B2A511290}"/>
                </a:ext>
              </a:extLst>
            </p:cNvPr>
            <p:cNvSpPr txBox="1"/>
            <p:nvPr/>
          </p:nvSpPr>
          <p:spPr>
            <a:xfrm>
              <a:off x="683568" y="1346765"/>
              <a:ext cx="720080" cy="3602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OASYS Main</a:t>
              </a:r>
            </a:p>
          </p:txBody>
        </p:sp>
        <p:sp>
          <p:nvSpPr>
            <p:cNvPr id="48" name="Rounded Rectangle 16">
              <a:extLst>
                <a:ext uri="{FF2B5EF4-FFF2-40B4-BE49-F238E27FC236}">
                  <a16:creationId xmlns:a16="http://schemas.microsoft.com/office/drawing/2014/main" id="{F5FB19B3-2F35-4589-BF61-E34758C74DE0}"/>
                </a:ext>
              </a:extLst>
            </p:cNvPr>
            <p:cNvSpPr/>
            <p:nvPr/>
          </p:nvSpPr>
          <p:spPr>
            <a:xfrm>
              <a:off x="647564" y="1350214"/>
              <a:ext cx="792088" cy="365883"/>
            </a:xfrm>
            <a:prstGeom prst="roundRect">
              <a:avLst>
                <a:gd name="adj" fmla="val 42974"/>
              </a:avLst>
            </a:prstGeom>
            <a:noFill/>
            <a:ln w="57150">
              <a:solidFill>
                <a:srgbClr val="FDD4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6094B88-4F3E-4D32-85AF-A8F611F75A9C}"/>
              </a:ext>
            </a:extLst>
          </p:cNvPr>
          <p:cNvCxnSpPr>
            <a:cxnSpLocks/>
          </p:cNvCxnSpPr>
          <p:nvPr/>
        </p:nvCxnSpPr>
        <p:spPr>
          <a:xfrm flipH="1" flipV="1">
            <a:off x="2780635" y="3738357"/>
            <a:ext cx="650271" cy="678796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2AB15D50-7CF4-4E29-951F-A915B312CCB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CB573EB-CF64-4F6A-AC47-5A79914A227F}"/>
              </a:ext>
            </a:extLst>
          </p:cNvPr>
          <p:cNvSpPr/>
          <p:nvPr/>
        </p:nvSpPr>
        <p:spPr>
          <a:xfrm rot="9260601">
            <a:off x="5172526" y="2642361"/>
            <a:ext cx="873043" cy="49044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image19.png">
            <a:extLst>
              <a:ext uri="{FF2B5EF4-FFF2-40B4-BE49-F238E27FC236}">
                <a16:creationId xmlns:a16="http://schemas.microsoft.com/office/drawing/2014/main" id="{B21DCCF1-69EF-4425-903F-0B88A62984DF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-28711" y="2052897"/>
            <a:ext cx="3159169" cy="1895501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27000"/>
              </a:srgbClr>
            </a:outerShdw>
          </a:effec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FEBD3260-59A6-4E5F-BF88-D6187706B905}"/>
              </a:ext>
            </a:extLst>
          </p:cNvPr>
          <p:cNvGrpSpPr/>
          <p:nvPr/>
        </p:nvGrpSpPr>
        <p:grpSpPr>
          <a:xfrm>
            <a:off x="3592539" y="2904460"/>
            <a:ext cx="1417836" cy="369332"/>
            <a:chOff x="635066" y="1335648"/>
            <a:chExt cx="715679" cy="44717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17D6C3F-923E-457F-8484-42089818D3D4}"/>
                </a:ext>
              </a:extLst>
            </p:cNvPr>
            <p:cNvSpPr txBox="1"/>
            <p:nvPr/>
          </p:nvSpPr>
          <p:spPr>
            <a:xfrm>
              <a:off x="635066" y="1335648"/>
              <a:ext cx="703181" cy="4471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SHADOW4</a:t>
              </a:r>
            </a:p>
          </p:txBody>
        </p:sp>
        <p:sp>
          <p:nvSpPr>
            <p:cNvPr id="51" name="Rounded Rectangle 16">
              <a:extLst>
                <a:ext uri="{FF2B5EF4-FFF2-40B4-BE49-F238E27FC236}">
                  <a16:creationId xmlns:a16="http://schemas.microsoft.com/office/drawing/2014/main" id="{3520F0E6-AFDC-47E8-8ADC-74EE5EC76923}"/>
                </a:ext>
              </a:extLst>
            </p:cNvPr>
            <p:cNvSpPr/>
            <p:nvPr/>
          </p:nvSpPr>
          <p:spPr>
            <a:xfrm>
              <a:off x="647564" y="1350214"/>
              <a:ext cx="703181" cy="365883"/>
            </a:xfrm>
            <a:prstGeom prst="roundRect">
              <a:avLst>
                <a:gd name="adj" fmla="val 42974"/>
              </a:avLst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A72F840-2B1E-4D67-9987-53F9FAE76802}"/>
              </a:ext>
            </a:extLst>
          </p:cNvPr>
          <p:cNvCxnSpPr>
            <a:cxnSpLocks/>
            <a:stCxn id="51" idx="1"/>
          </p:cNvCxnSpPr>
          <p:nvPr/>
        </p:nvCxnSpPr>
        <p:spPr>
          <a:xfrm flipH="1">
            <a:off x="3025177" y="3067586"/>
            <a:ext cx="592122" cy="24296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26">
            <a:extLst>
              <a:ext uri="{FF2B5EF4-FFF2-40B4-BE49-F238E27FC236}">
                <a16:creationId xmlns:a16="http://schemas.microsoft.com/office/drawing/2014/main" id="{4A6BB9D1-4CBA-441C-A3F4-8860F8CCA6A0}"/>
              </a:ext>
            </a:extLst>
          </p:cNvPr>
          <p:cNvSpPr/>
          <p:nvPr/>
        </p:nvSpPr>
        <p:spPr>
          <a:xfrm>
            <a:off x="3500489" y="2024132"/>
            <a:ext cx="1863600" cy="336928"/>
          </a:xfrm>
          <a:prstGeom prst="roundRect">
            <a:avLst>
              <a:gd name="adj" fmla="val 42974"/>
            </a:avLst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029ACE2-223A-457A-BFF4-D7903E4BDD46}"/>
              </a:ext>
            </a:extLst>
          </p:cNvPr>
          <p:cNvSpPr txBox="1"/>
          <p:nvPr/>
        </p:nvSpPr>
        <p:spPr>
          <a:xfrm>
            <a:off x="3311905" y="2012044"/>
            <a:ext cx="23301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XRayServer</a:t>
            </a:r>
            <a:r>
              <a:rPr lang="en-US" dirty="0"/>
              <a:t>, …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08629D3-DF4E-4407-ABD1-E5699A426BB4}"/>
              </a:ext>
            </a:extLst>
          </p:cNvPr>
          <p:cNvCxnSpPr>
            <a:cxnSpLocks/>
          </p:cNvCxnSpPr>
          <p:nvPr/>
        </p:nvCxnSpPr>
        <p:spPr>
          <a:xfrm flipH="1">
            <a:off x="2801667" y="2183463"/>
            <a:ext cx="711111" cy="291458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860B5A65-4762-42C7-A1BD-38A2C0487BDE}"/>
              </a:ext>
            </a:extLst>
          </p:cNvPr>
          <p:cNvSpPr/>
          <p:nvPr/>
        </p:nvSpPr>
        <p:spPr>
          <a:xfrm>
            <a:off x="6660232" y="690162"/>
            <a:ext cx="1387269" cy="16798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Tools</a:t>
            </a:r>
            <a:endParaRPr lang="en-GB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08BB0D8-E2E8-4A67-AC78-898921828067}"/>
              </a:ext>
            </a:extLst>
          </p:cNvPr>
          <p:cNvSpPr/>
          <p:nvPr/>
        </p:nvSpPr>
        <p:spPr>
          <a:xfrm>
            <a:off x="6660233" y="2425893"/>
            <a:ext cx="1387270" cy="8382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Ray tracing</a:t>
            </a:r>
            <a:endParaRPr lang="en-GB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ADB51D7-2124-449E-B03D-6B1AEE41C456}"/>
              </a:ext>
            </a:extLst>
          </p:cNvPr>
          <p:cNvSpPr/>
          <p:nvPr/>
        </p:nvSpPr>
        <p:spPr>
          <a:xfrm>
            <a:off x="6660234" y="3308641"/>
            <a:ext cx="1387270" cy="14930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Wave optics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06E262-E9B2-44EC-AE64-406364D1AE5E}"/>
              </a:ext>
            </a:extLst>
          </p:cNvPr>
          <p:cNvSpPr txBox="1"/>
          <p:nvPr/>
        </p:nvSpPr>
        <p:spPr>
          <a:xfrm>
            <a:off x="2488055" y="329876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1.3</a:t>
            </a:r>
            <a:endParaRPr lang="en-GB" i="1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44E86F-E6C6-47F0-A877-B66DFDCA5410}"/>
              </a:ext>
            </a:extLst>
          </p:cNvPr>
          <p:cNvSpPr/>
          <p:nvPr/>
        </p:nvSpPr>
        <p:spPr>
          <a:xfrm>
            <a:off x="3130458" y="696069"/>
            <a:ext cx="3912094" cy="16623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915B865-F821-4747-8829-09806F9DD158}"/>
              </a:ext>
            </a:extLst>
          </p:cNvPr>
          <p:cNvSpPr/>
          <p:nvPr/>
        </p:nvSpPr>
        <p:spPr>
          <a:xfrm>
            <a:off x="3076212" y="2434632"/>
            <a:ext cx="3656028" cy="82034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8D2E18C-9A08-4BB9-A279-75775C09AA58}"/>
              </a:ext>
            </a:extLst>
          </p:cNvPr>
          <p:cNvSpPr/>
          <p:nvPr/>
        </p:nvSpPr>
        <p:spPr>
          <a:xfrm>
            <a:off x="3252540" y="4891908"/>
            <a:ext cx="3911748" cy="3423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266CF5C-6A2E-4B57-9A90-09D2A9F0A623}"/>
              </a:ext>
            </a:extLst>
          </p:cNvPr>
          <p:cNvSpPr/>
          <p:nvPr/>
        </p:nvSpPr>
        <p:spPr>
          <a:xfrm rot="5400000">
            <a:off x="6218667" y="2709472"/>
            <a:ext cx="456184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6600"/>
                </a:solidFill>
              </a:rPr>
              <a:t>INTEROPERABILITY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380F55-A39D-4A20-94ED-EF3E59DBE218}"/>
              </a:ext>
            </a:extLst>
          </p:cNvPr>
          <p:cNvSpPr txBox="1"/>
          <p:nvPr/>
        </p:nvSpPr>
        <p:spPr>
          <a:xfrm>
            <a:off x="71103" y="3667923"/>
            <a:ext cx="2444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hlinkClick r:id="rId4"/>
              </a:rPr>
              <a:t>https://oasys-kit.github.io</a:t>
            </a:r>
            <a:endParaRPr lang="en-GB" sz="16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131A1FB-2CB9-444E-80F2-EA3AAFA1CD6F}"/>
              </a:ext>
            </a:extLst>
          </p:cNvPr>
          <p:cNvSpPr/>
          <p:nvPr/>
        </p:nvSpPr>
        <p:spPr>
          <a:xfrm>
            <a:off x="6660232" y="4882670"/>
            <a:ext cx="1387270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Extensions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16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C2BF542-A68A-4CE8-972D-21BE57E9F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078" y="3375216"/>
            <a:ext cx="2160871" cy="952525"/>
          </a:xfrm>
          <a:prstGeom prst="rect">
            <a:avLst/>
          </a:prstGeom>
        </p:spPr>
      </p:pic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727200" y="130281"/>
            <a:ext cx="8236800" cy="50360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spAutoFit/>
          </a:bodyPr>
          <a:lstStyle/>
          <a:p>
            <a:pPr>
              <a:buNone/>
            </a:pPr>
            <a:r>
              <a:rPr lang="en-US" sz="2400" dirty="0"/>
              <a:t>SHADOW4</a:t>
            </a:r>
            <a:endParaRPr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12326-E943-4E76-9C37-2816A03C34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HPXM2025  M. Sanchez del Rio 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E6F9A2-A865-40E1-BA0A-FF0337931E2F}"/>
              </a:ext>
            </a:extLst>
          </p:cNvPr>
          <p:cNvSpPr txBox="1"/>
          <p:nvPr/>
        </p:nvSpPr>
        <p:spPr>
          <a:xfrm>
            <a:off x="71108" y="1339606"/>
            <a:ext cx="899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SHADOW4 is a new Kernel,      and a new interface,      for new generations of sources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248AB9-93A8-4613-B323-22129BB2DD61}"/>
              </a:ext>
            </a:extLst>
          </p:cNvPr>
          <p:cNvSpPr txBox="1"/>
          <p:nvPr/>
        </p:nvSpPr>
        <p:spPr>
          <a:xfrm>
            <a:off x="71108" y="1749369"/>
            <a:ext cx="2969235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Fully developed in Python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OO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OASYS experience and ad-hoc developments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Fast enough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D6EA8A-C293-4A10-AB2A-D2AFAD5895DD}"/>
              </a:ext>
            </a:extLst>
          </p:cNvPr>
          <p:cNvSpPr txBox="1"/>
          <p:nvPr/>
        </p:nvSpPr>
        <p:spPr>
          <a:xfrm>
            <a:off x="6169853" y="1710919"/>
            <a:ext cx="2105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Preparing 5</a:t>
            </a:r>
            <a:r>
              <a:rPr lang="en-US" sz="1400" baseline="30000" dirty="0">
                <a:solidFill>
                  <a:srgbClr val="00B050"/>
                </a:solidFill>
              </a:rPr>
              <a:t>th</a:t>
            </a:r>
            <a:r>
              <a:rPr lang="en-US" sz="1400" dirty="0">
                <a:solidFill>
                  <a:srgbClr val="00B050"/>
                </a:solidFill>
              </a:rPr>
              <a:t> generation</a:t>
            </a:r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FD584-E7B4-44BC-B805-09664AAC75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7DB19D-CB55-4E3E-8D9D-7D4B40A09AA9}"/>
              </a:ext>
            </a:extLst>
          </p:cNvPr>
          <p:cNvSpPr txBox="1"/>
          <p:nvPr/>
        </p:nvSpPr>
        <p:spPr>
          <a:xfrm>
            <a:off x="3067654" y="1741864"/>
            <a:ext cx="2770822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SHADOW is an interactive tool adapted for common laptops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Just called SHADOW4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Simplified interface (less widgets, generic mirrors, crystals,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Optimized (better communication)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Automatic scripting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E3AE1F-24F1-4E83-8B14-53E41E6A6A78}"/>
              </a:ext>
            </a:extLst>
          </p:cNvPr>
          <p:cNvSpPr txBox="1"/>
          <p:nvPr/>
        </p:nvSpPr>
        <p:spPr>
          <a:xfrm>
            <a:off x="5902923" y="2018696"/>
            <a:ext cx="3040495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Facilitate interoperability with other tools (e.g. for partial coherence)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Adapted for AI integration and Digital Twins</a:t>
            </a:r>
            <a:endParaRPr lang="en-US" sz="12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Easy transition from laptop prototyping to High-Performance Computing (HPC) and Cloud Computing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Open Source and Collaborative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Educational material for interactive 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10AB94-FA0A-41FE-8E5F-7267CE33190B}"/>
              </a:ext>
            </a:extLst>
          </p:cNvPr>
          <p:cNvSpPr txBox="1"/>
          <p:nvPr/>
        </p:nvSpPr>
        <p:spPr>
          <a:xfrm>
            <a:off x="2669401" y="689177"/>
            <a:ext cx="43508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accent2"/>
                </a:solidFill>
              </a:rPr>
              <a:t>Fortran: compilation: obsolete technology, poorly structured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accent2"/>
                </a:solidFill>
              </a:rPr>
              <a:t>Python API maintenance and extension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accent2"/>
                </a:solidFill>
              </a:rPr>
              <a:t>Python packaging (wheels)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accent2"/>
                </a:solidFill>
              </a:rPr>
              <a:t>Sustainability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4E6C74-9B96-46E4-BE8F-0062D92B6995}"/>
              </a:ext>
            </a:extLst>
          </p:cNvPr>
          <p:cNvSpPr txBox="1"/>
          <p:nvPr/>
        </p:nvSpPr>
        <p:spPr>
          <a:xfrm>
            <a:off x="115982" y="77453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SHADOW3 problems: 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6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  <p:bldP spid="6" grpId="0"/>
      <p:bldP spid="21" grpId="0" animBg="1"/>
      <p:bldP spid="25" grpId="0" animBg="1"/>
    </p:bldLst>
  </p:timing>
</p:sld>
</file>

<file path=ppt/theme/theme1.xml><?xml version="1.0" encoding="utf-8"?>
<a:theme xmlns:a="http://schemas.openxmlformats.org/drawingml/2006/main" name="ESRF - default">
  <a:themeElements>
    <a:clrScheme name="ESRF">
      <a:dk1>
        <a:sysClr val="windowText" lastClr="000000"/>
      </a:dk1>
      <a:lt1>
        <a:sysClr val="window" lastClr="FFFFFF"/>
      </a:lt1>
      <a:dk2>
        <a:srgbClr val="B7B9BA"/>
      </a:dk2>
      <a:lt2>
        <a:srgbClr val="AF007C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51A026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8781</TotalTime>
  <Words>2135</Words>
  <Application>Microsoft Office PowerPoint</Application>
  <PresentationFormat>On-screen Show (16:10)</PresentationFormat>
  <Paragraphs>399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Arial</vt:lpstr>
      <vt:lpstr>Calibri</vt:lpstr>
      <vt:lpstr>Cambria Math</vt:lpstr>
      <vt:lpstr>Courier New</vt:lpstr>
      <vt:lpstr>ITCOfficinaSans LT Book</vt:lpstr>
      <vt:lpstr>Wingdings</vt:lpstr>
      <vt:lpstr>ESRF - default</vt:lpstr>
      <vt:lpstr>Equation</vt:lpstr>
      <vt:lpstr>PowerPoint Presentation</vt:lpstr>
      <vt:lpstr>Ray Tracing and Geometrical Optics</vt:lpstr>
      <vt:lpstr>Ray Tracing and Geometrical Optics</vt:lpstr>
      <vt:lpstr>40 YEARS OF Shadow</vt:lpstr>
      <vt:lpstr>OASYS – ShadowOui (2014)</vt:lpstr>
      <vt:lpstr>2014: ShadowOUI1= SHADOW3 + ORANGE2</vt:lpstr>
      <vt:lpstr>ShadowOUI: not only SHADOW3</vt:lpstr>
      <vt:lpstr>OASYS add-ons</vt:lpstr>
      <vt:lpstr>SHADOW4</vt:lpstr>
      <vt:lpstr>Shadow4 Kernel: Application User Interface</vt:lpstr>
      <vt:lpstr>Shadow4: Geometrical Sources</vt:lpstr>
      <vt:lpstr>Shadow4: Synchrotron Sources</vt:lpstr>
      <vt:lpstr>Shadow4: Optical Elements</vt:lpstr>
      <vt:lpstr>Shadow4 Kernel: models and algorithms</vt:lpstr>
      <vt:lpstr>Mirror Optics</vt:lpstr>
      <vt:lpstr>Grating Optics (in reflection)</vt:lpstr>
      <vt:lpstr>Lens Optics</vt:lpstr>
      <vt:lpstr>Crystal Optics</vt:lpstr>
      <vt:lpstr>Complementary with other OASYS methods</vt:lpstr>
      <vt:lpstr>User Support / Teaching / OASYS schools</vt:lpstr>
      <vt:lpstr>Summary / Conclusions</vt:lpstr>
      <vt:lpstr>Extra Slides</vt:lpstr>
      <vt:lpstr>Shadow4: advanced tools – Hybrid1 method</vt:lpstr>
      <vt:lpstr>Shadow4: beta testers are welcomed!</vt:lpstr>
    </vt:vector>
  </TitlesOfParts>
  <Company>E.S.R.F.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REYES HERRERA Juan</dc:creator>
  <cp:lastModifiedBy>SANCHEZ DEL RIO Manuel</cp:lastModifiedBy>
  <cp:revision>379</cp:revision>
  <dcterms:created xsi:type="dcterms:W3CDTF">2023-04-03T09:35:45Z</dcterms:created>
  <dcterms:modified xsi:type="dcterms:W3CDTF">2025-06-16T13:13:20Z</dcterms:modified>
</cp:coreProperties>
</file>