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</p:sldMasterIdLst>
  <p:notesMasterIdLst>
    <p:notesMasterId r:id="rId64"/>
  </p:notes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</p:sldIdLst>
  <p:sldSz cx="9144000" cy="6858000" type="screen4x3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1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141" name="PlaceHolder 4"/>
          <p:cNvSpPr>
            <a:spLocks noGrp="1"/>
          </p:cNvSpPr>
          <p:nvPr>
            <p:ph type="dt" idx="6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42" name="PlaceHolder 5"/>
          <p:cNvSpPr>
            <a:spLocks noGrp="1"/>
          </p:cNvSpPr>
          <p:nvPr>
            <p:ph type="ftr" idx="6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3" name="PlaceHolder 6"/>
          <p:cNvSpPr>
            <a:spLocks noGrp="1"/>
          </p:cNvSpPr>
          <p:nvPr>
            <p:ph type="sldNum" idx="7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12835ADE-2119-453E-8F71-C8090EB42535}" type="slidenum"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60" y="1279440"/>
            <a:ext cx="4605840" cy="3453480"/>
          </a:xfrm>
          <a:prstGeom prst="rect">
            <a:avLst/>
          </a:prstGeom>
          <a:ln w="0">
            <a:noFill/>
          </a:ln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09560" y="4925880"/>
            <a:ext cx="5682240" cy="4028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sldNum" idx="71"/>
          </p:nvPr>
        </p:nvSpPr>
        <p:spPr>
          <a:xfrm>
            <a:off x="4022640" y="9721800"/>
            <a:ext cx="3076920" cy="511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CEFD960-D965-4077-82DF-1EFD04DCF08F}" type="slidenum">
              <a:rPr lang="en-US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1</a:t>
            </a:fld>
            <a:endParaRPr lang="it-IT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60" y="1279440"/>
            <a:ext cx="4605840" cy="345348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09560" y="4925880"/>
            <a:ext cx="5682240" cy="4028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72"/>
          </p:nvPr>
        </p:nvSpPr>
        <p:spPr>
          <a:xfrm>
            <a:off x="4022640" y="9721800"/>
            <a:ext cx="3076920" cy="511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8AB384C-91A9-4174-AC5F-CB7E4A4A8C73}" type="slidenum">
              <a:rPr lang="en-US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2</a:t>
            </a:fld>
            <a:endParaRPr lang="it-IT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60" y="1279440"/>
            <a:ext cx="4605840" cy="3453480"/>
          </a:xfrm>
          <a:prstGeom prst="rect">
            <a:avLst/>
          </a:prstGeom>
          <a:ln w="0">
            <a:noFill/>
          </a:ln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709560" y="4925880"/>
            <a:ext cx="5682240" cy="4028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73"/>
          </p:nvPr>
        </p:nvSpPr>
        <p:spPr>
          <a:xfrm>
            <a:off x="4022640" y="9721800"/>
            <a:ext cx="3076920" cy="511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747AD8E-ACB6-4814-B420-8ADF6BC82340}" type="slidenum">
              <a:rPr lang="en-GB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3</a:t>
            </a:fld>
            <a:endParaRPr lang="it-IT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FB69369-698F-4EA6-BE6D-7DA0AD8610B0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8938C32A-22ED-4D5E-83FE-3BD54D015289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6E4375D-7C4E-4515-B452-1176B8573DB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407313C6-30BB-471F-A774-441DD2E5C16C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6DBC26C5-1D1A-4EE5-A2A7-B4FC71D9E453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8C82B2C3-A6B4-4FAB-BCD1-4A461D2C0BE2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169E2C63-E612-464C-B760-A2579A40DEF6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76D862C7-6751-41F1-94DC-81688DE61D03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5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2"/>
          </p:nvPr>
        </p:nvSpPr>
        <p:spPr/>
        <p:txBody>
          <a:bodyPr/>
          <a:lstStyle/>
          <a:p>
            <a:fld id="{3B03BAB3-78CE-40D1-B02A-E88B62A01D92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43CB741-379D-4413-9F64-AA1C28216447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5"/>
          </p:nvPr>
        </p:nvSpPr>
        <p:spPr/>
        <p:txBody>
          <a:bodyPr/>
          <a:lstStyle/>
          <a:p>
            <a:fld id="{66003524-45E0-488C-A1CC-EC865D6236FD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8"/>
          </p:nvPr>
        </p:nvSpPr>
        <p:spPr/>
        <p:txBody>
          <a:bodyPr/>
          <a:lstStyle/>
          <a:p>
            <a:fld id="{03277B83-154A-49CF-BE16-6522138B63F5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1"/>
          </p:nvPr>
        </p:nvSpPr>
        <p:spPr/>
        <p:txBody>
          <a:bodyPr/>
          <a:lstStyle/>
          <a:p>
            <a:fld id="{4E2A717A-0E16-4112-9FA0-39480E273D08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4"/>
          </p:nvPr>
        </p:nvSpPr>
        <p:spPr/>
        <p:txBody>
          <a:bodyPr/>
          <a:lstStyle/>
          <a:p>
            <a:fld id="{4828A383-AB1B-40E2-94AC-2C507739F0B6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olo e contenuto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CCB748F6-40F0-4692-8005-BCBE86742391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6E2FED5-ADB1-4AC0-83CF-33D92DBC60CA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D5C651A-7CA9-460D-A3D3-DC2EDE7FE3FF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3554F189-9FC1-4132-9020-57D200909970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85B941C-3E41-4A93-834D-8499886C7959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1069807-62E7-4181-8A0E-3A613416878A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EC201F12-F251-4B5B-9870-CB849E203235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282600" y="228600"/>
            <a:ext cx="4234320" cy="418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6802560" y="228600"/>
            <a:ext cx="2056320" cy="2037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4624560" y="2377440"/>
            <a:ext cx="2056320" cy="2037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3" name="TextBox 14"/>
          <p:cNvSpPr/>
          <p:nvPr/>
        </p:nvSpPr>
        <p:spPr>
          <a:xfrm>
            <a:off x="424800" y="174960"/>
            <a:ext cx="4122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5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4624560" y="228600"/>
            <a:ext cx="2056320" cy="2037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6802560" y="2377440"/>
            <a:ext cx="2056320" cy="2037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ftr" idx="1"/>
          </p:nvPr>
        </p:nvSpPr>
        <p:spPr>
          <a:xfrm>
            <a:off x="6311160" y="6425640"/>
            <a:ext cx="2616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2"/>
          </p:nvPr>
        </p:nvSpPr>
        <p:spPr>
          <a:xfrm>
            <a:off x="4800600" y="6425640"/>
            <a:ext cx="13543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0"/>
          <p:cNvSpPr/>
          <p:nvPr/>
        </p:nvSpPr>
        <p:spPr>
          <a:xfrm>
            <a:off x="8166960" y="282600"/>
            <a:ext cx="684720" cy="30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57" name="TextBox 9"/>
          <p:cNvSpPr/>
          <p:nvPr/>
        </p:nvSpPr>
        <p:spPr>
          <a:xfrm>
            <a:off x="4750200" y="3370680"/>
            <a:ext cx="21960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 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ftr" idx="26"/>
          </p:nvPr>
        </p:nvSpPr>
        <p:spPr>
          <a:xfrm>
            <a:off x="4191120" y="6423480"/>
            <a:ext cx="30042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27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01F865D-E9D6-47FA-8901-F07655A51B09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28"/>
          </p:nvPr>
        </p:nvSpPr>
        <p:spPr>
          <a:xfrm>
            <a:off x="7391520" y="6423480"/>
            <a:ext cx="1536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62" name="TextBox 8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ftr" idx="29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ldNum" idx="30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E878BB7-FFE1-4D2E-9116-3B6E0F979562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dt" idx="31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"/>
          <p:cNvSpPr/>
          <p:nvPr/>
        </p:nvSpPr>
        <p:spPr>
          <a:xfrm>
            <a:off x="8210520" y="282600"/>
            <a:ext cx="64116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67" name="TextBox 8"/>
          <p:cNvSpPr/>
          <p:nvPr/>
        </p:nvSpPr>
        <p:spPr>
          <a:xfrm>
            <a:off x="62640" y="-2736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" name="Rectangle 9"/>
          <p:cNvSpPr/>
          <p:nvPr/>
        </p:nvSpPr>
        <p:spPr>
          <a:xfrm>
            <a:off x="8068320" y="282600"/>
            <a:ext cx="90360" cy="159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69" name="PlaceHolder 1"/>
          <p:cNvSpPr>
            <a:spLocks noGrp="1"/>
          </p:cNvSpPr>
          <p:nvPr>
            <p:ph type="ftr" idx="32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sldNum" idx="33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77F1C8E-01FD-4C5F-B3B6-27FFDF5FA002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it-IT" sz="4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9"/>
          <p:cNvSpPr/>
          <p:nvPr/>
        </p:nvSpPr>
        <p:spPr>
          <a:xfrm>
            <a:off x="8166960" y="282600"/>
            <a:ext cx="684720" cy="30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74" name="TextBox 8"/>
          <p:cNvSpPr/>
          <p:nvPr/>
        </p:nvSpPr>
        <p:spPr>
          <a:xfrm rot="16200000">
            <a:off x="8590680" y="56484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PlaceHolder 1"/>
          <p:cNvSpPr>
            <a:spLocks noGrp="1"/>
          </p:cNvSpPr>
          <p:nvPr>
            <p:ph type="ftr" idx="34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 idx="35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1752DEC-7A23-4B06-9D25-15061FF63FA8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dt" idx="36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ftr" idx="37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ldNum" idx="38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5CB72E9-F63D-435B-9DD6-F7754E14FC87}" type="slidenum">
              <a:rPr lang="es-ES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39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ftr" idx="40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sldNum" idx="41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3B4225F-98B7-4904-B0AF-0E9AD253D027}" type="slidenum">
              <a:rPr lang="en-US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dt" idx="42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88" name="PlaceHolder 3"/>
          <p:cNvSpPr>
            <a:spLocks noGrp="1"/>
          </p:cNvSpPr>
          <p:nvPr>
            <p:ph type="ftr" idx="43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sldNum" idx="44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936D388-8FA2-49AA-AE46-7364582DE851}" type="slidenum">
              <a:rPr lang="en-US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dt" idx="45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6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94" name="TextBox 8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ftr" idx="46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47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241F9D0-8C95-44A8-8DC9-118C150961C2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dt" idx="48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6"/>
          <p:cNvSpPr/>
          <p:nvPr/>
        </p:nvSpPr>
        <p:spPr>
          <a:xfrm>
            <a:off x="282600" y="228600"/>
            <a:ext cx="4234320" cy="418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99" name="Rectangle 7"/>
          <p:cNvSpPr/>
          <p:nvPr/>
        </p:nvSpPr>
        <p:spPr>
          <a:xfrm>
            <a:off x="6802560" y="228600"/>
            <a:ext cx="2056320" cy="2037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00" name="Rectangle 9"/>
          <p:cNvSpPr/>
          <p:nvPr/>
        </p:nvSpPr>
        <p:spPr>
          <a:xfrm>
            <a:off x="4624560" y="2377440"/>
            <a:ext cx="2056320" cy="2037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01" name="TextBox 14"/>
          <p:cNvSpPr/>
          <p:nvPr/>
        </p:nvSpPr>
        <p:spPr>
          <a:xfrm>
            <a:off x="424800" y="174960"/>
            <a:ext cx="4122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5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ftr" idx="49"/>
          </p:nvPr>
        </p:nvSpPr>
        <p:spPr>
          <a:xfrm>
            <a:off x="6311160" y="6425640"/>
            <a:ext cx="2616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dt" idx="50"/>
          </p:nvPr>
        </p:nvSpPr>
        <p:spPr>
          <a:xfrm>
            <a:off x="4800600" y="6425640"/>
            <a:ext cx="1231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6"/>
          <p:cNvSpPr/>
          <p:nvPr/>
        </p:nvSpPr>
        <p:spPr>
          <a:xfrm>
            <a:off x="658800" y="228600"/>
            <a:ext cx="8199720" cy="6344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05" name="TextBox 7"/>
          <p:cNvSpPr/>
          <p:nvPr/>
        </p:nvSpPr>
        <p:spPr>
          <a:xfrm>
            <a:off x="2003760" y="3110760"/>
            <a:ext cx="25992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40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Rectangle 8"/>
          <p:cNvSpPr/>
          <p:nvPr/>
        </p:nvSpPr>
        <p:spPr>
          <a:xfrm>
            <a:off x="285840" y="228600"/>
            <a:ext cx="211680" cy="6344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ftr" idx="51"/>
          </p:nvPr>
        </p:nvSpPr>
        <p:spPr>
          <a:xfrm>
            <a:off x="2286000" y="6248880"/>
            <a:ext cx="5637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ldNum" idx="52"/>
          </p:nvPr>
        </p:nvSpPr>
        <p:spPr>
          <a:xfrm>
            <a:off x="8305920" y="62488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E2705C-EE84-4411-9376-DDA17EA2002B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dt" idx="53"/>
          </p:nvPr>
        </p:nvSpPr>
        <p:spPr>
          <a:xfrm>
            <a:off x="658800" y="6248880"/>
            <a:ext cx="1473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3" name="TextBox 9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ftr" idx="3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ldNum" idx="4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D4E81A4-29CB-4DC4-8200-5938F5B6C113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5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"/>
          <p:cNvSpPr/>
          <p:nvPr/>
        </p:nvSpPr>
        <p:spPr>
          <a:xfrm>
            <a:off x="8210520" y="282600"/>
            <a:ext cx="64116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11" name="Rectangle 11"/>
          <p:cNvSpPr/>
          <p:nvPr/>
        </p:nvSpPr>
        <p:spPr>
          <a:xfrm>
            <a:off x="8068320" y="282600"/>
            <a:ext cx="90360" cy="159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12" name="TextBox 9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PlaceHolder 1"/>
          <p:cNvSpPr>
            <a:spLocks noGrp="1"/>
          </p:cNvSpPr>
          <p:nvPr>
            <p:ph type="ftr" idx="54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ldNum" idx="55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7DC1FF5-2ABD-4564-80C0-3D73F77CFB1A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dt" idx="56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9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17" name="TextBox 11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PlaceHolder 1"/>
          <p:cNvSpPr>
            <a:spLocks noGrp="1"/>
          </p:cNvSpPr>
          <p:nvPr>
            <p:ph type="ftr" idx="57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ldNum" idx="58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4245BE6-89BB-4473-ACDD-9CD1061C73EC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dt" idx="59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9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Rectangle 13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 type="ftr" idx="60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ldNum" idx="61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93E3FD-025C-4DD1-878F-EDF2A46C87A8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62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7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27" name="TextBox 9"/>
          <p:cNvSpPr/>
          <p:nvPr/>
        </p:nvSpPr>
        <p:spPr>
          <a:xfrm>
            <a:off x="223200" y="22860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ftr" idx="63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ldNum" idx="64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27D2A67-70F9-4D81-B594-821817CC3AAF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 idx="65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6"/>
          <p:cNvSpPr/>
          <p:nvPr/>
        </p:nvSpPr>
        <p:spPr>
          <a:xfrm>
            <a:off x="8210520" y="282600"/>
            <a:ext cx="64116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32" name="TextBox 8"/>
          <p:cNvSpPr/>
          <p:nvPr/>
        </p:nvSpPr>
        <p:spPr>
          <a:xfrm>
            <a:off x="62640" y="-2736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Rectangle 9"/>
          <p:cNvSpPr/>
          <p:nvPr/>
        </p:nvSpPr>
        <p:spPr>
          <a:xfrm>
            <a:off x="8068320" y="282600"/>
            <a:ext cx="90360" cy="159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34" name="PlaceHolder 1"/>
          <p:cNvSpPr>
            <a:spLocks noGrp="1"/>
          </p:cNvSpPr>
          <p:nvPr>
            <p:ph type="ftr" idx="66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ldNum" idx="67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DC7110F-FAEB-4610-B7D9-338893293D76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it-IT" sz="4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/>
        </p:nvSpPr>
        <p:spPr>
          <a:xfrm>
            <a:off x="8166960" y="282600"/>
            <a:ext cx="684720" cy="159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8" name="TextBox 8"/>
          <p:cNvSpPr/>
          <p:nvPr/>
        </p:nvSpPr>
        <p:spPr>
          <a:xfrm>
            <a:off x="62640" y="-27360"/>
            <a:ext cx="25992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36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ftr" idx="6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7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D017237-F72C-45F0-AF83-2A4F89BD3E60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8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it-IT" sz="4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/>
          <p:nvPr/>
        </p:nvSpPr>
        <p:spPr>
          <a:xfrm>
            <a:off x="8166960" y="282600"/>
            <a:ext cx="684720" cy="30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ftr" idx="9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ldNum" idx="10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33AAB61-CC2A-478C-BBF6-E259F352574C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11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/>
          <p:cNvSpPr/>
          <p:nvPr/>
        </p:nvSpPr>
        <p:spPr>
          <a:xfrm>
            <a:off x="282600" y="228600"/>
            <a:ext cx="3450240" cy="6344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29" name="TextBox 8"/>
          <p:cNvSpPr/>
          <p:nvPr/>
        </p:nvSpPr>
        <p:spPr>
          <a:xfrm>
            <a:off x="424800" y="174960"/>
            <a:ext cx="4122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5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ftr" idx="12"/>
          </p:nvPr>
        </p:nvSpPr>
        <p:spPr>
          <a:xfrm>
            <a:off x="3859200" y="6423480"/>
            <a:ext cx="3315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dt" idx="13"/>
          </p:nvPr>
        </p:nvSpPr>
        <p:spPr>
          <a:xfrm>
            <a:off x="7391520" y="6423480"/>
            <a:ext cx="1536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0"/>
          <p:cNvSpPr/>
          <p:nvPr/>
        </p:nvSpPr>
        <p:spPr>
          <a:xfrm>
            <a:off x="8166960" y="282600"/>
            <a:ext cx="684720" cy="30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33" name="TextBox 9"/>
          <p:cNvSpPr/>
          <p:nvPr/>
        </p:nvSpPr>
        <p:spPr>
          <a:xfrm>
            <a:off x="3990240" y="3370680"/>
            <a:ext cx="21960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 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ftr" idx="14"/>
          </p:nvPr>
        </p:nvSpPr>
        <p:spPr>
          <a:xfrm>
            <a:off x="4191120" y="6423480"/>
            <a:ext cx="30042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ldNum" idx="15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96858B9-F730-4C65-908E-FBEF3C1FA653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dt" idx="16"/>
          </p:nvPr>
        </p:nvSpPr>
        <p:spPr>
          <a:xfrm>
            <a:off x="7391520" y="6423480"/>
            <a:ext cx="1536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"/>
          <p:cNvSpPr/>
          <p:nvPr/>
        </p:nvSpPr>
        <p:spPr>
          <a:xfrm>
            <a:off x="6802560" y="228600"/>
            <a:ext cx="2056320" cy="2037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38" name="Rectangle 8"/>
          <p:cNvSpPr/>
          <p:nvPr/>
        </p:nvSpPr>
        <p:spPr>
          <a:xfrm>
            <a:off x="6802560" y="2377440"/>
            <a:ext cx="2056320" cy="2037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39" name="TextBox 9"/>
          <p:cNvSpPr/>
          <p:nvPr/>
        </p:nvSpPr>
        <p:spPr>
          <a:xfrm>
            <a:off x="327240" y="4632840"/>
            <a:ext cx="21960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 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1"/>
          <p:cNvSpPr>
            <a:spLocks noGrp="1"/>
          </p:cNvSpPr>
          <p:nvPr>
            <p:ph type="ftr" idx="17"/>
          </p:nvPr>
        </p:nvSpPr>
        <p:spPr>
          <a:xfrm>
            <a:off x="201600" y="6423480"/>
            <a:ext cx="61218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ldNum" idx="18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F5BE10C-B9A3-4643-B132-45E0C2E8D1B0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19"/>
          </p:nvPr>
        </p:nvSpPr>
        <p:spPr>
          <a:xfrm>
            <a:off x="6795360" y="642348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7"/>
          <p:cNvSpPr/>
          <p:nvPr/>
        </p:nvSpPr>
        <p:spPr>
          <a:xfrm>
            <a:off x="282600" y="228600"/>
            <a:ext cx="6386040" cy="6344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44" name="TextBox 8"/>
          <p:cNvSpPr/>
          <p:nvPr/>
        </p:nvSpPr>
        <p:spPr>
          <a:xfrm>
            <a:off x="424800" y="174960"/>
            <a:ext cx="4122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5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Rectangle 9"/>
          <p:cNvSpPr/>
          <p:nvPr/>
        </p:nvSpPr>
        <p:spPr>
          <a:xfrm>
            <a:off x="6802560" y="228600"/>
            <a:ext cx="2056320" cy="2037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ftr" idx="20"/>
          </p:nvPr>
        </p:nvSpPr>
        <p:spPr>
          <a:xfrm>
            <a:off x="381240" y="6235560"/>
            <a:ext cx="46468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ldNum" idx="21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056B518-92B7-4201-8CEF-D5A21A68D8A6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22"/>
          </p:nvPr>
        </p:nvSpPr>
        <p:spPr>
          <a:xfrm>
            <a:off x="5212440" y="6235560"/>
            <a:ext cx="1347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7"/>
          <p:cNvSpPr/>
          <p:nvPr/>
        </p:nvSpPr>
        <p:spPr>
          <a:xfrm>
            <a:off x="282600" y="228600"/>
            <a:ext cx="4234320" cy="6344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50" name="TextBox 8"/>
          <p:cNvSpPr/>
          <p:nvPr/>
        </p:nvSpPr>
        <p:spPr>
          <a:xfrm>
            <a:off x="424800" y="174960"/>
            <a:ext cx="4122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5400" b="1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Rockwell"/>
              </a:rPr>
              <a:t>+</a:t>
            </a:r>
            <a:endParaRPr lang="it-IT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Rectangle 9"/>
          <p:cNvSpPr/>
          <p:nvPr/>
        </p:nvSpPr>
        <p:spPr>
          <a:xfrm>
            <a:off x="6802560" y="228600"/>
            <a:ext cx="2056320" cy="2037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52" name="Rectangle 10"/>
          <p:cNvSpPr/>
          <p:nvPr/>
        </p:nvSpPr>
        <p:spPr>
          <a:xfrm>
            <a:off x="4624560" y="4534560"/>
            <a:ext cx="2056320" cy="2037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ftr" idx="23"/>
          </p:nvPr>
        </p:nvSpPr>
        <p:spPr>
          <a:xfrm>
            <a:off x="381240" y="6235560"/>
            <a:ext cx="2589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Rockwell"/>
              </a:rPr>
              <a:t>&lt;footer&gt;</a:t>
            </a:r>
            <a:endParaRPr lang="it-IT" sz="11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ldNum" idx="24"/>
          </p:nvPr>
        </p:nvSpPr>
        <p:spPr>
          <a:xfrm>
            <a:off x="8305920" y="242280"/>
            <a:ext cx="5529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chemeClr val="lt1"/>
                </a:solidFill>
                <a:uFillTx/>
                <a:latin typeface="Rockwel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5854E70-7B48-4D85-BF14-911EFA575220}" type="slidenum">
              <a:rPr lang="en-GB" sz="1400" b="0" u="none" strike="noStrike">
                <a:solidFill>
                  <a:schemeClr val="lt1"/>
                </a:solidFill>
                <a:uFillTx/>
                <a:latin typeface="Rockwell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25"/>
          </p:nvPr>
        </p:nvSpPr>
        <p:spPr>
          <a:xfrm>
            <a:off x="3048120" y="6235560"/>
            <a:ext cx="13474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fs.com/it/article/how-much-do-you-know-about-infiniband-innetwork-computing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800600" y="4624560"/>
            <a:ext cx="4037400" cy="93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0" u="none" strike="noStrike">
                <a:solidFill>
                  <a:schemeClr val="accent1"/>
                </a:solidFill>
                <a:uFillTx/>
                <a:latin typeface="Rockwell"/>
              </a:rPr>
              <a:t>High Performance Computing - HPC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Subtitle 2"/>
          <p:cNvSpPr/>
          <p:nvPr/>
        </p:nvSpPr>
        <p:spPr>
          <a:xfrm>
            <a:off x="3826800" y="5675040"/>
            <a:ext cx="5383800" cy="10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Rockwell"/>
              </a:rPr>
              <a:t>Daniele Cesini – INFN-CNAF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Rockwell"/>
              </a:rPr>
              <a:t>Enrico Mazzoni – INFN-Pisa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Thinking Machines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107640" y="1052640"/>
            <a:ext cx="52556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1985: Thinking Machines introduces the connection Machine CM-1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Connection Machine CM-200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maximum configuration of 65536 1-bit CPUs(!)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floating-point unit for every 32 1-bit CPUs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 cube composed of 8 cubes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each cube contains up to 8096 processors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(The curved structure is a Data Vault - a disk array)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40 GFLOPS peak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1991: CM-5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1" u="none" strike="noStrike">
                <a:solidFill>
                  <a:srgbClr val="002060"/>
                </a:solidFill>
                <a:uFillTx/>
                <a:latin typeface="Rockwell"/>
              </a:rPr>
              <a:t>Featured in “Jurassic Park”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AutoShape 2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11" name="AutoShape 4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pic>
        <p:nvPicPr>
          <p:cNvPr id="212" name="Picture 6" descr="http://www.corestore.org/cm200-6.jpg"/>
          <p:cNvPicPr/>
          <p:nvPr/>
        </p:nvPicPr>
        <p:blipFill>
          <a:blip r:embed="rId2"/>
          <a:stretch/>
        </p:blipFill>
        <p:spPr>
          <a:xfrm>
            <a:off x="5371560" y="2133000"/>
            <a:ext cx="3520080" cy="2879280"/>
          </a:xfrm>
          <a:prstGeom prst="rect">
            <a:avLst/>
          </a:prstGeom>
          <a:ln w="0">
            <a:noFill/>
          </a:ln>
        </p:spPr>
      </p:pic>
      <p:sp>
        <p:nvSpPr>
          <p:cNvPr id="213" name="CasellaDiTesto 9"/>
          <p:cNvSpPr/>
          <p:nvPr/>
        </p:nvSpPr>
        <p:spPr>
          <a:xfrm>
            <a:off x="3380760" y="5777280"/>
            <a:ext cx="576216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chemeClr val="dk1"/>
                </a:solidFill>
                <a:uFillTx/>
                <a:latin typeface="Rockwell"/>
              </a:rPr>
              <a:t>(*) Sources:</a:t>
            </a:r>
            <a:endParaRPr lang="it-IT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chemeClr val="dk1"/>
                </a:solidFill>
                <a:uFillTx/>
                <a:latin typeface="Rockwell"/>
              </a:rPr>
              <a:t>http://www.corestore.org/cm200.htm</a:t>
            </a:r>
            <a:endParaRPr lang="it-IT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chemeClr val="dk1"/>
                </a:solidFill>
                <a:uFillTx/>
                <a:latin typeface="Rockwell"/>
              </a:rPr>
              <a:t>http://www.new-npac.org/projects/cdroms/cewes-1999-06-vol1/nhse/hpccsurvey/orgs/tmc/tmc.html</a:t>
            </a:r>
            <a:endParaRPr lang="it-IT" sz="9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chemeClr val="dk1"/>
                </a:solidFill>
                <a:uFillTx/>
                <a:latin typeface="Rockwell"/>
              </a:rPr>
              <a:t>http://en.wikipedia.org/wiki/Thinking_Machines_Corporation</a:t>
            </a:r>
            <a:endParaRPr lang="it-IT" sz="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CC12897-92DE-4D78-8BF3-04EAB1EE7A7A}" type="slidenum"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Intel Paragon MPP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107640" y="1052640"/>
            <a:ext cx="439128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it-IT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Launched in 1993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it-IT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Up to 2048 (later 4000) Intel i860 RISC microprocessors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Connected in a 2D grid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Processors @ 50 MHz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World most powerful supercomputer in 1994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Paragon XP/S140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3680 processors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184 GFLOPS peak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AutoShape 2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17" name="AutoShape 4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pic>
        <p:nvPicPr>
          <p:cNvPr id="218" name="Picture 2" descr="http://www.top500.org/static/media/uploads/20/top-1-systems/intel-xps-140-paragon-sandia-national-labs/Intel%20paragon%20XPS140_800x600.jpg"/>
          <p:cNvPicPr/>
          <p:nvPr/>
        </p:nvPicPr>
        <p:blipFill>
          <a:blip r:embed="rId2"/>
          <a:stretch/>
        </p:blipFill>
        <p:spPr>
          <a:xfrm>
            <a:off x="4519440" y="2421000"/>
            <a:ext cx="4623480" cy="3089880"/>
          </a:xfrm>
          <a:prstGeom prst="rect">
            <a:avLst/>
          </a:prstGeom>
          <a:ln w="0">
            <a:noFill/>
          </a:ln>
        </p:spPr>
      </p:pic>
      <p:sp>
        <p:nvSpPr>
          <p:cNvPr id="219" name="CasellaDiTesto 11"/>
          <p:cNvSpPr/>
          <p:nvPr/>
        </p:nvSpPr>
        <p:spPr>
          <a:xfrm>
            <a:off x="7460640" y="5517360"/>
            <a:ext cx="1594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(*) Source: Wikipedia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8A821925-E886-4BC0-87CC-D204025C7C69}" type="slidenum"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ASCI Red MPP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35640" y="1412640"/>
            <a:ext cx="4175280" cy="439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1996 At Sandia Laboratories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Based on the Paragon architecture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Fastest supercomputer from 1997 to 2000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1.4 TFLOPS (peak) in 1997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914400" lvl="3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9152 cores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3,2 TFLOPS  (peak ) in 1999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914400" lvl="3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9632 cores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1st supercomputer above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	1 TFLOPS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2" name="AutoShape 2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23" name="AutoShape 4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24" name="CasellaDiTesto 9"/>
          <p:cNvSpPr/>
          <p:nvPr/>
        </p:nvSpPr>
        <p:spPr>
          <a:xfrm>
            <a:off x="7388640" y="4797000"/>
            <a:ext cx="1594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(*) Source: Wikipedia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5" name="Picture 4" descr="http://www.computermuseum.li/Testpage/ASCII-RED-Supercomputer.gif"/>
          <p:cNvPicPr/>
          <p:nvPr/>
        </p:nvPicPr>
        <p:blipFill>
          <a:blip r:embed="rId2"/>
          <a:stretch/>
        </p:blipFill>
        <p:spPr>
          <a:xfrm>
            <a:off x="4435920" y="2277000"/>
            <a:ext cx="4527360" cy="2519280"/>
          </a:xfrm>
          <a:prstGeom prst="rect">
            <a:avLst/>
          </a:prstGeom>
          <a:ln w="0">
            <a:noFill/>
          </a:ln>
        </p:spPr>
      </p:pic>
      <p:sp>
        <p:nvSpPr>
          <p:cNvPr id="226" name="CasellaDiTesto 10"/>
          <p:cNvSpPr/>
          <p:nvPr/>
        </p:nvSpPr>
        <p:spPr>
          <a:xfrm>
            <a:off x="6125040" y="1771920"/>
            <a:ext cx="1913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TERA SCALE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BD638052-A2CF-4B49-B167-A48DF890D35E}" type="slidenum"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IBM BlueGene/Q MPP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35640" y="980640"/>
            <a:ext cx="4535280" cy="53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19999"/>
          </a:bodyPr>
          <a:lstStyle/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1" u="none" strike="noStrike">
                <a:solidFill>
                  <a:schemeClr val="accent1"/>
                </a:solidFill>
                <a:uFillTx/>
                <a:latin typeface="Rockwell"/>
              </a:rPr>
              <a:t>Trading the speed of processors for lower power consumption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System-on-a-chip design. All node components were embedded on one chip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 large number of nodes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5D xTorus interconnect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Compute chip is an 18 core chip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64-bit PowerPC A2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4-way simultaneously multithreaded per core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1.6 GHz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 17th core for operating system functions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chip manufactured on IBM's copper SOI process at 45 nm.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204.8 GFLOPS and 55 watts per processor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Up to 20 PFLOPS (peak)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16384 cores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AutoShape 2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30" name="AutoShape 4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31" name="CasellaDiTesto 9"/>
          <p:cNvSpPr/>
          <p:nvPr/>
        </p:nvSpPr>
        <p:spPr>
          <a:xfrm>
            <a:off x="6812640" y="5517360"/>
            <a:ext cx="1594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(*) Source: Wikipedia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2" name="Picture 2" descr="http://upload.wikimedia.org/wikipedia/commons/thumb/6/61/Mira_-_Blue_Gene_Q_at_Argonne_National_Laboratory_-_Skin.jpg/1024px-Mira_-_Blue_Gene_Q_at_Argonne_National_Laboratory_-_Skin.jpg"/>
          <p:cNvPicPr/>
          <p:nvPr/>
        </p:nvPicPr>
        <p:blipFill>
          <a:blip r:embed="rId2"/>
          <a:stretch/>
        </p:blipFill>
        <p:spPr>
          <a:xfrm>
            <a:off x="4572000" y="2205000"/>
            <a:ext cx="4495680" cy="3281760"/>
          </a:xfrm>
          <a:prstGeom prst="rect">
            <a:avLst/>
          </a:prstGeom>
          <a:ln w="0">
            <a:noFill/>
          </a:ln>
        </p:spPr>
      </p:pic>
      <p:sp>
        <p:nvSpPr>
          <p:cNvPr id="233" name="CasellaDiTesto 10"/>
          <p:cNvSpPr/>
          <p:nvPr/>
        </p:nvSpPr>
        <p:spPr>
          <a:xfrm>
            <a:off x="6153840" y="1575360"/>
            <a:ext cx="1903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PETA SCALE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8B748DCD-2ABD-4D6E-AE1C-85911DCCCCDE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Clusters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Rettangolo 6"/>
          <p:cNvSpPr/>
          <p:nvPr/>
        </p:nvSpPr>
        <p:spPr>
          <a:xfrm>
            <a:off x="35640" y="809280"/>
            <a:ext cx="8063640" cy="1309320"/>
          </a:xfrm>
          <a:prstGeom prst="rect">
            <a:avLst/>
          </a:prstGeom>
          <a:noFill/>
          <a:ln w="0">
            <a:solidFill>
              <a:srgbClr val="6633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[a cluster is a] parallel computer system comprising an integrated collection of independent nodes, each of which is a system in its own right, capable of independent operation </a:t>
            </a:r>
            <a:r>
              <a:rPr lang="en-US" sz="2000" b="0" u="sng" strike="noStrike">
                <a:solidFill>
                  <a:srgbClr val="FF0000"/>
                </a:solidFill>
                <a:uFillTx/>
                <a:latin typeface="Rockwell"/>
              </a:rPr>
              <a:t>and derived from products developed and marketed for other stand-alone purposes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Rettangolo 7"/>
          <p:cNvSpPr/>
          <p:nvPr/>
        </p:nvSpPr>
        <p:spPr>
          <a:xfrm>
            <a:off x="467640" y="2113560"/>
            <a:ext cx="7487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Dongarra et al. : “High-performance computing: clusters, constellations, MPPs, and future directions”, </a:t>
            </a: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Computing in Science &amp; Engineering  (Volume:7 ,  Issue: 2 ) 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7" name="Picture 2" descr="http://upload.wikimedia.org/wikipedia/commons/c/c5/MEGWARE.CLIC.jpg"/>
          <p:cNvPicPr/>
          <p:nvPr/>
        </p:nvPicPr>
        <p:blipFill>
          <a:blip r:embed="rId2"/>
          <a:stretch/>
        </p:blipFill>
        <p:spPr>
          <a:xfrm>
            <a:off x="2555640" y="2880000"/>
            <a:ext cx="5044320" cy="3167280"/>
          </a:xfrm>
          <a:prstGeom prst="rect">
            <a:avLst/>
          </a:prstGeom>
          <a:ln w="0">
            <a:noFill/>
          </a:ln>
        </p:spPr>
      </p:pic>
      <p:sp>
        <p:nvSpPr>
          <p:cNvPr id="238" name="CasellaDiTesto 9"/>
          <p:cNvSpPr/>
          <p:nvPr/>
        </p:nvSpPr>
        <p:spPr>
          <a:xfrm>
            <a:off x="2662920" y="6035400"/>
            <a:ext cx="518364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chemeClr val="dk1"/>
                </a:solidFill>
                <a:uFillTx/>
                <a:latin typeface="Rockwell"/>
              </a:rPr>
              <a:t>(*) Picture from: http://en.wikipedia.org/wiki/Computer_cluster</a:t>
            </a:r>
            <a:endParaRPr lang="it-IT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C3DC7124-4142-4953-9D86-F09738F86899}" type="slidenum"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Top500.org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TextBox 7"/>
          <p:cNvSpPr/>
          <p:nvPr/>
        </p:nvSpPr>
        <p:spPr>
          <a:xfrm>
            <a:off x="7349400" y="2152800"/>
            <a:ext cx="1580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Nov 2022 List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1" name="Picture 10"/>
          <p:cNvPicPr/>
          <p:nvPr/>
        </p:nvPicPr>
        <p:blipFill>
          <a:blip r:embed="rId2"/>
          <a:stretch/>
        </p:blipFill>
        <p:spPr>
          <a:xfrm>
            <a:off x="1927440" y="710640"/>
            <a:ext cx="5006520" cy="5715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49604F05-7481-400E-B93F-804B52836504}" type="slidenum"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Frontier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201600" y="1268640"/>
            <a:ext cx="5487840" cy="5153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Frontier, or OLCF-5, is the world's first and fastest exascale supercomputer, hosted at the Oak Ridge Leadership Computing Facility (OLCF) in Tennessee, United States 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It is based on the Cray EX and is the successor to Summit (OLCF-4).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As of March 2023, Frontier is the world's fastest supercomputer.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Frontier achieved an Rmax of 1.102 exaFLOPS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Frontier uses 9,472 AMD Epyc 7453s "Trento" 64 core 2 GHz CPUs (606,208 cores) and 37,888 Radeon Instinct MI250X GPUs (8,335,360 cores).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4" name="Picture 9" descr="A picture containing machine, indoor&#10;&#10;Description automatically generated"/>
          <p:cNvPicPr/>
          <p:nvPr/>
        </p:nvPicPr>
        <p:blipFill>
          <a:blip r:embed="rId2"/>
          <a:stretch/>
        </p:blipFill>
        <p:spPr>
          <a:xfrm>
            <a:off x="6324480" y="1025280"/>
            <a:ext cx="2616480" cy="21463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/>
          <p:cNvPicPr/>
          <p:nvPr/>
        </p:nvPicPr>
        <p:blipFill>
          <a:blip r:embed="rId3"/>
          <a:stretch/>
        </p:blipFill>
        <p:spPr>
          <a:xfrm>
            <a:off x="6242760" y="2980800"/>
            <a:ext cx="2780640" cy="3633840"/>
          </a:xfrm>
          <a:prstGeom prst="rect">
            <a:avLst/>
          </a:prstGeom>
          <a:ln w="0">
            <a:noFill/>
          </a:ln>
        </p:spPr>
      </p:pic>
      <p:sp>
        <p:nvSpPr>
          <p:cNvPr id="246" name="TextBox 12"/>
          <p:cNvSpPr/>
          <p:nvPr/>
        </p:nvSpPr>
        <p:spPr>
          <a:xfrm>
            <a:off x="5227920" y="648000"/>
            <a:ext cx="18334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© Wikipedia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2B92DDA-9982-49E2-95D3-41C8499A4D1F}" type="slidenum"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olo 1"/>
          <p:cNvSpPr/>
          <p:nvPr/>
        </p:nvSpPr>
        <p:spPr>
          <a:xfrm>
            <a:off x="696600" y="304920"/>
            <a:ext cx="7555320" cy="11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Summit OLCF-4 supercomputer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8" name="Immagine 9"/>
          <p:cNvPicPr/>
          <p:nvPr/>
        </p:nvPicPr>
        <p:blipFill>
          <a:blip r:embed="rId2"/>
          <a:stretch/>
        </p:blipFill>
        <p:spPr>
          <a:xfrm>
            <a:off x="0" y="1186200"/>
            <a:ext cx="4280760" cy="2730240"/>
          </a:xfrm>
          <a:prstGeom prst="rect">
            <a:avLst/>
          </a:prstGeom>
          <a:ln w="0">
            <a:noFill/>
          </a:ln>
        </p:spPr>
      </p:pic>
      <p:pic>
        <p:nvPicPr>
          <p:cNvPr id="249" name="Immagine 10"/>
          <p:cNvPicPr/>
          <p:nvPr/>
        </p:nvPicPr>
        <p:blipFill>
          <a:blip r:embed="rId3"/>
          <a:stretch/>
        </p:blipFill>
        <p:spPr>
          <a:xfrm>
            <a:off x="4321440" y="1186200"/>
            <a:ext cx="2056680" cy="2809800"/>
          </a:xfrm>
          <a:prstGeom prst="rect">
            <a:avLst/>
          </a:prstGeom>
          <a:ln w="0">
            <a:noFill/>
          </a:ln>
        </p:spPr>
      </p:pic>
      <p:sp>
        <p:nvSpPr>
          <p:cNvPr id="250" name="Rettangolo 11"/>
          <p:cNvSpPr/>
          <p:nvPr/>
        </p:nvSpPr>
        <p:spPr>
          <a:xfrm>
            <a:off x="13320" y="4410000"/>
            <a:ext cx="8921880" cy="15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United States Department of Energy awarded a $325 million contract in November, 2014 to IBM, Nvidia and Mellanox for the construction of Summit and Sierra 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Summit is tasked with civilian scientific research and is located at the Oak Ridge National Laboratory in Tennessee. 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Sierra is designed for nuclear weapons simulations and is located at the Lawrence Livermore National Laboratory in California.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Summit is estimated to cover the space of two basketball courts and require 136 miles of cabling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Rettangolo 13"/>
          <p:cNvSpPr/>
          <p:nvPr/>
        </p:nvSpPr>
        <p:spPr>
          <a:xfrm>
            <a:off x="6379200" y="1103760"/>
            <a:ext cx="2763720" cy="2864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600 GB of coherent memory addressable by all CPUs and GPUs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800 GB of non-volatile RAM that can be used as a burst buffer or as extended memory.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Non-blocking fat-tree topology using a dual-rail Mellanox EDR InfiniBand interconnect for both storage and inter-process communications traffic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CasellaDiTesto 14"/>
          <p:cNvSpPr/>
          <p:nvPr/>
        </p:nvSpPr>
        <p:spPr>
          <a:xfrm>
            <a:off x="7905240" y="6078600"/>
            <a:ext cx="996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u="none" strike="noStrike">
                <a:solidFill>
                  <a:schemeClr val="dk1"/>
                </a:solidFill>
                <a:uFillTx/>
                <a:latin typeface="Rockwell"/>
              </a:rPr>
              <a:t>© Wikipedia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03D0A38-6FD6-4D59-8C60-37773D0A432A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chemeClr val="accent1"/>
                </a:solidFill>
                <a:uFillTx/>
                <a:latin typeface="Rockwell"/>
              </a:rPr>
              <a:t>Fugaku Supercomputer</a:t>
            </a:r>
            <a:br>
              <a:rPr sz="3600"/>
            </a:b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201600" y="3738960"/>
            <a:ext cx="6517440" cy="251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000" lnSpcReduction="1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supercomputer is built with the Fujitsu A64FX microprocessor.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Based on the ARM version 8.2A processor architecture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Fugaku was aimed to be about 100 times more powerful than the K computer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i.e. a performance target of 1 exaFLOPS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initial (June 2020) configuration of Fugaku used 158,976 A64FX CPUs joined together using Fujitsu's proprietary torus fusion interconnect.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An upgrade in November 2020 increased the number of processors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1" u="none" strike="noStrike">
                <a:solidFill>
                  <a:srgbClr val="FF0000"/>
                </a:solidFill>
                <a:uFillTx/>
                <a:latin typeface="Rockwell"/>
              </a:rPr>
              <a:t>To reach 442 petaFLOPS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1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 Billion $ total cost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5" name="Picture 7" descr="A picture containing window, indoor, chair, building&#10;&#10;Description automatically generated"/>
          <p:cNvPicPr/>
          <p:nvPr/>
        </p:nvPicPr>
        <p:blipFill>
          <a:blip r:embed="rId2"/>
          <a:stretch/>
        </p:blipFill>
        <p:spPr>
          <a:xfrm>
            <a:off x="543960" y="990000"/>
            <a:ext cx="5613480" cy="24404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/>
          <p:cNvPicPr/>
          <p:nvPr/>
        </p:nvPicPr>
        <p:blipFill>
          <a:blip r:embed="rId3"/>
          <a:srcRect t="18861"/>
          <a:stretch/>
        </p:blipFill>
        <p:spPr>
          <a:xfrm>
            <a:off x="6795360" y="896760"/>
            <a:ext cx="2375640" cy="45104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87BDE2D1-E37F-4E12-8AE2-B3AB321E4DC6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magine 6"/>
          <p:cNvPicPr/>
          <p:nvPr/>
        </p:nvPicPr>
        <p:blipFill>
          <a:blip r:embed="rId2"/>
          <a:stretch/>
        </p:blipFill>
        <p:spPr>
          <a:xfrm>
            <a:off x="338760" y="1268640"/>
            <a:ext cx="5828400" cy="3885120"/>
          </a:xfrm>
          <a:prstGeom prst="rect">
            <a:avLst/>
          </a:prstGeom>
          <a:ln w="0">
            <a:noFill/>
          </a:ln>
        </p:spPr>
      </p:pic>
      <p:pic>
        <p:nvPicPr>
          <p:cNvPr id="258" name="Immagine 7"/>
          <p:cNvPicPr/>
          <p:nvPr/>
        </p:nvPicPr>
        <p:blipFill>
          <a:blip r:embed="rId3"/>
          <a:stretch/>
        </p:blipFill>
        <p:spPr>
          <a:xfrm>
            <a:off x="6168240" y="882360"/>
            <a:ext cx="2974680" cy="5250240"/>
          </a:xfrm>
          <a:prstGeom prst="rect">
            <a:avLst/>
          </a:prstGeom>
          <a:ln w="0">
            <a:noFill/>
          </a:ln>
        </p:spPr>
      </p:pic>
      <p:sp>
        <p:nvSpPr>
          <p:cNvPr id="259" name="Titolo 1"/>
          <p:cNvSpPr/>
          <p:nvPr/>
        </p:nvSpPr>
        <p:spPr>
          <a:xfrm>
            <a:off x="696600" y="304920"/>
            <a:ext cx="7555320" cy="11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Sunway TaihuLight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45627576-7151-4215-8D65-6FD70CA283C7}" type="slidenum"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Glossary: GFLOPS and TDP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35640" y="1196640"/>
            <a:ext cx="8063640" cy="194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GFLOPS: Billions of Floating Point Operations per second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2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Max GFLOPS of a system can be calculated using:</a:t>
            </a:r>
            <a:endParaRPr lang="it-IT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Segnaposto contenuto 2"/>
          <p:cNvSpPr/>
          <p:nvPr/>
        </p:nvSpPr>
        <p:spPr>
          <a:xfrm>
            <a:off x="35640" y="3141000"/>
            <a:ext cx="8617680" cy="136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TDP: </a:t>
            </a:r>
            <a:r>
              <a:rPr lang="en-US" sz="24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Thermal Design Power</a:t>
            </a: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 is the maximum amount of heat generated by the CPU that the cooling system in a computer is required to dissipate in </a:t>
            </a:r>
            <a:r>
              <a:rPr lang="en-US" sz="2400" b="1" u="sng" strike="noStrike">
                <a:solidFill>
                  <a:schemeClr val="dk2">
                    <a:lumMod val="75000"/>
                    <a:lumOff val="25000"/>
                  </a:schemeClr>
                </a:solidFill>
                <a:uFillTx/>
                <a:latin typeface="Rockwell"/>
              </a:rPr>
              <a:t>typical</a:t>
            </a: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 operation (*)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CasellaDiTesto 8"/>
          <p:cNvSpPr/>
          <p:nvPr/>
        </p:nvSpPr>
        <p:spPr>
          <a:xfrm>
            <a:off x="7455600" y="4685400"/>
            <a:ext cx="16272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(*) From wikipedia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50" name="Gruppo 14"/>
          <p:cNvGrpSpPr/>
          <p:nvPr/>
        </p:nvGrpSpPr>
        <p:grpSpPr>
          <a:xfrm>
            <a:off x="1821600" y="4509000"/>
            <a:ext cx="3685680" cy="1896120"/>
            <a:chOff x="1821600" y="4509000"/>
            <a:chExt cx="3685680" cy="1896120"/>
          </a:xfrm>
        </p:grpSpPr>
        <p:pic>
          <p:nvPicPr>
            <p:cNvPr id="151" name="Immagine 9"/>
            <p:cNvPicPr/>
            <p:nvPr/>
          </p:nvPicPr>
          <p:blipFill>
            <a:blip r:embed="rId3"/>
            <a:stretch/>
          </p:blipFill>
          <p:spPr>
            <a:xfrm>
              <a:off x="1821600" y="4509000"/>
              <a:ext cx="3685680" cy="189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CasellaDiTesto 10"/>
            <p:cNvSpPr/>
            <p:nvPr/>
          </p:nvSpPr>
          <p:spPr>
            <a:xfrm>
              <a:off x="2860200" y="4548600"/>
              <a:ext cx="1999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2">
                      <a:lumMod val="90000"/>
                      <a:lumOff val="10000"/>
                    </a:schemeClr>
                  </a:solidFill>
                  <a:uFillTx/>
                  <a:latin typeface="Rockwell"/>
                </a:rPr>
                <a:t>FROM ARK.INTEL</a:t>
              </a:r>
              <a:endParaRPr lang="it-IT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3" name="Ovale 13"/>
            <p:cNvSpPr/>
            <p:nvPr/>
          </p:nvSpPr>
          <p:spPr>
            <a:xfrm>
              <a:off x="1821600" y="5617800"/>
              <a:ext cx="3575520" cy="491760"/>
            </a:xfrm>
            <a:prstGeom prst="ellipse">
              <a:avLst/>
            </a:prstGeom>
            <a:noFill/>
            <a:ln>
              <a:solidFill>
                <a:srgbClr val="FF0000"/>
              </a:solidFill>
              <a:round/>
            </a:ln>
            <a:effectLst>
              <a:innerShdw blurRad="50800" dist="25400" dir="13500000">
                <a:srgbClr val="FFFFFF">
                  <a:alpha val="75000"/>
                </a:srgbClr>
              </a:innerShdw>
              <a:outerShdw blurRad="63360" dist="25560" dir="5400000" rotWithShape="0">
                <a:srgbClr val="80808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uFillTx/>
                <a:latin typeface="Rockwell"/>
              </a:endParaRPr>
            </a:p>
          </p:txBody>
        </p:sp>
      </p:grpSp>
      <p:grpSp>
        <p:nvGrpSpPr>
          <p:cNvPr id="154" name="Gruppo 15"/>
          <p:cNvGrpSpPr/>
          <p:nvPr/>
        </p:nvGrpSpPr>
        <p:grpSpPr>
          <a:xfrm>
            <a:off x="2138760" y="2412360"/>
            <a:ext cx="5778720" cy="618120"/>
            <a:chOff x="2138760" y="2412360"/>
            <a:chExt cx="5778720" cy="618120"/>
          </a:xfrm>
        </p:grpSpPr>
        <p:pic>
          <p:nvPicPr>
            <p:cNvPr id="155" name="Immagine 6"/>
            <p:cNvPicPr/>
            <p:nvPr/>
          </p:nvPicPr>
          <p:blipFill>
            <a:blip r:embed="rId4"/>
            <a:stretch/>
          </p:blipFill>
          <p:spPr>
            <a:xfrm>
              <a:off x="2216520" y="2412360"/>
              <a:ext cx="4047120" cy="61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6" name="CasellaDiTesto 11"/>
            <p:cNvSpPr/>
            <p:nvPr/>
          </p:nvSpPr>
          <p:spPr>
            <a:xfrm>
              <a:off x="6446520" y="2544840"/>
              <a:ext cx="147096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600" b="0" u="none" strike="noStrike">
                  <a:solidFill>
                    <a:schemeClr val="dk1">
                      <a:lumMod val="65000"/>
                      <a:lumOff val="35000"/>
                    </a:schemeClr>
                  </a:solidFill>
                  <a:uFillTx/>
                  <a:latin typeface="Rockwell"/>
                </a:rPr>
                <a:t>(Clock in GHz)</a:t>
              </a:r>
              <a:endParaRPr lang="it-IT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7" name="CasellaDiTesto 12"/>
            <p:cNvSpPr/>
            <p:nvPr/>
          </p:nvSpPr>
          <p:spPr>
            <a:xfrm>
              <a:off x="2138760" y="2532240"/>
              <a:ext cx="3186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600" b="0" u="none" strike="noStrike">
                  <a:solidFill>
                    <a:schemeClr val="dk1">
                      <a:lumMod val="65000"/>
                      <a:lumOff val="35000"/>
                    </a:schemeClr>
                  </a:solidFill>
                  <a:uFillTx/>
                  <a:latin typeface="Rockwell"/>
                </a:rPr>
                <a:t>G</a:t>
              </a:r>
              <a:endParaRPr lang="it-IT" sz="16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66CE2312-3B28-40E8-9246-903A74369394}" type="slidenum"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Sunway TaihuLight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98600" y="1268640"/>
            <a:ext cx="7555320" cy="517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Architecture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Sunway TaihuLight uses a total of 40,960 Chinese-designed SW26010 manycore 64-bit RISC processors based on the Sunway architecture.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Each processor chip contains 256 processing cores, and an additional four auxiliary cores for system management (also RISC cores, just more fully featured) for a total of 10,649,600 CPU cores across the entire system.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processing cores feature 64 KB of scratchpad memory for data (and 16 KB for instructions) and communicate via a network on a chip, instead of having a traditional cache hierarchy.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http://www.netlib.org/utk/people/JackDongarra/PAPERS/sunway-report-2016.pdf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4047A620-B6B1-4D54-9805-7FF1BF72274F}" type="slidenum"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3" name="Immagine 3"/>
          <p:cNvPicPr/>
          <p:nvPr/>
        </p:nvPicPr>
        <p:blipFill>
          <a:blip r:embed="rId2"/>
          <a:stretch/>
        </p:blipFill>
        <p:spPr>
          <a:xfrm>
            <a:off x="1089720" y="1417320"/>
            <a:ext cx="6237360" cy="46778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44EE885-0973-4B14-A844-82C473B8DA62}" type="slidenum"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4572720" cy="646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326160" y="1268640"/>
            <a:ext cx="7555320" cy="572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Molecular Dynamics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6" name="Immagine 7" descr="frame0.bmp"/>
          <p:cNvPicPr/>
          <p:nvPr/>
        </p:nvPicPr>
        <p:blipFill>
          <a:blip r:embed="rId2"/>
          <a:srcRect l="9545" r="12128"/>
          <a:stretch/>
        </p:blipFill>
        <p:spPr>
          <a:xfrm>
            <a:off x="326160" y="2676960"/>
            <a:ext cx="2956320" cy="2735640"/>
          </a:xfrm>
          <a:prstGeom prst="rect">
            <a:avLst/>
          </a:prstGeom>
          <a:ln w="9525">
            <a:noFill/>
          </a:ln>
        </p:spPr>
      </p:pic>
      <p:pic>
        <p:nvPicPr>
          <p:cNvPr id="267" name="Immagine 8" descr="frame0_2.bmp"/>
          <p:cNvPicPr/>
          <p:nvPr/>
        </p:nvPicPr>
        <p:blipFill>
          <a:blip r:embed="rId3"/>
          <a:srcRect l="12993" t="7774" r="19879" b="6670"/>
          <a:stretch/>
        </p:blipFill>
        <p:spPr>
          <a:xfrm>
            <a:off x="4380480" y="2873880"/>
            <a:ext cx="3238920" cy="2662920"/>
          </a:xfrm>
          <a:prstGeom prst="rect">
            <a:avLst/>
          </a:prstGeom>
          <a:ln w="9525">
            <a:noFill/>
          </a:ln>
        </p:spPr>
      </p:pic>
      <p:sp>
        <p:nvSpPr>
          <p:cNvPr id="268" name="CasellaDiTesto 5"/>
          <p:cNvSpPr/>
          <p:nvPr/>
        </p:nvSpPr>
        <p:spPr>
          <a:xfrm>
            <a:off x="934200" y="5882040"/>
            <a:ext cx="553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NAMD, Quantum Espresso, Gromacs, Gaussian, etc..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26A371A3-66B9-4361-8C13-944AD3CCC711}" type="slidenum"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2"/>
          <p:cNvPicPr/>
          <p:nvPr/>
        </p:nvPicPr>
        <p:blipFill>
          <a:blip r:embed="rId2"/>
          <a:stretch/>
        </p:blipFill>
        <p:spPr>
          <a:xfrm>
            <a:off x="323640" y="2175120"/>
            <a:ext cx="5237640" cy="3485160"/>
          </a:xfrm>
          <a:prstGeom prst="rect">
            <a:avLst/>
          </a:prstGeom>
          <a:ln w="9525">
            <a:noFill/>
          </a:ln>
        </p:spPr>
      </p:pic>
      <p:pic>
        <p:nvPicPr>
          <p:cNvPr id="270" name="Picture 3"/>
          <p:cNvPicPr/>
          <p:nvPr/>
        </p:nvPicPr>
        <p:blipFill>
          <a:blip r:embed="rId3"/>
          <a:srcRect t="15874" b="8170"/>
          <a:stretch/>
        </p:blipFill>
        <p:spPr>
          <a:xfrm>
            <a:off x="5624640" y="3069000"/>
            <a:ext cx="3518280" cy="3787920"/>
          </a:xfrm>
          <a:prstGeom prst="rect">
            <a:avLst/>
          </a:prstGeom>
          <a:ln w="9525">
            <a:noFill/>
          </a:ln>
        </p:spPr>
      </p:pic>
      <p:sp>
        <p:nvSpPr>
          <p:cNvPr id="271" name="CasellaDiTesto 8"/>
          <p:cNvSpPr/>
          <p:nvPr/>
        </p:nvSpPr>
        <p:spPr>
          <a:xfrm>
            <a:off x="0" y="1124640"/>
            <a:ext cx="859932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32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Earth simulation</a:t>
            </a:r>
            <a:endParaRPr lang="it-IT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CasellaDiTesto 2"/>
          <p:cNvSpPr/>
          <p:nvPr/>
        </p:nvSpPr>
        <p:spPr>
          <a:xfrm>
            <a:off x="775440" y="5991480"/>
            <a:ext cx="3342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WRF, MM5, GLOBO, NEMO, etc..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3" name="Titolo 1"/>
          <p:cNvSpPr/>
          <p:nvPr/>
        </p:nvSpPr>
        <p:spPr>
          <a:xfrm>
            <a:off x="543960" y="152640"/>
            <a:ext cx="4572720" cy="64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034955C2-3F15-438B-A399-C1430A38DEC0}" type="slidenum"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5" name="Immagine 3"/>
          <p:cNvPicPr/>
          <p:nvPr/>
        </p:nvPicPr>
        <p:blipFill>
          <a:blip r:embed="rId2"/>
          <a:stretch/>
        </p:blipFill>
        <p:spPr>
          <a:xfrm>
            <a:off x="600120" y="1696320"/>
            <a:ext cx="6652080" cy="42987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CBF5D4C-D0F1-4A7B-8341-45AF09BB953B}" type="slidenum"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egnaposto contenuto 3"/>
          <p:cNvPicPr/>
          <p:nvPr/>
        </p:nvPicPr>
        <p:blipFill>
          <a:blip r:embed="rId2"/>
          <a:stretch/>
        </p:blipFill>
        <p:spPr>
          <a:xfrm>
            <a:off x="222120" y="1095480"/>
            <a:ext cx="4895280" cy="5439240"/>
          </a:xfrm>
          <a:prstGeom prst="rect">
            <a:avLst/>
          </a:prstGeom>
          <a:ln w="0">
            <a:noFill/>
          </a:ln>
        </p:spPr>
      </p:pic>
      <p:sp>
        <p:nvSpPr>
          <p:cNvPr id="277" name="Segnaposto contenuto 2"/>
          <p:cNvSpPr/>
          <p:nvPr/>
        </p:nvSpPr>
        <p:spPr>
          <a:xfrm>
            <a:off x="5307480" y="2005920"/>
            <a:ext cx="3480480" cy="57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Fluid Dynamics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8" name="Picture 5"/>
          <p:cNvPicPr/>
          <p:nvPr/>
        </p:nvPicPr>
        <p:blipFill>
          <a:blip r:embed="rId3"/>
          <a:stretch/>
        </p:blipFill>
        <p:spPr>
          <a:xfrm>
            <a:off x="5224320" y="3522240"/>
            <a:ext cx="3918600" cy="2742840"/>
          </a:xfrm>
          <a:prstGeom prst="rect">
            <a:avLst/>
          </a:prstGeom>
          <a:ln w="9525">
            <a:noFill/>
          </a:ln>
        </p:spPr>
      </p:pic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4572720" cy="646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9B2D76B-61A5-4DF4-B6BA-D43D037CE9F8}" type="slidenum"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magine 4"/>
          <p:cNvPicPr/>
          <p:nvPr/>
        </p:nvPicPr>
        <p:blipFill>
          <a:blip r:embed="rId2"/>
          <a:stretch/>
        </p:blipFill>
        <p:spPr>
          <a:xfrm>
            <a:off x="252360" y="1425600"/>
            <a:ext cx="6572880" cy="3872160"/>
          </a:xfrm>
          <a:prstGeom prst="rect">
            <a:avLst/>
          </a:prstGeom>
          <a:ln w="0">
            <a:noFill/>
          </a:ln>
        </p:spPr>
      </p:pic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4572720" cy="646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Segnaposto contenuto 2"/>
          <p:cNvSpPr/>
          <p:nvPr/>
        </p:nvSpPr>
        <p:spPr>
          <a:xfrm>
            <a:off x="788760" y="5637240"/>
            <a:ext cx="3480480" cy="57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Brain Simulation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B74AB776-5EC1-48C3-9053-00A574AFE368}" type="slidenum"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/>
          </p:nvPr>
        </p:nvSpPr>
        <p:spPr>
          <a:xfrm>
            <a:off x="38880" y="942840"/>
            <a:ext cx="558936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19400" indent="-228600" algn="just" defTabSz="914400">
              <a:lnSpc>
                <a:spcPct val="80000"/>
              </a:lnSpc>
              <a:spcBef>
                <a:spcPts val="400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it-IT" sz="2200" b="1" u="none" strike="noStrike">
                <a:solidFill>
                  <a:schemeClr val="accent2"/>
                </a:solidFill>
                <a:uFillTx/>
                <a:latin typeface="Rockwell"/>
              </a:rPr>
              <a:t>General </a:t>
            </a:r>
            <a:r>
              <a:rPr lang="en-US" sz="2200" b="1" u="none" strike="noStrike">
                <a:solidFill>
                  <a:schemeClr val="accent2"/>
                </a:solidFill>
                <a:uFillTx/>
                <a:latin typeface="Rockwell"/>
              </a:rPr>
              <a:t>relativity</a:t>
            </a:r>
            <a:endParaRPr lang="it-IT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algn="just" defTabSz="914400">
              <a:lnSpc>
                <a:spcPct val="8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it-IT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19400" indent="-228600" algn="just" defTabSz="914400">
              <a:lnSpc>
                <a:spcPct val="80000"/>
              </a:lnSpc>
              <a:spcBef>
                <a:spcPts val="400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it-IT" sz="2200" b="1" u="none" strike="noStrike">
                <a:solidFill>
                  <a:schemeClr val="accent2"/>
                </a:solidFill>
                <a:uFillTx/>
                <a:latin typeface="Rockwell"/>
              </a:rPr>
              <a:t>The scientific case: high resolution simulation of inspiral and merger phase of binary neutron stars system</a:t>
            </a:r>
            <a:endParaRPr lang="it-IT" sz="2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48000" lvl="1" indent="-228600" algn="just" defTabSz="914400">
              <a:lnSpc>
                <a:spcPct val="80000"/>
              </a:lnSpc>
              <a:spcBef>
                <a:spcPts val="400"/>
              </a:spcBef>
              <a:buClr>
                <a:srgbClr val="B870B8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it-IT" sz="1960" b="1" u="none" strike="noStrike">
                <a:solidFill>
                  <a:schemeClr val="accent2"/>
                </a:solidFill>
                <a:uFillTx/>
                <a:latin typeface="Rockwell"/>
              </a:rPr>
              <a:t>one of source of  the gravitational waves  that are the observational target of the LIGO/VIRGO experiment</a:t>
            </a:r>
            <a:endParaRPr lang="it-IT" sz="19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algn="just" defTabSz="914400">
              <a:lnSpc>
                <a:spcPct val="8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it-IT" sz="19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19400" indent="-228600" algn="just" defTabSz="914400">
              <a:lnSpc>
                <a:spcPct val="80000"/>
              </a:lnSpc>
              <a:spcBef>
                <a:spcPts val="400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it-IT" sz="2400" b="1" u="none" strike="noStrike">
                <a:solidFill>
                  <a:schemeClr val="accent2"/>
                </a:solidFill>
                <a:uFillTx/>
                <a:latin typeface="Rockwell"/>
              </a:rPr>
              <a:t>Computation performed using </a:t>
            </a:r>
            <a:r>
              <a:rPr lang="it-IT" sz="2400" b="1" u="none" strike="noStrike">
                <a:solidFill>
                  <a:schemeClr val="lt2">
                    <a:lumMod val="75000"/>
                  </a:schemeClr>
                </a:solidFill>
                <a:uFillTx/>
                <a:latin typeface="Rockwell"/>
              </a:rPr>
              <a:t>The Einstein ToolKit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90800" indent="0" algn="just" defTabSz="914400">
              <a:lnSpc>
                <a:spcPct val="8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19400" indent="-228600" algn="just" defTabSz="914400">
              <a:lnSpc>
                <a:spcPct val="80000"/>
              </a:lnSpc>
              <a:spcBef>
                <a:spcPts val="400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it-IT" sz="2200" b="1" u="none" strike="noStrike">
                <a:solidFill>
                  <a:schemeClr val="accent2"/>
                </a:solidFill>
                <a:uFillTx/>
                <a:latin typeface="Rockwell"/>
              </a:rPr>
              <a:t>Result obtained on Galileo at CINECA</a:t>
            </a:r>
            <a:endParaRPr lang="it-IT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4" name="image1.png"/>
          <p:cNvPicPr/>
          <p:nvPr/>
        </p:nvPicPr>
        <p:blipFill>
          <a:blip r:embed="rId4"/>
          <a:stretch/>
        </p:blipFill>
        <p:spPr>
          <a:xfrm>
            <a:off x="6139080" y="4515840"/>
            <a:ext cx="2748600" cy="1984680"/>
          </a:xfrm>
          <a:prstGeom prst="rect">
            <a:avLst/>
          </a:prstGeom>
          <a:ln w="12700">
            <a:noFill/>
          </a:ln>
        </p:spPr>
      </p:pic>
      <p:pic>
        <p:nvPicPr>
          <p:cNvPr id="285" name="image2.png"/>
          <p:cNvPicPr/>
          <p:nvPr/>
        </p:nvPicPr>
        <p:blipFill>
          <a:blip r:embed="rId5"/>
          <a:stretch/>
        </p:blipFill>
        <p:spPr>
          <a:xfrm>
            <a:off x="8231040" y="3161880"/>
            <a:ext cx="895680" cy="1449360"/>
          </a:xfrm>
          <a:prstGeom prst="rect">
            <a:avLst/>
          </a:prstGeom>
          <a:ln w="12700">
            <a:noFill/>
          </a:ln>
        </p:spPr>
      </p:pic>
      <p:pic>
        <p:nvPicPr>
          <p:cNvPr id="286" name="Immagine 28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8320" y="978480"/>
            <a:ext cx="2769480" cy="2215440"/>
          </a:xfrm>
          <a:prstGeom prst="rect">
            <a:avLst/>
          </a:prstGeom>
          <a:ln w="0">
            <a:noFill/>
          </a:ln>
        </p:spPr>
      </p:pic>
      <p:sp>
        <p:nvSpPr>
          <p:cNvPr id="287" name="Rettangolo 1"/>
          <p:cNvSpPr/>
          <p:nvPr/>
        </p:nvSpPr>
        <p:spPr>
          <a:xfrm>
            <a:off x="38880" y="5437800"/>
            <a:ext cx="46879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400" b="1" u="none" strike="noStrike">
                <a:solidFill>
                  <a:schemeClr val="dk1"/>
                </a:solidFill>
                <a:uFillTx/>
                <a:latin typeface="Rockwell"/>
              </a:rPr>
              <a:t>© Roberto De Pietri ,  Roberto Alfieri  - INFN Parma and Parma University, </a:t>
            </a:r>
            <a:r>
              <a:rPr lang="it-IT" sz="1400" b="1" u="none" strike="noStrike">
                <a:solidFill>
                  <a:srgbClr val="C00000"/>
                </a:solidFill>
                <a:uFillTx/>
                <a:latin typeface="Rockwell"/>
              </a:rPr>
              <a:t>2012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8" name="Immagine 12"/>
          <p:cNvPicPr/>
          <p:nvPr/>
        </p:nvPicPr>
        <p:blipFill>
          <a:blip r:embed="rId7"/>
          <a:stretch/>
        </p:blipFill>
        <p:spPr>
          <a:xfrm>
            <a:off x="8064360" y="308160"/>
            <a:ext cx="771840" cy="491400"/>
          </a:xfrm>
          <a:prstGeom prst="rect">
            <a:avLst/>
          </a:prstGeom>
          <a:ln w="0">
            <a:noFill/>
          </a:ln>
        </p:spPr>
      </p:pic>
      <p:sp>
        <p:nvSpPr>
          <p:cNvPr id="289" name="Titolo 1"/>
          <p:cNvSpPr/>
          <p:nvPr/>
        </p:nvSpPr>
        <p:spPr>
          <a:xfrm>
            <a:off x="543960" y="152640"/>
            <a:ext cx="4572720" cy="64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- Applications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D3C9A56B-79EF-4F65-BF32-BE6CC1DF6AB0}" type="slidenum"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0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86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958040" y="2895840"/>
            <a:ext cx="5637600" cy="707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HPC – key components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8A5BA49D-7930-40CB-BAC3-7B098400A4D0}" type="slidenum"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Componenti chiave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98600" y="1268640"/>
            <a:ext cx="7555320" cy="517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Interconnessione dei nodi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Condivisione dei dati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Gestione dei job e contesa delle risorse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F03A8EED-13EA-4B1F-AFEE-790BCB177836}" type="slidenum"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07640" y="224640"/>
            <a:ext cx="8712000" cy="68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Once upon a time....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-36360" y="1556640"/>
            <a:ext cx="8712000" cy="525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3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Serial number 001 Cray-1™ </a:t>
            </a:r>
            <a:endParaRPr lang="it-IT" sz="23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Los Alamos National Laboratory in 1976 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$8.8 million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80 MFLOPS scalar, 160/250 MFLOPS vector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 Mword (64 bit) main memory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8 vector registers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64 elements 64bit each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Freon refrigerated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5.5 tons including the Freon refrigeration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115 kW of power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it-IT" sz="21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330 kW with refrigeration</a:t>
            </a:r>
            <a:endParaRPr lang="it-IT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Serial number 003 was installed at the National Center for Atmospheric Research (NCAR) in </a:t>
            </a:r>
            <a:r>
              <a:rPr lang="en-US" sz="2000" b="0" u="none" strike="noStrike">
                <a:solidFill>
                  <a:srgbClr val="FF0000"/>
                </a:solidFill>
                <a:uFillTx/>
                <a:latin typeface="Rockwell"/>
              </a:rPr>
              <a:t>1977</a:t>
            </a: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 and decommissioned in </a:t>
            </a:r>
            <a:r>
              <a:rPr lang="en-US" sz="2000" b="0" u="none" strike="noStrike">
                <a:solidFill>
                  <a:srgbClr val="FF0000"/>
                </a:solidFill>
                <a:uFillTx/>
                <a:latin typeface="Rockwell"/>
              </a:rPr>
              <a:t>1989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0" name="Picture 2" descr="http://upload.wikimedia.org/wikipedia/commons/thumb/f/f7/Cray-1-deutsches-museum.jpg/640px-Cray-1-deutsches-museum.jpg"/>
          <p:cNvPicPr/>
          <p:nvPr/>
        </p:nvPicPr>
        <p:blipFill>
          <a:blip r:embed="rId3"/>
          <a:stretch/>
        </p:blipFill>
        <p:spPr>
          <a:xfrm>
            <a:off x="5796000" y="1340640"/>
            <a:ext cx="3346920" cy="3682800"/>
          </a:xfrm>
          <a:prstGeom prst="rect">
            <a:avLst/>
          </a:prstGeom>
          <a:ln w="0">
            <a:noFill/>
          </a:ln>
        </p:spPr>
      </p:pic>
      <p:sp>
        <p:nvSpPr>
          <p:cNvPr id="161" name="CasellaDiTesto 7"/>
          <p:cNvSpPr/>
          <p:nvPr/>
        </p:nvSpPr>
        <p:spPr>
          <a:xfrm>
            <a:off x="7532640" y="5013000"/>
            <a:ext cx="1594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(*) Source: Wikipedia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Rettangolo 8"/>
          <p:cNvSpPr/>
          <p:nvPr/>
        </p:nvSpPr>
        <p:spPr>
          <a:xfrm>
            <a:off x="475920" y="908640"/>
            <a:ext cx="39502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3200" b="0" u="none" strike="noStrike">
                <a:solidFill>
                  <a:srgbClr val="663366"/>
                </a:solidFill>
                <a:uFillTx/>
                <a:latin typeface="Rockwell"/>
              </a:rPr>
              <a:t>The vector machines</a:t>
            </a:r>
            <a:endParaRPr lang="it-IT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9811F01-44F0-4EB5-BEA3-253A8EFE2EC0}" type="slidenum"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Interconnessione dei nodi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498600" y="1268640"/>
            <a:ext cx="7555320" cy="517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In tutti i campi di applicazione dell’HPC il calcolo in un punto del dominio dipende dai risultati nei punti prossimi vicini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Questo comporta la necessità di scambio continuo di dati fra i nodi coinvolti nel calcolo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Quindi la rete deve garantire grande banda passante e bassa latenza, oggi giorno si hanno due possibilità InfiniBand o OmniPath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EBEF81BD-FDB1-466F-97A2-B84BCF27C44F}" type="slidenum"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InfiniBand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6" name="Immagine 295"/>
          <p:cNvPicPr/>
          <p:nvPr/>
        </p:nvPicPr>
        <p:blipFill>
          <a:blip r:embed="rId2"/>
          <a:stretch/>
        </p:blipFill>
        <p:spPr>
          <a:xfrm>
            <a:off x="1258200" y="963720"/>
            <a:ext cx="5365800" cy="3068280"/>
          </a:xfrm>
          <a:prstGeom prst="rect">
            <a:avLst/>
          </a:prstGeom>
          <a:ln w="0">
            <a:noFill/>
          </a:ln>
        </p:spPr>
      </p:pic>
      <p:sp>
        <p:nvSpPr>
          <p:cNvPr id="297" name="CasellaDiTesto 1"/>
          <p:cNvSpPr/>
          <p:nvPr/>
        </p:nvSpPr>
        <p:spPr>
          <a:xfrm>
            <a:off x="1150200" y="3861000"/>
            <a:ext cx="1109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(*) Source: </a:t>
            </a: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  <a:hlinkClick r:id="rId3"/>
              </a:rPr>
              <a:t>FS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PlaceHolder 9"/>
          <p:cNvSpPr txBox="1"/>
          <p:nvPr/>
        </p:nvSpPr>
        <p:spPr>
          <a:xfrm>
            <a:off x="360000" y="4464000"/>
            <a:ext cx="8568000" cy="172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Nasce nel 1999 dalla fusione di due progetti Future I/O e NextGeneration I/O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Nello stesso anno nasce Mellanox 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Oggi arriviamo fino a 800Gb/s (XDR)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La vera forza è l’offload: RDMA, GPUDirect RDMA, SHARP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1139096B-FC3B-4559-9B3D-E0C66E0133DA}" type="slidenum"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InfiniBand: topologie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210600" y="805320"/>
            <a:ext cx="7781400" cy="2578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Fat-Tree: connessione gerarchica multilivello, salendo dalle radici (nodi) al tronco si aumenta il numero di link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Dragonfly: i nodi sono raggruppati in sottogruppi di piccole dimensioni completamente connessi, i sottogruppi sono collegati fra di loro 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Hypercube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Torus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Mesh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1" name="Immagine 300"/>
          <p:cNvPicPr/>
          <p:nvPr/>
        </p:nvPicPr>
        <p:blipFill>
          <a:blip r:embed="rId2"/>
          <a:stretch/>
        </p:blipFill>
        <p:spPr>
          <a:xfrm>
            <a:off x="367560" y="3642120"/>
            <a:ext cx="1648440" cy="1002600"/>
          </a:xfrm>
          <a:prstGeom prst="rect">
            <a:avLst/>
          </a:prstGeom>
          <a:ln w="0">
            <a:noFill/>
          </a:ln>
        </p:spPr>
      </p:pic>
      <p:pic>
        <p:nvPicPr>
          <p:cNvPr id="302" name="Immagine 301"/>
          <p:cNvPicPr/>
          <p:nvPr/>
        </p:nvPicPr>
        <p:blipFill>
          <a:blip r:embed="rId3"/>
          <a:stretch/>
        </p:blipFill>
        <p:spPr>
          <a:xfrm>
            <a:off x="3150360" y="3438360"/>
            <a:ext cx="1601640" cy="1601640"/>
          </a:xfrm>
          <a:prstGeom prst="rect">
            <a:avLst/>
          </a:prstGeom>
          <a:ln w="0">
            <a:noFill/>
          </a:ln>
        </p:spPr>
      </p:pic>
      <p:pic>
        <p:nvPicPr>
          <p:cNvPr id="303" name="Immagine 302"/>
          <p:cNvPicPr/>
          <p:nvPr/>
        </p:nvPicPr>
        <p:blipFill>
          <a:blip r:embed="rId4"/>
          <a:stretch/>
        </p:blipFill>
        <p:spPr>
          <a:xfrm>
            <a:off x="5439240" y="3457800"/>
            <a:ext cx="2696760" cy="1599480"/>
          </a:xfrm>
          <a:prstGeom prst="rect">
            <a:avLst/>
          </a:prstGeom>
          <a:ln w="0">
            <a:noFill/>
          </a:ln>
        </p:spPr>
      </p:pic>
      <p:pic>
        <p:nvPicPr>
          <p:cNvPr id="304" name="Immagine 303"/>
          <p:cNvPicPr/>
          <p:nvPr/>
        </p:nvPicPr>
        <p:blipFill>
          <a:blip r:embed="rId5"/>
          <a:stretch/>
        </p:blipFill>
        <p:spPr>
          <a:xfrm>
            <a:off x="609840" y="5132520"/>
            <a:ext cx="3747960" cy="1311480"/>
          </a:xfrm>
          <a:prstGeom prst="rect">
            <a:avLst/>
          </a:prstGeom>
          <a:ln w="0">
            <a:noFill/>
          </a:ln>
        </p:spPr>
      </p:pic>
      <p:pic>
        <p:nvPicPr>
          <p:cNvPr id="305" name="Immagine 304"/>
          <p:cNvPicPr/>
          <p:nvPr/>
        </p:nvPicPr>
        <p:blipFill>
          <a:blip r:embed="rId6"/>
          <a:stretch/>
        </p:blipFill>
        <p:spPr>
          <a:xfrm>
            <a:off x="5688000" y="5011920"/>
            <a:ext cx="1793160" cy="1612080"/>
          </a:xfrm>
          <a:prstGeom prst="rect">
            <a:avLst/>
          </a:prstGeom>
          <a:ln w="0">
            <a:noFill/>
          </a:ln>
        </p:spPr>
      </p:pic>
      <p:sp>
        <p:nvSpPr>
          <p:cNvPr id="306" name="CasellaDiTesto 305"/>
          <p:cNvSpPr txBox="1"/>
          <p:nvPr/>
        </p:nvSpPr>
        <p:spPr>
          <a:xfrm>
            <a:off x="2079000" y="2160000"/>
            <a:ext cx="6633000" cy="109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Topology     | Scalability | Latency   | Bandwidth | Fault Tolerance | Complexity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|--------------|-------------|-----------|-----------|-----------------|------------|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Fat-Tree     | High        | Moderate  | High      | High            | High      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Dragonfly    | Very High   | Low       | Very High | Moderate        | High      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Hypercube    | Moderate    | Low       | Moderate  | High            | Moderate  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Torus        | High        | Low       | High      | Moderate        | High      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  <a:p>
            <a:r>
              <a:rPr lang="it-IT" sz="1000" b="0" u="none" strike="noStrike">
                <a:solidFill>
                  <a:srgbClr val="000000"/>
                </a:solidFill>
                <a:uFillTx/>
                <a:latin typeface="Courier New"/>
              </a:rPr>
              <a:t>| Mesh         | Moderate    | Moderate  | Moderate  | Low             | Low        |</a:t>
            </a:r>
            <a:endParaRPr lang="it-IT" sz="1000" b="0" u="none" strike="noStrike">
              <a:solidFill>
                <a:srgbClr val="000000"/>
              </a:solidFill>
              <a:uFillTx/>
              <a:latin typeface="Courier New"/>
              <a:ea typeface="Courier New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44818F15-024E-4720-937C-D2EA9AE8C001}" type="slidenum"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OmniPath?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98600" y="1268640"/>
            <a:ext cx="7555320" cy="2115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Fratello economico di InfiniBand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Prestazioni simili, latenza leggermente più alta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Scalabilità (n. di nodi) simile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Manca la parte di off-load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26C612A2-A90D-4E69-8C8E-262645784C26}" type="slidenum"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Condivisione dei dati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364680" y="1080000"/>
            <a:ext cx="7555320" cy="244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Un filesystem che sia accessibile da tutti i nodi del cluster, ma: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Sia in grado di reggere all’accesso parallelo delle applicazioni, magari molti processi che accedo a pochi file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Evitare il lock a file, necessario lock a blocchi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Esere in grado di scalare le prestazioni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CasellaDiTesto 3"/>
          <p:cNvSpPr/>
          <p:nvPr/>
        </p:nvSpPr>
        <p:spPr>
          <a:xfrm>
            <a:off x="2808000" y="4392000"/>
            <a:ext cx="2999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400" b="0" u="none" strike="noStrike">
                <a:solidFill>
                  <a:schemeClr val="dk1"/>
                </a:solidFill>
                <a:uFillTx/>
                <a:latin typeface="Rockwell"/>
              </a:rPr>
              <a:t>File System Parallelo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078A7749-9287-4433-880A-89D641209A1F}" type="slidenum"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Parallel File Systems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364680" y="1080000"/>
            <a:ext cx="7555320" cy="5184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9999"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Dati distribuiti fra più server conenssi in rete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I/O coordinato fra nodi client e server in modo da ottimizzare le prestazioni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Stripe a livello di file, i singoli blocchi sono scritti su diversi storage gestiti da diversi server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Non è necessario sapere dove si trovano i file, name space globale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Avere la possibilità di separare metadati e dati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Si aumentano le prestazioni aggiungendo sistemi di storage e/o server spesso in modo trasparente all’utenza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Due possibilità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algn="just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IBM SpectrumScale (GPFS)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 algn="just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Lustre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0" algn="just" defTabSz="914400">
              <a:lnSpc>
                <a:spcPct val="100000"/>
              </a:lnSpc>
              <a:spcBef>
                <a:spcPts val="1134"/>
              </a:spcBef>
              <a:buNone/>
            </a:pP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B24875F4-89C9-4794-8DE9-2287179E485D}" type="slidenum"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6040" cy="111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Gestione dei job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338760" y="1132920"/>
            <a:ext cx="7556040" cy="187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Tipicamente si hanno molti utenti che condividono la risorsa HPC, quindi: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Necessario ottimizzare l’accesso per non sprecare tempo CPU e potenza elettrica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Utenti diversi possono avere diritti diversi sul tempo macchina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Utenti diversi possono avere priorità di accesso diverse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6" name="Picture 12" descr="Image result for people fighting"/>
          <p:cNvPicPr/>
          <p:nvPr/>
        </p:nvPicPr>
        <p:blipFill>
          <a:blip r:embed="rId2"/>
          <a:srcRect l="4958" t="14416" r="2871" b="13642"/>
          <a:stretch/>
        </p:blipFill>
        <p:spPr>
          <a:xfrm>
            <a:off x="5637240" y="2667600"/>
            <a:ext cx="2675880" cy="2088360"/>
          </a:xfrm>
          <a:prstGeom prst="rect">
            <a:avLst/>
          </a:prstGeom>
          <a:ln w="0">
            <a:noFill/>
          </a:ln>
        </p:spPr>
      </p:pic>
      <p:grpSp>
        <p:nvGrpSpPr>
          <p:cNvPr id="317" name="Gruppo 2"/>
          <p:cNvGrpSpPr/>
          <p:nvPr/>
        </p:nvGrpSpPr>
        <p:grpSpPr>
          <a:xfrm>
            <a:off x="212040" y="3008160"/>
            <a:ext cx="3750120" cy="3691800"/>
            <a:chOff x="212040" y="3008160"/>
            <a:chExt cx="3750120" cy="3691800"/>
          </a:xfrm>
        </p:grpSpPr>
        <p:pic>
          <p:nvPicPr>
            <p:cNvPr id="318" name="Immagine 5"/>
            <p:cNvPicPr/>
            <p:nvPr/>
          </p:nvPicPr>
          <p:blipFill>
            <a:blip r:embed="rId3"/>
            <a:srcRect l="10327" t="10618" r="10863" b="11716"/>
            <a:stretch/>
          </p:blipFill>
          <p:spPr>
            <a:xfrm>
              <a:off x="212040" y="3008160"/>
              <a:ext cx="3750120" cy="369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9" name="Immagine 11"/>
            <p:cNvPicPr/>
            <p:nvPr/>
          </p:nvPicPr>
          <p:blipFill>
            <a:blip r:embed="rId4"/>
            <a:stretch/>
          </p:blipFill>
          <p:spPr>
            <a:xfrm>
              <a:off x="1273680" y="3843360"/>
              <a:ext cx="1684440" cy="1086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20" name="CasellaDiTesto 4"/>
          <p:cNvSpPr/>
          <p:nvPr/>
        </p:nvSpPr>
        <p:spPr>
          <a:xfrm>
            <a:off x="4599360" y="4930200"/>
            <a:ext cx="4260240" cy="15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lvl="1" indent="-228600" algn="just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rgbClr val="FF0000"/>
                </a:solidFill>
                <a:uFillTx/>
                <a:latin typeface="Rockwell"/>
              </a:rPr>
              <a:t>Il sistema di batch </a:t>
            </a: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permette una regolazione da “gentiluomini” di queste varie esigenze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algn="just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Ma deve sapere che è un cluster HPC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871C008F-8F5B-4485-B769-EF7624679E04}" type="slidenum"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Batch System per HPC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364680" y="1800000"/>
            <a:ext cx="7627320" cy="244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Deve “concepire” il fatto che un job giri su più nodi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Quindi saper tener traccia dei nodi assegnati ad un job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Fornire all’utente le informazioni relative ai nodi assegnati al job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Possibilmente: meccanismi furbi di gestione delle risorse come reservation e backfill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EB666B36-B41C-4131-A93D-0D9936E6446B}" type="slidenum"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6040" cy="111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Reservation / Backfill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4" name="Immagine 2"/>
          <p:cNvPicPr/>
          <p:nvPr/>
        </p:nvPicPr>
        <p:blipFill>
          <a:blip r:embed="rId2"/>
          <a:stretch/>
        </p:blipFill>
        <p:spPr>
          <a:xfrm>
            <a:off x="543960" y="1304640"/>
            <a:ext cx="7139880" cy="4275000"/>
          </a:xfrm>
          <a:prstGeom prst="rect">
            <a:avLst/>
          </a:prstGeom>
          <a:ln w="0">
            <a:noFill/>
          </a:ln>
        </p:spPr>
      </p:pic>
      <p:sp>
        <p:nvSpPr>
          <p:cNvPr id="325" name="CasellaDiTesto 6"/>
          <p:cNvSpPr/>
          <p:nvPr/>
        </p:nvSpPr>
        <p:spPr>
          <a:xfrm>
            <a:off x="309960" y="6276960"/>
            <a:ext cx="82458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chemeClr val="dk1"/>
                </a:solidFill>
                <a:uFillTx/>
                <a:latin typeface="Rockwell"/>
              </a:rPr>
              <a:t>© IBM LSF https://www.ibm.com/support/knowledgecenter/en/SSETD4_9.1.3/lsf_admin/backfill.html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D8D73884-90B2-4257-90F1-A40AC9949BF7}" type="slidenum"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Batch System per HPC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364680" y="1800000"/>
            <a:ext cx="7627320" cy="244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Esistono vari Batch System, quelli che vanno per la maggiore nel settore HPC sono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LSF, di IBM a pagamento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SLURM, progetto opensource nato dalla collaborazione fra varie entità, nasce esplicitamente per il supporto HPC molti dei più grandi presenti nella Top500 lo usano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2B1E23B5-F670-4B1D-BCFB-3B97779B236A}" type="slidenum"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http://upload.wikimedia.org/wikipedia/commons/thumb/f/f7/Cray-1-deutsches-museum.jpg/640px-Cray-1-deutsches-museum.jpg"/>
          <p:cNvPicPr/>
          <p:nvPr/>
        </p:nvPicPr>
        <p:blipFill>
          <a:blip r:embed="rId2"/>
          <a:stretch/>
        </p:blipFill>
        <p:spPr>
          <a:xfrm>
            <a:off x="36000" y="2349000"/>
            <a:ext cx="2702160" cy="297360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4" descr="http://upload.wikimedia.org/wikipedia/commons/thumb/f/f1/Cray-1-p1010227.jpg/640px-Cray-1-p1010227.jpg"/>
          <p:cNvPicPr/>
          <p:nvPr/>
        </p:nvPicPr>
        <p:blipFill>
          <a:blip r:embed="rId3"/>
          <a:stretch/>
        </p:blipFill>
        <p:spPr>
          <a:xfrm>
            <a:off x="4500000" y="836640"/>
            <a:ext cx="4228200" cy="5628240"/>
          </a:xfrm>
          <a:prstGeom prst="rect">
            <a:avLst/>
          </a:prstGeom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98600" y="116640"/>
            <a:ext cx="7555320" cy="8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Wireless technology inside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66" name="Connettore 1 8"/>
          <p:cNvCxnSpPr/>
          <p:nvPr/>
        </p:nvCxnSpPr>
        <p:spPr>
          <a:xfrm flipV="1">
            <a:off x="1547640" y="836640"/>
            <a:ext cx="2953080" cy="1873080"/>
          </a:xfrm>
          <a:prstGeom prst="straightConnector1">
            <a:avLst/>
          </a:prstGeom>
          <a:ln w="0">
            <a:solidFill>
              <a:srgbClr val="663366"/>
            </a:solidFill>
          </a:ln>
        </p:spPr>
      </p:cxnSp>
      <p:cxnSp>
        <p:nvCxnSpPr>
          <p:cNvPr id="167" name="Connettore 1 10"/>
          <p:cNvCxnSpPr/>
          <p:nvPr/>
        </p:nvCxnSpPr>
        <p:spPr>
          <a:xfrm>
            <a:off x="1475640" y="4581000"/>
            <a:ext cx="3097440" cy="1873080"/>
          </a:xfrm>
          <a:prstGeom prst="straightConnector1">
            <a:avLst/>
          </a:prstGeom>
          <a:ln w="0">
            <a:solidFill>
              <a:srgbClr val="663366"/>
            </a:solidFill>
          </a:ln>
        </p:spPr>
      </p:cxnSp>
      <p:sp>
        <p:nvSpPr>
          <p:cNvPr id="168" name="Rettangolo 11"/>
          <p:cNvSpPr/>
          <p:nvPr/>
        </p:nvSpPr>
        <p:spPr>
          <a:xfrm>
            <a:off x="1259640" y="2709000"/>
            <a:ext cx="358920" cy="1871280"/>
          </a:xfrm>
          <a:prstGeom prst="rect">
            <a:avLst/>
          </a:prstGeom>
          <a:noFill/>
          <a:ln>
            <a:solidFill>
              <a:srgbClr val="643064"/>
            </a:solidFill>
            <a:round/>
          </a:ln>
          <a:effectLst>
            <a:innerShdw blurRad="50800" dist="25400" dir="13500000">
              <a:srgbClr val="FFFFFF">
                <a:alpha val="75000"/>
              </a:srgbClr>
            </a:innerShdw>
            <a:outerShdw blurRad="63360" dist="2556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16EA451-7675-4A56-853B-D0335EE91A98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CRAY-XMP...Vector MultiProcessor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35640" y="980640"/>
            <a:ext cx="4720680" cy="53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1982 CRAY-XMP 2 processors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9.5 ns clock cycle (105 MHz)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2x200MFLOPS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2Mwords (64 bit) = 16MB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1984 CRAY-XMP four processors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800 MFLOPS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8Mwords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64 MB main memory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about US$15 million 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plus the cost of disks!!!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Picture 2" descr="http://images.iop.org/objects/ccr/cern/44/7/27/cernmain6_9-04.jpg"/>
          <p:cNvPicPr/>
          <p:nvPr/>
        </p:nvPicPr>
        <p:blipFill>
          <a:blip r:embed="rId2"/>
          <a:stretch/>
        </p:blipFill>
        <p:spPr>
          <a:xfrm>
            <a:off x="4428000" y="1917000"/>
            <a:ext cx="4535280" cy="3023280"/>
          </a:xfrm>
          <a:prstGeom prst="rect">
            <a:avLst/>
          </a:prstGeom>
          <a:ln w="0">
            <a:noFill/>
          </a:ln>
        </p:spPr>
      </p:pic>
      <p:sp>
        <p:nvSpPr>
          <p:cNvPr id="172" name="CasellaDiTesto 7"/>
          <p:cNvSpPr/>
          <p:nvPr/>
        </p:nvSpPr>
        <p:spPr>
          <a:xfrm>
            <a:off x="5004000" y="4941000"/>
            <a:ext cx="3527280" cy="638280"/>
          </a:xfrm>
          <a:prstGeom prst="rect">
            <a:avLst/>
          </a:prstGeom>
          <a:noFill/>
          <a:ln w="0">
            <a:solidFill>
              <a:srgbClr val="6633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dk1"/>
                </a:solidFill>
                <a:uFillTx/>
                <a:latin typeface="Rockwell"/>
              </a:rPr>
              <a:t>CRAY-XMP48 @ CERN in 1984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200" b="0" u="none" strike="noStrike">
                <a:solidFill>
                  <a:srgbClr val="FF0000"/>
                </a:solidFill>
                <a:uFillTx/>
                <a:latin typeface="Rockwell"/>
              </a:rPr>
              <a:t>(*) source: http://cerncourier.com/cws/article/cern/29150</a:t>
            </a:r>
            <a:endParaRPr lang="it-IT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0377282B-E377-4CFD-A850-02E5C02B9557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The Cray-2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-36360" y="1052640"/>
            <a:ext cx="7555320" cy="414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The </a:t>
            </a:r>
            <a:r>
              <a:rPr lang="en-US" sz="20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Cray-2</a:t>
            </a:r>
            <a:r>
              <a:rPr lang="en-US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 released in 1985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4 processors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250MHz (4.1 ns)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256 Mword (64bit) Main Memory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858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2 GByte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1.9 GFLOPS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150 - 200 kW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Fluorinet cooling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16 sq ft floor space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5500 pounds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About $17 million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5" name="Picture 2"/>
          <p:cNvPicPr/>
          <p:nvPr/>
        </p:nvPicPr>
        <p:blipFill>
          <a:blip r:embed="rId2"/>
          <a:stretch/>
        </p:blipFill>
        <p:spPr>
          <a:xfrm>
            <a:off x="4212000" y="4653000"/>
            <a:ext cx="4607280" cy="1486080"/>
          </a:xfrm>
          <a:prstGeom prst="rect">
            <a:avLst/>
          </a:prstGeom>
          <a:ln w="9525">
            <a:noFill/>
          </a:ln>
        </p:spPr>
      </p:pic>
      <p:pic>
        <p:nvPicPr>
          <p:cNvPr id="176" name="Picture 4"/>
          <p:cNvPicPr/>
          <p:nvPr/>
        </p:nvPicPr>
        <p:blipFill>
          <a:blip r:embed="rId3"/>
          <a:stretch/>
        </p:blipFill>
        <p:spPr>
          <a:xfrm>
            <a:off x="4356000" y="1052640"/>
            <a:ext cx="4393800" cy="3522240"/>
          </a:xfrm>
          <a:prstGeom prst="rect">
            <a:avLst/>
          </a:prstGeom>
          <a:ln w="9525">
            <a:noFill/>
          </a:ln>
        </p:spPr>
      </p:pic>
      <p:sp>
        <p:nvSpPr>
          <p:cNvPr id="177" name="Rettangolo 6"/>
          <p:cNvSpPr/>
          <p:nvPr/>
        </p:nvSpPr>
        <p:spPr>
          <a:xfrm>
            <a:off x="0" y="6093360"/>
            <a:ext cx="91429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600" b="0" u="none" strike="noStrike">
                <a:solidFill>
                  <a:schemeClr val="dk1"/>
                </a:solidFill>
                <a:uFillTx/>
                <a:latin typeface="Rockwell"/>
              </a:rPr>
              <a:t>(*) http://archive.computerhistory.org/resources/text/Cray/Cray.Cray2.1985.102646185.pdf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D64C08EE-B9CF-4059-8AF0-A98EBAC967DF}" type="slidenum"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6" descr=" "/>
          <p:cNvPicPr/>
          <p:nvPr/>
        </p:nvPicPr>
        <p:blipFill>
          <a:blip r:embed="rId2"/>
          <a:srcRect l="5980" t="19260" r="6566" b="23230"/>
          <a:stretch/>
        </p:blipFill>
        <p:spPr>
          <a:xfrm>
            <a:off x="1462320" y="3285000"/>
            <a:ext cx="1019520" cy="458280"/>
          </a:xfrm>
          <a:prstGeom prst="rect">
            <a:avLst/>
          </a:prstGeom>
          <a:ln w="0">
            <a:noFill/>
          </a:ln>
        </p:spPr>
      </p:pic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98680" y="192960"/>
            <a:ext cx="4834440" cy="79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u="none" strike="noStrike">
                <a:solidFill>
                  <a:schemeClr val="accent1"/>
                </a:solidFill>
                <a:uFillTx/>
                <a:latin typeface="Rockwell"/>
              </a:rPr>
              <a:t>Microprocessors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0" name="Picture 2" descr=" "/>
          <p:cNvPicPr/>
          <p:nvPr/>
        </p:nvPicPr>
        <p:blipFill>
          <a:blip r:embed="rId3"/>
          <a:stretch/>
        </p:blipFill>
        <p:spPr>
          <a:xfrm>
            <a:off x="230400" y="3861000"/>
            <a:ext cx="734760" cy="550800"/>
          </a:xfrm>
          <a:prstGeom prst="rect">
            <a:avLst/>
          </a:prstGeom>
          <a:ln w="0">
            <a:noFill/>
          </a:ln>
        </p:spPr>
      </p:pic>
      <p:sp>
        <p:nvSpPr>
          <p:cNvPr id="181" name="Rettangolo 6"/>
          <p:cNvSpPr/>
          <p:nvPr/>
        </p:nvSpPr>
        <p:spPr>
          <a:xfrm>
            <a:off x="78120" y="4453200"/>
            <a:ext cx="13406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The Intel 4004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CasellaDiTesto 7"/>
          <p:cNvSpPr/>
          <p:nvPr/>
        </p:nvSpPr>
        <p:spPr>
          <a:xfrm>
            <a:off x="549000" y="467460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uFillTx/>
                <a:latin typeface="Rockwell"/>
              </a:rPr>
              <a:t>1971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" name="Rettangolo 10"/>
          <p:cNvSpPr/>
          <p:nvPr/>
        </p:nvSpPr>
        <p:spPr>
          <a:xfrm>
            <a:off x="1243440" y="3609360"/>
            <a:ext cx="13406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The Intel 8080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" name="CasellaDiTesto 11"/>
          <p:cNvSpPr/>
          <p:nvPr/>
        </p:nvSpPr>
        <p:spPr>
          <a:xfrm>
            <a:off x="1689120" y="380700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uFillTx/>
                <a:latin typeface="Rockwell"/>
              </a:rPr>
              <a:t>1974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5" name="Picture 8" descr="Intel C8086"/>
          <p:cNvPicPr/>
          <p:nvPr/>
        </p:nvPicPr>
        <p:blipFill>
          <a:blip r:embed="rId4"/>
          <a:stretch/>
        </p:blipFill>
        <p:spPr>
          <a:xfrm>
            <a:off x="2835360" y="2453040"/>
            <a:ext cx="1087200" cy="654840"/>
          </a:xfrm>
          <a:prstGeom prst="rect">
            <a:avLst/>
          </a:prstGeom>
          <a:ln w="0">
            <a:noFill/>
          </a:ln>
        </p:spPr>
      </p:pic>
      <p:sp>
        <p:nvSpPr>
          <p:cNvPr id="186" name="Rettangolo 14"/>
          <p:cNvSpPr/>
          <p:nvPr/>
        </p:nvSpPr>
        <p:spPr>
          <a:xfrm>
            <a:off x="2873160" y="3072600"/>
            <a:ext cx="13406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The Intel 8086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CasellaDiTesto 15"/>
          <p:cNvSpPr/>
          <p:nvPr/>
        </p:nvSpPr>
        <p:spPr>
          <a:xfrm>
            <a:off x="3319200" y="326988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uFillTx/>
                <a:latin typeface="Rockwell"/>
              </a:rPr>
              <a:t>1978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8" name="Picture 10" descr="http://dl.maximumpc.com/galleries/x86/286.png"/>
          <p:cNvPicPr/>
          <p:nvPr/>
        </p:nvPicPr>
        <p:blipFill>
          <a:blip r:embed="rId5"/>
          <a:stretch/>
        </p:blipFill>
        <p:spPr>
          <a:xfrm>
            <a:off x="4356000" y="1770840"/>
            <a:ext cx="1022400" cy="738720"/>
          </a:xfrm>
          <a:prstGeom prst="rect">
            <a:avLst/>
          </a:prstGeom>
          <a:ln w="0">
            <a:noFill/>
          </a:ln>
        </p:spPr>
      </p:pic>
      <p:sp>
        <p:nvSpPr>
          <p:cNvPr id="189" name="Rettangolo 17"/>
          <p:cNvSpPr/>
          <p:nvPr/>
        </p:nvSpPr>
        <p:spPr>
          <a:xfrm>
            <a:off x="4431240" y="2547720"/>
            <a:ext cx="14428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The Intel 80286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CasellaDiTesto 18"/>
          <p:cNvSpPr/>
          <p:nvPr/>
        </p:nvSpPr>
        <p:spPr>
          <a:xfrm>
            <a:off x="4878720" y="274500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uFillTx/>
                <a:latin typeface="Rockwell"/>
              </a:rPr>
              <a:t>1982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1" name="Immagine 12"/>
          <p:cNvPicPr/>
          <p:nvPr/>
        </p:nvPicPr>
        <p:blipFill>
          <a:blip r:embed="rId6"/>
          <a:stretch/>
        </p:blipFill>
        <p:spPr>
          <a:xfrm>
            <a:off x="6283440" y="1119240"/>
            <a:ext cx="911880" cy="852840"/>
          </a:xfrm>
          <a:prstGeom prst="rect">
            <a:avLst/>
          </a:prstGeom>
          <a:ln w="0">
            <a:noFill/>
          </a:ln>
        </p:spPr>
      </p:pic>
      <p:sp>
        <p:nvSpPr>
          <p:cNvPr id="192" name="Rettangolo 22"/>
          <p:cNvSpPr/>
          <p:nvPr/>
        </p:nvSpPr>
        <p:spPr>
          <a:xfrm>
            <a:off x="6197040" y="2063880"/>
            <a:ext cx="14428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>
                <a:solidFill>
                  <a:schemeClr val="dk1"/>
                </a:solidFill>
                <a:uFillTx/>
                <a:latin typeface="Rockwell"/>
              </a:rPr>
              <a:t>The Intel 80486</a:t>
            </a: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CasellaDiTesto 23"/>
          <p:cNvSpPr/>
          <p:nvPr/>
        </p:nvSpPr>
        <p:spPr>
          <a:xfrm>
            <a:off x="6644520" y="2261520"/>
            <a:ext cx="635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uFillTx/>
                <a:latin typeface="Rockwell"/>
              </a:rPr>
              <a:t>1989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4" name="Freccia a destra con strisce 13"/>
          <p:cNvSpPr/>
          <p:nvPr/>
        </p:nvSpPr>
        <p:spPr>
          <a:xfrm rot="20075400">
            <a:off x="1333440" y="4054320"/>
            <a:ext cx="5615640" cy="540000"/>
          </a:xfrm>
          <a:prstGeom prst="striped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C1A4C"/>
              </a:gs>
              <a:gs pos="100000">
                <a:srgbClr val="AF93AF"/>
              </a:gs>
            </a:gsLst>
            <a:lin ang="3870000"/>
          </a:gradFill>
          <a:ln>
            <a:solidFill>
              <a:srgbClr val="643064"/>
            </a:solidFill>
            <a:round/>
          </a:ln>
          <a:effectLst>
            <a:innerShdw blurRad="50800" dist="25400" dir="13500000">
              <a:srgbClr val="FFFFFF">
                <a:alpha val="75000"/>
              </a:srgbClr>
            </a:innerShdw>
            <a:outerShdw blurRad="63360" dist="2556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Rockwell"/>
            </a:endParaRPr>
          </a:p>
        </p:txBody>
      </p:sp>
      <p:sp>
        <p:nvSpPr>
          <p:cNvPr id="195" name="Rettangolo 20"/>
          <p:cNvSpPr/>
          <p:nvPr/>
        </p:nvSpPr>
        <p:spPr>
          <a:xfrm>
            <a:off x="4048920" y="4606920"/>
            <a:ext cx="457092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In the 80s started the replacement of vector supercomputers with Massively Parallel Processors (MPP) and Clusters assembled from a larger number of lower performing microprocessors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1155680-F0FD-40AE-A652-73C987785C68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The attack of the Killer Micros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-36360" y="4645440"/>
            <a:ext cx="4864680" cy="180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GB" sz="20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Caltech Cosmic Cube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By Charles Seitz and Geoffrey Fox in1981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64 Intel 8086/8087 processors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128 kB per processor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6 dimensions hypercube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8" name="Picture 2"/>
          <p:cNvPicPr/>
          <p:nvPr/>
        </p:nvPicPr>
        <p:blipFill>
          <a:blip r:embed="rId2"/>
          <a:srcRect r="36695"/>
          <a:stretch/>
        </p:blipFill>
        <p:spPr>
          <a:xfrm>
            <a:off x="611640" y="1772640"/>
            <a:ext cx="4175280" cy="2804760"/>
          </a:xfrm>
          <a:prstGeom prst="rect">
            <a:avLst/>
          </a:prstGeom>
          <a:ln w="9525">
            <a:noFill/>
          </a:ln>
        </p:spPr>
      </p:pic>
      <p:sp>
        <p:nvSpPr>
          <p:cNvPr id="199" name="Rettangolo 9"/>
          <p:cNvSpPr/>
          <p:nvPr/>
        </p:nvSpPr>
        <p:spPr>
          <a:xfrm>
            <a:off x="35640" y="910440"/>
            <a:ext cx="8136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Taken from the title of Eugene Brooks' talk "</a:t>
            </a:r>
            <a:r>
              <a:rPr lang="en-US" sz="1800" b="1" u="none" strike="noStrike">
                <a:solidFill>
                  <a:schemeClr val="dk1"/>
                </a:solidFill>
                <a:uFillTx/>
                <a:latin typeface="Rockwell"/>
              </a:rPr>
              <a:t>Attack of the Killer Micros</a:t>
            </a: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" 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Rockwell"/>
              </a:rPr>
              <a:t>at Supercomputing 1990</a:t>
            </a: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00" name="Gruppo 12"/>
          <p:cNvGrpSpPr/>
          <p:nvPr/>
        </p:nvGrpSpPr>
        <p:grpSpPr>
          <a:xfrm>
            <a:off x="3134520" y="1845000"/>
            <a:ext cx="6008400" cy="4546080"/>
            <a:chOff x="3134520" y="1845000"/>
            <a:chExt cx="6008400" cy="4546080"/>
          </a:xfrm>
        </p:grpSpPr>
        <p:pic>
          <p:nvPicPr>
            <p:cNvPr id="201" name="Picture 3"/>
            <p:cNvPicPr/>
            <p:nvPr/>
          </p:nvPicPr>
          <p:blipFill>
            <a:blip r:embed="rId3"/>
            <a:stretch/>
          </p:blipFill>
          <p:spPr>
            <a:xfrm>
              <a:off x="5364000" y="1845000"/>
              <a:ext cx="3743280" cy="327888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202" name="Rettangolo 8"/>
            <p:cNvSpPr/>
            <p:nvPr/>
          </p:nvSpPr>
          <p:spPr>
            <a:xfrm>
              <a:off x="4788000" y="5661360"/>
              <a:ext cx="435492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chemeClr val="dk1"/>
                  </a:solidFill>
                  <a:uFillTx/>
                  <a:latin typeface="Rockwell"/>
                </a:rPr>
                <a:t>(*)http://calteches.library.caltech.edu/3419/1/Cubism.pdf</a:t>
              </a:r>
              <a:endParaRPr lang="it-IT" sz="1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03" name="Freccia a destra 11"/>
            <p:cNvSpPr/>
            <p:nvPr/>
          </p:nvSpPr>
          <p:spPr>
            <a:xfrm rot="20017800">
              <a:off x="3025440" y="5572800"/>
              <a:ext cx="2888280" cy="18648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4C1A4C"/>
                </a:gs>
                <a:gs pos="100000">
                  <a:srgbClr val="AF93AF"/>
                </a:gs>
              </a:gsLst>
              <a:lin ang="3816000"/>
            </a:gradFill>
            <a:ln>
              <a:solidFill>
                <a:srgbClr val="643064"/>
              </a:solidFill>
              <a:round/>
            </a:ln>
            <a:effectLst>
              <a:innerShdw blurRad="50800" dist="25400" dir="13500000">
                <a:srgbClr val="FFFFFF">
                  <a:alpha val="75000"/>
                </a:srgbClr>
              </a:innerShdw>
              <a:outerShdw blurRad="63360" dist="25560" dir="5400000" rotWithShape="0">
                <a:srgbClr val="80808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u="none" strike="noStrike">
                <a:solidFill>
                  <a:schemeClr val="lt1"/>
                </a:solidFill>
                <a:uFillTx/>
                <a:latin typeface="Rockwell"/>
              </a:endParaRPr>
            </a:p>
          </p:txBody>
        </p:sp>
      </p:grp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DCE606C9-C82F-498F-B4BE-554C152B17AB}" type="slidenum"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43960" y="152640"/>
            <a:ext cx="7555320" cy="111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0" u="none" strike="noStrike">
                <a:solidFill>
                  <a:schemeClr val="accent1"/>
                </a:solidFill>
                <a:uFillTx/>
                <a:latin typeface="Rockwell"/>
              </a:rPr>
              <a:t>Massively Parallel Processor (MPP)</a:t>
            </a:r>
            <a:endParaRPr lang="it-IT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107640" y="980640"/>
            <a:ext cx="8197200" cy="56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 single computer with many networked processors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Specialized interconnect networks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it-IT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Low </a:t>
            </a: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latency</a:t>
            </a:r>
            <a:r>
              <a:rPr lang="it-IT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 interconnection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Up to thousands of processors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2001"/>
              </a:spcBef>
              <a:buClr>
                <a:srgbClr val="663366"/>
              </a:buClr>
              <a:buSzPct val="75000"/>
              <a:buFont typeface="Wingdings" charset="2"/>
              <a:buChar char=""/>
            </a:pPr>
            <a:r>
              <a:rPr lang="en-US" sz="2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Some examples</a:t>
            </a:r>
            <a:endParaRPr lang="it-IT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US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Connection Machines (CM-1/2/200/5)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Intel Paragon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ASCI series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IBM SP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57200" lvl="1" indent="-228600" defTabSz="914400">
              <a:lnSpc>
                <a:spcPct val="100000"/>
              </a:lnSpc>
              <a:spcBef>
                <a:spcPts val="601"/>
              </a:spcBef>
              <a:buClr>
                <a:srgbClr val="B870B8"/>
              </a:buClr>
              <a:buSzPct val="75000"/>
              <a:buFont typeface="Wingdings" charset="2"/>
              <a:buChar char=""/>
            </a:pPr>
            <a:r>
              <a:rPr lang="en-GB" sz="2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Rockwell"/>
              </a:rPr>
              <a:t>IBM BlueGene</a:t>
            </a:r>
            <a:endParaRPr lang="it-IT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it-IT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AutoShape 2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207" name="AutoShape 4"/>
          <p:cNvSpPr/>
          <p:nvPr/>
        </p:nvSpPr>
        <p:spPr>
          <a:xfrm>
            <a:off x="155520" y="-2071800"/>
            <a:ext cx="5285160" cy="43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Rockwel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D. Cesini - E. Mazzoni - Tutorial Days CCR - Pisa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CAC88DD-8D44-42B7-828A-9831A70B45CA}" type="slidenum"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_COSA">
  <a:themeElements>
    <a:clrScheme name="Advantage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00"/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6000000" scaled="1"/>
          <a:tileRect/>
        </a:gradFill>
        <a:gradFill>
          <a:gsLst>
            <a:gs pos="0">
              <a:schemeClr val="phClr">
                <a:shade val="40000"/>
                <a:lumMod val="100000"/>
              </a:schemeClr>
            </a:gs>
            <a:gs pos="100000">
              <a:schemeClr val="phClr">
                <a:tint val="70000"/>
                <a:shade val="100000"/>
                <a:lumMod val="10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Tema_COSA</Template>
  <TotalTime>26551</TotalTime>
  <Words>2528</Words>
  <Application>Microsoft Office PowerPoint</Application>
  <PresentationFormat>Presentazione su schermo (4:3)</PresentationFormat>
  <Paragraphs>360</Paragraphs>
  <Slides>39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24</vt:i4>
      </vt:variant>
      <vt:variant>
        <vt:lpstr>Titoli diapositive</vt:lpstr>
      </vt:variant>
      <vt:variant>
        <vt:i4>39</vt:i4>
      </vt:variant>
    </vt:vector>
  </HeadingPairs>
  <TitlesOfParts>
    <vt:vector size="69" baseType="lpstr">
      <vt:lpstr>Arial</vt:lpstr>
      <vt:lpstr>Courier New</vt:lpstr>
      <vt:lpstr>Rockwell</vt:lpstr>
      <vt:lpstr>Symbol</vt:lpstr>
      <vt:lpstr>Times New Roman</vt:lpstr>
      <vt:lpstr>Wingdings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Tema_COSA</vt:lpstr>
      <vt:lpstr>High Performance Computing - HPC</vt:lpstr>
      <vt:lpstr>Glossary: GFLOPS and TDP</vt:lpstr>
      <vt:lpstr>Once upon a time....</vt:lpstr>
      <vt:lpstr>Wireless technology inside</vt:lpstr>
      <vt:lpstr>CRAY-XMP...Vector MultiProcessor</vt:lpstr>
      <vt:lpstr>The Cray-2</vt:lpstr>
      <vt:lpstr>Microprocessors</vt:lpstr>
      <vt:lpstr>The attack of the Killer Micros</vt:lpstr>
      <vt:lpstr>Massively Parallel Processor (MPP)</vt:lpstr>
      <vt:lpstr>Thinking Machines</vt:lpstr>
      <vt:lpstr>Intel Paragon MPP</vt:lpstr>
      <vt:lpstr>ASCI Red MPP</vt:lpstr>
      <vt:lpstr>IBM BlueGene/Q MPP</vt:lpstr>
      <vt:lpstr>Clusters</vt:lpstr>
      <vt:lpstr>Top500.org</vt:lpstr>
      <vt:lpstr>Frontier</vt:lpstr>
      <vt:lpstr>Presentazione standard di PowerPoint</vt:lpstr>
      <vt:lpstr>Fugaku Supercomputer </vt:lpstr>
      <vt:lpstr>Presentazione standard di PowerPoint</vt:lpstr>
      <vt:lpstr>Sunway TaihuLight</vt:lpstr>
      <vt:lpstr>Applications</vt:lpstr>
      <vt:lpstr>HPC - Applications</vt:lpstr>
      <vt:lpstr>Presentazione standard di PowerPoint</vt:lpstr>
      <vt:lpstr>HPC- Applications</vt:lpstr>
      <vt:lpstr>HPC - Applications</vt:lpstr>
      <vt:lpstr>HPC - Applications</vt:lpstr>
      <vt:lpstr>Presentazione standard di PowerPoint</vt:lpstr>
      <vt:lpstr>HPC – key components</vt:lpstr>
      <vt:lpstr>Componenti chiave</vt:lpstr>
      <vt:lpstr>Interconnessione dei nodi</vt:lpstr>
      <vt:lpstr>InfiniBand</vt:lpstr>
      <vt:lpstr>InfiniBand: topologie</vt:lpstr>
      <vt:lpstr>OmniPath?</vt:lpstr>
      <vt:lpstr>Condivisione dei dati</vt:lpstr>
      <vt:lpstr>Parallel File Systems</vt:lpstr>
      <vt:lpstr>Gestione dei job</vt:lpstr>
      <vt:lpstr>Batch System per HPC</vt:lpstr>
      <vt:lpstr>Reservation / Backfill</vt:lpstr>
      <vt:lpstr>Batch System per HPC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 and HPC</dc:title>
  <dc:subject/>
  <dc:creator>daniele cesini</dc:creator>
  <dc:description/>
  <cp:lastModifiedBy>Silvia Arezzini</cp:lastModifiedBy>
  <cp:revision>97</cp:revision>
  <cp:lastPrinted>2019-05-15T15:40:49Z</cp:lastPrinted>
  <dcterms:created xsi:type="dcterms:W3CDTF">2018-04-08T14:58:32Z</dcterms:created>
  <dcterms:modified xsi:type="dcterms:W3CDTF">2024-11-25T13:20:10Z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5</vt:i4>
  </property>
  <property fmtid="{D5CDD505-2E9C-101B-9397-08002B2CF9AE}" pid="4" name="PresentationFormat">
    <vt:lpwstr>On-screen Show (4:3)</vt:lpwstr>
  </property>
  <property fmtid="{D5CDD505-2E9C-101B-9397-08002B2CF9AE}" pid="5" name="Slides">
    <vt:i4>76</vt:i4>
  </property>
</Properties>
</file>