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7" r:id="rId4"/>
    <p:sldId id="270" r:id="rId5"/>
    <p:sldId id="266" r:id="rId6"/>
    <p:sldId id="282" r:id="rId7"/>
    <p:sldId id="283" r:id="rId8"/>
    <p:sldId id="281" r:id="rId9"/>
    <p:sldId id="280" r:id="rId10"/>
    <p:sldId id="279" r:id="rId11"/>
    <p:sldId id="263" r:id="rId12"/>
    <p:sldId id="265"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6" autoAdjust="0"/>
    <p:restoredTop sz="94660"/>
  </p:normalViewPr>
  <p:slideViewPr>
    <p:cSldViewPr snapToGrid="0">
      <p:cViewPr varScale="1">
        <p:scale>
          <a:sx n="124" d="100"/>
          <a:sy n="124" d="100"/>
        </p:scale>
        <p:origin x="96"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85349E-009D-4EEF-93F8-E24A62AC34E2}" type="datetimeFigureOut">
              <a:rPr lang="it-IT" smtClean="0"/>
              <a:t>09/10/2024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7F7539-F782-4F74-B7FD-37C26D351916}" type="slidenum">
              <a:rPr lang="it-IT" smtClean="0"/>
              <a:t>‹N›</a:t>
            </a:fld>
            <a:endParaRPr lang="it-IT"/>
          </a:p>
        </p:txBody>
      </p:sp>
    </p:spTree>
    <p:extLst>
      <p:ext uri="{BB962C8B-B14F-4D97-AF65-F5344CB8AC3E}">
        <p14:creationId xmlns:p14="http://schemas.microsoft.com/office/powerpoint/2010/main" val="2335243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9453B5-CF3C-434C-A5EF-261E6888AD41}" type="slidenum">
              <a:rPr lang="en-US" smtClean="0"/>
              <a:t>3</a:t>
            </a:fld>
            <a:endParaRPr lang="en-US" dirty="0"/>
          </a:p>
        </p:txBody>
      </p:sp>
    </p:spTree>
    <p:extLst>
      <p:ext uri="{BB962C8B-B14F-4D97-AF65-F5344CB8AC3E}">
        <p14:creationId xmlns:p14="http://schemas.microsoft.com/office/powerpoint/2010/main" val="4240931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9453B5-CF3C-434C-A5EF-261E6888AD41}" type="slidenum">
              <a:rPr lang="en-US" smtClean="0"/>
              <a:t>4</a:t>
            </a:fld>
            <a:endParaRPr lang="en-US" dirty="0"/>
          </a:p>
        </p:txBody>
      </p:sp>
    </p:spTree>
    <p:extLst>
      <p:ext uri="{BB962C8B-B14F-4D97-AF65-F5344CB8AC3E}">
        <p14:creationId xmlns:p14="http://schemas.microsoft.com/office/powerpoint/2010/main" val="145180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031CEFE-4ADA-4361-BED0-1B037EF7A47D}" type="datetimeFigureOut">
              <a:rPr lang="it-IT" smtClean="0"/>
              <a:t>09/10/2024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D5AB99F-5E74-42C7-8EFE-B94FF6F3F477}" type="slidenum">
              <a:rPr lang="it-IT" smtClean="0"/>
              <a:t>‹N›</a:t>
            </a:fld>
            <a:endParaRPr lang="it-IT"/>
          </a:p>
        </p:txBody>
      </p:sp>
    </p:spTree>
    <p:extLst>
      <p:ext uri="{BB962C8B-B14F-4D97-AF65-F5344CB8AC3E}">
        <p14:creationId xmlns:p14="http://schemas.microsoft.com/office/powerpoint/2010/main" val="179775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031CEFE-4ADA-4361-BED0-1B037EF7A47D}" type="datetimeFigureOut">
              <a:rPr lang="it-IT" smtClean="0"/>
              <a:t>09/10/2024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D5AB99F-5E74-42C7-8EFE-B94FF6F3F477}" type="slidenum">
              <a:rPr lang="it-IT" smtClean="0"/>
              <a:t>‹N›</a:t>
            </a:fld>
            <a:endParaRPr lang="it-IT"/>
          </a:p>
        </p:txBody>
      </p:sp>
    </p:spTree>
    <p:extLst>
      <p:ext uri="{BB962C8B-B14F-4D97-AF65-F5344CB8AC3E}">
        <p14:creationId xmlns:p14="http://schemas.microsoft.com/office/powerpoint/2010/main" val="3723783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031CEFE-4ADA-4361-BED0-1B037EF7A47D}" type="datetimeFigureOut">
              <a:rPr lang="it-IT" smtClean="0"/>
              <a:t>09/10/2024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D5AB99F-5E74-42C7-8EFE-B94FF6F3F477}" type="slidenum">
              <a:rPr lang="it-IT" smtClean="0"/>
              <a:t>‹N›</a:t>
            </a:fld>
            <a:endParaRPr lang="it-IT"/>
          </a:p>
        </p:txBody>
      </p:sp>
    </p:spTree>
    <p:extLst>
      <p:ext uri="{BB962C8B-B14F-4D97-AF65-F5344CB8AC3E}">
        <p14:creationId xmlns:p14="http://schemas.microsoft.com/office/powerpoint/2010/main" val="4175866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031CEFE-4ADA-4361-BED0-1B037EF7A47D}" type="datetimeFigureOut">
              <a:rPr lang="it-IT" smtClean="0"/>
              <a:t>09/10/2024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D5AB99F-5E74-42C7-8EFE-B94FF6F3F477}" type="slidenum">
              <a:rPr lang="it-IT" smtClean="0"/>
              <a:t>‹N›</a:t>
            </a:fld>
            <a:endParaRPr lang="it-IT"/>
          </a:p>
        </p:txBody>
      </p:sp>
    </p:spTree>
    <p:extLst>
      <p:ext uri="{BB962C8B-B14F-4D97-AF65-F5344CB8AC3E}">
        <p14:creationId xmlns:p14="http://schemas.microsoft.com/office/powerpoint/2010/main" val="3567175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1031CEFE-4ADA-4361-BED0-1B037EF7A47D}" type="datetimeFigureOut">
              <a:rPr lang="it-IT" smtClean="0"/>
              <a:t>09/10/2024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D5AB99F-5E74-42C7-8EFE-B94FF6F3F477}" type="slidenum">
              <a:rPr lang="it-IT" smtClean="0"/>
              <a:t>‹N›</a:t>
            </a:fld>
            <a:endParaRPr lang="it-IT"/>
          </a:p>
        </p:txBody>
      </p:sp>
    </p:spTree>
    <p:extLst>
      <p:ext uri="{BB962C8B-B14F-4D97-AF65-F5344CB8AC3E}">
        <p14:creationId xmlns:p14="http://schemas.microsoft.com/office/powerpoint/2010/main" val="2453687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031CEFE-4ADA-4361-BED0-1B037EF7A47D}" type="datetimeFigureOut">
              <a:rPr lang="it-IT" smtClean="0"/>
              <a:t>09/10/2024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D5AB99F-5E74-42C7-8EFE-B94FF6F3F477}" type="slidenum">
              <a:rPr lang="it-IT" smtClean="0"/>
              <a:t>‹N›</a:t>
            </a:fld>
            <a:endParaRPr lang="it-IT"/>
          </a:p>
        </p:txBody>
      </p:sp>
    </p:spTree>
    <p:extLst>
      <p:ext uri="{BB962C8B-B14F-4D97-AF65-F5344CB8AC3E}">
        <p14:creationId xmlns:p14="http://schemas.microsoft.com/office/powerpoint/2010/main" val="1913802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031CEFE-4ADA-4361-BED0-1B037EF7A47D}" type="datetimeFigureOut">
              <a:rPr lang="it-IT" smtClean="0"/>
              <a:t>09/10/2024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D5AB99F-5E74-42C7-8EFE-B94FF6F3F477}" type="slidenum">
              <a:rPr lang="it-IT" smtClean="0"/>
              <a:t>‹N›</a:t>
            </a:fld>
            <a:endParaRPr lang="it-IT"/>
          </a:p>
        </p:txBody>
      </p:sp>
    </p:spTree>
    <p:extLst>
      <p:ext uri="{BB962C8B-B14F-4D97-AF65-F5344CB8AC3E}">
        <p14:creationId xmlns:p14="http://schemas.microsoft.com/office/powerpoint/2010/main" val="35604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1031CEFE-4ADA-4361-BED0-1B037EF7A47D}" type="datetimeFigureOut">
              <a:rPr lang="it-IT" smtClean="0"/>
              <a:t>09/10/2024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D5AB99F-5E74-42C7-8EFE-B94FF6F3F477}" type="slidenum">
              <a:rPr lang="it-IT" smtClean="0"/>
              <a:t>‹N›</a:t>
            </a:fld>
            <a:endParaRPr lang="it-IT"/>
          </a:p>
        </p:txBody>
      </p:sp>
    </p:spTree>
    <p:extLst>
      <p:ext uri="{BB962C8B-B14F-4D97-AF65-F5344CB8AC3E}">
        <p14:creationId xmlns:p14="http://schemas.microsoft.com/office/powerpoint/2010/main" val="3232866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031CEFE-4ADA-4361-BED0-1B037EF7A47D}" type="datetimeFigureOut">
              <a:rPr lang="it-IT" smtClean="0"/>
              <a:t>09/10/2024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D5AB99F-5E74-42C7-8EFE-B94FF6F3F477}" type="slidenum">
              <a:rPr lang="it-IT" smtClean="0"/>
              <a:t>‹N›</a:t>
            </a:fld>
            <a:endParaRPr lang="it-IT"/>
          </a:p>
        </p:txBody>
      </p:sp>
    </p:spTree>
    <p:extLst>
      <p:ext uri="{BB962C8B-B14F-4D97-AF65-F5344CB8AC3E}">
        <p14:creationId xmlns:p14="http://schemas.microsoft.com/office/powerpoint/2010/main" val="1124381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1031CEFE-4ADA-4361-BED0-1B037EF7A47D}" type="datetimeFigureOut">
              <a:rPr lang="it-IT" smtClean="0"/>
              <a:t>09/10/2024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D5AB99F-5E74-42C7-8EFE-B94FF6F3F477}" type="slidenum">
              <a:rPr lang="it-IT" smtClean="0"/>
              <a:t>‹N›</a:t>
            </a:fld>
            <a:endParaRPr lang="it-IT"/>
          </a:p>
        </p:txBody>
      </p:sp>
    </p:spTree>
    <p:extLst>
      <p:ext uri="{BB962C8B-B14F-4D97-AF65-F5344CB8AC3E}">
        <p14:creationId xmlns:p14="http://schemas.microsoft.com/office/powerpoint/2010/main" val="2656067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1031CEFE-4ADA-4361-BED0-1B037EF7A47D}" type="datetimeFigureOut">
              <a:rPr lang="it-IT" smtClean="0"/>
              <a:t>09/10/2024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D5AB99F-5E74-42C7-8EFE-B94FF6F3F477}" type="slidenum">
              <a:rPr lang="it-IT" smtClean="0"/>
              <a:t>‹N›</a:t>
            </a:fld>
            <a:endParaRPr lang="it-IT"/>
          </a:p>
        </p:txBody>
      </p:sp>
    </p:spTree>
    <p:extLst>
      <p:ext uri="{BB962C8B-B14F-4D97-AF65-F5344CB8AC3E}">
        <p14:creationId xmlns:p14="http://schemas.microsoft.com/office/powerpoint/2010/main" val="1073287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31CEFE-4ADA-4361-BED0-1B037EF7A47D}" type="datetimeFigureOut">
              <a:rPr lang="it-IT" smtClean="0"/>
              <a:t>09/10/2024</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AB99F-5E74-42C7-8EFE-B94FF6F3F477}" type="slidenum">
              <a:rPr lang="it-IT" smtClean="0"/>
              <a:t>‹N›</a:t>
            </a:fld>
            <a:endParaRPr lang="it-IT"/>
          </a:p>
        </p:txBody>
      </p:sp>
    </p:spTree>
    <p:extLst>
      <p:ext uri="{BB962C8B-B14F-4D97-AF65-F5344CB8AC3E}">
        <p14:creationId xmlns:p14="http://schemas.microsoft.com/office/powerpoint/2010/main" val="3415309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829376" y="2233325"/>
            <a:ext cx="8757227" cy="1112837"/>
          </a:xfrm>
        </p:spPr>
        <p:txBody>
          <a:bodyPr anchor="ctr">
            <a:normAutofit fontScale="90000"/>
          </a:bodyPr>
          <a:lstStyle/>
          <a:p>
            <a:r>
              <a:rPr lang="it-IT" smtClean="0"/>
              <a:t>ITk Assembly Tooling update</a:t>
            </a:r>
            <a:endParaRPr lang="it-IT"/>
          </a:p>
        </p:txBody>
      </p:sp>
      <p:sp>
        <p:nvSpPr>
          <p:cNvPr id="3" name="Sottotitolo 2"/>
          <p:cNvSpPr>
            <a:spLocks noGrp="1"/>
          </p:cNvSpPr>
          <p:nvPr>
            <p:ph type="subTitle" idx="1"/>
          </p:nvPr>
        </p:nvSpPr>
        <p:spPr>
          <a:xfrm>
            <a:off x="4628572" y="3648220"/>
            <a:ext cx="3158836" cy="988435"/>
          </a:xfrm>
        </p:spPr>
        <p:txBody>
          <a:bodyPr anchor="ctr">
            <a:noAutofit/>
          </a:bodyPr>
          <a:lstStyle/>
          <a:p>
            <a:r>
              <a:rPr lang="it-IT" sz="2000" smtClean="0"/>
              <a:t>Emiliano Dané</a:t>
            </a:r>
          </a:p>
          <a:p>
            <a:r>
              <a:rPr lang="it-IT" sz="2000" i="1" smtClean="0"/>
              <a:t>08 October 2024</a:t>
            </a:r>
            <a:endParaRPr lang="it-IT" sz="2000" i="1"/>
          </a:p>
        </p:txBody>
      </p:sp>
    </p:spTree>
    <p:extLst>
      <p:ext uri="{BB962C8B-B14F-4D97-AF65-F5344CB8AC3E}">
        <p14:creationId xmlns:p14="http://schemas.microsoft.com/office/powerpoint/2010/main" val="2369270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97872" y="147822"/>
            <a:ext cx="5317837" cy="424732"/>
          </a:xfrm>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nchor="ctr">
            <a:spAutoFit/>
          </a:bodyPr>
          <a:lstStyle/>
          <a:p>
            <a:r>
              <a:rPr lang="it-IT" sz="2400" smtClean="0"/>
              <a:t>P</a:t>
            </a:r>
            <a:r>
              <a:rPr lang="it-IT" sz="2400" smtClean="0">
                <a:solidFill>
                  <a:schemeClr val="lt1"/>
                </a:solidFill>
              </a:rPr>
              <a:t>ipe </a:t>
            </a:r>
            <a:r>
              <a:rPr lang="it-IT" sz="2400">
                <a:solidFill>
                  <a:schemeClr val="lt1"/>
                </a:solidFill>
              </a:rPr>
              <a:t>welding and PP1 manifold welding</a:t>
            </a:r>
          </a:p>
        </p:txBody>
      </p:sp>
      <p:sp>
        <p:nvSpPr>
          <p:cNvPr id="3" name="Segnaposto contenuto 2"/>
          <p:cNvSpPr>
            <a:spLocks noGrp="1"/>
          </p:cNvSpPr>
          <p:nvPr>
            <p:ph idx="1"/>
          </p:nvPr>
        </p:nvSpPr>
        <p:spPr>
          <a:xfrm>
            <a:off x="297872" y="774527"/>
            <a:ext cx="11445240" cy="2695575"/>
          </a:xfrm>
        </p:spPr>
        <p:txBody>
          <a:bodyPr>
            <a:normAutofit/>
          </a:bodyPr>
          <a:lstStyle/>
          <a:p>
            <a:r>
              <a:rPr lang="it-IT" sz="2000" smtClean="0"/>
              <a:t>The tool for the pipe insertion is produced and is under test (Simone)</a:t>
            </a:r>
          </a:p>
          <a:p>
            <a:r>
              <a:rPr lang="it-IT" sz="2000" smtClean="0"/>
              <a:t>On the manifold PP1 pipe welding, some solution is under discussion (Polysoude) and a test in Milan or LNF will be performed soon. In the next days we will have a meeting to discuss the technical details.</a:t>
            </a:r>
          </a:p>
          <a:p>
            <a:r>
              <a:rPr lang="it-IT" sz="2000" smtClean="0"/>
              <a:t>Same thing have to be done for the Liverpool side (Swagelok)</a:t>
            </a:r>
            <a:endParaRPr lang="it-IT" sz="2000"/>
          </a:p>
        </p:txBody>
      </p:sp>
      <p:pic>
        <p:nvPicPr>
          <p:cNvPr id="4" name="Immagine 3"/>
          <p:cNvPicPr>
            <a:picLocks noChangeAspect="1"/>
          </p:cNvPicPr>
          <p:nvPr/>
        </p:nvPicPr>
        <p:blipFill>
          <a:blip r:embed="rId2"/>
          <a:stretch>
            <a:fillRect/>
          </a:stretch>
        </p:blipFill>
        <p:spPr>
          <a:xfrm>
            <a:off x="141136" y="2363168"/>
            <a:ext cx="7414251" cy="4220512"/>
          </a:xfrm>
          <a:prstGeom prst="rect">
            <a:avLst/>
          </a:prstGeom>
        </p:spPr>
      </p:pic>
      <p:pic>
        <p:nvPicPr>
          <p:cNvPr id="5" name="Immagine 4"/>
          <p:cNvPicPr>
            <a:picLocks noChangeAspect="1"/>
          </p:cNvPicPr>
          <p:nvPr/>
        </p:nvPicPr>
        <p:blipFill rotWithShape="1">
          <a:blip r:embed="rId3"/>
          <a:srcRect l="40196" t="22381" r="35683"/>
          <a:stretch/>
        </p:blipFill>
        <p:spPr>
          <a:xfrm>
            <a:off x="8747938" y="2363168"/>
            <a:ext cx="2407742" cy="4220768"/>
          </a:xfrm>
          <a:prstGeom prst="rect">
            <a:avLst/>
          </a:prstGeom>
        </p:spPr>
      </p:pic>
      <p:sp>
        <p:nvSpPr>
          <p:cNvPr id="6" name="CasellaDiTesto 5"/>
          <p:cNvSpPr txBox="1"/>
          <p:nvPr/>
        </p:nvSpPr>
        <p:spPr>
          <a:xfrm>
            <a:off x="9367520" y="2122314"/>
            <a:ext cx="1170064"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it-IT" smtClean="0"/>
              <a:t>2° welding</a:t>
            </a:r>
            <a:endParaRPr lang="it-IT"/>
          </a:p>
        </p:txBody>
      </p:sp>
    </p:spTree>
    <p:extLst>
      <p:ext uri="{BB962C8B-B14F-4D97-AF65-F5344CB8AC3E}">
        <p14:creationId xmlns:p14="http://schemas.microsoft.com/office/powerpoint/2010/main" val="747812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808" y="3800474"/>
            <a:ext cx="4938888" cy="2778125"/>
          </a:xfrm>
          <a:prstGeom prst="rect">
            <a:avLst/>
          </a:prstGeom>
        </p:spPr>
      </p:pic>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1898" y="1003299"/>
            <a:ext cx="3136106" cy="5575300"/>
          </a:xfrm>
          <a:prstGeom prst="rect">
            <a:avLst/>
          </a:prstGeom>
        </p:spPr>
      </p:pic>
      <p:pic>
        <p:nvPicPr>
          <p:cNvPr id="9" name="Segnaposto contenuto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353858" y="2227261"/>
            <a:ext cx="3263503" cy="4351338"/>
          </a:xfrm>
        </p:spPr>
      </p:pic>
      <p:sp>
        <p:nvSpPr>
          <p:cNvPr id="2" name="CasellaDiTesto 1"/>
          <p:cNvSpPr txBox="1"/>
          <p:nvPr/>
        </p:nvSpPr>
        <p:spPr>
          <a:xfrm>
            <a:off x="392545" y="392545"/>
            <a:ext cx="3783215"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it-IT" sz="2800" smtClean="0"/>
              <a:t>Half ring insertion tool</a:t>
            </a:r>
            <a:endParaRPr lang="it-IT" sz="2800"/>
          </a:p>
        </p:txBody>
      </p:sp>
      <p:sp>
        <p:nvSpPr>
          <p:cNvPr id="6" name="CasellaDiTesto 5"/>
          <p:cNvSpPr txBox="1"/>
          <p:nvPr/>
        </p:nvSpPr>
        <p:spPr>
          <a:xfrm>
            <a:off x="392543" y="1103745"/>
            <a:ext cx="8224817"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it-IT" sz="2000" smtClean="0"/>
              <a:t>First prototype HR (from Gabriele) has been assembled in the L4 (from Liverpool) Half Shell. Not particular problem detected. Alessandro and Salvatore from Lecce are working on a simplified version of the insertion tool.</a:t>
            </a:r>
            <a:endParaRPr lang="it-IT" sz="2000"/>
          </a:p>
        </p:txBody>
      </p:sp>
    </p:spTree>
    <p:extLst>
      <p:ext uri="{BB962C8B-B14F-4D97-AF65-F5344CB8AC3E}">
        <p14:creationId xmlns:p14="http://schemas.microsoft.com/office/powerpoint/2010/main" val="1111655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cstate="print">
            <a:extLst>
              <a:ext uri="{28A0092B-C50C-407E-A947-70E740481C1C}">
                <a14:useLocalDpi xmlns:a14="http://schemas.microsoft.com/office/drawing/2010/main" val="0"/>
              </a:ext>
            </a:extLst>
          </a:blip>
          <a:srcRect r="41080"/>
          <a:stretch/>
        </p:blipFill>
        <p:spPr>
          <a:xfrm>
            <a:off x="1948408" y="3095447"/>
            <a:ext cx="3613906" cy="3450133"/>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9400" y="3095446"/>
            <a:ext cx="4600177" cy="3450133"/>
          </a:xfrm>
          <a:prstGeom prst="rect">
            <a:avLst/>
          </a:prstGeom>
        </p:spPr>
      </p:pic>
      <p:sp>
        <p:nvSpPr>
          <p:cNvPr id="2" name="CasellaDiTesto 1"/>
          <p:cNvSpPr txBox="1"/>
          <p:nvPr/>
        </p:nvSpPr>
        <p:spPr>
          <a:xfrm flipH="1">
            <a:off x="160247" y="797851"/>
            <a:ext cx="11828552" cy="2031325"/>
          </a:xfrm>
          <a:prstGeom prst="rect">
            <a:avLst/>
          </a:prstGeom>
          <a:noFill/>
        </p:spPr>
        <p:txBody>
          <a:bodyPr wrap="square" rtlCol="0">
            <a:spAutoFit/>
          </a:bodyPr>
          <a:lstStyle/>
          <a:p>
            <a:r>
              <a:rPr lang="it-IT" smtClean="0"/>
              <a:t>The idea is to have the whole detector in a prototype/mockup version.</a:t>
            </a:r>
          </a:p>
          <a:p>
            <a:r>
              <a:rPr lang="it-IT" i="1" smtClean="0">
                <a:solidFill>
                  <a:schemeClr val="accent1">
                    <a:lumMod val="75000"/>
                  </a:schemeClr>
                </a:solidFill>
              </a:rPr>
              <a:t>Half Shell</a:t>
            </a:r>
            <a:r>
              <a:rPr lang="it-IT" smtClean="0"/>
              <a:t>: we have one L4 (Liverpool) and 2 L2 (Aviacompositi). For this L2 we have to print all the plastic part inside (lugs, part to connect the centine..). Also the positioning and the gluing of these part will be not trivial.</a:t>
            </a:r>
          </a:p>
          <a:p>
            <a:r>
              <a:rPr lang="it-IT" i="1">
                <a:solidFill>
                  <a:schemeClr val="accent1">
                    <a:lumMod val="75000"/>
                  </a:schemeClr>
                </a:solidFill>
              </a:rPr>
              <a:t>Half rings</a:t>
            </a:r>
            <a:r>
              <a:rPr lang="it-IT" smtClean="0"/>
              <a:t>: we want to make the skin in CF and the foam in Rohacell. Some could have the piping also, to perform some welding test.</a:t>
            </a:r>
          </a:p>
          <a:p>
            <a:r>
              <a:rPr lang="it-IT" i="1">
                <a:solidFill>
                  <a:schemeClr val="accent1">
                    <a:lumMod val="75000"/>
                  </a:schemeClr>
                </a:solidFill>
              </a:rPr>
              <a:t>Lz flange</a:t>
            </a:r>
            <a:r>
              <a:rPr lang="it-IT" smtClean="0"/>
              <a:t>: already printed</a:t>
            </a:r>
          </a:p>
          <a:p>
            <a:r>
              <a:rPr lang="it-IT" i="1">
                <a:solidFill>
                  <a:schemeClr val="accent1">
                    <a:lumMod val="75000"/>
                  </a:schemeClr>
                </a:solidFill>
              </a:rPr>
              <a:t>Hz flange</a:t>
            </a:r>
            <a:r>
              <a:rPr lang="it-IT" smtClean="0"/>
              <a:t>: it will be printed after</a:t>
            </a:r>
          </a:p>
        </p:txBody>
      </p:sp>
      <p:sp>
        <p:nvSpPr>
          <p:cNvPr id="5" name="CasellaDiTesto 4"/>
          <p:cNvSpPr txBox="1"/>
          <p:nvPr/>
        </p:nvSpPr>
        <p:spPr>
          <a:xfrm>
            <a:off x="250825" y="155066"/>
            <a:ext cx="1775166"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it-IT"/>
            </a:defPPr>
            <a:lvl1pPr>
              <a:defRPr sz="2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a:t>Prototypes</a:t>
            </a:r>
          </a:p>
        </p:txBody>
      </p:sp>
      <p:sp>
        <p:nvSpPr>
          <p:cNvPr id="7" name="CasellaDiTesto 6"/>
          <p:cNvSpPr txBox="1"/>
          <p:nvPr/>
        </p:nvSpPr>
        <p:spPr>
          <a:xfrm>
            <a:off x="103929" y="6051170"/>
            <a:ext cx="2909001"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it-IT" smtClean="0"/>
              <a:t>Giuseppe is in charge on that</a:t>
            </a:r>
            <a:endParaRPr lang="it-IT"/>
          </a:p>
        </p:txBody>
      </p:sp>
    </p:spTree>
    <p:extLst>
      <p:ext uri="{BB962C8B-B14F-4D97-AF65-F5344CB8AC3E}">
        <p14:creationId xmlns:p14="http://schemas.microsoft.com/office/powerpoint/2010/main" val="2154390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103477" y="1557655"/>
            <a:ext cx="6036658" cy="4162425"/>
          </a:xfrm>
        </p:spPr>
        <p:txBody>
          <a:bodyPr>
            <a:normAutofit/>
          </a:bodyPr>
          <a:lstStyle/>
          <a:p>
            <a:r>
              <a:rPr lang="it-IT" sz="2000" smtClean="0"/>
              <a:t>What we are doing in Frascati:</a:t>
            </a:r>
          </a:p>
          <a:p>
            <a:pPr lvl="1"/>
            <a:r>
              <a:rPr lang="it-IT" sz="1800" smtClean="0"/>
              <a:t>New Detector supports (Heads)</a:t>
            </a:r>
          </a:p>
          <a:p>
            <a:pPr lvl="1"/>
            <a:r>
              <a:rPr lang="it-IT" sz="1800"/>
              <a:t>T-Trolley for the test in CC</a:t>
            </a:r>
          </a:p>
          <a:p>
            <a:pPr lvl="1"/>
            <a:r>
              <a:rPr lang="it-IT" sz="1800" smtClean="0"/>
              <a:t>X-rail support modification</a:t>
            </a:r>
          </a:p>
          <a:p>
            <a:pPr lvl="1"/>
            <a:r>
              <a:rPr lang="it-IT" sz="1800" smtClean="0"/>
              <a:t>System for the shipping</a:t>
            </a:r>
          </a:p>
          <a:p>
            <a:pPr lvl="1"/>
            <a:r>
              <a:rPr lang="it-IT" sz="1800" smtClean="0"/>
              <a:t>Shipping/test box</a:t>
            </a:r>
          </a:p>
          <a:p>
            <a:r>
              <a:rPr lang="it-IT" sz="2000" smtClean="0"/>
              <a:t>Other tasks</a:t>
            </a:r>
          </a:p>
          <a:p>
            <a:pPr lvl="1"/>
            <a:r>
              <a:rPr lang="it-IT" sz="1800" smtClean="0"/>
              <a:t>HR insertion tool (Lecce)</a:t>
            </a:r>
          </a:p>
          <a:p>
            <a:pPr lvl="1"/>
            <a:r>
              <a:rPr lang="it-IT" sz="1800" smtClean="0"/>
              <a:t>Cable tooling holder and service trolley</a:t>
            </a:r>
          </a:p>
          <a:p>
            <a:pPr lvl="1"/>
            <a:r>
              <a:rPr lang="it-IT" sz="1800" smtClean="0"/>
              <a:t>Piping tool insertion and test (Milano)</a:t>
            </a:r>
          </a:p>
          <a:p>
            <a:pPr lvl="1"/>
            <a:r>
              <a:rPr lang="it-IT" sz="1800"/>
              <a:t>PP1 welding manifolding </a:t>
            </a:r>
            <a:r>
              <a:rPr lang="it-IT" sz="1800" smtClean="0"/>
              <a:t>(LNF-Milano)</a:t>
            </a:r>
          </a:p>
          <a:p>
            <a:r>
              <a:rPr lang="it-IT" sz="2000" smtClean="0"/>
              <a:t>Prototypes: the idea is to produce the entire detector</a:t>
            </a:r>
          </a:p>
        </p:txBody>
      </p:sp>
    </p:spTree>
    <p:extLst>
      <p:ext uri="{BB962C8B-B14F-4D97-AF65-F5344CB8AC3E}">
        <p14:creationId xmlns:p14="http://schemas.microsoft.com/office/powerpoint/2010/main" val="4042775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Segnaposto contenuto 3">
            <a:extLst>
              <a:ext uri="{FF2B5EF4-FFF2-40B4-BE49-F238E27FC236}">
                <a16:creationId xmlns:a16="http://schemas.microsoft.com/office/drawing/2014/main" id="{A9F44D0F-16A3-428D-817B-7678A7C69B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8437" y="31264"/>
            <a:ext cx="671915" cy="450970"/>
          </a:xfrm>
          <a:prstGeom prst="rect">
            <a:avLst/>
          </a:prstGeom>
        </p:spPr>
      </p:pic>
      <p:cxnSp>
        <p:nvCxnSpPr>
          <p:cNvPr id="39" name="Connettore 1 5">
            <a:extLst>
              <a:ext uri="{FF2B5EF4-FFF2-40B4-BE49-F238E27FC236}">
                <a16:creationId xmlns:a16="http://schemas.microsoft.com/office/drawing/2014/main" id="{3C90229C-5E01-4A8F-844A-F2F4A9CF7436}"/>
              </a:ext>
            </a:extLst>
          </p:cNvPr>
          <p:cNvCxnSpPr/>
          <p:nvPr/>
        </p:nvCxnSpPr>
        <p:spPr>
          <a:xfrm flipV="1">
            <a:off x="65756" y="518406"/>
            <a:ext cx="12018967" cy="522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Titolo 1"/>
          <p:cNvSpPr txBox="1">
            <a:spLocks/>
          </p:cNvSpPr>
          <p:nvPr/>
        </p:nvSpPr>
        <p:spPr>
          <a:xfrm>
            <a:off x="2781125" y="22104"/>
            <a:ext cx="6127442" cy="52363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800" b="1" i="1" dirty="0">
                <a:solidFill>
                  <a:schemeClr val="accent1">
                    <a:lumMod val="75000"/>
                  </a:schemeClr>
                </a:solidFill>
                <a:latin typeface="Arial Narrow" panose="020B0606020202030204" pitchFamily="34" charset="0"/>
              </a:rPr>
              <a:t>LOW Z INTERFACE</a:t>
            </a:r>
            <a:endParaRPr lang="it-IT" sz="1800" b="1" i="1" dirty="0">
              <a:latin typeface="+mn-lt"/>
            </a:endParaRPr>
          </a:p>
        </p:txBody>
      </p:sp>
      <p:sp>
        <p:nvSpPr>
          <p:cNvPr id="21" name="TextBox 17">
            <a:extLst>
              <a:ext uri="{FF2B5EF4-FFF2-40B4-BE49-F238E27FC236}">
                <a16:creationId xmlns:a16="http://schemas.microsoft.com/office/drawing/2014/main" id="{01A5E7A5-DD2F-B5C2-2EA1-47D0BDEF73FD}"/>
              </a:ext>
            </a:extLst>
          </p:cNvPr>
          <p:cNvSpPr txBox="1"/>
          <p:nvPr/>
        </p:nvSpPr>
        <p:spPr>
          <a:xfrm>
            <a:off x="172527" y="4381760"/>
            <a:ext cx="3098230" cy="1169551"/>
          </a:xfrm>
          <a:prstGeom prst="rect">
            <a:avLst/>
          </a:prstGeom>
          <a:solidFill>
            <a:srgbClr val="FFC000"/>
          </a:solidFill>
          <a:ln w="12700">
            <a:solidFill>
              <a:srgbClr val="FF0000"/>
            </a:solidFill>
          </a:ln>
        </p:spPr>
        <p:txBody>
          <a:bodyPr wrap="square" rtlCol="0">
            <a:spAutoFit/>
          </a:bodyPr>
          <a:lstStyle/>
          <a:p>
            <a:r>
              <a:rPr lang="en-GB" sz="1400" dirty="0">
                <a:latin typeface="Times New Roman" panose="02020603050405020304" pitchFamily="18" charset="0"/>
                <a:cs typeface="Times New Roman" panose="02020603050405020304" pitchFamily="18" charset="0"/>
              </a:rPr>
              <a:t>Design notes:</a:t>
            </a:r>
          </a:p>
          <a:p>
            <a:pPr marL="342900" indent="-342900">
              <a:buFont typeface="+mj-lt"/>
              <a:buAutoNum type="arabicPeriod"/>
            </a:pPr>
            <a:r>
              <a:rPr lang="en-GB" sz="1400" dirty="0">
                <a:latin typeface="Times New Roman" panose="02020603050405020304" pitchFamily="18" charset="0"/>
                <a:cs typeface="Times New Roman" panose="02020603050405020304" pitchFamily="18" charset="0"/>
              </a:rPr>
              <a:t>Shaft made of Stainless steel.</a:t>
            </a:r>
          </a:p>
          <a:p>
            <a:pPr marL="342900" indent="-342900">
              <a:buFont typeface="+mj-lt"/>
              <a:buAutoNum type="arabicPeriod"/>
            </a:pPr>
            <a:r>
              <a:rPr lang="en-GB" sz="1400" dirty="0">
                <a:latin typeface="Times New Roman" panose="02020603050405020304" pitchFamily="18" charset="0"/>
                <a:cs typeface="Times New Roman" panose="02020603050405020304" pitchFamily="18" charset="0"/>
              </a:rPr>
              <a:t>Flanges made of CFRP.</a:t>
            </a:r>
          </a:p>
          <a:p>
            <a:pPr marL="342900" indent="-342900">
              <a:buFont typeface="+mj-lt"/>
              <a:buAutoNum type="arabicPeriod"/>
            </a:pPr>
            <a:r>
              <a:rPr lang="en-GB" sz="1400" dirty="0">
                <a:latin typeface="Times New Roman" panose="02020603050405020304" pitchFamily="18" charset="0"/>
                <a:cs typeface="Times New Roman" panose="02020603050405020304" pitchFamily="18" charset="0"/>
              </a:rPr>
              <a:t>Ring.</a:t>
            </a:r>
          </a:p>
          <a:p>
            <a:pPr marL="342900" indent="-342900">
              <a:buFont typeface="+mj-lt"/>
              <a:buAutoNum type="arabicPeriod"/>
            </a:pPr>
            <a:r>
              <a:rPr lang="en-GB" sz="1400" dirty="0">
                <a:latin typeface="Times New Roman" panose="02020603050405020304" pitchFamily="18" charset="0"/>
                <a:cs typeface="Times New Roman" panose="02020603050405020304" pitchFamily="18" charset="0"/>
              </a:rPr>
              <a:t>Flange bearing</a:t>
            </a:r>
          </a:p>
        </p:txBody>
      </p:sp>
      <p:pic>
        <p:nvPicPr>
          <p:cNvPr id="3" name="Immagine 2">
            <a:extLst>
              <a:ext uri="{FF2B5EF4-FFF2-40B4-BE49-F238E27FC236}">
                <a16:creationId xmlns:a16="http://schemas.microsoft.com/office/drawing/2014/main" id="{336A1153-C76E-61DA-BF1A-24F05257924E}"/>
              </a:ext>
            </a:extLst>
          </p:cNvPr>
          <p:cNvPicPr>
            <a:picLocks noChangeAspect="1"/>
          </p:cNvPicPr>
          <p:nvPr/>
        </p:nvPicPr>
        <p:blipFill>
          <a:blip r:embed="rId4"/>
          <a:stretch>
            <a:fillRect/>
          </a:stretch>
        </p:blipFill>
        <p:spPr>
          <a:xfrm>
            <a:off x="4522317" y="763573"/>
            <a:ext cx="3755550" cy="3519237"/>
          </a:xfrm>
          <a:prstGeom prst="rect">
            <a:avLst/>
          </a:prstGeom>
        </p:spPr>
      </p:pic>
      <p:pic>
        <p:nvPicPr>
          <p:cNvPr id="5" name="Immagine 4">
            <a:extLst>
              <a:ext uri="{FF2B5EF4-FFF2-40B4-BE49-F238E27FC236}">
                <a16:creationId xmlns:a16="http://schemas.microsoft.com/office/drawing/2014/main" id="{6FBA4F9F-E4B8-16C2-3ED7-CDF8D2F8CF3E}"/>
              </a:ext>
            </a:extLst>
          </p:cNvPr>
          <p:cNvPicPr>
            <a:picLocks noChangeAspect="1"/>
          </p:cNvPicPr>
          <p:nvPr/>
        </p:nvPicPr>
        <p:blipFill>
          <a:blip r:embed="rId5"/>
          <a:stretch>
            <a:fillRect/>
          </a:stretch>
        </p:blipFill>
        <p:spPr>
          <a:xfrm>
            <a:off x="2874800" y="763573"/>
            <a:ext cx="1465084" cy="3526467"/>
          </a:xfrm>
          <a:prstGeom prst="rect">
            <a:avLst/>
          </a:prstGeom>
        </p:spPr>
      </p:pic>
      <p:grpSp>
        <p:nvGrpSpPr>
          <p:cNvPr id="6" name="Gruppo 5"/>
          <p:cNvGrpSpPr/>
          <p:nvPr/>
        </p:nvGrpSpPr>
        <p:grpSpPr>
          <a:xfrm>
            <a:off x="172527" y="763574"/>
            <a:ext cx="2519840" cy="3526467"/>
            <a:chOff x="5505541" y="1042037"/>
            <a:chExt cx="2519840" cy="3526467"/>
          </a:xfrm>
        </p:grpSpPr>
        <p:pic>
          <p:nvPicPr>
            <p:cNvPr id="8" name="Immagine 7">
              <a:extLst>
                <a:ext uri="{FF2B5EF4-FFF2-40B4-BE49-F238E27FC236}">
                  <a16:creationId xmlns:a16="http://schemas.microsoft.com/office/drawing/2014/main" id="{AD9130CB-C770-D7A2-B9E7-10B5A083767A}"/>
                </a:ext>
              </a:extLst>
            </p:cNvPr>
            <p:cNvPicPr>
              <a:picLocks noChangeAspect="1"/>
            </p:cNvPicPr>
            <p:nvPr/>
          </p:nvPicPr>
          <p:blipFill>
            <a:blip r:embed="rId6"/>
            <a:stretch>
              <a:fillRect/>
            </a:stretch>
          </p:blipFill>
          <p:spPr>
            <a:xfrm>
              <a:off x="5505541" y="1042037"/>
              <a:ext cx="2519840" cy="3526467"/>
            </a:xfrm>
            <a:prstGeom prst="rect">
              <a:avLst/>
            </a:prstGeom>
          </p:spPr>
        </p:pic>
        <p:cxnSp>
          <p:nvCxnSpPr>
            <p:cNvPr id="14" name="Connettore 2 13">
              <a:extLst>
                <a:ext uri="{FF2B5EF4-FFF2-40B4-BE49-F238E27FC236}">
                  <a16:creationId xmlns:a16="http://schemas.microsoft.com/office/drawing/2014/main" id="{93097850-2A92-C9AA-B8BF-1002E37C44DB}"/>
                </a:ext>
              </a:extLst>
            </p:cNvPr>
            <p:cNvCxnSpPr>
              <a:cxnSpLocks/>
            </p:cNvCxnSpPr>
            <p:nvPr/>
          </p:nvCxnSpPr>
          <p:spPr>
            <a:xfrm flipV="1">
              <a:off x="7221255" y="2138396"/>
              <a:ext cx="587404" cy="686224"/>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90243308-8513-CAD5-9E75-6A25BB2342DB}"/>
                </a:ext>
              </a:extLst>
            </p:cNvPr>
            <p:cNvSpPr txBox="1"/>
            <p:nvPr/>
          </p:nvSpPr>
          <p:spPr>
            <a:xfrm>
              <a:off x="5562074" y="3590980"/>
              <a:ext cx="277474" cy="369332"/>
            </a:xfrm>
            <a:prstGeom prst="rect">
              <a:avLst/>
            </a:prstGeom>
            <a:solidFill>
              <a:schemeClr val="bg1"/>
            </a:solidFill>
          </p:spPr>
          <p:txBody>
            <a:bodyPr wrap="square" rtlCol="0">
              <a:spAutoFit/>
            </a:bodyPr>
            <a:lstStyle/>
            <a:p>
              <a:r>
                <a:rPr lang="en-GB" dirty="0"/>
                <a:t>1</a:t>
              </a:r>
            </a:p>
          </p:txBody>
        </p:sp>
        <p:cxnSp>
          <p:nvCxnSpPr>
            <p:cNvPr id="4" name="Connettore 2 3">
              <a:extLst>
                <a:ext uri="{FF2B5EF4-FFF2-40B4-BE49-F238E27FC236}">
                  <a16:creationId xmlns:a16="http://schemas.microsoft.com/office/drawing/2014/main" id="{87B8F395-A4BB-31D2-7ED6-12B22DC36CEE}"/>
                </a:ext>
              </a:extLst>
            </p:cNvPr>
            <p:cNvCxnSpPr>
              <a:cxnSpLocks/>
            </p:cNvCxnSpPr>
            <p:nvPr/>
          </p:nvCxnSpPr>
          <p:spPr>
            <a:xfrm flipV="1">
              <a:off x="5679678" y="3267020"/>
              <a:ext cx="238870" cy="323960"/>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CasellaDiTesto 6">
              <a:extLst>
                <a:ext uri="{FF2B5EF4-FFF2-40B4-BE49-F238E27FC236}">
                  <a16:creationId xmlns:a16="http://schemas.microsoft.com/office/drawing/2014/main" id="{193F7B2F-458B-D48D-1C7D-5E116CBBC4BA}"/>
                </a:ext>
              </a:extLst>
            </p:cNvPr>
            <p:cNvSpPr txBox="1"/>
            <p:nvPr/>
          </p:nvSpPr>
          <p:spPr>
            <a:xfrm>
              <a:off x="6134717" y="3775646"/>
              <a:ext cx="277474" cy="369332"/>
            </a:xfrm>
            <a:prstGeom prst="rect">
              <a:avLst/>
            </a:prstGeom>
            <a:solidFill>
              <a:schemeClr val="bg1"/>
            </a:solidFill>
          </p:spPr>
          <p:txBody>
            <a:bodyPr wrap="square" rtlCol="0">
              <a:spAutoFit/>
            </a:bodyPr>
            <a:lstStyle/>
            <a:p>
              <a:r>
                <a:rPr lang="en-GB" dirty="0"/>
                <a:t>2</a:t>
              </a:r>
            </a:p>
          </p:txBody>
        </p:sp>
        <p:cxnSp>
          <p:nvCxnSpPr>
            <p:cNvPr id="9" name="Connettore 2 8">
              <a:extLst>
                <a:ext uri="{FF2B5EF4-FFF2-40B4-BE49-F238E27FC236}">
                  <a16:creationId xmlns:a16="http://schemas.microsoft.com/office/drawing/2014/main" id="{56679B6A-12E9-8C48-451A-0FA5F302AC4B}"/>
                </a:ext>
              </a:extLst>
            </p:cNvPr>
            <p:cNvCxnSpPr>
              <a:cxnSpLocks/>
            </p:cNvCxnSpPr>
            <p:nvPr/>
          </p:nvCxnSpPr>
          <p:spPr>
            <a:xfrm>
              <a:off x="6446335" y="2308072"/>
              <a:ext cx="238870" cy="280262"/>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id="{821E7CEA-EC6C-E7B1-7B13-51BA272478F3}"/>
                </a:ext>
              </a:extLst>
            </p:cNvPr>
            <p:cNvSpPr txBox="1"/>
            <p:nvPr/>
          </p:nvSpPr>
          <p:spPr>
            <a:xfrm>
              <a:off x="7689224" y="1753650"/>
              <a:ext cx="238870" cy="369332"/>
            </a:xfrm>
            <a:prstGeom prst="rect">
              <a:avLst/>
            </a:prstGeom>
            <a:solidFill>
              <a:schemeClr val="bg1"/>
            </a:solidFill>
          </p:spPr>
          <p:txBody>
            <a:bodyPr wrap="square" rtlCol="0">
              <a:spAutoFit/>
            </a:bodyPr>
            <a:lstStyle/>
            <a:p>
              <a:r>
                <a:rPr lang="en-GB" dirty="0"/>
                <a:t>3</a:t>
              </a:r>
            </a:p>
          </p:txBody>
        </p:sp>
        <p:cxnSp>
          <p:nvCxnSpPr>
            <p:cNvPr id="15" name="Connettore 2 14">
              <a:extLst>
                <a:ext uri="{FF2B5EF4-FFF2-40B4-BE49-F238E27FC236}">
                  <a16:creationId xmlns:a16="http://schemas.microsoft.com/office/drawing/2014/main" id="{5F82A144-83CB-570A-B454-5B6E8C8D5CF5}"/>
                </a:ext>
              </a:extLst>
            </p:cNvPr>
            <p:cNvCxnSpPr>
              <a:cxnSpLocks/>
            </p:cNvCxnSpPr>
            <p:nvPr/>
          </p:nvCxnSpPr>
          <p:spPr>
            <a:xfrm flipV="1">
              <a:off x="6404721" y="3604086"/>
              <a:ext cx="238870" cy="323960"/>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CasellaDiTesto 16">
              <a:extLst>
                <a:ext uri="{FF2B5EF4-FFF2-40B4-BE49-F238E27FC236}">
                  <a16:creationId xmlns:a16="http://schemas.microsoft.com/office/drawing/2014/main" id="{CF56A02A-FCEF-8759-38BE-9AF6F2626C4B}"/>
                </a:ext>
              </a:extLst>
            </p:cNvPr>
            <p:cNvSpPr txBox="1"/>
            <p:nvPr/>
          </p:nvSpPr>
          <p:spPr>
            <a:xfrm>
              <a:off x="6168861" y="1953730"/>
              <a:ext cx="277474" cy="369332"/>
            </a:xfrm>
            <a:prstGeom prst="rect">
              <a:avLst/>
            </a:prstGeom>
            <a:solidFill>
              <a:schemeClr val="bg1"/>
            </a:solidFill>
          </p:spPr>
          <p:txBody>
            <a:bodyPr wrap="square" rtlCol="0">
              <a:spAutoFit/>
            </a:bodyPr>
            <a:lstStyle/>
            <a:p>
              <a:r>
                <a:rPr lang="en-GB" dirty="0"/>
                <a:t>4</a:t>
              </a:r>
            </a:p>
          </p:txBody>
        </p:sp>
      </p:grpSp>
      <p:pic>
        <p:nvPicPr>
          <p:cNvPr id="23" name="Immagine 22">
            <a:extLst>
              <a:ext uri="{FF2B5EF4-FFF2-40B4-BE49-F238E27FC236}">
                <a16:creationId xmlns:a16="http://schemas.microsoft.com/office/drawing/2014/main" id="{717EA2EB-9371-8CA6-5C57-C86F36512754}"/>
              </a:ext>
            </a:extLst>
          </p:cNvPr>
          <p:cNvPicPr>
            <a:picLocks noChangeAspect="1"/>
          </p:cNvPicPr>
          <p:nvPr/>
        </p:nvPicPr>
        <p:blipFill>
          <a:blip r:embed="rId7"/>
          <a:stretch>
            <a:fillRect/>
          </a:stretch>
        </p:blipFill>
        <p:spPr>
          <a:xfrm>
            <a:off x="4262642" y="3848664"/>
            <a:ext cx="2075351" cy="2622957"/>
          </a:xfrm>
          <a:prstGeom prst="rect">
            <a:avLst/>
          </a:prstGeom>
          <a:ln>
            <a:noFill/>
          </a:ln>
          <a:effectLst>
            <a:outerShdw blurRad="292100" dist="139700" dir="2700000" algn="tl" rotWithShape="0">
              <a:srgbClr val="333333">
                <a:alpha val="65000"/>
              </a:srgbClr>
            </a:outerShdw>
          </a:effectLst>
        </p:spPr>
      </p:pic>
      <p:cxnSp>
        <p:nvCxnSpPr>
          <p:cNvPr id="19" name="Connettore 2 18"/>
          <p:cNvCxnSpPr/>
          <p:nvPr/>
        </p:nvCxnSpPr>
        <p:spPr>
          <a:xfrm flipH="1">
            <a:off x="5844846" y="2929860"/>
            <a:ext cx="410297" cy="896700"/>
          </a:xfrm>
          <a:prstGeom prst="straightConnector1">
            <a:avLst/>
          </a:prstGeom>
          <a:ln w="60325">
            <a:tailEnd type="triangle"/>
          </a:ln>
        </p:spPr>
        <p:style>
          <a:lnRef idx="3">
            <a:schemeClr val="accent4"/>
          </a:lnRef>
          <a:fillRef idx="0">
            <a:schemeClr val="accent4"/>
          </a:fillRef>
          <a:effectRef idx="2">
            <a:schemeClr val="accent4"/>
          </a:effectRef>
          <a:fontRef idx="minor">
            <a:schemeClr val="tx1"/>
          </a:fontRef>
        </p:style>
      </p:cxnSp>
      <p:pic>
        <p:nvPicPr>
          <p:cNvPr id="24" name="Immagine 23"/>
          <p:cNvPicPr>
            <a:picLocks noChangeAspect="1"/>
          </p:cNvPicPr>
          <p:nvPr/>
        </p:nvPicPr>
        <p:blipFill>
          <a:blip r:embed="rId8"/>
          <a:stretch>
            <a:fillRect/>
          </a:stretch>
        </p:blipFill>
        <p:spPr>
          <a:xfrm>
            <a:off x="8336104" y="1915982"/>
            <a:ext cx="3622618" cy="3162402"/>
          </a:xfrm>
          <a:prstGeom prst="rect">
            <a:avLst/>
          </a:prstGeom>
          <a:ln>
            <a:noFill/>
          </a:ln>
          <a:effectLst>
            <a:outerShdw blurRad="292100" dist="139700" dir="2700000" algn="tl" rotWithShape="0">
              <a:srgbClr val="333333">
                <a:alpha val="65000"/>
              </a:srgbClr>
            </a:outerShdw>
          </a:effectLst>
        </p:spPr>
      </p:pic>
      <p:sp>
        <p:nvSpPr>
          <p:cNvPr id="25" name="CasellaDiTesto 24"/>
          <p:cNvSpPr txBox="1"/>
          <p:nvPr/>
        </p:nvSpPr>
        <p:spPr>
          <a:xfrm>
            <a:off x="8367735" y="798483"/>
            <a:ext cx="3544310" cy="95410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it-IT" sz="1400" smtClean="0"/>
              <a:t>3 arms with supports having the same curvature of the flange.</a:t>
            </a:r>
          </a:p>
          <a:p>
            <a:pPr algn="just"/>
            <a:r>
              <a:rPr lang="it-IT" sz="1400" smtClean="0"/>
              <a:t>A spring could be added for the holding.</a:t>
            </a:r>
          </a:p>
          <a:p>
            <a:pPr algn="just"/>
            <a:r>
              <a:rPr lang="it-IT" sz="1400" smtClean="0"/>
              <a:t>Longitudinal shift available.</a:t>
            </a:r>
            <a:endParaRPr lang="it-IT" sz="1400"/>
          </a:p>
        </p:txBody>
      </p:sp>
      <p:sp>
        <p:nvSpPr>
          <p:cNvPr id="30" name="CasellaDiTesto 29"/>
          <p:cNvSpPr txBox="1"/>
          <p:nvPr/>
        </p:nvSpPr>
        <p:spPr>
          <a:xfrm>
            <a:off x="8219332" y="5201614"/>
            <a:ext cx="3841116" cy="30777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defPPr>
              <a:defRPr lang="it-IT"/>
            </a:defPPr>
            <a:lvl1pPr algn="just">
              <a:defRPr sz="1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it-IT"/>
              <a:t>Transverse rail to compensate </a:t>
            </a:r>
            <a:r>
              <a:rPr lang="it-IT" smtClean="0"/>
              <a:t>axial disalignment</a:t>
            </a:r>
            <a:endParaRPr lang="it-IT"/>
          </a:p>
        </p:txBody>
      </p:sp>
      <p:sp>
        <p:nvSpPr>
          <p:cNvPr id="33" name="Freccia bidirezionale orizzontale 32"/>
          <p:cNvSpPr/>
          <p:nvPr/>
        </p:nvSpPr>
        <p:spPr>
          <a:xfrm rot="20134321">
            <a:off x="11181629" y="2210580"/>
            <a:ext cx="493614" cy="282147"/>
          </a:xfrm>
          <a:prstGeom prst="lef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a:p>
        </p:txBody>
      </p:sp>
      <p:sp>
        <p:nvSpPr>
          <p:cNvPr id="45" name="Freccia bidirezionale orizzontale 44"/>
          <p:cNvSpPr/>
          <p:nvPr/>
        </p:nvSpPr>
        <p:spPr>
          <a:xfrm rot="3229377">
            <a:off x="8823691" y="2676620"/>
            <a:ext cx="383829" cy="151989"/>
          </a:xfrm>
          <a:prstGeom prst="lef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a:p>
        </p:txBody>
      </p:sp>
      <p:sp>
        <p:nvSpPr>
          <p:cNvPr id="46" name="CasellaDiTesto 45"/>
          <p:cNvSpPr txBox="1"/>
          <p:nvPr/>
        </p:nvSpPr>
        <p:spPr>
          <a:xfrm>
            <a:off x="8456177" y="2994053"/>
            <a:ext cx="566181" cy="276999"/>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it-IT" sz="1200" smtClean="0"/>
              <a:t>spring</a:t>
            </a:r>
            <a:endParaRPr lang="it-IT" sz="1200"/>
          </a:p>
        </p:txBody>
      </p:sp>
      <p:sp>
        <p:nvSpPr>
          <p:cNvPr id="49" name="CasellaDiTesto 48"/>
          <p:cNvSpPr txBox="1"/>
          <p:nvPr/>
        </p:nvSpPr>
        <p:spPr>
          <a:xfrm>
            <a:off x="172527" y="5668636"/>
            <a:ext cx="3778893"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defPPr>
              <a:defRPr lang="it-IT"/>
            </a:defPPr>
          </a:lstStyle>
          <a:p>
            <a:r>
              <a:rPr lang="it-IT"/>
              <a:t>Filippo Rosatelli and Bruno Ponzio are working on that</a:t>
            </a:r>
          </a:p>
        </p:txBody>
      </p:sp>
      <p:sp>
        <p:nvSpPr>
          <p:cNvPr id="50" name="Freccia a destra 49"/>
          <p:cNvSpPr/>
          <p:nvPr/>
        </p:nvSpPr>
        <p:spPr>
          <a:xfrm rot="16200000">
            <a:off x="10442824" y="4606901"/>
            <a:ext cx="911574" cy="27785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a:p>
        </p:txBody>
      </p:sp>
      <p:sp>
        <p:nvSpPr>
          <p:cNvPr id="51" name="CasellaDiTesto 50"/>
          <p:cNvSpPr txBox="1"/>
          <p:nvPr/>
        </p:nvSpPr>
        <p:spPr>
          <a:xfrm>
            <a:off x="4801692" y="6134539"/>
            <a:ext cx="1225079" cy="307777"/>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it-IT" sz="1400" smtClean="0"/>
              <a:t>Spherical joint</a:t>
            </a:r>
            <a:endParaRPr lang="it-IT" sz="1400"/>
          </a:p>
        </p:txBody>
      </p:sp>
      <p:cxnSp>
        <p:nvCxnSpPr>
          <p:cNvPr id="52" name="Connettore 2 51"/>
          <p:cNvCxnSpPr/>
          <p:nvPr/>
        </p:nvCxnSpPr>
        <p:spPr>
          <a:xfrm flipH="1" flipV="1">
            <a:off x="3577064" y="3608722"/>
            <a:ext cx="1674266" cy="1174905"/>
          </a:xfrm>
          <a:prstGeom prst="straightConnector1">
            <a:avLst/>
          </a:prstGeom>
          <a:ln w="60325">
            <a:tailEnd type="triangle"/>
          </a:ln>
        </p:spPr>
        <p:style>
          <a:lnRef idx="3">
            <a:schemeClr val="accent4"/>
          </a:lnRef>
          <a:fillRef idx="0">
            <a:schemeClr val="accent4"/>
          </a:fillRef>
          <a:effectRef idx="2">
            <a:schemeClr val="accent4"/>
          </a:effectRef>
          <a:fontRef idx="minor">
            <a:schemeClr val="tx1"/>
          </a:fontRef>
        </p:style>
      </p:cxnSp>
      <p:sp>
        <p:nvSpPr>
          <p:cNvPr id="54" name="CasellaDiTesto 53"/>
          <p:cNvSpPr txBox="1"/>
          <p:nvPr/>
        </p:nvSpPr>
        <p:spPr>
          <a:xfrm>
            <a:off x="6400092" y="6162958"/>
            <a:ext cx="5440926" cy="400110"/>
          </a:xfrm>
          <a:prstGeom prst="rect">
            <a:avLst/>
          </a:prstGeom>
          <a:solidFill>
            <a:srgbClr val="FFC000"/>
          </a:solidFill>
          <a:ln w="12700">
            <a:solidFill>
              <a:srgbClr val="FF0000"/>
            </a:solidFill>
          </a:ln>
        </p:spPr>
        <p:txBody>
          <a:bodyPr wrap="square" rtlCol="0">
            <a:spAutoFit/>
          </a:bodyPr>
          <a:lstStyle>
            <a:defPPr>
              <a:defRPr lang="it-IT"/>
            </a:defPPr>
            <a:lvl1pPr marL="342900" indent="-342900">
              <a:buFont typeface="Arial" panose="020B0604020202020204" pitchFamily="34" charset="0"/>
              <a:buChar char="•"/>
              <a:defRPr sz="1400">
                <a:latin typeface="Times New Roman" panose="02020603050405020304" pitchFamily="18" charset="0"/>
                <a:cs typeface="Times New Roman" panose="02020603050405020304" pitchFamily="18" charset="0"/>
              </a:defRPr>
            </a:lvl1pPr>
          </a:lstStyle>
          <a:p>
            <a:pPr marL="0" indent="0">
              <a:buNone/>
            </a:pPr>
            <a:r>
              <a:rPr lang="it-IT" sz="2000"/>
              <a:t>We are going to purchais </a:t>
            </a:r>
            <a:r>
              <a:rPr lang="it-IT" sz="2000" smtClean="0"/>
              <a:t>couple </a:t>
            </a:r>
            <a:r>
              <a:rPr lang="it-IT" sz="2000"/>
              <a:t>of it as a prototype</a:t>
            </a:r>
          </a:p>
        </p:txBody>
      </p:sp>
      <p:sp>
        <p:nvSpPr>
          <p:cNvPr id="32" name="CasellaDiTesto 31"/>
          <p:cNvSpPr txBox="1"/>
          <p:nvPr/>
        </p:nvSpPr>
        <p:spPr>
          <a:xfrm>
            <a:off x="6417855" y="5632621"/>
            <a:ext cx="5774145"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it-IT" smtClean="0"/>
              <a:t>Simulation on the detector with this system should be done</a:t>
            </a:r>
            <a:endParaRPr lang="it-IT"/>
          </a:p>
        </p:txBody>
      </p:sp>
    </p:spTree>
    <p:extLst>
      <p:ext uri="{BB962C8B-B14F-4D97-AF65-F5344CB8AC3E}">
        <p14:creationId xmlns:p14="http://schemas.microsoft.com/office/powerpoint/2010/main" val="3732165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Segnaposto contenuto 3">
            <a:extLst>
              <a:ext uri="{FF2B5EF4-FFF2-40B4-BE49-F238E27FC236}">
                <a16:creationId xmlns:a16="http://schemas.microsoft.com/office/drawing/2014/main" id="{A9F44D0F-16A3-428D-817B-7678A7C69B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2808" y="24884"/>
            <a:ext cx="671915" cy="450970"/>
          </a:xfrm>
          <a:prstGeom prst="rect">
            <a:avLst/>
          </a:prstGeom>
        </p:spPr>
      </p:pic>
      <p:cxnSp>
        <p:nvCxnSpPr>
          <p:cNvPr id="39" name="Connettore 1 5">
            <a:extLst>
              <a:ext uri="{FF2B5EF4-FFF2-40B4-BE49-F238E27FC236}">
                <a16:creationId xmlns:a16="http://schemas.microsoft.com/office/drawing/2014/main" id="{3C90229C-5E01-4A8F-844A-F2F4A9CF7436}"/>
              </a:ext>
            </a:extLst>
          </p:cNvPr>
          <p:cNvCxnSpPr/>
          <p:nvPr/>
        </p:nvCxnSpPr>
        <p:spPr>
          <a:xfrm flipV="1">
            <a:off x="65756" y="518406"/>
            <a:ext cx="12018967" cy="522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Titolo 1"/>
          <p:cNvSpPr txBox="1">
            <a:spLocks/>
          </p:cNvSpPr>
          <p:nvPr/>
        </p:nvSpPr>
        <p:spPr>
          <a:xfrm>
            <a:off x="2797552" y="-25339"/>
            <a:ext cx="6127442" cy="52363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800" b="1" i="1">
                <a:solidFill>
                  <a:schemeClr val="accent1">
                    <a:lumMod val="75000"/>
                  </a:schemeClr>
                </a:solidFill>
                <a:latin typeface="Arial Narrow" panose="020B0606020202030204" pitchFamily="34" charset="0"/>
              </a:rPr>
              <a:t>HIGH </a:t>
            </a:r>
            <a:r>
              <a:rPr lang="it-IT" sz="2800" b="1" i="1" dirty="0">
                <a:solidFill>
                  <a:schemeClr val="accent1">
                    <a:lumMod val="75000"/>
                  </a:schemeClr>
                </a:solidFill>
                <a:latin typeface="Arial Narrow" panose="020B0606020202030204" pitchFamily="34" charset="0"/>
              </a:rPr>
              <a:t>Z INTERFACE</a:t>
            </a:r>
            <a:endParaRPr lang="it-IT" sz="1800" b="1" i="1" dirty="0">
              <a:latin typeface="+mn-lt"/>
            </a:endParaRPr>
          </a:p>
        </p:txBody>
      </p:sp>
      <p:sp>
        <p:nvSpPr>
          <p:cNvPr id="21" name="TextBox 17">
            <a:extLst>
              <a:ext uri="{FF2B5EF4-FFF2-40B4-BE49-F238E27FC236}">
                <a16:creationId xmlns:a16="http://schemas.microsoft.com/office/drawing/2014/main" id="{01A5E7A5-DD2F-B5C2-2EA1-47D0BDEF73FD}"/>
              </a:ext>
            </a:extLst>
          </p:cNvPr>
          <p:cNvSpPr txBox="1"/>
          <p:nvPr/>
        </p:nvSpPr>
        <p:spPr>
          <a:xfrm>
            <a:off x="6498645" y="3603590"/>
            <a:ext cx="5090431" cy="1631216"/>
          </a:xfrm>
          <a:prstGeom prst="rect">
            <a:avLst/>
          </a:prstGeom>
          <a:solidFill>
            <a:srgbClr val="FFC000"/>
          </a:solidFill>
          <a:ln w="12700">
            <a:solidFill>
              <a:srgbClr val="FF0000"/>
            </a:solidFill>
          </a:ln>
        </p:spPr>
        <p:txBody>
          <a:bodyPr wrap="square" rtlCol="0">
            <a:spAutoFit/>
          </a:bodyPr>
          <a:lstStyle/>
          <a:p>
            <a:pPr marL="342900" indent="-342900">
              <a:buFont typeface="Arial" panose="020B0604020202020204" pitchFamily="34" charset="0"/>
              <a:buChar char="•"/>
            </a:pPr>
            <a:r>
              <a:rPr lang="en-GB" sz="2000" smtClean="0">
                <a:latin typeface="Times New Roman" panose="02020603050405020304" pitchFamily="18" charset="0"/>
                <a:cs typeface="Times New Roman" panose="02020603050405020304" pitchFamily="18" charset="0"/>
              </a:rPr>
              <a:t>3 arms maybe not enough because the 2 halves</a:t>
            </a:r>
          </a:p>
          <a:p>
            <a:pPr marL="342900" indent="-342900">
              <a:buFont typeface="Arial" panose="020B0604020202020204" pitchFamily="34" charset="0"/>
              <a:buChar char="•"/>
            </a:pPr>
            <a:r>
              <a:rPr lang="en-GB" sz="2000" smtClean="0">
                <a:latin typeface="Times New Roman" panose="02020603050405020304" pitchFamily="18" charset="0"/>
                <a:cs typeface="Times New Roman" panose="02020603050405020304" pitchFamily="18" charset="0"/>
              </a:rPr>
              <a:t>How the spoke will be assembled? At the end after the layer 4 mating?</a:t>
            </a:r>
          </a:p>
          <a:p>
            <a:pPr marL="342900" indent="-342900">
              <a:buFont typeface="Arial" panose="020B0604020202020204" pitchFamily="34" charset="0"/>
              <a:buChar char="•"/>
            </a:pPr>
            <a:r>
              <a:rPr lang="en-GB" sz="2000" smtClean="0">
                <a:latin typeface="Times New Roman" panose="02020603050405020304" pitchFamily="18" charset="0"/>
                <a:cs typeface="Times New Roman" panose="02020603050405020304" pitchFamily="18" charset="0"/>
              </a:rPr>
              <a:t>Spokes </a:t>
            </a:r>
            <a:r>
              <a:rPr lang="en-GB" sz="2000">
                <a:latin typeface="Times New Roman" panose="02020603050405020304" pitchFamily="18" charset="0"/>
                <a:cs typeface="Times New Roman" panose="02020603050405020304" pitchFamily="18" charset="0"/>
              </a:rPr>
              <a:t>material</a:t>
            </a:r>
            <a:r>
              <a:rPr lang="en-GB" sz="2000" smtClean="0">
                <a:latin typeface="Times New Roman" panose="02020603050405020304" pitchFamily="18" charset="0"/>
                <a:cs typeface="Times New Roman" panose="02020603050405020304" pitchFamily="18" charset="0"/>
              </a:rPr>
              <a:t>?</a:t>
            </a:r>
            <a:endParaRPr lang="en-GB" sz="2000" dirty="0">
              <a:latin typeface="Times New Roman" panose="02020603050405020304" pitchFamily="18" charset="0"/>
              <a:cs typeface="Times New Roman" panose="02020603050405020304" pitchFamily="18" charset="0"/>
            </a:endParaRPr>
          </a:p>
        </p:txBody>
      </p:sp>
      <p:pic>
        <p:nvPicPr>
          <p:cNvPr id="12" name="Immagine 11">
            <a:extLst>
              <a:ext uri="{FF2B5EF4-FFF2-40B4-BE49-F238E27FC236}">
                <a16:creationId xmlns:a16="http://schemas.microsoft.com/office/drawing/2014/main" id="{CA62CDAD-106C-6876-19C1-1B5317319649}"/>
              </a:ext>
            </a:extLst>
          </p:cNvPr>
          <p:cNvPicPr>
            <a:picLocks noChangeAspect="1"/>
          </p:cNvPicPr>
          <p:nvPr/>
        </p:nvPicPr>
        <p:blipFill>
          <a:blip r:embed="rId4"/>
          <a:stretch>
            <a:fillRect/>
          </a:stretch>
        </p:blipFill>
        <p:spPr>
          <a:xfrm>
            <a:off x="6498645" y="1047609"/>
            <a:ext cx="3490154" cy="2387362"/>
          </a:xfrm>
          <a:prstGeom prst="rect">
            <a:avLst/>
          </a:prstGeom>
        </p:spPr>
      </p:pic>
      <p:cxnSp>
        <p:nvCxnSpPr>
          <p:cNvPr id="14" name="Connettore 2 13">
            <a:extLst>
              <a:ext uri="{FF2B5EF4-FFF2-40B4-BE49-F238E27FC236}">
                <a16:creationId xmlns:a16="http://schemas.microsoft.com/office/drawing/2014/main" id="{9A97AD5B-5632-C257-1280-885D3DA6F6A1}"/>
              </a:ext>
            </a:extLst>
          </p:cNvPr>
          <p:cNvCxnSpPr>
            <a:cxnSpLocks/>
          </p:cNvCxnSpPr>
          <p:nvPr/>
        </p:nvCxnSpPr>
        <p:spPr>
          <a:xfrm flipH="1" flipV="1">
            <a:off x="8492951" y="2420801"/>
            <a:ext cx="422788" cy="51817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5" name="CasellaDiTesto 14">
            <a:extLst>
              <a:ext uri="{FF2B5EF4-FFF2-40B4-BE49-F238E27FC236}">
                <a16:creationId xmlns:a16="http://schemas.microsoft.com/office/drawing/2014/main" id="{013EBB17-EE6F-7DBC-4BB6-C063AF646F7A}"/>
              </a:ext>
            </a:extLst>
          </p:cNvPr>
          <p:cNvSpPr txBox="1"/>
          <p:nvPr/>
        </p:nvSpPr>
        <p:spPr>
          <a:xfrm>
            <a:off x="7842678" y="2938973"/>
            <a:ext cx="2325323"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400" smtClean="0"/>
              <a:t>What are these holes for?</a:t>
            </a:r>
            <a:endParaRPr lang="en-GB" sz="1400" dirty="0"/>
          </a:p>
        </p:txBody>
      </p:sp>
      <p:pic>
        <p:nvPicPr>
          <p:cNvPr id="2" name="Immagine 1"/>
          <p:cNvPicPr>
            <a:picLocks noChangeAspect="1"/>
          </p:cNvPicPr>
          <p:nvPr/>
        </p:nvPicPr>
        <p:blipFill>
          <a:blip r:embed="rId5"/>
          <a:stretch>
            <a:fillRect/>
          </a:stretch>
        </p:blipFill>
        <p:spPr>
          <a:xfrm>
            <a:off x="683514" y="1025348"/>
            <a:ext cx="5716239" cy="5087858"/>
          </a:xfrm>
          <a:prstGeom prst="rect">
            <a:avLst/>
          </a:prstGeom>
        </p:spPr>
      </p:pic>
      <p:sp>
        <p:nvSpPr>
          <p:cNvPr id="4" name="CasellaDiTesto 3">
            <a:extLst>
              <a:ext uri="{FF2B5EF4-FFF2-40B4-BE49-F238E27FC236}">
                <a16:creationId xmlns:a16="http://schemas.microsoft.com/office/drawing/2014/main" id="{32ADB0FE-69FF-27AB-C804-831176AAA069}"/>
              </a:ext>
            </a:extLst>
          </p:cNvPr>
          <p:cNvSpPr txBox="1"/>
          <p:nvPr/>
        </p:nvSpPr>
        <p:spPr>
          <a:xfrm>
            <a:off x="6578996" y="1127963"/>
            <a:ext cx="79428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SPOKE</a:t>
            </a:r>
          </a:p>
        </p:txBody>
      </p:sp>
    </p:spTree>
    <p:extLst>
      <p:ext uri="{BB962C8B-B14F-4D97-AF65-F5344CB8AC3E}">
        <p14:creationId xmlns:p14="http://schemas.microsoft.com/office/powerpoint/2010/main" val="505611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229823" y="4798672"/>
            <a:ext cx="509678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it-IT" smtClean="0"/>
              <a:t>Bruno Ponzio and Marco Battisti are working on that</a:t>
            </a:r>
            <a:endParaRPr lang="it-IT"/>
          </a:p>
        </p:txBody>
      </p:sp>
      <p:pic>
        <p:nvPicPr>
          <p:cNvPr id="2" name="Immagine 1"/>
          <p:cNvPicPr>
            <a:picLocks noChangeAspect="1"/>
          </p:cNvPicPr>
          <p:nvPr/>
        </p:nvPicPr>
        <p:blipFill>
          <a:blip r:embed="rId2"/>
          <a:stretch>
            <a:fillRect/>
          </a:stretch>
        </p:blipFill>
        <p:spPr>
          <a:xfrm>
            <a:off x="8379306" y="329735"/>
            <a:ext cx="3544351" cy="6078653"/>
          </a:xfrm>
          <a:prstGeom prst="rect">
            <a:avLst/>
          </a:prstGeom>
        </p:spPr>
      </p:pic>
      <p:sp>
        <p:nvSpPr>
          <p:cNvPr id="3" name="CasellaDiTesto 2"/>
          <p:cNvSpPr txBox="1"/>
          <p:nvPr/>
        </p:nvSpPr>
        <p:spPr>
          <a:xfrm>
            <a:off x="5306834" y="146456"/>
            <a:ext cx="1399679" cy="523220"/>
          </a:xfrm>
          <a:prstGeom prst="rect">
            <a:avLst/>
          </a:prstGeom>
          <a:noFill/>
        </p:spPr>
        <p:txBody>
          <a:bodyPr wrap="none" rtlCol="0">
            <a:spAutoFit/>
          </a:bodyPr>
          <a:lstStyle/>
          <a:p>
            <a:r>
              <a:rPr lang="it-IT" sz="2800" smtClean="0"/>
              <a:t>T-trolley</a:t>
            </a:r>
            <a:endParaRPr lang="it-IT" sz="2800"/>
          </a:p>
        </p:txBody>
      </p:sp>
      <p:sp>
        <p:nvSpPr>
          <p:cNvPr id="8" name="CasellaDiTesto 7"/>
          <p:cNvSpPr txBox="1"/>
          <p:nvPr/>
        </p:nvSpPr>
        <p:spPr>
          <a:xfrm>
            <a:off x="5606483" y="5572794"/>
            <a:ext cx="2148345"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it-IT" smtClean="0"/>
              <a:t>section of the beams</a:t>
            </a:r>
            <a:endParaRPr lang="it-IT"/>
          </a:p>
        </p:txBody>
      </p:sp>
      <p:sp>
        <p:nvSpPr>
          <p:cNvPr id="12" name="Freccia a destra 11"/>
          <p:cNvSpPr/>
          <p:nvPr/>
        </p:nvSpPr>
        <p:spPr>
          <a:xfrm>
            <a:off x="7791762" y="5513786"/>
            <a:ext cx="494735" cy="48734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a:p>
        </p:txBody>
      </p:sp>
      <p:pic>
        <p:nvPicPr>
          <p:cNvPr id="14" name="Immagine 13"/>
          <p:cNvPicPr>
            <a:picLocks noChangeAspect="1"/>
          </p:cNvPicPr>
          <p:nvPr/>
        </p:nvPicPr>
        <p:blipFill>
          <a:blip r:embed="rId3"/>
          <a:stretch>
            <a:fillRect/>
          </a:stretch>
        </p:blipFill>
        <p:spPr>
          <a:xfrm>
            <a:off x="229823" y="766068"/>
            <a:ext cx="7809307" cy="3936212"/>
          </a:xfrm>
          <a:prstGeom prst="rect">
            <a:avLst/>
          </a:prstGeom>
        </p:spPr>
      </p:pic>
    </p:spTree>
    <p:extLst>
      <p:ext uri="{BB962C8B-B14F-4D97-AF65-F5344CB8AC3E}">
        <p14:creationId xmlns:p14="http://schemas.microsoft.com/office/powerpoint/2010/main" val="891786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uppo 63"/>
          <p:cNvGrpSpPr/>
          <p:nvPr/>
        </p:nvGrpSpPr>
        <p:grpSpPr>
          <a:xfrm>
            <a:off x="1480922" y="588226"/>
            <a:ext cx="8774548" cy="5018124"/>
            <a:chOff x="1619467" y="403498"/>
            <a:chExt cx="8774548" cy="5018124"/>
          </a:xfrm>
        </p:grpSpPr>
        <p:sp>
          <p:nvSpPr>
            <p:cNvPr id="6" name="Ovale 5"/>
            <p:cNvSpPr/>
            <p:nvPr/>
          </p:nvSpPr>
          <p:spPr>
            <a:xfrm>
              <a:off x="4124036" y="1764145"/>
              <a:ext cx="369455" cy="37869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a:p>
          </p:txBody>
        </p:sp>
        <p:sp>
          <p:nvSpPr>
            <p:cNvPr id="7" name="Ovale 6"/>
            <p:cNvSpPr/>
            <p:nvPr/>
          </p:nvSpPr>
          <p:spPr>
            <a:xfrm>
              <a:off x="4110181" y="4779817"/>
              <a:ext cx="369455" cy="37869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a:p>
          </p:txBody>
        </p:sp>
        <p:sp>
          <p:nvSpPr>
            <p:cNvPr id="8" name="Ovale 7"/>
            <p:cNvSpPr/>
            <p:nvPr/>
          </p:nvSpPr>
          <p:spPr>
            <a:xfrm>
              <a:off x="9051637" y="3177308"/>
              <a:ext cx="369455" cy="37869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a:p>
          </p:txBody>
        </p:sp>
        <p:sp>
          <p:nvSpPr>
            <p:cNvPr id="10" name="Rettangolo 9"/>
            <p:cNvSpPr/>
            <p:nvPr/>
          </p:nvSpPr>
          <p:spPr>
            <a:xfrm>
              <a:off x="4110181" y="2632363"/>
              <a:ext cx="383310" cy="3232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11" name="Rettangolo 10"/>
            <p:cNvSpPr/>
            <p:nvPr/>
          </p:nvSpPr>
          <p:spPr>
            <a:xfrm>
              <a:off x="4096326" y="3805382"/>
              <a:ext cx="383310" cy="3232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12" name="Rettangolo 11"/>
            <p:cNvSpPr/>
            <p:nvPr/>
          </p:nvSpPr>
          <p:spPr>
            <a:xfrm>
              <a:off x="8663710" y="3177308"/>
              <a:ext cx="277091" cy="37869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4" name="Rettangolo 3"/>
            <p:cNvSpPr/>
            <p:nvPr/>
          </p:nvSpPr>
          <p:spPr>
            <a:xfrm>
              <a:off x="4193310" y="1874981"/>
              <a:ext cx="230909" cy="30941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4414983" y="3232727"/>
              <a:ext cx="4821382" cy="267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p:cNvSpPr/>
            <p:nvPr/>
          </p:nvSpPr>
          <p:spPr>
            <a:xfrm>
              <a:off x="4941455" y="3251198"/>
              <a:ext cx="203200" cy="23090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sp>
          <p:nvSpPr>
            <p:cNvPr id="14" name="Ovale 13"/>
            <p:cNvSpPr/>
            <p:nvPr/>
          </p:nvSpPr>
          <p:spPr>
            <a:xfrm>
              <a:off x="7853315" y="3246582"/>
              <a:ext cx="293159" cy="23090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sp>
          <p:nvSpPr>
            <p:cNvPr id="15" name="Rettangolo 14"/>
            <p:cNvSpPr/>
            <p:nvPr/>
          </p:nvSpPr>
          <p:spPr>
            <a:xfrm>
              <a:off x="4193310" y="3177308"/>
              <a:ext cx="387926" cy="37869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it-IT"/>
            </a:p>
          </p:txBody>
        </p:sp>
        <p:sp>
          <p:nvSpPr>
            <p:cNvPr id="16" name="Rettangolo 15"/>
            <p:cNvSpPr/>
            <p:nvPr/>
          </p:nvSpPr>
          <p:spPr>
            <a:xfrm>
              <a:off x="6437748" y="3172690"/>
              <a:ext cx="387926" cy="37869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it-IT"/>
            </a:p>
          </p:txBody>
        </p:sp>
        <p:sp>
          <p:nvSpPr>
            <p:cNvPr id="17" name="Rettangolo 16"/>
            <p:cNvSpPr/>
            <p:nvPr/>
          </p:nvSpPr>
          <p:spPr>
            <a:xfrm>
              <a:off x="6931893" y="3172690"/>
              <a:ext cx="387926" cy="37869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it-IT"/>
            </a:p>
          </p:txBody>
        </p:sp>
        <p:sp>
          <p:nvSpPr>
            <p:cNvPr id="18" name="Rettangolo 17"/>
            <p:cNvSpPr/>
            <p:nvPr/>
          </p:nvSpPr>
          <p:spPr>
            <a:xfrm>
              <a:off x="8211129" y="3172690"/>
              <a:ext cx="387926" cy="37869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it-IT"/>
            </a:p>
          </p:txBody>
        </p:sp>
        <p:sp>
          <p:nvSpPr>
            <p:cNvPr id="19" name="CasellaDiTesto 18"/>
            <p:cNvSpPr txBox="1"/>
            <p:nvPr/>
          </p:nvSpPr>
          <p:spPr>
            <a:xfrm>
              <a:off x="2854036" y="1237672"/>
              <a:ext cx="885179"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it-IT" smtClean="0"/>
                <a:t>Wheels</a:t>
              </a:r>
              <a:endParaRPr lang="it-IT"/>
            </a:p>
          </p:txBody>
        </p:sp>
        <p:cxnSp>
          <p:nvCxnSpPr>
            <p:cNvPr id="21" name="Connettore 2 20"/>
            <p:cNvCxnSpPr/>
            <p:nvPr/>
          </p:nvCxnSpPr>
          <p:spPr>
            <a:xfrm>
              <a:off x="3740727" y="1579418"/>
              <a:ext cx="277091" cy="295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CasellaDiTesto 21"/>
            <p:cNvSpPr txBox="1"/>
            <p:nvPr/>
          </p:nvSpPr>
          <p:spPr>
            <a:xfrm>
              <a:off x="2641599" y="5052290"/>
              <a:ext cx="885179"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it-IT" smtClean="0"/>
                <a:t>Wheels</a:t>
              </a:r>
              <a:endParaRPr lang="it-IT"/>
            </a:p>
          </p:txBody>
        </p:sp>
        <p:cxnSp>
          <p:nvCxnSpPr>
            <p:cNvPr id="23" name="Connettore 2 22"/>
            <p:cNvCxnSpPr>
              <a:stCxn id="22" idx="3"/>
            </p:cNvCxnSpPr>
            <p:nvPr/>
          </p:nvCxnSpPr>
          <p:spPr>
            <a:xfrm flipV="1">
              <a:off x="3526778" y="5052290"/>
              <a:ext cx="481805"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6" name="Immagine 25"/>
            <p:cNvPicPr>
              <a:picLocks noChangeAspect="1"/>
            </p:cNvPicPr>
            <p:nvPr/>
          </p:nvPicPr>
          <p:blipFill>
            <a:blip r:embed="rId2"/>
            <a:stretch>
              <a:fillRect/>
            </a:stretch>
          </p:blipFill>
          <p:spPr>
            <a:xfrm>
              <a:off x="6182181" y="773946"/>
              <a:ext cx="1176152" cy="1296784"/>
            </a:xfrm>
            <a:prstGeom prst="rect">
              <a:avLst/>
            </a:prstGeom>
          </p:spPr>
        </p:pic>
        <p:sp>
          <p:nvSpPr>
            <p:cNvPr id="30" name="CasellaDiTesto 29"/>
            <p:cNvSpPr txBox="1"/>
            <p:nvPr/>
          </p:nvSpPr>
          <p:spPr>
            <a:xfrm>
              <a:off x="9508836" y="2272267"/>
              <a:ext cx="885179"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it-IT" smtClean="0"/>
                <a:t>Wheels</a:t>
              </a:r>
              <a:endParaRPr lang="it-IT"/>
            </a:p>
          </p:txBody>
        </p:sp>
        <p:cxnSp>
          <p:nvCxnSpPr>
            <p:cNvPr id="31" name="Connettore 2 30"/>
            <p:cNvCxnSpPr>
              <a:stCxn id="30" idx="1"/>
              <a:endCxn id="8" idx="0"/>
            </p:cNvCxnSpPr>
            <p:nvPr/>
          </p:nvCxnSpPr>
          <p:spPr>
            <a:xfrm flipH="1">
              <a:off x="9236365" y="2456933"/>
              <a:ext cx="272471" cy="720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CasellaDiTesto 33"/>
            <p:cNvSpPr txBox="1"/>
            <p:nvPr/>
          </p:nvSpPr>
          <p:spPr>
            <a:xfrm>
              <a:off x="1619467" y="2032305"/>
              <a:ext cx="1719559"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it-IT" smtClean="0"/>
                <a:t>Controlled lifting system on sphere system</a:t>
              </a:r>
              <a:endParaRPr lang="it-IT"/>
            </a:p>
          </p:txBody>
        </p:sp>
        <p:cxnSp>
          <p:nvCxnSpPr>
            <p:cNvPr id="36" name="Connettore 2 35"/>
            <p:cNvCxnSpPr>
              <a:stCxn id="34" idx="3"/>
              <a:endCxn id="10" idx="1"/>
            </p:cNvCxnSpPr>
            <p:nvPr/>
          </p:nvCxnSpPr>
          <p:spPr>
            <a:xfrm>
              <a:off x="3339026" y="2493970"/>
              <a:ext cx="771155" cy="300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nettore 2 37"/>
            <p:cNvCxnSpPr>
              <a:stCxn id="34" idx="3"/>
              <a:endCxn id="11" idx="1"/>
            </p:cNvCxnSpPr>
            <p:nvPr/>
          </p:nvCxnSpPr>
          <p:spPr>
            <a:xfrm>
              <a:off x="3339026" y="2493970"/>
              <a:ext cx="757300" cy="1473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nettore 2 39"/>
            <p:cNvCxnSpPr>
              <a:stCxn id="26" idx="2"/>
              <a:endCxn id="13" idx="7"/>
            </p:cNvCxnSpPr>
            <p:nvPr/>
          </p:nvCxnSpPr>
          <p:spPr>
            <a:xfrm flipH="1">
              <a:off x="5114897" y="2070730"/>
              <a:ext cx="1655360" cy="12142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nettore 2 40"/>
            <p:cNvCxnSpPr>
              <a:stCxn id="26" idx="2"/>
            </p:cNvCxnSpPr>
            <p:nvPr/>
          </p:nvCxnSpPr>
          <p:spPr>
            <a:xfrm>
              <a:off x="6770257" y="2070730"/>
              <a:ext cx="1169682" cy="11597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CasellaDiTesto 44"/>
            <p:cNvSpPr txBox="1"/>
            <p:nvPr/>
          </p:nvSpPr>
          <p:spPr>
            <a:xfrm>
              <a:off x="5870780" y="403498"/>
              <a:ext cx="1798954" cy="369332"/>
            </a:xfrm>
            <a:prstGeom prst="rect">
              <a:avLst/>
            </a:prstGeom>
            <a:noFill/>
          </p:spPr>
          <p:txBody>
            <a:bodyPr wrap="none" rtlCol="0">
              <a:spAutoFit/>
            </a:bodyPr>
            <a:lstStyle/>
            <a:p>
              <a:r>
                <a:rPr lang="it-IT" smtClean="0"/>
                <a:t>Centering system</a:t>
              </a:r>
              <a:endParaRPr lang="it-IT"/>
            </a:p>
          </p:txBody>
        </p:sp>
        <p:sp>
          <p:nvSpPr>
            <p:cNvPr id="46" name="CasellaDiTesto 45"/>
            <p:cNvSpPr txBox="1"/>
            <p:nvPr/>
          </p:nvSpPr>
          <p:spPr>
            <a:xfrm>
              <a:off x="5278503" y="4370287"/>
              <a:ext cx="1005853" cy="646331"/>
            </a:xfrm>
            <a:prstGeom prst="rect">
              <a:avLst/>
            </a:prstGeom>
            <a:noFill/>
          </p:spPr>
          <p:txBody>
            <a:bodyPr wrap="none" rtlCol="0">
              <a:spAutoFit/>
            </a:bodyPr>
            <a:lstStyle/>
            <a:p>
              <a:r>
                <a:rPr lang="it-IT" smtClean="0"/>
                <a:t>Detector</a:t>
              </a:r>
            </a:p>
            <a:p>
              <a:r>
                <a:rPr lang="it-IT" smtClean="0"/>
                <a:t>Pillars</a:t>
              </a:r>
              <a:endParaRPr lang="it-IT"/>
            </a:p>
          </p:txBody>
        </p:sp>
        <p:cxnSp>
          <p:nvCxnSpPr>
            <p:cNvPr id="48" name="Connettore 2 47"/>
            <p:cNvCxnSpPr/>
            <p:nvPr/>
          </p:nvCxnSpPr>
          <p:spPr>
            <a:xfrm flipH="1" flipV="1">
              <a:off x="4581237" y="3606800"/>
              <a:ext cx="1098416" cy="712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Connettore 2 49"/>
            <p:cNvCxnSpPr/>
            <p:nvPr/>
          </p:nvCxnSpPr>
          <p:spPr>
            <a:xfrm flipV="1">
              <a:off x="5679653" y="3583710"/>
              <a:ext cx="921150" cy="735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nettore 2 51"/>
            <p:cNvCxnSpPr/>
            <p:nvPr/>
          </p:nvCxnSpPr>
          <p:spPr>
            <a:xfrm flipH="1" flipV="1">
              <a:off x="7134728" y="3571964"/>
              <a:ext cx="613873" cy="820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Connettore 2 53"/>
            <p:cNvCxnSpPr/>
            <p:nvPr/>
          </p:nvCxnSpPr>
          <p:spPr>
            <a:xfrm flipV="1">
              <a:off x="7748601" y="3560619"/>
              <a:ext cx="622382" cy="8318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CasellaDiTesto 62"/>
            <p:cNvSpPr txBox="1"/>
            <p:nvPr/>
          </p:nvSpPr>
          <p:spPr>
            <a:xfrm>
              <a:off x="7337081" y="4405959"/>
              <a:ext cx="858440" cy="646331"/>
            </a:xfrm>
            <a:prstGeom prst="rect">
              <a:avLst/>
            </a:prstGeom>
            <a:noFill/>
          </p:spPr>
          <p:txBody>
            <a:bodyPr wrap="none" rtlCol="0">
              <a:spAutoFit/>
            </a:bodyPr>
            <a:lstStyle/>
            <a:p>
              <a:r>
                <a:rPr lang="it-IT" smtClean="0"/>
                <a:t>Service</a:t>
              </a:r>
            </a:p>
            <a:p>
              <a:r>
                <a:rPr lang="it-IT" smtClean="0"/>
                <a:t>Pillars</a:t>
              </a:r>
              <a:endParaRPr lang="it-IT"/>
            </a:p>
          </p:txBody>
        </p:sp>
      </p:grpSp>
      <p:sp>
        <p:nvSpPr>
          <p:cNvPr id="65" name="CasellaDiTesto 64"/>
          <p:cNvSpPr txBox="1"/>
          <p:nvPr/>
        </p:nvSpPr>
        <p:spPr>
          <a:xfrm>
            <a:off x="515590" y="411017"/>
            <a:ext cx="257506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it-IT" smtClean="0"/>
              <a:t>Upper view of the system</a:t>
            </a:r>
            <a:endParaRPr lang="it-IT"/>
          </a:p>
        </p:txBody>
      </p:sp>
    </p:spTree>
    <p:extLst>
      <p:ext uri="{BB962C8B-B14F-4D97-AF65-F5344CB8AC3E}">
        <p14:creationId xmlns:p14="http://schemas.microsoft.com/office/powerpoint/2010/main" val="3496840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diritto 4"/>
          <p:cNvCxnSpPr>
            <a:endCxn id="6" idx="0"/>
          </p:cNvCxnSpPr>
          <p:nvPr/>
        </p:nvCxnSpPr>
        <p:spPr>
          <a:xfrm>
            <a:off x="2151149" y="3712095"/>
            <a:ext cx="6382327"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riangolo isoscele 5"/>
          <p:cNvSpPr/>
          <p:nvPr/>
        </p:nvSpPr>
        <p:spPr>
          <a:xfrm>
            <a:off x="8390312" y="3712095"/>
            <a:ext cx="286327" cy="28632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Triangolo isoscele 6"/>
          <p:cNvSpPr/>
          <p:nvPr/>
        </p:nvSpPr>
        <p:spPr>
          <a:xfrm>
            <a:off x="2007986" y="3712095"/>
            <a:ext cx="286327" cy="28632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2007986" y="3998423"/>
            <a:ext cx="129309" cy="1385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p:cNvSpPr/>
          <p:nvPr/>
        </p:nvSpPr>
        <p:spPr>
          <a:xfrm>
            <a:off x="2151149" y="3998423"/>
            <a:ext cx="129309" cy="1385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p:cNvSpPr/>
          <p:nvPr/>
        </p:nvSpPr>
        <p:spPr>
          <a:xfrm>
            <a:off x="8385694" y="3998423"/>
            <a:ext cx="129309" cy="1385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p:cNvSpPr/>
          <p:nvPr/>
        </p:nvSpPr>
        <p:spPr>
          <a:xfrm>
            <a:off x="8528857" y="3998423"/>
            <a:ext cx="129309" cy="1385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4" name="Connettore diritto 13"/>
          <p:cNvCxnSpPr>
            <a:stCxn id="7" idx="0"/>
          </p:cNvCxnSpPr>
          <p:nvPr/>
        </p:nvCxnSpPr>
        <p:spPr>
          <a:xfrm flipH="1" flipV="1">
            <a:off x="2137295" y="2326641"/>
            <a:ext cx="13855" cy="13854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ttore diritto 14"/>
          <p:cNvCxnSpPr/>
          <p:nvPr/>
        </p:nvCxnSpPr>
        <p:spPr>
          <a:xfrm flipH="1" flipV="1">
            <a:off x="5813368" y="2326641"/>
            <a:ext cx="13855" cy="13854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ttore diritto 15"/>
          <p:cNvCxnSpPr/>
          <p:nvPr/>
        </p:nvCxnSpPr>
        <p:spPr>
          <a:xfrm flipH="1" flipV="1">
            <a:off x="6256714" y="2326641"/>
            <a:ext cx="13855" cy="13854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ttore diritto 16"/>
          <p:cNvCxnSpPr/>
          <p:nvPr/>
        </p:nvCxnSpPr>
        <p:spPr>
          <a:xfrm flipH="1" flipV="1">
            <a:off x="8515003" y="2303551"/>
            <a:ext cx="18474" cy="1408544"/>
          </a:xfrm>
          <a:prstGeom prst="line">
            <a:avLst/>
          </a:prstGeom>
        </p:spPr>
        <p:style>
          <a:lnRef idx="1">
            <a:schemeClr val="accent1"/>
          </a:lnRef>
          <a:fillRef idx="0">
            <a:schemeClr val="accent1"/>
          </a:fillRef>
          <a:effectRef idx="0">
            <a:schemeClr val="accent1"/>
          </a:effectRef>
          <a:fontRef idx="minor">
            <a:schemeClr val="tx1"/>
          </a:fontRef>
        </p:style>
      </p:cxnSp>
      <p:sp>
        <p:nvSpPr>
          <p:cNvPr id="19" name="Triangolo isoscele 18"/>
          <p:cNvSpPr/>
          <p:nvPr/>
        </p:nvSpPr>
        <p:spPr>
          <a:xfrm>
            <a:off x="2007986" y="2326640"/>
            <a:ext cx="286327" cy="28632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2007986" y="2612968"/>
            <a:ext cx="129309" cy="1385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a:off x="2151149" y="2612968"/>
            <a:ext cx="129309" cy="1385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Triangolo isoscele 21"/>
          <p:cNvSpPr/>
          <p:nvPr/>
        </p:nvSpPr>
        <p:spPr>
          <a:xfrm>
            <a:off x="5670204" y="2303551"/>
            <a:ext cx="286327" cy="28632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Ovale 22"/>
          <p:cNvSpPr/>
          <p:nvPr/>
        </p:nvSpPr>
        <p:spPr>
          <a:xfrm>
            <a:off x="5670204" y="2589879"/>
            <a:ext cx="129309" cy="1385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Ovale 23"/>
          <p:cNvSpPr/>
          <p:nvPr/>
        </p:nvSpPr>
        <p:spPr>
          <a:xfrm>
            <a:off x="5813367" y="2589879"/>
            <a:ext cx="129309" cy="1385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6" name="Connettore 2 25"/>
          <p:cNvCxnSpPr/>
          <p:nvPr/>
        </p:nvCxnSpPr>
        <p:spPr>
          <a:xfrm>
            <a:off x="3989185" y="2326640"/>
            <a:ext cx="0" cy="1016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CasellaDiTesto 26"/>
          <p:cNvSpPr txBox="1"/>
          <p:nvPr/>
        </p:nvSpPr>
        <p:spPr>
          <a:xfrm>
            <a:off x="2460396" y="1774856"/>
            <a:ext cx="2960426"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it-IT" smtClean="0"/>
              <a:t>detector and services 0.55 kN</a:t>
            </a:r>
            <a:endParaRPr lang="it-IT"/>
          </a:p>
        </p:txBody>
      </p:sp>
      <p:cxnSp>
        <p:nvCxnSpPr>
          <p:cNvPr id="29" name="Connettore diritto 28"/>
          <p:cNvCxnSpPr/>
          <p:nvPr/>
        </p:nvCxnSpPr>
        <p:spPr>
          <a:xfrm>
            <a:off x="6270569" y="2303551"/>
            <a:ext cx="2244434"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Rettangolo 29"/>
          <p:cNvSpPr/>
          <p:nvPr/>
        </p:nvSpPr>
        <p:spPr>
          <a:xfrm>
            <a:off x="6256714" y="1966423"/>
            <a:ext cx="2269834" cy="20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CasellaDiTesto 30"/>
          <p:cNvSpPr txBox="1"/>
          <p:nvPr/>
        </p:nvSpPr>
        <p:spPr>
          <a:xfrm>
            <a:off x="6576023" y="1553651"/>
            <a:ext cx="1631216"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it-IT" smtClean="0"/>
              <a:t>cables tot. 2 kN</a:t>
            </a:r>
            <a:endParaRPr lang="it-IT"/>
          </a:p>
        </p:txBody>
      </p:sp>
      <p:cxnSp>
        <p:nvCxnSpPr>
          <p:cNvPr id="33" name="Connettore diritto 32"/>
          <p:cNvCxnSpPr>
            <a:stCxn id="19" idx="0"/>
            <a:endCxn id="22" idx="0"/>
          </p:cNvCxnSpPr>
          <p:nvPr/>
        </p:nvCxnSpPr>
        <p:spPr>
          <a:xfrm flipV="1">
            <a:off x="2151150" y="2303551"/>
            <a:ext cx="3662218" cy="23089"/>
          </a:xfrm>
          <a:prstGeom prst="line">
            <a:avLst/>
          </a:prstGeom>
        </p:spPr>
        <p:style>
          <a:lnRef idx="1">
            <a:schemeClr val="accent1"/>
          </a:lnRef>
          <a:fillRef idx="0">
            <a:schemeClr val="accent1"/>
          </a:fillRef>
          <a:effectRef idx="0">
            <a:schemeClr val="accent1"/>
          </a:effectRef>
          <a:fontRef idx="minor">
            <a:schemeClr val="tx1"/>
          </a:fontRef>
        </p:style>
      </p:cxnSp>
      <p:sp>
        <p:nvSpPr>
          <p:cNvPr id="34" name="CasellaDiTesto 33"/>
          <p:cNvSpPr txBox="1"/>
          <p:nvPr/>
        </p:nvSpPr>
        <p:spPr>
          <a:xfrm>
            <a:off x="348891" y="485086"/>
            <a:ext cx="11518987" cy="461665"/>
          </a:xfrm>
          <a:prstGeom prst="rect">
            <a:avLst/>
          </a:prstGeom>
          <a:noFill/>
        </p:spPr>
        <p:txBody>
          <a:bodyPr wrap="none" rtlCol="0">
            <a:spAutoFit/>
          </a:bodyPr>
          <a:lstStyle/>
          <a:p>
            <a:r>
              <a:rPr lang="it-IT" sz="2400" smtClean="0"/>
              <a:t>Schematic view of the system with loads when the trolley is on wheels in Climatic Chamber</a:t>
            </a:r>
            <a:endParaRPr lang="it-IT" sz="2400"/>
          </a:p>
        </p:txBody>
      </p:sp>
      <p:cxnSp>
        <p:nvCxnSpPr>
          <p:cNvPr id="36" name="Connettore diritto 35"/>
          <p:cNvCxnSpPr/>
          <p:nvPr/>
        </p:nvCxnSpPr>
        <p:spPr>
          <a:xfrm>
            <a:off x="5420822" y="2446715"/>
            <a:ext cx="392545" cy="126538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2" name="Figura a mano libera 41"/>
          <p:cNvSpPr/>
          <p:nvPr/>
        </p:nvSpPr>
        <p:spPr>
          <a:xfrm>
            <a:off x="2151149" y="3693622"/>
            <a:ext cx="6410036" cy="452639"/>
          </a:xfrm>
          <a:custGeom>
            <a:avLst/>
            <a:gdLst>
              <a:gd name="connsiteX0" fmla="*/ 0 w 6410036"/>
              <a:gd name="connsiteY0" fmla="*/ 0 h 452639"/>
              <a:gd name="connsiteX1" fmla="*/ 3676073 w 6410036"/>
              <a:gd name="connsiteY1" fmla="*/ 452582 h 452639"/>
              <a:gd name="connsiteX2" fmla="*/ 6410036 w 6410036"/>
              <a:gd name="connsiteY2" fmla="*/ 27709 h 452639"/>
            </a:gdLst>
            <a:ahLst/>
            <a:cxnLst>
              <a:cxn ang="0">
                <a:pos x="connsiteX0" y="connsiteY0"/>
              </a:cxn>
              <a:cxn ang="0">
                <a:pos x="connsiteX1" y="connsiteY1"/>
              </a:cxn>
              <a:cxn ang="0">
                <a:pos x="connsiteX2" y="connsiteY2"/>
              </a:cxn>
            </a:cxnLst>
            <a:rect l="l" t="t" r="r" b="b"/>
            <a:pathLst>
              <a:path w="6410036" h="452639">
                <a:moveTo>
                  <a:pt x="0" y="0"/>
                </a:moveTo>
                <a:cubicBezTo>
                  <a:pt x="1303867" y="223982"/>
                  <a:pt x="2607734" y="447964"/>
                  <a:pt x="3676073" y="452582"/>
                </a:cubicBezTo>
                <a:cubicBezTo>
                  <a:pt x="4744412" y="457200"/>
                  <a:pt x="6080606" y="181648"/>
                  <a:pt x="6410036" y="27709"/>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CasellaDiTesto 42"/>
          <p:cNvSpPr txBox="1"/>
          <p:nvPr/>
        </p:nvSpPr>
        <p:spPr>
          <a:xfrm>
            <a:off x="9225280" y="2682241"/>
            <a:ext cx="413896" cy="646331"/>
          </a:xfrm>
          <a:prstGeom prst="rect">
            <a:avLst/>
          </a:prstGeom>
          <a:noFill/>
        </p:spPr>
        <p:txBody>
          <a:bodyPr wrap="none" rtlCol="0">
            <a:spAutoFit/>
          </a:bodyPr>
          <a:lstStyle/>
          <a:p>
            <a:r>
              <a:rPr lang="it-IT" sz="3600" smtClean="0"/>
              <a:t>+</a:t>
            </a:r>
            <a:endParaRPr lang="it-IT" sz="3600"/>
          </a:p>
        </p:txBody>
      </p:sp>
      <p:sp>
        <p:nvSpPr>
          <p:cNvPr id="44" name="Rectangle 1"/>
          <p:cNvSpPr>
            <a:spLocks noChangeArrowheads="1"/>
          </p:cNvSpPr>
          <p:nvPr/>
        </p:nvSpPr>
        <p:spPr bwMode="auto">
          <a:xfrm>
            <a:off x="9936480" y="2285132"/>
            <a:ext cx="1535710" cy="62069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100" b="0" i="0" u="none" strike="noStrike" cap="none" normalizeH="0" baseline="0" smtClean="0">
                <a:ln>
                  <a:noFill/>
                </a:ln>
                <a:solidFill>
                  <a:srgbClr val="1F1F1F"/>
                </a:solidFill>
                <a:effectLst/>
                <a:latin typeface="inherit"/>
              </a:rPr>
              <a:t>own weight of the beam</a:t>
            </a:r>
            <a:r>
              <a:rPr kumimoji="0" lang="it-IT" altLang="it-IT" sz="800" b="0" i="0" u="none" strike="noStrike" cap="none" normalizeH="0" baseline="0" smtClean="0">
                <a:ln>
                  <a:noFill/>
                </a:ln>
                <a:solidFill>
                  <a:schemeClr val="tx1"/>
                </a:solidFill>
                <a:effectLst/>
              </a:rPr>
              <a:t> </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45" name="CasellaDiTesto 44"/>
          <p:cNvSpPr txBox="1"/>
          <p:nvPr/>
        </p:nvSpPr>
        <p:spPr>
          <a:xfrm>
            <a:off x="10159859" y="2983148"/>
            <a:ext cx="1088952" cy="646331"/>
          </a:xfrm>
          <a:prstGeom prst="rect">
            <a:avLst/>
          </a:prstGeom>
          <a:noFill/>
        </p:spPr>
        <p:txBody>
          <a:bodyPr wrap="none" rtlCol="0">
            <a:spAutoFit/>
          </a:bodyPr>
          <a:lstStyle/>
          <a:p>
            <a:r>
              <a:rPr lang="it-IT" smtClean="0"/>
              <a:t>16.5kg/m</a:t>
            </a:r>
          </a:p>
          <a:p>
            <a:r>
              <a:rPr lang="it-IT" smtClean="0"/>
              <a:t>tot. 66kg</a:t>
            </a:r>
            <a:endParaRPr lang="it-IT"/>
          </a:p>
        </p:txBody>
      </p:sp>
      <p:sp>
        <p:nvSpPr>
          <p:cNvPr id="46" name="Arco 45"/>
          <p:cNvSpPr/>
          <p:nvPr/>
        </p:nvSpPr>
        <p:spPr>
          <a:xfrm rot="18658328">
            <a:off x="5273039" y="3190700"/>
            <a:ext cx="849747" cy="479366"/>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48" name="Connettore diritto 47"/>
          <p:cNvCxnSpPr/>
          <p:nvPr/>
        </p:nvCxnSpPr>
        <p:spPr>
          <a:xfrm flipH="1">
            <a:off x="2162695" y="2589878"/>
            <a:ext cx="281247" cy="1133642"/>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0" name="Arco 49"/>
          <p:cNvSpPr/>
          <p:nvPr/>
        </p:nvSpPr>
        <p:spPr>
          <a:xfrm rot="21150368">
            <a:off x="1551786" y="3116725"/>
            <a:ext cx="849747" cy="479366"/>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1" name="Freccia a destra 50"/>
          <p:cNvSpPr/>
          <p:nvPr/>
        </p:nvSpPr>
        <p:spPr>
          <a:xfrm>
            <a:off x="1095357" y="3556343"/>
            <a:ext cx="743065" cy="447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Freccia a destra 51"/>
          <p:cNvSpPr/>
          <p:nvPr/>
        </p:nvSpPr>
        <p:spPr>
          <a:xfrm rot="10800000">
            <a:off x="8740007" y="3532016"/>
            <a:ext cx="743065" cy="447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CasellaDiTesto 52"/>
          <p:cNvSpPr txBox="1"/>
          <p:nvPr/>
        </p:nvSpPr>
        <p:spPr>
          <a:xfrm>
            <a:off x="4023850" y="4618872"/>
            <a:ext cx="2871812" cy="369332"/>
          </a:xfrm>
          <a:prstGeom prst="rect">
            <a:avLst/>
          </a:prstGeom>
          <a:noFill/>
        </p:spPr>
        <p:txBody>
          <a:bodyPr wrap="none" rtlCol="0">
            <a:spAutoFit/>
          </a:bodyPr>
          <a:lstStyle/>
          <a:p>
            <a:r>
              <a:rPr lang="it-IT" smtClean="0"/>
              <a:t>Contraction due to the -35°C</a:t>
            </a:r>
            <a:endParaRPr lang="it-IT"/>
          </a:p>
        </p:txBody>
      </p:sp>
      <p:cxnSp>
        <p:nvCxnSpPr>
          <p:cNvPr id="55" name="Connettore 2 54"/>
          <p:cNvCxnSpPr>
            <a:stCxn id="53" idx="1"/>
          </p:cNvCxnSpPr>
          <p:nvPr/>
        </p:nvCxnSpPr>
        <p:spPr>
          <a:xfrm flipH="1" flipV="1">
            <a:off x="1524155" y="3886868"/>
            <a:ext cx="2499695" cy="9166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Connettore 2 56"/>
          <p:cNvCxnSpPr>
            <a:stCxn id="53" idx="3"/>
          </p:cNvCxnSpPr>
          <p:nvPr/>
        </p:nvCxnSpPr>
        <p:spPr>
          <a:xfrm flipV="1">
            <a:off x="6895662" y="3779863"/>
            <a:ext cx="2014658" cy="1023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Connettore 2 62"/>
          <p:cNvCxnSpPr/>
          <p:nvPr/>
        </p:nvCxnSpPr>
        <p:spPr>
          <a:xfrm>
            <a:off x="5942676" y="3755536"/>
            <a:ext cx="0" cy="31216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4" name="CasellaDiTesto 63"/>
          <p:cNvSpPr txBox="1"/>
          <p:nvPr/>
        </p:nvSpPr>
        <p:spPr>
          <a:xfrm>
            <a:off x="5115792" y="2839518"/>
            <a:ext cx="365806" cy="369332"/>
          </a:xfrm>
          <a:prstGeom prst="rect">
            <a:avLst/>
          </a:prstGeom>
          <a:noFill/>
        </p:spPr>
        <p:txBody>
          <a:bodyPr wrap="none" rtlCol="0">
            <a:spAutoFit/>
          </a:bodyPr>
          <a:lstStyle/>
          <a:p>
            <a:r>
              <a:rPr lang="it-IT" smtClean="0">
                <a:latin typeface="GreekC_IV25" panose="00000400000000000000" pitchFamily="2" charset="0"/>
                <a:cs typeface="GreekC_IV25" panose="00000400000000000000" pitchFamily="2" charset="0"/>
              </a:rPr>
              <a:t>b</a:t>
            </a:r>
            <a:endParaRPr lang="it-IT">
              <a:latin typeface="GreekC_IV25" panose="00000400000000000000" pitchFamily="2" charset="0"/>
              <a:cs typeface="GreekC_IV25" panose="00000400000000000000" pitchFamily="2" charset="0"/>
            </a:endParaRPr>
          </a:p>
        </p:txBody>
      </p:sp>
      <p:sp>
        <p:nvSpPr>
          <p:cNvPr id="65" name="CasellaDiTesto 64"/>
          <p:cNvSpPr txBox="1"/>
          <p:nvPr/>
        </p:nvSpPr>
        <p:spPr>
          <a:xfrm>
            <a:off x="1602442" y="2876740"/>
            <a:ext cx="381836" cy="369332"/>
          </a:xfrm>
          <a:prstGeom prst="rect">
            <a:avLst/>
          </a:prstGeom>
          <a:noFill/>
        </p:spPr>
        <p:txBody>
          <a:bodyPr wrap="none" rtlCol="0">
            <a:spAutoFit/>
          </a:bodyPr>
          <a:lstStyle/>
          <a:p>
            <a:r>
              <a:rPr lang="it-IT" smtClean="0">
                <a:latin typeface="GreekC_IV25" panose="00000400000000000000" pitchFamily="2" charset="0"/>
                <a:cs typeface="GreekC_IV25" panose="00000400000000000000" pitchFamily="2" charset="0"/>
              </a:rPr>
              <a:t>a</a:t>
            </a:r>
            <a:endParaRPr lang="it-IT">
              <a:latin typeface="GreekC_IV25" panose="00000400000000000000" pitchFamily="2" charset="0"/>
              <a:cs typeface="GreekC_IV25" panose="00000400000000000000" pitchFamily="2" charset="0"/>
            </a:endParaRPr>
          </a:p>
        </p:txBody>
      </p:sp>
      <p:sp>
        <p:nvSpPr>
          <p:cNvPr id="66" name="CasellaDiTesto 65"/>
          <p:cNvSpPr txBox="1"/>
          <p:nvPr/>
        </p:nvSpPr>
        <p:spPr>
          <a:xfrm>
            <a:off x="316619" y="5509604"/>
            <a:ext cx="7948138" cy="369332"/>
          </a:xfrm>
          <a:prstGeom prst="rect">
            <a:avLst/>
          </a:prstGeom>
          <a:noFill/>
        </p:spPr>
        <p:txBody>
          <a:bodyPr wrap="none" rtlCol="0">
            <a:spAutoFit/>
          </a:bodyPr>
          <a:lstStyle/>
          <a:p>
            <a:r>
              <a:rPr lang="it-IT" smtClean="0"/>
              <a:t>Angles and deflection will be compensated by the spherical joints on the two heads</a:t>
            </a:r>
            <a:endParaRPr lang="it-IT"/>
          </a:p>
        </p:txBody>
      </p:sp>
      <p:sp>
        <p:nvSpPr>
          <p:cNvPr id="67" name="Freccia a destra 66"/>
          <p:cNvSpPr/>
          <p:nvPr/>
        </p:nvSpPr>
        <p:spPr>
          <a:xfrm rot="10800000">
            <a:off x="8533472" y="2204657"/>
            <a:ext cx="376847" cy="385220"/>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it-IT"/>
          </a:p>
        </p:txBody>
      </p:sp>
      <p:sp>
        <p:nvSpPr>
          <p:cNvPr id="68" name="Freccia a destra 67"/>
          <p:cNvSpPr/>
          <p:nvPr/>
        </p:nvSpPr>
        <p:spPr>
          <a:xfrm>
            <a:off x="5946202" y="2204228"/>
            <a:ext cx="324367" cy="2755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00126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1370" y="298573"/>
            <a:ext cx="5775960" cy="480131"/>
          </a:xfrm>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nchor="ctr">
            <a:spAutoFit/>
          </a:bodyPr>
          <a:lstStyle/>
          <a:p>
            <a:r>
              <a:rPr lang="it-IT" sz="2800">
                <a:solidFill>
                  <a:schemeClr val="lt1"/>
                </a:solidFill>
                <a:latin typeface="+mn-lt"/>
                <a:ea typeface="+mn-ea"/>
                <a:cs typeface="+mn-cs"/>
              </a:rPr>
              <a:t>Shipping trolley and shipping/test box</a:t>
            </a:r>
          </a:p>
        </p:txBody>
      </p:sp>
      <p:sp>
        <p:nvSpPr>
          <p:cNvPr id="11" name="CasellaDiTesto 10"/>
          <p:cNvSpPr txBox="1"/>
          <p:nvPr/>
        </p:nvSpPr>
        <p:spPr>
          <a:xfrm>
            <a:off x="266093" y="5914387"/>
            <a:ext cx="9184245" cy="369332"/>
          </a:xfrm>
          <a:prstGeom prst="rect">
            <a:avLst/>
          </a:prstGeom>
          <a:noFill/>
        </p:spPr>
        <p:txBody>
          <a:bodyPr wrap="none" rtlCol="0">
            <a:spAutoFit/>
          </a:bodyPr>
          <a:lstStyle/>
          <a:p>
            <a:r>
              <a:rPr lang="it-IT" smtClean="0"/>
              <a:t>The idea is to use the T-trolley for the shipping and a </a:t>
            </a:r>
            <a:r>
              <a:rPr lang="it-IT"/>
              <a:t>system supporting the rails is under study. </a:t>
            </a:r>
          </a:p>
        </p:txBody>
      </p:sp>
      <p:pic>
        <p:nvPicPr>
          <p:cNvPr id="14" name="Immagine 13"/>
          <p:cNvPicPr>
            <a:picLocks noChangeAspect="1"/>
          </p:cNvPicPr>
          <p:nvPr/>
        </p:nvPicPr>
        <p:blipFill>
          <a:blip r:embed="rId2"/>
          <a:stretch>
            <a:fillRect/>
          </a:stretch>
        </p:blipFill>
        <p:spPr>
          <a:xfrm>
            <a:off x="7813210" y="169819"/>
            <a:ext cx="4090499" cy="2987353"/>
          </a:xfrm>
          <a:prstGeom prst="rect">
            <a:avLst/>
          </a:prstGeom>
        </p:spPr>
      </p:pic>
      <p:grpSp>
        <p:nvGrpSpPr>
          <p:cNvPr id="16" name="Gruppo 15"/>
          <p:cNvGrpSpPr/>
          <p:nvPr/>
        </p:nvGrpSpPr>
        <p:grpSpPr>
          <a:xfrm>
            <a:off x="287313" y="1786692"/>
            <a:ext cx="7588605" cy="3775931"/>
            <a:chOff x="266093" y="1136452"/>
            <a:chExt cx="7588605" cy="3775931"/>
          </a:xfrm>
        </p:grpSpPr>
        <p:grpSp>
          <p:nvGrpSpPr>
            <p:cNvPr id="10" name="Gruppo 9"/>
            <p:cNvGrpSpPr/>
            <p:nvPr/>
          </p:nvGrpSpPr>
          <p:grpSpPr>
            <a:xfrm>
              <a:off x="266093" y="1267194"/>
              <a:ext cx="7274812" cy="3645189"/>
              <a:chOff x="323661" y="2010804"/>
              <a:chExt cx="7809307" cy="3936212"/>
            </a:xfrm>
          </p:grpSpPr>
          <p:pic>
            <p:nvPicPr>
              <p:cNvPr id="4" name="Immagine 3"/>
              <p:cNvPicPr>
                <a:picLocks noChangeAspect="1"/>
              </p:cNvPicPr>
              <p:nvPr/>
            </p:nvPicPr>
            <p:blipFill>
              <a:blip r:embed="rId3"/>
              <a:stretch>
                <a:fillRect/>
              </a:stretch>
            </p:blipFill>
            <p:spPr>
              <a:xfrm>
                <a:off x="323661" y="2010804"/>
                <a:ext cx="7809307" cy="3936212"/>
              </a:xfrm>
              <a:prstGeom prst="rect">
                <a:avLst/>
              </a:prstGeom>
            </p:spPr>
          </p:pic>
          <p:sp>
            <p:nvSpPr>
              <p:cNvPr id="5" name="Rettangolo 4"/>
              <p:cNvSpPr/>
              <p:nvPr/>
            </p:nvSpPr>
            <p:spPr>
              <a:xfrm rot="20299537">
                <a:off x="1960915" y="3791888"/>
                <a:ext cx="5739184" cy="1647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6" name="Rettangolo 5"/>
              <p:cNvSpPr/>
              <p:nvPr/>
            </p:nvSpPr>
            <p:spPr>
              <a:xfrm rot="20299537">
                <a:off x="1986390" y="3317064"/>
                <a:ext cx="5023216" cy="1656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7" name="Freccia a destra 6"/>
              <p:cNvSpPr/>
              <p:nvPr/>
            </p:nvSpPr>
            <p:spPr>
              <a:xfrm rot="14520483">
                <a:off x="2401455" y="4189756"/>
                <a:ext cx="535098" cy="3998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destra 7"/>
              <p:cNvSpPr/>
              <p:nvPr/>
            </p:nvSpPr>
            <p:spPr>
              <a:xfrm rot="14520483">
                <a:off x="4320981" y="3405119"/>
                <a:ext cx="535098" cy="3998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destra 8"/>
              <p:cNvSpPr/>
              <p:nvPr/>
            </p:nvSpPr>
            <p:spPr>
              <a:xfrm rot="14520483">
                <a:off x="5798798" y="2868030"/>
                <a:ext cx="535098" cy="3998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2" name="CasellaDiTesto 11"/>
            <p:cNvSpPr txBox="1"/>
            <p:nvPr/>
          </p:nvSpPr>
          <p:spPr>
            <a:xfrm>
              <a:off x="6458663" y="1136452"/>
              <a:ext cx="476477"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it-IT" smtClean="0"/>
                <a:t>rail</a:t>
              </a:r>
              <a:endParaRPr lang="it-IT"/>
            </a:p>
          </p:txBody>
        </p:sp>
        <p:sp>
          <p:nvSpPr>
            <p:cNvPr id="15" name="CasellaDiTesto 14"/>
            <p:cNvSpPr txBox="1"/>
            <p:nvPr/>
          </p:nvSpPr>
          <p:spPr>
            <a:xfrm>
              <a:off x="6591147" y="2367738"/>
              <a:ext cx="1263551"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it-IT" smtClean="0"/>
                <a:t>rail support</a:t>
              </a:r>
              <a:endParaRPr lang="it-IT"/>
            </a:p>
          </p:txBody>
        </p:sp>
      </p:grpSp>
      <p:sp>
        <p:nvSpPr>
          <p:cNvPr id="17" name="Freccia a destra 16"/>
          <p:cNvSpPr/>
          <p:nvPr/>
        </p:nvSpPr>
        <p:spPr>
          <a:xfrm rot="20471899">
            <a:off x="7268409" y="2015397"/>
            <a:ext cx="1052712" cy="49436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a:p>
        </p:txBody>
      </p:sp>
      <p:sp>
        <p:nvSpPr>
          <p:cNvPr id="18" name="CasellaDiTesto 17"/>
          <p:cNvSpPr txBox="1"/>
          <p:nvPr/>
        </p:nvSpPr>
        <p:spPr>
          <a:xfrm>
            <a:off x="7955280" y="3814244"/>
            <a:ext cx="3608488" cy="646331"/>
          </a:xfrm>
          <a:prstGeom prst="rect">
            <a:avLst/>
          </a:prstGeom>
          <a:noFill/>
        </p:spPr>
        <p:txBody>
          <a:bodyPr wrap="none" rtlCol="0">
            <a:spAutoFit/>
          </a:bodyPr>
          <a:lstStyle/>
          <a:p>
            <a:r>
              <a:rPr lang="it-IT" smtClean="0"/>
              <a:t>Shipping/test box is under definition</a:t>
            </a:r>
          </a:p>
          <a:p>
            <a:r>
              <a:rPr lang="it-IT" smtClean="0"/>
              <a:t>Not clear how to go in the box</a:t>
            </a:r>
            <a:endParaRPr lang="it-IT"/>
          </a:p>
        </p:txBody>
      </p:sp>
    </p:spTree>
    <p:extLst>
      <p:ext uri="{BB962C8B-B14F-4D97-AF65-F5344CB8AC3E}">
        <p14:creationId xmlns:p14="http://schemas.microsoft.com/office/powerpoint/2010/main" val="2804001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99720" y="310321"/>
            <a:ext cx="5816600" cy="480131"/>
          </a:xfr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it-IT" sz="2800">
                <a:solidFill>
                  <a:schemeClr val="lt1"/>
                </a:solidFill>
                <a:latin typeface="+mn-lt"/>
                <a:ea typeface="+mn-ea"/>
                <a:cs typeface="+mn-cs"/>
              </a:rPr>
              <a:t>Cable insertion tool and service trolley</a:t>
            </a:r>
          </a:p>
        </p:txBody>
      </p:sp>
      <p:sp>
        <p:nvSpPr>
          <p:cNvPr id="3" name="Segnaposto contenuto 2"/>
          <p:cNvSpPr>
            <a:spLocks noGrp="1"/>
          </p:cNvSpPr>
          <p:nvPr>
            <p:ph idx="1"/>
          </p:nvPr>
        </p:nvSpPr>
        <p:spPr>
          <a:xfrm>
            <a:off x="299720" y="1063625"/>
            <a:ext cx="5603240" cy="5601335"/>
          </a:xfrm>
        </p:spPr>
        <p:txBody>
          <a:bodyPr>
            <a:noAutofit/>
          </a:bodyPr>
          <a:lstStyle/>
          <a:p>
            <a:r>
              <a:rPr lang="it-IT" sz="2400"/>
              <a:t>T</a:t>
            </a:r>
            <a:r>
              <a:rPr lang="it-IT" sz="2400" smtClean="0"/>
              <a:t>he part of the services in the rotating trolley is going to be produced (Emilio and Lorenzo)</a:t>
            </a:r>
          </a:p>
          <a:p>
            <a:r>
              <a:rPr lang="it-IT" sz="2400" smtClean="0"/>
              <a:t>Lorenzo designed and produced the holder for the connectors following the last version of the service trolley.</a:t>
            </a:r>
          </a:p>
          <a:p>
            <a:r>
              <a:rPr lang="it-IT" sz="2400" smtClean="0"/>
              <a:t>what is unclear to me is the procedure for the cabling positioning starting from the shape of the cables then how to put on the rotating trollery and then on the service trolley..</a:t>
            </a:r>
          </a:p>
          <a:p>
            <a:r>
              <a:rPr lang="it-IT" sz="2400" smtClean="0"/>
              <a:t>also I don't know the routing from the Hz-flange to the trolley. We need to leave some room in order to take out the "head".</a:t>
            </a:r>
          </a:p>
        </p:txBody>
      </p:sp>
      <p:pic>
        <p:nvPicPr>
          <p:cNvPr id="4" name="Immagine 3"/>
          <p:cNvPicPr>
            <a:picLocks noChangeAspect="1"/>
          </p:cNvPicPr>
          <p:nvPr/>
        </p:nvPicPr>
        <p:blipFill rotWithShape="1">
          <a:blip r:embed="rId2"/>
          <a:srcRect l="2148" t="5603"/>
          <a:stretch/>
        </p:blipFill>
        <p:spPr>
          <a:xfrm>
            <a:off x="6258560" y="1063625"/>
            <a:ext cx="5753522" cy="4140736"/>
          </a:xfrm>
          <a:prstGeom prst="rect">
            <a:avLst/>
          </a:prstGeom>
        </p:spPr>
      </p:pic>
    </p:spTree>
    <p:extLst>
      <p:ext uri="{BB962C8B-B14F-4D97-AF65-F5344CB8AC3E}">
        <p14:creationId xmlns:p14="http://schemas.microsoft.com/office/powerpoint/2010/main" val="406530659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1332</TotalTime>
  <Words>680</Words>
  <Application>Microsoft Office PowerPoint</Application>
  <PresentationFormat>Widescreen</PresentationFormat>
  <Paragraphs>91</Paragraphs>
  <Slides>12</Slides>
  <Notes>2</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12</vt:i4>
      </vt:variant>
    </vt:vector>
  </HeadingPairs>
  <TitlesOfParts>
    <vt:vector size="20" baseType="lpstr">
      <vt:lpstr>Arial</vt:lpstr>
      <vt:lpstr>Arial Narrow</vt:lpstr>
      <vt:lpstr>Calibri</vt:lpstr>
      <vt:lpstr>Calibri Light</vt:lpstr>
      <vt:lpstr>GreekC_IV25</vt:lpstr>
      <vt:lpstr>inherit</vt:lpstr>
      <vt:lpstr>Times New Roman</vt:lpstr>
      <vt:lpstr>Tema di Office</vt:lpstr>
      <vt:lpstr>ITk Assembly Tooling update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Shipping trolley and shipping/test box</vt:lpstr>
      <vt:lpstr>Cable insertion tool and service trolley</vt:lpstr>
      <vt:lpstr>Pipe welding and PP1 manifold welding</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ITk Assembly Tooling status</dc:title>
  <dc:creator>dane</dc:creator>
  <cp:lastModifiedBy>dane</cp:lastModifiedBy>
  <cp:revision>61</cp:revision>
  <dcterms:created xsi:type="dcterms:W3CDTF">2024-10-02T09:07:47Z</dcterms:created>
  <dcterms:modified xsi:type="dcterms:W3CDTF">2024-10-09T15:25:51Z</dcterms:modified>
</cp:coreProperties>
</file>