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07" r:id="rId2"/>
    <p:sldId id="305" r:id="rId3"/>
    <p:sldId id="308" r:id="rId4"/>
    <p:sldId id="381" r:id="rId5"/>
    <p:sldId id="319" r:id="rId6"/>
    <p:sldId id="320" r:id="rId7"/>
    <p:sldId id="309" r:id="rId8"/>
    <p:sldId id="322" r:id="rId9"/>
    <p:sldId id="323" r:id="rId10"/>
    <p:sldId id="329" r:id="rId11"/>
    <p:sldId id="331" r:id="rId12"/>
    <p:sldId id="340" r:id="rId13"/>
    <p:sldId id="343" r:id="rId14"/>
    <p:sldId id="382" r:id="rId15"/>
    <p:sldId id="310" r:id="rId16"/>
    <p:sldId id="330" r:id="rId17"/>
    <p:sldId id="345" r:id="rId18"/>
    <p:sldId id="346" r:id="rId19"/>
    <p:sldId id="347" r:id="rId20"/>
    <p:sldId id="348" r:id="rId21"/>
    <p:sldId id="317" r:id="rId22"/>
    <p:sldId id="350" r:id="rId23"/>
    <p:sldId id="311" r:id="rId24"/>
    <p:sldId id="353" r:id="rId25"/>
    <p:sldId id="365" r:id="rId26"/>
    <p:sldId id="366" r:id="rId27"/>
    <p:sldId id="376" r:id="rId28"/>
    <p:sldId id="377" r:id="rId29"/>
    <p:sldId id="378" r:id="rId30"/>
    <p:sldId id="379" r:id="rId31"/>
    <p:sldId id="380" r:id="rId32"/>
    <p:sldId id="318" r:id="rId33"/>
    <p:sldId id="367" r:id="rId34"/>
    <p:sldId id="355" r:id="rId35"/>
    <p:sldId id="368" r:id="rId36"/>
    <p:sldId id="356" r:id="rId37"/>
    <p:sldId id="369" r:id="rId38"/>
    <p:sldId id="313" r:id="rId39"/>
    <p:sldId id="306" r:id="rId40"/>
    <p:sldId id="363" r:id="rId41"/>
    <p:sldId id="361" r:id="rId42"/>
    <p:sldId id="364" r:id="rId43"/>
  </p:sldIdLst>
  <p:sldSz cx="9144000" cy="6858000" type="screen4x3"/>
  <p:notesSz cx="6732588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AEAEA"/>
    <a:srgbClr val="FF3F44"/>
    <a:srgbClr val="FFFFFF"/>
    <a:srgbClr val="FF5B5F"/>
    <a:srgbClr val="FF6D70"/>
    <a:srgbClr val="FF7C80"/>
    <a:srgbClr val="FF0066"/>
    <a:srgbClr val="FFC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9" autoAdjust="0"/>
    <p:restoredTop sz="90929"/>
  </p:normalViewPr>
  <p:slideViewPr>
    <p:cSldViewPr>
      <p:cViewPr>
        <p:scale>
          <a:sx n="66" d="100"/>
          <a:sy n="66" d="100"/>
        </p:scale>
        <p:origin x="-144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8" tIns="45409" rIns="90818" bIns="45409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8" tIns="45409" rIns="90818" bIns="45409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8" tIns="45409" rIns="90818" bIns="45409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8" tIns="45409" rIns="90818" bIns="45409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F9A5F649-2384-4071-9F82-42CE62DDB750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8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3175" y="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8540D-3EAF-42B8-9956-00209CE42DF5}" type="datetimeFigureOut">
              <a:rPr lang="it-IT" smtClean="0"/>
              <a:pPr/>
              <a:t>03/12/2011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6012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1538"/>
            <a:ext cx="5386388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3175" y="9361488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DD504-9915-4D17-916F-78F8C62380B0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90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DD504-9915-4D17-916F-78F8C62380B0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F6D73B-2927-4E33-8B1B-7DC355E407C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1224EC-EE93-4143-A4B9-BB449A42A42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3676E0-BF9D-4B67-94E3-8DFAE9F8D58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09735-960E-49F2-BC1F-19D295AAB6E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F77F32-69BC-4B3F-89AF-5D2EB27B6F5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1ABA8F-2F39-491C-8AD8-64F0238D0CD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b="1" strike="noStrike" baseline="0">
                <a:solidFill>
                  <a:srgbClr val="FFCC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D3D53E-C81C-420F-BED9-6962F685868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B7DC46-9F09-43D9-97AE-0EF352983C6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81B6B4-7777-4796-8C9C-A11607A1C4F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FE0B11-B981-4F85-9E80-6A2469C7414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0E50C7-D8F6-48C7-929A-39EBBCE963B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333333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51520" y="1925960"/>
            <a:ext cx="878497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Status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and perspectives for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Double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Beta 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Decay measurements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49003" y="3625860"/>
            <a:ext cx="2791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  <a:latin typeface="+mn-lt"/>
              </a:rPr>
              <a:t>Andrea Giuliani</a:t>
            </a:r>
            <a:endParaRPr lang="it-IT" sz="2800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59832" y="4941168"/>
            <a:ext cx="29931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3"/>
                </a:solidFill>
                <a:latin typeface="+mn-lt"/>
              </a:rPr>
              <a:t>CSNSM, CNRS/IN2P3</a:t>
            </a:r>
            <a:endParaRPr lang="en-US" sz="2000" i="1" dirty="0" smtClean="0">
              <a:solidFill>
                <a:schemeClr val="accent3"/>
              </a:solidFill>
              <a:latin typeface="+mn-lt"/>
            </a:endParaRPr>
          </a:p>
          <a:p>
            <a:pPr algn="ctr"/>
            <a:endParaRPr lang="en-US" sz="2000" i="1" dirty="0" smtClean="0">
              <a:solidFill>
                <a:schemeClr val="accent3"/>
              </a:solidFill>
              <a:latin typeface="+mn-lt"/>
            </a:endParaRPr>
          </a:p>
          <a:p>
            <a:pPr algn="ctr"/>
            <a:r>
              <a:rPr lang="en-US" sz="2000" b="1" i="1" dirty="0" smtClean="0">
                <a:solidFill>
                  <a:schemeClr val="accent3"/>
                </a:solidFill>
                <a:latin typeface="+mn-lt"/>
              </a:rPr>
              <a:t>France</a:t>
            </a:r>
            <a:endParaRPr lang="it-IT" sz="2000" b="1" i="1" dirty="0">
              <a:solidFill>
                <a:schemeClr val="accent3"/>
              </a:solidFill>
              <a:latin typeface="+mn-lt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115616" y="4649362"/>
            <a:ext cx="1728191" cy="799638"/>
            <a:chOff x="179512" y="4437112"/>
            <a:chExt cx="2827951" cy="1152128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37112"/>
              <a:ext cx="2827951" cy="1152128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16"/>
            <a:stretch/>
          </p:blipFill>
          <p:spPr bwMode="auto">
            <a:xfrm>
              <a:off x="1979712" y="4904372"/>
              <a:ext cx="977838" cy="68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2405"/>
            <a:ext cx="1978034" cy="782519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59" y="188640"/>
            <a:ext cx="2887865" cy="91420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571"/>
            <a:ext cx="16954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42" y="122515"/>
            <a:ext cx="11144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67346"/>
            <a:ext cx="6192688" cy="470201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1412776"/>
            <a:ext cx="442941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Probability to produce a charged lepton</a:t>
            </a:r>
            <a:endParaRPr lang="it-IT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64088" y="1700808"/>
            <a:ext cx="720080" cy="432048"/>
          </a:xfrm>
          <a:prstGeom prst="straightConnector1">
            <a:avLst/>
          </a:prstGeom>
          <a:ln w="127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64088" y="1556792"/>
            <a:ext cx="1512168" cy="576064"/>
          </a:xfrm>
          <a:prstGeom prst="straightConnector1">
            <a:avLst/>
          </a:prstGeom>
          <a:ln w="127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3812" y="44624"/>
            <a:ext cx="9145016" cy="11430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Dirac and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Majorana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neutrinos, neutrinos and antineutrinos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504" y="2895600"/>
            <a:ext cx="3951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“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gedanken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” experiment: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41338" y="914401"/>
            <a:ext cx="8202613" cy="830263"/>
            <a:chOff x="341" y="576"/>
            <a:chExt cx="5167" cy="523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218" y="576"/>
              <a:ext cx="3290" cy="5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C000"/>
                  </a:solidFill>
                  <a:latin typeface="+mn-lt"/>
                </a:rPr>
                <a:t>DIRAC</a:t>
              </a:r>
              <a:r>
                <a:rPr lang="en-US" sz="2400" dirty="0">
                  <a:latin typeface="+mn-lt"/>
                </a:rPr>
                <a:t> and </a:t>
              </a:r>
              <a:r>
                <a:rPr lang="en-US" sz="2400" b="1" dirty="0">
                  <a:solidFill>
                    <a:srgbClr val="FFC000"/>
                  </a:solidFill>
                  <a:latin typeface="+mn-lt"/>
                </a:rPr>
                <a:t>MAJORANA</a:t>
              </a:r>
              <a:r>
                <a:rPr lang="en-US" sz="2400" dirty="0">
                  <a:latin typeface="+mn-lt"/>
                </a:rPr>
                <a:t> neutrinos </a:t>
              </a:r>
            </a:p>
            <a:p>
              <a:pPr algn="ctr"/>
              <a:r>
                <a:rPr lang="en-US" sz="2400" dirty="0">
                  <a:latin typeface="+mn-lt"/>
                </a:rPr>
                <a:t>have different behaviors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41" y="646"/>
              <a:ext cx="674" cy="2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+mn-lt"/>
                </a:rPr>
                <a:t>m</a:t>
              </a:r>
              <a:r>
                <a:rPr lang="en-US" sz="2400" baseline="-25000" dirty="0" err="1">
                  <a:latin typeface="Symbol" pitchFamily="18" charset="2"/>
                </a:rPr>
                <a:t>n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>
                  <a:latin typeface="+mn-lt"/>
                  <a:sym typeface="Symbol" pitchFamily="18" charset="2"/>
                </a:rPr>
                <a:t> 0</a:t>
              </a: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1350" y="624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611560" y="1916833"/>
            <a:ext cx="7924800" cy="830263"/>
            <a:chOff x="384" y="1200"/>
            <a:chExt cx="4992" cy="523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918" y="1200"/>
              <a:ext cx="3935" cy="5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C000"/>
                  </a:solidFill>
                  <a:latin typeface="+mn-lt"/>
                </a:rPr>
                <a:t>Helicity</a:t>
              </a:r>
              <a:r>
                <a:rPr lang="en-US" sz="2400" dirty="0">
                  <a:latin typeface="+mn-lt"/>
                </a:rPr>
                <a:t> depends on the reference frame, </a:t>
              </a:r>
            </a:p>
            <a:p>
              <a:pPr algn="ctr"/>
              <a:r>
                <a:rPr lang="en-US" sz="2400" dirty="0">
                  <a:latin typeface="+mn-lt"/>
                </a:rPr>
                <a:t>while </a:t>
              </a:r>
              <a:r>
                <a:rPr lang="en-US" sz="2400" b="1" dirty="0">
                  <a:solidFill>
                    <a:srgbClr val="FFC000"/>
                  </a:solidFill>
                  <a:latin typeface="+mn-lt"/>
                </a:rPr>
                <a:t>Lepton number </a:t>
              </a:r>
              <a:r>
                <a:rPr lang="en-US" sz="2400" dirty="0">
                  <a:latin typeface="+mn-lt"/>
                </a:rPr>
                <a:t>does not.</a:t>
              </a: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flipV="1">
              <a:off x="384" y="1294"/>
              <a:ext cx="336" cy="33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H="1" flipV="1">
              <a:off x="5040" y="1294"/>
              <a:ext cx="336" cy="33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0" y="2971800"/>
            <a:ext cx="8882063" cy="1423988"/>
            <a:chOff x="0" y="1872"/>
            <a:chExt cx="5595" cy="897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97" y="2323"/>
              <a:ext cx="265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chemeClr val="accent3"/>
                  </a:solidFill>
                  <a:latin typeface="+mn-lt"/>
                </a:rPr>
                <a:t>1 GeV, 1 eV mass RH antineutrino </a:t>
              </a:r>
            </a:p>
            <a:p>
              <a:pPr algn="ctr"/>
              <a:r>
                <a:rPr lang="en-US" sz="2000">
                  <a:solidFill>
                    <a:schemeClr val="accent3"/>
                  </a:solidFill>
                  <a:latin typeface="+mn-lt"/>
                </a:rPr>
                <a:t>Interacts with a rest proton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813" y="2323"/>
              <a:ext cx="178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chemeClr val="accent3"/>
                  </a:solidFill>
                  <a:latin typeface="+mn-lt"/>
                </a:rPr>
                <a:t>a positron is produced</a:t>
              </a:r>
            </a:p>
            <a:p>
              <a:pPr algn="ctr"/>
              <a:r>
                <a:rPr lang="en-US" sz="2000">
                  <a:solidFill>
                    <a:schemeClr val="accent3"/>
                  </a:solidFill>
                  <a:latin typeface="+mn-lt"/>
                </a:rPr>
                <a:t>via charge currents</a:t>
              </a: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848" y="1920"/>
              <a:ext cx="96" cy="9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032" y="1944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560" y="2016"/>
              <a:ext cx="82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3"/>
                  </a:solidFill>
                  <a:latin typeface="+mn-lt"/>
                </a:rPr>
                <a:t>R</a:t>
              </a:r>
              <a:r>
                <a:rPr lang="en-US" sz="1600" dirty="0" smtClean="0">
                  <a:solidFill>
                    <a:schemeClr val="accent3"/>
                  </a:solidFill>
                  <a:latin typeface="+mn-lt"/>
                </a:rPr>
                <a:t>est </a:t>
              </a:r>
              <a:r>
                <a:rPr lang="en-US" sz="1600" dirty="0">
                  <a:solidFill>
                    <a:schemeClr val="accent3"/>
                  </a:solidFill>
                  <a:latin typeface="+mn-lt"/>
                </a:rPr>
                <a:t>proton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606" y="2046"/>
              <a:ext cx="85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65000"/>
                </a:lnSpc>
              </a:pPr>
              <a:r>
                <a:rPr lang="en-US" sz="1600" dirty="0">
                  <a:solidFill>
                    <a:schemeClr val="accent3"/>
                  </a:solidFill>
                  <a:latin typeface="+mn-lt"/>
                </a:rPr>
                <a:t>1</a:t>
              </a:r>
              <a:r>
                <a:rPr lang="en-US" sz="1600" baseline="30000" dirty="0"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chemeClr val="accent3"/>
                  </a:solidFill>
                  <a:latin typeface="+mn-lt"/>
                </a:rPr>
                <a:t>GeV</a:t>
              </a:r>
              <a:r>
                <a:rPr lang="en-US" sz="1600" dirty="0">
                  <a:solidFill>
                    <a:schemeClr val="accent3"/>
                  </a:solidFill>
                  <a:latin typeface="+mn-lt"/>
                </a:rPr>
                <a:t> </a:t>
              </a:r>
            </a:p>
            <a:p>
              <a:pPr algn="ctr">
                <a:lnSpc>
                  <a:spcPct val="65000"/>
                </a:lnSpc>
              </a:pPr>
              <a:r>
                <a:rPr lang="en-US" sz="1600" dirty="0">
                  <a:solidFill>
                    <a:schemeClr val="accent3"/>
                  </a:solidFill>
                  <a:latin typeface="+mn-lt"/>
                </a:rPr>
                <a:t>antineutrino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984" y="1872"/>
              <a:ext cx="19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2925" y="2391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0" y="2304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</a:t>
              </a:r>
              <a:endParaRPr lang="en-US" sz="2400" b="1" dirty="0">
                <a:solidFill>
                  <a:srgbClr val="FFC000"/>
                </a:solidFill>
                <a:latin typeface="+mn-lt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81013" y="4953000"/>
            <a:ext cx="8016874" cy="866775"/>
            <a:chOff x="303" y="3120"/>
            <a:chExt cx="5050" cy="546"/>
          </a:xfrm>
        </p:grpSpPr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984" y="3360"/>
              <a:ext cx="43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accent3"/>
                  </a:solidFill>
                  <a:latin typeface="+mn-lt"/>
                </a:rPr>
                <a:t>will an </a:t>
              </a:r>
              <a:r>
                <a:rPr lang="en-US" sz="2400" dirty="0">
                  <a:solidFill>
                    <a:srgbClr val="FFC000"/>
                  </a:solidFill>
                  <a:latin typeface="+mn-lt"/>
                </a:rPr>
                <a:t>electron</a:t>
              </a:r>
              <a:r>
                <a:rPr lang="en-US" sz="2400" dirty="0">
                  <a:solidFill>
                    <a:schemeClr val="accent3"/>
                  </a:solidFill>
                  <a:latin typeface="+mn-lt"/>
                </a:rPr>
                <a:t> or will a </a:t>
              </a:r>
              <a:r>
                <a:rPr lang="en-US" sz="2400" dirty="0">
                  <a:solidFill>
                    <a:srgbClr val="FFC000"/>
                  </a:solidFill>
                  <a:latin typeface="+mn-lt"/>
                </a:rPr>
                <a:t>positron</a:t>
              </a:r>
              <a:r>
                <a:rPr lang="en-US" sz="2400" dirty="0">
                  <a:solidFill>
                    <a:schemeClr val="accent3"/>
                  </a:solidFill>
                  <a:latin typeface="+mn-lt"/>
                </a:rPr>
                <a:t> be produced ?</a:t>
              </a:r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 flipV="1">
              <a:off x="303" y="3120"/>
              <a:ext cx="513" cy="54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5400" y="5715003"/>
            <a:ext cx="4833938" cy="842963"/>
            <a:chOff x="16" y="3600"/>
            <a:chExt cx="3045" cy="531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6" y="3840"/>
              <a:ext cx="30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C000"/>
                  </a:solidFill>
                  <a:latin typeface="+mn-lt"/>
                </a:rPr>
                <a:t>MAJORANA</a:t>
              </a:r>
              <a:r>
                <a:rPr lang="en-US" sz="2400" dirty="0">
                  <a:solidFill>
                    <a:schemeClr val="accent3"/>
                  </a:solidFill>
                  <a:latin typeface="+mn-lt"/>
                </a:rPr>
                <a:t>’s answer: </a:t>
              </a:r>
              <a:r>
                <a:rPr lang="en-US" sz="2400" b="1" dirty="0">
                  <a:solidFill>
                    <a:srgbClr val="FFC000"/>
                  </a:solidFill>
                  <a:latin typeface="+mn-lt"/>
                </a:rPr>
                <a:t>H</a:t>
              </a:r>
              <a:r>
                <a:rPr lang="en-US" sz="2400" dirty="0">
                  <a:solidFill>
                    <a:schemeClr val="accent3"/>
                  </a:solidFill>
                  <a:latin typeface="+mn-lt"/>
                </a:rPr>
                <a:t> counts.</a:t>
              </a: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V="1">
              <a:off x="1152" y="3600"/>
              <a:ext cx="672" cy="24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219700" y="5715003"/>
            <a:ext cx="3927474" cy="842963"/>
            <a:chOff x="3288" y="3600"/>
            <a:chExt cx="2474" cy="531"/>
          </a:xfrm>
        </p:grpSpPr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3288" y="3840"/>
              <a:ext cx="247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C000"/>
                  </a:solidFill>
                  <a:latin typeface="+mn-lt"/>
                </a:rPr>
                <a:t>DIRAC</a:t>
              </a:r>
              <a:r>
                <a:rPr lang="en-US" sz="2400" dirty="0">
                  <a:solidFill>
                    <a:schemeClr val="accent3"/>
                  </a:solidFill>
                  <a:latin typeface="+mn-lt"/>
                </a:rPr>
                <a:t>’s answer: </a:t>
              </a:r>
              <a:r>
                <a:rPr lang="en-US" sz="2400" b="1" dirty="0">
                  <a:solidFill>
                    <a:srgbClr val="FFC000"/>
                  </a:solidFill>
                  <a:latin typeface="+mn-lt"/>
                </a:rPr>
                <a:t>L</a:t>
              </a:r>
              <a:r>
                <a:rPr lang="en-US" sz="2400" dirty="0">
                  <a:solidFill>
                    <a:schemeClr val="accent3"/>
                  </a:solidFill>
                  <a:latin typeface="+mn-lt"/>
                </a:rPr>
                <a:t> counts.</a:t>
              </a: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408" y="3600"/>
              <a:ext cx="288" cy="24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0" y="2924374"/>
            <a:ext cx="8970957" cy="2389188"/>
            <a:chOff x="1" y="1821"/>
            <a:chExt cx="5651" cy="1505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168" y="1920"/>
              <a:ext cx="96" cy="9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accent3"/>
                </a:solidFill>
              </a:endParaRP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2880" y="2046"/>
              <a:ext cx="672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65000"/>
                </a:lnSpc>
              </a:pPr>
              <a:r>
                <a:rPr lang="en-US" sz="1600" dirty="0">
                  <a:solidFill>
                    <a:schemeClr val="accent3"/>
                  </a:solidFill>
                  <a:latin typeface="+mn-lt"/>
                </a:rPr>
                <a:t>High energy</a:t>
              </a:r>
            </a:p>
            <a:p>
              <a:pPr algn="ctr">
                <a:lnSpc>
                  <a:spcPct val="65000"/>
                </a:lnSpc>
              </a:pPr>
              <a:r>
                <a:rPr lang="en-US" sz="1600" dirty="0">
                  <a:solidFill>
                    <a:schemeClr val="accent3"/>
                  </a:solidFill>
                  <a:latin typeface="+mn-lt"/>
                </a:rPr>
                <a:t>proton</a:t>
              </a: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3072" y="1872"/>
              <a:ext cx="288" cy="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accent3"/>
                </a:solidFill>
              </a:endParaRPr>
            </a:p>
          </p:txBody>
        </p: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1" y="2873"/>
              <a:ext cx="5651" cy="453"/>
              <a:chOff x="1" y="2873"/>
              <a:chExt cx="5651" cy="453"/>
            </a:xfrm>
          </p:grpSpPr>
          <p:sp>
            <p:nvSpPr>
              <p:cNvPr id="38" name="Text Box 36"/>
              <p:cNvSpPr txBox="1">
                <a:spLocks noChangeArrowheads="1"/>
              </p:cNvSpPr>
              <p:nvPr/>
            </p:nvSpPr>
            <p:spPr bwMode="auto">
              <a:xfrm>
                <a:off x="330" y="2880"/>
                <a:ext cx="2611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3"/>
                    </a:solidFill>
                    <a:latin typeface="+mn-lt"/>
                  </a:rPr>
                  <a:t>The </a:t>
                </a:r>
                <a:r>
                  <a:rPr lang="en-US" sz="2000" i="1" dirty="0">
                    <a:solidFill>
                      <a:schemeClr val="accent3"/>
                    </a:solidFill>
                    <a:latin typeface="+mn-lt"/>
                  </a:rPr>
                  <a:t>same</a:t>
                </a:r>
                <a:r>
                  <a:rPr lang="en-US" sz="2000" dirty="0">
                    <a:solidFill>
                      <a:schemeClr val="accent3"/>
                    </a:solidFill>
                    <a:latin typeface="+mn-lt"/>
                  </a:rPr>
                  <a:t> antineutrino is pursued</a:t>
                </a:r>
              </a:p>
              <a:p>
                <a:pPr algn="ctr"/>
                <a:r>
                  <a:rPr lang="en-US" sz="2000" dirty="0">
                    <a:solidFill>
                      <a:schemeClr val="accent3"/>
                    </a:solidFill>
                    <a:latin typeface="+mn-lt"/>
                  </a:rPr>
                  <a:t>by a very energetic proton</a:t>
                </a:r>
              </a:p>
            </p:txBody>
          </p:sp>
          <p:sp>
            <p:nvSpPr>
              <p:cNvPr id="39" name="Text Box 37"/>
              <p:cNvSpPr txBox="1">
                <a:spLocks noChangeArrowheads="1"/>
              </p:cNvSpPr>
              <p:nvPr/>
            </p:nvSpPr>
            <p:spPr bwMode="auto">
              <a:xfrm>
                <a:off x="3564" y="2873"/>
                <a:ext cx="2088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3"/>
                    </a:solidFill>
                    <a:latin typeface="+mn-lt"/>
                  </a:rPr>
                  <a:t>It is seen as a 1 </a:t>
                </a:r>
                <a:r>
                  <a:rPr lang="en-US" sz="2000" dirty="0" err="1">
                    <a:solidFill>
                      <a:schemeClr val="accent3"/>
                    </a:solidFill>
                    <a:latin typeface="+mn-lt"/>
                  </a:rPr>
                  <a:t>Gev</a:t>
                </a:r>
                <a:r>
                  <a:rPr lang="en-US" sz="2000" dirty="0">
                    <a:solidFill>
                      <a:schemeClr val="accent3"/>
                    </a:solidFill>
                    <a:latin typeface="+mn-lt"/>
                  </a:rPr>
                  <a:t>, </a:t>
                </a:r>
              </a:p>
              <a:p>
                <a:pPr algn="ctr"/>
                <a:r>
                  <a:rPr lang="en-US" sz="2000" dirty="0">
                    <a:solidFill>
                      <a:schemeClr val="accent3"/>
                    </a:solidFill>
                    <a:latin typeface="+mn-lt"/>
                  </a:rPr>
                  <a:t>LH particle by the </a:t>
                </a:r>
                <a:r>
                  <a:rPr lang="en-US" sz="2000" dirty="0" smtClean="0">
                    <a:solidFill>
                      <a:schemeClr val="accent3"/>
                    </a:solidFill>
                    <a:latin typeface="+mn-lt"/>
                  </a:rPr>
                  <a:t>proton </a:t>
                </a:r>
                <a:endParaRPr lang="en-US" sz="2000" dirty="0">
                  <a:solidFill>
                    <a:schemeClr val="accent3"/>
                  </a:solidFill>
                  <a:latin typeface="+mn-lt"/>
                </a:endParaRPr>
              </a:p>
            </p:txBody>
          </p:sp>
          <p:sp>
            <p:nvSpPr>
              <p:cNvPr id="40" name="AutoShape 38"/>
              <p:cNvSpPr>
                <a:spLocks noChangeArrowheads="1"/>
              </p:cNvSpPr>
              <p:nvPr/>
            </p:nvSpPr>
            <p:spPr bwMode="auto">
              <a:xfrm>
                <a:off x="2901" y="2948"/>
                <a:ext cx="615" cy="306"/>
              </a:xfrm>
              <a:prstGeom prst="rightArrow">
                <a:avLst>
                  <a:gd name="adj1" fmla="val 50000"/>
                  <a:gd name="adj2" fmla="val 50245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1" name="Text Box 39"/>
              <p:cNvSpPr txBox="1">
                <a:spLocks noChangeArrowheads="1"/>
              </p:cNvSpPr>
              <p:nvPr/>
            </p:nvSpPr>
            <p:spPr bwMode="auto">
              <a:xfrm>
                <a:off x="1" y="2880"/>
                <a:ext cx="2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C000"/>
                    </a:solidFill>
                    <a:sym typeface="Wingdings" pitchFamily="2" charset="2"/>
                  </a:rPr>
                  <a:t></a:t>
                </a:r>
              </a:p>
            </p:txBody>
          </p:sp>
        </p:grp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4559" y="1821"/>
              <a:ext cx="816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40404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</p:grp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-23812" y="44624"/>
            <a:ext cx="9145016" cy="11430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Dirac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vs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Majorana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: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phenomenology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76200"/>
            <a:ext cx="7772400" cy="11430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348" y="1659963"/>
            <a:ext cx="3421955" cy="2667000"/>
            <a:chOff x="0" y="624"/>
            <a:chExt cx="2275" cy="168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624"/>
              <a:ext cx="2208" cy="16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01" y="1262"/>
              <a:ext cx="9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01" y="1676"/>
              <a:ext cx="9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1050" y="756"/>
              <a:ext cx="649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050" y="1676"/>
              <a:ext cx="649" cy="5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050" y="1262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050" y="167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1549" y="756"/>
              <a:ext cx="649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549" y="1676"/>
              <a:ext cx="649" cy="5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549" y="1262"/>
              <a:ext cx="0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90" y="964"/>
              <a:ext cx="23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chemeClr val="tx2"/>
                  </a:solidFill>
                  <a:latin typeface="+mn-lt"/>
                </a:rPr>
                <a:t>d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00" y="1676"/>
              <a:ext cx="23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chemeClr val="tx2"/>
                  </a:solidFill>
                  <a:latin typeface="+mn-lt"/>
                </a:rPr>
                <a:t>d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189" y="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chemeClr val="tx2"/>
                  </a:solidFill>
                  <a:latin typeface="+mn-lt"/>
                </a:rPr>
                <a:t>u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200" y="190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chemeClr val="tx2"/>
                  </a:solidFill>
                  <a:latin typeface="+mn-lt"/>
                </a:rPr>
                <a:t>u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987" y="784"/>
              <a:ext cx="2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chemeClr val="tx2"/>
                  </a:solidFill>
                  <a:latin typeface="+mn-lt"/>
                </a:rPr>
                <a:t>e</a:t>
              </a:r>
              <a:r>
                <a:rPr lang="it-IT" sz="2400" baseline="30000">
                  <a:solidFill>
                    <a:schemeClr val="tx2"/>
                  </a:solidFill>
                  <a:latin typeface="+mn-lt"/>
                </a:rPr>
                <a:t>-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999" y="1840"/>
              <a:ext cx="2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chemeClr val="tx2"/>
                  </a:solidFill>
                  <a:latin typeface="+mn-lt"/>
                </a:rPr>
                <a:t>e</a:t>
              </a:r>
              <a:r>
                <a:rPr lang="it-IT" sz="2400" baseline="30000">
                  <a:solidFill>
                    <a:schemeClr val="tx2"/>
                  </a:solidFill>
                  <a:latin typeface="+mn-lt"/>
                </a:rPr>
                <a:t>-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153" y="1501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tx2"/>
                  </a:solidFill>
                  <a:latin typeface="+mn-lt"/>
                </a:rPr>
                <a:t>W</a:t>
              </a:r>
              <a:r>
                <a:rPr lang="it-IT" baseline="30000">
                  <a:solidFill>
                    <a:schemeClr val="tx2"/>
                  </a:solidFill>
                  <a:latin typeface="+mn-lt"/>
                </a:rPr>
                <a:t>-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1150" y="1226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chemeClr val="tx2"/>
                  </a:solidFill>
                  <a:latin typeface="+mn-lt"/>
                </a:rPr>
                <a:t>W</a:t>
              </a:r>
              <a:r>
                <a:rPr lang="it-IT" baseline="30000">
                  <a:solidFill>
                    <a:schemeClr val="tx2"/>
                  </a:solidFill>
                  <a:latin typeface="+mn-lt"/>
                </a:rPr>
                <a:t>-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1549" y="1032"/>
              <a:ext cx="300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1549" y="1676"/>
              <a:ext cx="30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01" y="1262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401" y="1676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1050" y="1032"/>
              <a:ext cx="299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050" y="1676"/>
              <a:ext cx="299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1549" y="1446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2373971" y="1878691"/>
            <a:ext cx="4084638" cy="1117600"/>
            <a:chOff x="1601" y="754"/>
            <a:chExt cx="2573" cy="704"/>
          </a:xfrm>
        </p:grpSpPr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1601" y="1170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>
                  <a:solidFill>
                    <a:schemeClr val="tx2"/>
                  </a:solidFill>
                  <a:latin typeface="Symbol" pitchFamily="18" charset="2"/>
                </a:rPr>
                <a:t>n</a:t>
              </a:r>
              <a:r>
                <a:rPr lang="it-IT" sz="2400" baseline="-25000" dirty="0">
                  <a:solidFill>
                    <a:schemeClr val="tx2"/>
                  </a:solidFill>
                  <a:latin typeface="+mn-lt"/>
                </a:rPr>
                <a:t>e</a:t>
              </a:r>
            </a:p>
          </p:txBody>
        </p:sp>
        <p:grpSp>
          <p:nvGrpSpPr>
            <p:cNvPr id="33" name="Group 31"/>
            <p:cNvGrpSpPr>
              <a:grpSpLocks/>
            </p:cNvGrpSpPr>
            <p:nvPr/>
          </p:nvGrpSpPr>
          <p:grpSpPr bwMode="auto">
            <a:xfrm>
              <a:off x="1785" y="754"/>
              <a:ext cx="2389" cy="583"/>
              <a:chOff x="1828" y="754"/>
              <a:chExt cx="2389" cy="583"/>
            </a:xfrm>
          </p:grpSpPr>
          <p:sp>
            <p:nvSpPr>
              <p:cNvPr id="34" name="Text Box 32"/>
              <p:cNvSpPr txBox="1">
                <a:spLocks noChangeArrowheads="1"/>
              </p:cNvSpPr>
              <p:nvPr/>
            </p:nvSpPr>
            <p:spPr bwMode="auto">
              <a:xfrm>
                <a:off x="2326" y="754"/>
                <a:ext cx="1891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/>
                    </a:solidFill>
                    <a:latin typeface="+mn-lt"/>
                  </a:rPr>
                  <a:t>a </a:t>
                </a:r>
                <a:r>
                  <a:rPr lang="en-US" dirty="0">
                    <a:solidFill>
                      <a:srgbClr val="FFC000"/>
                    </a:solidFill>
                    <a:latin typeface="+mn-lt"/>
                  </a:rPr>
                  <a:t>LH neutrino</a:t>
                </a:r>
                <a:r>
                  <a:rPr lang="en-US" dirty="0">
                    <a:solidFill>
                      <a:schemeClr val="accent3"/>
                    </a:solidFill>
                    <a:latin typeface="+mn-lt"/>
                  </a:rPr>
                  <a:t> (</a:t>
                </a:r>
                <a:r>
                  <a:rPr lang="en-US" dirty="0" smtClean="0">
                    <a:solidFill>
                      <a:schemeClr val="accent3"/>
                    </a:solidFill>
                    <a:latin typeface="+mn-lt"/>
                  </a:rPr>
                  <a:t>L=1</a:t>
                </a:r>
                <a:r>
                  <a:rPr lang="en-US" dirty="0">
                    <a:solidFill>
                      <a:schemeClr val="accent3"/>
                    </a:solidFill>
                    <a:latin typeface="+mn-lt"/>
                  </a:rPr>
                  <a:t>)</a:t>
                </a:r>
              </a:p>
              <a:p>
                <a:pPr algn="ctr"/>
                <a:r>
                  <a:rPr lang="en-US" dirty="0">
                    <a:solidFill>
                      <a:schemeClr val="accent3"/>
                    </a:solidFill>
                    <a:latin typeface="+mn-lt"/>
                  </a:rPr>
                  <a:t>is absorbed at this vertex</a:t>
                </a:r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 flipH="1">
                <a:off x="1828" y="928"/>
                <a:ext cx="628" cy="409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>
                  <a:solidFill>
                    <a:schemeClr val="accent3"/>
                  </a:solidFill>
                  <a:latin typeface="+mn-lt"/>
                </a:endParaRPr>
              </a:p>
            </p:txBody>
          </p:sp>
        </p:grpSp>
      </p:grp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2388931" y="2952190"/>
            <a:ext cx="3913188" cy="738188"/>
            <a:chOff x="1608" y="1446"/>
            <a:chExt cx="2465" cy="465"/>
          </a:xfrm>
        </p:grpSpPr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1608" y="1446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>
                  <a:solidFill>
                    <a:schemeClr val="tx2"/>
                  </a:solidFill>
                  <a:latin typeface="Symbol" pitchFamily="18" charset="2"/>
                </a:rPr>
                <a:t>n</a:t>
              </a:r>
              <a:r>
                <a:rPr lang="it-IT" sz="2400" baseline="-25000" dirty="0">
                  <a:solidFill>
                    <a:schemeClr val="tx2"/>
                  </a:solidFill>
                  <a:latin typeface="+mn-lt"/>
                </a:rPr>
                <a:t>e</a:t>
              </a: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1675" y="1538"/>
              <a:ext cx="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  <p:grpSp>
          <p:nvGrpSpPr>
            <p:cNvPr id="39" name="Group 37"/>
            <p:cNvGrpSpPr>
              <a:grpSpLocks/>
            </p:cNvGrpSpPr>
            <p:nvPr/>
          </p:nvGrpSpPr>
          <p:grpSpPr bwMode="auto">
            <a:xfrm>
              <a:off x="1785" y="1504"/>
              <a:ext cx="2288" cy="407"/>
              <a:chOff x="1828" y="1504"/>
              <a:chExt cx="2288" cy="407"/>
            </a:xfrm>
          </p:grpSpPr>
          <p:sp>
            <p:nvSpPr>
              <p:cNvPr id="40" name="Text Box 38"/>
              <p:cNvSpPr txBox="1">
                <a:spLocks noChangeArrowheads="1"/>
              </p:cNvSpPr>
              <p:nvPr/>
            </p:nvSpPr>
            <p:spPr bwMode="auto">
              <a:xfrm>
                <a:off x="2317" y="1504"/>
                <a:ext cx="1799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/>
                    </a:solidFill>
                    <a:latin typeface="+mn-lt"/>
                  </a:rPr>
                  <a:t>a </a:t>
                </a:r>
                <a:r>
                  <a:rPr lang="en-US" dirty="0">
                    <a:solidFill>
                      <a:srgbClr val="FFC000"/>
                    </a:solidFill>
                    <a:latin typeface="+mn-lt"/>
                  </a:rPr>
                  <a:t>RH antineutrino </a:t>
                </a:r>
                <a:r>
                  <a:rPr lang="en-US" dirty="0">
                    <a:solidFill>
                      <a:schemeClr val="accent3"/>
                    </a:solidFill>
                    <a:latin typeface="+mn-lt"/>
                  </a:rPr>
                  <a:t>(L</a:t>
                </a:r>
                <a:r>
                  <a:rPr lang="en-US" dirty="0" smtClean="0">
                    <a:solidFill>
                      <a:schemeClr val="accent3"/>
                    </a:solidFill>
                    <a:latin typeface="+mn-lt"/>
                  </a:rPr>
                  <a:t>=-1</a:t>
                </a:r>
                <a:r>
                  <a:rPr lang="en-US" dirty="0">
                    <a:solidFill>
                      <a:schemeClr val="accent3"/>
                    </a:solidFill>
                    <a:latin typeface="+mn-lt"/>
                  </a:rPr>
                  <a:t>)</a:t>
                </a:r>
              </a:p>
              <a:p>
                <a:pPr algn="ctr"/>
                <a:r>
                  <a:rPr lang="en-US" dirty="0">
                    <a:solidFill>
                      <a:schemeClr val="accent3"/>
                    </a:solidFill>
                    <a:latin typeface="+mn-lt"/>
                  </a:rPr>
                  <a:t>is emitted at this vertex</a:t>
                </a:r>
              </a:p>
            </p:txBody>
          </p:sp>
          <p:sp>
            <p:nvSpPr>
              <p:cNvPr id="41" name="Line 39"/>
              <p:cNvSpPr>
                <a:spLocks noChangeShapeType="1"/>
              </p:cNvSpPr>
              <p:nvPr/>
            </p:nvSpPr>
            <p:spPr bwMode="auto">
              <a:xfrm flipH="1" flipV="1">
                <a:off x="1828" y="1632"/>
                <a:ext cx="580" cy="90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>
                  <a:solidFill>
                    <a:schemeClr val="accent3"/>
                  </a:solidFill>
                  <a:latin typeface="+mn-lt"/>
                </a:endParaRPr>
              </a:p>
            </p:txBody>
          </p:sp>
        </p:grpSp>
      </p:grpSp>
      <p:grpSp>
        <p:nvGrpSpPr>
          <p:cNvPr id="45" name="Group 43"/>
          <p:cNvGrpSpPr>
            <a:grpSpLocks/>
          </p:cNvGrpSpPr>
          <p:nvPr/>
        </p:nvGrpSpPr>
        <p:grpSpPr bwMode="auto">
          <a:xfrm>
            <a:off x="84138" y="4503439"/>
            <a:ext cx="9028116" cy="995363"/>
            <a:chOff x="96" y="2304"/>
            <a:chExt cx="5687" cy="627"/>
          </a:xfrm>
        </p:grpSpPr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96" y="2304"/>
              <a:ext cx="353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2000" dirty="0">
                  <a:solidFill>
                    <a:schemeClr val="accent3"/>
                  </a:solidFill>
                  <a:latin typeface="+mn-lt"/>
                </a:rPr>
                <a:t>  </a:t>
              </a:r>
              <a:r>
                <a:rPr lang="en-US" sz="2000" dirty="0">
                  <a:solidFill>
                    <a:srgbClr val="FFC000"/>
                  </a:solidFill>
                  <a:latin typeface="+mn-lt"/>
                </a:rPr>
                <a:t>IF neutrinos are massive DIRAC particles:</a:t>
              </a:r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288" y="2524"/>
              <a:ext cx="416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3"/>
                  </a:solidFill>
                  <a:latin typeface="+mn-lt"/>
                </a:rPr>
                <a:t>  Helicities can be accommodated thanks to the finite mass,</a:t>
              </a:r>
            </a:p>
            <a:p>
              <a:r>
                <a:rPr lang="en-US">
                  <a:solidFill>
                    <a:schemeClr val="accent3"/>
                  </a:solidFill>
                  <a:latin typeface="+mn-lt"/>
                </a:rPr>
                <a:t>  </a:t>
              </a:r>
              <a:r>
                <a:rPr lang="en-US" b="1">
                  <a:solidFill>
                    <a:schemeClr val="accent3"/>
                  </a:solidFill>
                  <a:latin typeface="+mn-lt"/>
                </a:rPr>
                <a:t>BUT</a:t>
              </a:r>
              <a:r>
                <a:rPr lang="en-US">
                  <a:solidFill>
                    <a:schemeClr val="accent3"/>
                  </a:solidFill>
                  <a:latin typeface="+mn-lt"/>
                </a:rPr>
                <a:t> Lepton number is rigorously conserved</a:t>
              </a:r>
            </a:p>
          </p:txBody>
        </p:sp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4723" y="2419"/>
              <a:ext cx="106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+mn-lt"/>
                </a:rPr>
                <a:t>0</a:t>
              </a:r>
              <a:r>
                <a:rPr lang="en-US" sz="2000" b="1" dirty="0">
                  <a:solidFill>
                    <a:srgbClr val="FFC000"/>
                  </a:solidFill>
                  <a:latin typeface="Symbol" pitchFamily="18" charset="2"/>
                </a:rPr>
                <a:t>n</a:t>
              </a:r>
              <a:r>
                <a:rPr lang="en-US" sz="2000" b="1" dirty="0">
                  <a:solidFill>
                    <a:srgbClr val="FFC000"/>
                  </a:solidFill>
                  <a:latin typeface="+mn-lt"/>
                </a:rPr>
                <a:t>-DBD </a:t>
              </a:r>
            </a:p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+mn-lt"/>
                </a:rPr>
                <a:t>is forbidden</a:t>
              </a:r>
            </a:p>
          </p:txBody>
        </p:sp>
        <p:sp>
          <p:nvSpPr>
            <p:cNvPr id="49" name="AutoShape 47"/>
            <p:cNvSpPr>
              <a:spLocks/>
            </p:cNvSpPr>
            <p:nvPr/>
          </p:nvSpPr>
          <p:spPr bwMode="auto">
            <a:xfrm>
              <a:off x="4128" y="2352"/>
              <a:ext cx="96" cy="57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50" name="AutoShape 48"/>
            <p:cNvSpPr>
              <a:spLocks noChangeArrowheads="1"/>
            </p:cNvSpPr>
            <p:nvPr/>
          </p:nvSpPr>
          <p:spPr bwMode="auto">
            <a:xfrm>
              <a:off x="4363" y="2565"/>
              <a:ext cx="384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51" name="Group 49"/>
          <p:cNvGrpSpPr>
            <a:grpSpLocks/>
          </p:cNvGrpSpPr>
          <p:nvPr/>
        </p:nvGrpSpPr>
        <p:grpSpPr bwMode="auto">
          <a:xfrm>
            <a:off x="73025" y="5570239"/>
            <a:ext cx="8880478" cy="1027113"/>
            <a:chOff x="89" y="2976"/>
            <a:chExt cx="5594" cy="647"/>
          </a:xfrm>
        </p:grpSpPr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89" y="2976"/>
              <a:ext cx="397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2000" dirty="0">
                  <a:solidFill>
                    <a:schemeClr val="accent3"/>
                  </a:solidFill>
                  <a:latin typeface="+mn-lt"/>
                </a:rPr>
                <a:t>  </a:t>
              </a:r>
              <a:r>
                <a:rPr lang="en-US" sz="2000" dirty="0">
                  <a:solidFill>
                    <a:srgbClr val="FFC000"/>
                  </a:solidFill>
                  <a:latin typeface="+mn-lt"/>
                </a:rPr>
                <a:t>IF neutrinos are massive MAJORANA particles:</a:t>
              </a:r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260" y="3216"/>
              <a:ext cx="416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3"/>
                  </a:solidFill>
                  <a:latin typeface="+mn-lt"/>
                </a:rPr>
                <a:t>  Helicities can be accommodated thanks to the finite mass,</a:t>
              </a:r>
            </a:p>
            <a:p>
              <a:r>
                <a:rPr lang="en-US">
                  <a:solidFill>
                    <a:schemeClr val="accent3"/>
                  </a:solidFill>
                  <a:latin typeface="+mn-lt"/>
                </a:rPr>
                <a:t>  </a:t>
              </a:r>
              <a:r>
                <a:rPr lang="en-US" b="1">
                  <a:solidFill>
                    <a:schemeClr val="accent3"/>
                  </a:solidFill>
                  <a:latin typeface="+mn-lt"/>
                </a:rPr>
                <a:t>AND</a:t>
              </a:r>
              <a:r>
                <a:rPr lang="en-US">
                  <a:solidFill>
                    <a:schemeClr val="accent3"/>
                  </a:solidFill>
                  <a:latin typeface="+mn-lt"/>
                </a:rPr>
                <a:t> Lepton number is not relevant</a:t>
              </a:r>
            </a:p>
          </p:txBody>
        </p:sp>
        <p:sp>
          <p:nvSpPr>
            <p:cNvPr id="54" name="Text Box 52"/>
            <p:cNvSpPr txBox="1">
              <a:spLocks noChangeArrowheads="1"/>
            </p:cNvSpPr>
            <p:nvPr/>
          </p:nvSpPr>
          <p:spPr bwMode="auto">
            <a:xfrm>
              <a:off x="4804" y="3098"/>
              <a:ext cx="87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+mn-lt"/>
                </a:rPr>
                <a:t>0</a:t>
              </a:r>
              <a:r>
                <a:rPr lang="en-US" sz="2000" b="1" dirty="0">
                  <a:solidFill>
                    <a:srgbClr val="FFC000"/>
                  </a:solidFill>
                  <a:latin typeface="Symbol" pitchFamily="18" charset="2"/>
                </a:rPr>
                <a:t>n</a:t>
              </a:r>
              <a:r>
                <a:rPr lang="en-US" sz="2000" b="1" dirty="0">
                  <a:solidFill>
                    <a:srgbClr val="FFC000"/>
                  </a:solidFill>
                  <a:latin typeface="+mn-lt"/>
                </a:rPr>
                <a:t>-DBD </a:t>
              </a:r>
            </a:p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+mn-lt"/>
                </a:rPr>
                <a:t>is allowed</a:t>
              </a:r>
            </a:p>
          </p:txBody>
        </p:sp>
        <p:sp>
          <p:nvSpPr>
            <p:cNvPr id="55" name="AutoShape 53"/>
            <p:cNvSpPr>
              <a:spLocks/>
            </p:cNvSpPr>
            <p:nvPr/>
          </p:nvSpPr>
          <p:spPr bwMode="auto">
            <a:xfrm>
              <a:off x="4128" y="3024"/>
              <a:ext cx="96" cy="57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56" name="AutoShape 54"/>
            <p:cNvSpPr>
              <a:spLocks noChangeArrowheads="1"/>
            </p:cNvSpPr>
            <p:nvPr/>
          </p:nvSpPr>
          <p:spPr bwMode="auto">
            <a:xfrm>
              <a:off x="4348" y="3237"/>
              <a:ext cx="384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</p:grpSp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-135734" y="260648"/>
            <a:ext cx="9445748" cy="11430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Double beta decay and the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light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neutrino 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exchange (mass mechanism)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724128" y="1762973"/>
            <a:ext cx="3323019" cy="1828800"/>
            <a:chOff x="5724128" y="1330925"/>
            <a:chExt cx="3323019" cy="1828800"/>
          </a:xfrm>
        </p:grpSpPr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6027726" y="1330925"/>
              <a:ext cx="3019421" cy="1828800"/>
              <a:chOff x="3797" y="768"/>
              <a:chExt cx="1902" cy="1152"/>
            </a:xfrm>
          </p:grpSpPr>
          <p:sp>
            <p:nvSpPr>
              <p:cNvPr id="43" name="AutoShape 41"/>
              <p:cNvSpPr>
                <a:spLocks/>
              </p:cNvSpPr>
              <p:nvPr/>
            </p:nvSpPr>
            <p:spPr bwMode="auto">
              <a:xfrm>
                <a:off x="3797" y="768"/>
                <a:ext cx="240" cy="1152"/>
              </a:xfrm>
              <a:prstGeom prst="rightBrace">
                <a:avLst>
                  <a:gd name="adj1" fmla="val 40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solidFill>
                    <a:schemeClr val="accent3"/>
                  </a:solidFill>
                  <a:latin typeface="+mn-lt"/>
                </a:endParaRPr>
              </a:p>
            </p:txBody>
          </p:sp>
          <p:sp>
            <p:nvSpPr>
              <p:cNvPr id="44" name="Text Box 42"/>
              <p:cNvSpPr txBox="1">
                <a:spLocks noChangeArrowheads="1"/>
              </p:cNvSpPr>
              <p:nvPr/>
            </p:nvSpPr>
            <p:spPr bwMode="auto">
              <a:xfrm>
                <a:off x="4066" y="1003"/>
                <a:ext cx="1633" cy="87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accent4"/>
                    </a:solidFill>
                    <a:latin typeface="+mn-lt"/>
                  </a:rPr>
                  <a:t>With </a:t>
                </a:r>
                <a:r>
                  <a:rPr lang="en-US" sz="1400" b="1" dirty="0" err="1" smtClean="0">
                    <a:solidFill>
                      <a:srgbClr val="FFC000"/>
                    </a:solidFill>
                    <a:latin typeface="+mn-lt"/>
                  </a:rPr>
                  <a:t>massless</a:t>
                </a:r>
                <a:r>
                  <a:rPr lang="en-US" sz="1400" b="1" dirty="0" smtClean="0">
                    <a:solidFill>
                      <a:srgbClr val="FFC000"/>
                    </a:solidFill>
                    <a:latin typeface="+mn-lt"/>
                  </a:rPr>
                  <a:t> neutrinos</a:t>
                </a:r>
                <a:r>
                  <a:rPr lang="en-US" sz="1400" dirty="0" smtClean="0">
                    <a:solidFill>
                      <a:schemeClr val="accent4"/>
                    </a:solidFill>
                    <a:latin typeface="+mn-lt"/>
                  </a:rPr>
                  <a:t>, </a:t>
                </a:r>
                <a:r>
                  <a:rPr lang="en-US" sz="1400" dirty="0">
                    <a:solidFill>
                      <a:schemeClr val="accent4"/>
                    </a:solidFill>
                    <a:latin typeface="+mn-lt"/>
                  </a:rPr>
                  <a:t> </a:t>
                </a:r>
                <a:r>
                  <a:rPr lang="en-US" sz="1400" b="1" dirty="0" smtClean="0">
                    <a:solidFill>
                      <a:srgbClr val="FFC000"/>
                    </a:solidFill>
                    <a:latin typeface="+mn-lt"/>
                  </a:rPr>
                  <a:t>the </a:t>
                </a:r>
                <a:r>
                  <a:rPr lang="en-US" sz="1400" b="1" dirty="0">
                    <a:solidFill>
                      <a:srgbClr val="FFC000"/>
                    </a:solidFill>
                    <a:latin typeface="+mn-lt"/>
                  </a:rPr>
                  <a:t>process is forbidden </a:t>
                </a:r>
                <a:r>
                  <a:rPr lang="en-US" sz="1400" dirty="0" smtClean="0">
                    <a:solidFill>
                      <a:schemeClr val="accent4"/>
                    </a:solidFill>
                    <a:latin typeface="+mn-lt"/>
                  </a:rPr>
                  <a:t>because neutrino </a:t>
                </a:r>
                <a:r>
                  <a:rPr lang="en-US" sz="1400" dirty="0">
                    <a:solidFill>
                      <a:schemeClr val="accent4"/>
                    </a:solidFill>
                    <a:latin typeface="+mn-lt"/>
                  </a:rPr>
                  <a:t>has </a:t>
                </a:r>
                <a:r>
                  <a:rPr lang="en-US" sz="1400" dirty="0" smtClean="0">
                    <a:solidFill>
                      <a:schemeClr val="accent4"/>
                    </a:solidFill>
                    <a:latin typeface="+mn-lt"/>
                  </a:rPr>
                  <a:t>no correct </a:t>
                </a:r>
                <a:r>
                  <a:rPr lang="en-US" sz="1400" dirty="0" err="1" smtClean="0">
                    <a:solidFill>
                      <a:schemeClr val="accent4"/>
                    </a:solidFill>
                    <a:latin typeface="+mn-lt"/>
                  </a:rPr>
                  <a:t>helicity</a:t>
                </a:r>
                <a:r>
                  <a:rPr lang="en-US" sz="1400" dirty="0" smtClean="0">
                    <a:solidFill>
                      <a:schemeClr val="accent4"/>
                    </a:solidFill>
                    <a:latin typeface="+mn-lt"/>
                  </a:rPr>
                  <a:t> </a:t>
                </a:r>
                <a:r>
                  <a:rPr lang="en-US" sz="1400" dirty="0">
                    <a:solidFill>
                      <a:schemeClr val="accent4"/>
                    </a:solidFill>
                    <a:latin typeface="+mn-lt"/>
                  </a:rPr>
                  <a:t>/ lepton number </a:t>
                </a:r>
                <a:r>
                  <a:rPr lang="en-US" sz="1400" dirty="0" smtClean="0">
                    <a:solidFill>
                      <a:schemeClr val="accent4"/>
                    </a:solidFill>
                    <a:latin typeface="+mn-lt"/>
                  </a:rPr>
                  <a:t>to </a:t>
                </a:r>
                <a:r>
                  <a:rPr lang="en-US" sz="1400" dirty="0">
                    <a:solidFill>
                      <a:schemeClr val="accent4"/>
                    </a:solidFill>
                    <a:latin typeface="+mn-lt"/>
                  </a:rPr>
                  <a:t>be absorbed </a:t>
                </a:r>
                <a:r>
                  <a:rPr lang="en-US" sz="1400" dirty="0" smtClean="0">
                    <a:solidFill>
                      <a:schemeClr val="accent4"/>
                    </a:solidFill>
                    <a:latin typeface="+mn-lt"/>
                  </a:rPr>
                  <a:t>at </a:t>
                </a:r>
                <a:r>
                  <a:rPr lang="en-US" sz="1400" dirty="0">
                    <a:solidFill>
                      <a:schemeClr val="accent4"/>
                    </a:solidFill>
                    <a:latin typeface="+mn-lt"/>
                  </a:rPr>
                  <a:t>the second vertex</a:t>
                </a:r>
              </a:p>
            </p:txBody>
          </p:sp>
        </p:grpSp>
        <p:sp>
          <p:nvSpPr>
            <p:cNvPr id="58" name="AutoShape 48"/>
            <p:cNvSpPr>
              <a:spLocks noChangeArrowheads="1"/>
            </p:cNvSpPr>
            <p:nvPr/>
          </p:nvSpPr>
          <p:spPr bwMode="auto">
            <a:xfrm>
              <a:off x="5724128" y="2204864"/>
              <a:ext cx="6096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899157" y="3155951"/>
            <a:ext cx="2990853" cy="2068515"/>
            <a:chOff x="3716" y="1988"/>
            <a:chExt cx="1884" cy="1303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716" y="2709"/>
              <a:ext cx="1884" cy="5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dirty="0">
                  <a:solidFill>
                    <a:schemeClr val="tx2"/>
                  </a:solidFill>
                  <a:latin typeface="+mn-lt"/>
                </a:rPr>
                <a:t>parameter containing </a:t>
              </a:r>
            </a:p>
            <a:p>
              <a:pPr algn="ctr"/>
              <a:r>
                <a:rPr lang="it-IT" dirty="0">
                  <a:solidFill>
                    <a:schemeClr val="tx2"/>
                  </a:solidFill>
                  <a:latin typeface="+mn-lt"/>
                </a:rPr>
                <a:t>the </a:t>
              </a:r>
              <a:r>
                <a:rPr lang="it-IT" dirty="0" smtClean="0">
                  <a:solidFill>
                    <a:schemeClr val="tx2"/>
                  </a:solidFill>
                  <a:latin typeface="+mn-lt"/>
                </a:rPr>
                <a:t>physics:</a:t>
              </a:r>
            </a:p>
            <a:p>
              <a:pPr algn="ctr"/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Effective </a:t>
              </a:r>
              <a:r>
                <a:rPr lang="en-GB" b="1" dirty="0" err="1" smtClean="0">
                  <a:solidFill>
                    <a:srgbClr val="FFC000"/>
                  </a:solidFill>
                  <a:latin typeface="+mn-lt"/>
                </a:rPr>
                <a:t>Majorana</a:t>
              </a:r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 mass</a:t>
              </a:r>
              <a:endParaRPr lang="it-IT" b="1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766" y="1988"/>
              <a:ext cx="363" cy="31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cxnSp>
          <p:nvCxnSpPr>
            <p:cNvPr id="6" name="AutoShape 5"/>
            <p:cNvCxnSpPr>
              <a:cxnSpLocks noChangeShapeType="1"/>
              <a:stCxn id="5" idx="4"/>
              <a:endCxn id="4" idx="0"/>
            </p:cNvCxnSpPr>
            <p:nvPr/>
          </p:nvCxnSpPr>
          <p:spPr bwMode="auto">
            <a:xfrm rot="16200000" flipH="1">
              <a:off x="4100" y="2151"/>
              <a:ext cx="404" cy="71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097213" y="3133728"/>
            <a:ext cx="3124200" cy="2244727"/>
            <a:chOff x="1951" y="1974"/>
            <a:chExt cx="1968" cy="1414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951" y="2981"/>
              <a:ext cx="1968" cy="4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dirty="0">
                  <a:latin typeface="+mn-lt"/>
                </a:rPr>
                <a:t>what </a:t>
              </a:r>
              <a:r>
                <a:rPr lang="it-IT" dirty="0">
                  <a:solidFill>
                    <a:schemeClr val="tx2"/>
                  </a:solidFill>
                  <a:latin typeface="+mn-lt"/>
                </a:rPr>
                <a:t>the nuclear theorists </a:t>
              </a:r>
            </a:p>
            <a:p>
              <a:pPr algn="ctr"/>
              <a:r>
                <a:rPr lang="it-IT" dirty="0">
                  <a:solidFill>
                    <a:schemeClr val="tx2"/>
                  </a:solidFill>
                  <a:latin typeface="+mn-lt"/>
                </a:rPr>
                <a:t>try to calculate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141" y="1974"/>
              <a:ext cx="440" cy="37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cxnSp>
          <p:nvCxnSpPr>
            <p:cNvPr id="10" name="AutoShape 9"/>
            <p:cNvCxnSpPr>
              <a:cxnSpLocks noChangeShapeType="1"/>
              <a:stCxn id="9" idx="4"/>
              <a:endCxn id="8" idx="0"/>
            </p:cNvCxnSpPr>
            <p:nvPr/>
          </p:nvCxnSpPr>
          <p:spPr bwMode="auto">
            <a:xfrm rot="5400000">
              <a:off x="2829" y="2449"/>
              <a:ext cx="637" cy="42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</p:cxn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7952" y="3097215"/>
            <a:ext cx="3462336" cy="1841502"/>
            <a:chOff x="68" y="1951"/>
            <a:chExt cx="2181" cy="1160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8" y="2704"/>
              <a:ext cx="1941" cy="4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dirty="0">
                  <a:solidFill>
                    <a:schemeClr val="tx2"/>
                  </a:solidFill>
                  <a:latin typeface="+mn-lt"/>
                </a:rPr>
                <a:t>what the experimentalists </a:t>
              </a:r>
            </a:p>
            <a:p>
              <a:pPr algn="ctr"/>
              <a:r>
                <a:rPr lang="it-IT" dirty="0">
                  <a:solidFill>
                    <a:schemeClr val="tx2"/>
                  </a:solidFill>
                  <a:latin typeface="+mn-lt"/>
                </a:rPr>
                <a:t>try to measure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886" y="1951"/>
              <a:ext cx="363" cy="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cxnSp>
          <p:nvCxnSpPr>
            <p:cNvPr id="14" name="AutoShape 13"/>
            <p:cNvCxnSpPr>
              <a:cxnSpLocks noChangeShapeType="1"/>
              <a:stCxn id="12" idx="0"/>
              <a:endCxn id="13" idx="4"/>
            </p:cNvCxnSpPr>
            <p:nvPr/>
          </p:nvCxnSpPr>
          <p:spPr bwMode="auto">
            <a:xfrm rot="5400000" flipH="1" flipV="1">
              <a:off x="1357" y="1994"/>
              <a:ext cx="392" cy="102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49276" y="2197100"/>
            <a:ext cx="8199438" cy="1406525"/>
            <a:chOff x="241" y="528"/>
            <a:chExt cx="5165" cy="886"/>
          </a:xfrm>
        </p:grpSpPr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777" y="1123"/>
              <a:ext cx="25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>
                  <a:solidFill>
                    <a:schemeClr val="accent3"/>
                  </a:solidFill>
                  <a:latin typeface="+mn-lt"/>
                </a:rPr>
                <a:t>1/</a:t>
              </a:r>
              <a:r>
                <a:rPr lang="it-IT" sz="2400" dirty="0">
                  <a:solidFill>
                    <a:schemeClr val="accent3"/>
                  </a:solidFill>
                  <a:latin typeface="Symbol" pitchFamily="18" charset="2"/>
                </a:rPr>
                <a:t>t</a:t>
              </a:r>
              <a:r>
                <a:rPr lang="it-IT" sz="2400" dirty="0">
                  <a:solidFill>
                    <a:schemeClr val="accent3"/>
                  </a:solidFill>
                  <a:latin typeface="+mn-lt"/>
                </a:rPr>
                <a:t> = G(Q,Z) |M</a:t>
              </a:r>
              <a:r>
                <a:rPr lang="it-IT" sz="2400" baseline="-25000" dirty="0">
                  <a:solidFill>
                    <a:schemeClr val="accent3"/>
                  </a:solidFill>
                  <a:latin typeface="+mn-lt"/>
                </a:rPr>
                <a:t>nucl</a:t>
              </a:r>
              <a:r>
                <a:rPr lang="it-IT" sz="2400" dirty="0">
                  <a:solidFill>
                    <a:schemeClr val="accent3"/>
                  </a:solidFill>
                  <a:latin typeface="+mn-lt"/>
                </a:rPr>
                <a:t>|</a:t>
              </a:r>
              <a:r>
                <a:rPr lang="it-IT" sz="2400" baseline="30000" dirty="0">
                  <a:solidFill>
                    <a:schemeClr val="accent3"/>
                  </a:solidFill>
                  <a:latin typeface="+mn-lt"/>
                </a:rPr>
                <a:t>2</a:t>
              </a:r>
              <a:r>
                <a:rPr lang="it-IT" sz="2400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M</a:t>
              </a:r>
              <a:r>
                <a:rPr lang="it-IT" sz="2400" baseline="-25000" dirty="0">
                  <a:solidFill>
                    <a:srgbClr val="FFC000"/>
                  </a:solidFill>
                  <a:latin typeface="Symbol" pitchFamily="18" charset="2"/>
                  <a:sym typeface="Symbol" pitchFamily="18" charset="2"/>
                </a:rPr>
                <a:t>bb</a:t>
              </a:r>
              <a:r>
                <a:rPr lang="it-IT" sz="2400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</a:t>
              </a:r>
              <a:r>
                <a:rPr lang="it-IT" sz="2400" baseline="-25000" dirty="0">
                  <a:solidFill>
                    <a:srgbClr val="FFC00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it-IT" sz="2400" baseline="30000" dirty="0">
                  <a:solidFill>
                    <a:schemeClr val="accent3"/>
                  </a:solidFill>
                  <a:latin typeface="+mn-lt"/>
                  <a:cs typeface="Arial" pitchFamily="34" charset="0"/>
                </a:rPr>
                <a:t>2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41" y="534"/>
              <a:ext cx="1434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3"/>
                  </a:solidFill>
                  <a:latin typeface="+mn-lt"/>
                </a:rPr>
                <a:t>neutrinoless</a:t>
              </a:r>
              <a:endParaRPr lang="en-US" dirty="0">
                <a:solidFill>
                  <a:schemeClr val="accent3"/>
                </a:solidFill>
                <a:latin typeface="+mn-lt"/>
              </a:endParaRPr>
            </a:p>
            <a:p>
              <a:pPr algn="ctr"/>
              <a:r>
                <a:rPr lang="en-US" dirty="0">
                  <a:solidFill>
                    <a:schemeClr val="accent3"/>
                  </a:solidFill>
                  <a:latin typeface="+mn-lt"/>
                </a:rPr>
                <a:t>Double Beta Decay </a:t>
              </a:r>
            </a:p>
            <a:p>
              <a:pPr algn="ctr"/>
              <a:r>
                <a:rPr lang="en-US" b="1" dirty="0">
                  <a:solidFill>
                    <a:schemeClr val="accent3"/>
                  </a:solidFill>
                  <a:latin typeface="+mn-lt"/>
                </a:rPr>
                <a:t>rate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911" y="528"/>
              <a:ext cx="60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US">
                  <a:solidFill>
                    <a:schemeClr val="accent3"/>
                  </a:solidFill>
                  <a:latin typeface="+mn-lt"/>
                </a:rPr>
                <a:t>Phase </a:t>
              </a:r>
            </a:p>
            <a:p>
              <a:pPr algn="ctr"/>
              <a:r>
                <a:rPr lang="en-US">
                  <a:solidFill>
                    <a:schemeClr val="accent3"/>
                  </a:solidFill>
                  <a:latin typeface="+mn-lt"/>
                </a:rPr>
                <a:t>space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797" y="544"/>
              <a:ext cx="121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accent3"/>
                  </a:solidFill>
                  <a:latin typeface="+mn-lt"/>
                </a:rPr>
                <a:t>Nuclear </a:t>
              </a:r>
            </a:p>
            <a:p>
              <a:pPr algn="ctr"/>
              <a:r>
                <a:rPr lang="en-US">
                  <a:solidFill>
                    <a:schemeClr val="accent3"/>
                  </a:solidFill>
                  <a:latin typeface="+mn-lt"/>
                </a:rPr>
                <a:t>matrix elements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4250" y="640"/>
              <a:ext cx="11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accent3"/>
                  </a:solidFill>
                  <a:latin typeface="+mn-lt"/>
                </a:rPr>
                <a:t>Effective </a:t>
              </a:r>
            </a:p>
            <a:p>
              <a:pPr algn="ctr"/>
              <a:r>
                <a:rPr lang="en-US" b="1">
                  <a:solidFill>
                    <a:schemeClr val="accent3"/>
                  </a:solidFill>
                  <a:latin typeface="+mn-lt"/>
                </a:rPr>
                <a:t>Majorana mass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152" y="960"/>
              <a:ext cx="624" cy="288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256" y="960"/>
              <a:ext cx="201" cy="163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3229" y="960"/>
              <a:ext cx="83" cy="117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4136" y="1056"/>
              <a:ext cx="520" cy="203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</p:grp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395536" y="1064930"/>
            <a:ext cx="856895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  <a:buFont typeface="Symbol" pitchFamily="18" charset="2"/>
              <a:buNone/>
            </a:pPr>
            <a:r>
              <a:rPr lang="en-US" sz="2000" dirty="0">
                <a:latin typeface="+mn-lt"/>
              </a:rPr>
              <a:t>how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0</a:t>
            </a:r>
            <a:r>
              <a:rPr lang="en-US" sz="2000" b="1" dirty="0">
                <a:solidFill>
                  <a:srgbClr val="FFC000"/>
                </a:solidFill>
                <a:latin typeface="Symbol" pitchFamily="18" charset="2"/>
              </a:rPr>
              <a:t>n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-DBD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000" dirty="0">
                <a:latin typeface="+mn-lt"/>
              </a:rPr>
              <a:t>is connected to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neutrino mixing matrix </a:t>
            </a:r>
            <a:r>
              <a:rPr lang="en-US" sz="2000" dirty="0">
                <a:latin typeface="+mn-lt"/>
              </a:rPr>
              <a:t>and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masses</a:t>
            </a:r>
          </a:p>
          <a:p>
            <a:pPr algn="ctr">
              <a:buClr>
                <a:schemeClr val="accent2"/>
              </a:buClr>
              <a:buFont typeface="Symbol" pitchFamily="18" charset="2"/>
              <a:buNone/>
            </a:pPr>
            <a:r>
              <a:rPr lang="en-US" sz="2000" dirty="0">
                <a:latin typeface="+mn-lt"/>
              </a:rPr>
              <a:t>in case of process induced by </a:t>
            </a:r>
            <a:r>
              <a:rPr lang="en-US" sz="2000" dirty="0" smtClean="0">
                <a:latin typeface="+mn-lt"/>
              </a:rPr>
              <a:t>light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>
                <a:latin typeface="+mn-lt"/>
              </a:rPr>
              <a:t> exchange (</a:t>
            </a:r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mass mechanism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331913" y="4508504"/>
            <a:ext cx="7334250" cy="1868489"/>
            <a:chOff x="839" y="2840"/>
            <a:chExt cx="4620" cy="1177"/>
          </a:xfrm>
        </p:grpSpPr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839" y="3649"/>
              <a:ext cx="4620" cy="36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M</a:t>
              </a:r>
              <a:r>
                <a:rPr lang="it-IT" sz="2400" b="1" baseline="-25000" dirty="0">
                  <a:solidFill>
                    <a:srgbClr val="FFC000"/>
                  </a:solidFill>
                  <a:latin typeface="Symbol" pitchFamily="18" charset="2"/>
                  <a:sym typeface="Symbol" pitchFamily="18" charset="2"/>
                </a:rPr>
                <a:t>bb</a:t>
              </a:r>
              <a:r>
                <a:rPr lang="it-IT" sz="2400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</a:t>
              </a:r>
              <a:r>
                <a:rPr lang="it-IT" sz="2400" b="1" dirty="0">
                  <a:solidFill>
                    <a:srgbClr val="FFC000"/>
                  </a:solidFill>
                  <a:latin typeface="+mn-lt"/>
                </a:rPr>
                <a:t> </a:t>
              </a:r>
              <a:r>
                <a:rPr lang="it-IT" sz="2400" dirty="0">
                  <a:latin typeface="+mn-lt"/>
                </a:rPr>
                <a:t>= </a:t>
              </a:r>
              <a:r>
                <a:rPr lang="it-IT" sz="3200" dirty="0">
                  <a:latin typeface="+mn-lt"/>
                </a:rPr>
                <a:t>|</a:t>
              </a:r>
              <a:r>
                <a:rPr lang="it-IT" sz="2400" dirty="0">
                  <a:latin typeface="+mn-lt"/>
                </a:rPr>
                <a:t>|</a:t>
              </a:r>
              <a:r>
                <a:rPr lang="it-IT" sz="2400" i="1" dirty="0">
                  <a:solidFill>
                    <a:srgbClr val="008000"/>
                  </a:solidFill>
                  <a:latin typeface="+mn-lt"/>
                </a:rPr>
                <a:t>U</a:t>
              </a:r>
              <a:r>
                <a:rPr lang="it-IT" sz="2400" baseline="-25000" dirty="0">
                  <a:solidFill>
                    <a:srgbClr val="008000"/>
                  </a:solidFill>
                  <a:latin typeface="+mn-lt"/>
                </a:rPr>
                <a:t>e1 </a:t>
              </a:r>
              <a:r>
                <a:rPr lang="it-IT" sz="2400" dirty="0">
                  <a:latin typeface="+mn-lt"/>
                </a:rPr>
                <a:t>|</a:t>
              </a:r>
              <a:r>
                <a:rPr lang="it-IT" sz="2400" baseline="-25000" dirty="0">
                  <a:solidFill>
                    <a:srgbClr val="008000"/>
                  </a:solidFill>
                  <a:latin typeface="+mn-lt"/>
                </a:rPr>
                <a:t> </a:t>
              </a:r>
              <a:r>
                <a:rPr lang="it-IT" sz="2400" baseline="30000" dirty="0">
                  <a:latin typeface="+mn-lt"/>
                </a:rPr>
                <a:t>2</a:t>
              </a:r>
              <a:r>
                <a:rPr lang="it-IT" sz="2400" i="1" dirty="0">
                  <a:solidFill>
                    <a:srgbClr val="FFC000"/>
                  </a:solidFill>
                  <a:latin typeface="+mn-lt"/>
                </a:rPr>
                <a:t>M</a:t>
              </a:r>
              <a:r>
                <a:rPr lang="it-IT" sz="2400" baseline="-25000" dirty="0">
                  <a:solidFill>
                    <a:srgbClr val="FFC000"/>
                  </a:solidFill>
                  <a:latin typeface="+mn-lt"/>
                </a:rPr>
                <a:t>1</a:t>
              </a:r>
              <a:r>
                <a:rPr lang="it-IT" sz="2400" baseline="-250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2400" dirty="0">
                  <a:latin typeface="+mn-lt"/>
                </a:rPr>
                <a:t>+ e</a:t>
              </a:r>
              <a:r>
                <a:rPr lang="it-IT" sz="2400" baseline="30000" dirty="0">
                  <a:latin typeface="+mn-lt"/>
                </a:rPr>
                <a:t>i</a:t>
              </a:r>
              <a:r>
                <a:rPr lang="it-IT" sz="2400" baseline="30000" dirty="0">
                  <a:latin typeface="Symbol" pitchFamily="18" charset="2"/>
                </a:rPr>
                <a:t>a</a:t>
              </a:r>
              <a:r>
                <a:rPr lang="it-IT" sz="1200" baseline="30000" dirty="0">
                  <a:latin typeface="+mn-lt"/>
                </a:rPr>
                <a:t>1</a:t>
              </a:r>
              <a:r>
                <a:rPr lang="it-IT" sz="2400" dirty="0">
                  <a:latin typeface="+mn-lt"/>
                </a:rPr>
                <a:t> | </a:t>
              </a:r>
              <a:r>
                <a:rPr lang="it-IT" sz="2400" i="1" dirty="0">
                  <a:solidFill>
                    <a:srgbClr val="008000"/>
                  </a:solidFill>
                  <a:latin typeface="+mn-lt"/>
                </a:rPr>
                <a:t>U</a:t>
              </a:r>
              <a:r>
                <a:rPr lang="it-IT" sz="2400" baseline="-25000" dirty="0">
                  <a:solidFill>
                    <a:srgbClr val="008000"/>
                  </a:solidFill>
                  <a:latin typeface="+mn-lt"/>
                </a:rPr>
                <a:t>e2 </a:t>
              </a:r>
              <a:r>
                <a:rPr lang="it-IT" sz="2400" dirty="0">
                  <a:latin typeface="+mn-lt"/>
                </a:rPr>
                <a:t>|</a:t>
              </a:r>
              <a:r>
                <a:rPr lang="it-IT" sz="2400" baseline="-25000" dirty="0">
                  <a:solidFill>
                    <a:srgbClr val="008000"/>
                  </a:solidFill>
                  <a:latin typeface="+mn-lt"/>
                </a:rPr>
                <a:t> </a:t>
              </a:r>
              <a:r>
                <a:rPr lang="it-IT" sz="2400" baseline="30000" dirty="0">
                  <a:latin typeface="+mn-lt"/>
                </a:rPr>
                <a:t>2</a:t>
              </a:r>
              <a:r>
                <a:rPr lang="it-IT" sz="2400" i="1" dirty="0">
                  <a:solidFill>
                    <a:srgbClr val="FFC000"/>
                  </a:solidFill>
                  <a:latin typeface="+mn-lt"/>
                </a:rPr>
                <a:t>M</a:t>
              </a:r>
              <a:r>
                <a:rPr lang="it-IT" sz="2400" baseline="-25000" dirty="0">
                  <a:solidFill>
                    <a:srgbClr val="FFC000"/>
                  </a:solidFill>
                  <a:latin typeface="+mn-lt"/>
                </a:rPr>
                <a:t>2</a:t>
              </a:r>
              <a:r>
                <a:rPr lang="it-IT" sz="2400" baseline="-250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2400" dirty="0">
                  <a:latin typeface="+mn-lt"/>
                </a:rPr>
                <a:t>+</a:t>
              </a:r>
              <a:r>
                <a:rPr lang="it-IT" sz="24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2400" dirty="0">
                  <a:latin typeface="+mn-lt"/>
                </a:rPr>
                <a:t>e</a:t>
              </a:r>
              <a:r>
                <a:rPr lang="it-IT" sz="2400" baseline="30000" dirty="0">
                  <a:latin typeface="+mn-lt"/>
                </a:rPr>
                <a:t>i</a:t>
              </a:r>
              <a:r>
                <a:rPr lang="it-IT" sz="2400" baseline="30000" dirty="0">
                  <a:latin typeface="Symbol" pitchFamily="18" charset="2"/>
                </a:rPr>
                <a:t>a</a:t>
              </a:r>
              <a:r>
                <a:rPr lang="it-IT" sz="1200" baseline="30000" dirty="0">
                  <a:latin typeface="+mn-lt"/>
                </a:rPr>
                <a:t>2</a:t>
              </a:r>
              <a:r>
                <a:rPr lang="it-IT" sz="24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2400" dirty="0">
                  <a:latin typeface="+mn-lt"/>
                </a:rPr>
                <a:t>|</a:t>
              </a:r>
              <a:r>
                <a:rPr lang="it-IT" sz="2400" i="1" dirty="0">
                  <a:solidFill>
                    <a:srgbClr val="008000"/>
                  </a:solidFill>
                  <a:latin typeface="+mn-lt"/>
                </a:rPr>
                <a:t>U</a:t>
              </a:r>
              <a:r>
                <a:rPr lang="it-IT" sz="2400" baseline="-25000" dirty="0">
                  <a:solidFill>
                    <a:srgbClr val="008000"/>
                  </a:solidFill>
                  <a:latin typeface="+mn-lt"/>
                </a:rPr>
                <a:t>e3 </a:t>
              </a:r>
              <a:r>
                <a:rPr lang="it-IT" sz="2400" dirty="0">
                  <a:latin typeface="+mn-lt"/>
                </a:rPr>
                <a:t>|</a:t>
              </a:r>
              <a:r>
                <a:rPr lang="it-IT" sz="2400" baseline="-25000" dirty="0">
                  <a:solidFill>
                    <a:srgbClr val="008000"/>
                  </a:solidFill>
                  <a:latin typeface="+mn-lt"/>
                </a:rPr>
                <a:t> </a:t>
              </a:r>
              <a:r>
                <a:rPr lang="it-IT" sz="2400" baseline="30000" dirty="0">
                  <a:latin typeface="+mn-lt"/>
                </a:rPr>
                <a:t>2</a:t>
              </a:r>
              <a:r>
                <a:rPr lang="it-IT" sz="2400" i="1" dirty="0">
                  <a:solidFill>
                    <a:srgbClr val="FFC000"/>
                  </a:solidFill>
                  <a:latin typeface="+mn-lt"/>
                </a:rPr>
                <a:t>M</a:t>
              </a:r>
              <a:r>
                <a:rPr lang="it-IT" sz="2400" baseline="-25000" dirty="0">
                  <a:solidFill>
                    <a:srgbClr val="FFC000"/>
                  </a:solidFill>
                  <a:latin typeface="+mn-lt"/>
                </a:rPr>
                <a:t>3</a:t>
              </a:r>
              <a:r>
                <a:rPr lang="it-IT" sz="2400" baseline="-250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3200" dirty="0">
                  <a:latin typeface="+mn-lt"/>
                </a:rPr>
                <a:t>|</a:t>
              </a: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 rot="5400000" flipV="1">
              <a:off x="2925" y="2840"/>
              <a:ext cx="726" cy="72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</p:grpSp>
      <p:sp>
        <p:nvSpPr>
          <p:cNvPr id="31" name="Line 37"/>
          <p:cNvSpPr>
            <a:spLocks noChangeShapeType="1"/>
          </p:cNvSpPr>
          <p:nvPr/>
        </p:nvSpPr>
        <p:spPr bwMode="auto">
          <a:xfrm>
            <a:off x="5508625" y="422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>
              <a:latin typeface="+mn-lt"/>
            </a:endParaRPr>
          </a:p>
        </p:txBody>
      </p:sp>
      <p:grpSp>
        <p:nvGrpSpPr>
          <p:cNvPr id="32" name="Group 42"/>
          <p:cNvGrpSpPr>
            <a:grpSpLocks/>
          </p:cNvGrpSpPr>
          <p:nvPr/>
        </p:nvGrpSpPr>
        <p:grpSpPr bwMode="auto">
          <a:xfrm>
            <a:off x="2267744" y="3056261"/>
            <a:ext cx="6553200" cy="2879726"/>
            <a:chOff x="884" y="1971"/>
            <a:chExt cx="4128" cy="1814"/>
          </a:xfrm>
        </p:grpSpPr>
        <p:grpSp>
          <p:nvGrpSpPr>
            <p:cNvPr id="33" name="Group 31"/>
            <p:cNvGrpSpPr>
              <a:grpSpLocks/>
            </p:cNvGrpSpPr>
            <p:nvPr/>
          </p:nvGrpSpPr>
          <p:grpSpPr bwMode="auto">
            <a:xfrm>
              <a:off x="884" y="2069"/>
              <a:ext cx="4128" cy="1361"/>
              <a:chOff x="748" y="618"/>
              <a:chExt cx="4128" cy="1361"/>
            </a:xfrm>
          </p:grpSpPr>
          <p:pic>
            <p:nvPicPr>
              <p:cNvPr id="43" name="Picture 2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873" t="12161" r="11497" b="52322"/>
              <a:stretch>
                <a:fillRect/>
              </a:stretch>
            </p:blipFill>
            <p:spPr bwMode="auto">
              <a:xfrm>
                <a:off x="748" y="618"/>
                <a:ext cx="4128" cy="1361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44" name="Text Box 30"/>
              <p:cNvSpPr txBox="1">
                <a:spLocks noChangeArrowheads="1"/>
              </p:cNvSpPr>
              <p:nvPr/>
            </p:nvSpPr>
            <p:spPr bwMode="auto">
              <a:xfrm>
                <a:off x="3865" y="774"/>
                <a:ext cx="532" cy="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+mn-lt"/>
                  </a:rPr>
                  <a:t>&lt; 0.2</a:t>
                </a:r>
                <a:endParaRPr lang="it-IT" sz="2400">
                  <a:latin typeface="+mn-lt"/>
                </a:endParaRPr>
              </a:p>
            </p:txBody>
          </p:sp>
        </p:grpSp>
        <p:grpSp>
          <p:nvGrpSpPr>
            <p:cNvPr id="34" name="Group 36"/>
            <p:cNvGrpSpPr>
              <a:grpSpLocks/>
            </p:cNvGrpSpPr>
            <p:nvPr/>
          </p:nvGrpSpPr>
          <p:grpSpPr bwMode="auto">
            <a:xfrm>
              <a:off x="1338" y="1989"/>
              <a:ext cx="1750" cy="1751"/>
              <a:chOff x="1338" y="1989"/>
              <a:chExt cx="1750" cy="1751"/>
            </a:xfrm>
          </p:grpSpPr>
          <p:sp>
            <p:nvSpPr>
              <p:cNvPr id="41" name="Oval 32"/>
              <p:cNvSpPr>
                <a:spLocks noChangeArrowheads="1"/>
              </p:cNvSpPr>
              <p:nvPr/>
            </p:nvSpPr>
            <p:spPr bwMode="auto">
              <a:xfrm>
                <a:off x="2272" y="1989"/>
                <a:ext cx="816" cy="680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latin typeface="+mn-lt"/>
                </a:endParaRPr>
              </a:p>
            </p:txBody>
          </p:sp>
          <p:sp>
            <p:nvSpPr>
              <p:cNvPr id="42" name="Line 35"/>
              <p:cNvSpPr>
                <a:spLocks noChangeShapeType="1"/>
              </p:cNvSpPr>
              <p:nvPr/>
            </p:nvSpPr>
            <p:spPr bwMode="auto">
              <a:xfrm flipH="1">
                <a:off x="1338" y="2660"/>
                <a:ext cx="1316" cy="108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>
                  <a:latin typeface="+mn-lt"/>
                </a:endParaRPr>
              </a:p>
            </p:txBody>
          </p:sp>
        </p:grpSp>
        <p:grpSp>
          <p:nvGrpSpPr>
            <p:cNvPr id="35" name="Group 41"/>
            <p:cNvGrpSpPr>
              <a:grpSpLocks/>
            </p:cNvGrpSpPr>
            <p:nvPr/>
          </p:nvGrpSpPr>
          <p:grpSpPr bwMode="auto">
            <a:xfrm>
              <a:off x="2744" y="1971"/>
              <a:ext cx="1179" cy="1769"/>
              <a:chOff x="2744" y="1971"/>
              <a:chExt cx="1179" cy="1769"/>
            </a:xfrm>
          </p:grpSpPr>
          <p:sp>
            <p:nvSpPr>
              <p:cNvPr id="39" name="Oval 33"/>
              <p:cNvSpPr>
                <a:spLocks noChangeArrowheads="1"/>
              </p:cNvSpPr>
              <p:nvPr/>
            </p:nvSpPr>
            <p:spPr bwMode="auto">
              <a:xfrm>
                <a:off x="3107" y="1971"/>
                <a:ext cx="816" cy="680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latin typeface="+mn-lt"/>
                </a:endParaRPr>
              </a:p>
            </p:txBody>
          </p:sp>
          <p:sp>
            <p:nvSpPr>
              <p:cNvPr id="40" name="Line 38"/>
              <p:cNvSpPr>
                <a:spLocks noChangeShapeType="1"/>
              </p:cNvSpPr>
              <p:nvPr/>
            </p:nvSpPr>
            <p:spPr bwMode="auto">
              <a:xfrm flipH="1">
                <a:off x="2744" y="2651"/>
                <a:ext cx="771" cy="108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>
                  <a:latin typeface="+mn-lt"/>
                </a:endParaRPr>
              </a:p>
            </p:txBody>
          </p:sp>
        </p:grpSp>
        <p:grpSp>
          <p:nvGrpSpPr>
            <p:cNvPr id="36" name="Group 40"/>
            <p:cNvGrpSpPr>
              <a:grpSpLocks/>
            </p:cNvGrpSpPr>
            <p:nvPr/>
          </p:nvGrpSpPr>
          <p:grpSpPr bwMode="auto">
            <a:xfrm>
              <a:off x="3987" y="2115"/>
              <a:ext cx="544" cy="1670"/>
              <a:chOff x="3987" y="2115"/>
              <a:chExt cx="544" cy="1670"/>
            </a:xfrm>
          </p:grpSpPr>
          <p:sp>
            <p:nvSpPr>
              <p:cNvPr id="37" name="Oval 34"/>
              <p:cNvSpPr>
                <a:spLocks noChangeArrowheads="1"/>
              </p:cNvSpPr>
              <p:nvPr/>
            </p:nvSpPr>
            <p:spPr bwMode="auto">
              <a:xfrm>
                <a:off x="3987" y="2115"/>
                <a:ext cx="544" cy="472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latin typeface="+mn-lt"/>
                </a:endParaRPr>
              </a:p>
            </p:txBody>
          </p:sp>
          <p:sp>
            <p:nvSpPr>
              <p:cNvPr id="38" name="Line 39"/>
              <p:cNvSpPr>
                <a:spLocks noChangeShapeType="1"/>
              </p:cNvSpPr>
              <p:nvPr/>
            </p:nvSpPr>
            <p:spPr bwMode="auto">
              <a:xfrm flipH="1">
                <a:off x="4105" y="2569"/>
                <a:ext cx="181" cy="121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>
                  <a:latin typeface="+mn-lt"/>
                </a:endParaRPr>
              </a:p>
            </p:txBody>
          </p:sp>
        </p:grpSp>
      </p:grp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0" y="125760"/>
            <a:ext cx="9145016" cy="11430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The mass mechanism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403648" y="1165626"/>
            <a:ext cx="6336704" cy="525658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9776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The neutrino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mass pattern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75717" y="1124744"/>
            <a:ext cx="6137022" cy="5297466"/>
            <a:chOff x="633420" y="1443902"/>
            <a:chExt cx="6137022" cy="5297466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1556792"/>
              <a:ext cx="5798842" cy="518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1646524" y="1689519"/>
              <a:ext cx="405502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3420" y="1443902"/>
              <a:ext cx="7729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b="1" dirty="0">
                  <a:solidFill>
                    <a:srgbClr val="FFC000"/>
                  </a:solidFill>
                  <a:sym typeface="Symbol" pitchFamily="18" charset="2"/>
                </a:rPr>
                <a:t></a:t>
              </a:r>
              <a:r>
                <a:rPr lang="it-IT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M</a:t>
              </a:r>
              <a:r>
                <a:rPr lang="it-IT" b="1" baseline="-25000" dirty="0" smtClean="0">
                  <a:solidFill>
                    <a:srgbClr val="FFC000"/>
                  </a:solidFill>
                  <a:latin typeface="Symbol" pitchFamily="18" charset="2"/>
                  <a:sym typeface="Symbol" pitchFamily="18" charset="2"/>
                </a:rPr>
                <a:t>bb</a:t>
              </a:r>
              <a:r>
                <a:rPr lang="it-IT" b="1" dirty="0">
                  <a:solidFill>
                    <a:srgbClr val="FFC000"/>
                  </a:solidFill>
                  <a:sym typeface="Symbol" pitchFamily="18" charset="2"/>
                </a:rPr>
                <a:t></a:t>
              </a:r>
              <a:r>
                <a:rPr lang="it-IT" b="1" dirty="0">
                  <a:solidFill>
                    <a:srgbClr val="FFC000"/>
                  </a:solidFill>
                </a:rPr>
                <a:t> </a:t>
              </a:r>
              <a:endParaRPr lang="it-IT" b="1" dirty="0" smtClean="0">
                <a:solidFill>
                  <a:srgbClr val="FFC000"/>
                </a:solidFill>
              </a:endParaRPr>
            </a:p>
            <a:p>
              <a:pPr algn="ctr"/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[</a:t>
              </a:r>
              <a:r>
                <a:rPr lang="en-GB" b="1" dirty="0" err="1" smtClean="0">
                  <a:solidFill>
                    <a:srgbClr val="FFC000"/>
                  </a:solidFill>
                  <a:latin typeface="+mn-lt"/>
                </a:rPr>
                <a:t>eV</a:t>
              </a:r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]</a:t>
              </a:r>
              <a:endParaRPr lang="it-IT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8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62068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772816"/>
            <a:ext cx="77957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Introduction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Why Double Beta Decay is important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Challenges in front of us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Technologies and experiments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Looking into the crystal ball</a:t>
            </a:r>
            <a:endParaRPr lang="it-IT" sz="32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51459" y="1165626"/>
            <a:ext cx="6336704" cy="525658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9776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Three hurdles to leap over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1202" y="1124744"/>
            <a:ext cx="6137022" cy="5297466"/>
            <a:chOff x="633420" y="1443902"/>
            <a:chExt cx="6137022" cy="5297466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1556792"/>
              <a:ext cx="5798842" cy="518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1646524" y="1689519"/>
              <a:ext cx="405502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3420" y="1443902"/>
              <a:ext cx="7729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b="1" dirty="0">
                  <a:solidFill>
                    <a:srgbClr val="FFC000"/>
                  </a:solidFill>
                  <a:sym typeface="Symbol" pitchFamily="18" charset="2"/>
                </a:rPr>
                <a:t></a:t>
              </a:r>
              <a:r>
                <a:rPr lang="it-IT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M</a:t>
              </a:r>
              <a:r>
                <a:rPr lang="it-IT" b="1" baseline="-25000" dirty="0" smtClean="0">
                  <a:solidFill>
                    <a:srgbClr val="FFC000"/>
                  </a:solidFill>
                  <a:latin typeface="Symbol" pitchFamily="18" charset="2"/>
                  <a:sym typeface="Symbol" pitchFamily="18" charset="2"/>
                </a:rPr>
                <a:t>bb</a:t>
              </a:r>
              <a:r>
                <a:rPr lang="it-IT" b="1" dirty="0">
                  <a:solidFill>
                    <a:srgbClr val="FFC000"/>
                  </a:solidFill>
                  <a:sym typeface="Symbol" pitchFamily="18" charset="2"/>
                </a:rPr>
                <a:t></a:t>
              </a:r>
              <a:r>
                <a:rPr lang="it-IT" b="1" dirty="0">
                  <a:solidFill>
                    <a:srgbClr val="FFC000"/>
                  </a:solidFill>
                </a:rPr>
                <a:t> </a:t>
              </a:r>
              <a:endParaRPr lang="it-IT" b="1" dirty="0" smtClean="0">
                <a:solidFill>
                  <a:srgbClr val="FFC000"/>
                </a:solidFill>
              </a:endParaRPr>
            </a:p>
            <a:p>
              <a:pPr algn="ctr"/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[</a:t>
              </a:r>
              <a:r>
                <a:rPr lang="en-GB" b="1" dirty="0" err="1" smtClean="0">
                  <a:solidFill>
                    <a:srgbClr val="FFC000"/>
                  </a:solidFill>
                  <a:latin typeface="+mn-lt"/>
                </a:rPr>
                <a:t>eV</a:t>
              </a:r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]</a:t>
              </a:r>
              <a:endParaRPr lang="it-IT" dirty="0">
                <a:latin typeface="+mn-lt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99592" y="1268760"/>
            <a:ext cx="7848872" cy="1481042"/>
            <a:chOff x="899592" y="1268760"/>
            <a:chExt cx="7848872" cy="1481042"/>
          </a:xfrm>
        </p:grpSpPr>
        <p:grpSp>
          <p:nvGrpSpPr>
            <p:cNvPr id="55" name="Group 54"/>
            <p:cNvGrpSpPr/>
            <p:nvPr/>
          </p:nvGrpSpPr>
          <p:grpSpPr>
            <a:xfrm>
              <a:off x="899592" y="1268760"/>
              <a:ext cx="7848872" cy="1481042"/>
              <a:chOff x="899592" y="1268760"/>
              <a:chExt cx="7848872" cy="148104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899592" y="1453658"/>
                <a:ext cx="6492008" cy="1296144"/>
                <a:chOff x="816295" y="1700808"/>
                <a:chExt cx="6492008" cy="1296144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816295" y="1700808"/>
                  <a:ext cx="6492008" cy="1296144"/>
                  <a:chOff x="816295" y="1700808"/>
                  <a:chExt cx="6492008" cy="1296144"/>
                </a:xfrm>
              </p:grpSpPr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816295" y="2033996"/>
                    <a:ext cx="6480720" cy="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599116" y="1979548"/>
                    <a:ext cx="18261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b="1" dirty="0" err="1" smtClean="0">
                        <a:solidFill>
                          <a:srgbClr val="FFC000"/>
                        </a:solidFill>
                        <a:latin typeface="+mn-lt"/>
                      </a:rPr>
                      <a:t>Klapdor’s</a:t>
                    </a:r>
                    <a:r>
                      <a:rPr lang="en-GB" b="1" dirty="0" smtClean="0">
                        <a:solidFill>
                          <a:srgbClr val="FFC000"/>
                        </a:solidFill>
                        <a:latin typeface="+mn-lt"/>
                      </a:rPr>
                      <a:t> claim</a:t>
                    </a:r>
                    <a:endParaRPr lang="it-IT" b="1" dirty="0">
                      <a:solidFill>
                        <a:srgbClr val="FFC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834598" y="1700808"/>
                    <a:ext cx="6473705" cy="1296144"/>
                  </a:xfrm>
                  <a:prstGeom prst="rect">
                    <a:avLst/>
                  </a:prstGeom>
                  <a:solidFill>
                    <a:srgbClr val="FFC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</p:grpSp>
            <p:sp>
              <p:nvSpPr>
                <p:cNvPr id="33" name="TextBox 32"/>
                <p:cNvSpPr txBox="1"/>
                <p:nvPr/>
              </p:nvSpPr>
              <p:spPr>
                <a:xfrm>
                  <a:off x="2265712" y="2245002"/>
                  <a:ext cx="10214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>
                      <a:solidFill>
                        <a:srgbClr val="FFC000"/>
                      </a:solidFill>
                      <a:latin typeface="+mn-lt"/>
                    </a:rPr>
                    <a:t>95% </a:t>
                  </a:r>
                  <a:r>
                    <a:rPr lang="en-GB" dirty="0" err="1" smtClean="0">
                      <a:solidFill>
                        <a:srgbClr val="FFC000"/>
                      </a:solidFill>
                      <a:latin typeface="+mn-lt"/>
                    </a:rPr>
                    <a:t>c.l</a:t>
                  </a:r>
                  <a:r>
                    <a:rPr lang="en-GB" dirty="0" smtClean="0">
                      <a:solidFill>
                        <a:srgbClr val="FFC000"/>
                      </a:solidFill>
                      <a:latin typeface="+mn-lt"/>
                    </a:rPr>
                    <a:t>.</a:t>
                  </a:r>
                  <a:endParaRPr lang="it-IT" dirty="0">
                    <a:solidFill>
                      <a:srgbClr val="FFC000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7596336" y="1268760"/>
                <a:ext cx="1152128" cy="1008112"/>
                <a:chOff x="7524328" y="1268760"/>
                <a:chExt cx="1152128" cy="1008112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7524328" y="1268760"/>
                  <a:ext cx="1152128" cy="10081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7539891" y="1380117"/>
                  <a:ext cx="1134227" cy="854340"/>
                  <a:chOff x="7641492" y="1638556"/>
                  <a:chExt cx="1134227" cy="854340"/>
                </a:xfrm>
              </p:grpSpPr>
              <p:pic>
                <p:nvPicPr>
                  <p:cNvPr id="3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b="57692"/>
                  <a:stretch>
                    <a:fillRect/>
                  </a:stretch>
                </p:blipFill>
                <p:spPr bwMode="auto">
                  <a:xfrm>
                    <a:off x="7641492" y="1638556"/>
                    <a:ext cx="1127212" cy="792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t="73077"/>
                  <a:stretch>
                    <a:fillRect/>
                  </a:stretch>
                </p:blipFill>
                <p:spPr bwMode="auto">
                  <a:xfrm>
                    <a:off x="7648507" y="1988840"/>
                    <a:ext cx="1127212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56323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897515" y="1352057"/>
                  <a:ext cx="526309" cy="88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2" name="TextBox 51"/>
              <p:cNvSpPr txBox="1"/>
              <p:nvPr/>
            </p:nvSpPr>
            <p:spPr>
              <a:xfrm>
                <a:off x="4572000" y="1401487"/>
                <a:ext cx="283122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latin typeface="+mn-lt"/>
                  </a:rPr>
                  <a:t>100-1000 counts/y/ton</a:t>
                </a:r>
                <a:endParaRPr lang="it-IT" b="1" dirty="0">
                  <a:latin typeface="+mn-lt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388265" y="1740946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400 </a:t>
              </a:r>
              <a:r>
                <a:rPr lang="en-GB" b="1" dirty="0" err="1" smtClean="0">
                  <a:solidFill>
                    <a:srgbClr val="FFC000"/>
                  </a:solidFill>
                  <a:latin typeface="+mn-lt"/>
                </a:rPr>
                <a:t>meV</a:t>
              </a:r>
              <a:endParaRPr lang="it-IT" b="1" dirty="0">
                <a:solidFill>
                  <a:srgbClr val="FFC000"/>
                </a:solidFill>
                <a:latin typeface="+mn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22170" y="2564904"/>
            <a:ext cx="7826294" cy="1440160"/>
            <a:chOff x="922170" y="2564904"/>
            <a:chExt cx="7826294" cy="1440160"/>
          </a:xfrm>
        </p:grpSpPr>
        <p:grpSp>
          <p:nvGrpSpPr>
            <p:cNvPr id="56" name="Group 55"/>
            <p:cNvGrpSpPr/>
            <p:nvPr/>
          </p:nvGrpSpPr>
          <p:grpSpPr>
            <a:xfrm>
              <a:off x="922170" y="2564904"/>
              <a:ext cx="7826294" cy="1440160"/>
              <a:chOff x="922170" y="2564904"/>
              <a:chExt cx="7826294" cy="144016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922170" y="3231280"/>
                <a:ext cx="6480720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>
                <a:off x="7596336" y="2564904"/>
                <a:ext cx="1152128" cy="1440160"/>
                <a:chOff x="7524328" y="2636912"/>
                <a:chExt cx="1152128" cy="1440160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7524328" y="2636912"/>
                  <a:ext cx="1152128" cy="1440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7535617" y="2666505"/>
                  <a:ext cx="1129148" cy="1369685"/>
                  <a:chOff x="7549244" y="2923411"/>
                  <a:chExt cx="1129148" cy="1369685"/>
                </a:xfrm>
              </p:grpSpPr>
              <p:pic>
                <p:nvPicPr>
                  <p:cNvPr id="3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b="53846"/>
                  <a:stretch>
                    <a:fillRect/>
                  </a:stretch>
                </p:blipFill>
                <p:spPr bwMode="auto">
                  <a:xfrm>
                    <a:off x="7549244" y="2923411"/>
                    <a:ext cx="1127212" cy="8640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t="73077"/>
                  <a:stretch>
                    <a:fillRect/>
                  </a:stretch>
                </p:blipFill>
                <p:spPr bwMode="auto">
                  <a:xfrm>
                    <a:off x="7551180" y="3789040"/>
                    <a:ext cx="1127212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44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888642" y="3136694"/>
                  <a:ext cx="526309" cy="88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3" name="TextBox 52"/>
              <p:cNvSpPr txBox="1"/>
              <p:nvPr/>
            </p:nvSpPr>
            <p:spPr>
              <a:xfrm>
                <a:off x="5030900" y="2841647"/>
                <a:ext cx="236635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latin typeface="+mn-lt"/>
                  </a:rPr>
                  <a:t>0.5-5 counts/y/ton</a:t>
                </a:r>
                <a:endParaRPr lang="it-IT" b="1" dirty="0">
                  <a:latin typeface="+mn-lt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464367" y="3181106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20 </a:t>
              </a:r>
              <a:r>
                <a:rPr lang="en-GB" b="1" dirty="0" err="1" smtClean="0">
                  <a:solidFill>
                    <a:srgbClr val="FFC000"/>
                  </a:solidFill>
                  <a:latin typeface="+mn-lt"/>
                </a:rPr>
                <a:t>meV</a:t>
              </a:r>
              <a:endParaRPr lang="it-IT" b="1" dirty="0">
                <a:solidFill>
                  <a:srgbClr val="FFC000"/>
                </a:solidFill>
                <a:latin typeface="+mn-l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49022" y="4149080"/>
            <a:ext cx="7799442" cy="1913090"/>
            <a:chOff x="949022" y="4149080"/>
            <a:chExt cx="7799442" cy="1913090"/>
          </a:xfrm>
        </p:grpSpPr>
        <p:grpSp>
          <p:nvGrpSpPr>
            <p:cNvPr id="57" name="Group 56"/>
            <p:cNvGrpSpPr/>
            <p:nvPr/>
          </p:nvGrpSpPr>
          <p:grpSpPr>
            <a:xfrm>
              <a:off x="949022" y="4149080"/>
              <a:ext cx="7799442" cy="1913090"/>
              <a:chOff x="949022" y="4149080"/>
              <a:chExt cx="7799442" cy="191309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949022" y="4538713"/>
                <a:ext cx="6480720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/>
              <p:cNvGrpSpPr/>
              <p:nvPr/>
            </p:nvGrpSpPr>
            <p:grpSpPr>
              <a:xfrm>
                <a:off x="7596336" y="4149080"/>
                <a:ext cx="1152128" cy="1913090"/>
                <a:chOff x="7596336" y="4365104"/>
                <a:chExt cx="1152128" cy="1913090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7596336" y="4365104"/>
                  <a:ext cx="1152128" cy="19060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56322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609963" y="4405986"/>
                  <a:ext cx="1127212" cy="1872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877353" y="5377490"/>
                  <a:ext cx="526309" cy="88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4" name="TextBox 53"/>
              <p:cNvSpPr txBox="1"/>
              <p:nvPr/>
            </p:nvSpPr>
            <p:spPr>
              <a:xfrm>
                <a:off x="4355976" y="4149080"/>
                <a:ext cx="3058851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latin typeface="+mn-lt"/>
                  </a:rPr>
                  <a:t>0.1-1 counts/y/(100 ton)</a:t>
                </a:r>
                <a:endParaRPr lang="it-IT" b="1" dirty="0">
                  <a:latin typeface="+mn-lt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1403648" y="4509120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C000"/>
                  </a:solidFill>
                  <a:latin typeface="+mn-lt"/>
                </a:rPr>
                <a:t>1 </a:t>
              </a:r>
              <a:r>
                <a:rPr lang="en-GB" b="1" dirty="0" err="1" smtClean="0">
                  <a:solidFill>
                    <a:srgbClr val="FFC000"/>
                  </a:solidFill>
                  <a:latin typeface="+mn-lt"/>
                </a:rPr>
                <a:t>meV</a:t>
              </a:r>
              <a:endParaRPr lang="it-IT" b="1" dirty="0">
                <a:solidFill>
                  <a:srgbClr val="FFC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9776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The first leap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look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s easy but for the moment nobody did it…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7439025" cy="45815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44487" y="3019530"/>
            <a:ext cx="360040" cy="183600"/>
          </a:xfrm>
          <a:prstGeom prst="rect">
            <a:avLst/>
          </a:prstGeom>
          <a:solidFill>
            <a:srgbClr val="FF3F4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3215137" y="3443514"/>
            <a:ext cx="360040" cy="183600"/>
          </a:xfrm>
          <a:prstGeom prst="rect">
            <a:avLst/>
          </a:prstGeom>
          <a:solidFill>
            <a:srgbClr val="FF3F4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own Arrow 7"/>
          <p:cNvSpPr/>
          <p:nvPr/>
        </p:nvSpPr>
        <p:spPr>
          <a:xfrm rot="10800000">
            <a:off x="4094797" y="4876174"/>
            <a:ext cx="288032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Down Arrow 8"/>
          <p:cNvSpPr/>
          <p:nvPr/>
        </p:nvSpPr>
        <p:spPr>
          <a:xfrm rot="10800000">
            <a:off x="5042190" y="2780928"/>
            <a:ext cx="288032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784604" y="620536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+mn-lt"/>
              </a:rPr>
              <a:t>A. Faessler et al., Phys. Rev. D79,053001(2009)</a:t>
            </a:r>
            <a:endParaRPr lang="it-IT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95536" y="1988840"/>
            <a:ext cx="8289924" cy="1350963"/>
            <a:chOff x="295" y="783"/>
            <a:chExt cx="5222" cy="851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95" y="783"/>
              <a:ext cx="385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dirty="0">
                  <a:solidFill>
                    <a:schemeClr val="bg1"/>
                  </a:solidFill>
                  <a:latin typeface="+mn-lt"/>
                </a:rPr>
                <a:t>To start to explore the inverted hierarchy region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279" y="1343"/>
              <a:ext cx="4238" cy="291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>
                  <a:solidFill>
                    <a:schemeClr val="tx2"/>
                  </a:solidFill>
                  <a:latin typeface="+mn-lt"/>
                </a:rPr>
                <a:t>Sensitivity at the level of  1-10 counts / y ton</a:t>
              </a:r>
            </a:p>
          </p:txBody>
        </p:sp>
        <p:cxnSp>
          <p:nvCxnSpPr>
            <p:cNvPr id="7" name="AutoShape 6"/>
            <p:cNvCxnSpPr>
              <a:cxnSpLocks noChangeShapeType="1"/>
              <a:stCxn id="5" idx="1"/>
              <a:endCxn id="6" idx="1"/>
            </p:cNvCxnSpPr>
            <p:nvPr/>
          </p:nvCxnSpPr>
          <p:spPr bwMode="auto">
            <a:xfrm rot="10800000" flipH="1" flipV="1">
              <a:off x="295" y="909"/>
              <a:ext cx="984" cy="579"/>
            </a:xfrm>
            <a:prstGeom prst="bentConnector3">
              <a:avLst>
                <a:gd name="adj1" fmla="val -14634"/>
              </a:avLst>
            </a:prstGeom>
            <a:noFill/>
            <a:ln w="9525">
              <a:solidFill>
                <a:srgbClr val="FFC000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5536" y="3573016"/>
            <a:ext cx="8367713" cy="1198563"/>
            <a:chOff x="295" y="1963"/>
            <a:chExt cx="5271" cy="755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95" y="1963"/>
              <a:ext cx="31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>
                  <a:solidFill>
                    <a:schemeClr val="bg1"/>
                  </a:solidFill>
                  <a:latin typeface="+mn-lt"/>
                </a:rPr>
                <a:t>To cover  the inverted hierarchy region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279" y="2427"/>
              <a:ext cx="4287" cy="291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dirty="0">
                  <a:solidFill>
                    <a:schemeClr val="tx2"/>
                  </a:solidFill>
                  <a:latin typeface="+mn-lt"/>
                </a:rPr>
                <a:t>Sensitivity at the level of 0.1 -1 counts / y ton</a:t>
              </a:r>
            </a:p>
          </p:txBody>
        </p:sp>
        <p:cxnSp>
          <p:nvCxnSpPr>
            <p:cNvPr id="11" name="AutoShape 10"/>
            <p:cNvCxnSpPr>
              <a:cxnSpLocks noChangeShapeType="1"/>
              <a:stCxn id="9" idx="1"/>
              <a:endCxn id="10" idx="1"/>
            </p:cNvCxnSpPr>
            <p:nvPr/>
          </p:nvCxnSpPr>
          <p:spPr bwMode="auto">
            <a:xfrm rot="10800000" flipH="1" flipV="1">
              <a:off x="295" y="2089"/>
              <a:ext cx="984" cy="483"/>
            </a:xfrm>
            <a:prstGeom prst="bentConnector3">
              <a:avLst>
                <a:gd name="adj1" fmla="val -14634"/>
              </a:avLst>
            </a:prstGeom>
            <a:noFill/>
            <a:ln w="9525">
              <a:solidFill>
                <a:srgbClr val="FFC000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5285" y="4911188"/>
            <a:ext cx="8966201" cy="1725613"/>
            <a:chOff x="16" y="2886"/>
            <a:chExt cx="5648" cy="1087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6" y="3372"/>
              <a:ext cx="5648" cy="6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2800" dirty="0">
                  <a:solidFill>
                    <a:schemeClr val="tx2"/>
                  </a:solidFill>
                  <a:latin typeface="+mn-lt"/>
                </a:rPr>
                <a:t>The order of magnitude of the target bakground is  </a:t>
              </a:r>
            </a:p>
            <a:p>
              <a:pPr algn="ctr"/>
              <a:r>
                <a:rPr lang="en-US" sz="2800" b="1" dirty="0">
                  <a:solidFill>
                    <a:srgbClr val="FFC000"/>
                  </a:solidFill>
                  <a:latin typeface="+mn-lt"/>
                </a:rPr>
                <a:t>~ </a:t>
              </a:r>
              <a:r>
                <a:rPr lang="it-IT" sz="2800" b="1" dirty="0">
                  <a:solidFill>
                    <a:srgbClr val="FFC000"/>
                  </a:solidFill>
                  <a:latin typeface="+mn-lt"/>
                </a:rPr>
                <a:t>1 counts / y ton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2789" y="2886"/>
              <a:ext cx="272" cy="363"/>
            </a:xfrm>
            <a:prstGeom prst="downArrow">
              <a:avLst>
                <a:gd name="adj1" fmla="val 50000"/>
                <a:gd name="adj2" fmla="val 33364"/>
              </a:avLst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67544" y="19776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Background demands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1196752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Present generation experiments, under commissioning or construction, aim at scrutinizing </a:t>
            </a:r>
            <a:r>
              <a:rPr lang="en-GB" dirty="0" err="1" smtClean="0">
                <a:solidFill>
                  <a:srgbClr val="FFC000"/>
                </a:solidFill>
                <a:latin typeface="+mn-lt"/>
              </a:rPr>
              <a:t>Klapdor’s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 claim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and possibly attacking the 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inverted hierarchy region</a:t>
            </a:r>
            <a:endParaRPr lang="it-IT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44513" y="1466781"/>
            <a:ext cx="71833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  </a:t>
            </a:r>
            <a:r>
              <a:rPr lang="en-US" sz="2800" dirty="0" smtClean="0">
                <a:solidFill>
                  <a:srgbClr val="FFC000"/>
                </a:solidFill>
                <a:latin typeface="+mn-lt"/>
              </a:rPr>
              <a:t>Natural </a:t>
            </a:r>
            <a:r>
              <a:rPr lang="en-US" sz="2800" dirty="0">
                <a:solidFill>
                  <a:srgbClr val="FFC000"/>
                </a:solidFill>
                <a:latin typeface="+mn-lt"/>
              </a:rPr>
              <a:t>radioactivity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of materials </a:t>
            </a:r>
          </a:p>
          <a:p>
            <a:pPr>
              <a:buClr>
                <a:srgbClr val="FFC000"/>
              </a:buClr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   (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source itself, surrounding structures)</a:t>
            </a:r>
            <a:endParaRPr lang="it-IT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44513" y="4448906"/>
            <a:ext cx="74639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  </a:t>
            </a:r>
            <a:r>
              <a:rPr lang="en-US" sz="2800" dirty="0">
                <a:solidFill>
                  <a:srgbClr val="FFC000"/>
                </a:solidFill>
                <a:latin typeface="+mn-lt"/>
              </a:rPr>
              <a:t>Cosmogenic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induced activity (long living)</a:t>
            </a:r>
            <a:endParaRPr lang="it-IT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44513" y="5724525"/>
            <a:ext cx="45624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  </a:t>
            </a:r>
            <a:r>
              <a:rPr lang="en-US" sz="2800" dirty="0">
                <a:solidFill>
                  <a:srgbClr val="FFC000"/>
                </a:solidFill>
                <a:latin typeface="+mn-lt"/>
              </a:rPr>
              <a:t>2 </a:t>
            </a:r>
            <a:r>
              <a:rPr lang="en-US" sz="2800" dirty="0">
                <a:solidFill>
                  <a:srgbClr val="FFC000"/>
                </a:solidFill>
                <a:latin typeface="Symbol" pitchFamily="18" charset="2"/>
              </a:rPr>
              <a:t>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Double Beta Decay</a:t>
            </a:r>
            <a:endParaRPr lang="it-IT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467544" y="188640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Background sources</a:t>
            </a: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611560" y="3173287"/>
            <a:ext cx="41104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  </a:t>
            </a:r>
            <a:r>
              <a:rPr lang="en-US" sz="2800" dirty="0" err="1" smtClean="0">
                <a:solidFill>
                  <a:srgbClr val="FFC000"/>
                </a:solidFill>
                <a:latin typeface="+mn-lt"/>
              </a:rPr>
              <a:t>Muons</a:t>
            </a:r>
            <a:r>
              <a:rPr lang="en-US" sz="2800" dirty="0" smtClean="0">
                <a:solidFill>
                  <a:srgbClr val="FFC000"/>
                </a:solidFill>
                <a:latin typeface="+mn-lt"/>
              </a:rPr>
              <a:t> and neutrons</a:t>
            </a:r>
            <a:endParaRPr lang="it-IT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62068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772816"/>
            <a:ext cx="77957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Introduction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Why Double Beta Decay is important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Challenges in front of us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Technologies and experiments</a:t>
            </a:r>
            <a:endParaRPr lang="en-GB" sz="3200" dirty="0" smtClean="0">
              <a:solidFill>
                <a:schemeClr val="accent3"/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Looking into the crystal ball</a:t>
            </a:r>
            <a:endParaRPr lang="it-IT" sz="3200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3588" y="934862"/>
            <a:ext cx="2164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Font typeface="Symbol" pitchFamily="18" charset="2"/>
              <a:buNone/>
            </a:pPr>
            <a:r>
              <a:rPr lang="en-US" sz="2000" dirty="0">
                <a:solidFill>
                  <a:srgbClr val="FFC000"/>
                </a:solidFill>
                <a:latin typeface="+mn-lt"/>
              </a:rPr>
              <a:t>Two approaches: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14400" y="1709562"/>
            <a:ext cx="3402014" cy="2452688"/>
            <a:chOff x="576" y="1016"/>
            <a:chExt cx="2143" cy="1545"/>
          </a:xfrm>
        </p:grpSpPr>
        <p:sp>
          <p:nvSpPr>
            <p:cNvPr id="6" name="Rectangle 5" descr="Diagonali larghe verso l'alto"/>
            <p:cNvSpPr>
              <a:spLocks noChangeArrowheads="1"/>
            </p:cNvSpPr>
            <p:nvPr/>
          </p:nvSpPr>
          <p:spPr bwMode="auto">
            <a:xfrm>
              <a:off x="932" y="1016"/>
              <a:ext cx="1488" cy="528"/>
            </a:xfrm>
            <a:prstGeom prst="rect">
              <a:avLst/>
            </a:prstGeom>
            <a:pattFill prst="wdUpDiag">
              <a:fgClr>
                <a:srgbClr val="CCECFF"/>
              </a:fgClr>
              <a:bgClr>
                <a:srgbClr val="FFCCFF"/>
              </a:bgClr>
            </a:patt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357" y="1016"/>
              <a:ext cx="542" cy="530"/>
              <a:chOff x="1769" y="2832"/>
              <a:chExt cx="542" cy="530"/>
            </a:xfrm>
          </p:grpSpPr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792" y="2888"/>
                <a:ext cx="296" cy="224"/>
              </a:xfrm>
              <a:custGeom>
                <a:avLst/>
                <a:gdLst/>
                <a:ahLst/>
                <a:cxnLst>
                  <a:cxn ang="0">
                    <a:pos x="72" y="224"/>
                  </a:cxn>
                  <a:cxn ang="0">
                    <a:pos x="176" y="184"/>
                  </a:cxn>
                  <a:cxn ang="0">
                    <a:pos x="192" y="160"/>
                  </a:cxn>
                  <a:cxn ang="0">
                    <a:pos x="0" y="120"/>
                  </a:cxn>
                  <a:cxn ang="0">
                    <a:pos x="72" y="120"/>
                  </a:cxn>
                  <a:cxn ang="0">
                    <a:pos x="128" y="96"/>
                  </a:cxn>
                  <a:cxn ang="0">
                    <a:pos x="176" y="64"/>
                  </a:cxn>
                  <a:cxn ang="0">
                    <a:pos x="232" y="120"/>
                  </a:cxn>
                  <a:cxn ang="0">
                    <a:pos x="240" y="56"/>
                  </a:cxn>
                  <a:cxn ang="0">
                    <a:pos x="256" y="0"/>
                  </a:cxn>
                  <a:cxn ang="0">
                    <a:pos x="296" y="8"/>
                  </a:cxn>
                </a:cxnLst>
                <a:rect l="0" t="0" r="r" b="b"/>
                <a:pathLst>
                  <a:path w="296" h="224">
                    <a:moveTo>
                      <a:pt x="72" y="224"/>
                    </a:moveTo>
                    <a:cubicBezTo>
                      <a:pt x="108" y="206"/>
                      <a:pt x="143" y="206"/>
                      <a:pt x="176" y="184"/>
                    </a:cubicBezTo>
                    <a:cubicBezTo>
                      <a:pt x="181" y="176"/>
                      <a:pt x="197" y="168"/>
                      <a:pt x="192" y="160"/>
                    </a:cubicBezTo>
                    <a:cubicBezTo>
                      <a:pt x="160" y="104"/>
                      <a:pt x="23" y="121"/>
                      <a:pt x="0" y="120"/>
                    </a:cubicBezTo>
                    <a:cubicBezTo>
                      <a:pt x="17" y="70"/>
                      <a:pt x="41" y="99"/>
                      <a:pt x="72" y="120"/>
                    </a:cubicBezTo>
                    <a:cubicBezTo>
                      <a:pt x="97" y="112"/>
                      <a:pt x="103" y="111"/>
                      <a:pt x="128" y="96"/>
                    </a:cubicBezTo>
                    <a:cubicBezTo>
                      <a:pt x="144" y="86"/>
                      <a:pt x="176" y="64"/>
                      <a:pt x="176" y="64"/>
                    </a:cubicBezTo>
                    <a:cubicBezTo>
                      <a:pt x="202" y="103"/>
                      <a:pt x="183" y="108"/>
                      <a:pt x="232" y="120"/>
                    </a:cubicBezTo>
                    <a:cubicBezTo>
                      <a:pt x="263" y="89"/>
                      <a:pt x="282" y="84"/>
                      <a:pt x="240" y="56"/>
                    </a:cubicBezTo>
                    <a:cubicBezTo>
                      <a:pt x="219" y="25"/>
                      <a:pt x="219" y="12"/>
                      <a:pt x="256" y="0"/>
                    </a:cubicBezTo>
                    <a:cubicBezTo>
                      <a:pt x="269" y="3"/>
                      <a:pt x="296" y="8"/>
                      <a:pt x="296" y="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769" y="3112"/>
                <a:ext cx="370" cy="17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47" y="56"/>
                  </a:cxn>
                  <a:cxn ang="0">
                    <a:pos x="63" y="120"/>
                  </a:cxn>
                  <a:cxn ang="0">
                    <a:pos x="159" y="104"/>
                  </a:cxn>
                  <a:cxn ang="0">
                    <a:pos x="207" y="80"/>
                  </a:cxn>
                  <a:cxn ang="0">
                    <a:pos x="295" y="112"/>
                  </a:cxn>
                  <a:cxn ang="0">
                    <a:pos x="343" y="56"/>
                  </a:cxn>
                  <a:cxn ang="0">
                    <a:pos x="351" y="136"/>
                  </a:cxn>
                  <a:cxn ang="0">
                    <a:pos x="327" y="160"/>
                  </a:cxn>
                </a:cxnLst>
                <a:rect l="0" t="0" r="r" b="b"/>
                <a:pathLst>
                  <a:path w="370" h="175">
                    <a:moveTo>
                      <a:pt x="103" y="0"/>
                    </a:moveTo>
                    <a:cubicBezTo>
                      <a:pt x="126" y="68"/>
                      <a:pt x="161" y="45"/>
                      <a:pt x="47" y="56"/>
                    </a:cubicBezTo>
                    <a:cubicBezTo>
                      <a:pt x="0" y="87"/>
                      <a:pt x="15" y="108"/>
                      <a:pt x="63" y="120"/>
                    </a:cubicBezTo>
                    <a:cubicBezTo>
                      <a:pt x="95" y="114"/>
                      <a:pt x="128" y="113"/>
                      <a:pt x="159" y="104"/>
                    </a:cubicBezTo>
                    <a:cubicBezTo>
                      <a:pt x="176" y="99"/>
                      <a:pt x="190" y="86"/>
                      <a:pt x="207" y="80"/>
                    </a:cubicBezTo>
                    <a:cubicBezTo>
                      <a:pt x="224" y="130"/>
                      <a:pt x="244" y="119"/>
                      <a:pt x="295" y="112"/>
                    </a:cubicBezTo>
                    <a:cubicBezTo>
                      <a:pt x="316" y="80"/>
                      <a:pt x="306" y="68"/>
                      <a:pt x="343" y="56"/>
                    </a:cubicBezTo>
                    <a:cubicBezTo>
                      <a:pt x="352" y="84"/>
                      <a:pt x="370" y="108"/>
                      <a:pt x="351" y="136"/>
                    </a:cubicBezTo>
                    <a:cubicBezTo>
                      <a:pt x="325" y="175"/>
                      <a:pt x="327" y="136"/>
                      <a:pt x="327" y="16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3" name="Oval 9"/>
              <p:cNvSpPr>
                <a:spLocks noChangeArrowheads="1"/>
              </p:cNvSpPr>
              <p:nvPr/>
            </p:nvSpPr>
            <p:spPr bwMode="auto">
              <a:xfrm>
                <a:off x="1824" y="30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2054" y="2832"/>
                <a:ext cx="20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e</a:t>
                </a:r>
                <a:r>
                  <a:rPr lang="en-US" sz="1400" baseline="30000" dirty="0">
                    <a:latin typeface="+mn-lt"/>
                  </a:rPr>
                  <a:t>-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2102" y="3168"/>
                <a:ext cx="20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+mn-lt"/>
                  </a:rPr>
                  <a:t>e</a:t>
                </a:r>
                <a:r>
                  <a:rPr lang="en-US" sz="1400" baseline="30000">
                    <a:latin typeface="+mn-lt"/>
                  </a:rPr>
                  <a:t>-</a:t>
                </a:r>
              </a:p>
            </p:txBody>
          </p:sp>
        </p:grp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799" y="1589"/>
              <a:ext cx="174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  <a:latin typeface="+mn-lt"/>
                </a:rPr>
                <a:t>Source </a:t>
              </a:r>
              <a:r>
                <a:rPr lang="en-US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 Detector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  <a:sym typeface="Symbol" pitchFamily="18" charset="2"/>
                </a:rPr>
                <a:t>(calorimetric technique)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576" y="1140"/>
              <a:ext cx="3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</a:t>
              </a:r>
              <a:endParaRPr lang="en-US" sz="3600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1008" y="1960"/>
              <a:ext cx="1711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 scintillation</a:t>
              </a:r>
            </a:p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 phonon-mediated detection</a:t>
              </a:r>
            </a:p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 solid-state devices</a:t>
              </a:r>
            </a:p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 </a:t>
              </a:r>
              <a:r>
                <a:rPr lang="en-US" sz="1400" dirty="0" smtClean="0">
                  <a:solidFill>
                    <a:schemeClr val="bg1"/>
                  </a:solidFill>
                  <a:latin typeface="+mn-lt"/>
                </a:rPr>
                <a:t>gaseous/</a:t>
              </a:r>
              <a:r>
                <a:rPr lang="en-US" sz="1400" dirty="0" err="1" smtClean="0">
                  <a:solidFill>
                    <a:schemeClr val="bg1"/>
                  </a:solidFill>
                  <a:latin typeface="+mn-lt"/>
                </a:rPr>
                <a:t>lquid</a:t>
              </a:r>
              <a:r>
                <a:rPr lang="en-US" sz="14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detectors</a:t>
              </a:r>
            </a:p>
          </p:txBody>
        </p:sp>
      </p:grp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3876502" y="1087262"/>
            <a:ext cx="5046663" cy="3608388"/>
            <a:chOff x="2685" y="624"/>
            <a:chExt cx="3179" cy="2273"/>
          </a:xfrm>
        </p:grpSpPr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3378" y="924"/>
              <a:ext cx="2171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</a:t>
              </a:r>
              <a:r>
                <a:rPr lang="en-US" sz="1600" dirty="0">
                  <a:solidFill>
                    <a:schemeClr val="bg1"/>
                  </a:solidFill>
                  <a:latin typeface="+mn-lt"/>
                  <a:sym typeface="Wingdings" pitchFamily="2" charset="2"/>
                </a:rPr>
                <a:t>  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very large masses are possible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        demonstrated: </a:t>
              </a:r>
              <a:r>
                <a:rPr lang="en-US" sz="1600" dirty="0">
                  <a:solidFill>
                    <a:srgbClr val="FFC000"/>
                  </a:solidFill>
                  <a:latin typeface="+mn-lt"/>
                </a:rPr>
                <a:t>up to </a:t>
              </a:r>
              <a:r>
                <a:rPr lang="en-US" sz="1600" dirty="0">
                  <a:solidFill>
                    <a:srgbClr val="FFC000"/>
                  </a:solidFill>
                  <a:latin typeface="+mn-lt"/>
                  <a:cs typeface="Arial" pitchFamily="34" charset="0"/>
                </a:rPr>
                <a:t>~ 50 kg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         proposed: </a:t>
              </a:r>
              <a:r>
                <a:rPr lang="en-US" sz="1600" dirty="0">
                  <a:solidFill>
                    <a:srgbClr val="FFC000"/>
                  </a:solidFill>
                  <a:latin typeface="+mn-lt"/>
                  <a:cs typeface="Arial" pitchFamily="34" charset="0"/>
                </a:rPr>
                <a:t>up to ~ 1000 kg</a:t>
              </a:r>
              <a:endParaRPr lang="en-US" sz="1600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3378" y="1629"/>
              <a:ext cx="248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</a:t>
              </a:r>
              <a:r>
                <a:rPr lang="en-US" sz="1600" dirty="0">
                  <a:solidFill>
                    <a:schemeClr val="bg1"/>
                  </a:solidFill>
                  <a:latin typeface="+mn-lt"/>
                  <a:sym typeface="Wingdings" pitchFamily="2" charset="2"/>
                </a:rPr>
                <a:t>   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with proper choice of the detector,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     very high energy resolution</a:t>
              </a:r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4482" y="1968"/>
              <a:ext cx="70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  <a:latin typeface="+mn-lt"/>
                </a:rPr>
                <a:t>Ge</a:t>
              </a: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-diodes</a:t>
              </a:r>
            </a:p>
            <a:p>
              <a:r>
                <a:rPr lang="en-US" sz="1400" dirty="0" err="1">
                  <a:solidFill>
                    <a:schemeClr val="bg1"/>
                  </a:solidFill>
                  <a:latin typeface="+mn-lt"/>
                </a:rPr>
                <a:t>bolometers</a:t>
              </a:r>
              <a:endParaRPr lang="en-US" sz="1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" name="Text Box 35"/>
            <p:cNvSpPr txBox="1">
              <a:spLocks noChangeArrowheads="1"/>
            </p:cNvSpPr>
            <p:nvPr/>
          </p:nvSpPr>
          <p:spPr bwMode="auto">
            <a:xfrm>
              <a:off x="3378" y="2274"/>
              <a:ext cx="233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</a:t>
              </a:r>
              <a:r>
                <a:rPr lang="en-US" sz="1600" dirty="0">
                  <a:solidFill>
                    <a:schemeClr val="bg1"/>
                  </a:solidFill>
                  <a:latin typeface="+mn-lt"/>
                  <a:sym typeface="Wingdings" pitchFamily="2" charset="2"/>
                </a:rPr>
                <a:t>   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in gaseous/liquid xenon detector,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     indication of event topology</a:t>
              </a:r>
            </a:p>
          </p:txBody>
        </p:sp>
        <p:sp>
          <p:nvSpPr>
            <p:cNvPr id="21" name="Text Box 36"/>
            <p:cNvSpPr txBox="1">
              <a:spLocks noChangeArrowheads="1"/>
            </p:cNvSpPr>
            <p:nvPr/>
          </p:nvSpPr>
          <p:spPr bwMode="auto">
            <a:xfrm>
              <a:off x="3378" y="624"/>
              <a:ext cx="2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600">
                  <a:solidFill>
                    <a:schemeClr val="bg1"/>
                  </a:solidFill>
                  <a:latin typeface="+mn-lt"/>
                  <a:sym typeface="Wingdings" pitchFamily="2" charset="2"/>
                </a:rPr>
                <a:t>  </a:t>
              </a:r>
              <a:r>
                <a:rPr lang="en-US" sz="1600">
                  <a:solidFill>
                    <a:schemeClr val="bg1"/>
                  </a:solidFill>
                  <a:latin typeface="+mn-lt"/>
                </a:rPr>
                <a:t>constraints on detector materials</a:t>
              </a:r>
            </a:p>
          </p:txBody>
        </p: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4304" y="2684"/>
              <a:ext cx="124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+mn-lt"/>
                  <a:sym typeface="Wingdings" pitchFamily="2" charset="2"/>
                </a:rPr>
                <a:t>  </a:t>
              </a:r>
              <a:r>
                <a:rPr lang="en-US" sz="1600">
                  <a:solidFill>
                    <a:schemeClr val="bg1"/>
                  </a:solidFill>
                  <a:latin typeface="+mn-lt"/>
                </a:rPr>
                <a:t>in contradiction</a:t>
              </a:r>
            </a:p>
          </p:txBody>
        </p:sp>
        <p:sp>
          <p:nvSpPr>
            <p:cNvPr id="24" name="AutoShape 38"/>
            <p:cNvSpPr>
              <a:spLocks/>
            </p:cNvSpPr>
            <p:nvPr/>
          </p:nvSpPr>
          <p:spPr bwMode="auto">
            <a:xfrm>
              <a:off x="3216" y="624"/>
              <a:ext cx="192" cy="2160"/>
            </a:xfrm>
            <a:prstGeom prst="leftBrace">
              <a:avLst>
                <a:gd name="adj1" fmla="val 93750"/>
                <a:gd name="adj2" fmla="val 50000"/>
              </a:avLst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>
              <a:off x="3360" y="1728"/>
              <a:ext cx="0" cy="816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>
              <a:off x="3360" y="2544"/>
              <a:ext cx="240" cy="24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Line 41"/>
            <p:cNvSpPr>
              <a:spLocks noChangeShapeType="1"/>
            </p:cNvSpPr>
            <p:nvPr/>
          </p:nvSpPr>
          <p:spPr bwMode="auto">
            <a:xfrm>
              <a:off x="3600" y="2784"/>
              <a:ext cx="672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 flipV="1">
              <a:off x="2685" y="1706"/>
              <a:ext cx="483" cy="6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9" name="Group 43"/>
          <p:cNvGrpSpPr>
            <a:grpSpLocks/>
          </p:cNvGrpSpPr>
          <p:nvPr/>
        </p:nvGrpSpPr>
        <p:grpSpPr bwMode="auto">
          <a:xfrm>
            <a:off x="3581400" y="4744862"/>
            <a:ext cx="5468938" cy="1676400"/>
            <a:chOff x="2256" y="2928"/>
            <a:chExt cx="3445" cy="1056"/>
          </a:xfrm>
        </p:grpSpPr>
        <p:sp>
          <p:nvSpPr>
            <p:cNvPr id="30" name="Text Box 44"/>
            <p:cNvSpPr txBox="1">
              <a:spLocks noChangeArrowheads="1"/>
            </p:cNvSpPr>
            <p:nvPr/>
          </p:nvSpPr>
          <p:spPr bwMode="auto">
            <a:xfrm>
              <a:off x="3064" y="3262"/>
              <a:ext cx="261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</a:t>
              </a:r>
              <a:r>
                <a:rPr lang="en-US" sz="1600" dirty="0">
                  <a:solidFill>
                    <a:schemeClr val="bg1"/>
                  </a:solidFill>
                  <a:latin typeface="+mn-lt"/>
                  <a:sym typeface="Wingdings" pitchFamily="2" charset="2"/>
                </a:rPr>
                <a:t>   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neat reconstruction of event topology</a:t>
              </a:r>
            </a:p>
          </p:txBody>
        </p:sp>
        <p:sp>
          <p:nvSpPr>
            <p:cNvPr id="31" name="Text Box 45"/>
            <p:cNvSpPr txBox="1">
              <a:spLocks noChangeArrowheads="1"/>
            </p:cNvSpPr>
            <p:nvPr/>
          </p:nvSpPr>
          <p:spPr bwMode="auto">
            <a:xfrm>
              <a:off x="3064" y="2976"/>
              <a:ext cx="263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n-lt"/>
                  <a:sym typeface="Wingdings" pitchFamily="2" charset="2"/>
                </a:rPr>
                <a:t>   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it is difficult to get large source mass</a:t>
              </a:r>
            </a:p>
          </p:txBody>
        </p:sp>
        <p:sp>
          <p:nvSpPr>
            <p:cNvPr id="32" name="Text Box 46"/>
            <p:cNvSpPr txBox="1">
              <a:spLocks noChangeArrowheads="1"/>
            </p:cNvSpPr>
            <p:nvPr/>
          </p:nvSpPr>
          <p:spPr bwMode="auto">
            <a:xfrm>
              <a:off x="3064" y="3570"/>
              <a:ext cx="241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 </a:t>
              </a:r>
              <a:r>
                <a:rPr lang="en-US" sz="1600" dirty="0">
                  <a:solidFill>
                    <a:schemeClr val="bg1"/>
                  </a:solidFill>
                  <a:latin typeface="+mn-lt"/>
                  <a:sym typeface="Wingdings" pitchFamily="2" charset="2"/>
                </a:rPr>
                <a:t>  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several candidates can be studied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     with the same detector</a:t>
              </a:r>
            </a:p>
          </p:txBody>
        </p:sp>
        <p:sp>
          <p:nvSpPr>
            <p:cNvPr id="33" name="AutoShape 47"/>
            <p:cNvSpPr>
              <a:spLocks/>
            </p:cNvSpPr>
            <p:nvPr/>
          </p:nvSpPr>
          <p:spPr bwMode="auto">
            <a:xfrm>
              <a:off x="2928" y="2928"/>
              <a:ext cx="192" cy="1056"/>
            </a:xfrm>
            <a:prstGeom prst="leftBrace">
              <a:avLst>
                <a:gd name="adj1" fmla="val 45833"/>
                <a:gd name="adj2" fmla="val 50000"/>
              </a:avLst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" name="Line 48"/>
            <p:cNvSpPr>
              <a:spLocks noChangeShapeType="1"/>
            </p:cNvSpPr>
            <p:nvPr/>
          </p:nvSpPr>
          <p:spPr bwMode="auto">
            <a:xfrm flipV="1">
              <a:off x="2256" y="3456"/>
              <a:ext cx="624" cy="48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5" name="Group 51"/>
          <p:cNvGrpSpPr>
            <a:grpSpLocks/>
          </p:cNvGrpSpPr>
          <p:nvPr/>
        </p:nvGrpSpPr>
        <p:grpSpPr bwMode="auto">
          <a:xfrm>
            <a:off x="863600" y="4462288"/>
            <a:ext cx="3133726" cy="2351088"/>
            <a:chOff x="544" y="2750"/>
            <a:chExt cx="1974" cy="1481"/>
          </a:xfrm>
        </p:grpSpPr>
        <p:sp>
          <p:nvSpPr>
            <p:cNvPr id="36" name="Rectangle 16" descr="Diagonali larghe verso l'alto"/>
            <p:cNvSpPr>
              <a:spLocks noChangeArrowheads="1"/>
            </p:cNvSpPr>
            <p:nvPr/>
          </p:nvSpPr>
          <p:spPr bwMode="auto">
            <a:xfrm>
              <a:off x="912" y="2795"/>
              <a:ext cx="1488" cy="96"/>
            </a:xfrm>
            <a:prstGeom prst="rect">
              <a:avLst/>
            </a:prstGeom>
            <a:pattFill prst="wdUpDiag">
              <a:fgClr>
                <a:srgbClr val="FFCCFF"/>
              </a:fgClr>
              <a:bgClr>
                <a:srgbClr val="FFFFFF"/>
              </a:bgClr>
            </a:patt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Rectangle 17" descr="Diagonali larghe verso l'alto"/>
            <p:cNvSpPr>
              <a:spLocks noChangeArrowheads="1"/>
            </p:cNvSpPr>
            <p:nvPr/>
          </p:nvSpPr>
          <p:spPr bwMode="auto">
            <a:xfrm>
              <a:off x="912" y="3224"/>
              <a:ext cx="1488" cy="96"/>
            </a:xfrm>
            <a:prstGeom prst="rect">
              <a:avLst/>
            </a:prstGeom>
            <a:pattFill prst="wdUpDiag">
              <a:fgClr>
                <a:srgbClr val="FFCCFF"/>
              </a:fgClr>
              <a:bgClr>
                <a:srgbClr val="FFFFFF"/>
              </a:bgClr>
            </a:patt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8" name="Rectangle 18" descr="Diagonali larghe verso l'alto"/>
            <p:cNvSpPr>
              <a:spLocks noChangeArrowheads="1"/>
            </p:cNvSpPr>
            <p:nvPr/>
          </p:nvSpPr>
          <p:spPr bwMode="auto">
            <a:xfrm>
              <a:off x="912" y="3008"/>
              <a:ext cx="1488" cy="96"/>
            </a:xfrm>
            <a:prstGeom prst="rect">
              <a:avLst/>
            </a:prstGeom>
            <a:pattFill prst="wdUpDiag">
              <a:fgClr>
                <a:schemeClr val="hlink"/>
              </a:fgClr>
              <a:bgClr>
                <a:srgbClr val="FFFFFF"/>
              </a:bgClr>
            </a:pattFill>
            <a:ln w="9525">
              <a:solidFill>
                <a:srgbClr val="66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1488" y="3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1718" y="2750"/>
              <a:ext cx="20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e</a:t>
              </a:r>
              <a:r>
                <a:rPr lang="en-US" sz="1400" baseline="30000" dirty="0">
                  <a:latin typeface="+mn-lt"/>
                </a:rPr>
                <a:t>-</a:t>
              </a:r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1766" y="3181"/>
              <a:ext cx="20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e</a:t>
              </a:r>
              <a:r>
                <a:rPr lang="en-US" sz="1400" baseline="30000" dirty="0">
                  <a:latin typeface="+mn-lt"/>
                </a:rPr>
                <a:t>-</a:t>
              </a:r>
            </a:p>
          </p:txBody>
        </p:sp>
        <p:sp>
          <p:nvSpPr>
            <p:cNvPr id="42" name="Text Box 25"/>
            <p:cNvSpPr txBox="1">
              <a:spLocks noChangeArrowheads="1"/>
            </p:cNvSpPr>
            <p:nvPr/>
          </p:nvSpPr>
          <p:spPr bwMode="auto">
            <a:xfrm>
              <a:off x="1949" y="2970"/>
              <a:ext cx="41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source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1909" y="3195"/>
              <a:ext cx="51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detector</a:t>
              </a: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1909" y="2766"/>
              <a:ext cx="51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detector</a:t>
              </a:r>
            </a:p>
          </p:txBody>
        </p:sp>
        <p:sp>
          <p:nvSpPr>
            <p:cNvPr id="45" name="Text Box 28"/>
            <p:cNvSpPr txBox="1">
              <a:spLocks noChangeArrowheads="1"/>
            </p:cNvSpPr>
            <p:nvPr/>
          </p:nvSpPr>
          <p:spPr bwMode="auto">
            <a:xfrm>
              <a:off x="1008" y="3390"/>
              <a:ext cx="14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+mn-lt"/>
                </a:rPr>
                <a:t>Source </a:t>
              </a:r>
              <a:r>
                <a:rPr lang="en-US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 Detector</a:t>
              </a:r>
              <a:endParaRPr lang="en-US" b="1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46" name="Text Box 29"/>
            <p:cNvSpPr txBox="1">
              <a:spLocks noChangeArrowheads="1"/>
            </p:cNvSpPr>
            <p:nvPr/>
          </p:nvSpPr>
          <p:spPr bwMode="auto">
            <a:xfrm>
              <a:off x="544" y="2859"/>
              <a:ext cx="3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</a:t>
              </a:r>
              <a:endParaRPr lang="en-US" sz="3600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1008" y="3630"/>
              <a:ext cx="151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 scintillation</a:t>
              </a:r>
            </a:p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 gaseous TPC</a:t>
              </a:r>
            </a:p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 gaseous drift chamber</a:t>
              </a:r>
            </a:p>
            <a:p>
              <a:pPr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  magnetic field and TOF</a:t>
              </a:r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 flipV="1">
              <a:off x="1510" y="2831"/>
              <a:ext cx="227" cy="22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>
              <a:off x="1537" y="3076"/>
              <a:ext cx="272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467544" y="19776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Experimental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990600"/>
            <a:ext cx="88745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+mn-lt"/>
              </a:rPr>
              <a:t>sensitivity F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: lifetime corresponding to the minimum detectable number </a:t>
            </a:r>
          </a:p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                     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of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events over background at a given confidence level</a:t>
            </a:r>
          </a:p>
        </p:txBody>
      </p: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1259608" y="3976686"/>
            <a:ext cx="6408740" cy="2487611"/>
            <a:chOff x="1657" y="2505"/>
            <a:chExt cx="4037" cy="1567"/>
          </a:xfrm>
        </p:grpSpPr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3177" y="2903"/>
              <a:ext cx="251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importance of the nuclide choice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(but large uncertainty due to nuclear physics)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657" y="3332"/>
              <a:ext cx="3860" cy="74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>
                <a:latin typeface="+mn-lt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702" y="3543"/>
              <a:ext cx="183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+mn-lt"/>
                </a:rPr>
                <a:t>sensitivity to </a:t>
              </a:r>
              <a:r>
                <a:rPr lang="it-IT" sz="2400" b="1" dirty="0">
                  <a:latin typeface="+mn-lt"/>
                  <a:sym typeface="Symbol" pitchFamily="18" charset="2"/>
                </a:rPr>
                <a:t></a:t>
              </a:r>
              <a:r>
                <a:rPr lang="it-IT" sz="2400" b="1" dirty="0" smtClean="0">
                  <a:latin typeface="+mn-lt"/>
                  <a:sym typeface="Symbol" pitchFamily="18" charset="2"/>
                </a:rPr>
                <a:t>M</a:t>
              </a:r>
              <a:r>
                <a:rPr lang="it-IT" sz="2400" b="1" baseline="-25000" dirty="0" smtClean="0">
                  <a:latin typeface="Symbol" pitchFamily="18" charset="2"/>
                  <a:sym typeface="Symbol" pitchFamily="18" charset="2"/>
                </a:rPr>
                <a:t>bb</a:t>
              </a:r>
              <a:r>
                <a:rPr lang="it-IT" sz="2400" b="1" dirty="0" smtClean="0">
                  <a:latin typeface="+mn-lt"/>
                  <a:sym typeface="Symbol" pitchFamily="18" charset="2"/>
                </a:rPr>
                <a:t></a:t>
              </a:r>
              <a:r>
                <a:rPr lang="it-IT" sz="2400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  <a:sym typeface="Symbol" pitchFamily="18" charset="2"/>
                </a:rPr>
                <a:t> </a:t>
              </a:r>
              <a:r>
                <a:rPr lang="en-US" dirty="0" smtClean="0">
                  <a:latin typeface="+mn-lt"/>
                </a:rPr>
                <a:t> </a:t>
              </a:r>
              <a:endParaRPr lang="en-US" dirty="0">
                <a:latin typeface="+mn-lt"/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3857" y="3434"/>
              <a:ext cx="2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+mn-lt"/>
                </a:rPr>
                <a:t>1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4656" y="3431"/>
              <a:ext cx="47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+mn-lt"/>
                </a:rPr>
                <a:t>b</a:t>
              </a:r>
              <a:r>
                <a:rPr lang="en-US" sz="2400" dirty="0" err="1">
                  <a:latin typeface="Symbol" pitchFamily="18" charset="2"/>
                </a:rPr>
                <a:t>D</a:t>
              </a:r>
              <a:r>
                <a:rPr lang="en-US" sz="2400" dirty="0" err="1">
                  <a:latin typeface="+mn-lt"/>
                </a:rPr>
                <a:t>E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4726" y="3725"/>
              <a:ext cx="4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+mn-lt"/>
                </a:rPr>
                <a:t>MT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3378" y="3722"/>
              <a:ext cx="5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+mn-lt"/>
                  <a:sym typeface="Symbol" pitchFamily="18" charset="2"/>
                </a:rPr>
                <a:t> Q</a:t>
              </a:r>
              <a:r>
                <a:rPr lang="en-US" sz="2400" baseline="30000">
                  <a:latin typeface="+mn-lt"/>
                  <a:sym typeface="Symbol" pitchFamily="18" charset="2"/>
                </a:rPr>
                <a:t>1/2</a:t>
              </a: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3478" y="3696"/>
              <a:ext cx="9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4678" y="372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AutoShape 34"/>
            <p:cNvSpPr>
              <a:spLocks/>
            </p:cNvSpPr>
            <p:nvPr/>
          </p:nvSpPr>
          <p:spPr bwMode="auto">
            <a:xfrm>
              <a:off x="4598" y="3434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AutoShape 35"/>
            <p:cNvSpPr>
              <a:spLocks/>
            </p:cNvSpPr>
            <p:nvPr/>
          </p:nvSpPr>
          <p:spPr bwMode="auto">
            <a:xfrm flipH="1">
              <a:off x="5158" y="3434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5178" y="3353"/>
              <a:ext cx="34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FFC000"/>
                  </a:solidFill>
                  <a:latin typeface="+mn-lt"/>
                </a:rPr>
                <a:t>1/4</a:t>
              </a: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3870" y="3699"/>
              <a:ext cx="6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+mn-lt"/>
                  <a:sym typeface="Symbol" pitchFamily="18" charset="2"/>
                </a:rPr>
                <a:t>|</a:t>
              </a:r>
              <a:r>
                <a:rPr lang="en-US" sz="2400" dirty="0" err="1">
                  <a:latin typeface="+mn-lt"/>
                  <a:sym typeface="Symbol" pitchFamily="18" charset="2"/>
                </a:rPr>
                <a:t>M</a:t>
              </a:r>
              <a:r>
                <a:rPr lang="en-US" sz="2400" baseline="-25000" dirty="0" err="1">
                  <a:latin typeface="+mn-lt"/>
                  <a:sym typeface="Symbol" pitchFamily="18" charset="2"/>
                </a:rPr>
                <a:t>nucl</a:t>
              </a:r>
              <a:r>
                <a:rPr lang="en-US" sz="2400" dirty="0">
                  <a:latin typeface="+mn-lt"/>
                  <a:sym typeface="Symbol" pitchFamily="18" charset="2"/>
                </a:rPr>
                <a:t>|</a:t>
              </a: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2290" y="2505"/>
              <a:ext cx="0" cy="864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3570" y="3264"/>
              <a:ext cx="240" cy="48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4128" y="3264"/>
              <a:ext cx="0" cy="528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9356725" y="30591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 sz="200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11560" y="2204864"/>
            <a:ext cx="8280920" cy="1748011"/>
            <a:chOff x="611560" y="2204864"/>
            <a:chExt cx="8280920" cy="1748011"/>
          </a:xfrm>
        </p:grpSpPr>
        <p:grpSp>
          <p:nvGrpSpPr>
            <p:cNvPr id="45" name="Group 44"/>
            <p:cNvGrpSpPr/>
            <p:nvPr/>
          </p:nvGrpSpPr>
          <p:grpSpPr>
            <a:xfrm>
              <a:off x="611560" y="2204864"/>
              <a:ext cx="8280920" cy="1748011"/>
              <a:chOff x="611560" y="2204864"/>
              <a:chExt cx="8280920" cy="1748011"/>
            </a:xfrm>
          </p:grpSpPr>
          <p:sp>
            <p:nvSpPr>
              <p:cNvPr id="43" name="Curved Right Arrow 42"/>
              <p:cNvSpPr/>
              <p:nvPr/>
            </p:nvSpPr>
            <p:spPr>
              <a:xfrm>
                <a:off x="611560" y="2204864"/>
                <a:ext cx="936104" cy="1648200"/>
              </a:xfrm>
              <a:prstGeom prst="curved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Curved Right Arrow 43"/>
              <p:cNvSpPr/>
              <p:nvPr/>
            </p:nvSpPr>
            <p:spPr>
              <a:xfrm flipH="1">
                <a:off x="7956376" y="2212848"/>
                <a:ext cx="936104" cy="1648200"/>
              </a:xfrm>
              <a:prstGeom prst="curved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833660" y="2667000"/>
                <a:ext cx="6907217" cy="1285875"/>
                <a:chOff x="2" y="1680"/>
                <a:chExt cx="4351" cy="810"/>
              </a:xfrm>
            </p:grpSpPr>
            <p:grpSp>
              <p:nvGrpSpPr>
                <p:cNvPr id="6" name="Group 5"/>
                <p:cNvGrpSpPr>
                  <a:grpSpLocks/>
                </p:cNvGrpSpPr>
                <p:nvPr/>
              </p:nvGrpSpPr>
              <p:grpSpPr bwMode="auto">
                <a:xfrm>
                  <a:off x="2" y="1680"/>
                  <a:ext cx="3165" cy="810"/>
                  <a:chOff x="2" y="1680"/>
                  <a:chExt cx="3165" cy="810"/>
                </a:xfrm>
              </p:grpSpPr>
              <p:sp>
                <p:nvSpPr>
                  <p:cNvPr id="1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1" y="2160"/>
                    <a:ext cx="1997" cy="33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>
                    <a:solidFill>
                      <a:srgbClr val="FFC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dirty="0">
                        <a:latin typeface="+mn-lt"/>
                      </a:rPr>
                      <a:t>F </a:t>
                    </a:r>
                    <a:r>
                      <a:rPr lang="en-US" sz="2800" dirty="0">
                        <a:latin typeface="+mn-lt"/>
                        <a:sym typeface="Symbol" pitchFamily="18" charset="2"/>
                      </a:rPr>
                      <a:t> (MT / </a:t>
                    </a:r>
                    <a:r>
                      <a:rPr lang="en-US" sz="2800" dirty="0" err="1">
                        <a:latin typeface="+mn-lt"/>
                        <a:sym typeface="Symbol" pitchFamily="18" charset="2"/>
                      </a:rPr>
                      <a:t>b</a:t>
                    </a:r>
                    <a:r>
                      <a:rPr lang="en-US" sz="2800" dirty="0" err="1">
                        <a:latin typeface="Symbol" pitchFamily="18" charset="2"/>
                        <a:sym typeface="Symbol" pitchFamily="18" charset="2"/>
                      </a:rPr>
                      <a:t>D</a:t>
                    </a:r>
                    <a:r>
                      <a:rPr lang="en-US" sz="2800" dirty="0" err="1">
                        <a:latin typeface="+mn-lt"/>
                        <a:sym typeface="Symbol" pitchFamily="18" charset="2"/>
                      </a:rPr>
                      <a:t>E</a:t>
                    </a:r>
                    <a:r>
                      <a:rPr lang="en-US" sz="2800" dirty="0">
                        <a:latin typeface="+mn-lt"/>
                        <a:sym typeface="Symbol" pitchFamily="18" charset="2"/>
                      </a:rPr>
                      <a:t>)</a:t>
                    </a:r>
                    <a:r>
                      <a:rPr lang="en-US" sz="2800" b="1" baseline="30000" dirty="0">
                        <a:solidFill>
                          <a:srgbClr val="FFC000"/>
                        </a:solidFill>
                        <a:latin typeface="+mn-lt"/>
                        <a:sym typeface="Symbol" pitchFamily="18" charset="2"/>
                      </a:rPr>
                      <a:t>1/2</a:t>
                    </a:r>
                  </a:p>
                </p:txBody>
              </p:sp>
              <p:sp>
                <p:nvSpPr>
                  <p:cNvPr id="1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6" y="1712"/>
                    <a:ext cx="1291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GB">
                        <a:solidFill>
                          <a:schemeClr val="bg1"/>
                        </a:solidFill>
                        <a:latin typeface="+mn-lt"/>
                      </a:rPr>
                      <a:t>energy resolution</a:t>
                    </a:r>
                  </a:p>
                </p:txBody>
              </p:sp>
              <p:sp>
                <p:nvSpPr>
                  <p:cNvPr id="12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4" y="1880"/>
                    <a:ext cx="96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it-IT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3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9" y="1680"/>
                    <a:ext cx="692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GB">
                        <a:solidFill>
                          <a:schemeClr val="bg1"/>
                        </a:solidFill>
                        <a:latin typeface="+mn-lt"/>
                      </a:rPr>
                      <a:t>live time</a:t>
                    </a:r>
                  </a:p>
                </p:txBody>
              </p:sp>
              <p:sp>
                <p:nvSpPr>
                  <p:cNvPr id="1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848"/>
                    <a:ext cx="48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it-IT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" y="1840"/>
                    <a:ext cx="93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GB" dirty="0">
                        <a:solidFill>
                          <a:schemeClr val="bg1"/>
                        </a:solidFill>
                        <a:latin typeface="+mn-lt"/>
                      </a:rPr>
                      <a:t>source mass</a:t>
                    </a:r>
                  </a:p>
                </p:txBody>
              </p:sp>
              <p:sp>
                <p:nvSpPr>
                  <p:cNvPr id="1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896" y="2000"/>
                    <a:ext cx="288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it-IT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50" y="2148"/>
                  <a:ext cx="903" cy="330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rgbClr val="FFC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>
                      <a:latin typeface="+mn-lt"/>
                    </a:rPr>
                    <a:t>F </a:t>
                  </a:r>
                  <a:r>
                    <a:rPr lang="en-US" sz="2800" dirty="0">
                      <a:latin typeface="+mn-lt"/>
                      <a:sym typeface="Symbol" pitchFamily="18" charset="2"/>
                    </a:rPr>
                    <a:t> MT</a:t>
                  </a:r>
                  <a:endParaRPr lang="en-US" sz="2800" baseline="30000" dirty="0">
                    <a:latin typeface="+mn-lt"/>
                    <a:sym typeface="Symbol" pitchFamily="18" charset="2"/>
                  </a:endParaRPr>
                </a:p>
              </p:txBody>
            </p:sp>
          </p:grpSp>
        </p:grpSp>
        <p:sp>
          <p:nvSpPr>
            <p:cNvPr id="42" name="Left-Right Arrow 41"/>
            <p:cNvSpPr/>
            <p:nvPr/>
          </p:nvSpPr>
          <p:spPr>
            <a:xfrm>
              <a:off x="5006990" y="3433434"/>
              <a:ext cx="1216152" cy="484632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467544" y="19776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The sensitivity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228725" y="1990799"/>
            <a:ext cx="7107238" cy="646113"/>
            <a:chOff x="774" y="1071"/>
            <a:chExt cx="4477" cy="407"/>
          </a:xfrm>
        </p:grpSpPr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4701" y="1117"/>
              <a:ext cx="550" cy="2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C000"/>
                  </a:solidFill>
                  <a:latin typeface="+mn-lt"/>
                </a:rPr>
                <a:t>b </a:t>
              </a:r>
              <a:r>
                <a:rPr lang="en-GB" sz="2000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= 0</a:t>
              </a:r>
              <a:endParaRPr lang="en-GB" sz="2000" b="1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800" y="1071"/>
              <a:ext cx="2491" cy="4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+mn-lt"/>
                </a:rPr>
                <a:t>b</a:t>
              </a:r>
              <a:r>
                <a:rPr lang="en-GB" dirty="0">
                  <a:latin typeface="+mn-lt"/>
                </a:rPr>
                <a:t>: </a:t>
              </a:r>
              <a:r>
                <a:rPr lang="en-GB" b="1" dirty="0">
                  <a:solidFill>
                    <a:srgbClr val="FFC000"/>
                  </a:solidFill>
                  <a:latin typeface="+mn-lt"/>
                </a:rPr>
                <a:t>specific background coefficient</a:t>
              </a:r>
            </a:p>
            <a:p>
              <a:pPr algn="ctr"/>
              <a:r>
                <a:rPr lang="en-GB" dirty="0">
                  <a:latin typeface="+mn-lt"/>
                </a:rPr>
                <a:t>    [counts/(</a:t>
              </a:r>
              <a:r>
                <a:rPr lang="en-GB" dirty="0" err="1">
                  <a:latin typeface="+mn-lt"/>
                </a:rPr>
                <a:t>keV</a:t>
              </a:r>
              <a:r>
                <a:rPr lang="en-GB" dirty="0">
                  <a:latin typeface="+mn-lt"/>
                </a:rPr>
                <a:t> kg y)]</a:t>
              </a: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 flipV="1">
              <a:off x="1383" y="1252"/>
              <a:ext cx="425" cy="45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4248" y="1252"/>
              <a:ext cx="391" cy="33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774" y="1156"/>
              <a:ext cx="539" cy="2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C000"/>
                  </a:solidFill>
                  <a:latin typeface="+mn-lt"/>
                </a:rPr>
                <a:t>b </a:t>
              </a:r>
              <a:r>
                <a:rPr lang="en-GB" sz="2000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 0</a:t>
              </a:r>
              <a:endParaRPr lang="en-GB" sz="2000" b="1" dirty="0">
                <a:solidFill>
                  <a:srgbClr val="FFC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473005" y="980330"/>
            <a:ext cx="3419475" cy="3024188"/>
            <a:chOff x="227" y="618"/>
            <a:chExt cx="2154" cy="1905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27" y="618"/>
              <a:ext cx="2154" cy="190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21368" t="52974" r="12947" b="14313"/>
            <a:stretch>
              <a:fillRect/>
            </a:stretch>
          </p:blipFill>
          <p:spPr bwMode="auto">
            <a:xfrm>
              <a:off x="433" y="1001"/>
              <a:ext cx="1776" cy="1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81" y="697"/>
              <a:ext cx="1698" cy="23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latin typeface="+mn-lt"/>
                </a:rPr>
                <a:t>Isotopic abundance (%)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86" y="2297"/>
              <a:ext cx="2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48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Ca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53" y="2297"/>
              <a:ext cx="26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76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Ge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20" y="2297"/>
              <a:ext cx="26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82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Se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991" y="2297"/>
              <a:ext cx="26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96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Zr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142" y="2297"/>
              <a:ext cx="30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100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Mo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326" y="2297"/>
              <a:ext cx="27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116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Cd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488" y="2297"/>
              <a:ext cx="2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rgbClr val="FF0000"/>
                  </a:solidFill>
                  <a:latin typeface="+mn-lt"/>
                </a:rPr>
                <a:t>130</a:t>
              </a:r>
              <a:r>
                <a:rPr lang="en-US" sz="900">
                  <a:solidFill>
                    <a:srgbClr val="FF0000"/>
                  </a:solidFill>
                  <a:latin typeface="+mn-lt"/>
                </a:rPr>
                <a:t>Te</a:t>
              </a:r>
              <a:endParaRPr lang="en-US" sz="90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657" y="2297"/>
              <a:ext cx="290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136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Xe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820" y="2297"/>
              <a:ext cx="29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150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Nd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87" y="1929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accent2"/>
                  </a:solidFill>
                  <a:latin typeface="+mn-lt"/>
                </a:rPr>
                <a:t>0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40" y="1497"/>
              <a:ext cx="2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accent2"/>
                  </a:solidFill>
                  <a:latin typeface="+mn-lt"/>
                </a:rPr>
                <a:t>20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40" y="1113"/>
              <a:ext cx="2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accent2"/>
                  </a:solidFill>
                  <a:latin typeface="+mn-lt"/>
                </a:rPr>
                <a:t>40</a:t>
              </a: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144413" y="980876"/>
            <a:ext cx="3419475" cy="3024188"/>
            <a:chOff x="295" y="436"/>
            <a:chExt cx="2154" cy="1905"/>
          </a:xfrm>
        </p:grpSpPr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95" y="436"/>
              <a:ext cx="2154" cy="190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 l="19684" t="53532" r="11263" b="13159"/>
            <a:stretch>
              <a:fillRect/>
            </a:stretch>
          </p:blipFill>
          <p:spPr bwMode="auto">
            <a:xfrm>
              <a:off x="498" y="856"/>
              <a:ext cx="1776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557" y="507"/>
              <a:ext cx="1762" cy="23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+mn-lt"/>
                </a:rPr>
                <a:t>Transition energy (</a:t>
              </a:r>
              <a:r>
                <a:rPr lang="en-US" dirty="0" err="1">
                  <a:latin typeface="+mn-lt"/>
                </a:rPr>
                <a:t>MeV</a:t>
              </a:r>
              <a:r>
                <a:rPr lang="en-US" dirty="0">
                  <a:latin typeface="+mn-lt"/>
                </a:rPr>
                <a:t>)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72" y="2104"/>
              <a:ext cx="25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rgbClr val="FF0000"/>
                  </a:solidFill>
                  <a:latin typeface="+mn-lt"/>
                </a:rPr>
                <a:t>48</a:t>
              </a:r>
              <a:r>
                <a:rPr lang="en-US" sz="900">
                  <a:solidFill>
                    <a:srgbClr val="FF0000"/>
                  </a:solidFill>
                  <a:latin typeface="+mn-lt"/>
                </a:rPr>
                <a:t>Ca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39" y="2104"/>
              <a:ext cx="26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76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Ge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906" y="2104"/>
              <a:ext cx="26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82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Se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077" y="2104"/>
              <a:ext cx="26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96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Zr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228" y="2104"/>
              <a:ext cx="30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100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Mo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412" y="2104"/>
              <a:ext cx="27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116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Cd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574" y="2104"/>
              <a:ext cx="2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130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Te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743" y="2104"/>
              <a:ext cx="290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136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Xe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906" y="2104"/>
              <a:ext cx="29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900" baseline="50000">
                  <a:solidFill>
                    <a:schemeClr val="accent2"/>
                  </a:solidFill>
                  <a:latin typeface="+mn-lt"/>
                </a:rPr>
                <a:t>150</a:t>
              </a:r>
              <a:r>
                <a:rPr lang="en-US" sz="900">
                  <a:solidFill>
                    <a:schemeClr val="accent2"/>
                  </a:solidFill>
                  <a:latin typeface="+mn-lt"/>
                </a:rPr>
                <a:t>Nd</a:t>
              </a:r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372" y="1768"/>
              <a:ext cx="2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+mn-lt"/>
                </a:rPr>
                <a:t>2</a:t>
              </a: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372" y="1432"/>
              <a:ext cx="2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+mn-lt"/>
                </a:rPr>
                <a:t>3</a:t>
              </a:r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372" y="1096"/>
              <a:ext cx="2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+mn-lt"/>
                </a:rPr>
                <a:t>4</a:t>
              </a: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372" y="808"/>
              <a:ext cx="2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+mn-lt"/>
                </a:rPr>
                <a:t>5</a:t>
              </a: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673" y="1720"/>
              <a:ext cx="576" cy="5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n-lt"/>
              </a:endParaRPr>
            </a:p>
          </p:txBody>
        </p:sp>
      </p:grpSp>
      <p:sp>
        <p:nvSpPr>
          <p:cNvPr id="43" name="Oval 42"/>
          <p:cNvSpPr/>
          <p:nvPr/>
        </p:nvSpPr>
        <p:spPr>
          <a:xfrm>
            <a:off x="869440" y="203253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4" name="Oval 43"/>
          <p:cNvSpPr/>
          <p:nvPr/>
        </p:nvSpPr>
        <p:spPr>
          <a:xfrm>
            <a:off x="1087150" y="3213124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5" name="Oval 44"/>
          <p:cNvSpPr/>
          <p:nvPr/>
        </p:nvSpPr>
        <p:spPr>
          <a:xfrm>
            <a:off x="1342273" y="2726901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6" name="Oval 45"/>
          <p:cNvSpPr/>
          <p:nvPr/>
        </p:nvSpPr>
        <p:spPr>
          <a:xfrm>
            <a:off x="1586763" y="2516733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7" name="Oval 46"/>
          <p:cNvSpPr/>
          <p:nvPr/>
        </p:nvSpPr>
        <p:spPr>
          <a:xfrm>
            <a:off x="1846329" y="2679592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8" name="Oval 47"/>
          <p:cNvSpPr/>
          <p:nvPr/>
        </p:nvSpPr>
        <p:spPr>
          <a:xfrm>
            <a:off x="2091381" y="2812975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9" name="Oval 48"/>
          <p:cNvSpPr/>
          <p:nvPr/>
        </p:nvSpPr>
        <p:spPr>
          <a:xfrm>
            <a:off x="2325800" y="2946532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0" name="Oval 49"/>
          <p:cNvSpPr/>
          <p:nvPr/>
        </p:nvSpPr>
        <p:spPr>
          <a:xfrm>
            <a:off x="2570290" y="2970047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1" name="Oval 50"/>
          <p:cNvSpPr/>
          <p:nvPr/>
        </p:nvSpPr>
        <p:spPr>
          <a:xfrm>
            <a:off x="2822542" y="2533153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2" name="Oval 51"/>
          <p:cNvSpPr/>
          <p:nvPr/>
        </p:nvSpPr>
        <p:spPr>
          <a:xfrm>
            <a:off x="6105434" y="3200416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3" name="Oval 52"/>
          <p:cNvSpPr/>
          <p:nvPr/>
        </p:nvSpPr>
        <p:spPr>
          <a:xfrm>
            <a:off x="6385256" y="2962778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4" name="Oval 53"/>
          <p:cNvSpPr/>
          <p:nvPr/>
        </p:nvSpPr>
        <p:spPr>
          <a:xfrm>
            <a:off x="6660232" y="2914459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5" name="Oval 54"/>
          <p:cNvSpPr/>
          <p:nvPr/>
        </p:nvSpPr>
        <p:spPr>
          <a:xfrm>
            <a:off x="6908155" y="3120024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" name="Oval 55"/>
          <p:cNvSpPr/>
          <p:nvPr/>
        </p:nvSpPr>
        <p:spPr>
          <a:xfrm>
            <a:off x="7164288" y="2914459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7" name="Oval 56"/>
          <p:cNvSpPr/>
          <p:nvPr/>
        </p:nvSpPr>
        <p:spPr>
          <a:xfrm>
            <a:off x="7441687" y="2959414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8" name="Oval 57"/>
          <p:cNvSpPr/>
          <p:nvPr/>
        </p:nvSpPr>
        <p:spPr>
          <a:xfrm>
            <a:off x="7697820" y="212479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956376" y="2916882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0" name="Oval 59"/>
          <p:cNvSpPr/>
          <p:nvPr/>
        </p:nvSpPr>
        <p:spPr>
          <a:xfrm>
            <a:off x="8214932" y="3048016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467544" y="197768"/>
            <a:ext cx="867645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Choice of the nuclide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080748" y="3141530"/>
            <a:ext cx="5051519" cy="3609692"/>
            <a:chOff x="2080748" y="3160704"/>
            <a:chExt cx="5051519" cy="3609692"/>
          </a:xfrm>
        </p:grpSpPr>
        <p:grpSp>
          <p:nvGrpSpPr>
            <p:cNvPr id="64" name="Group 63"/>
            <p:cNvGrpSpPr/>
            <p:nvPr/>
          </p:nvGrpSpPr>
          <p:grpSpPr>
            <a:xfrm>
              <a:off x="2080748" y="3386020"/>
              <a:ext cx="5051519" cy="3384376"/>
              <a:chOff x="1043608" y="2708920"/>
              <a:chExt cx="5051519" cy="338437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10230"/>
              <a:stretch>
                <a:fillRect/>
              </a:stretch>
            </p:blipFill>
            <p:spPr bwMode="auto">
              <a:xfrm>
                <a:off x="1043608" y="2708920"/>
                <a:ext cx="5051519" cy="3384376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78676" y="5740680"/>
                <a:ext cx="3744416" cy="270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3188858" y="3160704"/>
              <a:ext cx="2808312" cy="36933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latin typeface="+mn-lt"/>
                </a:rPr>
                <a:t>Nuclear Matrix Element</a:t>
              </a:r>
            </a:p>
          </p:txBody>
        </p:sp>
      </p:grpSp>
      <p:sp>
        <p:nvSpPr>
          <p:cNvPr id="42" name="TextBox 18"/>
          <p:cNvSpPr txBox="1">
            <a:spLocks noChangeArrowheads="1"/>
          </p:cNvSpPr>
          <p:nvPr/>
        </p:nvSpPr>
        <p:spPr bwMode="auto">
          <a:xfrm>
            <a:off x="1691680" y="4500409"/>
            <a:ext cx="576064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tx2"/>
                </a:solidFill>
                <a:latin typeface="+mn-lt"/>
              </a:rPr>
              <a:t>No </a:t>
            </a:r>
            <a:r>
              <a:rPr lang="en-GB" sz="3200" b="1" dirty="0" smtClean="0">
                <a:solidFill>
                  <a:schemeClr val="tx2"/>
                </a:solidFill>
                <a:latin typeface="+mn-lt"/>
              </a:rPr>
              <a:t>super-favoured isotope !</a:t>
            </a:r>
            <a:endParaRPr lang="it-IT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3349826" y="5733256"/>
            <a:ext cx="2518318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+mn-lt"/>
              </a:rPr>
              <a:t>Sign of convergence! </a:t>
            </a:r>
            <a:endParaRPr lang="it-IT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300192" y="2882526"/>
            <a:ext cx="216024" cy="21602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Oval 66"/>
          <p:cNvSpPr/>
          <p:nvPr/>
        </p:nvSpPr>
        <p:spPr>
          <a:xfrm>
            <a:off x="6573710" y="2837860"/>
            <a:ext cx="216024" cy="21602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Oval 67"/>
          <p:cNvSpPr/>
          <p:nvPr/>
        </p:nvSpPr>
        <p:spPr>
          <a:xfrm>
            <a:off x="7091718" y="2838422"/>
            <a:ext cx="216024" cy="21602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Oval 68"/>
          <p:cNvSpPr/>
          <p:nvPr/>
        </p:nvSpPr>
        <p:spPr>
          <a:xfrm>
            <a:off x="7365798" y="2881964"/>
            <a:ext cx="216024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Oval 69"/>
          <p:cNvSpPr/>
          <p:nvPr/>
        </p:nvSpPr>
        <p:spPr>
          <a:xfrm>
            <a:off x="7610850" y="2046334"/>
            <a:ext cx="216024" cy="216024"/>
          </a:xfrm>
          <a:prstGeom prst="ellipse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Oval 70"/>
          <p:cNvSpPr/>
          <p:nvPr/>
        </p:nvSpPr>
        <p:spPr>
          <a:xfrm>
            <a:off x="7869854" y="2838984"/>
            <a:ext cx="216024" cy="216024"/>
          </a:xfrm>
          <a:prstGeom prst="ellipse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44016" y="62068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772816"/>
            <a:ext cx="77957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Introduction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Why Double Beta Decay is important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Challenges in front of us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Technologies and experiments</a:t>
            </a:r>
            <a:endParaRPr lang="en-GB" sz="32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Looking into the crystal ball</a:t>
            </a:r>
            <a:endParaRPr lang="it-IT" sz="32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148263" y="836613"/>
            <a:ext cx="3527425" cy="5616575"/>
            <a:chOff x="3243" y="527"/>
            <a:chExt cx="2222" cy="3538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3243" y="527"/>
              <a:ext cx="2222" cy="1542"/>
              <a:chOff x="3077" y="783"/>
              <a:chExt cx="2222" cy="1542"/>
            </a:xfrm>
          </p:grpSpPr>
          <p:sp>
            <p:nvSpPr>
              <p:cNvPr id="15" name="Oval 4"/>
              <p:cNvSpPr>
                <a:spLocks noChangeArrowheads="1"/>
              </p:cNvSpPr>
              <p:nvPr/>
            </p:nvSpPr>
            <p:spPr bwMode="auto">
              <a:xfrm>
                <a:off x="3077" y="783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3288" y="1516"/>
                <a:ext cx="1999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olidFill>
                      <a:srgbClr val="00CC00"/>
                    </a:solidFill>
                  </a:rPr>
                  <a:t>High energy resolution</a:t>
                </a:r>
                <a:r>
                  <a:rPr lang="it-IT" dirty="0"/>
                  <a:t> </a:t>
                </a:r>
                <a:r>
                  <a:rPr lang="it-IT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it-IT" dirty="0" smtClean="0">
                    <a:solidFill>
                      <a:schemeClr val="accent2"/>
                    </a:solidFill>
                    <a:latin typeface="Arial"/>
                    <a:cs typeface="Arial"/>
                  </a:rPr>
                  <a:t>«</a:t>
                </a:r>
                <a:r>
                  <a:rPr lang="it-IT" dirty="0" smtClean="0">
                    <a:solidFill>
                      <a:schemeClr val="accent2"/>
                    </a:solidFill>
                  </a:rPr>
                  <a:t>1%)</a:t>
                </a:r>
                <a:endParaRPr lang="it-IT" dirty="0">
                  <a:solidFill>
                    <a:schemeClr val="accent2"/>
                  </a:solidFill>
                </a:endParaRPr>
              </a:p>
              <a:p>
                <a:r>
                  <a:rPr lang="it-IT" dirty="0">
                    <a:solidFill>
                      <a:srgbClr val="FF0000"/>
                    </a:solidFill>
                  </a:rPr>
                  <a:t>No tracking capability</a:t>
                </a:r>
              </a:p>
            </p:txBody>
          </p:sp>
          <p:sp>
            <p:nvSpPr>
              <p:cNvPr id="17" name="Text Box 6"/>
              <p:cNvSpPr txBox="1">
                <a:spLocks noChangeArrowheads="1"/>
              </p:cNvSpPr>
              <p:nvPr/>
            </p:nvSpPr>
            <p:spPr bwMode="auto">
              <a:xfrm>
                <a:off x="3243" y="1877"/>
                <a:ext cx="182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/>
                  <a:t>Easy to </a:t>
                </a:r>
                <a:r>
                  <a:rPr lang="it-IT" sz="1400">
                    <a:solidFill>
                      <a:srgbClr val="FF0000"/>
                    </a:solidFill>
                  </a:rPr>
                  <a:t>reject 2</a:t>
                </a:r>
                <a:r>
                  <a:rPr lang="it-IT" sz="1400">
                    <a:solidFill>
                      <a:srgbClr val="FF0000"/>
                    </a:solidFill>
                    <a:latin typeface="Symbol" pitchFamily="18" charset="2"/>
                  </a:rPr>
                  <a:t>n</a:t>
                </a:r>
                <a:r>
                  <a:rPr lang="it-IT" sz="1400">
                    <a:solidFill>
                      <a:srgbClr val="FF0000"/>
                    </a:solidFill>
                  </a:rPr>
                  <a:t> DBD background</a:t>
                </a:r>
              </a:p>
            </p:txBody>
          </p:sp>
          <p:grpSp>
            <p:nvGrpSpPr>
              <p:cNvPr id="18" name="Group 7"/>
              <p:cNvGrpSpPr>
                <a:grpSpLocks/>
              </p:cNvGrpSpPr>
              <p:nvPr/>
            </p:nvGrpSpPr>
            <p:grpSpPr bwMode="auto">
              <a:xfrm>
                <a:off x="3939" y="874"/>
                <a:ext cx="635" cy="688"/>
                <a:chOff x="3061" y="1888"/>
                <a:chExt cx="635" cy="688"/>
              </a:xfrm>
            </p:grpSpPr>
            <p:sp>
              <p:nvSpPr>
                <p:cNvPr id="1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061" y="188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" name="Line 9"/>
                <p:cNvSpPr>
                  <a:spLocks noChangeShapeType="1"/>
                </p:cNvSpPr>
                <p:nvPr/>
              </p:nvSpPr>
              <p:spPr bwMode="auto">
                <a:xfrm>
                  <a:off x="3061" y="256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Freeform 10"/>
                <p:cNvSpPr>
                  <a:spLocks/>
                </p:cNvSpPr>
                <p:nvPr/>
              </p:nvSpPr>
              <p:spPr bwMode="auto">
                <a:xfrm>
                  <a:off x="3061" y="205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>
                  <a:off x="3515" y="2120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243" y="2523"/>
              <a:ext cx="2222" cy="1542"/>
              <a:chOff x="3061" y="2387"/>
              <a:chExt cx="2222" cy="1542"/>
            </a:xfrm>
          </p:grpSpPr>
          <p:sp>
            <p:nvSpPr>
              <p:cNvPr id="7" name="Oval 13"/>
              <p:cNvSpPr>
                <a:spLocks noChangeArrowheads="1"/>
              </p:cNvSpPr>
              <p:nvPr/>
            </p:nvSpPr>
            <p:spPr bwMode="auto">
              <a:xfrm>
                <a:off x="3061" y="2387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" name="Text Box 14"/>
              <p:cNvSpPr txBox="1">
                <a:spLocks noChangeArrowheads="1"/>
              </p:cNvSpPr>
              <p:nvPr/>
            </p:nvSpPr>
            <p:spPr bwMode="auto">
              <a:xfrm>
                <a:off x="3288" y="3067"/>
                <a:ext cx="19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olidFill>
                      <a:srgbClr val="FF0000"/>
                    </a:solidFill>
                  </a:rPr>
                  <a:t>Low energy resolution</a:t>
                </a:r>
                <a:r>
                  <a:rPr lang="it-IT" dirty="0"/>
                  <a:t> </a:t>
                </a:r>
                <a:r>
                  <a:rPr lang="it-IT" dirty="0" smtClean="0">
                    <a:solidFill>
                      <a:schemeClr val="accent2"/>
                    </a:solidFill>
                  </a:rPr>
                  <a:t>(≥1%)</a:t>
                </a:r>
                <a:endParaRPr lang="it-IT" dirty="0">
                  <a:solidFill>
                    <a:schemeClr val="accent2"/>
                  </a:solidFill>
                </a:endParaRPr>
              </a:p>
              <a:p>
                <a:r>
                  <a:rPr lang="it-IT" dirty="0">
                    <a:solidFill>
                      <a:srgbClr val="00CC00"/>
                    </a:solidFill>
                  </a:rPr>
                  <a:t>Tracking / topology capability</a:t>
                </a:r>
              </a:p>
            </p:txBody>
          </p:sp>
          <p:sp>
            <p:nvSpPr>
              <p:cNvPr id="9" name="Text Box 15"/>
              <p:cNvSpPr txBox="1">
                <a:spLocks noChangeArrowheads="1"/>
              </p:cNvSpPr>
              <p:nvPr/>
            </p:nvSpPr>
            <p:spPr bwMode="auto">
              <a:xfrm>
                <a:off x="3294" y="3385"/>
                <a:ext cx="1864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 dirty="0"/>
                  <a:t>Easy to approach </a:t>
                </a:r>
                <a:r>
                  <a:rPr lang="it-IT" sz="1400" dirty="0">
                    <a:solidFill>
                      <a:srgbClr val="FF0000"/>
                    </a:solidFill>
                  </a:rPr>
                  <a:t>zero </a:t>
                </a:r>
                <a:r>
                  <a:rPr lang="it-IT" sz="1400" dirty="0" smtClean="0">
                    <a:solidFill>
                      <a:srgbClr val="FF0000"/>
                    </a:solidFill>
                  </a:rPr>
                  <a:t>background</a:t>
                </a:r>
                <a:endParaRPr lang="it-IT" sz="14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it-IT" sz="1400" dirty="0"/>
                  <a:t>(with the exception of </a:t>
                </a:r>
              </a:p>
              <a:p>
                <a:pPr algn="ctr"/>
                <a:r>
                  <a:rPr lang="it-IT" sz="1400" dirty="0"/>
                  <a:t>2</a:t>
                </a:r>
                <a:r>
                  <a:rPr lang="it-IT" sz="1400" dirty="0">
                    <a:latin typeface="Symbol" pitchFamily="18" charset="2"/>
                  </a:rPr>
                  <a:t>n</a:t>
                </a:r>
                <a:r>
                  <a:rPr lang="it-IT" sz="1400" dirty="0"/>
                  <a:t> DBD component)</a:t>
                </a:r>
              </a:p>
            </p:txBody>
          </p:sp>
          <p:grpSp>
            <p:nvGrpSpPr>
              <p:cNvPr id="10" name="Group 16"/>
              <p:cNvGrpSpPr>
                <a:grpSpLocks/>
              </p:cNvGrpSpPr>
              <p:nvPr/>
            </p:nvGrpSpPr>
            <p:grpSpPr bwMode="auto">
              <a:xfrm>
                <a:off x="3923" y="2416"/>
                <a:ext cx="635" cy="688"/>
                <a:chOff x="3923" y="2198"/>
                <a:chExt cx="635" cy="688"/>
              </a:xfrm>
            </p:grpSpPr>
            <p:sp>
              <p:nvSpPr>
                <p:cNvPr id="1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923" y="219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" name="Line 18"/>
                <p:cNvSpPr>
                  <a:spLocks noChangeShapeType="1"/>
                </p:cNvSpPr>
                <p:nvPr/>
              </p:nvSpPr>
              <p:spPr bwMode="auto">
                <a:xfrm>
                  <a:off x="3923" y="287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" name="Freeform 19"/>
                <p:cNvSpPr>
                  <a:spLocks/>
                </p:cNvSpPr>
                <p:nvPr/>
              </p:nvSpPr>
              <p:spPr bwMode="auto">
                <a:xfrm>
                  <a:off x="3923" y="236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" name="Freeform 20"/>
                <p:cNvSpPr>
                  <a:spLocks/>
                </p:cNvSpPr>
                <p:nvPr/>
              </p:nvSpPr>
              <p:spPr bwMode="auto">
                <a:xfrm>
                  <a:off x="4195" y="2779"/>
                  <a:ext cx="273" cy="91"/>
                </a:xfrm>
                <a:custGeom>
                  <a:avLst/>
                  <a:gdLst>
                    <a:gd name="T0" fmla="*/ 0 w 273"/>
                    <a:gd name="T1" fmla="*/ 91 h 91"/>
                    <a:gd name="T2" fmla="*/ 91 w 273"/>
                    <a:gd name="T3" fmla="*/ 45 h 91"/>
                    <a:gd name="T4" fmla="*/ 137 w 273"/>
                    <a:gd name="T5" fmla="*/ 0 h 91"/>
                    <a:gd name="T6" fmla="*/ 182 w 273"/>
                    <a:gd name="T7" fmla="*/ 45 h 91"/>
                    <a:gd name="T8" fmla="*/ 273 w 273"/>
                    <a:gd name="T9" fmla="*/ 91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3"/>
                    <a:gd name="T16" fmla="*/ 0 h 91"/>
                    <a:gd name="T17" fmla="*/ 273 w 273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3" h="91">
                      <a:moveTo>
                        <a:pt x="0" y="91"/>
                      </a:moveTo>
                      <a:cubicBezTo>
                        <a:pt x="34" y="75"/>
                        <a:pt x="68" y="60"/>
                        <a:pt x="91" y="45"/>
                      </a:cubicBezTo>
                      <a:cubicBezTo>
                        <a:pt x="114" y="30"/>
                        <a:pt x="122" y="0"/>
                        <a:pt x="137" y="0"/>
                      </a:cubicBezTo>
                      <a:cubicBezTo>
                        <a:pt x="152" y="0"/>
                        <a:pt x="159" y="30"/>
                        <a:pt x="182" y="45"/>
                      </a:cubicBezTo>
                      <a:cubicBezTo>
                        <a:pt x="205" y="60"/>
                        <a:pt x="258" y="83"/>
                        <a:pt x="273" y="91"/>
                      </a:cubicBezTo>
                    </a:path>
                  </a:pathLst>
                </a:custGeom>
                <a:noFill/>
                <a:ln w="28575" cmpd="sng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6" name="AutoShape 21"/>
            <p:cNvSpPr>
              <a:spLocks noChangeArrowheads="1"/>
            </p:cNvSpPr>
            <p:nvPr/>
          </p:nvSpPr>
          <p:spPr bwMode="auto">
            <a:xfrm>
              <a:off x="4224" y="2129"/>
              <a:ext cx="318" cy="317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323850" y="836613"/>
            <a:ext cx="3527425" cy="5616575"/>
            <a:chOff x="204" y="527"/>
            <a:chExt cx="2222" cy="3538"/>
          </a:xfrm>
        </p:grpSpPr>
        <p:grpSp>
          <p:nvGrpSpPr>
            <p:cNvPr id="25" name="Group 23"/>
            <p:cNvGrpSpPr>
              <a:grpSpLocks/>
            </p:cNvGrpSpPr>
            <p:nvPr/>
          </p:nvGrpSpPr>
          <p:grpSpPr bwMode="auto">
            <a:xfrm>
              <a:off x="204" y="527"/>
              <a:ext cx="2222" cy="1542"/>
              <a:chOff x="567" y="709"/>
              <a:chExt cx="2222" cy="1542"/>
            </a:xfrm>
          </p:grpSpPr>
          <p:sp>
            <p:nvSpPr>
              <p:cNvPr id="43" name="Oval 24"/>
              <p:cNvSpPr>
                <a:spLocks noChangeArrowheads="1"/>
              </p:cNvSpPr>
              <p:nvPr/>
            </p:nvSpPr>
            <p:spPr bwMode="auto">
              <a:xfrm>
                <a:off x="567" y="709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44" name="Group 25"/>
              <p:cNvGrpSpPr>
                <a:grpSpLocks/>
              </p:cNvGrpSpPr>
              <p:nvPr/>
            </p:nvGrpSpPr>
            <p:grpSpPr bwMode="auto">
              <a:xfrm>
                <a:off x="823" y="1016"/>
                <a:ext cx="1649" cy="972"/>
                <a:chOff x="823" y="1016"/>
                <a:chExt cx="1649" cy="972"/>
              </a:xfrm>
            </p:grpSpPr>
            <p:sp>
              <p:nvSpPr>
                <p:cNvPr id="45" name="Rectangle 26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32" y="1016"/>
                  <a:ext cx="1488" cy="528"/>
                </a:xfrm>
                <a:prstGeom prst="rect">
                  <a:avLst/>
                </a:prstGeom>
                <a:pattFill prst="wdUpDiag">
                  <a:fgClr>
                    <a:srgbClr val="CCECFF"/>
                  </a:fgClr>
                  <a:bgClr>
                    <a:srgbClr val="FFCC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46" name="Group 27"/>
                <p:cNvGrpSpPr>
                  <a:grpSpLocks/>
                </p:cNvGrpSpPr>
                <p:nvPr/>
              </p:nvGrpSpPr>
              <p:grpSpPr bwMode="auto">
                <a:xfrm>
                  <a:off x="1357" y="1016"/>
                  <a:ext cx="535" cy="528"/>
                  <a:chOff x="1769" y="2832"/>
                  <a:chExt cx="535" cy="528"/>
                </a:xfrm>
              </p:grpSpPr>
              <p:sp>
                <p:nvSpPr>
                  <p:cNvPr id="49" name="Freeform 28"/>
                  <p:cNvSpPr>
                    <a:spLocks/>
                  </p:cNvSpPr>
                  <p:nvPr/>
                </p:nvSpPr>
                <p:spPr bwMode="auto">
                  <a:xfrm>
                    <a:off x="1792" y="2888"/>
                    <a:ext cx="296" cy="224"/>
                  </a:xfrm>
                  <a:custGeom>
                    <a:avLst/>
                    <a:gdLst>
                      <a:gd name="T0" fmla="*/ 72 w 296"/>
                      <a:gd name="T1" fmla="*/ 224 h 224"/>
                      <a:gd name="T2" fmla="*/ 176 w 296"/>
                      <a:gd name="T3" fmla="*/ 184 h 224"/>
                      <a:gd name="T4" fmla="*/ 192 w 296"/>
                      <a:gd name="T5" fmla="*/ 160 h 224"/>
                      <a:gd name="T6" fmla="*/ 0 w 296"/>
                      <a:gd name="T7" fmla="*/ 120 h 224"/>
                      <a:gd name="T8" fmla="*/ 72 w 296"/>
                      <a:gd name="T9" fmla="*/ 120 h 224"/>
                      <a:gd name="T10" fmla="*/ 128 w 296"/>
                      <a:gd name="T11" fmla="*/ 96 h 224"/>
                      <a:gd name="T12" fmla="*/ 176 w 296"/>
                      <a:gd name="T13" fmla="*/ 64 h 224"/>
                      <a:gd name="T14" fmla="*/ 232 w 296"/>
                      <a:gd name="T15" fmla="*/ 120 h 224"/>
                      <a:gd name="T16" fmla="*/ 240 w 296"/>
                      <a:gd name="T17" fmla="*/ 56 h 224"/>
                      <a:gd name="T18" fmla="*/ 256 w 296"/>
                      <a:gd name="T19" fmla="*/ 0 h 224"/>
                      <a:gd name="T20" fmla="*/ 296 w 296"/>
                      <a:gd name="T21" fmla="*/ 8 h 2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224"/>
                      <a:gd name="T35" fmla="*/ 296 w 296"/>
                      <a:gd name="T36" fmla="*/ 224 h 2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224">
                        <a:moveTo>
                          <a:pt x="72" y="224"/>
                        </a:moveTo>
                        <a:cubicBezTo>
                          <a:pt x="108" y="206"/>
                          <a:pt x="143" y="206"/>
                          <a:pt x="176" y="184"/>
                        </a:cubicBezTo>
                        <a:cubicBezTo>
                          <a:pt x="181" y="176"/>
                          <a:pt x="197" y="168"/>
                          <a:pt x="192" y="160"/>
                        </a:cubicBezTo>
                        <a:cubicBezTo>
                          <a:pt x="160" y="104"/>
                          <a:pt x="23" y="121"/>
                          <a:pt x="0" y="120"/>
                        </a:cubicBezTo>
                        <a:cubicBezTo>
                          <a:pt x="17" y="70"/>
                          <a:pt x="41" y="99"/>
                          <a:pt x="72" y="120"/>
                        </a:cubicBezTo>
                        <a:cubicBezTo>
                          <a:pt x="97" y="112"/>
                          <a:pt x="103" y="111"/>
                          <a:pt x="128" y="96"/>
                        </a:cubicBezTo>
                        <a:cubicBezTo>
                          <a:pt x="144" y="86"/>
                          <a:pt x="176" y="64"/>
                          <a:pt x="176" y="64"/>
                        </a:cubicBezTo>
                        <a:cubicBezTo>
                          <a:pt x="202" y="103"/>
                          <a:pt x="183" y="108"/>
                          <a:pt x="232" y="120"/>
                        </a:cubicBezTo>
                        <a:cubicBezTo>
                          <a:pt x="263" y="89"/>
                          <a:pt x="282" y="84"/>
                          <a:pt x="240" y="56"/>
                        </a:cubicBezTo>
                        <a:cubicBezTo>
                          <a:pt x="219" y="25"/>
                          <a:pt x="219" y="12"/>
                          <a:pt x="256" y="0"/>
                        </a:cubicBezTo>
                        <a:cubicBezTo>
                          <a:pt x="269" y="3"/>
                          <a:pt x="296" y="8"/>
                          <a:pt x="296" y="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" name="Freeform 29"/>
                  <p:cNvSpPr>
                    <a:spLocks/>
                  </p:cNvSpPr>
                  <p:nvPr/>
                </p:nvSpPr>
                <p:spPr bwMode="auto">
                  <a:xfrm>
                    <a:off x="1769" y="3112"/>
                    <a:ext cx="370" cy="175"/>
                  </a:xfrm>
                  <a:custGeom>
                    <a:avLst/>
                    <a:gdLst>
                      <a:gd name="T0" fmla="*/ 103 w 370"/>
                      <a:gd name="T1" fmla="*/ 0 h 175"/>
                      <a:gd name="T2" fmla="*/ 47 w 370"/>
                      <a:gd name="T3" fmla="*/ 56 h 175"/>
                      <a:gd name="T4" fmla="*/ 63 w 370"/>
                      <a:gd name="T5" fmla="*/ 120 h 175"/>
                      <a:gd name="T6" fmla="*/ 159 w 370"/>
                      <a:gd name="T7" fmla="*/ 104 h 175"/>
                      <a:gd name="T8" fmla="*/ 207 w 370"/>
                      <a:gd name="T9" fmla="*/ 80 h 175"/>
                      <a:gd name="T10" fmla="*/ 295 w 370"/>
                      <a:gd name="T11" fmla="*/ 112 h 175"/>
                      <a:gd name="T12" fmla="*/ 343 w 370"/>
                      <a:gd name="T13" fmla="*/ 56 h 175"/>
                      <a:gd name="T14" fmla="*/ 351 w 370"/>
                      <a:gd name="T15" fmla="*/ 136 h 175"/>
                      <a:gd name="T16" fmla="*/ 327 w 370"/>
                      <a:gd name="T17" fmla="*/ 160 h 17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0"/>
                      <a:gd name="T28" fmla="*/ 0 h 175"/>
                      <a:gd name="T29" fmla="*/ 370 w 370"/>
                      <a:gd name="T30" fmla="*/ 175 h 17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0" h="175">
                        <a:moveTo>
                          <a:pt x="103" y="0"/>
                        </a:moveTo>
                        <a:cubicBezTo>
                          <a:pt x="126" y="68"/>
                          <a:pt x="161" y="45"/>
                          <a:pt x="47" y="56"/>
                        </a:cubicBezTo>
                        <a:cubicBezTo>
                          <a:pt x="0" y="87"/>
                          <a:pt x="15" y="108"/>
                          <a:pt x="63" y="120"/>
                        </a:cubicBezTo>
                        <a:cubicBezTo>
                          <a:pt x="95" y="114"/>
                          <a:pt x="128" y="113"/>
                          <a:pt x="159" y="104"/>
                        </a:cubicBezTo>
                        <a:cubicBezTo>
                          <a:pt x="176" y="99"/>
                          <a:pt x="190" y="86"/>
                          <a:pt x="207" y="80"/>
                        </a:cubicBezTo>
                        <a:cubicBezTo>
                          <a:pt x="224" y="130"/>
                          <a:pt x="244" y="119"/>
                          <a:pt x="295" y="112"/>
                        </a:cubicBezTo>
                        <a:cubicBezTo>
                          <a:pt x="316" y="80"/>
                          <a:pt x="306" y="68"/>
                          <a:pt x="343" y="56"/>
                        </a:cubicBezTo>
                        <a:cubicBezTo>
                          <a:pt x="352" y="84"/>
                          <a:pt x="370" y="108"/>
                          <a:pt x="351" y="136"/>
                        </a:cubicBezTo>
                        <a:cubicBezTo>
                          <a:pt x="325" y="175"/>
                          <a:pt x="327" y="136"/>
                          <a:pt x="327" y="160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1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7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2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4" y="2832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chemeClr val="accent2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chemeClr val="accent2"/>
                        </a:solidFill>
                      </a:rPr>
                      <a:t>-</a:t>
                    </a:r>
                  </a:p>
                </p:txBody>
              </p:sp>
              <p:sp>
                <p:nvSpPr>
                  <p:cNvPr id="5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2" y="3168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rgbClr val="FF0000"/>
                        </a:solidFill>
                      </a:rPr>
                      <a:t>-</a:t>
                    </a:r>
                  </a:p>
                </p:txBody>
              </p:sp>
            </p:grpSp>
            <p:sp>
              <p:nvSpPr>
                <p:cNvPr id="4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033" y="1589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/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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996633"/>
                    </a:solidFill>
                  </a:endParaRPr>
                </a:p>
              </p:txBody>
            </p:sp>
            <p:sp>
              <p:nvSpPr>
                <p:cNvPr id="4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823" y="1796"/>
                  <a:ext cx="164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approach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the ton scale</a:t>
                  </a:r>
                </a:p>
              </p:txBody>
            </p:sp>
          </p:grp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04" y="2523"/>
              <a:ext cx="2222" cy="1542"/>
              <a:chOff x="522" y="2523"/>
              <a:chExt cx="2222" cy="1542"/>
            </a:xfrm>
          </p:grpSpPr>
          <p:sp>
            <p:nvSpPr>
              <p:cNvPr id="28" name="Oval 36"/>
              <p:cNvSpPr>
                <a:spLocks noChangeArrowheads="1"/>
              </p:cNvSpPr>
              <p:nvPr/>
            </p:nvSpPr>
            <p:spPr bwMode="auto">
              <a:xfrm>
                <a:off x="522" y="2523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29" name="Group 37"/>
              <p:cNvGrpSpPr>
                <a:grpSpLocks/>
              </p:cNvGrpSpPr>
              <p:nvPr/>
            </p:nvGrpSpPr>
            <p:grpSpPr bwMode="auto">
              <a:xfrm>
                <a:off x="839" y="2766"/>
                <a:ext cx="1594" cy="1027"/>
                <a:chOff x="839" y="2766"/>
                <a:chExt cx="1594" cy="1027"/>
              </a:xfrm>
            </p:grpSpPr>
            <p:sp>
              <p:nvSpPr>
                <p:cNvPr id="30" name="Rectangle 38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2795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31" name="Rectangle 39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224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32" name="Rectangle 40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008"/>
                  <a:ext cx="1488" cy="96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9525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33" name="Oval 41"/>
                <p:cNvSpPr>
                  <a:spLocks noChangeArrowheads="1"/>
                </p:cNvSpPr>
                <p:nvPr/>
              </p:nvSpPr>
              <p:spPr bwMode="auto">
                <a:xfrm>
                  <a:off x="1488" y="30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3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718" y="2792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accent2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chemeClr val="accent2"/>
                      </a:solidFill>
                    </a:rPr>
                    <a:t>-</a:t>
                  </a:r>
                </a:p>
              </p:txBody>
            </p:sp>
            <p:sp>
              <p:nvSpPr>
                <p:cNvPr id="3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766" y="3128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rgbClr val="FF0000"/>
                      </a:solidFill>
                    </a:rPr>
                    <a:t>-</a:t>
                  </a:r>
                </a:p>
              </p:txBody>
            </p:sp>
            <p:sp>
              <p:nvSpPr>
                <p:cNvPr id="3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949" y="2970"/>
                  <a:ext cx="40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9999"/>
                      </a:solidFill>
                    </a:rPr>
                    <a:t>source</a:t>
                  </a:r>
                </a:p>
              </p:txBody>
            </p:sp>
            <p:sp>
              <p:nvSpPr>
                <p:cNvPr id="3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938" y="3195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3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938" y="2766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3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008" y="3390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>
                      <a:solidFill>
                        <a:srgbClr val="FF0000"/>
                      </a:solidFill>
                    </a:rPr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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FF33CC"/>
                    </a:solidFill>
                  </a:endParaRPr>
                </a:p>
              </p:txBody>
            </p:sp>
            <p:sp>
              <p:nvSpPr>
                <p:cNvPr id="40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1565" y="2840"/>
                  <a:ext cx="226" cy="182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" name="Line 49"/>
                <p:cNvSpPr>
                  <a:spLocks noChangeShapeType="1"/>
                </p:cNvSpPr>
                <p:nvPr/>
              </p:nvSpPr>
              <p:spPr bwMode="auto">
                <a:xfrm>
                  <a:off x="1549" y="3099"/>
                  <a:ext cx="272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839" y="3601"/>
                  <a:ext cx="159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get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tracking capability</a:t>
                  </a:r>
                </a:p>
              </p:txBody>
            </p:sp>
          </p:grpSp>
        </p:grpSp>
        <p:sp>
          <p:nvSpPr>
            <p:cNvPr id="27" name="AutoShape 51"/>
            <p:cNvSpPr>
              <a:spLocks noChangeArrowheads="1"/>
            </p:cNvSpPr>
            <p:nvPr/>
          </p:nvSpPr>
          <p:spPr bwMode="auto">
            <a:xfrm>
              <a:off x="1156" y="2115"/>
              <a:ext cx="318" cy="317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5" name="Rectangle 68"/>
          <p:cNvSpPr>
            <a:spLocks noChangeArrowheads="1"/>
          </p:cNvSpPr>
          <p:nvPr/>
        </p:nvSpPr>
        <p:spPr bwMode="auto">
          <a:xfrm>
            <a:off x="179388" y="3860800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Rectangle 99"/>
          <p:cNvSpPr>
            <a:spLocks noChangeArrowheads="1"/>
          </p:cNvSpPr>
          <p:nvPr/>
        </p:nvSpPr>
        <p:spPr bwMode="auto">
          <a:xfrm>
            <a:off x="250825" y="6381750"/>
            <a:ext cx="5048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7" name="Group 131"/>
          <p:cNvGrpSpPr>
            <a:grpSpLocks/>
          </p:cNvGrpSpPr>
          <p:nvPr/>
        </p:nvGrpSpPr>
        <p:grpSpPr bwMode="auto">
          <a:xfrm>
            <a:off x="981053" y="934185"/>
            <a:ext cx="7335836" cy="4529138"/>
            <a:chOff x="52393" y="1262050"/>
            <a:chExt cx="7335835" cy="4529142"/>
          </a:xfrm>
        </p:grpSpPr>
        <p:grpSp>
          <p:nvGrpSpPr>
            <p:cNvPr id="58" name="Group 52"/>
            <p:cNvGrpSpPr>
              <a:grpSpLocks/>
            </p:cNvGrpSpPr>
            <p:nvPr/>
          </p:nvGrpSpPr>
          <p:grpSpPr bwMode="auto">
            <a:xfrm>
              <a:off x="52393" y="1262050"/>
              <a:ext cx="7335835" cy="4529142"/>
              <a:chOff x="33" y="819"/>
              <a:chExt cx="4621" cy="2853"/>
            </a:xfrm>
          </p:grpSpPr>
          <p:sp>
            <p:nvSpPr>
              <p:cNvPr id="60" name="Text Box 53"/>
              <p:cNvSpPr txBox="1">
                <a:spLocks noChangeArrowheads="1"/>
              </p:cNvSpPr>
              <p:nvPr/>
            </p:nvSpPr>
            <p:spPr bwMode="auto">
              <a:xfrm>
                <a:off x="33" y="1365"/>
                <a:ext cx="4621" cy="2307"/>
              </a:xfrm>
              <a:prstGeom prst="rect">
                <a:avLst/>
              </a:prstGeom>
              <a:solidFill>
                <a:srgbClr val="EAEAEA">
                  <a:alpha val="89804"/>
                </a:srgbClr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600" b="1" dirty="0" smtClean="0">
                    <a:solidFill>
                      <a:srgbClr val="FF0000"/>
                    </a:solidFill>
                    <a:latin typeface="+mn-lt"/>
                  </a:rPr>
                  <a:t>GERDA</a:t>
                </a:r>
                <a:r>
                  <a:rPr lang="it-IT" sz="1600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it-IT" sz="1600" b="1" dirty="0" smtClean="0"/>
                  <a:t>–</a:t>
                </a:r>
                <a:r>
                  <a:rPr lang="it-IT" sz="1600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it-IT" sz="1600" baseline="30000" dirty="0" smtClean="0">
                    <a:solidFill>
                      <a:schemeClr val="accent2"/>
                    </a:solidFill>
                    <a:latin typeface="+mn-lt"/>
                  </a:rPr>
                  <a:t>76</a:t>
                </a:r>
                <a:r>
                  <a:rPr lang="it-IT" sz="1600" dirty="0" smtClean="0">
                    <a:solidFill>
                      <a:schemeClr val="accent2"/>
                    </a:solidFill>
                    <a:latin typeface="+mn-lt"/>
                  </a:rPr>
                  <a:t>Ge</a:t>
                </a:r>
              </a:p>
              <a:p>
                <a:r>
                  <a:rPr lang="it-IT" sz="1400" dirty="0" smtClean="0">
                    <a:latin typeface="+mn-lt"/>
                  </a:rPr>
                  <a:t>Array of enriched Ge diodes operated in liquid argon</a:t>
                </a:r>
              </a:p>
              <a:p>
                <a:r>
                  <a:rPr lang="it-IT" sz="1400" dirty="0" smtClean="0">
                    <a:latin typeface="+mn-lt"/>
                  </a:rPr>
                  <a:t>First phase: </a:t>
                </a:r>
                <a:r>
                  <a:rPr lang="it-IT" sz="1400" dirty="0" smtClean="0">
                    <a:solidFill>
                      <a:schemeClr val="accent2"/>
                    </a:solidFill>
                    <a:latin typeface="+mn-lt"/>
                  </a:rPr>
                  <a:t>18 Kg</a:t>
                </a:r>
                <a:r>
                  <a:rPr lang="it-IT" sz="1400" dirty="0" smtClean="0">
                    <a:latin typeface="+mn-lt"/>
                  </a:rPr>
                  <a:t>; second phase: </a:t>
                </a:r>
                <a:r>
                  <a:rPr lang="it-IT" sz="1400" dirty="0" smtClean="0">
                    <a:solidFill>
                      <a:schemeClr val="accent2"/>
                    </a:solidFill>
                    <a:latin typeface="+mn-lt"/>
                  </a:rPr>
                  <a:t>40 Kg </a:t>
                </a:r>
                <a:r>
                  <a:rPr lang="it-IT" sz="1400" dirty="0" smtClean="0">
                    <a:latin typeface="+mn-lt"/>
                  </a:rPr>
                  <a:t>- LNGS</a:t>
                </a:r>
              </a:p>
              <a:p>
                <a:r>
                  <a:rPr lang="it-IT" sz="1400" dirty="0" smtClean="0">
                    <a:latin typeface="+mn-lt"/>
                  </a:rPr>
                  <a:t>Proved energy resolution: </a:t>
                </a:r>
                <a:r>
                  <a:rPr lang="it-IT" sz="1400" dirty="0" smtClean="0">
                    <a:solidFill>
                      <a:schemeClr val="accent2"/>
                    </a:solidFill>
                    <a:latin typeface="+mn-lt"/>
                  </a:rPr>
                  <a:t>0.16 % FWHM</a:t>
                </a:r>
              </a:p>
              <a:p>
                <a:r>
                  <a:rPr lang="it-IT" sz="1600" b="1" dirty="0" smtClean="0">
                    <a:solidFill>
                      <a:srgbClr val="FF0000"/>
                    </a:solidFill>
                    <a:latin typeface="+mn-lt"/>
                  </a:rPr>
                  <a:t>CUORE</a:t>
                </a:r>
                <a:r>
                  <a:rPr lang="it-IT" sz="1600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it-IT" sz="1600" b="1" dirty="0" smtClean="0"/>
                  <a:t>–</a:t>
                </a:r>
                <a:r>
                  <a:rPr lang="it-IT" sz="1600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it-IT" sz="1600" baseline="30000" dirty="0" smtClean="0">
                    <a:solidFill>
                      <a:schemeClr val="accent2"/>
                    </a:solidFill>
                    <a:latin typeface="+mn-lt"/>
                  </a:rPr>
                  <a:t>130</a:t>
                </a:r>
                <a:r>
                  <a:rPr lang="it-IT" sz="1600" dirty="0" smtClean="0">
                    <a:solidFill>
                      <a:schemeClr val="accent2"/>
                    </a:solidFill>
                    <a:latin typeface="+mn-lt"/>
                  </a:rPr>
                  <a:t>Te</a:t>
                </a:r>
              </a:p>
              <a:p>
                <a:r>
                  <a:rPr lang="it-IT" sz="1400" dirty="0" smtClean="0">
                    <a:latin typeface="+mn-lt"/>
                  </a:rPr>
                  <a:t>Array  </a:t>
                </a:r>
                <a:r>
                  <a:rPr lang="it-IT" sz="1400" dirty="0">
                    <a:latin typeface="+mn-lt"/>
                  </a:rPr>
                  <a:t>of low temperature natural TeO</a:t>
                </a:r>
                <a:r>
                  <a:rPr lang="it-IT" sz="1400" baseline="-25000" dirty="0">
                    <a:latin typeface="+mn-lt"/>
                  </a:rPr>
                  <a:t>2</a:t>
                </a:r>
                <a:r>
                  <a:rPr lang="it-IT" sz="1400" dirty="0">
                    <a:latin typeface="+mn-lt"/>
                  </a:rPr>
                  <a:t> calorimeters operated at 10 mK</a:t>
                </a:r>
              </a:p>
              <a:p>
                <a:r>
                  <a:rPr lang="it-IT" sz="1400" dirty="0">
                    <a:latin typeface="+mn-lt"/>
                  </a:rPr>
                  <a:t>First step: </a:t>
                </a:r>
                <a:r>
                  <a:rPr lang="it-IT" sz="1400" dirty="0">
                    <a:solidFill>
                      <a:schemeClr val="accent2"/>
                    </a:solidFill>
                    <a:latin typeface="+mn-lt"/>
                  </a:rPr>
                  <a:t>200 Kg </a:t>
                </a:r>
                <a:r>
                  <a:rPr lang="it-IT" sz="1400" dirty="0">
                    <a:latin typeface="+mn-lt"/>
                  </a:rPr>
                  <a:t>(</a:t>
                </a:r>
                <a:r>
                  <a:rPr lang="it-IT" sz="1400" dirty="0" smtClean="0">
                    <a:latin typeface="+mn-lt"/>
                  </a:rPr>
                  <a:t>2014) </a:t>
                </a:r>
                <a:r>
                  <a:rPr lang="it-IT" sz="1400" dirty="0">
                    <a:latin typeface="+mn-lt"/>
                  </a:rPr>
                  <a:t>– LNGS – </a:t>
                </a:r>
                <a:r>
                  <a:rPr lang="it-IT" sz="1400" dirty="0">
                    <a:solidFill>
                      <a:schemeClr val="accent2"/>
                    </a:solidFill>
                    <a:latin typeface="+mn-lt"/>
                  </a:rPr>
                  <a:t>it can take advantage from Cuoricino experience</a:t>
                </a:r>
              </a:p>
              <a:p>
                <a:r>
                  <a:rPr lang="it-IT" sz="1400" dirty="0">
                    <a:latin typeface="+mn-lt"/>
                  </a:rPr>
                  <a:t>Proved energy resolution: </a:t>
                </a:r>
                <a:r>
                  <a:rPr lang="it-IT" sz="1400" dirty="0">
                    <a:solidFill>
                      <a:schemeClr val="accent2"/>
                    </a:solidFill>
                    <a:latin typeface="+mn-lt"/>
                  </a:rPr>
                  <a:t>0.25 % FWHM</a:t>
                </a:r>
              </a:p>
              <a:p>
                <a:r>
                  <a:rPr lang="it-IT" sz="1600" b="1" dirty="0" smtClean="0">
                    <a:solidFill>
                      <a:srgbClr val="FF0000"/>
                    </a:solidFill>
                    <a:latin typeface="+mn-lt"/>
                  </a:rPr>
                  <a:t>MAJORANA</a:t>
                </a:r>
                <a:r>
                  <a:rPr lang="it-IT" sz="1600" dirty="0" smtClean="0">
                    <a:solidFill>
                      <a:srgbClr val="FFC000"/>
                    </a:solidFill>
                    <a:latin typeface="+mn-lt"/>
                  </a:rPr>
                  <a:t> </a:t>
                </a:r>
                <a:r>
                  <a:rPr lang="it-IT" sz="1600" b="1" dirty="0" smtClean="0"/>
                  <a:t>–</a:t>
                </a:r>
                <a:r>
                  <a:rPr lang="it-IT" sz="1600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it-IT" sz="1600" baseline="30000" dirty="0">
                    <a:solidFill>
                      <a:schemeClr val="accent2"/>
                    </a:solidFill>
                    <a:latin typeface="+mn-lt"/>
                  </a:rPr>
                  <a:t>76</a:t>
                </a:r>
                <a:r>
                  <a:rPr lang="it-IT" sz="1600" dirty="0">
                    <a:solidFill>
                      <a:schemeClr val="accent2"/>
                    </a:solidFill>
                    <a:latin typeface="+mn-lt"/>
                  </a:rPr>
                  <a:t>Ge</a:t>
                </a:r>
              </a:p>
              <a:p>
                <a:r>
                  <a:rPr lang="it-IT" sz="1400" dirty="0">
                    <a:latin typeface="+mn-lt"/>
                  </a:rPr>
                  <a:t>Array of enriched Ge diodes operated in conventional Cu cryostats</a:t>
                </a:r>
              </a:p>
              <a:p>
                <a:r>
                  <a:rPr lang="it-IT" sz="1400" dirty="0">
                    <a:latin typeface="+mn-lt"/>
                  </a:rPr>
                  <a:t>Based on </a:t>
                </a:r>
                <a:r>
                  <a:rPr lang="it-IT" sz="1400" dirty="0" smtClean="0">
                    <a:latin typeface="+mn-lt"/>
                  </a:rPr>
                  <a:t>modules</a:t>
                </a:r>
                <a:r>
                  <a:rPr lang="it-IT" sz="1400" dirty="0">
                    <a:latin typeface="+mn-lt"/>
                  </a:rPr>
                  <a:t>; first </a:t>
                </a:r>
                <a:r>
                  <a:rPr lang="it-IT" sz="1400" dirty="0" smtClean="0">
                    <a:latin typeface="+mn-lt"/>
                  </a:rPr>
                  <a:t>step (demonstrator): </a:t>
                </a:r>
                <a:r>
                  <a:rPr lang="it-IT" sz="1400" dirty="0" smtClean="0">
                    <a:solidFill>
                      <a:schemeClr val="accent2"/>
                    </a:solidFill>
                    <a:latin typeface="+mn-lt"/>
                  </a:rPr>
                  <a:t>2x20 </a:t>
                </a:r>
                <a:r>
                  <a:rPr lang="it-IT" sz="1400" dirty="0">
                    <a:solidFill>
                      <a:schemeClr val="accent2"/>
                    </a:solidFill>
                    <a:latin typeface="+mn-lt"/>
                  </a:rPr>
                  <a:t>Kg</a:t>
                </a:r>
                <a:r>
                  <a:rPr lang="it-IT" sz="1400" dirty="0">
                    <a:latin typeface="+mn-lt"/>
                  </a:rPr>
                  <a:t> modules</a:t>
                </a:r>
              </a:p>
              <a:p>
                <a:r>
                  <a:rPr lang="it-IT" sz="1400" dirty="0">
                    <a:latin typeface="+mn-lt"/>
                  </a:rPr>
                  <a:t>Proved energy resolution: </a:t>
                </a:r>
                <a:r>
                  <a:rPr lang="it-IT" sz="1400" dirty="0">
                    <a:solidFill>
                      <a:schemeClr val="accent2"/>
                    </a:solidFill>
                    <a:latin typeface="+mn-lt"/>
                  </a:rPr>
                  <a:t>0.16 % </a:t>
                </a:r>
                <a:r>
                  <a:rPr lang="it-IT" sz="1400" dirty="0" smtClean="0">
                    <a:solidFill>
                      <a:schemeClr val="accent2"/>
                    </a:solidFill>
                    <a:latin typeface="+mn-lt"/>
                  </a:rPr>
                  <a:t>FWHM</a:t>
                </a:r>
              </a:p>
              <a:p>
                <a:r>
                  <a:rPr lang="en-GB" sz="1600" b="1" dirty="0" smtClean="0">
                    <a:solidFill>
                      <a:srgbClr val="FF0000"/>
                    </a:solidFill>
                    <a:latin typeface="+mn-lt"/>
                  </a:rPr>
                  <a:t>LUCIFER</a:t>
                </a:r>
                <a:r>
                  <a:rPr lang="en-GB" sz="1600" dirty="0" smtClean="0">
                    <a:solidFill>
                      <a:srgbClr val="FFC000"/>
                    </a:solidFill>
                    <a:latin typeface="+mn-lt"/>
                  </a:rPr>
                  <a:t> </a:t>
                </a:r>
                <a:r>
                  <a:rPr lang="it-IT" sz="1600" b="1" dirty="0" smtClean="0"/>
                  <a:t>–</a:t>
                </a:r>
                <a:r>
                  <a:rPr lang="en-GB" sz="1600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GB" sz="1600" baseline="30000" dirty="0">
                    <a:solidFill>
                      <a:schemeClr val="accent2"/>
                    </a:solidFill>
                    <a:latin typeface="+mn-lt"/>
                  </a:rPr>
                  <a:t>82</a:t>
                </a:r>
                <a:r>
                  <a:rPr lang="en-GB" sz="1600" dirty="0">
                    <a:solidFill>
                      <a:schemeClr val="accent2"/>
                    </a:solidFill>
                    <a:latin typeface="+mn-lt"/>
                  </a:rPr>
                  <a:t>Se – </a:t>
                </a:r>
                <a:r>
                  <a:rPr lang="en-GB" sz="1600" baseline="30000" dirty="0">
                    <a:solidFill>
                      <a:schemeClr val="accent2"/>
                    </a:solidFill>
                    <a:latin typeface="+mn-lt"/>
                  </a:rPr>
                  <a:t>116</a:t>
                </a:r>
                <a:r>
                  <a:rPr lang="en-GB" sz="1600" dirty="0">
                    <a:solidFill>
                      <a:schemeClr val="accent2"/>
                    </a:solidFill>
                    <a:latin typeface="+mn-lt"/>
                  </a:rPr>
                  <a:t>Cd – </a:t>
                </a:r>
                <a:r>
                  <a:rPr lang="en-GB" sz="1600" baseline="30000" dirty="0">
                    <a:solidFill>
                      <a:schemeClr val="accent2"/>
                    </a:solidFill>
                    <a:latin typeface="+mn-lt"/>
                  </a:rPr>
                  <a:t>100</a:t>
                </a:r>
                <a:r>
                  <a:rPr lang="en-GB" sz="1600" dirty="0">
                    <a:solidFill>
                      <a:schemeClr val="accent2"/>
                    </a:solidFill>
                    <a:latin typeface="+mn-lt"/>
                  </a:rPr>
                  <a:t>Mo </a:t>
                </a:r>
              </a:p>
              <a:p>
                <a:r>
                  <a:rPr lang="en-GB" sz="1400" dirty="0">
                    <a:latin typeface="+mn-lt"/>
                  </a:rPr>
                  <a:t>Array of scintillating </a:t>
                </a:r>
                <a:r>
                  <a:rPr lang="en-GB" sz="1400" dirty="0" err="1">
                    <a:latin typeface="+mn-lt"/>
                  </a:rPr>
                  <a:t>bolometers</a:t>
                </a:r>
                <a:r>
                  <a:rPr lang="en-GB" sz="1400" dirty="0">
                    <a:latin typeface="+mn-lt"/>
                  </a:rPr>
                  <a:t> operated at 10 </a:t>
                </a:r>
                <a:r>
                  <a:rPr lang="en-GB" sz="1400" dirty="0" err="1">
                    <a:latin typeface="+mn-lt"/>
                  </a:rPr>
                  <a:t>mK</a:t>
                </a:r>
                <a:r>
                  <a:rPr lang="en-GB" sz="1400" dirty="0">
                    <a:latin typeface="+mn-lt"/>
                  </a:rPr>
                  <a:t> (</a:t>
                </a:r>
                <a:r>
                  <a:rPr lang="en-GB" sz="1400" dirty="0" err="1">
                    <a:latin typeface="+mn-lt"/>
                  </a:rPr>
                  <a:t>ZnSe</a:t>
                </a:r>
                <a:r>
                  <a:rPr lang="en-GB" sz="1400" dirty="0">
                    <a:latin typeface="+mn-lt"/>
                  </a:rPr>
                  <a:t> or CdWO</a:t>
                </a:r>
                <a:r>
                  <a:rPr lang="en-GB" sz="1400" baseline="-25000" dirty="0">
                    <a:latin typeface="+mn-lt"/>
                  </a:rPr>
                  <a:t>4</a:t>
                </a:r>
                <a:r>
                  <a:rPr lang="en-GB" sz="1400" dirty="0">
                    <a:latin typeface="+mn-lt"/>
                  </a:rPr>
                  <a:t> or ZnMoO</a:t>
                </a:r>
                <a:r>
                  <a:rPr lang="en-GB" sz="1400" baseline="-25000" dirty="0">
                    <a:latin typeface="+mn-lt"/>
                  </a:rPr>
                  <a:t>4</a:t>
                </a:r>
                <a:r>
                  <a:rPr lang="en-GB" sz="1400" dirty="0">
                    <a:latin typeface="+mn-lt"/>
                  </a:rPr>
                  <a:t>)</a:t>
                </a:r>
              </a:p>
              <a:p>
                <a:r>
                  <a:rPr lang="en-GB" sz="1400" dirty="0">
                    <a:latin typeface="+mn-lt"/>
                  </a:rPr>
                  <a:t>First step: </a:t>
                </a:r>
                <a:r>
                  <a:rPr lang="en-GB" sz="1400" dirty="0" smtClean="0">
                    <a:solidFill>
                      <a:schemeClr val="accent2"/>
                    </a:solidFill>
                    <a:latin typeface="+mn-lt"/>
                  </a:rPr>
                  <a:t>~ 10 </a:t>
                </a:r>
                <a:r>
                  <a:rPr lang="en-GB" sz="1400" dirty="0">
                    <a:solidFill>
                      <a:schemeClr val="accent2"/>
                    </a:solidFill>
                    <a:latin typeface="+mn-lt"/>
                  </a:rPr>
                  <a:t>Kg </a:t>
                </a:r>
                <a:r>
                  <a:rPr lang="en-GB" sz="1400" dirty="0">
                    <a:latin typeface="+mn-lt"/>
                  </a:rPr>
                  <a:t>(</a:t>
                </a:r>
                <a:r>
                  <a:rPr lang="en-GB" sz="1400" dirty="0" smtClean="0">
                    <a:latin typeface="+mn-lt"/>
                  </a:rPr>
                  <a:t>2014) </a:t>
                </a:r>
                <a:r>
                  <a:rPr lang="en-GB" sz="1400" dirty="0">
                    <a:latin typeface="+mn-lt"/>
                  </a:rPr>
                  <a:t>– LNGS – </a:t>
                </a:r>
                <a:r>
                  <a:rPr lang="en-GB" sz="1400" dirty="0" smtClean="0">
                    <a:latin typeface="+mn-lt"/>
                  </a:rPr>
                  <a:t>essentially R&amp;D project to fully test the principle</a:t>
                </a:r>
                <a:endParaRPr lang="en-GB" sz="1400" dirty="0">
                  <a:latin typeface="+mn-lt"/>
                </a:endParaRPr>
              </a:p>
              <a:p>
                <a:r>
                  <a:rPr lang="en-GB" sz="1400" dirty="0">
                    <a:latin typeface="+mn-lt"/>
                  </a:rPr>
                  <a:t>Proved energy resolution: </a:t>
                </a:r>
                <a:r>
                  <a:rPr lang="en-GB" sz="1400" dirty="0" smtClean="0">
                    <a:solidFill>
                      <a:schemeClr val="accent2"/>
                    </a:solidFill>
                    <a:latin typeface="+mn-lt"/>
                  </a:rPr>
                  <a:t>0.3 -</a:t>
                </a:r>
                <a:r>
                  <a:rPr lang="en-GB" sz="1400" dirty="0" smtClean="0">
                    <a:latin typeface="+mn-lt"/>
                  </a:rPr>
                  <a:t> </a:t>
                </a:r>
                <a:r>
                  <a:rPr lang="en-GB" sz="1400" dirty="0" smtClean="0">
                    <a:solidFill>
                      <a:schemeClr val="accent2"/>
                    </a:solidFill>
                    <a:latin typeface="+mn-lt"/>
                  </a:rPr>
                  <a:t>1 </a:t>
                </a:r>
                <a:r>
                  <a:rPr lang="en-GB" sz="1400" dirty="0">
                    <a:solidFill>
                      <a:schemeClr val="accent2"/>
                    </a:solidFill>
                    <a:latin typeface="+mn-lt"/>
                  </a:rPr>
                  <a:t>% FWHM</a:t>
                </a:r>
                <a:endParaRPr lang="it-IT" sz="1400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grpSp>
            <p:nvGrpSpPr>
              <p:cNvPr id="61" name="Group 54"/>
              <p:cNvGrpSpPr>
                <a:grpSpLocks/>
              </p:cNvGrpSpPr>
              <p:nvPr/>
            </p:nvGrpSpPr>
            <p:grpSpPr bwMode="auto">
              <a:xfrm>
                <a:off x="1257" y="836"/>
                <a:ext cx="952" cy="544"/>
                <a:chOff x="1257" y="836"/>
                <a:chExt cx="952" cy="544"/>
              </a:xfrm>
            </p:grpSpPr>
            <p:sp>
              <p:nvSpPr>
                <p:cNvPr id="63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257" y="837"/>
                  <a:ext cx="952" cy="7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4" name="Line 56"/>
                <p:cNvSpPr>
                  <a:spLocks noChangeShapeType="1"/>
                </p:cNvSpPr>
                <p:nvPr/>
              </p:nvSpPr>
              <p:spPr bwMode="auto">
                <a:xfrm>
                  <a:off x="2205" y="836"/>
                  <a:ext cx="0" cy="544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62" name="Line 59"/>
              <p:cNvSpPr>
                <a:spLocks noChangeShapeType="1"/>
              </p:cNvSpPr>
              <p:nvPr/>
            </p:nvSpPr>
            <p:spPr bwMode="auto">
              <a:xfrm flipH="1">
                <a:off x="2430" y="819"/>
                <a:ext cx="0" cy="567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>
              <a:off x="3876729" y="1280882"/>
              <a:ext cx="1332000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6" name="Rectangle 68"/>
          <p:cNvSpPr>
            <a:spLocks noChangeArrowheads="1"/>
          </p:cNvSpPr>
          <p:nvPr/>
        </p:nvSpPr>
        <p:spPr bwMode="auto">
          <a:xfrm>
            <a:off x="179388" y="3860800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" name="Rectangle 99"/>
          <p:cNvSpPr>
            <a:spLocks noChangeArrowheads="1"/>
          </p:cNvSpPr>
          <p:nvPr/>
        </p:nvSpPr>
        <p:spPr bwMode="auto">
          <a:xfrm>
            <a:off x="250825" y="6381750"/>
            <a:ext cx="5048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" name="Rectangle 67"/>
          <p:cNvSpPr/>
          <p:nvPr/>
        </p:nvSpPr>
        <p:spPr>
          <a:xfrm>
            <a:off x="8786813" y="3140968"/>
            <a:ext cx="3571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467544" y="125760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Class 1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467544" y="125760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Class 1 experiments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8562" y="1761419"/>
            <a:ext cx="3647982" cy="447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"/>
          <p:cNvPicPr>
            <a:picLocks noChangeAspect="1" noChangeArrowheads="1"/>
          </p:cNvPicPr>
          <p:nvPr/>
        </p:nvPicPr>
        <p:blipFill>
          <a:blip r:embed="rId4" cstate="print"/>
          <a:srcRect r="38261" b="20074"/>
          <a:stretch>
            <a:fillRect/>
          </a:stretch>
        </p:blipFill>
        <p:spPr bwMode="auto">
          <a:xfrm>
            <a:off x="395536" y="1768325"/>
            <a:ext cx="3672408" cy="448854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3599447" y="980728"/>
            <a:ext cx="2340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n-lt"/>
              </a:rPr>
              <a:t>Granularity</a:t>
            </a:r>
            <a:endParaRPr lang="it-IT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38152" y="1772816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+mn-lt"/>
              </a:rPr>
              <a:t>Majorana</a:t>
            </a:r>
            <a:endParaRPr lang="it-IT" dirty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9923" y="177281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CUORE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467544" y="125760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Class 1 experiments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40589" y="980728"/>
            <a:ext cx="6543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n-lt"/>
              </a:rPr>
              <a:t>Active background discrimination</a:t>
            </a:r>
            <a:endParaRPr lang="it-IT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377" y="1700808"/>
            <a:ext cx="6276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2483768" y="3573016"/>
            <a:ext cx="4313639" cy="3155242"/>
            <a:chOff x="3714744" y="747524"/>
            <a:chExt cx="5286412" cy="432455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4744" y="747524"/>
              <a:ext cx="5286412" cy="432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ttangolo 5"/>
            <p:cNvSpPr/>
            <p:nvPr/>
          </p:nvSpPr>
          <p:spPr>
            <a:xfrm>
              <a:off x="6803375" y="3000372"/>
              <a:ext cx="1878376" cy="717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</a:t>
              </a:r>
              <a:r>
                <a:rPr lang="it-IT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,</a:t>
              </a:r>
              <a:r>
                <a:rPr lang="it-IT" sz="28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, </a:t>
              </a:r>
              <a:r>
                <a:rPr lang="it-IT" sz="16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cosmic</a:t>
              </a:r>
              <a:endParaRPr lang="it-IT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CasellaDiTesto 6"/>
            <p:cNvSpPr txBox="1"/>
            <p:nvPr/>
          </p:nvSpPr>
          <p:spPr>
            <a:xfrm>
              <a:off x="6500826" y="1714488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</a:t>
              </a:r>
              <a:endParaRPr lang="it-IT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11396" y="3707740"/>
            <a:ext cx="38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LUCIFER – rejection test in </a:t>
            </a:r>
            <a:r>
              <a:rPr lang="en-GB" dirty="0" err="1" smtClean="0">
                <a:latin typeface="+mn-lt"/>
              </a:rPr>
              <a:t>ZnSe</a:t>
            </a:r>
            <a:endParaRPr lang="it-IT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2208" y="1657266"/>
            <a:ext cx="509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GERDA-</a:t>
            </a:r>
            <a:r>
              <a:rPr lang="en-GB" dirty="0" err="1" smtClean="0">
                <a:latin typeface="+mn-lt"/>
              </a:rPr>
              <a:t>Majorana</a:t>
            </a:r>
            <a:r>
              <a:rPr lang="en-GB" dirty="0" smtClean="0">
                <a:latin typeface="+mn-lt"/>
              </a:rPr>
              <a:t> - Pulse shape discrimination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35496" y="413792"/>
            <a:ext cx="885698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CUORE</a:t>
            </a:r>
          </a:p>
        </p:txBody>
      </p:sp>
      <p:sp>
        <p:nvSpPr>
          <p:cNvPr id="73" name="TextBox 4"/>
          <p:cNvSpPr txBox="1"/>
          <p:nvPr/>
        </p:nvSpPr>
        <p:spPr>
          <a:xfrm>
            <a:off x="7740352" y="116632"/>
            <a:ext cx="118333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CLASS 1</a:t>
            </a:r>
            <a:endParaRPr lang="it-IT" b="1" dirty="0" smtClean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5338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2896710"/>
            <a:ext cx="3045645" cy="378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42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3791793"/>
            <a:ext cx="3124200" cy="29495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343" name="TextBox 4"/>
          <p:cNvSpPr txBox="1"/>
          <p:nvPr/>
        </p:nvSpPr>
        <p:spPr>
          <a:xfrm>
            <a:off x="179512" y="1052736"/>
            <a:ext cx="8569975" cy="1759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  <a:tabLst>
                <a:tab pos="1339850" algn="l"/>
              </a:tabLst>
            </a:pPr>
            <a:r>
              <a:rPr lang="en-GB" b="1" dirty="0" smtClean="0">
                <a:solidFill>
                  <a:srgbClr val="FFC000"/>
                </a:solidFill>
                <a:latin typeface="+mn-lt"/>
              </a:rPr>
              <a:t>Technique/location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natural TeO</a:t>
            </a:r>
            <a:r>
              <a:rPr lang="en-GB" baseline="-25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+mn-lt"/>
              </a:rPr>
              <a:t>bolometers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at 10 </a:t>
            </a:r>
            <a:r>
              <a:rPr lang="en-GB" dirty="0" err="1" smtClean="0">
                <a:solidFill>
                  <a:schemeClr val="bg1"/>
                </a:solidFill>
                <a:latin typeface="+mn-lt"/>
              </a:rPr>
              <a:t>mK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– LNGS (Italy)</a:t>
            </a:r>
          </a:p>
          <a:p>
            <a:pPr>
              <a:lnSpc>
                <a:spcPts val="2600"/>
              </a:lnSpc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rgbClr val="FFC000"/>
                </a:solidFill>
                <a:sym typeface="Symbol" pitchFamily="18" charset="2"/>
              </a:rPr>
              <a:t>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evolution of </a:t>
            </a:r>
            <a:r>
              <a:rPr lang="en-GB" b="1" dirty="0" smtClean="0">
                <a:solidFill>
                  <a:srgbClr val="FFC000"/>
                </a:solidFill>
                <a:latin typeface="+mn-lt"/>
              </a:rPr>
              <a:t>Cuoricino</a:t>
            </a:r>
          </a:p>
          <a:p>
            <a:pPr>
              <a:lnSpc>
                <a:spcPts val="2600"/>
              </a:lnSpc>
            </a:pPr>
            <a:r>
              <a:rPr lang="en-GB" b="1" dirty="0" smtClean="0">
                <a:solidFill>
                  <a:srgbClr val="FFC000"/>
                </a:solidFill>
                <a:latin typeface="+mn-lt"/>
              </a:rPr>
              <a:t>Source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TeO</a:t>
            </a:r>
            <a:r>
              <a:rPr lang="en-GB" baseline="-25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– 741 kg with natural tellurium - 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9.5x10</a:t>
            </a:r>
            <a:r>
              <a:rPr lang="en-GB" b="1" baseline="30000" dirty="0" smtClean="0">
                <a:solidFill>
                  <a:schemeClr val="bg1"/>
                </a:solidFill>
                <a:latin typeface="+mn-lt"/>
              </a:rPr>
              <a:t>26  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nuclides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of </a:t>
            </a:r>
            <a:r>
              <a:rPr lang="en-GB" baseline="30000" dirty="0" smtClean="0">
                <a:solidFill>
                  <a:schemeClr val="bg1"/>
                </a:solidFill>
                <a:latin typeface="+mn-lt"/>
              </a:rPr>
              <a:t>130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Te</a:t>
            </a:r>
          </a:p>
          <a:p>
            <a:pPr>
              <a:lnSpc>
                <a:spcPts val="2600"/>
              </a:lnSpc>
            </a:pPr>
            <a:r>
              <a:rPr lang="en-GB" b="1" dirty="0" smtClean="0">
                <a:solidFill>
                  <a:srgbClr val="FFC000"/>
                </a:solidFill>
                <a:latin typeface="+mn-lt"/>
              </a:rPr>
              <a:t>Sensitivity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35 – 82 meV (with target background 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~ 10</a:t>
            </a:r>
            <a:r>
              <a:rPr lang="en-GB" baseline="30000" dirty="0" smtClean="0">
                <a:solidFill>
                  <a:srgbClr val="FFC000"/>
                </a:solidFill>
                <a:latin typeface="+mn-lt"/>
              </a:rPr>
              <a:t>-2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 counts/(keV kg y)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>
              <a:lnSpc>
                <a:spcPts val="2600"/>
              </a:lnSpc>
            </a:pPr>
            <a:r>
              <a:rPr lang="en-GB" b="1" dirty="0" smtClean="0">
                <a:solidFill>
                  <a:srgbClr val="FFC000"/>
                </a:solidFill>
                <a:latin typeface="+mn-lt"/>
              </a:rPr>
              <a:t>Timeline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first CUORE tower in 2011 – data taking with full apparatus in 2014</a:t>
            </a:r>
            <a:endParaRPr lang="it-IT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44" name="TextBox 5"/>
          <p:cNvSpPr txBox="1"/>
          <p:nvPr/>
        </p:nvSpPr>
        <p:spPr>
          <a:xfrm>
            <a:off x="784042" y="3428330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n-lt"/>
              </a:rPr>
              <a:t>Structure of the detector</a:t>
            </a:r>
            <a:endParaRPr lang="it-IT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45" name="TextBox 6"/>
          <p:cNvSpPr txBox="1"/>
          <p:nvPr/>
        </p:nvSpPr>
        <p:spPr>
          <a:xfrm>
            <a:off x="5004048" y="6300028"/>
            <a:ext cx="3575018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n-lt"/>
              </a:rPr>
              <a:t>Detector in the custom fridge</a:t>
            </a:r>
            <a:endParaRPr lang="it-IT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346" name="Straight Connector 10"/>
          <p:cNvCxnSpPr/>
          <p:nvPr/>
        </p:nvCxnSpPr>
        <p:spPr>
          <a:xfrm>
            <a:off x="1835696" y="4005064"/>
            <a:ext cx="4973501" cy="144016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7" name="Straight Connector 12"/>
          <p:cNvCxnSpPr/>
          <p:nvPr/>
        </p:nvCxnSpPr>
        <p:spPr>
          <a:xfrm flipV="1">
            <a:off x="1547664" y="6165304"/>
            <a:ext cx="5328592" cy="13472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8" name="ZoneTexte 5347"/>
          <p:cNvSpPr txBox="1"/>
          <p:nvPr/>
        </p:nvSpPr>
        <p:spPr>
          <a:xfrm>
            <a:off x="600328" y="2973708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+mn-lt"/>
              </a:rPr>
              <a:t>CUORE-0 under commissioning</a:t>
            </a:r>
            <a:endParaRPr lang="fr-FR" dirty="0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5351" name="Connecteur droit avec flèche 5350"/>
          <p:cNvCxnSpPr/>
          <p:nvPr/>
        </p:nvCxnSpPr>
        <p:spPr>
          <a:xfrm flipH="1">
            <a:off x="2339752" y="2708920"/>
            <a:ext cx="1" cy="37994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35496" y="413792"/>
            <a:ext cx="885698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CUORE - status</a:t>
            </a:r>
          </a:p>
        </p:txBody>
      </p:sp>
      <p:sp>
        <p:nvSpPr>
          <p:cNvPr id="73" name="TextBox 4"/>
          <p:cNvSpPr txBox="1"/>
          <p:nvPr/>
        </p:nvSpPr>
        <p:spPr>
          <a:xfrm>
            <a:off x="7740352" y="116632"/>
            <a:ext cx="118333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CLASS 1</a:t>
            </a:r>
            <a:endParaRPr lang="it-IT" b="1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1268760"/>
            <a:ext cx="841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US" dirty="0" smtClean="0">
                <a:solidFill>
                  <a:srgbClr val="FFC000"/>
                </a:solidFill>
                <a:latin typeface="+mn-lt"/>
              </a:rPr>
              <a:t>production of the crystals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in SICCAS (Shanghai) is going on smoothly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1879664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US" dirty="0" smtClean="0">
                <a:solidFill>
                  <a:srgbClr val="FFC000"/>
                </a:solidFill>
                <a:latin typeface="+mn-lt"/>
              </a:rPr>
              <a:t>crystals are tested as bolometers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in CUORE configuration by sampling.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   Excellent results are routinely obtained in:</a:t>
            </a: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en-US" dirty="0" smtClean="0">
                <a:solidFill>
                  <a:srgbClr val="FFC000"/>
                </a:solidFill>
                <a:latin typeface="+mn-lt"/>
              </a:rPr>
              <a:t>-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Bolometric performance</a:t>
            </a: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en-US" dirty="0" smtClean="0">
                <a:solidFill>
                  <a:srgbClr val="FFC000"/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Radiopurity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5536" y="5325015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Only concern for background comes from </a:t>
            </a:r>
            <a:r>
              <a:rPr lang="en-US" dirty="0" smtClean="0">
                <a:solidFill>
                  <a:srgbClr val="FFC000"/>
                </a:solidFill>
                <a:latin typeface="+mn-lt"/>
              </a:rPr>
              <a:t>alpha surface radioactivity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in Copper </a:t>
            </a:r>
            <a:r>
              <a:rPr lang="en-US" dirty="0">
                <a:solidFill>
                  <a:srgbClr val="FFC000"/>
                </a:solidFill>
                <a:sym typeface="Symbol" pitchFamily="18" charset="2"/>
              </a:rPr>
              <a:t> </a:t>
            </a:r>
            <a:r>
              <a:rPr lang="en-US" dirty="0" smtClean="0">
                <a:solidFill>
                  <a:srgbClr val="FFC000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Cleaning procedure are well established – a background of the order of </a:t>
            </a:r>
            <a:r>
              <a:rPr lang="en-US" dirty="0" smtClean="0">
                <a:solidFill>
                  <a:srgbClr val="FFC000"/>
                </a:solidFill>
                <a:latin typeface="+mn-lt"/>
              </a:rPr>
              <a:t>5x10</a:t>
            </a:r>
            <a:r>
              <a:rPr lang="en-US" baseline="30000" dirty="0" smtClean="0">
                <a:solidFill>
                  <a:srgbClr val="FFC000"/>
                </a:solidFill>
                <a:latin typeface="+mn-lt"/>
              </a:rPr>
              <a:t>-2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was measured in a dedicated test in hall A – this number will be lower in CUORE just for geometry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95537" y="3596823"/>
            <a:ext cx="617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US" dirty="0" smtClean="0">
                <a:solidFill>
                  <a:srgbClr val="FFC000"/>
                </a:solidFill>
                <a:latin typeface="+mn-lt"/>
              </a:rPr>
              <a:t>CUORE assembly line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is ready and will be used this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to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assemble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CUORE-0 in the next months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95536" y="4366845"/>
            <a:ext cx="841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US" dirty="0" smtClean="0">
                <a:solidFill>
                  <a:srgbClr val="FFC000"/>
                </a:solidFill>
                <a:latin typeface="+mn-lt"/>
              </a:rPr>
              <a:t>first base temperature test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of the CUORE cryostat is foreseen for 2012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42" y="1741458"/>
            <a:ext cx="190656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4297920" y="2893077"/>
            <a:ext cx="252028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466834" y="1859338"/>
            <a:ext cx="99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3.1 keV FWHM at 2.6 MeV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256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35496" y="413792"/>
            <a:ext cx="885698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LUCIFER / scintillating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bolometers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3" name="TextBox 4"/>
          <p:cNvSpPr txBox="1"/>
          <p:nvPr/>
        </p:nvSpPr>
        <p:spPr>
          <a:xfrm>
            <a:off x="7740352" y="116632"/>
            <a:ext cx="118333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CLASS 1</a:t>
            </a:r>
            <a:endParaRPr lang="it-IT" b="1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52736"/>
            <a:ext cx="87441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tabLst>
                <a:tab pos="1339850" algn="l"/>
              </a:tabLst>
            </a:pPr>
            <a:r>
              <a:rPr lang="en-GB" b="1" dirty="0" smtClean="0">
                <a:solidFill>
                  <a:srgbClr val="FFC000"/>
                </a:solidFill>
                <a:latin typeface="+mn-lt"/>
              </a:rPr>
              <a:t>Technique/location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scintillating bolometers containing high Q-value candidates</a:t>
            </a:r>
          </a:p>
          <a:p>
            <a:pPr>
              <a:lnSpc>
                <a:spcPts val="2600"/>
              </a:lnSpc>
              <a:tabLst>
                <a:tab pos="13398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b="1" baseline="30000" dirty="0" smtClean="0">
                <a:solidFill>
                  <a:schemeClr val="bg1"/>
                </a:solidFill>
                <a:latin typeface="+mn-lt"/>
              </a:rPr>
              <a:t>82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Se, </a:t>
            </a:r>
            <a:r>
              <a:rPr lang="en-US" b="1" baseline="30000" dirty="0" smtClean="0">
                <a:solidFill>
                  <a:schemeClr val="bg1"/>
                </a:solidFill>
                <a:latin typeface="+mn-lt"/>
              </a:rPr>
              <a:t>100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Mo, </a:t>
            </a:r>
            <a:r>
              <a:rPr lang="en-US" b="1" baseline="30000" dirty="0" smtClean="0">
                <a:solidFill>
                  <a:schemeClr val="bg1"/>
                </a:solidFill>
                <a:latin typeface="+mn-lt"/>
              </a:rPr>
              <a:t>116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Cd)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 </a:t>
            </a:r>
            <a:r>
              <a:rPr lang="en-US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high phase space, beyond natural gamma radioactivity</a:t>
            </a:r>
          </a:p>
          <a:p>
            <a:pPr>
              <a:lnSpc>
                <a:spcPts val="2600"/>
              </a:lnSpc>
              <a:tabLst>
                <a:tab pos="133985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Site</a:t>
            </a:r>
            <a:r>
              <a:rPr lang="en-US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: for LUCIFER, LNGS is the most natural location;  possibility of a scintillating bolometer section in EURECA (</a:t>
            </a:r>
            <a:r>
              <a:rPr lang="en-US" dirty="0" err="1" smtClean="0">
                <a:solidFill>
                  <a:schemeClr val="bg1"/>
                </a:solidFill>
                <a:latin typeface="+mn-lt"/>
                <a:sym typeface="Symbol" pitchFamily="18" charset="2"/>
              </a:rPr>
              <a:t>Modane</a:t>
            </a:r>
            <a:r>
              <a:rPr lang="en-US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 extension)</a:t>
            </a:r>
            <a:endParaRPr lang="en-GB" dirty="0" smtClean="0">
              <a:solidFill>
                <a:srgbClr val="FFC000"/>
              </a:solidFill>
              <a:latin typeface="+mn-lt"/>
            </a:endParaRPr>
          </a:p>
          <a:p>
            <a:pPr>
              <a:lnSpc>
                <a:spcPts val="2600"/>
              </a:lnSpc>
            </a:pPr>
            <a:r>
              <a:rPr lang="en-GB" b="1" dirty="0" smtClean="0">
                <a:solidFill>
                  <a:srgbClr val="FFC000"/>
                </a:solidFill>
                <a:latin typeface="+mn-lt"/>
              </a:rPr>
              <a:t>Source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ZnSe, ZnMoO</a:t>
            </a:r>
            <a:r>
              <a:rPr lang="en-GB" baseline="-25000" dirty="0" smtClean="0">
                <a:solidFill>
                  <a:schemeClr val="bg1"/>
                </a:solidFill>
                <a:latin typeface="+mn-lt"/>
              </a:rPr>
              <a:t>4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, CdWO</a:t>
            </a:r>
            <a:r>
              <a:rPr lang="en-GB" baseline="-25000" dirty="0" smtClean="0">
                <a:solidFill>
                  <a:schemeClr val="bg1"/>
                </a:solidFill>
                <a:latin typeface="+mn-lt"/>
              </a:rPr>
              <a:t>4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single crystals</a:t>
            </a:r>
          </a:p>
          <a:p>
            <a:pPr>
              <a:lnSpc>
                <a:spcPts val="2600"/>
              </a:lnSpc>
            </a:pPr>
            <a:r>
              <a:rPr lang="en-GB" b="1" dirty="0" smtClean="0">
                <a:solidFill>
                  <a:srgbClr val="FFC000"/>
                </a:solidFill>
                <a:latin typeface="+mn-lt"/>
              </a:rPr>
              <a:t>Sensitivity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for LUCIFER, 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10 kg enriched Se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is feasible with present funding corresponding to ~100 meV (with target background 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~ 10</a:t>
            </a:r>
            <a:r>
              <a:rPr lang="en-GB" baseline="30000" dirty="0" smtClean="0">
                <a:solidFill>
                  <a:srgbClr val="FFC000"/>
                </a:solidFill>
                <a:latin typeface="+mn-lt"/>
              </a:rPr>
              <a:t>-3</a:t>
            </a:r>
            <a:r>
              <a:rPr lang="en-GB" dirty="0" smtClean="0">
                <a:solidFill>
                  <a:srgbClr val="FFC000"/>
                </a:solidFill>
                <a:latin typeface="+mn-lt"/>
              </a:rPr>
              <a:t> counts/(keV kg y)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>
              <a:lnSpc>
                <a:spcPts val="2600"/>
              </a:lnSpc>
            </a:pPr>
            <a:r>
              <a:rPr lang="en-GB" b="1" dirty="0" smtClean="0">
                <a:solidFill>
                  <a:srgbClr val="FFC000"/>
                </a:solidFill>
                <a:latin typeface="+mn-lt"/>
              </a:rPr>
              <a:t>Timeline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: LUCIFER ready to take data within 2015 – main difficulty: quality and reproducibility of the crystals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 </a:t>
            </a:r>
            <a:r>
              <a:rPr lang="en-US" dirty="0" smtClean="0">
                <a:solidFill>
                  <a:srgbClr val="FFC000"/>
                </a:solidFill>
                <a:latin typeface="+mn-lt"/>
                <a:sym typeface="Symbol" pitchFamily="18" charset="2"/>
              </a:rPr>
              <a:t>enrichment, purification, crystal growth chain</a:t>
            </a:r>
            <a:endParaRPr lang="it-IT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7263" y="4221088"/>
            <a:ext cx="4026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  <a:latin typeface="+mn-lt"/>
              </a:rPr>
              <a:t>Basic idea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Alphas emit a different amount of light with respect to beta/gamma of the same energy (normally lower → </a:t>
            </a:r>
            <a:r>
              <a:rPr lang="en-GB" b="1" dirty="0">
                <a:solidFill>
                  <a:srgbClr val="FFC000"/>
                </a:solidFill>
                <a:latin typeface="Symbol" pitchFamily="18" charset="2"/>
              </a:rPr>
              <a:t>a</a:t>
            </a:r>
            <a:r>
              <a:rPr lang="en-GB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b="1" dirty="0">
                <a:solidFill>
                  <a:srgbClr val="FFC000"/>
                </a:solidFill>
                <a:latin typeface="+mn-lt"/>
              </a:rPr>
              <a:t>QF &lt; 1</a:t>
            </a:r>
            <a:r>
              <a:rPr lang="en-GB" b="1" dirty="0">
                <a:solidFill>
                  <a:schemeClr val="bg1"/>
                </a:solidFill>
                <a:latin typeface="+mn-lt"/>
              </a:rPr>
              <a:t>, but not in all cases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). </a:t>
            </a:r>
          </a:p>
          <a:p>
            <a:pPr algn="just"/>
            <a:endParaRPr lang="en-GB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en-GB" dirty="0" smtClean="0">
                <a:solidFill>
                  <a:schemeClr val="bg1"/>
                </a:solidFill>
                <a:latin typeface="+mn-lt"/>
              </a:rPr>
              <a:t>Alpha background can be fully rejected in a region where it dominates</a:t>
            </a:r>
            <a:endParaRPr lang="en-GB" dirty="0">
              <a:solidFill>
                <a:schemeClr val="bg1"/>
              </a:solidFill>
              <a:latin typeface="+mn-lt"/>
            </a:endParaRPr>
          </a:p>
          <a:p>
            <a:pPr algn="just"/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339752" y="5445224"/>
            <a:ext cx="1" cy="37994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618" y="4149080"/>
            <a:ext cx="2880320" cy="26293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57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62068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772816"/>
            <a:ext cx="77957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Introduction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Why Double Beta Decay is important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Challenges in front of us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Technologies and experiments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Looking into the crystal ball</a:t>
            </a:r>
            <a:endParaRPr lang="it-IT" sz="32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35496" y="413792"/>
            <a:ext cx="885698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j-ea"/>
                <a:cs typeface="+mj-cs"/>
              </a:rPr>
              <a:t>S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cintillating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bolometers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3" name="TextBox 4"/>
          <p:cNvSpPr txBox="1"/>
          <p:nvPr/>
        </p:nvSpPr>
        <p:spPr>
          <a:xfrm>
            <a:off x="7740352" y="116632"/>
            <a:ext cx="118333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  <a:latin typeface="+mn-lt"/>
              </a:rPr>
              <a:t>CLASS 1</a:t>
            </a:r>
            <a:endParaRPr lang="it-IT" b="1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196752"/>
            <a:ext cx="8169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The Molybdenum way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is very promising, based on  ZnMoO</a:t>
            </a:r>
            <a:r>
              <a:rPr lang="en-US" sz="2000" baseline="-25000" dirty="0" smtClean="0">
                <a:solidFill>
                  <a:schemeClr val="bg1"/>
                </a:solidFill>
                <a:latin typeface="+mn-lt"/>
              </a:rPr>
              <a:t>4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crystals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Search is active also with </a:t>
            </a:r>
            <a:r>
              <a:rPr lang="en-US" sz="2000" dirty="0" smtClean="0">
                <a:solidFill>
                  <a:schemeClr val="bg1"/>
                </a:solidFill>
              </a:rPr>
              <a:t>CaMoO</a:t>
            </a:r>
            <a:r>
              <a:rPr lang="en-US" sz="2000" baseline="-25000" dirty="0" smtClean="0">
                <a:solidFill>
                  <a:schemeClr val="bg1"/>
                </a:solidFill>
              </a:rPr>
              <a:t>4</a:t>
            </a:r>
            <a:r>
              <a:rPr lang="en-US" sz="2000" dirty="0" smtClean="0">
                <a:solidFill>
                  <a:schemeClr val="bg1"/>
                </a:solidFill>
              </a:rPr>
              <a:t> crystals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(AMORE experiment)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63331" r="30609" b="5060"/>
          <a:stretch/>
        </p:blipFill>
        <p:spPr bwMode="auto">
          <a:xfrm>
            <a:off x="1331640" y="1916832"/>
            <a:ext cx="652408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267744" y="292494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Excellent alpha / beta separation in a ZnMoO</a:t>
            </a:r>
            <a:r>
              <a:rPr lang="en-US" baseline="-25000" dirty="0" smtClean="0">
                <a:latin typeface="+mn-lt"/>
              </a:rPr>
              <a:t>4</a:t>
            </a:r>
            <a:r>
              <a:rPr lang="en-US" dirty="0" smtClean="0">
                <a:latin typeface="+mn-lt"/>
              </a:rPr>
              <a:t> prototype operated at CSNSM Orsay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88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3850" y="836613"/>
            <a:ext cx="3527425" cy="5616575"/>
            <a:chOff x="204" y="527"/>
            <a:chExt cx="2222" cy="353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4" y="527"/>
              <a:ext cx="2222" cy="1542"/>
              <a:chOff x="567" y="709"/>
              <a:chExt cx="2222" cy="1542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567" y="709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25" name="Group 6"/>
              <p:cNvGrpSpPr>
                <a:grpSpLocks/>
              </p:cNvGrpSpPr>
              <p:nvPr/>
            </p:nvGrpSpPr>
            <p:grpSpPr bwMode="auto">
              <a:xfrm>
                <a:off x="823" y="1016"/>
                <a:ext cx="1649" cy="972"/>
                <a:chOff x="823" y="1016"/>
                <a:chExt cx="1649" cy="972"/>
              </a:xfrm>
            </p:grpSpPr>
            <p:sp>
              <p:nvSpPr>
                <p:cNvPr id="26" name="Rectangle 7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32" y="1016"/>
                  <a:ext cx="1488" cy="528"/>
                </a:xfrm>
                <a:prstGeom prst="rect">
                  <a:avLst/>
                </a:prstGeom>
                <a:pattFill prst="wdUpDiag">
                  <a:fgClr>
                    <a:srgbClr val="CCECFF"/>
                  </a:fgClr>
                  <a:bgClr>
                    <a:srgbClr val="FFCC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27" name="Group 8"/>
                <p:cNvGrpSpPr>
                  <a:grpSpLocks/>
                </p:cNvGrpSpPr>
                <p:nvPr/>
              </p:nvGrpSpPr>
              <p:grpSpPr bwMode="auto">
                <a:xfrm>
                  <a:off x="1357" y="1016"/>
                  <a:ext cx="535" cy="528"/>
                  <a:chOff x="1769" y="2832"/>
                  <a:chExt cx="535" cy="528"/>
                </a:xfrm>
              </p:grpSpPr>
              <p:sp>
                <p:nvSpPr>
                  <p:cNvPr id="30" name="Freeform 9"/>
                  <p:cNvSpPr>
                    <a:spLocks/>
                  </p:cNvSpPr>
                  <p:nvPr/>
                </p:nvSpPr>
                <p:spPr bwMode="auto">
                  <a:xfrm>
                    <a:off x="1792" y="2888"/>
                    <a:ext cx="296" cy="224"/>
                  </a:xfrm>
                  <a:custGeom>
                    <a:avLst/>
                    <a:gdLst>
                      <a:gd name="T0" fmla="*/ 72 w 296"/>
                      <a:gd name="T1" fmla="*/ 224 h 224"/>
                      <a:gd name="T2" fmla="*/ 176 w 296"/>
                      <a:gd name="T3" fmla="*/ 184 h 224"/>
                      <a:gd name="T4" fmla="*/ 192 w 296"/>
                      <a:gd name="T5" fmla="*/ 160 h 224"/>
                      <a:gd name="T6" fmla="*/ 0 w 296"/>
                      <a:gd name="T7" fmla="*/ 120 h 224"/>
                      <a:gd name="T8" fmla="*/ 72 w 296"/>
                      <a:gd name="T9" fmla="*/ 120 h 224"/>
                      <a:gd name="T10" fmla="*/ 128 w 296"/>
                      <a:gd name="T11" fmla="*/ 96 h 224"/>
                      <a:gd name="T12" fmla="*/ 176 w 296"/>
                      <a:gd name="T13" fmla="*/ 64 h 224"/>
                      <a:gd name="T14" fmla="*/ 232 w 296"/>
                      <a:gd name="T15" fmla="*/ 120 h 224"/>
                      <a:gd name="T16" fmla="*/ 240 w 296"/>
                      <a:gd name="T17" fmla="*/ 56 h 224"/>
                      <a:gd name="T18" fmla="*/ 256 w 296"/>
                      <a:gd name="T19" fmla="*/ 0 h 224"/>
                      <a:gd name="T20" fmla="*/ 296 w 296"/>
                      <a:gd name="T21" fmla="*/ 8 h 2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224"/>
                      <a:gd name="T35" fmla="*/ 296 w 296"/>
                      <a:gd name="T36" fmla="*/ 224 h 2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224">
                        <a:moveTo>
                          <a:pt x="72" y="224"/>
                        </a:moveTo>
                        <a:cubicBezTo>
                          <a:pt x="108" y="206"/>
                          <a:pt x="143" y="206"/>
                          <a:pt x="176" y="184"/>
                        </a:cubicBezTo>
                        <a:cubicBezTo>
                          <a:pt x="181" y="176"/>
                          <a:pt x="197" y="168"/>
                          <a:pt x="192" y="160"/>
                        </a:cubicBezTo>
                        <a:cubicBezTo>
                          <a:pt x="160" y="104"/>
                          <a:pt x="23" y="121"/>
                          <a:pt x="0" y="120"/>
                        </a:cubicBezTo>
                        <a:cubicBezTo>
                          <a:pt x="17" y="70"/>
                          <a:pt x="41" y="99"/>
                          <a:pt x="72" y="120"/>
                        </a:cubicBezTo>
                        <a:cubicBezTo>
                          <a:pt x="97" y="112"/>
                          <a:pt x="103" y="111"/>
                          <a:pt x="128" y="96"/>
                        </a:cubicBezTo>
                        <a:cubicBezTo>
                          <a:pt x="144" y="86"/>
                          <a:pt x="176" y="64"/>
                          <a:pt x="176" y="64"/>
                        </a:cubicBezTo>
                        <a:cubicBezTo>
                          <a:pt x="202" y="103"/>
                          <a:pt x="183" y="108"/>
                          <a:pt x="232" y="120"/>
                        </a:cubicBezTo>
                        <a:cubicBezTo>
                          <a:pt x="263" y="89"/>
                          <a:pt x="282" y="84"/>
                          <a:pt x="240" y="56"/>
                        </a:cubicBezTo>
                        <a:cubicBezTo>
                          <a:pt x="219" y="25"/>
                          <a:pt x="219" y="12"/>
                          <a:pt x="256" y="0"/>
                        </a:cubicBezTo>
                        <a:cubicBezTo>
                          <a:pt x="269" y="3"/>
                          <a:pt x="296" y="8"/>
                          <a:pt x="296" y="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" name="Freeform 10"/>
                  <p:cNvSpPr>
                    <a:spLocks/>
                  </p:cNvSpPr>
                  <p:nvPr/>
                </p:nvSpPr>
                <p:spPr bwMode="auto">
                  <a:xfrm>
                    <a:off x="1769" y="3112"/>
                    <a:ext cx="370" cy="175"/>
                  </a:xfrm>
                  <a:custGeom>
                    <a:avLst/>
                    <a:gdLst>
                      <a:gd name="T0" fmla="*/ 103 w 370"/>
                      <a:gd name="T1" fmla="*/ 0 h 175"/>
                      <a:gd name="T2" fmla="*/ 47 w 370"/>
                      <a:gd name="T3" fmla="*/ 56 h 175"/>
                      <a:gd name="T4" fmla="*/ 63 w 370"/>
                      <a:gd name="T5" fmla="*/ 120 h 175"/>
                      <a:gd name="T6" fmla="*/ 159 w 370"/>
                      <a:gd name="T7" fmla="*/ 104 h 175"/>
                      <a:gd name="T8" fmla="*/ 207 w 370"/>
                      <a:gd name="T9" fmla="*/ 80 h 175"/>
                      <a:gd name="T10" fmla="*/ 295 w 370"/>
                      <a:gd name="T11" fmla="*/ 112 h 175"/>
                      <a:gd name="T12" fmla="*/ 343 w 370"/>
                      <a:gd name="T13" fmla="*/ 56 h 175"/>
                      <a:gd name="T14" fmla="*/ 351 w 370"/>
                      <a:gd name="T15" fmla="*/ 136 h 175"/>
                      <a:gd name="T16" fmla="*/ 327 w 370"/>
                      <a:gd name="T17" fmla="*/ 160 h 17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0"/>
                      <a:gd name="T28" fmla="*/ 0 h 175"/>
                      <a:gd name="T29" fmla="*/ 370 w 370"/>
                      <a:gd name="T30" fmla="*/ 175 h 17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0" h="175">
                        <a:moveTo>
                          <a:pt x="103" y="0"/>
                        </a:moveTo>
                        <a:cubicBezTo>
                          <a:pt x="126" y="68"/>
                          <a:pt x="161" y="45"/>
                          <a:pt x="47" y="56"/>
                        </a:cubicBezTo>
                        <a:cubicBezTo>
                          <a:pt x="0" y="87"/>
                          <a:pt x="15" y="108"/>
                          <a:pt x="63" y="120"/>
                        </a:cubicBezTo>
                        <a:cubicBezTo>
                          <a:pt x="95" y="114"/>
                          <a:pt x="128" y="113"/>
                          <a:pt x="159" y="104"/>
                        </a:cubicBezTo>
                        <a:cubicBezTo>
                          <a:pt x="176" y="99"/>
                          <a:pt x="190" y="86"/>
                          <a:pt x="207" y="80"/>
                        </a:cubicBezTo>
                        <a:cubicBezTo>
                          <a:pt x="224" y="130"/>
                          <a:pt x="244" y="119"/>
                          <a:pt x="295" y="112"/>
                        </a:cubicBezTo>
                        <a:cubicBezTo>
                          <a:pt x="316" y="80"/>
                          <a:pt x="306" y="68"/>
                          <a:pt x="343" y="56"/>
                        </a:cubicBezTo>
                        <a:cubicBezTo>
                          <a:pt x="352" y="84"/>
                          <a:pt x="370" y="108"/>
                          <a:pt x="351" y="136"/>
                        </a:cubicBezTo>
                        <a:cubicBezTo>
                          <a:pt x="325" y="175"/>
                          <a:pt x="327" y="136"/>
                          <a:pt x="327" y="160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7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33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4" y="2832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chemeClr val="accent2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chemeClr val="accent2"/>
                        </a:solidFill>
                      </a:rPr>
                      <a:t>-</a:t>
                    </a:r>
                  </a:p>
                </p:txBody>
              </p:sp>
              <p:sp>
                <p:nvSpPr>
                  <p:cNvPr id="3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2" y="3168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rgbClr val="FF0000"/>
                        </a:solidFill>
                      </a:rPr>
                      <a:t>-</a:t>
                    </a:r>
                  </a:p>
                </p:txBody>
              </p:sp>
            </p:grpSp>
            <p:sp>
              <p:nvSpPr>
                <p:cNvPr id="2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33" y="1589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/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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996633"/>
                    </a:solidFill>
                  </a:endParaRPr>
                </a:p>
              </p:txBody>
            </p:sp>
            <p:sp>
              <p:nvSpPr>
                <p:cNvPr id="2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823" y="1796"/>
                  <a:ext cx="164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approach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the ton scale</a:t>
                  </a:r>
                </a:p>
              </p:txBody>
            </p:sp>
          </p:grp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04" y="2523"/>
              <a:ext cx="2222" cy="1542"/>
              <a:chOff x="522" y="2523"/>
              <a:chExt cx="2222" cy="1542"/>
            </a:xfrm>
          </p:grpSpPr>
          <p:sp>
            <p:nvSpPr>
              <p:cNvPr id="8" name="Oval 17"/>
              <p:cNvSpPr>
                <a:spLocks noChangeArrowheads="1"/>
              </p:cNvSpPr>
              <p:nvPr/>
            </p:nvSpPr>
            <p:spPr bwMode="auto">
              <a:xfrm>
                <a:off x="522" y="2523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839" y="2766"/>
                <a:ext cx="1594" cy="1027"/>
                <a:chOff x="839" y="2766"/>
                <a:chExt cx="1594" cy="1027"/>
              </a:xfrm>
            </p:grpSpPr>
            <p:sp>
              <p:nvSpPr>
                <p:cNvPr id="10" name="Rectangle 19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2795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" name="Rectangle 20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224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" name="Rectangle 21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008"/>
                  <a:ext cx="1488" cy="96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9525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" name="Oval 22"/>
                <p:cNvSpPr>
                  <a:spLocks noChangeArrowheads="1"/>
                </p:cNvSpPr>
                <p:nvPr/>
              </p:nvSpPr>
              <p:spPr bwMode="auto">
                <a:xfrm>
                  <a:off x="1488" y="30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18" y="2792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accent2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chemeClr val="accent2"/>
                      </a:solidFill>
                    </a:rPr>
                    <a:t>-</a:t>
                  </a:r>
                </a:p>
              </p:txBody>
            </p:sp>
            <p:sp>
              <p:nvSpPr>
                <p:cNvPr id="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766" y="3128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rgbClr val="FF0000"/>
                      </a:solidFill>
                    </a:rPr>
                    <a:t>-</a:t>
                  </a:r>
                </a:p>
              </p:txBody>
            </p:sp>
            <p:sp>
              <p:nvSpPr>
                <p:cNvPr id="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949" y="2970"/>
                  <a:ext cx="40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9999"/>
                      </a:solidFill>
                    </a:rPr>
                    <a:t>source</a:t>
                  </a:r>
                </a:p>
              </p:txBody>
            </p:sp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938" y="3195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938" y="2766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08" y="3390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>
                      <a:solidFill>
                        <a:srgbClr val="FF0000"/>
                      </a:solidFill>
                    </a:rPr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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FF33CC"/>
                    </a:solidFill>
                  </a:endParaRPr>
                </a:p>
              </p:txBody>
            </p:sp>
            <p:sp>
              <p:nvSpPr>
                <p:cNvPr id="2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565" y="2840"/>
                  <a:ext cx="226" cy="182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Line 30"/>
                <p:cNvSpPr>
                  <a:spLocks noChangeShapeType="1"/>
                </p:cNvSpPr>
                <p:nvPr/>
              </p:nvSpPr>
              <p:spPr bwMode="auto">
                <a:xfrm>
                  <a:off x="1549" y="3099"/>
                  <a:ext cx="272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39" y="3601"/>
                  <a:ext cx="159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get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tracking capability</a:t>
                  </a:r>
                </a:p>
              </p:txBody>
            </p:sp>
          </p:grpSp>
        </p:grp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1156" y="2115"/>
              <a:ext cx="318" cy="317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5148263" y="836613"/>
            <a:ext cx="3527425" cy="5616575"/>
            <a:chOff x="3243" y="527"/>
            <a:chExt cx="2222" cy="3538"/>
          </a:xfrm>
        </p:grpSpPr>
        <p:grpSp>
          <p:nvGrpSpPr>
            <p:cNvPr id="36" name="Group 34"/>
            <p:cNvGrpSpPr>
              <a:grpSpLocks/>
            </p:cNvGrpSpPr>
            <p:nvPr/>
          </p:nvGrpSpPr>
          <p:grpSpPr bwMode="auto">
            <a:xfrm>
              <a:off x="3243" y="527"/>
              <a:ext cx="2222" cy="1542"/>
              <a:chOff x="3077" y="783"/>
              <a:chExt cx="2222" cy="1542"/>
            </a:xfrm>
          </p:grpSpPr>
          <p:sp>
            <p:nvSpPr>
              <p:cNvPr id="47" name="Oval 35"/>
              <p:cNvSpPr>
                <a:spLocks noChangeArrowheads="1"/>
              </p:cNvSpPr>
              <p:nvPr/>
            </p:nvSpPr>
            <p:spPr bwMode="auto">
              <a:xfrm>
                <a:off x="3077" y="783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8" name="Text Box 36"/>
              <p:cNvSpPr txBox="1">
                <a:spLocks noChangeArrowheads="1"/>
              </p:cNvSpPr>
              <p:nvPr/>
            </p:nvSpPr>
            <p:spPr bwMode="auto">
              <a:xfrm>
                <a:off x="3288" y="1516"/>
                <a:ext cx="1999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olidFill>
                      <a:srgbClr val="00CC00"/>
                    </a:solidFill>
                  </a:rPr>
                  <a:t>High energy resolution</a:t>
                </a:r>
                <a:r>
                  <a:rPr lang="it-IT" dirty="0"/>
                  <a:t> </a:t>
                </a:r>
                <a:r>
                  <a:rPr lang="it-IT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it-IT" dirty="0" smtClean="0">
                    <a:solidFill>
                      <a:schemeClr val="accent2"/>
                    </a:solidFill>
                    <a:latin typeface="Arial"/>
                    <a:cs typeface="Arial"/>
                  </a:rPr>
                  <a:t>«1</a:t>
                </a:r>
                <a:r>
                  <a:rPr lang="it-IT" dirty="0" smtClean="0">
                    <a:solidFill>
                      <a:schemeClr val="accent2"/>
                    </a:solidFill>
                  </a:rPr>
                  <a:t>%)</a:t>
                </a:r>
                <a:endParaRPr lang="it-IT" dirty="0">
                  <a:solidFill>
                    <a:schemeClr val="accent2"/>
                  </a:solidFill>
                </a:endParaRPr>
              </a:p>
              <a:p>
                <a:r>
                  <a:rPr lang="it-IT" dirty="0">
                    <a:solidFill>
                      <a:srgbClr val="FF0000"/>
                    </a:solidFill>
                  </a:rPr>
                  <a:t>No tracking capability</a:t>
                </a:r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3243" y="1877"/>
                <a:ext cx="182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/>
                  <a:t>Easy to </a:t>
                </a:r>
                <a:r>
                  <a:rPr lang="it-IT" sz="1400">
                    <a:solidFill>
                      <a:srgbClr val="FF0000"/>
                    </a:solidFill>
                  </a:rPr>
                  <a:t>reject 2</a:t>
                </a:r>
                <a:r>
                  <a:rPr lang="it-IT" sz="1400">
                    <a:solidFill>
                      <a:srgbClr val="FF0000"/>
                    </a:solidFill>
                    <a:latin typeface="Symbol" pitchFamily="18" charset="2"/>
                  </a:rPr>
                  <a:t>n</a:t>
                </a:r>
                <a:r>
                  <a:rPr lang="it-IT" sz="1400">
                    <a:solidFill>
                      <a:srgbClr val="FF0000"/>
                    </a:solidFill>
                  </a:rPr>
                  <a:t> DBD background</a:t>
                </a:r>
              </a:p>
            </p:txBody>
          </p:sp>
          <p:grpSp>
            <p:nvGrpSpPr>
              <p:cNvPr id="50" name="Group 38"/>
              <p:cNvGrpSpPr>
                <a:grpSpLocks/>
              </p:cNvGrpSpPr>
              <p:nvPr/>
            </p:nvGrpSpPr>
            <p:grpSpPr bwMode="auto">
              <a:xfrm>
                <a:off x="3939" y="874"/>
                <a:ext cx="635" cy="688"/>
                <a:chOff x="3061" y="1888"/>
                <a:chExt cx="635" cy="688"/>
              </a:xfrm>
            </p:grpSpPr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061" y="188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auto">
                <a:xfrm>
                  <a:off x="3061" y="256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" name="Freeform 41"/>
                <p:cNvSpPr>
                  <a:spLocks/>
                </p:cNvSpPr>
                <p:nvPr/>
              </p:nvSpPr>
              <p:spPr bwMode="auto">
                <a:xfrm>
                  <a:off x="3061" y="205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auto">
                <a:xfrm>
                  <a:off x="3515" y="2120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37" name="Group 43"/>
            <p:cNvGrpSpPr>
              <a:grpSpLocks/>
            </p:cNvGrpSpPr>
            <p:nvPr/>
          </p:nvGrpSpPr>
          <p:grpSpPr bwMode="auto">
            <a:xfrm>
              <a:off x="3243" y="2523"/>
              <a:ext cx="2222" cy="1542"/>
              <a:chOff x="3061" y="2387"/>
              <a:chExt cx="2222" cy="1542"/>
            </a:xfrm>
          </p:grpSpPr>
          <p:sp>
            <p:nvSpPr>
              <p:cNvPr id="39" name="Oval 44"/>
              <p:cNvSpPr>
                <a:spLocks noChangeArrowheads="1"/>
              </p:cNvSpPr>
              <p:nvPr/>
            </p:nvSpPr>
            <p:spPr bwMode="auto">
              <a:xfrm>
                <a:off x="3061" y="2387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0" name="Text Box 45"/>
              <p:cNvSpPr txBox="1">
                <a:spLocks noChangeArrowheads="1"/>
              </p:cNvSpPr>
              <p:nvPr/>
            </p:nvSpPr>
            <p:spPr bwMode="auto">
              <a:xfrm>
                <a:off x="3288" y="3067"/>
                <a:ext cx="19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olidFill>
                      <a:srgbClr val="FF0000"/>
                    </a:solidFill>
                  </a:rPr>
                  <a:t>Low energy resolution</a:t>
                </a:r>
                <a:r>
                  <a:rPr lang="it-IT" dirty="0"/>
                  <a:t> </a:t>
                </a:r>
                <a:r>
                  <a:rPr lang="it-IT" dirty="0" smtClean="0">
                    <a:solidFill>
                      <a:schemeClr val="accent2"/>
                    </a:solidFill>
                  </a:rPr>
                  <a:t>(≥1%)</a:t>
                </a:r>
                <a:endParaRPr lang="it-IT" dirty="0">
                  <a:solidFill>
                    <a:schemeClr val="accent2"/>
                  </a:solidFill>
                </a:endParaRPr>
              </a:p>
              <a:p>
                <a:r>
                  <a:rPr lang="it-IT" dirty="0">
                    <a:solidFill>
                      <a:srgbClr val="00CC00"/>
                    </a:solidFill>
                  </a:rPr>
                  <a:t>Tracking / topology capability</a:t>
                </a:r>
              </a:p>
            </p:txBody>
          </p:sp>
          <p:sp>
            <p:nvSpPr>
              <p:cNvPr id="41" name="Text Box 46"/>
              <p:cNvSpPr txBox="1">
                <a:spLocks noChangeArrowheads="1"/>
              </p:cNvSpPr>
              <p:nvPr/>
            </p:nvSpPr>
            <p:spPr bwMode="auto">
              <a:xfrm>
                <a:off x="3294" y="3385"/>
                <a:ext cx="1864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 dirty="0"/>
                  <a:t>Easy to approach </a:t>
                </a:r>
                <a:r>
                  <a:rPr lang="it-IT" sz="1400" dirty="0">
                    <a:solidFill>
                      <a:srgbClr val="FF0000"/>
                    </a:solidFill>
                  </a:rPr>
                  <a:t>zero </a:t>
                </a:r>
                <a:r>
                  <a:rPr lang="it-IT" sz="1400" dirty="0" smtClean="0">
                    <a:solidFill>
                      <a:srgbClr val="FF0000"/>
                    </a:solidFill>
                  </a:rPr>
                  <a:t>background</a:t>
                </a:r>
                <a:endParaRPr lang="it-IT" sz="14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it-IT" sz="1400" dirty="0"/>
                  <a:t>(with the exception of </a:t>
                </a:r>
              </a:p>
              <a:p>
                <a:pPr algn="ctr"/>
                <a:r>
                  <a:rPr lang="it-IT" sz="1400" dirty="0"/>
                  <a:t>2</a:t>
                </a:r>
                <a:r>
                  <a:rPr lang="it-IT" sz="1400" dirty="0">
                    <a:latin typeface="Symbol" pitchFamily="18" charset="2"/>
                  </a:rPr>
                  <a:t>n</a:t>
                </a:r>
                <a:r>
                  <a:rPr lang="it-IT" sz="1400" dirty="0"/>
                  <a:t> DBD component)</a:t>
                </a:r>
              </a:p>
            </p:txBody>
          </p:sp>
          <p:grpSp>
            <p:nvGrpSpPr>
              <p:cNvPr id="42" name="Group 47"/>
              <p:cNvGrpSpPr>
                <a:grpSpLocks/>
              </p:cNvGrpSpPr>
              <p:nvPr/>
            </p:nvGrpSpPr>
            <p:grpSpPr bwMode="auto">
              <a:xfrm>
                <a:off x="3923" y="2416"/>
                <a:ext cx="635" cy="688"/>
                <a:chOff x="3923" y="2198"/>
                <a:chExt cx="635" cy="688"/>
              </a:xfrm>
            </p:grpSpPr>
            <p:sp>
              <p:nvSpPr>
                <p:cNvPr id="4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3923" y="219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" name="Line 49"/>
                <p:cNvSpPr>
                  <a:spLocks noChangeShapeType="1"/>
                </p:cNvSpPr>
                <p:nvPr/>
              </p:nvSpPr>
              <p:spPr bwMode="auto">
                <a:xfrm>
                  <a:off x="3923" y="287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" name="Freeform 50"/>
                <p:cNvSpPr>
                  <a:spLocks/>
                </p:cNvSpPr>
                <p:nvPr/>
              </p:nvSpPr>
              <p:spPr bwMode="auto">
                <a:xfrm>
                  <a:off x="3923" y="236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" name="Freeform 51"/>
                <p:cNvSpPr>
                  <a:spLocks/>
                </p:cNvSpPr>
                <p:nvPr/>
              </p:nvSpPr>
              <p:spPr bwMode="auto">
                <a:xfrm>
                  <a:off x="4195" y="2779"/>
                  <a:ext cx="273" cy="91"/>
                </a:xfrm>
                <a:custGeom>
                  <a:avLst/>
                  <a:gdLst>
                    <a:gd name="T0" fmla="*/ 0 w 273"/>
                    <a:gd name="T1" fmla="*/ 91 h 91"/>
                    <a:gd name="T2" fmla="*/ 91 w 273"/>
                    <a:gd name="T3" fmla="*/ 45 h 91"/>
                    <a:gd name="T4" fmla="*/ 137 w 273"/>
                    <a:gd name="T5" fmla="*/ 0 h 91"/>
                    <a:gd name="T6" fmla="*/ 182 w 273"/>
                    <a:gd name="T7" fmla="*/ 45 h 91"/>
                    <a:gd name="T8" fmla="*/ 273 w 273"/>
                    <a:gd name="T9" fmla="*/ 91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3"/>
                    <a:gd name="T16" fmla="*/ 0 h 91"/>
                    <a:gd name="T17" fmla="*/ 273 w 273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3" h="91">
                      <a:moveTo>
                        <a:pt x="0" y="91"/>
                      </a:moveTo>
                      <a:cubicBezTo>
                        <a:pt x="34" y="75"/>
                        <a:pt x="68" y="60"/>
                        <a:pt x="91" y="45"/>
                      </a:cubicBezTo>
                      <a:cubicBezTo>
                        <a:pt x="114" y="30"/>
                        <a:pt x="122" y="0"/>
                        <a:pt x="137" y="0"/>
                      </a:cubicBezTo>
                      <a:cubicBezTo>
                        <a:pt x="152" y="0"/>
                        <a:pt x="159" y="30"/>
                        <a:pt x="182" y="45"/>
                      </a:cubicBezTo>
                      <a:cubicBezTo>
                        <a:pt x="205" y="60"/>
                        <a:pt x="258" y="83"/>
                        <a:pt x="273" y="91"/>
                      </a:cubicBezTo>
                    </a:path>
                  </a:pathLst>
                </a:custGeom>
                <a:noFill/>
                <a:ln w="28575" cmpd="sng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38" name="AutoShape 52"/>
            <p:cNvSpPr>
              <a:spLocks noChangeArrowheads="1"/>
            </p:cNvSpPr>
            <p:nvPr/>
          </p:nvSpPr>
          <p:spPr bwMode="auto">
            <a:xfrm>
              <a:off x="4224" y="2129"/>
              <a:ext cx="318" cy="317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5" name="Rectangle 64"/>
          <p:cNvSpPr>
            <a:spLocks noChangeArrowheads="1"/>
          </p:cNvSpPr>
          <p:nvPr/>
        </p:nvSpPr>
        <p:spPr bwMode="auto">
          <a:xfrm>
            <a:off x="4067175" y="6237288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6" name="Group 67"/>
          <p:cNvGrpSpPr/>
          <p:nvPr/>
        </p:nvGrpSpPr>
        <p:grpSpPr>
          <a:xfrm>
            <a:off x="122574" y="1071546"/>
            <a:ext cx="8870949" cy="5223260"/>
            <a:chOff x="80969" y="1071546"/>
            <a:chExt cx="8870949" cy="5223260"/>
          </a:xfrm>
        </p:grpSpPr>
        <p:grpSp>
          <p:nvGrpSpPr>
            <p:cNvPr id="57" name="Group 53"/>
            <p:cNvGrpSpPr>
              <a:grpSpLocks/>
            </p:cNvGrpSpPr>
            <p:nvPr/>
          </p:nvGrpSpPr>
          <p:grpSpPr bwMode="auto">
            <a:xfrm>
              <a:off x="80969" y="1071546"/>
              <a:ext cx="8870949" cy="3725867"/>
              <a:chOff x="26" y="1520"/>
              <a:chExt cx="5588" cy="2347"/>
            </a:xfrm>
          </p:grpSpPr>
          <p:sp>
            <p:nvSpPr>
              <p:cNvPr id="60" name="Text Box 54"/>
              <p:cNvSpPr txBox="1">
                <a:spLocks noChangeArrowheads="1"/>
              </p:cNvSpPr>
              <p:nvPr/>
            </p:nvSpPr>
            <p:spPr bwMode="auto">
              <a:xfrm>
                <a:off x="26" y="2413"/>
                <a:ext cx="5588" cy="1454"/>
              </a:xfrm>
              <a:prstGeom prst="rect">
                <a:avLst/>
              </a:prstGeom>
              <a:solidFill>
                <a:srgbClr val="EAEAEA">
                  <a:alpha val="89804"/>
                </a:srgbClr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600" b="1" dirty="0" smtClean="0">
                    <a:solidFill>
                      <a:srgbClr val="FF0000"/>
                    </a:solidFill>
                    <a:latin typeface="+mn-lt"/>
                  </a:rPr>
                  <a:t>NEXT</a:t>
                </a:r>
                <a:r>
                  <a:rPr lang="en-GB" sz="1400" dirty="0" smtClean="0">
                    <a:latin typeface="+mn-lt"/>
                  </a:rPr>
                  <a:t> </a:t>
                </a:r>
                <a:r>
                  <a:rPr lang="it-IT" sz="1400" b="1" dirty="0" smtClean="0"/>
                  <a:t>–</a:t>
                </a:r>
                <a:r>
                  <a:rPr lang="en-GB" sz="1400" dirty="0" smtClean="0">
                    <a:latin typeface="+mn-lt"/>
                  </a:rPr>
                  <a:t> </a:t>
                </a:r>
                <a:r>
                  <a:rPr lang="it-IT" sz="1400" baseline="30000" dirty="0">
                    <a:solidFill>
                      <a:schemeClr val="accent2"/>
                    </a:solidFill>
                    <a:latin typeface="+mn-lt"/>
                  </a:rPr>
                  <a:t>136</a:t>
                </a:r>
                <a:r>
                  <a:rPr lang="it-IT" sz="1400" dirty="0">
                    <a:solidFill>
                      <a:schemeClr val="accent2"/>
                    </a:solidFill>
                    <a:latin typeface="+mn-lt"/>
                  </a:rPr>
                  <a:t>Xe</a:t>
                </a:r>
              </a:p>
              <a:p>
                <a:r>
                  <a:rPr lang="en-GB" sz="1400" dirty="0">
                    <a:latin typeface="+mn-lt"/>
                  </a:rPr>
                  <a:t>High pressure gas TPC</a:t>
                </a:r>
              </a:p>
              <a:p>
                <a:r>
                  <a:rPr lang="en-GB" sz="1400" dirty="0">
                    <a:latin typeface="+mn-lt"/>
                  </a:rPr>
                  <a:t>Total mass: </a:t>
                </a:r>
                <a:r>
                  <a:rPr lang="en-GB" sz="1400" dirty="0" smtClean="0">
                    <a:latin typeface="+mn-lt"/>
                  </a:rPr>
                  <a:t>100 </a:t>
                </a:r>
                <a:r>
                  <a:rPr lang="en-GB" sz="1400" dirty="0">
                    <a:latin typeface="+mn-lt"/>
                  </a:rPr>
                  <a:t>kg</a:t>
                </a:r>
              </a:p>
              <a:p>
                <a:r>
                  <a:rPr lang="en-GB" sz="1400" dirty="0">
                    <a:latin typeface="+mn-lt"/>
                  </a:rPr>
                  <a:t>Aims at energy resolution </a:t>
                </a:r>
                <a:r>
                  <a:rPr lang="en-GB" sz="1400" dirty="0">
                    <a:solidFill>
                      <a:schemeClr val="accent2"/>
                    </a:solidFill>
                    <a:latin typeface="+mn-lt"/>
                  </a:rPr>
                  <a:t>down to 1</a:t>
                </a:r>
                <a:r>
                  <a:rPr lang="en-GB" sz="1400" dirty="0" smtClean="0">
                    <a:solidFill>
                      <a:schemeClr val="accent2"/>
                    </a:solidFill>
                    <a:latin typeface="+mn-lt"/>
                  </a:rPr>
                  <a:t>%  FWHM </a:t>
                </a:r>
                <a:r>
                  <a:rPr lang="en-GB" sz="1400" dirty="0" smtClean="0">
                    <a:latin typeface="+mn-lt"/>
                  </a:rPr>
                  <a:t>exploiting  </a:t>
                </a:r>
                <a:r>
                  <a:rPr lang="en-GB" sz="1400" dirty="0" err="1" smtClean="0">
                    <a:latin typeface="+mn-lt"/>
                  </a:rPr>
                  <a:t>electroluminesce</a:t>
                </a:r>
                <a:r>
                  <a:rPr lang="en-GB" sz="1400" dirty="0" smtClean="0">
                    <a:latin typeface="+mn-lt"/>
                  </a:rPr>
                  <a:t> in high field region</a:t>
                </a:r>
                <a:endParaRPr lang="en-GB" sz="1400" dirty="0">
                  <a:latin typeface="+mn-lt"/>
                </a:endParaRPr>
              </a:p>
              <a:p>
                <a:r>
                  <a:rPr lang="en-GB" sz="1400" dirty="0" smtClean="0">
                    <a:latin typeface="+mn-lt"/>
                  </a:rPr>
                  <a:t>NEXT-10, a 10kg prototype, should provide data in  CANFRANC </a:t>
                </a:r>
                <a:r>
                  <a:rPr lang="en-GB" sz="1400" dirty="0">
                    <a:latin typeface="+mn-lt"/>
                  </a:rPr>
                  <a:t>in </a:t>
                </a:r>
                <a:r>
                  <a:rPr lang="en-GB" sz="1400" dirty="0" smtClean="0">
                    <a:latin typeface="+mn-lt"/>
                  </a:rPr>
                  <a:t>2013</a:t>
                </a:r>
              </a:p>
              <a:p>
                <a:r>
                  <a:rPr lang="it-IT" sz="1600" b="1" dirty="0" smtClean="0">
                    <a:solidFill>
                      <a:srgbClr val="FF0000"/>
                    </a:solidFill>
                    <a:latin typeface="+mn-lt"/>
                  </a:rPr>
                  <a:t>COBRA </a:t>
                </a:r>
                <a:r>
                  <a:rPr lang="it-IT" sz="1600" b="1" dirty="0" smtClean="0">
                    <a:latin typeface="+mn-lt"/>
                  </a:rPr>
                  <a:t>-</a:t>
                </a:r>
                <a:r>
                  <a:rPr lang="it-IT" sz="1600" b="1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it-IT" sz="1400" baseline="30000" dirty="0" smtClean="0">
                    <a:solidFill>
                      <a:schemeClr val="accent2"/>
                    </a:solidFill>
                    <a:latin typeface="+mn-lt"/>
                  </a:rPr>
                  <a:t>116</a:t>
                </a:r>
                <a:r>
                  <a:rPr lang="it-IT" sz="1400" dirty="0" smtClean="0">
                    <a:solidFill>
                      <a:schemeClr val="accent2"/>
                    </a:solidFill>
                    <a:latin typeface="+mn-lt"/>
                  </a:rPr>
                  <a:t>Cd</a:t>
                </a:r>
                <a:r>
                  <a:rPr lang="it-IT" sz="1400" dirty="0" smtClean="0">
                    <a:latin typeface="+mn-lt"/>
                  </a:rPr>
                  <a:t> competing candidate – 9 </a:t>
                </a:r>
                <a:r>
                  <a:rPr lang="it-IT" sz="1400" dirty="0" smtClean="0">
                    <a:latin typeface="Symbol" pitchFamily="18" charset="2"/>
                  </a:rPr>
                  <a:t>bb</a:t>
                </a:r>
                <a:r>
                  <a:rPr lang="it-IT" sz="1400" dirty="0" smtClean="0">
                    <a:latin typeface="+mn-lt"/>
                  </a:rPr>
                  <a:t> isotopes</a:t>
                </a:r>
              </a:p>
              <a:p>
                <a:r>
                  <a:rPr lang="it-IT" sz="1400" dirty="0" smtClean="0">
                    <a:latin typeface="+mn-lt"/>
                  </a:rPr>
                  <a:t>Array of </a:t>
                </a:r>
                <a:r>
                  <a:rPr lang="it-IT" sz="1400" baseline="30000" dirty="0" smtClean="0">
                    <a:latin typeface="+mn-lt"/>
                  </a:rPr>
                  <a:t>116</a:t>
                </a:r>
                <a:r>
                  <a:rPr lang="it-IT" sz="1400" dirty="0" smtClean="0">
                    <a:latin typeface="+mn-lt"/>
                  </a:rPr>
                  <a:t>Cd enriched CdZnTe of semiconductor detectors at room temperatures</a:t>
                </a:r>
              </a:p>
              <a:p>
                <a:r>
                  <a:rPr lang="it-IT" sz="1400" dirty="0" smtClean="0">
                    <a:latin typeface="+mn-lt"/>
                  </a:rPr>
                  <a:t>Small scale prototype at LNGS</a:t>
                </a:r>
              </a:p>
              <a:p>
                <a:r>
                  <a:rPr lang="it-IT" sz="1400" dirty="0" smtClean="0">
                    <a:latin typeface="+mn-lt"/>
                  </a:rPr>
                  <a:t>Proved energy resolution: </a:t>
                </a:r>
                <a:r>
                  <a:rPr lang="it-IT" sz="1400" dirty="0" smtClean="0">
                    <a:solidFill>
                      <a:schemeClr val="accent2"/>
                    </a:solidFill>
                    <a:latin typeface="+mn-lt"/>
                  </a:rPr>
                  <a:t>1.9% FWHM</a:t>
                </a:r>
              </a:p>
              <a:p>
                <a:r>
                  <a:rPr lang="en-GB" sz="1400" dirty="0" err="1" smtClean="0">
                    <a:latin typeface="+mn-lt"/>
                  </a:rPr>
                  <a:t>Pixellization</a:t>
                </a:r>
                <a:r>
                  <a:rPr lang="en-GB" sz="1400" dirty="0" smtClean="0">
                    <a:latin typeface="+mn-lt"/>
                  </a:rPr>
                  <a:t> can provide tracking capability</a:t>
                </a:r>
                <a:endParaRPr lang="it-IT" sz="1400" dirty="0">
                  <a:latin typeface="+mn-lt"/>
                </a:endParaRPr>
              </a:p>
            </p:txBody>
          </p:sp>
          <p:grpSp>
            <p:nvGrpSpPr>
              <p:cNvPr id="61" name="Group 55"/>
              <p:cNvGrpSpPr>
                <a:grpSpLocks/>
              </p:cNvGrpSpPr>
              <p:nvPr/>
            </p:nvGrpSpPr>
            <p:grpSpPr bwMode="auto">
              <a:xfrm>
                <a:off x="1950" y="1520"/>
                <a:ext cx="658" cy="893"/>
                <a:chOff x="1950" y="1565"/>
                <a:chExt cx="658" cy="893"/>
              </a:xfrm>
            </p:grpSpPr>
            <p:sp>
              <p:nvSpPr>
                <p:cNvPr id="62" name="Line 56"/>
                <p:cNvSpPr>
                  <a:spLocks noChangeShapeType="1"/>
                </p:cNvSpPr>
                <p:nvPr/>
              </p:nvSpPr>
              <p:spPr bwMode="auto">
                <a:xfrm>
                  <a:off x="1950" y="1565"/>
                  <a:ext cx="658" cy="0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+mn-lt"/>
                  </a:endParaRPr>
                </a:p>
              </p:txBody>
            </p:sp>
            <p:sp>
              <p:nvSpPr>
                <p:cNvPr id="63" name="Line 57"/>
                <p:cNvSpPr>
                  <a:spLocks noChangeShapeType="1"/>
                </p:cNvSpPr>
                <p:nvPr/>
              </p:nvSpPr>
              <p:spPr bwMode="auto">
                <a:xfrm>
                  <a:off x="2608" y="1566"/>
                  <a:ext cx="0" cy="892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>
                    <a:latin typeface="+mn-lt"/>
                  </a:endParaRPr>
                </a:p>
              </p:txBody>
            </p:sp>
          </p:grpSp>
        </p:grp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4717391" y="6294806"/>
              <a:ext cx="1296000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 flipV="1">
              <a:off x="4724437" y="4797413"/>
              <a:ext cx="0" cy="1487517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</p:grp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467544" y="125760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Class 2 experiments</a:t>
            </a:r>
          </a:p>
        </p:txBody>
      </p:sp>
    </p:spTree>
    <p:extLst>
      <p:ext uri="{BB962C8B-B14F-4D97-AF65-F5344CB8AC3E}">
        <p14:creationId xmlns:p14="http://schemas.microsoft.com/office/powerpoint/2010/main" val="361687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3850" y="836613"/>
            <a:ext cx="3527425" cy="5616575"/>
            <a:chOff x="204" y="527"/>
            <a:chExt cx="2222" cy="353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4" y="527"/>
              <a:ext cx="2222" cy="1542"/>
              <a:chOff x="567" y="709"/>
              <a:chExt cx="2222" cy="1542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567" y="709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25" name="Group 6"/>
              <p:cNvGrpSpPr>
                <a:grpSpLocks/>
              </p:cNvGrpSpPr>
              <p:nvPr/>
            </p:nvGrpSpPr>
            <p:grpSpPr bwMode="auto">
              <a:xfrm>
                <a:off x="823" y="1016"/>
                <a:ext cx="1649" cy="972"/>
                <a:chOff x="823" y="1016"/>
                <a:chExt cx="1649" cy="972"/>
              </a:xfrm>
            </p:grpSpPr>
            <p:sp>
              <p:nvSpPr>
                <p:cNvPr id="26" name="Rectangle 7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32" y="1016"/>
                  <a:ext cx="1488" cy="528"/>
                </a:xfrm>
                <a:prstGeom prst="rect">
                  <a:avLst/>
                </a:prstGeom>
                <a:pattFill prst="wdUpDiag">
                  <a:fgClr>
                    <a:srgbClr val="CCECFF"/>
                  </a:fgClr>
                  <a:bgClr>
                    <a:srgbClr val="FFCC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27" name="Group 8"/>
                <p:cNvGrpSpPr>
                  <a:grpSpLocks/>
                </p:cNvGrpSpPr>
                <p:nvPr/>
              </p:nvGrpSpPr>
              <p:grpSpPr bwMode="auto">
                <a:xfrm>
                  <a:off x="1357" y="1016"/>
                  <a:ext cx="535" cy="528"/>
                  <a:chOff x="1769" y="2832"/>
                  <a:chExt cx="535" cy="528"/>
                </a:xfrm>
              </p:grpSpPr>
              <p:sp>
                <p:nvSpPr>
                  <p:cNvPr id="30" name="Freeform 9"/>
                  <p:cNvSpPr>
                    <a:spLocks/>
                  </p:cNvSpPr>
                  <p:nvPr/>
                </p:nvSpPr>
                <p:spPr bwMode="auto">
                  <a:xfrm>
                    <a:off x="1792" y="2888"/>
                    <a:ext cx="296" cy="224"/>
                  </a:xfrm>
                  <a:custGeom>
                    <a:avLst/>
                    <a:gdLst>
                      <a:gd name="T0" fmla="*/ 72 w 296"/>
                      <a:gd name="T1" fmla="*/ 224 h 224"/>
                      <a:gd name="T2" fmla="*/ 176 w 296"/>
                      <a:gd name="T3" fmla="*/ 184 h 224"/>
                      <a:gd name="T4" fmla="*/ 192 w 296"/>
                      <a:gd name="T5" fmla="*/ 160 h 224"/>
                      <a:gd name="T6" fmla="*/ 0 w 296"/>
                      <a:gd name="T7" fmla="*/ 120 h 224"/>
                      <a:gd name="T8" fmla="*/ 72 w 296"/>
                      <a:gd name="T9" fmla="*/ 120 h 224"/>
                      <a:gd name="T10" fmla="*/ 128 w 296"/>
                      <a:gd name="T11" fmla="*/ 96 h 224"/>
                      <a:gd name="T12" fmla="*/ 176 w 296"/>
                      <a:gd name="T13" fmla="*/ 64 h 224"/>
                      <a:gd name="T14" fmla="*/ 232 w 296"/>
                      <a:gd name="T15" fmla="*/ 120 h 224"/>
                      <a:gd name="T16" fmla="*/ 240 w 296"/>
                      <a:gd name="T17" fmla="*/ 56 h 224"/>
                      <a:gd name="T18" fmla="*/ 256 w 296"/>
                      <a:gd name="T19" fmla="*/ 0 h 224"/>
                      <a:gd name="T20" fmla="*/ 296 w 296"/>
                      <a:gd name="T21" fmla="*/ 8 h 2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224"/>
                      <a:gd name="T35" fmla="*/ 296 w 296"/>
                      <a:gd name="T36" fmla="*/ 224 h 2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224">
                        <a:moveTo>
                          <a:pt x="72" y="224"/>
                        </a:moveTo>
                        <a:cubicBezTo>
                          <a:pt x="108" y="206"/>
                          <a:pt x="143" y="206"/>
                          <a:pt x="176" y="184"/>
                        </a:cubicBezTo>
                        <a:cubicBezTo>
                          <a:pt x="181" y="176"/>
                          <a:pt x="197" y="168"/>
                          <a:pt x="192" y="160"/>
                        </a:cubicBezTo>
                        <a:cubicBezTo>
                          <a:pt x="160" y="104"/>
                          <a:pt x="23" y="121"/>
                          <a:pt x="0" y="120"/>
                        </a:cubicBezTo>
                        <a:cubicBezTo>
                          <a:pt x="17" y="70"/>
                          <a:pt x="41" y="99"/>
                          <a:pt x="72" y="120"/>
                        </a:cubicBezTo>
                        <a:cubicBezTo>
                          <a:pt x="97" y="112"/>
                          <a:pt x="103" y="111"/>
                          <a:pt x="128" y="96"/>
                        </a:cubicBezTo>
                        <a:cubicBezTo>
                          <a:pt x="144" y="86"/>
                          <a:pt x="176" y="64"/>
                          <a:pt x="176" y="64"/>
                        </a:cubicBezTo>
                        <a:cubicBezTo>
                          <a:pt x="202" y="103"/>
                          <a:pt x="183" y="108"/>
                          <a:pt x="232" y="120"/>
                        </a:cubicBezTo>
                        <a:cubicBezTo>
                          <a:pt x="263" y="89"/>
                          <a:pt x="282" y="84"/>
                          <a:pt x="240" y="56"/>
                        </a:cubicBezTo>
                        <a:cubicBezTo>
                          <a:pt x="219" y="25"/>
                          <a:pt x="219" y="12"/>
                          <a:pt x="256" y="0"/>
                        </a:cubicBezTo>
                        <a:cubicBezTo>
                          <a:pt x="269" y="3"/>
                          <a:pt x="296" y="8"/>
                          <a:pt x="296" y="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" name="Freeform 10"/>
                  <p:cNvSpPr>
                    <a:spLocks/>
                  </p:cNvSpPr>
                  <p:nvPr/>
                </p:nvSpPr>
                <p:spPr bwMode="auto">
                  <a:xfrm>
                    <a:off x="1769" y="3112"/>
                    <a:ext cx="370" cy="175"/>
                  </a:xfrm>
                  <a:custGeom>
                    <a:avLst/>
                    <a:gdLst>
                      <a:gd name="T0" fmla="*/ 103 w 370"/>
                      <a:gd name="T1" fmla="*/ 0 h 175"/>
                      <a:gd name="T2" fmla="*/ 47 w 370"/>
                      <a:gd name="T3" fmla="*/ 56 h 175"/>
                      <a:gd name="T4" fmla="*/ 63 w 370"/>
                      <a:gd name="T5" fmla="*/ 120 h 175"/>
                      <a:gd name="T6" fmla="*/ 159 w 370"/>
                      <a:gd name="T7" fmla="*/ 104 h 175"/>
                      <a:gd name="T8" fmla="*/ 207 w 370"/>
                      <a:gd name="T9" fmla="*/ 80 h 175"/>
                      <a:gd name="T10" fmla="*/ 295 w 370"/>
                      <a:gd name="T11" fmla="*/ 112 h 175"/>
                      <a:gd name="T12" fmla="*/ 343 w 370"/>
                      <a:gd name="T13" fmla="*/ 56 h 175"/>
                      <a:gd name="T14" fmla="*/ 351 w 370"/>
                      <a:gd name="T15" fmla="*/ 136 h 175"/>
                      <a:gd name="T16" fmla="*/ 327 w 370"/>
                      <a:gd name="T17" fmla="*/ 160 h 17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0"/>
                      <a:gd name="T28" fmla="*/ 0 h 175"/>
                      <a:gd name="T29" fmla="*/ 370 w 370"/>
                      <a:gd name="T30" fmla="*/ 175 h 17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0" h="175">
                        <a:moveTo>
                          <a:pt x="103" y="0"/>
                        </a:moveTo>
                        <a:cubicBezTo>
                          <a:pt x="126" y="68"/>
                          <a:pt x="161" y="45"/>
                          <a:pt x="47" y="56"/>
                        </a:cubicBezTo>
                        <a:cubicBezTo>
                          <a:pt x="0" y="87"/>
                          <a:pt x="15" y="108"/>
                          <a:pt x="63" y="120"/>
                        </a:cubicBezTo>
                        <a:cubicBezTo>
                          <a:pt x="95" y="114"/>
                          <a:pt x="128" y="113"/>
                          <a:pt x="159" y="104"/>
                        </a:cubicBezTo>
                        <a:cubicBezTo>
                          <a:pt x="176" y="99"/>
                          <a:pt x="190" y="86"/>
                          <a:pt x="207" y="80"/>
                        </a:cubicBezTo>
                        <a:cubicBezTo>
                          <a:pt x="224" y="130"/>
                          <a:pt x="244" y="119"/>
                          <a:pt x="295" y="112"/>
                        </a:cubicBezTo>
                        <a:cubicBezTo>
                          <a:pt x="316" y="80"/>
                          <a:pt x="306" y="68"/>
                          <a:pt x="343" y="56"/>
                        </a:cubicBezTo>
                        <a:cubicBezTo>
                          <a:pt x="352" y="84"/>
                          <a:pt x="370" y="108"/>
                          <a:pt x="351" y="136"/>
                        </a:cubicBezTo>
                        <a:cubicBezTo>
                          <a:pt x="325" y="175"/>
                          <a:pt x="327" y="136"/>
                          <a:pt x="327" y="160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7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33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4" y="2832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chemeClr val="accent2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chemeClr val="accent2"/>
                        </a:solidFill>
                      </a:rPr>
                      <a:t>-</a:t>
                    </a:r>
                  </a:p>
                </p:txBody>
              </p:sp>
              <p:sp>
                <p:nvSpPr>
                  <p:cNvPr id="3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2" y="3168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rgbClr val="FF0000"/>
                        </a:solidFill>
                      </a:rPr>
                      <a:t>-</a:t>
                    </a:r>
                  </a:p>
                </p:txBody>
              </p:sp>
            </p:grpSp>
            <p:sp>
              <p:nvSpPr>
                <p:cNvPr id="2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33" y="1589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/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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996633"/>
                    </a:solidFill>
                  </a:endParaRPr>
                </a:p>
              </p:txBody>
            </p:sp>
            <p:sp>
              <p:nvSpPr>
                <p:cNvPr id="2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823" y="1796"/>
                  <a:ext cx="164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approach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the ton scale</a:t>
                  </a:r>
                </a:p>
              </p:txBody>
            </p:sp>
          </p:grp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04" y="2523"/>
              <a:ext cx="2222" cy="1542"/>
              <a:chOff x="522" y="2523"/>
              <a:chExt cx="2222" cy="1542"/>
            </a:xfrm>
          </p:grpSpPr>
          <p:sp>
            <p:nvSpPr>
              <p:cNvPr id="8" name="Oval 17"/>
              <p:cNvSpPr>
                <a:spLocks noChangeArrowheads="1"/>
              </p:cNvSpPr>
              <p:nvPr/>
            </p:nvSpPr>
            <p:spPr bwMode="auto">
              <a:xfrm>
                <a:off x="522" y="2523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839" y="2766"/>
                <a:ext cx="1594" cy="1027"/>
                <a:chOff x="839" y="2766"/>
                <a:chExt cx="1594" cy="1027"/>
              </a:xfrm>
            </p:grpSpPr>
            <p:sp>
              <p:nvSpPr>
                <p:cNvPr id="10" name="Rectangle 19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2795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" name="Rectangle 20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224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" name="Rectangle 21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008"/>
                  <a:ext cx="1488" cy="96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9525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" name="Oval 22"/>
                <p:cNvSpPr>
                  <a:spLocks noChangeArrowheads="1"/>
                </p:cNvSpPr>
                <p:nvPr/>
              </p:nvSpPr>
              <p:spPr bwMode="auto">
                <a:xfrm>
                  <a:off x="1488" y="30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18" y="2792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accent2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chemeClr val="accent2"/>
                      </a:solidFill>
                    </a:rPr>
                    <a:t>-</a:t>
                  </a:r>
                </a:p>
              </p:txBody>
            </p:sp>
            <p:sp>
              <p:nvSpPr>
                <p:cNvPr id="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766" y="3128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rgbClr val="FF0000"/>
                      </a:solidFill>
                    </a:rPr>
                    <a:t>-</a:t>
                  </a:r>
                </a:p>
              </p:txBody>
            </p:sp>
            <p:sp>
              <p:nvSpPr>
                <p:cNvPr id="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949" y="2970"/>
                  <a:ext cx="40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9999"/>
                      </a:solidFill>
                    </a:rPr>
                    <a:t>source</a:t>
                  </a:r>
                </a:p>
              </p:txBody>
            </p:sp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938" y="3195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938" y="2766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08" y="3390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>
                      <a:solidFill>
                        <a:srgbClr val="FF0000"/>
                      </a:solidFill>
                    </a:rPr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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FF33CC"/>
                    </a:solidFill>
                  </a:endParaRPr>
                </a:p>
              </p:txBody>
            </p:sp>
            <p:sp>
              <p:nvSpPr>
                <p:cNvPr id="2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565" y="2840"/>
                  <a:ext cx="226" cy="182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Line 30"/>
                <p:cNvSpPr>
                  <a:spLocks noChangeShapeType="1"/>
                </p:cNvSpPr>
                <p:nvPr/>
              </p:nvSpPr>
              <p:spPr bwMode="auto">
                <a:xfrm>
                  <a:off x="1549" y="3099"/>
                  <a:ext cx="272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39" y="3601"/>
                  <a:ext cx="159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get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tracking capability</a:t>
                  </a:r>
                </a:p>
              </p:txBody>
            </p:sp>
          </p:grpSp>
        </p:grp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1156" y="2115"/>
              <a:ext cx="318" cy="317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148263" y="836613"/>
            <a:ext cx="3527425" cy="2447925"/>
            <a:chOff x="3077" y="783"/>
            <a:chExt cx="2222" cy="1542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077" y="783"/>
              <a:ext cx="2222" cy="154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3288" y="1516"/>
              <a:ext cx="19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dirty="0">
                  <a:solidFill>
                    <a:srgbClr val="00CC00"/>
                  </a:solidFill>
                </a:rPr>
                <a:t>High energy resolution</a:t>
              </a:r>
              <a:r>
                <a:rPr lang="it-IT" dirty="0"/>
                <a:t> </a:t>
              </a:r>
              <a:r>
                <a:rPr lang="it-IT" dirty="0" smtClean="0">
                  <a:solidFill>
                    <a:schemeClr val="accent2"/>
                  </a:solidFill>
                </a:rPr>
                <a:t>(</a:t>
              </a:r>
              <a:r>
                <a:rPr lang="it-IT" dirty="0" smtClean="0">
                  <a:solidFill>
                    <a:schemeClr val="accent2"/>
                  </a:solidFill>
                  <a:latin typeface="Arial"/>
                  <a:cs typeface="Arial"/>
                </a:rPr>
                <a:t>«</a:t>
              </a:r>
              <a:r>
                <a:rPr lang="it-IT" dirty="0" smtClean="0">
                  <a:solidFill>
                    <a:schemeClr val="accent2"/>
                  </a:solidFill>
                </a:rPr>
                <a:t>1%)</a:t>
              </a:r>
              <a:endParaRPr lang="it-IT" dirty="0">
                <a:solidFill>
                  <a:schemeClr val="accent2"/>
                </a:solidFill>
              </a:endParaRPr>
            </a:p>
            <a:p>
              <a:r>
                <a:rPr lang="it-IT" dirty="0">
                  <a:solidFill>
                    <a:srgbClr val="FF0000"/>
                  </a:solidFill>
                </a:rPr>
                <a:t>No tracking capability</a:t>
              </a:r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3243" y="1877"/>
              <a:ext cx="18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/>
                <a:t>Easy to </a:t>
              </a:r>
              <a:r>
                <a:rPr lang="it-IT" sz="1400">
                  <a:solidFill>
                    <a:srgbClr val="FF0000"/>
                  </a:solidFill>
                </a:rPr>
                <a:t>reject 2</a:t>
              </a:r>
              <a:r>
                <a:rPr lang="it-IT" sz="140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it-IT" sz="1400">
                  <a:solidFill>
                    <a:srgbClr val="FF0000"/>
                  </a:solidFill>
                </a:rPr>
                <a:t> DBD background</a:t>
              </a:r>
            </a:p>
          </p:txBody>
        </p: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3939" y="874"/>
              <a:ext cx="635" cy="688"/>
              <a:chOff x="3061" y="1888"/>
              <a:chExt cx="635" cy="688"/>
            </a:xfrm>
          </p:grpSpPr>
          <p:sp>
            <p:nvSpPr>
              <p:cNvPr id="40" name="Line 39"/>
              <p:cNvSpPr>
                <a:spLocks noChangeShapeType="1"/>
              </p:cNvSpPr>
              <p:nvPr/>
            </p:nvSpPr>
            <p:spPr bwMode="auto">
              <a:xfrm flipV="1">
                <a:off x="3061" y="1888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" name="Line 40"/>
              <p:cNvSpPr>
                <a:spLocks noChangeShapeType="1"/>
              </p:cNvSpPr>
              <p:nvPr/>
            </p:nvSpPr>
            <p:spPr bwMode="auto">
              <a:xfrm>
                <a:off x="3061" y="2568"/>
                <a:ext cx="6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3061" y="2054"/>
                <a:ext cx="454" cy="522"/>
              </a:xfrm>
              <a:custGeom>
                <a:avLst/>
                <a:gdLst>
                  <a:gd name="T0" fmla="*/ 0 w 454"/>
                  <a:gd name="T1" fmla="*/ 106 h 522"/>
                  <a:gd name="T2" fmla="*/ 91 w 454"/>
                  <a:gd name="T3" fmla="*/ 15 h 522"/>
                  <a:gd name="T4" fmla="*/ 227 w 454"/>
                  <a:gd name="T5" fmla="*/ 197 h 522"/>
                  <a:gd name="T6" fmla="*/ 409 w 454"/>
                  <a:gd name="T7" fmla="*/ 469 h 522"/>
                  <a:gd name="T8" fmla="*/ 454 w 454"/>
                  <a:gd name="T9" fmla="*/ 514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4"/>
                  <a:gd name="T16" fmla="*/ 0 h 522"/>
                  <a:gd name="T17" fmla="*/ 454 w 454"/>
                  <a:gd name="T18" fmla="*/ 522 h 5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4" h="522">
                    <a:moveTo>
                      <a:pt x="0" y="106"/>
                    </a:moveTo>
                    <a:cubicBezTo>
                      <a:pt x="26" y="53"/>
                      <a:pt x="53" y="0"/>
                      <a:pt x="91" y="15"/>
                    </a:cubicBezTo>
                    <a:cubicBezTo>
                      <a:pt x="129" y="30"/>
                      <a:pt x="174" y="122"/>
                      <a:pt x="227" y="197"/>
                    </a:cubicBezTo>
                    <a:cubicBezTo>
                      <a:pt x="280" y="272"/>
                      <a:pt x="371" y="416"/>
                      <a:pt x="409" y="469"/>
                    </a:cubicBezTo>
                    <a:cubicBezTo>
                      <a:pt x="447" y="522"/>
                      <a:pt x="447" y="507"/>
                      <a:pt x="454" y="514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" name="Line 42"/>
              <p:cNvSpPr>
                <a:spLocks noChangeShapeType="1"/>
              </p:cNvSpPr>
              <p:nvPr/>
            </p:nvSpPr>
            <p:spPr bwMode="auto">
              <a:xfrm>
                <a:off x="3515" y="2120"/>
                <a:ext cx="0" cy="454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5148263" y="4005263"/>
            <a:ext cx="3527425" cy="2447925"/>
            <a:chOff x="3061" y="2387"/>
            <a:chExt cx="2222" cy="1542"/>
          </a:xfrm>
        </p:grpSpPr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3061" y="2387"/>
              <a:ext cx="2222" cy="154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3288" y="3067"/>
              <a:ext cx="19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Low energy resolution</a:t>
              </a:r>
              <a:r>
                <a:rPr lang="it-IT" dirty="0"/>
                <a:t> </a:t>
              </a:r>
              <a:r>
                <a:rPr lang="it-IT" dirty="0" smtClean="0">
                  <a:solidFill>
                    <a:schemeClr val="accent2"/>
                  </a:solidFill>
                </a:rPr>
                <a:t>(≥1%)</a:t>
              </a:r>
              <a:endParaRPr lang="it-IT" dirty="0">
                <a:solidFill>
                  <a:schemeClr val="accent2"/>
                </a:solidFill>
              </a:endParaRPr>
            </a:p>
            <a:p>
              <a:r>
                <a:rPr lang="it-IT" dirty="0">
                  <a:solidFill>
                    <a:srgbClr val="00CC00"/>
                  </a:solidFill>
                </a:rPr>
                <a:t>Tracking / topology capability</a:t>
              </a:r>
            </a:p>
          </p:txBody>
        </p:sp>
        <p:sp>
          <p:nvSpPr>
            <p:cNvPr id="47" name="Text Box 46"/>
            <p:cNvSpPr txBox="1">
              <a:spLocks noChangeArrowheads="1"/>
            </p:cNvSpPr>
            <p:nvPr/>
          </p:nvSpPr>
          <p:spPr bwMode="auto">
            <a:xfrm>
              <a:off x="3294" y="3385"/>
              <a:ext cx="186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400" dirty="0"/>
                <a:t>Easy to approach </a:t>
              </a:r>
              <a:r>
                <a:rPr lang="it-IT" sz="1400" dirty="0">
                  <a:solidFill>
                    <a:srgbClr val="FF0000"/>
                  </a:solidFill>
                </a:rPr>
                <a:t>zero </a:t>
              </a:r>
              <a:r>
                <a:rPr lang="it-IT" sz="1400" dirty="0" smtClean="0">
                  <a:solidFill>
                    <a:srgbClr val="FF0000"/>
                  </a:solidFill>
                </a:rPr>
                <a:t>background</a:t>
              </a:r>
              <a:endParaRPr lang="it-IT" sz="1400" dirty="0">
                <a:solidFill>
                  <a:srgbClr val="FF0000"/>
                </a:solidFill>
              </a:endParaRPr>
            </a:p>
            <a:p>
              <a:pPr algn="ctr"/>
              <a:r>
                <a:rPr lang="it-IT" sz="1400" dirty="0"/>
                <a:t>(with the exception of </a:t>
              </a:r>
            </a:p>
            <a:p>
              <a:pPr algn="ctr"/>
              <a:r>
                <a:rPr lang="it-IT" sz="1400" dirty="0"/>
                <a:t>2</a:t>
              </a:r>
              <a:r>
                <a:rPr lang="it-IT" sz="1400" dirty="0">
                  <a:latin typeface="Symbol" pitchFamily="18" charset="2"/>
                </a:rPr>
                <a:t>n</a:t>
              </a:r>
              <a:r>
                <a:rPr lang="it-IT" sz="1400" dirty="0"/>
                <a:t> DBD component)</a:t>
              </a:r>
            </a:p>
          </p:txBody>
        </p:sp>
        <p:grpSp>
          <p:nvGrpSpPr>
            <p:cNvPr id="48" name="Group 47"/>
            <p:cNvGrpSpPr>
              <a:grpSpLocks/>
            </p:cNvGrpSpPr>
            <p:nvPr/>
          </p:nvGrpSpPr>
          <p:grpSpPr bwMode="auto">
            <a:xfrm>
              <a:off x="3923" y="2416"/>
              <a:ext cx="635" cy="688"/>
              <a:chOff x="3923" y="2198"/>
              <a:chExt cx="635" cy="688"/>
            </a:xfrm>
          </p:grpSpPr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 flipV="1">
                <a:off x="3923" y="2198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3923" y="2878"/>
                <a:ext cx="6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3923" y="2364"/>
                <a:ext cx="454" cy="522"/>
              </a:xfrm>
              <a:custGeom>
                <a:avLst/>
                <a:gdLst>
                  <a:gd name="T0" fmla="*/ 0 w 454"/>
                  <a:gd name="T1" fmla="*/ 106 h 522"/>
                  <a:gd name="T2" fmla="*/ 91 w 454"/>
                  <a:gd name="T3" fmla="*/ 15 h 522"/>
                  <a:gd name="T4" fmla="*/ 227 w 454"/>
                  <a:gd name="T5" fmla="*/ 197 h 522"/>
                  <a:gd name="T6" fmla="*/ 409 w 454"/>
                  <a:gd name="T7" fmla="*/ 469 h 522"/>
                  <a:gd name="T8" fmla="*/ 454 w 454"/>
                  <a:gd name="T9" fmla="*/ 514 h 5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4"/>
                  <a:gd name="T16" fmla="*/ 0 h 522"/>
                  <a:gd name="T17" fmla="*/ 454 w 454"/>
                  <a:gd name="T18" fmla="*/ 522 h 5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4" h="522">
                    <a:moveTo>
                      <a:pt x="0" y="106"/>
                    </a:moveTo>
                    <a:cubicBezTo>
                      <a:pt x="26" y="53"/>
                      <a:pt x="53" y="0"/>
                      <a:pt x="91" y="15"/>
                    </a:cubicBezTo>
                    <a:cubicBezTo>
                      <a:pt x="129" y="30"/>
                      <a:pt x="174" y="122"/>
                      <a:pt x="227" y="197"/>
                    </a:cubicBezTo>
                    <a:cubicBezTo>
                      <a:pt x="280" y="272"/>
                      <a:pt x="371" y="416"/>
                      <a:pt x="409" y="469"/>
                    </a:cubicBezTo>
                    <a:cubicBezTo>
                      <a:pt x="447" y="522"/>
                      <a:pt x="447" y="507"/>
                      <a:pt x="454" y="514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4195" y="2779"/>
                <a:ext cx="273" cy="91"/>
              </a:xfrm>
              <a:custGeom>
                <a:avLst/>
                <a:gdLst>
                  <a:gd name="T0" fmla="*/ 0 w 273"/>
                  <a:gd name="T1" fmla="*/ 91 h 91"/>
                  <a:gd name="T2" fmla="*/ 91 w 273"/>
                  <a:gd name="T3" fmla="*/ 45 h 91"/>
                  <a:gd name="T4" fmla="*/ 137 w 273"/>
                  <a:gd name="T5" fmla="*/ 0 h 91"/>
                  <a:gd name="T6" fmla="*/ 182 w 273"/>
                  <a:gd name="T7" fmla="*/ 45 h 91"/>
                  <a:gd name="T8" fmla="*/ 273 w 273"/>
                  <a:gd name="T9" fmla="*/ 91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3"/>
                  <a:gd name="T16" fmla="*/ 0 h 91"/>
                  <a:gd name="T17" fmla="*/ 273 w 273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3" h="91">
                    <a:moveTo>
                      <a:pt x="0" y="91"/>
                    </a:moveTo>
                    <a:cubicBezTo>
                      <a:pt x="34" y="75"/>
                      <a:pt x="68" y="60"/>
                      <a:pt x="91" y="45"/>
                    </a:cubicBezTo>
                    <a:cubicBezTo>
                      <a:pt x="114" y="30"/>
                      <a:pt x="122" y="0"/>
                      <a:pt x="137" y="0"/>
                    </a:cubicBezTo>
                    <a:cubicBezTo>
                      <a:pt x="152" y="0"/>
                      <a:pt x="159" y="30"/>
                      <a:pt x="182" y="45"/>
                    </a:cubicBezTo>
                    <a:cubicBezTo>
                      <a:pt x="205" y="60"/>
                      <a:pt x="258" y="83"/>
                      <a:pt x="273" y="91"/>
                    </a:cubicBezTo>
                  </a:path>
                </a:pathLst>
              </a:custGeom>
              <a:noFill/>
              <a:ln w="28575" cmpd="sng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53" name="Rectangle 64"/>
          <p:cNvSpPr>
            <a:spLocks noChangeArrowheads="1"/>
          </p:cNvSpPr>
          <p:nvPr/>
        </p:nvSpPr>
        <p:spPr bwMode="auto">
          <a:xfrm>
            <a:off x="4067175" y="6237288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198954" y="980421"/>
            <a:ext cx="8823425" cy="5875446"/>
            <a:chOff x="155" y="572"/>
            <a:chExt cx="5577" cy="4356"/>
          </a:xfrm>
        </p:grpSpPr>
        <p:sp>
          <p:nvSpPr>
            <p:cNvPr id="55" name="Text Box 54"/>
            <p:cNvSpPr txBox="1">
              <a:spLocks noChangeArrowheads="1"/>
            </p:cNvSpPr>
            <p:nvPr/>
          </p:nvSpPr>
          <p:spPr bwMode="auto">
            <a:xfrm>
              <a:off x="155" y="980"/>
              <a:ext cx="5577" cy="3948"/>
            </a:xfrm>
            <a:prstGeom prst="rect">
              <a:avLst/>
            </a:prstGeom>
            <a:solidFill>
              <a:srgbClr val="EAEAEA">
                <a:alpha val="89804"/>
              </a:srgbClr>
            </a:solidFill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KamLAND-ZEN</a:t>
              </a:r>
              <a:r>
                <a:rPr lang="it-IT" sz="1600" b="1" dirty="0">
                  <a:latin typeface="+mn-lt"/>
                </a:rPr>
                <a:t> – </a:t>
              </a:r>
              <a:r>
                <a:rPr lang="en-US" sz="1600" baseline="30000" dirty="0">
                  <a:solidFill>
                    <a:schemeClr val="accent2"/>
                  </a:solidFill>
                  <a:latin typeface="+mn-lt"/>
                </a:rPr>
                <a:t>136</a:t>
              </a:r>
              <a:r>
                <a:rPr lang="en-US" sz="1600" dirty="0">
                  <a:solidFill>
                    <a:schemeClr val="accent2"/>
                  </a:solidFill>
                  <a:latin typeface="+mn-lt"/>
                </a:rPr>
                <a:t>Xe</a:t>
              </a:r>
              <a:r>
                <a:rPr lang="en-US" sz="1600" dirty="0">
                  <a:latin typeface="+mn-lt"/>
                </a:rPr>
                <a:t> </a:t>
              </a:r>
              <a:endParaRPr lang="en-US" sz="1600" dirty="0">
                <a:solidFill>
                  <a:schemeClr val="accent2"/>
                </a:solidFill>
                <a:latin typeface="+mn-lt"/>
              </a:endParaRPr>
            </a:p>
            <a:p>
              <a:r>
                <a:rPr lang="en-US" sz="1400" dirty="0">
                  <a:latin typeface="+mn-lt"/>
                </a:rPr>
                <a:t>Dissolve </a:t>
              </a:r>
              <a:r>
                <a:rPr lang="en-US" sz="1400" dirty="0" err="1">
                  <a:latin typeface="+mn-lt"/>
                </a:rPr>
                <a:t>Xe</a:t>
              </a:r>
              <a:r>
                <a:rPr lang="en-US" sz="1400" dirty="0">
                  <a:latin typeface="+mn-lt"/>
                </a:rPr>
                <a:t> gas in KAMLAND liquid scintillator – </a:t>
              </a:r>
              <a:r>
                <a:rPr lang="en-US" sz="1400" dirty="0" err="1">
                  <a:latin typeface="+mn-lt"/>
                </a:rPr>
                <a:t>feasable</a:t>
              </a:r>
              <a:r>
                <a:rPr lang="en-US" sz="1400" dirty="0">
                  <a:latin typeface="+mn-lt"/>
                </a:rPr>
                <a:t> at 3% </a:t>
              </a:r>
              <a:r>
                <a:rPr lang="en-US" sz="1400" dirty="0" err="1">
                  <a:latin typeface="+mn-lt"/>
                </a:rPr>
                <a:t>wt</a:t>
              </a:r>
              <a:r>
                <a:rPr lang="en-US" sz="1400" dirty="0">
                  <a:latin typeface="+mn-lt"/>
                </a:rPr>
                <a:t> </a:t>
              </a:r>
            </a:p>
            <a:p>
              <a:r>
                <a:rPr lang="en-US" sz="1400" dirty="0">
                  <a:latin typeface="+mn-lt"/>
                </a:rPr>
                <a:t>Use a dedicated balloon immersed in the main vessel</a:t>
              </a:r>
            </a:p>
            <a:p>
              <a:r>
                <a:rPr lang="en-US" sz="1400" dirty="0">
                  <a:latin typeface="+mn-lt"/>
                </a:rPr>
                <a:t>Increase number of PM and change scintillator – 400 kg of enriched </a:t>
              </a:r>
              <a:r>
                <a:rPr lang="en-US" sz="1400" dirty="0" err="1">
                  <a:latin typeface="+mn-lt"/>
                </a:rPr>
                <a:t>Xe</a:t>
              </a:r>
              <a:r>
                <a:rPr lang="en-US" sz="1400" dirty="0">
                  <a:latin typeface="+mn-lt"/>
                </a:rPr>
                <a:t> in the first phase</a:t>
              </a:r>
            </a:p>
            <a:p>
              <a:r>
                <a:rPr lang="en-US" sz="1400" b="1" dirty="0">
                  <a:solidFill>
                    <a:schemeClr val="accent6"/>
                  </a:solidFill>
                  <a:latin typeface="+mn-lt"/>
                </a:rPr>
                <a:t>Data taking from </a:t>
              </a:r>
              <a:r>
                <a:rPr lang="en-US" sz="1400" b="1" dirty="0" err="1">
                  <a:solidFill>
                    <a:schemeClr val="accent6"/>
                  </a:solidFill>
                  <a:latin typeface="+mn-lt"/>
                </a:rPr>
                <a:t>september</a:t>
              </a:r>
              <a:endParaRPr lang="en-US" sz="1400" b="1" dirty="0">
                <a:solidFill>
                  <a:schemeClr val="accent6"/>
                </a:solidFill>
                <a:latin typeface="+mn-lt"/>
              </a:endParaRPr>
            </a:p>
            <a:p>
              <a:r>
                <a:rPr lang="en-US" sz="1600" b="1" dirty="0" smtClean="0">
                  <a:solidFill>
                    <a:srgbClr val="FF0000"/>
                  </a:solidFill>
                  <a:latin typeface="+mn-lt"/>
                </a:rPr>
                <a:t>SNO</a:t>
              </a:r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+</a:t>
              </a:r>
              <a:r>
                <a:rPr lang="en-US" sz="1400" b="1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b="1" dirty="0">
                  <a:latin typeface="+mn-lt"/>
                </a:rPr>
                <a:t>–</a:t>
              </a:r>
              <a:r>
                <a:rPr lang="en-US" sz="1400" dirty="0">
                  <a:latin typeface="+mn-lt"/>
                </a:rPr>
                <a:t> </a:t>
              </a:r>
              <a:r>
                <a:rPr lang="en-US" sz="1400" baseline="30000" dirty="0" smtClean="0">
                  <a:solidFill>
                    <a:schemeClr val="accent2"/>
                  </a:solidFill>
                  <a:latin typeface="+mn-lt"/>
                </a:rPr>
                <a:t>150</a:t>
              </a:r>
              <a:r>
                <a:rPr lang="en-US" sz="1400" dirty="0" smtClean="0">
                  <a:solidFill>
                    <a:schemeClr val="accent2"/>
                  </a:solidFill>
                  <a:latin typeface="+mn-lt"/>
                </a:rPr>
                <a:t>Nd</a:t>
              </a:r>
              <a:endParaRPr lang="en-US" sz="1600" b="1" dirty="0">
                <a:latin typeface="+mn-lt"/>
              </a:endParaRPr>
            </a:p>
            <a:p>
              <a:r>
                <a:rPr lang="en-US" sz="1400" dirty="0">
                  <a:latin typeface="+mn-lt"/>
                </a:rPr>
                <a:t>SNO detector filled with </a:t>
              </a:r>
              <a:r>
                <a:rPr lang="en-US" sz="1400" dirty="0" err="1">
                  <a:latin typeface="+mn-lt"/>
                </a:rPr>
                <a:t>Nd</a:t>
              </a:r>
              <a:r>
                <a:rPr lang="en-US" sz="1400" dirty="0">
                  <a:latin typeface="+mn-lt"/>
                </a:rPr>
                <a:t>-loaded liquid </a:t>
              </a:r>
              <a:r>
                <a:rPr lang="en-US" sz="1400" dirty="0" err="1">
                  <a:latin typeface="+mn-lt"/>
                </a:rPr>
                <a:t>scintillator</a:t>
              </a:r>
              <a:endParaRPr lang="en-US" sz="1400" dirty="0">
                <a:latin typeface="+mn-lt"/>
              </a:endParaRPr>
            </a:p>
            <a:p>
              <a:r>
                <a:rPr lang="en-US" sz="1400" dirty="0">
                  <a:latin typeface="+mn-lt"/>
                </a:rPr>
                <a:t>0.1% loading with natural </a:t>
              </a:r>
              <a:r>
                <a:rPr lang="en-US" sz="1400" dirty="0" err="1">
                  <a:latin typeface="+mn-lt"/>
                </a:rPr>
                <a:t>Nd</a:t>
              </a:r>
              <a:r>
                <a:rPr lang="en-US" sz="1400" dirty="0">
                  <a:latin typeface="+mn-lt"/>
                </a:rPr>
                <a:t> </a:t>
              </a:r>
              <a:r>
                <a:rPr lang="en-US" sz="1400" dirty="0">
                  <a:latin typeface="+mn-lt"/>
                  <a:cs typeface="Arial" charset="0"/>
                </a:rPr>
                <a:t>→ </a:t>
              </a:r>
              <a:r>
                <a:rPr lang="en-US" sz="1400" dirty="0" smtClean="0">
                  <a:latin typeface="+mn-lt"/>
                  <a:cs typeface="Arial" charset="0"/>
                </a:rPr>
                <a:t>1000 Kg </a:t>
              </a:r>
              <a:r>
                <a:rPr lang="en-US" sz="1400" dirty="0" err="1" smtClean="0">
                  <a:latin typeface="+mn-lt"/>
                  <a:cs typeface="Arial" charset="0"/>
                </a:rPr>
                <a:t>Nd</a:t>
              </a:r>
              <a:r>
                <a:rPr lang="en-US" sz="1400" dirty="0" smtClean="0">
                  <a:latin typeface="+mn-lt"/>
                  <a:cs typeface="Arial" charset="0"/>
                </a:rPr>
                <a:t> in 1000 tons </a:t>
              </a:r>
              <a:r>
                <a:rPr lang="en-US" sz="1400" dirty="0" err="1" smtClean="0">
                  <a:latin typeface="+mn-lt"/>
                  <a:cs typeface="Arial" charset="0"/>
                </a:rPr>
                <a:t>scintillators</a:t>
              </a:r>
              <a:r>
                <a:rPr lang="en-US" sz="1400" dirty="0" smtClean="0">
                  <a:latin typeface="+mn-lt"/>
                  <a:cs typeface="Arial" charset="0"/>
                </a:rPr>
                <a:t> </a:t>
              </a:r>
              <a:r>
                <a:rPr lang="en-US" sz="1400" dirty="0" smtClean="0">
                  <a:cs typeface="Arial" charset="0"/>
                </a:rPr>
                <a:t>→ </a:t>
              </a:r>
              <a:r>
                <a:rPr lang="en-US" sz="1400" dirty="0" smtClean="0">
                  <a:latin typeface="+mn-lt"/>
                  <a:cs typeface="Arial" charset="0"/>
                </a:rPr>
                <a:t>56 </a:t>
              </a:r>
              <a:r>
                <a:rPr lang="en-US" sz="1400" dirty="0">
                  <a:latin typeface="+mn-lt"/>
                  <a:cs typeface="Arial" charset="0"/>
                </a:rPr>
                <a:t>Kg of isotope</a:t>
              </a:r>
              <a:endParaRPr lang="en-US" sz="1400" dirty="0">
                <a:latin typeface="+mn-lt"/>
              </a:endParaRPr>
            </a:p>
            <a:p>
              <a:r>
                <a:rPr lang="en-US" sz="1400" dirty="0" smtClean="0">
                  <a:latin typeface="+mn-lt"/>
                </a:rPr>
                <a:t>Crucial </a:t>
              </a:r>
              <a:r>
                <a:rPr lang="en-US" sz="1400" dirty="0">
                  <a:latin typeface="+mn-lt"/>
                </a:rPr>
                <a:t>points: </a:t>
              </a:r>
              <a:r>
                <a:rPr lang="en-US" sz="1400" dirty="0" err="1">
                  <a:latin typeface="+mn-lt"/>
                </a:rPr>
                <a:t>Nd</a:t>
              </a:r>
              <a:r>
                <a:rPr lang="en-US" sz="1400" dirty="0">
                  <a:latin typeface="+mn-lt"/>
                </a:rPr>
                <a:t> enrichment and purity; </a:t>
              </a:r>
              <a:r>
                <a:rPr lang="en-US" sz="1400" baseline="30000" dirty="0">
                  <a:latin typeface="+mn-lt"/>
                </a:rPr>
                <a:t>150</a:t>
              </a:r>
              <a:r>
                <a:rPr lang="en-US" sz="1400" dirty="0">
                  <a:latin typeface="+mn-lt"/>
                </a:rPr>
                <a:t>Nd nuclear matrix elements </a:t>
              </a:r>
              <a:endParaRPr lang="en-US" sz="1400" dirty="0" smtClean="0">
                <a:latin typeface="+mn-lt"/>
              </a:endParaRPr>
            </a:p>
            <a:p>
              <a:r>
                <a:rPr lang="it-IT" sz="1600" b="1" dirty="0" smtClean="0">
                  <a:latin typeface="+mn-lt"/>
                </a:rPr>
                <a:t>XMASS</a:t>
              </a:r>
              <a:r>
                <a:rPr lang="it-IT" sz="1600" b="1" dirty="0" smtClean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1600" b="1" dirty="0" smtClean="0">
                  <a:latin typeface="+mn-lt"/>
                </a:rPr>
                <a:t>–</a:t>
              </a:r>
              <a:r>
                <a:rPr lang="it-IT" sz="1600" b="1" dirty="0" smtClean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1400" baseline="30000" dirty="0" smtClean="0">
                  <a:solidFill>
                    <a:schemeClr val="accent2"/>
                  </a:solidFill>
                  <a:latin typeface="+mn-lt"/>
                </a:rPr>
                <a:t>136</a:t>
              </a:r>
              <a:r>
                <a:rPr lang="it-IT" sz="1400" dirty="0" smtClean="0">
                  <a:solidFill>
                    <a:schemeClr val="accent2"/>
                  </a:solidFill>
                  <a:latin typeface="+mn-lt"/>
                </a:rPr>
                <a:t>Xe</a:t>
              </a:r>
              <a:r>
                <a:rPr lang="en-US" sz="1400" dirty="0" smtClean="0">
                  <a:latin typeface="+mn-lt"/>
                </a:rPr>
                <a:t> </a:t>
              </a:r>
            </a:p>
            <a:p>
              <a:r>
                <a:rPr lang="en-US" sz="1400" dirty="0" smtClean="0">
                  <a:latin typeface="+mn-lt"/>
                </a:rPr>
                <a:t>Multipurpose scintillating liquid </a:t>
              </a:r>
              <a:r>
                <a:rPr lang="en-US" sz="1400" dirty="0" err="1" smtClean="0">
                  <a:latin typeface="+mn-lt"/>
                </a:rPr>
                <a:t>Xe</a:t>
              </a:r>
              <a:r>
                <a:rPr lang="en-US" sz="1400" dirty="0" smtClean="0">
                  <a:latin typeface="+mn-lt"/>
                </a:rPr>
                <a:t> detector (Dark Matter, Double Beta Decay, solar neutrinos)</a:t>
              </a:r>
            </a:p>
            <a:p>
              <a:r>
                <a:rPr lang="en-US" sz="1400" dirty="0" smtClean="0">
                  <a:latin typeface="+mn-lt"/>
                </a:rPr>
                <a:t>Three development stages: 3 Kg (prototype) </a:t>
              </a:r>
              <a:r>
                <a:rPr lang="en-US" sz="1400" dirty="0" smtClean="0">
                  <a:latin typeface="+mn-lt"/>
                  <a:sym typeface="Symbol" pitchFamily="18" charset="2"/>
                </a:rPr>
                <a:t> 1 ton  10 ton</a:t>
              </a:r>
            </a:p>
            <a:p>
              <a:r>
                <a:rPr lang="en-US" sz="1400" dirty="0" smtClean="0">
                  <a:latin typeface="+mn-lt"/>
                  <a:sym typeface="Symbol" pitchFamily="18" charset="2"/>
                </a:rPr>
                <a:t>DBD option: low background in the </a:t>
              </a:r>
              <a:r>
                <a:rPr lang="en-US" sz="1400" dirty="0" err="1" smtClean="0">
                  <a:latin typeface="+mn-lt"/>
                  <a:sym typeface="Symbol" pitchFamily="18" charset="2"/>
                </a:rPr>
                <a:t>MeV</a:t>
              </a:r>
              <a:r>
                <a:rPr lang="en-US" sz="1400" dirty="0" smtClean="0">
                  <a:latin typeface="+mn-lt"/>
                  <a:sym typeface="Symbol" pitchFamily="18" charset="2"/>
                </a:rPr>
                <a:t> region</a:t>
              </a:r>
            </a:p>
            <a:p>
              <a:pPr>
                <a:buFont typeface="Symbol" pitchFamily="18" charset="2"/>
                <a:buChar char="Þ"/>
              </a:pPr>
              <a:r>
                <a:rPr lang="en-US" sz="1400" dirty="0" smtClean="0">
                  <a:latin typeface="+mn-lt"/>
                  <a:sym typeface="Symbol" pitchFamily="18" charset="2"/>
                </a:rPr>
                <a:t>Special development with an elliptic water tank to shield high energy gamma rays</a:t>
              </a:r>
            </a:p>
            <a:p>
              <a:pPr>
                <a:buFont typeface="Symbol" pitchFamily="18" charset="2"/>
                <a:buNone/>
              </a:pPr>
              <a:r>
                <a:rPr lang="en-US" sz="1400" dirty="0" smtClean="0">
                  <a:latin typeface="+mn-lt"/>
                  <a:sym typeface="Symbol" pitchFamily="18" charset="2"/>
                </a:rPr>
                <a:t>High light yield and collection efficiency  energy resolution down to 1.4%  control 2</a:t>
              </a:r>
              <a:r>
                <a:rPr lang="en-US" sz="1400" dirty="0" smtClean="0">
                  <a:latin typeface="Symbol" pitchFamily="18" charset="2"/>
                  <a:sym typeface="Symbol" pitchFamily="18" charset="2"/>
                </a:rPr>
                <a:t>n</a:t>
              </a:r>
              <a:r>
                <a:rPr lang="en-US" sz="1400" dirty="0" smtClean="0">
                  <a:latin typeface="+mn-lt"/>
                  <a:sym typeface="Symbol" pitchFamily="18" charset="2"/>
                </a:rPr>
                <a:t> background</a:t>
              </a:r>
            </a:p>
            <a:p>
              <a:pPr>
                <a:buFont typeface="Symbol" pitchFamily="18" charset="2"/>
                <a:buNone/>
              </a:pPr>
              <a:r>
                <a:rPr lang="en-US" sz="1400" dirty="0" smtClean="0">
                  <a:latin typeface="+mn-lt"/>
                  <a:sym typeface="Symbol" pitchFamily="18" charset="2"/>
                </a:rPr>
                <a:t>Target: to cover inverted hierarchy with 10 ton natural or 1 ton enriched</a:t>
              </a:r>
            </a:p>
            <a:p>
              <a:r>
                <a:rPr lang="it-IT" sz="1600" b="1" dirty="0" smtClean="0">
                  <a:latin typeface="+mn-lt"/>
                </a:rPr>
                <a:t>CANDLES</a:t>
              </a:r>
              <a:r>
                <a:rPr lang="it-IT" sz="1600" b="1" dirty="0" smtClean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1600" b="1" dirty="0" smtClean="0">
                  <a:latin typeface="+mn-lt"/>
                </a:rPr>
                <a:t>–</a:t>
              </a:r>
              <a:r>
                <a:rPr lang="it-IT" sz="1600" b="1" dirty="0" smtClean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1400" baseline="30000" dirty="0" smtClean="0">
                  <a:solidFill>
                    <a:schemeClr val="accent2"/>
                  </a:solidFill>
                  <a:latin typeface="+mn-lt"/>
                </a:rPr>
                <a:t>48</a:t>
              </a:r>
              <a:r>
                <a:rPr lang="it-IT" sz="1400" dirty="0" smtClean="0">
                  <a:solidFill>
                    <a:schemeClr val="accent2"/>
                  </a:solidFill>
                  <a:latin typeface="+mn-lt"/>
                </a:rPr>
                <a:t>Ca</a:t>
              </a:r>
            </a:p>
            <a:p>
              <a:r>
                <a:rPr lang="it-IT" sz="1400" dirty="0" smtClean="0">
                  <a:latin typeface="+mn-lt"/>
                </a:rPr>
                <a:t>Array  of natural pure (not Eu doped) CaF</a:t>
              </a:r>
              <a:r>
                <a:rPr lang="it-IT" sz="1400" baseline="-25000" dirty="0" smtClean="0">
                  <a:latin typeface="+mn-lt"/>
                </a:rPr>
                <a:t>2</a:t>
              </a:r>
              <a:r>
                <a:rPr lang="it-IT" sz="1400" dirty="0" smtClean="0">
                  <a:latin typeface="+mn-lt"/>
                </a:rPr>
                <a:t> scintillators</a:t>
              </a:r>
            </a:p>
            <a:p>
              <a:r>
                <a:rPr lang="it-IT" sz="1400" dirty="0" smtClean="0">
                  <a:latin typeface="+mn-lt"/>
                </a:rPr>
                <a:t>Prove of principle completed (CANDLES I and II)</a:t>
              </a:r>
            </a:p>
            <a:p>
              <a:r>
                <a:rPr lang="it-IT" sz="1400" dirty="0" smtClean="0">
                  <a:latin typeface="+mn-lt"/>
                </a:rPr>
                <a:t>Proved energy resolution: </a:t>
              </a:r>
              <a:r>
                <a:rPr lang="it-IT" sz="1400" dirty="0" smtClean="0">
                  <a:solidFill>
                    <a:schemeClr val="accent2"/>
                  </a:solidFill>
                  <a:latin typeface="+mn-lt"/>
                </a:rPr>
                <a:t>3.4 % FWHM </a:t>
              </a:r>
              <a:r>
                <a:rPr lang="it-IT" sz="1400" dirty="0" smtClean="0">
                  <a:latin typeface="+mn-lt"/>
                </a:rPr>
                <a:t>(extrapolated from 9.1 % at 662 keV)</a:t>
              </a:r>
            </a:p>
            <a:p>
              <a:r>
                <a:rPr lang="it-IT" sz="1400" dirty="0" smtClean="0">
                  <a:latin typeface="+mn-lt"/>
                </a:rPr>
                <a:t>The good point of this search is </a:t>
              </a:r>
              <a:r>
                <a:rPr lang="it-IT" sz="1400" dirty="0" smtClean="0">
                  <a:solidFill>
                    <a:schemeClr val="accent2"/>
                  </a:solidFill>
                  <a:latin typeface="+mn-lt"/>
                </a:rPr>
                <a:t>the high Q-value of </a:t>
              </a:r>
              <a:r>
                <a:rPr lang="it-IT" sz="1400" baseline="30000" dirty="0" smtClean="0">
                  <a:solidFill>
                    <a:schemeClr val="accent2"/>
                  </a:solidFill>
                  <a:latin typeface="+mn-lt"/>
                </a:rPr>
                <a:t>48</a:t>
              </a:r>
              <a:r>
                <a:rPr lang="it-IT" sz="1400" dirty="0" smtClean="0">
                  <a:solidFill>
                    <a:schemeClr val="accent2"/>
                  </a:solidFill>
                  <a:latin typeface="+mn-lt"/>
                </a:rPr>
                <a:t>Ca</a:t>
              </a:r>
              <a:r>
                <a:rPr lang="it-IT" sz="1400" dirty="0" smtClean="0">
                  <a:latin typeface="+mn-lt"/>
                </a:rPr>
                <a:t>:  </a:t>
              </a:r>
              <a:r>
                <a:rPr lang="it-IT" sz="1400" dirty="0" smtClean="0">
                  <a:solidFill>
                    <a:schemeClr val="accent2"/>
                  </a:solidFill>
                  <a:latin typeface="+mn-lt"/>
                </a:rPr>
                <a:t>4.27 MeV</a:t>
              </a:r>
            </a:p>
            <a:p>
              <a:pPr>
                <a:buFont typeface="Symbol" pitchFamily="18" charset="2"/>
                <a:buChar char="Þ"/>
              </a:pPr>
              <a:r>
                <a:rPr lang="it-IT" sz="1400" dirty="0" smtClean="0">
                  <a:latin typeface="+mn-lt"/>
                  <a:sym typeface="Symbol" pitchFamily="18" charset="2"/>
                </a:rPr>
                <a:t>out of </a:t>
              </a:r>
              <a:r>
                <a:rPr lang="it-IT" sz="1400" dirty="0" smtClean="0">
                  <a:latin typeface="Symbol" pitchFamily="18" charset="2"/>
                  <a:sym typeface="Symbol" pitchFamily="18" charset="2"/>
                </a:rPr>
                <a:t>g</a:t>
              </a:r>
              <a:r>
                <a:rPr lang="it-IT" sz="1400" dirty="0" smtClean="0">
                  <a:latin typeface="+mn-lt"/>
                  <a:sym typeface="Symbol" pitchFamily="18" charset="2"/>
                </a:rPr>
                <a:t> (2.6 MeV end point), </a:t>
              </a:r>
              <a:r>
                <a:rPr lang="it-IT" sz="1400" dirty="0" smtClean="0">
                  <a:latin typeface="Symbol" pitchFamily="18" charset="2"/>
                  <a:sym typeface="Symbol" pitchFamily="18" charset="2"/>
                </a:rPr>
                <a:t>b</a:t>
              </a:r>
              <a:r>
                <a:rPr lang="it-IT" sz="1400" dirty="0" smtClean="0">
                  <a:latin typeface="+mn-lt"/>
                  <a:sym typeface="Symbol" pitchFamily="18" charset="2"/>
                </a:rPr>
                <a:t> (3.3 MeV end point) and </a:t>
              </a:r>
              <a:r>
                <a:rPr lang="it-IT" sz="1400" dirty="0" smtClean="0">
                  <a:latin typeface="Symbol" pitchFamily="18" charset="2"/>
                  <a:sym typeface="Symbol" pitchFamily="18" charset="2"/>
                </a:rPr>
                <a:t>a</a:t>
              </a:r>
              <a:r>
                <a:rPr lang="it-IT" sz="1400" dirty="0" smtClean="0">
                  <a:latin typeface="+mn-lt"/>
                  <a:sym typeface="Symbol" pitchFamily="18" charset="2"/>
                </a:rPr>
                <a:t> (max 2.5 MeV with quench)</a:t>
              </a:r>
            </a:p>
            <a:p>
              <a:pPr>
                <a:buFont typeface="Symbol" pitchFamily="18" charset="2"/>
                <a:buNone/>
              </a:pPr>
              <a:r>
                <a:rPr lang="it-IT" sz="1400" dirty="0" smtClean="0">
                  <a:latin typeface="+mn-lt"/>
                  <a:sym typeface="Symbol" pitchFamily="18" charset="2"/>
                </a:rPr>
                <a:t>Other background cuts come from PSD and space-time correlation for Bi-Po and Bi-Tl</a:t>
              </a:r>
              <a:endParaRPr lang="en-US" sz="1400" dirty="0" smtClean="0">
                <a:latin typeface="+mn-lt"/>
                <a:sym typeface="Symbol" pitchFamily="18" charset="2"/>
              </a:endParaRPr>
            </a:p>
          </p:txBody>
        </p:sp>
        <p:grpSp>
          <p:nvGrpSpPr>
            <p:cNvPr id="56" name="Group 55"/>
            <p:cNvGrpSpPr>
              <a:grpSpLocks/>
            </p:cNvGrpSpPr>
            <p:nvPr/>
          </p:nvGrpSpPr>
          <p:grpSpPr bwMode="auto">
            <a:xfrm>
              <a:off x="1918" y="572"/>
              <a:ext cx="509" cy="394"/>
              <a:chOff x="1918" y="617"/>
              <a:chExt cx="509" cy="394"/>
            </a:xfrm>
          </p:grpSpPr>
          <p:sp>
            <p:nvSpPr>
              <p:cNvPr id="57" name="Line 56"/>
              <p:cNvSpPr>
                <a:spLocks noChangeShapeType="1"/>
              </p:cNvSpPr>
              <p:nvPr/>
            </p:nvSpPr>
            <p:spPr bwMode="auto">
              <a:xfrm>
                <a:off x="1918" y="617"/>
                <a:ext cx="493" cy="0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" name="Line 57"/>
              <p:cNvSpPr>
                <a:spLocks noChangeShapeType="1"/>
              </p:cNvSpPr>
              <p:nvPr/>
            </p:nvSpPr>
            <p:spPr bwMode="auto">
              <a:xfrm>
                <a:off x="2427" y="626"/>
                <a:ext cx="0" cy="385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467544" y="125760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Class 2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467544" y="125760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Class 2 experiments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555776" y="980728"/>
            <a:ext cx="5040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n-lt"/>
              </a:rPr>
              <a:t>SNO+ vs. </a:t>
            </a:r>
            <a:r>
              <a:rPr lang="en-GB" sz="3200" dirty="0" err="1" smtClean="0">
                <a:solidFill>
                  <a:schemeClr val="bg1"/>
                </a:solidFill>
                <a:latin typeface="+mn-lt"/>
              </a:rPr>
              <a:t>KamLAND</a:t>
            </a:r>
            <a:r>
              <a:rPr lang="en-GB" sz="3200" dirty="0" smtClean="0">
                <a:solidFill>
                  <a:schemeClr val="bg1"/>
                </a:solidFill>
                <a:latin typeface="+mn-lt"/>
              </a:rPr>
              <a:t>-ZEN</a:t>
            </a:r>
            <a:endParaRPr lang="it-IT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670" y="1916832"/>
            <a:ext cx="3624266" cy="427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8" descr="C:\Documents and Settings\mitsui\デスクトップ\now2010_refs__\Raghavan_Xe136\atox_test\p06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20888"/>
            <a:ext cx="4387899" cy="3274551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357356" y="5867980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Fill the whole volume</a:t>
            </a:r>
            <a:endParaRPr lang="it-IT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60864" y="531572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Insert a balloon</a:t>
            </a:r>
            <a:endParaRPr lang="it-IT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3850" y="836613"/>
            <a:ext cx="3527425" cy="5616575"/>
            <a:chOff x="204" y="527"/>
            <a:chExt cx="2222" cy="353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4" y="527"/>
              <a:ext cx="2222" cy="1542"/>
              <a:chOff x="567" y="709"/>
              <a:chExt cx="2222" cy="1542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567" y="709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25" name="Group 6"/>
              <p:cNvGrpSpPr>
                <a:grpSpLocks/>
              </p:cNvGrpSpPr>
              <p:nvPr/>
            </p:nvGrpSpPr>
            <p:grpSpPr bwMode="auto">
              <a:xfrm>
                <a:off x="823" y="1016"/>
                <a:ext cx="1649" cy="972"/>
                <a:chOff x="823" y="1016"/>
                <a:chExt cx="1649" cy="972"/>
              </a:xfrm>
            </p:grpSpPr>
            <p:sp>
              <p:nvSpPr>
                <p:cNvPr id="26" name="Rectangle 7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32" y="1016"/>
                  <a:ext cx="1488" cy="528"/>
                </a:xfrm>
                <a:prstGeom prst="rect">
                  <a:avLst/>
                </a:prstGeom>
                <a:pattFill prst="wdUpDiag">
                  <a:fgClr>
                    <a:srgbClr val="CCECFF"/>
                  </a:fgClr>
                  <a:bgClr>
                    <a:srgbClr val="FFCC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27" name="Group 8"/>
                <p:cNvGrpSpPr>
                  <a:grpSpLocks/>
                </p:cNvGrpSpPr>
                <p:nvPr/>
              </p:nvGrpSpPr>
              <p:grpSpPr bwMode="auto">
                <a:xfrm>
                  <a:off x="1357" y="1016"/>
                  <a:ext cx="535" cy="528"/>
                  <a:chOff x="1769" y="2832"/>
                  <a:chExt cx="535" cy="528"/>
                </a:xfrm>
              </p:grpSpPr>
              <p:sp>
                <p:nvSpPr>
                  <p:cNvPr id="30" name="Freeform 9"/>
                  <p:cNvSpPr>
                    <a:spLocks/>
                  </p:cNvSpPr>
                  <p:nvPr/>
                </p:nvSpPr>
                <p:spPr bwMode="auto">
                  <a:xfrm>
                    <a:off x="1792" y="2888"/>
                    <a:ext cx="296" cy="224"/>
                  </a:xfrm>
                  <a:custGeom>
                    <a:avLst/>
                    <a:gdLst>
                      <a:gd name="T0" fmla="*/ 72 w 296"/>
                      <a:gd name="T1" fmla="*/ 224 h 224"/>
                      <a:gd name="T2" fmla="*/ 176 w 296"/>
                      <a:gd name="T3" fmla="*/ 184 h 224"/>
                      <a:gd name="T4" fmla="*/ 192 w 296"/>
                      <a:gd name="T5" fmla="*/ 160 h 224"/>
                      <a:gd name="T6" fmla="*/ 0 w 296"/>
                      <a:gd name="T7" fmla="*/ 120 h 224"/>
                      <a:gd name="T8" fmla="*/ 72 w 296"/>
                      <a:gd name="T9" fmla="*/ 120 h 224"/>
                      <a:gd name="T10" fmla="*/ 128 w 296"/>
                      <a:gd name="T11" fmla="*/ 96 h 224"/>
                      <a:gd name="T12" fmla="*/ 176 w 296"/>
                      <a:gd name="T13" fmla="*/ 64 h 224"/>
                      <a:gd name="T14" fmla="*/ 232 w 296"/>
                      <a:gd name="T15" fmla="*/ 120 h 224"/>
                      <a:gd name="T16" fmla="*/ 240 w 296"/>
                      <a:gd name="T17" fmla="*/ 56 h 224"/>
                      <a:gd name="T18" fmla="*/ 256 w 296"/>
                      <a:gd name="T19" fmla="*/ 0 h 224"/>
                      <a:gd name="T20" fmla="*/ 296 w 296"/>
                      <a:gd name="T21" fmla="*/ 8 h 2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224"/>
                      <a:gd name="T35" fmla="*/ 296 w 296"/>
                      <a:gd name="T36" fmla="*/ 224 h 2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224">
                        <a:moveTo>
                          <a:pt x="72" y="224"/>
                        </a:moveTo>
                        <a:cubicBezTo>
                          <a:pt x="108" y="206"/>
                          <a:pt x="143" y="206"/>
                          <a:pt x="176" y="184"/>
                        </a:cubicBezTo>
                        <a:cubicBezTo>
                          <a:pt x="181" y="176"/>
                          <a:pt x="197" y="168"/>
                          <a:pt x="192" y="160"/>
                        </a:cubicBezTo>
                        <a:cubicBezTo>
                          <a:pt x="160" y="104"/>
                          <a:pt x="23" y="121"/>
                          <a:pt x="0" y="120"/>
                        </a:cubicBezTo>
                        <a:cubicBezTo>
                          <a:pt x="17" y="70"/>
                          <a:pt x="41" y="99"/>
                          <a:pt x="72" y="120"/>
                        </a:cubicBezTo>
                        <a:cubicBezTo>
                          <a:pt x="97" y="112"/>
                          <a:pt x="103" y="111"/>
                          <a:pt x="128" y="96"/>
                        </a:cubicBezTo>
                        <a:cubicBezTo>
                          <a:pt x="144" y="86"/>
                          <a:pt x="176" y="64"/>
                          <a:pt x="176" y="64"/>
                        </a:cubicBezTo>
                        <a:cubicBezTo>
                          <a:pt x="202" y="103"/>
                          <a:pt x="183" y="108"/>
                          <a:pt x="232" y="120"/>
                        </a:cubicBezTo>
                        <a:cubicBezTo>
                          <a:pt x="263" y="89"/>
                          <a:pt x="282" y="84"/>
                          <a:pt x="240" y="56"/>
                        </a:cubicBezTo>
                        <a:cubicBezTo>
                          <a:pt x="219" y="25"/>
                          <a:pt x="219" y="12"/>
                          <a:pt x="256" y="0"/>
                        </a:cubicBezTo>
                        <a:cubicBezTo>
                          <a:pt x="269" y="3"/>
                          <a:pt x="296" y="8"/>
                          <a:pt x="296" y="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" name="Freeform 10"/>
                  <p:cNvSpPr>
                    <a:spLocks/>
                  </p:cNvSpPr>
                  <p:nvPr/>
                </p:nvSpPr>
                <p:spPr bwMode="auto">
                  <a:xfrm>
                    <a:off x="1769" y="3112"/>
                    <a:ext cx="370" cy="175"/>
                  </a:xfrm>
                  <a:custGeom>
                    <a:avLst/>
                    <a:gdLst>
                      <a:gd name="T0" fmla="*/ 103 w 370"/>
                      <a:gd name="T1" fmla="*/ 0 h 175"/>
                      <a:gd name="T2" fmla="*/ 47 w 370"/>
                      <a:gd name="T3" fmla="*/ 56 h 175"/>
                      <a:gd name="T4" fmla="*/ 63 w 370"/>
                      <a:gd name="T5" fmla="*/ 120 h 175"/>
                      <a:gd name="T6" fmla="*/ 159 w 370"/>
                      <a:gd name="T7" fmla="*/ 104 h 175"/>
                      <a:gd name="T8" fmla="*/ 207 w 370"/>
                      <a:gd name="T9" fmla="*/ 80 h 175"/>
                      <a:gd name="T10" fmla="*/ 295 w 370"/>
                      <a:gd name="T11" fmla="*/ 112 h 175"/>
                      <a:gd name="T12" fmla="*/ 343 w 370"/>
                      <a:gd name="T13" fmla="*/ 56 h 175"/>
                      <a:gd name="T14" fmla="*/ 351 w 370"/>
                      <a:gd name="T15" fmla="*/ 136 h 175"/>
                      <a:gd name="T16" fmla="*/ 327 w 370"/>
                      <a:gd name="T17" fmla="*/ 160 h 17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0"/>
                      <a:gd name="T28" fmla="*/ 0 h 175"/>
                      <a:gd name="T29" fmla="*/ 370 w 370"/>
                      <a:gd name="T30" fmla="*/ 175 h 17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0" h="175">
                        <a:moveTo>
                          <a:pt x="103" y="0"/>
                        </a:moveTo>
                        <a:cubicBezTo>
                          <a:pt x="126" y="68"/>
                          <a:pt x="161" y="45"/>
                          <a:pt x="47" y="56"/>
                        </a:cubicBezTo>
                        <a:cubicBezTo>
                          <a:pt x="0" y="87"/>
                          <a:pt x="15" y="108"/>
                          <a:pt x="63" y="120"/>
                        </a:cubicBezTo>
                        <a:cubicBezTo>
                          <a:pt x="95" y="114"/>
                          <a:pt x="128" y="113"/>
                          <a:pt x="159" y="104"/>
                        </a:cubicBezTo>
                        <a:cubicBezTo>
                          <a:pt x="176" y="99"/>
                          <a:pt x="190" y="86"/>
                          <a:pt x="207" y="80"/>
                        </a:cubicBezTo>
                        <a:cubicBezTo>
                          <a:pt x="224" y="130"/>
                          <a:pt x="244" y="119"/>
                          <a:pt x="295" y="112"/>
                        </a:cubicBezTo>
                        <a:cubicBezTo>
                          <a:pt x="316" y="80"/>
                          <a:pt x="306" y="68"/>
                          <a:pt x="343" y="56"/>
                        </a:cubicBezTo>
                        <a:cubicBezTo>
                          <a:pt x="352" y="84"/>
                          <a:pt x="370" y="108"/>
                          <a:pt x="351" y="136"/>
                        </a:cubicBezTo>
                        <a:cubicBezTo>
                          <a:pt x="325" y="175"/>
                          <a:pt x="327" y="136"/>
                          <a:pt x="327" y="160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7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33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4" y="2832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chemeClr val="accent2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chemeClr val="accent2"/>
                        </a:solidFill>
                      </a:rPr>
                      <a:t>-</a:t>
                    </a:r>
                  </a:p>
                </p:txBody>
              </p:sp>
              <p:sp>
                <p:nvSpPr>
                  <p:cNvPr id="3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2" y="3168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rgbClr val="FF0000"/>
                        </a:solidFill>
                      </a:rPr>
                      <a:t>-</a:t>
                    </a:r>
                  </a:p>
                </p:txBody>
              </p:sp>
            </p:grpSp>
            <p:sp>
              <p:nvSpPr>
                <p:cNvPr id="2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33" y="1589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/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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996633"/>
                    </a:solidFill>
                  </a:endParaRPr>
                </a:p>
              </p:txBody>
            </p:sp>
            <p:sp>
              <p:nvSpPr>
                <p:cNvPr id="2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823" y="1796"/>
                  <a:ext cx="164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approach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the ton scale</a:t>
                  </a:r>
                </a:p>
              </p:txBody>
            </p:sp>
          </p:grp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04" y="2523"/>
              <a:ext cx="2222" cy="1542"/>
              <a:chOff x="522" y="2523"/>
              <a:chExt cx="2222" cy="1542"/>
            </a:xfrm>
          </p:grpSpPr>
          <p:sp>
            <p:nvSpPr>
              <p:cNvPr id="8" name="Oval 17"/>
              <p:cNvSpPr>
                <a:spLocks noChangeArrowheads="1"/>
              </p:cNvSpPr>
              <p:nvPr/>
            </p:nvSpPr>
            <p:spPr bwMode="auto">
              <a:xfrm>
                <a:off x="522" y="2523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839" y="2766"/>
                <a:ext cx="1594" cy="1027"/>
                <a:chOff x="839" y="2766"/>
                <a:chExt cx="1594" cy="1027"/>
              </a:xfrm>
            </p:grpSpPr>
            <p:sp>
              <p:nvSpPr>
                <p:cNvPr id="10" name="Rectangle 19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2795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" name="Rectangle 20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224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" name="Rectangle 21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008"/>
                  <a:ext cx="1488" cy="96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9525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" name="Oval 22"/>
                <p:cNvSpPr>
                  <a:spLocks noChangeArrowheads="1"/>
                </p:cNvSpPr>
                <p:nvPr/>
              </p:nvSpPr>
              <p:spPr bwMode="auto">
                <a:xfrm>
                  <a:off x="1488" y="30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18" y="2792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accent2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chemeClr val="accent2"/>
                      </a:solidFill>
                    </a:rPr>
                    <a:t>-</a:t>
                  </a:r>
                </a:p>
              </p:txBody>
            </p:sp>
            <p:sp>
              <p:nvSpPr>
                <p:cNvPr id="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766" y="3128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rgbClr val="FF0000"/>
                      </a:solidFill>
                    </a:rPr>
                    <a:t>-</a:t>
                  </a:r>
                </a:p>
              </p:txBody>
            </p:sp>
            <p:sp>
              <p:nvSpPr>
                <p:cNvPr id="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949" y="2970"/>
                  <a:ext cx="40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9999"/>
                      </a:solidFill>
                    </a:rPr>
                    <a:t>source</a:t>
                  </a:r>
                </a:p>
              </p:txBody>
            </p:sp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938" y="3195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938" y="2766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08" y="3390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>
                      <a:solidFill>
                        <a:srgbClr val="FF0000"/>
                      </a:solidFill>
                    </a:rPr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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FF33CC"/>
                    </a:solidFill>
                  </a:endParaRPr>
                </a:p>
              </p:txBody>
            </p:sp>
            <p:sp>
              <p:nvSpPr>
                <p:cNvPr id="2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565" y="2840"/>
                  <a:ext cx="226" cy="182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Line 30"/>
                <p:cNvSpPr>
                  <a:spLocks noChangeShapeType="1"/>
                </p:cNvSpPr>
                <p:nvPr/>
              </p:nvSpPr>
              <p:spPr bwMode="auto">
                <a:xfrm>
                  <a:off x="1549" y="3099"/>
                  <a:ext cx="272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39" y="3601"/>
                  <a:ext cx="159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get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tracking capability</a:t>
                  </a:r>
                </a:p>
              </p:txBody>
            </p:sp>
          </p:grpSp>
        </p:grp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1156" y="2115"/>
              <a:ext cx="318" cy="317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5148263" y="836613"/>
            <a:ext cx="3527425" cy="5616575"/>
            <a:chOff x="3243" y="527"/>
            <a:chExt cx="2222" cy="3538"/>
          </a:xfrm>
        </p:grpSpPr>
        <p:grpSp>
          <p:nvGrpSpPr>
            <p:cNvPr id="36" name="Group 34"/>
            <p:cNvGrpSpPr>
              <a:grpSpLocks/>
            </p:cNvGrpSpPr>
            <p:nvPr/>
          </p:nvGrpSpPr>
          <p:grpSpPr bwMode="auto">
            <a:xfrm>
              <a:off x="3243" y="527"/>
              <a:ext cx="2222" cy="1542"/>
              <a:chOff x="3077" y="783"/>
              <a:chExt cx="2222" cy="1542"/>
            </a:xfrm>
          </p:grpSpPr>
          <p:sp>
            <p:nvSpPr>
              <p:cNvPr id="47" name="Oval 35"/>
              <p:cNvSpPr>
                <a:spLocks noChangeArrowheads="1"/>
              </p:cNvSpPr>
              <p:nvPr/>
            </p:nvSpPr>
            <p:spPr bwMode="auto">
              <a:xfrm>
                <a:off x="3077" y="783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8" name="Text Box 36"/>
              <p:cNvSpPr txBox="1">
                <a:spLocks noChangeArrowheads="1"/>
              </p:cNvSpPr>
              <p:nvPr/>
            </p:nvSpPr>
            <p:spPr bwMode="auto">
              <a:xfrm>
                <a:off x="3288" y="1516"/>
                <a:ext cx="1999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olidFill>
                      <a:srgbClr val="00CC00"/>
                    </a:solidFill>
                  </a:rPr>
                  <a:t>High energy resolution</a:t>
                </a:r>
                <a:r>
                  <a:rPr lang="it-IT" dirty="0"/>
                  <a:t> </a:t>
                </a:r>
                <a:r>
                  <a:rPr lang="it-IT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it-IT" dirty="0" smtClean="0">
                    <a:solidFill>
                      <a:schemeClr val="accent2"/>
                    </a:solidFill>
                    <a:latin typeface="Arial"/>
                    <a:cs typeface="Arial"/>
                  </a:rPr>
                  <a:t>«1</a:t>
                </a:r>
                <a:r>
                  <a:rPr lang="it-IT" dirty="0" smtClean="0">
                    <a:solidFill>
                      <a:schemeClr val="accent2"/>
                    </a:solidFill>
                  </a:rPr>
                  <a:t>%)</a:t>
                </a:r>
                <a:endParaRPr lang="it-IT" dirty="0">
                  <a:solidFill>
                    <a:schemeClr val="accent2"/>
                  </a:solidFill>
                </a:endParaRPr>
              </a:p>
              <a:p>
                <a:r>
                  <a:rPr lang="it-IT" dirty="0">
                    <a:solidFill>
                      <a:srgbClr val="FF0000"/>
                    </a:solidFill>
                  </a:rPr>
                  <a:t>No tracking capability</a:t>
                </a:r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3243" y="1877"/>
                <a:ext cx="182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/>
                  <a:t>Easy to </a:t>
                </a:r>
                <a:r>
                  <a:rPr lang="it-IT" sz="1400">
                    <a:solidFill>
                      <a:srgbClr val="FF0000"/>
                    </a:solidFill>
                  </a:rPr>
                  <a:t>reject 2</a:t>
                </a:r>
                <a:r>
                  <a:rPr lang="it-IT" sz="1400">
                    <a:solidFill>
                      <a:srgbClr val="FF0000"/>
                    </a:solidFill>
                    <a:latin typeface="Symbol" pitchFamily="18" charset="2"/>
                  </a:rPr>
                  <a:t>n</a:t>
                </a:r>
                <a:r>
                  <a:rPr lang="it-IT" sz="1400">
                    <a:solidFill>
                      <a:srgbClr val="FF0000"/>
                    </a:solidFill>
                  </a:rPr>
                  <a:t> DBD background</a:t>
                </a:r>
              </a:p>
            </p:txBody>
          </p:sp>
          <p:grpSp>
            <p:nvGrpSpPr>
              <p:cNvPr id="50" name="Group 38"/>
              <p:cNvGrpSpPr>
                <a:grpSpLocks/>
              </p:cNvGrpSpPr>
              <p:nvPr/>
            </p:nvGrpSpPr>
            <p:grpSpPr bwMode="auto">
              <a:xfrm>
                <a:off x="3939" y="874"/>
                <a:ext cx="635" cy="688"/>
                <a:chOff x="3061" y="1888"/>
                <a:chExt cx="635" cy="688"/>
              </a:xfrm>
            </p:grpSpPr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061" y="188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auto">
                <a:xfrm>
                  <a:off x="3061" y="256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" name="Freeform 41"/>
                <p:cNvSpPr>
                  <a:spLocks/>
                </p:cNvSpPr>
                <p:nvPr/>
              </p:nvSpPr>
              <p:spPr bwMode="auto">
                <a:xfrm>
                  <a:off x="3061" y="205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auto">
                <a:xfrm>
                  <a:off x="3515" y="2120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37" name="Group 43"/>
            <p:cNvGrpSpPr>
              <a:grpSpLocks/>
            </p:cNvGrpSpPr>
            <p:nvPr/>
          </p:nvGrpSpPr>
          <p:grpSpPr bwMode="auto">
            <a:xfrm>
              <a:off x="3243" y="2523"/>
              <a:ext cx="2222" cy="1542"/>
              <a:chOff x="3061" y="2387"/>
              <a:chExt cx="2222" cy="1542"/>
            </a:xfrm>
          </p:grpSpPr>
          <p:sp>
            <p:nvSpPr>
              <p:cNvPr id="39" name="Oval 44"/>
              <p:cNvSpPr>
                <a:spLocks noChangeArrowheads="1"/>
              </p:cNvSpPr>
              <p:nvPr/>
            </p:nvSpPr>
            <p:spPr bwMode="auto">
              <a:xfrm>
                <a:off x="3061" y="2387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0" name="Text Box 45"/>
              <p:cNvSpPr txBox="1">
                <a:spLocks noChangeArrowheads="1"/>
              </p:cNvSpPr>
              <p:nvPr/>
            </p:nvSpPr>
            <p:spPr bwMode="auto">
              <a:xfrm>
                <a:off x="3288" y="3067"/>
                <a:ext cx="19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olidFill>
                      <a:srgbClr val="FF0000"/>
                    </a:solidFill>
                  </a:rPr>
                  <a:t>Low energy resolution</a:t>
                </a:r>
                <a:r>
                  <a:rPr lang="it-IT" dirty="0"/>
                  <a:t> </a:t>
                </a:r>
                <a:r>
                  <a:rPr lang="it-IT" dirty="0" smtClean="0">
                    <a:solidFill>
                      <a:schemeClr val="accent2"/>
                    </a:solidFill>
                  </a:rPr>
                  <a:t>(≥1%)</a:t>
                </a:r>
                <a:endParaRPr lang="it-IT" dirty="0">
                  <a:solidFill>
                    <a:schemeClr val="accent2"/>
                  </a:solidFill>
                </a:endParaRPr>
              </a:p>
              <a:p>
                <a:r>
                  <a:rPr lang="it-IT" dirty="0">
                    <a:solidFill>
                      <a:srgbClr val="00CC00"/>
                    </a:solidFill>
                  </a:rPr>
                  <a:t>Tracking / topology capability</a:t>
                </a:r>
              </a:p>
            </p:txBody>
          </p:sp>
          <p:sp>
            <p:nvSpPr>
              <p:cNvPr id="41" name="Text Box 46"/>
              <p:cNvSpPr txBox="1">
                <a:spLocks noChangeArrowheads="1"/>
              </p:cNvSpPr>
              <p:nvPr/>
            </p:nvSpPr>
            <p:spPr bwMode="auto">
              <a:xfrm>
                <a:off x="3294" y="3385"/>
                <a:ext cx="1864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 dirty="0"/>
                  <a:t>Easy to approach </a:t>
                </a:r>
                <a:r>
                  <a:rPr lang="it-IT" sz="1400" dirty="0">
                    <a:solidFill>
                      <a:srgbClr val="FF0000"/>
                    </a:solidFill>
                  </a:rPr>
                  <a:t>zero </a:t>
                </a:r>
                <a:r>
                  <a:rPr lang="it-IT" sz="1400" dirty="0" smtClean="0">
                    <a:solidFill>
                      <a:srgbClr val="FF0000"/>
                    </a:solidFill>
                  </a:rPr>
                  <a:t>background</a:t>
                </a:r>
                <a:endParaRPr lang="it-IT" sz="14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it-IT" sz="1400" dirty="0"/>
                  <a:t>(with the exception of </a:t>
                </a:r>
              </a:p>
              <a:p>
                <a:pPr algn="ctr"/>
                <a:r>
                  <a:rPr lang="it-IT" sz="1400" dirty="0"/>
                  <a:t>2</a:t>
                </a:r>
                <a:r>
                  <a:rPr lang="it-IT" sz="1400" dirty="0">
                    <a:latin typeface="Symbol" pitchFamily="18" charset="2"/>
                  </a:rPr>
                  <a:t>n</a:t>
                </a:r>
                <a:r>
                  <a:rPr lang="it-IT" sz="1400" dirty="0"/>
                  <a:t> DBD component)</a:t>
                </a:r>
              </a:p>
            </p:txBody>
          </p:sp>
          <p:grpSp>
            <p:nvGrpSpPr>
              <p:cNvPr id="42" name="Group 47"/>
              <p:cNvGrpSpPr>
                <a:grpSpLocks/>
              </p:cNvGrpSpPr>
              <p:nvPr/>
            </p:nvGrpSpPr>
            <p:grpSpPr bwMode="auto">
              <a:xfrm>
                <a:off x="3923" y="2416"/>
                <a:ext cx="635" cy="688"/>
                <a:chOff x="3923" y="2198"/>
                <a:chExt cx="635" cy="688"/>
              </a:xfrm>
            </p:grpSpPr>
            <p:sp>
              <p:nvSpPr>
                <p:cNvPr id="4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3923" y="219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" name="Line 49"/>
                <p:cNvSpPr>
                  <a:spLocks noChangeShapeType="1"/>
                </p:cNvSpPr>
                <p:nvPr/>
              </p:nvSpPr>
              <p:spPr bwMode="auto">
                <a:xfrm>
                  <a:off x="3923" y="287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" name="Freeform 50"/>
                <p:cNvSpPr>
                  <a:spLocks/>
                </p:cNvSpPr>
                <p:nvPr/>
              </p:nvSpPr>
              <p:spPr bwMode="auto">
                <a:xfrm>
                  <a:off x="3923" y="236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" name="Freeform 51"/>
                <p:cNvSpPr>
                  <a:spLocks/>
                </p:cNvSpPr>
                <p:nvPr/>
              </p:nvSpPr>
              <p:spPr bwMode="auto">
                <a:xfrm>
                  <a:off x="4195" y="2779"/>
                  <a:ext cx="273" cy="91"/>
                </a:xfrm>
                <a:custGeom>
                  <a:avLst/>
                  <a:gdLst>
                    <a:gd name="T0" fmla="*/ 0 w 273"/>
                    <a:gd name="T1" fmla="*/ 91 h 91"/>
                    <a:gd name="T2" fmla="*/ 91 w 273"/>
                    <a:gd name="T3" fmla="*/ 45 h 91"/>
                    <a:gd name="T4" fmla="*/ 137 w 273"/>
                    <a:gd name="T5" fmla="*/ 0 h 91"/>
                    <a:gd name="T6" fmla="*/ 182 w 273"/>
                    <a:gd name="T7" fmla="*/ 45 h 91"/>
                    <a:gd name="T8" fmla="*/ 273 w 273"/>
                    <a:gd name="T9" fmla="*/ 91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3"/>
                    <a:gd name="T16" fmla="*/ 0 h 91"/>
                    <a:gd name="T17" fmla="*/ 273 w 273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3" h="91">
                      <a:moveTo>
                        <a:pt x="0" y="91"/>
                      </a:moveTo>
                      <a:cubicBezTo>
                        <a:pt x="34" y="75"/>
                        <a:pt x="68" y="60"/>
                        <a:pt x="91" y="45"/>
                      </a:cubicBezTo>
                      <a:cubicBezTo>
                        <a:pt x="114" y="30"/>
                        <a:pt x="122" y="0"/>
                        <a:pt x="137" y="0"/>
                      </a:cubicBezTo>
                      <a:cubicBezTo>
                        <a:pt x="152" y="0"/>
                        <a:pt x="159" y="30"/>
                        <a:pt x="182" y="45"/>
                      </a:cubicBezTo>
                      <a:cubicBezTo>
                        <a:pt x="205" y="60"/>
                        <a:pt x="258" y="83"/>
                        <a:pt x="273" y="91"/>
                      </a:cubicBezTo>
                    </a:path>
                  </a:pathLst>
                </a:custGeom>
                <a:noFill/>
                <a:ln w="28575" cmpd="sng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38" name="AutoShape 52"/>
            <p:cNvSpPr>
              <a:spLocks noChangeArrowheads="1"/>
            </p:cNvSpPr>
            <p:nvPr/>
          </p:nvSpPr>
          <p:spPr bwMode="auto">
            <a:xfrm>
              <a:off x="4224" y="2129"/>
              <a:ext cx="318" cy="317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5" name="Rectangle 64"/>
          <p:cNvSpPr>
            <a:spLocks noChangeArrowheads="1"/>
          </p:cNvSpPr>
          <p:nvPr/>
        </p:nvSpPr>
        <p:spPr bwMode="auto">
          <a:xfrm>
            <a:off x="4067175" y="6237288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6" name="Group 67"/>
          <p:cNvGrpSpPr/>
          <p:nvPr/>
        </p:nvGrpSpPr>
        <p:grpSpPr>
          <a:xfrm>
            <a:off x="122574" y="1071546"/>
            <a:ext cx="8870949" cy="5223260"/>
            <a:chOff x="80969" y="1071546"/>
            <a:chExt cx="8870949" cy="5223260"/>
          </a:xfrm>
        </p:grpSpPr>
        <p:grpSp>
          <p:nvGrpSpPr>
            <p:cNvPr id="57" name="Group 53"/>
            <p:cNvGrpSpPr>
              <a:grpSpLocks/>
            </p:cNvGrpSpPr>
            <p:nvPr/>
          </p:nvGrpSpPr>
          <p:grpSpPr bwMode="auto">
            <a:xfrm>
              <a:off x="80969" y="1071546"/>
              <a:ext cx="8870949" cy="4933950"/>
              <a:chOff x="26" y="1520"/>
              <a:chExt cx="5588" cy="3108"/>
            </a:xfrm>
          </p:grpSpPr>
          <p:sp>
            <p:nvSpPr>
              <p:cNvPr id="60" name="Text Box 54"/>
              <p:cNvSpPr txBox="1">
                <a:spLocks noChangeArrowheads="1"/>
              </p:cNvSpPr>
              <p:nvPr/>
            </p:nvSpPr>
            <p:spPr bwMode="auto">
              <a:xfrm>
                <a:off x="26" y="1797"/>
                <a:ext cx="5588" cy="2831"/>
              </a:xfrm>
              <a:prstGeom prst="rect">
                <a:avLst/>
              </a:prstGeom>
              <a:solidFill>
                <a:srgbClr val="EAEAEA">
                  <a:alpha val="89804"/>
                </a:srgbClr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it-IT" sz="1600" b="1" dirty="0" smtClean="0">
                    <a:solidFill>
                      <a:srgbClr val="FF0000"/>
                    </a:solidFill>
                    <a:latin typeface="+mn-lt"/>
                  </a:rPr>
                  <a:t>EXO </a:t>
                </a:r>
                <a:r>
                  <a:rPr lang="it-IT" sz="1600" b="1" dirty="0" smtClean="0"/>
                  <a:t>–</a:t>
                </a:r>
                <a:r>
                  <a:rPr lang="it-IT" sz="1600" b="1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it-IT" sz="1400" baseline="30000" dirty="0">
                    <a:solidFill>
                      <a:schemeClr val="accent2"/>
                    </a:solidFill>
                    <a:latin typeface="+mn-lt"/>
                  </a:rPr>
                  <a:t>136</a:t>
                </a:r>
                <a:r>
                  <a:rPr lang="it-IT" sz="1400" dirty="0">
                    <a:solidFill>
                      <a:schemeClr val="accent2"/>
                    </a:solidFill>
                    <a:latin typeface="+mn-lt"/>
                  </a:rPr>
                  <a:t>Xe</a:t>
                </a:r>
              </a:p>
              <a:p>
                <a:r>
                  <a:rPr lang="it-IT" sz="1400" dirty="0">
                    <a:latin typeface="+mn-lt"/>
                  </a:rPr>
                  <a:t>TPC of enriched liquid </a:t>
                </a:r>
                <a:r>
                  <a:rPr lang="it-IT" sz="1400" dirty="0" smtClean="0">
                    <a:latin typeface="+mn-lt"/>
                  </a:rPr>
                  <a:t>(first phase) and gaseous (second phase) Xenon</a:t>
                </a:r>
                <a:endParaRPr lang="it-IT" sz="1400" dirty="0">
                  <a:latin typeface="+mn-lt"/>
                </a:endParaRPr>
              </a:p>
              <a:p>
                <a:r>
                  <a:rPr lang="it-IT" sz="1400" dirty="0">
                    <a:latin typeface="+mn-lt"/>
                  </a:rPr>
                  <a:t>Event position and topology; in prospect, tagging of Ba single ion (DBD daughter) </a:t>
                </a:r>
                <a:r>
                  <a:rPr lang="it-IT" sz="1400" dirty="0" smtClean="0">
                    <a:latin typeface="+mn-lt"/>
                  </a:rPr>
                  <a:t>through optical spectroscopy </a:t>
                </a:r>
                <a:r>
                  <a:rPr lang="it-IT" sz="1400" dirty="0" smtClean="0">
                    <a:latin typeface="+mn-lt"/>
                    <a:sym typeface="Symbol" pitchFamily="18" charset="2"/>
                  </a:rPr>
                  <a:t> </a:t>
                </a:r>
                <a:r>
                  <a:rPr lang="it-IT" sz="1400" dirty="0">
                    <a:latin typeface="+mn-lt"/>
                    <a:sym typeface="Symbol" pitchFamily="18" charset="2"/>
                  </a:rPr>
                  <a:t>only 2</a:t>
                </a:r>
                <a:r>
                  <a:rPr lang="it-IT" sz="1400" dirty="0">
                    <a:latin typeface="Symbol" pitchFamily="18" charset="2"/>
                    <a:sym typeface="Symbol" pitchFamily="18" charset="2"/>
                  </a:rPr>
                  <a:t>n</a:t>
                </a:r>
                <a:r>
                  <a:rPr lang="it-IT" sz="1400" dirty="0">
                    <a:latin typeface="+mn-lt"/>
                    <a:sym typeface="Symbol" pitchFamily="18" charset="2"/>
                  </a:rPr>
                  <a:t> DBD background</a:t>
                </a:r>
              </a:p>
              <a:p>
                <a:r>
                  <a:rPr lang="it-IT" sz="1400" dirty="0">
                    <a:latin typeface="+mn-lt"/>
                  </a:rPr>
                  <a:t>Next step (EXO-200: funded, under </a:t>
                </a:r>
                <a:r>
                  <a:rPr lang="it-IT" sz="1400" dirty="0" smtClean="0">
                    <a:latin typeface="+mn-lt"/>
                  </a:rPr>
                  <a:t>data taking): </a:t>
                </a:r>
                <a:r>
                  <a:rPr lang="it-IT" sz="1400" dirty="0">
                    <a:solidFill>
                      <a:schemeClr val="accent2"/>
                    </a:solidFill>
                    <a:latin typeface="+mn-lt"/>
                  </a:rPr>
                  <a:t>200 kg </a:t>
                </a:r>
                <a:r>
                  <a:rPr lang="it-IT" sz="1400" dirty="0">
                    <a:latin typeface="+mn-lt"/>
                  </a:rPr>
                  <a:t>– WIPP facility – sensitivity:  </a:t>
                </a:r>
                <a:r>
                  <a:rPr lang="it-IT" sz="1400" dirty="0">
                    <a:solidFill>
                      <a:schemeClr val="accent2"/>
                    </a:solidFill>
                    <a:latin typeface="+mn-lt"/>
                  </a:rPr>
                  <a:t>270-380 </a:t>
                </a:r>
                <a:r>
                  <a:rPr lang="it-IT" sz="1400" dirty="0" smtClean="0">
                    <a:solidFill>
                      <a:schemeClr val="accent2"/>
                    </a:solidFill>
                    <a:latin typeface="+mn-lt"/>
                  </a:rPr>
                  <a:t>meV</a:t>
                </a:r>
              </a:p>
              <a:p>
                <a:r>
                  <a:rPr lang="it-IT" sz="1400" b="1" dirty="0" smtClean="0">
                    <a:solidFill>
                      <a:schemeClr val="accent2"/>
                    </a:solidFill>
                    <a:latin typeface="+mn-lt"/>
                  </a:rPr>
                  <a:t>Discovery of 2n double beta decay of </a:t>
                </a:r>
                <a:r>
                  <a:rPr lang="it-IT" sz="1400" b="1" baseline="30000" dirty="0" smtClean="0">
                    <a:solidFill>
                      <a:schemeClr val="accent2"/>
                    </a:solidFill>
                    <a:latin typeface="+mn-lt"/>
                  </a:rPr>
                  <a:t>136</a:t>
                </a:r>
                <a:r>
                  <a:rPr lang="it-IT" sz="1400" b="1" dirty="0" smtClean="0">
                    <a:solidFill>
                      <a:schemeClr val="accent2"/>
                    </a:solidFill>
                    <a:latin typeface="+mn-lt"/>
                  </a:rPr>
                  <a:t>Xe</a:t>
                </a:r>
                <a:endParaRPr lang="it-IT" sz="1400" b="1" dirty="0">
                  <a:solidFill>
                    <a:schemeClr val="accent2"/>
                  </a:solidFill>
                  <a:latin typeface="+mn-lt"/>
                </a:endParaRPr>
              </a:p>
              <a:p>
                <a:r>
                  <a:rPr lang="it-IT" sz="1400" dirty="0">
                    <a:latin typeface="+mn-lt"/>
                  </a:rPr>
                  <a:t>Further steps: 1-10 ton</a:t>
                </a:r>
              </a:p>
              <a:p>
                <a:r>
                  <a:rPr lang="it-IT" sz="1400" dirty="0">
                    <a:latin typeface="+mn-lt"/>
                  </a:rPr>
                  <a:t>Proved energy resolution: </a:t>
                </a:r>
                <a:r>
                  <a:rPr lang="it-IT" sz="1400" dirty="0">
                    <a:solidFill>
                      <a:schemeClr val="accent2"/>
                    </a:solidFill>
                    <a:latin typeface="+mn-lt"/>
                  </a:rPr>
                  <a:t>3.3 % FWHM </a:t>
                </a:r>
                <a:r>
                  <a:rPr lang="it-IT" sz="1400" dirty="0">
                    <a:latin typeface="+mn-lt"/>
                  </a:rPr>
                  <a:t>(inproved thanks to simultaneous measurement of ionization and light)</a:t>
                </a:r>
              </a:p>
              <a:p>
                <a:r>
                  <a:rPr lang="it-IT" sz="1400" dirty="0">
                    <a:latin typeface="+mn-lt"/>
                  </a:rPr>
                  <a:t>In parallel with the EXO-200 development, R&amp;D for Ba ion grabbing and tagging</a:t>
                </a:r>
              </a:p>
              <a:p>
                <a:r>
                  <a:rPr lang="en-GB" sz="1600" b="1" dirty="0" smtClean="0">
                    <a:solidFill>
                      <a:srgbClr val="FF0000"/>
                    </a:solidFill>
                    <a:latin typeface="+mn-lt"/>
                  </a:rPr>
                  <a:t>NEXT</a:t>
                </a:r>
                <a:r>
                  <a:rPr lang="en-GB" sz="1400" dirty="0" smtClean="0">
                    <a:latin typeface="+mn-lt"/>
                  </a:rPr>
                  <a:t> </a:t>
                </a:r>
                <a:r>
                  <a:rPr lang="it-IT" sz="1400" b="1" dirty="0" smtClean="0"/>
                  <a:t>–</a:t>
                </a:r>
                <a:r>
                  <a:rPr lang="en-GB" sz="1400" dirty="0" smtClean="0">
                    <a:latin typeface="+mn-lt"/>
                  </a:rPr>
                  <a:t> </a:t>
                </a:r>
                <a:r>
                  <a:rPr lang="it-IT" sz="1400" baseline="30000" dirty="0">
                    <a:solidFill>
                      <a:schemeClr val="accent2"/>
                    </a:solidFill>
                    <a:latin typeface="+mn-lt"/>
                  </a:rPr>
                  <a:t>136</a:t>
                </a:r>
                <a:r>
                  <a:rPr lang="it-IT" sz="1400" dirty="0">
                    <a:solidFill>
                      <a:schemeClr val="accent2"/>
                    </a:solidFill>
                    <a:latin typeface="+mn-lt"/>
                  </a:rPr>
                  <a:t>Xe</a:t>
                </a:r>
              </a:p>
              <a:p>
                <a:r>
                  <a:rPr lang="en-GB" sz="1400" dirty="0">
                    <a:latin typeface="+mn-lt"/>
                  </a:rPr>
                  <a:t>High pressure gas TPC</a:t>
                </a:r>
              </a:p>
              <a:p>
                <a:r>
                  <a:rPr lang="en-GB" sz="1400" dirty="0">
                    <a:latin typeface="+mn-lt"/>
                  </a:rPr>
                  <a:t>Total mass: </a:t>
                </a:r>
                <a:r>
                  <a:rPr lang="en-GB" sz="1400" dirty="0" smtClean="0">
                    <a:latin typeface="+mn-lt"/>
                  </a:rPr>
                  <a:t>100 </a:t>
                </a:r>
                <a:r>
                  <a:rPr lang="en-GB" sz="1400" dirty="0">
                    <a:latin typeface="+mn-lt"/>
                  </a:rPr>
                  <a:t>kg</a:t>
                </a:r>
              </a:p>
              <a:p>
                <a:r>
                  <a:rPr lang="en-GB" sz="1400" dirty="0">
                    <a:latin typeface="+mn-lt"/>
                  </a:rPr>
                  <a:t>Aims at energy resolution </a:t>
                </a:r>
                <a:r>
                  <a:rPr lang="en-GB" sz="1400" dirty="0">
                    <a:solidFill>
                      <a:schemeClr val="accent2"/>
                    </a:solidFill>
                    <a:latin typeface="+mn-lt"/>
                  </a:rPr>
                  <a:t>down to 1</a:t>
                </a:r>
                <a:r>
                  <a:rPr lang="en-GB" sz="1400" dirty="0" smtClean="0">
                    <a:solidFill>
                      <a:schemeClr val="accent2"/>
                    </a:solidFill>
                    <a:latin typeface="+mn-lt"/>
                  </a:rPr>
                  <a:t>%  FWHM </a:t>
                </a:r>
                <a:r>
                  <a:rPr lang="en-GB" sz="1400" dirty="0" smtClean="0">
                    <a:latin typeface="+mn-lt"/>
                  </a:rPr>
                  <a:t>exploiting  </a:t>
                </a:r>
                <a:r>
                  <a:rPr lang="en-GB" sz="1400" dirty="0" err="1" smtClean="0">
                    <a:latin typeface="+mn-lt"/>
                  </a:rPr>
                  <a:t>electroluminesce</a:t>
                </a:r>
                <a:r>
                  <a:rPr lang="en-GB" sz="1400" dirty="0" smtClean="0">
                    <a:latin typeface="+mn-lt"/>
                  </a:rPr>
                  <a:t> in high field region</a:t>
                </a:r>
                <a:endParaRPr lang="en-GB" sz="1400" dirty="0">
                  <a:latin typeface="+mn-lt"/>
                </a:endParaRPr>
              </a:p>
              <a:p>
                <a:r>
                  <a:rPr lang="en-GB" sz="1400" dirty="0" smtClean="0">
                    <a:latin typeface="+mn-lt"/>
                  </a:rPr>
                  <a:t>NEXT-10, a 10kg prototype, should provide data in  CANFRANC </a:t>
                </a:r>
                <a:r>
                  <a:rPr lang="en-GB" sz="1400" dirty="0">
                    <a:latin typeface="+mn-lt"/>
                  </a:rPr>
                  <a:t>in </a:t>
                </a:r>
                <a:r>
                  <a:rPr lang="en-GB" sz="1400" dirty="0" smtClean="0">
                    <a:latin typeface="+mn-lt"/>
                  </a:rPr>
                  <a:t>2013</a:t>
                </a:r>
              </a:p>
              <a:p>
                <a:r>
                  <a:rPr lang="it-IT" sz="1600" b="1" dirty="0" smtClean="0">
                    <a:latin typeface="+mn-lt"/>
                  </a:rPr>
                  <a:t>COBRA</a:t>
                </a:r>
                <a:r>
                  <a:rPr lang="it-IT" sz="1600" b="1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it-IT" sz="1600" b="1" dirty="0" smtClean="0">
                    <a:latin typeface="+mn-lt"/>
                  </a:rPr>
                  <a:t>-</a:t>
                </a:r>
                <a:r>
                  <a:rPr lang="it-IT" sz="1600" b="1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it-IT" sz="1400" baseline="30000" dirty="0" smtClean="0">
                    <a:solidFill>
                      <a:schemeClr val="accent2"/>
                    </a:solidFill>
                    <a:latin typeface="+mn-lt"/>
                  </a:rPr>
                  <a:t>116</a:t>
                </a:r>
                <a:r>
                  <a:rPr lang="it-IT" sz="1400" dirty="0" smtClean="0">
                    <a:solidFill>
                      <a:schemeClr val="accent2"/>
                    </a:solidFill>
                    <a:latin typeface="+mn-lt"/>
                  </a:rPr>
                  <a:t>Cd</a:t>
                </a:r>
                <a:r>
                  <a:rPr lang="it-IT" sz="1400" dirty="0" smtClean="0">
                    <a:latin typeface="+mn-lt"/>
                  </a:rPr>
                  <a:t> competing candidate – 9 </a:t>
                </a:r>
                <a:r>
                  <a:rPr lang="it-IT" sz="1400" dirty="0" smtClean="0">
                    <a:latin typeface="Symbol" pitchFamily="18" charset="2"/>
                  </a:rPr>
                  <a:t>bb</a:t>
                </a:r>
                <a:r>
                  <a:rPr lang="it-IT" sz="1400" dirty="0" smtClean="0">
                    <a:latin typeface="+mn-lt"/>
                  </a:rPr>
                  <a:t> isotopes</a:t>
                </a:r>
              </a:p>
              <a:p>
                <a:r>
                  <a:rPr lang="it-IT" sz="1400" dirty="0" smtClean="0">
                    <a:latin typeface="+mn-lt"/>
                  </a:rPr>
                  <a:t>Array of </a:t>
                </a:r>
                <a:r>
                  <a:rPr lang="it-IT" sz="1400" baseline="30000" dirty="0" smtClean="0">
                    <a:latin typeface="+mn-lt"/>
                  </a:rPr>
                  <a:t>116</a:t>
                </a:r>
                <a:r>
                  <a:rPr lang="it-IT" sz="1400" dirty="0" smtClean="0">
                    <a:latin typeface="+mn-lt"/>
                  </a:rPr>
                  <a:t>Cd enriched CdZnTe of semiconductor detectors at room temperatures</a:t>
                </a:r>
              </a:p>
              <a:p>
                <a:r>
                  <a:rPr lang="it-IT" sz="1400" dirty="0" smtClean="0">
                    <a:latin typeface="+mn-lt"/>
                  </a:rPr>
                  <a:t>Small scale prototype at LNGS</a:t>
                </a:r>
              </a:p>
              <a:p>
                <a:r>
                  <a:rPr lang="it-IT" sz="1400" dirty="0" smtClean="0">
                    <a:latin typeface="+mn-lt"/>
                  </a:rPr>
                  <a:t>Proved energy resolution: </a:t>
                </a:r>
                <a:r>
                  <a:rPr lang="it-IT" sz="1400" dirty="0" smtClean="0">
                    <a:solidFill>
                      <a:schemeClr val="accent2"/>
                    </a:solidFill>
                    <a:latin typeface="+mn-lt"/>
                  </a:rPr>
                  <a:t>1.9% FWHM</a:t>
                </a:r>
              </a:p>
              <a:p>
                <a:r>
                  <a:rPr lang="en-GB" sz="1400" dirty="0" err="1" smtClean="0">
                    <a:latin typeface="+mn-lt"/>
                  </a:rPr>
                  <a:t>Pixellization</a:t>
                </a:r>
                <a:r>
                  <a:rPr lang="en-GB" sz="1400" dirty="0" smtClean="0">
                    <a:latin typeface="+mn-lt"/>
                  </a:rPr>
                  <a:t> can provide tracking capability</a:t>
                </a:r>
                <a:endParaRPr lang="it-IT" sz="1400" dirty="0">
                  <a:latin typeface="+mn-lt"/>
                </a:endParaRPr>
              </a:p>
            </p:txBody>
          </p:sp>
          <p:grpSp>
            <p:nvGrpSpPr>
              <p:cNvPr id="61" name="Group 55"/>
              <p:cNvGrpSpPr>
                <a:grpSpLocks/>
              </p:cNvGrpSpPr>
              <p:nvPr/>
            </p:nvGrpSpPr>
            <p:grpSpPr bwMode="auto">
              <a:xfrm>
                <a:off x="1950" y="1520"/>
                <a:ext cx="658" cy="273"/>
                <a:chOff x="1950" y="1565"/>
                <a:chExt cx="658" cy="273"/>
              </a:xfrm>
            </p:grpSpPr>
            <p:sp>
              <p:nvSpPr>
                <p:cNvPr id="62" name="Line 56"/>
                <p:cNvSpPr>
                  <a:spLocks noChangeShapeType="1"/>
                </p:cNvSpPr>
                <p:nvPr/>
              </p:nvSpPr>
              <p:spPr bwMode="auto">
                <a:xfrm>
                  <a:off x="1950" y="1565"/>
                  <a:ext cx="658" cy="0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latin typeface="+mn-lt"/>
                  </a:endParaRPr>
                </a:p>
              </p:txBody>
            </p:sp>
            <p:sp>
              <p:nvSpPr>
                <p:cNvPr id="63" name="Line 57"/>
                <p:cNvSpPr>
                  <a:spLocks noChangeShapeType="1"/>
                </p:cNvSpPr>
                <p:nvPr/>
              </p:nvSpPr>
              <p:spPr bwMode="auto">
                <a:xfrm>
                  <a:off x="2608" y="1566"/>
                  <a:ext cx="0" cy="272"/>
                </a:xfrm>
                <a:prstGeom prst="line">
                  <a:avLst/>
                </a:prstGeom>
                <a:noFill/>
                <a:ln w="28575">
                  <a:solidFill>
                    <a:srgbClr val="FFC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>
                    <a:latin typeface="+mn-lt"/>
                  </a:endParaRPr>
                </a:p>
              </p:txBody>
            </p:sp>
          </p:grpSp>
        </p:grp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4717391" y="6294806"/>
              <a:ext cx="1296000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 flipV="1">
              <a:off x="4724437" y="5852930"/>
              <a:ext cx="0" cy="43200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>
                <a:latin typeface="+mn-lt"/>
              </a:endParaRPr>
            </a:p>
          </p:txBody>
        </p:sp>
      </p:grp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467544" y="125760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Class 3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467544" y="125760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Class 3 experiments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63888" y="1044025"/>
            <a:ext cx="187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n-lt"/>
              </a:rPr>
              <a:t>Topology</a:t>
            </a:r>
            <a:endParaRPr lang="it-IT" sz="3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07504" y="1787574"/>
            <a:ext cx="2374900" cy="2649538"/>
            <a:chOff x="756940" y="2651670"/>
            <a:chExt cx="2374900" cy="2649538"/>
          </a:xfrm>
        </p:grpSpPr>
        <p:pic>
          <p:nvPicPr>
            <p:cNvPr id="70" name="Bild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6940" y="2651670"/>
              <a:ext cx="2374900" cy="2649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feld 29"/>
            <p:cNvSpPr txBox="1">
              <a:spLocks noChangeArrowheads="1"/>
            </p:cNvSpPr>
            <p:nvPr/>
          </p:nvSpPr>
          <p:spPr bwMode="auto">
            <a:xfrm>
              <a:off x="2020590" y="4005064"/>
              <a:ext cx="7921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rgbClr val="FFFF00"/>
                  </a:solidFill>
                  <a:latin typeface="Calibri" pitchFamily="34" charset="0"/>
                </a:rPr>
                <a:t>alphas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584242" y="1816358"/>
            <a:ext cx="2338387" cy="2574925"/>
            <a:chOff x="3491880" y="1772816"/>
            <a:chExt cx="2338387" cy="2574925"/>
          </a:xfrm>
        </p:grpSpPr>
        <p:pic>
          <p:nvPicPr>
            <p:cNvPr id="71" name="Bild 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880" y="1772816"/>
              <a:ext cx="2338387" cy="257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feld 30"/>
            <p:cNvSpPr txBox="1">
              <a:spLocks noChangeArrowheads="1"/>
            </p:cNvSpPr>
            <p:nvPr/>
          </p:nvSpPr>
          <p:spPr bwMode="auto">
            <a:xfrm>
              <a:off x="4831730" y="3128541"/>
              <a:ext cx="6969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rgbClr val="FFFF00"/>
                  </a:solidFill>
                  <a:latin typeface="Calibri" pitchFamily="34" charset="0"/>
                </a:rPr>
                <a:t>betas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5582" y="3570856"/>
            <a:ext cx="4104456" cy="324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/>
          <p:cNvSpPr txBox="1"/>
          <p:nvPr/>
        </p:nvSpPr>
        <p:spPr>
          <a:xfrm>
            <a:off x="1114441" y="4725144"/>
            <a:ext cx="280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COBRA – solid state TPC</a:t>
            </a:r>
            <a:endParaRPr lang="it-IT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292080" y="2771636"/>
            <a:ext cx="35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NEXT – double track signature</a:t>
            </a:r>
            <a:endParaRPr lang="it-IT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3850" y="1124347"/>
            <a:ext cx="3527425" cy="5616575"/>
            <a:chOff x="204" y="527"/>
            <a:chExt cx="2222" cy="353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4" y="527"/>
              <a:ext cx="2222" cy="1542"/>
              <a:chOff x="567" y="709"/>
              <a:chExt cx="2222" cy="1542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567" y="709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25" name="Group 6"/>
              <p:cNvGrpSpPr>
                <a:grpSpLocks/>
              </p:cNvGrpSpPr>
              <p:nvPr/>
            </p:nvGrpSpPr>
            <p:grpSpPr bwMode="auto">
              <a:xfrm>
                <a:off x="823" y="1016"/>
                <a:ext cx="1649" cy="972"/>
                <a:chOff x="823" y="1016"/>
                <a:chExt cx="1649" cy="972"/>
              </a:xfrm>
            </p:grpSpPr>
            <p:sp>
              <p:nvSpPr>
                <p:cNvPr id="26" name="Rectangle 7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32" y="1016"/>
                  <a:ext cx="1488" cy="528"/>
                </a:xfrm>
                <a:prstGeom prst="rect">
                  <a:avLst/>
                </a:prstGeom>
                <a:pattFill prst="wdUpDiag">
                  <a:fgClr>
                    <a:srgbClr val="CCECFF"/>
                  </a:fgClr>
                  <a:bgClr>
                    <a:srgbClr val="FFCC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27" name="Group 8"/>
                <p:cNvGrpSpPr>
                  <a:grpSpLocks/>
                </p:cNvGrpSpPr>
                <p:nvPr/>
              </p:nvGrpSpPr>
              <p:grpSpPr bwMode="auto">
                <a:xfrm>
                  <a:off x="1357" y="1016"/>
                  <a:ext cx="535" cy="528"/>
                  <a:chOff x="1769" y="2832"/>
                  <a:chExt cx="535" cy="528"/>
                </a:xfrm>
              </p:grpSpPr>
              <p:sp>
                <p:nvSpPr>
                  <p:cNvPr id="30" name="Freeform 9"/>
                  <p:cNvSpPr>
                    <a:spLocks/>
                  </p:cNvSpPr>
                  <p:nvPr/>
                </p:nvSpPr>
                <p:spPr bwMode="auto">
                  <a:xfrm>
                    <a:off x="1792" y="2888"/>
                    <a:ext cx="296" cy="224"/>
                  </a:xfrm>
                  <a:custGeom>
                    <a:avLst/>
                    <a:gdLst>
                      <a:gd name="T0" fmla="*/ 72 w 296"/>
                      <a:gd name="T1" fmla="*/ 224 h 224"/>
                      <a:gd name="T2" fmla="*/ 176 w 296"/>
                      <a:gd name="T3" fmla="*/ 184 h 224"/>
                      <a:gd name="T4" fmla="*/ 192 w 296"/>
                      <a:gd name="T5" fmla="*/ 160 h 224"/>
                      <a:gd name="T6" fmla="*/ 0 w 296"/>
                      <a:gd name="T7" fmla="*/ 120 h 224"/>
                      <a:gd name="T8" fmla="*/ 72 w 296"/>
                      <a:gd name="T9" fmla="*/ 120 h 224"/>
                      <a:gd name="T10" fmla="*/ 128 w 296"/>
                      <a:gd name="T11" fmla="*/ 96 h 224"/>
                      <a:gd name="T12" fmla="*/ 176 w 296"/>
                      <a:gd name="T13" fmla="*/ 64 h 224"/>
                      <a:gd name="T14" fmla="*/ 232 w 296"/>
                      <a:gd name="T15" fmla="*/ 120 h 224"/>
                      <a:gd name="T16" fmla="*/ 240 w 296"/>
                      <a:gd name="T17" fmla="*/ 56 h 224"/>
                      <a:gd name="T18" fmla="*/ 256 w 296"/>
                      <a:gd name="T19" fmla="*/ 0 h 224"/>
                      <a:gd name="T20" fmla="*/ 296 w 296"/>
                      <a:gd name="T21" fmla="*/ 8 h 2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6"/>
                      <a:gd name="T34" fmla="*/ 0 h 224"/>
                      <a:gd name="T35" fmla="*/ 296 w 296"/>
                      <a:gd name="T36" fmla="*/ 224 h 2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6" h="224">
                        <a:moveTo>
                          <a:pt x="72" y="224"/>
                        </a:moveTo>
                        <a:cubicBezTo>
                          <a:pt x="108" y="206"/>
                          <a:pt x="143" y="206"/>
                          <a:pt x="176" y="184"/>
                        </a:cubicBezTo>
                        <a:cubicBezTo>
                          <a:pt x="181" y="176"/>
                          <a:pt x="197" y="168"/>
                          <a:pt x="192" y="160"/>
                        </a:cubicBezTo>
                        <a:cubicBezTo>
                          <a:pt x="160" y="104"/>
                          <a:pt x="23" y="121"/>
                          <a:pt x="0" y="120"/>
                        </a:cubicBezTo>
                        <a:cubicBezTo>
                          <a:pt x="17" y="70"/>
                          <a:pt x="41" y="99"/>
                          <a:pt x="72" y="120"/>
                        </a:cubicBezTo>
                        <a:cubicBezTo>
                          <a:pt x="97" y="112"/>
                          <a:pt x="103" y="111"/>
                          <a:pt x="128" y="96"/>
                        </a:cubicBezTo>
                        <a:cubicBezTo>
                          <a:pt x="144" y="86"/>
                          <a:pt x="176" y="64"/>
                          <a:pt x="176" y="64"/>
                        </a:cubicBezTo>
                        <a:cubicBezTo>
                          <a:pt x="202" y="103"/>
                          <a:pt x="183" y="108"/>
                          <a:pt x="232" y="120"/>
                        </a:cubicBezTo>
                        <a:cubicBezTo>
                          <a:pt x="263" y="89"/>
                          <a:pt x="282" y="84"/>
                          <a:pt x="240" y="56"/>
                        </a:cubicBezTo>
                        <a:cubicBezTo>
                          <a:pt x="219" y="25"/>
                          <a:pt x="219" y="12"/>
                          <a:pt x="256" y="0"/>
                        </a:cubicBezTo>
                        <a:cubicBezTo>
                          <a:pt x="269" y="3"/>
                          <a:pt x="296" y="8"/>
                          <a:pt x="296" y="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1" name="Freeform 10"/>
                  <p:cNvSpPr>
                    <a:spLocks/>
                  </p:cNvSpPr>
                  <p:nvPr/>
                </p:nvSpPr>
                <p:spPr bwMode="auto">
                  <a:xfrm>
                    <a:off x="1769" y="3112"/>
                    <a:ext cx="370" cy="175"/>
                  </a:xfrm>
                  <a:custGeom>
                    <a:avLst/>
                    <a:gdLst>
                      <a:gd name="T0" fmla="*/ 103 w 370"/>
                      <a:gd name="T1" fmla="*/ 0 h 175"/>
                      <a:gd name="T2" fmla="*/ 47 w 370"/>
                      <a:gd name="T3" fmla="*/ 56 h 175"/>
                      <a:gd name="T4" fmla="*/ 63 w 370"/>
                      <a:gd name="T5" fmla="*/ 120 h 175"/>
                      <a:gd name="T6" fmla="*/ 159 w 370"/>
                      <a:gd name="T7" fmla="*/ 104 h 175"/>
                      <a:gd name="T8" fmla="*/ 207 w 370"/>
                      <a:gd name="T9" fmla="*/ 80 h 175"/>
                      <a:gd name="T10" fmla="*/ 295 w 370"/>
                      <a:gd name="T11" fmla="*/ 112 h 175"/>
                      <a:gd name="T12" fmla="*/ 343 w 370"/>
                      <a:gd name="T13" fmla="*/ 56 h 175"/>
                      <a:gd name="T14" fmla="*/ 351 w 370"/>
                      <a:gd name="T15" fmla="*/ 136 h 175"/>
                      <a:gd name="T16" fmla="*/ 327 w 370"/>
                      <a:gd name="T17" fmla="*/ 160 h 17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0"/>
                      <a:gd name="T28" fmla="*/ 0 h 175"/>
                      <a:gd name="T29" fmla="*/ 370 w 370"/>
                      <a:gd name="T30" fmla="*/ 175 h 17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0" h="175">
                        <a:moveTo>
                          <a:pt x="103" y="0"/>
                        </a:moveTo>
                        <a:cubicBezTo>
                          <a:pt x="126" y="68"/>
                          <a:pt x="161" y="45"/>
                          <a:pt x="47" y="56"/>
                        </a:cubicBezTo>
                        <a:cubicBezTo>
                          <a:pt x="0" y="87"/>
                          <a:pt x="15" y="108"/>
                          <a:pt x="63" y="120"/>
                        </a:cubicBezTo>
                        <a:cubicBezTo>
                          <a:pt x="95" y="114"/>
                          <a:pt x="128" y="113"/>
                          <a:pt x="159" y="104"/>
                        </a:cubicBezTo>
                        <a:cubicBezTo>
                          <a:pt x="176" y="99"/>
                          <a:pt x="190" y="86"/>
                          <a:pt x="207" y="80"/>
                        </a:cubicBezTo>
                        <a:cubicBezTo>
                          <a:pt x="224" y="130"/>
                          <a:pt x="244" y="119"/>
                          <a:pt x="295" y="112"/>
                        </a:cubicBezTo>
                        <a:cubicBezTo>
                          <a:pt x="316" y="80"/>
                          <a:pt x="306" y="68"/>
                          <a:pt x="343" y="56"/>
                        </a:cubicBezTo>
                        <a:cubicBezTo>
                          <a:pt x="352" y="84"/>
                          <a:pt x="370" y="108"/>
                          <a:pt x="351" y="136"/>
                        </a:cubicBezTo>
                        <a:cubicBezTo>
                          <a:pt x="325" y="175"/>
                          <a:pt x="327" y="136"/>
                          <a:pt x="327" y="160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07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33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4" y="2832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chemeClr val="accent2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chemeClr val="accent2"/>
                        </a:solidFill>
                      </a:rPr>
                      <a:t>-</a:t>
                    </a:r>
                  </a:p>
                </p:txBody>
              </p:sp>
              <p:sp>
                <p:nvSpPr>
                  <p:cNvPr id="3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2" y="3168"/>
                    <a:ext cx="2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lang="en-US" sz="1400" baseline="30000">
                        <a:solidFill>
                          <a:srgbClr val="FF0000"/>
                        </a:solidFill>
                      </a:rPr>
                      <a:t>-</a:t>
                    </a:r>
                  </a:p>
                </p:txBody>
              </p:sp>
            </p:grpSp>
            <p:sp>
              <p:nvSpPr>
                <p:cNvPr id="2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33" y="1589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/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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996633"/>
                    </a:solidFill>
                  </a:endParaRPr>
                </a:p>
              </p:txBody>
            </p:sp>
            <p:sp>
              <p:nvSpPr>
                <p:cNvPr id="2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823" y="1796"/>
                  <a:ext cx="164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approach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the ton scale</a:t>
                  </a:r>
                </a:p>
              </p:txBody>
            </p:sp>
          </p:grp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04" y="2523"/>
              <a:ext cx="2222" cy="1542"/>
              <a:chOff x="522" y="2523"/>
              <a:chExt cx="2222" cy="1542"/>
            </a:xfrm>
          </p:grpSpPr>
          <p:sp>
            <p:nvSpPr>
              <p:cNvPr id="8" name="Oval 17"/>
              <p:cNvSpPr>
                <a:spLocks noChangeArrowheads="1"/>
              </p:cNvSpPr>
              <p:nvPr/>
            </p:nvSpPr>
            <p:spPr bwMode="auto">
              <a:xfrm>
                <a:off x="522" y="2523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839" y="2766"/>
                <a:ext cx="1594" cy="1027"/>
                <a:chOff x="839" y="2766"/>
                <a:chExt cx="1594" cy="1027"/>
              </a:xfrm>
            </p:grpSpPr>
            <p:sp>
              <p:nvSpPr>
                <p:cNvPr id="10" name="Rectangle 19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2795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" name="Rectangle 20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224"/>
                  <a:ext cx="1488" cy="96"/>
                </a:xfrm>
                <a:prstGeom prst="rect">
                  <a:avLst/>
                </a:prstGeom>
                <a:pattFill prst="wdUpDiag">
                  <a:fgClr>
                    <a:srgbClr val="FFCCFF"/>
                  </a:fgClr>
                  <a:bgClr>
                    <a:srgbClr val="FFFFFF"/>
                  </a:bgClr>
                </a:pattFill>
                <a:ln w="9525">
                  <a:solidFill>
                    <a:srgbClr val="FF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" name="Rectangle 21" descr="Diagonali larghe verso l'alto"/>
                <p:cNvSpPr>
                  <a:spLocks noChangeArrowheads="1"/>
                </p:cNvSpPr>
                <p:nvPr/>
              </p:nvSpPr>
              <p:spPr bwMode="auto">
                <a:xfrm>
                  <a:off x="912" y="3008"/>
                  <a:ext cx="1488" cy="96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9525">
                  <a:solidFill>
                    <a:srgbClr val="66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" name="Oval 22"/>
                <p:cNvSpPr>
                  <a:spLocks noChangeArrowheads="1"/>
                </p:cNvSpPr>
                <p:nvPr/>
              </p:nvSpPr>
              <p:spPr bwMode="auto">
                <a:xfrm>
                  <a:off x="1488" y="30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18" y="2792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accent2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chemeClr val="accent2"/>
                      </a:solidFill>
                    </a:rPr>
                    <a:t>-</a:t>
                  </a:r>
                </a:p>
              </p:txBody>
            </p:sp>
            <p:sp>
              <p:nvSpPr>
                <p:cNvPr id="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766" y="3128"/>
                  <a:ext cx="2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</a:rPr>
                    <a:t>e</a:t>
                  </a:r>
                  <a:r>
                    <a:rPr lang="en-US" sz="1400" baseline="30000">
                      <a:solidFill>
                        <a:srgbClr val="FF0000"/>
                      </a:solidFill>
                    </a:rPr>
                    <a:t>-</a:t>
                  </a:r>
                </a:p>
              </p:txBody>
            </p:sp>
            <p:sp>
              <p:nvSpPr>
                <p:cNvPr id="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949" y="2970"/>
                  <a:ext cx="40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009999"/>
                      </a:solidFill>
                    </a:rPr>
                    <a:t>source</a:t>
                  </a:r>
                </a:p>
              </p:txBody>
            </p:sp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938" y="3195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938" y="2766"/>
                  <a:ext cx="46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FF33CC"/>
                      </a:solidFill>
                    </a:rPr>
                    <a:t>detector</a:t>
                  </a:r>
                </a:p>
              </p:txBody>
            </p:sp>
            <p:sp>
              <p:nvSpPr>
                <p:cNvPr id="1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08" y="3390"/>
                  <a:ext cx="12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6699FF"/>
                      </a:solidFill>
                    </a:rPr>
                    <a:t>Source</a:t>
                  </a:r>
                  <a:r>
                    <a:rPr lang="en-US">
                      <a:solidFill>
                        <a:srgbClr val="FF0000"/>
                      </a:solidFill>
                    </a:rPr>
                    <a:t> </a:t>
                  </a:r>
                  <a:r>
                    <a:rPr lang="en-US">
                      <a:solidFill>
                        <a:srgbClr val="FF0000"/>
                      </a:solidFill>
                      <a:sym typeface="Symbol" pitchFamily="18" charset="2"/>
                    </a:rPr>
                    <a:t></a:t>
                  </a:r>
                  <a:r>
                    <a:rPr lang="en-US">
                      <a:sym typeface="Symbol" pitchFamily="18" charset="2"/>
                    </a:rPr>
                    <a:t> </a:t>
                  </a:r>
                  <a:r>
                    <a:rPr lang="en-US">
                      <a:solidFill>
                        <a:srgbClr val="FF33CC"/>
                      </a:solidFill>
                      <a:sym typeface="Symbol" pitchFamily="18" charset="2"/>
                    </a:rPr>
                    <a:t>Detector</a:t>
                  </a:r>
                  <a:endParaRPr lang="en-US">
                    <a:solidFill>
                      <a:srgbClr val="FF33CC"/>
                    </a:solidFill>
                  </a:endParaRPr>
                </a:p>
              </p:txBody>
            </p:sp>
            <p:sp>
              <p:nvSpPr>
                <p:cNvPr id="2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565" y="2840"/>
                  <a:ext cx="226" cy="182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Line 30"/>
                <p:cNvSpPr>
                  <a:spLocks noChangeShapeType="1"/>
                </p:cNvSpPr>
                <p:nvPr/>
              </p:nvSpPr>
              <p:spPr bwMode="auto">
                <a:xfrm>
                  <a:off x="1549" y="3099"/>
                  <a:ext cx="272" cy="18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39" y="3601"/>
                  <a:ext cx="159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/>
                    <a:t>Easy to get </a:t>
                  </a:r>
                  <a:r>
                    <a:rPr lang="it-IT" sz="1400">
                      <a:solidFill>
                        <a:srgbClr val="FF0000"/>
                      </a:solidFill>
                    </a:rPr>
                    <a:t>tracking capability</a:t>
                  </a:r>
                </a:p>
              </p:txBody>
            </p:sp>
          </p:grpSp>
        </p:grp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1156" y="2115"/>
              <a:ext cx="318" cy="317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5149850" y="1124347"/>
            <a:ext cx="3527425" cy="5616575"/>
            <a:chOff x="3243" y="527"/>
            <a:chExt cx="2222" cy="3538"/>
          </a:xfrm>
        </p:grpSpPr>
        <p:grpSp>
          <p:nvGrpSpPr>
            <p:cNvPr id="36" name="Group 34"/>
            <p:cNvGrpSpPr>
              <a:grpSpLocks/>
            </p:cNvGrpSpPr>
            <p:nvPr/>
          </p:nvGrpSpPr>
          <p:grpSpPr bwMode="auto">
            <a:xfrm>
              <a:off x="3243" y="527"/>
              <a:ext cx="2222" cy="1542"/>
              <a:chOff x="3077" y="783"/>
              <a:chExt cx="2222" cy="1542"/>
            </a:xfrm>
          </p:grpSpPr>
          <p:sp>
            <p:nvSpPr>
              <p:cNvPr id="47" name="Oval 35"/>
              <p:cNvSpPr>
                <a:spLocks noChangeArrowheads="1"/>
              </p:cNvSpPr>
              <p:nvPr/>
            </p:nvSpPr>
            <p:spPr bwMode="auto">
              <a:xfrm>
                <a:off x="3077" y="783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8" name="Text Box 36"/>
              <p:cNvSpPr txBox="1">
                <a:spLocks noChangeArrowheads="1"/>
              </p:cNvSpPr>
              <p:nvPr/>
            </p:nvSpPr>
            <p:spPr bwMode="auto">
              <a:xfrm>
                <a:off x="3288" y="1516"/>
                <a:ext cx="19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olidFill>
                      <a:srgbClr val="00CC00"/>
                    </a:solidFill>
                  </a:rPr>
                  <a:t>High energy resolution</a:t>
                </a:r>
                <a:r>
                  <a:rPr lang="it-IT" dirty="0"/>
                  <a:t> </a:t>
                </a:r>
                <a:r>
                  <a:rPr lang="it-IT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it-IT" dirty="0" smtClean="0">
                    <a:solidFill>
                      <a:schemeClr val="accent2"/>
                    </a:solidFill>
                    <a:latin typeface="Arial"/>
                    <a:cs typeface="Arial"/>
                  </a:rPr>
                  <a:t>«1</a:t>
                </a:r>
                <a:r>
                  <a:rPr lang="it-IT" dirty="0" smtClean="0">
                    <a:solidFill>
                      <a:schemeClr val="accent2"/>
                    </a:solidFill>
                  </a:rPr>
                  <a:t>%)</a:t>
                </a:r>
                <a:endParaRPr lang="it-IT" dirty="0">
                  <a:solidFill>
                    <a:schemeClr val="accent2"/>
                  </a:solidFill>
                </a:endParaRPr>
              </a:p>
              <a:p>
                <a:r>
                  <a:rPr lang="it-IT" dirty="0">
                    <a:solidFill>
                      <a:srgbClr val="FF0000"/>
                    </a:solidFill>
                  </a:rPr>
                  <a:t>No tracking capability</a:t>
                </a:r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3243" y="1877"/>
                <a:ext cx="182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/>
                  <a:t>Easy to </a:t>
                </a:r>
                <a:r>
                  <a:rPr lang="it-IT" sz="1400">
                    <a:solidFill>
                      <a:srgbClr val="FF0000"/>
                    </a:solidFill>
                  </a:rPr>
                  <a:t>reject 2</a:t>
                </a:r>
                <a:r>
                  <a:rPr lang="it-IT" sz="1400">
                    <a:solidFill>
                      <a:srgbClr val="FF0000"/>
                    </a:solidFill>
                    <a:latin typeface="Symbol" pitchFamily="18" charset="2"/>
                  </a:rPr>
                  <a:t>n</a:t>
                </a:r>
                <a:r>
                  <a:rPr lang="it-IT" sz="1400">
                    <a:solidFill>
                      <a:srgbClr val="FF0000"/>
                    </a:solidFill>
                  </a:rPr>
                  <a:t> DBD background</a:t>
                </a:r>
              </a:p>
            </p:txBody>
          </p:sp>
          <p:grpSp>
            <p:nvGrpSpPr>
              <p:cNvPr id="50" name="Group 38"/>
              <p:cNvGrpSpPr>
                <a:grpSpLocks/>
              </p:cNvGrpSpPr>
              <p:nvPr/>
            </p:nvGrpSpPr>
            <p:grpSpPr bwMode="auto">
              <a:xfrm>
                <a:off x="3939" y="874"/>
                <a:ext cx="635" cy="688"/>
                <a:chOff x="3061" y="1888"/>
                <a:chExt cx="635" cy="688"/>
              </a:xfrm>
            </p:grpSpPr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061" y="188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auto">
                <a:xfrm>
                  <a:off x="3061" y="256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" name="Freeform 41"/>
                <p:cNvSpPr>
                  <a:spLocks/>
                </p:cNvSpPr>
                <p:nvPr/>
              </p:nvSpPr>
              <p:spPr bwMode="auto">
                <a:xfrm>
                  <a:off x="3061" y="205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auto">
                <a:xfrm>
                  <a:off x="3515" y="2120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37" name="Group 43"/>
            <p:cNvGrpSpPr>
              <a:grpSpLocks/>
            </p:cNvGrpSpPr>
            <p:nvPr/>
          </p:nvGrpSpPr>
          <p:grpSpPr bwMode="auto">
            <a:xfrm>
              <a:off x="3243" y="2523"/>
              <a:ext cx="2222" cy="1542"/>
              <a:chOff x="3061" y="2387"/>
              <a:chExt cx="2222" cy="1542"/>
            </a:xfrm>
          </p:grpSpPr>
          <p:sp>
            <p:nvSpPr>
              <p:cNvPr id="39" name="Oval 44"/>
              <p:cNvSpPr>
                <a:spLocks noChangeArrowheads="1"/>
              </p:cNvSpPr>
              <p:nvPr/>
            </p:nvSpPr>
            <p:spPr bwMode="auto">
              <a:xfrm>
                <a:off x="3061" y="2387"/>
                <a:ext cx="2222" cy="154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0" name="Text Box 45"/>
              <p:cNvSpPr txBox="1">
                <a:spLocks noChangeArrowheads="1"/>
              </p:cNvSpPr>
              <p:nvPr/>
            </p:nvSpPr>
            <p:spPr bwMode="auto">
              <a:xfrm>
                <a:off x="3288" y="3067"/>
                <a:ext cx="195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olidFill>
                      <a:srgbClr val="FF0000"/>
                    </a:solidFill>
                  </a:rPr>
                  <a:t>Low energy resolution</a:t>
                </a:r>
                <a:r>
                  <a:rPr lang="it-IT" dirty="0"/>
                  <a:t> </a:t>
                </a:r>
                <a:r>
                  <a:rPr lang="it-IT" dirty="0" smtClean="0">
                    <a:solidFill>
                      <a:schemeClr val="accent2"/>
                    </a:solidFill>
                  </a:rPr>
                  <a:t>≥1%)</a:t>
                </a:r>
                <a:endParaRPr lang="it-IT" dirty="0">
                  <a:solidFill>
                    <a:schemeClr val="accent2"/>
                  </a:solidFill>
                </a:endParaRPr>
              </a:p>
              <a:p>
                <a:r>
                  <a:rPr lang="it-IT" dirty="0">
                    <a:solidFill>
                      <a:srgbClr val="00CC00"/>
                    </a:solidFill>
                  </a:rPr>
                  <a:t>Tracking capability</a:t>
                </a:r>
              </a:p>
            </p:txBody>
          </p:sp>
          <p:sp>
            <p:nvSpPr>
              <p:cNvPr id="41" name="Text Box 46"/>
              <p:cNvSpPr txBox="1">
                <a:spLocks noChangeArrowheads="1"/>
              </p:cNvSpPr>
              <p:nvPr/>
            </p:nvSpPr>
            <p:spPr bwMode="auto">
              <a:xfrm>
                <a:off x="3294" y="3385"/>
                <a:ext cx="1864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 dirty="0"/>
                  <a:t>Easy to approach </a:t>
                </a:r>
                <a:r>
                  <a:rPr lang="it-IT" sz="1400" dirty="0">
                    <a:solidFill>
                      <a:srgbClr val="FF0000"/>
                    </a:solidFill>
                  </a:rPr>
                  <a:t>zero </a:t>
                </a:r>
                <a:r>
                  <a:rPr lang="it-IT" sz="1400" dirty="0" smtClean="0">
                    <a:solidFill>
                      <a:srgbClr val="FF0000"/>
                    </a:solidFill>
                  </a:rPr>
                  <a:t>background</a:t>
                </a:r>
                <a:endParaRPr lang="it-IT" sz="14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it-IT" sz="1400" dirty="0"/>
                  <a:t>(with the exception of </a:t>
                </a:r>
              </a:p>
              <a:p>
                <a:pPr algn="ctr"/>
                <a:r>
                  <a:rPr lang="it-IT" sz="1400" dirty="0"/>
                  <a:t>2</a:t>
                </a:r>
                <a:r>
                  <a:rPr lang="it-IT" sz="1400" dirty="0">
                    <a:latin typeface="Symbol" pitchFamily="18" charset="2"/>
                  </a:rPr>
                  <a:t>n</a:t>
                </a:r>
                <a:r>
                  <a:rPr lang="it-IT" sz="1400" dirty="0"/>
                  <a:t> DBD component)</a:t>
                </a:r>
              </a:p>
            </p:txBody>
          </p:sp>
          <p:grpSp>
            <p:nvGrpSpPr>
              <p:cNvPr id="42" name="Group 47"/>
              <p:cNvGrpSpPr>
                <a:grpSpLocks/>
              </p:cNvGrpSpPr>
              <p:nvPr/>
            </p:nvGrpSpPr>
            <p:grpSpPr bwMode="auto">
              <a:xfrm>
                <a:off x="3923" y="2416"/>
                <a:ext cx="635" cy="688"/>
                <a:chOff x="3923" y="2198"/>
                <a:chExt cx="635" cy="688"/>
              </a:xfrm>
            </p:grpSpPr>
            <p:sp>
              <p:nvSpPr>
                <p:cNvPr id="4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3923" y="2198"/>
                  <a:ext cx="0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" name="Line 49"/>
                <p:cNvSpPr>
                  <a:spLocks noChangeShapeType="1"/>
                </p:cNvSpPr>
                <p:nvPr/>
              </p:nvSpPr>
              <p:spPr bwMode="auto">
                <a:xfrm>
                  <a:off x="3923" y="287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" name="Freeform 50"/>
                <p:cNvSpPr>
                  <a:spLocks/>
                </p:cNvSpPr>
                <p:nvPr/>
              </p:nvSpPr>
              <p:spPr bwMode="auto">
                <a:xfrm>
                  <a:off x="3923" y="2364"/>
                  <a:ext cx="454" cy="522"/>
                </a:xfrm>
                <a:custGeom>
                  <a:avLst/>
                  <a:gdLst>
                    <a:gd name="T0" fmla="*/ 0 w 454"/>
                    <a:gd name="T1" fmla="*/ 106 h 522"/>
                    <a:gd name="T2" fmla="*/ 91 w 454"/>
                    <a:gd name="T3" fmla="*/ 15 h 522"/>
                    <a:gd name="T4" fmla="*/ 227 w 454"/>
                    <a:gd name="T5" fmla="*/ 197 h 522"/>
                    <a:gd name="T6" fmla="*/ 409 w 454"/>
                    <a:gd name="T7" fmla="*/ 469 h 522"/>
                    <a:gd name="T8" fmla="*/ 454 w 454"/>
                    <a:gd name="T9" fmla="*/ 514 h 5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522"/>
                    <a:gd name="T17" fmla="*/ 454 w 454"/>
                    <a:gd name="T18" fmla="*/ 522 h 5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522">
                      <a:moveTo>
                        <a:pt x="0" y="106"/>
                      </a:moveTo>
                      <a:cubicBezTo>
                        <a:pt x="26" y="53"/>
                        <a:pt x="53" y="0"/>
                        <a:pt x="91" y="15"/>
                      </a:cubicBezTo>
                      <a:cubicBezTo>
                        <a:pt x="129" y="30"/>
                        <a:pt x="174" y="122"/>
                        <a:pt x="227" y="197"/>
                      </a:cubicBezTo>
                      <a:cubicBezTo>
                        <a:pt x="280" y="272"/>
                        <a:pt x="371" y="416"/>
                        <a:pt x="409" y="469"/>
                      </a:cubicBezTo>
                      <a:cubicBezTo>
                        <a:pt x="447" y="522"/>
                        <a:pt x="447" y="507"/>
                        <a:pt x="454" y="514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" name="Freeform 51"/>
                <p:cNvSpPr>
                  <a:spLocks/>
                </p:cNvSpPr>
                <p:nvPr/>
              </p:nvSpPr>
              <p:spPr bwMode="auto">
                <a:xfrm>
                  <a:off x="4195" y="2779"/>
                  <a:ext cx="273" cy="91"/>
                </a:xfrm>
                <a:custGeom>
                  <a:avLst/>
                  <a:gdLst>
                    <a:gd name="T0" fmla="*/ 0 w 273"/>
                    <a:gd name="T1" fmla="*/ 91 h 91"/>
                    <a:gd name="T2" fmla="*/ 91 w 273"/>
                    <a:gd name="T3" fmla="*/ 45 h 91"/>
                    <a:gd name="T4" fmla="*/ 137 w 273"/>
                    <a:gd name="T5" fmla="*/ 0 h 91"/>
                    <a:gd name="T6" fmla="*/ 182 w 273"/>
                    <a:gd name="T7" fmla="*/ 45 h 91"/>
                    <a:gd name="T8" fmla="*/ 273 w 273"/>
                    <a:gd name="T9" fmla="*/ 91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3"/>
                    <a:gd name="T16" fmla="*/ 0 h 91"/>
                    <a:gd name="T17" fmla="*/ 273 w 273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3" h="91">
                      <a:moveTo>
                        <a:pt x="0" y="91"/>
                      </a:moveTo>
                      <a:cubicBezTo>
                        <a:pt x="34" y="75"/>
                        <a:pt x="68" y="60"/>
                        <a:pt x="91" y="45"/>
                      </a:cubicBezTo>
                      <a:cubicBezTo>
                        <a:pt x="114" y="30"/>
                        <a:pt x="122" y="0"/>
                        <a:pt x="137" y="0"/>
                      </a:cubicBezTo>
                      <a:cubicBezTo>
                        <a:pt x="152" y="0"/>
                        <a:pt x="159" y="30"/>
                        <a:pt x="182" y="45"/>
                      </a:cubicBezTo>
                      <a:cubicBezTo>
                        <a:pt x="205" y="60"/>
                        <a:pt x="258" y="83"/>
                        <a:pt x="273" y="91"/>
                      </a:cubicBezTo>
                    </a:path>
                  </a:pathLst>
                </a:custGeom>
                <a:noFill/>
                <a:ln w="28575" cmpd="sng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38" name="AutoShape 52"/>
            <p:cNvSpPr>
              <a:spLocks noChangeArrowheads="1"/>
            </p:cNvSpPr>
            <p:nvPr/>
          </p:nvSpPr>
          <p:spPr bwMode="auto">
            <a:xfrm>
              <a:off x="4224" y="2129"/>
              <a:ext cx="318" cy="317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5" name="Group 53"/>
          <p:cNvGrpSpPr>
            <a:grpSpLocks/>
          </p:cNvGrpSpPr>
          <p:nvPr/>
        </p:nvGrpSpPr>
        <p:grpSpPr bwMode="auto">
          <a:xfrm>
            <a:off x="137561" y="737023"/>
            <a:ext cx="8786818" cy="5572134"/>
            <a:chOff x="114" y="283"/>
            <a:chExt cx="5535" cy="3510"/>
          </a:xfrm>
        </p:grpSpPr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114" y="283"/>
              <a:ext cx="5535" cy="2966"/>
            </a:xfrm>
            <a:prstGeom prst="rect">
              <a:avLst/>
            </a:prstGeom>
            <a:solidFill>
              <a:srgbClr val="EAEAEA">
                <a:alpha val="89804"/>
              </a:srgbClr>
            </a:solidFill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sz="1600" b="1" dirty="0" smtClean="0">
                  <a:solidFill>
                    <a:srgbClr val="FF0000"/>
                  </a:solidFill>
                  <a:latin typeface="+mn-lt"/>
                </a:rPr>
                <a:t>SUPERNEMO </a:t>
              </a:r>
              <a:r>
                <a:rPr lang="it-IT" sz="1600" b="1" dirty="0">
                  <a:latin typeface="+mn-lt"/>
                </a:rPr>
                <a:t>-</a:t>
              </a:r>
              <a:r>
                <a:rPr lang="it-IT" sz="1600" b="1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1400" baseline="30000" dirty="0">
                  <a:solidFill>
                    <a:schemeClr val="accent2"/>
                  </a:solidFill>
                  <a:latin typeface="+mn-lt"/>
                </a:rPr>
                <a:t>82</a:t>
              </a:r>
              <a:r>
                <a:rPr lang="it-IT" sz="1400" dirty="0">
                  <a:solidFill>
                    <a:schemeClr val="accent2"/>
                  </a:solidFill>
                  <a:latin typeface="+mn-lt"/>
                </a:rPr>
                <a:t>Se </a:t>
              </a:r>
              <a:r>
                <a:rPr lang="it-IT" sz="1400" dirty="0">
                  <a:latin typeface="+mn-lt"/>
                </a:rPr>
                <a:t>or</a:t>
              </a:r>
              <a:r>
                <a:rPr lang="it-IT" sz="1400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it-IT" sz="1400" baseline="30000" dirty="0">
                  <a:solidFill>
                    <a:schemeClr val="accent2"/>
                  </a:solidFill>
                  <a:latin typeface="+mn-lt"/>
                </a:rPr>
                <a:t>150</a:t>
              </a:r>
              <a:r>
                <a:rPr lang="it-IT" sz="1400" dirty="0">
                  <a:solidFill>
                    <a:schemeClr val="accent2"/>
                  </a:solidFill>
                  <a:latin typeface="+mn-lt"/>
                </a:rPr>
                <a:t>Nd</a:t>
              </a:r>
            </a:p>
            <a:p>
              <a:r>
                <a:rPr lang="it-IT" sz="1400" dirty="0">
                  <a:latin typeface="+mn-lt"/>
                </a:rPr>
                <a:t>Modules with source foils, tracking (drift chamber in Geiger mode) and calorimetric (low Z scintillator) sections</a:t>
              </a:r>
            </a:p>
            <a:p>
              <a:r>
                <a:rPr lang="it-IT" sz="1400" dirty="0">
                  <a:latin typeface="+mn-lt"/>
                </a:rPr>
                <a:t>Magnetic field for charge sign</a:t>
              </a:r>
            </a:p>
            <a:p>
              <a:r>
                <a:rPr lang="it-IT" sz="1400" dirty="0">
                  <a:latin typeface="+mn-lt"/>
                </a:rPr>
                <a:t>Possible configuration: 20 modules with 5 kg source for each module </a:t>
              </a:r>
              <a:r>
                <a:rPr lang="it-IT" sz="1400" dirty="0">
                  <a:latin typeface="+mn-lt"/>
                  <a:sym typeface="Symbol" pitchFamily="18" charset="2"/>
                </a:rPr>
                <a:t> </a:t>
              </a:r>
              <a:r>
                <a:rPr lang="it-IT" sz="1400" dirty="0">
                  <a:solidFill>
                    <a:schemeClr val="accent2"/>
                  </a:solidFill>
                  <a:latin typeface="+mn-lt"/>
                  <a:sym typeface="Symbol" pitchFamily="18" charset="2"/>
                </a:rPr>
                <a:t>100 Kg in </a:t>
              </a:r>
              <a:r>
                <a:rPr lang="it-IT" sz="1400" dirty="0">
                  <a:latin typeface="+mn-lt"/>
                  <a:sym typeface="Symbol" pitchFamily="18" charset="2"/>
                </a:rPr>
                <a:t>Modane extension</a:t>
              </a:r>
            </a:p>
            <a:p>
              <a:r>
                <a:rPr lang="it-IT" sz="1400" dirty="0">
                  <a:latin typeface="+mn-lt"/>
                </a:rPr>
                <a:t>Energy resolution: </a:t>
              </a:r>
              <a:r>
                <a:rPr lang="it-IT" sz="1400" dirty="0">
                  <a:solidFill>
                    <a:schemeClr val="accent2"/>
                  </a:solidFill>
                  <a:latin typeface="+mn-lt"/>
                </a:rPr>
                <a:t>4 % FWHM</a:t>
              </a:r>
            </a:p>
            <a:p>
              <a:r>
                <a:rPr lang="it-IT" sz="1400" dirty="0">
                  <a:latin typeface="+mn-lt"/>
                </a:rPr>
                <a:t>it can take advantage of NEMO3 experience</a:t>
              </a:r>
            </a:p>
            <a:p>
              <a:r>
                <a:rPr lang="it-IT" sz="1600" b="1" dirty="0">
                  <a:latin typeface="+mn-lt"/>
                </a:rPr>
                <a:t>MOON</a:t>
              </a:r>
              <a:r>
                <a:rPr lang="it-IT" sz="1600" b="1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1600" b="1" dirty="0">
                  <a:latin typeface="+mn-lt"/>
                </a:rPr>
                <a:t>- </a:t>
              </a:r>
              <a:r>
                <a:rPr lang="it-IT" sz="1400" baseline="30000" dirty="0">
                  <a:solidFill>
                    <a:schemeClr val="accent2"/>
                  </a:solidFill>
                  <a:latin typeface="+mn-lt"/>
                </a:rPr>
                <a:t>100</a:t>
              </a:r>
              <a:r>
                <a:rPr lang="it-IT" sz="1400" dirty="0">
                  <a:solidFill>
                    <a:schemeClr val="accent2"/>
                  </a:solidFill>
                  <a:latin typeface="+mn-lt"/>
                </a:rPr>
                <a:t>Mo </a:t>
              </a:r>
              <a:r>
                <a:rPr lang="it-IT" sz="1400" dirty="0">
                  <a:latin typeface="+mn-lt"/>
                </a:rPr>
                <a:t>or</a:t>
              </a:r>
              <a:r>
                <a:rPr lang="it-IT" sz="1400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it-IT" sz="1400" baseline="30000" dirty="0">
                  <a:solidFill>
                    <a:schemeClr val="accent2"/>
                  </a:solidFill>
                  <a:latin typeface="+mn-lt"/>
                </a:rPr>
                <a:t>82</a:t>
              </a:r>
              <a:r>
                <a:rPr lang="it-IT" sz="1400" dirty="0">
                  <a:solidFill>
                    <a:schemeClr val="accent2"/>
                  </a:solidFill>
                  <a:latin typeface="+mn-lt"/>
                </a:rPr>
                <a:t>Se </a:t>
              </a:r>
              <a:r>
                <a:rPr lang="it-IT" sz="1400" dirty="0">
                  <a:latin typeface="+mn-lt"/>
                </a:rPr>
                <a:t>or</a:t>
              </a:r>
              <a:r>
                <a:rPr lang="it-IT" sz="1400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it-IT" sz="1400" baseline="30000" dirty="0">
                  <a:solidFill>
                    <a:schemeClr val="accent2"/>
                  </a:solidFill>
                  <a:latin typeface="+mn-lt"/>
                </a:rPr>
                <a:t>150</a:t>
              </a:r>
              <a:r>
                <a:rPr lang="it-IT" sz="1400" dirty="0">
                  <a:solidFill>
                    <a:schemeClr val="accent2"/>
                  </a:solidFill>
                  <a:latin typeface="+mn-lt"/>
                </a:rPr>
                <a:t>Nd</a:t>
              </a:r>
            </a:p>
            <a:p>
              <a:r>
                <a:rPr lang="it-IT" sz="1400" dirty="0">
                  <a:latin typeface="+mn-lt"/>
                </a:rPr>
                <a:t>Multilayer plastic scintillators interleaved with source foils + tracking section (PL fibers or MWPC)</a:t>
              </a:r>
            </a:p>
            <a:p>
              <a:r>
                <a:rPr lang="it-IT" sz="1400" dirty="0">
                  <a:latin typeface="+mn-lt"/>
                </a:rPr>
                <a:t>MOON-1 prototype without tracking section (2006)</a:t>
              </a:r>
            </a:p>
            <a:p>
              <a:r>
                <a:rPr lang="it-IT" sz="1400" dirty="0">
                  <a:latin typeface="+mn-lt"/>
                </a:rPr>
                <a:t>MOON-2 prototype with tracking section</a:t>
              </a:r>
            </a:p>
            <a:p>
              <a:r>
                <a:rPr lang="it-IT" sz="1400" dirty="0">
                  <a:latin typeface="+mn-lt"/>
                </a:rPr>
                <a:t>Proved energy resolution: </a:t>
              </a:r>
              <a:r>
                <a:rPr lang="it-IT" sz="1400" dirty="0">
                  <a:solidFill>
                    <a:schemeClr val="accent2"/>
                  </a:solidFill>
                  <a:latin typeface="+mn-lt"/>
                </a:rPr>
                <a:t>6.8 % FWHM</a:t>
              </a:r>
            </a:p>
            <a:p>
              <a:r>
                <a:rPr lang="it-IT" sz="1400" dirty="0">
                  <a:latin typeface="+mn-lt"/>
                </a:rPr>
                <a:t>Final target: collect </a:t>
              </a:r>
              <a:r>
                <a:rPr lang="it-IT" sz="1400" dirty="0" smtClean="0">
                  <a:latin typeface="+mn-lt"/>
                </a:rPr>
                <a:t> 5 </a:t>
              </a:r>
              <a:r>
                <a:rPr lang="it-IT" sz="1400" dirty="0">
                  <a:latin typeface="+mn-lt"/>
                </a:rPr>
                <a:t>y x ton</a:t>
              </a:r>
              <a:endParaRPr lang="it-IT" sz="1400" dirty="0">
                <a:solidFill>
                  <a:schemeClr val="accent2"/>
                </a:solidFill>
                <a:latin typeface="+mn-lt"/>
              </a:endParaRPr>
            </a:p>
            <a:p>
              <a:r>
                <a:rPr lang="it-IT" sz="1600" b="1" dirty="0" smtClean="0">
                  <a:latin typeface="+mn-lt"/>
                </a:rPr>
                <a:t>DCBA</a:t>
              </a:r>
              <a:r>
                <a:rPr lang="it-IT" sz="1600" b="1" dirty="0" smtClean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1600" b="1" dirty="0" smtClean="0">
                  <a:latin typeface="+mn-lt"/>
                </a:rPr>
                <a:t>-</a:t>
              </a:r>
              <a:r>
                <a:rPr lang="it-IT" sz="1600" b="1" dirty="0" smtClean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1400" baseline="30000" dirty="0" smtClean="0">
                  <a:solidFill>
                    <a:schemeClr val="accent2"/>
                  </a:solidFill>
                  <a:latin typeface="+mn-lt"/>
                </a:rPr>
                <a:t>150</a:t>
              </a:r>
              <a:r>
                <a:rPr lang="it-IT" sz="1400" dirty="0" smtClean="0">
                  <a:solidFill>
                    <a:schemeClr val="accent2"/>
                  </a:solidFill>
                  <a:latin typeface="+mn-lt"/>
                </a:rPr>
                <a:t>Nd</a:t>
              </a:r>
              <a:endParaRPr lang="it-IT" sz="1400" dirty="0">
                <a:solidFill>
                  <a:schemeClr val="accent2"/>
                </a:solidFill>
                <a:latin typeface="+mn-lt"/>
              </a:endParaRPr>
            </a:p>
            <a:p>
              <a:r>
                <a:rPr lang="it-IT" sz="1400" dirty="0">
                  <a:latin typeface="+mn-lt"/>
                </a:rPr>
                <a:t>Momentum analyzer for beta particles consisting of source foils inserted in a drift chamber with magnetic field</a:t>
              </a:r>
            </a:p>
            <a:p>
              <a:r>
                <a:rPr lang="it-IT" sz="1400" dirty="0" smtClean="0">
                  <a:latin typeface="+mn-lt"/>
                </a:rPr>
                <a:t>Realized test prototype DCBA-T2: </a:t>
              </a:r>
              <a:r>
                <a:rPr lang="it-IT" sz="1400" dirty="0" smtClean="0">
                  <a:latin typeface="+mn-lt"/>
                  <a:sym typeface="Symbol" pitchFamily="18" charset="2"/>
                </a:rPr>
                <a:t>space </a:t>
              </a:r>
              <a:r>
                <a:rPr lang="it-IT" sz="1400" dirty="0">
                  <a:latin typeface="+mn-lt"/>
                  <a:sym typeface="Symbol" pitchFamily="18" charset="2"/>
                </a:rPr>
                <a:t>resolution </a:t>
              </a:r>
              <a:r>
                <a:rPr lang="en-US" sz="1400" dirty="0">
                  <a:latin typeface="+mn-lt"/>
                  <a:sym typeface="Symbol" pitchFamily="18" charset="2"/>
                </a:rPr>
                <a:t>~ 0.5 mm</a:t>
              </a:r>
              <a:r>
                <a:rPr lang="it-IT" sz="1400" dirty="0">
                  <a:latin typeface="+mn-lt"/>
                  <a:sym typeface="Symbol" pitchFamily="18" charset="2"/>
                </a:rPr>
                <a:t>; energy resolution 11% FWHM at 1 </a:t>
              </a:r>
              <a:r>
                <a:rPr lang="it-IT" sz="1400" dirty="0" smtClean="0">
                  <a:latin typeface="+mn-lt"/>
                  <a:sym typeface="Symbol" pitchFamily="18" charset="2"/>
                </a:rPr>
                <a:t>MeV</a:t>
              </a:r>
            </a:p>
            <a:p>
              <a:r>
                <a:rPr lang="it-IT" sz="1400" dirty="0" smtClean="0">
                  <a:latin typeface="+mn-lt"/>
                  <a:sym typeface="Symbol" pitchFamily="18" charset="2"/>
                </a:rPr>
                <a:t> </a:t>
              </a:r>
              <a:r>
                <a:rPr lang="it-IT" sz="1400" dirty="0">
                  <a:latin typeface="+mn-lt"/>
                  <a:sym typeface="Symbol" pitchFamily="18" charset="2"/>
                </a:rPr>
                <a:t> </a:t>
              </a:r>
              <a:r>
                <a:rPr lang="it-IT" sz="1400" dirty="0">
                  <a:solidFill>
                    <a:schemeClr val="accent2"/>
                  </a:solidFill>
                  <a:latin typeface="+mn-lt"/>
                  <a:sym typeface="Symbol" pitchFamily="18" charset="2"/>
                </a:rPr>
                <a:t>6 % FWHM</a:t>
              </a:r>
              <a:r>
                <a:rPr lang="it-IT" sz="1400" dirty="0">
                  <a:latin typeface="+mn-lt"/>
                  <a:sym typeface="Symbol" pitchFamily="18" charset="2"/>
                </a:rPr>
                <a:t> at 3 </a:t>
              </a:r>
              <a:r>
                <a:rPr lang="it-IT" sz="1400" dirty="0" smtClean="0">
                  <a:latin typeface="+mn-lt"/>
                  <a:sym typeface="Symbol" pitchFamily="18" charset="2"/>
                </a:rPr>
                <a:t>MeV</a:t>
              </a:r>
            </a:p>
            <a:p>
              <a:r>
                <a:rPr lang="en-GB" sz="1400" dirty="0" smtClean="0">
                  <a:latin typeface="+mn-lt"/>
                  <a:sym typeface="Symbol" pitchFamily="18" charset="2"/>
                </a:rPr>
                <a:t>Test prototype DCBA-T3 under construction: aims at improved energy resolution thanks to higher magnetic field (2kG) and higher space resolution</a:t>
              </a:r>
              <a:endParaRPr lang="it-IT" sz="1400" dirty="0">
                <a:latin typeface="+mn-lt"/>
                <a:sym typeface="Symbol" pitchFamily="18" charset="2"/>
              </a:endParaRPr>
            </a:p>
            <a:p>
              <a:r>
                <a:rPr lang="it-IT" sz="1400" dirty="0">
                  <a:latin typeface="+mn-lt"/>
                </a:rPr>
                <a:t>Final target: 10 modules with 84 m</a:t>
              </a:r>
              <a:r>
                <a:rPr lang="it-IT" sz="1400" baseline="30000" dirty="0">
                  <a:latin typeface="+mn-lt"/>
                </a:rPr>
                <a:t>2</a:t>
              </a:r>
              <a:r>
                <a:rPr lang="it-IT" sz="1400" dirty="0">
                  <a:latin typeface="+mn-lt"/>
                </a:rPr>
                <a:t> source foil for module (126 through 330 Kg total mass)</a:t>
              </a:r>
              <a:endParaRPr lang="it-IT" sz="1400" dirty="0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57" name="Group 55"/>
            <p:cNvGrpSpPr>
              <a:grpSpLocks/>
            </p:cNvGrpSpPr>
            <p:nvPr/>
          </p:nvGrpSpPr>
          <p:grpSpPr bwMode="auto">
            <a:xfrm flipV="1">
              <a:off x="2236" y="3241"/>
              <a:ext cx="401" cy="544"/>
              <a:chOff x="2276" y="528"/>
              <a:chExt cx="322" cy="544"/>
            </a:xfrm>
          </p:grpSpPr>
          <p:sp>
            <p:nvSpPr>
              <p:cNvPr id="61" name="Line 56"/>
              <p:cNvSpPr>
                <a:spLocks noChangeShapeType="1"/>
              </p:cNvSpPr>
              <p:nvPr/>
            </p:nvSpPr>
            <p:spPr bwMode="auto">
              <a:xfrm>
                <a:off x="2276" y="534"/>
                <a:ext cx="310" cy="0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2" name="Line 57"/>
              <p:cNvSpPr>
                <a:spLocks noChangeShapeType="1"/>
              </p:cNvSpPr>
              <p:nvPr/>
            </p:nvSpPr>
            <p:spPr bwMode="auto">
              <a:xfrm>
                <a:off x="2598" y="528"/>
                <a:ext cx="0" cy="544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8" name="Group 58"/>
            <p:cNvGrpSpPr>
              <a:grpSpLocks/>
            </p:cNvGrpSpPr>
            <p:nvPr/>
          </p:nvGrpSpPr>
          <p:grpSpPr bwMode="auto">
            <a:xfrm flipH="1" flipV="1">
              <a:off x="3089" y="3249"/>
              <a:ext cx="413" cy="544"/>
              <a:chOff x="2167" y="520"/>
              <a:chExt cx="413" cy="544"/>
            </a:xfrm>
          </p:grpSpPr>
          <p:sp>
            <p:nvSpPr>
              <p:cNvPr id="59" name="Line 59"/>
              <p:cNvSpPr>
                <a:spLocks noChangeShapeType="1"/>
              </p:cNvSpPr>
              <p:nvPr/>
            </p:nvSpPr>
            <p:spPr bwMode="auto">
              <a:xfrm>
                <a:off x="2167" y="524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0" name="Line 60"/>
              <p:cNvSpPr>
                <a:spLocks noChangeShapeType="1"/>
              </p:cNvSpPr>
              <p:nvPr/>
            </p:nvSpPr>
            <p:spPr bwMode="auto">
              <a:xfrm>
                <a:off x="2580" y="520"/>
                <a:ext cx="0" cy="544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63" name="Rectangle 755"/>
          <p:cNvSpPr>
            <a:spLocks noChangeArrowheads="1"/>
          </p:cNvSpPr>
          <p:nvPr/>
        </p:nvSpPr>
        <p:spPr bwMode="auto">
          <a:xfrm>
            <a:off x="539750" y="6596459"/>
            <a:ext cx="287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467544" y="125760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Class 4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3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467544" y="125760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Class 4 experiments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417" y="787724"/>
            <a:ext cx="3262023" cy="300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31992"/>
            <a:ext cx="3240360" cy="298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45396"/>
            <a:ext cx="3225792" cy="296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25895" y="1188041"/>
            <a:ext cx="5266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n-lt"/>
              </a:rPr>
              <a:t>Neat event reconstruction</a:t>
            </a:r>
            <a:endParaRPr lang="it-IT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3528" y="2247255"/>
            <a:ext cx="4523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+mn-lt"/>
              </a:rPr>
              <a:t>Unique </a:t>
            </a:r>
            <a:r>
              <a:rPr lang="en-GB" sz="2400" dirty="0" err="1" smtClean="0">
                <a:solidFill>
                  <a:schemeClr val="bg1"/>
                </a:solidFill>
                <a:latin typeface="+mn-lt"/>
              </a:rPr>
              <a:t>SuperNEMO</a:t>
            </a:r>
            <a:r>
              <a:rPr lang="en-GB" sz="2400" dirty="0" smtClean="0">
                <a:solidFill>
                  <a:schemeClr val="bg1"/>
                </a:solidFill>
                <a:latin typeface="+mn-lt"/>
              </a:rPr>
              <a:t> capability</a:t>
            </a:r>
            <a:endParaRPr lang="it-IT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59832" y="4942909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Single </a:t>
            </a:r>
          </a:p>
          <a:p>
            <a:pPr algn="ctr"/>
            <a:r>
              <a:rPr lang="en-GB" dirty="0" smtClean="0">
                <a:latin typeface="+mn-lt"/>
              </a:rPr>
              <a:t>electron</a:t>
            </a:r>
            <a:endParaRPr lang="it-IT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54778" y="4006805"/>
            <a:ext cx="188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Angle btw electrons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62068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772816"/>
            <a:ext cx="77957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Introduction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Why Double Beta Decay is important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Challenges in front of us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Technologies and experiments</a:t>
            </a:r>
            <a:endParaRPr lang="en-GB" sz="32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Looking into the crystal ball</a:t>
            </a:r>
            <a:endParaRPr lang="it-IT" sz="3200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81423" y="2698254"/>
            <a:ext cx="1930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</a:rPr>
              <a:t>100 - 500 meV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1615" y="4146054"/>
            <a:ext cx="1616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</a:rPr>
              <a:t>15 - 50 meV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2902" y="5762129"/>
            <a:ext cx="1343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</a:rPr>
              <a:t>2 - 5 meV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1694954"/>
            <a:ext cx="226831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+mn-lt"/>
                <a:sym typeface="Symbol" pitchFamily="18" charset="2"/>
              </a:rPr>
              <a:t>M</a:t>
            </a:r>
            <a:r>
              <a:rPr lang="it-IT" sz="2400" baseline="-25000" dirty="0" smtClean="0">
                <a:latin typeface="Symbol" pitchFamily="18" charset="2"/>
                <a:sym typeface="Symbol" pitchFamily="18" charset="2"/>
              </a:rPr>
              <a:t>bb</a:t>
            </a:r>
            <a:r>
              <a:rPr lang="it-IT" sz="2400" dirty="0" smtClean="0">
                <a:latin typeface="+mn-lt"/>
                <a:sym typeface="Symbol" pitchFamily="18" charset="2"/>
              </a:rPr>
              <a:t> range</a:t>
            </a:r>
            <a:endParaRPr lang="en-US" sz="2400" dirty="0" smtClean="0">
              <a:latin typeface="+mn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59090" y="2537048"/>
            <a:ext cx="44165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degenerate hierarchy 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+mn-lt"/>
              </a:rPr>
              <a:t>100-200 kg isotope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–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1-5 </a:t>
            </a:r>
            <a:r>
              <a:rPr lang="en-US" sz="2000" dirty="0">
                <a:solidFill>
                  <a:srgbClr val="FFC000"/>
                </a:solidFill>
                <a:latin typeface="+mn-lt"/>
              </a:rPr>
              <a:t>year scale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66983" y="4032382"/>
            <a:ext cx="55563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inverted hierarchy - atmospheric </a:t>
            </a:r>
            <a:r>
              <a:rPr lang="en-US" sz="2000" dirty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M</a:t>
            </a:r>
            <a:r>
              <a:rPr lang="en-US" sz="200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region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+mn-lt"/>
              </a:rPr>
              <a:t>1000 kg isotope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–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5-10 </a:t>
            </a:r>
            <a:r>
              <a:rPr lang="en-US" sz="2000" dirty="0">
                <a:solidFill>
                  <a:srgbClr val="FFC000"/>
                </a:solidFill>
                <a:latin typeface="+mn-lt"/>
              </a:rPr>
              <a:t>year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scale</a:t>
            </a:r>
            <a:endParaRPr lang="en-US" sz="2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119560" y="5705400"/>
            <a:ext cx="4355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direct hierarchy - solar </a:t>
            </a:r>
            <a:r>
              <a:rPr lang="en-US" sz="2000" dirty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M</a:t>
            </a:r>
            <a:r>
              <a:rPr lang="en-US" sz="2000" baseline="30000" dirty="0">
                <a:solidFill>
                  <a:schemeClr val="bg1"/>
                </a:solidFill>
                <a:latin typeface="+mn-lt"/>
              </a:rPr>
              <a:t>2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region</a:t>
            </a: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100 </a:t>
            </a:r>
            <a:r>
              <a:rPr lang="en-US" sz="2000" dirty="0">
                <a:solidFill>
                  <a:srgbClr val="FFC000"/>
                </a:solidFill>
                <a:latin typeface="+mn-lt"/>
              </a:rPr>
              <a:t>tons of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isotopes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unpredictable time scale</a:t>
            </a:r>
            <a:endParaRPr lang="en-US" sz="2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83704" y="3515816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07504" y="5344616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04800" y="2296616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-468560" y="188640"/>
            <a:ext cx="10153128" cy="11430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Future scenarios (1)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3676" y="1672390"/>
            <a:ext cx="402065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Requirements and Timeline</a:t>
            </a:r>
            <a:endParaRPr lang="it-IT" sz="2400" dirty="0">
              <a:latin typeface="+mn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39078" y="2536438"/>
            <a:ext cx="8583826" cy="3966846"/>
            <a:chOff x="439078" y="2536438"/>
            <a:chExt cx="8583826" cy="3966846"/>
          </a:xfrm>
        </p:grpSpPr>
        <p:grpSp>
          <p:nvGrpSpPr>
            <p:cNvPr id="31" name="Group 31"/>
            <p:cNvGrpSpPr>
              <a:grpSpLocks/>
            </p:cNvGrpSpPr>
            <p:nvPr/>
          </p:nvGrpSpPr>
          <p:grpSpPr bwMode="auto">
            <a:xfrm>
              <a:off x="778496" y="3069571"/>
              <a:ext cx="8244408" cy="3433713"/>
              <a:chOff x="-249203" y="2484333"/>
              <a:chExt cx="8021402" cy="3928582"/>
            </a:xfrm>
            <a:solidFill>
              <a:schemeClr val="bg1"/>
            </a:solidFill>
          </p:grpSpPr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>
                <a:off x="236385" y="2785939"/>
                <a:ext cx="7535814" cy="3626976"/>
              </a:xfrm>
              <a:prstGeom prst="rect">
                <a:avLst/>
              </a:prstGeom>
              <a:grpFill/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C000"/>
                    </a:solidFill>
                    <a:latin typeface="+mn-lt"/>
                  </a:rPr>
                  <a:t>if this range holds </a:t>
                </a:r>
                <a:r>
                  <a:rPr lang="en-US" sz="2000" dirty="0">
                    <a:latin typeface="+mn-lt"/>
                  </a:rPr>
                  <a:t>(or if </a:t>
                </a:r>
                <a:r>
                  <a:rPr lang="en-US" sz="2000" baseline="30000" dirty="0">
                    <a:latin typeface="+mn-lt"/>
                  </a:rPr>
                  <a:t>76</a:t>
                </a:r>
                <a:r>
                  <a:rPr lang="en-US" sz="2000" dirty="0">
                    <a:latin typeface="+mn-lt"/>
                  </a:rPr>
                  <a:t>Ge claim is right):</a:t>
                </a:r>
              </a:p>
              <a:p>
                <a:r>
                  <a:rPr lang="en-US" sz="2000" dirty="0">
                    <a:latin typeface="+mn-lt"/>
                  </a:rPr>
                  <a:t>- GERDA phase </a:t>
                </a:r>
                <a:r>
                  <a:rPr lang="en-US" sz="2000" dirty="0" smtClean="0">
                    <a:latin typeface="+mn-lt"/>
                  </a:rPr>
                  <a:t>1 </a:t>
                </a:r>
                <a:r>
                  <a:rPr lang="en-US" sz="2000" dirty="0">
                    <a:latin typeface="+mn-lt"/>
                  </a:rPr>
                  <a:t>/ </a:t>
                </a:r>
                <a:r>
                  <a:rPr lang="en-US" sz="2000" dirty="0" smtClean="0">
                    <a:latin typeface="+mn-lt"/>
                  </a:rPr>
                  <a:t>2 </a:t>
                </a:r>
                <a:r>
                  <a:rPr lang="en-US" sz="2000" dirty="0">
                    <a:latin typeface="+mn-lt"/>
                  </a:rPr>
                  <a:t>will see it </a:t>
                </a:r>
                <a:r>
                  <a:rPr lang="en-US" sz="2000" dirty="0" smtClean="0">
                    <a:latin typeface="+mn-lt"/>
                  </a:rPr>
                  <a:t>0</a:t>
                </a:r>
                <a:r>
                  <a:rPr lang="en-US" sz="2000" dirty="0" smtClean="0">
                    <a:latin typeface="Symbol" pitchFamily="18" charset="2"/>
                  </a:rPr>
                  <a:t>n</a:t>
                </a:r>
                <a:r>
                  <a:rPr lang="en-US" sz="2000" dirty="0" smtClean="0">
                    <a:latin typeface="+mn-lt"/>
                  </a:rPr>
                  <a:t>-DBD </a:t>
                </a:r>
                <a:r>
                  <a:rPr lang="en-US" sz="2000" baseline="30000" dirty="0" smtClean="0">
                    <a:solidFill>
                      <a:srgbClr val="009900"/>
                    </a:solidFill>
                    <a:latin typeface="+mn-lt"/>
                  </a:rPr>
                  <a:t>76</a:t>
                </a:r>
                <a:r>
                  <a:rPr lang="en-US" sz="2000" dirty="0" smtClean="0">
                    <a:solidFill>
                      <a:srgbClr val="009900"/>
                    </a:solidFill>
                    <a:latin typeface="+mn-lt"/>
                  </a:rPr>
                  <a:t>Ge</a:t>
                </a:r>
                <a:endParaRPr lang="en-US" sz="2000" dirty="0">
                  <a:solidFill>
                    <a:srgbClr val="009900"/>
                  </a:solidFill>
                  <a:latin typeface="+mn-lt"/>
                </a:endParaRPr>
              </a:p>
              <a:p>
                <a:pPr>
                  <a:buFontTx/>
                  <a:buChar char="-"/>
                </a:pP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EXO-200, </a:t>
                </a:r>
                <a:r>
                  <a:rPr lang="en-US" sz="2000" dirty="0" err="1" smtClean="0">
                    <a:latin typeface="+mn-lt"/>
                  </a:rPr>
                  <a:t>KamLAND</a:t>
                </a:r>
                <a:r>
                  <a:rPr lang="en-US" sz="2000" dirty="0" smtClean="0">
                    <a:latin typeface="+mn-lt"/>
                  </a:rPr>
                  <a:t>-ZEN, NEXT will </a:t>
                </a:r>
                <a:r>
                  <a:rPr lang="en-US" sz="2000" dirty="0">
                    <a:latin typeface="+mn-lt"/>
                  </a:rPr>
                  <a:t>see it in </a:t>
                </a:r>
                <a:r>
                  <a:rPr lang="en-US" sz="2000" baseline="30000" dirty="0">
                    <a:solidFill>
                      <a:srgbClr val="009900"/>
                    </a:solidFill>
                    <a:latin typeface="+mn-lt"/>
                  </a:rPr>
                  <a:t>136</a:t>
                </a:r>
                <a:r>
                  <a:rPr lang="en-US" sz="2000" dirty="0">
                    <a:solidFill>
                      <a:srgbClr val="009900"/>
                    </a:solidFill>
                    <a:latin typeface="+mn-lt"/>
                  </a:rPr>
                  <a:t>Xe</a:t>
                </a:r>
              </a:p>
              <a:p>
                <a:pPr>
                  <a:buFontTx/>
                  <a:buChar char="-"/>
                </a:pPr>
                <a:r>
                  <a:rPr lang="en-US" sz="2000" dirty="0" smtClean="0">
                    <a:latin typeface="+mn-lt"/>
                  </a:rPr>
                  <a:t> SNO</a:t>
                </a:r>
                <a:r>
                  <a:rPr lang="en-US" sz="2000" dirty="0">
                    <a:latin typeface="+mn-lt"/>
                  </a:rPr>
                  <a:t>+ could see it in </a:t>
                </a:r>
                <a:r>
                  <a:rPr lang="en-US" sz="2000" baseline="30000" dirty="0" smtClean="0">
                    <a:solidFill>
                      <a:srgbClr val="009900"/>
                    </a:solidFill>
                    <a:latin typeface="+mn-lt"/>
                  </a:rPr>
                  <a:t>150</a:t>
                </a:r>
                <a:r>
                  <a:rPr lang="en-US" sz="2000" dirty="0" smtClean="0">
                    <a:solidFill>
                      <a:srgbClr val="009900"/>
                    </a:solidFill>
                    <a:latin typeface="+mn-lt"/>
                  </a:rPr>
                  <a:t>Nd</a:t>
                </a:r>
                <a:endParaRPr lang="en-US" sz="2000" dirty="0">
                  <a:solidFill>
                    <a:srgbClr val="009900"/>
                  </a:solidFill>
                  <a:latin typeface="+mn-lt"/>
                </a:endParaRPr>
              </a:p>
              <a:p>
                <a:pPr>
                  <a:buFontTx/>
                  <a:buChar char="-"/>
                </a:pPr>
                <a:r>
                  <a:rPr lang="en-US" sz="2000" dirty="0">
                    <a:latin typeface="+mn-lt"/>
                  </a:rPr>
                  <a:t> CUORE will see it in </a:t>
                </a:r>
                <a:r>
                  <a:rPr lang="en-US" sz="2000" baseline="30000" dirty="0">
                    <a:solidFill>
                      <a:srgbClr val="009900"/>
                    </a:solidFill>
                    <a:latin typeface="+mn-lt"/>
                  </a:rPr>
                  <a:t>130</a:t>
                </a:r>
                <a:r>
                  <a:rPr lang="en-US" sz="2000" dirty="0">
                    <a:solidFill>
                      <a:srgbClr val="009900"/>
                    </a:solidFill>
                    <a:latin typeface="+mn-lt"/>
                  </a:rPr>
                  <a:t>Te</a:t>
                </a:r>
                <a:r>
                  <a:rPr lang="en-US" sz="2000" dirty="0">
                    <a:latin typeface="+mn-lt"/>
                  </a:rPr>
                  <a:t> and may do 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>
                    <a:solidFill>
                      <a:srgbClr val="009900"/>
                    </a:solidFill>
                    <a:latin typeface="+mn-lt"/>
                  </a:rPr>
                  <a:t>multi-isotope searches </a:t>
                </a:r>
                <a:r>
                  <a:rPr lang="en-US" sz="2000" dirty="0" smtClean="0">
                    <a:solidFill>
                      <a:srgbClr val="009900"/>
                    </a:solidFill>
                    <a:latin typeface="+mn-lt"/>
                  </a:rPr>
                  <a:t>  </a:t>
                </a:r>
              </a:p>
              <a:p>
                <a:r>
                  <a:rPr lang="en-US" sz="2000" dirty="0" smtClean="0">
                    <a:latin typeface="+mn-lt"/>
                  </a:rPr>
                  <a:t>  simultaneously </a:t>
                </a:r>
                <a:r>
                  <a:rPr lang="en-US" sz="2000" dirty="0">
                    <a:latin typeface="+mn-lt"/>
                  </a:rPr>
                  <a:t>(</a:t>
                </a:r>
                <a:r>
                  <a:rPr lang="en-US" sz="2000" baseline="30000" dirty="0">
                    <a:solidFill>
                      <a:srgbClr val="009900"/>
                    </a:solidFill>
                    <a:latin typeface="+mn-lt"/>
                  </a:rPr>
                  <a:t>130</a:t>
                </a:r>
                <a:r>
                  <a:rPr lang="en-US" sz="2000" dirty="0">
                    <a:solidFill>
                      <a:srgbClr val="009900"/>
                    </a:solidFill>
                    <a:latin typeface="+mn-lt"/>
                  </a:rPr>
                  <a:t>Te</a:t>
                </a:r>
                <a:r>
                  <a:rPr lang="en-US" sz="2000" dirty="0">
                    <a:latin typeface="+mn-lt"/>
                  </a:rPr>
                  <a:t> - </a:t>
                </a:r>
                <a:r>
                  <a:rPr lang="en-US" sz="2000" baseline="30000" dirty="0">
                    <a:solidFill>
                      <a:srgbClr val="009900"/>
                    </a:solidFill>
                    <a:latin typeface="+mn-lt"/>
                  </a:rPr>
                  <a:t>116</a:t>
                </a:r>
                <a:r>
                  <a:rPr lang="en-US" sz="2000" dirty="0">
                    <a:solidFill>
                      <a:srgbClr val="009900"/>
                    </a:solidFill>
                    <a:latin typeface="+mn-lt"/>
                  </a:rPr>
                  <a:t>Cd</a:t>
                </a:r>
                <a:r>
                  <a:rPr lang="en-US" sz="2000" dirty="0">
                    <a:latin typeface="+mn-lt"/>
                  </a:rPr>
                  <a:t> - </a:t>
                </a:r>
                <a:r>
                  <a:rPr lang="en-US" sz="2000" baseline="30000" dirty="0" smtClean="0">
                    <a:solidFill>
                      <a:srgbClr val="009900"/>
                    </a:solidFill>
                    <a:latin typeface="+mn-lt"/>
                  </a:rPr>
                  <a:t>100</a:t>
                </a:r>
                <a:r>
                  <a:rPr lang="en-US" sz="2000" dirty="0" smtClean="0">
                    <a:solidFill>
                      <a:srgbClr val="009900"/>
                    </a:solidFill>
                    <a:latin typeface="+mn-lt"/>
                  </a:rPr>
                  <a:t>Mo</a:t>
                </a:r>
                <a:r>
                  <a:rPr lang="en-US" sz="2000" dirty="0" smtClean="0">
                    <a:latin typeface="+mn-lt"/>
                  </a:rPr>
                  <a:t>)</a:t>
                </a:r>
              </a:p>
              <a:p>
                <a:pPr>
                  <a:buFontTx/>
                  <a:buChar char="-"/>
                </a:pPr>
                <a:r>
                  <a:rPr lang="en-US" sz="2000" dirty="0" smtClean="0">
                    <a:latin typeface="+mn-lt"/>
                  </a:rPr>
                  <a:t> LUCIFER R&amp;D could marginally  see it in </a:t>
                </a:r>
                <a:r>
                  <a:rPr lang="en-US" sz="2000" baseline="30000" dirty="0" smtClean="0">
                    <a:solidFill>
                      <a:srgbClr val="009900"/>
                    </a:solidFill>
                    <a:latin typeface="+mn-lt"/>
                  </a:rPr>
                  <a:t>82</a:t>
                </a:r>
                <a:r>
                  <a:rPr lang="en-US" sz="2000" dirty="0" smtClean="0">
                    <a:solidFill>
                      <a:srgbClr val="009900"/>
                    </a:solidFill>
                    <a:latin typeface="+mn-lt"/>
                  </a:rPr>
                  <a:t>Se</a:t>
                </a:r>
                <a:r>
                  <a:rPr lang="en-US" sz="2000" dirty="0" smtClean="0">
                    <a:latin typeface="+mn-lt"/>
                  </a:rPr>
                  <a:t> or </a:t>
                </a:r>
                <a:r>
                  <a:rPr lang="en-US" sz="2000" baseline="30000" dirty="0" smtClean="0">
                    <a:solidFill>
                      <a:srgbClr val="009900"/>
                    </a:solidFill>
                    <a:latin typeface="+mn-lt"/>
                  </a:rPr>
                  <a:t>116</a:t>
                </a:r>
                <a:r>
                  <a:rPr lang="en-US" sz="2000" dirty="0" smtClean="0">
                    <a:solidFill>
                      <a:srgbClr val="009900"/>
                    </a:solidFill>
                    <a:latin typeface="+mn-lt"/>
                  </a:rPr>
                  <a:t>Cd </a:t>
                </a:r>
                <a:r>
                  <a:rPr lang="en-US" sz="2000" dirty="0" smtClean="0">
                    <a:latin typeface="+mn-lt"/>
                  </a:rPr>
                  <a:t>or </a:t>
                </a:r>
                <a:r>
                  <a:rPr lang="en-US" sz="2000" baseline="30000" dirty="0" smtClean="0">
                    <a:solidFill>
                      <a:srgbClr val="009900"/>
                    </a:solidFill>
                    <a:latin typeface="+mn-lt"/>
                  </a:rPr>
                  <a:t>100</a:t>
                </a:r>
                <a:r>
                  <a:rPr lang="en-US" sz="2000" dirty="0" smtClean="0">
                    <a:solidFill>
                      <a:srgbClr val="009900"/>
                    </a:solidFill>
                    <a:latin typeface="+mn-lt"/>
                  </a:rPr>
                  <a:t>Mo</a:t>
                </a:r>
              </a:p>
              <a:p>
                <a:pPr>
                  <a:buFontTx/>
                  <a:buChar char="-"/>
                </a:pP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SuperNEMO</a:t>
                </a:r>
                <a:r>
                  <a:rPr lang="en-US" sz="2000" dirty="0" smtClean="0">
                    <a:latin typeface="+mn-lt"/>
                  </a:rPr>
                  <a:t> may investigate the </a:t>
                </a:r>
                <a:r>
                  <a:rPr lang="en-US" sz="2000" dirty="0" smtClean="0">
                    <a:solidFill>
                      <a:srgbClr val="009900"/>
                    </a:solidFill>
                    <a:latin typeface="+mn-lt"/>
                  </a:rPr>
                  <a:t>mechanism</a:t>
                </a:r>
                <a:r>
                  <a:rPr lang="en-US" sz="2000" dirty="0" smtClean="0">
                    <a:latin typeface="+mn-lt"/>
                  </a:rPr>
                  <a:t> (</a:t>
                </a:r>
                <a:r>
                  <a:rPr lang="en-US" sz="2000" baseline="30000" dirty="0" smtClean="0">
                    <a:solidFill>
                      <a:srgbClr val="009900"/>
                    </a:solidFill>
                    <a:latin typeface="+mn-lt"/>
                  </a:rPr>
                  <a:t>82</a:t>
                </a:r>
                <a:r>
                  <a:rPr lang="en-US" sz="2000" dirty="0" smtClean="0">
                    <a:solidFill>
                      <a:srgbClr val="009900"/>
                    </a:solidFill>
                    <a:latin typeface="+mn-lt"/>
                  </a:rPr>
                  <a:t>Se </a:t>
                </a:r>
                <a:r>
                  <a:rPr lang="en-US" sz="2000" dirty="0" smtClean="0">
                    <a:latin typeface="+mn-lt"/>
                  </a:rPr>
                  <a:t>or</a:t>
                </a:r>
                <a:r>
                  <a:rPr lang="en-US" sz="2000" dirty="0" smtClean="0">
                    <a:solidFill>
                      <a:srgbClr val="009900"/>
                    </a:solidFill>
                    <a:latin typeface="+mn-lt"/>
                  </a:rPr>
                  <a:t> </a:t>
                </a:r>
                <a:r>
                  <a:rPr lang="en-US" sz="2000" baseline="30000" dirty="0" smtClean="0">
                    <a:solidFill>
                      <a:srgbClr val="009900"/>
                    </a:solidFill>
                    <a:latin typeface="+mn-lt"/>
                  </a:rPr>
                  <a:t>150</a:t>
                </a:r>
                <a:r>
                  <a:rPr lang="en-US" sz="2000" dirty="0" smtClean="0">
                    <a:solidFill>
                      <a:srgbClr val="009900"/>
                    </a:solidFill>
                    <a:latin typeface="+mn-lt"/>
                  </a:rPr>
                  <a:t>Nd</a:t>
                </a:r>
                <a:r>
                  <a:rPr lang="en-US" sz="2000" dirty="0" smtClean="0">
                    <a:latin typeface="+mn-lt"/>
                  </a:rPr>
                  <a:t>)</a:t>
                </a:r>
              </a:p>
              <a:p>
                <a:r>
                  <a:rPr lang="en-US" sz="2000" dirty="0" smtClean="0">
                    <a:latin typeface="+mn-lt"/>
                  </a:rPr>
                  <a:t>                  </a:t>
                </a:r>
                <a:r>
                  <a:rPr lang="en-US" sz="2000" dirty="0" smtClean="0">
                    <a:latin typeface="Arial"/>
                    <a:cs typeface="Arial"/>
                  </a:rPr>
                  <a:t>→ </a:t>
                </a:r>
                <a:r>
                  <a:rPr lang="en-US" sz="2000" dirty="0" smtClean="0">
                    <a:latin typeface="+mn-lt"/>
                  </a:rPr>
                  <a:t>reduction </a:t>
                </a:r>
                <a:r>
                  <a:rPr lang="en-US" sz="2000" dirty="0">
                    <a:latin typeface="+mn-lt"/>
                  </a:rPr>
                  <a:t>of uncertainties in NME</a:t>
                </a:r>
              </a:p>
              <a:p>
                <a:r>
                  <a:rPr lang="en-US" sz="2000" dirty="0">
                    <a:latin typeface="+mn-lt"/>
                  </a:rPr>
                  <a:t>         </a:t>
                </a:r>
                <a:r>
                  <a:rPr lang="en-US" sz="2000" dirty="0" smtClean="0">
                    <a:latin typeface="+mn-lt"/>
                  </a:rPr>
                  <a:t>         </a:t>
                </a:r>
                <a:r>
                  <a:rPr lang="en-US" sz="2000" dirty="0" smtClean="0">
                    <a:latin typeface="Arial"/>
                    <a:cs typeface="Arial"/>
                  </a:rPr>
                  <a:t>→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+mn-lt"/>
                  </a:rPr>
                  <a:t>precision </a:t>
                </a:r>
                <a:r>
                  <a:rPr lang="en-US" sz="2000" b="1" dirty="0">
                    <a:solidFill>
                      <a:srgbClr val="FFC000"/>
                    </a:solidFill>
                    <a:latin typeface="+mn-lt"/>
                  </a:rPr>
                  <a:t>measurement era for 0</a:t>
                </a:r>
                <a:r>
                  <a:rPr lang="en-US" sz="2000" b="1" dirty="0">
                    <a:solidFill>
                      <a:srgbClr val="FFC000"/>
                    </a:solidFill>
                    <a:latin typeface="Symbol" pitchFamily="18" charset="2"/>
                  </a:rPr>
                  <a:t>n</a:t>
                </a:r>
                <a:r>
                  <a:rPr lang="en-US" sz="2000" b="1" dirty="0">
                    <a:solidFill>
                      <a:srgbClr val="FFC000"/>
                    </a:solidFill>
                    <a:latin typeface="+mn-lt"/>
                  </a:rPr>
                  <a:t>-DBD!</a:t>
                </a:r>
              </a:p>
            </p:txBody>
          </p:sp>
          <p:cxnSp>
            <p:nvCxnSpPr>
              <p:cNvPr id="33" name="Elbow Connector 32"/>
              <p:cNvCxnSpPr/>
              <p:nvPr/>
            </p:nvCxnSpPr>
            <p:spPr>
              <a:xfrm rot="16200000" flipV="1">
                <a:off x="-507098" y="2742228"/>
                <a:ext cx="1015856" cy="500066"/>
              </a:xfrm>
              <a:prstGeom prst="bentConnector3">
                <a:avLst>
                  <a:gd name="adj1" fmla="val -2500"/>
                </a:avLst>
              </a:prstGeom>
              <a:grpFill/>
              <a:ln w="28575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Oval 34"/>
            <p:cNvSpPr/>
            <p:nvPr/>
          </p:nvSpPr>
          <p:spPr>
            <a:xfrm>
              <a:off x="439078" y="2536438"/>
              <a:ext cx="2016224" cy="64807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04664"/>
            <a:ext cx="8964488" cy="11430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Decay modes for Double Beta Decay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96850" y="1412776"/>
            <a:ext cx="8429625" cy="830263"/>
            <a:chOff x="124" y="971"/>
            <a:chExt cx="5310" cy="523"/>
          </a:xfrm>
        </p:grpSpPr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562" y="1097"/>
              <a:ext cx="2559" cy="291"/>
              <a:chOff x="269" y="2555"/>
              <a:chExt cx="2559" cy="291"/>
            </a:xfrm>
          </p:grpSpPr>
          <p:sp>
            <p:nvSpPr>
              <p:cNvPr id="31" name="Text Box 6"/>
              <p:cNvSpPr txBox="1">
                <a:spLocks noChangeArrowheads="1"/>
              </p:cNvSpPr>
              <p:nvPr/>
            </p:nvSpPr>
            <p:spPr bwMode="auto">
              <a:xfrm>
                <a:off x="269" y="2555"/>
                <a:ext cx="2559" cy="29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  <a:latin typeface="+mj-lt"/>
                  </a:rPr>
                  <a:t>(A,Z) </a:t>
                </a:r>
                <a:r>
                  <a:rPr lang="en-US" sz="2400" dirty="0">
                    <a:solidFill>
                      <a:schemeClr val="tx2"/>
                    </a:solidFill>
                    <a:latin typeface="+mj-lt"/>
                    <a:sym typeface="Symbol" pitchFamily="18" charset="2"/>
                  </a:rPr>
                  <a:t> (A,Z+2) + 2e</a:t>
                </a:r>
                <a:r>
                  <a:rPr lang="en-US" sz="2400" baseline="30000" dirty="0">
                    <a:solidFill>
                      <a:schemeClr val="tx2"/>
                    </a:solidFill>
                    <a:latin typeface="+mj-lt"/>
                    <a:sym typeface="Symbol" pitchFamily="18" charset="2"/>
                  </a:rPr>
                  <a:t>-</a:t>
                </a:r>
                <a:r>
                  <a:rPr lang="en-US" sz="2400" dirty="0">
                    <a:solidFill>
                      <a:schemeClr val="tx2"/>
                    </a:solidFill>
                    <a:latin typeface="+mj-lt"/>
                    <a:sym typeface="Symbol" pitchFamily="18" charset="2"/>
                  </a:rPr>
                  <a:t> + 2</a:t>
                </a:r>
                <a:r>
                  <a:rPr lang="en-US" sz="2400" dirty="0">
                    <a:solidFill>
                      <a:schemeClr val="tx2"/>
                    </a:solidFill>
                    <a:latin typeface="Symbol" pitchFamily="18" charset="2"/>
                    <a:sym typeface="Symbol" pitchFamily="18" charset="2"/>
                  </a:rPr>
                  <a:t>n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+mj-lt"/>
                    <a:sym typeface="Symbol" pitchFamily="18" charset="2"/>
                  </a:rPr>
                  <a:t>e</a:t>
                </a:r>
                <a:endParaRPr lang="en-US" sz="2400" baseline="-2500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>
                <a:off x="2582" y="263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3445" y="971"/>
              <a:ext cx="198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CC00"/>
                  </a:solidFill>
                  <a:latin typeface="+mj-lt"/>
                </a:rPr>
                <a:t>2</a:t>
              </a:r>
              <a:r>
                <a:rPr lang="en-US" sz="1600" dirty="0">
                  <a:solidFill>
                    <a:srgbClr val="FFCC00"/>
                  </a:solidFill>
                  <a:latin typeface="Symbol" pitchFamily="18" charset="2"/>
                </a:rPr>
                <a:t>n</a:t>
              </a:r>
              <a:r>
                <a:rPr lang="en-US" sz="1600" dirty="0">
                  <a:solidFill>
                    <a:srgbClr val="FFCC00"/>
                  </a:solidFill>
                  <a:latin typeface="+mj-lt"/>
                </a:rPr>
                <a:t> Double Beta Decay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allowed by the Standard Model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already observed – </a:t>
              </a:r>
              <a:r>
                <a:rPr lang="en-US" sz="1600" dirty="0">
                  <a:solidFill>
                    <a:schemeClr val="bg1"/>
                  </a:solidFill>
                  <a:latin typeface="Symbol" pitchFamily="18" charset="2"/>
                </a:rPr>
                <a:t>t</a:t>
              </a: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+mj-lt"/>
                  <a:sym typeface="Symbol" pitchFamily="18" charset="2"/>
                </a:rPr>
                <a:t></a:t>
              </a: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 10</a:t>
              </a:r>
              <a:r>
                <a:rPr lang="en-US" sz="1600" baseline="30000" dirty="0">
                  <a:solidFill>
                    <a:schemeClr val="bg1"/>
                  </a:solidFill>
                  <a:latin typeface="+mj-lt"/>
                </a:rPr>
                <a:t>19</a:t>
              </a: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 y</a:t>
              </a: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124" y="1061"/>
              <a:ext cx="37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CC00"/>
                  </a:solidFill>
                  <a:latin typeface="+mj-lt"/>
                  <a:sym typeface="Wingdings" pitchFamily="2" charset="2"/>
                </a:rPr>
                <a:t></a:t>
              </a:r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H="1">
              <a:off x="3179" y="1088"/>
              <a:ext cx="517" cy="147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79388" y="2563714"/>
            <a:ext cx="8977313" cy="830263"/>
            <a:chOff x="113" y="1682"/>
            <a:chExt cx="5655" cy="523"/>
          </a:xfrm>
        </p:grpSpPr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567" y="1786"/>
              <a:ext cx="2060" cy="2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latin typeface="+mj-lt"/>
                </a:rPr>
                <a:t>(A,Z) </a:t>
              </a:r>
              <a:r>
                <a:rPr lang="en-US" sz="2400">
                  <a:solidFill>
                    <a:schemeClr val="tx2"/>
                  </a:solidFill>
                  <a:latin typeface="+mj-lt"/>
                  <a:sym typeface="Symbol" pitchFamily="18" charset="2"/>
                </a:rPr>
                <a:t> (A,Z+2) + 2e</a:t>
              </a:r>
              <a:r>
                <a:rPr lang="en-US" sz="2400" baseline="30000">
                  <a:solidFill>
                    <a:schemeClr val="tx2"/>
                  </a:solidFill>
                  <a:latin typeface="+mj-lt"/>
                  <a:sym typeface="Symbol" pitchFamily="18" charset="2"/>
                </a:rPr>
                <a:t>-</a:t>
              </a: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3115" y="1682"/>
              <a:ext cx="265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FFCC00"/>
                  </a:solidFill>
                  <a:latin typeface="+mj-lt"/>
                </a:rPr>
                <a:t>neutrinoless</a:t>
              </a:r>
              <a:r>
                <a:rPr lang="en-US" sz="1600" dirty="0">
                  <a:solidFill>
                    <a:srgbClr val="FFCC00"/>
                  </a:solidFill>
                  <a:latin typeface="+mj-lt"/>
                </a:rPr>
                <a:t> Double Beta Decay </a:t>
              </a: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(0</a:t>
              </a:r>
              <a:r>
                <a:rPr lang="en-US" sz="1600" dirty="0">
                  <a:solidFill>
                    <a:schemeClr val="bg1"/>
                  </a:solidFill>
                  <a:latin typeface="Symbol" pitchFamily="18" charset="2"/>
                </a:rPr>
                <a:t>n</a:t>
              </a: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-DBD)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never observed (except a discussed claim)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Symbol" pitchFamily="18" charset="2"/>
                </a:rPr>
                <a:t>t</a:t>
              </a: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 &gt; 10</a:t>
              </a:r>
              <a:r>
                <a:rPr lang="en-US" sz="1600" baseline="30000" dirty="0">
                  <a:solidFill>
                    <a:schemeClr val="bg1"/>
                  </a:solidFill>
                  <a:latin typeface="+mj-lt"/>
                </a:rPr>
                <a:t>25</a:t>
              </a: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 y</a:t>
              </a: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H="1">
              <a:off x="2688" y="1826"/>
              <a:ext cx="419" cy="104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113" y="1736"/>
              <a:ext cx="37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CC00"/>
                  </a:solidFill>
                  <a:latin typeface="+mj-lt"/>
                  <a:sym typeface="Wingdings" pitchFamily="2" charset="2"/>
                </a:rPr>
                <a:t></a:t>
              </a:r>
            </a:p>
          </p:txBody>
        </p:sp>
      </p:grp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152400" y="3609904"/>
            <a:ext cx="8197850" cy="1017588"/>
            <a:chOff x="96" y="2834"/>
            <a:chExt cx="5164" cy="641"/>
          </a:xfrm>
        </p:grpSpPr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720" y="2834"/>
              <a:ext cx="45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+mj-lt"/>
                </a:rPr>
                <a:t>Processe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rgbClr val="FFCC00"/>
                  </a:solidFill>
                  <a:latin typeface="+mj-lt"/>
                  <a:sym typeface="Wingdings" pitchFamily="2" charset="2"/>
                </a:rPr>
                <a:t></a:t>
              </a:r>
              <a:r>
                <a:rPr lang="en-US" dirty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would 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imply new physics beyond the Standard Model</a:t>
              </a:r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930" y="3184"/>
              <a:ext cx="415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CC00"/>
                  </a:solidFill>
                  <a:latin typeface="+mj-lt"/>
                </a:rPr>
                <a:t>violation of </a:t>
              </a:r>
              <a:r>
                <a:rPr lang="en-US" sz="2400" dirty="0" smtClean="0">
                  <a:solidFill>
                    <a:srgbClr val="FFCC00"/>
                  </a:solidFill>
                  <a:latin typeface="+mj-lt"/>
                </a:rPr>
                <a:t>total lepton </a:t>
              </a:r>
              <a:r>
                <a:rPr lang="en-US" sz="2400" dirty="0">
                  <a:solidFill>
                    <a:srgbClr val="FFCC00"/>
                  </a:solidFill>
                  <a:latin typeface="+mj-lt"/>
                </a:rPr>
                <a:t>number conservation</a:t>
              </a:r>
            </a:p>
          </p:txBody>
        </p:sp>
        <p:sp>
          <p:nvSpPr>
            <p:cNvPr id="17" name="AutoShape 25"/>
            <p:cNvSpPr>
              <a:spLocks noChangeArrowheads="1"/>
            </p:cNvSpPr>
            <p:nvPr/>
          </p:nvSpPr>
          <p:spPr bwMode="auto">
            <a:xfrm>
              <a:off x="96" y="2873"/>
              <a:ext cx="480" cy="537"/>
            </a:xfrm>
            <a:prstGeom prst="curvedRightArrow">
              <a:avLst>
                <a:gd name="adj1" fmla="val 22375"/>
                <a:gd name="adj2" fmla="val 44750"/>
                <a:gd name="adj3" fmla="val 33333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899592" y="5029200"/>
            <a:ext cx="7154863" cy="1651000"/>
            <a:chOff x="336" y="3168"/>
            <a:chExt cx="4507" cy="1040"/>
          </a:xfrm>
        </p:grpSpPr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336" y="3168"/>
              <a:ext cx="443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V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ery 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sensitive tests to new physics since </a:t>
              </a:r>
              <a:r>
                <a:rPr lang="en-US" dirty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the phase space term </a:t>
              </a:r>
            </a:p>
            <a:p>
              <a:r>
                <a:rPr lang="en-US" dirty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is much larger for them than for the standard 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process</a:t>
              </a:r>
              <a:endParaRPr lang="en-US" dirty="0">
                <a:solidFill>
                  <a:schemeClr val="bg1"/>
                </a:solidFill>
                <a:latin typeface="+mj-lt"/>
                <a:sym typeface="Wingdings" pitchFamily="2" charset="2"/>
              </a:endParaRPr>
            </a:p>
          </p:txBody>
        </p:sp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624" y="3648"/>
              <a:ext cx="4219" cy="560"/>
              <a:chOff x="624" y="3648"/>
              <a:chExt cx="4219" cy="560"/>
            </a:xfrm>
          </p:grpSpPr>
          <p:sp>
            <p:nvSpPr>
              <p:cNvPr id="35" name="Text Box 29"/>
              <p:cNvSpPr txBox="1">
                <a:spLocks noChangeArrowheads="1"/>
              </p:cNvSpPr>
              <p:nvPr/>
            </p:nvSpPr>
            <p:spPr bwMode="auto">
              <a:xfrm>
                <a:off x="1351" y="3648"/>
                <a:ext cx="289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CC00"/>
                    </a:solidFill>
                    <a:latin typeface="+mj-lt"/>
                  </a:rPr>
                  <a:t>interest for 0</a:t>
                </a:r>
                <a:r>
                  <a:rPr lang="en-US" dirty="0">
                    <a:solidFill>
                      <a:srgbClr val="FFCC00"/>
                    </a:solidFill>
                    <a:latin typeface="Symbol" pitchFamily="18" charset="2"/>
                  </a:rPr>
                  <a:t>n</a:t>
                </a:r>
                <a:r>
                  <a:rPr lang="en-US" dirty="0">
                    <a:solidFill>
                      <a:srgbClr val="FFCC00"/>
                    </a:solidFill>
                    <a:latin typeface="+mj-lt"/>
                  </a:rPr>
                  <a:t>-DBD  lasts for 70 years !</a:t>
                </a:r>
              </a:p>
            </p:txBody>
          </p:sp>
          <p:sp>
            <p:nvSpPr>
              <p:cNvPr id="36" name="Text Box 30"/>
              <p:cNvSpPr txBox="1">
                <a:spLocks noChangeArrowheads="1"/>
              </p:cNvSpPr>
              <p:nvPr/>
            </p:nvSpPr>
            <p:spPr bwMode="auto">
              <a:xfrm>
                <a:off x="1351" y="3840"/>
                <a:ext cx="3492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+mj-lt"/>
                  </a:rPr>
                  <a:t>Goeppert-Meyer proposed the standard process in 1935</a:t>
                </a:r>
              </a:p>
              <a:p>
                <a:r>
                  <a:rPr lang="en-US" sz="1600">
                    <a:solidFill>
                      <a:schemeClr val="bg1"/>
                    </a:solidFill>
                    <a:latin typeface="+mj-lt"/>
                  </a:rPr>
                  <a:t>Racah proposed the neutrinoless process in 1937</a:t>
                </a:r>
              </a:p>
            </p:txBody>
          </p:sp>
          <p:sp>
            <p:nvSpPr>
              <p:cNvPr id="37" name="AutoShape 31"/>
              <p:cNvSpPr>
                <a:spLocks noChangeArrowheads="1"/>
              </p:cNvSpPr>
              <p:nvPr/>
            </p:nvSpPr>
            <p:spPr bwMode="auto">
              <a:xfrm rot="5400000">
                <a:off x="643" y="3629"/>
                <a:ext cx="441" cy="480"/>
              </a:xfrm>
              <a:custGeom>
                <a:avLst/>
                <a:gdLst>
                  <a:gd name="G0" fmla="+- 9257 0 0"/>
                  <a:gd name="G1" fmla="+- 18514 0 0"/>
                  <a:gd name="G2" fmla="+- 7200 0 0"/>
                  <a:gd name="G3" fmla="*/ 9257 1 2"/>
                  <a:gd name="G4" fmla="+- G3 10800 0"/>
                  <a:gd name="G5" fmla="+- 21600 9257 18514"/>
                  <a:gd name="G6" fmla="+- 18514 7200 0"/>
                  <a:gd name="G7" fmla="*/ G6 1 2"/>
                  <a:gd name="G8" fmla="*/ 1851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4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7200 h 21600"/>
                  <a:gd name="T4" fmla="*/ 0 w 21600"/>
                  <a:gd name="T5" fmla="*/ 18001 h 21600"/>
                  <a:gd name="T6" fmla="*/ 9257 w 21600"/>
                  <a:gd name="T7" fmla="*/ 21600 h 21600"/>
                  <a:gd name="T8" fmla="*/ 18514 w 21600"/>
                  <a:gd name="T9" fmla="*/ 15000 h 21600"/>
                  <a:gd name="T10" fmla="*/ 21600 w 21600"/>
                  <a:gd name="T11" fmla="*/ 720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00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81423" y="2698254"/>
            <a:ext cx="1930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</a:rPr>
              <a:t>100 - 500 meV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1615" y="4146054"/>
            <a:ext cx="1616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</a:rPr>
              <a:t>15 - 50 meV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2902" y="5762129"/>
            <a:ext cx="1343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</a:rPr>
              <a:t>2 - 5 meV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1694954"/>
            <a:ext cx="226831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+mn-lt"/>
                <a:sym typeface="Symbol" pitchFamily="18" charset="2"/>
              </a:rPr>
              <a:t>M</a:t>
            </a:r>
            <a:r>
              <a:rPr lang="it-IT" sz="2400" baseline="-25000" dirty="0" smtClean="0">
                <a:latin typeface="Symbol" pitchFamily="18" charset="2"/>
                <a:sym typeface="Symbol" pitchFamily="18" charset="2"/>
              </a:rPr>
              <a:t>bb</a:t>
            </a:r>
            <a:r>
              <a:rPr lang="it-IT" sz="2400" dirty="0" smtClean="0">
                <a:latin typeface="+mn-lt"/>
                <a:sym typeface="Symbol" pitchFamily="18" charset="2"/>
              </a:rPr>
              <a:t> range</a:t>
            </a:r>
            <a:endParaRPr lang="en-US" sz="2400" dirty="0" smtClean="0">
              <a:latin typeface="+mn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59090" y="2537048"/>
            <a:ext cx="44165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degenerate hierarchy 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+mn-lt"/>
              </a:rPr>
              <a:t>100-200 kg isotope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–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1-5 </a:t>
            </a:r>
            <a:r>
              <a:rPr lang="en-US" sz="2000" dirty="0">
                <a:solidFill>
                  <a:srgbClr val="FFC000"/>
                </a:solidFill>
                <a:latin typeface="+mn-lt"/>
              </a:rPr>
              <a:t>year scale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66983" y="4032382"/>
            <a:ext cx="55563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inverted hierarchy - atmospheric </a:t>
            </a:r>
            <a:r>
              <a:rPr lang="en-US" sz="2000" dirty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M</a:t>
            </a:r>
            <a:r>
              <a:rPr lang="en-US" sz="200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region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+mn-lt"/>
              </a:rPr>
              <a:t>1000 kg isotope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–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5-10 </a:t>
            </a:r>
            <a:r>
              <a:rPr lang="en-US" sz="2000" dirty="0">
                <a:solidFill>
                  <a:srgbClr val="FFC000"/>
                </a:solidFill>
                <a:latin typeface="+mn-lt"/>
              </a:rPr>
              <a:t>year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scale</a:t>
            </a:r>
            <a:endParaRPr lang="en-US" sz="2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119560" y="5705400"/>
            <a:ext cx="4355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direct hierarchy - solar </a:t>
            </a:r>
            <a:r>
              <a:rPr lang="en-US" sz="2000" dirty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M</a:t>
            </a:r>
            <a:r>
              <a:rPr lang="en-US" sz="2000" baseline="30000" dirty="0">
                <a:solidFill>
                  <a:schemeClr val="bg1"/>
                </a:solidFill>
                <a:latin typeface="+mn-lt"/>
              </a:rPr>
              <a:t>2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region</a:t>
            </a: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100 </a:t>
            </a:r>
            <a:r>
              <a:rPr lang="en-US" sz="2000" dirty="0">
                <a:solidFill>
                  <a:srgbClr val="FFC000"/>
                </a:solidFill>
                <a:latin typeface="+mn-lt"/>
              </a:rPr>
              <a:t>tons of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isotopes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unpredictable time scale</a:t>
            </a:r>
            <a:endParaRPr lang="en-US" sz="2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83704" y="3515816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07504" y="5344616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04800" y="2296616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-468560" y="188640"/>
            <a:ext cx="10153128" cy="11430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Future scenarios (1)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3676" y="1672390"/>
            <a:ext cx="402065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Requirements and Timeline</a:t>
            </a:r>
            <a:endParaRPr lang="it-IT" sz="2400" dirty="0">
              <a:latin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0396" y="383173"/>
            <a:ext cx="8642084" cy="4298429"/>
            <a:chOff x="250396" y="383173"/>
            <a:chExt cx="8642084" cy="4298429"/>
          </a:xfrm>
        </p:grpSpPr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026414" y="383173"/>
              <a:ext cx="7866066" cy="34778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C000"/>
                  </a:solidFill>
                  <a:latin typeface="+mn-lt"/>
                </a:rPr>
                <a:t>if this range holds</a:t>
              </a:r>
              <a:r>
                <a:rPr lang="en-US" sz="2000" dirty="0">
                  <a:latin typeface="+mn-lt"/>
                </a:rPr>
                <a:t>:</a:t>
              </a:r>
            </a:p>
            <a:p>
              <a:pPr>
                <a:buFontTx/>
                <a:buChar char="-"/>
              </a:pP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SuperNEMO</a:t>
              </a:r>
              <a:r>
                <a:rPr lang="en-US" sz="2000" dirty="0">
                  <a:latin typeface="+mn-lt"/>
                </a:rPr>
                <a:t> could marginally see it in </a:t>
              </a:r>
              <a:r>
                <a:rPr lang="en-US" sz="2000" baseline="30000" dirty="0">
                  <a:solidFill>
                    <a:srgbClr val="009900"/>
                  </a:solidFill>
                  <a:latin typeface="+mn-lt"/>
                </a:rPr>
                <a:t>82</a:t>
              </a:r>
              <a:r>
                <a:rPr lang="en-US" sz="2000" dirty="0">
                  <a:solidFill>
                    <a:srgbClr val="009900"/>
                  </a:solidFill>
                  <a:latin typeface="+mn-lt"/>
                </a:rPr>
                <a:t>Se </a:t>
              </a:r>
              <a:r>
                <a:rPr lang="en-US" sz="2000" dirty="0">
                  <a:latin typeface="+mn-lt"/>
                </a:rPr>
                <a:t>or</a:t>
              </a:r>
              <a:r>
                <a:rPr lang="en-US" sz="2000" dirty="0">
                  <a:solidFill>
                    <a:srgbClr val="009900"/>
                  </a:solidFill>
                  <a:latin typeface="+mn-lt"/>
                </a:rPr>
                <a:t> </a:t>
              </a:r>
              <a:r>
                <a:rPr lang="en-US" sz="2000" baseline="30000" dirty="0">
                  <a:solidFill>
                    <a:srgbClr val="009900"/>
                  </a:solidFill>
                  <a:latin typeface="+mn-lt"/>
                </a:rPr>
                <a:t>150</a:t>
              </a:r>
              <a:r>
                <a:rPr lang="en-US" sz="2000" dirty="0">
                  <a:solidFill>
                    <a:srgbClr val="009900"/>
                  </a:solidFill>
                  <a:latin typeface="+mn-lt"/>
                </a:rPr>
                <a:t>Nd</a:t>
              </a:r>
            </a:p>
            <a:p>
              <a:r>
                <a:rPr lang="en-US" sz="2000" dirty="0" smtClean="0">
                  <a:latin typeface="+mn-lt"/>
                </a:rPr>
                <a:t>- </a:t>
              </a:r>
              <a:r>
                <a:rPr lang="en-US" sz="2000" dirty="0">
                  <a:latin typeface="+mn-lt"/>
                </a:rPr>
                <a:t>GERDA phase III </a:t>
              </a:r>
              <a:r>
                <a:rPr lang="en-US" sz="2000" dirty="0" smtClean="0">
                  <a:latin typeface="+mn-lt"/>
                </a:rPr>
                <a:t>/ MAJORANA could </a:t>
              </a:r>
              <a:r>
                <a:rPr lang="en-US" sz="2000" dirty="0">
                  <a:latin typeface="+mn-lt"/>
                </a:rPr>
                <a:t>see it in </a:t>
              </a:r>
              <a:r>
                <a:rPr lang="en-US" sz="2000" baseline="30000" dirty="0">
                  <a:solidFill>
                    <a:srgbClr val="009900"/>
                  </a:solidFill>
                  <a:latin typeface="+mn-lt"/>
                </a:rPr>
                <a:t>76</a:t>
              </a:r>
              <a:r>
                <a:rPr lang="en-US" sz="2000" dirty="0">
                  <a:solidFill>
                    <a:srgbClr val="009900"/>
                  </a:solidFill>
                  <a:latin typeface="+mn-lt"/>
                </a:rPr>
                <a:t>Ge</a:t>
              </a:r>
              <a:endParaRPr lang="en-US" sz="2000" dirty="0">
                <a:latin typeface="+mn-lt"/>
              </a:endParaRPr>
            </a:p>
            <a:p>
              <a:pPr>
                <a:buFontTx/>
                <a:buChar char="-"/>
              </a:pPr>
              <a:r>
                <a:rPr lang="en-US" sz="2000" dirty="0">
                  <a:latin typeface="+mn-lt"/>
                </a:rPr>
                <a:t> CUORE could marginally see </a:t>
              </a:r>
              <a:r>
                <a:rPr lang="en-US" sz="2000" dirty="0" smtClean="0">
                  <a:latin typeface="+mn-lt"/>
                </a:rPr>
                <a:t>it, </a:t>
              </a:r>
              <a:r>
                <a:rPr lang="en-US" sz="2000" dirty="0">
                  <a:latin typeface="+mn-lt"/>
                </a:rPr>
                <a:t>but could </a:t>
              </a:r>
              <a:r>
                <a:rPr lang="en-US" sz="2000" dirty="0" smtClean="0">
                  <a:latin typeface="+mn-lt"/>
                </a:rPr>
                <a:t>clearly detect </a:t>
              </a:r>
              <a:r>
                <a:rPr lang="en-US" sz="2000" dirty="0">
                  <a:latin typeface="+mn-lt"/>
                </a:rPr>
                <a:t>it </a:t>
              </a:r>
              <a:r>
                <a:rPr lang="en-US" sz="2000" dirty="0" smtClean="0">
                  <a:latin typeface="+mn-lt"/>
                </a:rPr>
                <a:t>in </a:t>
              </a:r>
              <a:r>
                <a:rPr lang="en-US" sz="2000" baseline="30000" dirty="0" smtClean="0">
                  <a:solidFill>
                    <a:srgbClr val="009900"/>
                  </a:solidFill>
                  <a:latin typeface="+mn-lt"/>
                </a:rPr>
                <a:t>130</a:t>
              </a:r>
              <a:r>
                <a:rPr lang="en-US" sz="2000" dirty="0" smtClean="0">
                  <a:solidFill>
                    <a:srgbClr val="009900"/>
                  </a:solidFill>
                  <a:latin typeface="+mn-lt"/>
                </a:rPr>
                <a:t>Te  </a:t>
              </a:r>
              <a:r>
                <a:rPr lang="en-US" sz="2000" dirty="0" smtClean="0">
                  <a:latin typeface="+mn-lt"/>
                </a:rPr>
                <a:t>if enriched or in </a:t>
              </a:r>
              <a:r>
                <a:rPr lang="en-US" sz="2000" baseline="30000" dirty="0">
                  <a:solidFill>
                    <a:srgbClr val="009900"/>
                  </a:solidFill>
                  <a:latin typeface="+mn-lt"/>
                </a:rPr>
                <a:t>82</a:t>
              </a:r>
              <a:r>
                <a:rPr lang="en-US" sz="2000" dirty="0">
                  <a:solidFill>
                    <a:srgbClr val="009900"/>
                  </a:solidFill>
                  <a:latin typeface="+mn-lt"/>
                </a:rPr>
                <a:t>Se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smtClean="0">
                  <a:latin typeface="+mn-lt"/>
                </a:rPr>
                <a:t>/ </a:t>
              </a:r>
              <a:r>
                <a:rPr lang="en-US" sz="2000" baseline="30000" dirty="0">
                  <a:solidFill>
                    <a:srgbClr val="009900"/>
                  </a:solidFill>
                  <a:latin typeface="+mn-lt"/>
                </a:rPr>
                <a:t>116</a:t>
              </a:r>
              <a:r>
                <a:rPr lang="en-US" sz="2000" dirty="0">
                  <a:solidFill>
                    <a:srgbClr val="009900"/>
                  </a:solidFill>
                  <a:latin typeface="+mn-lt"/>
                </a:rPr>
                <a:t>Cd </a:t>
              </a:r>
              <a:r>
                <a:rPr lang="en-US" sz="2000" dirty="0" smtClean="0">
                  <a:latin typeface="+mn-lt"/>
                </a:rPr>
                <a:t>/ </a:t>
              </a:r>
              <a:r>
                <a:rPr lang="en-US" sz="2000" baseline="30000" dirty="0" smtClean="0">
                  <a:solidFill>
                    <a:srgbClr val="009900"/>
                  </a:solidFill>
                  <a:latin typeface="+mn-lt"/>
                </a:rPr>
                <a:t>100</a:t>
              </a:r>
              <a:r>
                <a:rPr lang="en-US" sz="2000" dirty="0" smtClean="0">
                  <a:solidFill>
                    <a:srgbClr val="009900"/>
                  </a:solidFill>
                  <a:latin typeface="+mn-lt"/>
                </a:rPr>
                <a:t>Mo</a:t>
              </a:r>
              <a:r>
                <a:rPr lang="en-US" sz="2000" dirty="0" smtClean="0">
                  <a:latin typeface="+mn-lt"/>
                </a:rPr>
                <a:t> if </a:t>
              </a:r>
              <a:r>
                <a:rPr lang="en-US" sz="2000" dirty="0">
                  <a:latin typeface="+mn-lt"/>
                </a:rPr>
                <a:t>upgraded to </a:t>
              </a:r>
              <a:r>
                <a:rPr lang="en-US" sz="2000" dirty="0" smtClean="0">
                  <a:latin typeface="+mn-lt"/>
                </a:rPr>
                <a:t>LUCIFER-mode</a:t>
              </a:r>
            </a:p>
            <a:p>
              <a:pPr>
                <a:buFontTx/>
                <a:buChar char="-"/>
              </a:pP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err="1" smtClean="0">
                  <a:latin typeface="+mn-lt"/>
                </a:rPr>
                <a:t>Kamland</a:t>
              </a:r>
              <a:r>
                <a:rPr lang="en-US" sz="2000" dirty="0" smtClean="0">
                  <a:latin typeface="+mn-lt"/>
                </a:rPr>
                <a:t>-ZEN and NEXT could see it in </a:t>
              </a:r>
              <a:r>
                <a:rPr lang="en-US" sz="2000" baseline="30000" dirty="0" smtClean="0">
                  <a:solidFill>
                    <a:srgbClr val="009900"/>
                  </a:solidFill>
                  <a:latin typeface="+mn-lt"/>
                </a:rPr>
                <a:t>136</a:t>
              </a:r>
              <a:r>
                <a:rPr lang="en-US" sz="2000" dirty="0" smtClean="0">
                  <a:solidFill>
                    <a:srgbClr val="009900"/>
                  </a:solidFill>
                  <a:latin typeface="+mn-lt"/>
                </a:rPr>
                <a:t>Xe</a:t>
              </a:r>
              <a:r>
                <a:rPr lang="en-US" sz="2000" dirty="0" smtClean="0">
                  <a:latin typeface="+mn-lt"/>
                </a:rPr>
                <a:t> if the background anticipations are correct</a:t>
              </a:r>
            </a:p>
            <a:p>
              <a:r>
                <a:rPr lang="en-US" sz="2000" dirty="0" smtClean="0">
                  <a:latin typeface="Arial"/>
                  <a:cs typeface="Arial"/>
                </a:rPr>
                <a:t>        → </a:t>
              </a:r>
              <a:r>
                <a:rPr lang="en-US" sz="2000" dirty="0" smtClean="0">
                  <a:latin typeface="+mn-lt"/>
                </a:rPr>
                <a:t>large scale enrichment required</a:t>
              </a:r>
            </a:p>
            <a:p>
              <a:r>
                <a:rPr lang="en-US" sz="2000" b="1" dirty="0" smtClean="0">
                  <a:solidFill>
                    <a:srgbClr val="FFC000"/>
                  </a:solidFill>
                  <a:latin typeface="+mn-lt"/>
                </a:rPr>
                <a:t>     discovery </a:t>
              </a:r>
              <a:r>
                <a:rPr lang="en-US" sz="2000" b="1" dirty="0">
                  <a:solidFill>
                    <a:srgbClr val="FFC000"/>
                  </a:solidFill>
                  <a:latin typeface="+mn-lt"/>
                </a:rPr>
                <a:t>in 3 or 4 isotopes</a:t>
              </a:r>
              <a:r>
                <a:rPr lang="en-US" sz="2000" dirty="0">
                  <a:solidFill>
                    <a:srgbClr val="FFC000"/>
                  </a:solidFill>
                  <a:latin typeface="+mn-lt"/>
                </a:rPr>
                <a:t> </a:t>
              </a:r>
              <a:r>
                <a:rPr lang="en-US" sz="2000" dirty="0">
                  <a:latin typeface="+mn-lt"/>
                </a:rPr>
                <a:t>necessary (and possible...)</a:t>
              </a:r>
            </a:p>
            <a:p>
              <a:r>
                <a:rPr lang="en-US" sz="2000" dirty="0" smtClean="0">
                  <a:latin typeface="+mn-lt"/>
                </a:rPr>
                <a:t>       to </a:t>
              </a:r>
              <a:r>
                <a:rPr lang="en-US" sz="2000" dirty="0">
                  <a:latin typeface="+mn-lt"/>
                </a:rPr>
                <a:t>confirm the observation and to improve </a:t>
              </a:r>
              <a:r>
                <a:rPr lang="it-IT" sz="2000" dirty="0">
                  <a:latin typeface="+mn-lt"/>
                  <a:sym typeface="Symbol" pitchFamily="18" charset="2"/>
                </a:rPr>
                <a:t>M</a:t>
              </a:r>
              <a:r>
                <a:rPr lang="it-IT" sz="2000" baseline="-25000" dirty="0">
                  <a:latin typeface="Symbol" pitchFamily="18" charset="2"/>
                  <a:sym typeface="Symbol" pitchFamily="18" charset="2"/>
                </a:rPr>
                <a:t>bb</a:t>
              </a:r>
              <a:r>
                <a:rPr lang="it-IT" sz="2000" dirty="0">
                  <a:latin typeface="+mn-lt"/>
                  <a:sym typeface="Symbol" pitchFamily="18" charset="2"/>
                </a:rPr>
                <a:t></a:t>
              </a:r>
              <a:r>
                <a:rPr lang="en-US" sz="2000" dirty="0">
                  <a:latin typeface="+mn-lt"/>
                </a:rPr>
                <a:t> estimate</a:t>
              </a:r>
            </a:p>
          </p:txBody>
        </p:sp>
        <p:cxnSp>
          <p:nvCxnSpPr>
            <p:cNvPr id="21" name="Elbow Connector 20"/>
            <p:cNvCxnSpPr/>
            <p:nvPr/>
          </p:nvCxnSpPr>
          <p:spPr>
            <a:xfrm rot="5400000">
              <a:off x="-792596" y="2096852"/>
              <a:ext cx="3312368" cy="360040"/>
            </a:xfrm>
            <a:prstGeom prst="bentConnector3">
              <a:avLst>
                <a:gd name="adj1" fmla="val -2582"/>
              </a:avLst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50396" y="4033530"/>
              <a:ext cx="2016224" cy="64807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81423" y="2078038"/>
            <a:ext cx="1930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</a:rPr>
              <a:t>100 - 500 meV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2711" y="3525838"/>
            <a:ext cx="1616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</a:rPr>
              <a:t>15 - 50 meV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3998" y="5141913"/>
            <a:ext cx="1343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</a:rPr>
              <a:t>2 - 5 meV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1074738"/>
            <a:ext cx="226831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+mn-lt"/>
                <a:sym typeface="Symbol" pitchFamily="18" charset="2"/>
              </a:rPr>
              <a:t>M</a:t>
            </a:r>
            <a:r>
              <a:rPr lang="it-IT" sz="2400" baseline="-25000" dirty="0" smtClean="0">
                <a:latin typeface="Symbol" pitchFamily="18" charset="2"/>
                <a:sym typeface="Symbol" pitchFamily="18" charset="2"/>
              </a:rPr>
              <a:t>bb</a:t>
            </a:r>
            <a:r>
              <a:rPr lang="it-IT" sz="2400" dirty="0" smtClean="0">
                <a:latin typeface="+mn-lt"/>
                <a:sym typeface="Symbol" pitchFamily="18" charset="2"/>
              </a:rPr>
              <a:t> range</a:t>
            </a:r>
            <a:endParaRPr lang="en-US" sz="2400" dirty="0" smtClean="0">
              <a:latin typeface="+mn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59090" y="1916832"/>
            <a:ext cx="44165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degenerate hierarchy 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+mn-lt"/>
              </a:rPr>
              <a:t>100-200 kg isotope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–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1-5 </a:t>
            </a:r>
            <a:r>
              <a:rPr lang="en-US" sz="2000" dirty="0">
                <a:solidFill>
                  <a:srgbClr val="FFC000"/>
                </a:solidFill>
                <a:latin typeface="+mn-lt"/>
              </a:rPr>
              <a:t>year scale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88079" y="3412166"/>
            <a:ext cx="55563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inverted hierarchy - atmospheric </a:t>
            </a:r>
            <a:r>
              <a:rPr lang="en-US" sz="2000" dirty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M</a:t>
            </a:r>
            <a:r>
              <a:rPr lang="en-US" sz="200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region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+mn-lt"/>
              </a:rPr>
              <a:t>1000 kg isotope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–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5-10 </a:t>
            </a:r>
            <a:r>
              <a:rPr lang="en-US" sz="2000" dirty="0">
                <a:solidFill>
                  <a:srgbClr val="FFC000"/>
                </a:solidFill>
                <a:latin typeface="+mn-lt"/>
              </a:rPr>
              <a:t>year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scale</a:t>
            </a:r>
            <a:endParaRPr lang="en-US" sz="2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40656" y="5085184"/>
            <a:ext cx="4355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direct hierarchy - solar </a:t>
            </a:r>
            <a:r>
              <a:rPr lang="en-US" sz="2000" dirty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M</a:t>
            </a:r>
            <a:r>
              <a:rPr lang="en-US" sz="2000" baseline="30000" dirty="0">
                <a:solidFill>
                  <a:schemeClr val="bg1"/>
                </a:solidFill>
                <a:latin typeface="+mn-lt"/>
              </a:rPr>
              <a:t>2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region</a:t>
            </a: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100 </a:t>
            </a:r>
            <a:r>
              <a:rPr lang="en-US" sz="2000" dirty="0">
                <a:solidFill>
                  <a:srgbClr val="FFC000"/>
                </a:solidFill>
                <a:latin typeface="+mn-lt"/>
              </a:rPr>
              <a:t>tons of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isotopes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unpredictable time scale</a:t>
            </a:r>
            <a:endParaRPr lang="en-US" sz="2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04800" y="28956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28600" y="4724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04800" y="1676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-468560" y="188640"/>
            <a:ext cx="10153128" cy="11430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4000" b="1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j-ea"/>
                <a:cs typeface="+mj-cs"/>
              </a:rPr>
              <a:t>Future scenarios (1)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3676" y="1052174"/>
            <a:ext cx="402065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Requirements and Timeline</a:t>
            </a:r>
            <a:endParaRPr lang="it-IT" sz="2400" dirty="0">
              <a:latin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3528" y="2492896"/>
            <a:ext cx="8103667" cy="3168352"/>
            <a:chOff x="323528" y="2492896"/>
            <a:chExt cx="8103667" cy="3168352"/>
          </a:xfrm>
        </p:grpSpPr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1259632" y="2492896"/>
              <a:ext cx="7167563" cy="2570167"/>
              <a:chOff x="412" y="1636"/>
              <a:chExt cx="4515" cy="1619"/>
            </a:xfrm>
          </p:grpSpPr>
          <p:sp>
            <p:nvSpPr>
              <p:cNvPr id="18" name="Text Box 22"/>
              <p:cNvSpPr txBox="1">
                <a:spLocks noChangeArrowheads="1"/>
              </p:cNvSpPr>
              <p:nvPr/>
            </p:nvSpPr>
            <p:spPr bwMode="auto">
              <a:xfrm>
                <a:off x="1142" y="1636"/>
                <a:ext cx="3785" cy="12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C000"/>
                    </a:solidFill>
                    <a:latin typeface="+mn-lt"/>
                  </a:rPr>
                  <a:t>if this range holds</a:t>
                </a:r>
                <a:r>
                  <a:rPr lang="en-US" sz="2000" dirty="0">
                    <a:latin typeface="+mn-lt"/>
                  </a:rPr>
                  <a:t>:</a:t>
                </a:r>
              </a:p>
              <a:p>
                <a:r>
                  <a:rPr lang="en-US" sz="2000" dirty="0">
                    <a:latin typeface="+mn-lt"/>
                  </a:rPr>
                  <a:t>- 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new strategies</a:t>
                </a:r>
                <a:r>
                  <a:rPr lang="en-US" sz="2000" dirty="0">
                    <a:latin typeface="+mn-lt"/>
                  </a:rPr>
                  <a:t> have to be developed</a:t>
                </a:r>
              </a:p>
              <a:p>
                <a:r>
                  <a:rPr lang="en-US" sz="2000" dirty="0">
                    <a:latin typeface="+mn-lt"/>
                  </a:rPr>
                  <a:t>- it is worthwhile to start to elaborate them now</a:t>
                </a:r>
              </a:p>
              <a:p>
                <a:r>
                  <a:rPr lang="en-US" sz="2000" dirty="0">
                    <a:latin typeface="+mn-lt"/>
                  </a:rPr>
                  <a:t>- next generation experiments are precious </a:t>
                </a:r>
              </a:p>
              <a:p>
                <a:r>
                  <a:rPr lang="en-US" sz="2000" dirty="0">
                    <a:latin typeface="+mn-lt"/>
                  </a:rPr>
                  <a:t>  for the selection of the future approaches</a:t>
                </a:r>
              </a:p>
              <a:p>
                <a:r>
                  <a:rPr lang="en-US" sz="2000" dirty="0">
                    <a:latin typeface="+mn-lt"/>
                  </a:rPr>
                  <a:t>- a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colossal 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investment in enrichment</a:t>
                </a:r>
                <a:r>
                  <a:rPr lang="en-US" sz="2000" dirty="0">
                    <a:latin typeface="+mn-lt"/>
                  </a:rPr>
                  <a:t> is </a:t>
                </a:r>
                <a:r>
                  <a:rPr lang="en-US" sz="2000" dirty="0" smtClean="0">
                    <a:latin typeface="+mn-lt"/>
                  </a:rPr>
                  <a:t>required</a:t>
                </a:r>
                <a:endParaRPr lang="en-US" sz="2000" dirty="0">
                  <a:latin typeface="+mn-lt"/>
                </a:endParaRPr>
              </a:p>
            </p:txBody>
          </p:sp>
          <p:cxnSp>
            <p:nvCxnSpPr>
              <p:cNvPr id="19" name="AutoShape 23"/>
              <p:cNvCxnSpPr>
                <a:cxnSpLocks noChangeShapeType="1"/>
              </p:cNvCxnSpPr>
              <p:nvPr/>
            </p:nvCxnSpPr>
            <p:spPr bwMode="auto">
              <a:xfrm rot="5400000">
                <a:off x="274" y="2388"/>
                <a:ext cx="1005" cy="730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rgbClr val="FFC000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20" name="Oval 19"/>
            <p:cNvSpPr/>
            <p:nvPr/>
          </p:nvSpPr>
          <p:spPr>
            <a:xfrm>
              <a:off x="323528" y="5013176"/>
              <a:ext cx="2016224" cy="64807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67744" y="44624"/>
            <a:ext cx="6448425" cy="5040560"/>
            <a:chOff x="2267744" y="44624"/>
            <a:chExt cx="6448425" cy="5040560"/>
          </a:xfrm>
        </p:grpSpPr>
        <p:grpSp>
          <p:nvGrpSpPr>
            <p:cNvPr id="25" name="Group 24"/>
            <p:cNvGrpSpPr/>
            <p:nvPr/>
          </p:nvGrpSpPr>
          <p:grpSpPr>
            <a:xfrm>
              <a:off x="2267744" y="44624"/>
              <a:ext cx="6448425" cy="4781550"/>
              <a:chOff x="1435943" y="-315416"/>
              <a:chExt cx="6448425" cy="4781550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35943" y="-315416"/>
                <a:ext cx="6448425" cy="4781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4860032" y="2915652"/>
                <a:ext cx="1875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40 tons of </a:t>
                </a:r>
                <a:r>
                  <a:rPr lang="en-GB" b="1" baseline="30000" dirty="0" smtClean="0"/>
                  <a:t>136</a:t>
                </a:r>
                <a:r>
                  <a:rPr lang="en-GB" b="1" dirty="0" smtClean="0"/>
                  <a:t>Xe</a:t>
                </a:r>
                <a:endParaRPr lang="it-IT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476786" y="520214"/>
                <a:ext cx="3844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+mn-lt"/>
                  </a:rPr>
                  <a:t>From </a:t>
                </a:r>
                <a:r>
                  <a:rPr lang="en-GB" dirty="0" err="1" smtClean="0">
                    <a:solidFill>
                      <a:srgbClr val="FF0000"/>
                    </a:solidFill>
                    <a:latin typeface="+mn-lt"/>
                  </a:rPr>
                  <a:t>Yoichiro</a:t>
                </a:r>
                <a:r>
                  <a:rPr lang="en-GB" dirty="0" smtClean="0">
                    <a:solidFill>
                      <a:srgbClr val="FF0000"/>
                    </a:solidFill>
                    <a:latin typeface="+mn-lt"/>
                  </a:rPr>
                  <a:t> Suzuki – NOW2010</a:t>
                </a:r>
                <a:endParaRPr lang="it-IT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sp>
          <p:nvSpPr>
            <p:cNvPr id="26" name="Down Arrow 25"/>
            <p:cNvSpPr/>
            <p:nvPr/>
          </p:nvSpPr>
          <p:spPr>
            <a:xfrm rot="10800000">
              <a:off x="5167488" y="4106776"/>
              <a:ext cx="484632" cy="978408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483768" y="3356694"/>
            <a:ext cx="3960813" cy="3168650"/>
            <a:chOff x="3061" y="2205"/>
            <a:chExt cx="2495" cy="1996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061" y="2205"/>
              <a:ext cx="2495" cy="19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 rot="-5400000">
              <a:off x="2662" y="2911"/>
              <a:ext cx="11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ym typeface="Symbol" pitchFamily="18" charset="2"/>
                </a:rPr>
                <a:t></a:t>
              </a:r>
              <a:r>
                <a:rPr lang="en-US" sz="2400"/>
                <a:t>M</a:t>
              </a:r>
              <a:r>
                <a:rPr lang="en-US" sz="2400" baseline="-25000">
                  <a:latin typeface="Symbol" pitchFamily="18" charset="2"/>
                </a:rPr>
                <a:t>bb</a:t>
              </a:r>
              <a:r>
                <a:rPr lang="en-US" sz="2400">
                  <a:sym typeface="Symbol" pitchFamily="18" charset="2"/>
                </a:rPr>
                <a:t> [eV]</a:t>
              </a:r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054" y="3506184"/>
            <a:ext cx="3312368" cy="296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-2124744" y="188640"/>
            <a:ext cx="9145016" cy="11430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Conclusions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31249" y="1170618"/>
            <a:ext cx="71721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2000" dirty="0">
                <a:solidFill>
                  <a:schemeClr val="accent3"/>
                </a:solidFill>
                <a:latin typeface="+mn-lt"/>
              </a:rPr>
              <a:t>Exciting times for </a:t>
            </a:r>
            <a:r>
              <a:rPr lang="en-US" sz="2000" dirty="0" smtClean="0">
                <a:solidFill>
                  <a:schemeClr val="accent3"/>
                </a:solidFill>
                <a:latin typeface="+mn-lt"/>
              </a:rPr>
              <a:t>double beta decay and neutrino </a:t>
            </a:r>
            <a:r>
              <a:rPr lang="en-US" sz="2000" dirty="0">
                <a:solidFill>
                  <a:schemeClr val="accent3"/>
                </a:solidFill>
                <a:latin typeface="+mn-lt"/>
              </a:rPr>
              <a:t>masses: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en-US" sz="2000" dirty="0">
              <a:solidFill>
                <a:schemeClr val="accent3"/>
              </a:solidFill>
              <a:latin typeface="+mn-lt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accent3"/>
                </a:solidFill>
                <a:latin typeface="+mn-lt"/>
              </a:rPr>
              <a:t>  </a:t>
            </a:r>
            <a:r>
              <a:rPr lang="en-US" sz="2000" dirty="0">
                <a:solidFill>
                  <a:srgbClr val="FFC000"/>
                </a:solidFill>
                <a:latin typeface="+mn-lt"/>
              </a:rPr>
              <a:t>degeneracy</a:t>
            </a:r>
            <a:r>
              <a:rPr lang="en-US" sz="2000" dirty="0">
                <a:solidFill>
                  <a:schemeClr val="accent3"/>
                </a:solidFill>
                <a:latin typeface="+mn-lt"/>
              </a:rPr>
              <a:t> will be deeply probed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en-US" sz="2000" dirty="0">
              <a:solidFill>
                <a:schemeClr val="accent3"/>
              </a:solidFill>
              <a:latin typeface="+mn-lt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accent3"/>
                </a:solidFill>
                <a:latin typeface="+mn-lt"/>
              </a:rPr>
              <a:t>  discovery potential in case </a:t>
            </a:r>
            <a:r>
              <a:rPr lang="en-US" sz="2000" dirty="0" smtClean="0">
                <a:solidFill>
                  <a:schemeClr val="accent3"/>
                </a:solidFill>
                <a:latin typeface="+mn-lt"/>
              </a:rPr>
              <a:t>of 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inverted </a:t>
            </a:r>
            <a:r>
              <a:rPr lang="en-US" sz="2000" dirty="0">
                <a:solidFill>
                  <a:srgbClr val="FFC000"/>
                </a:solidFill>
                <a:latin typeface="+mn-lt"/>
              </a:rPr>
              <a:t>hierarchy</a:t>
            </a:r>
          </a:p>
        </p:txBody>
      </p: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3361608" y="3847683"/>
            <a:ext cx="2361750" cy="6477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rgbClr val="FFC000"/>
                </a:solidFill>
                <a:latin typeface="+mn-lt"/>
              </a:rPr>
              <a:t>Next generation</a:t>
            </a:r>
            <a:endParaRPr lang="it-IT" b="1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3325" t="73350" r="6982" b="19090"/>
          <a:stretch>
            <a:fillRect/>
          </a:stretch>
        </p:blipFill>
        <p:spPr bwMode="auto">
          <a:xfrm>
            <a:off x="323528" y="1772816"/>
            <a:ext cx="8496944" cy="57606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331476"/>
            <a:ext cx="677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CC00"/>
                </a:solidFill>
                <a:latin typeface="+mn-lt"/>
              </a:rPr>
              <a:t>Weiszaecker’s</a:t>
            </a:r>
            <a:r>
              <a:rPr lang="en-GB" b="1" dirty="0" smtClean="0">
                <a:solidFill>
                  <a:srgbClr val="FFCC00"/>
                </a:solidFill>
                <a:latin typeface="+mn-lt"/>
              </a:rPr>
              <a:t> formula for the binding energy of a nucleus</a:t>
            </a:r>
            <a:endParaRPr lang="it-IT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84368" y="2564904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C00"/>
                </a:solidFill>
                <a:latin typeface="+mn-lt"/>
              </a:rPr>
              <a:t>Odd-odd</a:t>
            </a:r>
            <a:endParaRPr lang="it-IT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04948" y="980728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C00"/>
                </a:solidFill>
                <a:latin typeface="+mn-lt"/>
              </a:rPr>
              <a:t>Even-even</a:t>
            </a:r>
            <a:endParaRPr lang="it-IT" dirty="0">
              <a:solidFill>
                <a:srgbClr val="FFCC00"/>
              </a:solidFill>
              <a:latin typeface="+mn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7609331" y="1337065"/>
            <a:ext cx="566772" cy="64356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7532712" y="2247156"/>
            <a:ext cx="423664" cy="42366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55576" y="764704"/>
            <a:ext cx="7344816" cy="5904656"/>
            <a:chOff x="553504" y="764704"/>
            <a:chExt cx="7344816" cy="5904656"/>
          </a:xfrm>
        </p:grpSpPr>
        <p:sp>
          <p:nvSpPr>
            <p:cNvPr id="34" name="Rectangle 33"/>
            <p:cNvSpPr/>
            <p:nvPr/>
          </p:nvSpPr>
          <p:spPr>
            <a:xfrm>
              <a:off x="553504" y="2924944"/>
              <a:ext cx="7344816" cy="37444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CC00"/>
                </a:solidFill>
              </a:endParaRPr>
            </a:p>
          </p:txBody>
        </p:sp>
        <p:sp>
          <p:nvSpPr>
            <p:cNvPr id="6" name="Arc 5"/>
            <p:cNvSpPr/>
            <p:nvPr/>
          </p:nvSpPr>
          <p:spPr>
            <a:xfrm rot="5400000">
              <a:off x="2519772" y="2528900"/>
              <a:ext cx="4176464" cy="2952328"/>
            </a:xfrm>
            <a:prstGeom prst="arc">
              <a:avLst>
                <a:gd name="adj1" fmla="val 17483061"/>
                <a:gd name="adj2" fmla="val 4180792"/>
              </a:avLst>
            </a:prstGeom>
            <a:ln>
              <a:solidFill>
                <a:srgbClr val="0000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7" name="Arc 6"/>
            <p:cNvSpPr/>
            <p:nvPr/>
          </p:nvSpPr>
          <p:spPr>
            <a:xfrm rot="5400000">
              <a:off x="2591780" y="1376772"/>
              <a:ext cx="4176464" cy="2952328"/>
            </a:xfrm>
            <a:prstGeom prst="arc">
              <a:avLst>
                <a:gd name="adj1" fmla="val 18523941"/>
                <a:gd name="adj2" fmla="val 3154144"/>
              </a:avLst>
            </a:prstGeom>
            <a:ln>
              <a:solidFill>
                <a:srgbClr val="0000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657960" y="6021288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CC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82932" y="476812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CC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649848" y="5517232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CC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975020" y="479715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CC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594064" y="5445224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CC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984758" y="4711650"/>
              <a:ext cx="3456384" cy="1588"/>
            </a:xfrm>
            <a:prstGeom prst="straightConnector1">
              <a:avLst/>
            </a:prstGeom>
            <a:ln>
              <a:solidFill>
                <a:srgbClr val="00003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475656" y="3255367"/>
              <a:ext cx="110799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CC00"/>
                  </a:solidFill>
                  <a:latin typeface="+mn-lt"/>
                </a:rPr>
                <a:t>MASS</a:t>
              </a:r>
              <a:endParaRPr lang="it-IT" sz="2400" b="1" dirty="0">
                <a:solidFill>
                  <a:srgbClr val="FFCC00"/>
                </a:solidFill>
                <a:latin typeface="+mn-l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713744" y="6453336"/>
              <a:ext cx="4392488" cy="1588"/>
            </a:xfrm>
            <a:prstGeom prst="straightConnector1">
              <a:avLst/>
            </a:prstGeom>
            <a:ln>
              <a:solidFill>
                <a:srgbClr val="00003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322256" y="6165304"/>
              <a:ext cx="39786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CC00"/>
                  </a:solidFill>
                  <a:latin typeface="+mn-lt"/>
                </a:rPr>
                <a:t>Z</a:t>
              </a:r>
              <a:endParaRPr lang="it-IT" sz="2400" b="1" dirty="0">
                <a:solidFill>
                  <a:srgbClr val="FFCC00"/>
                </a:solidFill>
                <a:latin typeface="+mn-lt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865872" y="5589240"/>
              <a:ext cx="72008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995936" y="544522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CC00"/>
                  </a:solidFill>
                </a:rPr>
                <a:t>DBD</a:t>
              </a:r>
              <a:endParaRPr lang="it-IT" b="1" dirty="0">
                <a:solidFill>
                  <a:srgbClr val="FFCC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3764836" y="5056156"/>
              <a:ext cx="432048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570946" y="4797152"/>
              <a:ext cx="35298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CC00"/>
                  </a:solidFill>
                  <a:latin typeface="Symbol" pitchFamily="18" charset="2"/>
                </a:rPr>
                <a:t>b</a:t>
              </a:r>
              <a:endParaRPr lang="it-IT" sz="2400" b="1" dirty="0">
                <a:solidFill>
                  <a:srgbClr val="FFCC00"/>
                </a:solidFill>
                <a:latin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3412" y="498358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X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54104" y="5157192"/>
              <a:ext cx="12875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CC00"/>
                  </a:solidFill>
                </a:rPr>
                <a:t>Even-even</a:t>
              </a:r>
              <a:endParaRPr lang="it-IT" dirty="0">
                <a:solidFill>
                  <a:srgbClr val="FFCC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50048" y="3429000"/>
              <a:ext cx="10823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CC00"/>
                  </a:solidFill>
                </a:rPr>
                <a:t>Odd-odd</a:t>
              </a:r>
              <a:endParaRPr lang="it-IT" dirty="0">
                <a:solidFill>
                  <a:srgbClr val="FFCC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15816" y="2996952"/>
              <a:ext cx="4680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Nuclear mass as a function of Z, </a:t>
              </a:r>
            </a:p>
            <a:p>
              <a:r>
                <a:rPr lang="en-GB" dirty="0" smtClean="0">
                  <a:latin typeface="+mn-lt"/>
                </a:rPr>
                <a:t>with fixed A (even)</a:t>
              </a:r>
              <a:endParaRPr lang="it-IT" dirty="0">
                <a:latin typeface="+mn-lt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83568" y="5603192"/>
              <a:ext cx="280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360106" y="6107810"/>
              <a:ext cx="280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1453604" y="5841268"/>
              <a:ext cx="504056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41045" y="5661248"/>
              <a:ext cx="10230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CC00"/>
                  </a:solidFill>
                  <a:latin typeface="+mj-lt"/>
                </a:rPr>
                <a:t>Q-value</a:t>
              </a:r>
              <a:endParaRPr lang="it-IT" baseline="-25000" dirty="0">
                <a:solidFill>
                  <a:srgbClr val="FFCC00"/>
                </a:solidFill>
                <a:latin typeface="+mj-lt"/>
              </a:endParaRPr>
            </a:p>
          </p:txBody>
        </p:sp>
      </p:grp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35496" y="53752"/>
            <a:ext cx="8964488" cy="11430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Double Beta Decay and elementary nuclear physics</a:t>
            </a:r>
          </a:p>
          <a:p>
            <a:pPr lvl="0" algn="ctr"/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945992" y="5085184"/>
            <a:ext cx="825867" cy="873042"/>
            <a:chOff x="4945992" y="5085184"/>
            <a:chExt cx="825867" cy="873042"/>
          </a:xfrm>
        </p:grpSpPr>
        <p:cxnSp>
          <p:nvCxnSpPr>
            <p:cNvPr id="37" name="Straight Arrow Connector 36"/>
            <p:cNvCxnSpPr/>
            <p:nvPr/>
          </p:nvCxnSpPr>
          <p:spPr>
            <a:xfrm rot="10800000" flipV="1">
              <a:off x="5041460" y="5589802"/>
              <a:ext cx="711696" cy="3684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945992" y="5085184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err="1" smtClean="0">
                  <a:solidFill>
                    <a:srgbClr val="FFCC00"/>
                  </a:solidFill>
                  <a:latin typeface="Symbol" pitchFamily="18" charset="2"/>
                </a:rPr>
                <a:t>b</a:t>
              </a:r>
              <a:r>
                <a:rPr lang="en-GB" b="1" baseline="30000" dirty="0" err="1" smtClean="0">
                  <a:solidFill>
                    <a:srgbClr val="FFCC00"/>
                  </a:solidFill>
                  <a:latin typeface="Symbol" pitchFamily="18" charset="2"/>
                </a:rPr>
                <a:t>+</a:t>
              </a:r>
              <a:r>
                <a:rPr lang="en-GB" b="1" dirty="0" err="1" smtClean="0">
                  <a:solidFill>
                    <a:srgbClr val="FFCC00"/>
                  </a:solidFill>
                  <a:latin typeface="Symbol" pitchFamily="18" charset="2"/>
                </a:rPr>
                <a:t>b</a:t>
              </a:r>
              <a:r>
                <a:rPr lang="en-GB" b="1" baseline="30000" dirty="0" smtClean="0">
                  <a:solidFill>
                    <a:srgbClr val="FFCC00"/>
                  </a:solidFill>
                  <a:latin typeface="Symbol" pitchFamily="18" charset="2"/>
                </a:rPr>
                <a:t>+</a:t>
              </a:r>
              <a:endParaRPr lang="en-GB" b="1" dirty="0" smtClean="0">
                <a:solidFill>
                  <a:srgbClr val="FFCC00"/>
                </a:solidFill>
              </a:endParaRPr>
            </a:p>
            <a:p>
              <a:pPr algn="ctr"/>
              <a:r>
                <a:rPr lang="en-GB" b="1" dirty="0" smtClean="0">
                  <a:solidFill>
                    <a:srgbClr val="FFCC00"/>
                  </a:solidFill>
                </a:rPr>
                <a:t>ECEC</a:t>
              </a:r>
              <a:endParaRPr lang="it-IT" b="1" dirty="0">
                <a:solidFill>
                  <a:srgbClr val="FFCC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001" y="1442368"/>
            <a:ext cx="7274399" cy="506211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6200000">
            <a:off x="102616" y="3703437"/>
            <a:ext cx="20249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C000"/>
                </a:solidFill>
                <a:latin typeface="+mn-lt"/>
              </a:rPr>
              <a:t>Q-value [</a:t>
            </a:r>
            <a:r>
              <a:rPr lang="en-GB" sz="2000" b="1" dirty="0" err="1" smtClean="0">
                <a:solidFill>
                  <a:srgbClr val="FFC000"/>
                </a:solidFill>
                <a:latin typeface="+mn-lt"/>
              </a:rPr>
              <a:t>MeV</a:t>
            </a:r>
            <a:r>
              <a:rPr lang="en-GB" sz="2000" b="1" dirty="0" smtClean="0">
                <a:solidFill>
                  <a:srgbClr val="FFC000"/>
                </a:solidFill>
                <a:latin typeface="+mn-lt"/>
              </a:rPr>
              <a:t>]</a:t>
            </a:r>
            <a:endParaRPr lang="it-IT" sz="20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9609" y="6271220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4617017" y="6161112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C000"/>
                </a:solidFill>
                <a:latin typeface="+mn-lt"/>
              </a:rPr>
              <a:t>A</a:t>
            </a:r>
            <a:endParaRPr lang="it-IT" sz="20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2008" y="341784"/>
            <a:ext cx="8964488" cy="11430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How many nuclei in this condition?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62068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772816"/>
            <a:ext cx="77957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Introduction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Why Double Beta Decay is important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accent3"/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Challenges in front of us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</a:t>
            </a: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Technologies and experiments</a:t>
            </a:r>
            <a:endParaRPr lang="en-GB" sz="32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 Looking into the crystal ball</a:t>
            </a:r>
            <a:endParaRPr lang="it-IT" sz="32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8712" y="1641624"/>
            <a:ext cx="7389812" cy="523875"/>
            <a:chOff x="56" y="840"/>
            <a:chExt cx="4655" cy="330"/>
          </a:xfrm>
        </p:grpSpPr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336" y="868"/>
              <a:ext cx="163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oscillations do occur</a:t>
              </a:r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2965" y="867"/>
              <a:ext cx="174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neutrinos are </a:t>
              </a:r>
              <a:r>
                <a:rPr lang="en-US" sz="2000" dirty="0">
                  <a:solidFill>
                    <a:srgbClr val="FFC000"/>
                  </a:solidFill>
                  <a:latin typeface="+mn-lt"/>
                </a:rPr>
                <a:t>massive</a:t>
              </a:r>
            </a:p>
          </p:txBody>
        </p:sp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>
              <a:off x="2160" y="899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56" y="840"/>
              <a:ext cx="3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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125858" y="2335783"/>
            <a:ext cx="8885238" cy="1279525"/>
            <a:chOff x="64" y="1246"/>
            <a:chExt cx="5597" cy="806"/>
          </a:xfrm>
        </p:grpSpPr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64" y="1288"/>
              <a:ext cx="3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+mn-lt"/>
                  <a:sym typeface="Wingdings 2" pitchFamily="18" charset="2"/>
                </a:rPr>
                <a:t></a:t>
              </a:r>
              <a:endParaRPr lang="en-US" sz="2800" b="1" dirty="0">
                <a:solidFill>
                  <a:srgbClr val="FFC000"/>
                </a:solidFill>
                <a:latin typeface="+mn-lt"/>
                <a:sym typeface="Wingdings" pitchFamily="2" charset="2"/>
              </a:endParaRPr>
            </a:p>
          </p:txBody>
        </p:sp>
        <p:sp>
          <p:nvSpPr>
            <p:cNvPr id="10" name="Rectangle 34"/>
            <p:cNvSpPr>
              <a:spLocks noChangeArrowheads="1"/>
            </p:cNvSpPr>
            <p:nvPr/>
          </p:nvSpPr>
          <p:spPr bwMode="auto">
            <a:xfrm>
              <a:off x="378" y="1246"/>
              <a:ext cx="425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chemeClr val="accent2"/>
                </a:buClr>
                <a:buFont typeface="Symbol" pitchFamily="18" charset="2"/>
                <a:buNone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given the three </a:t>
              </a:r>
              <a:r>
                <a:rPr lang="en-US" sz="2000" dirty="0">
                  <a:solidFill>
                    <a:schemeClr val="bg1"/>
                  </a:solidFill>
                  <a:latin typeface="Symbol" pitchFamily="18" charset="2"/>
                </a:rPr>
                <a:t>n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 mass </a:t>
              </a:r>
              <a:r>
                <a:rPr lang="en-US" sz="2000" dirty="0" err="1">
                  <a:solidFill>
                    <a:schemeClr val="bg1"/>
                  </a:solidFill>
                  <a:latin typeface="+mn-lt"/>
                </a:rPr>
                <a:t>eigenvalues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2000" i="1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sz="2000" baseline="-25000" dirty="0">
                  <a:solidFill>
                    <a:schemeClr val="bg1"/>
                  </a:solidFill>
                  <a:latin typeface="+mn-lt"/>
                </a:rPr>
                <a:t>1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en-US" sz="2000" i="1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sz="2000" baseline="-25000" dirty="0">
                  <a:solidFill>
                    <a:schemeClr val="bg1"/>
                  </a:solidFill>
                  <a:latin typeface="+mn-lt"/>
                </a:rPr>
                <a:t>2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en-US" sz="2000" i="1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sz="2000" baseline="-25000" dirty="0">
                  <a:solidFill>
                    <a:schemeClr val="bg1"/>
                  </a:solidFill>
                  <a:latin typeface="+mn-lt"/>
                </a:rPr>
                <a:t>3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 we have </a:t>
              </a:r>
            </a:p>
            <a:p>
              <a:pPr>
                <a:buClr>
                  <a:schemeClr val="accent2"/>
                </a:buClr>
                <a:buFont typeface="Symbol" pitchFamily="18" charset="2"/>
                <a:buNone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approximate measurements of two </a:t>
              </a:r>
              <a:r>
                <a:rPr lang="en-US" sz="2000" dirty="0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en-US" sz="2000" i="1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sz="2000" baseline="-25000" dirty="0">
                  <a:solidFill>
                    <a:schemeClr val="bg1"/>
                  </a:solidFill>
                  <a:latin typeface="+mn-lt"/>
                </a:rPr>
                <a:t>ij</a:t>
              </a:r>
              <a:r>
                <a:rPr lang="en-US" sz="2000" baseline="30000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567" y="1819"/>
              <a:ext cx="17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  <a:latin typeface="Symbol" pitchFamily="18" charset="2"/>
                </a:rPr>
                <a:t>D</a:t>
              </a:r>
              <a:r>
                <a:rPr lang="en-US" i="1" dirty="0">
                  <a:solidFill>
                    <a:srgbClr val="FFC000"/>
                  </a:solidFill>
                  <a:latin typeface="+mn-lt"/>
                </a:rPr>
                <a:t>M</a:t>
              </a:r>
              <a:r>
                <a:rPr lang="en-US" baseline="-25000" dirty="0">
                  <a:solidFill>
                    <a:srgbClr val="FFC000"/>
                  </a:solidFill>
                  <a:latin typeface="+mn-lt"/>
                </a:rPr>
                <a:t>12</a:t>
              </a:r>
              <a:r>
                <a:rPr lang="en-US" baseline="30000" dirty="0">
                  <a:solidFill>
                    <a:srgbClr val="FFC000"/>
                  </a:solidFill>
                  <a:latin typeface="+mn-lt"/>
                </a:rPr>
                <a:t>2  </a:t>
              </a:r>
              <a:r>
                <a:rPr lang="en-US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~ (9 </a:t>
              </a:r>
              <a:r>
                <a:rPr lang="en-US" dirty="0" err="1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meV</a:t>
              </a:r>
              <a:r>
                <a:rPr lang="en-US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)</a:t>
              </a:r>
              <a:r>
                <a:rPr lang="en-US" baseline="30000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2</a:t>
              </a:r>
              <a:r>
                <a:rPr lang="en-US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  </a:t>
              </a:r>
              <a:r>
                <a:rPr lang="en-US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Solar</a:t>
              </a:r>
              <a:endParaRPr lang="en-US" b="1" baseline="30000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12" name="Text Box 36"/>
            <p:cNvSpPr txBox="1">
              <a:spLocks noChangeArrowheads="1"/>
            </p:cNvSpPr>
            <p:nvPr/>
          </p:nvSpPr>
          <p:spPr bwMode="auto">
            <a:xfrm>
              <a:off x="3107" y="1809"/>
              <a:ext cx="25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C000"/>
                  </a:solidFill>
                  <a:latin typeface="+mn-lt"/>
                </a:rPr>
                <a:t>|</a:t>
              </a:r>
              <a:r>
                <a:rPr lang="en-US" dirty="0">
                  <a:solidFill>
                    <a:srgbClr val="FFC000"/>
                  </a:solidFill>
                  <a:latin typeface="Symbol" pitchFamily="18" charset="2"/>
                </a:rPr>
                <a:t>D</a:t>
              </a:r>
              <a:r>
                <a:rPr lang="en-US" i="1" dirty="0">
                  <a:solidFill>
                    <a:srgbClr val="FFC000"/>
                  </a:solidFill>
                  <a:latin typeface="+mn-lt"/>
                </a:rPr>
                <a:t>M</a:t>
              </a:r>
              <a:r>
                <a:rPr lang="en-US" baseline="-25000" dirty="0">
                  <a:solidFill>
                    <a:srgbClr val="FFC000"/>
                  </a:solidFill>
                  <a:latin typeface="+mn-lt"/>
                </a:rPr>
                <a:t>23</a:t>
              </a:r>
              <a:r>
                <a:rPr lang="en-US" baseline="30000" dirty="0">
                  <a:solidFill>
                    <a:srgbClr val="FFC000"/>
                  </a:solidFill>
                  <a:latin typeface="+mn-lt"/>
                </a:rPr>
                <a:t>2</a:t>
              </a:r>
              <a:r>
                <a:rPr lang="en-US" dirty="0">
                  <a:solidFill>
                    <a:srgbClr val="FFC000"/>
                  </a:solidFill>
                  <a:latin typeface="+mn-lt"/>
                </a:rPr>
                <a:t> |</a:t>
              </a:r>
              <a:r>
                <a:rPr lang="en-US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 ~ (50 </a:t>
              </a:r>
              <a:r>
                <a:rPr lang="en-US" dirty="0" err="1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meV</a:t>
              </a:r>
              <a:r>
                <a:rPr lang="en-US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)</a:t>
              </a:r>
              <a:r>
                <a:rPr lang="en-US" baseline="30000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2     </a:t>
              </a:r>
              <a:r>
                <a:rPr lang="en-US" b="1" dirty="0">
                  <a:solidFill>
                    <a:srgbClr val="FFC000"/>
                  </a:solidFill>
                  <a:latin typeface="+mn-lt"/>
                  <a:sym typeface="Symbol" pitchFamily="18" charset="2"/>
                </a:rPr>
                <a:t>Atmospheric</a:t>
              </a:r>
              <a:endParaRPr lang="en-US" b="1" baseline="30000" dirty="0">
                <a:solidFill>
                  <a:srgbClr val="FFC000"/>
                </a:solidFill>
                <a:latin typeface="+mn-lt"/>
                <a:sym typeface="Symbol" pitchFamily="18" charset="2"/>
              </a:endParaRPr>
            </a:p>
          </p:txBody>
        </p: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3484" y="1468"/>
              <a:ext cx="126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(</a:t>
              </a:r>
              <a:r>
                <a:rPr lang="en-US" sz="1600" dirty="0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en-US" sz="1600" i="1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sz="1600" baseline="-25000" dirty="0">
                  <a:solidFill>
                    <a:schemeClr val="bg1"/>
                  </a:solidFill>
                  <a:latin typeface="+mn-lt"/>
                </a:rPr>
                <a:t>ij</a:t>
              </a:r>
              <a:r>
                <a:rPr lang="en-US" sz="1600" baseline="30000" dirty="0">
                  <a:solidFill>
                    <a:schemeClr val="bg1"/>
                  </a:solidFill>
                  <a:latin typeface="+mn-lt"/>
                </a:rPr>
                <a:t>2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+mn-lt"/>
                  <a:sym typeface="Symbol" pitchFamily="18" charset="2"/>
                </a:rPr>
                <a:t>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600" i="1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sz="1600" baseline="-25000" dirty="0">
                  <a:solidFill>
                    <a:schemeClr val="bg1"/>
                  </a:solidFill>
                  <a:latin typeface="+mn-lt"/>
                </a:rPr>
                <a:t>i</a:t>
              </a:r>
              <a:r>
                <a:rPr lang="en-US" sz="1600" baseline="30000" dirty="0">
                  <a:solidFill>
                    <a:schemeClr val="bg1"/>
                  </a:solidFill>
                  <a:latin typeface="+mn-lt"/>
                </a:rPr>
                <a:t>2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– </a:t>
              </a:r>
              <a:r>
                <a:rPr lang="en-US" sz="1600" i="1" dirty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sz="1600" baseline="-25000" dirty="0">
                  <a:solidFill>
                    <a:schemeClr val="bg1"/>
                  </a:solidFill>
                  <a:latin typeface="+mn-lt"/>
                </a:rPr>
                <a:t>j</a:t>
              </a:r>
              <a:r>
                <a:rPr lang="en-US" sz="1600" baseline="30000" dirty="0">
                  <a:solidFill>
                    <a:schemeClr val="bg1"/>
                  </a:solidFill>
                  <a:latin typeface="+mn-lt"/>
                </a:rPr>
                <a:t>2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)</a:t>
              </a:r>
              <a:r>
                <a:rPr lang="en-US" sz="1600" baseline="-25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</a:t>
              </a:r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 flipH="1">
              <a:off x="2064" y="1680"/>
              <a:ext cx="576" cy="144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>
              <a:off x="2736" y="1680"/>
              <a:ext cx="576" cy="144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6" name="Group 42"/>
          <p:cNvGrpSpPr>
            <a:grpSpLocks/>
          </p:cNvGrpSpPr>
          <p:nvPr/>
        </p:nvGrpSpPr>
        <p:grpSpPr bwMode="auto">
          <a:xfrm>
            <a:off x="179512" y="3645024"/>
            <a:ext cx="8609013" cy="3095626"/>
            <a:chOff x="88" y="1944"/>
            <a:chExt cx="5423" cy="1950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6" y="2662"/>
              <a:ext cx="3175" cy="745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</p:pic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03" y="2341"/>
              <a:ext cx="1779" cy="1553"/>
              <a:chOff x="1658" y="2784"/>
              <a:chExt cx="1779" cy="1553"/>
            </a:xfrm>
          </p:grpSpPr>
          <p:pic>
            <p:nvPicPr>
              <p:cNvPr id="27" name="Picture 1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690"/>
              <a:stretch>
                <a:fillRect/>
              </a:stretch>
            </p:blipFill>
            <p:spPr bwMode="auto">
              <a:xfrm>
                <a:off x="2163" y="2952"/>
                <a:ext cx="1158" cy="1008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1658" y="3600"/>
                <a:ext cx="391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solidFill>
                      <a:srgbClr val="FFC000"/>
                    </a:solidFill>
                    <a:latin typeface="Symbol" pitchFamily="18" charset="2"/>
                  </a:rPr>
                  <a:t>n</a:t>
                </a:r>
                <a:r>
                  <a:rPr lang="en-US" sz="4000" baseline="-25000">
                    <a:solidFill>
                      <a:srgbClr val="FFC000"/>
                    </a:solidFill>
                    <a:latin typeface="Symbol" pitchFamily="18" charset="2"/>
                  </a:rPr>
                  <a:t>1</a:t>
                </a:r>
              </a:p>
            </p:txBody>
          </p:sp>
          <p:sp>
            <p:nvSpPr>
              <p:cNvPr id="29" name="Text Box 21"/>
              <p:cNvSpPr txBox="1">
                <a:spLocks noChangeArrowheads="1"/>
              </p:cNvSpPr>
              <p:nvPr/>
            </p:nvSpPr>
            <p:spPr bwMode="auto">
              <a:xfrm>
                <a:off x="1658" y="3168"/>
                <a:ext cx="393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solidFill>
                      <a:srgbClr val="FFC000"/>
                    </a:solidFill>
                    <a:latin typeface="Symbol" pitchFamily="18" charset="2"/>
                  </a:rPr>
                  <a:t>n</a:t>
                </a:r>
                <a:r>
                  <a:rPr lang="en-US" sz="4000" baseline="-25000">
                    <a:solidFill>
                      <a:srgbClr val="FFC000"/>
                    </a:solidFill>
                    <a:latin typeface="Symbol" pitchFamily="18" charset="2"/>
                  </a:rPr>
                  <a:t>2</a:t>
                </a:r>
              </a:p>
            </p:txBody>
          </p:sp>
          <p:sp>
            <p:nvSpPr>
              <p:cNvPr id="30" name="Text Box 22"/>
              <p:cNvSpPr txBox="1">
                <a:spLocks noChangeArrowheads="1"/>
              </p:cNvSpPr>
              <p:nvPr/>
            </p:nvSpPr>
            <p:spPr bwMode="auto">
              <a:xfrm>
                <a:off x="1658" y="2784"/>
                <a:ext cx="393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FFC000"/>
                    </a:solidFill>
                    <a:latin typeface="Symbol" pitchFamily="18" charset="2"/>
                  </a:rPr>
                  <a:t>n</a:t>
                </a:r>
                <a:r>
                  <a:rPr lang="en-US" sz="4000" baseline="-25000" dirty="0">
                    <a:solidFill>
                      <a:srgbClr val="FFC000"/>
                    </a:solidFill>
                    <a:latin typeface="Symbol" pitchFamily="18" charset="2"/>
                  </a:rPr>
                  <a:t>3</a:t>
                </a:r>
              </a:p>
            </p:txBody>
          </p:sp>
          <p:sp>
            <p:nvSpPr>
              <p:cNvPr id="31" name="Text Box 23"/>
              <p:cNvSpPr txBox="1">
                <a:spLocks noChangeArrowheads="1"/>
              </p:cNvSpPr>
              <p:nvPr/>
            </p:nvSpPr>
            <p:spPr bwMode="auto">
              <a:xfrm>
                <a:off x="2090" y="3881"/>
                <a:ext cx="403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CC33"/>
                    </a:solidFill>
                    <a:latin typeface="Symbol" pitchFamily="18" charset="2"/>
                  </a:rPr>
                  <a:t>n</a:t>
                </a:r>
                <a:r>
                  <a:rPr lang="en-US" sz="4000" baseline="-25000" dirty="0">
                    <a:solidFill>
                      <a:srgbClr val="33CC33"/>
                    </a:solidFill>
                    <a:latin typeface="+mn-lt"/>
                  </a:rPr>
                  <a:t>e</a:t>
                </a:r>
              </a:p>
            </p:txBody>
          </p:sp>
          <p:sp>
            <p:nvSpPr>
              <p:cNvPr id="32" name="Text Box 24"/>
              <p:cNvSpPr txBox="1">
                <a:spLocks noChangeArrowheads="1"/>
              </p:cNvSpPr>
              <p:nvPr/>
            </p:nvSpPr>
            <p:spPr bwMode="auto">
              <a:xfrm>
                <a:off x="2579" y="3881"/>
                <a:ext cx="409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  <a:latin typeface="Symbol" pitchFamily="18" charset="2"/>
                  </a:rPr>
                  <a:t>n</a:t>
                </a:r>
                <a:r>
                  <a:rPr lang="en-US" sz="4000" baseline="-25000" dirty="0">
                    <a:solidFill>
                      <a:srgbClr val="FF0000"/>
                    </a:solidFill>
                    <a:latin typeface="Symbol" pitchFamily="18" charset="2"/>
                  </a:rPr>
                  <a:t>m</a:t>
                </a:r>
              </a:p>
            </p:txBody>
          </p:sp>
          <p:sp>
            <p:nvSpPr>
              <p:cNvPr id="33" name="Text Box 25"/>
              <p:cNvSpPr txBox="1">
                <a:spLocks noChangeArrowheads="1"/>
              </p:cNvSpPr>
              <p:nvPr/>
            </p:nvSpPr>
            <p:spPr bwMode="auto">
              <a:xfrm>
                <a:off x="3049" y="3891"/>
                <a:ext cx="388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 dirty="0" err="1">
                    <a:solidFill>
                      <a:srgbClr val="00B0F0"/>
                    </a:solidFill>
                    <a:latin typeface="Symbol" pitchFamily="18" charset="2"/>
                  </a:rPr>
                  <a:t>n</a:t>
                </a:r>
                <a:r>
                  <a:rPr lang="en-US" sz="4000" baseline="-25000" dirty="0" err="1">
                    <a:solidFill>
                      <a:srgbClr val="00B0F0"/>
                    </a:solidFill>
                    <a:latin typeface="Symbol" pitchFamily="18" charset="2"/>
                  </a:rPr>
                  <a:t>t</a:t>
                </a:r>
                <a:endParaRPr lang="en-US" sz="4000" baseline="-25000" dirty="0">
                  <a:solidFill>
                    <a:srgbClr val="00B0F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344" y="1988"/>
              <a:ext cx="418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approximate measurements and/or constraints on  </a:t>
              </a:r>
              <a:r>
                <a:rPr lang="en-US" sz="2000" i="1" dirty="0" err="1">
                  <a:solidFill>
                    <a:srgbClr val="FFC000"/>
                  </a:solidFill>
                  <a:latin typeface="+mn-lt"/>
                </a:rPr>
                <a:t>U</a:t>
              </a:r>
              <a:r>
                <a:rPr lang="en-US" sz="2000" baseline="-25000" dirty="0" err="1">
                  <a:solidFill>
                    <a:srgbClr val="FFC000"/>
                  </a:solidFill>
                  <a:latin typeface="+mn-lt"/>
                </a:rPr>
                <a:t>lj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 </a:t>
              </a: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88" y="1956"/>
              <a:ext cx="3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+mn-lt"/>
                  <a:sym typeface="Wingdings" pitchFamily="2" charset="2"/>
                </a:rPr>
                <a:t></a:t>
              </a: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4397" y="1944"/>
              <a:ext cx="107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C000"/>
                  </a:solidFill>
                  <a:latin typeface="+mn-lt"/>
                </a:rPr>
                <a:t>elements of the</a:t>
              </a:r>
            </a:p>
            <a:p>
              <a:pPr algn="ctr"/>
              <a:r>
                <a:rPr lang="en-US" sz="1600" dirty="0">
                  <a:solidFill>
                    <a:srgbClr val="FFC000"/>
                  </a:solidFill>
                  <a:latin typeface="Symbol" pitchFamily="18" charset="2"/>
                </a:rPr>
                <a:t>n</a:t>
              </a:r>
              <a:r>
                <a:rPr lang="en-US" sz="1600" dirty="0">
                  <a:solidFill>
                    <a:srgbClr val="FFC000"/>
                  </a:solidFill>
                  <a:latin typeface="+mn-lt"/>
                </a:rPr>
                <a:t> mixing matrix</a:t>
              </a:r>
              <a:endParaRPr lang="en-US" sz="1600" b="1" baseline="30000" dirty="0">
                <a:solidFill>
                  <a:srgbClr val="FFC000"/>
                </a:solidFill>
                <a:latin typeface="+mn-lt"/>
              </a:endParaRPr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5048" y="2332"/>
              <a:ext cx="0" cy="273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467544" y="620688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Info from neutrino oscillations</a:t>
            </a:r>
          </a:p>
        </p:txBody>
      </p:sp>
      <p:sp>
        <p:nvSpPr>
          <p:cNvPr id="35" name="AutoShape 9"/>
          <p:cNvSpPr>
            <a:spLocks noChangeArrowheads="1"/>
          </p:cNvSpPr>
          <p:nvPr/>
        </p:nvSpPr>
        <p:spPr bwMode="auto">
          <a:xfrm flipH="1">
            <a:off x="2886596" y="5229324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6" name="Group 61"/>
          <p:cNvGrpSpPr>
            <a:grpSpLocks/>
          </p:cNvGrpSpPr>
          <p:nvPr/>
        </p:nvGrpSpPr>
        <p:grpSpPr bwMode="auto">
          <a:xfrm>
            <a:off x="370136" y="586060"/>
            <a:ext cx="8229600" cy="6083300"/>
            <a:chOff x="342" y="3091"/>
            <a:chExt cx="5184" cy="3832"/>
          </a:xfrm>
        </p:grpSpPr>
        <p:grpSp>
          <p:nvGrpSpPr>
            <p:cNvPr id="37" name="Group 60"/>
            <p:cNvGrpSpPr>
              <a:grpSpLocks/>
            </p:cNvGrpSpPr>
            <p:nvPr/>
          </p:nvGrpSpPr>
          <p:grpSpPr bwMode="auto">
            <a:xfrm>
              <a:off x="342" y="3091"/>
              <a:ext cx="5184" cy="3832"/>
              <a:chOff x="342" y="3091"/>
              <a:chExt cx="5184" cy="3832"/>
            </a:xfrm>
          </p:grpSpPr>
          <p:pic>
            <p:nvPicPr>
              <p:cNvPr id="39" name="Picture 5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2" y="3091"/>
                <a:ext cx="5184" cy="38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40" name="Rectangle 58"/>
              <p:cNvSpPr>
                <a:spLocks noChangeArrowheads="1"/>
              </p:cNvSpPr>
              <p:nvPr/>
            </p:nvSpPr>
            <p:spPr bwMode="auto">
              <a:xfrm>
                <a:off x="4059" y="3720"/>
                <a:ext cx="318" cy="27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8" name="Text Box 57"/>
            <p:cNvSpPr txBox="1">
              <a:spLocks noChangeArrowheads="1"/>
            </p:cNvSpPr>
            <p:nvPr/>
          </p:nvSpPr>
          <p:spPr bwMode="auto">
            <a:xfrm>
              <a:off x="3982" y="3702"/>
              <a:ext cx="440" cy="231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&lt; 0.2</a:t>
              </a:r>
              <a:endParaRPr lang="it-IT" b="1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483768" y="1234132"/>
            <a:ext cx="6049796" cy="2260714"/>
            <a:chOff x="2627784" y="1297788"/>
            <a:chExt cx="6049796" cy="2260714"/>
          </a:xfrm>
        </p:grpSpPr>
        <p:pic>
          <p:nvPicPr>
            <p:cNvPr id="42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l="18986"/>
            <a:stretch>
              <a:fillRect/>
            </a:stretch>
          </p:blipFill>
          <p:spPr bwMode="auto">
            <a:xfrm>
              <a:off x="2750111" y="1297788"/>
              <a:ext cx="5927469" cy="2260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2627784" y="1340768"/>
              <a:ext cx="1447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tx2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TBM mixing</a:t>
              </a:r>
              <a:endParaRPr lang="it-IT" b="1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89856" y="2649612"/>
            <a:ext cx="8302625" cy="1141412"/>
            <a:chOff x="476" y="2907"/>
            <a:chExt cx="5230" cy="719"/>
          </a:xfrm>
        </p:grpSpPr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476" y="3135"/>
              <a:ext cx="193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3"/>
                  </a:solidFill>
                  <a:latin typeface="+mn-lt"/>
                </a:rPr>
                <a:t>neutrino mass hierarchy</a:t>
              </a:r>
            </a:p>
          </p:txBody>
        </p:sp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0" y="2907"/>
              <a:ext cx="2736" cy="719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</p:pic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2394" y="3260"/>
              <a:ext cx="528" cy="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3542" y="3121"/>
              <a:ext cx="5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+mn-lt"/>
                </a:rPr>
                <a:t>direct</a:t>
              </a: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4646" y="3125"/>
              <a:ext cx="68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+mn-lt"/>
                </a:rPr>
                <a:t>inverted</a:t>
              </a:r>
            </a:p>
          </p:txBody>
        </p: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586681" y="1751608"/>
            <a:ext cx="8089900" cy="400050"/>
            <a:chOff x="474" y="3724"/>
            <a:chExt cx="5096" cy="252"/>
          </a:xfrm>
        </p:grpSpPr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474" y="3724"/>
              <a:ext cx="22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3"/>
                  </a:solidFill>
                  <a:latin typeface="+mn-lt"/>
                </a:rPr>
                <a:t>absolute neutrino mass scale</a:t>
              </a: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3441" y="3731"/>
              <a:ext cx="212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  <a:latin typeface="+mn-lt"/>
                </a:rPr>
                <a:t>degeneracy</a:t>
              </a:r>
              <a:r>
                <a:rPr lang="en-US" sz="1600" dirty="0"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US" sz="1600" b="1" dirty="0">
                  <a:solidFill>
                    <a:schemeClr val="accent3"/>
                  </a:solidFill>
                  <a:latin typeface="+mn-lt"/>
                </a:rPr>
                <a:t>?</a:t>
              </a:r>
              <a:r>
                <a:rPr lang="en-US" sz="1600" b="1" dirty="0">
                  <a:solidFill>
                    <a:srgbClr val="FFC000"/>
                  </a:solidFill>
                  <a:latin typeface="+mn-lt"/>
                </a:rPr>
                <a:t>      </a:t>
              </a:r>
              <a:r>
                <a:rPr lang="en-US" sz="1600" b="1" dirty="0" smtClean="0">
                  <a:solidFill>
                    <a:srgbClr val="FFC000"/>
                  </a:solidFill>
                  <a:latin typeface="+mn-lt"/>
                </a:rPr>
                <a:t>(</a:t>
              </a:r>
              <a:r>
                <a:rPr lang="en-US" sz="1600" b="1" i="1" dirty="0">
                  <a:solidFill>
                    <a:srgbClr val="FFC000"/>
                  </a:solidFill>
                  <a:latin typeface="+mn-lt"/>
                </a:rPr>
                <a:t>M</a:t>
              </a:r>
              <a:r>
                <a:rPr lang="en-US" sz="1600" b="1" baseline="-25000" dirty="0">
                  <a:solidFill>
                    <a:srgbClr val="FFC000"/>
                  </a:solidFill>
                  <a:latin typeface="+mn-lt"/>
                </a:rPr>
                <a:t>1</a:t>
              </a:r>
              <a:r>
                <a:rPr lang="en-US" sz="1600" b="1" dirty="0">
                  <a:solidFill>
                    <a:srgbClr val="FFC000"/>
                  </a:solidFill>
                  <a:latin typeface="+mn-lt"/>
                </a:rPr>
                <a:t>~</a:t>
              </a:r>
              <a:r>
                <a:rPr lang="en-US" sz="1600" b="1" i="1" dirty="0">
                  <a:solidFill>
                    <a:srgbClr val="FFC000"/>
                  </a:solidFill>
                  <a:latin typeface="+mn-lt"/>
                </a:rPr>
                <a:t>M</a:t>
              </a:r>
              <a:r>
                <a:rPr lang="en-US" sz="1600" b="1" baseline="-25000" dirty="0">
                  <a:solidFill>
                    <a:srgbClr val="FFC000"/>
                  </a:solidFill>
                  <a:latin typeface="+mn-lt"/>
                </a:rPr>
                <a:t>2</a:t>
              </a:r>
              <a:r>
                <a:rPr lang="en-US" sz="1600" b="1" dirty="0">
                  <a:solidFill>
                    <a:srgbClr val="FFC000"/>
                  </a:solidFill>
                  <a:latin typeface="+mn-lt"/>
                </a:rPr>
                <a:t>~</a:t>
              </a:r>
              <a:r>
                <a:rPr lang="en-US" sz="1600" b="1" i="1" dirty="0">
                  <a:solidFill>
                    <a:srgbClr val="FFC000"/>
                  </a:solidFill>
                  <a:latin typeface="+mn-lt"/>
                </a:rPr>
                <a:t>M</a:t>
              </a:r>
              <a:r>
                <a:rPr lang="en-US" sz="1600" b="1" baseline="-25000" dirty="0">
                  <a:solidFill>
                    <a:srgbClr val="FFC000"/>
                  </a:solidFill>
                  <a:latin typeface="+mn-lt"/>
                </a:rPr>
                <a:t>3 </a:t>
              </a:r>
              <a:r>
                <a:rPr lang="en-US" sz="1600" b="1" dirty="0">
                  <a:solidFill>
                    <a:srgbClr val="FFC000"/>
                  </a:solidFill>
                  <a:latin typeface="+mn-lt"/>
                </a:rPr>
                <a:t>)</a:t>
              </a: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2760" y="3860"/>
              <a:ext cx="528" cy="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17" name="Group 34"/>
          <p:cNvGrpSpPr>
            <a:grpSpLocks/>
          </p:cNvGrpSpPr>
          <p:nvPr/>
        </p:nvGrpSpPr>
        <p:grpSpPr bwMode="auto">
          <a:xfrm>
            <a:off x="132655" y="4530328"/>
            <a:ext cx="6505575" cy="1704975"/>
            <a:chOff x="188" y="2718"/>
            <a:chExt cx="4098" cy="1074"/>
          </a:xfrm>
        </p:grpSpPr>
        <p:grpSp>
          <p:nvGrpSpPr>
            <p:cNvPr id="18" name="Group 7"/>
            <p:cNvGrpSpPr>
              <a:grpSpLocks/>
            </p:cNvGrpSpPr>
            <p:nvPr/>
          </p:nvGrpSpPr>
          <p:grpSpPr bwMode="auto">
            <a:xfrm>
              <a:off x="188" y="2718"/>
              <a:ext cx="3632" cy="330"/>
              <a:chOff x="85" y="3935"/>
              <a:chExt cx="3632" cy="330"/>
            </a:xfrm>
          </p:grpSpPr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345" y="3974"/>
                <a:ext cx="337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C000"/>
                    </a:solidFill>
                    <a:latin typeface="+mn-lt"/>
                  </a:rPr>
                  <a:t>DIRAC</a:t>
                </a:r>
                <a:r>
                  <a:rPr lang="en-US" sz="2000" dirty="0">
                    <a:solidFill>
                      <a:schemeClr val="accent3"/>
                    </a:solidFill>
                    <a:latin typeface="+mn-lt"/>
                  </a:rPr>
                  <a:t> or </a:t>
                </a:r>
                <a:r>
                  <a:rPr lang="en-US" sz="2000" dirty="0">
                    <a:solidFill>
                      <a:srgbClr val="FFC000"/>
                    </a:solidFill>
                    <a:latin typeface="+mn-lt"/>
                  </a:rPr>
                  <a:t>MAJORANA</a:t>
                </a:r>
                <a:r>
                  <a:rPr lang="en-US" sz="2000" dirty="0">
                    <a:solidFill>
                      <a:schemeClr val="accent3"/>
                    </a:solidFill>
                    <a:latin typeface="+mn-lt"/>
                  </a:rPr>
                  <a:t> nature of neutrinos</a:t>
                </a:r>
              </a:p>
            </p:txBody>
          </p:sp>
          <p:sp>
            <p:nvSpPr>
              <p:cNvPr id="29" name="Text Box 9"/>
              <p:cNvSpPr txBox="1">
                <a:spLocks noChangeArrowheads="1"/>
              </p:cNvSpPr>
              <p:nvPr/>
            </p:nvSpPr>
            <p:spPr bwMode="auto">
              <a:xfrm>
                <a:off x="85" y="3935"/>
                <a:ext cx="31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C000"/>
                    </a:solidFill>
                    <a:latin typeface="+mn-lt"/>
                    <a:sym typeface="Wingdings" pitchFamily="2" charset="2"/>
                  </a:rPr>
                  <a:t></a:t>
                </a:r>
              </a:p>
            </p:txBody>
          </p:sp>
        </p:grpSp>
        <p:grpSp>
          <p:nvGrpSpPr>
            <p:cNvPr id="19" name="Group 30"/>
            <p:cNvGrpSpPr>
              <a:grpSpLocks/>
            </p:cNvGrpSpPr>
            <p:nvPr/>
          </p:nvGrpSpPr>
          <p:grpSpPr bwMode="auto">
            <a:xfrm>
              <a:off x="1391" y="3383"/>
              <a:ext cx="724" cy="407"/>
              <a:chOff x="1391" y="3199"/>
              <a:chExt cx="724" cy="407"/>
            </a:xfrm>
          </p:grpSpPr>
          <p:sp>
            <p:nvSpPr>
              <p:cNvPr id="26" name="Text Box 27"/>
              <p:cNvSpPr txBox="1">
                <a:spLocks noChangeArrowheads="1"/>
              </p:cNvSpPr>
              <p:nvPr/>
            </p:nvSpPr>
            <p:spPr bwMode="auto">
              <a:xfrm>
                <a:off x="1391" y="3199"/>
                <a:ext cx="724" cy="407"/>
              </a:xfrm>
              <a:prstGeom prst="rect">
                <a:avLst/>
              </a:prstGeom>
              <a:solidFill>
                <a:schemeClr val="accent3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>
                    <a:latin typeface="Symbol" pitchFamily="18" charset="2"/>
                    <a:sym typeface="Symbol" pitchFamily="18" charset="2"/>
                  </a:rPr>
                  <a:t>n  n</a:t>
                </a:r>
              </a:p>
            </p:txBody>
          </p:sp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>
                <a:off x="1919" y="3312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>
                  <a:solidFill>
                    <a:schemeClr val="accent3"/>
                  </a:solidFill>
                  <a:latin typeface="+mn-lt"/>
                </a:endParaRPr>
              </a:p>
            </p:txBody>
          </p:sp>
        </p:grp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3410" y="3385"/>
              <a:ext cx="876" cy="407"/>
              <a:chOff x="2639" y="3194"/>
              <a:chExt cx="876" cy="407"/>
            </a:xfrm>
          </p:grpSpPr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2639" y="3194"/>
                <a:ext cx="876" cy="407"/>
              </a:xfrm>
              <a:prstGeom prst="rect">
                <a:avLst/>
              </a:prstGeom>
              <a:solidFill>
                <a:schemeClr val="accent3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>
                    <a:latin typeface="Symbol" pitchFamily="18" charset="2"/>
                    <a:sym typeface="Symbol" pitchFamily="18" charset="2"/>
                  </a:rPr>
                  <a:t>n  n</a:t>
                </a:r>
              </a:p>
            </p:txBody>
          </p:sp>
          <p:sp>
            <p:nvSpPr>
              <p:cNvPr id="25" name="Line 29"/>
              <p:cNvSpPr>
                <a:spLocks noChangeShapeType="1"/>
              </p:cNvSpPr>
              <p:nvPr/>
            </p:nvSpPr>
            <p:spPr bwMode="auto">
              <a:xfrm>
                <a:off x="3243" y="3284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>
                  <a:solidFill>
                    <a:schemeClr val="accent3"/>
                  </a:solidFill>
                  <a:latin typeface="+mn-lt"/>
                </a:endParaRPr>
              </a:p>
            </p:txBody>
          </p:sp>
        </p:grp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>
              <a:off x="829" y="2994"/>
              <a:ext cx="499" cy="363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23" name="Line 33"/>
            <p:cNvSpPr>
              <a:spLocks noChangeShapeType="1"/>
            </p:cNvSpPr>
            <p:nvPr/>
          </p:nvSpPr>
          <p:spPr bwMode="auto">
            <a:xfrm>
              <a:off x="1882" y="2976"/>
              <a:ext cx="1452" cy="454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>
                <a:solidFill>
                  <a:schemeClr val="accent3"/>
                </a:solidFill>
                <a:latin typeface="+mn-lt"/>
              </a:endParaRPr>
            </a:p>
          </p:txBody>
        </p:sp>
      </p:grp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67544" y="332656"/>
            <a:ext cx="82044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What oscillations don’t tell us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07504" y="1706389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+mn-lt"/>
                <a:sym typeface="Wingdings" pitchFamily="2" charset="2"/>
              </a:rPr>
              <a:t>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19435" y="2975744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+mn-lt"/>
                <a:sym typeface="Wingdings" pitchFamily="2" charset="2"/>
              </a:rPr>
              <a:t>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11882</TotalTime>
  <Words>3416</Words>
  <Application>Microsoft Office PowerPoint</Application>
  <PresentationFormat>Affichage à l'écran (4:3)</PresentationFormat>
  <Paragraphs>641</Paragraphs>
  <Slides>42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Struttura predefinita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Università Milano-bicocca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direct measurements of the neutrino mass?</dc:title>
  <dc:creator>Andrea Giuliani</dc:creator>
  <cp:lastModifiedBy>Andrea</cp:lastModifiedBy>
  <cp:revision>252</cp:revision>
  <dcterms:created xsi:type="dcterms:W3CDTF">2003-07-11T08:21:45Z</dcterms:created>
  <dcterms:modified xsi:type="dcterms:W3CDTF">2011-12-05T07:11:26Z</dcterms:modified>
</cp:coreProperties>
</file>