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6" r:id="rId10"/>
    <p:sldId id="260" r:id="rId11"/>
    <p:sldId id="265" r:id="rId12"/>
    <p:sldId id="268" r:id="rId13"/>
    <p:sldId id="269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0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49"/>
  </p:normalViewPr>
  <p:slideViewPr>
    <p:cSldViewPr snapToGrid="0">
      <p:cViewPr varScale="1">
        <p:scale>
          <a:sx n="165" d="100"/>
          <a:sy n="165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genda.infn.it/event/43477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google.com/document/d/1ZQgrMZBZCu8d5Q8BF8n8WbQuY5jJHGH3/edit?usp=sharing&amp;ouid=111898204022568399126&amp;rtpof=true&amp;sd=tru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nda.supercomputing-icsc.it/event/2/timetable/#all.detail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Ma2BkB_CV5Q0QIqWZ9vpDeWWVdRkA6n3UdwcTsVOaw/edit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web of dots connected">
            <a:extLst>
              <a:ext uri="{FF2B5EF4-FFF2-40B4-BE49-F238E27FC236}">
                <a16:creationId xmlns:a16="http://schemas.microsoft.com/office/drawing/2014/main" id="{0BECC182-6E45-2498-3FBA-6B781FEB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4" r="1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27" name="Freeform: Shape 12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9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4FDCC-6A4D-231C-8B89-5B3411B86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743" y="1122363"/>
            <a:ext cx="6458556" cy="23876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</a:t>
            </a:r>
            <a:r>
              <a:rPr lang="en-IT" dirty="0"/>
              <a:t>ews Ottobre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C5556-6B83-938E-660F-94FB202F3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743" y="3602038"/>
            <a:ext cx="6458556" cy="1655762"/>
          </a:xfrm>
        </p:spPr>
        <p:txBody>
          <a:bodyPr>
            <a:normAutofit/>
          </a:bodyPr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44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DA97-4CFF-7E8A-BD16-E8A996CC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Avanzamento scientifico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5C6F3-061C-544D-6B53-77A9B684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48" y="1883347"/>
            <a:ext cx="10352904" cy="46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FA96-4082-F7E8-FF92-3B395A4C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</a:t>
            </a:r>
            <a:r>
              <a:rPr lang="en-IT" dirty="0"/>
              <a:t>poke2: sulla carta fra quelli messi meglio!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3DA5-9467-A1B0-9455-ABF4D466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2" y="1883346"/>
            <a:ext cx="11480684" cy="497465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D53C0E-E48D-09BE-E2CD-99CA3C571F06}"/>
              </a:ext>
            </a:extLst>
          </p:cNvPr>
          <p:cNvSpPr/>
          <p:nvPr/>
        </p:nvSpPr>
        <p:spPr>
          <a:xfrm>
            <a:off x="2916195" y="4831492"/>
            <a:ext cx="1334529" cy="1468724"/>
          </a:xfrm>
          <a:prstGeom prst="roundRect">
            <a:avLst/>
          </a:prstGeom>
          <a:solidFill>
            <a:srgbClr val="B7D5AF">
              <a:alpha val="4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397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996D-D12E-1C91-DE3F-F6913BB8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7887"/>
            <a:ext cx="10972800" cy="1325563"/>
          </a:xfrm>
        </p:spPr>
        <p:txBody>
          <a:bodyPr/>
          <a:lstStyle/>
          <a:p>
            <a:r>
              <a:rPr lang="en-IT" dirty="0"/>
              <a:t>Risorse RAC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C7060-4639-9EBA-5468-AD4131C4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0224"/>
            <a:ext cx="12317891" cy="1645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B7E46-7F30-46A6-2A81-48B7CEA2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57" y="1393500"/>
            <a:ext cx="5796899" cy="365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DC211-BE39-401B-0B69-01791AAB1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83" y="1680519"/>
            <a:ext cx="5500785" cy="34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53946-028B-59D6-B74E-D1A1F685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8" y="642552"/>
            <a:ext cx="11880402" cy="58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F1FA-919F-CA78-8381-951F17F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T" dirty="0"/>
              <a:t>Veniamo a noi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01C2-6653-37F2-4439-164ECF855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11582400" cy="403653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IT" dirty="0"/>
              <a:t>rossime scadenze: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IT" dirty="0"/>
              <a:t>MS9 finisce a fine Ottobre 2024 </a:t>
            </a:r>
            <a:r>
              <a:rPr lang="en-IT" dirty="0">
                <a:sym typeface="Wingdings" pitchFamily="2" charset="2"/>
              </a:rPr>
              <a:t> report all’Hub entro il 20 Novembre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Piano di azione con I WP Leader; reunion </a:t>
            </a:r>
            <a:r>
              <a:rPr lang="en-US" dirty="0" err="1">
                <a:sym typeface="Wingdings" pitchFamily="2" charset="2"/>
              </a:rPr>
              <a:t>settimana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prossima</a:t>
            </a:r>
            <a:endParaRPr lang="en-US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Fino a MS8 </a:t>
            </a:r>
            <a:r>
              <a:rPr lang="en-US" dirty="0" err="1">
                <a:sym typeface="Wingdings" pitchFamily="2" charset="2"/>
              </a:rPr>
              <a:t>tutto</a:t>
            </a:r>
            <a:r>
              <a:rPr lang="en-US" dirty="0">
                <a:sym typeface="Wingdings" pitchFamily="2" charset="2"/>
              </a:rPr>
              <a:t> “sotto </a:t>
            </a:r>
            <a:r>
              <a:rPr lang="en-US" dirty="0" err="1">
                <a:sym typeface="Wingdings" pitchFamily="2" charset="2"/>
              </a:rPr>
              <a:t>controllo</a:t>
            </a:r>
            <a:r>
              <a:rPr lang="en-US" dirty="0">
                <a:sym typeface="Wingdings" pitchFamily="2" charset="2"/>
              </a:rPr>
              <a:t>”: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98% </a:t>
            </a:r>
            <a:r>
              <a:rPr lang="en-US" dirty="0" err="1">
                <a:sym typeface="Wingdings" pitchFamily="2" charset="2"/>
              </a:rPr>
              <a:t>dei</a:t>
            </a:r>
            <a:r>
              <a:rPr lang="en-US" dirty="0">
                <a:sym typeface="Wingdings" pitchFamily="2" charset="2"/>
              </a:rPr>
              <a:t> Targe </a:t>
            </a:r>
            <a:r>
              <a:rPr lang="en-US" dirty="0" err="1">
                <a:sym typeface="Wingdings" pitchFamily="2" charset="2"/>
              </a:rPr>
              <a:t>rispettati</a:t>
            </a:r>
            <a:r>
              <a:rPr lang="en-US" dirty="0">
                <a:sym typeface="Wingdings" pitchFamily="2" charset="2"/>
              </a:rPr>
              <a:t> – il 2% </a:t>
            </a:r>
            <a:r>
              <a:rPr lang="en-US" dirty="0" err="1">
                <a:sym typeface="Wingdings" pitchFamily="2" charset="2"/>
              </a:rPr>
              <a:t>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riferisce</a:t>
            </a:r>
            <a:r>
              <a:rPr lang="en-US" dirty="0">
                <a:sym typeface="Wingdings" pitchFamily="2" charset="2"/>
              </a:rPr>
              <a:t> a Target </a:t>
            </a:r>
            <a:r>
              <a:rPr lang="en-US" dirty="0" err="1">
                <a:sym typeface="Wingdings" pitchFamily="2" charset="2"/>
              </a:rPr>
              <a:t>spostati</a:t>
            </a:r>
            <a:r>
              <a:rPr lang="en-US" dirty="0">
                <a:sym typeface="Wingdings" pitchFamily="2" charset="2"/>
              </a:rPr>
              <a:t> per </a:t>
            </a:r>
            <a:r>
              <a:rPr lang="en-US" dirty="0" err="1">
                <a:sym typeface="Wingdings" pitchFamily="2" charset="2"/>
              </a:rPr>
              <a:t>situazioni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fuori</a:t>
            </a:r>
            <a:r>
              <a:rPr lang="en-US" dirty="0">
                <a:sym typeface="Wingdings" pitchFamily="2" charset="2"/>
              </a:rPr>
              <a:t> dal nostro </a:t>
            </a:r>
            <a:r>
              <a:rPr lang="en-US" dirty="0" err="1">
                <a:sym typeface="Wingdings" pitchFamily="2" charset="2"/>
              </a:rPr>
              <a:t>controllo</a:t>
            </a:r>
            <a:r>
              <a:rPr lang="en-US" dirty="0">
                <a:sym typeface="Wingdings" pitchFamily="2" charset="2"/>
              </a:rPr>
              <a:t> (per </a:t>
            </a:r>
            <a:r>
              <a:rPr lang="en-US" dirty="0" err="1">
                <a:sym typeface="Wingdings" pitchFamily="2" charset="2"/>
              </a:rPr>
              <a:t>esempio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ritardo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nella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aggiudicazione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delle</a:t>
            </a:r>
            <a:r>
              <a:rPr lang="en-US" dirty="0">
                <a:sym typeface="Wingdings" pitchFamily="2" charset="2"/>
              </a:rPr>
              <a:t> Open Calls o </a:t>
            </a:r>
            <a:r>
              <a:rPr lang="en-US" dirty="0" err="1">
                <a:sym typeface="Wingdings" pitchFamily="2" charset="2"/>
              </a:rPr>
              <a:t>ritardi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nel</a:t>
            </a:r>
            <a:r>
              <a:rPr lang="en-US" dirty="0">
                <a:sym typeface="Wingdings" pitchFamily="2" charset="2"/>
              </a:rPr>
              <a:t> procurement di hardware)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KPI per </a:t>
            </a:r>
            <a:r>
              <a:rPr lang="en-US" dirty="0" err="1">
                <a:sym typeface="Wingdings" pitchFamily="2" charset="2"/>
              </a:rPr>
              <a:t>pubblicazioni</a:t>
            </a:r>
            <a:r>
              <a:rPr lang="en-US" dirty="0">
                <a:sym typeface="Wingdings" pitchFamily="2" charset="2"/>
              </a:rPr>
              <a:t> e talk: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340 </a:t>
            </a:r>
            <a:r>
              <a:rPr lang="en-US" dirty="0" err="1">
                <a:sym typeface="Wingdings" pitchFamily="2" charset="2"/>
              </a:rPr>
              <a:t>pubblicazioni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aiuta</a:t>
            </a:r>
            <a:r>
              <a:rPr lang="en-US" dirty="0">
                <a:sym typeface="Wingdings" pitchFamily="2" charset="2"/>
              </a:rPr>
              <a:t> molto </a:t>
            </a:r>
            <a:r>
              <a:rPr lang="en-US" dirty="0" err="1">
                <a:sym typeface="Wingdings" pitchFamily="2" charset="2"/>
              </a:rPr>
              <a:t>l’essere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citati</a:t>
            </a:r>
            <a:r>
              <a:rPr lang="en-US" dirty="0">
                <a:sym typeface="Wingdings" pitchFamily="2" charset="2"/>
              </a:rPr>
              <a:t> in </a:t>
            </a:r>
            <a:r>
              <a:rPr lang="en-US" dirty="0" err="1">
                <a:sym typeface="Wingdings" pitchFamily="2" charset="2"/>
              </a:rPr>
              <a:t>ogni</a:t>
            </a:r>
            <a:r>
              <a:rPr lang="en-US" dirty="0">
                <a:sym typeface="Wingdings" pitchFamily="2" charset="2"/>
              </a:rPr>
              <a:t> paper LHC; </a:t>
            </a:r>
            <a:r>
              <a:rPr lang="en-US" dirty="0" err="1">
                <a:sym typeface="Wingdings" pitchFamily="2" charset="2"/>
              </a:rPr>
              <a:t>adesso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anche</a:t>
            </a:r>
            <a:r>
              <a:rPr lang="en-US" dirty="0">
                <a:sym typeface="Wingdings" pitchFamily="2" charset="2"/>
              </a:rPr>
              <a:t> Virg; </a:t>
            </a:r>
            <a:r>
              <a:rPr lang="en-US" dirty="0" err="1">
                <a:sym typeface="Wingdings" pitchFamily="2" charset="2"/>
              </a:rPr>
              <a:t>DuNE</a:t>
            </a:r>
            <a:r>
              <a:rPr lang="en-US" dirty="0">
                <a:sym typeface="Wingdings" pitchFamily="2" charset="2"/>
              </a:rPr>
              <a:t>?)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100 talks a </a:t>
            </a:r>
            <a:r>
              <a:rPr lang="en-US" dirty="0" err="1">
                <a:sym typeface="Wingdings" pitchFamily="2" charset="2"/>
              </a:rPr>
              <a:t>conferenze</a:t>
            </a:r>
            <a:endParaRPr lang="en-US" dirty="0">
              <a:sym typeface="Wingdings" pitchFamily="2" charset="2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Numeri &gt;&gt; </a:t>
            </a:r>
            <a:r>
              <a:rPr lang="en-US" dirty="0" err="1">
                <a:sym typeface="Wingdings" pitchFamily="2" charset="2"/>
              </a:rPr>
              <a:t>degli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altri</a:t>
            </a:r>
            <a:r>
              <a:rPr lang="en-US" dirty="0">
                <a:sym typeface="Wingdings" pitchFamily="2" charset="2"/>
              </a:rPr>
              <a:t> spokes … tanto </a:t>
            </a:r>
            <a:r>
              <a:rPr lang="en-US" dirty="0" err="1">
                <a:sym typeface="Wingdings" pitchFamily="2" charset="2"/>
              </a:rPr>
              <a:t>che</a:t>
            </a:r>
            <a:r>
              <a:rPr lang="en-US" dirty="0">
                <a:sym typeface="Wingdings" pitchFamily="2" charset="2"/>
              </a:rPr>
              <a:t> ci </a:t>
            </a:r>
            <a:r>
              <a:rPr lang="en-US" dirty="0" err="1">
                <a:sym typeface="Wingdings" pitchFamily="2" charset="2"/>
              </a:rPr>
              <a:t>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chiede</a:t>
            </a:r>
            <a:r>
              <a:rPr lang="en-US" dirty="0">
                <a:sym typeface="Wingdings" pitchFamily="2" charset="2"/>
              </a:rPr>
              <a:t> se </a:t>
            </a:r>
            <a:r>
              <a:rPr lang="en-US" dirty="0" err="1">
                <a:sym typeface="Wingdings" pitchFamily="2" charset="2"/>
              </a:rPr>
              <a:t>possa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diventare</a:t>
            </a:r>
            <a:r>
              <a:rPr lang="en-US" dirty="0">
                <a:sym typeface="Wingdings" pitchFamily="2" charset="2"/>
              </a:rPr>
              <a:t> un </a:t>
            </a:r>
            <a:r>
              <a:rPr lang="en-US" dirty="0" err="1">
                <a:sym typeface="Wingdings" pitchFamily="2" charset="2"/>
              </a:rPr>
              <a:t>problema</a:t>
            </a:r>
            <a:endParaRPr lang="en-US" dirty="0">
              <a:sym typeface="Wingdings" pitchFamily="2" charset="2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Unico report </a:t>
            </a:r>
            <a:r>
              <a:rPr lang="en-US" dirty="0" err="1">
                <a:sym typeface="Wingdings" pitchFamily="2" charset="2"/>
              </a:rPr>
              <a:t>ricevuto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fino</a:t>
            </a:r>
            <a:r>
              <a:rPr lang="en-US" dirty="0">
                <a:sym typeface="Wingdings" pitchFamily="2" charset="2"/>
              </a:rPr>
              <a:t> ad </a:t>
            </a:r>
            <a:r>
              <a:rPr lang="en-US" dirty="0" err="1">
                <a:sym typeface="Wingdings" pitchFamily="2" charset="2"/>
              </a:rPr>
              <a:t>ora</a:t>
            </a:r>
            <a:r>
              <a:rPr lang="en-US" dirty="0">
                <a:sym typeface="Wingdings" pitchFamily="2" charset="2"/>
              </a:rPr>
              <a:t>, dice per Spoke 2: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Spoke 2 – Milestone being pursued, with key activities planned / under way and ongoing work on 19 active flagship projects and 7 innovation projects (exceeding expectations).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B5AAF-C0EE-EA4F-E6FB-DDB1AC95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43" y="0"/>
            <a:ext cx="4431957" cy="22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6B58-EFAA-F6E6-6CF4-CB7D8067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R</a:t>
            </a:r>
            <a:r>
              <a:rPr lang="en-GB" dirty="0"/>
              <a:t>e</a:t>
            </a:r>
            <a:r>
              <a:rPr lang="en-IT" dirty="0"/>
              <a:t>stensione e </a:t>
            </a:r>
            <a:br>
              <a:rPr lang="en-IT" dirty="0"/>
            </a:br>
            <a:r>
              <a:rPr lang="en-IT" dirty="0"/>
              <a:t>rimodulazione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DB3E-7053-BE26-D41C-AF51C153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4604951" cy="403653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IT" dirty="0"/>
              <a:t>stensione a 31/12/2025 richiesta dal CN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Risposta “criptica” ottenuta il 18/09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IT" dirty="0"/>
              <a:t>nizialmente si pensava che fosse un’estensione al 28/02/2026, ma sembra adesso di capire che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IT" dirty="0"/>
              <a:t>stensione a 31/12/2025 (ultima data per “spese”)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ali spese possono poi essere trasmesse a ministero entro il 28/03/2026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IT" dirty="0"/>
              <a:t>nestamente, partita NON chiusa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96381-595B-7344-EAB9-92D63FFA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02" y="-4125"/>
            <a:ext cx="684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6AB3-8D5E-8CDA-7875-E23F69D1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 ogni caso: rimodulazione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D80-C95C-F953-DCE4-02C9BB73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IT" dirty="0"/>
              <a:t>eecsasrio riformulare il programma / le spese su 40 mesi e non su 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IT" dirty="0"/>
              <a:t>ichiesta per lunedi’ prossimo arrivata agli ENTI (tranne che a noi di INFN/Spoke2, no comment) di rimodulare le spese MS10 [Nov24-Aug25] in una MS10 [Nov24-Aug25]  euna nuova MS11 [Set2025-Dic2025]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IT" dirty="0"/>
              <a:t>vviamente a parita’ di cifre totali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IT" dirty="0"/>
              <a:t>n teoria la question non e’ di pertinenza dello spoke 2, perch’ avviene a livello di partner di ICSC; pero’ se avete dubbi chiedete pure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IT" dirty="0"/>
              <a:t>mmesso che sappiamo rispondere, perche’ come detto sopra “ci erano dimenticati di dircelo”(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8082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5897-1FDE-4F3A-49D3-601ACB47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Open calls / Bandi a Cascata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2925-89BE-5C7D-F60D-8C8F66BB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5486400" cy="40365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Exec summary: “mamma che fatica”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Bandi di Spoke 2 aggiudicati a Luglio, con partenza 1 Settembre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Q</a:t>
            </a:r>
            <a:r>
              <a:rPr lang="en-IT" dirty="0"/>
              <a:t>uindi porgetti di 12 mesi, a meno di richiesta di estensione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en-IT" dirty="0"/>
              <a:t>ick off scientifica la settimana scorsa: </a:t>
            </a:r>
            <a:r>
              <a:rPr lang="en-IT" dirty="0">
                <a:hlinkClick r:id="rId2"/>
              </a:rPr>
              <a:t>qui</a:t>
            </a:r>
            <a:endParaRPr lang="en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Kick off amministrativo sara’ gestito da INFN direttamente, a breve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47EB3E-AEDB-B24C-C8AF-9A00E019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17" y="2106204"/>
            <a:ext cx="6157783" cy="45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4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DD28-06DA-58E3-0836-067AEC39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94" y="0"/>
            <a:ext cx="11866605" cy="6487297"/>
          </a:xfrm>
        </p:spPr>
        <p:txBody>
          <a:bodyPr>
            <a:normAutofit fontScale="92500"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666666"/>
              </a:solidFill>
              <a:effectLst/>
              <a:latin typeface="Proxima Nova" panose="02000506030000020004" pitchFamily="2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Coma da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istruzioni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: “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Ciascun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progetto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finanziato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dai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bandi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a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cascata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dovrà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sottomettere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i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report di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avanzamento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scientifico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(…).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L’attività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di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valutazione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dei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report di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avanzamento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è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di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competenza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degli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Spoke. Lo Spoke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può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nominare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un </a:t>
            </a:r>
            <a:r>
              <a:rPr lang="en-GB" sz="1800" b="1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comitato</a:t>
            </a:r>
            <a:r>
              <a:rPr lang="en-GB" sz="1800" b="1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di </a:t>
            </a:r>
            <a:r>
              <a:rPr lang="en-GB" sz="1800" b="1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valutazione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interno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al CN (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n.d.r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.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consigliato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) o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esterno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che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deve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produrre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un report di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valutazione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1" u="none" strike="noStrike" dirty="0" err="1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scritto</a:t>
            </a:r>
            <a:r>
              <a:rPr lang="en-GB" sz="1800" b="0" i="1" u="none" strike="noStrike" dirty="0">
                <a:solidFill>
                  <a:srgbClr val="1155CC"/>
                </a:solidFill>
                <a:effectLst/>
                <a:latin typeface="Proxima Nova" panose="02000506030000020004" pitchFamily="2" charset="0"/>
              </a:rPr>
              <a:t>.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”</a:t>
            </a:r>
            <a:endParaRPr lang="en-GB" sz="16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I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vincitori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devono</a:t>
            </a:r>
            <a:r>
              <a:rPr lang="en-GB" sz="1800" b="1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produrre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report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scientifici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come da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gantt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(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che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possiamo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rivalutare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alla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vista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delle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nuove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tempistiche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),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compresi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di “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documentazione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a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comprova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” -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forse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necessari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anche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piccoli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report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bimestrali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sulla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piattaforma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atWork</a:t>
            </a:r>
            <a:endParaRPr lang="en-GB" sz="1800" b="0" i="0" u="none" strike="noStrike" dirty="0">
              <a:solidFill>
                <a:srgbClr val="666666"/>
              </a:solidFill>
              <a:effectLst/>
              <a:latin typeface="Proxima Nov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rgbClr val="666666"/>
                </a:solidFill>
                <a:latin typeface="Proxima Nova" panose="02000506030000020004" pitchFamily="2" charset="0"/>
              </a:rPr>
              <a:t>Q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uesto</a:t>
            </a:r>
            <a:r>
              <a:rPr lang="en-GB" sz="1800" b="1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comitato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(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nella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pratica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una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persona per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ogni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progetto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) valuta il report e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realizza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un piccolo report (poche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righe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e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una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valutazione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finale POSITIVE / PARTIALLY POSITIVE / NEGATIVE) - template </a:t>
            </a:r>
            <a:r>
              <a:rPr lang="en-GB" sz="1800" b="0" i="0" u="sng" strike="noStrike" dirty="0">
                <a:solidFill>
                  <a:srgbClr val="1C3AA9"/>
                </a:solidFill>
                <a:effectLst/>
                <a:latin typeface="Proxima Nova" panose="02000506030000020004" pitchFamily="2" charset="0"/>
                <a:hlinkClick r:id="rId2"/>
              </a:rPr>
              <a:t>qui</a:t>
            </a:r>
            <a:endParaRPr lang="en-GB" sz="1800" b="0" i="0" u="sng" strike="noStrike" dirty="0">
              <a:solidFill>
                <a:srgbClr val="1C3AA9"/>
              </a:solidFill>
              <a:effectLst/>
              <a:latin typeface="Proxima Nov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Da bando,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i</a:t>
            </a:r>
            <a:r>
              <a:rPr lang="en-GB" sz="1800" b="1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pagamenti</a:t>
            </a:r>
            <a:r>
              <a:rPr lang="en-GB" sz="1800" b="1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sono</a:t>
            </a:r>
            <a:r>
              <a:rPr lang="en-GB" sz="1800" b="1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a 3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punti</a:t>
            </a:r>
            <a:r>
              <a:rPr lang="en-GB" sz="1800" b="1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1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fissi</a:t>
            </a:r>
            <a:endParaRPr lang="en-GB" sz="1800" dirty="0">
              <a:solidFill>
                <a:srgbClr val="666666"/>
              </a:solidFill>
              <a:latin typeface="Proxima Nova" panose="02000506030000020004" pitchFamily="2" charset="0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40% di </a:t>
            </a:r>
            <a:r>
              <a:rPr lang="en-GB" sz="12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anticipo</a:t>
            </a:r>
            <a:r>
              <a:rPr lang="en-GB" sz="12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(</a:t>
            </a:r>
            <a:r>
              <a:rPr lang="en-GB" sz="12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gia</a:t>
            </a:r>
            <a:r>
              <a:rPr lang="en-GB" sz="12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’ </a:t>
            </a:r>
            <a:r>
              <a:rPr lang="en-GB" sz="12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chiesto</a:t>
            </a:r>
            <a:r>
              <a:rPr lang="en-GB" sz="12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da tutti, mi </a:t>
            </a:r>
            <a:r>
              <a:rPr lang="en-GB" sz="12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risulta</a:t>
            </a:r>
            <a:r>
              <a:rPr lang="en-GB" sz="12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Altro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40%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quando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si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arriva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a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certificare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il primo 40% (80% in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totale</a:t>
            </a:r>
            <a:b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</a:b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dei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soldi)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Il 20% a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saldo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(100% in </a:t>
            </a:r>
            <a:r>
              <a:rPr lang="en-GB" sz="14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totale</a:t>
            </a:r>
            <a:r>
              <a:rPr lang="en-GB" sz="14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FF"/>
                </a:solidFill>
                <a:latin typeface="Proxima Nova" panose="02000506030000020004" pitchFamily="2" charset="0"/>
              </a:rPr>
              <a:t>I </a:t>
            </a:r>
            <a:r>
              <a:rPr lang="en-GB" sz="1800" dirty="0" err="1">
                <a:solidFill>
                  <a:srgbClr val="9900FF"/>
                </a:solidFill>
                <a:latin typeface="Proxima Nova" panose="02000506030000020004" pitchFamily="2" charset="0"/>
              </a:rPr>
              <a:t>vincitori</a:t>
            </a:r>
            <a:r>
              <a:rPr lang="en-GB" sz="1800" dirty="0">
                <a:solidFill>
                  <a:srgbClr val="9900FF"/>
                </a:solidFill>
                <a:latin typeface="Proxima Nova" panose="02000506030000020004" pitchFamily="2" charset="0"/>
              </a:rPr>
              <a:t> POSSSONO </a:t>
            </a:r>
            <a:r>
              <a:rPr lang="en-GB" sz="1800" dirty="0" err="1">
                <a:solidFill>
                  <a:srgbClr val="9900FF"/>
                </a:solidFill>
                <a:latin typeface="Proxima Nova" panose="02000506030000020004" pitchFamily="2" charset="0"/>
              </a:rPr>
              <a:t>accedere</a:t>
            </a:r>
            <a:r>
              <a:rPr lang="en-GB" sz="1800" dirty="0">
                <a:solidFill>
                  <a:srgbClr val="9900FF"/>
                </a:solidFill>
                <a:latin typeface="Proxima Nova" panose="02000506030000020004" pitchFamily="2" charset="0"/>
              </a:rPr>
              <a:t> a </a:t>
            </a:r>
            <a:r>
              <a:rPr lang="en-GB" sz="1800" dirty="0" err="1">
                <a:solidFill>
                  <a:srgbClr val="9900FF"/>
                </a:solidFill>
                <a:latin typeface="Proxima Nova" panose="02000506030000020004" pitchFamily="2" charset="0"/>
              </a:rPr>
              <a:t>risorse</a:t>
            </a:r>
            <a:r>
              <a:rPr lang="en-GB" sz="1800" dirty="0">
                <a:solidFill>
                  <a:srgbClr val="9900FF"/>
                </a:solidFill>
                <a:latin typeface="Proxima Nova" panose="02000506030000020004" pitchFamily="2" charset="0"/>
              </a:rPr>
              <a:t> RAC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Stanno</a:t>
            </a:r>
            <a:r>
              <a:rPr lang="en-GB" sz="16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6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gia</a:t>
            </a:r>
            <a:r>
              <a:rPr lang="en-GB" sz="16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’ </a:t>
            </a:r>
            <a:r>
              <a:rPr lang="en-GB" sz="16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facendo</a:t>
            </a:r>
            <a:r>
              <a:rPr lang="en-GB" sz="1600" b="0" i="0" u="none" strike="noStrike" dirty="0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 le </a:t>
            </a:r>
            <a:r>
              <a:rPr lang="en-GB" sz="1600" b="0" i="0" u="none" strike="noStrike" dirty="0" err="1">
                <a:solidFill>
                  <a:srgbClr val="9900FF"/>
                </a:solidFill>
                <a:effectLst/>
                <a:latin typeface="Proxima Nova" panose="02000506030000020004" pitchFamily="2" charset="0"/>
              </a:rPr>
              <a:t>domande</a:t>
            </a:r>
            <a:endParaRPr lang="en-GB" sz="1600" b="0" i="0" u="none" strike="noStrike" dirty="0">
              <a:solidFill>
                <a:srgbClr val="9900FF"/>
              </a:solidFill>
              <a:effectLst/>
              <a:latin typeface="Proxima Nov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9900FF"/>
                </a:solidFill>
                <a:latin typeface="Proxima Nova" panose="02000506030000020004" pitchFamily="2" charset="0"/>
              </a:rPr>
              <a:t>Estensione</a:t>
            </a:r>
            <a:r>
              <a:rPr lang="en-GB" sz="1800" dirty="0">
                <a:solidFill>
                  <a:srgbClr val="9900FF"/>
                </a:solidFill>
                <a:latin typeface="Proxima Nova" panose="02000506030000020004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ICSC al 31/12/2025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  <a:sym typeface="Wingdings" pitchFamily="2" charset="2"/>
              </a:rPr>
              <a:t>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pero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’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questo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NON </a:t>
            </a:r>
            <a:b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</a:b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implica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che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una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simile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estensione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sia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b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</a:b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automaticamente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possibile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per le open calls, </a:t>
            </a:r>
            <a:b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</a:b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per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motivi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di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tempistica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della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rendicontazione</a:t>
            </a: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 </a:t>
            </a:r>
            <a:b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</a:br>
            <a:r>
              <a:rPr lang="en-GB" sz="1800" b="0" i="0" u="none" strike="noStrike" dirty="0">
                <a:solidFill>
                  <a:srgbClr val="666666"/>
                </a:solidFill>
                <a:effectLst/>
                <a:latin typeface="Proxima Nova" panose="02000506030000020004" pitchFamily="2" charset="0"/>
              </a:rPr>
              <a:t>finale verso il MUR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9900FF"/>
              </a:solidFill>
              <a:effectLst/>
              <a:latin typeface="Proxima Nova" panose="02000506030000020004" pitchFamily="2" charset="0"/>
            </a:endParaRP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GB" sz="1800" b="0" i="0" u="none" strike="noStrike" dirty="0">
              <a:solidFill>
                <a:srgbClr val="9900FF"/>
              </a:solidFill>
              <a:effectLst/>
              <a:latin typeface="Proxima Nova" panose="02000506030000020004" pitchFamily="2" charset="0"/>
            </a:endParaRPr>
          </a:p>
          <a:p>
            <a:endParaRPr lang="en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AA723A-D02D-5FEE-149A-D4F93DD3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24" y="3086396"/>
            <a:ext cx="7611762" cy="35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0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CEB0-7133-FADF-6367-D8493859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Meeting di fine anno a Catania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7CB1-6733-E3AD-DDF7-CA6B1690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IT" dirty="0"/>
              <a:t>uovo doodle chiuso la settimana scorsa:</a:t>
            </a:r>
          </a:p>
        </p:txBody>
      </p:sp>
      <p:pic>
        <p:nvPicPr>
          <p:cNvPr id="3074" name="Picture 2" descr="Forms response chart. Question title: Date. Number of responses: 22 responses.">
            <a:extLst>
              <a:ext uri="{FF2B5EF4-FFF2-40B4-BE49-F238E27FC236}">
                <a16:creationId xmlns:a16="http://schemas.microsoft.com/office/drawing/2014/main" id="{80EA7D18-F9A6-3E5C-7126-FB6320D0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2" y="2792818"/>
            <a:ext cx="7837198" cy="37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A6AA5-137C-8DE6-D517-EDF9741D20B0}"/>
              </a:ext>
            </a:extLst>
          </p:cNvPr>
          <p:cNvSpPr txBox="1"/>
          <p:nvPr/>
        </p:nvSpPr>
        <p:spPr>
          <a:xfrm>
            <a:off x="8869680" y="2615184"/>
            <a:ext cx="3108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Il meglio sembra:</a:t>
            </a:r>
          </a:p>
          <a:p>
            <a:r>
              <a:rPr lang="en-IT" dirty="0"/>
              <a:t>10-11-12:</a:t>
            </a:r>
          </a:p>
          <a:p>
            <a:pPr marL="285750" indent="-285750">
              <a:buFontTx/>
              <a:buChar char="-"/>
            </a:pPr>
            <a:endParaRPr lang="en-IT" dirty="0"/>
          </a:p>
          <a:p>
            <a:pPr marL="285750" indent="-285750">
              <a:buFontTx/>
              <a:buChar char="-"/>
            </a:pPr>
            <a:r>
              <a:rPr lang="en-IT" b="1" dirty="0"/>
              <a:t>9 responsabili di affiliati dipersona</a:t>
            </a:r>
          </a:p>
          <a:p>
            <a:pPr marL="285750" indent="-285750">
              <a:buFontTx/>
              <a:buChar char="-"/>
            </a:pPr>
            <a:endParaRPr lang="en-IT" dirty="0"/>
          </a:p>
          <a:p>
            <a:pPr marL="285750" indent="-285750">
              <a:buFontTx/>
              <a:buChar char="-"/>
            </a:pPr>
            <a:endParaRPr lang="en-IT" dirty="0"/>
          </a:p>
          <a:p>
            <a:pPr marL="285750" indent="-285750">
              <a:buFontTx/>
              <a:buChar char="-"/>
            </a:pPr>
            <a:r>
              <a:rPr lang="en-IT" dirty="0"/>
              <a:t>L’accendiamo?</a:t>
            </a:r>
          </a:p>
          <a:p>
            <a:pPr marL="285750" indent="-285750">
              <a:buFontTx/>
              <a:buChar char="-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6711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9965-F409-10A5-EE16-DB4917F9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IT" dirty="0"/>
              <a:t>utlilne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0845D-E691-40E0-55EC-665886672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IT" dirty="0"/>
              <a:t>tato del progetto e di Spoke2 in particolare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Open Calls: a che punto siamo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IT" dirty="0"/>
              <a:t>imodulazione e estensione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IT" dirty="0"/>
              <a:t>iunione di fine anno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117701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F6B1-E636-0FD0-3C38-694C119D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17639A-2D2B-FDFF-2691-7F056A675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84" y="5255994"/>
            <a:ext cx="5811520" cy="1286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CB0A9-0A39-737C-0A14-51AB29F9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60" y="-34928"/>
            <a:ext cx="5803392" cy="1284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A9175-63FC-5912-83CA-0E4A6FCE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504" y="2510153"/>
            <a:ext cx="5024120" cy="1159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805FB-DDD7-E527-F394-49992E22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" y="4234939"/>
            <a:ext cx="4639056" cy="1068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E271D-AC32-DA3F-7B0F-5FFEF89EE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" y="3099212"/>
            <a:ext cx="5024120" cy="114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329FC-8D75-A30C-4271-CCB2E1CCA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" y="2241172"/>
            <a:ext cx="4663440" cy="1019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E16FA-6C42-6D9B-4CB0-22DDABD74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352" y="1314707"/>
            <a:ext cx="5024120" cy="1134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89567B-B779-B4B7-F332-693E5D531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318760" cy="1217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DF392-8D26-8BD0-7A7B-E9BA637E5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07164"/>
            <a:ext cx="4481576" cy="1000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D4A32-5EA3-8DD4-E4A5-C447B406E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909101"/>
            <a:ext cx="4893054" cy="12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AAD6-65BA-D191-95B1-BC966BBA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AD88-E2B4-0BAF-12CC-77FF52A0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Leonardo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TASI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IFAB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43149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0687-247C-08F1-2CBB-0D8BA3D8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Stato del progetto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A2E7-053E-6172-DD0D-06E95CC5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dirty="0"/>
              <a:t>Meeting generale di ICSC tenutosi a Roma 17-20 settembre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IT" dirty="0"/>
              <a:t>desso ci sono le slides sull’agenda: </a:t>
            </a:r>
            <a:r>
              <a:rPr lang="en-IT" dirty="0">
                <a:hlinkClick r:id="rId2"/>
              </a:rPr>
              <a:t>qui</a:t>
            </a:r>
            <a:endParaRPr lang="en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IT" dirty="0"/>
              <a:t>essaggio generale: nulla e’ facile (ne’ facilitato dalla burocrazia italiana), ma in qualche modo si va avanti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96657-A374-C5CC-52B2-412AB767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25" y="3709061"/>
            <a:ext cx="5616236" cy="31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2138-3C69-8136-FC7F-6D8E7B64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63FE-EAA9-32B5-41A5-5DA6D9A0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BF088-7D17-C53B-EA72-EA0F7810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7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8A94-BFC6-4464-C078-771B1A60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44BA-AD22-ADCC-1070-6AD56EAFA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DBC0F-E4BA-777E-CB11-F2358E2B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10" y="868487"/>
            <a:ext cx="9482025" cy="53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D3F4A-81F1-F456-FA75-CA26B6EC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9" y="1220565"/>
            <a:ext cx="8356658" cy="4690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59A62-22A0-5BB2-D886-46E979E79F80}"/>
              </a:ext>
            </a:extLst>
          </p:cNvPr>
          <p:cNvSpPr txBox="1"/>
          <p:nvPr/>
        </p:nvSpPr>
        <p:spPr>
          <a:xfrm>
            <a:off x="9020432" y="1544595"/>
            <a:ext cx="260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Ricordatevi di tenere aggiornata la situazione personale </a:t>
            </a:r>
            <a:r>
              <a:rPr lang="en-IT" dirty="0">
                <a:hlinkClick r:id="rId3"/>
              </a:rPr>
              <a:t>QUI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79687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439A-2BBE-0D9B-14C2-2E61DC79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Contatti con industrie: Innovation Funds e Bandi a Cascata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4986F-D373-EAA0-44ED-D397A9A3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10" y="3765200"/>
            <a:ext cx="5561290" cy="309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D328A-E847-EBB9-A856-5A03C774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6204"/>
            <a:ext cx="6630710" cy="286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447D7-F5CE-40BC-EE35-6D4A61F6079E}"/>
              </a:ext>
            </a:extLst>
          </p:cNvPr>
          <p:cNvSpPr txBox="1"/>
          <p:nvPr/>
        </p:nvSpPr>
        <p:spPr>
          <a:xfrm>
            <a:off x="2351903" y="5454662"/>
            <a:ext cx="353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Bandi a Cascata: non tutti assegnti, ci sara’ ridistribuzione. Situazione SUD non banale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C4101-3D14-498A-E9A8-B43CD0C27064}"/>
              </a:ext>
            </a:extLst>
          </p:cNvPr>
          <p:cNvSpPr txBox="1"/>
          <p:nvPr/>
        </p:nvSpPr>
        <p:spPr>
          <a:xfrm>
            <a:off x="7665308" y="2053343"/>
            <a:ext cx="353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InnovFunds: apprezzato dal MUR il carattere multi spoke (che non era previsto</a:t>
            </a:r>
          </a:p>
        </p:txBody>
      </p:sp>
    </p:spTree>
    <p:extLst>
      <p:ext uri="{BB962C8B-B14F-4D97-AF65-F5344CB8AC3E}">
        <p14:creationId xmlns:p14="http://schemas.microsoft.com/office/powerpoint/2010/main" val="134513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F9B0-DA6E-A619-9360-F8D3312C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Il futuro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05FBF-1509-6F0D-0D65-4B28E578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014679"/>
            <a:ext cx="7935097" cy="4463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D000F-78C5-C6F7-F1BD-FFA4DCA3D1E9}"/>
              </a:ext>
            </a:extLst>
          </p:cNvPr>
          <p:cNvSpPr txBox="1"/>
          <p:nvPr/>
        </p:nvSpPr>
        <p:spPr>
          <a:xfrm>
            <a:off x="9316995" y="3212757"/>
            <a:ext cx="2494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400 M</a:t>
            </a:r>
            <a:r>
              <a:rPr lang="en-GB" b="1" dirty="0"/>
              <a:t>e</a:t>
            </a:r>
            <a:r>
              <a:rPr lang="en-IT" b="1" dirty="0"/>
              <a:t>ur: Quasi il doppio di Leonardo</a:t>
            </a:r>
          </a:p>
          <a:p>
            <a:endParaRPr lang="en-IT" b="1" dirty="0"/>
          </a:p>
          <a:p>
            <a:r>
              <a:rPr lang="en-IT" b="1" dirty="0"/>
              <a:t>Capofila CINECA ma ICSC responsabile della parte “data oriented”</a:t>
            </a:r>
          </a:p>
        </p:txBody>
      </p:sp>
    </p:spTree>
    <p:extLst>
      <p:ext uri="{BB962C8B-B14F-4D97-AF65-F5344CB8AC3E}">
        <p14:creationId xmlns:p14="http://schemas.microsoft.com/office/powerpoint/2010/main" val="100747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9040-8887-DCE6-6DA2-A41A7DE8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Gia’ adesso ICSC soggetto con cui Italia si presenta a bandi EU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D0A2C-C755-167D-CBBF-B18D0B70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744"/>
          <a:stretch/>
        </p:blipFill>
        <p:spPr>
          <a:xfrm>
            <a:off x="0" y="2131921"/>
            <a:ext cx="6631123" cy="2040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C1ECD-5A63-5031-97CA-373E7E5B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420"/>
          <a:stretch/>
        </p:blipFill>
        <p:spPr>
          <a:xfrm>
            <a:off x="99774" y="4943138"/>
            <a:ext cx="6869437" cy="1600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CF609-F27D-87B4-0E45-6970B323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24812"/>
            <a:ext cx="5941541" cy="1219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F80BB-34F3-0E1E-91D7-AE5F5D6A4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052" y="2452588"/>
            <a:ext cx="5895948" cy="1219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FEBC7-0DAA-52DA-4001-00BEB09A712F}"/>
              </a:ext>
            </a:extLst>
          </p:cNvPr>
          <p:cNvSpPr txBox="1"/>
          <p:nvPr/>
        </p:nvSpPr>
        <p:spPr>
          <a:xfrm>
            <a:off x="8609878" y="367190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approvato</a:t>
            </a:r>
          </a:p>
        </p:txBody>
      </p:sp>
    </p:spTree>
    <p:extLst>
      <p:ext uri="{BB962C8B-B14F-4D97-AF65-F5344CB8AC3E}">
        <p14:creationId xmlns:p14="http://schemas.microsoft.com/office/powerpoint/2010/main" val="2345590171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857</Words>
  <Application>Microsoft Macintosh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Posterama</vt:lpstr>
      <vt:lpstr>Proxima Nova</vt:lpstr>
      <vt:lpstr>Wingdings</vt:lpstr>
      <vt:lpstr>SplashVTI</vt:lpstr>
      <vt:lpstr>News Ottobre 2025</vt:lpstr>
      <vt:lpstr>Outlilne</vt:lpstr>
      <vt:lpstr>Stato del progetto</vt:lpstr>
      <vt:lpstr>PowerPoint Presentation</vt:lpstr>
      <vt:lpstr>PowerPoint Presentation</vt:lpstr>
      <vt:lpstr>PowerPoint Presentation</vt:lpstr>
      <vt:lpstr>Contatti con industrie: Innovation Funds e Bandi a Cascata</vt:lpstr>
      <vt:lpstr>Il futuro ….</vt:lpstr>
      <vt:lpstr>Gia’ adesso ICSC soggetto con cui Italia si presenta a bandi EU</vt:lpstr>
      <vt:lpstr>Avanzamento scientifico</vt:lpstr>
      <vt:lpstr>Spoke2: sulla carta fra quelli messi meglio!</vt:lpstr>
      <vt:lpstr>Risorse RAC</vt:lpstr>
      <vt:lpstr>PowerPoint Presentation</vt:lpstr>
      <vt:lpstr>Veniamo a noi …</vt:lpstr>
      <vt:lpstr>Restensione e  rimodulazione</vt:lpstr>
      <vt:lpstr>In ogni caso: rimodulazione</vt:lpstr>
      <vt:lpstr>Open calls / Bandi a Cascata</vt:lpstr>
      <vt:lpstr>PowerPoint Presentation</vt:lpstr>
      <vt:lpstr>Meeting di fine anno a Catania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Boccali</dc:creator>
  <cp:lastModifiedBy>Tommaso Boccali</cp:lastModifiedBy>
  <cp:revision>5</cp:revision>
  <dcterms:created xsi:type="dcterms:W3CDTF">2024-10-11T08:26:08Z</dcterms:created>
  <dcterms:modified xsi:type="dcterms:W3CDTF">2024-10-11T13:48:03Z</dcterms:modified>
</cp:coreProperties>
</file>