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0" r:id="rId4"/>
  </p:sldMasterIdLst>
  <p:notesMasterIdLst>
    <p:notesMasterId r:id="rId15"/>
  </p:notesMasterIdLst>
  <p:sldIdLst>
    <p:sldId id="256" r:id="rId5"/>
    <p:sldId id="264" r:id="rId6"/>
    <p:sldId id="257" r:id="rId7"/>
    <p:sldId id="259" r:id="rId8"/>
    <p:sldId id="258" r:id="rId9"/>
    <p:sldId id="263" r:id="rId10"/>
    <p:sldId id="267" r:id="rId11"/>
    <p:sldId id="270" r:id="rId12"/>
    <p:sldId id="271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6D756-EE1E-4EF6-8E2D-E183940D6A9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98CAC5-7FCD-492D-9832-5A777DBDC26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 smtClean="0"/>
            <a:t>Festival in </a:t>
          </a:r>
          <a:r>
            <a:rPr lang="it-IT" dirty="0" smtClean="0"/>
            <a:t>un’unica </a:t>
          </a:r>
          <a:r>
            <a:rPr lang="it-IT" dirty="0" smtClean="0"/>
            <a:t>sigla</a:t>
          </a:r>
          <a:endParaRPr lang="en-US" dirty="0"/>
        </a:p>
      </dgm:t>
    </dgm:pt>
    <dgm:pt modelId="{5E022F7D-81E5-43E2-B302-FDAB3C21712B}" type="parTrans" cxnId="{038DAAE4-D37C-4ADB-AF50-FD84C58D73A3}">
      <dgm:prSet/>
      <dgm:spPr/>
      <dgm:t>
        <a:bodyPr/>
        <a:lstStyle/>
        <a:p>
          <a:endParaRPr lang="en-US"/>
        </a:p>
      </dgm:t>
    </dgm:pt>
    <dgm:pt modelId="{6DC73B0E-CD95-4DF0-B79A-ED854ECEF4E8}" type="sibTrans" cxnId="{038DAAE4-D37C-4ADB-AF50-FD84C58D73A3}">
      <dgm:prSet/>
      <dgm:spPr/>
      <dgm:t>
        <a:bodyPr/>
        <a:lstStyle/>
        <a:p>
          <a:endParaRPr lang="en-US"/>
        </a:p>
      </dgm:t>
    </dgm:pt>
    <dgm:pt modelId="{A70C817C-9867-4F3C-96EB-09145F4DD42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>
              <a:solidFill>
                <a:schemeClr val="accent5">
                  <a:lumMod val="75000"/>
                </a:schemeClr>
              </a:solidFill>
            </a:rPr>
            <a:t>Siti WEB </a:t>
          </a:r>
          <a:r>
            <a:rPr lang="it-IT" dirty="0" smtClean="0">
              <a:solidFill>
                <a:schemeClr val="accent5">
                  <a:lumMod val="75000"/>
                </a:schemeClr>
              </a:solidFill>
            </a:rPr>
            <a:t>centralizzati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23941F68-1F4C-4552-82B1-A63282A190CC}" type="parTrans" cxnId="{E5BA33CD-D7DE-414C-858B-F1A9237DE5DB}">
      <dgm:prSet/>
      <dgm:spPr/>
      <dgm:t>
        <a:bodyPr/>
        <a:lstStyle/>
        <a:p>
          <a:endParaRPr lang="en-US"/>
        </a:p>
      </dgm:t>
    </dgm:pt>
    <dgm:pt modelId="{7279372A-D0AC-4C85-A7C7-2A6E1C2F51F3}" type="sibTrans" cxnId="{E5BA33CD-D7DE-414C-858B-F1A9237DE5DB}">
      <dgm:prSet/>
      <dgm:spPr/>
      <dgm:t>
        <a:bodyPr/>
        <a:lstStyle/>
        <a:p>
          <a:endParaRPr lang="en-US"/>
        </a:p>
      </dgm:t>
    </dgm:pt>
    <dgm:pt modelId="{B1B76919-82C1-4BE4-B0C7-3C1906D7367B}">
      <dgm:prSet/>
      <dgm:spPr>
        <a:solidFill>
          <a:srgbClr val="548235"/>
        </a:solidFill>
      </dgm:spPr>
      <dgm:t>
        <a:bodyPr/>
        <a:lstStyle/>
        <a:p>
          <a:r>
            <a:rPr lang="it-IT" dirty="0" smtClean="0"/>
            <a:t>Centralizzato l'acquisto di gadget e premi</a:t>
          </a:r>
          <a:endParaRPr lang="it-IT" dirty="0"/>
        </a:p>
      </dgm:t>
    </dgm:pt>
    <dgm:pt modelId="{88044811-5D19-4BDB-B73D-5E88C7BF290D}" type="parTrans" cxnId="{2892C78A-8B93-4FD5-89B7-F24C4C1FEBB2}">
      <dgm:prSet/>
      <dgm:spPr/>
      <dgm:t>
        <a:bodyPr/>
        <a:lstStyle/>
        <a:p>
          <a:endParaRPr lang="it-IT"/>
        </a:p>
      </dgm:t>
    </dgm:pt>
    <dgm:pt modelId="{B9AE1AE7-3FB4-4010-B2FF-4D4EE685188E}" type="sibTrans" cxnId="{2892C78A-8B93-4FD5-89B7-F24C4C1FEBB2}">
      <dgm:prSet/>
      <dgm:spPr/>
      <dgm:t>
        <a:bodyPr/>
        <a:lstStyle/>
        <a:p>
          <a:endParaRPr lang="it-IT"/>
        </a:p>
      </dgm:t>
    </dgm:pt>
    <dgm:pt modelId="{76F06EF9-F7F6-4680-BD1F-66EA3CF46B80}">
      <dgm:prSet/>
      <dgm:spPr>
        <a:solidFill>
          <a:srgbClr val="548235"/>
        </a:solidFill>
      </dgm:spPr>
      <dgm:t>
        <a:bodyPr/>
        <a:lstStyle/>
        <a:p>
          <a:r>
            <a:rPr lang="it-IT" dirty="0" smtClean="0"/>
            <a:t>Concentrato tutti le «</a:t>
          </a:r>
          <a:r>
            <a:rPr lang="it-IT" dirty="0" err="1" smtClean="0"/>
            <a:t>school</a:t>
          </a:r>
          <a:r>
            <a:rPr lang="it-IT" dirty="0" smtClean="0"/>
            <a:t>» nell'INFN </a:t>
          </a:r>
          <a:r>
            <a:rPr lang="it-IT" dirty="0" err="1" smtClean="0"/>
            <a:t>Summer</a:t>
          </a:r>
          <a:r>
            <a:rPr lang="it-IT" dirty="0" smtClean="0"/>
            <a:t> Camp (tranne quelli con fondi esterni)</a:t>
          </a:r>
          <a:endParaRPr lang="it-IT" dirty="0"/>
        </a:p>
      </dgm:t>
    </dgm:pt>
    <dgm:pt modelId="{1673A714-EE76-46B2-818B-50E7F1823C1C}" type="parTrans" cxnId="{B718F6F2-9D55-47A8-AAE2-703CBBDDC2DE}">
      <dgm:prSet/>
      <dgm:spPr/>
      <dgm:t>
        <a:bodyPr/>
        <a:lstStyle/>
        <a:p>
          <a:endParaRPr lang="it-IT"/>
        </a:p>
      </dgm:t>
    </dgm:pt>
    <dgm:pt modelId="{573AAFD3-7030-4FC7-BD9F-140C8A01B664}" type="sibTrans" cxnId="{B718F6F2-9D55-47A8-AAE2-703CBBDDC2DE}">
      <dgm:prSet/>
      <dgm:spPr/>
      <dgm:t>
        <a:bodyPr/>
        <a:lstStyle/>
        <a:p>
          <a:endParaRPr lang="it-IT"/>
        </a:p>
      </dgm:t>
    </dgm:pt>
    <dgm:pt modelId="{EA73067C-7D05-4F91-85C1-D818FA00A20A}">
      <dgm:prSet/>
      <dgm:spPr>
        <a:solidFill>
          <a:srgbClr val="548235"/>
        </a:solidFill>
      </dgm:spPr>
      <dgm:t>
        <a:bodyPr/>
        <a:lstStyle/>
        <a:p>
          <a:r>
            <a:rPr lang="it-IT" dirty="0" smtClean="0"/>
            <a:t>Assegnato per la prima volta dei fondi di dotazione (minimi)</a:t>
          </a:r>
          <a:endParaRPr lang="it-IT" dirty="0"/>
        </a:p>
      </dgm:t>
    </dgm:pt>
    <dgm:pt modelId="{206142AB-E803-441F-B312-9846C403F61E}" type="parTrans" cxnId="{BE0AE0BD-9C22-486C-ACFE-0F1A4E0DDF15}">
      <dgm:prSet/>
      <dgm:spPr/>
      <dgm:t>
        <a:bodyPr/>
        <a:lstStyle/>
        <a:p>
          <a:endParaRPr lang="it-IT"/>
        </a:p>
      </dgm:t>
    </dgm:pt>
    <dgm:pt modelId="{4759B0F1-57EA-4DAD-BDED-710498116ABF}" type="sibTrans" cxnId="{BE0AE0BD-9C22-486C-ACFE-0F1A4E0DDF15}">
      <dgm:prSet/>
      <dgm:spPr/>
      <dgm:t>
        <a:bodyPr/>
        <a:lstStyle/>
        <a:p>
          <a:endParaRPr lang="it-IT"/>
        </a:p>
      </dgm:t>
    </dgm:pt>
    <dgm:pt modelId="{6CAFAF50-4068-4CE3-A575-3531F61A962D}">
      <dgm:prSet/>
      <dgm:spPr>
        <a:solidFill>
          <a:srgbClr val="548235"/>
        </a:solidFill>
      </dgm:spPr>
      <dgm:t>
        <a:bodyPr/>
        <a:lstStyle/>
        <a:p>
          <a:r>
            <a:rPr lang="it-IT" dirty="0" smtClean="0"/>
            <a:t>Ribadito che i progetti nazionali non chiederanno supporto alle strutture tranne che in casi "speciali"</a:t>
          </a:r>
          <a:endParaRPr lang="it-IT" dirty="0"/>
        </a:p>
      </dgm:t>
    </dgm:pt>
    <dgm:pt modelId="{6D5A3859-63E3-489A-93E7-63F449A9989C}" type="parTrans" cxnId="{2A702AE6-94F2-4DD5-BBE5-079977EBAFA3}">
      <dgm:prSet/>
      <dgm:spPr/>
      <dgm:t>
        <a:bodyPr/>
        <a:lstStyle/>
        <a:p>
          <a:endParaRPr lang="it-IT"/>
        </a:p>
      </dgm:t>
    </dgm:pt>
    <dgm:pt modelId="{E0084DF6-AC00-4F58-9188-338F5607ED63}" type="sibTrans" cxnId="{2A702AE6-94F2-4DD5-BBE5-079977EBAFA3}">
      <dgm:prSet/>
      <dgm:spPr/>
      <dgm:t>
        <a:bodyPr/>
        <a:lstStyle/>
        <a:p>
          <a:endParaRPr lang="it-IT"/>
        </a:p>
      </dgm:t>
    </dgm:pt>
    <dgm:pt modelId="{B051D9CE-7BC9-48A9-A0A5-E3F09528130B}">
      <dgm:prSet/>
      <dgm:spPr>
        <a:solidFill>
          <a:srgbClr val="548235"/>
        </a:solidFill>
      </dgm:spPr>
      <dgm:t>
        <a:bodyPr/>
        <a:lstStyle/>
        <a:p>
          <a:r>
            <a:rPr lang="it-IT" dirty="0" smtClean="0"/>
            <a:t>Definito una serie di norme per le future richieste.</a:t>
          </a:r>
          <a:endParaRPr lang="it-IT" dirty="0"/>
        </a:p>
      </dgm:t>
    </dgm:pt>
    <dgm:pt modelId="{B62AB456-2F45-427D-A2E2-40B6383FFE75}" type="parTrans" cxnId="{60E133CA-7176-499D-9025-853632070024}">
      <dgm:prSet/>
      <dgm:spPr/>
      <dgm:t>
        <a:bodyPr/>
        <a:lstStyle/>
        <a:p>
          <a:endParaRPr lang="it-IT"/>
        </a:p>
      </dgm:t>
    </dgm:pt>
    <dgm:pt modelId="{C88CDF0E-0278-4D7B-8949-30DA52ED3710}" type="sibTrans" cxnId="{60E133CA-7176-499D-9025-853632070024}">
      <dgm:prSet/>
      <dgm:spPr/>
      <dgm:t>
        <a:bodyPr/>
        <a:lstStyle/>
        <a:p>
          <a:endParaRPr lang="it-IT"/>
        </a:p>
      </dgm:t>
    </dgm:pt>
    <dgm:pt modelId="{69649E70-C239-7C41-BB12-0BAA48DE0F54}" type="pres">
      <dgm:prSet presAssocID="{C666D756-EE1E-4EF6-8E2D-E183940D6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60DDDD-A5BC-EF43-901F-4ED37A9A5270}" type="pres">
      <dgm:prSet presAssocID="{E298CAC5-7FCD-492D-9832-5A777DBDC26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2E428A-DE3B-2B46-A288-C6C85C9F8F99}" type="pres">
      <dgm:prSet presAssocID="{6DC73B0E-CD95-4DF0-B79A-ED854ECEF4E8}" presName="spacer" presStyleCnt="0"/>
      <dgm:spPr/>
    </dgm:pt>
    <dgm:pt modelId="{18EE5CA6-30BE-489C-9BD8-8C8C94265C76}" type="pres">
      <dgm:prSet presAssocID="{B1B76919-82C1-4BE4-B0C7-3C1906D736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5775D7-9592-4070-BFD1-C8DCFB6C69AB}" type="pres">
      <dgm:prSet presAssocID="{B9AE1AE7-3FB4-4010-B2FF-4D4EE685188E}" presName="spacer" presStyleCnt="0"/>
      <dgm:spPr/>
    </dgm:pt>
    <dgm:pt modelId="{F3272BD7-CE29-4607-AB47-2B432AC011AE}" type="pres">
      <dgm:prSet presAssocID="{76F06EF9-F7F6-4680-BD1F-66EA3CF46B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7BA637-C1AC-4541-A18C-74818DA5AE08}" type="pres">
      <dgm:prSet presAssocID="{573AAFD3-7030-4FC7-BD9F-140C8A01B664}" presName="spacer" presStyleCnt="0"/>
      <dgm:spPr/>
    </dgm:pt>
    <dgm:pt modelId="{21C78F63-EAE9-4026-8DDE-612F1E63DCE2}" type="pres">
      <dgm:prSet presAssocID="{EA73067C-7D05-4F91-85C1-D818FA00A20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6A53BA-178C-458B-879E-388ED0AAFCE7}" type="pres">
      <dgm:prSet presAssocID="{4759B0F1-57EA-4DAD-BDED-710498116ABF}" presName="spacer" presStyleCnt="0"/>
      <dgm:spPr/>
    </dgm:pt>
    <dgm:pt modelId="{F7CECE98-14E0-4AD0-B5B5-BE5306EAF4A6}" type="pres">
      <dgm:prSet presAssocID="{6CAFAF50-4068-4CE3-A575-3531F61A962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B32683-CD77-4606-87B1-1EC3CFF16EF7}" type="pres">
      <dgm:prSet presAssocID="{E0084DF6-AC00-4F58-9188-338F5607ED63}" presName="spacer" presStyleCnt="0"/>
      <dgm:spPr/>
    </dgm:pt>
    <dgm:pt modelId="{1424523F-3F4E-4BB7-B5E9-73403843CCE2}" type="pres">
      <dgm:prSet presAssocID="{B051D9CE-7BC9-48A9-A0A5-E3F09528130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3FCEDB-4F90-4446-BCAB-76B51AC0F2F3}" type="pres">
      <dgm:prSet presAssocID="{C88CDF0E-0278-4D7B-8949-30DA52ED3710}" presName="spacer" presStyleCnt="0"/>
      <dgm:spPr/>
    </dgm:pt>
    <dgm:pt modelId="{F1E9E260-9966-364B-8C5F-F9D6B8B7FB8E}" type="pres">
      <dgm:prSet presAssocID="{A70C817C-9867-4F3C-96EB-09145F4DD42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A702AE6-94F2-4DD5-BBE5-079977EBAFA3}" srcId="{C666D756-EE1E-4EF6-8E2D-E183940D6A97}" destId="{6CAFAF50-4068-4CE3-A575-3531F61A962D}" srcOrd="4" destOrd="0" parTransId="{6D5A3859-63E3-489A-93E7-63F449A9989C}" sibTransId="{E0084DF6-AC00-4F58-9188-338F5607ED63}"/>
    <dgm:cxn modelId="{46395449-803B-4E55-83F5-6550A51F6840}" type="presOf" srcId="{6CAFAF50-4068-4CE3-A575-3531F61A962D}" destId="{F7CECE98-14E0-4AD0-B5B5-BE5306EAF4A6}" srcOrd="0" destOrd="0" presId="urn:microsoft.com/office/officeart/2005/8/layout/vList2"/>
    <dgm:cxn modelId="{6B821423-803B-4978-B119-DAC53A494A3A}" type="presOf" srcId="{B1B76919-82C1-4BE4-B0C7-3C1906D7367B}" destId="{18EE5CA6-30BE-489C-9BD8-8C8C94265C76}" srcOrd="0" destOrd="0" presId="urn:microsoft.com/office/officeart/2005/8/layout/vList2"/>
    <dgm:cxn modelId="{E5BA33CD-D7DE-414C-858B-F1A9237DE5DB}" srcId="{C666D756-EE1E-4EF6-8E2D-E183940D6A97}" destId="{A70C817C-9867-4F3C-96EB-09145F4DD422}" srcOrd="6" destOrd="0" parTransId="{23941F68-1F4C-4552-82B1-A63282A190CC}" sibTransId="{7279372A-D0AC-4C85-A7C7-2A6E1C2F51F3}"/>
    <dgm:cxn modelId="{2892C78A-8B93-4FD5-89B7-F24C4C1FEBB2}" srcId="{C666D756-EE1E-4EF6-8E2D-E183940D6A97}" destId="{B1B76919-82C1-4BE4-B0C7-3C1906D7367B}" srcOrd="1" destOrd="0" parTransId="{88044811-5D19-4BDB-B73D-5E88C7BF290D}" sibTransId="{B9AE1AE7-3FB4-4010-B2FF-4D4EE685188E}"/>
    <dgm:cxn modelId="{E2F79201-7B96-45C7-A9B4-38F9B7B1F8CD}" type="presOf" srcId="{76F06EF9-F7F6-4680-BD1F-66EA3CF46B80}" destId="{F3272BD7-CE29-4607-AB47-2B432AC011AE}" srcOrd="0" destOrd="0" presId="urn:microsoft.com/office/officeart/2005/8/layout/vList2"/>
    <dgm:cxn modelId="{B718F6F2-9D55-47A8-AAE2-703CBBDDC2DE}" srcId="{C666D756-EE1E-4EF6-8E2D-E183940D6A97}" destId="{76F06EF9-F7F6-4680-BD1F-66EA3CF46B80}" srcOrd="2" destOrd="0" parTransId="{1673A714-EE76-46B2-818B-50E7F1823C1C}" sibTransId="{573AAFD3-7030-4FC7-BD9F-140C8A01B664}"/>
    <dgm:cxn modelId="{60E133CA-7176-499D-9025-853632070024}" srcId="{C666D756-EE1E-4EF6-8E2D-E183940D6A97}" destId="{B051D9CE-7BC9-48A9-A0A5-E3F09528130B}" srcOrd="5" destOrd="0" parTransId="{B62AB456-2F45-427D-A2E2-40B6383FFE75}" sibTransId="{C88CDF0E-0278-4D7B-8949-30DA52ED3710}"/>
    <dgm:cxn modelId="{8FAEEF7F-8874-A844-B214-08B8AFF57AD2}" type="presOf" srcId="{C666D756-EE1E-4EF6-8E2D-E183940D6A97}" destId="{69649E70-C239-7C41-BB12-0BAA48DE0F54}" srcOrd="0" destOrd="0" presId="urn:microsoft.com/office/officeart/2005/8/layout/vList2"/>
    <dgm:cxn modelId="{BE0AE0BD-9C22-486C-ACFE-0F1A4E0DDF15}" srcId="{C666D756-EE1E-4EF6-8E2D-E183940D6A97}" destId="{EA73067C-7D05-4F91-85C1-D818FA00A20A}" srcOrd="3" destOrd="0" parTransId="{206142AB-E803-441F-B312-9846C403F61E}" sibTransId="{4759B0F1-57EA-4DAD-BDED-710498116ABF}"/>
    <dgm:cxn modelId="{C195686A-F2EF-E94C-B08C-16F81D85A1BC}" type="presOf" srcId="{A70C817C-9867-4F3C-96EB-09145F4DD422}" destId="{F1E9E260-9966-364B-8C5F-F9D6B8B7FB8E}" srcOrd="0" destOrd="0" presId="urn:microsoft.com/office/officeart/2005/8/layout/vList2"/>
    <dgm:cxn modelId="{EC5D954E-1DBA-4047-A2B7-3252CB40AB39}" type="presOf" srcId="{EA73067C-7D05-4F91-85C1-D818FA00A20A}" destId="{21C78F63-EAE9-4026-8DDE-612F1E63DCE2}" srcOrd="0" destOrd="0" presId="urn:microsoft.com/office/officeart/2005/8/layout/vList2"/>
    <dgm:cxn modelId="{B7863985-BFD4-7E45-941C-C2BE72998E69}" type="presOf" srcId="{E298CAC5-7FCD-492D-9832-5A777DBDC262}" destId="{EA60DDDD-A5BC-EF43-901F-4ED37A9A5270}" srcOrd="0" destOrd="0" presId="urn:microsoft.com/office/officeart/2005/8/layout/vList2"/>
    <dgm:cxn modelId="{038DAAE4-D37C-4ADB-AF50-FD84C58D73A3}" srcId="{C666D756-EE1E-4EF6-8E2D-E183940D6A97}" destId="{E298CAC5-7FCD-492D-9832-5A777DBDC262}" srcOrd="0" destOrd="0" parTransId="{5E022F7D-81E5-43E2-B302-FDAB3C21712B}" sibTransId="{6DC73B0E-CD95-4DF0-B79A-ED854ECEF4E8}"/>
    <dgm:cxn modelId="{5215ACB7-8458-4C54-8EDE-6714CC0AFAE6}" type="presOf" srcId="{B051D9CE-7BC9-48A9-A0A5-E3F09528130B}" destId="{1424523F-3F4E-4BB7-B5E9-73403843CCE2}" srcOrd="0" destOrd="0" presId="urn:microsoft.com/office/officeart/2005/8/layout/vList2"/>
    <dgm:cxn modelId="{1A5BC080-C236-FD41-AC09-F39BDA0A4018}" type="presParOf" srcId="{69649E70-C239-7C41-BB12-0BAA48DE0F54}" destId="{EA60DDDD-A5BC-EF43-901F-4ED37A9A5270}" srcOrd="0" destOrd="0" presId="urn:microsoft.com/office/officeart/2005/8/layout/vList2"/>
    <dgm:cxn modelId="{2B182E60-B2DE-634F-A3ED-1B0DC25EEB89}" type="presParOf" srcId="{69649E70-C239-7C41-BB12-0BAA48DE0F54}" destId="{652E428A-DE3B-2B46-A288-C6C85C9F8F99}" srcOrd="1" destOrd="0" presId="urn:microsoft.com/office/officeart/2005/8/layout/vList2"/>
    <dgm:cxn modelId="{08740AD4-7C88-4CE5-816E-573982F6E0C3}" type="presParOf" srcId="{69649E70-C239-7C41-BB12-0BAA48DE0F54}" destId="{18EE5CA6-30BE-489C-9BD8-8C8C94265C76}" srcOrd="2" destOrd="0" presId="urn:microsoft.com/office/officeart/2005/8/layout/vList2"/>
    <dgm:cxn modelId="{325F56B2-1310-4C40-BC69-75973D983D1C}" type="presParOf" srcId="{69649E70-C239-7C41-BB12-0BAA48DE0F54}" destId="{605775D7-9592-4070-BFD1-C8DCFB6C69AB}" srcOrd="3" destOrd="0" presId="urn:microsoft.com/office/officeart/2005/8/layout/vList2"/>
    <dgm:cxn modelId="{9430E8BD-0AEA-4C15-88FD-5AC521BAD66F}" type="presParOf" srcId="{69649E70-C239-7C41-BB12-0BAA48DE0F54}" destId="{F3272BD7-CE29-4607-AB47-2B432AC011AE}" srcOrd="4" destOrd="0" presId="urn:microsoft.com/office/officeart/2005/8/layout/vList2"/>
    <dgm:cxn modelId="{6DFA1555-937A-48F2-B66A-B71EF61D4111}" type="presParOf" srcId="{69649E70-C239-7C41-BB12-0BAA48DE0F54}" destId="{777BA637-C1AC-4541-A18C-74818DA5AE08}" srcOrd="5" destOrd="0" presId="urn:microsoft.com/office/officeart/2005/8/layout/vList2"/>
    <dgm:cxn modelId="{D3A12D5B-A832-4CBA-9CCB-80BE208C97B1}" type="presParOf" srcId="{69649E70-C239-7C41-BB12-0BAA48DE0F54}" destId="{21C78F63-EAE9-4026-8DDE-612F1E63DCE2}" srcOrd="6" destOrd="0" presId="urn:microsoft.com/office/officeart/2005/8/layout/vList2"/>
    <dgm:cxn modelId="{55930A3D-7A3E-4CDC-ADB1-4E84787F7DA6}" type="presParOf" srcId="{69649E70-C239-7C41-BB12-0BAA48DE0F54}" destId="{026A53BA-178C-458B-879E-388ED0AAFCE7}" srcOrd="7" destOrd="0" presId="urn:microsoft.com/office/officeart/2005/8/layout/vList2"/>
    <dgm:cxn modelId="{68589066-481C-4FF7-8A83-981C6F0179AF}" type="presParOf" srcId="{69649E70-C239-7C41-BB12-0BAA48DE0F54}" destId="{F7CECE98-14E0-4AD0-B5B5-BE5306EAF4A6}" srcOrd="8" destOrd="0" presId="urn:microsoft.com/office/officeart/2005/8/layout/vList2"/>
    <dgm:cxn modelId="{B94E7797-C03D-4794-8526-70617A702FD7}" type="presParOf" srcId="{69649E70-C239-7C41-BB12-0BAA48DE0F54}" destId="{6BB32683-CD77-4606-87B1-1EC3CFF16EF7}" srcOrd="9" destOrd="0" presId="urn:microsoft.com/office/officeart/2005/8/layout/vList2"/>
    <dgm:cxn modelId="{B46C6846-66D8-40F6-8C9E-090D5A592CE1}" type="presParOf" srcId="{69649E70-C239-7C41-BB12-0BAA48DE0F54}" destId="{1424523F-3F4E-4BB7-B5E9-73403843CCE2}" srcOrd="10" destOrd="0" presId="urn:microsoft.com/office/officeart/2005/8/layout/vList2"/>
    <dgm:cxn modelId="{7F8F94EB-EC05-431D-B777-ADBE67F649DA}" type="presParOf" srcId="{69649E70-C239-7C41-BB12-0BAA48DE0F54}" destId="{4E3FCEDB-4F90-4446-BCAB-76B51AC0F2F3}" srcOrd="11" destOrd="0" presId="urn:microsoft.com/office/officeart/2005/8/layout/vList2"/>
    <dgm:cxn modelId="{7681B241-AE95-AA4F-95C7-EC9A5665FF94}" type="presParOf" srcId="{69649E70-C239-7C41-BB12-0BAA48DE0F54}" destId="{F1E9E260-9966-364B-8C5F-F9D6B8B7FB8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6D756-EE1E-4EF6-8E2D-E183940D6A9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98CAC5-7FCD-492D-9832-5A777DBDC26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 smtClean="0"/>
            <a:t>Approvati 3 nuovi progetti</a:t>
          </a:r>
          <a:r>
            <a:rPr lang="it-IT" b="0" i="0" u="sng" dirty="0" smtClean="0"/>
            <a:t> pilota: HOPE, Teatro e Stage (formazione studenti).</a:t>
          </a:r>
          <a:r>
            <a:rPr lang="it-IT" dirty="0" smtClean="0"/>
            <a:t> </a:t>
          </a:r>
          <a:endParaRPr lang="en-US" dirty="0"/>
        </a:p>
      </dgm:t>
    </dgm:pt>
    <dgm:pt modelId="{5E022F7D-81E5-43E2-B302-FDAB3C21712B}" type="parTrans" cxnId="{038DAAE4-D37C-4ADB-AF50-FD84C58D73A3}">
      <dgm:prSet/>
      <dgm:spPr/>
      <dgm:t>
        <a:bodyPr/>
        <a:lstStyle/>
        <a:p>
          <a:endParaRPr lang="en-US"/>
        </a:p>
      </dgm:t>
    </dgm:pt>
    <dgm:pt modelId="{6DC73B0E-CD95-4DF0-B79A-ED854ECEF4E8}" type="sibTrans" cxnId="{038DAAE4-D37C-4ADB-AF50-FD84C58D73A3}">
      <dgm:prSet/>
      <dgm:spPr/>
      <dgm:t>
        <a:bodyPr/>
        <a:lstStyle/>
        <a:p>
          <a:endParaRPr lang="en-US"/>
        </a:p>
      </dgm:t>
    </dgm:pt>
    <dgm:pt modelId="{76F06EF9-F7F6-4680-BD1F-66EA3CF46B80}">
      <dgm:prSet/>
      <dgm:spPr>
        <a:solidFill>
          <a:srgbClr val="548235"/>
        </a:solidFill>
      </dgm:spPr>
      <dgm:t>
        <a:bodyPr/>
        <a:lstStyle/>
        <a:p>
          <a:r>
            <a:rPr lang="it-IT" b="0" i="0" dirty="0" smtClean="0"/>
            <a:t>I progetti "grandi" sono tutti stati finanziati con poco meno di 20 </a:t>
          </a:r>
          <a:r>
            <a:rPr lang="it-IT" b="0" i="0" dirty="0" err="1" smtClean="0"/>
            <a:t>keuro</a:t>
          </a:r>
          <a:r>
            <a:rPr lang="it-IT" b="0" i="0" dirty="0" smtClean="0"/>
            <a:t> con </a:t>
          </a:r>
          <a:r>
            <a:rPr lang="it-IT" b="0" i="0" dirty="0" err="1" smtClean="0"/>
            <a:t>Radiolab</a:t>
          </a:r>
          <a:r>
            <a:rPr lang="it-IT" b="0" i="0" dirty="0" smtClean="0"/>
            <a:t> che ha toccato quota 21.5 </a:t>
          </a:r>
          <a:r>
            <a:rPr lang="it-IT" b="0" i="0" dirty="0" err="1" smtClean="0"/>
            <a:t>keuro</a:t>
          </a:r>
          <a:r>
            <a:rPr lang="it-IT" b="0" i="0" dirty="0" smtClean="0"/>
            <a:t>. </a:t>
          </a:r>
          <a:endParaRPr lang="it-IT" dirty="0"/>
        </a:p>
      </dgm:t>
    </dgm:pt>
    <dgm:pt modelId="{1673A714-EE76-46B2-818B-50E7F1823C1C}" type="parTrans" cxnId="{B718F6F2-9D55-47A8-AAE2-703CBBDDC2DE}">
      <dgm:prSet/>
      <dgm:spPr/>
      <dgm:t>
        <a:bodyPr/>
        <a:lstStyle/>
        <a:p>
          <a:endParaRPr lang="it-IT"/>
        </a:p>
      </dgm:t>
    </dgm:pt>
    <dgm:pt modelId="{573AAFD3-7030-4FC7-BD9F-140C8A01B664}" type="sibTrans" cxnId="{B718F6F2-9D55-47A8-AAE2-703CBBDDC2DE}">
      <dgm:prSet/>
      <dgm:spPr/>
      <dgm:t>
        <a:bodyPr/>
        <a:lstStyle/>
        <a:p>
          <a:endParaRPr lang="it-IT"/>
        </a:p>
      </dgm:t>
    </dgm:pt>
    <dgm:pt modelId="{6CAFAF50-4068-4CE3-A575-3531F61A962D}">
      <dgm:prSet/>
      <dgm:spPr>
        <a:solidFill>
          <a:srgbClr val="548235"/>
        </a:solidFill>
      </dgm:spPr>
      <dgm:t>
        <a:bodyPr/>
        <a:lstStyle/>
        <a:p>
          <a:r>
            <a:rPr lang="it-IT" dirty="0" smtClean="0"/>
            <a:t>Non sono stati finanziate le richieste di pranzi per i partecipanti perché sono una spesa che non rientra nelle linee guida della commissione.  La commissione suggerisce di spostare tali richieste sui Dipartimenti, PLS e gli esperimenti.</a:t>
          </a:r>
          <a:endParaRPr lang="it-IT" dirty="0"/>
        </a:p>
      </dgm:t>
    </dgm:pt>
    <dgm:pt modelId="{6D5A3859-63E3-489A-93E7-63F449A9989C}" type="parTrans" cxnId="{2A702AE6-94F2-4DD5-BBE5-079977EBAFA3}">
      <dgm:prSet/>
      <dgm:spPr/>
      <dgm:t>
        <a:bodyPr/>
        <a:lstStyle/>
        <a:p>
          <a:endParaRPr lang="it-IT"/>
        </a:p>
      </dgm:t>
    </dgm:pt>
    <dgm:pt modelId="{E0084DF6-AC00-4F58-9188-338F5607ED63}" type="sibTrans" cxnId="{2A702AE6-94F2-4DD5-BBE5-079977EBAFA3}">
      <dgm:prSet/>
      <dgm:spPr/>
      <dgm:t>
        <a:bodyPr/>
        <a:lstStyle/>
        <a:p>
          <a:endParaRPr lang="it-IT"/>
        </a:p>
      </dgm:t>
    </dgm:pt>
    <dgm:pt modelId="{A70C817C-9867-4F3C-96EB-09145F4DD42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800" b="1" i="0" u="sng" dirty="0" smtClean="0">
              <a:solidFill>
                <a:srgbClr val="0070C0"/>
              </a:solidFill>
            </a:rPr>
            <a:t>A breve una call per progetti su Calcolo ed ET.</a:t>
          </a:r>
          <a:endParaRPr lang="en-US" sz="1800" b="1" dirty="0">
            <a:solidFill>
              <a:srgbClr val="0070C0"/>
            </a:solidFill>
          </a:endParaRPr>
        </a:p>
      </dgm:t>
    </dgm:pt>
    <dgm:pt modelId="{7279372A-D0AC-4C85-A7C7-2A6E1C2F51F3}" type="sibTrans" cxnId="{E5BA33CD-D7DE-414C-858B-F1A9237DE5DB}">
      <dgm:prSet/>
      <dgm:spPr/>
      <dgm:t>
        <a:bodyPr/>
        <a:lstStyle/>
        <a:p>
          <a:endParaRPr lang="en-US"/>
        </a:p>
      </dgm:t>
    </dgm:pt>
    <dgm:pt modelId="{23941F68-1F4C-4552-82B1-A63282A190CC}" type="parTrans" cxnId="{E5BA33CD-D7DE-414C-858B-F1A9237DE5DB}">
      <dgm:prSet/>
      <dgm:spPr/>
      <dgm:t>
        <a:bodyPr/>
        <a:lstStyle/>
        <a:p>
          <a:endParaRPr lang="en-US"/>
        </a:p>
      </dgm:t>
    </dgm:pt>
    <dgm:pt modelId="{9D3A41F8-BA02-474D-80F1-99A3494EE82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800" b="1" i="0" dirty="0" smtClean="0">
              <a:solidFill>
                <a:srgbClr val="0070C0"/>
              </a:solidFill>
            </a:rPr>
            <a:t>Workshop febbraio 2025</a:t>
          </a:r>
          <a:endParaRPr lang="en-US" sz="1800" b="1" dirty="0">
            <a:solidFill>
              <a:srgbClr val="0070C0"/>
            </a:solidFill>
          </a:endParaRPr>
        </a:p>
      </dgm:t>
    </dgm:pt>
    <dgm:pt modelId="{6ED2647D-6FF4-4B0B-AAF7-A3EFD1CF0DA8}" type="parTrans" cxnId="{93BDF82B-B834-47B8-8E93-3E805265AA2F}">
      <dgm:prSet/>
      <dgm:spPr/>
      <dgm:t>
        <a:bodyPr/>
        <a:lstStyle/>
        <a:p>
          <a:endParaRPr lang="it-IT"/>
        </a:p>
      </dgm:t>
    </dgm:pt>
    <dgm:pt modelId="{BFC96FB1-C3BD-4C88-8159-C2DBE5F89D78}" type="sibTrans" cxnId="{93BDF82B-B834-47B8-8E93-3E805265AA2F}">
      <dgm:prSet/>
      <dgm:spPr/>
      <dgm:t>
        <a:bodyPr/>
        <a:lstStyle/>
        <a:p>
          <a:endParaRPr lang="it-IT"/>
        </a:p>
      </dgm:t>
    </dgm:pt>
    <dgm:pt modelId="{69649E70-C239-7C41-BB12-0BAA48DE0F54}" type="pres">
      <dgm:prSet presAssocID="{C666D756-EE1E-4EF6-8E2D-E183940D6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60DDDD-A5BC-EF43-901F-4ED37A9A5270}" type="pres">
      <dgm:prSet presAssocID="{E298CAC5-7FCD-492D-9832-5A777DBDC26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2E428A-DE3B-2B46-A288-C6C85C9F8F99}" type="pres">
      <dgm:prSet presAssocID="{6DC73B0E-CD95-4DF0-B79A-ED854ECEF4E8}" presName="spacer" presStyleCnt="0"/>
      <dgm:spPr/>
    </dgm:pt>
    <dgm:pt modelId="{F3272BD7-CE29-4607-AB47-2B432AC011AE}" type="pres">
      <dgm:prSet presAssocID="{76F06EF9-F7F6-4680-BD1F-66EA3CF46B8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7BA637-C1AC-4541-A18C-74818DA5AE08}" type="pres">
      <dgm:prSet presAssocID="{573AAFD3-7030-4FC7-BD9F-140C8A01B664}" presName="spacer" presStyleCnt="0"/>
      <dgm:spPr/>
    </dgm:pt>
    <dgm:pt modelId="{F7CECE98-14E0-4AD0-B5B5-BE5306EAF4A6}" type="pres">
      <dgm:prSet presAssocID="{6CAFAF50-4068-4CE3-A575-3531F61A962D}" presName="parentText" presStyleLbl="node1" presStyleIdx="2" presStyleCnt="5" custScaleY="14106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B32683-CD77-4606-87B1-1EC3CFF16EF7}" type="pres">
      <dgm:prSet presAssocID="{E0084DF6-AC00-4F58-9188-338F5607ED63}" presName="spacer" presStyleCnt="0"/>
      <dgm:spPr/>
    </dgm:pt>
    <dgm:pt modelId="{18B18544-025C-4749-9E45-75E20B5888F6}" type="pres">
      <dgm:prSet presAssocID="{9D3A41F8-BA02-474D-80F1-99A3494EE82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3E2640-BD4C-4446-BCCA-0D1E8C069FF9}" type="pres">
      <dgm:prSet presAssocID="{BFC96FB1-C3BD-4C88-8159-C2DBE5F89D78}" presName="spacer" presStyleCnt="0"/>
      <dgm:spPr/>
    </dgm:pt>
    <dgm:pt modelId="{F1E9E260-9966-364B-8C5F-F9D6B8B7FB8E}" type="pres">
      <dgm:prSet presAssocID="{A70C817C-9867-4F3C-96EB-09145F4DD422}" presName="parentText" presStyleLbl="node1" presStyleIdx="4" presStyleCnt="5" custScaleY="7969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A702AE6-94F2-4DD5-BBE5-079977EBAFA3}" srcId="{C666D756-EE1E-4EF6-8E2D-E183940D6A97}" destId="{6CAFAF50-4068-4CE3-A575-3531F61A962D}" srcOrd="2" destOrd="0" parTransId="{6D5A3859-63E3-489A-93E7-63F449A9989C}" sibTransId="{E0084DF6-AC00-4F58-9188-338F5607ED63}"/>
    <dgm:cxn modelId="{46395449-803B-4E55-83F5-6550A51F6840}" type="presOf" srcId="{6CAFAF50-4068-4CE3-A575-3531F61A962D}" destId="{F7CECE98-14E0-4AD0-B5B5-BE5306EAF4A6}" srcOrd="0" destOrd="0" presId="urn:microsoft.com/office/officeart/2005/8/layout/vList2"/>
    <dgm:cxn modelId="{E5BA33CD-D7DE-414C-858B-F1A9237DE5DB}" srcId="{C666D756-EE1E-4EF6-8E2D-E183940D6A97}" destId="{A70C817C-9867-4F3C-96EB-09145F4DD422}" srcOrd="4" destOrd="0" parTransId="{23941F68-1F4C-4552-82B1-A63282A190CC}" sibTransId="{7279372A-D0AC-4C85-A7C7-2A6E1C2F51F3}"/>
    <dgm:cxn modelId="{E2F79201-7B96-45C7-A9B4-38F9B7B1F8CD}" type="presOf" srcId="{76F06EF9-F7F6-4680-BD1F-66EA3CF46B80}" destId="{F3272BD7-CE29-4607-AB47-2B432AC011AE}" srcOrd="0" destOrd="0" presId="urn:microsoft.com/office/officeart/2005/8/layout/vList2"/>
    <dgm:cxn modelId="{B718F6F2-9D55-47A8-AAE2-703CBBDDC2DE}" srcId="{C666D756-EE1E-4EF6-8E2D-E183940D6A97}" destId="{76F06EF9-F7F6-4680-BD1F-66EA3CF46B80}" srcOrd="1" destOrd="0" parTransId="{1673A714-EE76-46B2-818B-50E7F1823C1C}" sibTransId="{573AAFD3-7030-4FC7-BD9F-140C8A01B664}"/>
    <dgm:cxn modelId="{ECC1280A-04D1-452A-85DA-421F873BD897}" type="presOf" srcId="{9D3A41F8-BA02-474D-80F1-99A3494EE82E}" destId="{18B18544-025C-4749-9E45-75E20B5888F6}" srcOrd="0" destOrd="0" presId="urn:microsoft.com/office/officeart/2005/8/layout/vList2"/>
    <dgm:cxn modelId="{8FAEEF7F-8874-A844-B214-08B8AFF57AD2}" type="presOf" srcId="{C666D756-EE1E-4EF6-8E2D-E183940D6A97}" destId="{69649E70-C239-7C41-BB12-0BAA48DE0F54}" srcOrd="0" destOrd="0" presId="urn:microsoft.com/office/officeart/2005/8/layout/vList2"/>
    <dgm:cxn modelId="{C195686A-F2EF-E94C-B08C-16F81D85A1BC}" type="presOf" srcId="{A70C817C-9867-4F3C-96EB-09145F4DD422}" destId="{F1E9E260-9966-364B-8C5F-F9D6B8B7FB8E}" srcOrd="0" destOrd="0" presId="urn:microsoft.com/office/officeart/2005/8/layout/vList2"/>
    <dgm:cxn modelId="{93BDF82B-B834-47B8-8E93-3E805265AA2F}" srcId="{C666D756-EE1E-4EF6-8E2D-E183940D6A97}" destId="{9D3A41F8-BA02-474D-80F1-99A3494EE82E}" srcOrd="3" destOrd="0" parTransId="{6ED2647D-6FF4-4B0B-AAF7-A3EFD1CF0DA8}" sibTransId="{BFC96FB1-C3BD-4C88-8159-C2DBE5F89D78}"/>
    <dgm:cxn modelId="{B7863985-BFD4-7E45-941C-C2BE72998E69}" type="presOf" srcId="{E298CAC5-7FCD-492D-9832-5A777DBDC262}" destId="{EA60DDDD-A5BC-EF43-901F-4ED37A9A5270}" srcOrd="0" destOrd="0" presId="urn:microsoft.com/office/officeart/2005/8/layout/vList2"/>
    <dgm:cxn modelId="{038DAAE4-D37C-4ADB-AF50-FD84C58D73A3}" srcId="{C666D756-EE1E-4EF6-8E2D-E183940D6A97}" destId="{E298CAC5-7FCD-492D-9832-5A777DBDC262}" srcOrd="0" destOrd="0" parTransId="{5E022F7D-81E5-43E2-B302-FDAB3C21712B}" sibTransId="{6DC73B0E-CD95-4DF0-B79A-ED854ECEF4E8}"/>
    <dgm:cxn modelId="{1A5BC080-C236-FD41-AC09-F39BDA0A4018}" type="presParOf" srcId="{69649E70-C239-7C41-BB12-0BAA48DE0F54}" destId="{EA60DDDD-A5BC-EF43-901F-4ED37A9A5270}" srcOrd="0" destOrd="0" presId="urn:microsoft.com/office/officeart/2005/8/layout/vList2"/>
    <dgm:cxn modelId="{2B182E60-B2DE-634F-A3ED-1B0DC25EEB89}" type="presParOf" srcId="{69649E70-C239-7C41-BB12-0BAA48DE0F54}" destId="{652E428A-DE3B-2B46-A288-C6C85C9F8F99}" srcOrd="1" destOrd="0" presId="urn:microsoft.com/office/officeart/2005/8/layout/vList2"/>
    <dgm:cxn modelId="{9430E8BD-0AEA-4C15-88FD-5AC521BAD66F}" type="presParOf" srcId="{69649E70-C239-7C41-BB12-0BAA48DE0F54}" destId="{F3272BD7-CE29-4607-AB47-2B432AC011AE}" srcOrd="2" destOrd="0" presId="urn:microsoft.com/office/officeart/2005/8/layout/vList2"/>
    <dgm:cxn modelId="{6DFA1555-937A-48F2-B66A-B71EF61D4111}" type="presParOf" srcId="{69649E70-C239-7C41-BB12-0BAA48DE0F54}" destId="{777BA637-C1AC-4541-A18C-74818DA5AE08}" srcOrd="3" destOrd="0" presId="urn:microsoft.com/office/officeart/2005/8/layout/vList2"/>
    <dgm:cxn modelId="{68589066-481C-4FF7-8A83-981C6F0179AF}" type="presParOf" srcId="{69649E70-C239-7C41-BB12-0BAA48DE0F54}" destId="{F7CECE98-14E0-4AD0-B5B5-BE5306EAF4A6}" srcOrd="4" destOrd="0" presId="urn:microsoft.com/office/officeart/2005/8/layout/vList2"/>
    <dgm:cxn modelId="{B94E7797-C03D-4794-8526-70617A702FD7}" type="presParOf" srcId="{69649E70-C239-7C41-BB12-0BAA48DE0F54}" destId="{6BB32683-CD77-4606-87B1-1EC3CFF16EF7}" srcOrd="5" destOrd="0" presId="urn:microsoft.com/office/officeart/2005/8/layout/vList2"/>
    <dgm:cxn modelId="{6173E901-B21C-4DB1-84FD-15F1536196C2}" type="presParOf" srcId="{69649E70-C239-7C41-BB12-0BAA48DE0F54}" destId="{18B18544-025C-4749-9E45-75E20B5888F6}" srcOrd="6" destOrd="0" presId="urn:microsoft.com/office/officeart/2005/8/layout/vList2"/>
    <dgm:cxn modelId="{BAA5F1CE-744B-4127-892D-0FCBC5C55CDE}" type="presParOf" srcId="{69649E70-C239-7C41-BB12-0BAA48DE0F54}" destId="{9D3E2640-BD4C-4446-BCCA-0D1E8C069FF9}" srcOrd="7" destOrd="0" presId="urn:microsoft.com/office/officeart/2005/8/layout/vList2"/>
    <dgm:cxn modelId="{7681B241-AE95-AA4F-95C7-EC9A5665FF94}" type="presParOf" srcId="{69649E70-C239-7C41-BB12-0BAA48DE0F54}" destId="{F1E9E260-9966-364B-8C5F-F9D6B8B7FB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DDDD-A5BC-EF43-901F-4ED37A9A5270}">
      <dsp:nvSpPr>
        <dsp:cNvPr id="0" name=""/>
        <dsp:cNvSpPr/>
      </dsp:nvSpPr>
      <dsp:spPr>
        <a:xfrm>
          <a:off x="0" y="113417"/>
          <a:ext cx="7729608" cy="754777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Festival in </a:t>
          </a:r>
          <a:r>
            <a:rPr lang="it-IT" sz="1900" kern="1200" dirty="0" smtClean="0"/>
            <a:t>un’unica </a:t>
          </a:r>
          <a:r>
            <a:rPr lang="it-IT" sz="1900" kern="1200" dirty="0" smtClean="0"/>
            <a:t>sigla</a:t>
          </a:r>
          <a:endParaRPr lang="en-US" sz="1900" kern="1200" dirty="0"/>
        </a:p>
      </dsp:txBody>
      <dsp:txXfrm>
        <a:off x="36845" y="150262"/>
        <a:ext cx="7655918" cy="681087"/>
      </dsp:txXfrm>
    </dsp:sp>
    <dsp:sp modelId="{18EE5CA6-30BE-489C-9BD8-8C8C94265C76}">
      <dsp:nvSpPr>
        <dsp:cNvPr id="0" name=""/>
        <dsp:cNvSpPr/>
      </dsp:nvSpPr>
      <dsp:spPr>
        <a:xfrm>
          <a:off x="0" y="922915"/>
          <a:ext cx="7729608" cy="754777"/>
        </a:xfrm>
        <a:prstGeom prst="roundRect">
          <a:avLst/>
        </a:prstGeom>
        <a:solidFill>
          <a:srgbClr val="548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Centralizzato l'acquisto di gadget e premi</a:t>
          </a:r>
          <a:endParaRPr lang="it-IT" sz="1900" kern="1200" dirty="0"/>
        </a:p>
      </dsp:txBody>
      <dsp:txXfrm>
        <a:off x="36845" y="959760"/>
        <a:ext cx="7655918" cy="681087"/>
      </dsp:txXfrm>
    </dsp:sp>
    <dsp:sp modelId="{F3272BD7-CE29-4607-AB47-2B432AC011AE}">
      <dsp:nvSpPr>
        <dsp:cNvPr id="0" name=""/>
        <dsp:cNvSpPr/>
      </dsp:nvSpPr>
      <dsp:spPr>
        <a:xfrm>
          <a:off x="0" y="1732413"/>
          <a:ext cx="7729608" cy="754777"/>
        </a:xfrm>
        <a:prstGeom prst="roundRect">
          <a:avLst/>
        </a:prstGeom>
        <a:solidFill>
          <a:srgbClr val="548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Concentrato tutti le «</a:t>
          </a:r>
          <a:r>
            <a:rPr lang="it-IT" sz="1900" kern="1200" dirty="0" err="1" smtClean="0"/>
            <a:t>school</a:t>
          </a:r>
          <a:r>
            <a:rPr lang="it-IT" sz="1900" kern="1200" dirty="0" smtClean="0"/>
            <a:t>» nell'INFN </a:t>
          </a:r>
          <a:r>
            <a:rPr lang="it-IT" sz="1900" kern="1200" dirty="0" err="1" smtClean="0"/>
            <a:t>Summer</a:t>
          </a:r>
          <a:r>
            <a:rPr lang="it-IT" sz="1900" kern="1200" dirty="0" smtClean="0"/>
            <a:t> Camp (tranne quelli con fondi esterni)</a:t>
          </a:r>
          <a:endParaRPr lang="it-IT" sz="1900" kern="1200" dirty="0"/>
        </a:p>
      </dsp:txBody>
      <dsp:txXfrm>
        <a:off x="36845" y="1769258"/>
        <a:ext cx="7655918" cy="681087"/>
      </dsp:txXfrm>
    </dsp:sp>
    <dsp:sp modelId="{21C78F63-EAE9-4026-8DDE-612F1E63DCE2}">
      <dsp:nvSpPr>
        <dsp:cNvPr id="0" name=""/>
        <dsp:cNvSpPr/>
      </dsp:nvSpPr>
      <dsp:spPr>
        <a:xfrm>
          <a:off x="0" y="2541911"/>
          <a:ext cx="7729608" cy="754777"/>
        </a:xfrm>
        <a:prstGeom prst="roundRect">
          <a:avLst/>
        </a:prstGeom>
        <a:solidFill>
          <a:srgbClr val="548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Assegnato per la prima volta dei fondi di dotazione (minimi)</a:t>
          </a:r>
          <a:endParaRPr lang="it-IT" sz="1900" kern="1200" dirty="0"/>
        </a:p>
      </dsp:txBody>
      <dsp:txXfrm>
        <a:off x="36845" y="2578756"/>
        <a:ext cx="7655918" cy="681087"/>
      </dsp:txXfrm>
    </dsp:sp>
    <dsp:sp modelId="{F7CECE98-14E0-4AD0-B5B5-BE5306EAF4A6}">
      <dsp:nvSpPr>
        <dsp:cNvPr id="0" name=""/>
        <dsp:cNvSpPr/>
      </dsp:nvSpPr>
      <dsp:spPr>
        <a:xfrm>
          <a:off x="0" y="3351408"/>
          <a:ext cx="7729608" cy="754777"/>
        </a:xfrm>
        <a:prstGeom prst="roundRect">
          <a:avLst/>
        </a:prstGeom>
        <a:solidFill>
          <a:srgbClr val="548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Ribadito che i progetti nazionali non chiederanno supporto alle strutture tranne che in casi "speciali"</a:t>
          </a:r>
          <a:endParaRPr lang="it-IT" sz="1900" kern="1200" dirty="0"/>
        </a:p>
      </dsp:txBody>
      <dsp:txXfrm>
        <a:off x="36845" y="3388253"/>
        <a:ext cx="7655918" cy="681087"/>
      </dsp:txXfrm>
    </dsp:sp>
    <dsp:sp modelId="{1424523F-3F4E-4BB7-B5E9-73403843CCE2}">
      <dsp:nvSpPr>
        <dsp:cNvPr id="0" name=""/>
        <dsp:cNvSpPr/>
      </dsp:nvSpPr>
      <dsp:spPr>
        <a:xfrm>
          <a:off x="0" y="4160906"/>
          <a:ext cx="7729608" cy="754777"/>
        </a:xfrm>
        <a:prstGeom prst="roundRect">
          <a:avLst/>
        </a:prstGeom>
        <a:solidFill>
          <a:srgbClr val="548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Definito una serie di norme per le future richieste.</a:t>
          </a:r>
          <a:endParaRPr lang="it-IT" sz="1900" kern="1200" dirty="0"/>
        </a:p>
      </dsp:txBody>
      <dsp:txXfrm>
        <a:off x="36845" y="4197751"/>
        <a:ext cx="7655918" cy="681087"/>
      </dsp:txXfrm>
    </dsp:sp>
    <dsp:sp modelId="{F1E9E260-9966-364B-8C5F-F9D6B8B7FB8E}">
      <dsp:nvSpPr>
        <dsp:cNvPr id="0" name=""/>
        <dsp:cNvSpPr/>
      </dsp:nvSpPr>
      <dsp:spPr>
        <a:xfrm>
          <a:off x="0" y="4970404"/>
          <a:ext cx="7729608" cy="75477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solidFill>
                <a:schemeClr val="accent5">
                  <a:lumMod val="75000"/>
                </a:schemeClr>
              </a:solidFill>
            </a:rPr>
            <a:t>Siti WEB </a:t>
          </a:r>
          <a:r>
            <a:rPr lang="it-IT" sz="1900" kern="1200" dirty="0" smtClean="0">
              <a:solidFill>
                <a:schemeClr val="accent5">
                  <a:lumMod val="75000"/>
                </a:schemeClr>
              </a:solidFill>
            </a:rPr>
            <a:t>centralizzati</a:t>
          </a:r>
          <a:endParaRPr lang="en-US" sz="19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6845" y="5007249"/>
        <a:ext cx="7655918" cy="681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DDDD-A5BC-EF43-901F-4ED37A9A5270}">
      <dsp:nvSpPr>
        <dsp:cNvPr id="0" name=""/>
        <dsp:cNvSpPr/>
      </dsp:nvSpPr>
      <dsp:spPr>
        <a:xfrm>
          <a:off x="0" y="19079"/>
          <a:ext cx="7729608" cy="113373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Approvati 3 nuovi progetti</a:t>
          </a:r>
          <a:r>
            <a:rPr lang="it-IT" sz="1600" b="0" i="0" u="sng" kern="1200" dirty="0" smtClean="0"/>
            <a:t> pilota: HOPE, Teatro e Stage (formazione studenti).</a:t>
          </a:r>
          <a:r>
            <a:rPr lang="it-IT" sz="1600" kern="1200" dirty="0" smtClean="0"/>
            <a:t> </a:t>
          </a:r>
          <a:endParaRPr lang="en-US" sz="1600" kern="1200" dirty="0"/>
        </a:p>
      </dsp:txBody>
      <dsp:txXfrm>
        <a:off x="55344" y="74423"/>
        <a:ext cx="7618920" cy="1023042"/>
      </dsp:txXfrm>
    </dsp:sp>
    <dsp:sp modelId="{F3272BD7-CE29-4607-AB47-2B432AC011AE}">
      <dsp:nvSpPr>
        <dsp:cNvPr id="0" name=""/>
        <dsp:cNvSpPr/>
      </dsp:nvSpPr>
      <dsp:spPr>
        <a:xfrm>
          <a:off x="0" y="1198889"/>
          <a:ext cx="7729608" cy="1133730"/>
        </a:xfrm>
        <a:prstGeom prst="roundRect">
          <a:avLst/>
        </a:prstGeom>
        <a:solidFill>
          <a:srgbClr val="548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/>
            <a:t>I progetti "grandi" sono tutti stati finanziati con poco meno di 20 </a:t>
          </a:r>
          <a:r>
            <a:rPr lang="it-IT" sz="1600" b="0" i="0" kern="1200" dirty="0" err="1" smtClean="0"/>
            <a:t>keuro</a:t>
          </a:r>
          <a:r>
            <a:rPr lang="it-IT" sz="1600" b="0" i="0" kern="1200" dirty="0" smtClean="0"/>
            <a:t> con </a:t>
          </a:r>
          <a:r>
            <a:rPr lang="it-IT" sz="1600" b="0" i="0" kern="1200" dirty="0" err="1" smtClean="0"/>
            <a:t>Radiolab</a:t>
          </a:r>
          <a:r>
            <a:rPr lang="it-IT" sz="1600" b="0" i="0" kern="1200" dirty="0" smtClean="0"/>
            <a:t> che ha toccato quota 21.5 </a:t>
          </a:r>
          <a:r>
            <a:rPr lang="it-IT" sz="1600" b="0" i="0" kern="1200" dirty="0" err="1" smtClean="0"/>
            <a:t>keuro</a:t>
          </a:r>
          <a:r>
            <a:rPr lang="it-IT" sz="1600" b="0" i="0" kern="1200" dirty="0" smtClean="0"/>
            <a:t>. </a:t>
          </a:r>
          <a:endParaRPr lang="it-IT" sz="1600" kern="1200" dirty="0"/>
        </a:p>
      </dsp:txBody>
      <dsp:txXfrm>
        <a:off x="55344" y="1254233"/>
        <a:ext cx="7618920" cy="1023042"/>
      </dsp:txXfrm>
    </dsp:sp>
    <dsp:sp modelId="{F7CECE98-14E0-4AD0-B5B5-BE5306EAF4A6}">
      <dsp:nvSpPr>
        <dsp:cNvPr id="0" name=""/>
        <dsp:cNvSpPr/>
      </dsp:nvSpPr>
      <dsp:spPr>
        <a:xfrm>
          <a:off x="0" y="2378699"/>
          <a:ext cx="7729608" cy="1599262"/>
        </a:xfrm>
        <a:prstGeom prst="roundRect">
          <a:avLst/>
        </a:prstGeom>
        <a:solidFill>
          <a:srgbClr val="5482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Non sono stati finanziate le richieste di pranzi per i partecipanti perché sono una spesa che non rientra nelle linee guida della commissione.  La commissione suggerisce di spostare tali richieste sui Dipartimenti, PLS e gli esperimenti.</a:t>
          </a:r>
          <a:endParaRPr lang="it-IT" sz="1600" kern="1200" dirty="0"/>
        </a:p>
      </dsp:txBody>
      <dsp:txXfrm>
        <a:off x="78070" y="2456769"/>
        <a:ext cx="7573468" cy="1443122"/>
      </dsp:txXfrm>
    </dsp:sp>
    <dsp:sp modelId="{18B18544-025C-4749-9E45-75E20B5888F6}">
      <dsp:nvSpPr>
        <dsp:cNvPr id="0" name=""/>
        <dsp:cNvSpPr/>
      </dsp:nvSpPr>
      <dsp:spPr>
        <a:xfrm>
          <a:off x="0" y="4024041"/>
          <a:ext cx="7729608" cy="113373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smtClean="0">
              <a:solidFill>
                <a:srgbClr val="0070C0"/>
              </a:solidFill>
            </a:rPr>
            <a:t>Workshop febbraio 2025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55344" y="4079385"/>
        <a:ext cx="7618920" cy="1023042"/>
      </dsp:txXfrm>
    </dsp:sp>
    <dsp:sp modelId="{F1E9E260-9966-364B-8C5F-F9D6B8B7FB8E}">
      <dsp:nvSpPr>
        <dsp:cNvPr id="0" name=""/>
        <dsp:cNvSpPr/>
      </dsp:nvSpPr>
      <dsp:spPr>
        <a:xfrm>
          <a:off x="0" y="5203851"/>
          <a:ext cx="7729608" cy="90354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u="sng" kern="1200" dirty="0" smtClean="0">
              <a:solidFill>
                <a:srgbClr val="0070C0"/>
              </a:solidFill>
            </a:rPr>
            <a:t>A breve una call per progetti su Calcolo ed ET.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44108" y="5247959"/>
        <a:ext cx="7641392" cy="81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1C9C-1A1A-408E-A467-4D2A0336B5A4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EDBB5-8434-482F-ADA8-639F83ED2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80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DBB5-8434-482F-ADA8-639F83ED259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DBB5-8434-482F-ADA8-639F83ED259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37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51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30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69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Pierluigi Paolucci</a:t>
            </a:r>
          </a:p>
          <a:p>
            <a:r>
              <a:rPr lang="it-IT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3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91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1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7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Pierluigi Paolucci</a:t>
            </a:r>
          </a:p>
          <a:p>
            <a:r>
              <a:rPr lang="it-IT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1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11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37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627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Pierluigi Paolucci</a:t>
            </a:r>
          </a:p>
          <a:p>
            <a:r>
              <a:rPr lang="it-IT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17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1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37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3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21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50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72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7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5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44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A60EF-5DEA-4D89-8B43-F3390B2D15D9}" type="datetimeFigureOut">
              <a:rPr lang="it-IT" smtClean="0"/>
              <a:t>17/10/2024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BE8F-2504-43DC-B349-E73B4053D2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2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Pierluigi Paolucci a nome della CC3M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3295" y="1254642"/>
            <a:ext cx="9000663" cy="21331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mtClean="0"/>
              <a:t>CC3M: </a:t>
            </a:r>
            <a:r>
              <a:rPr lang="it-IT" b="1" smtClean="0"/>
              <a:t>Bilancio 2025</a:t>
            </a:r>
            <a:br>
              <a:rPr lang="it-IT" b="1" smtClean="0"/>
            </a:br>
            <a:r>
              <a:rPr lang="it-IT" b="1" smtClean="0"/>
              <a:t>Notte Europea della Ricerca</a:t>
            </a:r>
            <a:endParaRPr lang="it-IT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00743" y="4549849"/>
            <a:ext cx="10589015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Vincenzo Caracciolo</a:t>
            </a:r>
          </a:p>
          <a:p>
            <a:pPr marL="0" indent="0" algn="ctr">
              <a:buNone/>
            </a:pPr>
            <a:r>
              <a:rPr lang="it-IT" dirty="0" smtClean="0"/>
              <a:t>INFN Sezione di Roma </a:t>
            </a:r>
            <a:r>
              <a:rPr lang="it-IT" smtClean="0"/>
              <a:t>Tor Vergata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42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590154"/>
            <a:ext cx="7754432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CFEAC93-D752-2B14-F7E7-5AF7C2D82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115820"/>
              </p:ext>
            </p:extLst>
          </p:nvPr>
        </p:nvGraphicFramePr>
        <p:xfrm>
          <a:off x="4131958" y="28818"/>
          <a:ext cx="7809415" cy="6768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94">
                  <a:extLst>
                    <a:ext uri="{9D8B030D-6E8A-4147-A177-3AD203B41FA5}">
                      <a16:colId xmlns:a16="http://schemas.microsoft.com/office/drawing/2014/main" val="2491913454"/>
                    </a:ext>
                  </a:extLst>
                </a:gridCol>
                <a:gridCol w="1796078">
                  <a:extLst>
                    <a:ext uri="{9D8B030D-6E8A-4147-A177-3AD203B41FA5}">
                      <a16:colId xmlns:a16="http://schemas.microsoft.com/office/drawing/2014/main" val="756356284"/>
                    </a:ext>
                  </a:extLst>
                </a:gridCol>
                <a:gridCol w="1106496">
                  <a:extLst>
                    <a:ext uri="{9D8B030D-6E8A-4147-A177-3AD203B41FA5}">
                      <a16:colId xmlns:a16="http://schemas.microsoft.com/office/drawing/2014/main" val="3492716745"/>
                    </a:ext>
                  </a:extLst>
                </a:gridCol>
                <a:gridCol w="1146645">
                  <a:extLst>
                    <a:ext uri="{9D8B030D-6E8A-4147-A177-3AD203B41FA5}">
                      <a16:colId xmlns:a16="http://schemas.microsoft.com/office/drawing/2014/main" val="3284809241"/>
                    </a:ext>
                  </a:extLst>
                </a:gridCol>
                <a:gridCol w="971089">
                  <a:extLst>
                    <a:ext uri="{9D8B030D-6E8A-4147-A177-3AD203B41FA5}">
                      <a16:colId xmlns:a16="http://schemas.microsoft.com/office/drawing/2014/main" val="4127815648"/>
                    </a:ext>
                  </a:extLst>
                </a:gridCol>
                <a:gridCol w="2518513">
                  <a:extLst>
                    <a:ext uri="{9D8B030D-6E8A-4147-A177-3AD203B41FA5}">
                      <a16:colId xmlns:a16="http://schemas.microsoft.com/office/drawing/2014/main" val="3136066542"/>
                    </a:ext>
                  </a:extLst>
                </a:gridCol>
              </a:tblGrid>
              <a:tr h="313917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Nome Progetto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Categoria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Rivolto 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Key words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56603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Art &amp; Science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Progetti</a:t>
                      </a:r>
                    </a:p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Scuole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Arte &amp; scienza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42906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2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Asimov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Libri &amp; scienza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6512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Dark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Materia oscura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73463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4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Master Class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Multidisciplinare</a:t>
                      </a: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38602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5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err="1"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Radiolab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Radon, radioattività</a:t>
                      </a:r>
                      <a:endParaRPr lang="it-IT" sz="1400" b="0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2587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6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OCRA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Raggi cosmici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95308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7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HOPE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Fisica e Tecnologia</a:t>
                      </a: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3692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8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Lab2go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Laboratori di fisica di base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71700"/>
                  </a:ext>
                </a:extLst>
              </a:tr>
              <a:tr h="260358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9</a:t>
                      </a:r>
                    </a:p>
                  </a:txBody>
                  <a:tcPr marL="7913" marR="7913" marT="7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INFN Kids</a:t>
                      </a:r>
                    </a:p>
                  </a:txBody>
                  <a:tcPr marL="7913" marR="7913" marT="7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7913" marR="7913" marT="791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Elementari</a:t>
                      </a:r>
                    </a:p>
                  </a:txBody>
                  <a:tcPr marL="7913" marR="7913" marT="7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3" marR="7913" marT="7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Fisica di base </a:t>
                      </a:r>
                    </a:p>
                  </a:txBody>
                  <a:tcPr marL="7913" marR="7913" marT="791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75488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TIPO di SCUOLA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31399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Aggiornamenti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Formazione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Docenti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 grado</a:t>
                      </a:r>
                    </a:p>
                  </a:txBody>
                  <a:tcPr marL="7914" marR="7914" marT="7914" marB="0" anchor="ctr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4248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11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PID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Docenti</a:t>
                      </a: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3074"/>
                  </a:ext>
                </a:extLst>
              </a:tr>
              <a:tr h="2373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II grado</a:t>
                      </a:r>
                    </a:p>
                  </a:txBody>
                  <a:tcPr marL="7914" marR="7914" marT="7914" marB="0" anchor="ctr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86698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12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 err="1"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Inspyre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722155"/>
                  </a:ext>
                </a:extLst>
              </a:tr>
              <a:tr h="2526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13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Stage</a:t>
                      </a: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58104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4996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14</a:t>
                      </a: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Festival Genova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Festival</a:t>
                      </a:r>
                    </a:p>
                    <a:p>
                      <a:pPr algn="ctr" fontAlgn="b"/>
                      <a:r>
                        <a:rPr lang="it-IT" sz="14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e Fiere</a:t>
                      </a: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Pubblico</a:t>
                      </a: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Unico Progetto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Festival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70569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15</a:t>
                      </a: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Play Modena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86935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16</a:t>
                      </a:r>
                      <a:endParaRPr lang="it-IT" sz="1400" dirty="0">
                        <a:latin typeface="Titillium Web" panose="00000500000000000000" pitchFamily="2" charset="0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Salone del libro Torino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02262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17</a:t>
                      </a:r>
                      <a:endParaRPr lang="it-IT" sz="1400" dirty="0">
                        <a:latin typeface="Titillium Web" panose="00000500000000000000" pitchFamily="2" charset="0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 err="1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Pint</a:t>
                      </a:r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 of Science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00916"/>
                  </a:ext>
                </a:extLst>
              </a:tr>
              <a:tr h="2450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Titillium Web" panose="00000500000000000000" pitchFamily="2" charset="0"/>
                        </a:rPr>
                        <a:t>18</a:t>
                      </a: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Camogli</a:t>
                      </a: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55797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19</a:t>
                      </a:r>
                      <a:endParaRPr lang="it-IT" sz="1400" dirty="0">
                        <a:latin typeface="Titillium Web" panose="00000500000000000000" pitchFamily="2" charset="0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Fiera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Didacta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Docenti</a:t>
                      </a: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14389"/>
                  </a:ext>
                </a:extLst>
              </a:tr>
              <a:tr h="2951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8386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20</a:t>
                      </a:r>
                      <a:endParaRPr lang="it-IT" sz="1400" dirty="0">
                        <a:latin typeface="Titillium Web" panose="00000500000000000000" pitchFamily="2" charset="0"/>
                      </a:endParaRP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Scienza x Tutti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Portale WEB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Pubblico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26105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atin typeface="Titillium Web" panose="00000500000000000000" pitchFamily="2" charset="0"/>
                        </a:rPr>
                        <a:t>21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HEPSCAPE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Escape Room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Pubblico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93839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F573F295-C3E8-B9AF-BCF1-4A9C6DEE53B3}"/>
              </a:ext>
            </a:extLst>
          </p:cNvPr>
          <p:cNvSpPr txBox="1">
            <a:spLocks/>
          </p:cNvSpPr>
          <p:nvPr/>
        </p:nvSpPr>
        <p:spPr>
          <a:xfrm>
            <a:off x="412180" y="1378119"/>
            <a:ext cx="237147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Euphemia UCAS" panose="020B0503040102020104" pitchFamily="34" charset="-79"/>
              </a:rPr>
              <a:t>Elenco dei progetti CC3M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6E30C8-3A34-2640-83EB-8938FCEAA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" y="6118394"/>
            <a:ext cx="1404504" cy="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E2A9D-126A-D996-FCC8-3F2C1B2A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DA161AC-F476-771F-9221-6D2403F6B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6E47D-FB89-DF44-C33D-B00CF32F9C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D31BC-D515-3279-641D-7F7BCA15D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B43DF-765F-6ECF-6CE5-C591A079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96492D-3252-6986-4F02-E621C9222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AC64C-8C47-9A79-5D63-E9752DD2C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7AD384-5A9A-707D-CB98-C64733DC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Resoconto dalla riunione di bilancio 2025</a:t>
            </a:r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A1A27279-00E5-6659-DC23-91AD8557E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151014"/>
              </p:ext>
            </p:extLst>
          </p:nvPr>
        </p:nvGraphicFramePr>
        <p:xfrm>
          <a:off x="4288222" y="365760"/>
          <a:ext cx="7729608" cy="58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2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E2A9D-126A-D996-FCC8-3F2C1B2A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DA161AC-F476-771F-9221-6D2403F6B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6E47D-FB89-DF44-C33D-B00CF32F9C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D31BC-D515-3279-641D-7F7BCA15D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B43DF-765F-6ECF-6CE5-C591A079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96492D-3252-6986-4F02-E621C9222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AC64C-8C47-9A79-5D63-E9752DD2C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7AD384-5A9A-707D-CB98-C64733DC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Resoconto dalla riunione di bilancio 2025</a:t>
            </a:r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27" name="Segnaposto contenuto 2">
            <a:extLst>
              <a:ext uri="{FF2B5EF4-FFF2-40B4-BE49-F238E27FC236}">
                <a16:creationId xmlns:a16="http://schemas.microsoft.com/office/drawing/2014/main" id="{A1A27279-00E5-6659-DC23-91AD8557E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460413"/>
              </p:ext>
            </p:extLst>
          </p:nvPr>
        </p:nvGraphicFramePr>
        <p:xfrm>
          <a:off x="4288222" y="365760"/>
          <a:ext cx="7729608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9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E2A9D-126A-D996-FCC8-3F2C1B2A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DA161AC-F476-771F-9221-6D2403F6B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6E47D-FB89-DF44-C33D-B00CF32F9C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D31BC-D515-3279-641D-7F7BCA15D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B43DF-765F-6ECF-6CE5-C591A079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96492D-3252-6986-4F02-E621C9222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AC64C-8C47-9A79-5D63-E9752DD2C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7AD384-5A9A-707D-CB98-C64733DC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Resoconto dalla riunione di bilancio 2025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2" y="1608057"/>
            <a:ext cx="6096000" cy="3181350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V="1">
            <a:off x="8916312" y="4501221"/>
            <a:ext cx="0" cy="5316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8579614" y="4501221"/>
            <a:ext cx="0" cy="531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8296079" y="4501221"/>
            <a:ext cx="0" cy="531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8009000" y="4501221"/>
            <a:ext cx="0" cy="531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7732554" y="4505873"/>
            <a:ext cx="0" cy="5316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5861223" y="4523593"/>
            <a:ext cx="0" cy="531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5499717" y="4523593"/>
            <a:ext cx="0" cy="531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4875939" y="5044588"/>
            <a:ext cx="4816549" cy="5624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INFN Roma Tor Vergata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40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A1605BA7-7ABF-CBC3-AEE9-8277815B5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774" y="417307"/>
            <a:ext cx="7266037" cy="4750675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C5C676-94F7-3B6B-4815-92363B36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pic>
        <p:nvPicPr>
          <p:cNvPr id="9" name="Immagine 8" descr="Immagine che contiene testo, biglietto da visita, persona, vestiti&#10;&#10;Descrizione generata automaticamente">
            <a:extLst>
              <a:ext uri="{FF2B5EF4-FFF2-40B4-BE49-F238E27FC236}">
                <a16:creationId xmlns:a16="http://schemas.microsoft.com/office/drawing/2014/main" id="{AB920BF5-E941-6324-C101-49C122FA7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853774" cy="3429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4D93DC5-5385-C470-8B71-5C3BF807B81C}"/>
              </a:ext>
            </a:extLst>
          </p:cNvPr>
          <p:cNvSpPr txBox="1"/>
          <p:nvPr/>
        </p:nvSpPr>
        <p:spPr>
          <a:xfrm>
            <a:off x="417095" y="3978442"/>
            <a:ext cx="33121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2400" dirty="0" smtClean="0"/>
              <a:t>- 100 studenti</a:t>
            </a:r>
          </a:p>
          <a:p>
            <a:pPr marL="342900" lvl="0" indent="-342900">
              <a:buFontTx/>
              <a:buChar char="-"/>
            </a:pPr>
            <a:r>
              <a:rPr lang="it-IT" sz="2400" dirty="0" smtClean="0"/>
              <a:t>20 docenti</a:t>
            </a:r>
          </a:p>
          <a:p>
            <a:pPr marL="285750" lvl="0" indent="-285750">
              <a:buFontTx/>
              <a:buChar char="-"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Forlì</a:t>
            </a:r>
          </a:p>
          <a:p>
            <a:pPr marL="285750" lvl="0" indent="-285750">
              <a:buFontTx/>
              <a:buChar char="-"/>
            </a:pPr>
            <a:r>
              <a:rPr lang="it-IT" sz="2400" dirty="0" smtClean="0">
                <a:solidFill>
                  <a:prstClr val="black"/>
                </a:solidFill>
                <a:latin typeface="Verdana" panose="020B0604030504040204"/>
              </a:rPr>
              <a:t>13-17 Luglio 2025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E2A9D-126A-D996-FCC8-3F2C1B2A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DA161AC-F476-771F-9221-6D2403F6B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6E47D-FB89-DF44-C33D-B00CF32F9C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D31BC-D515-3279-641D-7F7BCA15D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B43DF-765F-6ECF-6CE5-C591A079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96492D-3252-6986-4F02-E621C9222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AC64C-8C47-9A79-5D63-E9752DD2C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7AD384-5A9A-707D-CB98-C64733DC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dirty="0" smtClean="0">
                <a:solidFill>
                  <a:srgbClr val="FFFFFF"/>
                </a:solidFill>
              </a:rPr>
              <a:t>IN PROGRAMA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12A061CF-EAE8-2EB7-4858-E1407EBB4908}"/>
              </a:ext>
            </a:extLst>
          </p:cNvPr>
          <p:cNvSpPr txBox="1">
            <a:spLocks/>
          </p:cNvSpPr>
          <p:nvPr/>
        </p:nvSpPr>
        <p:spPr>
          <a:xfrm>
            <a:off x="4288221" y="-10138"/>
            <a:ext cx="781163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r>
              <a:rPr lang="it-IT" sz="4800" b="1" dirty="0" smtClean="0"/>
              <a:t>Workshop Public Engagement INFN</a:t>
            </a:r>
            <a:br>
              <a:rPr lang="it-IT" sz="4800" b="1" dirty="0" smtClean="0"/>
            </a:br>
            <a:endParaRPr lang="it-IT" sz="3700" b="1" dirty="0" smtClean="0"/>
          </a:p>
          <a:p>
            <a:r>
              <a:rPr lang="it-IT" sz="3700" b="1" dirty="0" smtClean="0"/>
              <a:t>26 febbraio 2025 presso i laboratori di Frascati	</a:t>
            </a:r>
            <a:endParaRPr lang="it-IT" sz="3700" b="1" dirty="0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1519D68D-A1C0-8832-24C9-578052B4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11" y="3516397"/>
            <a:ext cx="5072710" cy="3616643"/>
          </a:xfrm>
        </p:spPr>
        <p:txBody>
          <a:bodyPr anchor="ctr">
            <a:normAutofit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Giunta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Esecutiva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Direttori di tutte le strutture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Referenti della CC3M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Ufficio Comunicazione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699171" y="4777349"/>
            <a:ext cx="240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Riflessione e strategie per valutare/migliorare l’impatto e la sua efficacia sulla società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2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775" y="6497788"/>
            <a:ext cx="77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Tutor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00193" y="65099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cc3m-roma-tor-vergata@lists.infn.it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21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51" y="151464"/>
            <a:ext cx="8287907" cy="670653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4284921"/>
            <a:ext cx="2391617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INFN Roma Tor Vergata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2346092" y="4189230"/>
            <a:ext cx="251442" cy="637954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Widescreen</PresentationFormat>
  <Paragraphs>113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American Typewriter</vt:lpstr>
      <vt:lpstr>Arial</vt:lpstr>
      <vt:lpstr>Calibri</vt:lpstr>
      <vt:lpstr>Calibri Light</vt:lpstr>
      <vt:lpstr>Euphemia UCAS</vt:lpstr>
      <vt:lpstr>Titillium Web</vt:lpstr>
      <vt:lpstr>Verdana</vt:lpstr>
      <vt:lpstr>Tema di Office</vt:lpstr>
      <vt:lpstr>1_Tema di Office</vt:lpstr>
      <vt:lpstr>2_Tema di Office</vt:lpstr>
      <vt:lpstr>3_Tema di Office</vt:lpstr>
      <vt:lpstr>Presentazione standard di PowerPoint</vt:lpstr>
      <vt:lpstr>Presentazione standard di PowerPoint</vt:lpstr>
      <vt:lpstr>Resoconto dalla riunione di bilancio 2025</vt:lpstr>
      <vt:lpstr>Resoconto dalla riunione di bilancio 2025</vt:lpstr>
      <vt:lpstr>Resoconto dalla riunione di bilancio 2025</vt:lpstr>
      <vt:lpstr>Presentazione standard di PowerPoint</vt:lpstr>
      <vt:lpstr>IN PROGRAMA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</dc:creator>
  <cp:lastModifiedBy>V</cp:lastModifiedBy>
  <cp:revision>64</cp:revision>
  <dcterms:created xsi:type="dcterms:W3CDTF">2024-10-14T16:12:44Z</dcterms:created>
  <dcterms:modified xsi:type="dcterms:W3CDTF">2024-10-17T08:43:37Z</dcterms:modified>
</cp:coreProperties>
</file>