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78" r:id="rId1"/>
  </p:sldMasterIdLst>
  <p:notesMasterIdLst>
    <p:notesMasterId r:id="rId20"/>
  </p:notesMasterIdLst>
  <p:sldIdLst>
    <p:sldId id="273" r:id="rId2"/>
    <p:sldId id="274" r:id="rId3"/>
    <p:sldId id="280" r:id="rId4"/>
    <p:sldId id="281" r:id="rId5"/>
    <p:sldId id="282" r:id="rId6"/>
    <p:sldId id="283" r:id="rId7"/>
    <p:sldId id="284" r:id="rId8"/>
    <p:sldId id="285" r:id="rId9"/>
    <p:sldId id="287" r:id="rId10"/>
    <p:sldId id="290" r:id="rId11"/>
    <p:sldId id="300" r:id="rId12"/>
    <p:sldId id="316" r:id="rId13"/>
    <p:sldId id="319" r:id="rId14"/>
    <p:sldId id="317" r:id="rId15"/>
    <p:sldId id="289" r:id="rId16"/>
    <p:sldId id="301" r:id="rId17"/>
    <p:sldId id="318" r:id="rId18"/>
    <p:sldId id="302" r:id="rId19"/>
  </p:sldIdLst>
  <p:sldSz cx="9144000" cy="5143500" type="screen16x9"/>
  <p:notesSz cx="6858000" cy="9144000"/>
  <p:embeddedFontLst>
    <p:embeddedFont>
      <p:font typeface="Poppins" panose="00000500000000000000" pitchFamily="2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2A41"/>
    <a:srgbClr val="F8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93D5AC-0102-4DCF-B1B6-6AC7CEE6471B}">
  <a:tblStyle styleId="{B393D5AC-0102-4DCF-B1B6-6AC7CEE6471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496F822-E76D-4A30-BD1E-0B866BD3AB62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80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OLO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arte, dipinto, schizzo, Arte bambini&#10;&#10;Descrizione generata automaticamente">
            <a:extLst>
              <a:ext uri="{FF2B5EF4-FFF2-40B4-BE49-F238E27FC236}">
                <a16:creationId xmlns:a16="http://schemas.microsoft.com/office/drawing/2014/main" id="{0D6A22E6-90FE-FE9A-3CB5-1A62EA69995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 rotWithShape="1">
          <a:blip r:embed="rId2">
            <a:alphaModFix amt="50000"/>
          </a:blip>
          <a:srcRect r="17432"/>
          <a:stretch/>
        </p:blipFill>
        <p:spPr>
          <a:xfrm rot="5400000">
            <a:off x="2007019" y="-1992851"/>
            <a:ext cx="5143501" cy="9144000"/>
          </a:xfrm>
          <a:prstGeom prst="rect">
            <a:avLst/>
          </a:prstGeom>
        </p:spPr>
      </p:pic>
      <p:sp>
        <p:nvSpPr>
          <p:cNvPr id="10" name="Google Shape;10;p2"/>
          <p:cNvSpPr txBox="1">
            <a:spLocks noGrp="1"/>
          </p:cNvSpPr>
          <p:nvPr>
            <p:ph type="ctrTitle" hasCustomPrompt="1"/>
          </p:nvPr>
        </p:nvSpPr>
        <p:spPr>
          <a:xfrm>
            <a:off x="972274" y="2393162"/>
            <a:ext cx="7199400" cy="94566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40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r>
              <a:rPr lang="it-IT"/>
              <a:t>TITOLO</a:t>
            </a: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 hasCustomPrompt="1"/>
          </p:nvPr>
        </p:nvSpPr>
        <p:spPr>
          <a:xfrm>
            <a:off x="972275" y="3593124"/>
            <a:ext cx="7199400" cy="421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rPr lang="it-IT"/>
              <a:t>Eventuale sottotitolo</a:t>
            </a:r>
            <a:endParaRPr/>
          </a:p>
        </p:txBody>
      </p:sp>
      <p:pic>
        <p:nvPicPr>
          <p:cNvPr id="6" name="Immagine 5" descr="Immagine che contiene Carattere, Elementi grafici, schermata, logo&#10;&#10;Descrizione generata automaticamente">
            <a:extLst>
              <a:ext uri="{FF2B5EF4-FFF2-40B4-BE49-F238E27FC236}">
                <a16:creationId xmlns:a16="http://schemas.microsoft.com/office/drawing/2014/main" id="{F5E33952-C1D8-FE0A-4D2E-70C63BE9EAB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64380" y="-78727"/>
            <a:ext cx="3298212" cy="1929039"/>
          </a:xfrm>
          <a:prstGeom prst="rect">
            <a:avLst/>
          </a:prstGeom>
        </p:spPr>
      </p:pic>
      <p:sp>
        <p:nvSpPr>
          <p:cNvPr id="19" name="Footer Placeholder 16">
            <a:extLst>
              <a:ext uri="{FF2B5EF4-FFF2-40B4-BE49-F238E27FC236}">
                <a16:creationId xmlns:a16="http://schemas.microsoft.com/office/drawing/2014/main" id="{DD6AEB3A-7059-4F12-E633-0794D8D58D90}"/>
              </a:ext>
            </a:extLst>
          </p:cNvPr>
          <p:cNvSpPr txBox="1">
            <a:spLocks/>
          </p:cNvSpPr>
          <p:nvPr userDrawn="1"/>
        </p:nvSpPr>
        <p:spPr>
          <a:xfrm>
            <a:off x="29543" y="1602466"/>
            <a:ext cx="3107674" cy="571398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defTabSz="457200" rtl="0" eaLnBrk="1" latinLnBrk="0" hangingPunct="1">
              <a:defRPr kumimoji="0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200">
                <a:solidFill>
                  <a:srgbClr val="202A41"/>
                </a:solidFill>
              </a:rPr>
              <a:t>Amministrazione Centrale</a:t>
            </a:r>
          </a:p>
          <a:p>
            <a:pPr algn="ctr"/>
            <a:r>
              <a:rPr lang="it-IT" sz="1200" b="1">
                <a:solidFill>
                  <a:srgbClr val="202A41"/>
                </a:solidFill>
              </a:rPr>
              <a:t>Direzione Risorse Umane</a:t>
            </a:r>
            <a:endParaRPr lang="en-US" sz="1200" b="1">
              <a:solidFill>
                <a:srgbClr val="202A41"/>
              </a:solidFill>
            </a:endParaRP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380BE14E-9812-1D28-F2E5-228DD6E6B8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3688" y="4800169"/>
            <a:ext cx="2305901" cy="30692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/>
              <a:t>17 e 18 settembre 2024</a:t>
            </a:r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19C1D7D0-B929-EDC4-04A1-A3F574025EA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2839832" y="4800169"/>
            <a:ext cx="3458852" cy="30692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/>
              <a:t>Aggiornamenti normativi</a:t>
            </a:r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B43AEDB4-535C-3D35-8672-C98EBE28AA1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784278" y="4794086"/>
            <a:ext cx="2305901" cy="306920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0DA62E5-44F0-4AC7-9C76-7DFDAAB22E34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8" name="Segnaposto immagine 5" descr="Immagine che contiene persona, lamina/finta, Scherma, Arma per la scherma&#10;&#10;Descrizione generata automaticamente">
            <a:extLst>
              <a:ext uri="{FF2B5EF4-FFF2-40B4-BE49-F238E27FC236}">
                <a16:creationId xmlns:a16="http://schemas.microsoft.com/office/drawing/2014/main" id="{A546DB71-AC78-AFEF-3CF3-3F5F6019886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l="1791" r="1791"/>
          <a:stretch>
            <a:fillRect/>
          </a:stretch>
        </p:blipFill>
        <p:spPr>
          <a:xfrm>
            <a:off x="5483117" y="113668"/>
            <a:ext cx="3559252" cy="23431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 userDrawn="1">
  <p:cSld name="ELENCO"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arte, dipinto, schizzo, Arte bambini&#10;&#10;Descrizione generata automaticamente">
            <a:extLst>
              <a:ext uri="{FF2B5EF4-FFF2-40B4-BE49-F238E27FC236}">
                <a16:creationId xmlns:a16="http://schemas.microsoft.com/office/drawing/2014/main" id="{922D7A4E-4E59-9E2C-6A21-28174C6F400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5000"/>
          </a:blip>
          <a:srcRect r="17432"/>
          <a:stretch/>
        </p:blipFill>
        <p:spPr>
          <a:xfrm rot="5400000">
            <a:off x="2007019" y="-1992851"/>
            <a:ext cx="5143501" cy="9144000"/>
          </a:xfrm>
          <a:prstGeom prst="rect">
            <a:avLst/>
          </a:prstGeom>
        </p:spPr>
      </p:pic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B461F324-6A63-FB38-6161-0A472E7F228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29305" y="979383"/>
            <a:ext cx="8005095" cy="3685449"/>
          </a:xfrm>
        </p:spPr>
        <p:txBody>
          <a:bodyPr/>
          <a:lstStyle>
            <a:lvl1pPr>
              <a:defRPr sz="20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it-IT"/>
              <a:t>Fare clic per modificare gli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" name="Google Shape;42;p5">
            <a:extLst>
              <a:ext uri="{FF2B5EF4-FFF2-40B4-BE49-F238E27FC236}">
                <a16:creationId xmlns:a16="http://schemas.microsoft.com/office/drawing/2014/main" id="{D1F646DC-A486-F57C-281F-63AEDC7B4D3E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29305" y="244226"/>
            <a:ext cx="7152583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it-IT"/>
              <a:t>titolo</a:t>
            </a:r>
            <a:endParaRPr/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1A6A5664-82B1-46EE-DCDE-E160C3FD34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9305" y="4755147"/>
            <a:ext cx="2305901" cy="30692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/>
              <a:t>17 e 18 settembre 2024</a:t>
            </a:r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DBA813EC-9C6E-024B-07B5-BEFB918DBB1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2926130" y="4755147"/>
            <a:ext cx="4516301" cy="30692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/>
              <a:t>Aggiornamenti normativi</a:t>
            </a:r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A6B5ED5C-FA46-43A2-5F47-AAA67FFD11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533356" y="4755147"/>
            <a:ext cx="1001044" cy="306920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0DA62E5-44F0-4AC7-9C76-7DFDAAB22E34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5" name="Segnaposto immagine 5" descr="Immagine che contiene persona, lamina/finta, Scherma, Arma per la scherma&#10;&#10;Descrizione generata automaticamente">
            <a:extLst>
              <a:ext uri="{FF2B5EF4-FFF2-40B4-BE49-F238E27FC236}">
                <a16:creationId xmlns:a16="http://schemas.microsoft.com/office/drawing/2014/main" id="{9D24475F-A2CF-47F0-BD39-8B61DE5E0EB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1791" r="1791"/>
          <a:stretch>
            <a:fillRect/>
          </a:stretch>
        </p:blipFill>
        <p:spPr>
          <a:xfrm>
            <a:off x="7811642" y="95281"/>
            <a:ext cx="1134727" cy="7470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preserve="1" userDrawn="1">
  <p:cSld name="Titolo e due elenchi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, dipinto, schizzo, Arte bambini&#10;&#10;Descrizione generata automaticamente">
            <a:extLst>
              <a:ext uri="{FF2B5EF4-FFF2-40B4-BE49-F238E27FC236}">
                <a16:creationId xmlns:a16="http://schemas.microsoft.com/office/drawing/2014/main" id="{428122CA-3640-E9EB-C37D-9F843002FD0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5000"/>
          </a:blip>
          <a:srcRect r="17432"/>
          <a:stretch/>
        </p:blipFill>
        <p:spPr>
          <a:xfrm rot="5400000">
            <a:off x="2559470" y="-2196205"/>
            <a:ext cx="5143501" cy="9144000"/>
          </a:xfrm>
          <a:prstGeom prst="rect">
            <a:avLst/>
          </a:prstGeom>
        </p:spPr>
      </p:pic>
      <p:sp>
        <p:nvSpPr>
          <p:cNvPr id="42" name="Google Shape;42;p5"/>
          <p:cNvSpPr txBox="1">
            <a:spLocks noGrp="1"/>
          </p:cNvSpPr>
          <p:nvPr>
            <p:ph type="title"/>
          </p:nvPr>
        </p:nvSpPr>
        <p:spPr>
          <a:xfrm>
            <a:off x="719975" y="74997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subTitle" idx="1"/>
          </p:nvPr>
        </p:nvSpPr>
        <p:spPr>
          <a:xfrm>
            <a:off x="3553500" y="3054555"/>
            <a:ext cx="4787100" cy="90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ubTitle" idx="2"/>
          </p:nvPr>
        </p:nvSpPr>
        <p:spPr>
          <a:xfrm>
            <a:off x="3553500" y="1649136"/>
            <a:ext cx="4787100" cy="90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subTitle" idx="3"/>
          </p:nvPr>
        </p:nvSpPr>
        <p:spPr>
          <a:xfrm>
            <a:off x="1550303" y="1649136"/>
            <a:ext cx="1850797" cy="90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600" b="1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subTitle" idx="4"/>
          </p:nvPr>
        </p:nvSpPr>
        <p:spPr>
          <a:xfrm>
            <a:off x="1550303" y="3054549"/>
            <a:ext cx="1850797" cy="90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 b="1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9pPr>
          </a:lstStyle>
          <a:p>
            <a:endParaRPr/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E57E83CA-33F5-6BC4-ABAE-951F64B6F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3688" y="4800169"/>
            <a:ext cx="2305901" cy="30692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/>
              <a:t>17 e 18 settembre 2024</a:t>
            </a:r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C604C048-C5C5-A39A-C42C-28C1998A682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2839832" y="4800169"/>
            <a:ext cx="3458852" cy="30692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/>
              <a:t>Aggiornamenti normativi</a:t>
            </a:r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B2B39F6C-58C7-1DCC-5CC7-BE439A43F6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784278" y="4794086"/>
            <a:ext cx="2305901" cy="306920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0DA62E5-44F0-4AC7-9C76-7DFDAAB22E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1862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 preserve="1" userDrawn="1">
  <p:cSld name="Titolo e tre colonne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arte, dipinto, schizzo, Arte bambini&#10;&#10;Descrizione generata automaticamente">
            <a:extLst>
              <a:ext uri="{FF2B5EF4-FFF2-40B4-BE49-F238E27FC236}">
                <a16:creationId xmlns:a16="http://schemas.microsoft.com/office/drawing/2014/main" id="{04C9A626-1F73-9B9D-B902-7A06660277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5000"/>
          </a:blip>
          <a:srcRect r="17432"/>
          <a:stretch/>
        </p:blipFill>
        <p:spPr>
          <a:xfrm rot="5400000">
            <a:off x="2007019" y="-1992851"/>
            <a:ext cx="5143501" cy="9144000"/>
          </a:xfrm>
          <a:prstGeom prst="rect">
            <a:avLst/>
          </a:prstGeom>
        </p:spPr>
      </p:pic>
      <p:sp>
        <p:nvSpPr>
          <p:cNvPr id="153" name="Google Shape;153;p17"/>
          <p:cNvSpPr txBox="1">
            <a:spLocks noGrp="1"/>
          </p:cNvSpPr>
          <p:nvPr>
            <p:ph type="title"/>
          </p:nvPr>
        </p:nvSpPr>
        <p:spPr>
          <a:xfrm>
            <a:off x="726776" y="114603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17"/>
          <p:cNvSpPr txBox="1">
            <a:spLocks noGrp="1"/>
          </p:cNvSpPr>
          <p:nvPr>
            <p:ph type="subTitle" idx="1"/>
          </p:nvPr>
        </p:nvSpPr>
        <p:spPr>
          <a:xfrm>
            <a:off x="709750" y="2636600"/>
            <a:ext cx="2225700" cy="196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7"/>
          <p:cNvSpPr txBox="1">
            <a:spLocks noGrp="1"/>
          </p:cNvSpPr>
          <p:nvPr>
            <p:ph type="subTitle" idx="2"/>
          </p:nvPr>
        </p:nvSpPr>
        <p:spPr>
          <a:xfrm>
            <a:off x="3457413" y="2636600"/>
            <a:ext cx="2225700" cy="196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17"/>
          <p:cNvSpPr txBox="1">
            <a:spLocks noGrp="1"/>
          </p:cNvSpPr>
          <p:nvPr>
            <p:ph type="subTitle" idx="3"/>
          </p:nvPr>
        </p:nvSpPr>
        <p:spPr>
          <a:xfrm>
            <a:off x="6205076" y="2636600"/>
            <a:ext cx="2225700" cy="196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17"/>
          <p:cNvSpPr txBox="1">
            <a:spLocks noGrp="1"/>
          </p:cNvSpPr>
          <p:nvPr>
            <p:ph type="subTitle" idx="4"/>
          </p:nvPr>
        </p:nvSpPr>
        <p:spPr>
          <a:xfrm>
            <a:off x="709758" y="2073291"/>
            <a:ext cx="2225700" cy="708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 b="1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9pPr>
          </a:lstStyle>
          <a:p>
            <a:endParaRPr/>
          </a:p>
        </p:txBody>
      </p:sp>
      <p:sp>
        <p:nvSpPr>
          <p:cNvPr id="158" name="Google Shape;158;p17"/>
          <p:cNvSpPr txBox="1">
            <a:spLocks noGrp="1"/>
          </p:cNvSpPr>
          <p:nvPr>
            <p:ph type="subTitle" idx="5"/>
          </p:nvPr>
        </p:nvSpPr>
        <p:spPr>
          <a:xfrm>
            <a:off x="3459159" y="2073291"/>
            <a:ext cx="2225700" cy="708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 b="1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9pPr>
          </a:lstStyle>
          <a:p>
            <a:endParaRPr/>
          </a:p>
        </p:txBody>
      </p:sp>
      <p:sp>
        <p:nvSpPr>
          <p:cNvPr id="159" name="Google Shape;159;p17"/>
          <p:cNvSpPr txBox="1">
            <a:spLocks noGrp="1"/>
          </p:cNvSpPr>
          <p:nvPr>
            <p:ph type="subTitle" idx="6"/>
          </p:nvPr>
        </p:nvSpPr>
        <p:spPr>
          <a:xfrm>
            <a:off x="6205085" y="2073291"/>
            <a:ext cx="2225700" cy="708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 b="1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9pPr>
          </a:lstStyle>
          <a:p>
            <a:endParaRPr/>
          </a:p>
        </p:txBody>
      </p:sp>
      <p:sp>
        <p:nvSpPr>
          <p:cNvPr id="5" name="Segnaposto immagine 4">
            <a:extLst>
              <a:ext uri="{FF2B5EF4-FFF2-40B4-BE49-F238E27FC236}">
                <a16:creationId xmlns:a16="http://schemas.microsoft.com/office/drawing/2014/main" id="{67960E1B-E00A-5CE2-B9B6-122BAC9F66A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397129" cy="816926"/>
          </a:xfrm>
        </p:spPr>
        <p:txBody>
          <a:bodyPr/>
          <a:lstStyle>
            <a:lvl1pPr marL="152400" indent="0">
              <a:buNone/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it-IT"/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ACB18330-5493-2755-C8D1-EAB24D660B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3688" y="4800169"/>
            <a:ext cx="2305901" cy="30692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/>
              <a:t>17 e 18 settembre 2024</a:t>
            </a:r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2360B83F-ECB4-0B27-DAFA-F7174AD9279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2839832" y="4800169"/>
            <a:ext cx="3458852" cy="30692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/>
              <a:t>Aggiornamenti normativi</a:t>
            </a:r>
          </a:p>
        </p:txBody>
      </p:sp>
      <p:sp>
        <p:nvSpPr>
          <p:cNvPr id="8" name="Segnaposto numero diapositiva 5">
            <a:extLst>
              <a:ext uri="{FF2B5EF4-FFF2-40B4-BE49-F238E27FC236}">
                <a16:creationId xmlns:a16="http://schemas.microsoft.com/office/drawing/2014/main" id="{C447F412-386B-F4C4-8B4D-EB22F3A418A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6784278" y="4794086"/>
            <a:ext cx="2305901" cy="306920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0DA62E5-44F0-4AC7-9C76-7DFDAAB22E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9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ppins"/>
              <a:buNone/>
              <a:defRPr sz="30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ppins"/>
              <a:buNone/>
              <a:defRPr sz="30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ppins"/>
              <a:buNone/>
              <a:defRPr sz="30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ppins"/>
              <a:buNone/>
              <a:defRPr sz="30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ppins"/>
              <a:buNone/>
              <a:defRPr sz="30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ppins"/>
              <a:buNone/>
              <a:defRPr sz="30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ppins"/>
              <a:buNone/>
              <a:defRPr sz="30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ppins"/>
              <a:buNone/>
              <a:defRPr sz="30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ppins"/>
              <a:buNone/>
              <a:defRPr sz="30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oppins"/>
              <a:buChar char="●"/>
              <a:defRPr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oppins"/>
              <a:buChar char="○"/>
              <a:defRPr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oppins"/>
              <a:buChar char="■"/>
              <a:defRPr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oppins"/>
              <a:buChar char="●"/>
              <a:defRPr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oppins"/>
              <a:buChar char="○"/>
              <a:defRPr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oppins"/>
              <a:buChar char="■"/>
              <a:defRPr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oppins"/>
              <a:buChar char="●"/>
              <a:defRPr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oppins"/>
              <a:buChar char="○"/>
              <a:defRPr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oppins"/>
              <a:buChar char="■"/>
              <a:defRPr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74" r:id="rId2"/>
    <p:sldLayoutId id="2147483679" r:id="rId3"/>
    <p:sldLayoutId id="2147483681" r:id="rId4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697F4D-3B01-F805-8697-D056ED33C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9116" y="3292915"/>
            <a:ext cx="8405768" cy="945668"/>
          </a:xfrm>
        </p:spPr>
        <p:txBody>
          <a:bodyPr/>
          <a:lstStyle/>
          <a:p>
            <a:r>
              <a:rPr lang="it-IT" sz="3600"/>
              <a:t>Casi particolari legati all’orario di lavoro:</a:t>
            </a:r>
            <a:br>
              <a:rPr lang="it-IT" sz="3600"/>
            </a:br>
            <a:r>
              <a:rPr lang="it-IT" sz="2800"/>
              <a:t>Disciplina dei giustificativi relativi ai componenti dei seggi elettorali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64DB25-72EE-3A2E-9166-E1F745C90B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8594" y="4238583"/>
            <a:ext cx="7199400" cy="421500"/>
          </a:xfrm>
        </p:spPr>
        <p:txBody>
          <a:bodyPr/>
          <a:lstStyle/>
          <a:p>
            <a:r>
              <a:rPr lang="it-IT" sz="2000"/>
              <a:t>Renato Carletti</a:t>
            </a:r>
          </a:p>
        </p:txBody>
      </p:sp>
    </p:spTree>
    <p:extLst>
      <p:ext uri="{BB962C8B-B14F-4D97-AF65-F5344CB8AC3E}">
        <p14:creationId xmlns:p14="http://schemas.microsoft.com/office/powerpoint/2010/main" val="3875092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2AADFEF5-C449-121F-B72E-91411C95391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 dirty="0"/>
              <a:t>Il pagamento dei docenti è regolato dalla Disposizione Presidenziale  n. 7916 del 10/1/2000 e riporta i contenuti del CCNL ed è regolamentato nel Disciplinare della formazione</a:t>
            </a:r>
          </a:p>
          <a:p>
            <a:pPr lvl="1" algn="just"/>
            <a:r>
              <a:rPr lang="it-IT" dirty="0"/>
              <a:t>nel comma 13 dell’art. 51 del CCNL del 21.2.2002 quadriennio e biennio economico 2000-2001 (Personale IV – VIII)</a:t>
            </a:r>
          </a:p>
          <a:p>
            <a:pPr lvl="1" algn="just"/>
            <a:r>
              <a:rPr lang="it-IT" dirty="0"/>
              <a:t>nel comma 8 dell’art. 61 del CCNL del 21.2.2002 quadriennio e biennio economico 1998 -1999 (Personale I – III)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A071175B-6857-7EA3-AC4D-294E00F84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Il docente che eroga un corso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0DDF3F-15B6-6316-0DB9-70C0105AE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 e 18 settembre 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5CCBD8C-B69A-7F81-CEA7-BDCD06B706C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Aggiornamenti normativi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77D35E-F102-2B2F-2E29-289613DF9ED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0DA62E5-44F0-4AC7-9C76-7DFDAAB22E34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2116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2E931044-88D7-EDFB-32E5-89854653FD3E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62298878"/>
              </p:ext>
            </p:extLst>
          </p:nvPr>
        </p:nvGraphicFramePr>
        <p:xfrm>
          <a:off x="528637" y="1622435"/>
          <a:ext cx="8087988" cy="228738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545220">
                  <a:extLst>
                    <a:ext uri="{9D8B030D-6E8A-4147-A177-3AD203B41FA5}">
                      <a16:colId xmlns:a16="http://schemas.microsoft.com/office/drawing/2014/main" val="2116026063"/>
                    </a:ext>
                  </a:extLst>
                </a:gridCol>
                <a:gridCol w="1607643">
                  <a:extLst>
                    <a:ext uri="{9D8B030D-6E8A-4147-A177-3AD203B41FA5}">
                      <a16:colId xmlns:a16="http://schemas.microsoft.com/office/drawing/2014/main" val="2291477039"/>
                    </a:ext>
                  </a:extLst>
                </a:gridCol>
                <a:gridCol w="1935125">
                  <a:extLst>
                    <a:ext uri="{9D8B030D-6E8A-4147-A177-3AD203B41FA5}">
                      <a16:colId xmlns:a16="http://schemas.microsoft.com/office/drawing/2014/main" val="4263783103"/>
                    </a:ext>
                  </a:extLst>
                </a:gridCol>
              </a:tblGrid>
              <a:tr h="344908">
                <a:tc>
                  <a:txBody>
                    <a:bodyPr/>
                    <a:lstStyle/>
                    <a:p>
                      <a:pPr algn="ctr"/>
                      <a:r>
                        <a:rPr lang="it-IT" sz="1200"/>
                        <a:t>Dettaglio</a:t>
                      </a:r>
                      <a:endParaRPr lang="it-IT" sz="12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/>
                        <a:t>I - III</a:t>
                      </a:r>
                      <a:endParaRPr lang="it-IT" sz="12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/>
                        <a:t>IV - VIII</a:t>
                      </a:r>
                      <a:endParaRPr lang="it-IT" sz="12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4551825"/>
                  </a:ext>
                </a:extLst>
              </a:tr>
              <a:tr h="344908">
                <a:tc>
                  <a:txBody>
                    <a:bodyPr/>
                    <a:lstStyle/>
                    <a:p>
                      <a:r>
                        <a:rPr lang="it-IT" sz="1200"/>
                        <a:t>Importo orario</a:t>
                      </a:r>
                      <a:endParaRPr lang="it-IT" sz="12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it-IT" sz="1200" b="0" u="none" strike="noStrike" cap="none">
                          <a:solidFill>
                            <a:schemeClr val="dk1"/>
                          </a:solidFill>
                          <a:sym typeface="Arial"/>
                        </a:rPr>
                        <a:t>€ 103,29</a:t>
                      </a:r>
                      <a:endParaRPr lang="it-IT" sz="1200" b="0" i="0" u="none" strike="noStrike" cap="none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it-IT" sz="1200" b="0" u="none" strike="noStrike" cap="none">
                          <a:solidFill>
                            <a:schemeClr val="dk1"/>
                          </a:solidFill>
                          <a:sym typeface="Arial"/>
                        </a:rPr>
                        <a:t>€ 61,97</a:t>
                      </a:r>
                      <a:endParaRPr lang="it-IT" sz="1200" b="0" i="0" u="none" strike="noStrike" cap="none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206072"/>
                  </a:ext>
                </a:extLst>
              </a:tr>
              <a:tr h="344908">
                <a:tc>
                  <a:txBody>
                    <a:bodyPr/>
                    <a:lstStyle/>
                    <a:p>
                      <a:r>
                        <a:rPr lang="it-IT" sz="1200"/>
                        <a:t>Importo massimo giornaliero liquidabile</a:t>
                      </a:r>
                      <a:endParaRPr lang="it-IT" sz="12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it-IT" sz="1200" b="0" u="none" strike="noStrike" cap="none">
                          <a:solidFill>
                            <a:schemeClr val="dk1"/>
                          </a:solidFill>
                          <a:sym typeface="Arial"/>
                        </a:rPr>
                        <a:t>€ 206,58</a:t>
                      </a:r>
                      <a:endParaRPr lang="it-IT" sz="1200" b="0" i="0" u="none" strike="noStrike" cap="none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it-IT" sz="1200" b="0" u="none" strike="noStrike" cap="none">
                          <a:solidFill>
                            <a:schemeClr val="dk1"/>
                          </a:solidFill>
                          <a:sym typeface="Arial"/>
                        </a:rPr>
                        <a:t>€ 123,94</a:t>
                      </a:r>
                      <a:endParaRPr lang="it-IT" sz="1200" b="0" i="0" u="none" strike="noStrike" cap="none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3001922"/>
                  </a:ext>
                </a:extLst>
              </a:tr>
              <a:tr h="344908">
                <a:tc>
                  <a:txBody>
                    <a:bodyPr/>
                    <a:lstStyle/>
                    <a:p>
                      <a:r>
                        <a:rPr lang="it-IT" sz="1200"/>
                        <a:t>Importo orario attività di docenza svolta durante l’orario di lavoro</a:t>
                      </a:r>
                      <a:endParaRPr lang="it-IT" sz="12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200" b="0" u="none" strike="noStrike" cap="none">
                          <a:solidFill>
                            <a:schemeClr val="dk1"/>
                          </a:solidFill>
                          <a:sym typeface="Arial"/>
                        </a:rPr>
                        <a:t>€ 103,29</a:t>
                      </a:r>
                      <a:endParaRPr lang="it-IT" sz="1200" b="0" i="0" u="none" strike="noStrike" cap="none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it-IT" sz="1200" b="0" u="none" strike="noStrike" cap="none">
                          <a:solidFill>
                            <a:schemeClr val="dk1"/>
                          </a:solidFill>
                          <a:sym typeface="Arial"/>
                        </a:rPr>
                        <a:t>€ 24,79 (40% di 61,97)</a:t>
                      </a:r>
                      <a:endParaRPr lang="it-IT" sz="1200" b="0" i="0" u="none" strike="noStrike" cap="none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3674233"/>
                  </a:ext>
                </a:extLst>
              </a:tr>
              <a:tr h="3449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200"/>
                        <a:t>Importo orario attività di docenza svolta durante l’orario di lavoro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200"/>
                        <a:t>con successivo recupero (solo IV – VIII)</a:t>
                      </a:r>
                      <a:endParaRPr lang="it-IT" sz="12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200" b="0" u="none" strike="noStrike" cap="none">
                          <a:solidFill>
                            <a:schemeClr val="dk1"/>
                          </a:solidFill>
                          <a:sym typeface="Arial"/>
                        </a:rPr>
                        <a:t>€ 103,29</a:t>
                      </a:r>
                    </a:p>
                    <a:p>
                      <a:pPr algn="ctr"/>
                      <a:endParaRPr lang="it-IT" sz="12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200" b="0" u="none" strike="noStrike" cap="none">
                          <a:solidFill>
                            <a:schemeClr val="dk1"/>
                          </a:solidFill>
                          <a:sym typeface="Arial"/>
                        </a:rPr>
                        <a:t>€ 61,97</a:t>
                      </a:r>
                    </a:p>
                    <a:p>
                      <a:pPr algn="ctr"/>
                      <a:endParaRPr lang="it-IT" sz="12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6572100"/>
                  </a:ext>
                </a:extLst>
              </a:tr>
              <a:tr h="450554">
                <a:tc>
                  <a:txBody>
                    <a:bodyPr/>
                    <a:lstStyle/>
                    <a:p>
                      <a:r>
                        <a:rPr lang="it-IT" sz="1200"/>
                        <a:t>Importo orario attività di docenza svolta fuori dall’orario di lavoro</a:t>
                      </a:r>
                      <a:endParaRPr lang="it-IT" sz="12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200" b="0" u="none" strike="noStrike" cap="none">
                          <a:solidFill>
                            <a:schemeClr val="dk1"/>
                          </a:solidFill>
                          <a:sym typeface="Arial"/>
                        </a:rPr>
                        <a:t>€ 103,29</a:t>
                      </a:r>
                      <a:endParaRPr lang="it-IT" sz="1200" b="0" i="0" u="none" strike="noStrike" cap="none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200" b="0" u="none" strike="noStrike" cap="none">
                          <a:solidFill>
                            <a:schemeClr val="dk1"/>
                          </a:solidFill>
                          <a:sym typeface="Arial"/>
                        </a:rPr>
                        <a:t>€ 61,97</a:t>
                      </a:r>
                      <a:endParaRPr lang="it-IT" sz="1200" b="0" i="0" u="none" strike="noStrike" cap="none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2360038"/>
                  </a:ext>
                </a:extLst>
              </a:tr>
            </a:tbl>
          </a:graphicData>
        </a:graphic>
      </p:graphicFrame>
      <p:sp>
        <p:nvSpPr>
          <p:cNvPr id="3" name="Titolo 2">
            <a:extLst>
              <a:ext uri="{FF2B5EF4-FFF2-40B4-BE49-F238E27FC236}">
                <a16:creationId xmlns:a16="http://schemas.microsoft.com/office/drawing/2014/main" id="{0BCC45FC-DE8D-DB56-9783-C0392B606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Tabella di sintesi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C61532-C5B1-B629-07A3-4268AA65F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 e 18 settembre 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372FF2-2BA5-EA46-61A1-43F7E3E63A4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Aggiornamenti normativi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A0ECF0E-4051-D24A-CF81-6D282E79E8F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0DA62E5-44F0-4AC7-9C76-7DFDAAB22E34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98EB864-CEEC-43C2-B053-57FC211E407C}"/>
              </a:ext>
            </a:extLst>
          </p:cNvPr>
          <p:cNvSpPr txBox="1"/>
          <p:nvPr/>
        </p:nvSpPr>
        <p:spPr>
          <a:xfrm>
            <a:off x="401049" y="914549"/>
            <a:ext cx="800576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304800" algn="just">
              <a:buClr>
                <a:schemeClr val="dk1"/>
              </a:buClr>
              <a:buSzPts val="1200"/>
              <a:buFont typeface="Poppins"/>
              <a:buChar char="●"/>
            </a:pPr>
            <a:r>
              <a:rPr lang="it-IT" sz="20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Poppins"/>
              </a:rPr>
              <a:t>La seguente tabella riporta in dettaglio gli elementi caratterizzanti l’attività di docenza 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F1BADC5-BC4B-B99D-2650-B6D6D187F9B9}"/>
              </a:ext>
            </a:extLst>
          </p:cNvPr>
          <p:cNvSpPr txBox="1"/>
          <p:nvPr/>
        </p:nvSpPr>
        <p:spPr>
          <a:xfrm>
            <a:off x="472641" y="3978541"/>
            <a:ext cx="800576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304800" algn="just">
              <a:buClr>
                <a:schemeClr val="dk1"/>
              </a:buClr>
              <a:buSzPts val="1200"/>
              <a:buFont typeface="Poppins"/>
              <a:buChar char="●"/>
            </a:pPr>
            <a:r>
              <a:rPr lang="it-IT" sz="20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Poppins"/>
              </a:rPr>
              <a:t>Tutti gli importi della tabella sono liquidabili nella misura del 50% per il personale che svolge attività di assistenza al docente</a:t>
            </a:r>
          </a:p>
        </p:txBody>
      </p:sp>
    </p:spTree>
    <p:extLst>
      <p:ext uri="{BB962C8B-B14F-4D97-AF65-F5344CB8AC3E}">
        <p14:creationId xmlns:p14="http://schemas.microsoft.com/office/powerpoint/2010/main" val="199849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858AA501-F25B-D245-2027-06A1D501753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/>
              <a:t>Le attività propedeutiche alla nomina, che vengono seguite dall’Ufficio Formazione della DRU, non sono oggetto del presente corso. Si parte dalla Disposizione Presidenziale di nomina</a:t>
            </a:r>
          </a:p>
          <a:p>
            <a:pPr algn="just"/>
            <a:r>
              <a:rPr lang="it-IT"/>
              <a:t>Si deve fare una distinzione tra il personale dipendente docente liv. I-III e liv. IV-VIII</a:t>
            </a:r>
          </a:p>
          <a:p>
            <a:r>
              <a:rPr lang="it-IT"/>
              <a:t>Il dipendente inquadrato nei livelli IV – VIII al termine del corso ha tre scenari diversi</a:t>
            </a:r>
          </a:p>
          <a:p>
            <a:pPr lvl="1"/>
            <a:r>
              <a:rPr lang="it-IT"/>
              <a:t>Docenza svolta durante l’orario di lavoro</a:t>
            </a:r>
          </a:p>
          <a:p>
            <a:pPr lvl="1"/>
            <a:r>
              <a:rPr lang="it-IT"/>
              <a:t>Docenza svolta durante l’orario di lavoro, ma con successivo recupero</a:t>
            </a:r>
          </a:p>
          <a:p>
            <a:pPr lvl="1"/>
            <a:r>
              <a:rPr lang="it-IT"/>
              <a:t>Docenza svolta al di fuori dell’orario di lavoro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6B739E06-8192-8D33-3704-0BEBAEDD3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Il Dipendente che svolge attività di docenza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8A3D567-80A2-267A-668F-C64F62DD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 e 18 settembre 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529C13-973E-5C9B-ED4E-C4480CD5AF9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Aggiornamenti normativi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BEE7A10-C47D-FAB6-F1A4-F38F18D16BD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0DA62E5-44F0-4AC7-9C76-7DFDAAB22E34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594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914FF83B-B88D-93A6-E48D-2107B7DF7ED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/>
              <a:t>Docenza svolta durante l’orario di lavoro</a:t>
            </a:r>
          </a:p>
          <a:p>
            <a:pPr lvl="1"/>
            <a:r>
              <a:rPr lang="it-IT"/>
              <a:t>Al momento non esiste un giustificativo da utilizzare, ma che potremmo prevedere per il futuro</a:t>
            </a:r>
          </a:p>
          <a:p>
            <a:pPr lvl="1"/>
            <a:r>
              <a:rPr lang="it-IT"/>
              <a:t>Il docente non deve fare nulla</a:t>
            </a:r>
          </a:p>
          <a:p>
            <a:pPr algn="just"/>
            <a:r>
              <a:rPr lang="it-IT"/>
              <a:t>Docenza svolta durante l’orario di lavoro, ma con successivo recupero</a:t>
            </a:r>
          </a:p>
          <a:p>
            <a:pPr lvl="1" algn="just"/>
            <a:r>
              <a:rPr lang="it-IT"/>
              <a:t>Il docente dovrà utilizzare l’apposito giustificativo denominato «Docenza INFN in sede con recupero», indicando il numero delle ore effettive di docenza</a:t>
            </a:r>
          </a:p>
          <a:p>
            <a:pPr lvl="1" algn="just"/>
            <a:r>
              <a:rPr lang="it-IT"/>
              <a:t>Tale giustificativo dovrà essere utilizzato anche per le docenze INFN effettuate fuori sede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3DC6C9AF-EA11-E596-AB1B-5759803DA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Il Dipendente che svolge attività di docenza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6D6F8A8-26A8-52C3-98B9-AF3AA4434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 e 18 settembre 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8B33B42-19A7-8D12-B8BE-998B97B24C2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Aggiornamenti normativi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AAC1E8-A204-A659-B831-6F32E74B291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0DA62E5-44F0-4AC7-9C76-7DFDAAB22E34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297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1D9B480C-5142-1AA7-0CDC-1C842736D9A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/>
              <a:t>Docenza svolta al di fuori dell’orario di lavoro</a:t>
            </a:r>
          </a:p>
          <a:p>
            <a:pPr lvl="1" algn="just"/>
            <a:r>
              <a:rPr lang="it-IT"/>
              <a:t>In questo caso il docente non potrà risultare presente nelle ore del corso utilizzando gli istituti previsti dal contratto collettivo</a:t>
            </a:r>
          </a:p>
          <a:p>
            <a:r>
              <a:rPr lang="it-IT"/>
              <a:t>Il docente, inquadrato nei livelli I – III al momento non dovrà fare nulla, ma potremmo prevedere per il futuro un giustificativo ad hoc con il solo fine di poter conteggiare tali ore</a:t>
            </a:r>
          </a:p>
          <a:p>
            <a:endParaRPr lang="it-IT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CCD78803-FDE2-029C-9B66-C913D6F82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Il Dipendente che svolge attività di docenza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54DC8B-B668-C860-1A89-29CE9A527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 e 18 settembre 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BB2481-58BE-5A39-6AD5-BFE0D54CA85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Aggiornamenti normativi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CFA311-8702-2191-ECA5-30C1338AD8D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0DA62E5-44F0-4AC7-9C76-7DFDAAB22E34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102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F116F983-3F6F-C6AE-B319-4293CDC10AB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 dirty="0"/>
              <a:t>I corsi di formazione possono essere tenuti sia in sede che fuori dalla propria sede di appartenenza</a:t>
            </a:r>
          </a:p>
          <a:p>
            <a:pPr algn="just"/>
            <a:r>
              <a:rPr lang="it-IT" dirty="0"/>
              <a:t>In entrambi i casi è necessario aggiornare il cartellino in modo corretto e in modo uniforme tra le diverse Strutture INFN</a:t>
            </a:r>
          </a:p>
          <a:p>
            <a:pPr algn="just"/>
            <a:r>
              <a:rPr lang="it-IT" dirty="0"/>
              <a:t>In caso di formazione in sede il dipendente deve utilizzare il giustificativo (neutro) </a:t>
            </a:r>
            <a:r>
              <a:rPr lang="it-IT" b="1" dirty="0"/>
              <a:t>«Formazione» </a:t>
            </a:r>
            <a:r>
              <a:rPr lang="it-IT" dirty="0"/>
              <a:t>per coprire tutta la durata della formazione nella giornata interessata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02799D2D-3E3C-9F19-1DC2-F537E675B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Dipendenti che partecipano a un corso 1/2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014460-535F-7CCA-6877-528E38C31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 e 18 settembre 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C46E851-C1D3-6192-4D97-EF25BE3CA14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Aggiornamenti normativi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3E66D85-F82C-BFD5-8000-F14F58568AE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0DA62E5-44F0-4AC7-9C76-7DFDAAB22E34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905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13D57E00-9AC6-F5DA-9B80-75E3122700C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 dirty="0"/>
              <a:t>Formazione fuori sede</a:t>
            </a:r>
          </a:p>
          <a:p>
            <a:pPr lvl="1" algn="just"/>
            <a:r>
              <a:rPr lang="it-IT" dirty="0"/>
              <a:t>Il dipendente in questo caso deve prima aprire la missione, indicando il capitolo della formazione, per tutta la durata del corso compreso il relativo viaggio</a:t>
            </a:r>
          </a:p>
          <a:p>
            <a:pPr lvl="1" algn="just"/>
            <a:r>
              <a:rPr lang="it-IT" dirty="0"/>
              <a:t>A seguito dell’apertura della missione, il dipendente trova nel sistema presenze già impostato il giustificativo </a:t>
            </a:r>
            <a:r>
              <a:rPr lang="it-IT" b="1" dirty="0"/>
              <a:t>«Formazione»</a:t>
            </a:r>
          </a:p>
          <a:p>
            <a:pPr lvl="1" algn="just"/>
            <a:r>
              <a:rPr lang="it-IT" dirty="0"/>
              <a:t>Se la formazione viene erogata all’interno dell’orario di lavoro, il dipendente non deve fare nulla</a:t>
            </a:r>
          </a:p>
          <a:p>
            <a:pPr lvl="1" algn="just"/>
            <a:r>
              <a:rPr lang="it-IT" dirty="0"/>
              <a:t>Qualora l’attività formativa superasse l’orario di lavoro ordinario, della propria Struttura di appartenenza, il dipendente dovrà inserire prima gli orari effettivi del corso e poi dovrà utilizzare il giustificativo </a:t>
            </a:r>
            <a:r>
              <a:rPr lang="it-IT" b="1" dirty="0"/>
              <a:t>«Lavoro in più a saldo personale» </a:t>
            </a:r>
            <a:r>
              <a:rPr lang="it-IT" dirty="0"/>
              <a:t>indicando l’eccedenza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8B6C1B51-7058-AF3A-D7AB-52C0A03A7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Dipendenti che partecipano a un corso 2/2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73F1F5-836F-FA23-84EA-CC622E4FF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 e 18 settembre 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5BFEAC-E8C7-ACA0-67EE-D56F9A09742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Aggiornamenti normativi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4B6A1EC-661D-2E39-12D5-722AD0BCFC9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0DA62E5-44F0-4AC7-9C76-7DFDAAB22E34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587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699242E9-05C0-99ED-FA46-1666B348B4B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/>
              <a:t>I dipendenti in modalità agile o in telelavoro possono frequentare un corso di formazione INFN seguendo le medesime indicazioni del personale che svolge l’attività lavorativa in sede</a:t>
            </a:r>
          </a:p>
          <a:p>
            <a:pPr algn="just"/>
            <a:r>
              <a:rPr lang="it-IT"/>
              <a:t>I docenti possono tenere un corso di formazione anche se svolgono l’attività lavorativa in modalità agile o in telelavoro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55899591-309D-FB4D-98C5-FF431AD39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Formazione e lavoro a distanza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CD36039-82DF-EA82-280A-3685D8860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 e 18 settembre 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85FD19-6CB8-887D-4E04-6CF6B9B7525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Aggiornamenti normativi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A2B0198-B67B-19E7-831C-1B47E948985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0DA62E5-44F0-4AC7-9C76-7DFDAAB22E34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9145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133257CA-4723-438D-177A-C663FBC364E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/>
              <a:t>Il CCNL  dispone che Il personale che partecipa ai corsi di formazione è considerato in servizio a tutti gli effetti. I relativi oneri sono a carico degli Enti. I corsi sono tenuti di norma durante l’orario di lavoro e, in casi eccezionali, anche oltre l’orario di lavoro. Qualora i corsi si tengano fuori sede l’istituto, sussistendone i presupposti, provvederà a liquidare il trattamento di missione ed il rimborso delle spese di viaggio</a:t>
            </a:r>
          </a:p>
          <a:p>
            <a:pPr algn="just"/>
            <a:r>
              <a:rPr lang="it-IT"/>
              <a:t>Il tempo viaggio è considerato orario di lavoro con i limiti delle 7 ore e 12 minuti indicati nel Manuale Sistema Presenze (paragrafo 4.1)</a:t>
            </a:r>
          </a:p>
          <a:p>
            <a:endParaRPr lang="it-IT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6F4F4372-795D-667E-809D-C62ACFD4E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È bene precisare che …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7D9A985-221B-BAAA-8280-D8FD28906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 e 18 settembre 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112C60-1576-595F-6F31-F55D1532B51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Aggiornamenti normativi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783F0C-5483-5E48-EC83-308130EBEF2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0DA62E5-44F0-4AC7-9C76-7DFDAAB22E34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17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C838F829-5A90-EF4D-A56A-998E17A4F8C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/>
              <a:t>Normativa di riferimento</a:t>
            </a:r>
          </a:p>
          <a:p>
            <a:pPr lvl="1" algn="just"/>
            <a:r>
              <a:rPr lang="it-IT"/>
              <a:t>D.P.R. 30 marzo 1957, n. 361 - (art. 119)</a:t>
            </a:r>
          </a:p>
          <a:p>
            <a:pPr lvl="1" algn="just"/>
            <a:r>
              <a:rPr lang="it-IT"/>
              <a:t>Legge 29 gennaio 1992, n. 69</a:t>
            </a:r>
          </a:p>
          <a:p>
            <a:pPr algn="just"/>
            <a:r>
              <a:rPr lang="it-IT"/>
              <a:t>Campo di applicazione</a:t>
            </a:r>
          </a:p>
          <a:p>
            <a:pPr lvl="1" algn="just"/>
            <a:r>
              <a:rPr lang="it-IT"/>
              <a:t>Dipendenti che svolgono funzioni presso gli uffici elettorali in occasione di elezioni politiche europee, regionali, provinciali, comunali o di referendum, in qualità di</a:t>
            </a:r>
          </a:p>
          <a:p>
            <a:pPr lvl="2" algn="just"/>
            <a:r>
              <a:rPr lang="it-IT"/>
              <a:t>scrutatore, segretario, presidente, rappresentante dei candidati nei collegi uninominali e di lista o di gruppo</a:t>
            </a:r>
          </a:p>
          <a:p>
            <a:pPr lvl="1"/>
            <a:endParaRPr lang="it-IT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4DE637D0-2AC4-0CAD-9ECD-2F4B97974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Convocazione al seggio elettorale 1/4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04C6433-A787-2FBA-305B-395CE107A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 e 18 settembre 2024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A61157C-697E-91F5-12BF-F59326F9AC7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Aggiornamenti normativi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0EA40C0-695A-6EAD-C505-D9320340128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0DA62E5-44F0-4AC7-9C76-7DFDAAB22E34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815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40C506BA-0FC4-2E3E-954A-6F63E7076E5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/>
              <a:t>I giorni di assenza dal lavoro compresi nel periodo delle consultazioni elettorali sono equiparati a giorni di attività lavorativa a tutti gli effetti</a:t>
            </a:r>
          </a:p>
          <a:p>
            <a:pPr algn="just"/>
            <a:r>
              <a:rPr lang="it-IT"/>
              <a:t>Anche se l’attività prestata per lo svolgimento delle operazioni elettorali copre una sola parte della giornata, l’assenza è legittimata per tutto il giorno lavorativo</a:t>
            </a:r>
          </a:p>
          <a:p>
            <a:pPr algn="just"/>
            <a:r>
              <a:rPr lang="it-IT"/>
              <a:t>Quindi se le giornate di operazione al seggio ricadono nelle giornate lavorative lunedì/venerdì, al dipendente spetta l’intera retribuzione</a:t>
            </a:r>
          </a:p>
          <a:p>
            <a:endParaRPr lang="it-IT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052B152C-0600-B526-5997-9778F54C4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Convocazione al seggio elettorale 2/4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D2F47A-FBFD-287B-4062-306833A1F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 e 18 settembre 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A27595-E738-B17C-4735-FF9D3195DCF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Aggiornamenti normativi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5E19BA-C4AF-8242-2E62-450C5209CED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0DA62E5-44F0-4AC7-9C76-7DFDAAB22E34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32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87F4DEC4-97DA-4B84-7264-FA6D2884795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 dirty="0"/>
              <a:t>Se l’attività di seggio ricade nelle giornate non lavorative (sabato) e/o festivi, al dipendente spettano alternativamente:</a:t>
            </a:r>
          </a:p>
          <a:p>
            <a:pPr lvl="1" algn="just"/>
            <a:r>
              <a:rPr lang="it-IT" dirty="0"/>
              <a:t>Riposi compensativi</a:t>
            </a:r>
          </a:p>
          <a:p>
            <a:pPr lvl="1" algn="just"/>
            <a:r>
              <a:rPr lang="it-IT" dirty="0"/>
              <a:t>Il pagamento </a:t>
            </a:r>
            <a:r>
              <a:rPr lang="it-IT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 specifiche quote retributive, in aggiunta alla ordinaria retribuzione mensile</a:t>
            </a:r>
          </a:p>
          <a:p>
            <a:pPr algn="just"/>
            <a:r>
              <a:rPr lang="it-IT" dirty="0"/>
              <a:t>Documentazione da produrre alla Segreteria di Direzione di Struttura: </a:t>
            </a:r>
          </a:p>
          <a:p>
            <a:pPr lvl="1" algn="just"/>
            <a:r>
              <a:rPr lang="it-IT" dirty="0"/>
              <a:t>Convocazione a svolgere le funzioni elettorali presso il seggio (la nomina a presidente, segretario, scrutatore o rappresentante di lista, etc..) [</a:t>
            </a:r>
            <a:r>
              <a:rPr lang="it-IT" b="1" dirty="0"/>
              <a:t>almeno questa con congruo anticipo</a:t>
            </a:r>
            <a:r>
              <a:rPr lang="it-IT" dirty="0"/>
              <a:t>]</a:t>
            </a:r>
          </a:p>
          <a:p>
            <a:pPr lvl="1" algn="just"/>
            <a:r>
              <a:rPr lang="it-IT" dirty="0"/>
              <a:t>Dichiarazione del presidente di seggio con indicazione delle giornate di effettiva presenza al seggio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67493A99-BFB4-386F-5074-96FB0171A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Convocazione al seggio elettorale 3/4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1216EF-5A76-B1FF-B763-ECCC46962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 e 18 settembre 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11D685-0865-9457-628A-1A0E1C84EED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Aggiornamenti normativi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A7E7802-19BE-9DFF-BB4B-997EAF9C13C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0DA62E5-44F0-4AC7-9C76-7DFDAAB22E34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692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01687E0B-A2D2-28E7-D4F0-BE73AFCE8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Convocazione al seggio elettorale 4/4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1B09EC-97F7-EA05-EF80-91E088C7A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 e 18 settembre 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413CC1-1AED-8AC9-C2DF-4BC5F4E9D56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Aggiornamenti normativi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A960AE-E5D7-FBB0-708F-3121F689AA7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0DA62E5-44F0-4AC7-9C76-7DFDAAB22E34}" type="slidenum">
              <a:rPr lang="it-IT" smtClean="0"/>
              <a:pPr/>
              <a:t>5</a:t>
            </a:fld>
            <a:endParaRPr lang="it-IT"/>
          </a:p>
        </p:txBody>
      </p:sp>
      <p:graphicFrame>
        <p:nvGraphicFramePr>
          <p:cNvPr id="14" name="Tabella 13">
            <a:extLst>
              <a:ext uri="{FF2B5EF4-FFF2-40B4-BE49-F238E27FC236}">
                <a16:creationId xmlns:a16="http://schemas.microsoft.com/office/drawing/2014/main" id="{84B81926-B1C8-A789-F84A-AB7EDD136C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987612"/>
              </p:ext>
            </p:extLst>
          </p:nvPr>
        </p:nvGraphicFramePr>
        <p:xfrm>
          <a:off x="640334" y="1488726"/>
          <a:ext cx="4027715" cy="14833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027715">
                  <a:extLst>
                    <a:ext uri="{9D8B030D-6E8A-4147-A177-3AD203B41FA5}">
                      <a16:colId xmlns:a16="http://schemas.microsoft.com/office/drawing/2014/main" val="30602343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Giornate di lavoro presso il seggio elettorale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957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Dal lunedì al venerdì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738484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r>
                        <a:rPr lang="it-IT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Il sabato o giornata festiva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5326100"/>
                  </a:ext>
                </a:extLst>
              </a:tr>
            </a:tbl>
          </a:graphicData>
        </a:graphic>
      </p:graphicFrame>
      <p:graphicFrame>
        <p:nvGraphicFramePr>
          <p:cNvPr id="15" name="Tabella 14">
            <a:extLst>
              <a:ext uri="{FF2B5EF4-FFF2-40B4-BE49-F238E27FC236}">
                <a16:creationId xmlns:a16="http://schemas.microsoft.com/office/drawing/2014/main" id="{653DF253-AC31-611F-B291-336F7C6547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688530"/>
              </p:ext>
            </p:extLst>
          </p:nvPr>
        </p:nvGraphicFramePr>
        <p:xfrm>
          <a:off x="4668049" y="1488726"/>
          <a:ext cx="3804878" cy="14833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804878">
                  <a:extLst>
                    <a:ext uri="{9D8B030D-6E8A-4147-A177-3AD203B41FA5}">
                      <a16:colId xmlns:a16="http://schemas.microsoft.com/office/drawing/2014/main" val="30602343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Modalità di trattamento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957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Assenza retribuita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738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Riposo compensativo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326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Specifica quota retributiva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322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287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5A3DAB7F-9CCB-E7EB-7593-04E0659BD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Convocazione al seggio elettorale 1/2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9DE190-0644-AD7E-80F2-20B0272D8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 e 18 settembre 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88B777-55E7-DFFF-40D1-0C4993230F1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Aggiornamenti normativi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5B36B9B-0998-FF97-0B98-82B9670B5E3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0DA62E5-44F0-4AC7-9C76-7DFDAAB22E34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12" name="Segnaposto contenuto 11">
            <a:extLst>
              <a:ext uri="{FF2B5EF4-FFF2-40B4-BE49-F238E27FC236}">
                <a16:creationId xmlns:a16="http://schemas.microsoft.com/office/drawing/2014/main" id="{971ECA41-BEEB-3686-DA4D-0068AD7BF3C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29305" y="857109"/>
            <a:ext cx="8005095" cy="3685449"/>
          </a:xfrm>
        </p:spPr>
        <p:txBody>
          <a:bodyPr/>
          <a:lstStyle/>
          <a:p>
            <a:pPr algn="just"/>
            <a:r>
              <a:rPr lang="it-IT"/>
              <a:t>Preventivamente il dipendente informerà la propria Struttura della convocazione al seggio elettorale da parte della Corte d’Appello, del Comune, del Presidente di seggio o dalle Organizzazioni politiche</a:t>
            </a:r>
          </a:p>
          <a:p>
            <a:pPr algn="just"/>
            <a:r>
              <a:rPr lang="it-IT"/>
              <a:t>Per le giornate di assenza ricadenti nelle giornate lavorative (lunedì/venerdì), il dipendente utilizzerà il giustificativo “</a:t>
            </a:r>
            <a:r>
              <a:rPr lang="it-IT" b="1"/>
              <a:t>Funzione presso Seggi Elettorali</a:t>
            </a:r>
            <a:r>
              <a:rPr lang="it-IT"/>
              <a:t>”</a:t>
            </a:r>
          </a:p>
          <a:p>
            <a:pPr algn="just"/>
            <a:r>
              <a:rPr lang="it-IT"/>
              <a:t>Per le giornate non lavorative e/o festive il dipendente comunicherà la scelta tra riposi compensativi o specifiche quote retributive</a:t>
            </a:r>
          </a:p>
          <a:p>
            <a:pPr lvl="1" algn="just"/>
            <a:r>
              <a:rPr lang="it-IT"/>
              <a:t>In caso di scelta del riposo compensativo, la Struttura dovrà registrare sul sistema presenze - sulla base della documentazione prodotta - le giornate di lavoro in più a saldo personale, e il dipendente può utilizzare il giustificativo “</a:t>
            </a:r>
            <a:r>
              <a:rPr lang="it-IT" b="1"/>
              <a:t>Permesso compensativo</a:t>
            </a:r>
            <a:r>
              <a:rPr lang="it-IT"/>
              <a:t>”</a:t>
            </a: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0163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7ECB2286-11E6-3CC6-BE7A-E5C950E4546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 algn="just"/>
            <a:r>
              <a:rPr lang="it-IT" dirty="0"/>
              <a:t>La fruizione delle giornate di riposo compensativo avviene, di norma, nel periodo immediatamente successivo alle operazioni elettorali. Lo stesso deve avvenire nei giorni in cui il dipendente è tenuto alla prestazione (anche per i part time verticali quindi verificare il giorno di effettiva prestazione)</a:t>
            </a:r>
          </a:p>
          <a:p>
            <a:pPr lvl="1" algn="just"/>
            <a:r>
              <a:rPr lang="it-IT" dirty="0"/>
              <a:t>Vi preghiamo di avvisare </a:t>
            </a:r>
            <a:r>
              <a:rPr lang="it-IT" b="1" dirty="0"/>
              <a:t>con congruo anticipo </a:t>
            </a:r>
            <a:r>
              <a:rPr lang="it-IT" dirty="0"/>
              <a:t>(prima del giorno effettivo di assenza per espletamento funzioni ai seggi elettorali) la Direzione di Struttura sulla modalità di retribuzione scelta per questo caso particolare. </a:t>
            </a:r>
          </a:p>
          <a:p>
            <a:pPr lvl="1"/>
            <a:endParaRPr lang="it-IT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B062A6B7-083F-01E3-A72E-FCADCDDEA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Convocazione al seggio elettorale 2/2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A66324A-A24C-5462-8480-1DF2D89B2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 e 18 settembre 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1E98AD-567A-76D8-210F-765EE2FF5FD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Aggiornamenti normativi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06C373-1B32-149F-2E15-B852C95B1EE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0DA62E5-44F0-4AC7-9C76-7DFDAAB22E34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27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D4032D06-EE02-2633-3B01-35AEBEDC685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/>
              <a:t>Nella terminologia di «specifiche quote retributive» comprendiamo le seguenti voci stipendiali</a:t>
            </a:r>
          </a:p>
          <a:p>
            <a:pPr algn="just"/>
            <a:endParaRPr lang="it-IT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9BE75279-C85E-176E-311A-BA162255A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Specifiche quote retributive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879D06D-06D0-B1BA-EC88-F4D6D35CE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 e 18 settembre 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71CEA0A-7133-EE86-4766-848D5ABA2B4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Aggiornamenti normativi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3B2898-1909-ECD7-95AC-5BF3BB72762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0DA62E5-44F0-4AC7-9C76-7DFDAAB22E34}" type="slidenum">
              <a:rPr lang="it-IT" smtClean="0"/>
              <a:pPr/>
              <a:t>8</a:t>
            </a:fld>
            <a:endParaRPr lang="it-IT"/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C3FB6DAD-C0CB-BAF2-356C-7EA43457A4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108294"/>
              </p:ext>
            </p:extLst>
          </p:nvPr>
        </p:nvGraphicFramePr>
        <p:xfrm>
          <a:off x="1123162" y="1757177"/>
          <a:ext cx="7411238" cy="25958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705619">
                  <a:extLst>
                    <a:ext uri="{9D8B030D-6E8A-4147-A177-3AD203B41FA5}">
                      <a16:colId xmlns:a16="http://schemas.microsoft.com/office/drawing/2014/main" val="1877073441"/>
                    </a:ext>
                  </a:extLst>
                </a:gridCol>
                <a:gridCol w="3705619">
                  <a:extLst>
                    <a:ext uri="{9D8B030D-6E8A-4147-A177-3AD203B41FA5}">
                      <a16:colId xmlns:a16="http://schemas.microsoft.com/office/drawing/2014/main" val="17805654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/>
                        <a:t>I - III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/>
                        <a:t>IV - VIII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7753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/>
                        <a:t>Stipendio Base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/>
                        <a:t>Stipendio Base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6131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/>
                        <a:t>Indennità Integrativa Speciale (IIS)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/>
                        <a:t>Indennità Integrativa Speciale (IIS)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1966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/>
                        <a:t>Indennità Vacanza Contrattuale (IVC)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/>
                        <a:t>Indennità Vacanza Contrattuale(IVC)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5626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/>
                        <a:t>Assegno Ad Personam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/>
                        <a:t>Assegno Ad Personam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5357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it-IT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/>
                        <a:t>Retribuzione di Indennità di anzianità (R.I.A.)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241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it-IT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/>
                        <a:t>Progressione Economica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9834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850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697F4D-3B01-F805-8697-D056ED33C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450" y="3130225"/>
            <a:ext cx="7924799" cy="1372233"/>
          </a:xfrm>
        </p:spPr>
        <p:txBody>
          <a:bodyPr/>
          <a:lstStyle/>
          <a:p>
            <a:r>
              <a:rPr lang="it-IT" sz="3600"/>
              <a:t>Casi particolari legati all’orario di lavoro:</a:t>
            </a:r>
            <a:br>
              <a:rPr lang="it-IT" sz="3600"/>
            </a:br>
            <a:r>
              <a:rPr lang="it-IT" sz="2800"/>
              <a:t>Disciplina dei giustificativi relativi alla partecipazione ai corsi di formazione in qualità di docente o discente</a:t>
            </a:r>
            <a:endParaRPr lang="it-IT" sz="360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64DB25-72EE-3A2E-9166-E1F745C90B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100" y="4370427"/>
            <a:ext cx="7199400" cy="421500"/>
          </a:xfrm>
        </p:spPr>
        <p:txBody>
          <a:bodyPr/>
          <a:lstStyle/>
          <a:p>
            <a:r>
              <a:rPr lang="it-IT" sz="2000"/>
              <a:t>Renato Carletti</a:t>
            </a:r>
          </a:p>
        </p:txBody>
      </p:sp>
    </p:spTree>
    <p:extLst>
      <p:ext uri="{BB962C8B-B14F-4D97-AF65-F5344CB8AC3E}">
        <p14:creationId xmlns:p14="http://schemas.microsoft.com/office/powerpoint/2010/main" val="487455554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DRU">
  <a:themeElements>
    <a:clrScheme name="Simple Light">
      <a:dk1>
        <a:srgbClr val="202A41"/>
      </a:dk1>
      <a:lt1>
        <a:srgbClr val="FFFFFF"/>
      </a:lt1>
      <a:dk2>
        <a:srgbClr val="516988"/>
      </a:dk2>
      <a:lt2>
        <a:srgbClr val="D3E1F1"/>
      </a:lt2>
      <a:accent1>
        <a:srgbClr val="90ABCE"/>
      </a:accent1>
      <a:accent2>
        <a:srgbClr val="6E86A5"/>
      </a:accent2>
      <a:accent3>
        <a:srgbClr val="F5F4F3"/>
      </a:accent3>
      <a:accent4>
        <a:srgbClr val="FFFFFF"/>
      </a:accent4>
      <a:accent5>
        <a:srgbClr val="FFFFFF"/>
      </a:accent5>
      <a:accent6>
        <a:srgbClr val="FFFFFF"/>
      </a:accent6>
      <a:hlink>
        <a:srgbClr val="202A4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1525</Words>
  <Application>Microsoft Office PowerPoint</Application>
  <PresentationFormat>Presentazione su schermo (16:9)</PresentationFormat>
  <Paragraphs>160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2" baseType="lpstr">
      <vt:lpstr>Poppins</vt:lpstr>
      <vt:lpstr>Arial</vt:lpstr>
      <vt:lpstr>Calibri</vt:lpstr>
      <vt:lpstr>MASTER DRU</vt:lpstr>
      <vt:lpstr>Casi particolari legati all’orario di lavoro: Disciplina dei giustificativi relativi ai componenti dei seggi elettorali</vt:lpstr>
      <vt:lpstr>Convocazione al seggio elettorale 1/4</vt:lpstr>
      <vt:lpstr>Convocazione al seggio elettorale 2/4</vt:lpstr>
      <vt:lpstr>Convocazione al seggio elettorale 3/4</vt:lpstr>
      <vt:lpstr>Convocazione al seggio elettorale 4/4</vt:lpstr>
      <vt:lpstr>Convocazione al seggio elettorale 1/2</vt:lpstr>
      <vt:lpstr>Convocazione al seggio elettorale 2/2</vt:lpstr>
      <vt:lpstr>Specifiche quote retributive</vt:lpstr>
      <vt:lpstr>Casi particolari legati all’orario di lavoro: Disciplina dei giustificativi relativi alla partecipazione ai corsi di formazione in qualità di docente o discente</vt:lpstr>
      <vt:lpstr>Il docente che eroga un corso</vt:lpstr>
      <vt:lpstr>Tabella di sintesi</vt:lpstr>
      <vt:lpstr>Il Dipendente che svolge attività di docenza</vt:lpstr>
      <vt:lpstr>Il Dipendente che svolge attività di docenza</vt:lpstr>
      <vt:lpstr>Il Dipendente che svolge attività di docenza</vt:lpstr>
      <vt:lpstr>Dipendenti che partecipano a un corso 1/2</vt:lpstr>
      <vt:lpstr>Dipendenti che partecipano a un corso 2/2</vt:lpstr>
      <vt:lpstr>Formazione e lavoro a distanza</vt:lpstr>
      <vt:lpstr>È bene precisare che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Aggiornamenti ormativi in materia di personale relativi alle convenzioni di accoglienza, borse di studio e orario di lavoro</dc:title>
  <dc:creator>Giuliano Basso</dc:creator>
  <cp:lastModifiedBy>Elettra Perfetti</cp:lastModifiedBy>
  <cp:revision>9</cp:revision>
  <dcterms:modified xsi:type="dcterms:W3CDTF">2024-10-16T09:16:25Z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382131688</vt:i4>
  </property>
  <property fmtid="{D5CDD505-2E9C-101B-9397-08002B2CF9AE}" pid="3" name="_NewReviewCycle">
    <vt:lpwstr/>
  </property>
  <property fmtid="{D5CDD505-2E9C-101B-9397-08002B2CF9AE}" pid="4" name="_EmailSubject">
    <vt:lpwstr>Slide corso Trieste</vt:lpwstr>
  </property>
  <property fmtid="{D5CDD505-2E9C-101B-9397-08002B2CF9AE}" pid="5" name="_AuthorEmail">
    <vt:lpwstr>renato.carletti@lnf.infn.it</vt:lpwstr>
  </property>
  <property fmtid="{D5CDD505-2E9C-101B-9397-08002B2CF9AE}" pid="6" name="_AuthorEmailDisplayName">
    <vt:lpwstr>Renato Carletti</vt:lpwstr>
  </property>
</Properties>
</file>