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AD8_C7DEAA9F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0" r:id="rId2"/>
    <p:sldMasterId id="2147483692" r:id="rId3"/>
    <p:sldMasterId id="2147483704" r:id="rId4"/>
    <p:sldMasterId id="2147483734" r:id="rId5"/>
    <p:sldMasterId id="2147483743" r:id="rId6"/>
  </p:sldMasterIdLst>
  <p:notesMasterIdLst>
    <p:notesMasterId r:id="rId40"/>
  </p:notesMasterIdLst>
  <p:sldIdLst>
    <p:sldId id="472" r:id="rId7"/>
    <p:sldId id="2716" r:id="rId8"/>
    <p:sldId id="307" r:id="rId9"/>
    <p:sldId id="261" r:id="rId10"/>
    <p:sldId id="2770" r:id="rId11"/>
    <p:sldId id="2777" r:id="rId12"/>
    <p:sldId id="2773" r:id="rId13"/>
    <p:sldId id="298" r:id="rId14"/>
    <p:sldId id="2779" r:id="rId15"/>
    <p:sldId id="2789" r:id="rId16"/>
    <p:sldId id="322" r:id="rId17"/>
    <p:sldId id="2788" r:id="rId18"/>
    <p:sldId id="256" r:id="rId19"/>
    <p:sldId id="2787" r:id="rId20"/>
    <p:sldId id="2792" r:id="rId21"/>
    <p:sldId id="2782" r:id="rId22"/>
    <p:sldId id="2780" r:id="rId23"/>
    <p:sldId id="2783" r:id="rId24"/>
    <p:sldId id="2781" r:id="rId25"/>
    <p:sldId id="2784" r:id="rId26"/>
    <p:sldId id="2791" r:id="rId27"/>
    <p:sldId id="2785" r:id="rId28"/>
    <p:sldId id="624" r:id="rId29"/>
    <p:sldId id="2786" r:id="rId30"/>
    <p:sldId id="318" r:id="rId31"/>
    <p:sldId id="2790" r:id="rId32"/>
    <p:sldId id="2793" r:id="rId33"/>
    <p:sldId id="2772" r:id="rId34"/>
    <p:sldId id="2736" r:id="rId35"/>
    <p:sldId id="2734" r:id="rId36"/>
    <p:sldId id="2735" r:id="rId37"/>
    <p:sldId id="2776" r:id="rId38"/>
    <p:sldId id="2795" r:id="rId3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BB73D38-435B-BC71-507C-01B9BFDE7869}" name="Emanuele Scifoni" initials="" userId="S::scifoni@infn.it::606471a9-0680-4255-888d-3ef61664491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4453"/>
    <p:restoredTop sz="96327"/>
  </p:normalViewPr>
  <p:slideViewPr>
    <p:cSldViewPr snapToGrid="0">
      <p:cViewPr varScale="1">
        <p:scale>
          <a:sx n="85" d="100"/>
          <a:sy n="85" d="100"/>
        </p:scale>
        <p:origin x="208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microsoft.com/office/2018/10/relationships/authors" Target="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41" Type="http://schemas.openxmlformats.org/officeDocument/2006/relationships/presProps" Target="presProps.xml"/></Relationships>
</file>

<file path=ppt/comments/modernComment_AD8_C7DEAA9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BEB016B-C9C7-7740-AF6F-2B1EC0B51E5B}" authorId="{0BB73D38-435B-BC71-507C-01B9BFDE7869}" created="2024-09-25T10:44:23.51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353258655" sldId="2776"/>
      <ac:spMk id="3" creationId="{32DCD6E0-22F8-0DAC-36BD-CB907098D424}"/>
    </ac:deMkLst>
    <p188:txBody>
      <a:bodyPr/>
      <a:lstStyle/>
      <a:p>
        <a:r>
          <a:rPr lang="en-IT"/>
          <a:t>Qui le conclusioni le lascio interamente a te…queste sono frasi buttate la come possibile bozza….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EFB3D-0072-C844-85E4-CA38AC1C7B38}" type="datetimeFigureOut">
              <a:rPr lang="it-IT" smtClean="0"/>
              <a:t>27/09/24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79C8DF-2DE5-3D4F-A93C-45CE0BF8C85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7479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" name="Google Shape;15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1099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>
          <a:extLst>
            <a:ext uri="{FF2B5EF4-FFF2-40B4-BE49-F238E27FC236}">
              <a16:creationId xmlns:a16="http://schemas.microsoft.com/office/drawing/2014/main" id="{EF95FC38-6112-B28E-A4B2-304D616B3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:notes">
            <a:extLst>
              <a:ext uri="{FF2B5EF4-FFF2-40B4-BE49-F238E27FC236}">
                <a16:creationId xmlns:a16="http://schemas.microsoft.com/office/drawing/2014/main" id="{9B7BA153-B4DB-EF60-2C3A-EB796EAE57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7:notes">
            <a:extLst>
              <a:ext uri="{FF2B5EF4-FFF2-40B4-BE49-F238E27FC236}">
                <a16:creationId xmlns:a16="http://schemas.microsoft.com/office/drawing/2014/main" id="{7E3BC2AC-5495-E292-B52C-AC49915F73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8064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>
          <a:extLst>
            <a:ext uri="{FF2B5EF4-FFF2-40B4-BE49-F238E27FC236}">
              <a16:creationId xmlns:a16="http://schemas.microsoft.com/office/drawing/2014/main" id="{27541810-CE5C-FC6F-445C-489D19A2D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:notes">
            <a:extLst>
              <a:ext uri="{FF2B5EF4-FFF2-40B4-BE49-F238E27FC236}">
                <a16:creationId xmlns:a16="http://schemas.microsoft.com/office/drawing/2014/main" id="{62EA68C2-7582-07C4-91AC-51AC45D66E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2:notes">
            <a:extLst>
              <a:ext uri="{FF2B5EF4-FFF2-40B4-BE49-F238E27FC236}">
                <a16:creationId xmlns:a16="http://schemas.microsoft.com/office/drawing/2014/main" id="{D35328E6-9162-4DB5-327D-841ACF4290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7291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339B46B5-74C8-0281-8421-6D4925A01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>
            <a:extLst>
              <a:ext uri="{FF2B5EF4-FFF2-40B4-BE49-F238E27FC236}">
                <a16:creationId xmlns:a16="http://schemas.microsoft.com/office/drawing/2014/main" id="{082430D2-89A9-002B-0CC1-2A2010219D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>
            <a:extLst>
              <a:ext uri="{FF2B5EF4-FFF2-40B4-BE49-F238E27FC236}">
                <a16:creationId xmlns:a16="http://schemas.microsoft.com/office/drawing/2014/main" id="{89A446EA-4AFF-D3FB-F342-85E7746744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26336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95659-4DCD-4C02-BC22-BB2F3A966E2A}" type="slidenum">
              <a:rPr lang="it-CH" smtClean="0"/>
              <a:t>25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4011713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801742-8ABB-38C1-FB66-535B89A56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BB9356E-B961-EEE5-8E0D-21573E7286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106E7BE-A751-DC50-9A12-FE20739E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3318C62-E363-CF41-0FFE-CBE0CE00D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ACC0F7-12F3-019F-9432-E50D050D4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3363-AFF6-7944-A799-15C2CC3B0A6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8421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A3920D-3568-82D8-5D50-B499C1A63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014F3F1-AC92-F555-0E5E-82DD817645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FE47F93-44ED-6CB6-55BC-30E7743C2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9CB15E-7418-705A-9946-4CD7A4305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C72D4E-4EFD-7FEF-2041-7F6E73B6E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3363-AFF6-7944-A799-15C2CC3B0A6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667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9F6F3F9-9044-C9B5-B3A8-15A0198AC6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4B83D75-31CD-939C-DF8A-60391A3F1D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43938F-D789-CFE3-1E40-DEED4FC95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ECCCA43-1ECB-E0B8-C972-81500FD0D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1F987C7-76D8-1F73-8D5A-5D447EA8E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3363-AFF6-7944-A799-15C2CC3B0A6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1428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Life Sciences in CSN5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59E24-DB0A-4ACF-81F4-176CD217932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588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Life Sciences in CSN5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59E24-DB0A-4ACF-81F4-176CD217932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97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Life Sciences in CSN5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59E24-DB0A-4ACF-81F4-176CD217932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086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Life Sciences in CSN5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59E24-DB0A-4ACF-81F4-176CD217932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926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Life Sciences in CSN5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59E24-DB0A-4ACF-81F4-176CD217932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415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Life Sciences in CSN5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59E24-DB0A-4ACF-81F4-176CD217932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382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Life Sciences in CSN5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59E24-DB0A-4ACF-81F4-176CD217932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0018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Life Sciences in CSN5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59E24-DB0A-4ACF-81F4-176CD217932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831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7D19F0-A6FF-7B2A-BF0F-49DF575EB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F1A99C-7EC3-2574-C521-A6452E4D8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6C3D4A-BE7F-DA37-3ECF-AB737E618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D04A19C-546A-F191-7E53-03C65ED2C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AC35580-1176-A1D5-AF2E-EF91CDC9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3363-AFF6-7944-A799-15C2CC3B0A6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2868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Life Sciences in CSN5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59E24-DB0A-4ACF-81F4-176CD217932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3600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Life Sciences in CSN5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59E24-DB0A-4ACF-81F4-176CD217932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811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Life Sciences in CSN5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59E24-DB0A-4ACF-81F4-176CD217932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708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27-09-2024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Life Sciences in CSN5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B4C46E-EE79-4723-A822-322EBC4A74B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5891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422" y="84506"/>
            <a:ext cx="11729156" cy="885299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27-09-2024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Life Sciences in CSN5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90497" y="6373285"/>
            <a:ext cx="767659" cy="365125"/>
          </a:xfrm>
          <a:prstGeom prst="rect">
            <a:avLst/>
          </a:prstGeom>
        </p:spPr>
        <p:txBody>
          <a:bodyPr/>
          <a:lstStyle/>
          <a:p>
            <a:fld id="{29B4C46E-EE79-4723-A822-322EBC4A74B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40058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27-09-2024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Life Sciences in CSN5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B4C46E-EE79-4723-A822-322EBC4A74B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884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27-09-2024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Life Sciences in CSN5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B4C46E-EE79-4723-A822-322EBC4A74B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01275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27-09-2024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Life Sciences in CSN5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B4C46E-EE79-4723-A822-322EBC4A74B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4317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27-09-2024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Life Sciences in CSN5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B4C46E-EE79-4723-A822-322EBC4A74B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0255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27-09-2024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Life Sciences in CSN5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B4C46E-EE79-4723-A822-322EBC4A74B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445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3CC476-76AF-A766-5D55-263DC10F3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95E3D04-50FF-8076-A6D5-DE5E1008B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452ED7-1A83-46DC-0842-E11AEA536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8F095A5-AA56-C41C-AC9C-4716DB0B3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D1C5F2-6ED4-2184-E62D-157654FB3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3363-AFF6-7944-A799-15C2CC3B0A6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71603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27-09-2024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Life Sciences in CSN5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B4C46E-EE79-4723-A822-322EBC4A74B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2312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27-09-2024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Life Sciences in CSN5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B4C46E-EE79-4723-A822-322EBC4A74B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4253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27-09-2024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Life Sciences in CSN5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B4C46E-EE79-4723-A822-322EBC4A74B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3695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27-09-2024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Life Sciences in CSN5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B4C46E-EE79-4723-A822-322EBC4A74B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3229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/>
          <p:nvPr/>
        </p:nvSpPr>
        <p:spPr>
          <a:xfrm flipH="1">
            <a:off x="10995200" y="5661233"/>
            <a:ext cx="1196800" cy="11968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7"/>
          <p:cNvSpPr/>
          <p:nvPr/>
        </p:nvSpPr>
        <p:spPr>
          <a:xfrm flipH="1">
            <a:off x="10995200" y="5661167"/>
            <a:ext cx="1196800" cy="1196800"/>
          </a:xfrm>
          <a:prstGeom prst="round1Rect">
            <a:avLst>
              <a:gd name="adj" fmla="val 16667"/>
            </a:avLst>
          </a:prstGeom>
          <a:solidFill>
            <a:schemeClr val="lt1">
              <a:alpha val="67843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7"/>
          <p:cNvSpPr txBox="1">
            <a:spLocks noGrp="1"/>
          </p:cNvSpPr>
          <p:nvPr>
            <p:ph type="ctrTitle"/>
          </p:nvPr>
        </p:nvSpPr>
        <p:spPr>
          <a:xfrm>
            <a:off x="520700" y="2425700"/>
            <a:ext cx="10962800" cy="1244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"/>
              <a:buNone/>
              <a:defRPr sz="6400">
                <a:latin typeface="Fira Sans"/>
                <a:ea typeface="Fira Sans"/>
                <a:cs typeface="Fira Sans"/>
                <a:sym typeface="Fira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subTitle" idx="1"/>
          </p:nvPr>
        </p:nvSpPr>
        <p:spPr>
          <a:xfrm>
            <a:off x="520700" y="3718840"/>
            <a:ext cx="109628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"/>
              <a:buNone/>
              <a:defRPr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155759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">
  <p:cSld name="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/>
          <p:nvPr/>
        </p:nvSpPr>
        <p:spPr>
          <a:xfrm>
            <a:off x="0" y="875133"/>
            <a:ext cx="12192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8"/>
          <p:cNvSpPr txBox="1">
            <a:spLocks noGrp="1"/>
          </p:cNvSpPr>
          <p:nvPr>
            <p:ph type="title"/>
          </p:nvPr>
        </p:nvSpPr>
        <p:spPr>
          <a:xfrm>
            <a:off x="131000" y="21800"/>
            <a:ext cx="11920400" cy="803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Fira Sans"/>
              <a:buNone/>
              <a:defRPr sz="2800" b="1">
                <a:latin typeface="Fira Sans"/>
                <a:ea typeface="Fira Sans"/>
                <a:cs typeface="Fira Sans"/>
                <a:sym typeface="Fira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8" name="Google Shape;18;p18"/>
          <p:cNvSpPr txBox="1"/>
          <p:nvPr/>
        </p:nvSpPr>
        <p:spPr>
          <a:xfrm rot="10800000" flipH="1">
            <a:off x="0" y="1000633"/>
            <a:ext cx="12192000" cy="540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18"/>
          <p:cNvSpPr txBox="1">
            <a:spLocks noGrp="1"/>
          </p:cNvSpPr>
          <p:nvPr>
            <p:ph type="sldNum" idx="12"/>
          </p:nvPr>
        </p:nvSpPr>
        <p:spPr>
          <a:xfrm>
            <a:off x="11374467" y="6409433"/>
            <a:ext cx="676800" cy="4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0" name="Google Shape;20;p18"/>
          <p:cNvSpPr txBox="1"/>
          <p:nvPr/>
        </p:nvSpPr>
        <p:spPr>
          <a:xfrm>
            <a:off x="8633" y="6426667"/>
            <a:ext cx="11076400" cy="4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Spritz - </a:t>
            </a:r>
            <a:r>
              <a:rPr lang="en" sz="1600" b="1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Sp</a:t>
            </a:r>
            <a:r>
              <a:rPr lang="en" sz="16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ace  </a:t>
            </a:r>
            <a:r>
              <a:rPr lang="en" sz="1600" b="1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R</a:t>
            </a:r>
            <a:r>
              <a:rPr lang="en" sz="16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adiation </a:t>
            </a:r>
            <a:r>
              <a:rPr lang="en" sz="1600" b="1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I</a:t>
            </a:r>
            <a:r>
              <a:rPr lang="en" sz="16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nduced </a:t>
            </a:r>
            <a:r>
              <a:rPr lang="en" sz="1600" b="1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T</a:t>
            </a:r>
            <a:r>
              <a:rPr lang="en" sz="16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umorigenesis by high-</a:t>
            </a:r>
            <a:r>
              <a:rPr lang="en" sz="1600" b="1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Z</a:t>
            </a:r>
            <a:r>
              <a:rPr lang="en" sz="16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 particles: modeling and experimental studies</a:t>
            </a:r>
            <a:endParaRPr sz="1600" b="0" i="0" u="none" strike="noStrike" cap="none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  <p:extLst>
      <p:ext uri="{BB962C8B-B14F-4D97-AF65-F5344CB8AC3E}">
        <p14:creationId xmlns:p14="http://schemas.microsoft.com/office/powerpoint/2010/main" val="26126577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>
            <a:spLocks noGrp="1"/>
          </p:cNvSpPr>
          <p:nvPr>
            <p:ph type="title"/>
          </p:nvPr>
        </p:nvSpPr>
        <p:spPr>
          <a:xfrm>
            <a:off x="653667" y="651000"/>
            <a:ext cx="8302800" cy="5454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262002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0"/>
          <p:cNvSpPr txBox="1">
            <a:spLocks noGrp="1"/>
          </p:cNvSpPr>
          <p:nvPr>
            <p:ph type="title"/>
          </p:nvPr>
        </p:nvSpPr>
        <p:spPr>
          <a:xfrm>
            <a:off x="614600" y="2753800"/>
            <a:ext cx="10962800" cy="1350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ira Sans"/>
              <a:buNone/>
              <a:defRPr sz="4800">
                <a:latin typeface="Fira Sans"/>
                <a:ea typeface="Fira Sans"/>
                <a:cs typeface="Fira Sans"/>
                <a:sym typeface="Fira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868983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/>
          <p:nvPr/>
        </p:nvSpPr>
        <p:spPr>
          <a:xfrm rot="10800000" flipH="1">
            <a:off x="0" y="2248000"/>
            <a:ext cx="12192000" cy="461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1"/>
          <p:cNvSpPr/>
          <p:nvPr/>
        </p:nvSpPr>
        <p:spPr>
          <a:xfrm>
            <a:off x="0" y="2248000"/>
            <a:ext cx="12192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1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10962800" cy="36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639277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2"/>
          <p:cNvSpPr/>
          <p:nvPr/>
        </p:nvSpPr>
        <p:spPr>
          <a:xfrm rot="10800000" flipH="1">
            <a:off x="0" y="2248000"/>
            <a:ext cx="12192000" cy="461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2"/>
          <p:cNvSpPr/>
          <p:nvPr/>
        </p:nvSpPr>
        <p:spPr>
          <a:xfrm>
            <a:off x="0" y="2248000"/>
            <a:ext cx="12192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2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5333200" cy="36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body" idx="2"/>
          </p:nvPr>
        </p:nvSpPr>
        <p:spPr>
          <a:xfrm>
            <a:off x="6259000" y="2558767"/>
            <a:ext cx="5333200" cy="36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3663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69915D-82F1-1C33-EF22-890F56A2A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EAEBE8-1725-70C0-0631-F93904CE63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8BA3226-4A41-7D0B-4C24-1C1C526E54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932DF2C-33E5-069B-23C4-4803D49D3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AD24392-A95B-D0E1-86B5-3343C1A63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560A5BA-9704-EC6D-F2B6-1B6183866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3363-AFF6-7944-A799-15C2CC3B0A6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0571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ytemplate" type="titleOnly">
  <p:cSld name="mytemplat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3"/>
          <p:cNvSpPr/>
          <p:nvPr/>
        </p:nvSpPr>
        <p:spPr>
          <a:xfrm rot="10800000" flipH="1">
            <a:off x="0" y="875200"/>
            <a:ext cx="12192000" cy="598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3"/>
          <p:cNvSpPr/>
          <p:nvPr/>
        </p:nvSpPr>
        <p:spPr>
          <a:xfrm>
            <a:off x="0" y="875133"/>
            <a:ext cx="12192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3"/>
          <p:cNvSpPr txBox="1">
            <a:spLocks noGrp="1"/>
          </p:cNvSpPr>
          <p:nvPr>
            <p:ph type="title"/>
          </p:nvPr>
        </p:nvSpPr>
        <p:spPr>
          <a:xfrm>
            <a:off x="131000" y="21800"/>
            <a:ext cx="11768800" cy="803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Fira Sans"/>
              <a:buNone/>
              <a:defRPr sz="2800" b="1">
                <a:latin typeface="Fira Sans"/>
                <a:ea typeface="Fira Sans"/>
                <a:cs typeface="Fira Sans"/>
                <a:sym typeface="Fira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063043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4"/>
          <p:cNvSpPr txBox="1"/>
          <p:nvPr/>
        </p:nvSpPr>
        <p:spPr>
          <a:xfrm rot="10800000" flipH="1">
            <a:off x="4368800" y="33"/>
            <a:ext cx="7823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4"/>
          <p:cNvSpPr/>
          <p:nvPr/>
        </p:nvSpPr>
        <p:spPr>
          <a:xfrm rot="-5400000">
            <a:off x="1012200" y="3356600"/>
            <a:ext cx="6858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4"/>
          <p:cNvSpPr txBox="1">
            <a:spLocks noGrp="1"/>
          </p:cNvSpPr>
          <p:nvPr>
            <p:ph type="title"/>
          </p:nvPr>
        </p:nvSpPr>
        <p:spPr>
          <a:xfrm>
            <a:off x="301437" y="477067"/>
            <a:ext cx="3744000" cy="127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body" idx="1"/>
          </p:nvPr>
        </p:nvSpPr>
        <p:spPr>
          <a:xfrm>
            <a:off x="301433" y="1954400"/>
            <a:ext cx="3744000" cy="42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600">
                <a:solidFill>
                  <a:schemeClr val="lt1"/>
                </a:solidFill>
              </a:defRPr>
            </a:lvl1pPr>
            <a:lvl2pPr marL="1219170" lvl="1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2pPr>
            <a:lvl3pPr marL="1828754" lvl="2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3pPr>
            <a:lvl4pPr marL="2438339" lvl="3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600">
                <a:solidFill>
                  <a:schemeClr val="lt1"/>
                </a:solidFill>
              </a:defRPr>
            </a:lvl4pPr>
            <a:lvl5pPr marL="3047924" lvl="4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5pPr>
            <a:lvl6pPr marL="3657509" lvl="5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6pPr>
            <a:lvl7pPr marL="4267093" lvl="6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600">
                <a:solidFill>
                  <a:schemeClr val="lt1"/>
                </a:solidFill>
              </a:defRPr>
            </a:lvl7pPr>
            <a:lvl8pPr marL="4876678" lvl="7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8pPr>
            <a:lvl9pPr marL="5486263" lvl="8" indent="-40639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832101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5"/>
          <p:cNvSpPr/>
          <p:nvPr/>
        </p:nvSpPr>
        <p:spPr>
          <a:xfrm flipH="1"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5"/>
          <p:cNvSpPr/>
          <p:nvPr/>
        </p:nvSpPr>
        <p:spPr>
          <a:xfrm rot="5400000">
            <a:off x="2595233" y="3357000"/>
            <a:ext cx="68572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25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25"/>
          <p:cNvSpPr txBox="1">
            <a:spLocks noGrp="1"/>
          </p:cNvSpPr>
          <p:nvPr>
            <p:ph type="subTitle" idx="1"/>
          </p:nvPr>
        </p:nvSpPr>
        <p:spPr>
          <a:xfrm>
            <a:off x="354000" y="3705956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6" name="Google Shape;56;p25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836328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6"/>
          <p:cNvSpPr txBox="1"/>
          <p:nvPr/>
        </p:nvSpPr>
        <p:spPr>
          <a:xfrm rot="10800000" flipH="1">
            <a:off x="0" y="0"/>
            <a:ext cx="12192000" cy="6261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6"/>
          <p:cNvSpPr/>
          <p:nvPr/>
        </p:nvSpPr>
        <p:spPr>
          <a:xfrm rot="10800000" flipH="1">
            <a:off x="0" y="6163633"/>
            <a:ext cx="12192000" cy="98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6"/>
          <p:cNvSpPr txBox="1">
            <a:spLocks noGrp="1"/>
          </p:cNvSpPr>
          <p:nvPr>
            <p:ph type="body" idx="1"/>
          </p:nvPr>
        </p:nvSpPr>
        <p:spPr>
          <a:xfrm>
            <a:off x="76200" y="6262433"/>
            <a:ext cx="11176000" cy="5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62" name="Google Shape;62;p26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278289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7"/>
          <p:cNvSpPr txBox="1">
            <a:spLocks noGrp="1"/>
          </p:cNvSpPr>
          <p:nvPr>
            <p:ph type="title" hasCustomPrompt="1"/>
          </p:nvPr>
        </p:nvSpPr>
        <p:spPr>
          <a:xfrm>
            <a:off x="634000" y="1678033"/>
            <a:ext cx="10962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" name="Google Shape;65;p27"/>
          <p:cNvSpPr txBox="1">
            <a:spLocks noGrp="1"/>
          </p:cNvSpPr>
          <p:nvPr>
            <p:ph type="body" idx="1"/>
          </p:nvPr>
        </p:nvSpPr>
        <p:spPr>
          <a:xfrm>
            <a:off x="634000" y="4406167"/>
            <a:ext cx="10962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27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675526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8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273105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Life Sciences in CSN5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27-09-2024</a:t>
            </a:r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60676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1321" y="702286"/>
            <a:ext cx="11748918" cy="237437"/>
          </a:xfrm>
        </p:spPr>
        <p:txBody>
          <a:bodyPr lIns="0" tIns="0" rIns="0" bIns="0"/>
          <a:lstStyle>
            <a:lvl1pPr>
              <a:defRPr sz="1543" b="0" i="0">
                <a:solidFill>
                  <a:srgbClr val="053F6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Life Sciences in CSN5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27-09-2024</a:t>
            </a:r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12750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1321" y="702286"/>
            <a:ext cx="11748918" cy="237437"/>
          </a:xfrm>
        </p:spPr>
        <p:txBody>
          <a:bodyPr lIns="0" tIns="0" rIns="0" bIns="0"/>
          <a:lstStyle>
            <a:lvl1pPr>
              <a:defRPr sz="1543" b="0" i="0">
                <a:solidFill>
                  <a:srgbClr val="053F6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1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Life Sciences in CSN5</a:t>
            </a: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27-09-2024</a:t>
            </a:r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47260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1321" y="702286"/>
            <a:ext cx="11748918" cy="237437"/>
          </a:xfrm>
        </p:spPr>
        <p:txBody>
          <a:bodyPr lIns="0" tIns="0" rIns="0" bIns="0"/>
          <a:lstStyle>
            <a:lvl1pPr>
              <a:defRPr sz="1543" b="0" i="0">
                <a:solidFill>
                  <a:srgbClr val="053F6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Life Sciences in CSN5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27-09-2024</a:t>
            </a:r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2893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32DB9D-86AC-B0CA-1379-0DB909480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8F1EF6F-EBF3-8C5C-1B8A-1D2F60600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4C0BE8A-E846-D107-9BD8-465EACBAE2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85C21EF-3466-C4D0-7524-22A0306AC9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431F3EE-BB6A-CC9F-85BD-BA0018358C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7C1833C-8EE4-E74D-DFEC-043637F64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18EC898-8A64-4AD6-F031-BA3669152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F15146C-5AA1-84BC-70FC-98000ABC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3363-AFF6-7944-A799-15C2CC3B0A6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6098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Life Sciences in CSN5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27-09-2024</a:t>
            </a:r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17779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4CE050-95C9-0C54-CD19-5BCBCFD05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376842A-D02B-619E-E4D8-7956C9DC92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F6D0A4-474F-D56A-F953-DCE8D21F1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B6378D-9988-B908-D9A9-2866E5C89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7CEE7C-B2D1-EBD8-BC57-22C8C45F0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15E10-2468-46E5-AFE9-6E4433564CF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39380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83E95F-2FBE-CAB4-0E0A-74B21AD51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881C9DA-BB7B-A41E-312D-5DE239AA55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E5CE34F-6DCA-4E6B-0DFC-795FF652A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E68FF02-BDF1-85C7-7ED9-3B7E19D66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80BFC9-D1EC-9292-3895-BF5A1324B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15E10-2468-46E5-AFE9-6E4433564CF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97458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0F6EDA-0C24-AA8B-70F7-F765E8F99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A3DD954-AE90-56D7-93E3-29D36E6DF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F0E03B8-C1AD-4E51-9053-32E110CEC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33CDFFC-B2D5-9ADD-E984-D7CB1DD7D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351B28-41B1-844B-8A44-FFA7156F4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15E10-2468-46E5-AFE9-6E4433564CF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05946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1823CC-4CC9-FFD3-91F9-66D308B5F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72EAA6-B793-F032-C415-974A609941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952E8A0-4198-51EB-81F0-D75171EAF5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774C0AA-4297-843D-76FD-E0174FEF8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E1B9E6D-F628-BBD2-2A37-B4EC060A4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90F6DD3-AD58-59D7-F7BF-5DEF9A36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15E10-2468-46E5-AFE9-6E4433564CF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0202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166C07-58F3-5104-395B-1D4B0C605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3D1C90F-2C4F-DE93-E9A2-FC5944FC45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02B00BC-ECCD-ED4F-B256-B5857672C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AE89B70-DB5D-66C7-C84A-CB247B532F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C3F9E68-2894-A6BB-293C-3C5AE3BE9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4701710-D502-7918-6FE5-885BE41EF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CF8936F-3093-4669-6041-A574E1010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F05211F-D298-8241-79D9-1045AC69B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15E10-2468-46E5-AFE9-6E4433564CF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27982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8D1274-89C0-D841-4E4C-F2B4861E5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675BDC2-5F25-8298-FD34-25E8567EE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CBDA27B-03AB-47A3-CEC5-2E87CB211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169CB8-40BC-C33C-BCD4-CC901AE62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15E10-2468-46E5-AFE9-6E4433564CF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33803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B3BB09B-A55A-11E1-23AE-8867562B6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C57B3EC-2C2A-2942-B33D-13209D8EB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FC8B458-5B1D-BEC7-2C1B-BF45C64D9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15E10-2468-46E5-AFE9-6E4433564CF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18527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2DC1B8-E207-0DC5-DFE9-75AF73F7E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0410D00-24EC-F92E-2E6E-583E6285B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67C95D3-0BAF-BF55-7467-91C7F0026E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67D278A-F8DF-5E8C-E382-2A79EF7D2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56A5B39-8073-3FA0-E0DB-AB91AB23E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EFAF426-1B14-847F-92F1-1D0D8A5DB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15E10-2468-46E5-AFE9-6E4433564CF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26101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A82A59-CBB2-E277-7E3D-E69B5B4B7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D3F9265-E809-50E2-F2B9-91B659AC8D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46F6559-F42D-A423-6C62-E0671A9900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9390454-88EB-44D3-6A65-EF34ED314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AF285BB-B150-40C8-1B88-A3985DA2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8D6A127-9DE5-B0F2-04C6-127B47607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15E10-2468-46E5-AFE9-6E4433564CF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451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94711C-C70D-4AFA-C0A6-0302B81B7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D557661-58F8-755B-4C50-C60D1852C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E3C6F5C-6DF6-203D-6742-D41986ED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8145C6E-1A43-252A-F1B3-D09043B40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3363-AFF6-7944-A799-15C2CC3B0A6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74920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04F714-A595-A1A2-E959-499005C00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421D59B-74D2-173B-0D56-5F89529670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7DA3D3-DEC6-4916-16DB-AE81B6BAB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3416C59-9F5F-9926-E71D-37D095A1B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C43B0C9-AE36-95B3-7501-93FEDF375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15E10-2468-46E5-AFE9-6E4433564CF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13263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590F490-1E2F-A484-1C5C-3113DC7CF1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B1E8854-8E08-A866-ADE4-FFCCCC9706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946254-9D73-EDDF-11D8-EB3EA4598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96D612-FDD7-7D75-EE44-DA17FB8FE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2DF4499-D9AE-7A7F-2AF4-741873B14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15E10-2468-46E5-AFE9-6E4433564CF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9899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16D3B2A-8B42-7DFE-3406-6DC2461B1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19DBB96-87DB-61C7-6A76-FD12745BF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4019515-9AF5-1A11-80C2-C578D0E4F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3363-AFF6-7944-A799-15C2CC3B0A6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2746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4C281C-C394-A579-18BF-F82DD0807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B314CD-ED10-274F-4975-896499CD3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CBEC74F-1ADA-9CA0-38C8-12BAB39DE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EB36F05-C74E-39A6-D922-4AD6FB16B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95DBC6E-6EDA-C7C5-0269-4692B712D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21F3A52-511F-8177-236E-FA6535655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3363-AFF6-7944-A799-15C2CC3B0A6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0411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1D0A35-A7CE-66A3-B3DC-7A782D988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7E3701F-A07B-281E-5D1C-DA68014554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652EEBD-11B8-53F3-6CCF-1E53EE92B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EF25CB3-4028-5425-B261-97B7DE4B6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B104D68-33B8-402B-6B08-BECE47F70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C450B68-6E24-73BE-84EF-6B4800CA6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3363-AFF6-7944-A799-15C2CC3B0A6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7267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0DBA761-6477-6D9E-FD62-455275173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6A25C6E-9CFB-7235-EEFC-1DC9284EE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FE54B60-5617-BE41-2CBB-A6CE5F7995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27-09-2024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E9C21A1-CA18-B746-B6FA-A19AB00B99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Life Sciences in CSN5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2781778-1540-7716-1EB8-D6FF8FFF5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B3363-AFF6-7944-A799-15C2CC3B0A6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371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27-09-2024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Life Sciences in CSN5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59E24-DB0A-4ACF-81F4-176CD217932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22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7066" y="173035"/>
            <a:ext cx="11729156" cy="885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665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3600" b="1" kern="1200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ira Sans"/>
              <a:buNone/>
              <a:defRPr sz="3200" b="0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10962800" cy="36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Fira Sans"/>
              <a:buChar char="●"/>
              <a:defRPr sz="1800" b="0" i="0" u="none" strike="noStrike" cap="none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Fira Sans"/>
              <a:buChar char="○"/>
              <a:defRPr sz="1400" b="0" i="0" u="none" strike="noStrike" cap="none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Fira Sans"/>
              <a:buChar char="■"/>
              <a:defRPr sz="1400" b="0" i="0" u="none" strike="noStrike" cap="none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Fira Sans"/>
              <a:buChar char="●"/>
              <a:defRPr sz="1400" b="0" i="0" u="none" strike="noStrike" cap="none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Fira Sans"/>
              <a:buChar char="○"/>
              <a:defRPr sz="1400" b="0" i="0" u="none" strike="noStrike" cap="none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Fira Sans"/>
              <a:buChar char="■"/>
              <a:defRPr sz="1400" b="0" i="0" u="none" strike="noStrike" cap="none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Fira Sans"/>
              <a:buChar char="●"/>
              <a:defRPr sz="1400" b="0" i="0" u="none" strike="noStrike" cap="none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Fira Sans"/>
              <a:buChar char="○"/>
              <a:defRPr sz="1400" b="0" i="0" u="none" strike="noStrike" cap="none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Fira Sans"/>
              <a:buChar char="■"/>
              <a:defRPr sz="1400" b="0" i="0" u="none" strike="noStrike" cap="none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449179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sldNum="0"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1321" y="702286"/>
            <a:ext cx="11748918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053F6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Life Sciences in CSN5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27-09-2024</a:t>
            </a:r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5848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</p:sldLayoutIdLst>
  <p:hf sldNum="0" hd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14955">
        <a:defRPr>
          <a:latin typeface="+mn-lt"/>
          <a:ea typeface="+mn-ea"/>
          <a:cs typeface="+mn-cs"/>
        </a:defRPr>
      </a:lvl2pPr>
      <a:lvl3pPr marL="829909">
        <a:defRPr>
          <a:latin typeface="+mn-lt"/>
          <a:ea typeface="+mn-ea"/>
          <a:cs typeface="+mn-cs"/>
        </a:defRPr>
      </a:lvl3pPr>
      <a:lvl4pPr marL="1244864">
        <a:defRPr>
          <a:latin typeface="+mn-lt"/>
          <a:ea typeface="+mn-ea"/>
          <a:cs typeface="+mn-cs"/>
        </a:defRPr>
      </a:lvl4pPr>
      <a:lvl5pPr marL="1659819">
        <a:defRPr>
          <a:latin typeface="+mn-lt"/>
          <a:ea typeface="+mn-ea"/>
          <a:cs typeface="+mn-cs"/>
        </a:defRPr>
      </a:lvl5pPr>
      <a:lvl6pPr marL="2074774">
        <a:defRPr>
          <a:latin typeface="+mn-lt"/>
          <a:ea typeface="+mn-ea"/>
          <a:cs typeface="+mn-cs"/>
        </a:defRPr>
      </a:lvl6pPr>
      <a:lvl7pPr marL="2489728">
        <a:defRPr>
          <a:latin typeface="+mn-lt"/>
          <a:ea typeface="+mn-ea"/>
          <a:cs typeface="+mn-cs"/>
        </a:defRPr>
      </a:lvl7pPr>
      <a:lvl8pPr marL="2904683">
        <a:defRPr>
          <a:latin typeface="+mn-lt"/>
          <a:ea typeface="+mn-ea"/>
          <a:cs typeface="+mn-cs"/>
        </a:defRPr>
      </a:lvl8pPr>
      <a:lvl9pPr marL="331963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14955">
        <a:defRPr>
          <a:latin typeface="+mn-lt"/>
          <a:ea typeface="+mn-ea"/>
          <a:cs typeface="+mn-cs"/>
        </a:defRPr>
      </a:lvl2pPr>
      <a:lvl3pPr marL="829909">
        <a:defRPr>
          <a:latin typeface="+mn-lt"/>
          <a:ea typeface="+mn-ea"/>
          <a:cs typeface="+mn-cs"/>
        </a:defRPr>
      </a:lvl3pPr>
      <a:lvl4pPr marL="1244864">
        <a:defRPr>
          <a:latin typeface="+mn-lt"/>
          <a:ea typeface="+mn-ea"/>
          <a:cs typeface="+mn-cs"/>
        </a:defRPr>
      </a:lvl4pPr>
      <a:lvl5pPr marL="1659819">
        <a:defRPr>
          <a:latin typeface="+mn-lt"/>
          <a:ea typeface="+mn-ea"/>
          <a:cs typeface="+mn-cs"/>
        </a:defRPr>
      </a:lvl5pPr>
      <a:lvl6pPr marL="2074774">
        <a:defRPr>
          <a:latin typeface="+mn-lt"/>
          <a:ea typeface="+mn-ea"/>
          <a:cs typeface="+mn-cs"/>
        </a:defRPr>
      </a:lvl6pPr>
      <a:lvl7pPr marL="2489728">
        <a:defRPr>
          <a:latin typeface="+mn-lt"/>
          <a:ea typeface="+mn-ea"/>
          <a:cs typeface="+mn-cs"/>
        </a:defRPr>
      </a:lvl7pPr>
      <a:lvl8pPr marL="2904683">
        <a:defRPr>
          <a:latin typeface="+mn-lt"/>
          <a:ea typeface="+mn-ea"/>
          <a:cs typeface="+mn-cs"/>
        </a:defRPr>
      </a:lvl8pPr>
      <a:lvl9pPr marL="3319638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6A5DA34-914F-BC6B-BF85-E0C1B56C0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A1190B9-B7B0-8D35-8790-A66D6E214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1287A87-C320-946A-AB5D-1FBE904847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it-IT"/>
              <a:t>27-09-2024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30F7AD-E836-CF04-36CF-BC40C90C49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it-IT"/>
              <a:t>Life Sciences in CSN5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94214D3-65B5-AC3A-489D-F13D759A09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115E10-2468-46E5-AFE9-6E4433564CF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0978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agenda.infn.it/event/42127/contributions/235873/" TargetMode="External"/><Relationship Id="rId13" Type="http://schemas.openxmlformats.org/officeDocument/2006/relationships/hyperlink" Target="https://agenda.infn.it/event/42127/contributions/235878/" TargetMode="External"/><Relationship Id="rId18" Type="http://schemas.openxmlformats.org/officeDocument/2006/relationships/hyperlink" Target="https://agenda.infn.it/event/42127/contributions/235882/" TargetMode="External"/><Relationship Id="rId3" Type="http://schemas.openxmlformats.org/officeDocument/2006/relationships/image" Target="../media/image59.png"/><Relationship Id="rId7" Type="http://schemas.openxmlformats.org/officeDocument/2006/relationships/hyperlink" Target="https://agenda.infn.it/event/42127/sessions/30178/" TargetMode="External"/><Relationship Id="rId12" Type="http://schemas.openxmlformats.org/officeDocument/2006/relationships/hyperlink" Target="https://agenda.infn.it/event/42127/contributions/235880/" TargetMode="External"/><Relationship Id="rId17" Type="http://schemas.openxmlformats.org/officeDocument/2006/relationships/hyperlink" Target="https://agenda.infn.it/event/42127/contributions/235879/" TargetMode="External"/><Relationship Id="rId2" Type="http://schemas.openxmlformats.org/officeDocument/2006/relationships/image" Target="../media/image58.png"/><Relationship Id="rId16" Type="http://schemas.openxmlformats.org/officeDocument/2006/relationships/hyperlink" Target="https://agenda.infn.it/event/42127/contributions/235899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genda.infn.it/event/42127/contributions/235896/" TargetMode="External"/><Relationship Id="rId11" Type="http://schemas.openxmlformats.org/officeDocument/2006/relationships/hyperlink" Target="https://agenda.infn.it/event/42127/contributions/235877/" TargetMode="External"/><Relationship Id="rId5" Type="http://schemas.openxmlformats.org/officeDocument/2006/relationships/image" Target="../media/image60.png"/><Relationship Id="rId15" Type="http://schemas.openxmlformats.org/officeDocument/2006/relationships/hyperlink" Target="https://agenda.infn.it/event/42127/contributions/235894/" TargetMode="External"/><Relationship Id="rId10" Type="http://schemas.openxmlformats.org/officeDocument/2006/relationships/hyperlink" Target="https://agenda.infn.it/event/42127/contributions/235876/" TargetMode="External"/><Relationship Id="rId19" Type="http://schemas.openxmlformats.org/officeDocument/2006/relationships/hyperlink" Target="https://agenda.infn.it/event/42127/contributions/235900/" TargetMode="External"/><Relationship Id="rId4" Type="http://schemas.openxmlformats.org/officeDocument/2006/relationships/hyperlink" Target="https://agenda.infn.it/event/42127/" TargetMode="External"/><Relationship Id="rId9" Type="http://schemas.openxmlformats.org/officeDocument/2006/relationships/hyperlink" Target="https://agenda.infn.it/event/42127/contributions/235874/" TargetMode="External"/><Relationship Id="rId14" Type="http://schemas.openxmlformats.org/officeDocument/2006/relationships/hyperlink" Target="https://agenda.infn.it/event/42127/contributions/235881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AD8_C7DEAA9F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jpeg"/><Relationship Id="rId5" Type="http://schemas.openxmlformats.org/officeDocument/2006/relationships/image" Target="../media/image70.pn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224082-0665-8249-95D1-4E8B1516263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17" y="312434"/>
            <a:ext cx="2644245" cy="17650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1B4287-0B21-A5F5-CEBF-E3A4C9D78319}"/>
              </a:ext>
            </a:extLst>
          </p:cNvPr>
          <p:cNvSpPr txBox="1"/>
          <p:nvPr/>
        </p:nvSpPr>
        <p:spPr>
          <a:xfrm>
            <a:off x="3639712" y="2657729"/>
            <a:ext cx="491257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4800" dirty="0">
                <a:solidFill>
                  <a:schemeClr val="accent1">
                    <a:lumMod val="50000"/>
                  </a:schemeClr>
                </a:solidFill>
              </a:rPr>
              <a:t>LS in CSN5:</a:t>
            </a:r>
          </a:p>
          <a:p>
            <a:pPr algn="ctr"/>
            <a:r>
              <a:rPr lang="en-GB" sz="4800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en-IT" sz="4800" dirty="0">
                <a:solidFill>
                  <a:schemeClr val="accent1">
                    <a:lumMod val="50000"/>
                  </a:schemeClr>
                </a:solidFill>
              </a:rPr>
              <a:t>tatus and News</a:t>
            </a:r>
          </a:p>
          <a:p>
            <a:endParaRPr lang="en-IT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01DB4F-0416-268E-3770-A23FA1C8588B}"/>
              </a:ext>
            </a:extLst>
          </p:cNvPr>
          <p:cNvSpPr txBox="1">
            <a:spLocks/>
          </p:cNvSpPr>
          <p:nvPr/>
        </p:nvSpPr>
        <p:spPr>
          <a:xfrm>
            <a:off x="838199" y="42002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T" sz="2400" dirty="0"/>
              <a:t>Alberto Quaranta &amp; Emanuele Scifoni</a:t>
            </a:r>
          </a:p>
          <a:p>
            <a:endParaRPr lang="en-IT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90ADBB-9D83-E415-42D9-4B880A401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9" y="465271"/>
            <a:ext cx="1382943" cy="729694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125B08-058F-39E0-5364-580226703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  <a:endParaRPr lang="it-IT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34554C5-44E1-BF94-EB63-CA71CD0C8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FD8334-2F96-354E-EF59-E9982D3004C8}"/>
              </a:ext>
            </a:extLst>
          </p:cNvPr>
          <p:cNvSpPr txBox="1"/>
          <p:nvPr/>
        </p:nvSpPr>
        <p:spPr>
          <a:xfrm>
            <a:off x="3178162" y="830118"/>
            <a:ext cx="6098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T" sz="2800" i="1" dirty="0">
                <a:solidFill>
                  <a:schemeClr val="accent1">
                    <a:lumMod val="50000"/>
                  </a:schemeClr>
                </a:solidFill>
              </a:rPr>
              <a:t>INFN4LS -27 Settembre 2024, Roma</a:t>
            </a:r>
          </a:p>
        </p:txBody>
      </p:sp>
    </p:spTree>
    <p:extLst>
      <p:ext uri="{BB962C8B-B14F-4D97-AF65-F5344CB8AC3E}">
        <p14:creationId xmlns:p14="http://schemas.microsoft.com/office/powerpoint/2010/main" val="512330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2B929-DE7E-9D7B-25AA-E9BE14B62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72861-5BAE-C8F2-B4BB-F99381C95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T" dirty="0"/>
          </a:p>
          <a:p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454AC-2944-E334-165D-20303C34F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3D725-A654-46C2-EB34-4A881DD42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D3D799B-F2B8-008F-581C-AE782AA96A07}"/>
              </a:ext>
            </a:extLst>
          </p:cNvPr>
          <p:cNvSpPr txBox="1">
            <a:spLocks/>
          </p:cNvSpPr>
          <p:nvPr/>
        </p:nvSpPr>
        <p:spPr>
          <a:xfrm>
            <a:off x="1716064" y="1690688"/>
            <a:ext cx="8687109" cy="2731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T" b="1" dirty="0">
                <a:solidFill>
                  <a:srgbClr val="FFC000"/>
                </a:solidFill>
              </a:rPr>
              <a:t>Radiosensitizers</a:t>
            </a:r>
          </a:p>
          <a:p>
            <a:pPr marL="0" indent="0">
              <a:buNone/>
            </a:pPr>
            <a:endParaRPr lang="en-IT" b="1" dirty="0">
              <a:solidFill>
                <a:srgbClr val="FFC000"/>
              </a:solidFill>
            </a:endParaRPr>
          </a:p>
          <a:p>
            <a:r>
              <a:rPr lang="en-IT" dirty="0">
                <a:solidFill>
                  <a:srgbClr val="FFC000"/>
                </a:solidFill>
              </a:rPr>
              <a:t>SEGNAR – </a:t>
            </a:r>
            <a:r>
              <a:rPr lang="en-IT" i="1" dirty="0">
                <a:solidFill>
                  <a:srgbClr val="FFC000"/>
                </a:solidFill>
              </a:rPr>
              <a:t>Gold Nanoparticles dose enhancement</a:t>
            </a:r>
          </a:p>
          <a:p>
            <a:endParaRPr lang="en-IT" i="1" dirty="0">
              <a:solidFill>
                <a:srgbClr val="FFC000"/>
              </a:solidFill>
            </a:endParaRPr>
          </a:p>
          <a:p>
            <a:r>
              <a:rPr lang="en-IT" dirty="0">
                <a:solidFill>
                  <a:srgbClr val="FFC000"/>
                </a:solidFill>
              </a:rPr>
              <a:t>AURORA – </a:t>
            </a:r>
            <a:r>
              <a:rPr lang="en-IT" i="1" dirty="0">
                <a:solidFill>
                  <a:srgbClr val="FFC000"/>
                </a:solidFill>
              </a:rPr>
              <a:t>ROS enhancement and  monitoring</a:t>
            </a:r>
          </a:p>
          <a:p>
            <a:pPr marL="0" indent="0">
              <a:buNone/>
            </a:pPr>
            <a:endParaRPr lang="en-IT" dirty="0"/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5390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60C21442-BED6-5297-1451-CC7EF621FD90}"/>
              </a:ext>
            </a:extLst>
          </p:cNvPr>
          <p:cNvSpPr txBox="1"/>
          <p:nvPr/>
        </p:nvSpPr>
        <p:spPr>
          <a:xfrm>
            <a:off x="258926" y="109248"/>
            <a:ext cx="116741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SEGNAR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Synergic Effects of Gold Nanorods And Radiopharmaceuticals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897A5839-7CCF-DA9F-6E49-47AB3664A7A5}"/>
              </a:ext>
            </a:extLst>
          </p:cNvPr>
          <p:cNvCxnSpPr/>
          <p:nvPr/>
        </p:nvCxnSpPr>
        <p:spPr>
          <a:xfrm>
            <a:off x="111967" y="632468"/>
            <a:ext cx="696063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00CD07F9-EBE4-969F-85CD-3A9B0CCAE11C}"/>
              </a:ext>
            </a:extLst>
          </p:cNvPr>
          <p:cNvCxnSpPr>
            <a:cxnSpLocks/>
          </p:cNvCxnSpPr>
          <p:nvPr/>
        </p:nvCxnSpPr>
        <p:spPr>
          <a:xfrm flipV="1">
            <a:off x="258926" y="109248"/>
            <a:ext cx="0" cy="71184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A454D54-C5D6-A241-1EC7-7B1A89B207F4}"/>
              </a:ext>
            </a:extLst>
          </p:cNvPr>
          <p:cNvSpPr txBox="1"/>
          <p:nvPr/>
        </p:nvSpPr>
        <p:spPr>
          <a:xfrm>
            <a:off x="405886" y="787821"/>
            <a:ext cx="10609100" cy="312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163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Theoretical and modeling studies to highlight possible synergistic effects of modified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AuNRs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-TAT and radiopharmaceutical based on 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99m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Tc-sestaMIBI</a:t>
            </a:r>
          </a:p>
          <a:p>
            <a:pPr marL="34163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Preparation and preliminary structural characterization of modified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AuNRs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-TAT and AuNRs-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99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Tc-sestaMIBI and AuNRs-TAT-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99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Tc-sestaMIBI and stability studies</a:t>
            </a:r>
          </a:p>
          <a:p>
            <a:pPr marL="34163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Structural and diagnostic characterization of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AuNRs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and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AuNRs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-TAT modified systems and their conjugates with 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99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Tc-sestaMIBI and AuNRs-TAT-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99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Tc-sestaMIBI</a:t>
            </a:r>
          </a:p>
          <a:p>
            <a:pPr marL="34163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 vitro evaluation of cytotoxicity in human tumor cells induced by the three different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AuNRs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configurations without and with irradiation together with the assessment of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AuNR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suspension stability </a:t>
            </a:r>
          </a:p>
          <a:p>
            <a:pPr marL="34163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 vitro study of metabolic profile before and after irradiation in human tumor cells by magnetic resonance spectroscopy after incorporation of the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AuNRs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in the three different configurations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AuNRs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AuNRs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-TAT and AuNRs-TAT-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99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Tc-sestaMIBI)</a:t>
            </a:r>
          </a:p>
          <a:p>
            <a:pPr marL="34163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Ultrastructural studies to evaluate the distribution in cell compartments of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AuNRs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and  morphological changes induced by them, in the three different configurations before and after irradiation</a:t>
            </a:r>
          </a:p>
          <a:p>
            <a:pPr marL="34163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Preliminary evaluation with test in vitro using AuNRs-TAT-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99m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Tc-sestaMIBI</a:t>
            </a:r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D00E91CD-C791-7F9C-62E7-93678808CB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0633" y="4225793"/>
            <a:ext cx="1795564" cy="1249902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420425C8-57AC-C18C-15D3-D641974721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6515" y="5578829"/>
            <a:ext cx="1673895" cy="1249901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F37E9158-9D36-7613-F706-5BB81EE53F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30" y="4172117"/>
            <a:ext cx="1548559" cy="1148171"/>
          </a:xfrm>
          <a:prstGeom prst="rect">
            <a:avLst/>
          </a:prstGeom>
        </p:spPr>
      </p:pic>
      <p:pic>
        <p:nvPicPr>
          <p:cNvPr id="43" name="Google Shape;99;p1" descr="Circle with left arrow with solid fill">
            <a:extLst>
              <a:ext uri="{FF2B5EF4-FFF2-40B4-BE49-F238E27FC236}">
                <a16:creationId xmlns:a16="http://schemas.microsoft.com/office/drawing/2014/main" id="{53345CD7-14FB-E893-3EC7-CD05E00D0655}"/>
              </a:ext>
            </a:extLst>
          </p:cNvPr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302882" y="4412941"/>
            <a:ext cx="416303" cy="66652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Segno di addizione 43">
            <a:extLst>
              <a:ext uri="{FF2B5EF4-FFF2-40B4-BE49-F238E27FC236}">
                <a16:creationId xmlns:a16="http://schemas.microsoft.com/office/drawing/2014/main" id="{923AEF12-3F90-4FC1-FC90-A7FF172E4C2B}"/>
              </a:ext>
            </a:extLst>
          </p:cNvPr>
          <p:cNvSpPr/>
          <p:nvPr/>
        </p:nvSpPr>
        <p:spPr>
          <a:xfrm>
            <a:off x="1531369" y="4491160"/>
            <a:ext cx="610434" cy="510087"/>
          </a:xfrm>
          <a:prstGeom prst="mathPlus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5" name="Segno di addizione 44">
            <a:extLst>
              <a:ext uri="{FF2B5EF4-FFF2-40B4-BE49-F238E27FC236}">
                <a16:creationId xmlns:a16="http://schemas.microsoft.com/office/drawing/2014/main" id="{0D596D13-8F38-525C-2EA3-741B9F07907D}"/>
              </a:ext>
            </a:extLst>
          </p:cNvPr>
          <p:cNvSpPr/>
          <p:nvPr/>
        </p:nvSpPr>
        <p:spPr>
          <a:xfrm>
            <a:off x="2824247" y="4491160"/>
            <a:ext cx="610434" cy="510087"/>
          </a:xfrm>
          <a:prstGeom prst="mathPlus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6" name="Uguale a 45">
            <a:extLst>
              <a:ext uri="{FF2B5EF4-FFF2-40B4-BE49-F238E27FC236}">
                <a16:creationId xmlns:a16="http://schemas.microsoft.com/office/drawing/2014/main" id="{F2DC9A38-969A-0B47-5D19-31FD3D1CBC09}"/>
              </a:ext>
            </a:extLst>
          </p:cNvPr>
          <p:cNvSpPr/>
          <p:nvPr/>
        </p:nvSpPr>
        <p:spPr>
          <a:xfrm>
            <a:off x="2168245" y="5120972"/>
            <a:ext cx="610434" cy="562256"/>
          </a:xfrm>
          <a:prstGeom prst="mathEqual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63712501-BF56-85AE-9439-929921E78820}"/>
              </a:ext>
            </a:extLst>
          </p:cNvPr>
          <p:cNvSpPr txBox="1"/>
          <p:nvPr/>
        </p:nvSpPr>
        <p:spPr>
          <a:xfrm>
            <a:off x="579068" y="3896993"/>
            <a:ext cx="422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AuNR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             TAT                   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sestaMIBI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EBD203A9-4D4F-1C57-9EFB-5EA4AD718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1944" y="3467722"/>
            <a:ext cx="5153025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A295F1D6-5134-02DC-2762-D44D0BE6CCC9}"/>
              </a:ext>
            </a:extLst>
          </p:cNvPr>
          <p:cNvSpPr txBox="1"/>
          <p:nvPr/>
        </p:nvSpPr>
        <p:spPr>
          <a:xfrm>
            <a:off x="7343431" y="650003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L. Binelli et al, 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Nanomaterials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2023</a:t>
            </a:r>
            <a:endParaRPr kumimoji="0" lang="it-IT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7F19DBD3-C0A6-4F07-360C-02939EBD20B5}"/>
              </a:ext>
            </a:extLst>
          </p:cNvPr>
          <p:cNvSpPr txBox="1"/>
          <p:nvPr/>
        </p:nvSpPr>
        <p:spPr>
          <a:xfrm>
            <a:off x="9217257" y="3772505"/>
            <a:ext cx="23640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blue histograms (only γ-rays),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yellow histograms (only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AuNRs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green histograms (γ-rays +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AuNrs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2201F1-D2F0-419D-BBEC-696C0FB6A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6FCF4B-5780-3268-9224-9714B1E3C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</p:spTree>
    <p:extLst>
      <p:ext uri="{BB962C8B-B14F-4D97-AF65-F5344CB8AC3E}">
        <p14:creationId xmlns:p14="http://schemas.microsoft.com/office/powerpoint/2010/main" val="3238720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1DB71-E9EE-62BA-8EEF-A0EA6EDF9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78C45-F1A7-A316-92D7-66DC28B78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28152-BE88-4DEA-D410-2959EC63D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E0DF7-9FB0-D73E-4E56-27CFE75C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Life Sciences in CSN5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CF0F133-570A-F782-3C5F-C45A22A422AD}"/>
              </a:ext>
            </a:extLst>
          </p:cNvPr>
          <p:cNvSpPr txBox="1">
            <a:spLocks/>
          </p:cNvSpPr>
          <p:nvPr/>
        </p:nvSpPr>
        <p:spPr>
          <a:xfrm>
            <a:off x="1206873" y="2013510"/>
            <a:ext cx="9778253" cy="3141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Radioprotection</a:t>
            </a:r>
          </a:p>
          <a:p>
            <a:pPr marL="0" indent="0">
              <a:buNone/>
            </a:pPr>
            <a:endParaRPr lang="en-IT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DISCOVER22 – </a:t>
            </a:r>
            <a:r>
              <a:rPr lang="en-I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Low Radiation Environment Effects (@LNGS)</a:t>
            </a:r>
          </a:p>
          <a:p>
            <a:endParaRPr lang="en-IT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MOZART* </a:t>
            </a:r>
            <a:r>
              <a:rPr lang="en-I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Novel technique for Environmental  dosimetry</a:t>
            </a:r>
          </a:p>
          <a:p>
            <a:pPr marL="0" indent="0">
              <a:buNone/>
            </a:pPr>
            <a:endParaRPr lang="en-IT" dirty="0"/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63664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 txBox="1">
            <a:spLocks noChangeArrowheads="1"/>
          </p:cNvSpPr>
          <p:nvPr/>
        </p:nvSpPr>
        <p:spPr bwMode="auto">
          <a:xfrm>
            <a:off x="1663552" y="222770"/>
            <a:ext cx="57721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>
              <a:defRPr/>
            </a:pPr>
            <a:r>
              <a:rPr lang="it-IT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DISCOVER22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362700" y="308531"/>
            <a:ext cx="5829300" cy="895100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it-IT" sz="1600" b="1" dirty="0">
                <a:solidFill>
                  <a:schemeClr val="tx1"/>
                </a:solidFill>
                <a:latin typeface="Arial Black" pitchFamily="34" charset="0"/>
              </a:rPr>
              <a:t>Responsabile Nazionale: A. Sgura 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it-IT" sz="1400" b="1" i="1" dirty="0">
                <a:solidFill>
                  <a:schemeClr val="tx1"/>
                </a:solidFill>
                <a:latin typeface="Arial Black" pitchFamily="34" charset="0"/>
              </a:rPr>
              <a:t>(Università di Roma 3 – INFN-RM 3)</a:t>
            </a:r>
          </a:p>
        </p:txBody>
      </p:sp>
      <p:sp>
        <p:nvSpPr>
          <p:cNvPr id="6" name="Rettangolo 5"/>
          <p:cNvSpPr/>
          <p:nvPr/>
        </p:nvSpPr>
        <p:spPr>
          <a:xfrm>
            <a:off x="722134" y="1156156"/>
            <a:ext cx="9022117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n-US" sz="21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“</a:t>
            </a:r>
            <a:r>
              <a:rPr lang="en-US" sz="2100" b="1" dirty="0">
                <a:solidFill>
                  <a:srgbClr val="FF0000"/>
                </a:solidFill>
                <a:latin typeface="Arial Black" pitchFamily="34" charset="0"/>
              </a:rPr>
              <a:t>D</a:t>
            </a:r>
            <a:r>
              <a:rPr lang="en-US" sz="2100" b="1" dirty="0">
                <a:solidFill>
                  <a:srgbClr val="0000CC"/>
                </a:solidFill>
                <a:latin typeface="Arial Black" pitchFamily="34" charset="0"/>
              </a:rPr>
              <a:t>NA</a:t>
            </a:r>
            <a:r>
              <a:rPr lang="en-US" sz="2100" b="1" dirty="0">
                <a:solidFill>
                  <a:schemeClr val="accent1"/>
                </a:solidFill>
                <a:latin typeface="Arial Black" pitchFamily="34" charset="0"/>
              </a:rPr>
              <a:t> </a:t>
            </a:r>
            <a:r>
              <a:rPr lang="en-US" sz="2100" b="1" dirty="0">
                <a:solidFill>
                  <a:srgbClr val="0000FF"/>
                </a:solidFill>
                <a:latin typeface="Arial Black" pitchFamily="34" charset="0"/>
              </a:rPr>
              <a:t>D</a:t>
            </a:r>
            <a:r>
              <a:rPr lang="en-US" sz="2100" b="1" dirty="0">
                <a:solidFill>
                  <a:srgbClr val="0000CC"/>
                </a:solidFill>
                <a:latin typeface="Arial Black" pitchFamily="34" charset="0"/>
              </a:rPr>
              <a:t>amage and</a:t>
            </a:r>
            <a:r>
              <a:rPr lang="en-US" sz="2100" b="1" dirty="0">
                <a:solidFill>
                  <a:schemeClr val="accent1"/>
                </a:solidFill>
                <a:latin typeface="Arial Black" pitchFamily="34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Arial Black" pitchFamily="34" charset="0"/>
              </a:rPr>
              <a:t>I</a:t>
            </a:r>
            <a:r>
              <a:rPr lang="en-US" sz="2100" b="1" dirty="0">
                <a:solidFill>
                  <a:srgbClr val="0000CC"/>
                </a:solidFill>
                <a:latin typeface="Arial Black" pitchFamily="34" charset="0"/>
              </a:rPr>
              <a:t>mmune</a:t>
            </a:r>
            <a:r>
              <a:rPr lang="en-US" sz="2100" b="1" dirty="0">
                <a:solidFill>
                  <a:schemeClr val="accent1"/>
                </a:solidFill>
                <a:latin typeface="Arial Black" pitchFamily="34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Arial Black" pitchFamily="34" charset="0"/>
              </a:rPr>
              <a:t>S</a:t>
            </a:r>
            <a:r>
              <a:rPr lang="en-US" sz="2100" b="1" dirty="0">
                <a:solidFill>
                  <a:srgbClr val="0000CC"/>
                </a:solidFill>
                <a:latin typeface="Arial Black" pitchFamily="34" charset="0"/>
              </a:rPr>
              <a:t>ystem</a:t>
            </a:r>
            <a:r>
              <a:rPr lang="en-US" sz="2100" b="1" dirty="0">
                <a:solidFill>
                  <a:schemeClr val="accent1"/>
                </a:solidFill>
                <a:latin typeface="Arial Black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 Black" pitchFamily="34" charset="0"/>
              </a:rPr>
              <a:t>CO</a:t>
            </a:r>
            <a:r>
              <a:rPr lang="en-US" sz="2100" b="1" dirty="0" err="1">
                <a:solidFill>
                  <a:srgbClr val="0000CC"/>
                </a:solidFill>
                <a:latin typeface="Arial Black" pitchFamily="34" charset="0"/>
              </a:rPr>
              <a:t>operation</a:t>
            </a:r>
            <a:r>
              <a:rPr lang="en-US" sz="2100" b="1" dirty="0">
                <a:solidFill>
                  <a:schemeClr val="accent1"/>
                </a:solidFill>
                <a:latin typeface="Arial Black" pitchFamily="34" charset="0"/>
              </a:rPr>
              <a:t> </a:t>
            </a:r>
            <a:r>
              <a:rPr lang="en-US" sz="2100" b="1" dirty="0">
                <a:solidFill>
                  <a:srgbClr val="0000CC"/>
                </a:solidFill>
                <a:latin typeface="Arial Black" pitchFamily="34" charset="0"/>
              </a:rPr>
              <a:t>in </a:t>
            </a:r>
            <a:r>
              <a:rPr lang="en-US" sz="2100" b="1" dirty="0" err="1">
                <a:solidFill>
                  <a:srgbClr val="FF0000"/>
                </a:solidFill>
                <a:latin typeface="Arial Black" pitchFamily="34" charset="0"/>
              </a:rPr>
              <a:t>VE</a:t>
            </a:r>
            <a:r>
              <a:rPr lang="en-US" sz="2100" b="1" dirty="0" err="1">
                <a:solidFill>
                  <a:srgbClr val="0000CC"/>
                </a:solidFill>
                <a:latin typeface="Arial Black" pitchFamily="34" charset="0"/>
              </a:rPr>
              <a:t>ry</a:t>
            </a:r>
            <a:r>
              <a:rPr lang="en-US" sz="2100" b="1" dirty="0">
                <a:solidFill>
                  <a:schemeClr val="accent1"/>
                </a:solidFill>
                <a:latin typeface="Arial Black" pitchFamily="34" charset="0"/>
              </a:rPr>
              <a:t> </a:t>
            </a:r>
            <a:r>
              <a:rPr lang="en-US" sz="2100" b="1" dirty="0">
                <a:solidFill>
                  <a:srgbClr val="0000CC"/>
                </a:solidFill>
                <a:latin typeface="Arial Black" pitchFamily="34" charset="0"/>
              </a:rPr>
              <a:t>low</a:t>
            </a:r>
            <a:r>
              <a:rPr lang="en-US" sz="2100" b="1" dirty="0">
                <a:solidFill>
                  <a:schemeClr val="accent1"/>
                </a:solidFill>
                <a:latin typeface="Arial Black" pitchFamily="34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Arial Black" pitchFamily="34" charset="0"/>
              </a:rPr>
              <a:t>R</a:t>
            </a:r>
            <a:r>
              <a:rPr lang="en-US" sz="2100" b="1" dirty="0">
                <a:solidFill>
                  <a:srgbClr val="0000CC"/>
                </a:solidFill>
                <a:latin typeface="Arial Black" pitchFamily="34" charset="0"/>
              </a:rPr>
              <a:t>adiation</a:t>
            </a:r>
            <a:r>
              <a:rPr lang="en-US" sz="2100" b="1" dirty="0">
                <a:solidFill>
                  <a:schemeClr val="accent1"/>
                </a:solidFill>
                <a:latin typeface="Arial Black" pitchFamily="34" charset="0"/>
              </a:rPr>
              <a:t> </a:t>
            </a:r>
            <a:r>
              <a:rPr lang="en-US" sz="2100" b="1" dirty="0">
                <a:solidFill>
                  <a:srgbClr val="0000CC"/>
                </a:solidFill>
                <a:latin typeface="Arial Black" pitchFamily="34" charset="0"/>
              </a:rPr>
              <a:t>environment (20</a:t>
            </a:r>
            <a:r>
              <a:rPr lang="en-US" sz="2100" b="1" dirty="0">
                <a:solidFill>
                  <a:srgbClr val="FF0000"/>
                </a:solidFill>
                <a:latin typeface="Arial Black" pitchFamily="34" charset="0"/>
              </a:rPr>
              <a:t>22</a:t>
            </a:r>
            <a:r>
              <a:rPr lang="en-US" sz="2100" b="1" dirty="0">
                <a:solidFill>
                  <a:srgbClr val="0000CC"/>
                </a:solidFill>
                <a:latin typeface="Arial Black" pitchFamily="34" charset="0"/>
              </a:rPr>
              <a:t>)</a:t>
            </a:r>
            <a:r>
              <a:rPr lang="en-US" sz="2100" b="1" dirty="0">
                <a:latin typeface="Arial Black" pitchFamily="34" charset="0"/>
              </a:rPr>
              <a:t>”</a:t>
            </a:r>
            <a:endParaRPr lang="it-IT" sz="2100" b="1" dirty="0">
              <a:latin typeface="Arial Black" pitchFamily="34" charset="0"/>
            </a:endParaRPr>
          </a:p>
        </p:txBody>
      </p:sp>
      <p:grpSp>
        <p:nvGrpSpPr>
          <p:cNvPr id="9" name="Gruppo 55"/>
          <p:cNvGrpSpPr/>
          <p:nvPr/>
        </p:nvGrpSpPr>
        <p:grpSpPr>
          <a:xfrm>
            <a:off x="9956676" y="1558682"/>
            <a:ext cx="2235324" cy="561349"/>
            <a:chOff x="4338726" y="4600353"/>
            <a:chExt cx="2980432" cy="471031"/>
          </a:xfrm>
        </p:grpSpPr>
        <p:grpSp>
          <p:nvGrpSpPr>
            <p:cNvPr id="10" name="Gruppo 13"/>
            <p:cNvGrpSpPr/>
            <p:nvPr/>
          </p:nvGrpSpPr>
          <p:grpSpPr>
            <a:xfrm>
              <a:off x="4338726" y="4600353"/>
              <a:ext cx="1015368" cy="455694"/>
              <a:chOff x="657607" y="5672038"/>
              <a:chExt cx="1601964" cy="655197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356252" y="5672038"/>
                <a:ext cx="903319" cy="655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28" descr="The image “http://www.fe.infn.it/electron/INFN.gif” cannot be displayed, because it contains errors.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607" y="5672038"/>
                <a:ext cx="670494" cy="6551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" name="Rettangolo 8"/>
            <p:cNvSpPr>
              <a:spLocks noChangeArrowheads="1"/>
            </p:cNvSpPr>
            <p:nvPr/>
          </p:nvSpPr>
          <p:spPr bwMode="auto">
            <a:xfrm>
              <a:off x="5348011" y="4726675"/>
              <a:ext cx="1971147" cy="344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57175" indent="-257175">
                <a:lnSpc>
                  <a:spcPct val="80000"/>
                </a:lnSpc>
                <a:spcBef>
                  <a:spcPct val="20000"/>
                </a:spcBef>
              </a:pPr>
              <a:r>
                <a:rPr lang="it-IT" sz="1350" b="1" dirty="0">
                  <a:solidFill>
                    <a:schemeClr val="tx2">
                      <a:lumMod val="75000"/>
                    </a:schemeClr>
                  </a:solidFill>
                  <a:latin typeface="Tahoma" pitchFamily="34" charset="0"/>
                  <a:cs typeface="Tahoma" pitchFamily="34" charset="0"/>
                </a:rPr>
                <a:t>INFN-LNGS</a:t>
              </a:r>
            </a:p>
          </p:txBody>
        </p:sp>
      </p:grpSp>
      <p:sp>
        <p:nvSpPr>
          <p:cNvPr id="19" name="Rettangolo 8">
            <a:extLst>
              <a:ext uri="{FF2B5EF4-FFF2-40B4-BE49-F238E27FC236}">
                <a16:creationId xmlns:a16="http://schemas.microsoft.com/office/drawing/2014/main" id="{4DF90C53-A8AE-C278-4F88-A2901C0FA421}"/>
              </a:ext>
            </a:extLst>
          </p:cNvPr>
          <p:cNvSpPr/>
          <p:nvPr/>
        </p:nvSpPr>
        <p:spPr>
          <a:xfrm>
            <a:off x="187533" y="5084018"/>
            <a:ext cx="8192244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chemeClr val="tx1"/>
                </a:solidFill>
              </a:rPr>
              <a:t>5. Biophysical radiation model </a:t>
            </a:r>
            <a:r>
              <a:rPr lang="en-US" dirty="0">
                <a:solidFill>
                  <a:schemeClr val="tx1"/>
                </a:solidFill>
              </a:rPr>
              <a:t>development can help to understand response mechanisms and identify even subtle changes in the behavior of biological systems, as can be expected following exposure to LDR. </a:t>
            </a:r>
          </a:p>
        </p:txBody>
      </p:sp>
      <p:sp>
        <p:nvSpPr>
          <p:cNvPr id="36" name="Rettangolo 13">
            <a:extLst>
              <a:ext uri="{FF2B5EF4-FFF2-40B4-BE49-F238E27FC236}">
                <a16:creationId xmlns:a16="http://schemas.microsoft.com/office/drawing/2014/main" id="{D522E788-2709-5FD8-2D75-BD209D97295F}"/>
              </a:ext>
            </a:extLst>
          </p:cNvPr>
          <p:cNvSpPr/>
          <p:nvPr/>
        </p:nvSpPr>
        <p:spPr>
          <a:xfrm>
            <a:off x="187533" y="3642714"/>
            <a:ext cx="8246231" cy="12618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just" defTabSz="360363">
              <a:buFont typeface="+mj-lt"/>
              <a:buAutoNum type="arabicPeriod"/>
              <a:tabLst>
                <a:tab pos="534988" algn="l"/>
              </a:tabLst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ttangolo 16">
            <a:extLst>
              <a:ext uri="{FF2B5EF4-FFF2-40B4-BE49-F238E27FC236}">
                <a16:creationId xmlns:a16="http://schemas.microsoft.com/office/drawing/2014/main" id="{7FE334D6-CAEE-750B-A1A8-FE2C87C2E2A2}"/>
              </a:ext>
            </a:extLst>
          </p:cNvPr>
          <p:cNvSpPr/>
          <p:nvPr/>
        </p:nvSpPr>
        <p:spPr>
          <a:xfrm>
            <a:off x="190353" y="2394801"/>
            <a:ext cx="8189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/>
              <a:t>To address the issue of immune-response modulation at LDR, the Discover22 project will take advantage of both the experimental characterisation of the LNGS radiation field by means of  </a:t>
            </a:r>
            <a:r>
              <a:rPr lang="en-GB" dirty="0" err="1"/>
              <a:t>microdosimetry</a:t>
            </a:r>
            <a:r>
              <a:rPr lang="en-GB" dirty="0"/>
              <a:t>, and of the development of radiation biophysical models. </a:t>
            </a:r>
            <a:endParaRPr lang="en-GB" sz="2000" b="1" dirty="0">
              <a:solidFill>
                <a:srgbClr val="FF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ttangolo 18">
            <a:extLst>
              <a:ext uri="{FF2B5EF4-FFF2-40B4-BE49-F238E27FC236}">
                <a16:creationId xmlns:a16="http://schemas.microsoft.com/office/drawing/2014/main" id="{D7971203-0D4B-7953-B55A-2A7EB27A74B9}"/>
              </a:ext>
            </a:extLst>
          </p:cNvPr>
          <p:cNvSpPr/>
          <p:nvPr/>
        </p:nvSpPr>
        <p:spPr>
          <a:xfrm>
            <a:off x="187534" y="3642714"/>
            <a:ext cx="81922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b="1" dirty="0"/>
              <a:t>4. </a:t>
            </a:r>
            <a:r>
              <a:rPr lang="en-GB" b="1" dirty="0" err="1"/>
              <a:t>Microdosimetry</a:t>
            </a:r>
            <a:r>
              <a:rPr lang="en-GB" dirty="0"/>
              <a:t> becomes very important. This is a well-established theoretical and experimental methodology and it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focused</a:t>
            </a:r>
            <a:r>
              <a:rPr lang="it-IT" dirty="0"/>
              <a:t> in the </a:t>
            </a:r>
            <a:r>
              <a:rPr lang="en-GB" dirty="0"/>
              <a:t>stochastic aspects of energy deposition by single events at low doses.</a:t>
            </a:r>
          </a:p>
        </p:txBody>
      </p:sp>
      <p:pic>
        <p:nvPicPr>
          <p:cNvPr id="39" name="Immagine 2">
            <a:extLst>
              <a:ext uri="{FF2B5EF4-FFF2-40B4-BE49-F238E27FC236}">
                <a16:creationId xmlns:a16="http://schemas.microsoft.com/office/drawing/2014/main" id="{DD15F780-FB2A-D9EE-4BCF-D2A248645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6252" y="3160390"/>
            <a:ext cx="4098314" cy="1917801"/>
          </a:xfrm>
          <a:prstGeom prst="rect">
            <a:avLst/>
          </a:prstGeom>
        </p:spPr>
      </p:pic>
      <p:sp>
        <p:nvSpPr>
          <p:cNvPr id="40" name="CasellaDiTesto 9">
            <a:extLst>
              <a:ext uri="{FF2B5EF4-FFF2-40B4-BE49-F238E27FC236}">
                <a16:creationId xmlns:a16="http://schemas.microsoft.com/office/drawing/2014/main" id="{0033344E-7EB3-F89A-0DAB-9D025356FA8A}"/>
              </a:ext>
            </a:extLst>
          </p:cNvPr>
          <p:cNvSpPr txBox="1"/>
          <p:nvPr/>
        </p:nvSpPr>
        <p:spPr>
          <a:xfrm>
            <a:off x="9164770" y="5481223"/>
            <a:ext cx="266063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000000"/>
                </a:solidFill>
                <a:effectLst/>
                <a:latin typeface="TimesNewRomanPSMT"/>
              </a:rPr>
              <a:t>The EUTEPC of LNL. A schematic view (left) and pictures of the internal sensor (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TimesNewRomanPSMT"/>
              </a:rPr>
              <a:t>centre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TimesNewRomanPSMT"/>
              </a:rPr>
              <a:t>) and external case</a:t>
            </a:r>
            <a:br>
              <a:rPr lang="en-US" sz="1400" b="0" i="0" dirty="0">
                <a:solidFill>
                  <a:srgbClr val="000000"/>
                </a:solidFill>
                <a:effectLst/>
                <a:latin typeface="TimesNewRomanPSMT"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  <a:latin typeface="TimesNewRomanPSMT"/>
              </a:rPr>
              <a:t>(right)</a:t>
            </a:r>
            <a:r>
              <a:rPr lang="en-US" sz="1400" dirty="0"/>
              <a:t> </a:t>
            </a:r>
            <a:br>
              <a:rPr lang="en-US" sz="1400" dirty="0"/>
            </a:br>
            <a:endParaRPr lang="it-IT" sz="1400" dirty="0"/>
          </a:p>
        </p:txBody>
      </p:sp>
      <p:pic>
        <p:nvPicPr>
          <p:cNvPr id="41" name="Immagine 31">
            <a:extLst>
              <a:ext uri="{FF2B5EF4-FFF2-40B4-BE49-F238E27FC236}">
                <a16:creationId xmlns:a16="http://schemas.microsoft.com/office/drawing/2014/main" id="{D3BD8077-1206-2B99-D720-874B849C89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819" y="2270575"/>
            <a:ext cx="1036582" cy="779275"/>
          </a:xfrm>
          <a:prstGeom prst="rect">
            <a:avLst/>
          </a:prstGeom>
        </p:spPr>
      </p:pic>
      <p:grpSp>
        <p:nvGrpSpPr>
          <p:cNvPr id="42" name="Gruppo 27">
            <a:extLst>
              <a:ext uri="{FF2B5EF4-FFF2-40B4-BE49-F238E27FC236}">
                <a16:creationId xmlns:a16="http://schemas.microsoft.com/office/drawing/2014/main" id="{2482534D-3CB3-D915-E13C-3196693FE5AB}"/>
              </a:ext>
            </a:extLst>
          </p:cNvPr>
          <p:cNvGrpSpPr/>
          <p:nvPr/>
        </p:nvGrpSpPr>
        <p:grpSpPr>
          <a:xfrm>
            <a:off x="9309658" y="2418225"/>
            <a:ext cx="1403982" cy="747479"/>
            <a:chOff x="6093523" y="5649564"/>
            <a:chExt cx="1403982" cy="747479"/>
          </a:xfrm>
        </p:grpSpPr>
        <p:pic>
          <p:nvPicPr>
            <p:cNvPr id="43" name="Immagine 28">
              <a:extLst>
                <a:ext uri="{FF2B5EF4-FFF2-40B4-BE49-F238E27FC236}">
                  <a16:creationId xmlns:a16="http://schemas.microsoft.com/office/drawing/2014/main" id="{16A57E49-D307-39D0-5D98-A76065F7B5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6535" b="4073"/>
            <a:stretch/>
          </p:blipFill>
          <p:spPr>
            <a:xfrm>
              <a:off x="6648787" y="5664166"/>
              <a:ext cx="763548" cy="458495"/>
            </a:xfrm>
            <a:prstGeom prst="rect">
              <a:avLst/>
            </a:prstGeom>
          </p:spPr>
        </p:pic>
        <p:pic>
          <p:nvPicPr>
            <p:cNvPr id="44" name="Picture 28" descr="The image “http://www.fe.infn.it/electron/INFN.gif” cannot be displayed, because it contains errors.">
              <a:extLst>
                <a:ext uri="{FF2B5EF4-FFF2-40B4-BE49-F238E27FC236}">
                  <a16:creationId xmlns:a16="http://schemas.microsoft.com/office/drawing/2014/main" id="{BBD460DB-3E5F-032C-0523-4F1CBB7F9A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3523" y="5649564"/>
              <a:ext cx="470094" cy="504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Rettangolo 4">
              <a:extLst>
                <a:ext uri="{FF2B5EF4-FFF2-40B4-BE49-F238E27FC236}">
                  <a16:creationId xmlns:a16="http://schemas.microsoft.com/office/drawing/2014/main" id="{4F563E25-F7EC-A8CD-2DB8-EA10190202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9420" y="6138511"/>
              <a:ext cx="1378085" cy="258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  <a:spcBef>
                  <a:spcPct val="20000"/>
                </a:spcBef>
              </a:pPr>
              <a:r>
                <a:rPr lang="it-IT" sz="1350" b="1" dirty="0">
                  <a:solidFill>
                    <a:schemeClr val="tx2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INFN Pavia</a:t>
              </a:r>
            </a:p>
          </p:txBody>
        </p:sp>
      </p:grpSp>
      <p:sp>
        <p:nvSpPr>
          <p:cNvPr id="46" name="CasellaDiTesto 14">
            <a:extLst>
              <a:ext uri="{FF2B5EF4-FFF2-40B4-BE49-F238E27FC236}">
                <a16:creationId xmlns:a16="http://schemas.microsoft.com/office/drawing/2014/main" id="{8183390D-316E-1D30-DCB6-0B9C1821934B}"/>
              </a:ext>
            </a:extLst>
          </p:cNvPr>
          <p:cNvSpPr txBox="1"/>
          <p:nvPr/>
        </p:nvSpPr>
        <p:spPr>
          <a:xfrm>
            <a:off x="9058244" y="2089276"/>
            <a:ext cx="2872562" cy="316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Istituto Superiore di Sanità</a:t>
            </a:r>
            <a:endParaRPr lang="it-IT" sz="1350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076D6F-FDA1-D627-18DF-B042796F4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6BF801-BD67-416A-A797-84FF80005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</p:spTree>
    <p:extLst>
      <p:ext uri="{BB962C8B-B14F-4D97-AF65-F5344CB8AC3E}">
        <p14:creationId xmlns:p14="http://schemas.microsoft.com/office/powerpoint/2010/main" val="3601675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DC782-BC56-672F-9025-FEC2848CE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F6FA6-8C27-A4CC-B315-D8057BB63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43422-3B17-1935-B390-28B394696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41395-EC4B-53B2-A218-81DBFDA63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6CDDAE2-4055-DC73-45D9-4FBAC98CF4F9}"/>
              </a:ext>
            </a:extLst>
          </p:cNvPr>
          <p:cNvSpPr txBox="1">
            <a:spLocks/>
          </p:cNvSpPr>
          <p:nvPr/>
        </p:nvSpPr>
        <p:spPr>
          <a:xfrm>
            <a:off x="1248334" y="2102691"/>
            <a:ext cx="7393641" cy="3018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T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Space Radiation protection</a:t>
            </a:r>
          </a:p>
          <a:p>
            <a:pPr marL="0" indent="0">
              <a:buNone/>
            </a:pPr>
            <a:endParaRPr lang="en-IT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n-IT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SPRITZ* </a:t>
            </a:r>
            <a:r>
              <a:rPr lang="en-IT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 Space Radiation &amp;Carcinogenesis</a:t>
            </a:r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20069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0BBBE87D-3578-BD4F-8C19-A545F515E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">
            <a:extLst>
              <a:ext uri="{FF2B5EF4-FFF2-40B4-BE49-F238E27FC236}">
                <a16:creationId xmlns:a16="http://schemas.microsoft.com/office/drawing/2014/main" id="{6FF3E3D3-CFDC-81D3-25F9-52E5DBD2CB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09238" y="-18736"/>
            <a:ext cx="8960945" cy="85867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200" dirty="0"/>
              <a:t>“Space  Radiation Induced Tumorigenesis by high Z particles: </a:t>
            </a:r>
            <a:r>
              <a:rPr lang="en" sz="2400" dirty="0"/>
              <a:t>modeling and experimental studies”</a:t>
            </a:r>
            <a:endParaRPr dirty="0"/>
          </a:p>
        </p:txBody>
      </p:sp>
      <p:sp>
        <p:nvSpPr>
          <p:cNvPr id="81" name="Google Shape;81;p2">
            <a:extLst>
              <a:ext uri="{FF2B5EF4-FFF2-40B4-BE49-F238E27FC236}">
                <a16:creationId xmlns:a16="http://schemas.microsoft.com/office/drawing/2014/main" id="{E2CA481A-BC6E-F184-82EA-49FBC5B50E94}"/>
              </a:ext>
            </a:extLst>
          </p:cNvPr>
          <p:cNvSpPr txBox="1"/>
          <p:nvPr/>
        </p:nvSpPr>
        <p:spPr>
          <a:xfrm>
            <a:off x="638467" y="1720234"/>
            <a:ext cx="59312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AB3058-1E93-6545-3F21-C22072492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7" y="-28465"/>
            <a:ext cx="2928211" cy="14658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04FAEE-EEAF-7A94-7567-D29E573FA475}"/>
              </a:ext>
            </a:extLst>
          </p:cNvPr>
          <p:cNvSpPr txBox="1"/>
          <p:nvPr/>
        </p:nvSpPr>
        <p:spPr>
          <a:xfrm>
            <a:off x="3590978" y="1032733"/>
            <a:ext cx="217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RN: A. Attili (RM3),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A509B8-ED1E-9D8C-F075-8E0316F6D9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9122"/>
          <a:stretch/>
        </p:blipFill>
        <p:spPr>
          <a:xfrm>
            <a:off x="-1" y="1304038"/>
            <a:ext cx="5797503" cy="1948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A0AAEC-8B00-0D66-CBFB-4574D452B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25" y="3532723"/>
            <a:ext cx="5975754" cy="28785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E82B95-F5B9-84D4-5555-BC14DDD5F5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5598" y="3539633"/>
            <a:ext cx="5666402" cy="28785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C23EDAE-5DEF-50D7-6CF0-8CD51DD6A1E7}"/>
              </a:ext>
            </a:extLst>
          </p:cNvPr>
          <p:cNvSpPr txBox="1"/>
          <p:nvPr/>
        </p:nvSpPr>
        <p:spPr>
          <a:xfrm>
            <a:off x="6019379" y="1451119"/>
            <a:ext cx="630668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bg2"/>
                </a:solidFill>
                <a:effectLst/>
                <a:latin typeface="Helvetica" pitchFamily="2" charset="0"/>
              </a:rPr>
              <a:t>whole-genome sequencing (WGS) and </a:t>
            </a:r>
            <a:r>
              <a:rPr lang="en-GB" dirty="0" err="1">
                <a:solidFill>
                  <a:schemeClr val="bg2"/>
                </a:solidFill>
                <a:effectLst/>
                <a:latin typeface="Helvetica" pitchFamily="2" charset="0"/>
              </a:rPr>
              <a:t>mFISH</a:t>
            </a:r>
            <a:r>
              <a:rPr lang="en-GB" dirty="0">
                <a:solidFill>
                  <a:schemeClr val="bg2"/>
                </a:solidFill>
                <a:latin typeface="Helvetica" pitchFamily="2" charset="0"/>
              </a:rPr>
              <a:t> </a:t>
            </a:r>
            <a:r>
              <a:rPr lang="en-GB" dirty="0">
                <a:solidFill>
                  <a:schemeClr val="bg2"/>
                </a:solidFill>
                <a:effectLst/>
                <a:latin typeface="Helvetica" pitchFamily="2" charset="0"/>
              </a:rPr>
              <a:t>to characterize the genomic impact of different particles (proton, 4He, 12C) of space environment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bg2"/>
                </a:solidFill>
                <a:effectLst/>
                <a:latin typeface="Helvetica" pitchFamily="2" charset="0"/>
              </a:rPr>
              <a:t>simulated microgravity (SMG)  impact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schemeClr val="bg2"/>
              </a:solidFill>
              <a:effectLst/>
              <a:latin typeface="Helvetica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 err="1">
                <a:solidFill>
                  <a:schemeClr val="bg2"/>
                </a:solidFill>
                <a:effectLst/>
                <a:latin typeface="Helvetica" pitchFamily="2" charset="0"/>
              </a:rPr>
              <a:t>microdosimetric</a:t>
            </a:r>
            <a:r>
              <a:rPr lang="en-GB" dirty="0">
                <a:solidFill>
                  <a:schemeClr val="bg2"/>
                </a:solidFill>
                <a:effectLst/>
                <a:latin typeface="Helvetica" pitchFamily="2" charset="0"/>
              </a:rPr>
              <a:t> based model of cancer induction</a:t>
            </a:r>
          </a:p>
        </p:txBody>
      </p:sp>
    </p:spTree>
    <p:extLst>
      <p:ext uri="{BB962C8B-B14F-4D97-AF65-F5344CB8AC3E}">
        <p14:creationId xmlns:p14="http://schemas.microsoft.com/office/powerpoint/2010/main" val="1170638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4330B1-E57B-DF23-1E08-2C4A60B24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1BE29C-7AEB-8A79-7833-3A6E2D881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FCC0E1-EE2B-F9DE-28FA-CCDF47749B94}"/>
              </a:ext>
            </a:extLst>
          </p:cNvPr>
          <p:cNvSpPr txBox="1">
            <a:spLocks/>
          </p:cNvSpPr>
          <p:nvPr/>
        </p:nvSpPr>
        <p:spPr>
          <a:xfrm>
            <a:off x="2685769" y="1404065"/>
            <a:ext cx="8089808" cy="3024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T" b="1" dirty="0"/>
              <a:t>In Vivo Imaging &amp; Dosimetry</a:t>
            </a:r>
          </a:p>
          <a:p>
            <a:pPr marL="0" indent="0">
              <a:buNone/>
            </a:pPr>
            <a:endParaRPr lang="en-IT" b="1" dirty="0"/>
          </a:p>
          <a:p>
            <a:r>
              <a:rPr lang="en-IT" dirty="0"/>
              <a:t>pRAD  - </a:t>
            </a:r>
            <a:r>
              <a:rPr lang="en-IT" i="1" dirty="0"/>
              <a:t>proton radiography</a:t>
            </a:r>
          </a:p>
          <a:p>
            <a:endParaRPr lang="en-IT" i="1" dirty="0"/>
          </a:p>
          <a:p>
            <a:r>
              <a:rPr lang="en-IT" dirty="0"/>
              <a:t>ARTEMIS -  AI aided in vivo dosimetry</a:t>
            </a:r>
          </a:p>
          <a:p>
            <a:endParaRPr lang="en-IT" dirty="0"/>
          </a:p>
          <a:p>
            <a:r>
              <a:rPr lang="en-IT" dirty="0"/>
              <a:t>TEMPURA* - </a:t>
            </a:r>
            <a:r>
              <a:rPr lang="en-IT" i="1" dirty="0"/>
              <a:t>Subcellular Temperature measurements</a:t>
            </a:r>
          </a:p>
        </p:txBody>
      </p:sp>
    </p:spTree>
    <p:extLst>
      <p:ext uri="{BB962C8B-B14F-4D97-AF65-F5344CB8AC3E}">
        <p14:creationId xmlns:p14="http://schemas.microsoft.com/office/powerpoint/2010/main" val="33093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>
          <a:extLst>
            <a:ext uri="{FF2B5EF4-FFF2-40B4-BE49-F238E27FC236}">
              <a16:creationId xmlns:a16="http://schemas.microsoft.com/office/drawing/2014/main" id="{764EE7FB-D179-6D28-82AE-235D28522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">
            <a:extLst>
              <a:ext uri="{FF2B5EF4-FFF2-40B4-BE49-F238E27FC236}">
                <a16:creationId xmlns:a16="http://schemas.microsoft.com/office/drawing/2014/main" id="{7517C3F1-2E4C-0A9F-2F5D-20430862BD6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9375" y="6019948"/>
            <a:ext cx="2360712" cy="730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>
            <a:extLst>
              <a:ext uri="{FF2B5EF4-FFF2-40B4-BE49-F238E27FC236}">
                <a16:creationId xmlns:a16="http://schemas.microsoft.com/office/drawing/2014/main" id="{A26C4F1A-8651-304B-794A-6430D1EED52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20637" y="5912867"/>
            <a:ext cx="2537140" cy="945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 descr="National Institute for Nuclear Physics">
            <a:extLst>
              <a:ext uri="{FF2B5EF4-FFF2-40B4-BE49-F238E27FC236}">
                <a16:creationId xmlns:a16="http://schemas.microsoft.com/office/drawing/2014/main" id="{CD9968A8-9B3B-7517-EBCC-30B40A8A14D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20448" y="6122434"/>
            <a:ext cx="4087704" cy="628484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>
            <a:extLst>
              <a:ext uri="{FF2B5EF4-FFF2-40B4-BE49-F238E27FC236}">
                <a16:creationId xmlns:a16="http://schemas.microsoft.com/office/drawing/2014/main" id="{FAF9CEEF-CA22-B1B5-8ED7-1EDFD3E71975}"/>
              </a:ext>
            </a:extLst>
          </p:cNvPr>
          <p:cNvSpPr txBox="1"/>
          <p:nvPr/>
        </p:nvSpPr>
        <p:spPr>
          <a:xfrm>
            <a:off x="0" y="51443"/>
            <a:ext cx="100191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it-IT" sz="36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Proton </a:t>
            </a:r>
            <a:r>
              <a:rPr lang="it-IT" sz="36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Radiography</a:t>
            </a:r>
            <a:r>
              <a:rPr lang="it-IT" sz="36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lang="it-IT" sz="36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pRad</a:t>
            </a:r>
            <a:r>
              <a:rPr lang="it-IT" sz="36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2024-26</a:t>
            </a:r>
            <a:endParaRPr sz="36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4" name="Google Shape;94;p1">
            <a:extLst>
              <a:ext uri="{FF2B5EF4-FFF2-40B4-BE49-F238E27FC236}">
                <a16:creationId xmlns:a16="http://schemas.microsoft.com/office/drawing/2014/main" id="{EDFB4211-59BE-58CE-0FEF-ADDC096821E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2372" t="9204" r="10203" b="7725"/>
          <a:stretch/>
        </p:blipFill>
        <p:spPr>
          <a:xfrm>
            <a:off x="354103" y="5687255"/>
            <a:ext cx="1542049" cy="1170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24;p24">
            <a:extLst>
              <a:ext uri="{FF2B5EF4-FFF2-40B4-BE49-F238E27FC236}">
                <a16:creationId xmlns:a16="http://schemas.microsoft.com/office/drawing/2014/main" id="{C797FB2A-6105-D236-B573-723E90FA248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916936" y="697733"/>
            <a:ext cx="3080400" cy="2256783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CA72A5-6DC4-5695-752E-407907DCF75E}"/>
              </a:ext>
            </a:extLst>
          </p:cNvPr>
          <p:cNvSpPr txBox="1"/>
          <p:nvPr/>
        </p:nvSpPr>
        <p:spPr>
          <a:xfrm>
            <a:off x="105837" y="792876"/>
            <a:ext cx="76097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Three WPs: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err="1"/>
              <a:t>pRad</a:t>
            </a:r>
            <a:r>
              <a:rPr lang="en-US" sz="2000" dirty="0"/>
              <a:t> system in treatment room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err="1"/>
              <a:t>pCT</a:t>
            </a:r>
            <a:r>
              <a:rPr lang="en-US" sz="2000" dirty="0"/>
              <a:t> of metal implants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800000"/>
                </a:solidFill>
              </a:rPr>
              <a:t>European survey on RSP accuracy</a:t>
            </a:r>
            <a:r>
              <a:rPr lang="en-US" sz="2000" i="1" dirty="0">
                <a:solidFill>
                  <a:srgbClr val="800000"/>
                </a:solidFill>
              </a:rPr>
              <a:t> (TIFPA main activity 2024)</a:t>
            </a:r>
          </a:p>
        </p:txBody>
      </p:sp>
      <p:pic>
        <p:nvPicPr>
          <p:cNvPr id="14" name="Google Shape;175;g1e43586687b_1_18">
            <a:extLst>
              <a:ext uri="{FF2B5EF4-FFF2-40B4-BE49-F238E27FC236}">
                <a16:creationId xmlns:a16="http://schemas.microsoft.com/office/drawing/2014/main" id="{2A28F43F-80E0-D3A8-611E-9704AB772786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5228" y="2297969"/>
            <a:ext cx="5378851" cy="3389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76;g1e43586687b_1_18">
            <a:extLst>
              <a:ext uri="{FF2B5EF4-FFF2-40B4-BE49-F238E27FC236}">
                <a16:creationId xmlns:a16="http://schemas.microsoft.com/office/drawing/2014/main" id="{A510A2BF-2D69-33D7-7B6E-E6F54334D4F1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81513" y="2169518"/>
            <a:ext cx="1439779" cy="15042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459774-4300-42A2-F776-ECA6614F2F27}"/>
              </a:ext>
            </a:extLst>
          </p:cNvPr>
          <p:cNvSpPr txBox="1"/>
          <p:nvPr/>
        </p:nvSpPr>
        <p:spPr>
          <a:xfrm>
            <a:off x="354103" y="4066799"/>
            <a:ext cx="1322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800000"/>
                </a:solidFill>
              </a:rPr>
              <a:t>Courtesy </a:t>
            </a:r>
          </a:p>
          <a:p>
            <a:pPr algn="ctr"/>
            <a:r>
              <a:rPr lang="en-US" dirty="0">
                <a:solidFill>
                  <a:srgbClr val="800000"/>
                </a:solidFill>
              </a:rPr>
              <a:t>Elena </a:t>
            </a:r>
            <a:r>
              <a:rPr lang="en-US" dirty="0" err="1">
                <a:solidFill>
                  <a:srgbClr val="800000"/>
                </a:solidFill>
              </a:rPr>
              <a:t>Fogazzi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8CEDBA-02AC-6647-6C27-4017C88315E6}"/>
              </a:ext>
            </a:extLst>
          </p:cNvPr>
          <p:cNvSpPr txBox="1"/>
          <p:nvPr/>
        </p:nvSpPr>
        <p:spPr>
          <a:xfrm>
            <a:off x="7710435" y="3315504"/>
            <a:ext cx="43977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WP1: </a:t>
            </a:r>
            <a:r>
              <a:rPr lang="en-US" sz="2000" dirty="0"/>
              <a:t>calorimeter upgrade from YAG to EJ-200 for faster response </a:t>
            </a:r>
          </a:p>
          <a:p>
            <a:endParaRPr lang="en-US" sz="2000" dirty="0"/>
          </a:p>
          <a:p>
            <a:r>
              <a:rPr lang="en-US" sz="2000" b="1" dirty="0"/>
              <a:t>WP2: </a:t>
            </a:r>
            <a:r>
              <a:rPr lang="en-US" sz="2000" dirty="0"/>
              <a:t>direct measurement of RSP on real patient prosthesis to build a library to be used in TPS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FC439-4DBE-C1EB-BC17-272F70CAE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745F5-4DBF-7588-E103-2B98154CA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</p:spTree>
    <p:extLst>
      <p:ext uri="{BB962C8B-B14F-4D97-AF65-F5344CB8AC3E}">
        <p14:creationId xmlns:p14="http://schemas.microsoft.com/office/powerpoint/2010/main" val="779003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BDA4A-A835-B34C-FB45-36D658E59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164F9-560E-F886-89EE-1E8A18338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073" y="1253331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T" b="1" dirty="0">
                <a:solidFill>
                  <a:schemeClr val="tx2"/>
                </a:solidFill>
              </a:rPr>
              <a:t>(Virtual/AI aided) Imaging</a:t>
            </a:r>
          </a:p>
          <a:p>
            <a:pPr marL="0" indent="0">
              <a:buNone/>
            </a:pPr>
            <a:endParaRPr lang="en-IT" b="1" dirty="0">
              <a:solidFill>
                <a:schemeClr val="tx2"/>
              </a:solidFill>
            </a:endParaRPr>
          </a:p>
          <a:p>
            <a:r>
              <a:rPr lang="en-IT" dirty="0">
                <a:solidFill>
                  <a:schemeClr val="tx2"/>
                </a:solidFill>
              </a:rPr>
              <a:t>AIM_MIA* (AI driven Multi-input imaging  analysis)</a:t>
            </a:r>
          </a:p>
          <a:p>
            <a:endParaRPr lang="en-IT" dirty="0">
              <a:solidFill>
                <a:schemeClr val="tx2"/>
              </a:solidFill>
            </a:endParaRPr>
          </a:p>
          <a:p>
            <a:r>
              <a:rPr lang="en-IT" dirty="0">
                <a:solidFill>
                  <a:schemeClr val="tx2"/>
                </a:solidFill>
              </a:rPr>
              <a:t>AI_INFN (AI foundational dev. </a:t>
            </a:r>
            <a:r>
              <a:rPr lang="en-GB" dirty="0">
                <a:solidFill>
                  <a:schemeClr val="tx2"/>
                </a:solidFill>
              </a:rPr>
              <a:t>I</a:t>
            </a:r>
            <a:r>
              <a:rPr lang="en-IT" dirty="0">
                <a:solidFill>
                  <a:schemeClr val="tx2"/>
                </a:solidFill>
              </a:rPr>
              <a:t>ncluding medical app.)</a:t>
            </a:r>
          </a:p>
          <a:p>
            <a:endParaRPr lang="en-IT" dirty="0">
              <a:solidFill>
                <a:schemeClr val="tx2"/>
              </a:solidFill>
            </a:endParaRPr>
          </a:p>
          <a:p>
            <a:r>
              <a:rPr lang="en-IT" dirty="0">
                <a:solidFill>
                  <a:schemeClr val="tx2"/>
                </a:solidFill>
              </a:rPr>
              <a:t>VI_HI (Virtual Histology)</a:t>
            </a:r>
          </a:p>
          <a:p>
            <a:endParaRPr lang="en-IT" dirty="0">
              <a:solidFill>
                <a:schemeClr val="tx2"/>
              </a:solidFill>
            </a:endParaRPr>
          </a:p>
          <a:p>
            <a:r>
              <a:rPr lang="en-IT" dirty="0">
                <a:solidFill>
                  <a:schemeClr val="tx2"/>
                </a:solidFill>
              </a:rPr>
              <a:t>VITA5* (Virtual Clinical Trials)</a:t>
            </a:r>
          </a:p>
          <a:p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D7356-B839-68D9-809E-B261547E8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D1677-8DA2-7375-8ADF-530A6CAEF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</p:spTree>
    <p:extLst>
      <p:ext uri="{BB962C8B-B14F-4D97-AF65-F5344CB8AC3E}">
        <p14:creationId xmlns:p14="http://schemas.microsoft.com/office/powerpoint/2010/main" val="357748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99A93-2D8E-6964-96E2-191F6EB8A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6E7826EB-2F26-7EC5-0F73-CCBBE16CF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696" y="506949"/>
            <a:ext cx="10515600" cy="1325563"/>
          </a:xfrm>
        </p:spPr>
        <p:txBody>
          <a:bodyPr>
            <a:normAutofit/>
          </a:bodyPr>
          <a:lstStyle/>
          <a:p>
            <a:r>
              <a:rPr lang="en-GB" sz="4400" b="1" dirty="0"/>
              <a:t>V</a:t>
            </a:r>
            <a:r>
              <a:rPr lang="en-GB" sz="4400" dirty="0"/>
              <a:t>irtual </a:t>
            </a:r>
            <a:r>
              <a:rPr lang="en-GB" sz="4400" b="1" dirty="0"/>
              <a:t>I</a:t>
            </a:r>
            <a:r>
              <a:rPr lang="en-GB" sz="4400" dirty="0"/>
              <a:t>maging </a:t>
            </a:r>
            <a:r>
              <a:rPr lang="en-GB" sz="4400" b="1" dirty="0" err="1"/>
              <a:t>T</a:t>
            </a:r>
            <a:r>
              <a:rPr lang="en-GB" sz="4400" dirty="0" err="1"/>
              <a:t>ri</a:t>
            </a:r>
            <a:r>
              <a:rPr lang="en-GB" sz="4400" b="1" dirty="0" err="1"/>
              <a:t>A</a:t>
            </a:r>
            <a:r>
              <a:rPr lang="en-GB" sz="4400" dirty="0" err="1"/>
              <a:t>ls</a:t>
            </a:r>
            <a:r>
              <a:rPr lang="en-GB" sz="4400" dirty="0"/>
              <a:t> in medicine</a:t>
            </a:r>
            <a:br>
              <a:rPr lang="en-GB" sz="4400" dirty="0"/>
            </a:b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380C3F3-DF2A-6D47-FCE7-3D220955C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42038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it-IT" sz="2000" dirty="0"/>
              <a:t>verso la realizzazione, tramite una stretta collaborazione tra i maggiori enti di ricerca del campo (INFN, AIFM, ISS), di un archivio che comprenda sia risorse computazionali, hardware e software, che database (dati generati e dati raccolti da diversi centri) accessibile a livello nazionale.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F1FB2F3C-BD76-FBFF-C45C-EE960C86B31E}"/>
              </a:ext>
            </a:extLst>
          </p:cNvPr>
          <p:cNvGrpSpPr>
            <a:grpSpLocks noChangeAspect="1"/>
          </p:cNvGrpSpPr>
          <p:nvPr/>
        </p:nvGrpSpPr>
        <p:grpSpPr>
          <a:xfrm>
            <a:off x="3164957" y="3148812"/>
            <a:ext cx="5862084" cy="3229545"/>
            <a:chOff x="879184" y="643502"/>
            <a:chExt cx="10538759" cy="5806024"/>
          </a:xfrm>
        </p:grpSpPr>
        <p:pic>
          <p:nvPicPr>
            <p:cNvPr id="8" name="Picture 2" descr="Associazione Italiana di Fisica Medica e Sanitaria - FISM">
              <a:extLst>
                <a:ext uri="{FF2B5EF4-FFF2-40B4-BE49-F238E27FC236}">
                  <a16:creationId xmlns:a16="http://schemas.microsoft.com/office/drawing/2014/main" id="{FDA3DAAD-87EC-688C-504A-6C871C89DC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-2" b="899"/>
            <a:stretch/>
          </p:blipFill>
          <p:spPr bwMode="auto">
            <a:xfrm>
              <a:off x="9257943" y="3257278"/>
              <a:ext cx="2160000" cy="2140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Istituto superiore di sanità - Wikipedia">
              <a:extLst>
                <a:ext uri="{FF2B5EF4-FFF2-40B4-BE49-F238E27FC236}">
                  <a16:creationId xmlns:a16="http://schemas.microsoft.com/office/drawing/2014/main" id="{A2419A8C-70B5-6829-5D9D-109D16F99B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26" t="9414" r="9457" b="7462"/>
            <a:stretch/>
          </p:blipFill>
          <p:spPr bwMode="auto">
            <a:xfrm>
              <a:off x="879184" y="3223556"/>
              <a:ext cx="2160000" cy="22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B76D95C8-A3B1-923B-B7FD-D9F4BBF0A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0893" y="2205587"/>
              <a:ext cx="4835340" cy="4243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Risultati immagini per infn">
              <a:extLst>
                <a:ext uri="{FF2B5EF4-FFF2-40B4-BE49-F238E27FC236}">
                  <a16:creationId xmlns:a16="http://schemas.microsoft.com/office/drawing/2014/main" id="{2F3AA1DC-BB64-F856-E71A-BD15ED26AF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" b="15971"/>
            <a:stretch/>
          </p:blipFill>
          <p:spPr bwMode="auto">
            <a:xfrm>
              <a:off x="5068563" y="643502"/>
              <a:ext cx="2160000" cy="1153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Immagine 7">
            <a:extLst>
              <a:ext uri="{FF2B5EF4-FFF2-40B4-BE49-F238E27FC236}">
                <a16:creationId xmlns:a16="http://schemas.microsoft.com/office/drawing/2014/main" id="{2AF05AAD-54E6-4C71-B287-010F6F86A8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130"/>
            <a:ext cx="3487119" cy="1595754"/>
          </a:xfrm>
          <a:prstGeom prst="rect">
            <a:avLst/>
          </a:prstGeom>
        </p:spPr>
      </p:pic>
      <p:pic>
        <p:nvPicPr>
          <p:cNvPr id="13" name="Picture 2" descr="How Patient 3D Modeling Can Safeguard Healthcare Professionals Against  Legal Issues">
            <a:extLst>
              <a:ext uri="{FF2B5EF4-FFF2-40B4-BE49-F238E27FC236}">
                <a16:creationId xmlns:a16="http://schemas.microsoft.com/office/drawing/2014/main" id="{04B0674B-7844-AD14-91F0-B200A03245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r="9204"/>
          <a:stretch/>
        </p:blipFill>
        <p:spPr bwMode="auto">
          <a:xfrm>
            <a:off x="9411798" y="3433983"/>
            <a:ext cx="2514591" cy="178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EAE9D391-204F-D9BB-4D48-C59DD6BB2081}"/>
              </a:ext>
            </a:extLst>
          </p:cNvPr>
          <p:cNvSpPr txBox="1">
            <a:spLocks/>
          </p:cNvSpPr>
          <p:nvPr/>
        </p:nvSpPr>
        <p:spPr>
          <a:xfrm>
            <a:off x="154188" y="3720452"/>
            <a:ext cx="4536950" cy="281846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4000" b="1" dirty="0"/>
          </a:p>
          <a:p>
            <a:endParaRPr lang="it-IT" sz="4000" b="1" dirty="0"/>
          </a:p>
          <a:p>
            <a:endParaRPr lang="it-IT" sz="4000" b="1" dirty="0"/>
          </a:p>
          <a:p>
            <a:br>
              <a:rPr lang="it-IT" sz="4000" b="1" dirty="0"/>
            </a:br>
            <a:endParaRPr lang="it-IT" sz="4000" b="1" dirty="0"/>
          </a:p>
          <a:p>
            <a:endParaRPr lang="it-IT" sz="4000" b="1" dirty="0"/>
          </a:p>
          <a:p>
            <a:endParaRPr lang="it-IT" sz="4000" b="1" dirty="0"/>
          </a:p>
          <a:p>
            <a:endParaRPr lang="it-IT" sz="4000" b="1" dirty="0"/>
          </a:p>
          <a:p>
            <a:br>
              <a:rPr lang="it-IT" sz="2500" dirty="0"/>
            </a:br>
            <a:endParaRPr lang="it-IT" sz="25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F6B616-E3A7-0811-9BEC-9AE8D589F8A2}"/>
              </a:ext>
            </a:extLst>
          </p:cNvPr>
          <p:cNvSpPr txBox="1"/>
          <p:nvPr/>
        </p:nvSpPr>
        <p:spPr>
          <a:xfrm>
            <a:off x="265607" y="2571367"/>
            <a:ext cx="71447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it-IT" sz="1800" b="1" dirty="0"/>
            </a:br>
            <a:r>
              <a:rPr lang="it-IT" sz="1800" b="1" dirty="0"/>
              <a:t>Responsabile Nazionale</a:t>
            </a:r>
            <a:br>
              <a:rPr lang="it-IT" sz="1800" b="1" dirty="0"/>
            </a:br>
            <a:r>
              <a:rPr lang="it-IT" sz="1800" b="1" dirty="0"/>
              <a:t>Giovanni </a:t>
            </a:r>
            <a:r>
              <a:rPr lang="it-IT" sz="1800" b="1" dirty="0" err="1"/>
              <a:t>Mettivier</a:t>
            </a:r>
            <a:br>
              <a:rPr lang="it-IT" sz="1800" b="1" dirty="0"/>
            </a:br>
            <a:endParaRPr lang="it-IT" sz="1800" b="1" dirty="0"/>
          </a:p>
          <a:p>
            <a:endParaRPr lang="it-IT" sz="1800" b="1" dirty="0"/>
          </a:p>
          <a:p>
            <a:r>
              <a:rPr lang="it-IT" sz="1800" b="1" dirty="0"/>
              <a:t>RL: Annalisa </a:t>
            </a:r>
            <a:r>
              <a:rPr lang="it-IT" sz="1800" b="1" dirty="0" err="1"/>
              <a:t>Trianni</a:t>
            </a:r>
            <a:r>
              <a:rPr lang="it-IT" sz="1800" b="1" dirty="0"/>
              <a:t> (APSS)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065854-BE0C-EFEF-1722-659FFCFEB0F7}"/>
              </a:ext>
            </a:extLst>
          </p:cNvPr>
          <p:cNvSpPr txBox="1"/>
          <p:nvPr/>
        </p:nvSpPr>
        <p:spPr>
          <a:xfrm>
            <a:off x="193337" y="5966166"/>
            <a:ext cx="71447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it-IT" sz="1800" b="1" dirty="0"/>
            </a:br>
            <a:r>
              <a:rPr lang="it-IT" sz="1800" b="1" dirty="0"/>
              <a:t>Sezioni Coinvolte</a:t>
            </a:r>
            <a:br>
              <a:rPr lang="it-IT" sz="1800" b="1" dirty="0"/>
            </a:br>
            <a:r>
              <a:rPr lang="it-IT" sz="1800" b="1" dirty="0"/>
              <a:t>Napoli, Roma1, Bologna, Trieste, Padova, Torino, Catania, CNAF, TIFPA</a:t>
            </a:r>
            <a:endParaRPr lang="en-IT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7D445FC-AF07-36CF-7812-A2D42284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552EF6A-3B8F-A6E8-4E7E-9AF3C4DE6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</p:spTree>
    <p:extLst>
      <p:ext uri="{BB962C8B-B14F-4D97-AF65-F5344CB8AC3E}">
        <p14:creationId xmlns:p14="http://schemas.microsoft.com/office/powerpoint/2010/main" val="841615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C8389-25DF-382F-2918-CB658048B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5F3E7-F6E9-4EE7-9B3B-37ACF21DE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846" y="1511300"/>
            <a:ext cx="11823154" cy="5210175"/>
          </a:xfrm>
        </p:spPr>
        <p:txBody>
          <a:bodyPr>
            <a:normAutofit/>
          </a:bodyPr>
          <a:lstStyle/>
          <a:p>
            <a:r>
              <a:rPr lang="en-IT" sz="4000" dirty="0"/>
              <a:t>Brief Intro: CSN5 scope and mission </a:t>
            </a:r>
          </a:p>
          <a:p>
            <a:r>
              <a:rPr lang="en-IT" sz="4000" dirty="0"/>
              <a:t>Life Science focused Current and New projects in CSN5</a:t>
            </a:r>
          </a:p>
          <a:p>
            <a:pPr lvl="1"/>
            <a:r>
              <a:rPr lang="en-IT" sz="3600" dirty="0"/>
              <a:t>Radiopharmaceuticals</a:t>
            </a:r>
          </a:p>
          <a:p>
            <a:pPr lvl="1"/>
            <a:r>
              <a:rPr lang="en-IT" sz="3600" dirty="0"/>
              <a:t>BNCT/</a:t>
            </a:r>
            <a:r>
              <a:rPr lang="en-GB" sz="3600" dirty="0"/>
              <a:t>P</a:t>
            </a:r>
            <a:r>
              <a:rPr lang="en-IT" sz="3600" dirty="0"/>
              <a:t>roton/hadron therapy</a:t>
            </a:r>
          </a:p>
          <a:p>
            <a:pPr lvl="1"/>
            <a:r>
              <a:rPr lang="en-IT" sz="3600" dirty="0"/>
              <a:t>Radiation Protection</a:t>
            </a:r>
          </a:p>
          <a:p>
            <a:pPr lvl="1"/>
            <a:r>
              <a:rPr lang="en-US" sz="3600" dirty="0"/>
              <a:t>Imaging</a:t>
            </a:r>
          </a:p>
          <a:p>
            <a:pPr lvl="1"/>
            <a:r>
              <a:rPr lang="en-US" sz="3600" dirty="0"/>
              <a:t>Medical Detectors and Accelerators</a:t>
            </a:r>
          </a:p>
          <a:p>
            <a:pPr lvl="0"/>
            <a:r>
              <a:rPr lang="en-IT" sz="4000" dirty="0">
                <a:solidFill>
                  <a:prstClr val="black"/>
                </a:solidFill>
              </a:rPr>
              <a:t>Some further news from CSN5</a:t>
            </a:r>
          </a:p>
          <a:p>
            <a:pPr lvl="1"/>
            <a:endParaRPr lang="en-US" sz="3600" dirty="0"/>
          </a:p>
          <a:p>
            <a:pPr marL="0" indent="0">
              <a:buNone/>
            </a:pPr>
            <a:endParaRPr lang="en-IT" sz="4100" dirty="0"/>
          </a:p>
          <a:p>
            <a:pPr marL="457200" lvl="1" indent="0">
              <a:buNone/>
            </a:pPr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963D6-1520-9DD3-3307-031B5D6A5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9BF9C-370C-FEBB-F002-CA67A8AAA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</p:spTree>
    <p:extLst>
      <p:ext uri="{BB962C8B-B14F-4D97-AF65-F5344CB8AC3E}">
        <p14:creationId xmlns:p14="http://schemas.microsoft.com/office/powerpoint/2010/main" val="72344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1F0C2-F601-C293-340D-2F851043B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77937-F2CF-14E1-6CCB-953251BD4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E4098-1CCA-9BEE-9761-405D9C4BE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4AE12BF-B7C7-1114-389E-5934AD74743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T" b="1" dirty="0">
                <a:solidFill>
                  <a:srgbClr val="C00000"/>
                </a:solidFill>
              </a:rPr>
              <a:t>Radiopharmaceuticals</a:t>
            </a:r>
          </a:p>
          <a:p>
            <a:pPr marL="0" indent="0">
              <a:buNone/>
            </a:pPr>
            <a:endParaRPr lang="en-IT" b="1" dirty="0">
              <a:solidFill>
                <a:srgbClr val="C00000"/>
              </a:solidFill>
            </a:endParaRPr>
          </a:p>
          <a:p>
            <a:r>
              <a:rPr lang="en-IT" dirty="0">
                <a:solidFill>
                  <a:srgbClr val="C00000"/>
                </a:solidFill>
              </a:rPr>
              <a:t>ADMIRAL – </a:t>
            </a:r>
            <a:r>
              <a:rPr lang="en-IT" i="1" dirty="0">
                <a:solidFill>
                  <a:srgbClr val="C00000"/>
                </a:solidFill>
              </a:rPr>
              <a:t>Ag111 radbio exploitation</a:t>
            </a:r>
          </a:p>
          <a:p>
            <a:endParaRPr lang="en-IT" i="1" dirty="0">
              <a:solidFill>
                <a:srgbClr val="C00000"/>
              </a:solidFill>
            </a:endParaRPr>
          </a:p>
          <a:p>
            <a:r>
              <a:rPr lang="en-IT" dirty="0">
                <a:solidFill>
                  <a:srgbClr val="C00000"/>
                </a:solidFill>
              </a:rPr>
              <a:t>CUPRUM-TTD – </a:t>
            </a:r>
            <a:r>
              <a:rPr lang="en-IT" i="1" dirty="0">
                <a:solidFill>
                  <a:srgbClr val="C00000"/>
                </a:solidFill>
              </a:rPr>
              <a:t>Cu67/64 Medical Translation</a:t>
            </a:r>
          </a:p>
          <a:p>
            <a:pPr marL="0" indent="0">
              <a:buNone/>
            </a:pPr>
            <a:endParaRPr lang="en-IT" dirty="0">
              <a:solidFill>
                <a:srgbClr val="C00000"/>
              </a:solidFill>
            </a:endParaRPr>
          </a:p>
          <a:p>
            <a:endParaRPr lang="en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1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73B9EE1-0C3A-6424-565E-63D6CF946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52D9A80-B30D-1596-E26E-AF0ABC625A0B}"/>
              </a:ext>
            </a:extLst>
          </p:cNvPr>
          <p:cNvSpPr/>
          <p:nvPr/>
        </p:nvSpPr>
        <p:spPr>
          <a:xfrm>
            <a:off x="3913062" y="4050137"/>
            <a:ext cx="1958852" cy="1896612"/>
          </a:xfrm>
          <a:custGeom>
            <a:avLst/>
            <a:gdLst/>
            <a:ahLst/>
            <a:cxnLst/>
            <a:rect l="l" t="t" r="r" b="b"/>
            <a:pathLst>
              <a:path w="2158365" h="2089784">
                <a:moveTo>
                  <a:pt x="0" y="0"/>
                </a:moveTo>
                <a:lnTo>
                  <a:pt x="1851447" y="0"/>
                </a:lnTo>
                <a:lnTo>
                  <a:pt x="2157749" y="306053"/>
                </a:lnTo>
                <a:lnTo>
                  <a:pt x="2157749" y="2089678"/>
                </a:lnTo>
                <a:lnTo>
                  <a:pt x="0" y="2089678"/>
                </a:lnTo>
                <a:lnTo>
                  <a:pt x="0" y="0"/>
                </a:lnTo>
                <a:close/>
              </a:path>
            </a:pathLst>
          </a:custGeom>
          <a:ln w="16304">
            <a:solidFill>
              <a:srgbClr val="0F9ED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8234C95-FFD0-8DC5-167C-902EFD35BC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4395" y="637369"/>
            <a:ext cx="10662884" cy="734355"/>
          </a:xfrm>
          <a:prstGeom prst="rect">
            <a:avLst/>
          </a:prstGeom>
        </p:spPr>
        <p:txBody>
          <a:bodyPr vert="horz" wrap="square" lIns="0" tIns="51867" rIns="0" bIns="0" rtlCol="0">
            <a:spAutoFit/>
          </a:bodyPr>
          <a:lstStyle/>
          <a:p>
            <a:pPr algn="ctr">
              <a:spcBef>
                <a:spcPts val="408"/>
              </a:spcBef>
            </a:pPr>
            <a:r>
              <a:rPr sz="2904" b="1" spc="-5" dirty="0">
                <a:solidFill>
                  <a:srgbClr val="00446D"/>
                </a:solidFill>
              </a:rPr>
              <a:t>ADMIRAL</a:t>
            </a:r>
            <a:r>
              <a:rPr sz="2904" b="1" spc="9" dirty="0">
                <a:solidFill>
                  <a:srgbClr val="00446D"/>
                </a:solidFill>
              </a:rPr>
              <a:t> </a:t>
            </a:r>
            <a:r>
              <a:rPr b="1" dirty="0">
                <a:latin typeface="Calibri"/>
                <a:cs typeface="Calibri"/>
              </a:rPr>
              <a:t>A</a:t>
            </a:r>
            <a:r>
              <a:rPr dirty="0"/>
              <a:t>dvanced</a:t>
            </a:r>
            <a:r>
              <a:rPr spc="14" dirty="0"/>
              <a:t> </a:t>
            </a:r>
            <a:r>
              <a:rPr b="1" spc="5" dirty="0"/>
              <a:t>D</a:t>
            </a:r>
            <a:r>
              <a:rPr spc="5" dirty="0"/>
              <a:t>osimetry </a:t>
            </a:r>
            <a:r>
              <a:rPr b="1" dirty="0">
                <a:latin typeface="Calibri"/>
                <a:cs typeface="Calibri"/>
              </a:rPr>
              <a:t>M</a:t>
            </a:r>
            <a:r>
              <a:rPr dirty="0"/>
              <a:t>ethods</a:t>
            </a:r>
            <a:r>
              <a:rPr spc="14" dirty="0"/>
              <a:t> </a:t>
            </a:r>
            <a:r>
              <a:rPr dirty="0"/>
              <a:t>and</a:t>
            </a:r>
            <a:r>
              <a:rPr spc="9" dirty="0"/>
              <a:t> </a:t>
            </a:r>
            <a:r>
              <a:rPr b="1" spc="-5" dirty="0"/>
              <a:t>I</a:t>
            </a:r>
            <a:r>
              <a:rPr spc="-5" dirty="0"/>
              <a:t>n-vitro</a:t>
            </a:r>
            <a:r>
              <a:rPr spc="9" dirty="0"/>
              <a:t> </a:t>
            </a:r>
            <a:r>
              <a:rPr b="1" dirty="0">
                <a:latin typeface="Calibri"/>
                <a:cs typeface="Calibri"/>
              </a:rPr>
              <a:t>R</a:t>
            </a:r>
            <a:r>
              <a:rPr dirty="0"/>
              <a:t>adiobiology</a:t>
            </a:r>
            <a:r>
              <a:rPr spc="5" dirty="0"/>
              <a:t> </a:t>
            </a:r>
            <a:r>
              <a:rPr dirty="0"/>
              <a:t>of</a:t>
            </a:r>
            <a:r>
              <a:rPr spc="14" dirty="0"/>
              <a:t> </a:t>
            </a:r>
            <a:r>
              <a:rPr b="1" dirty="0">
                <a:latin typeface="Calibri"/>
                <a:cs typeface="Calibri"/>
              </a:rPr>
              <a:t>A</a:t>
            </a:r>
            <a:r>
              <a:rPr dirty="0"/>
              <a:t>g-111</a:t>
            </a:r>
            <a:r>
              <a:rPr spc="14" dirty="0"/>
              <a:t> </a:t>
            </a:r>
            <a:r>
              <a:rPr b="1" spc="5" dirty="0"/>
              <a:t>L</a:t>
            </a:r>
            <a:r>
              <a:rPr spc="5" dirty="0"/>
              <a:t>abeled</a:t>
            </a:r>
            <a:r>
              <a:rPr spc="9" dirty="0"/>
              <a:t> </a:t>
            </a:r>
            <a:r>
              <a:rPr dirty="0"/>
              <a:t>radiopharmaceuticals</a:t>
            </a:r>
            <a:endParaRPr sz="2904"/>
          </a:p>
          <a:p>
            <a:pPr algn="ctr">
              <a:spcBef>
                <a:spcPts val="150"/>
              </a:spcBef>
            </a:pPr>
            <a:r>
              <a:rPr sz="1361" spc="5" dirty="0">
                <a:solidFill>
                  <a:srgbClr val="00446D"/>
                </a:solidFill>
              </a:rPr>
              <a:t>PI:</a:t>
            </a:r>
            <a:r>
              <a:rPr sz="1361" spc="23" dirty="0">
                <a:solidFill>
                  <a:srgbClr val="00446D"/>
                </a:solidFill>
              </a:rPr>
              <a:t> </a:t>
            </a:r>
            <a:r>
              <a:rPr sz="1361" spc="5" dirty="0">
                <a:solidFill>
                  <a:srgbClr val="00446D"/>
                </a:solidFill>
              </a:rPr>
              <a:t>Alberto</a:t>
            </a:r>
            <a:r>
              <a:rPr sz="1361" spc="32" dirty="0">
                <a:solidFill>
                  <a:srgbClr val="00446D"/>
                </a:solidFill>
              </a:rPr>
              <a:t> </a:t>
            </a:r>
            <a:r>
              <a:rPr sz="1361" spc="5" dirty="0">
                <a:solidFill>
                  <a:srgbClr val="00446D"/>
                </a:solidFill>
              </a:rPr>
              <a:t>Andrighetto</a:t>
            </a:r>
            <a:r>
              <a:rPr sz="1361" spc="32" dirty="0">
                <a:solidFill>
                  <a:srgbClr val="00446D"/>
                </a:solidFill>
              </a:rPr>
              <a:t> </a:t>
            </a:r>
            <a:r>
              <a:rPr sz="1361" spc="9" dirty="0">
                <a:solidFill>
                  <a:srgbClr val="00446D"/>
                </a:solidFill>
              </a:rPr>
              <a:t>(INFN</a:t>
            </a:r>
            <a:r>
              <a:rPr sz="1361" spc="32" dirty="0">
                <a:solidFill>
                  <a:srgbClr val="00446D"/>
                </a:solidFill>
              </a:rPr>
              <a:t> </a:t>
            </a:r>
            <a:r>
              <a:rPr sz="1361" spc="14" dirty="0">
                <a:solidFill>
                  <a:srgbClr val="00446D"/>
                </a:solidFill>
              </a:rPr>
              <a:t>LNL)</a:t>
            </a:r>
            <a:r>
              <a:rPr sz="1361" spc="32" dirty="0">
                <a:solidFill>
                  <a:srgbClr val="00446D"/>
                </a:solidFill>
              </a:rPr>
              <a:t> </a:t>
            </a:r>
            <a:r>
              <a:rPr sz="1361" dirty="0">
                <a:solidFill>
                  <a:srgbClr val="00446D"/>
                </a:solidFill>
              </a:rPr>
              <a:t>–</a:t>
            </a:r>
            <a:r>
              <a:rPr sz="1361" spc="36" dirty="0">
                <a:solidFill>
                  <a:srgbClr val="00446D"/>
                </a:solidFill>
              </a:rPr>
              <a:t> </a:t>
            </a:r>
            <a:r>
              <a:rPr sz="1361" spc="9" dirty="0">
                <a:solidFill>
                  <a:srgbClr val="00446D"/>
                </a:solidFill>
              </a:rPr>
              <a:t>Local</a:t>
            </a:r>
            <a:r>
              <a:rPr sz="1361" spc="18" dirty="0">
                <a:solidFill>
                  <a:srgbClr val="00446D"/>
                </a:solidFill>
              </a:rPr>
              <a:t> </a:t>
            </a:r>
            <a:r>
              <a:rPr sz="1361" spc="9" dirty="0">
                <a:solidFill>
                  <a:srgbClr val="00446D"/>
                </a:solidFill>
              </a:rPr>
              <a:t>Coordinator:</a:t>
            </a:r>
            <a:r>
              <a:rPr sz="1361" spc="27" dirty="0">
                <a:solidFill>
                  <a:srgbClr val="00446D"/>
                </a:solidFill>
              </a:rPr>
              <a:t> </a:t>
            </a:r>
            <a:r>
              <a:rPr sz="1361" spc="9" dirty="0">
                <a:solidFill>
                  <a:srgbClr val="00446D"/>
                </a:solidFill>
              </a:rPr>
              <a:t>Devid</a:t>
            </a:r>
            <a:r>
              <a:rPr sz="1361" spc="36" dirty="0">
                <a:solidFill>
                  <a:srgbClr val="00446D"/>
                </a:solidFill>
              </a:rPr>
              <a:t> </a:t>
            </a:r>
            <a:r>
              <a:rPr sz="1361" spc="9" dirty="0">
                <a:solidFill>
                  <a:srgbClr val="00446D"/>
                </a:solidFill>
              </a:rPr>
              <a:t>Maniglio</a:t>
            </a:r>
            <a:endParaRPr sz="1361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36921258-13AE-DE66-8C47-E1B382505755}"/>
              </a:ext>
            </a:extLst>
          </p:cNvPr>
          <p:cNvSpPr txBox="1"/>
          <p:nvPr/>
        </p:nvSpPr>
        <p:spPr>
          <a:xfrm>
            <a:off x="3898697" y="3788514"/>
            <a:ext cx="331950" cy="206623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8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71" b="1" i="0" u="none" strike="noStrike" kern="1200" cap="none" spc="-27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</a:t>
            </a:r>
            <a:r>
              <a:rPr kumimoji="0" sz="1271" b="1" i="0" u="none" strike="noStrike" kern="1200" cap="none" spc="-18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1271" b="1" i="0" u="none" strike="noStrike" kern="1200" cap="none" spc="0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endParaRPr kumimoji="0" sz="12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6EE20F9E-B526-FAA0-37EB-8EB149A539F9}"/>
              </a:ext>
            </a:extLst>
          </p:cNvPr>
          <p:cNvSpPr txBox="1"/>
          <p:nvPr/>
        </p:nvSpPr>
        <p:spPr>
          <a:xfrm>
            <a:off x="6160038" y="3799579"/>
            <a:ext cx="331950" cy="206623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8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71" b="1" i="0" u="none" strike="noStrike" kern="1200" cap="none" spc="-27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</a:t>
            </a:r>
            <a:r>
              <a:rPr kumimoji="0" sz="1271" b="1" i="0" u="none" strike="noStrike" kern="1200" cap="none" spc="-18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1271" b="1" i="0" u="none" strike="noStrike" kern="1200" cap="none" spc="0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  <a:endParaRPr kumimoji="0" sz="12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666F6E7C-EEAD-B9D4-18A6-CD8E5AACAA1A}"/>
              </a:ext>
            </a:extLst>
          </p:cNvPr>
          <p:cNvSpPr txBox="1"/>
          <p:nvPr/>
        </p:nvSpPr>
        <p:spPr>
          <a:xfrm>
            <a:off x="8433587" y="3777449"/>
            <a:ext cx="331950" cy="206623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8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71" b="1" i="0" u="none" strike="noStrike" kern="1200" cap="none" spc="-27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</a:t>
            </a:r>
            <a:r>
              <a:rPr kumimoji="0" sz="1271" b="1" i="0" u="none" strike="noStrike" kern="1200" cap="none" spc="-18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1271" b="1" i="0" u="none" strike="noStrike" kern="1200" cap="none" spc="0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</a:t>
            </a:r>
            <a:endParaRPr kumimoji="0" sz="12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726BA465-90D6-BD9B-1CFE-A47A8A82C7A9}"/>
              </a:ext>
            </a:extLst>
          </p:cNvPr>
          <p:cNvSpPr txBox="1"/>
          <p:nvPr/>
        </p:nvSpPr>
        <p:spPr>
          <a:xfrm>
            <a:off x="4602161" y="4132432"/>
            <a:ext cx="594168" cy="179249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89" b="1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β-</a:t>
            </a:r>
            <a:r>
              <a:rPr kumimoji="0" sz="1089" b="1" i="0" u="none" strike="noStrike" kern="1200" cap="none" spc="0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1089" b="1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mag</a:t>
            </a:r>
            <a:r>
              <a:rPr kumimoji="0" sz="1089" b="1" i="0" u="none" strike="noStrike" kern="1200" cap="none" spc="0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1089" b="1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089" b="1" i="0" u="none" strike="noStrike" kern="1200" cap="none" spc="0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</a:t>
            </a:r>
            <a:endParaRPr kumimoji="0" sz="108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3C9C20C-A228-AB0E-0A2A-B1D303314E08}"/>
              </a:ext>
            </a:extLst>
          </p:cNvPr>
          <p:cNvSpPr txBox="1"/>
          <p:nvPr/>
        </p:nvSpPr>
        <p:spPr>
          <a:xfrm>
            <a:off x="3979217" y="4502976"/>
            <a:ext cx="1741586" cy="135623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63100" marR="205172" lvl="0" indent="-152150" algn="l" defTabSz="829909" rtl="0" eaLnBrk="1" fontAlgn="auto" latinLnBrk="0" hangingPunct="1">
              <a:lnSpc>
                <a:spcPct val="1117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Char char="●"/>
              <a:tabLst>
                <a:tab pos="163677" algn="l"/>
              </a:tabLst>
              <a:defRPr/>
            </a:pP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Mechanics </a:t>
            </a:r>
            <a:r>
              <a:rPr kumimoji="0" sz="1089" b="0" i="0" u="none" strike="noStrike" kern="1200" cap="none" spc="0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&amp; </a:t>
            </a:r>
            <a:r>
              <a:rPr kumimoji="0" sz="1089" b="0" i="0" u="none" strike="noStrike" kern="1200" cap="none" spc="-9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electronics </a:t>
            </a:r>
            <a:r>
              <a:rPr kumimoji="0" sz="1089" b="0" i="0" u="none" strike="noStrike" kern="1200" cap="none" spc="-236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0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design</a:t>
            </a:r>
            <a:endParaRPr kumimoji="0" sz="108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3100" marR="4611" lvl="0" indent="-152150" algn="l" defTabSz="829909" rtl="0" eaLnBrk="1" fontAlgn="auto" latinLnBrk="0" hangingPunct="1">
              <a:lnSpc>
                <a:spcPct val="114199"/>
              </a:lnSpc>
              <a:spcBef>
                <a:spcPts val="54"/>
              </a:spcBef>
              <a:spcAft>
                <a:spcPts val="0"/>
              </a:spcAft>
              <a:buClrTx/>
              <a:buSzTx/>
              <a:buFontTx/>
              <a:buChar char="●"/>
              <a:tabLst>
                <a:tab pos="163677" algn="l"/>
              </a:tabLst>
              <a:defRPr/>
            </a:pPr>
            <a:r>
              <a:rPr kumimoji="0" sz="1089" b="0" i="0" u="none" strike="noStrike" kern="1200" cap="none" spc="-9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Monte </a:t>
            </a: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Carlo simulations </a:t>
            </a:r>
            <a:r>
              <a:rPr kumimoji="0" sz="1089" b="0" i="0" u="none" strike="noStrike" kern="1200" cap="none" spc="-14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 </a:t>
            </a:r>
            <a:r>
              <a:rPr kumimoji="0" sz="1089" b="0" i="0" u="none" strike="noStrike" kern="1200" cap="none" spc="-236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mechanics and </a:t>
            </a:r>
            <a:r>
              <a:rPr kumimoji="0" sz="1089" b="0" i="0" u="none" strike="noStrike" kern="1200" cap="none" spc="-9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detector </a:t>
            </a: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0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design</a:t>
            </a:r>
            <a:endParaRPr kumimoji="0" sz="108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3100" marR="33427" lvl="0" indent="-152150" algn="l" defTabSz="829909" rtl="0" eaLnBrk="1" fontAlgn="auto" latinLnBrk="0" hangingPunct="1">
              <a:lnSpc>
                <a:spcPct val="118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●"/>
              <a:tabLst>
                <a:tab pos="163677" algn="l"/>
              </a:tabLst>
              <a:defRPr/>
            </a:pPr>
            <a:r>
              <a:rPr kumimoji="0" sz="1089" b="0" i="0" u="none" strike="noStrike" kern="1200" cap="none" spc="-9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Detector characterization </a:t>
            </a: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0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1089" b="0" i="0" u="none" strike="noStrike" kern="1200" cap="none" spc="-23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tests</a:t>
            </a:r>
            <a:r>
              <a:rPr kumimoji="0" sz="1089" b="0" i="0" u="none" strike="noStrike" kern="1200" cap="none" spc="-18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1089" b="0" i="0" u="none" strike="noStrike" kern="1200" cap="none" spc="-23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fluorescence</a:t>
            </a:r>
            <a:endParaRPr kumimoji="0" sz="108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9" name="object 9">
            <a:extLst>
              <a:ext uri="{FF2B5EF4-FFF2-40B4-BE49-F238E27FC236}">
                <a16:creationId xmlns:a16="http://schemas.microsoft.com/office/drawing/2014/main" id="{015FFF0B-0501-6DC3-3696-63722A5932B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2109" y="2964228"/>
            <a:ext cx="1103424" cy="795664"/>
          </a:xfrm>
          <a:prstGeom prst="rect">
            <a:avLst/>
          </a:prstGeom>
        </p:spPr>
      </p:pic>
      <p:pic>
        <p:nvPicPr>
          <p:cNvPr id="10" name="object 10">
            <a:extLst>
              <a:ext uri="{FF2B5EF4-FFF2-40B4-BE49-F238E27FC236}">
                <a16:creationId xmlns:a16="http://schemas.microsoft.com/office/drawing/2014/main" id="{F9915675-E60E-0C33-D27F-05FA1EE7F42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19725" y="2656240"/>
            <a:ext cx="1686104" cy="1010669"/>
          </a:xfrm>
          <a:prstGeom prst="rect">
            <a:avLst/>
          </a:prstGeom>
        </p:spPr>
      </p:pic>
      <p:pic>
        <p:nvPicPr>
          <p:cNvPr id="11" name="object 11">
            <a:extLst>
              <a:ext uri="{FF2B5EF4-FFF2-40B4-BE49-F238E27FC236}">
                <a16:creationId xmlns:a16="http://schemas.microsoft.com/office/drawing/2014/main" id="{1308F29A-ED10-E875-99FE-37A703E502E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21582" y="2853607"/>
            <a:ext cx="865752" cy="789390"/>
          </a:xfrm>
          <a:prstGeom prst="rect">
            <a:avLst/>
          </a:prstGeom>
        </p:spPr>
      </p:pic>
      <p:pic>
        <p:nvPicPr>
          <p:cNvPr id="12" name="object 12">
            <a:extLst>
              <a:ext uri="{FF2B5EF4-FFF2-40B4-BE49-F238E27FC236}">
                <a16:creationId xmlns:a16="http://schemas.microsoft.com/office/drawing/2014/main" id="{1B5AC036-AED9-B8C3-95C2-7AEE37370E4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78265" y="2794453"/>
            <a:ext cx="1142779" cy="1047104"/>
          </a:xfrm>
          <a:prstGeom prst="rect">
            <a:avLst/>
          </a:prstGeom>
        </p:spPr>
      </p:pic>
      <p:sp>
        <p:nvSpPr>
          <p:cNvPr id="13" name="object 13">
            <a:extLst>
              <a:ext uri="{FF2B5EF4-FFF2-40B4-BE49-F238E27FC236}">
                <a16:creationId xmlns:a16="http://schemas.microsoft.com/office/drawing/2014/main" id="{9DFE5140-0E96-CA6A-07EA-9EDFF706CAD2}"/>
              </a:ext>
            </a:extLst>
          </p:cNvPr>
          <p:cNvSpPr/>
          <p:nvPr/>
        </p:nvSpPr>
        <p:spPr>
          <a:xfrm>
            <a:off x="1648528" y="4072872"/>
            <a:ext cx="1958852" cy="1874136"/>
          </a:xfrm>
          <a:custGeom>
            <a:avLst/>
            <a:gdLst/>
            <a:ahLst/>
            <a:cxnLst/>
            <a:rect l="l" t="t" r="r" b="b"/>
            <a:pathLst>
              <a:path w="2158365" h="2065020">
                <a:moveTo>
                  <a:pt x="0" y="0"/>
                </a:moveTo>
                <a:lnTo>
                  <a:pt x="1855119" y="0"/>
                </a:lnTo>
                <a:lnTo>
                  <a:pt x="2157749" y="302384"/>
                </a:lnTo>
                <a:lnTo>
                  <a:pt x="2157749" y="2064627"/>
                </a:lnTo>
                <a:lnTo>
                  <a:pt x="0" y="2064627"/>
                </a:lnTo>
                <a:lnTo>
                  <a:pt x="0" y="0"/>
                </a:lnTo>
                <a:close/>
              </a:path>
            </a:pathLst>
          </a:custGeom>
          <a:ln w="16304">
            <a:solidFill>
              <a:srgbClr val="15608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71D1763F-B19E-6425-4C84-263ADCC58F47}"/>
              </a:ext>
            </a:extLst>
          </p:cNvPr>
          <p:cNvSpPr txBox="1"/>
          <p:nvPr/>
        </p:nvSpPr>
        <p:spPr>
          <a:xfrm>
            <a:off x="1653245" y="3821710"/>
            <a:ext cx="1482826" cy="515298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8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71" b="1" i="0" u="none" strike="noStrike" kern="1200" cap="none" spc="-18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WP1</a:t>
            </a:r>
            <a:endParaRPr kumimoji="0" sz="12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56465" marR="0" lvl="0" indent="0" algn="l" defTabSz="829909" rtl="0" eaLnBrk="1" fontAlgn="auto" latinLnBrk="0" hangingPunct="1">
              <a:lnSpc>
                <a:spcPct val="100000"/>
              </a:lnSpc>
              <a:spcBef>
                <a:spcPts val="10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89" b="1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Radiopharmaceutical</a:t>
            </a:r>
            <a:endParaRPr kumimoji="0" sz="108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3E4825BA-76E3-F798-3BCE-F092281FF0FA}"/>
              </a:ext>
            </a:extLst>
          </p:cNvPr>
          <p:cNvSpPr txBox="1"/>
          <p:nvPr/>
        </p:nvSpPr>
        <p:spPr>
          <a:xfrm>
            <a:off x="1701333" y="4464248"/>
            <a:ext cx="1728330" cy="1353974"/>
          </a:xfrm>
          <a:prstGeom prst="rect">
            <a:avLst/>
          </a:prstGeom>
        </p:spPr>
        <p:txBody>
          <a:bodyPr vert="horz" wrap="square" lIns="0" tIns="16713" rIns="0" bIns="0" rtlCol="0">
            <a:spAutoFit/>
          </a:bodyPr>
          <a:lstStyle/>
          <a:p>
            <a:pPr marL="163100" marR="4611" lvl="0" indent="-152150" algn="l" defTabSz="829909" rtl="0" eaLnBrk="1" fontAlgn="auto" latinLnBrk="0" hangingPunct="1">
              <a:lnSpc>
                <a:spcPct val="114999"/>
              </a:lnSpc>
              <a:spcBef>
                <a:spcPts val="132"/>
              </a:spcBef>
              <a:spcAft>
                <a:spcPts val="0"/>
              </a:spcAft>
              <a:buClrTx/>
              <a:buSzTx/>
              <a:buFontTx/>
              <a:buChar char="●"/>
              <a:tabLst>
                <a:tab pos="163677" algn="l"/>
              </a:tabLst>
              <a:defRPr/>
            </a:pP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Production</a:t>
            </a:r>
            <a:r>
              <a:rPr kumimoji="0" sz="1089" b="0" i="0" u="none" strike="noStrike" kern="1200" cap="none" spc="-23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1089" b="0" i="0" u="none" strike="noStrike" kern="1200" cap="none" spc="-18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Ag-111</a:t>
            </a:r>
            <a:r>
              <a:rPr kumimoji="0" sz="1089" b="0" i="0" u="none" strike="noStrike" kern="1200" cap="none" spc="-18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</a:t>
            </a:r>
            <a:r>
              <a:rPr kumimoji="0" sz="1089" b="0" i="0" u="none" strike="noStrike" kern="1200" cap="none" spc="-9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1089" b="0" i="0" u="none" strike="noStrike" kern="1200" cap="none" spc="-231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LENA facilities, purification </a:t>
            </a:r>
            <a:r>
              <a:rPr kumimoji="0" sz="1089" b="0" i="0" u="none" strike="noStrike" kern="1200" cap="none" spc="0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and</a:t>
            </a:r>
            <a:r>
              <a:rPr kumimoji="0" sz="1089" b="0" i="0" u="none" strike="noStrike" kern="1200" cap="none" spc="-14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0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quality</a:t>
            </a:r>
            <a:r>
              <a:rPr kumimoji="0" sz="1089" b="0" i="0" u="none" strike="noStrike" kern="1200" cap="none" spc="-9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control</a:t>
            </a:r>
            <a:endParaRPr kumimoji="0" sz="108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3100" marR="0" lvl="0" indent="-152150" algn="l" defTabSz="829909" rtl="0" eaLnBrk="1" fontAlgn="auto" latinLnBrk="0" hangingPunct="1">
              <a:lnSpc>
                <a:spcPct val="100000"/>
              </a:lnSpc>
              <a:spcBef>
                <a:spcPts val="218"/>
              </a:spcBef>
              <a:spcAft>
                <a:spcPts val="0"/>
              </a:spcAft>
              <a:buClrTx/>
              <a:buSzTx/>
              <a:buFontTx/>
              <a:buChar char="●"/>
              <a:tabLst>
                <a:tab pos="163677" algn="l"/>
              </a:tabLst>
              <a:defRPr/>
            </a:pP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Radiochemistry</a:t>
            </a:r>
            <a:r>
              <a:rPr kumimoji="0" sz="1089" b="0" i="0" u="none" strike="noStrike" kern="1200" cap="none" spc="-23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1089" b="0" i="0" u="none" strike="noStrike" kern="1200" cap="none" spc="-23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Ag-111</a:t>
            </a:r>
            <a:endParaRPr kumimoji="0" sz="108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3100" marR="0" lvl="0" indent="-152150" algn="l" defTabSz="829909" rtl="0" eaLnBrk="1" fontAlgn="auto" latinLnBrk="0" hangingPunct="1">
              <a:lnSpc>
                <a:spcPct val="100000"/>
              </a:lnSpc>
              <a:spcBef>
                <a:spcPts val="154"/>
              </a:spcBef>
              <a:spcAft>
                <a:spcPts val="0"/>
              </a:spcAft>
              <a:buClrTx/>
              <a:buSzTx/>
              <a:buFontTx/>
              <a:buChar char="●"/>
              <a:tabLst>
                <a:tab pos="163677" algn="l"/>
              </a:tabLst>
              <a:defRPr/>
            </a:pP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Pharmacology</a:t>
            </a:r>
            <a:endParaRPr kumimoji="0" sz="108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3100" marR="378646" lvl="0" indent="-152150" algn="l" defTabSz="829909" rtl="0" eaLnBrk="1" fontAlgn="auto" latinLnBrk="0" hangingPunct="1">
              <a:lnSpc>
                <a:spcPct val="110000"/>
              </a:lnSpc>
              <a:spcBef>
                <a:spcPts val="109"/>
              </a:spcBef>
              <a:spcAft>
                <a:spcPts val="0"/>
              </a:spcAft>
              <a:buClrTx/>
              <a:buSzTx/>
              <a:buFontTx/>
              <a:buChar char="●"/>
              <a:tabLst>
                <a:tab pos="163677" algn="l"/>
              </a:tabLst>
              <a:defRPr/>
            </a:pP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Bioengineering</a:t>
            </a:r>
            <a:r>
              <a:rPr kumimoji="0" sz="1089" b="0" i="0" u="none" strike="noStrike" kern="1200" cap="none" spc="-18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1089" b="0" i="0" u="none" strike="noStrike" kern="1200" cap="none" spc="-23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0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3D </a:t>
            </a:r>
            <a:r>
              <a:rPr kumimoji="0" sz="1089" b="0" i="0" u="none" strike="noStrike" kern="1200" cap="none" spc="-236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-9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scaffolds</a:t>
            </a:r>
            <a:endParaRPr kumimoji="0" sz="108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E9415A16-087F-9317-7F94-C22470E292AD}"/>
              </a:ext>
            </a:extLst>
          </p:cNvPr>
          <p:cNvSpPr/>
          <p:nvPr/>
        </p:nvSpPr>
        <p:spPr>
          <a:xfrm>
            <a:off x="6177595" y="4050137"/>
            <a:ext cx="1958852" cy="1896612"/>
          </a:xfrm>
          <a:custGeom>
            <a:avLst/>
            <a:gdLst/>
            <a:ahLst/>
            <a:cxnLst/>
            <a:rect l="l" t="t" r="r" b="b"/>
            <a:pathLst>
              <a:path w="2158365" h="2089784">
                <a:moveTo>
                  <a:pt x="0" y="0"/>
                </a:moveTo>
                <a:lnTo>
                  <a:pt x="1851447" y="0"/>
                </a:lnTo>
                <a:lnTo>
                  <a:pt x="2157749" y="306053"/>
                </a:lnTo>
                <a:lnTo>
                  <a:pt x="2157749" y="2089678"/>
                </a:lnTo>
                <a:lnTo>
                  <a:pt x="0" y="2089678"/>
                </a:lnTo>
                <a:lnTo>
                  <a:pt x="0" y="0"/>
                </a:lnTo>
                <a:close/>
              </a:path>
            </a:pathLst>
          </a:custGeom>
          <a:ln w="16304">
            <a:solidFill>
              <a:srgbClr val="196B2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1B5DA6BE-EE77-5068-FCDB-DA81F14933FF}"/>
              </a:ext>
            </a:extLst>
          </p:cNvPr>
          <p:cNvSpPr txBox="1"/>
          <p:nvPr/>
        </p:nvSpPr>
        <p:spPr>
          <a:xfrm>
            <a:off x="6868521" y="4132432"/>
            <a:ext cx="582642" cy="179249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89" b="1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γ-</a:t>
            </a:r>
            <a:r>
              <a:rPr kumimoji="0" sz="1089" b="1" i="0" u="none" strike="noStrike" kern="1200" cap="none" spc="0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1089" b="1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mag</a:t>
            </a:r>
            <a:r>
              <a:rPr kumimoji="0" sz="1089" b="1" i="0" u="none" strike="noStrike" kern="1200" cap="none" spc="0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1089" b="1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089" b="1" i="0" u="none" strike="noStrike" kern="1200" cap="none" spc="0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</a:t>
            </a:r>
            <a:endParaRPr kumimoji="0" sz="108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8F816B87-8374-DC6F-D030-0368754341B6}"/>
              </a:ext>
            </a:extLst>
          </p:cNvPr>
          <p:cNvSpPr txBox="1"/>
          <p:nvPr/>
        </p:nvSpPr>
        <p:spPr>
          <a:xfrm>
            <a:off x="6243752" y="4502976"/>
            <a:ext cx="1741586" cy="135623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63100" marR="4611" lvl="0" indent="-152150" algn="l" defTabSz="829909" rtl="0" eaLnBrk="1" fontAlgn="auto" latinLnBrk="0" hangingPunct="1">
              <a:lnSpc>
                <a:spcPct val="1117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Char char="●"/>
              <a:tabLst>
                <a:tab pos="163677" algn="l"/>
              </a:tabLst>
              <a:defRPr/>
            </a:pPr>
            <a:r>
              <a:rPr kumimoji="0" sz="1089" b="0" i="0" u="none" strike="noStrike" kern="1200" cap="none" spc="-9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Monte </a:t>
            </a: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Carlo simulations </a:t>
            </a:r>
            <a:r>
              <a:rPr kumimoji="0" sz="1089" b="0" i="0" u="none" strike="noStrike" kern="1200" cap="none" spc="-14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 </a:t>
            </a:r>
            <a:r>
              <a:rPr kumimoji="0" sz="1089" b="0" i="0" u="none" strike="noStrike" kern="1200" cap="none" spc="-236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detector</a:t>
            </a:r>
            <a:r>
              <a:rPr kumimoji="0" sz="1089" b="0" i="0" u="none" strike="noStrike" kern="1200" cap="none" spc="-14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0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design</a:t>
            </a:r>
            <a:endParaRPr kumimoji="0" sz="108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3100" marR="154455" lvl="0" indent="-152150" algn="l" defTabSz="829909" rtl="0" eaLnBrk="1" fontAlgn="auto" latinLnBrk="0" hangingPunct="1">
              <a:lnSpc>
                <a:spcPct val="114199"/>
              </a:lnSpc>
              <a:spcBef>
                <a:spcPts val="54"/>
              </a:spcBef>
              <a:spcAft>
                <a:spcPts val="0"/>
              </a:spcAft>
              <a:buClrTx/>
              <a:buSzTx/>
              <a:buFontTx/>
              <a:buChar char="●"/>
              <a:tabLst>
                <a:tab pos="163677" algn="l"/>
              </a:tabLst>
              <a:defRPr/>
            </a:pPr>
            <a:r>
              <a:rPr kumimoji="0" sz="1089" b="0" i="0" u="none" strike="noStrike" kern="1200" cap="none" spc="0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Planar </a:t>
            </a: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imaging detector </a:t>
            </a:r>
            <a:r>
              <a:rPr kumimoji="0" sz="1089" b="0" i="0" u="none" strike="noStrike" kern="1200" cap="none" spc="0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construction</a:t>
            </a:r>
            <a:r>
              <a:rPr kumimoji="0" sz="1089" b="0" i="0" u="none" strike="noStrike" kern="1200" cap="none" spc="-23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-14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</a:t>
            </a:r>
            <a:r>
              <a:rPr kumimoji="0" sz="1089" b="0" i="0" u="none" strike="noStrike" kern="1200" cap="none" spc="-23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Ag-111</a:t>
            </a:r>
            <a:r>
              <a:rPr kumimoji="0" sz="1089" b="0" i="0" u="none" strike="noStrike" kern="1200" cap="none" spc="-23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0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γ </a:t>
            </a:r>
            <a:r>
              <a:rPr kumimoji="0" sz="1089" b="0" i="0" u="none" strike="noStrike" kern="1200" cap="none" spc="-231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detection</a:t>
            </a:r>
            <a:endParaRPr kumimoji="0" sz="108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3100" marR="19019" lvl="0" indent="-152150" algn="l" defTabSz="829909" rtl="0" eaLnBrk="1" fontAlgn="auto" latinLnBrk="0" hangingPunct="1">
              <a:lnSpc>
                <a:spcPct val="118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●"/>
              <a:tabLst>
                <a:tab pos="163677" algn="l"/>
              </a:tabLst>
              <a:defRPr/>
            </a:pPr>
            <a:r>
              <a:rPr kumimoji="0" sz="1089" b="0" i="0" u="none" strike="noStrike" kern="1200" cap="none" spc="-9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Characterization </a:t>
            </a:r>
            <a:r>
              <a:rPr kumimoji="0" sz="1089" b="0" i="0" u="none" strike="noStrike" kern="1200" cap="none" spc="0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-9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test</a:t>
            </a: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of </a:t>
            </a:r>
            <a:r>
              <a:rPr kumimoji="0" sz="1089" b="0" i="0" u="none" strike="noStrike" kern="1200" cap="none" spc="-236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0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1089" b="0" i="0" u="none" strike="noStrike" kern="1200" cap="none" spc="-9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planar</a:t>
            </a:r>
            <a:r>
              <a:rPr kumimoji="0" sz="1089" b="0" i="0" u="none" strike="noStrike" kern="1200" cap="none" spc="-14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-9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system</a:t>
            </a:r>
            <a:endParaRPr kumimoji="0" sz="108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40768754-F088-6720-A4A5-984412B1F145}"/>
              </a:ext>
            </a:extLst>
          </p:cNvPr>
          <p:cNvSpPr/>
          <p:nvPr/>
        </p:nvSpPr>
        <p:spPr>
          <a:xfrm>
            <a:off x="8442130" y="4050137"/>
            <a:ext cx="1958852" cy="1896612"/>
          </a:xfrm>
          <a:custGeom>
            <a:avLst/>
            <a:gdLst/>
            <a:ahLst/>
            <a:cxnLst/>
            <a:rect l="l" t="t" r="r" b="b"/>
            <a:pathLst>
              <a:path w="2158365" h="2089784">
                <a:moveTo>
                  <a:pt x="0" y="0"/>
                </a:moveTo>
                <a:lnTo>
                  <a:pt x="1851447" y="0"/>
                </a:lnTo>
                <a:lnTo>
                  <a:pt x="2157749" y="306053"/>
                </a:lnTo>
                <a:lnTo>
                  <a:pt x="2157749" y="2089678"/>
                </a:lnTo>
                <a:lnTo>
                  <a:pt x="0" y="2089678"/>
                </a:lnTo>
                <a:lnTo>
                  <a:pt x="0" y="0"/>
                </a:lnTo>
                <a:close/>
              </a:path>
            </a:pathLst>
          </a:custGeom>
          <a:ln w="16304">
            <a:solidFill>
              <a:srgbClr val="A02B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88A514D6-4A1B-9FB0-7753-F5F0BACA3471}"/>
              </a:ext>
            </a:extLst>
          </p:cNvPr>
          <p:cNvSpPr txBox="1"/>
          <p:nvPr/>
        </p:nvSpPr>
        <p:spPr>
          <a:xfrm>
            <a:off x="8765995" y="4132432"/>
            <a:ext cx="1296681" cy="179249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89" b="1" i="0" u="none" strike="noStrike" kern="1200" cap="none" spc="-91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089" b="1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089" b="1" i="0" u="none" strike="noStrike" kern="1200" cap="none" spc="-14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089" b="1" i="0" u="none" strike="noStrike" kern="1200" cap="none" spc="-18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</a:t>
            </a:r>
            <a:r>
              <a:rPr kumimoji="0" sz="1089" b="1" i="0" u="none" strike="noStrike" kern="1200" cap="none" spc="-14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1089" b="1" i="0" u="none" strike="noStrike" kern="1200" cap="none" spc="-9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089" b="1" i="0" u="none" strike="noStrike" kern="1200" cap="none" spc="0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1089" b="1" i="0" u="none" strike="noStrike" kern="1200" cap="none" spc="-9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1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Rad</a:t>
            </a:r>
            <a:r>
              <a:rPr kumimoji="0" sz="1089" b="1" i="0" u="none" strike="noStrike" kern="1200" cap="none" spc="0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1089" b="1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</a:t>
            </a:r>
            <a:r>
              <a:rPr kumimoji="0" sz="1089" b="1" i="0" u="none" strike="noStrike" kern="1200" cap="none" spc="0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1089" b="1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089" b="1" i="0" u="none" strike="noStrike" kern="1200" cap="none" spc="0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</a:t>
            </a:r>
            <a:r>
              <a:rPr kumimoji="0" sz="1089" b="1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og</a:t>
            </a:r>
            <a:r>
              <a:rPr kumimoji="0" sz="1089" b="1" i="0" u="none" strike="noStrike" kern="1200" cap="none" spc="0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endParaRPr kumimoji="0" sz="108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45A3AF8D-EA25-AB56-E3F0-7665398931E1}"/>
              </a:ext>
            </a:extLst>
          </p:cNvPr>
          <p:cNvSpPr txBox="1"/>
          <p:nvPr/>
        </p:nvSpPr>
        <p:spPr>
          <a:xfrm>
            <a:off x="8487833" y="4502976"/>
            <a:ext cx="1748501" cy="1354218"/>
          </a:xfrm>
          <a:prstGeom prst="rect">
            <a:avLst/>
          </a:prstGeom>
        </p:spPr>
        <p:txBody>
          <a:bodyPr vert="horz" wrap="square" lIns="0" tIns="30544" rIns="0" bIns="0" rtlCol="0">
            <a:spAutoFit/>
          </a:bodyPr>
          <a:lstStyle/>
          <a:p>
            <a:pPr marL="163100" marR="0" lvl="0" indent="-152150" algn="l" defTabSz="829909" rtl="0" eaLnBrk="1" fontAlgn="auto" latinLnBrk="0" hangingPunct="1">
              <a:lnSpc>
                <a:spcPct val="100000"/>
              </a:lnSpc>
              <a:spcBef>
                <a:spcPts val="241"/>
              </a:spcBef>
              <a:spcAft>
                <a:spcPts val="0"/>
              </a:spcAft>
              <a:buClrTx/>
              <a:buSzTx/>
              <a:buFontTx/>
              <a:buChar char="●"/>
              <a:tabLst>
                <a:tab pos="163677" algn="l"/>
              </a:tabLst>
              <a:defRPr/>
            </a:pPr>
            <a:r>
              <a:rPr kumimoji="0" sz="1089" b="0" i="0" u="none" strike="noStrike" kern="1200" cap="none" spc="0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Cell</a:t>
            </a:r>
            <a:r>
              <a:rPr kumimoji="0" sz="1089" b="0" i="0" u="none" strike="noStrike" kern="1200" cap="none" spc="-18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survival</a:t>
            </a:r>
            <a:r>
              <a:rPr kumimoji="0" sz="1089" b="0" i="0" u="none" strike="noStrike" kern="1200" cap="none" spc="-14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tests</a:t>
            </a:r>
            <a:r>
              <a:rPr kumimoji="0" sz="1089" b="0" i="0" u="none" strike="noStrike" kern="1200" cap="none" spc="-14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0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1089" b="0" i="0" u="none" strike="noStrike" kern="1200" cap="none" spc="-18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0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2D</a:t>
            </a:r>
            <a:endParaRPr kumimoji="0" sz="108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3100" marR="289892" lvl="0" indent="-152150" algn="l" defTabSz="829909" rtl="0" eaLnBrk="1" fontAlgn="auto" latinLnBrk="0" hangingPunct="1">
              <a:lnSpc>
                <a:spcPts val="1543"/>
              </a:lnSpc>
              <a:spcBef>
                <a:spcPts val="9"/>
              </a:spcBef>
              <a:spcAft>
                <a:spcPts val="0"/>
              </a:spcAft>
              <a:buClrTx/>
              <a:buSzTx/>
              <a:buFontTx/>
              <a:buChar char="●"/>
              <a:tabLst>
                <a:tab pos="163677" algn="l"/>
              </a:tabLst>
              <a:defRPr/>
            </a:pPr>
            <a:r>
              <a:rPr kumimoji="0" sz="1089" b="0" i="0" u="none" strike="noStrike" kern="1200" cap="none" spc="0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Cell</a:t>
            </a:r>
            <a:r>
              <a:rPr kumimoji="0" sz="1089" b="0" i="0" u="none" strike="noStrike" kern="1200" cap="none" spc="-18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survival</a:t>
            </a:r>
            <a:r>
              <a:rPr kumimoji="0" sz="1089" b="0" i="0" u="none" strike="noStrike" kern="1200" cap="none" spc="-18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tests</a:t>
            </a:r>
            <a:r>
              <a:rPr kumimoji="0" sz="1089" b="0" i="0" u="none" strike="noStrike" kern="1200" cap="none" spc="-18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0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1089" b="0" i="0" u="none" strike="noStrike" kern="1200" cap="none" spc="-18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0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3D </a:t>
            </a:r>
            <a:r>
              <a:rPr kumimoji="0" sz="1089" b="0" i="0" u="none" strike="noStrike" kern="1200" cap="none" spc="-236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-9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scaffolds</a:t>
            </a:r>
            <a:endParaRPr kumimoji="0" sz="108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3100" marR="4611" lvl="0" indent="-152150" algn="l" defTabSz="829909" rtl="0" eaLnBrk="1" fontAlgn="auto" latinLnBrk="0" hangingPunct="1">
              <a:lnSpc>
                <a:spcPts val="1461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Char char="●"/>
              <a:tabLst>
                <a:tab pos="163677" algn="l"/>
              </a:tabLst>
              <a:defRPr/>
            </a:pP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Comparison between </a:t>
            </a:r>
            <a:r>
              <a:rPr kumimoji="0" sz="1089" b="0" i="0" u="none" strike="noStrike" kern="1200" cap="none" spc="0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-9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different Monte</a:t>
            </a:r>
            <a:r>
              <a:rPr kumimoji="0" sz="1089" b="0" i="0" u="none" strike="noStrike" kern="1200" cap="none" spc="-14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Carlo</a:t>
            </a:r>
            <a:r>
              <a:rPr kumimoji="0" sz="1089" b="0" i="0" u="none" strike="noStrike" kern="1200" cap="none" spc="-14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-9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codes</a:t>
            </a:r>
            <a:endParaRPr kumimoji="0" sz="108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3100" marR="189611" lvl="0" indent="-152150" algn="l" defTabSz="829909" rtl="0" eaLnBrk="1" fontAlgn="auto" latinLnBrk="0" hangingPunct="1">
              <a:lnSpc>
                <a:spcPts val="1543"/>
              </a:lnSpc>
              <a:spcBef>
                <a:spcPts val="18"/>
              </a:spcBef>
              <a:spcAft>
                <a:spcPts val="0"/>
              </a:spcAft>
              <a:buClrTx/>
              <a:buSzTx/>
              <a:buFontTx/>
              <a:buChar char="●"/>
              <a:tabLst>
                <a:tab pos="163677" algn="l"/>
              </a:tabLst>
              <a:defRPr/>
            </a:pP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Dose</a:t>
            </a:r>
            <a:r>
              <a:rPr kumimoji="0" sz="1089" b="0" i="0" u="none" strike="noStrike" kern="1200" cap="none" spc="-27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computation</a:t>
            </a:r>
            <a:r>
              <a:rPr kumimoji="0" sz="1089" b="0" i="0" u="none" strike="noStrike" kern="1200" cap="none" spc="-23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0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1089" b="0" i="0" u="none" strike="noStrike" kern="1200" cap="none" spc="-27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cell </a:t>
            </a:r>
            <a:r>
              <a:rPr kumimoji="0" sz="1089" b="0" i="0" u="none" strike="noStrike" kern="1200" cap="none" spc="-231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89" b="0" i="0" u="none" strike="noStrike" kern="1200" cap="none" spc="-5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cultures</a:t>
            </a:r>
            <a:endParaRPr kumimoji="0" sz="108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C0D8F057-65E8-8CC5-CD3B-48ACCD081C2E}"/>
              </a:ext>
            </a:extLst>
          </p:cNvPr>
          <p:cNvSpPr txBox="1"/>
          <p:nvPr/>
        </p:nvSpPr>
        <p:spPr>
          <a:xfrm>
            <a:off x="4128749" y="1843682"/>
            <a:ext cx="1511065" cy="883544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44658" marR="4611" lvl="0" indent="-133708" algn="l" defTabSz="829909" rtl="0" eaLnBrk="1" fontAlgn="auto" latinLnBrk="0" hangingPunct="1">
              <a:lnSpc>
                <a:spcPct val="1129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145234" algn="l"/>
              </a:tabLst>
              <a:defRPr/>
            </a:pPr>
            <a:r>
              <a:rPr kumimoji="0" sz="1271" b="1" i="0" u="none" strike="noStrike" kern="1200" cap="none" spc="-127" normalizeH="0" baseline="0" noProof="0" dirty="0">
                <a:ln>
                  <a:noFill/>
                </a:ln>
                <a:solidFill>
                  <a:srgbClr val="084F6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271" b="1" i="0" u="none" strike="noStrike" kern="1200" cap="none" spc="0" normalizeH="0" baseline="0" noProof="0" dirty="0">
                <a:ln>
                  <a:noFill/>
                </a:ln>
                <a:solidFill>
                  <a:srgbClr val="084F6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271" b="1" i="0" u="none" strike="noStrike" kern="1200" cap="none" spc="-23" normalizeH="0" baseline="0" noProof="0" dirty="0">
                <a:ln>
                  <a:noFill/>
                </a:ln>
                <a:solidFill>
                  <a:srgbClr val="084F6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ve</a:t>
            </a:r>
            <a:r>
              <a:rPr kumimoji="0" sz="1271" b="1" i="0" u="none" strike="noStrike" kern="1200" cap="none" spc="-9" normalizeH="0" baseline="0" noProof="0" dirty="0">
                <a:ln>
                  <a:noFill/>
                </a:ln>
                <a:solidFill>
                  <a:srgbClr val="084F6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271" b="1" i="0" u="none" strike="noStrike" kern="1200" cap="none" spc="-14" normalizeH="0" baseline="0" noProof="0" dirty="0">
                <a:ln>
                  <a:noFill/>
                </a:ln>
                <a:solidFill>
                  <a:srgbClr val="084F6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1271" b="1" i="0" u="none" strike="noStrike" kern="1200" cap="none" spc="0" normalizeH="0" baseline="0" noProof="0" dirty="0">
                <a:ln>
                  <a:noFill/>
                </a:ln>
                <a:solidFill>
                  <a:srgbClr val="084F6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fy</a:t>
            </a:r>
            <a:r>
              <a:rPr kumimoji="0" sz="1271" b="1" i="0" u="none" strike="noStrike" kern="1200" cap="none" spc="-18" normalizeH="0" baseline="0" noProof="0" dirty="0">
                <a:ln>
                  <a:noFill/>
                </a:ln>
                <a:solidFill>
                  <a:srgbClr val="084F6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71" b="1" i="0" u="none" strike="noStrike" kern="1200" cap="none" spc="-14" normalizeH="0" baseline="0" noProof="0" dirty="0">
                <a:ln>
                  <a:noFill/>
                </a:ln>
                <a:solidFill>
                  <a:srgbClr val="084F6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</a:t>
            </a:r>
            <a:r>
              <a:rPr kumimoji="0" sz="1271" b="1" i="0" u="none" strike="noStrike" kern="1200" cap="none" spc="0" normalizeH="0" baseline="0" noProof="0" dirty="0">
                <a:ln>
                  <a:noFill/>
                </a:ln>
                <a:solidFill>
                  <a:srgbClr val="084F6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271" b="1" i="0" u="none" strike="noStrike" kern="1200" cap="none" spc="-27" normalizeH="0" baseline="0" noProof="0" dirty="0">
                <a:ln>
                  <a:noFill/>
                </a:ln>
                <a:solidFill>
                  <a:srgbClr val="084F6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71" b="1" i="0" u="none" strike="noStrike" kern="1200" cap="none" spc="-18" normalizeH="0" baseline="0" noProof="0" dirty="0">
                <a:ln>
                  <a:noFill/>
                </a:ln>
                <a:solidFill>
                  <a:srgbClr val="084F6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271" b="1" i="0" u="none" strike="noStrike" kern="1200" cap="none" spc="-9" normalizeH="0" baseline="0" noProof="0" dirty="0">
                <a:ln>
                  <a:noFill/>
                </a:ln>
                <a:solidFill>
                  <a:srgbClr val="084F6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sz="1271" b="1" i="0" u="none" strike="noStrike" kern="1200" cap="none" spc="-14" normalizeH="0" baseline="0" noProof="0" dirty="0">
                <a:ln>
                  <a:noFill/>
                </a:ln>
                <a:solidFill>
                  <a:srgbClr val="084F6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</a:t>
            </a:r>
            <a:r>
              <a:rPr kumimoji="0" sz="1271" b="1" i="0" u="none" strike="noStrike" kern="1200" cap="none" spc="-23" normalizeH="0" baseline="0" noProof="0" dirty="0">
                <a:ln>
                  <a:noFill/>
                </a:ln>
                <a:solidFill>
                  <a:srgbClr val="084F6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</a:t>
            </a:r>
            <a:r>
              <a:rPr kumimoji="0" sz="1271" b="1" i="0" u="none" strike="noStrike" kern="1200" cap="none" spc="0" normalizeH="0" baseline="0" noProof="0" dirty="0">
                <a:ln>
                  <a:noFill/>
                </a:ln>
                <a:solidFill>
                  <a:srgbClr val="084F6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 </a:t>
            </a:r>
            <a:r>
              <a:rPr kumimoji="0" sz="1271" b="1" i="0" u="none" strike="noStrike" kern="1200" cap="none" spc="-23" normalizeH="0" baseline="0" noProof="0" dirty="0">
                <a:ln>
                  <a:noFill/>
                </a:ln>
                <a:solidFill>
                  <a:srgbClr val="084F6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targeting </a:t>
            </a:r>
            <a:r>
              <a:rPr kumimoji="0" sz="1271" b="1" i="0" u="none" strike="noStrike" kern="1200" cap="none" spc="-9" normalizeH="0" baseline="0" noProof="0" dirty="0">
                <a:ln>
                  <a:noFill/>
                </a:ln>
                <a:solidFill>
                  <a:srgbClr val="084F6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the </a:t>
            </a:r>
            <a:r>
              <a:rPr kumimoji="0" sz="1271" b="1" i="0" u="none" strike="noStrike" kern="1200" cap="none" spc="-5" normalizeH="0" baseline="0" noProof="0" dirty="0">
                <a:ln>
                  <a:noFill/>
                </a:ln>
                <a:solidFill>
                  <a:srgbClr val="084F6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71" b="1" i="0" u="none" strike="noStrike" kern="1200" cap="none" spc="-36" normalizeH="0" baseline="0" noProof="0" dirty="0">
                <a:ln>
                  <a:noFill/>
                </a:ln>
                <a:solidFill>
                  <a:srgbClr val="084F6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271" b="1" i="0" u="none" strike="noStrike" kern="1200" cap="none" spc="-18" normalizeH="0" baseline="0" noProof="0" dirty="0">
                <a:ln>
                  <a:noFill/>
                </a:ln>
                <a:solidFill>
                  <a:srgbClr val="084F6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271" b="1" i="0" u="none" strike="noStrike" kern="1200" cap="none" spc="-14" normalizeH="0" baseline="0" noProof="0" dirty="0">
                <a:ln>
                  <a:noFill/>
                </a:ln>
                <a:solidFill>
                  <a:srgbClr val="084F6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</a:t>
            </a:r>
            <a:r>
              <a:rPr kumimoji="0" sz="1271" b="1" i="0" u="none" strike="noStrike" kern="1200" cap="none" spc="-18" normalizeH="0" baseline="0" noProof="0" dirty="0">
                <a:ln>
                  <a:noFill/>
                </a:ln>
                <a:solidFill>
                  <a:srgbClr val="084F6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271" b="1" i="0" u="none" strike="noStrike" kern="1200" cap="none" spc="-14" normalizeH="0" baseline="0" noProof="0" dirty="0">
                <a:ln>
                  <a:noFill/>
                </a:ln>
                <a:solidFill>
                  <a:srgbClr val="084F6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ph</a:t>
            </a:r>
            <a:r>
              <a:rPr kumimoji="0" sz="1271" b="1" i="0" u="none" strike="noStrike" kern="1200" cap="none" spc="-18" normalizeH="0" baseline="0" noProof="0" dirty="0">
                <a:ln>
                  <a:noFill/>
                </a:ln>
                <a:solidFill>
                  <a:srgbClr val="084F6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271" b="1" i="0" u="none" strike="noStrike" kern="1200" cap="none" spc="-9" normalizeH="0" baseline="0" noProof="0" dirty="0">
                <a:ln>
                  <a:noFill/>
                </a:ln>
                <a:solidFill>
                  <a:srgbClr val="084F6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271" b="1" i="0" u="none" strike="noStrike" kern="1200" cap="none" spc="-27" normalizeH="0" baseline="0" noProof="0" dirty="0">
                <a:ln>
                  <a:noFill/>
                </a:ln>
                <a:solidFill>
                  <a:srgbClr val="084F6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</a:t>
            </a:r>
            <a:r>
              <a:rPr kumimoji="0" sz="1271" b="1" i="0" u="none" strike="noStrike" kern="1200" cap="none" spc="-18" normalizeH="0" baseline="0" noProof="0" dirty="0">
                <a:ln>
                  <a:noFill/>
                </a:ln>
                <a:solidFill>
                  <a:srgbClr val="084F6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271" b="1" i="0" u="none" strike="noStrike" kern="1200" cap="none" spc="-9" normalizeH="0" baseline="0" noProof="0" dirty="0">
                <a:ln>
                  <a:noFill/>
                </a:ln>
                <a:solidFill>
                  <a:srgbClr val="084F6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sz="1271" b="1" i="0" u="none" strike="noStrike" kern="1200" cap="none" spc="-23" normalizeH="0" baseline="0" noProof="0" dirty="0">
                <a:ln>
                  <a:noFill/>
                </a:ln>
                <a:solidFill>
                  <a:srgbClr val="084F6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271" b="1" i="0" u="none" strike="noStrike" kern="1200" cap="none" spc="-14" normalizeH="0" baseline="0" noProof="0" dirty="0">
                <a:ln>
                  <a:noFill/>
                </a:ln>
                <a:solidFill>
                  <a:srgbClr val="084F6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</a:t>
            </a:r>
            <a:r>
              <a:rPr kumimoji="0" sz="1271" b="1" i="0" u="none" strike="noStrike" kern="1200" cap="none" spc="-18" normalizeH="0" baseline="0" noProof="0" dirty="0">
                <a:ln>
                  <a:noFill/>
                </a:ln>
                <a:solidFill>
                  <a:srgbClr val="084F6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271" b="1" i="0" u="none" strike="noStrike" kern="1200" cap="none" spc="-14" normalizeH="0" baseline="0" noProof="0" dirty="0">
                <a:ln>
                  <a:noFill/>
                </a:ln>
                <a:solidFill>
                  <a:srgbClr val="084F6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1271" b="1" i="0" u="none" strike="noStrike" kern="1200" cap="none" spc="-18" normalizeH="0" baseline="0" noProof="0" dirty="0">
                <a:ln>
                  <a:noFill/>
                </a:ln>
                <a:solidFill>
                  <a:srgbClr val="084F6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</a:t>
            </a:r>
            <a:r>
              <a:rPr kumimoji="0" sz="1271" b="1" i="0" u="none" strike="noStrike" kern="1200" cap="none" spc="0" normalizeH="0" baseline="0" noProof="0" dirty="0">
                <a:ln>
                  <a:noFill/>
                </a:ln>
                <a:solidFill>
                  <a:srgbClr val="084F6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  </a:t>
            </a:r>
            <a:r>
              <a:rPr kumimoji="0" sz="1271" b="1" i="0" u="none" strike="noStrike" kern="1200" cap="none" spc="-18" normalizeH="0" baseline="0" noProof="0" dirty="0">
                <a:ln>
                  <a:noFill/>
                </a:ln>
                <a:solidFill>
                  <a:srgbClr val="084F6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molecule</a:t>
            </a:r>
            <a:endParaRPr kumimoji="0" sz="12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C135CBA3-E5C9-4A57-1C95-082207332E8D}"/>
              </a:ext>
            </a:extLst>
          </p:cNvPr>
          <p:cNvSpPr txBox="1"/>
          <p:nvPr/>
        </p:nvSpPr>
        <p:spPr>
          <a:xfrm>
            <a:off x="6353040" y="1843682"/>
            <a:ext cx="1923122" cy="662522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67711" marR="27664" lvl="0" indent="-133708" algn="l" defTabSz="829909" rtl="0" eaLnBrk="1" fontAlgn="auto" latinLnBrk="0" hangingPunct="1">
              <a:lnSpc>
                <a:spcPct val="1129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168287" algn="l"/>
              </a:tabLst>
              <a:defRPr/>
            </a:pPr>
            <a:r>
              <a:rPr kumimoji="0" sz="1271" b="1" i="0" u="none" strike="noStrike" kern="1200" cap="none" spc="-18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Explore </a:t>
            </a:r>
            <a:r>
              <a:rPr kumimoji="0" sz="1271" b="1" i="0" u="none" strike="noStrike" kern="1200" cap="none" spc="-14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possibility </a:t>
            </a:r>
            <a:r>
              <a:rPr kumimoji="0" sz="1271" b="1" i="0" u="none" strike="noStrike" kern="1200" cap="none" spc="-9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1271" b="1" i="0" u="none" strike="noStrike" kern="1200" cap="none" spc="-5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71" b="1" i="0" u="none" strike="noStrike" kern="1200" cap="none" spc="-14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usin</a:t>
            </a:r>
            <a:r>
              <a:rPr kumimoji="0" sz="1271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</a:t>
            </a:r>
            <a:r>
              <a:rPr kumimoji="0" sz="1271" b="1" i="0" u="none" strike="noStrike" kern="1200" cap="none" spc="-18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25" b="1" i="0" u="none" strike="noStrike" kern="1200" cap="none" spc="0" normalizeH="0" baseline="24691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111</a:t>
            </a:r>
            <a:r>
              <a:rPr kumimoji="0" sz="1271" b="1" i="0" u="none" strike="noStrike" kern="1200" cap="none" spc="-14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271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 </a:t>
            </a:r>
            <a:r>
              <a:rPr kumimoji="0" sz="1271" b="1" i="0" u="none" strike="noStrike" kern="1200" cap="none" spc="-27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71" b="0" i="0" u="none" strike="noStrike" kern="1200" cap="none" spc="-649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γ</a:t>
            </a:r>
            <a:r>
              <a:rPr kumimoji="0" sz="1271" b="0" i="0" u="none" strike="noStrike" kern="1200" cap="none" spc="-9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-</a:t>
            </a:r>
            <a:r>
              <a:rPr kumimoji="0" sz="1271" b="1" i="0" u="none" strike="noStrike" kern="1200" cap="none" spc="-23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271" b="1" i="0" u="none" strike="noStrike" kern="1200" cap="none" spc="-27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</a:t>
            </a:r>
            <a:r>
              <a:rPr kumimoji="0" sz="1271" b="1" i="0" u="none" strike="noStrike" kern="1200" cap="none" spc="-14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issi</a:t>
            </a:r>
            <a:r>
              <a:rPr kumimoji="0" sz="1271" b="1" i="0" u="none" strike="noStrike" kern="1200" cap="none" spc="-18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271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271" b="1" i="0" u="none" strike="noStrike" kern="1200" cap="none" spc="-23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71" b="1" i="0" u="none" strike="noStrike" kern="1200" cap="none" spc="-27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</a:t>
            </a:r>
            <a:r>
              <a:rPr kumimoji="0" sz="1271" b="1" i="0" u="none" strike="noStrike" kern="1200" cap="none" spc="-18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271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  </a:t>
            </a:r>
            <a:r>
              <a:rPr kumimoji="0" sz="1271" b="1" i="0" u="none" strike="noStrike" kern="1200" cap="none" spc="-18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SPECT</a:t>
            </a:r>
            <a:r>
              <a:rPr kumimoji="0" sz="1271" b="1" i="0" u="none" strike="noStrike" kern="1200" cap="none" spc="-32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71" b="1" i="0" u="none" strike="noStrike" kern="1200" cap="none" spc="-18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imaging</a:t>
            </a:r>
            <a:endParaRPr kumimoji="0" sz="12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B5C39B1C-AEB2-EDDD-D916-1C3A64DCBB36}"/>
              </a:ext>
            </a:extLst>
          </p:cNvPr>
          <p:cNvSpPr txBox="1"/>
          <p:nvPr/>
        </p:nvSpPr>
        <p:spPr>
          <a:xfrm>
            <a:off x="8735981" y="1843682"/>
            <a:ext cx="1664937" cy="441500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44658" marR="4611" lvl="0" indent="-133708" algn="l" defTabSz="829909" rtl="0" eaLnBrk="1" fontAlgn="auto" latinLnBrk="0" hangingPunct="1">
              <a:lnSpc>
                <a:spcPct val="1129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145234" algn="l"/>
              </a:tabLst>
              <a:defRPr/>
            </a:pPr>
            <a:r>
              <a:rPr kumimoji="0" sz="1271" b="1" i="0" u="none" strike="noStrike" kern="1200" cap="none" spc="-27" normalizeH="0" baseline="0" noProof="0" dirty="0">
                <a:ln>
                  <a:noFill/>
                </a:ln>
                <a:solidFill>
                  <a:srgbClr val="78206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Validate </a:t>
            </a:r>
            <a:r>
              <a:rPr kumimoji="0" sz="1271" b="1" i="0" u="none" strike="noStrike" kern="1200" cap="none" spc="-9" normalizeH="0" baseline="0" noProof="0" dirty="0">
                <a:ln>
                  <a:noFill/>
                </a:ln>
                <a:solidFill>
                  <a:srgbClr val="78206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1271" b="1" i="0" u="none" strike="noStrike" kern="1200" cap="none" spc="-5" normalizeH="0" baseline="0" noProof="0" dirty="0">
                <a:ln>
                  <a:noFill/>
                </a:ln>
                <a:solidFill>
                  <a:srgbClr val="78206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71" b="1" i="0" u="none" strike="noStrike" kern="1200" cap="none" spc="-36" normalizeH="0" baseline="0" noProof="0" dirty="0">
                <a:ln>
                  <a:noFill/>
                </a:ln>
                <a:solidFill>
                  <a:srgbClr val="78206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271" b="1" i="0" u="none" strike="noStrike" kern="1200" cap="none" spc="-18" normalizeH="0" baseline="0" noProof="0" dirty="0">
                <a:ln>
                  <a:noFill/>
                </a:ln>
                <a:solidFill>
                  <a:srgbClr val="78206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271" b="1" i="0" u="none" strike="noStrike" kern="1200" cap="none" spc="-14" normalizeH="0" baseline="0" noProof="0" dirty="0">
                <a:ln>
                  <a:noFill/>
                </a:ln>
                <a:solidFill>
                  <a:srgbClr val="78206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</a:t>
            </a:r>
            <a:r>
              <a:rPr kumimoji="0" sz="1271" b="1" i="0" u="none" strike="noStrike" kern="1200" cap="none" spc="-18" normalizeH="0" baseline="0" noProof="0" dirty="0">
                <a:ln>
                  <a:noFill/>
                </a:ln>
                <a:solidFill>
                  <a:srgbClr val="78206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ot</a:t>
            </a:r>
            <a:r>
              <a:rPr kumimoji="0" sz="1271" b="1" i="0" u="none" strike="noStrike" kern="1200" cap="none" spc="-14" normalizeH="0" baseline="0" noProof="0" dirty="0">
                <a:ln>
                  <a:noFill/>
                </a:ln>
                <a:solidFill>
                  <a:srgbClr val="78206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1271" b="1" i="0" u="none" strike="noStrike" kern="1200" cap="none" spc="-23" normalizeH="0" baseline="0" noProof="0" dirty="0">
                <a:ln>
                  <a:noFill/>
                </a:ln>
                <a:solidFill>
                  <a:srgbClr val="78206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271" b="1" i="0" u="none" strike="noStrike" kern="1200" cap="none" spc="-36" normalizeH="0" baseline="0" noProof="0" dirty="0">
                <a:ln>
                  <a:noFill/>
                </a:ln>
                <a:solidFill>
                  <a:srgbClr val="78206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271" b="1" i="0" u="none" strike="noStrike" kern="1200" cap="none" spc="-18" normalizeH="0" baseline="0" noProof="0" dirty="0">
                <a:ln>
                  <a:noFill/>
                </a:ln>
                <a:solidFill>
                  <a:srgbClr val="78206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271" b="1" i="0" u="none" strike="noStrike" kern="1200" cap="none" spc="-14" normalizeH="0" baseline="0" noProof="0" dirty="0">
                <a:ln>
                  <a:noFill/>
                </a:ln>
                <a:solidFill>
                  <a:srgbClr val="78206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1271" b="1" i="0" u="none" strike="noStrike" kern="1200" cap="none" spc="-23" normalizeH="0" baseline="0" noProof="0" dirty="0">
                <a:ln>
                  <a:noFill/>
                </a:ln>
                <a:solidFill>
                  <a:srgbClr val="78206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271" b="1" i="0" u="none" strike="noStrike" kern="1200" cap="none" spc="-14" normalizeH="0" baseline="0" noProof="0" dirty="0">
                <a:ln>
                  <a:noFill/>
                </a:ln>
                <a:solidFill>
                  <a:srgbClr val="78206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</a:t>
            </a:r>
            <a:r>
              <a:rPr kumimoji="0" sz="1271" b="1" i="0" u="none" strike="noStrike" kern="1200" cap="none" spc="-18" normalizeH="0" baseline="0" noProof="0" dirty="0">
                <a:ln>
                  <a:noFill/>
                </a:ln>
                <a:solidFill>
                  <a:srgbClr val="78206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271" b="1" i="0" u="none" strike="noStrike" kern="1200" cap="none" spc="-14" normalizeH="0" baseline="0" noProof="0" dirty="0">
                <a:ln>
                  <a:noFill/>
                </a:ln>
                <a:solidFill>
                  <a:srgbClr val="78206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1271" b="1" i="0" u="none" strike="noStrike" kern="1200" cap="none" spc="0" normalizeH="0" baseline="0" noProof="0" dirty="0">
                <a:ln>
                  <a:noFill/>
                </a:ln>
                <a:solidFill>
                  <a:srgbClr val="78206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sz="1271" b="1" i="0" u="none" strike="noStrike" kern="1200" cap="none" spc="-18" normalizeH="0" baseline="0" noProof="0" dirty="0">
                <a:ln>
                  <a:noFill/>
                </a:ln>
                <a:solidFill>
                  <a:srgbClr val="78206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71" b="1" i="0" u="none" strike="noStrike" kern="1200" cap="none" spc="-32" normalizeH="0" baseline="0" noProof="0" dirty="0">
                <a:ln>
                  <a:noFill/>
                </a:ln>
                <a:solidFill>
                  <a:srgbClr val="78206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271" b="1" i="0" u="none" strike="noStrike" kern="1200" cap="none" spc="-9" normalizeH="0" baseline="0" noProof="0" dirty="0">
                <a:ln>
                  <a:noFill/>
                </a:ln>
                <a:solidFill>
                  <a:srgbClr val="78206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</a:t>
            </a:r>
            <a:r>
              <a:rPr kumimoji="0" sz="1271" b="1" i="0" u="none" strike="noStrike" kern="1200" cap="none" spc="-27" normalizeH="0" baseline="0" noProof="0" dirty="0">
                <a:ln>
                  <a:noFill/>
                </a:ln>
                <a:solidFill>
                  <a:srgbClr val="78206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</a:t>
            </a:r>
            <a:r>
              <a:rPr kumimoji="0" sz="1271" b="1" i="0" u="none" strike="noStrike" kern="1200" cap="none" spc="-23" normalizeH="0" baseline="0" noProof="0" dirty="0">
                <a:ln>
                  <a:noFill/>
                </a:ln>
                <a:solidFill>
                  <a:srgbClr val="78206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271" b="1" i="0" u="none" strike="noStrike" kern="1200" cap="none" spc="-9" normalizeH="0" baseline="0" noProof="0" dirty="0">
                <a:ln>
                  <a:noFill/>
                </a:ln>
                <a:solidFill>
                  <a:srgbClr val="78206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sz="1271" b="1" i="0" u="none" strike="noStrike" kern="1200" cap="none" spc="0" normalizeH="0" baseline="0" noProof="0" dirty="0">
                <a:ln>
                  <a:noFill/>
                </a:ln>
                <a:solidFill>
                  <a:srgbClr val="78206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endParaRPr kumimoji="0" sz="12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75D62863-3153-F2EF-48A7-C810158C745A}"/>
              </a:ext>
            </a:extLst>
          </p:cNvPr>
          <p:cNvSpPr/>
          <p:nvPr/>
        </p:nvSpPr>
        <p:spPr>
          <a:xfrm>
            <a:off x="1358794" y="1460936"/>
            <a:ext cx="9474413" cy="576"/>
          </a:xfrm>
          <a:custGeom>
            <a:avLst/>
            <a:gdLst/>
            <a:ahLst/>
            <a:cxnLst/>
            <a:rect l="l" t="t" r="r" b="b"/>
            <a:pathLst>
              <a:path w="10439400" h="634">
                <a:moveTo>
                  <a:pt x="0" y="0"/>
                </a:moveTo>
                <a:lnTo>
                  <a:pt x="10439400" y="409"/>
                </a:lnTo>
              </a:path>
            </a:pathLst>
          </a:custGeom>
          <a:ln w="16323">
            <a:solidFill>
              <a:srgbClr val="00446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E32A2A1B-0C38-80BE-9C1F-8E7C430CB37D}"/>
              </a:ext>
            </a:extLst>
          </p:cNvPr>
          <p:cNvSpPr txBox="1"/>
          <p:nvPr/>
        </p:nvSpPr>
        <p:spPr>
          <a:xfrm>
            <a:off x="1414606" y="1300312"/>
            <a:ext cx="2275242" cy="1213753"/>
          </a:xfrm>
          <a:prstGeom prst="rect">
            <a:avLst/>
          </a:prstGeom>
        </p:spPr>
        <p:txBody>
          <a:bodyPr vert="horz" wrap="square" lIns="0" tIns="178077" rIns="0" bIns="0" rtlCol="0">
            <a:spAutoFit/>
          </a:bodyPr>
          <a:lstStyle/>
          <a:p>
            <a:pPr marL="11527" marR="0" lvl="0" indent="0" algn="l" defTabSz="829909" rtl="0" eaLnBrk="1" fontAlgn="auto" latinLnBrk="0" hangingPunct="1">
              <a:lnSpc>
                <a:spcPct val="100000"/>
              </a:lnSpc>
              <a:spcBef>
                <a:spcPts val="140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6" b="1" i="0" u="none" strike="noStrike" kern="1200" cap="none" spc="-23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AIMS</a:t>
            </a:r>
            <a:r>
              <a:rPr kumimoji="0" sz="1906" b="1" i="0" u="none" strike="noStrike" kern="1200" cap="none" spc="-5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6" b="1" i="0" u="none" strike="noStrike" kern="1200" cap="none" spc="-14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1906" b="1" i="0" u="none" strike="noStrike" kern="1200" cap="none" spc="-41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6" b="1" i="0" u="none" strike="noStrike" kern="1200" cap="none" spc="-14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1906" b="1" i="0" u="none" strike="noStrike" kern="1200" cap="none" spc="-5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6" b="1" i="0" u="none" strike="noStrike" kern="1200" cap="none" spc="-23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project:</a:t>
            </a:r>
            <a:endParaRPr kumimoji="0" sz="190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81823" marR="4611" lvl="0" indent="-133708" algn="l" defTabSz="829909" rtl="0" eaLnBrk="1" fontAlgn="auto" latinLnBrk="0" hangingPunct="1">
              <a:lnSpc>
                <a:spcPct val="112900"/>
              </a:lnSpc>
              <a:spcBef>
                <a:spcPts val="676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82400" algn="l"/>
              </a:tabLst>
              <a:defRPr/>
            </a:pPr>
            <a:r>
              <a:rPr kumimoji="0" sz="1271" b="1" i="0" u="none" strike="noStrike" kern="1200" cap="none" spc="-127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271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271" b="1" i="0" u="none" strike="noStrike" kern="1200" cap="none" spc="-23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71" b="1" i="0" u="none" strike="noStrike" kern="1200" cap="none" spc="-14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1271" b="1" i="0" u="none" strike="noStrike" kern="1200" cap="none" spc="-23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271" b="1" i="0" u="none" strike="noStrike" kern="1200" cap="none" spc="-14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sig</a:t>
            </a:r>
            <a:r>
              <a:rPr kumimoji="0" sz="1271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271" b="1" i="0" u="none" strike="noStrike" kern="1200" cap="none" spc="-18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</a:t>
            </a:r>
            <a:r>
              <a:rPr kumimoji="0" sz="1271" b="1" i="0" u="none" strike="noStrike" kern="1200" cap="none" spc="-14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1271" b="1" i="0" u="none" strike="noStrike" kern="1200" cap="none" spc="-32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</a:t>
            </a:r>
            <a:r>
              <a:rPr kumimoji="0" sz="1271" b="1" i="0" u="none" strike="noStrike" kern="1200" cap="none" spc="-18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271" b="1" i="0" u="none" strike="noStrike" kern="1200" cap="none" spc="-14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271" b="1" i="0" u="none" strike="noStrike" kern="1200" cap="none" spc="-9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sz="1271" b="1" i="0" u="none" strike="noStrike" kern="1200" cap="none" spc="-23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271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1271" b="1" i="0" u="none" strike="noStrike" kern="1200" cap="none" spc="-18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71" b="1" i="0" u="none" strike="noStrike" kern="1200" cap="none" spc="-27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</a:t>
            </a:r>
            <a:r>
              <a:rPr kumimoji="0" sz="1271" b="1" i="0" u="none" strike="noStrike" kern="1200" cap="none" spc="-14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thod</a:t>
            </a:r>
            <a:r>
              <a:rPr kumimoji="0" sz="1271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  </a:t>
            </a:r>
            <a:r>
              <a:rPr kumimoji="0" sz="1271" b="1" i="0" u="none" strike="noStrike" kern="1200" cap="none" spc="-18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</a:t>
            </a:r>
            <a:r>
              <a:rPr kumimoji="0" sz="1271" b="1" i="0" u="none" strike="noStrike" kern="1200" cap="none" spc="-32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71" b="1" i="0" u="none" strike="noStrike" kern="1200" cap="none" spc="-14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reducing</a:t>
            </a:r>
            <a:r>
              <a:rPr kumimoji="0" sz="1271" b="1" i="0" u="none" strike="noStrike" kern="1200" cap="none" spc="-32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71" b="1" i="0" u="none" strike="noStrike" kern="1200" cap="none" spc="-9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1271" b="1" i="0" u="none" strike="noStrike" kern="1200" cap="none" spc="-45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71" b="1" i="0" u="none" strike="noStrike" kern="1200" cap="none" spc="-14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number</a:t>
            </a:r>
            <a:r>
              <a:rPr kumimoji="0" sz="1271" b="1" i="0" u="none" strike="noStrike" kern="1200" cap="none" spc="-32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71" b="1" i="0" u="none" strike="noStrike" kern="1200" cap="none" spc="-9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1271" b="1" i="0" u="none" strike="noStrike" kern="1200" cap="none" spc="-27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71" b="1" i="0" u="none" strike="noStrike" kern="1200" cap="none" spc="-9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in- </a:t>
            </a:r>
            <a:r>
              <a:rPr kumimoji="0" sz="1271" b="1" i="0" u="none" strike="noStrike" kern="1200" cap="none" spc="-272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71" b="1" i="0" u="none" strike="noStrike" kern="1200" cap="none" spc="-14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vivo</a:t>
            </a:r>
            <a:r>
              <a:rPr kumimoji="0" sz="1271" b="1" i="0" u="none" strike="noStrike" kern="1200" cap="none" spc="-27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71" b="1" i="0" u="none" strike="noStrike" kern="1200" cap="none" spc="-23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experiments</a:t>
            </a:r>
            <a:endParaRPr kumimoji="0" sz="12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DE1ADB28-338E-E384-5BFA-C81BF81B1613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27-09-2024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628E4333-062E-180E-EE24-547B153596A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Life Sciences in CSN5</a:t>
            </a:r>
          </a:p>
        </p:txBody>
      </p:sp>
    </p:spTree>
    <p:extLst>
      <p:ext uri="{BB962C8B-B14F-4D97-AF65-F5344CB8AC3E}">
        <p14:creationId xmlns:p14="http://schemas.microsoft.com/office/powerpoint/2010/main" val="1055807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33F97-C389-0515-DC87-727864E1D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B6B1C-4F33-1E48-4555-77B6698A8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D7148-7451-3A51-28DA-6D1E9CE65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9F119-FFE1-C622-ECCB-4D44D0015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D9D90F4-298B-68AD-B93D-98755CFE2833}"/>
              </a:ext>
            </a:extLst>
          </p:cNvPr>
          <p:cNvSpPr txBox="1">
            <a:spLocks/>
          </p:cNvSpPr>
          <p:nvPr/>
        </p:nvSpPr>
        <p:spPr>
          <a:xfrm>
            <a:off x="1248334" y="1870073"/>
            <a:ext cx="10339063" cy="4851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T" b="1" dirty="0">
                <a:solidFill>
                  <a:srgbClr val="7030A0"/>
                </a:solidFill>
              </a:rPr>
              <a:t>Medical Detectors</a:t>
            </a:r>
          </a:p>
          <a:p>
            <a:pPr marL="0" indent="0">
              <a:buNone/>
            </a:pPr>
            <a:endParaRPr lang="en-IT" b="1" dirty="0">
              <a:solidFill>
                <a:srgbClr val="7030A0"/>
              </a:solidFill>
            </a:endParaRPr>
          </a:p>
          <a:p>
            <a:r>
              <a:rPr lang="en-IT" dirty="0">
                <a:solidFill>
                  <a:srgbClr val="7030A0"/>
                </a:solidFill>
              </a:rPr>
              <a:t>TIMEPIX4* -  </a:t>
            </a:r>
            <a:r>
              <a:rPr lang="en-IT" i="1" dirty="0">
                <a:solidFill>
                  <a:srgbClr val="7030A0"/>
                </a:solidFill>
              </a:rPr>
              <a:t>Sensors for advanced dosimetry</a:t>
            </a:r>
          </a:p>
          <a:p>
            <a:endParaRPr lang="en-IT" i="1" dirty="0">
              <a:solidFill>
                <a:srgbClr val="7030A0"/>
              </a:solidFill>
            </a:endParaRPr>
          </a:p>
          <a:p>
            <a:r>
              <a:rPr lang="en-IT" dirty="0">
                <a:solidFill>
                  <a:srgbClr val="7030A0"/>
                </a:solidFill>
              </a:rPr>
              <a:t>PROVIDE*  - </a:t>
            </a:r>
            <a:r>
              <a:rPr lang="en-IT" i="1" dirty="0">
                <a:solidFill>
                  <a:srgbClr val="7030A0"/>
                </a:solidFill>
              </a:rPr>
              <a:t>Perovskite det. </a:t>
            </a:r>
            <a:r>
              <a:rPr lang="en-GB" i="1" dirty="0">
                <a:solidFill>
                  <a:srgbClr val="7030A0"/>
                </a:solidFill>
              </a:rPr>
              <a:t>A</a:t>
            </a:r>
            <a:r>
              <a:rPr lang="en-IT" i="1" dirty="0">
                <a:solidFill>
                  <a:srgbClr val="7030A0"/>
                </a:solidFill>
              </a:rPr>
              <a:t>pplications in dosimetry</a:t>
            </a:r>
          </a:p>
          <a:p>
            <a:endParaRPr lang="en-IT" i="1" dirty="0">
              <a:solidFill>
                <a:srgbClr val="7030A0"/>
              </a:solidFill>
            </a:endParaRPr>
          </a:p>
          <a:p>
            <a:r>
              <a:rPr lang="en-IT" dirty="0">
                <a:solidFill>
                  <a:srgbClr val="7030A0"/>
                </a:solidFill>
              </a:rPr>
              <a:t>SHINE- </a:t>
            </a:r>
            <a:r>
              <a:rPr lang="en-IT" i="1" dirty="0">
                <a:solidFill>
                  <a:srgbClr val="7030A0"/>
                </a:solidFill>
              </a:rPr>
              <a:t>3D printable detectors</a:t>
            </a:r>
          </a:p>
          <a:p>
            <a:endParaRPr lang="en-IT" i="1" dirty="0">
              <a:solidFill>
                <a:srgbClr val="7030A0"/>
              </a:solidFill>
            </a:endParaRPr>
          </a:p>
          <a:p>
            <a:r>
              <a:rPr lang="en-IT" i="1" dirty="0">
                <a:solidFill>
                  <a:srgbClr val="7030A0"/>
                </a:solidFill>
              </a:rPr>
              <a:t>RIPTIDE – Neutron detector</a:t>
            </a:r>
          </a:p>
          <a:p>
            <a:endParaRPr lang="en-IT" dirty="0"/>
          </a:p>
          <a:p>
            <a:endParaRPr lang="en-IT" dirty="0"/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74767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FC355-CABF-3180-9E8A-0D69E0F42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20">
            <a:extLst>
              <a:ext uri="{FF2B5EF4-FFF2-40B4-BE49-F238E27FC236}">
                <a16:creationId xmlns:a16="http://schemas.microsoft.com/office/drawing/2014/main" id="{9114D210-9CF5-37E4-A170-92D05B90EFF0}"/>
              </a:ext>
            </a:extLst>
          </p:cNvPr>
          <p:cNvSpPr/>
          <p:nvPr/>
        </p:nvSpPr>
        <p:spPr>
          <a:xfrm>
            <a:off x="6613218" y="1621828"/>
            <a:ext cx="5491233" cy="5124411"/>
          </a:xfrm>
          <a:prstGeom prst="rect">
            <a:avLst/>
          </a:prstGeom>
          <a:solidFill>
            <a:schemeClr val="bg1">
              <a:lumMod val="9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B19C2801-7746-C929-AF21-FD939CB071C7}"/>
              </a:ext>
            </a:extLst>
          </p:cNvPr>
          <p:cNvSpPr/>
          <p:nvPr/>
        </p:nvSpPr>
        <p:spPr>
          <a:xfrm>
            <a:off x="87549" y="1731523"/>
            <a:ext cx="6478621" cy="2013626"/>
          </a:xfrm>
          <a:prstGeom prst="rect">
            <a:avLst/>
          </a:prstGeom>
          <a:solidFill>
            <a:schemeClr val="accent4">
              <a:lumMod val="20000"/>
              <a:lumOff val="80000"/>
              <a:alpha val="47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8C0F753-6C07-2DA7-DEAD-6E6AD0FDF05B}"/>
              </a:ext>
            </a:extLst>
          </p:cNvPr>
          <p:cNvSpPr txBox="1"/>
          <p:nvPr/>
        </p:nvSpPr>
        <p:spPr>
          <a:xfrm>
            <a:off x="1641643" y="59606"/>
            <a:ext cx="98490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PROVIDE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-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it-IT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P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e</a:t>
            </a:r>
            <a:r>
              <a:rPr kumimoji="0" lang="it-IT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ROV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sk</a:t>
            </a:r>
            <a:r>
              <a:rPr kumimoji="0" lang="it-IT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I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te</a:t>
            </a:r>
            <a:r>
              <a:rPr kumimoji="0" lang="it-IT" sz="2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  </a:t>
            </a:r>
            <a:r>
              <a:rPr kumimoji="0" lang="it-IT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DE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tectors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for innovative strategies in 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radiation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therapy and 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diagnostics</a:t>
            </a:r>
            <a:endParaRPr kumimoji="0" lang="it-IT" sz="2000" b="0" i="0" u="sng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226F49D-8733-DB88-DBF0-E86DBA7CB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769" y="4623558"/>
            <a:ext cx="2469094" cy="19082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ACFEB50-632C-E639-4048-97046BAEE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606"/>
            <a:ext cx="1768370" cy="1598436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AAB97AFF-37FA-3E86-AAC3-55F9A2D082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61"/>
          <a:stretch/>
        </p:blipFill>
        <p:spPr bwMode="auto">
          <a:xfrm>
            <a:off x="6806733" y="1910688"/>
            <a:ext cx="1339311" cy="193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E2D79D2-E73F-2F79-8B29-65C8060566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8453" y="2311783"/>
            <a:ext cx="3482458" cy="1615014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63C2580-41B0-E266-D226-E5615AC69207}"/>
              </a:ext>
            </a:extLst>
          </p:cNvPr>
          <p:cNvSpPr txBox="1"/>
          <p:nvPr/>
        </p:nvSpPr>
        <p:spPr>
          <a:xfrm>
            <a:off x="276443" y="3841523"/>
            <a:ext cx="614788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PROJECT GOALS: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1-Optimize perovskite detectors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  <a:sym typeface="Wingdings" panose="05000000000000000000" pitchFamily="2" charset="2"/>
              </a:rPr>
              <a:t> 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eometry-planar electrode in resistive configuration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  <a:sym typeface="Wingdings" panose="05000000000000000000" pitchFamily="2" charset="2"/>
              </a:rPr>
              <a:t>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Time resolution: first thin-film perovskite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schottky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diode detectors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  <a:sym typeface="Wingdings" panose="05000000000000000000" pitchFamily="2" charset="2"/>
              </a:rPr>
              <a:t>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First single-event detectors based on perovskite films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  <a:sym typeface="Wingdings" panose="05000000000000000000" pitchFamily="2" charset="2"/>
              </a:rPr>
              <a:t>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First matrices of pixelated detectors 2D/3D mapping dose distributions.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2-Explore novel functionalities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  <a:sym typeface="Wingdings" panose="05000000000000000000" pitchFamily="2" charset="2"/>
              </a:rPr>
              <a:t>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flash radiotherapy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  <a:sym typeface="Wingdings" panose="05000000000000000000" pitchFamily="2" charset="2"/>
              </a:rPr>
              <a:t>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 flexible in-vivo and transmission modalities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  <a:sym typeface="Wingdings" panose="05000000000000000000" pitchFamily="2" charset="2"/>
              </a:rPr>
              <a:t>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Advanced imaging for X-ray diagnostics.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3-Investigate long-term stability and durability of Halide Perovskite detectors under prolonged radiation exposure  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66ACCFB-0846-AB37-7A86-EB70A88BCED8}"/>
              </a:ext>
            </a:extLst>
          </p:cNvPr>
          <p:cNvSpPr txBox="1"/>
          <p:nvPr/>
        </p:nvSpPr>
        <p:spPr>
          <a:xfrm>
            <a:off x="1768370" y="1874300"/>
            <a:ext cx="3792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ABX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3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PEROVSKITI: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Booming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material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with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notable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PROs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  <a:sym typeface="Wingdings" panose="05000000000000000000" pitchFamily="2" charset="2"/>
              </a:rPr>
              <a:t>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High eff. low noise. High sensitivity.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  <a:sym typeface="Wingdings" panose="05000000000000000000" pitchFamily="2" charset="2"/>
              </a:rPr>
              <a:t>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Developm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. driven by solar panels business.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  <a:sym typeface="Wingdings" panose="05000000000000000000" pitchFamily="2" charset="2"/>
              </a:rPr>
              <a:t>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Low cost, easy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manufactoring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, direct electrodes deposition. 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F6FEFF1A-6EA7-4BD0-7A2B-8AF1B0ACA5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43" y="1874300"/>
            <a:ext cx="1629420" cy="167997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41E7483-E219-799F-484A-07538FDFD873}"/>
              </a:ext>
            </a:extLst>
          </p:cNvPr>
          <p:cNvSpPr txBox="1"/>
          <p:nvPr/>
        </p:nvSpPr>
        <p:spPr>
          <a:xfrm>
            <a:off x="8246991" y="1440273"/>
            <a:ext cx="3685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STATE OF THE ART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Knowledge n Expertise with 3+ CSN5 projects. PEROV, PERO2, ANEMONE.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86DFF74-55DC-7C0C-A5D6-414A934CE075}"/>
              </a:ext>
            </a:extLst>
          </p:cNvPr>
          <p:cNvSpPr txBox="1"/>
          <p:nvPr/>
        </p:nvSpPr>
        <p:spPr>
          <a:xfrm>
            <a:off x="3779800" y="698499"/>
            <a:ext cx="5719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Durata proposta 3 anni - Area di ric.  Rivelatori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Responsabile nazionale: Mara Bruzzi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 INFN-FI Unità partecipanti BO – FI – LE - PI - TIFPA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B73A8BE-848C-86F5-04FC-50C870C033DC}"/>
              </a:ext>
            </a:extLst>
          </p:cNvPr>
          <p:cNvSpPr txBox="1"/>
          <p:nvPr/>
        </p:nvSpPr>
        <p:spPr>
          <a:xfrm>
            <a:off x="6741268" y="3926797"/>
            <a:ext cx="5174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Bruzzi et al. (19): Perovskite film CsPbBr</a:t>
            </a:r>
            <a:r>
              <a:rPr kumimoji="0" lang="it-IT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3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1um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thick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L = 10um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Test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beam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at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 Pisa Hospital LINAC 9 MeV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Electrons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Flash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Therapy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EDA5FA0-FEE3-B416-351A-DC10EB77480C}"/>
              </a:ext>
            </a:extLst>
          </p:cNvPr>
          <p:cNvSpPr txBox="1"/>
          <p:nvPr/>
        </p:nvSpPr>
        <p:spPr>
          <a:xfrm>
            <a:off x="9359863" y="4959172"/>
            <a:ext cx="2512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Trento PTC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linearity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tests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with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70-228MeV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Protons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: Bruzzi et al. Front.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Phys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. 2023, 11, 51.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6-point Star 2">
            <a:extLst>
              <a:ext uri="{FF2B5EF4-FFF2-40B4-BE49-F238E27FC236}">
                <a16:creationId xmlns:a16="http://schemas.microsoft.com/office/drawing/2014/main" id="{2829B53C-C359-270F-072A-A91282E5BB1A}"/>
              </a:ext>
            </a:extLst>
          </p:cNvPr>
          <p:cNvSpPr/>
          <p:nvPr/>
        </p:nvSpPr>
        <p:spPr>
          <a:xfrm rot="1404690">
            <a:off x="10954037" y="93049"/>
            <a:ext cx="1120226" cy="784704"/>
          </a:xfrm>
          <a:prstGeom prst="star6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698E8-AD39-E8FE-8448-E296D9D3D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27-09-2024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8EFF5B0-85EE-2720-38FD-220961915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Life Sciences in CSN5</a:t>
            </a:r>
          </a:p>
        </p:txBody>
      </p:sp>
    </p:spTree>
    <p:extLst>
      <p:ext uri="{BB962C8B-B14F-4D97-AF65-F5344CB8AC3E}">
        <p14:creationId xmlns:p14="http://schemas.microsoft.com/office/powerpoint/2010/main" val="887485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C57D-8100-DCC4-ABCD-2C606212E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404E0-99E3-A0F2-A54F-52F4F24123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60DD8-B722-6C67-0BFE-9081A28DB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15223-11F9-AC95-F2C8-A4E7205B6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6FD5CF3-8133-D9A5-D1F1-799F3A9ACCDB}"/>
              </a:ext>
            </a:extLst>
          </p:cNvPr>
          <p:cNvSpPr txBox="1">
            <a:spLocks/>
          </p:cNvSpPr>
          <p:nvPr/>
        </p:nvSpPr>
        <p:spPr>
          <a:xfrm>
            <a:off x="1796351" y="2169458"/>
            <a:ext cx="6357049" cy="1615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T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Medical Accelerators</a:t>
            </a:r>
          </a:p>
          <a:p>
            <a:pPr marL="0" indent="0">
              <a:buNone/>
            </a:pPr>
            <a:endParaRPr lang="en-IT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IT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SIG (Call) – Superconducting Ion Gantry </a:t>
            </a:r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68932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257BF3E-603E-27B2-87B4-3299E73F9567}"/>
              </a:ext>
            </a:extLst>
          </p:cNvPr>
          <p:cNvSpPr txBox="1"/>
          <p:nvPr/>
        </p:nvSpPr>
        <p:spPr>
          <a:xfrm>
            <a:off x="469983" y="1572169"/>
            <a:ext cx="7744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G</a:t>
            </a:r>
            <a:r>
              <a:rPr lang="en-US" sz="2800" dirty="0">
                <a:latin typeface="Georgia" panose="02040502050405020303" pitchFamily="18" charset="0"/>
                <a:cs typeface="Times New Roman" panose="02020603050405020304" pitchFamily="18" charset="0"/>
              </a:rPr>
              <a:t>antry key features and technologies</a:t>
            </a:r>
            <a:endParaRPr lang="en-US" sz="2800" dirty="0">
              <a:latin typeface="Georgia" panose="02040502050405020303" pitchFamily="18" charset="0"/>
            </a:endParaRPr>
          </a:p>
        </p:txBody>
      </p:sp>
      <p:pic>
        <p:nvPicPr>
          <p:cNvPr id="3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DDA33A2-384D-0C6F-50CE-6F45200660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5573" r="4079" b="6298"/>
          <a:stretch/>
        </p:blipFill>
        <p:spPr>
          <a:xfrm>
            <a:off x="10823076" y="169200"/>
            <a:ext cx="1212176" cy="9201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F74485-8CBE-5ACD-2DA3-861506E125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538" y="2511855"/>
            <a:ext cx="6317672" cy="3507319"/>
          </a:xfrm>
          <a:prstGeom prst="rect">
            <a:avLst/>
          </a:prstGeom>
        </p:spPr>
      </p:pic>
      <p:sp>
        <p:nvSpPr>
          <p:cNvPr id="8" name="Segnaposto contenuto 10">
            <a:extLst>
              <a:ext uri="{FF2B5EF4-FFF2-40B4-BE49-F238E27FC236}">
                <a16:creationId xmlns:a16="http://schemas.microsoft.com/office/drawing/2014/main" id="{33DFCC6D-7AFC-D724-656F-68ED12A74362}"/>
              </a:ext>
            </a:extLst>
          </p:cNvPr>
          <p:cNvSpPr txBox="1">
            <a:spLocks/>
          </p:cNvSpPr>
          <p:nvPr/>
        </p:nvSpPr>
        <p:spPr>
          <a:xfrm>
            <a:off x="379953" y="2132033"/>
            <a:ext cx="5574723" cy="40444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5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dirty="0">
                <a:latin typeface="Georgia" panose="02040502050405020303" pitchFamily="18" charset="0"/>
              </a:rPr>
              <a:t>Particles up to a rigidity of 6.6 Tm (430 MeV/u carbon ions), 14 m long, ~50 tons weight</a:t>
            </a:r>
          </a:p>
          <a:p>
            <a:pPr marL="79375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dirty="0">
                <a:latin typeface="Georgia" panose="02040502050405020303" pitchFamily="18" charset="0"/>
              </a:rPr>
              <a:t>Technologies:</a:t>
            </a:r>
          </a:p>
          <a:p>
            <a:pPr marL="542925" indent="-2809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Georgia" panose="02040502050405020303" pitchFamily="18" charset="0"/>
              </a:rPr>
              <a:t>4 T curved superconducting dipoles</a:t>
            </a:r>
            <a:br>
              <a:rPr lang="en-US" sz="1800" dirty="0">
                <a:latin typeface="Georgia" panose="02040502050405020303" pitchFamily="18" charset="0"/>
              </a:rPr>
            </a:br>
            <a:r>
              <a:rPr lang="en-US" sz="1800" dirty="0">
                <a:solidFill>
                  <a:srgbClr val="0070C0"/>
                </a:solidFill>
                <a:latin typeface="Georgia" panose="02040502050405020303" pitchFamily="18" charset="0"/>
              </a:rPr>
              <a:t>(WP2 – M. </a:t>
            </a:r>
            <a:r>
              <a:rPr lang="en-US" sz="1800" dirty="0" err="1">
                <a:solidFill>
                  <a:srgbClr val="0070C0"/>
                </a:solidFill>
                <a:latin typeface="Georgia" panose="02040502050405020303" pitchFamily="18" charset="0"/>
              </a:rPr>
              <a:t>Prioli</a:t>
            </a:r>
            <a:r>
              <a:rPr lang="en-US" sz="1800" dirty="0">
                <a:solidFill>
                  <a:srgbClr val="0070C0"/>
                </a:solidFill>
                <a:latin typeface="Georgia" panose="02040502050405020303" pitchFamily="18" charset="0"/>
              </a:rPr>
              <a:t> - MI)</a:t>
            </a:r>
          </a:p>
          <a:p>
            <a:pPr marL="542925" indent="-2809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Georgia" panose="02040502050405020303" pitchFamily="18" charset="0"/>
              </a:rPr>
              <a:t>Downstream scanning magnet system</a:t>
            </a:r>
            <a:br>
              <a:rPr lang="en-US" sz="1800" dirty="0">
                <a:latin typeface="Georgia" panose="02040502050405020303" pitchFamily="18" charset="0"/>
              </a:rPr>
            </a:br>
            <a:r>
              <a:rPr lang="en-US" sz="1800" dirty="0">
                <a:solidFill>
                  <a:srgbClr val="0070C0"/>
                </a:solidFill>
                <a:latin typeface="Georgia" panose="02040502050405020303" pitchFamily="18" charset="0"/>
              </a:rPr>
              <a:t>(WP3 – L. </a:t>
            </a:r>
            <a:r>
              <a:rPr lang="en-US" sz="1800" dirty="0" err="1">
                <a:solidFill>
                  <a:srgbClr val="0070C0"/>
                </a:solidFill>
                <a:latin typeface="Georgia" panose="02040502050405020303" pitchFamily="18" charset="0"/>
              </a:rPr>
              <a:t>Sabbatini</a:t>
            </a:r>
            <a:r>
              <a:rPr lang="en-US" sz="1800" dirty="0">
                <a:solidFill>
                  <a:srgbClr val="0070C0"/>
                </a:solidFill>
                <a:latin typeface="Georgia" panose="02040502050405020303" pitchFamily="18" charset="0"/>
              </a:rPr>
              <a:t> - LNF)</a:t>
            </a:r>
          </a:p>
          <a:p>
            <a:pPr marL="542925" indent="-2809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Georgia" panose="02040502050405020303" pitchFamily="18" charset="0"/>
              </a:rPr>
              <a:t>Dose Delivery System (DDS)</a:t>
            </a:r>
            <a:br>
              <a:rPr lang="en-US" sz="1800" dirty="0">
                <a:latin typeface="Georgia" panose="02040502050405020303" pitchFamily="18" charset="0"/>
              </a:rPr>
            </a:br>
            <a:r>
              <a:rPr lang="en-US" sz="1800" dirty="0">
                <a:solidFill>
                  <a:srgbClr val="0070C0"/>
                </a:solidFill>
                <a:latin typeface="Georgia" panose="02040502050405020303" pitchFamily="18" charset="0"/>
              </a:rPr>
              <a:t>(WP4 - S. </a:t>
            </a:r>
            <a:r>
              <a:rPr lang="en-US" sz="1800" dirty="0" err="1">
                <a:solidFill>
                  <a:srgbClr val="0070C0"/>
                </a:solidFill>
                <a:latin typeface="Georgia" panose="02040502050405020303" pitchFamily="18" charset="0"/>
              </a:rPr>
              <a:t>Giordanengo</a:t>
            </a:r>
            <a:r>
              <a:rPr lang="en-US" sz="1800" dirty="0">
                <a:solidFill>
                  <a:srgbClr val="0070C0"/>
                </a:solidFill>
                <a:latin typeface="Georgia" panose="02040502050405020303" pitchFamily="18" charset="0"/>
              </a:rPr>
              <a:t> - TO )</a:t>
            </a:r>
          </a:p>
          <a:p>
            <a:pPr marL="542925" indent="-2809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Georgia" panose="02040502050405020303" pitchFamily="18" charset="0"/>
              </a:rPr>
              <a:t> Range Verification System (RVS)</a:t>
            </a:r>
            <a:br>
              <a:rPr lang="en-US" sz="1800" dirty="0">
                <a:latin typeface="Georgia" panose="02040502050405020303" pitchFamily="18" charset="0"/>
              </a:rPr>
            </a:br>
            <a:r>
              <a:rPr lang="en-US" sz="1800" dirty="0">
                <a:solidFill>
                  <a:srgbClr val="0070C0"/>
                </a:solidFill>
                <a:latin typeface="Georgia" panose="02040502050405020303" pitchFamily="18" charset="0"/>
              </a:rPr>
              <a:t>(WP5 - E. Fiorina - TO )</a:t>
            </a:r>
          </a:p>
          <a:p>
            <a:pPr marL="542925" indent="-2809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>
              <a:latin typeface="Georgia" panose="02040502050405020303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3D65975-2DFB-C51F-64EE-6F652EDDE190}"/>
              </a:ext>
            </a:extLst>
          </p:cNvPr>
          <p:cNvSpPr txBox="1"/>
          <p:nvPr/>
        </p:nvSpPr>
        <p:spPr>
          <a:xfrm>
            <a:off x="587166" y="6202982"/>
            <a:ext cx="7744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363" indent="-280988">
              <a:lnSpc>
                <a:spcPct val="100000"/>
              </a:lnSpc>
              <a:spcBef>
                <a:spcPts val="1800"/>
              </a:spcBef>
            </a:pPr>
            <a:r>
              <a:rPr lang="en-US" sz="1800" dirty="0">
                <a:latin typeface="Georgia" panose="02040502050405020303" pitchFamily="18" charset="0"/>
              </a:rPr>
              <a:t>WP1: Project coordination – Principal Investigator: </a:t>
            </a:r>
            <a:r>
              <a:rPr lang="en-US" sz="1800" dirty="0">
                <a:latin typeface="Georgia" panose="02040502050405020303" pitchFamily="18" charset="0"/>
                <a:sym typeface="Wingdings" panose="05000000000000000000" pitchFamily="2" charset="2"/>
              </a:rPr>
              <a:t>M. </a:t>
            </a:r>
            <a:r>
              <a:rPr lang="en-US" sz="1800" dirty="0" err="1">
                <a:latin typeface="Georgia" panose="02040502050405020303" pitchFamily="18" charset="0"/>
                <a:sym typeface="Wingdings" panose="05000000000000000000" pitchFamily="2" charset="2"/>
              </a:rPr>
              <a:t>Prioli</a:t>
            </a:r>
            <a:endParaRPr lang="en-US" sz="1800" dirty="0">
              <a:latin typeface="Georgia" panose="02040502050405020303" pitchFamily="18" charset="0"/>
            </a:endParaRPr>
          </a:p>
        </p:txBody>
      </p:sp>
      <p:sp>
        <p:nvSpPr>
          <p:cNvPr id="4" name="Segnaposto contenuto 10">
            <a:extLst>
              <a:ext uri="{FF2B5EF4-FFF2-40B4-BE49-F238E27FC236}">
                <a16:creationId xmlns:a16="http://schemas.microsoft.com/office/drawing/2014/main" id="{8BFD572A-976B-43B3-B58F-46717F4A02E1}"/>
              </a:ext>
            </a:extLst>
          </p:cNvPr>
          <p:cNvSpPr txBox="1">
            <a:spLocks/>
          </p:cNvSpPr>
          <p:nvPr/>
        </p:nvSpPr>
        <p:spPr>
          <a:xfrm>
            <a:off x="0" y="189763"/>
            <a:ext cx="10823076" cy="141923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5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>
                <a:solidFill>
                  <a:srgbClr val="0070C0"/>
                </a:solidFill>
                <a:latin typeface="Georgia" panose="02040502050405020303" pitchFamily="18" charset="0"/>
              </a:rPr>
              <a:t>SIG</a:t>
            </a:r>
            <a:r>
              <a:rPr lang="en-US" dirty="0">
                <a:latin typeface="Georgia" panose="02040502050405020303" pitchFamily="18" charset="0"/>
              </a:rPr>
              <a:t> - </a:t>
            </a:r>
            <a:r>
              <a:rPr lang="en-US" dirty="0">
                <a:solidFill>
                  <a:srgbClr val="0070C0"/>
                </a:solidFill>
                <a:latin typeface="Georgia" panose="02040502050405020303" pitchFamily="18" charset="0"/>
              </a:rPr>
              <a:t>S</a:t>
            </a:r>
            <a:r>
              <a:rPr lang="en-US" dirty="0">
                <a:latin typeface="Georgia" panose="02040502050405020303" pitchFamily="18" charset="0"/>
              </a:rPr>
              <a:t>uperconducting </a:t>
            </a:r>
            <a:r>
              <a:rPr lang="en-US" dirty="0">
                <a:solidFill>
                  <a:srgbClr val="0070C0"/>
                </a:solidFill>
                <a:latin typeface="Georgia" panose="02040502050405020303" pitchFamily="18" charset="0"/>
              </a:rPr>
              <a:t>I</a:t>
            </a:r>
            <a:r>
              <a:rPr lang="en-US" dirty="0">
                <a:latin typeface="Georgia" panose="02040502050405020303" pitchFamily="18" charset="0"/>
              </a:rPr>
              <a:t>on </a:t>
            </a:r>
            <a:r>
              <a:rPr lang="en-US" dirty="0">
                <a:solidFill>
                  <a:srgbClr val="0070C0"/>
                </a:solidFill>
                <a:latin typeface="Georgia" panose="02040502050405020303" pitchFamily="18" charset="0"/>
              </a:rPr>
              <a:t>G</a:t>
            </a:r>
            <a:r>
              <a:rPr lang="en-US" dirty="0">
                <a:latin typeface="Georgia" panose="02040502050405020303" pitchFamily="18" charset="0"/>
              </a:rPr>
              <a:t>antry - Call</a:t>
            </a:r>
          </a:p>
          <a:p>
            <a:pPr marL="714375" indent="-342900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latin typeface="Georgia" panose="02040502050405020303" pitchFamily="18" charset="0"/>
              </a:rPr>
              <a:t>Scope: study and development in 4 years of the key technologies for the next generation ion gantry of “only” 50 tons. This R&amp;D of SIG will enable non-coplanar ion irradiation, greatly increasing the quality of the cancer treatment.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55262B-B7FF-AAA2-0178-DFDEEFEEA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8E441FB-C932-6ABF-B3A4-A66FEE326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</p:spTree>
    <p:extLst>
      <p:ext uri="{BB962C8B-B14F-4D97-AF65-F5344CB8AC3E}">
        <p14:creationId xmlns:p14="http://schemas.microsoft.com/office/powerpoint/2010/main" val="229587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4DC4E-CFF1-6DFA-8FAA-EFE5A4FDC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85A28-C273-DD61-6267-692762EA7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B6658-FD5B-5718-7B58-934748BF9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38063-AC35-6BAA-3B7C-3A6263969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E25837C-14B8-D584-9C83-05E7D6E43A54}"/>
              </a:ext>
            </a:extLst>
          </p:cNvPr>
          <p:cNvSpPr txBox="1">
            <a:spLocks/>
          </p:cNvSpPr>
          <p:nvPr/>
        </p:nvSpPr>
        <p:spPr>
          <a:xfrm>
            <a:off x="1031066" y="1703727"/>
            <a:ext cx="4666129" cy="4652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T" b="1" dirty="0">
                <a:solidFill>
                  <a:srgbClr val="92D050"/>
                </a:solidFill>
              </a:rPr>
              <a:t>Computational (µ)dosimetry</a:t>
            </a:r>
          </a:p>
          <a:p>
            <a:pPr marL="0" indent="0">
              <a:buNone/>
            </a:pPr>
            <a:endParaRPr lang="en-IT" b="1" dirty="0">
              <a:solidFill>
                <a:srgbClr val="92D050"/>
              </a:solidFill>
            </a:endParaRPr>
          </a:p>
          <a:p>
            <a:r>
              <a:rPr lang="en-IT" dirty="0">
                <a:solidFill>
                  <a:srgbClr val="92D050"/>
                </a:solidFill>
              </a:rPr>
              <a:t>Geant4INFN</a:t>
            </a:r>
          </a:p>
          <a:p>
            <a:pPr marL="0" indent="0">
              <a:buNone/>
            </a:pPr>
            <a:endParaRPr lang="en-IT" dirty="0"/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65428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FA548-32CB-23B6-28A8-EFDB83639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259" y="62577"/>
            <a:ext cx="10515600" cy="1325563"/>
          </a:xfrm>
        </p:spPr>
        <p:txBody>
          <a:bodyPr/>
          <a:lstStyle/>
          <a:p>
            <a:r>
              <a:rPr lang="en-GB" dirty="0"/>
              <a:t>o</a:t>
            </a:r>
            <a:r>
              <a:rPr lang="en-IT" dirty="0"/>
              <a:t>biettivi generali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8DFD1-3C2C-3400-0966-962A74992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F2A85-6E7C-91B7-2F1C-BC81FDF31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DBF32-AAEC-D674-9487-239A60336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3103B3-F64C-32B7-8B08-577877946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24" y="62577"/>
            <a:ext cx="2804464" cy="31673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DFD6A1-EAF3-4E63-75C4-0F514817E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664" y="1192760"/>
            <a:ext cx="8549336" cy="51176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7ECFC7-4AD8-DF85-AECB-1E876D6DA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66" y="4308278"/>
            <a:ext cx="3925867" cy="19510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11F7BA-3DA8-8DBD-3056-A6CBC58C4317}"/>
              </a:ext>
            </a:extLst>
          </p:cNvPr>
          <p:cNvSpPr txBox="1"/>
          <p:nvPr/>
        </p:nvSpPr>
        <p:spPr>
          <a:xfrm>
            <a:off x="179438" y="3661947"/>
            <a:ext cx="35306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292934"/>
                </a:solidFill>
                <a:effectLst/>
                <a:latin typeface="Arial" panose="020B0604020202020204" pitchFamily="34" charset="0"/>
              </a:rPr>
              <a:t>interfaccia</a:t>
            </a:r>
            <a:r>
              <a:rPr lang="en-GB" b="1" dirty="0">
                <a:solidFill>
                  <a:srgbClr val="29293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dirty="0">
                <a:solidFill>
                  <a:srgbClr val="292934"/>
                </a:solidFill>
                <a:effectLst/>
                <a:latin typeface="Arial" panose="020B0604020202020204" pitchFamily="34" charset="0"/>
              </a:rPr>
              <a:t>con la </a:t>
            </a:r>
            <a:r>
              <a:rPr lang="en-GB" b="1" dirty="0" err="1">
                <a:solidFill>
                  <a:srgbClr val="292934"/>
                </a:solidFill>
                <a:effectLst/>
                <a:latin typeface="Arial" panose="020B0604020202020204" pitchFamily="34" charset="0"/>
              </a:rPr>
              <a:t>Collaborazione</a:t>
            </a:r>
            <a:r>
              <a:rPr lang="en-GB" b="1" dirty="0">
                <a:solidFill>
                  <a:srgbClr val="29293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292934"/>
                </a:solidFill>
                <a:effectLst/>
                <a:latin typeface="Arial" panose="020B0604020202020204" pitchFamily="34" charset="0"/>
              </a:rPr>
              <a:t>Internazionale</a:t>
            </a:r>
            <a:r>
              <a:rPr lang="en-GB" b="1" dirty="0">
                <a:solidFill>
                  <a:srgbClr val="292934"/>
                </a:solidFill>
                <a:effectLst/>
                <a:latin typeface="Arial" panose="020B0604020202020204" pitchFamily="34" charset="0"/>
              </a:rPr>
              <a:t> </a:t>
            </a:r>
            <a:endParaRPr lang="en-GB" dirty="0">
              <a:solidFill>
                <a:srgbClr val="292934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1923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630EF2-71E1-34DA-5983-3C1B5B548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308C7-34EA-CE60-2695-0311AD5C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3913DA-BB5C-DA7D-7187-C08A237DD208}"/>
              </a:ext>
            </a:extLst>
          </p:cNvPr>
          <p:cNvSpPr txBox="1"/>
          <p:nvPr/>
        </p:nvSpPr>
        <p:spPr>
          <a:xfrm>
            <a:off x="3046810" y="3244334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IT" sz="3200" dirty="0">
                <a:solidFill>
                  <a:prstClr val="black"/>
                </a:solidFill>
              </a:rPr>
              <a:t>Some further news from CSN5…</a:t>
            </a:r>
          </a:p>
        </p:txBody>
      </p:sp>
    </p:spTree>
    <p:extLst>
      <p:ext uri="{BB962C8B-B14F-4D97-AF65-F5344CB8AC3E}">
        <p14:creationId xmlns:p14="http://schemas.microsoft.com/office/powerpoint/2010/main" val="16651472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E1C4C7E1-E4C2-6187-05BE-0715293EFF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178" t="35586" r="43829"/>
          <a:stretch/>
        </p:blipFill>
        <p:spPr>
          <a:xfrm>
            <a:off x="-57417" y="1892550"/>
            <a:ext cx="1927054" cy="287250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FB6C6-679F-9D37-C650-9A82339D6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A1FC4-474E-48C9-6711-16584FA8B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  <a:endParaRPr lang="it-IT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A52B18B-90D4-C220-47C1-A88BA5768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 dirty="0"/>
          </a:p>
        </p:txBody>
      </p:sp>
      <p:pic>
        <p:nvPicPr>
          <p:cNvPr id="14" name="Picture 13" descr="A blue sign with white text&#10;&#10;Description automatically generated">
            <a:extLst>
              <a:ext uri="{FF2B5EF4-FFF2-40B4-BE49-F238E27FC236}">
                <a16:creationId xmlns:a16="http://schemas.microsoft.com/office/drawing/2014/main" id="{61DC633A-0420-DAC5-D74E-2957A7010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66" y="-70051"/>
            <a:ext cx="8103931" cy="16983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02C1D9A-9E1A-8438-75D9-D6F7020188E2}"/>
              </a:ext>
            </a:extLst>
          </p:cNvPr>
          <p:cNvSpPr txBox="1"/>
          <p:nvPr/>
        </p:nvSpPr>
        <p:spPr>
          <a:xfrm>
            <a:off x="1183745" y="1321356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chemeClr val="tx2"/>
                </a:solidFill>
              </a:rPr>
              <a:t>Bari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69663A-8515-C0C6-1CC8-EFDA24D7B111}"/>
              </a:ext>
            </a:extLst>
          </p:cNvPr>
          <p:cNvSpPr txBox="1"/>
          <p:nvPr/>
        </p:nvSpPr>
        <p:spPr>
          <a:xfrm>
            <a:off x="6509288" y="46959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2D6F80-C97D-72C5-77F9-0860A2C0E760}"/>
              </a:ext>
            </a:extLst>
          </p:cNvPr>
          <p:cNvSpPr txBox="1"/>
          <p:nvPr/>
        </p:nvSpPr>
        <p:spPr>
          <a:xfrm>
            <a:off x="2449247" y="1373747"/>
            <a:ext cx="60988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https://agenda.infn.it/event/42127/</a:t>
            </a:r>
            <a:br>
              <a:rPr lang="en-GB" dirty="0"/>
            </a:br>
            <a:endParaRPr lang="en-GB" dirty="0"/>
          </a:p>
          <a:p>
            <a:br>
              <a:rPr lang="en-GB" dirty="0"/>
            </a:br>
            <a:endParaRPr lang="en-GB" dirty="0"/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DCE586A4-56DE-460C-68A6-A61DF8D46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984" y="0"/>
            <a:ext cx="2860042" cy="226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004A2FC-7222-D509-D9C8-52EC403760F4}"/>
              </a:ext>
            </a:extLst>
          </p:cNvPr>
          <p:cNvSpPr txBox="1"/>
          <p:nvPr/>
        </p:nvSpPr>
        <p:spPr>
          <a:xfrm>
            <a:off x="1761677" y="2269760"/>
            <a:ext cx="505193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 u="none" strike="noStrike" dirty="0">
                <a:solidFill>
                  <a:srgbClr val="777777"/>
                </a:solidFill>
                <a:effectLst/>
                <a:latin typeface="Roboto" panose="02000000000000000000" pitchFamily="2" charset="0"/>
                <a:hlinkClick r:id="rId6"/>
              </a:rPr>
              <a:t>24.</a:t>
            </a:r>
            <a:r>
              <a:rPr lang="en-GB" sz="1200" b="0" i="0" u="none" strike="noStrike" dirty="0">
                <a:solidFill>
                  <a:srgbClr val="0099CC"/>
                </a:solidFill>
                <a:effectLst/>
                <a:latin typeface="Roboto" panose="02000000000000000000" pitchFamily="2" charset="0"/>
                <a:hlinkClick r:id="rId6"/>
              </a:rPr>
              <a:t> HPC</a:t>
            </a:r>
            <a:endParaRPr lang="en-GB" sz="1200" b="0" i="0" u="none" strike="noStrike" dirty="0">
              <a:effectLst/>
              <a:latin typeface="Roboto" panose="02000000000000000000" pitchFamily="2" charset="0"/>
            </a:endParaRPr>
          </a:p>
          <a:p>
            <a:pPr algn="l"/>
            <a:r>
              <a:rPr lang="en-GB" sz="1200" b="0" i="0" u="none" strike="noStrike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Piero </a:t>
            </a:r>
            <a:r>
              <a:rPr lang="en-GB" sz="1200" b="0" i="0" u="none" strike="noStrike" dirty="0" err="1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Vicini</a:t>
            </a:r>
            <a:r>
              <a:rPr lang="en-GB" sz="1200" b="0" i="0" u="none" strike="noStrike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GB" sz="1200" b="0" i="0" u="none" strike="noStrike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</a:t>
            </a:r>
            <a:r>
              <a:rPr lang="en-GB" sz="1200" b="0" i="0" u="none" strike="noStrike" dirty="0" err="1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Istituto</a:t>
            </a:r>
            <a:r>
              <a:rPr lang="en-GB" sz="1200" b="0" i="0" u="none" strike="noStrike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 Nazionale di </a:t>
            </a:r>
            <a:r>
              <a:rPr lang="en-GB" sz="1200" b="0" i="0" u="none" strike="noStrike" dirty="0" err="1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Fisica</a:t>
            </a:r>
            <a:r>
              <a:rPr lang="en-GB" sz="1200" b="0" i="0" u="none" strike="noStrike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1200" b="0" i="0" u="none" strike="noStrike" dirty="0" err="1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Nucleare</a:t>
            </a:r>
            <a:r>
              <a:rPr lang="en-GB" sz="1200" b="0" i="0" u="none" strike="noStrike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)</a:t>
            </a:r>
            <a:endParaRPr lang="en-GB" sz="1200" b="0" i="0" u="none" strike="noStrike" dirty="0">
              <a:solidFill>
                <a:srgbClr val="555555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GB" sz="1200" b="0" i="0" u="none" strike="noStrike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14/10/2024, 14:30</a:t>
            </a:r>
          </a:p>
          <a:p>
            <a:pPr algn="l"/>
            <a:r>
              <a:rPr lang="en-GB" sz="1200" b="0" i="0" u="none" strike="noStrike" dirty="0">
                <a:solidFill>
                  <a:srgbClr val="1F1100"/>
                </a:solidFill>
                <a:effectLst/>
                <a:latin typeface="Roboto" panose="02000000000000000000" pitchFamily="2" charset="0"/>
                <a:hlinkClick r:id="rId7"/>
              </a:rPr>
              <a:t>keynote</a:t>
            </a:r>
            <a:endParaRPr lang="en-GB" sz="1200" b="0" i="0" u="none" strike="noStrike" dirty="0">
              <a:solidFill>
                <a:srgbClr val="1F1100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GB" sz="1200" b="0" i="0" u="none" strike="noStrike" dirty="0">
                <a:solidFill>
                  <a:srgbClr val="777777"/>
                </a:solidFill>
                <a:effectLst/>
                <a:latin typeface="Roboto" panose="02000000000000000000" pitchFamily="2" charset="0"/>
                <a:hlinkClick r:id="rId8"/>
              </a:rPr>
              <a:t>2.</a:t>
            </a:r>
            <a:r>
              <a:rPr lang="en-GB" sz="1200" b="0" i="0" u="none" strike="noStrike" dirty="0">
                <a:solidFill>
                  <a:srgbClr val="CB6D04"/>
                </a:solidFill>
                <a:effectLst/>
                <a:latin typeface="Roboto" panose="02000000000000000000" pitchFamily="2" charset="0"/>
                <a:hlinkClick r:id="rId8"/>
              </a:rPr>
              <a:t> ReCaS</a:t>
            </a:r>
            <a:endParaRPr lang="en-GB" sz="1200" b="0" i="0" u="none" strike="noStrike" dirty="0">
              <a:effectLst/>
              <a:latin typeface="Roboto" panose="02000000000000000000" pitchFamily="2" charset="0"/>
            </a:endParaRPr>
          </a:p>
          <a:p>
            <a:pPr algn="l"/>
            <a:r>
              <a:rPr lang="en-GB" sz="1200" b="0" i="0" u="none" strike="noStrike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Domenico Di Bari </a:t>
            </a:r>
            <a:r>
              <a:rPr lang="en-GB" sz="1200" b="0" i="0" u="none" strike="noStrike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</a:t>
            </a:r>
            <a:r>
              <a:rPr lang="en-GB" sz="1200" b="0" i="0" u="none" strike="noStrike" dirty="0" err="1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Istituto</a:t>
            </a:r>
            <a:r>
              <a:rPr lang="en-GB" sz="1200" b="0" i="0" u="none" strike="noStrike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 Nazionale di </a:t>
            </a:r>
            <a:r>
              <a:rPr lang="en-GB" sz="1200" b="0" i="0" u="none" strike="noStrike" dirty="0" err="1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Fisica</a:t>
            </a:r>
            <a:r>
              <a:rPr lang="en-GB" sz="1200" b="0" i="0" u="none" strike="noStrike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1200" b="0" i="0" u="none" strike="noStrike" dirty="0" err="1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Nucleare</a:t>
            </a:r>
            <a:r>
              <a:rPr lang="en-GB" sz="1200" b="0" i="0" u="none" strike="noStrike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)</a:t>
            </a:r>
            <a:endParaRPr lang="en-GB" sz="1200" b="0" i="0" u="none" strike="noStrike" dirty="0">
              <a:solidFill>
                <a:srgbClr val="555555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GB" sz="1200" b="0" i="0" u="none" strike="noStrike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14/10/2024, 15:15</a:t>
            </a:r>
          </a:p>
          <a:p>
            <a:pPr algn="l"/>
            <a:r>
              <a:rPr lang="en-GB" sz="1200" b="0" i="0" u="none" strike="noStrike" dirty="0">
                <a:solidFill>
                  <a:srgbClr val="777777"/>
                </a:solidFill>
                <a:effectLst/>
                <a:latin typeface="Roboto" panose="02000000000000000000" pitchFamily="2" charset="0"/>
                <a:hlinkClick r:id="rId9"/>
              </a:rPr>
              <a:t>3.</a:t>
            </a:r>
            <a:r>
              <a:rPr lang="en-GB" sz="1200" b="0" i="0" u="none" strike="noStrike" dirty="0">
                <a:solidFill>
                  <a:srgbClr val="0099CC"/>
                </a:solidFill>
                <a:effectLst/>
                <a:latin typeface="Roboto" panose="02000000000000000000" pitchFamily="2" charset="0"/>
                <a:hlinkClick r:id="rId9"/>
              </a:rPr>
              <a:t> PNRR Data cloud for medical applications</a:t>
            </a:r>
            <a:endParaRPr lang="en-GB" sz="1200" b="0" i="0" u="none" strike="noStrike" dirty="0">
              <a:effectLst/>
              <a:latin typeface="Roboto" panose="02000000000000000000" pitchFamily="2" charset="0"/>
            </a:endParaRPr>
          </a:p>
          <a:p>
            <a:pPr algn="l"/>
            <a:r>
              <a:rPr lang="en-GB" sz="1200" b="0" i="0" u="none" strike="noStrike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Barbara </a:t>
            </a:r>
            <a:r>
              <a:rPr lang="en-GB" sz="1200" b="0" i="0" u="none" strike="noStrike" dirty="0" err="1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Martelli</a:t>
            </a:r>
            <a:r>
              <a:rPr lang="en-GB" sz="1200" b="0" i="0" u="none" strike="noStrike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GB" sz="1200" b="0" i="0" u="none" strike="noStrike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</a:t>
            </a:r>
            <a:r>
              <a:rPr lang="en-GB" sz="1200" b="0" i="0" u="none" strike="noStrike" dirty="0" err="1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Istituto</a:t>
            </a:r>
            <a:r>
              <a:rPr lang="en-GB" sz="1200" b="0" i="0" u="none" strike="noStrike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 Nazionale di </a:t>
            </a:r>
            <a:r>
              <a:rPr lang="en-GB" sz="1200" b="0" i="0" u="none" strike="noStrike" dirty="0" err="1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Fisica</a:t>
            </a:r>
            <a:r>
              <a:rPr lang="en-GB" sz="1200" b="0" i="0" u="none" strike="noStrike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1200" b="0" i="0" u="none" strike="noStrike" dirty="0" err="1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Nucleare</a:t>
            </a:r>
            <a:r>
              <a:rPr lang="en-GB" sz="1200" b="0" i="0" u="none" strike="noStrike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)</a:t>
            </a:r>
            <a:endParaRPr lang="en-GB" sz="1200" b="0" i="0" u="none" strike="noStrike" dirty="0">
              <a:solidFill>
                <a:srgbClr val="555555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GB" sz="1200" b="0" i="0" u="none" strike="noStrike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14/10/2024, 15:30</a:t>
            </a:r>
          </a:p>
          <a:p>
            <a:pPr algn="l"/>
            <a:r>
              <a:rPr lang="en-GB" sz="1200" b="0" i="0" u="none" strike="noStrike" dirty="0">
                <a:solidFill>
                  <a:srgbClr val="777777"/>
                </a:solidFill>
                <a:effectLst/>
                <a:latin typeface="Roboto" panose="02000000000000000000" pitchFamily="2" charset="0"/>
                <a:hlinkClick r:id="rId10"/>
              </a:rPr>
              <a:t>4.</a:t>
            </a:r>
            <a:r>
              <a:rPr lang="en-GB" sz="1200" b="0" i="0" u="none" strike="noStrike" dirty="0">
                <a:solidFill>
                  <a:srgbClr val="0099CC"/>
                </a:solidFill>
                <a:effectLst/>
                <a:latin typeface="Roboto" panose="02000000000000000000" pitchFamily="2" charset="0"/>
                <a:hlinkClick r:id="rId10"/>
              </a:rPr>
              <a:t> PNRR FAIR (spoke 8): GPU demanding tasks in medical imaging applications</a:t>
            </a:r>
            <a:endParaRPr lang="en-GB" sz="1200" b="0" i="0" u="none" strike="noStrike" dirty="0">
              <a:effectLst/>
              <a:latin typeface="Roboto" panose="02000000000000000000" pitchFamily="2" charset="0"/>
            </a:endParaRPr>
          </a:p>
          <a:p>
            <a:pPr algn="l"/>
            <a:r>
              <a:rPr lang="en-GB" sz="1200" b="0" i="0" u="none" strike="noStrike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Francesca </a:t>
            </a:r>
            <a:r>
              <a:rPr lang="en-GB" sz="1200" b="0" i="0" u="none" strike="noStrike" dirty="0" err="1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Lizzi</a:t>
            </a:r>
            <a:r>
              <a:rPr lang="en-GB" sz="1200" b="0" i="0" u="none" strike="noStrike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GB" sz="1200" b="0" i="0" u="none" strike="noStrike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</a:t>
            </a:r>
            <a:r>
              <a:rPr lang="en-GB" sz="1200" b="0" i="0" u="none" strike="noStrike" dirty="0" err="1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Istituto</a:t>
            </a:r>
            <a:r>
              <a:rPr lang="en-GB" sz="1200" b="0" i="0" u="none" strike="noStrike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 Nazionale di </a:t>
            </a:r>
            <a:r>
              <a:rPr lang="en-GB" sz="1200" b="0" i="0" u="none" strike="noStrike" dirty="0" err="1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Fisica</a:t>
            </a:r>
            <a:r>
              <a:rPr lang="en-GB" sz="1200" b="0" i="0" u="none" strike="noStrike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1200" b="0" i="0" u="none" strike="noStrike" dirty="0" err="1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Nucleare</a:t>
            </a:r>
            <a:r>
              <a:rPr lang="en-GB" sz="1200" b="0" i="0" u="none" strike="noStrike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)</a:t>
            </a:r>
            <a:endParaRPr lang="en-GB" sz="1200" b="0" i="0" u="none" strike="noStrike" dirty="0">
              <a:solidFill>
                <a:srgbClr val="555555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GB" sz="1200" b="0" i="0" u="none" strike="noStrike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14/10/2024, 16:00</a:t>
            </a:r>
          </a:p>
          <a:p>
            <a:pPr algn="l"/>
            <a:r>
              <a:rPr lang="en-GB" sz="1200" b="0" i="0" u="none" strike="noStrike" dirty="0">
                <a:solidFill>
                  <a:srgbClr val="777777"/>
                </a:solidFill>
                <a:effectLst/>
                <a:latin typeface="Roboto" panose="02000000000000000000" pitchFamily="2" charset="0"/>
                <a:hlinkClick r:id="rId11"/>
              </a:rPr>
              <a:t>5.</a:t>
            </a:r>
            <a:r>
              <a:rPr lang="en-GB" sz="1200" b="0" i="0" u="none" strike="noStrike" dirty="0">
                <a:solidFill>
                  <a:srgbClr val="0099CC"/>
                </a:solidFill>
                <a:effectLst/>
                <a:latin typeface="Roboto" panose="02000000000000000000" pitchFamily="2" charset="0"/>
                <a:hlinkClick r:id="rId11"/>
              </a:rPr>
              <a:t> Applicazioni PNRR - FAIR - brain simulation with HPC</a:t>
            </a:r>
            <a:endParaRPr lang="en-GB" sz="1200" b="0" i="0" u="none" strike="noStrike" dirty="0">
              <a:effectLst/>
              <a:latin typeface="Roboto" panose="02000000000000000000" pitchFamily="2" charset="0"/>
            </a:endParaRPr>
          </a:p>
          <a:p>
            <a:pPr algn="l"/>
            <a:r>
              <a:rPr lang="en-GB" sz="1200" b="0" i="0" u="none" strike="noStrike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Pier </a:t>
            </a:r>
            <a:r>
              <a:rPr lang="en-GB" sz="1200" b="0" i="0" u="none" strike="noStrike" dirty="0" err="1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Stanislao</a:t>
            </a:r>
            <a:r>
              <a:rPr lang="en-GB" sz="1200" b="0" i="0" u="none" strike="noStrike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1200" b="0" i="0" u="none" strike="noStrike" dirty="0" err="1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Paolucci</a:t>
            </a:r>
            <a:r>
              <a:rPr lang="en-GB" sz="1200" b="0" i="0" u="none" strike="noStrike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GB" sz="1200" b="0" i="0" u="none" strike="noStrike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</a:t>
            </a:r>
            <a:r>
              <a:rPr lang="en-GB" sz="1200" b="0" i="0" u="none" strike="noStrike" dirty="0" err="1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Istituto</a:t>
            </a:r>
            <a:r>
              <a:rPr lang="en-GB" sz="1200" b="0" i="0" u="none" strike="noStrike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 Nazionale di </a:t>
            </a:r>
            <a:r>
              <a:rPr lang="en-GB" sz="1200" b="0" i="0" u="none" strike="noStrike" dirty="0" err="1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Fisica</a:t>
            </a:r>
            <a:r>
              <a:rPr lang="en-GB" sz="1200" b="0" i="0" u="none" strike="noStrike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1200" b="0" i="0" u="none" strike="noStrike" dirty="0" err="1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Nucleare</a:t>
            </a:r>
            <a:r>
              <a:rPr lang="en-GB" sz="1200" b="0" i="0" u="none" strike="noStrike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)</a:t>
            </a:r>
            <a:endParaRPr lang="en-GB" sz="1200" b="0" i="0" u="none" strike="noStrike" dirty="0">
              <a:solidFill>
                <a:srgbClr val="555555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GB" sz="1200" b="0" i="0" u="none" strike="noStrike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14/10/2024, 16:45</a:t>
            </a:r>
          </a:p>
          <a:p>
            <a:pPr algn="l"/>
            <a:r>
              <a:rPr lang="en-GB" sz="1200" b="0" i="0" u="none" strike="noStrike" dirty="0">
                <a:solidFill>
                  <a:srgbClr val="777777"/>
                </a:solidFill>
                <a:effectLst/>
                <a:latin typeface="Roboto" panose="02000000000000000000" pitchFamily="2" charset="0"/>
                <a:hlinkClick r:id="rId12"/>
              </a:rPr>
              <a:t>6.</a:t>
            </a:r>
            <a:r>
              <a:rPr lang="en-GB" sz="1200" b="0" i="0" u="none" strike="noStrike" dirty="0">
                <a:solidFill>
                  <a:srgbClr val="0099CC"/>
                </a:solidFill>
                <a:effectLst/>
                <a:latin typeface="Roboto" panose="02000000000000000000" pitchFamily="2" charset="0"/>
                <a:hlinkClick r:id="rId12"/>
              </a:rPr>
              <a:t> Applicazioni PNRR - High-speed networks for HPC</a:t>
            </a:r>
            <a:endParaRPr lang="en-GB" sz="1200" b="0" i="0" u="none" strike="noStrike" dirty="0">
              <a:effectLst/>
              <a:latin typeface="Roboto" panose="02000000000000000000" pitchFamily="2" charset="0"/>
            </a:endParaRPr>
          </a:p>
          <a:p>
            <a:pPr algn="l"/>
            <a:r>
              <a:rPr lang="en-GB" sz="1200" b="0" i="0" u="none" strike="noStrike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Andrea </a:t>
            </a:r>
            <a:r>
              <a:rPr lang="en-GB" sz="1200" b="0" i="0" u="none" strike="noStrike" dirty="0" err="1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Biagioni</a:t>
            </a:r>
            <a:r>
              <a:rPr lang="en-GB" sz="1200" b="0" i="0" u="none" strike="noStrike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GB" sz="1200" b="0" i="0" u="none" strike="noStrike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</a:t>
            </a:r>
            <a:r>
              <a:rPr lang="en-GB" sz="1200" b="0" i="0" u="none" strike="noStrike" dirty="0" err="1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Istituto</a:t>
            </a:r>
            <a:r>
              <a:rPr lang="en-GB" sz="1200" b="0" i="0" u="none" strike="noStrike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 Nazionale di </a:t>
            </a:r>
            <a:r>
              <a:rPr lang="en-GB" sz="1200" b="0" i="0" u="none" strike="noStrike" dirty="0" err="1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Fisica</a:t>
            </a:r>
            <a:r>
              <a:rPr lang="en-GB" sz="1200" b="0" i="0" u="none" strike="noStrike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1200" b="0" i="0" u="none" strike="noStrike" dirty="0" err="1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Nucleare</a:t>
            </a:r>
            <a:r>
              <a:rPr lang="en-GB" sz="1200" b="0" i="0" u="none" strike="noStrike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)</a:t>
            </a:r>
            <a:endParaRPr lang="en-GB" sz="1200" b="0" i="0" u="none" strike="noStrike" dirty="0">
              <a:solidFill>
                <a:srgbClr val="555555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GB" sz="1200" b="0" i="0" u="none" strike="noStrike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14/10/2024, 17:15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8274C3-FDAB-FCDE-8FBD-6427BDF2713B}"/>
              </a:ext>
            </a:extLst>
          </p:cNvPr>
          <p:cNvSpPr txBox="1"/>
          <p:nvPr/>
        </p:nvSpPr>
        <p:spPr>
          <a:xfrm>
            <a:off x="6383880" y="2475674"/>
            <a:ext cx="610633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 u="none" strike="noStrike" dirty="0">
                <a:solidFill>
                  <a:srgbClr val="777777"/>
                </a:solidFill>
                <a:effectLst/>
                <a:latin typeface="Roboto" panose="02000000000000000000" pitchFamily="2" charset="0"/>
                <a:hlinkClick r:id="rId13"/>
              </a:rPr>
              <a:t>11.</a:t>
            </a:r>
            <a:r>
              <a:rPr lang="en-GB" sz="1200" b="0" i="0" u="none" strike="noStrike" dirty="0">
                <a:solidFill>
                  <a:srgbClr val="0099CC"/>
                </a:solidFill>
                <a:effectLst/>
                <a:latin typeface="Roboto" panose="02000000000000000000" pitchFamily="2" charset="0"/>
                <a:hlinkClick r:id="rId13"/>
              </a:rPr>
              <a:t> GPU for analytical and Montecarlo calculations in Treatment planning</a:t>
            </a:r>
            <a:endParaRPr lang="en-GB" sz="1200" b="0" i="0" u="none" strike="noStrike" dirty="0">
              <a:effectLst/>
              <a:latin typeface="Roboto" panose="02000000000000000000" pitchFamily="2" charset="0"/>
            </a:endParaRPr>
          </a:p>
          <a:p>
            <a:pPr algn="l"/>
            <a:r>
              <a:rPr lang="en-GB" sz="1200" b="0" i="0" u="none" strike="noStrike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Prof. Angelo </a:t>
            </a:r>
            <a:r>
              <a:rPr lang="en-GB" sz="1200" b="0" i="0" u="none" strike="noStrike" dirty="0" err="1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Schiavi</a:t>
            </a:r>
            <a:r>
              <a:rPr lang="en-GB" sz="1200" b="0" i="0" u="none" strike="noStrike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GB" sz="1200" b="0" i="0" u="none" strike="noStrike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(La Sapienza - INFN Roma 1)</a:t>
            </a:r>
            <a:endParaRPr lang="en-GB" sz="1200" b="0" i="0" u="none" strike="noStrike" dirty="0">
              <a:solidFill>
                <a:srgbClr val="555555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GB" sz="1200" b="0" i="0" u="none" strike="noStrike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15/10/2024, 12:00</a:t>
            </a:r>
          </a:p>
          <a:p>
            <a:pPr algn="l"/>
            <a:r>
              <a:rPr lang="en-GB" sz="1200" b="0" i="0" u="none" strike="noStrike" dirty="0">
                <a:solidFill>
                  <a:srgbClr val="777777"/>
                </a:solidFill>
                <a:effectLst/>
                <a:latin typeface="Roboto" panose="02000000000000000000" pitchFamily="2" charset="0"/>
                <a:hlinkClick r:id="rId14"/>
              </a:rPr>
              <a:t>12.</a:t>
            </a:r>
            <a:r>
              <a:rPr lang="en-GB" sz="1200" b="0" i="0" u="none" strike="noStrike" dirty="0">
                <a:solidFill>
                  <a:srgbClr val="0099CC"/>
                </a:solidFill>
                <a:effectLst/>
                <a:latin typeface="Roboto" panose="02000000000000000000" pitchFamily="2" charset="0"/>
                <a:hlinkClick r:id="rId14"/>
              </a:rPr>
              <a:t> Geant4 Monte Carlo simulations and computational challenges for FLASH Radiotherapy and novel irradiation modalities</a:t>
            </a:r>
            <a:endParaRPr lang="en-GB" sz="1200" b="0" i="0" u="none" strike="noStrike" dirty="0">
              <a:effectLst/>
              <a:latin typeface="Roboto" panose="02000000000000000000" pitchFamily="2" charset="0"/>
            </a:endParaRPr>
          </a:p>
          <a:p>
            <a:pPr algn="l"/>
            <a:r>
              <a:rPr lang="en-GB" sz="1200" b="0" i="0" u="none" strike="noStrike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Giuliana Giuseppina </a:t>
            </a:r>
            <a:r>
              <a:rPr lang="en-GB" sz="1200" b="0" i="0" u="none" strike="noStrike" dirty="0" err="1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Milluzzo</a:t>
            </a:r>
            <a:r>
              <a:rPr lang="en-GB" sz="1200" b="0" i="0" u="none" strike="noStrike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GB" sz="1200" b="0" i="0" u="none" strike="noStrike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</a:t>
            </a:r>
            <a:r>
              <a:rPr lang="en-GB" sz="1200" b="0" i="0" u="none" strike="noStrike" dirty="0" err="1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Istituto</a:t>
            </a:r>
            <a:r>
              <a:rPr lang="en-GB" sz="1200" b="0" i="0" u="none" strike="noStrike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 Nazionale di </a:t>
            </a:r>
            <a:r>
              <a:rPr lang="en-GB" sz="1200" b="0" i="0" u="none" strike="noStrike" dirty="0" err="1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Fisica</a:t>
            </a:r>
            <a:r>
              <a:rPr lang="en-GB" sz="1200" b="0" i="0" u="none" strike="noStrike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1200" b="0" i="0" u="none" strike="noStrike" dirty="0" err="1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Nucleare</a:t>
            </a:r>
            <a:r>
              <a:rPr lang="en-GB" sz="1200" b="0" i="0" u="none" strike="noStrike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)</a:t>
            </a:r>
            <a:endParaRPr lang="en-GB" sz="1200" b="0" i="0" u="none" strike="noStrike" dirty="0">
              <a:solidFill>
                <a:srgbClr val="555555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GB" sz="1200" b="0" i="0" u="none" strike="noStrike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15/10/2024, 12:30</a:t>
            </a:r>
          </a:p>
          <a:p>
            <a:pPr algn="l"/>
            <a:r>
              <a:rPr lang="en-GB" sz="1200" b="0" i="0" u="none" strike="noStrike" dirty="0">
                <a:solidFill>
                  <a:srgbClr val="777777"/>
                </a:solidFill>
                <a:effectLst/>
                <a:latin typeface="Roboto" panose="02000000000000000000" pitchFamily="2" charset="0"/>
                <a:hlinkClick r:id="rId15"/>
              </a:rPr>
              <a:t>23.</a:t>
            </a:r>
            <a:r>
              <a:rPr lang="en-GB" sz="1200" b="0" i="0" u="none" strike="noStrike" dirty="0">
                <a:solidFill>
                  <a:srgbClr val="0099CC"/>
                </a:solidFill>
                <a:effectLst/>
                <a:latin typeface="Roboto" panose="02000000000000000000" pitchFamily="2" charset="0"/>
                <a:hlinkClick r:id="rId15"/>
              </a:rPr>
              <a:t> GPU-accelerated dose engine for adaptive particle therapy</a:t>
            </a:r>
            <a:endParaRPr lang="en-GB" sz="1200" b="0" i="0" u="none" strike="noStrike" dirty="0">
              <a:effectLst/>
              <a:latin typeface="Roboto" panose="02000000000000000000" pitchFamily="2" charset="0"/>
            </a:endParaRPr>
          </a:p>
          <a:p>
            <a:pPr algn="l"/>
            <a:r>
              <a:rPr lang="en-GB" sz="1200" b="0" i="0" u="none" strike="noStrike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GB" sz="1200" b="0" i="0" u="none" strike="noStrike" dirty="0" err="1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Cosimo</a:t>
            </a:r>
            <a:r>
              <a:rPr lang="en-GB" sz="1200" b="0" i="0" u="none" strike="noStrike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1200" b="0" i="0" u="none" strike="noStrike" dirty="0" err="1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Galeone</a:t>
            </a:r>
            <a:endParaRPr lang="en-GB" sz="1200" b="0" i="0" u="none" strike="noStrike" dirty="0">
              <a:solidFill>
                <a:srgbClr val="555555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GB" sz="1200" b="0" i="0" u="none" strike="noStrike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15/10/2024, 12:45</a:t>
            </a:r>
          </a:p>
          <a:p>
            <a:pPr algn="l"/>
            <a:r>
              <a:rPr lang="en-GB" sz="1200" b="0" i="0" u="none" strike="noStrike" dirty="0">
                <a:solidFill>
                  <a:srgbClr val="777777"/>
                </a:solidFill>
                <a:effectLst/>
                <a:latin typeface="Roboto" panose="02000000000000000000" pitchFamily="2" charset="0"/>
                <a:hlinkClick r:id="rId16"/>
              </a:rPr>
              <a:t>27.</a:t>
            </a:r>
            <a:r>
              <a:rPr lang="en-GB" sz="1200" b="0" i="0" u="none" strike="noStrike" dirty="0">
                <a:solidFill>
                  <a:srgbClr val="0099CC"/>
                </a:solidFill>
                <a:effectLst/>
                <a:latin typeface="Roboto" panose="02000000000000000000" pitchFamily="2" charset="0"/>
                <a:hlinkClick r:id="rId16"/>
              </a:rPr>
              <a:t> Dedicated infrastructure for systematic physics model validation for medical application: the G4Med international project</a:t>
            </a:r>
            <a:endParaRPr lang="en-GB" sz="1200" b="0" i="0" u="none" strike="noStrike" dirty="0">
              <a:effectLst/>
              <a:latin typeface="Roboto" panose="02000000000000000000" pitchFamily="2" charset="0"/>
            </a:endParaRPr>
          </a:p>
          <a:p>
            <a:pPr algn="l"/>
            <a:r>
              <a:rPr lang="en-GB" sz="1200" b="0" i="0" u="none" strike="noStrike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15/10/2024, 14:30</a:t>
            </a:r>
          </a:p>
          <a:p>
            <a:pPr algn="l"/>
            <a:r>
              <a:rPr lang="en-GB" sz="1200" b="0" i="0" u="none" strike="noStrike" dirty="0">
                <a:solidFill>
                  <a:srgbClr val="1F1100"/>
                </a:solidFill>
                <a:effectLst/>
                <a:latin typeface="Roboto" panose="02000000000000000000" pitchFamily="2" charset="0"/>
                <a:hlinkClick r:id="rId7"/>
              </a:rPr>
              <a:t>keynote</a:t>
            </a:r>
            <a:endParaRPr lang="en-GB" sz="1200" b="0" i="0" u="none" strike="noStrike" dirty="0">
              <a:solidFill>
                <a:srgbClr val="1F1100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GB" sz="1200" b="0" i="0" u="none" strike="noStrike" dirty="0">
                <a:solidFill>
                  <a:srgbClr val="777777"/>
                </a:solidFill>
                <a:effectLst/>
                <a:latin typeface="Roboto" panose="02000000000000000000" pitchFamily="2" charset="0"/>
                <a:hlinkClick r:id="rId17"/>
              </a:rPr>
              <a:t>13.</a:t>
            </a:r>
            <a:r>
              <a:rPr lang="en-GB" sz="1200" b="0" i="0" u="none" strike="noStrike" dirty="0">
                <a:solidFill>
                  <a:srgbClr val="0099CC"/>
                </a:solidFill>
                <a:effectLst/>
                <a:latin typeface="Roboto" panose="02000000000000000000" pitchFamily="2" charset="0"/>
                <a:hlinkClick r:id="rId17"/>
              </a:rPr>
              <a:t> PNRR-THE: multi-scale modelling for simulation of the intra-cell dynamics following FLASH irradiation</a:t>
            </a:r>
            <a:endParaRPr lang="en-GB" sz="1200" b="0" i="0" u="none" strike="noStrike" dirty="0">
              <a:effectLst/>
              <a:latin typeface="Roboto" panose="02000000000000000000" pitchFamily="2" charset="0"/>
            </a:endParaRPr>
          </a:p>
          <a:p>
            <a:pPr algn="l"/>
            <a:r>
              <a:rPr lang="en-GB" sz="1200" b="0" i="0" u="none" strike="noStrike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Valentina </a:t>
            </a:r>
            <a:r>
              <a:rPr lang="en-GB" sz="1200" b="0" i="0" u="none" strike="noStrike" dirty="0" err="1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Tozzini</a:t>
            </a:r>
            <a:r>
              <a:rPr lang="en-GB" sz="1200" b="0" i="0" u="none" strike="noStrike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GB" sz="1200" b="0" i="0" u="none" strike="noStrike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</a:t>
            </a:r>
            <a:r>
              <a:rPr lang="en-GB" sz="1200" b="0" i="0" u="none" strike="noStrike" dirty="0" err="1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Istituto</a:t>
            </a:r>
            <a:r>
              <a:rPr lang="en-GB" sz="1200" b="0" i="0" u="none" strike="noStrike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 Nazionale di </a:t>
            </a:r>
            <a:r>
              <a:rPr lang="en-GB" sz="1200" b="0" i="0" u="none" strike="noStrike" dirty="0" err="1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Fisica</a:t>
            </a:r>
            <a:r>
              <a:rPr lang="en-GB" sz="1200" b="0" i="0" u="none" strike="noStrike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1200" b="0" i="0" u="none" strike="noStrike" dirty="0" err="1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Nucleare</a:t>
            </a:r>
            <a:r>
              <a:rPr lang="en-GB" sz="1200" b="0" i="0" u="none" strike="noStrike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)</a:t>
            </a:r>
            <a:endParaRPr lang="en-GB" sz="1200" b="0" i="0" u="none" strike="noStrike" dirty="0">
              <a:solidFill>
                <a:srgbClr val="555555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GB" sz="1200" b="0" i="0" u="none" strike="noStrike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15/10/2024, 15:15</a:t>
            </a:r>
          </a:p>
          <a:p>
            <a:pPr algn="l"/>
            <a:r>
              <a:rPr lang="en-GB" sz="1200" b="0" i="0" u="none" strike="noStrike" dirty="0">
                <a:solidFill>
                  <a:srgbClr val="777777"/>
                </a:solidFill>
                <a:effectLst/>
                <a:latin typeface="Roboto" panose="02000000000000000000" pitchFamily="2" charset="0"/>
                <a:hlinkClick r:id="rId18"/>
              </a:rPr>
              <a:t>14.</a:t>
            </a:r>
            <a:r>
              <a:rPr lang="en-GB" sz="1200" b="0" i="0" u="none" strike="noStrike" dirty="0">
                <a:solidFill>
                  <a:srgbClr val="0099CC"/>
                </a:solidFill>
                <a:effectLst/>
                <a:latin typeface="Roboto" panose="02000000000000000000" pitchFamily="2" charset="0"/>
                <a:hlinkClick r:id="rId18"/>
              </a:rPr>
              <a:t> AI driven and mechanistic Biophysical modeling</a:t>
            </a:r>
            <a:endParaRPr lang="en-GB" sz="1200" b="0" i="0" u="none" strike="noStrike" dirty="0">
              <a:effectLst/>
              <a:latin typeface="Roboto" panose="02000000000000000000" pitchFamily="2" charset="0"/>
            </a:endParaRPr>
          </a:p>
          <a:p>
            <a:pPr algn="l"/>
            <a:r>
              <a:rPr lang="en-GB" sz="1200" b="0" i="0" u="none" strike="noStrike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Francesco Giuseppe </a:t>
            </a:r>
            <a:r>
              <a:rPr lang="en-GB" sz="1200" b="0" i="0" u="none" strike="noStrike" dirty="0" err="1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Cordoni</a:t>
            </a:r>
            <a:r>
              <a:rPr lang="en-GB" sz="1200" b="0" i="0" u="none" strike="noStrike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GB" sz="1200" b="0" i="0" u="none" strike="noStrike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</a:t>
            </a:r>
            <a:r>
              <a:rPr lang="en-GB" sz="1200" b="0" i="0" u="none" strike="noStrike" dirty="0" err="1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Istituto</a:t>
            </a:r>
            <a:r>
              <a:rPr lang="en-GB" sz="1200" b="0" i="0" u="none" strike="noStrike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 Nazionale di </a:t>
            </a:r>
            <a:r>
              <a:rPr lang="en-GB" sz="1200" b="0" i="0" u="none" strike="noStrike" dirty="0" err="1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Fisica</a:t>
            </a:r>
            <a:r>
              <a:rPr lang="en-GB" sz="1200" b="0" i="0" u="none" strike="noStrike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1200" b="0" i="0" u="none" strike="noStrike" dirty="0" err="1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Nucleare</a:t>
            </a:r>
            <a:r>
              <a:rPr lang="en-GB" sz="1200" b="0" i="0" u="none" strike="noStrike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)</a:t>
            </a:r>
            <a:endParaRPr lang="en-GB" sz="1200" b="0" i="0" u="none" strike="noStrike" dirty="0">
              <a:solidFill>
                <a:srgbClr val="555555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GB" sz="1200" b="0" i="0" u="none" strike="noStrike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15/10/2024, 15:45</a:t>
            </a:r>
          </a:p>
          <a:p>
            <a:pPr algn="l"/>
            <a:r>
              <a:rPr lang="en-GB" sz="1200" b="0" i="0" u="none" strike="noStrike" dirty="0">
                <a:solidFill>
                  <a:srgbClr val="777777"/>
                </a:solidFill>
                <a:effectLst/>
                <a:latin typeface="Roboto" panose="02000000000000000000" pitchFamily="2" charset="0"/>
                <a:hlinkClick r:id="rId19"/>
              </a:rPr>
              <a:t>28.</a:t>
            </a:r>
            <a:r>
              <a:rPr lang="en-GB" sz="1200" b="0" i="0" u="none" strike="noStrike" dirty="0">
                <a:solidFill>
                  <a:srgbClr val="0099CC"/>
                </a:solidFill>
                <a:effectLst/>
                <a:latin typeface="Roboto" panose="02000000000000000000" pitchFamily="2" charset="0"/>
                <a:hlinkClick r:id="rId19"/>
              </a:rPr>
              <a:t> next_AIM: overview and challenges in medical image analysis</a:t>
            </a:r>
            <a:endParaRPr lang="en-GB" sz="1200" b="0" i="0" u="none" strike="noStrike" dirty="0"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76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>
            <a:extLst>
              <a:ext uri="{FF2B5EF4-FFF2-40B4-BE49-F238E27FC236}">
                <a16:creationId xmlns:a16="http://schemas.microsoft.com/office/drawing/2014/main" id="{C59A6288-4382-FF4F-A6C2-8CB19BBA1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306" y="892557"/>
            <a:ext cx="10832123" cy="561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itchFamily="2" charset="2"/>
              <a:buChar char="Ø"/>
            </a:pPr>
            <a:r>
              <a:rPr lang="it-IT" b="1" dirty="0">
                <a:solidFill>
                  <a:srgbClr val="00B050"/>
                </a:solidFill>
              </a:rPr>
              <a:t>Advanced Detector Technologies for </a:t>
            </a:r>
            <a:r>
              <a:rPr lang="it-IT" b="1" dirty="0" err="1">
                <a:solidFill>
                  <a:srgbClr val="00B050"/>
                </a:solidFill>
              </a:rPr>
              <a:t>Physics</a:t>
            </a:r>
            <a:r>
              <a:rPr lang="it-IT" b="1" dirty="0">
                <a:solidFill>
                  <a:srgbClr val="00B050"/>
                </a:solidFill>
              </a:rPr>
              <a:t> </a:t>
            </a:r>
            <a:r>
              <a:rPr lang="it-IT" b="1" dirty="0" err="1">
                <a:solidFill>
                  <a:srgbClr val="00B050"/>
                </a:solidFill>
              </a:rPr>
              <a:t>Experiments</a:t>
            </a:r>
            <a:r>
              <a:rPr lang="it-IT" dirty="0">
                <a:solidFill>
                  <a:srgbClr val="00B050"/>
                </a:solidFill>
              </a:rPr>
              <a:t>.</a:t>
            </a:r>
          </a:p>
          <a:p>
            <a:pPr marL="800100" lvl="1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dirty="0"/>
              <a:t>Innovative </a:t>
            </a:r>
            <a:r>
              <a:rPr lang="it-IT" dirty="0" err="1"/>
              <a:t>detection</a:t>
            </a:r>
            <a:r>
              <a:rPr lang="it-IT" dirty="0"/>
              <a:t> </a:t>
            </a:r>
            <a:r>
              <a:rPr lang="it-IT" dirty="0" err="1"/>
              <a:t>methods</a:t>
            </a:r>
            <a:r>
              <a:rPr lang="it-IT" dirty="0"/>
              <a:t> for HEP </a:t>
            </a:r>
            <a:r>
              <a:rPr lang="it-IT" dirty="0" err="1"/>
              <a:t>experiments</a:t>
            </a:r>
            <a:r>
              <a:rPr lang="it-IT" dirty="0"/>
              <a:t>.</a:t>
            </a:r>
          </a:p>
          <a:p>
            <a:pPr marL="800100" lvl="1" indent="-342900"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dirty="0" err="1"/>
              <a:t>Novel</a:t>
            </a:r>
            <a:r>
              <a:rPr lang="it-IT" dirty="0"/>
              <a:t> micro-nano </a:t>
            </a:r>
            <a:r>
              <a:rPr lang="it-IT" dirty="0" err="1"/>
              <a:t>architectures</a:t>
            </a:r>
            <a:r>
              <a:rPr lang="it-IT" dirty="0"/>
              <a:t>.</a:t>
            </a:r>
          </a:p>
          <a:p>
            <a:pPr marL="342900" indent="-342900">
              <a:buClr>
                <a:srgbClr val="FF0000"/>
              </a:buClr>
              <a:buFont typeface="Wingdings" pitchFamily="2" charset="2"/>
              <a:buChar char="Ø"/>
            </a:pPr>
            <a:r>
              <a:rPr lang="it-IT" b="1" dirty="0">
                <a:solidFill>
                  <a:srgbClr val="FF0000"/>
                </a:solidFill>
              </a:rPr>
              <a:t>Advanced Technologies and </a:t>
            </a:r>
            <a:r>
              <a:rPr lang="it-IT" b="1" dirty="0" err="1">
                <a:solidFill>
                  <a:srgbClr val="FF0000"/>
                </a:solidFill>
              </a:rPr>
              <a:t>Methods</a:t>
            </a:r>
            <a:r>
              <a:rPr lang="it-IT" b="1" dirty="0">
                <a:solidFill>
                  <a:srgbClr val="FF0000"/>
                </a:solidFill>
              </a:rPr>
              <a:t> for </a:t>
            </a:r>
            <a:r>
              <a:rPr lang="it-IT" b="1" dirty="0" err="1">
                <a:solidFill>
                  <a:srgbClr val="FF0000"/>
                </a:solidFill>
              </a:rPr>
              <a:t>Particle</a:t>
            </a:r>
            <a:r>
              <a:rPr lang="it-IT" b="1" dirty="0">
                <a:solidFill>
                  <a:srgbClr val="FF0000"/>
                </a:solidFill>
              </a:rPr>
              <a:t> Accelerators</a:t>
            </a:r>
            <a:r>
              <a:rPr lang="it-IT" dirty="0"/>
              <a:t>.</a:t>
            </a:r>
          </a:p>
          <a:p>
            <a:pPr marL="800100" lvl="1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dirty="0" err="1"/>
              <a:t>Magnetic</a:t>
            </a:r>
            <a:r>
              <a:rPr lang="it-IT" dirty="0"/>
              <a:t> </a:t>
            </a:r>
            <a:r>
              <a:rPr lang="it-IT" dirty="0" err="1"/>
              <a:t>superconductors</a:t>
            </a:r>
            <a:r>
              <a:rPr lang="it-IT" dirty="0"/>
              <a:t>.</a:t>
            </a:r>
          </a:p>
          <a:p>
            <a:pPr marL="800100" lvl="1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dirty="0"/>
              <a:t>RF </a:t>
            </a:r>
            <a:r>
              <a:rPr lang="it-IT" dirty="0" err="1"/>
              <a:t>technologies</a:t>
            </a:r>
            <a:r>
              <a:rPr lang="it-IT" dirty="0"/>
              <a:t>.</a:t>
            </a:r>
          </a:p>
          <a:p>
            <a:pPr marL="800100" lvl="1" indent="-34290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dirty="0"/>
              <a:t>Laser-plasma </a:t>
            </a:r>
            <a:r>
              <a:rPr lang="it-IT" dirty="0" err="1"/>
              <a:t>acceleration</a:t>
            </a:r>
            <a:r>
              <a:rPr lang="it-IT" dirty="0"/>
              <a:t> </a:t>
            </a:r>
            <a:r>
              <a:rPr lang="it-IT" dirty="0" err="1"/>
              <a:t>technologies</a:t>
            </a:r>
            <a:r>
              <a:rPr lang="it-IT" dirty="0"/>
              <a:t>.</a:t>
            </a:r>
          </a:p>
          <a:p>
            <a:pPr marL="342900" indent="-342900">
              <a:buClr>
                <a:srgbClr val="FF0000"/>
              </a:buClr>
              <a:buFont typeface="Wingdings" pitchFamily="2" charset="2"/>
              <a:buChar char="Ø"/>
            </a:pPr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Quantum Technologies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marL="800100" lvl="1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dirty="0"/>
              <a:t>Quantum </a:t>
            </a:r>
            <a:r>
              <a:rPr lang="it-IT" dirty="0" err="1"/>
              <a:t>sensing</a:t>
            </a:r>
            <a:r>
              <a:rPr lang="it-IT" dirty="0"/>
              <a:t> and </a:t>
            </a:r>
            <a:r>
              <a:rPr lang="it-IT" dirty="0" err="1"/>
              <a:t>metrology</a:t>
            </a:r>
            <a:r>
              <a:rPr lang="it-IT" dirty="0"/>
              <a:t>.</a:t>
            </a:r>
          </a:p>
          <a:p>
            <a:pPr marL="800100" lvl="1" indent="-342900"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dirty="0"/>
              <a:t>Quantum </a:t>
            </a:r>
            <a:r>
              <a:rPr lang="it-IT" dirty="0" err="1"/>
              <a:t>Computation</a:t>
            </a:r>
            <a:r>
              <a:rPr lang="it-IT" dirty="0"/>
              <a:t>.</a:t>
            </a:r>
          </a:p>
          <a:p>
            <a:pPr marL="342900" indent="-342900">
              <a:buClr>
                <a:srgbClr val="FF0000"/>
              </a:buClr>
              <a:buFont typeface="Wingdings" pitchFamily="2" charset="2"/>
              <a:buChar char="Ø"/>
            </a:pPr>
            <a:r>
              <a:rPr lang="it-IT" b="1" dirty="0">
                <a:solidFill>
                  <a:srgbClr val="0070C0"/>
                </a:solidFill>
              </a:rPr>
              <a:t>Life Science</a:t>
            </a:r>
            <a:r>
              <a:rPr lang="it-IT" dirty="0"/>
              <a:t>.</a:t>
            </a:r>
          </a:p>
          <a:p>
            <a:pPr marL="800100" lvl="1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dirty="0"/>
              <a:t>Advanced </a:t>
            </a:r>
            <a:r>
              <a:rPr lang="it-IT" dirty="0" err="1"/>
              <a:t>radiotherapy</a:t>
            </a:r>
            <a:r>
              <a:rPr lang="it-IT" dirty="0"/>
              <a:t> </a:t>
            </a:r>
            <a:r>
              <a:rPr lang="it-IT" dirty="0" err="1"/>
              <a:t>methods</a:t>
            </a:r>
            <a:r>
              <a:rPr lang="it-IT" dirty="0"/>
              <a:t>, </a:t>
            </a:r>
            <a:r>
              <a:rPr lang="it-IT" dirty="0" err="1"/>
              <a:t>hadrontherapy</a:t>
            </a:r>
            <a:r>
              <a:rPr lang="it-IT" dirty="0"/>
              <a:t>, BNCT</a:t>
            </a:r>
          </a:p>
          <a:p>
            <a:pPr marL="800100" lvl="1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dirty="0" err="1"/>
              <a:t>Radioisotopes</a:t>
            </a:r>
            <a:r>
              <a:rPr lang="it-IT" dirty="0"/>
              <a:t> &amp; </a:t>
            </a:r>
            <a:r>
              <a:rPr lang="it-IT" dirty="0" err="1"/>
              <a:t>Radiopharmaceutics</a:t>
            </a:r>
            <a:endParaRPr lang="it-IT" dirty="0"/>
          </a:p>
          <a:p>
            <a:pPr marL="800100" lvl="1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dirty="0" err="1"/>
              <a:t>Radiation</a:t>
            </a:r>
            <a:r>
              <a:rPr lang="it-IT" dirty="0"/>
              <a:t> </a:t>
            </a:r>
            <a:r>
              <a:rPr lang="it-IT" dirty="0" err="1"/>
              <a:t>biophysics</a:t>
            </a:r>
            <a:r>
              <a:rPr lang="it-IT" dirty="0"/>
              <a:t>  and </a:t>
            </a:r>
            <a:r>
              <a:rPr lang="it-IT" dirty="0" err="1"/>
              <a:t>Biophysical</a:t>
            </a:r>
            <a:r>
              <a:rPr lang="it-IT" dirty="0"/>
              <a:t> </a:t>
            </a:r>
            <a:r>
              <a:rPr lang="it-IT" dirty="0" err="1"/>
              <a:t>modeling</a:t>
            </a:r>
            <a:endParaRPr lang="it-IT" dirty="0"/>
          </a:p>
          <a:p>
            <a:pPr marL="800100" lvl="1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dirty="0" err="1"/>
              <a:t>Radiation</a:t>
            </a:r>
            <a:r>
              <a:rPr lang="it-IT" dirty="0"/>
              <a:t> </a:t>
            </a:r>
            <a:r>
              <a:rPr lang="it-IT" dirty="0" err="1"/>
              <a:t>dosimetry</a:t>
            </a:r>
            <a:r>
              <a:rPr lang="it-IT" dirty="0"/>
              <a:t> and </a:t>
            </a:r>
            <a:r>
              <a:rPr lang="it-IT" dirty="0" err="1"/>
              <a:t>Computational</a:t>
            </a:r>
            <a:r>
              <a:rPr lang="it-IT" dirty="0"/>
              <a:t> </a:t>
            </a:r>
            <a:r>
              <a:rPr lang="it-IT" dirty="0" err="1"/>
              <a:t>dosimetry</a:t>
            </a:r>
            <a:endParaRPr lang="it-IT" dirty="0"/>
          </a:p>
          <a:p>
            <a:pPr marL="800100" lvl="1" indent="-342900"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dirty="0" err="1"/>
              <a:t>Diseases</a:t>
            </a:r>
            <a:r>
              <a:rPr lang="it-IT" dirty="0"/>
              <a:t> </a:t>
            </a:r>
            <a:r>
              <a:rPr lang="it-IT" dirty="0" err="1"/>
              <a:t>diagnostic</a:t>
            </a:r>
            <a:r>
              <a:rPr lang="it-IT" dirty="0"/>
              <a:t> </a:t>
            </a:r>
            <a:r>
              <a:rPr lang="it-IT" dirty="0" err="1"/>
              <a:t>tests</a:t>
            </a:r>
            <a:r>
              <a:rPr lang="it-IT" dirty="0"/>
              <a:t>, monitoring and mapping.</a:t>
            </a:r>
          </a:p>
          <a:p>
            <a:pPr marL="342900" indent="-342900">
              <a:buClr>
                <a:srgbClr val="FF0000"/>
              </a:buClr>
              <a:buFont typeface="Wingdings" pitchFamily="2" charset="2"/>
              <a:buChar char="Ø"/>
            </a:pPr>
            <a:r>
              <a:rPr lang="it-IT" b="1" dirty="0"/>
              <a:t>Advanced </a:t>
            </a:r>
            <a:r>
              <a:rPr lang="it-IT" b="1" dirty="0" err="1"/>
              <a:t>Calculus</a:t>
            </a:r>
            <a:r>
              <a:rPr lang="it-IT" dirty="0"/>
              <a:t>.</a:t>
            </a:r>
          </a:p>
          <a:p>
            <a:pPr marL="800100" lvl="1" indent="-342900"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dirty="0"/>
              <a:t>AI – ML and MC for </a:t>
            </a:r>
            <a:r>
              <a:rPr lang="it-IT" dirty="0" err="1"/>
              <a:t>experimental</a:t>
            </a:r>
            <a:r>
              <a:rPr lang="it-IT" dirty="0"/>
              <a:t> and </a:t>
            </a:r>
            <a:r>
              <a:rPr lang="it-IT" dirty="0" err="1"/>
              <a:t>interdisciplinary</a:t>
            </a:r>
            <a:r>
              <a:rPr lang="it-IT" dirty="0"/>
              <a:t> </a:t>
            </a:r>
            <a:r>
              <a:rPr lang="it-IT" dirty="0" err="1"/>
              <a:t>physics</a:t>
            </a:r>
            <a:r>
              <a:rPr lang="it-IT" dirty="0"/>
              <a:t>.</a:t>
            </a:r>
          </a:p>
        </p:txBody>
      </p:sp>
      <p:pic>
        <p:nvPicPr>
          <p:cNvPr id="4" name="Picture 4" descr="Home">
            <a:extLst>
              <a:ext uri="{FF2B5EF4-FFF2-40B4-BE49-F238E27FC236}">
                <a16:creationId xmlns:a16="http://schemas.microsoft.com/office/drawing/2014/main" id="{249BC67D-BD8C-C444-A30E-20BCEB317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813" y="2442343"/>
            <a:ext cx="3616819" cy="36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7C0EB7F-E189-CA4C-B04F-29F06777EC5C}"/>
              </a:ext>
            </a:extLst>
          </p:cNvPr>
          <p:cNvSpPr txBox="1"/>
          <p:nvPr/>
        </p:nvSpPr>
        <p:spPr>
          <a:xfrm>
            <a:off x="1449013" y="0"/>
            <a:ext cx="899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CSN5: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what’s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that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?</a:t>
            </a:r>
          </a:p>
        </p:txBody>
      </p:sp>
      <p:pic>
        <p:nvPicPr>
          <p:cNvPr id="14" name="Google Shape;114;p2">
            <a:extLst>
              <a:ext uri="{FF2B5EF4-FFF2-40B4-BE49-F238E27FC236}">
                <a16:creationId xmlns:a16="http://schemas.microsoft.com/office/drawing/2014/main" id="{385D92FE-E3D9-D983-DA56-2F6CDBC2B8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75607" y="28002"/>
            <a:ext cx="1776822" cy="93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5;p3">
            <a:extLst>
              <a:ext uri="{FF2B5EF4-FFF2-40B4-BE49-F238E27FC236}">
                <a16:creationId xmlns:a16="http://schemas.microsoft.com/office/drawing/2014/main" id="{150CACAE-E70E-764B-C5C1-1481838E9A2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67" y="13469"/>
            <a:ext cx="1613010" cy="85108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3714D1-410E-27EC-6B0F-A98B11ADB4E2}"/>
              </a:ext>
            </a:extLst>
          </p:cNvPr>
          <p:cNvSpPr txBox="1"/>
          <p:nvPr/>
        </p:nvSpPr>
        <p:spPr>
          <a:xfrm>
            <a:off x="8176394" y="1043924"/>
            <a:ext cx="61752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itchFamily="2" charset="2"/>
              <a:buChar char="Ø"/>
            </a:pPr>
            <a:r>
              <a:rPr lang="it-IT" b="1" dirty="0"/>
              <a:t>Others</a:t>
            </a:r>
            <a:r>
              <a:rPr lang="it-IT" dirty="0"/>
              <a:t>…</a:t>
            </a:r>
          </a:p>
          <a:p>
            <a:pPr marL="800100" lvl="1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dirty="0"/>
              <a:t>Electronics.</a:t>
            </a:r>
          </a:p>
          <a:p>
            <a:pPr marL="800100" lvl="1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dirty="0"/>
              <a:t>Cultural Heritage.</a:t>
            </a:r>
          </a:p>
          <a:p>
            <a:pPr marL="800100" lvl="1" indent="-342900"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dirty="0" err="1"/>
              <a:t>Environmental</a:t>
            </a:r>
            <a:r>
              <a:rPr lang="it-IT" dirty="0"/>
              <a:t> monitoring.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F080902-718E-D7E1-759D-E2BC81A0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EA943B-B64E-D9E0-E3A2-1C4BBA950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39D047-779C-7BA5-4873-324065BEE02C}"/>
              </a:ext>
            </a:extLst>
          </p:cNvPr>
          <p:cNvSpPr/>
          <p:nvPr/>
        </p:nvSpPr>
        <p:spPr>
          <a:xfrm>
            <a:off x="1100138" y="3971925"/>
            <a:ext cx="7053262" cy="1928813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96670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C5B7-B0F6-B6C1-B653-86E997955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8DE83-8426-EC1B-6350-0F3873C21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2A1A60-4A3B-DBFA-1ACA-5493ACE5B8F6}"/>
              </a:ext>
            </a:extLst>
          </p:cNvPr>
          <p:cNvSpPr txBox="1"/>
          <p:nvPr/>
        </p:nvSpPr>
        <p:spPr>
          <a:xfrm>
            <a:off x="5647286" y="734475"/>
            <a:ext cx="671241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/>
              <a:t>Exploiting  many CSN5 topics:</a:t>
            </a:r>
          </a:p>
          <a:p>
            <a:endParaRPr lang="en-IT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800" dirty="0"/>
              <a:t>Detectors for UHDR 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800" dirty="0"/>
              <a:t>Accelerator techniques for UHDR beams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800" dirty="0"/>
              <a:t>Experimental and Theoretical Radiobiology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800" dirty="0"/>
              <a:t>Advanced Computing for TPS</a:t>
            </a:r>
          </a:p>
        </p:txBody>
      </p:sp>
      <p:pic>
        <p:nvPicPr>
          <p:cNvPr id="10" name="Content Placeholder 9" descr="A close-up of a building&#10;&#10;Description automatically generated">
            <a:extLst>
              <a:ext uri="{FF2B5EF4-FFF2-40B4-BE49-F238E27FC236}">
                <a16:creationId xmlns:a16="http://schemas.microsoft.com/office/drawing/2014/main" id="{B187248F-E4D5-1E82-00BB-FCF38EFF7A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6525"/>
            <a:ext cx="5720832" cy="5039324"/>
          </a:xfrm>
        </p:spPr>
      </p:pic>
      <p:pic>
        <p:nvPicPr>
          <p:cNvPr id="14" name="Picture 13" descr="A group of people in circles&#10;&#10;Description automatically generated">
            <a:extLst>
              <a:ext uri="{FF2B5EF4-FFF2-40B4-BE49-F238E27FC236}">
                <a16:creationId xmlns:a16="http://schemas.microsoft.com/office/drawing/2014/main" id="{CF899797-AC3D-E1AF-8D61-03AF2030D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129692"/>
            <a:ext cx="4147868" cy="17702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585F433-DBC4-09C6-54D7-D68ADA58B6F3}"/>
              </a:ext>
            </a:extLst>
          </p:cNvPr>
          <p:cNvSpPr txBox="1"/>
          <p:nvPr/>
        </p:nvSpPr>
        <p:spPr>
          <a:xfrm>
            <a:off x="6471170" y="3751584"/>
            <a:ext cx="4778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/>
              <a:t>Over 1000 participant expected</a:t>
            </a:r>
          </a:p>
        </p:txBody>
      </p:sp>
      <p:pic>
        <p:nvPicPr>
          <p:cNvPr id="17" name="Picture 16" descr="A group of logos on a white background&#10;&#10;Description automatically generated">
            <a:extLst>
              <a:ext uri="{FF2B5EF4-FFF2-40B4-BE49-F238E27FC236}">
                <a16:creationId xmlns:a16="http://schemas.microsoft.com/office/drawing/2014/main" id="{8AE0D4BF-496D-27D8-C8DE-F09738EA9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8414" y="4342444"/>
            <a:ext cx="4939622" cy="24619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086C4D-9BAF-AE52-14D6-160D235BC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071" y="23278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IT" dirty="0">
                <a:solidFill>
                  <a:schemeClr val="tx2"/>
                </a:solidFill>
              </a:rPr>
              <a:t>FLASH Radiotherapy&amp; Particle Therapy 2024</a:t>
            </a:r>
            <a:br>
              <a:rPr lang="en-IT" dirty="0">
                <a:solidFill>
                  <a:schemeClr val="tx2"/>
                </a:solidFill>
              </a:rPr>
            </a:br>
            <a:r>
              <a:rPr lang="en-IT" dirty="0">
                <a:solidFill>
                  <a:schemeClr val="tx2"/>
                </a:solidFill>
              </a:rPr>
              <a:t>conf. in Rome</a:t>
            </a:r>
            <a:br>
              <a:rPr lang="en-IT" dirty="0">
                <a:solidFill>
                  <a:schemeClr val="tx2"/>
                </a:solidFill>
              </a:rPr>
            </a:br>
            <a:r>
              <a:rPr lang="en-IT" dirty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615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A6B67-7BBF-C5D7-9E6D-FD5A13CE7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27" y="-119455"/>
            <a:ext cx="10809284" cy="1325563"/>
          </a:xfrm>
        </p:spPr>
        <p:txBody>
          <a:bodyPr>
            <a:normAutofit/>
          </a:bodyPr>
          <a:lstStyle/>
          <a:p>
            <a:r>
              <a:rPr lang="en-IT" sz="4000" dirty="0"/>
              <a:t>Jack Fowler Award 2024 to Marta!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CB457-9A92-51A0-8BB7-6990633BE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90AFD-ED38-07CB-E0B9-1D04CA7C8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ED1447-2B77-64F5-1B55-0A0D4EE183DD}"/>
              </a:ext>
            </a:extLst>
          </p:cNvPr>
          <p:cNvSpPr txBox="1"/>
          <p:nvPr/>
        </p:nvSpPr>
        <p:spPr>
          <a:xfrm>
            <a:off x="40744" y="4588409"/>
            <a:ext cx="549411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0" i="0" u="none" strike="noStrike" dirty="0">
                <a:solidFill>
                  <a:srgbClr val="22262A"/>
                </a:solidFill>
                <a:effectLst/>
                <a:latin typeface="Noto Sans" panose="020B0604020202020204" pitchFamily="34" charset="0"/>
              </a:rPr>
              <a:t>The JFA by the RRS recognizes yearly an ”</a:t>
            </a:r>
            <a:r>
              <a:rPr lang="en-GB" sz="2000" b="1" i="0" u="none" strike="noStrike" dirty="0">
                <a:solidFill>
                  <a:srgbClr val="22262A"/>
                </a:solidFill>
                <a:effectLst/>
                <a:latin typeface="Noto Sans" panose="020B0604020202020204" pitchFamily="34" charset="0"/>
              </a:rPr>
              <a:t>outstanding junior investigator/faculty for exceptional work in radiation oncology, medical physics, and/or radiobiology”</a:t>
            </a:r>
            <a:r>
              <a:rPr lang="en-GB" sz="2000" b="0" i="0" u="none" strike="noStrike" dirty="0">
                <a:solidFill>
                  <a:srgbClr val="22262A"/>
                </a:solidFill>
                <a:effectLst/>
                <a:latin typeface="Noto Sans" panose="020B0604020202020204" pitchFamily="34" charset="0"/>
              </a:rPr>
              <a:t> </a:t>
            </a:r>
            <a:endParaRPr lang="en-IT" sz="2000" dirty="0"/>
          </a:p>
        </p:txBody>
      </p:sp>
      <p:pic>
        <p:nvPicPr>
          <p:cNvPr id="10" name="Picture 9" descr="A screenshot of a website&#10;&#10;Description automatically generated">
            <a:extLst>
              <a:ext uri="{FF2B5EF4-FFF2-40B4-BE49-F238E27FC236}">
                <a16:creationId xmlns:a16="http://schemas.microsoft.com/office/drawing/2014/main" id="{066DFDA5-A513-EC66-A54F-6209DE0E9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1" y="739816"/>
            <a:ext cx="7772400" cy="35454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B931AA-75CB-8BBE-18FF-6B3D73844109}"/>
              </a:ext>
            </a:extLst>
          </p:cNvPr>
          <p:cNvSpPr txBox="1"/>
          <p:nvPr/>
        </p:nvSpPr>
        <p:spPr>
          <a:xfrm>
            <a:off x="5991764" y="4556984"/>
            <a:ext cx="62775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0" i="0" u="none" strike="noStrike" dirty="0">
                <a:solidFill>
                  <a:srgbClr val="22262A"/>
                </a:solidFill>
                <a:effectLst/>
                <a:latin typeface="Noto Sans" panose="020B0604020202020204" pitchFamily="34" charset="0"/>
              </a:rPr>
              <a:t>This year’s recipient is </a:t>
            </a:r>
          </a:p>
          <a:p>
            <a:r>
              <a:rPr lang="en-GB" sz="2000" b="1" i="0" u="sng" dirty="0">
                <a:effectLst/>
                <a:latin typeface="Noto Sans" panose="020B0604020202020204" pitchFamily="34" charset="0"/>
              </a:rPr>
              <a:t>MARTA MISSIAGGIA </a:t>
            </a:r>
            <a:r>
              <a:rPr lang="en-GB" sz="2000" dirty="0">
                <a:solidFill>
                  <a:srgbClr val="22262A"/>
                </a:solidFill>
                <a:latin typeface="Noto Sans" panose="020B0604020202020204" pitchFamily="34" charset="0"/>
              </a:rPr>
              <a:t>(from TIFPA-</a:t>
            </a:r>
            <a:r>
              <a:rPr lang="en-GB" sz="2000" dirty="0" err="1">
                <a:solidFill>
                  <a:srgbClr val="22262A"/>
                </a:solidFill>
                <a:latin typeface="Noto Sans" panose="020B0604020202020204" pitchFamily="34" charset="0"/>
              </a:rPr>
              <a:t>BiMeR</a:t>
            </a:r>
            <a:r>
              <a:rPr lang="en-GB" sz="2000" dirty="0">
                <a:solidFill>
                  <a:srgbClr val="22262A"/>
                </a:solidFill>
                <a:latin typeface="Noto Sans" panose="020B0604020202020204" pitchFamily="34" charset="0"/>
              </a:rPr>
              <a:t> </a:t>
            </a:r>
            <a:r>
              <a:rPr lang="en-GB" sz="2000" b="0" i="0" u="none" strike="noStrike" dirty="0">
                <a:solidFill>
                  <a:srgbClr val="22262A"/>
                </a:solidFill>
                <a:effectLst/>
                <a:latin typeface="Noto Sans" panose="020B0604020202020204" pitchFamily="34" charset="0"/>
              </a:rPr>
              <a:t>now at Uni Miami) for her experimental and theoretical work on </a:t>
            </a:r>
            <a:r>
              <a:rPr lang="en-GB" sz="2000" b="0" i="0" u="none" strike="noStrike" dirty="0" err="1">
                <a:solidFill>
                  <a:srgbClr val="22262A"/>
                </a:solidFill>
                <a:effectLst/>
                <a:latin typeface="Noto Sans" panose="020B0604020202020204" pitchFamily="34" charset="0"/>
              </a:rPr>
              <a:t>microdosimetry</a:t>
            </a:r>
            <a:r>
              <a:rPr lang="en-GB" sz="2000" dirty="0">
                <a:solidFill>
                  <a:srgbClr val="22262A"/>
                </a:solidFill>
                <a:latin typeface="Noto Sans" panose="020B0604020202020204" pitchFamily="34" charset="0"/>
              </a:rPr>
              <a:t>, mostly done in </a:t>
            </a:r>
            <a:r>
              <a:rPr lang="en-GB" sz="2000" b="1" dirty="0">
                <a:solidFill>
                  <a:srgbClr val="22262A"/>
                </a:solidFill>
                <a:latin typeface="Noto Sans" panose="020B0604020202020204" pitchFamily="34" charset="0"/>
              </a:rPr>
              <a:t>CSN5 (MICROBE-IT Exp)</a:t>
            </a:r>
          </a:p>
          <a:p>
            <a:r>
              <a:rPr lang="en-GB" sz="2000" dirty="0">
                <a:solidFill>
                  <a:srgbClr val="22262A"/>
                </a:solidFill>
                <a:latin typeface="Noto Sans" panose="020B0604020202020204" pitchFamily="34" charset="0"/>
              </a:rPr>
              <a:t>-</a:t>
            </a:r>
            <a:r>
              <a:rPr lang="en-GB" dirty="0">
                <a:solidFill>
                  <a:srgbClr val="22262A"/>
                </a:solidFill>
                <a:latin typeface="Noto Sans" panose="020B0604020202020204" pitchFamily="34" charset="0"/>
              </a:rPr>
              <a:t>Already awarded with </a:t>
            </a:r>
            <a:r>
              <a:rPr lang="en-GB" dirty="0" err="1">
                <a:solidFill>
                  <a:srgbClr val="22262A"/>
                </a:solidFill>
                <a:latin typeface="Noto Sans" panose="020B0604020202020204" pitchFamily="34" charset="0"/>
              </a:rPr>
              <a:t>Resmini</a:t>
            </a:r>
            <a:r>
              <a:rPr lang="en-GB" dirty="0">
                <a:solidFill>
                  <a:srgbClr val="22262A"/>
                </a:solidFill>
                <a:latin typeface="Noto Sans" panose="020B0604020202020204" pitchFamily="34" charset="0"/>
              </a:rPr>
              <a:t> 2023 by CSN5</a:t>
            </a:r>
            <a:endParaRPr lang="en-IT" sz="2000" dirty="0"/>
          </a:p>
        </p:txBody>
      </p:sp>
      <p:pic>
        <p:nvPicPr>
          <p:cNvPr id="6" name="Picture 5" descr="A person and person posing for a photo&#10;&#10;Description automatically generated">
            <a:extLst>
              <a:ext uri="{FF2B5EF4-FFF2-40B4-BE49-F238E27FC236}">
                <a16:creationId xmlns:a16="http://schemas.microsoft.com/office/drawing/2014/main" id="{A0781957-6376-DCD9-3C40-9936826A17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884" t="8477" r="9856" b="37256"/>
          <a:stretch/>
        </p:blipFill>
        <p:spPr>
          <a:xfrm>
            <a:off x="4750651" y="1864765"/>
            <a:ext cx="2690698" cy="2586920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0A71A2F3-D497-A57E-B5A2-7CB0F2A53F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9355" t="9763" r="7263" b="6742"/>
          <a:stretch/>
        </p:blipFill>
        <p:spPr>
          <a:xfrm>
            <a:off x="8307027" y="152299"/>
            <a:ext cx="2983043" cy="4132931"/>
          </a:xfrm>
        </p:spPr>
      </p:pic>
    </p:spTree>
    <p:extLst>
      <p:ext uri="{BB962C8B-B14F-4D97-AF65-F5344CB8AC3E}">
        <p14:creationId xmlns:p14="http://schemas.microsoft.com/office/powerpoint/2010/main" val="7668950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65F24-1AD2-C6CC-0444-1C5214CD8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739E4-6F3A-79C7-4C8E-FF2F55570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CD6E0-22F8-0DAC-36BD-CB907098D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T" dirty="0"/>
              <a:t>LS activities in CSN5 are steadily growing and diversifying….</a:t>
            </a:r>
          </a:p>
          <a:p>
            <a:r>
              <a:rPr lang="en-GB" dirty="0"/>
              <a:t>I</a:t>
            </a:r>
            <a:r>
              <a:rPr lang="en-IT" dirty="0"/>
              <a:t>mpacting not only the traditional “Interdisciplinary” sector, but also “Detectors”  (for medical detectors), “Accelerators”(medical accelerators) and “Computing”  (AI, MC, TPS, etc.)</a:t>
            </a:r>
          </a:p>
          <a:p>
            <a:r>
              <a:rPr lang="en-IT" dirty="0"/>
              <a:t>M</a:t>
            </a:r>
            <a:r>
              <a:rPr lang="en-GB" dirty="0"/>
              <a:t>a</a:t>
            </a:r>
            <a:r>
              <a:rPr lang="en-IT" dirty="0"/>
              <a:t>ny contacts with local and national hospitals and sanitary structures have been established in this context</a:t>
            </a:r>
          </a:p>
          <a:p>
            <a:endParaRPr lang="en-IT" dirty="0"/>
          </a:p>
          <a:p>
            <a:r>
              <a:rPr lang="en-IT" dirty="0"/>
              <a:t>INFN4LS Role may be crucial in :</a:t>
            </a:r>
          </a:p>
          <a:p>
            <a:pPr lvl="1"/>
            <a:r>
              <a:rPr lang="en-IT" dirty="0"/>
              <a:t>Fostering these connections</a:t>
            </a:r>
          </a:p>
          <a:p>
            <a:pPr lvl="1"/>
            <a:r>
              <a:rPr lang="en-GB" dirty="0"/>
              <a:t>S</a:t>
            </a:r>
            <a:r>
              <a:rPr lang="en-IT" dirty="0"/>
              <a:t>preading National and International initiatives in the sector</a:t>
            </a:r>
          </a:p>
          <a:p>
            <a:pPr lvl="1"/>
            <a:r>
              <a:rPr lang="en-GB" dirty="0"/>
              <a:t>I</a:t>
            </a:r>
            <a:r>
              <a:rPr lang="en-IT" dirty="0"/>
              <a:t>nformation flow is essential (ML, Website, OpenMeetings))</a:t>
            </a:r>
          </a:p>
          <a:p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6252F-3DCC-2673-2AAD-333C1729C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27-09-2024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5AEE6-0FA7-963D-E202-BF5907A63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</p:spTree>
    <p:extLst>
      <p:ext uri="{BB962C8B-B14F-4D97-AF65-F5344CB8AC3E}">
        <p14:creationId xmlns:p14="http://schemas.microsoft.com/office/powerpoint/2010/main" val="335325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2"/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40222-B55B-52B5-861F-95A66FB1A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Paper Bat | PaperPedia Wiki | Fandom">
            <a:extLst>
              <a:ext uri="{FF2B5EF4-FFF2-40B4-BE49-F238E27FC236}">
                <a16:creationId xmlns:a16="http://schemas.microsoft.com/office/drawing/2014/main" id="{79AFE6BF-476B-EEB7-C643-5EFE214C0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078" y="1714496"/>
            <a:ext cx="1747097" cy="239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me paperino - SERMIG">
            <a:extLst>
              <a:ext uri="{FF2B5EF4-FFF2-40B4-BE49-F238E27FC236}">
                <a16:creationId xmlns:a16="http://schemas.microsoft.com/office/drawing/2014/main" id="{B6197D15-2298-B4E9-D6EF-48FA263224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5" r="28982"/>
          <a:stretch/>
        </p:blipFill>
        <p:spPr bwMode="auto">
          <a:xfrm>
            <a:off x="6078858" y="1794664"/>
            <a:ext cx="167582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goma Cartonato Paperina (clone)">
            <a:extLst>
              <a:ext uri="{FF2B5EF4-FFF2-40B4-BE49-F238E27FC236}">
                <a16:creationId xmlns:a16="http://schemas.microsoft.com/office/drawing/2014/main" id="{3C2D15D0-2235-B92B-B2B3-E8072D4DD8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0" r="15263"/>
          <a:stretch/>
        </p:blipFill>
        <p:spPr bwMode="auto">
          <a:xfrm>
            <a:off x="4078239" y="1772442"/>
            <a:ext cx="2158061" cy="239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8E5300-BD44-FF5F-D122-362A8A590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878" y="365125"/>
            <a:ext cx="10515600" cy="1325563"/>
          </a:xfrm>
        </p:spPr>
        <p:txBody>
          <a:bodyPr/>
          <a:lstStyle/>
          <a:p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21D32-A510-6AFA-7762-92112A45F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3DDEC-E0B2-E2CF-BE20-8FF3F31D9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pic>
        <p:nvPicPr>
          <p:cNvPr id="1026" name="Picture 2" descr="Topolino - Topi - Topolino Sito Ufficiale">
            <a:extLst>
              <a:ext uri="{FF2B5EF4-FFF2-40B4-BE49-F238E27FC236}">
                <a16:creationId xmlns:a16="http://schemas.microsoft.com/office/drawing/2014/main" id="{4B1A6AA8-00EF-85CD-F600-04261D8F7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120" y="1817687"/>
            <a:ext cx="1675820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peron de' Paperoni | PaperPedia Wiki | Fandom">
            <a:extLst>
              <a:ext uri="{FF2B5EF4-FFF2-40B4-BE49-F238E27FC236}">
                <a16:creationId xmlns:a16="http://schemas.microsoft.com/office/drawing/2014/main" id="{6CEC1122-2065-C99A-DFCF-51C085289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878" y="1870075"/>
            <a:ext cx="1581362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SN4 | fisica teorica">
            <a:extLst>
              <a:ext uri="{FF2B5EF4-FFF2-40B4-BE49-F238E27FC236}">
                <a16:creationId xmlns:a16="http://schemas.microsoft.com/office/drawing/2014/main" id="{E274313F-8C14-D910-48D3-C2D6424D2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471" y="136525"/>
            <a:ext cx="1327286" cy="180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SN4 | theoretical physics">
            <a:extLst>
              <a:ext uri="{FF2B5EF4-FFF2-40B4-BE49-F238E27FC236}">
                <a16:creationId xmlns:a16="http://schemas.microsoft.com/office/drawing/2014/main" id="{97A3A3D1-B7E7-0E45-17DD-91F97B7DB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861" y="-4787"/>
            <a:ext cx="1342509" cy="182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ome">
            <a:extLst>
              <a:ext uri="{FF2B5EF4-FFF2-40B4-BE49-F238E27FC236}">
                <a16:creationId xmlns:a16="http://schemas.microsoft.com/office/drawing/2014/main" id="{8FEE5961-9211-1E21-EDC5-EC9989778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063" y="-4787"/>
            <a:ext cx="1314194" cy="177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SN3 | fisica nucleare">
            <a:extLst>
              <a:ext uri="{FF2B5EF4-FFF2-40B4-BE49-F238E27FC236}">
                <a16:creationId xmlns:a16="http://schemas.microsoft.com/office/drawing/2014/main" id="{33E0D8AD-3890-40FC-CC3C-3E67E9A0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471" y="-22942"/>
            <a:ext cx="1369257" cy="185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CSN5 | ricerca tecnologica">
            <a:extLst>
              <a:ext uri="{FF2B5EF4-FFF2-40B4-BE49-F238E27FC236}">
                <a16:creationId xmlns:a16="http://schemas.microsoft.com/office/drawing/2014/main" id="{EE4A79F2-A46C-D8AD-F584-9A90B8ED2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3359" y="0"/>
            <a:ext cx="1369258" cy="185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65E9D6-889F-460D-CB15-3F23F320E553}"/>
              </a:ext>
            </a:extLst>
          </p:cNvPr>
          <p:cNvSpPr txBox="1"/>
          <p:nvPr/>
        </p:nvSpPr>
        <p:spPr>
          <a:xfrm>
            <a:off x="3001716" y="5520890"/>
            <a:ext cx="80687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All the CSN5 Coordinators, and National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Responsibles</a:t>
            </a:r>
            <a:endParaRPr lang="en-IT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8F1160-F2CF-4686-4DF9-6219C2B40D70}"/>
              </a:ext>
            </a:extLst>
          </p:cNvPr>
          <p:cNvSpPr txBox="1">
            <a:spLocks/>
          </p:cNvSpPr>
          <p:nvPr/>
        </p:nvSpPr>
        <p:spPr>
          <a:xfrm>
            <a:off x="3833790" y="484683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T" dirty="0"/>
              <a:t>Slides Courtesy of: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D40156-0B3D-AABC-E5C7-8C7374999A39}"/>
              </a:ext>
            </a:extLst>
          </p:cNvPr>
          <p:cNvSpPr txBox="1">
            <a:spLocks/>
          </p:cNvSpPr>
          <p:nvPr/>
        </p:nvSpPr>
        <p:spPr>
          <a:xfrm>
            <a:off x="335457" y="42793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T" sz="5400" b="1" dirty="0"/>
              <a:t>Thanks!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2D65DA-399F-8A90-8F98-78AE5C59827C}"/>
              </a:ext>
            </a:extLst>
          </p:cNvPr>
          <p:cNvSpPr txBox="1"/>
          <p:nvPr/>
        </p:nvSpPr>
        <p:spPr>
          <a:xfrm>
            <a:off x="239734" y="345217"/>
            <a:ext cx="22625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i="1" dirty="0"/>
              <a:t>A Disney view </a:t>
            </a:r>
          </a:p>
          <a:p>
            <a:r>
              <a:rPr lang="en-IT" sz="3600" i="1" dirty="0"/>
              <a:t>of INFN</a:t>
            </a:r>
          </a:p>
        </p:txBody>
      </p:sp>
    </p:spTree>
    <p:extLst>
      <p:ext uri="{BB962C8B-B14F-4D97-AF65-F5344CB8AC3E}">
        <p14:creationId xmlns:p14="http://schemas.microsoft.com/office/powerpoint/2010/main" val="3157040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"/>
          <p:cNvSpPr txBox="1"/>
          <p:nvPr/>
        </p:nvSpPr>
        <p:spPr>
          <a:xfrm>
            <a:off x="1396892" y="1063437"/>
            <a:ext cx="10258530" cy="5093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buClr>
                <a:srgbClr val="FF0000"/>
              </a:buClr>
              <a:buSzPts val="2400"/>
              <a:buFont typeface="Wingdings" pitchFamily="2" charset="2"/>
              <a:buChar char="Ø"/>
            </a:pPr>
            <a:r>
              <a:rPr lang="it-IT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Sigle Standard</a:t>
            </a:r>
            <a:r>
              <a:rPr lang="it-IT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progetti di 2-3 anni a budget medio-basso (∿ 50k€/y).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marR="0" lvl="1" indent="-342900" algn="l" rtl="0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Wingdings" pitchFamily="2" charset="2"/>
              <a:buChar char="Ø"/>
            </a:pPr>
            <a:r>
              <a:rPr lang="it-IT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Incubatori di attività e idee promettenti e interessanti per l’Ente.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marR="0" lvl="1" indent="-342900" algn="l" rtl="0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Wingdings" pitchFamily="2" charset="2"/>
              <a:buChar char="Ø"/>
            </a:pPr>
            <a:r>
              <a:rPr lang="it-IT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Supporto ad attività di più ampio respiro di altre commissioni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</a:p>
          <a:p>
            <a:pPr marL="800100" marR="0" lvl="1" indent="-342900" algn="l" rtl="0">
              <a:spcBef>
                <a:spcPts val="600"/>
              </a:spcBef>
              <a:spcAft>
                <a:spcPts val="1800"/>
              </a:spcAft>
              <a:buClr>
                <a:srgbClr val="FF0000"/>
              </a:buClr>
              <a:buSzPts val="1800"/>
              <a:buFont typeface="Wingdings" pitchFamily="2" charset="2"/>
              <a:buChar char="Ø"/>
            </a:pPr>
            <a:r>
              <a:rPr lang="it-IT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Possono avere livelli di rischio elevati.</a:t>
            </a:r>
            <a:endParaRPr sz="20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Wingdings" pitchFamily="2" charset="2"/>
              <a:buChar char="Ø"/>
            </a:pPr>
            <a:r>
              <a:rPr lang="it-IT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Grant Giovani</a:t>
            </a:r>
            <a:r>
              <a:rPr lang="it-IT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Esperimenti (max 75k€/y) di 2 anni per giovani (PhD ≤ 6y). Viene finanziata l’attività sperimentale e </a:t>
            </a:r>
            <a:r>
              <a:rPr lang="it-IT" sz="20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l’AdR</a:t>
            </a:r>
            <a:r>
              <a:rPr lang="it-IT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del PI.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Bef>
                <a:spcPts val="600"/>
              </a:spcBef>
              <a:buClr>
                <a:srgbClr val="FF0000"/>
              </a:buClr>
              <a:buSzPts val="1800"/>
              <a:buFont typeface="Wingdings" pitchFamily="2" charset="2"/>
              <a:buChar char="Ø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﻿Supporto per giovani ricercatori che presentino idee originali.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marR="0" lvl="1" indent="-342900" algn="l" rtl="0">
              <a:spcBef>
                <a:spcPts val="600"/>
              </a:spcBef>
              <a:spcAft>
                <a:spcPts val="1800"/>
              </a:spcAft>
              <a:buClr>
                <a:srgbClr val="FF0000"/>
              </a:buClr>
              <a:buSzPts val="1800"/>
              <a:buFont typeface="Wingdings" pitchFamily="2" charset="2"/>
              <a:buChar char="Ø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﻿Supporto al</a:t>
            </a:r>
            <a:r>
              <a:rPr lang="it-IT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l’autonomia scientifica e alle capacità direzionali. </a:t>
            </a:r>
            <a:endParaRPr sz="20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lvl="0" indent="-342900">
              <a:spcBef>
                <a:spcPts val="1200"/>
              </a:spcBef>
              <a:buClr>
                <a:srgbClr val="FF0000"/>
              </a:buClr>
              <a:buSzPts val="2400"/>
              <a:buFont typeface="Wingdings" pitchFamily="2" charset="2"/>
              <a:buChar char="Ø"/>
            </a:pPr>
            <a:r>
              <a:rPr lang="it-IT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Call</a:t>
            </a:r>
            <a:r>
              <a:rPr lang="it-IT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</a:t>
            </a:r>
            <a:r>
              <a:rPr lang="it-IT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Progetti ad alto budget e ampio network ( ∿1M€ max su 3y da bando).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Bef>
                <a:spcPts val="600"/>
              </a:spcBef>
              <a:buClr>
                <a:srgbClr val="FF0000"/>
              </a:buClr>
              <a:buSzPts val="1800"/>
              <a:buFont typeface="Wingdings" pitchFamily="2" charset="2"/>
              <a:buChar char="Ø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Supporto alla formazione di network ampi per progetti di frontiera su argomenti strategici. </a:t>
            </a:r>
          </a:p>
          <a:p>
            <a:pPr marL="800100" lvl="1" indent="-342900">
              <a:spcBef>
                <a:spcPts val="600"/>
              </a:spcBef>
              <a:buClr>
                <a:srgbClr val="FF0000"/>
              </a:buClr>
              <a:buSzPts val="1800"/>
              <a:buFont typeface="Wingdings" pitchFamily="2" charset="2"/>
              <a:buChar char="Ø"/>
            </a:pPr>
            <a:r>
              <a:rPr lang="it-IT" sz="2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Finanziamento di Assegni di Ricerca.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CC67AC4-9E62-7151-E1C7-469229F8BDD1}"/>
              </a:ext>
            </a:extLst>
          </p:cNvPr>
          <p:cNvSpPr txBox="1"/>
          <p:nvPr/>
        </p:nvSpPr>
        <p:spPr>
          <a:xfrm>
            <a:off x="1396892" y="24813"/>
            <a:ext cx="899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Experiment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cathegories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4" name="Google Shape;114;p2">
            <a:extLst>
              <a:ext uri="{FF2B5EF4-FFF2-40B4-BE49-F238E27FC236}">
                <a16:creationId xmlns:a16="http://schemas.microsoft.com/office/drawing/2014/main" id="{2788B7E9-AB66-6F9D-FCFC-C4F4438D9F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75607" y="28002"/>
            <a:ext cx="1776822" cy="93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 descr="CSN5 | ricerca tecnologica">
            <a:extLst>
              <a:ext uri="{FF2B5EF4-FFF2-40B4-BE49-F238E27FC236}">
                <a16:creationId xmlns:a16="http://schemas.microsoft.com/office/drawing/2014/main" id="{8B2E6BDE-9E9D-9E82-E2FD-66EDD48EF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0" y="1"/>
            <a:ext cx="897420" cy="121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E39D8-6DFC-BE2B-A984-8E3CE2D62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6657D6-CD1C-AEEC-4701-F75BE55D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</p:spTree>
    <p:extLst>
      <p:ext uri="{BB962C8B-B14F-4D97-AF65-F5344CB8AC3E}">
        <p14:creationId xmlns:p14="http://schemas.microsoft.com/office/powerpoint/2010/main" val="309352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7B21B-E6FA-679C-68FC-D73D01F60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AFC2E-793A-A06D-FA07-47A2440D9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63FD60-5248-A3E6-D47A-875E77D5FE3F}"/>
              </a:ext>
            </a:extLst>
          </p:cNvPr>
          <p:cNvSpPr txBox="1"/>
          <p:nvPr/>
        </p:nvSpPr>
        <p:spPr>
          <a:xfrm>
            <a:off x="923365" y="2009251"/>
            <a:ext cx="108870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3600" dirty="0"/>
              <a:t>Life Science focused Current and New projects in CSN5</a:t>
            </a:r>
          </a:p>
          <a:p>
            <a:endParaRPr lang="en-IT" sz="3600" dirty="0"/>
          </a:p>
          <a:p>
            <a:pPr algn="ctr"/>
            <a:r>
              <a:rPr lang="en-IT" sz="3200" dirty="0"/>
              <a:t>(limited to projects active in 2025)</a:t>
            </a:r>
          </a:p>
        </p:txBody>
      </p:sp>
    </p:spTree>
    <p:extLst>
      <p:ext uri="{BB962C8B-B14F-4D97-AF65-F5344CB8AC3E}">
        <p14:creationId xmlns:p14="http://schemas.microsoft.com/office/powerpoint/2010/main" val="3476776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714C4-258C-1A18-45DE-4F7D863F5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7721197-CFA4-5B0D-A785-6037D2F8A67B}"/>
              </a:ext>
            </a:extLst>
          </p:cNvPr>
          <p:cNvSpPr txBox="1">
            <a:spLocks/>
          </p:cNvSpPr>
          <p:nvPr/>
        </p:nvSpPr>
        <p:spPr>
          <a:xfrm>
            <a:off x="7844243" y="2724909"/>
            <a:ext cx="4666129" cy="4652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T" b="1" dirty="0">
                <a:solidFill>
                  <a:srgbClr val="92D050"/>
                </a:solidFill>
              </a:rPr>
              <a:t>Computational (µ)dosimetry</a:t>
            </a:r>
          </a:p>
          <a:p>
            <a:r>
              <a:rPr lang="en-IT" dirty="0">
                <a:solidFill>
                  <a:srgbClr val="92D050"/>
                </a:solidFill>
              </a:rPr>
              <a:t>Geant4INFN</a:t>
            </a:r>
          </a:p>
          <a:p>
            <a:pPr marL="0" indent="0">
              <a:buNone/>
            </a:pPr>
            <a:endParaRPr lang="en-IT" dirty="0"/>
          </a:p>
          <a:p>
            <a:endParaRPr lang="en-IT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3025FB-931C-76D5-E015-5689B4296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128" y="106709"/>
            <a:ext cx="12425082" cy="1325563"/>
          </a:xfrm>
        </p:spPr>
        <p:txBody>
          <a:bodyPr/>
          <a:lstStyle/>
          <a:p>
            <a:r>
              <a:rPr lang="en-IT" dirty="0"/>
              <a:t>CSN5 projects with major focus on LS  </a:t>
            </a:r>
            <a:r>
              <a:rPr lang="en-IT" sz="3200" dirty="0"/>
              <a:t>(alive in 2025)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82FED-1C66-FF05-9A53-C40BC7267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128" y="1193933"/>
            <a:ext cx="3738282" cy="2374650"/>
          </a:xfrm>
        </p:spPr>
        <p:txBody>
          <a:bodyPr/>
          <a:lstStyle/>
          <a:p>
            <a:pPr marL="0" indent="0">
              <a:buNone/>
            </a:pPr>
            <a:r>
              <a:rPr lang="en-IT" b="1" dirty="0">
                <a:solidFill>
                  <a:srgbClr val="00B050"/>
                </a:solidFill>
              </a:rPr>
              <a:t>New Radiotherapies</a:t>
            </a:r>
          </a:p>
          <a:p>
            <a:r>
              <a:rPr lang="en-IT" dirty="0">
                <a:solidFill>
                  <a:srgbClr val="00B050"/>
                </a:solidFill>
              </a:rPr>
              <a:t>FRIDA(Call)</a:t>
            </a:r>
          </a:p>
          <a:p>
            <a:r>
              <a:rPr lang="en-IT" dirty="0">
                <a:solidFill>
                  <a:srgbClr val="00B050"/>
                </a:solidFill>
              </a:rPr>
              <a:t>MIRO</a:t>
            </a:r>
          </a:p>
          <a:p>
            <a:r>
              <a:rPr lang="en-IT" dirty="0">
                <a:solidFill>
                  <a:srgbClr val="00B050"/>
                </a:solidFill>
              </a:rPr>
              <a:t>BioHot</a:t>
            </a:r>
          </a:p>
          <a:p>
            <a:endParaRPr lang="en-IT" dirty="0">
              <a:solidFill>
                <a:srgbClr val="00B050"/>
              </a:solidFill>
            </a:endParaRPr>
          </a:p>
          <a:p>
            <a:endParaRPr lang="en-IT" dirty="0">
              <a:solidFill>
                <a:srgbClr val="00B05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26AAE-FCAD-43A8-E3FE-09D13B8C8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89B8A-1774-5F53-2BFB-039E3E08C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Life Sciences in CSN5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9DDF87E-42D5-C6A2-92D7-BDEC7FFD8CC1}"/>
              </a:ext>
            </a:extLst>
          </p:cNvPr>
          <p:cNvSpPr txBox="1">
            <a:spLocks/>
          </p:cNvSpPr>
          <p:nvPr/>
        </p:nvSpPr>
        <p:spPr>
          <a:xfrm>
            <a:off x="8037034" y="4832056"/>
            <a:ext cx="4666129" cy="3141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T" b="1" dirty="0">
                <a:solidFill>
                  <a:srgbClr val="7030A0"/>
                </a:solidFill>
              </a:rPr>
              <a:t>Medical Detectors</a:t>
            </a:r>
          </a:p>
          <a:p>
            <a:r>
              <a:rPr lang="en-IT" dirty="0">
                <a:solidFill>
                  <a:srgbClr val="7030A0"/>
                </a:solidFill>
              </a:rPr>
              <a:t>TIMEPIX4*.   </a:t>
            </a:r>
          </a:p>
          <a:p>
            <a:r>
              <a:rPr lang="en-IT" dirty="0">
                <a:solidFill>
                  <a:srgbClr val="7030A0"/>
                </a:solidFill>
              </a:rPr>
              <a:t>PROVIDE*</a:t>
            </a:r>
          </a:p>
          <a:p>
            <a:r>
              <a:rPr lang="en-IT" dirty="0">
                <a:solidFill>
                  <a:srgbClr val="7030A0"/>
                </a:solidFill>
              </a:rPr>
              <a:t>SHINE</a:t>
            </a:r>
          </a:p>
          <a:p>
            <a:endParaRPr lang="en-IT" dirty="0"/>
          </a:p>
          <a:p>
            <a:endParaRPr lang="en-IT" dirty="0"/>
          </a:p>
          <a:p>
            <a:endParaRPr lang="en-IT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EFF8BA-A04B-540B-76F6-1C8C8BB650D9}"/>
              </a:ext>
            </a:extLst>
          </p:cNvPr>
          <p:cNvSpPr txBox="1">
            <a:spLocks/>
          </p:cNvSpPr>
          <p:nvPr/>
        </p:nvSpPr>
        <p:spPr>
          <a:xfrm>
            <a:off x="8208592" y="1154314"/>
            <a:ext cx="4666129" cy="3141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T" b="1" dirty="0">
                <a:solidFill>
                  <a:srgbClr val="C00000"/>
                </a:solidFill>
              </a:rPr>
              <a:t>Radiopharms</a:t>
            </a:r>
          </a:p>
          <a:p>
            <a:r>
              <a:rPr lang="en-IT" dirty="0">
                <a:solidFill>
                  <a:srgbClr val="C00000"/>
                </a:solidFill>
              </a:rPr>
              <a:t>ADMIRAL</a:t>
            </a:r>
          </a:p>
          <a:p>
            <a:r>
              <a:rPr lang="en-IT" dirty="0">
                <a:solidFill>
                  <a:srgbClr val="C00000"/>
                </a:solidFill>
              </a:rPr>
              <a:t>CUPRUM-TTD</a:t>
            </a:r>
          </a:p>
          <a:p>
            <a:pPr marL="0" indent="0">
              <a:buNone/>
            </a:pPr>
            <a:endParaRPr lang="en-IT" dirty="0">
              <a:solidFill>
                <a:srgbClr val="C00000"/>
              </a:solidFill>
            </a:endParaRPr>
          </a:p>
          <a:p>
            <a:endParaRPr lang="en-IT" dirty="0">
              <a:solidFill>
                <a:srgbClr val="C0000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B9EADD5-66D2-7751-823D-CFA9F0B9B27B}"/>
              </a:ext>
            </a:extLst>
          </p:cNvPr>
          <p:cNvSpPr txBox="1">
            <a:spLocks/>
          </p:cNvSpPr>
          <p:nvPr/>
        </p:nvSpPr>
        <p:spPr>
          <a:xfrm>
            <a:off x="3250478" y="5796150"/>
            <a:ext cx="4666129" cy="3018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T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Space Radiation prot.</a:t>
            </a:r>
          </a:p>
          <a:p>
            <a:r>
              <a:rPr lang="en-IT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SPRITZ*</a:t>
            </a:r>
          </a:p>
          <a:p>
            <a:endParaRPr lang="en-IT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708A18C-0785-CD37-94D2-65C3A19A2231}"/>
              </a:ext>
            </a:extLst>
          </p:cNvPr>
          <p:cNvSpPr txBox="1">
            <a:spLocks/>
          </p:cNvSpPr>
          <p:nvPr/>
        </p:nvSpPr>
        <p:spPr>
          <a:xfrm>
            <a:off x="96392" y="4908846"/>
            <a:ext cx="4666129" cy="3141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Radioprotection</a:t>
            </a:r>
          </a:p>
          <a:p>
            <a:r>
              <a:rPr lang="en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DISCOVER22</a:t>
            </a:r>
          </a:p>
          <a:p>
            <a:r>
              <a:rPr lang="en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MOZART*</a:t>
            </a:r>
          </a:p>
          <a:p>
            <a:pPr marL="0" indent="0">
              <a:buNone/>
            </a:pPr>
            <a:endParaRPr lang="en-IT" dirty="0"/>
          </a:p>
          <a:p>
            <a:endParaRPr lang="en-IT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86CB326-B4E3-95E6-32FA-D6A6E3C2796E}"/>
              </a:ext>
            </a:extLst>
          </p:cNvPr>
          <p:cNvSpPr txBox="1">
            <a:spLocks/>
          </p:cNvSpPr>
          <p:nvPr/>
        </p:nvSpPr>
        <p:spPr>
          <a:xfrm>
            <a:off x="8153400" y="3836894"/>
            <a:ext cx="3570095" cy="1615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T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Medical Accelerators</a:t>
            </a:r>
          </a:p>
          <a:p>
            <a:r>
              <a:rPr lang="en-IT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SIG (Call)</a:t>
            </a:r>
          </a:p>
          <a:p>
            <a:endParaRPr lang="en-IT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585F1C-F608-6A4D-938E-F5FE420C632C}"/>
              </a:ext>
            </a:extLst>
          </p:cNvPr>
          <p:cNvSpPr txBox="1">
            <a:spLocks/>
          </p:cNvSpPr>
          <p:nvPr/>
        </p:nvSpPr>
        <p:spPr>
          <a:xfrm>
            <a:off x="3707745" y="1135124"/>
            <a:ext cx="4666129" cy="3141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T" b="1" dirty="0"/>
              <a:t>In Vivo Imaging &amp; Dosimetry</a:t>
            </a:r>
          </a:p>
          <a:p>
            <a:r>
              <a:rPr lang="en-IT" dirty="0"/>
              <a:t>pRAD</a:t>
            </a:r>
          </a:p>
          <a:p>
            <a:r>
              <a:rPr lang="en-IT" dirty="0"/>
              <a:t>ARTEMIS</a:t>
            </a:r>
          </a:p>
          <a:p>
            <a:r>
              <a:rPr lang="en-IT" dirty="0"/>
              <a:t>TEMPURA*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8DE432A-6688-8C7E-D247-A7073B6EECF8}"/>
              </a:ext>
            </a:extLst>
          </p:cNvPr>
          <p:cNvSpPr txBox="1">
            <a:spLocks/>
          </p:cNvSpPr>
          <p:nvPr/>
        </p:nvSpPr>
        <p:spPr>
          <a:xfrm>
            <a:off x="3744934" y="3280651"/>
            <a:ext cx="4666129" cy="3141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T" b="1" dirty="0">
                <a:solidFill>
                  <a:schemeClr val="tx2"/>
                </a:solidFill>
              </a:rPr>
              <a:t>(Virtual/AI aided) Imaging</a:t>
            </a:r>
          </a:p>
          <a:p>
            <a:r>
              <a:rPr lang="en-IT" dirty="0">
                <a:solidFill>
                  <a:schemeClr val="tx2"/>
                </a:solidFill>
              </a:rPr>
              <a:t>AIM_MIA*</a:t>
            </a:r>
          </a:p>
          <a:p>
            <a:r>
              <a:rPr lang="en-IT" dirty="0">
                <a:solidFill>
                  <a:schemeClr val="tx2"/>
                </a:solidFill>
              </a:rPr>
              <a:t>AI_INFN</a:t>
            </a:r>
          </a:p>
          <a:p>
            <a:r>
              <a:rPr lang="en-IT" dirty="0">
                <a:solidFill>
                  <a:schemeClr val="tx2"/>
                </a:solidFill>
              </a:rPr>
              <a:t>VI_HI</a:t>
            </a:r>
          </a:p>
          <a:p>
            <a:r>
              <a:rPr lang="en-IT" dirty="0">
                <a:solidFill>
                  <a:schemeClr val="tx2"/>
                </a:solidFill>
              </a:rPr>
              <a:t>VITA5*</a:t>
            </a:r>
          </a:p>
          <a:p>
            <a:endParaRPr lang="en-IT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5B259ED-1DF5-A276-450C-948996CC2CED}"/>
              </a:ext>
            </a:extLst>
          </p:cNvPr>
          <p:cNvSpPr txBox="1">
            <a:spLocks/>
          </p:cNvSpPr>
          <p:nvPr/>
        </p:nvSpPr>
        <p:spPr>
          <a:xfrm>
            <a:off x="203372" y="3306049"/>
            <a:ext cx="3064548" cy="1602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T" b="1" dirty="0">
                <a:solidFill>
                  <a:srgbClr val="FFC000"/>
                </a:solidFill>
              </a:rPr>
              <a:t>Radiosensitizers</a:t>
            </a:r>
          </a:p>
          <a:p>
            <a:r>
              <a:rPr lang="en-IT" dirty="0">
                <a:solidFill>
                  <a:srgbClr val="FFC000"/>
                </a:solidFill>
              </a:rPr>
              <a:t>SEGNAR</a:t>
            </a:r>
          </a:p>
          <a:p>
            <a:r>
              <a:rPr lang="en-IT" dirty="0">
                <a:solidFill>
                  <a:srgbClr val="FFC000"/>
                </a:solidFill>
              </a:rPr>
              <a:t>AURORA</a:t>
            </a:r>
          </a:p>
          <a:p>
            <a:pPr marL="0" indent="0">
              <a:buNone/>
            </a:pPr>
            <a:endParaRPr lang="en-IT" dirty="0"/>
          </a:p>
          <a:p>
            <a:endParaRPr lang="en-IT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31AABB-9EC4-FA5C-AFA8-3AEA13B95725}"/>
              </a:ext>
            </a:extLst>
          </p:cNvPr>
          <p:cNvSpPr txBox="1"/>
          <p:nvPr/>
        </p:nvSpPr>
        <p:spPr>
          <a:xfrm>
            <a:off x="10854347" y="6228071"/>
            <a:ext cx="1208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/>
              <a:t>*=New</a:t>
            </a:r>
          </a:p>
        </p:txBody>
      </p:sp>
    </p:spTree>
    <p:extLst>
      <p:ext uri="{BB962C8B-B14F-4D97-AF65-F5344CB8AC3E}">
        <p14:creationId xmlns:p14="http://schemas.microsoft.com/office/powerpoint/2010/main" val="259177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 uiExpand="1" build="p"/>
      <p:bldP spid="6" grpId="0"/>
      <p:bldP spid="8" grpId="0"/>
      <p:bldP spid="9" grpId="0"/>
      <p:bldP spid="16" grpId="0"/>
      <p:bldP spid="17" grpId="0"/>
      <p:bldP spid="18" grpId="0"/>
      <p:bldP spid="20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870296-FEE1-B214-C000-55045CF9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2FE16C-1325-185D-8709-600E40058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4E3B3EB-47AE-FB47-86EC-4A3924E92BF1}"/>
              </a:ext>
            </a:extLst>
          </p:cNvPr>
          <p:cNvSpPr txBox="1">
            <a:spLocks/>
          </p:cNvSpPr>
          <p:nvPr/>
        </p:nvSpPr>
        <p:spPr>
          <a:xfrm>
            <a:off x="3167621" y="1588380"/>
            <a:ext cx="7105932" cy="23202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T" b="1" dirty="0">
                <a:solidFill>
                  <a:srgbClr val="00B050"/>
                </a:solidFill>
              </a:rPr>
              <a:t>New Radiotherapies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IT" b="1" dirty="0">
              <a:solidFill>
                <a:srgbClr val="00B050"/>
              </a:solidFill>
            </a:endParaRPr>
          </a:p>
          <a:p>
            <a:r>
              <a:rPr lang="en-IT" dirty="0">
                <a:solidFill>
                  <a:srgbClr val="00B050"/>
                </a:solidFill>
              </a:rPr>
              <a:t>FRIDA(Call) – </a:t>
            </a:r>
            <a:r>
              <a:rPr lang="en-IT" i="1" dirty="0">
                <a:solidFill>
                  <a:srgbClr val="00B050"/>
                </a:solidFill>
              </a:rPr>
              <a:t>FLASH Radiotherapy</a:t>
            </a:r>
          </a:p>
          <a:p>
            <a:endParaRPr lang="en-IT" i="1" dirty="0">
              <a:solidFill>
                <a:srgbClr val="00B050"/>
              </a:solidFill>
            </a:endParaRPr>
          </a:p>
          <a:p>
            <a:r>
              <a:rPr lang="en-IT" dirty="0">
                <a:solidFill>
                  <a:srgbClr val="00B050"/>
                </a:solidFill>
              </a:rPr>
              <a:t>MIRO – </a:t>
            </a:r>
            <a:r>
              <a:rPr lang="en-IT" i="1" dirty="0">
                <a:solidFill>
                  <a:srgbClr val="00B050"/>
                </a:solidFill>
              </a:rPr>
              <a:t>Minibeam Radiotherapy</a:t>
            </a:r>
          </a:p>
          <a:p>
            <a:endParaRPr lang="en-IT" i="1" dirty="0">
              <a:solidFill>
                <a:srgbClr val="00B050"/>
              </a:solidFill>
            </a:endParaRPr>
          </a:p>
          <a:p>
            <a:r>
              <a:rPr lang="en-IT" dirty="0">
                <a:solidFill>
                  <a:srgbClr val="00B050"/>
                </a:solidFill>
              </a:rPr>
              <a:t>BioHot – </a:t>
            </a:r>
            <a:r>
              <a:rPr lang="en-IT" i="1" dirty="0">
                <a:solidFill>
                  <a:srgbClr val="00B050"/>
                </a:solidFill>
              </a:rPr>
              <a:t>Helium and Oxygen beam Therapy</a:t>
            </a:r>
          </a:p>
          <a:p>
            <a:endParaRPr lang="en-IT" dirty="0">
              <a:solidFill>
                <a:srgbClr val="00B050"/>
              </a:solidFill>
            </a:endParaRPr>
          </a:p>
          <a:p>
            <a:endParaRPr lang="en-IT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79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1">
            <a:extLst>
              <a:ext uri="{FF2B5EF4-FFF2-40B4-BE49-F238E27FC236}">
                <a16:creationId xmlns:a16="http://schemas.microsoft.com/office/drawing/2014/main" id="{3BAD55E0-4330-AB48-890F-EE241AF05AA9}"/>
              </a:ext>
            </a:extLst>
          </p:cNvPr>
          <p:cNvSpPr txBox="1">
            <a:spLocks/>
          </p:cNvSpPr>
          <p:nvPr/>
        </p:nvSpPr>
        <p:spPr>
          <a:xfrm>
            <a:off x="6452492" y="1579859"/>
            <a:ext cx="3016484" cy="1489655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Beam/dose monitoring</a:t>
            </a:r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id="{FDA6A534-475E-A64B-A9A9-87F406087C81}"/>
              </a:ext>
            </a:extLst>
          </p:cNvPr>
          <p:cNvSpPr txBox="1">
            <a:spLocks/>
          </p:cNvSpPr>
          <p:nvPr/>
        </p:nvSpPr>
        <p:spPr>
          <a:xfrm>
            <a:off x="243459" y="1583680"/>
            <a:ext cx="3016484" cy="1489655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 FLASH mechanism</a:t>
            </a:r>
          </a:p>
        </p:txBody>
      </p:sp>
      <p:sp>
        <p:nvSpPr>
          <p:cNvPr id="75" name="Title 2">
            <a:extLst>
              <a:ext uri="{FF2B5EF4-FFF2-40B4-BE49-F238E27FC236}">
                <a16:creationId xmlns:a16="http://schemas.microsoft.com/office/drawing/2014/main" id="{0B0DB4FF-3741-B240-9994-4B668A7C127F}"/>
              </a:ext>
            </a:extLst>
          </p:cNvPr>
          <p:cNvSpPr txBox="1">
            <a:spLocks/>
          </p:cNvSpPr>
          <p:nvPr/>
        </p:nvSpPr>
        <p:spPr>
          <a:xfrm>
            <a:off x="1123361" y="1670081"/>
            <a:ext cx="1275300" cy="593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500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000"/>
              <a:buFontTx/>
              <a:buNone/>
              <a:tabLst/>
              <a:defRPr/>
            </a:pPr>
            <a:r>
              <a:rPr kumimoji="0" lang="en-GB" sz="35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WP1</a:t>
            </a: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76" name="Subtitle 3">
            <a:extLst>
              <a:ext uri="{FF2B5EF4-FFF2-40B4-BE49-F238E27FC236}">
                <a16:creationId xmlns:a16="http://schemas.microsoft.com/office/drawing/2014/main" id="{A685144E-EF0F-F141-84FD-2A80A1DD72EA}"/>
              </a:ext>
            </a:extLst>
          </p:cNvPr>
          <p:cNvSpPr txBox="1">
            <a:spLocks/>
          </p:cNvSpPr>
          <p:nvPr/>
        </p:nvSpPr>
        <p:spPr>
          <a:xfrm>
            <a:off x="357761" y="2487672"/>
            <a:ext cx="2806500" cy="484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lvl="0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4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514350" lvl="1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lvl="2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lvl="3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lvl="4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lvl="5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lvl="6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lvl="7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lvl="8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 Scifoni (modeling) </a:t>
            </a:r>
          </a:p>
          <a:p>
            <a:pPr marL="171450" marR="0" lvl="0" indent="-17145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G. Forte (bio experiments)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Title 4">
            <a:extLst>
              <a:ext uri="{FF2B5EF4-FFF2-40B4-BE49-F238E27FC236}">
                <a16:creationId xmlns:a16="http://schemas.microsoft.com/office/drawing/2014/main" id="{64CC36FA-2D3F-9640-B982-37DA9B0E64B0}"/>
              </a:ext>
            </a:extLst>
          </p:cNvPr>
          <p:cNvSpPr txBox="1">
            <a:spLocks/>
          </p:cNvSpPr>
          <p:nvPr/>
        </p:nvSpPr>
        <p:spPr>
          <a:xfrm>
            <a:off x="3542369" y="1583679"/>
            <a:ext cx="2806500" cy="1485835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Beam delivery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78" name="Title 5">
            <a:extLst>
              <a:ext uri="{FF2B5EF4-FFF2-40B4-BE49-F238E27FC236}">
                <a16:creationId xmlns:a16="http://schemas.microsoft.com/office/drawing/2014/main" id="{8CAA89CA-C277-D04B-AB1C-FBFAE568147B}"/>
              </a:ext>
            </a:extLst>
          </p:cNvPr>
          <p:cNvSpPr txBox="1">
            <a:spLocks/>
          </p:cNvSpPr>
          <p:nvPr/>
        </p:nvSpPr>
        <p:spPr>
          <a:xfrm>
            <a:off x="4275283" y="1721782"/>
            <a:ext cx="1275300" cy="593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000"/>
              <a:buFontTx/>
              <a:buNone/>
              <a:tabLst/>
              <a:defRPr/>
            </a:pPr>
            <a:r>
              <a:rPr kumimoji="0" lang="en-GB" sz="35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WP2</a:t>
            </a: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79" name="Subtitle 6">
            <a:extLst>
              <a:ext uri="{FF2B5EF4-FFF2-40B4-BE49-F238E27FC236}">
                <a16:creationId xmlns:a16="http://schemas.microsoft.com/office/drawing/2014/main" id="{E55F34CC-6331-EF45-B6F9-6A0605DEB6B3}"/>
              </a:ext>
            </a:extLst>
          </p:cNvPr>
          <p:cNvSpPr txBox="1">
            <a:spLocks/>
          </p:cNvSpPr>
          <p:nvPr/>
        </p:nvSpPr>
        <p:spPr>
          <a:xfrm>
            <a:off x="3936490" y="2475820"/>
            <a:ext cx="1952889" cy="484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lvl="0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4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514350" lvl="1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lvl="2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lvl="3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lvl="4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lvl="5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lvl="6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lvl="7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lvl="8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Mostacci (e-) </a:t>
            </a:r>
          </a:p>
          <a:p>
            <a:pPr marL="171450" marR="0" lvl="0" indent="-17145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G. A. P. Cirrone (p)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Title 7">
            <a:extLst>
              <a:ext uri="{FF2B5EF4-FFF2-40B4-BE49-F238E27FC236}">
                <a16:creationId xmlns:a16="http://schemas.microsoft.com/office/drawing/2014/main" id="{F5CE080D-F890-7F46-BCB9-55E72D190AA0}"/>
              </a:ext>
            </a:extLst>
          </p:cNvPr>
          <p:cNvSpPr txBox="1">
            <a:spLocks/>
          </p:cNvSpPr>
          <p:nvPr/>
        </p:nvSpPr>
        <p:spPr>
          <a:xfrm>
            <a:off x="1413689" y="684023"/>
            <a:ext cx="3016483" cy="527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INFN-CSNV Call 2022-2024</a:t>
            </a:r>
          </a:p>
        </p:txBody>
      </p:sp>
      <p:sp>
        <p:nvSpPr>
          <p:cNvPr id="81" name="Title 8">
            <a:extLst>
              <a:ext uri="{FF2B5EF4-FFF2-40B4-BE49-F238E27FC236}">
                <a16:creationId xmlns:a16="http://schemas.microsoft.com/office/drawing/2014/main" id="{592ED458-043D-4F4A-A12F-CD4F3CA728B1}"/>
              </a:ext>
            </a:extLst>
          </p:cNvPr>
          <p:cNvSpPr txBox="1">
            <a:spLocks/>
          </p:cNvSpPr>
          <p:nvPr/>
        </p:nvSpPr>
        <p:spPr>
          <a:xfrm>
            <a:off x="7246757" y="1624800"/>
            <a:ext cx="1275300" cy="593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5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000"/>
              <a:buFontTx/>
              <a:buNone/>
              <a:tabLst/>
              <a:defRPr/>
            </a:pPr>
            <a:r>
              <a:rPr kumimoji="0" lang="en-GB" sz="3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WP3</a:t>
            </a:r>
          </a:p>
        </p:txBody>
      </p:sp>
      <p:sp>
        <p:nvSpPr>
          <p:cNvPr id="82" name="Subtitle 9">
            <a:extLst>
              <a:ext uri="{FF2B5EF4-FFF2-40B4-BE49-F238E27FC236}">
                <a16:creationId xmlns:a16="http://schemas.microsoft.com/office/drawing/2014/main" id="{B9B5996B-48A2-FF4D-BBBD-FBFD55EAB86D}"/>
              </a:ext>
            </a:extLst>
          </p:cNvPr>
          <p:cNvSpPr txBox="1">
            <a:spLocks/>
          </p:cNvSpPr>
          <p:nvPr/>
        </p:nvSpPr>
        <p:spPr>
          <a:xfrm>
            <a:off x="6555676" y="2494203"/>
            <a:ext cx="2806500" cy="484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lvl="0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4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514350" lvl="1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lvl="2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lvl="3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lvl="4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lvl="5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lvl="6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lvl="7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lvl="8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Vignati (Beam monitoring) </a:t>
            </a:r>
          </a:p>
          <a:p>
            <a:pPr marL="171450" marR="0" lvl="0" indent="-17145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G.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Bisogni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(Dose monitoring)</a:t>
            </a:r>
          </a:p>
        </p:txBody>
      </p:sp>
      <p:sp>
        <p:nvSpPr>
          <p:cNvPr id="83" name="Title 10">
            <a:extLst>
              <a:ext uri="{FF2B5EF4-FFF2-40B4-BE49-F238E27FC236}">
                <a16:creationId xmlns:a16="http://schemas.microsoft.com/office/drawing/2014/main" id="{ADF908DF-B41D-D84A-9AE5-8078FF1257B8}"/>
              </a:ext>
            </a:extLst>
          </p:cNvPr>
          <p:cNvSpPr txBox="1">
            <a:spLocks/>
          </p:cNvSpPr>
          <p:nvPr/>
        </p:nvSpPr>
        <p:spPr>
          <a:xfrm>
            <a:off x="9541418" y="1579859"/>
            <a:ext cx="2806500" cy="1543955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Treatment planning</a:t>
            </a:r>
          </a:p>
        </p:txBody>
      </p:sp>
      <p:sp>
        <p:nvSpPr>
          <p:cNvPr id="84" name="Title 11">
            <a:extLst>
              <a:ext uri="{FF2B5EF4-FFF2-40B4-BE49-F238E27FC236}">
                <a16:creationId xmlns:a16="http://schemas.microsoft.com/office/drawing/2014/main" id="{0EC730D9-DA2A-B840-BC9A-A52E32E97EC0}"/>
              </a:ext>
            </a:extLst>
          </p:cNvPr>
          <p:cNvSpPr txBox="1">
            <a:spLocks/>
          </p:cNvSpPr>
          <p:nvPr/>
        </p:nvSpPr>
        <p:spPr>
          <a:xfrm>
            <a:off x="10265453" y="1670081"/>
            <a:ext cx="1275300" cy="593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5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000"/>
              <a:buFontTx/>
              <a:buNone/>
              <a:tabLst/>
              <a:defRPr/>
            </a:pPr>
            <a:r>
              <a:rPr kumimoji="0" lang="en-GB" sz="35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WP4</a:t>
            </a:r>
          </a:p>
        </p:txBody>
      </p:sp>
      <p:sp>
        <p:nvSpPr>
          <p:cNvPr id="85" name="Subtitle 12">
            <a:extLst>
              <a:ext uri="{FF2B5EF4-FFF2-40B4-BE49-F238E27FC236}">
                <a16:creationId xmlns:a16="http://schemas.microsoft.com/office/drawing/2014/main" id="{1E8BBA64-A287-F940-B110-78FA643BA72D}"/>
              </a:ext>
            </a:extLst>
          </p:cNvPr>
          <p:cNvSpPr txBox="1">
            <a:spLocks/>
          </p:cNvSpPr>
          <p:nvPr/>
        </p:nvSpPr>
        <p:spPr>
          <a:xfrm>
            <a:off x="9362176" y="2602295"/>
            <a:ext cx="3016483" cy="484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lvl="0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4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514350" lvl="1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lvl="2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lvl="3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lvl="4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lvl="5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lvl="6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lvl="7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lvl="8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Schiavi (Dose sim/optim.) </a:t>
            </a:r>
          </a:p>
          <a:p>
            <a:pPr marL="171450" marR="0" lvl="0" indent="-17145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Schwarz (Treatment planning)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Title 1">
            <a:extLst>
              <a:ext uri="{FF2B5EF4-FFF2-40B4-BE49-F238E27FC236}">
                <a16:creationId xmlns:a16="http://schemas.microsoft.com/office/drawing/2014/main" id="{3AEF67C5-ACDD-934D-B8AD-042E9D531E98}"/>
              </a:ext>
            </a:extLst>
          </p:cNvPr>
          <p:cNvSpPr txBox="1">
            <a:spLocks/>
          </p:cNvSpPr>
          <p:nvPr/>
        </p:nvSpPr>
        <p:spPr>
          <a:xfrm>
            <a:off x="1175273" y="1041518"/>
            <a:ext cx="191810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ril Fatface"/>
              <a:buNone/>
              <a:defRPr sz="2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 typeface="Abril Fatface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bril Fatface"/>
              </a:rPr>
              <a:t>Coordination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bril Fatface"/>
            </a:endParaRPr>
          </a:p>
        </p:txBody>
      </p:sp>
      <p:sp>
        <p:nvSpPr>
          <p:cNvPr id="88" name="Subtitle 3">
            <a:extLst>
              <a:ext uri="{FF2B5EF4-FFF2-40B4-BE49-F238E27FC236}">
                <a16:creationId xmlns:a16="http://schemas.microsoft.com/office/drawing/2014/main" id="{76F24BAD-0EE1-654A-A52A-00A9DF560C67}"/>
              </a:ext>
            </a:extLst>
          </p:cNvPr>
          <p:cNvSpPr txBox="1">
            <a:spLocks/>
          </p:cNvSpPr>
          <p:nvPr/>
        </p:nvSpPr>
        <p:spPr>
          <a:xfrm>
            <a:off x="2488320" y="1070659"/>
            <a:ext cx="1498116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4572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Roboto"/>
                <a:sym typeface="Roboto"/>
              </a:rPr>
              <a:t>A.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Roboto"/>
                <a:sym typeface="Roboto"/>
              </a:rPr>
              <a:t>Sarti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Roboto"/>
              <a:sym typeface="Roboto"/>
            </a:endParaRPr>
          </a:p>
        </p:txBody>
      </p:sp>
      <p:pic>
        <p:nvPicPr>
          <p:cNvPr id="90" name="Picture 20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FB2B57FC-18F6-5943-87F7-B452336538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2516" y="-269116"/>
            <a:ext cx="2401431" cy="1801074"/>
          </a:xfrm>
          <a:prstGeom prst="rect">
            <a:avLst/>
          </a:prstGeom>
        </p:spPr>
      </p:pic>
      <p:sp>
        <p:nvSpPr>
          <p:cNvPr id="91" name="Title 24">
            <a:extLst>
              <a:ext uri="{FF2B5EF4-FFF2-40B4-BE49-F238E27FC236}">
                <a16:creationId xmlns:a16="http://schemas.microsoft.com/office/drawing/2014/main" id="{B49F8518-3B6D-3243-8135-020ABA210F6A}"/>
              </a:ext>
            </a:extLst>
          </p:cNvPr>
          <p:cNvSpPr txBox="1">
            <a:spLocks/>
          </p:cNvSpPr>
          <p:nvPr/>
        </p:nvSpPr>
        <p:spPr>
          <a:xfrm>
            <a:off x="-1870213" y="35346"/>
            <a:ext cx="8905903" cy="110550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FRIDA</a:t>
            </a:r>
            <a:endParaRPr kumimoji="0" lang="x-none" sz="33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5" name="Google Shape;102;p19">
            <a:extLst>
              <a:ext uri="{FF2B5EF4-FFF2-40B4-BE49-F238E27FC236}">
                <a16:creationId xmlns:a16="http://schemas.microsoft.com/office/drawing/2014/main" id="{714F42C2-70F3-7BCD-EFC9-D3097582759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5273" t="25799" b="20926"/>
          <a:stretch/>
        </p:blipFill>
        <p:spPr>
          <a:xfrm>
            <a:off x="80913" y="3429000"/>
            <a:ext cx="3179030" cy="23538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42B9CC-925E-0F14-9B13-343C49E4A7D5}"/>
              </a:ext>
            </a:extLst>
          </p:cNvPr>
          <p:cNvSpPr txBox="1"/>
          <p:nvPr/>
        </p:nvSpPr>
        <p:spPr>
          <a:xfrm>
            <a:off x="30622" y="5813475"/>
            <a:ext cx="3460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-Reproduction of In  vitro UHDR data over broad parameters range</a:t>
            </a:r>
          </a:p>
        </p:txBody>
      </p:sp>
      <p:pic>
        <p:nvPicPr>
          <p:cNvPr id="7" name="Google Shape;161;p24">
            <a:extLst>
              <a:ext uri="{FF2B5EF4-FFF2-40B4-BE49-F238E27FC236}">
                <a16:creationId xmlns:a16="http://schemas.microsoft.com/office/drawing/2014/main" id="{1993CFCA-D31C-A47C-78FB-DEB88518DE6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rcRect t="11745" r="46008"/>
          <a:stretch/>
        </p:blipFill>
        <p:spPr>
          <a:xfrm>
            <a:off x="3542369" y="3339776"/>
            <a:ext cx="3013307" cy="252046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31863B-E1FE-695E-D70E-CD0E3F20F319}"/>
              </a:ext>
            </a:extLst>
          </p:cNvPr>
          <p:cNvSpPr txBox="1"/>
          <p:nvPr/>
        </p:nvSpPr>
        <p:spPr>
          <a:xfrm>
            <a:off x="3352263" y="5935058"/>
            <a:ext cx="33519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202124"/>
                </a:solidFill>
              </a:rPr>
              <a:t>-C-band compact accelerating structure and Pulse Compressor</a:t>
            </a:r>
          </a:p>
          <a:p>
            <a:r>
              <a:rPr lang="en-GB" dirty="0">
                <a:solidFill>
                  <a:srgbClr val="202124"/>
                </a:solidFill>
              </a:rPr>
              <a:t>Ready for testing</a:t>
            </a:r>
            <a:r>
              <a:rPr lang="en-GB" sz="1800" dirty="0">
                <a:solidFill>
                  <a:srgbClr val="202124"/>
                </a:solidFill>
              </a:rPr>
              <a:t> </a:t>
            </a:r>
            <a:endParaRPr lang="en-IT" dirty="0"/>
          </a:p>
        </p:txBody>
      </p:sp>
      <p:pic>
        <p:nvPicPr>
          <p:cNvPr id="11" name="Google Shape;218;p29">
            <a:extLst>
              <a:ext uri="{FF2B5EF4-FFF2-40B4-BE49-F238E27FC236}">
                <a16:creationId xmlns:a16="http://schemas.microsoft.com/office/drawing/2014/main" id="{75E1CFD2-CE25-B78C-3435-8655635B395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rcRect r="44676"/>
          <a:stretch/>
        </p:blipFill>
        <p:spPr>
          <a:xfrm>
            <a:off x="6452492" y="3097390"/>
            <a:ext cx="3106334" cy="266024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23;p29">
            <a:extLst>
              <a:ext uri="{FF2B5EF4-FFF2-40B4-BE49-F238E27FC236}">
                <a16:creationId xmlns:a16="http://schemas.microsoft.com/office/drawing/2014/main" id="{C6738C39-6889-DA5D-8D6F-A1CE257A044E}"/>
              </a:ext>
            </a:extLst>
          </p:cNvPr>
          <p:cNvSpPr txBox="1"/>
          <p:nvPr/>
        </p:nvSpPr>
        <p:spPr>
          <a:xfrm>
            <a:off x="6738376" y="6419442"/>
            <a:ext cx="27306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/>
              <a:t>G. </a:t>
            </a:r>
            <a:r>
              <a:rPr lang="en-GB" sz="1100" b="1" dirty="0" err="1"/>
              <a:t>Milluzzo</a:t>
            </a:r>
            <a:r>
              <a:rPr lang="en-GB" sz="1100" b="1" dirty="0"/>
              <a:t> et al., Medical Physics (2024)</a:t>
            </a:r>
            <a:endParaRPr sz="11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F9E7F2-FCF7-12A8-D870-61155C9CCBFB}"/>
              </a:ext>
            </a:extLst>
          </p:cNvPr>
          <p:cNvSpPr txBox="1"/>
          <p:nvPr/>
        </p:nvSpPr>
        <p:spPr>
          <a:xfrm>
            <a:off x="6499447" y="5833722"/>
            <a:ext cx="3618913" cy="662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202124"/>
                </a:solidFill>
              </a:rPr>
              <a:t>-Extended linearity of response</a:t>
            </a:r>
          </a:p>
          <a:p>
            <a:r>
              <a:rPr lang="en-GB" dirty="0">
                <a:solidFill>
                  <a:srgbClr val="202124"/>
                </a:solidFill>
              </a:rPr>
              <a:t>tested for novel  </a:t>
            </a:r>
            <a:r>
              <a:rPr lang="en-GB" dirty="0" err="1">
                <a:solidFill>
                  <a:srgbClr val="202124"/>
                </a:solidFill>
              </a:rPr>
              <a:t>SiC</a:t>
            </a:r>
            <a:r>
              <a:rPr lang="en-GB" sz="1800" dirty="0">
                <a:solidFill>
                  <a:srgbClr val="202124"/>
                </a:solidFill>
              </a:rPr>
              <a:t> devices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B8BDD6-B1AF-FEB9-CD57-CE7B4CBD4E34}"/>
              </a:ext>
            </a:extLst>
          </p:cNvPr>
          <p:cNvSpPr txBox="1"/>
          <p:nvPr/>
        </p:nvSpPr>
        <p:spPr>
          <a:xfrm>
            <a:off x="5111468" y="1228470"/>
            <a:ext cx="287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S</a:t>
            </a:r>
            <a:r>
              <a:rPr lang="en-IT" i="1" dirty="0"/>
              <a:t>ome recent highlights from:</a:t>
            </a:r>
          </a:p>
        </p:txBody>
      </p:sp>
      <p:pic>
        <p:nvPicPr>
          <p:cNvPr id="17" name="Google Shape;242;p31">
            <a:extLst>
              <a:ext uri="{FF2B5EF4-FFF2-40B4-BE49-F238E27FC236}">
                <a16:creationId xmlns:a16="http://schemas.microsoft.com/office/drawing/2014/main" id="{CB0349A2-1086-0071-2236-B98BF61D32A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96301" y="3199097"/>
            <a:ext cx="2748232" cy="279468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3;p29">
            <a:extLst>
              <a:ext uri="{FF2B5EF4-FFF2-40B4-BE49-F238E27FC236}">
                <a16:creationId xmlns:a16="http://schemas.microsoft.com/office/drawing/2014/main" id="{432DF3FE-79C7-0D4D-1AC8-D5AFCEEB4DF5}"/>
              </a:ext>
            </a:extLst>
          </p:cNvPr>
          <p:cNvSpPr txBox="1"/>
          <p:nvPr/>
        </p:nvSpPr>
        <p:spPr>
          <a:xfrm>
            <a:off x="9744738" y="6459807"/>
            <a:ext cx="27306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 err="1"/>
              <a:t>Franciosini</a:t>
            </a:r>
            <a:r>
              <a:rPr lang="en-GB" sz="1100" b="1" dirty="0"/>
              <a:t> et al. </a:t>
            </a:r>
            <a:r>
              <a:rPr lang="en-GB" sz="1100" b="1" dirty="0" err="1"/>
              <a:t>subm</a:t>
            </a:r>
            <a:r>
              <a:rPr lang="en-GB" sz="1100" b="1" dirty="0"/>
              <a:t>. to IJROBP</a:t>
            </a:r>
            <a:endParaRPr sz="1100" b="1" dirty="0"/>
          </a:p>
        </p:txBody>
      </p:sp>
      <p:sp>
        <p:nvSpPr>
          <p:cNvPr id="19" name="Google Shape;223;p29">
            <a:extLst>
              <a:ext uri="{FF2B5EF4-FFF2-40B4-BE49-F238E27FC236}">
                <a16:creationId xmlns:a16="http://schemas.microsoft.com/office/drawing/2014/main" id="{15407CED-43DE-9E45-0675-CA9F9F42E7C2}"/>
              </a:ext>
            </a:extLst>
          </p:cNvPr>
          <p:cNvSpPr txBox="1"/>
          <p:nvPr/>
        </p:nvSpPr>
        <p:spPr>
          <a:xfrm>
            <a:off x="243459" y="6459806"/>
            <a:ext cx="27306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 err="1"/>
              <a:t>Battestini</a:t>
            </a:r>
            <a:r>
              <a:rPr lang="en-GB" sz="1100" b="1" dirty="0"/>
              <a:t>  et al. </a:t>
            </a:r>
            <a:r>
              <a:rPr lang="en-GB" sz="1100" b="1" dirty="0" err="1"/>
              <a:t>subm</a:t>
            </a:r>
            <a:r>
              <a:rPr lang="en-GB" sz="1100" b="1" dirty="0"/>
              <a:t>. to PNAS</a:t>
            </a:r>
            <a:endParaRPr sz="11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062C77-7DD5-453F-2134-631A659B5EC4}"/>
              </a:ext>
            </a:extLst>
          </p:cNvPr>
          <p:cNvSpPr txBox="1"/>
          <p:nvPr/>
        </p:nvSpPr>
        <p:spPr>
          <a:xfrm>
            <a:off x="9692951" y="5860243"/>
            <a:ext cx="2551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202124"/>
                </a:solidFill>
              </a:rPr>
              <a:t>-Evaluation of e-FLASH plans on pancreas cancer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F5A95B7-C71F-DFE2-A267-DE0DF18190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93"/>
          <a:stretch/>
        </p:blipFill>
        <p:spPr bwMode="auto">
          <a:xfrm>
            <a:off x="4478754" y="0"/>
            <a:ext cx="6299557" cy="107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34385B-8EC9-B905-58B2-BB86E7DBB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7EDC2E-CD1A-595F-D5E1-BED1A31B0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</p:spTree>
    <p:extLst>
      <p:ext uri="{BB962C8B-B14F-4D97-AF65-F5344CB8AC3E}">
        <p14:creationId xmlns:p14="http://schemas.microsoft.com/office/powerpoint/2010/main" val="313328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3" grpId="0"/>
      <p:bldP spid="14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>
          <a:extLst>
            <a:ext uri="{FF2B5EF4-FFF2-40B4-BE49-F238E27FC236}">
              <a16:creationId xmlns:a16="http://schemas.microsoft.com/office/drawing/2014/main" id="{E37FE014-9C81-52C7-833E-45EEEA710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">
            <a:extLst>
              <a:ext uri="{FF2B5EF4-FFF2-40B4-BE49-F238E27FC236}">
                <a16:creationId xmlns:a16="http://schemas.microsoft.com/office/drawing/2014/main" id="{ECBF138F-900C-8561-A61B-DC8A818E5E06}"/>
              </a:ext>
            </a:extLst>
          </p:cNvPr>
          <p:cNvSpPr/>
          <p:nvPr/>
        </p:nvSpPr>
        <p:spPr>
          <a:xfrm>
            <a:off x="-11896" y="1"/>
            <a:ext cx="2894581" cy="1487836"/>
          </a:xfrm>
          <a:custGeom>
            <a:avLst/>
            <a:gdLst/>
            <a:ahLst/>
            <a:cxnLst/>
            <a:rect l="l" t="t" r="r" b="b"/>
            <a:pathLst>
              <a:path w="6536633" h="3393791" extrusionOk="0">
                <a:moveTo>
                  <a:pt x="0" y="0"/>
                </a:moveTo>
                <a:lnTo>
                  <a:pt x="6536633" y="0"/>
                </a:lnTo>
                <a:lnTo>
                  <a:pt x="6536633" y="3393791"/>
                </a:lnTo>
                <a:lnTo>
                  <a:pt x="0" y="33937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2400"/>
          </a:p>
        </p:txBody>
      </p:sp>
      <p:pic>
        <p:nvPicPr>
          <p:cNvPr id="172" name="Google Shape;172;p7">
            <a:extLst>
              <a:ext uri="{FF2B5EF4-FFF2-40B4-BE49-F238E27FC236}">
                <a16:creationId xmlns:a16="http://schemas.microsoft.com/office/drawing/2014/main" id="{DDF9BAD4-0B3D-8823-F709-CCE78C3F5D1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58977" y="1625895"/>
            <a:ext cx="6303245" cy="473045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7">
            <a:extLst>
              <a:ext uri="{FF2B5EF4-FFF2-40B4-BE49-F238E27FC236}">
                <a16:creationId xmlns:a16="http://schemas.microsoft.com/office/drawing/2014/main" id="{35759C08-D911-EC70-99D9-9B8A45886E3B}"/>
              </a:ext>
            </a:extLst>
          </p:cNvPr>
          <p:cNvSpPr txBox="1"/>
          <p:nvPr/>
        </p:nvSpPr>
        <p:spPr>
          <a:xfrm>
            <a:off x="-1905000" y="606735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chemeClr val="dk1"/>
              </a:buClr>
              <a:buSzPts val="2000"/>
            </a:pPr>
            <a:r>
              <a:rPr lang="en-US" sz="26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2024-2026</a:t>
            </a:r>
            <a:endParaRPr sz="24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A2D7C5-9A79-9579-51B8-7808AB585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27-09-2024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13F6F1-BD08-E7EA-34E4-A2597D062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Life Sciences in CSN5</a:t>
            </a:r>
          </a:p>
        </p:txBody>
      </p:sp>
      <p:sp>
        <p:nvSpPr>
          <p:cNvPr id="4" name="Google Shape;174;p7">
            <a:extLst>
              <a:ext uri="{FF2B5EF4-FFF2-40B4-BE49-F238E27FC236}">
                <a16:creationId xmlns:a16="http://schemas.microsoft.com/office/drawing/2014/main" id="{CFF43A91-AF76-FE71-79DF-AAAB4C5DAD95}"/>
              </a:ext>
            </a:extLst>
          </p:cNvPr>
          <p:cNvSpPr txBox="1"/>
          <p:nvPr/>
        </p:nvSpPr>
        <p:spPr>
          <a:xfrm>
            <a:off x="2505744" y="17241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chemeClr val="dk1"/>
              </a:buClr>
              <a:buSzPts val="2000"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Exploiting </a:t>
            </a: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Spatial Fractionation 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</a:p>
          <a:p>
            <a:pPr algn="ctr">
              <a:buClr>
                <a:schemeClr val="dk1"/>
              </a:buClr>
              <a:buSzPts val="2000"/>
            </a:pPr>
            <a:r>
              <a:rPr lang="en-US" sz="3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particle beams</a:t>
            </a:r>
            <a:endParaRPr sz="3200" dirty="0"/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D0983781-1AFF-4257-92EE-E15D86182318}"/>
              </a:ext>
            </a:extLst>
          </p:cNvPr>
          <p:cNvSpPr/>
          <p:nvPr/>
        </p:nvSpPr>
        <p:spPr>
          <a:xfrm>
            <a:off x="-33852" y="1517100"/>
            <a:ext cx="5006013" cy="2302122"/>
          </a:xfrm>
          <a:custGeom>
            <a:avLst/>
            <a:gdLst/>
            <a:ahLst/>
            <a:cxnLst/>
            <a:rect l="l" t="t" r="r" b="b"/>
            <a:pathLst>
              <a:path w="9817908" h="4498951">
                <a:moveTo>
                  <a:pt x="0" y="0"/>
                </a:moveTo>
                <a:lnTo>
                  <a:pt x="9817908" y="0"/>
                </a:lnTo>
                <a:lnTo>
                  <a:pt x="9817908" y="4498950"/>
                </a:lnTo>
                <a:lnTo>
                  <a:pt x="0" y="44989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F32A96-8CE7-5699-31CC-F8B634D97E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83" y="4020903"/>
            <a:ext cx="3183335" cy="27292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B82F2F-EA47-22D2-4563-1465E8A715AA}"/>
              </a:ext>
            </a:extLst>
          </p:cNvPr>
          <p:cNvSpPr txBox="1"/>
          <p:nvPr/>
        </p:nvSpPr>
        <p:spPr>
          <a:xfrm>
            <a:off x="3278891" y="5656537"/>
            <a:ext cx="22208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</a:t>
            </a:r>
            <a:r>
              <a:rPr lang="en-IT" sz="1400" dirty="0"/>
              <a:t>ourtesy of  N. Bassler</a:t>
            </a:r>
          </a:p>
          <a:p>
            <a:r>
              <a:rPr lang="en-GB" sz="1400" dirty="0"/>
              <a:t>PTCOG 2024,</a:t>
            </a:r>
          </a:p>
          <a:p>
            <a:r>
              <a:rPr lang="en-GB" sz="1400" dirty="0"/>
              <a:t>s</a:t>
            </a:r>
            <a:r>
              <a:rPr lang="en-IT" sz="1400" dirty="0"/>
              <a:t>ubm . Nature Comm.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44AD9D-A884-5892-1DAE-530E008E9940}"/>
              </a:ext>
            </a:extLst>
          </p:cNvPr>
          <p:cNvSpPr txBox="1"/>
          <p:nvPr/>
        </p:nvSpPr>
        <p:spPr>
          <a:xfrm>
            <a:off x="6083419" y="1313316"/>
            <a:ext cx="284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RN: F. Romano/F. Di Martino</a:t>
            </a:r>
          </a:p>
        </p:txBody>
      </p:sp>
    </p:spTree>
    <p:extLst>
      <p:ext uri="{BB962C8B-B14F-4D97-AF65-F5344CB8AC3E}">
        <p14:creationId xmlns:p14="http://schemas.microsoft.com/office/powerpoint/2010/main" val="65195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aterial">
  <a:themeElements>
    <a:clrScheme name="Material">
      <a:dk1>
        <a:srgbClr val="FF9900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18724</TotalTime>
  <Words>2605</Words>
  <Application>Microsoft Macintosh PowerPoint</Application>
  <PresentationFormat>Widescreen</PresentationFormat>
  <Paragraphs>430</Paragraphs>
  <Slides>33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33</vt:i4>
      </vt:variant>
    </vt:vector>
  </HeadingPairs>
  <TitlesOfParts>
    <vt:vector size="57" baseType="lpstr">
      <vt:lpstr>Abril Fatface</vt:lpstr>
      <vt:lpstr>Aptos</vt:lpstr>
      <vt:lpstr>Aptos Display</vt:lpstr>
      <vt:lpstr>Arial</vt:lpstr>
      <vt:lpstr>Arial Black</vt:lpstr>
      <vt:lpstr>Arial MT</vt:lpstr>
      <vt:lpstr>Bahnschrift Condensed</vt:lpstr>
      <vt:lpstr>Calibri</vt:lpstr>
      <vt:lpstr>Calibri Light</vt:lpstr>
      <vt:lpstr>Fira Sans</vt:lpstr>
      <vt:lpstr>Georgia</vt:lpstr>
      <vt:lpstr>Helvetica</vt:lpstr>
      <vt:lpstr>Helvetica Neue</vt:lpstr>
      <vt:lpstr>Noto Sans</vt:lpstr>
      <vt:lpstr>Roboto</vt:lpstr>
      <vt:lpstr>Tahoma</vt:lpstr>
      <vt:lpstr>TimesNewRomanPSMT</vt:lpstr>
      <vt:lpstr>Wingdings</vt:lpstr>
      <vt:lpstr>Tema di Office</vt:lpstr>
      <vt:lpstr>Custom Design</vt:lpstr>
      <vt:lpstr>2_Office Theme</vt:lpstr>
      <vt:lpstr>Material</vt:lpstr>
      <vt:lpstr>Office Theme</vt:lpstr>
      <vt:lpstr>1_Tema di Office</vt:lpstr>
      <vt:lpstr>PowerPoint Presentation</vt:lpstr>
      <vt:lpstr>Outline</vt:lpstr>
      <vt:lpstr>PowerPoint Presentation</vt:lpstr>
      <vt:lpstr>PowerPoint Presentation</vt:lpstr>
      <vt:lpstr>PowerPoint Presentation</vt:lpstr>
      <vt:lpstr>CSN5 projects with major focus on LS  (alive in 2025)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“Space  Radiation Induced Tumorigenesis by high Z particles: modeling and experimental studies”</vt:lpstr>
      <vt:lpstr>PowerPoint Presentation</vt:lpstr>
      <vt:lpstr>PowerPoint Presentation</vt:lpstr>
      <vt:lpstr>PowerPoint Presentation</vt:lpstr>
      <vt:lpstr>Virtual Imaging TriAls in medicine </vt:lpstr>
      <vt:lpstr>PowerPoint Presentation</vt:lpstr>
      <vt:lpstr>ADMIRAL Advanced Dosimetry Methods and In-vitro Radiobiology of Ag-111 Labeled radiopharmaceuticals PI: Alberto Andrighetto (INFN LNL) – Local Coordinator: Devid Maniglio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obiettivi generali</vt:lpstr>
      <vt:lpstr>PowerPoint Presentation</vt:lpstr>
      <vt:lpstr>PowerPoint Presentation</vt:lpstr>
      <vt:lpstr>FLASH Radiotherapy&amp; Particle Therapy 2024 conf. in Rome  </vt:lpstr>
      <vt:lpstr>Jack Fowler Award 2024 to Marta! 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Quaranta, Alberto</dc:creator>
  <cp:lastModifiedBy>Emanuele Scifoni</cp:lastModifiedBy>
  <cp:revision>59</cp:revision>
  <dcterms:created xsi:type="dcterms:W3CDTF">2023-05-18T09:27:00Z</dcterms:created>
  <dcterms:modified xsi:type="dcterms:W3CDTF">2024-10-02T21:54:13Z</dcterms:modified>
</cp:coreProperties>
</file>