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57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0A7A4-9F1F-4CFA-ACC3-0D01E7C59B00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FCF74-476A-49D1-AAD2-7E6CACA3322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65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CF74-476A-49D1-AAD2-7E6CACA332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67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DFF117-8A58-31DC-AC4D-A9854DF5D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8308A8D-5D7A-E854-6B72-007F82130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33AF0E-3D96-6635-24F3-3EF21A70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FD1-44F2-4D89-8F6E-97559A1795C7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16C05C-C427-8FD8-0B34-6FACC018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E403F-CD8F-DED8-8833-ECF3E53F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3CB2-3398-4D88-A0F0-D1E5DF822EA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3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2BDF8-C6F5-CEB9-D693-781EE67C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C2ADD6-ABF7-25B0-7563-A70344E9F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312ABF-BC30-0A83-696C-C64C971F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FD1-44F2-4D89-8F6E-97559A1795C7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4C55DE-0B97-CB73-9109-6F3E5BB3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9A811C-6EF9-E49B-74B4-F3792914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3CB2-3398-4D88-A0F0-D1E5DF822EA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7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433AA94-1331-99F6-D683-42E1F6233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2626C27-64BA-7786-C47C-0F310999F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55E591-0042-D132-A9E3-210C8945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FD1-44F2-4D89-8F6E-97559A1795C7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7BDEB3-E396-3D10-7D09-840E4BDC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6C5038-5596-26C2-5DE0-3FFBB974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3CB2-3398-4D88-A0F0-D1E5DF822EA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71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F9E9B-C8F0-8578-366B-AA289E65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928002-9FC6-B396-9B6C-0866A122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8C2872-8290-3F54-3B79-64249FA7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FD1-44F2-4D89-8F6E-97559A1795C7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5B30AD-1009-1015-CBD1-FAB71994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7E122A-7419-EBB2-BC13-5FDB4922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3CB2-3398-4D88-A0F0-D1E5DF822EA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0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A73925-9613-4EE5-7F13-7B789D62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AAF09-72BB-AB09-76F6-50C1CC41E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1FFEF7-46AB-550A-DA27-B6E4531C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FD1-44F2-4D89-8F6E-97559A1795C7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CEF424-43B8-4D52-BF21-D7F830B4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130DB4-CC84-393B-95A0-ABB30E51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3CB2-3398-4D88-A0F0-D1E5DF822EA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02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48C691-9743-0719-5B2D-A5178B19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FF90C7-4A24-99A1-7C3D-D3A26FFEF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5B1236-DA5F-FF2F-8EEF-97F1A2DDA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9C9438-38EB-C2DA-9BF0-7FD94EF4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FD1-44F2-4D89-8F6E-97559A1795C7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4FBA45-1CEC-DE06-9050-A368611A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3BB13C-AF7D-352F-F4DE-CC14D527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3CB2-3398-4D88-A0F0-D1E5DF822EA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5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02BE5F-6F0B-44F9-84D7-4A5DBB31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D9207A-E3A5-8B85-21C3-B268E31C4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00B74D-07BE-3D04-9F71-DBB5E40BF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9569A6E-F1D5-5079-5898-DB9958771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3F775BC-63DC-025C-E23B-13AB0941F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77B628F-94E4-2C75-98F3-DE5A598C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FD1-44F2-4D89-8F6E-97559A1795C7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11C303B-C352-2B41-A716-8D5C25A9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64A752E-D655-D83E-083D-FEB9636F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3CB2-3398-4D88-A0F0-D1E5DF822EA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5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53A777-12D1-BDF3-6595-A2C83970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4EA7E5-299F-AF13-20D2-5C418750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FD1-44F2-4D89-8F6E-97559A1795C7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938C32-34C2-4A83-0C36-2FC47F5F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F11812-06BF-6D20-1D84-FB1A7746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3CB2-3398-4D88-A0F0-D1E5DF822EA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09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566630D-77C1-10E0-EAAA-D1D609B7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FD1-44F2-4D89-8F6E-97559A1795C7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C9D640-7D80-A8E3-5A99-E651A7F3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C69B7A-F80C-0FDD-1C97-A19211C9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3CB2-3398-4D88-A0F0-D1E5DF822EA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BFC4F3-18A5-4480-6FCC-D523FF236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D0FD4A-32CC-167F-AE7F-61760D2C9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E0AD44-DCC1-6568-6FCA-BB3E2B687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03828D-ABA4-AF76-297F-EB501A4A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FD1-44F2-4D89-8F6E-97559A1795C7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AB788F-CC3A-C8F0-EBD1-450C36BAB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9C312D-E23D-2E23-0BA7-59FCE260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3CB2-3398-4D88-A0F0-D1E5DF822EA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81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616DDC-7299-EED6-78F9-997543B6A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A0DFA5-1A2A-CA92-34E9-F53735005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7155E3-8237-6DDC-4A03-283D42D99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5ECBF8-D038-4D63-55D1-BDB4F49A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FD1-44F2-4D89-8F6E-97559A1795C7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C5FAF4-CE3E-6B5D-439F-DA540766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1138CD-A0C5-F3E9-E769-D935AE34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3CB2-3398-4D88-A0F0-D1E5DF822EA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0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50BC868-094A-520B-9AFB-0D1F09BD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933895-C7F7-A1E9-8D7C-32A8503F3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C9D72E-5E9F-EFC7-2B88-0E3716F58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30BFD1-44F2-4D89-8F6E-97559A1795C7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460C4B-A7F4-B512-77DD-B867FC8F5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B5A8EA-4C34-A598-9260-526F7B664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C3CB2-3398-4D88-A0F0-D1E5DF822EA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22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963C34-1580-ED47-1275-562152623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Master Panel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34E900-2CB6-44CD-A44A-39D3930FC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Schema di principio per </a:t>
            </a:r>
            <a:r>
              <a:rPr lang="en-GB" dirty="0" err="1"/>
              <a:t>regolazione</a:t>
            </a:r>
            <a:r>
              <a:rPr lang="en-GB" dirty="0"/>
              <a:t> </a:t>
            </a:r>
            <a:r>
              <a:rPr lang="en-GB" dirty="0" err="1"/>
              <a:t>VBias</a:t>
            </a:r>
            <a:r>
              <a:rPr lang="en-GB" dirty="0"/>
              <a:t> e </a:t>
            </a:r>
            <a:r>
              <a:rPr lang="en-GB" dirty="0" err="1"/>
              <a:t>VAnnealing</a:t>
            </a: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B3DD7F-E845-0B0D-6374-36231CC9622B}"/>
              </a:ext>
            </a:extLst>
          </p:cNvPr>
          <p:cNvSpPr txBox="1"/>
          <p:nvPr/>
        </p:nvSpPr>
        <p:spPr>
          <a:xfrm>
            <a:off x="215660" y="6055744"/>
            <a:ext cx="348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Roberto Malaguti 	INFN Ferrara</a:t>
            </a:r>
          </a:p>
          <a:p>
            <a:r>
              <a:rPr lang="en-GB" dirty="0"/>
              <a:t>08/10/2024</a:t>
            </a:r>
          </a:p>
        </p:txBody>
      </p:sp>
    </p:spTree>
    <p:extLst>
      <p:ext uri="{BB962C8B-B14F-4D97-AF65-F5344CB8AC3E}">
        <p14:creationId xmlns:p14="http://schemas.microsoft.com/office/powerpoint/2010/main" val="175942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88506A8-E7FC-CB56-DC85-CB3973BC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13765"/>
            <a:ext cx="11907079" cy="621173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97E649A-8093-EFF9-8952-D88A5830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33" y="132498"/>
            <a:ext cx="4028662" cy="162007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i="1" dirty="0"/>
              <a:t>Dalla </a:t>
            </a:r>
            <a:r>
              <a:rPr lang="en-GB" i="1" dirty="0" err="1"/>
              <a:t>presentazione</a:t>
            </a:r>
            <a:r>
              <a:rPr lang="en-GB" i="1" dirty="0"/>
              <a:t> di </a:t>
            </a:r>
            <a:r>
              <a:rPr lang="en-GB" i="1" dirty="0" err="1"/>
              <a:t>Preghenella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071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1F7437-0FE0-D63C-5E20-084166D0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7917"/>
            <a:ext cx="11966713" cy="658615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0F404AB3-32AC-264D-E9DB-002EBA7D7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470" y="5436703"/>
            <a:ext cx="3614530" cy="1292087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2800" i="1" dirty="0"/>
              <a:t>Dalla </a:t>
            </a:r>
            <a:r>
              <a:rPr lang="en-GB" sz="2800" i="1" dirty="0" err="1"/>
              <a:t>presentazione</a:t>
            </a:r>
            <a:r>
              <a:rPr lang="en-GB" sz="2800" i="1" dirty="0"/>
              <a:t> di </a:t>
            </a:r>
            <a:r>
              <a:rPr lang="en-GB" sz="2800" i="1" dirty="0" err="1"/>
              <a:t>Preghenella</a:t>
            </a:r>
            <a:endParaRPr lang="en-GB" sz="2800" i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872E88C-9B57-4BAC-1BB6-3916F3A84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296" y="197918"/>
            <a:ext cx="1881416" cy="15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2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8F25C61-F528-43C1-CB28-160308382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47" y="256109"/>
            <a:ext cx="6712590" cy="634578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B18DAFF-EA9F-1B1C-FC8D-6974A4562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27" y="5926347"/>
            <a:ext cx="2872782" cy="653356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r>
              <a:rPr lang="en-GB" sz="2400" dirty="0"/>
              <a:t>Schema Vann. switch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E3425C83-AB35-2CAA-ED98-BEE809568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860" y="636104"/>
            <a:ext cx="2852481" cy="1000169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256C057-6C34-1BBE-B276-17DB08EEB61C}"/>
              </a:ext>
            </a:extLst>
          </p:cNvPr>
          <p:cNvSpPr txBox="1"/>
          <p:nvPr/>
        </p:nvSpPr>
        <p:spPr>
          <a:xfrm>
            <a:off x="6390860" y="232913"/>
            <a:ext cx="261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MOSFET DMT6030LFCL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A5D4D2A5-1748-157B-63CB-F2F8CD606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199" y="293665"/>
            <a:ext cx="2097925" cy="1274689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FFDD6CB1-B904-AF29-432E-1D05419C5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3342" y="3860687"/>
            <a:ext cx="2844646" cy="2861756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C2DFE1DE-13CB-504A-8770-BE3E27B234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93" y="1931801"/>
            <a:ext cx="2097925" cy="1633358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331246A-7F44-471B-28FA-038C2BC8F4C0}"/>
              </a:ext>
            </a:extLst>
          </p:cNvPr>
          <p:cNvSpPr txBox="1"/>
          <p:nvPr/>
        </p:nvSpPr>
        <p:spPr>
          <a:xfrm>
            <a:off x="9468227" y="1611578"/>
            <a:ext cx="2619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1,65 x 1,65 mm</a:t>
            </a:r>
          </a:p>
        </p:txBody>
      </p:sp>
    </p:spTree>
    <p:extLst>
      <p:ext uri="{BB962C8B-B14F-4D97-AF65-F5344CB8AC3E}">
        <p14:creationId xmlns:p14="http://schemas.microsoft.com/office/powerpoint/2010/main" val="171486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CD5D314-C36B-031B-0B55-41933C499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915389"/>
              </p:ext>
            </p:extLst>
          </p:nvPr>
        </p:nvGraphicFramePr>
        <p:xfrm>
          <a:off x="767751" y="1104181"/>
          <a:ext cx="10841156" cy="5618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0289">
                  <a:extLst>
                    <a:ext uri="{9D8B030D-6E8A-4147-A177-3AD203B41FA5}">
                      <a16:colId xmlns:a16="http://schemas.microsoft.com/office/drawing/2014/main" val="2611439498"/>
                    </a:ext>
                  </a:extLst>
                </a:gridCol>
                <a:gridCol w="2710289">
                  <a:extLst>
                    <a:ext uri="{9D8B030D-6E8A-4147-A177-3AD203B41FA5}">
                      <a16:colId xmlns:a16="http://schemas.microsoft.com/office/drawing/2014/main" val="3034042915"/>
                    </a:ext>
                  </a:extLst>
                </a:gridCol>
                <a:gridCol w="2710289">
                  <a:extLst>
                    <a:ext uri="{9D8B030D-6E8A-4147-A177-3AD203B41FA5}">
                      <a16:colId xmlns:a16="http://schemas.microsoft.com/office/drawing/2014/main" val="2948730072"/>
                    </a:ext>
                  </a:extLst>
                </a:gridCol>
                <a:gridCol w="2710289">
                  <a:extLst>
                    <a:ext uri="{9D8B030D-6E8A-4147-A177-3AD203B41FA5}">
                      <a16:colId xmlns:a16="http://schemas.microsoft.com/office/drawing/2014/main" val="2641909413"/>
                    </a:ext>
                  </a:extLst>
                </a:gridCol>
              </a:tblGrid>
              <a:tr h="152131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 dirty="0">
                          <a:effectLst/>
                        </a:rPr>
                        <a:t>Part </a:t>
                      </a:r>
                      <a:r>
                        <a:rPr lang="it-IT" sz="1000" b="1" u="none" strike="noStrike" dirty="0" err="1">
                          <a:effectLst/>
                        </a:rPr>
                        <a:t>Number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1" u="none" strike="noStrike" dirty="0">
                          <a:effectLst/>
                        </a:rPr>
                        <a:t>DMT6017LFDF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1" u="none" strike="noStrike" dirty="0">
                          <a:effectLst/>
                        </a:rPr>
                        <a:t>DMT8030LFDF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1" u="none" strike="noStrike" dirty="0">
                          <a:effectLst/>
                        </a:rPr>
                        <a:t>DMT6030LFCL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18144"/>
                  </a:ext>
                </a:extLst>
              </a:tr>
              <a:tr h="33829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 dirty="0">
                          <a:effectLst/>
                        </a:rPr>
                        <a:t>Data </a:t>
                      </a:r>
                      <a:r>
                        <a:rPr lang="it-IT" sz="1000" b="1" u="none" strike="noStrike" dirty="0" err="1">
                          <a:effectLst/>
                        </a:rPr>
                        <a:t>Sheet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https://www.diodes.com/assets/Datasheets/DMT6017LFDF.pdf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https://www.diodes.com/assets/Datasheets/DMT8030LFDF.pdf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https://www.diodes.com/assets/Datasheets/DMT6030LFCL.pdf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627933702"/>
                  </a:ext>
                </a:extLst>
              </a:tr>
              <a:tr h="50744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Spice Model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https://www.diodes.com//spice/download/4175/DMT6017LFDF.spice.txt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https://www.diodes.com//spice/download/4265/DMT8030LFDF.spice.txt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https://www.diodes.com//spice/download/4541/DMT6030LFCL.spice.txt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858328139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AEC&amp;nbsp;Qualified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No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No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No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187518897"/>
                  </a:ext>
                </a:extLst>
              </a:tr>
              <a:tr h="356101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Compliance (Only Automotive(Q) supports PPAP)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Standard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Standard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Standard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1416316122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Polarity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N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N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N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2817278410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ESD Diodes (Y|N)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Yes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No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No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2105504214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|VDS| (V)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u="none" strike="noStrike" dirty="0">
                          <a:effectLst/>
                        </a:rPr>
                        <a:t>65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u="none" strike="noStrike" dirty="0">
                          <a:effectLst/>
                        </a:rPr>
                        <a:t>80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u="none" strike="noStrike" dirty="0">
                          <a:effectLst/>
                        </a:rPr>
                        <a:t>60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1772884100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|VGS| (±V)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16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20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20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2831167224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u="none" strike="noStrike">
                          <a:effectLst/>
                        </a:rPr>
                        <a:t>|IDS| @TA&amp;nbsp;= +25°C (A)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8.1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7.5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6.5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1699426923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u="none" strike="noStrike">
                          <a:effectLst/>
                        </a:rPr>
                        <a:t>|IDS| @TC&amp;nbsp;= +25°C (A)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-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-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-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532514471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>
                          <a:effectLst/>
                        </a:rPr>
                        <a:t>PD @TA = +25°C (W)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1.76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2.2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1.58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4226015059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u="none" strike="noStrike">
                          <a:effectLst/>
                        </a:rPr>
                        <a:t>PD @TC = +25°C (W)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-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-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-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654826308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nn-NO" sz="1000" b="1" u="none" strike="noStrike">
                          <a:effectLst/>
                        </a:rPr>
                        <a:t>RDS(ON)Max@ VGS(10V)(mΩ)</a:t>
                      </a:r>
                      <a:endParaRPr lang="nn-N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1" u="none" strike="noStrike" dirty="0">
                          <a:effectLst/>
                        </a:rPr>
                        <a:t>18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1" u="none" strike="noStrike" dirty="0">
                          <a:effectLst/>
                        </a:rPr>
                        <a:t>25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1" u="none" strike="noStrike" dirty="0">
                          <a:effectLst/>
                        </a:rPr>
                        <a:t>25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2732423510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nn-NO" sz="1000" b="1" u="none" strike="noStrike">
                          <a:effectLst/>
                        </a:rPr>
                        <a:t>RDS(ON)Max@ VGS(4.5V)(mΩ)</a:t>
                      </a:r>
                      <a:endParaRPr lang="nn-N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1" u="none" strike="noStrike" dirty="0">
                          <a:effectLst/>
                        </a:rPr>
                        <a:t>23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1" u="none" strike="noStrike" dirty="0">
                          <a:effectLst/>
                        </a:rPr>
                        <a:t>38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1" u="none" strike="noStrike" dirty="0">
                          <a:effectLst/>
                        </a:rPr>
                        <a:t>34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3437208244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nn-NO" sz="1000" b="1" u="none" strike="noStrike">
                          <a:effectLst/>
                        </a:rPr>
                        <a:t>RDS(ON)Max@ VGS(2.5V)(mΩ)</a:t>
                      </a:r>
                      <a:endParaRPr lang="nn-N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-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-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-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2925737550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nn-NO" sz="1000" b="1" u="none" strike="noStrike">
                          <a:effectLst/>
                        </a:rPr>
                        <a:t>RDS(ON)Max@ VGS(1.8V)(mΩ)</a:t>
                      </a:r>
                      <a:endParaRPr lang="nn-N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-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-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-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3018953849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|VGS(TH)| Min (V)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-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-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-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2054458755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|VGS(TH)| Max (V)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2.3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2.5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2.5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3814343262"/>
                  </a:ext>
                </a:extLst>
              </a:tr>
              <a:tr h="356101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QG&amp;nbsp;Typ @ |VGS| = 4.5V (nC)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7.5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5.4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4.5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3883736467"/>
                  </a:ext>
                </a:extLst>
              </a:tr>
              <a:tr h="356101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QG&amp;nbsp;Typ @ |VGS| = 10V (nC)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15.3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10.4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9.1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4011208842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CISS Typ (pF)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891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641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639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4007533700"/>
                  </a:ext>
                </a:extLst>
              </a:tr>
              <a:tr h="356101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CISS Condition @|VDS|&amp;nbsp;(V)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30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>
                          <a:effectLst/>
                        </a:rPr>
                        <a:t>25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u="none" strike="noStrike" dirty="0">
                          <a:effectLst/>
                        </a:rPr>
                        <a:t>30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3546876522"/>
                  </a:ext>
                </a:extLst>
              </a:tr>
              <a:tr h="18695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 dirty="0">
                          <a:effectLst/>
                        </a:rPr>
                        <a:t>Packages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1" u="none" strike="noStrike" dirty="0">
                          <a:effectLst/>
                        </a:rPr>
                        <a:t>U-DFN2020-6 (</a:t>
                      </a:r>
                      <a:r>
                        <a:rPr lang="it-IT" sz="1050" b="1" u="none" strike="noStrike" dirty="0" err="1">
                          <a:effectLst/>
                        </a:rPr>
                        <a:t>Type</a:t>
                      </a:r>
                      <a:r>
                        <a:rPr lang="it-IT" sz="1050" b="1" u="none" strike="noStrike" dirty="0">
                          <a:effectLst/>
                        </a:rPr>
                        <a:t> F)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1" u="none" strike="noStrike" dirty="0">
                          <a:effectLst/>
                        </a:rPr>
                        <a:t>U-DFN2020-6 (</a:t>
                      </a:r>
                      <a:r>
                        <a:rPr lang="it-IT" sz="1050" b="1" u="none" strike="noStrike" dirty="0" err="1">
                          <a:effectLst/>
                        </a:rPr>
                        <a:t>Type</a:t>
                      </a:r>
                      <a:r>
                        <a:rPr lang="it-IT" sz="1050" b="1" u="none" strike="noStrike" dirty="0">
                          <a:effectLst/>
                        </a:rPr>
                        <a:t> F)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1" u="none" strike="noStrike" dirty="0">
                          <a:effectLst/>
                        </a:rPr>
                        <a:t>U-DFN1616-6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4" marR="6874" marT="6874" marB="0"/>
                </a:tc>
                <a:extLst>
                  <a:ext uri="{0D108BD9-81ED-4DB2-BD59-A6C34878D82A}">
                    <a16:rowId xmlns:a16="http://schemas.microsoft.com/office/drawing/2014/main" val="881231547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C39B9DD2-13AD-28AE-63E0-23C92B28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141" y="132499"/>
            <a:ext cx="5253486" cy="81640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2800" dirty="0" err="1"/>
              <a:t>Confronto</a:t>
            </a:r>
            <a:r>
              <a:rPr lang="en-GB" sz="2800" dirty="0"/>
              <a:t> MOSFET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56AC0D1-E675-EAE4-402A-D68D3DFCF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504" y="241509"/>
            <a:ext cx="1848108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3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656B71E-D5E1-660D-C17C-47D2539A5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2" y="0"/>
            <a:ext cx="862367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75E1783-AC9D-9403-DDF8-3F5CCA32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567" y="2067396"/>
            <a:ext cx="2748373" cy="1490304"/>
          </a:xfr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400" dirty="0"/>
              <a:t>Schema </a:t>
            </a:r>
            <a:r>
              <a:rPr lang="en-GB" sz="2400" dirty="0" err="1"/>
              <a:t>regolatore</a:t>
            </a:r>
            <a:r>
              <a:rPr lang="en-GB" sz="2400" dirty="0"/>
              <a:t> </a:t>
            </a:r>
            <a:r>
              <a:rPr lang="en-GB" sz="2400" dirty="0" err="1"/>
              <a:t>Vbias</a:t>
            </a:r>
            <a:br>
              <a:rPr lang="en-GB" sz="2400" dirty="0"/>
            </a:br>
            <a:br>
              <a:rPr lang="en-GB" sz="2400" dirty="0"/>
            </a:br>
            <a:r>
              <a:rPr lang="en-GB" sz="1000" dirty="0">
                <a:latin typeface="Lucida Console" panose="020B0609040504020204" pitchFamily="49" charset="0"/>
              </a:rPr>
              <a:t>- Vin max = 64V</a:t>
            </a:r>
            <a:br>
              <a:rPr lang="en-GB" sz="1000" dirty="0">
                <a:latin typeface="Lucida Console" panose="020B0609040504020204" pitchFamily="49" charset="0"/>
              </a:rPr>
            </a:br>
            <a:r>
              <a:rPr lang="en-GB" sz="1000" dirty="0">
                <a:latin typeface="Lucida Console" panose="020B0609040504020204" pitchFamily="49" charset="0"/>
              </a:rPr>
              <a:t>- </a:t>
            </a:r>
            <a:r>
              <a:rPr lang="en-GB" sz="1000" dirty="0" err="1">
                <a:latin typeface="Lucida Console" panose="020B0609040504020204" pitchFamily="49" charset="0"/>
              </a:rPr>
              <a:t>Corrente</a:t>
            </a:r>
            <a:r>
              <a:rPr lang="en-GB" sz="1000" dirty="0">
                <a:latin typeface="Lucida Console" panose="020B0609040504020204" pitchFamily="49" charset="0"/>
              </a:rPr>
              <a:t> di </a:t>
            </a:r>
            <a:r>
              <a:rPr lang="en-GB" sz="1000" dirty="0" err="1">
                <a:latin typeface="Lucida Console" panose="020B0609040504020204" pitchFamily="49" charset="0"/>
              </a:rPr>
              <a:t>uscita</a:t>
            </a:r>
            <a:r>
              <a:rPr lang="en-GB" sz="1000" dirty="0">
                <a:latin typeface="Lucida Console" panose="020B0609040504020204" pitchFamily="49" charset="0"/>
              </a:rPr>
              <a:t> max = 1.5mA</a:t>
            </a:r>
            <a:endParaRPr lang="en-GB" sz="2400" dirty="0">
              <a:latin typeface="Lucida Console" panose="020B0609040504020204" pitchFamily="49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EE2F5EA-855C-BC25-8216-D4F166DA4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897" y="4140005"/>
            <a:ext cx="4373216" cy="2414753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A81F5172-A959-2E39-FC37-0F1EAB1B00D4}"/>
              </a:ext>
            </a:extLst>
          </p:cNvPr>
          <p:cNvCxnSpPr>
            <a:cxnSpLocks/>
          </p:cNvCxnSpPr>
          <p:nvPr/>
        </p:nvCxnSpPr>
        <p:spPr>
          <a:xfrm flipV="1">
            <a:off x="5676181" y="4891177"/>
            <a:ext cx="1846053" cy="603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266BC8C7-7DF7-CA91-7E38-7D38BAE82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60" y="165570"/>
            <a:ext cx="4141198" cy="2275706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B8D7AA8-82C8-295C-60CC-D19267738C8D}"/>
              </a:ext>
            </a:extLst>
          </p:cNvPr>
          <p:cNvCxnSpPr>
            <a:cxnSpLocks/>
          </p:cNvCxnSpPr>
          <p:nvPr/>
        </p:nvCxnSpPr>
        <p:spPr>
          <a:xfrm>
            <a:off x="2639683" y="752365"/>
            <a:ext cx="2354524" cy="16889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CAED9AF5-2768-0DFF-4E45-1D0EF309C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234" y="112146"/>
            <a:ext cx="4631618" cy="133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3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819582-6B4C-3888-67E5-1A7D6904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Conclusioni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B6F02D-5293-4B95-0477-FC78CFE28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Avere un solo regolatore </a:t>
            </a:r>
            <a:r>
              <a:rPr lang="it-IT" dirty="0" err="1"/>
              <a:t>Vbias</a:t>
            </a:r>
            <a:r>
              <a:rPr lang="it-IT" dirty="0"/>
              <a:t> reduce lo spazio del circuito ma richiede 8 diodi per collegare UNA </a:t>
            </a:r>
            <a:r>
              <a:rPr lang="it-IT" dirty="0" err="1"/>
              <a:t>Vbias</a:t>
            </a:r>
            <a:r>
              <a:rPr lang="it-IT" dirty="0"/>
              <a:t> a 8 canali di </a:t>
            </a:r>
            <a:r>
              <a:rPr lang="it-IT" dirty="0" err="1"/>
              <a:t>Vann</a:t>
            </a:r>
            <a:r>
              <a:rPr lang="it-IT" dirty="0"/>
              <a:t>.</a:t>
            </a:r>
          </a:p>
          <a:p>
            <a:r>
              <a:rPr lang="it-IT" dirty="0"/>
              <a:t>8 regolatori </a:t>
            </a:r>
            <a:r>
              <a:rPr lang="it-IT" dirty="0" err="1"/>
              <a:t>VBias</a:t>
            </a:r>
            <a:r>
              <a:rPr lang="it-IT" dirty="0"/>
              <a:t> per PDU implica 64 regolatori su una </a:t>
            </a:r>
            <a:r>
              <a:rPr lang="it-IT" dirty="0" err="1"/>
              <a:t>MasterPanel</a:t>
            </a:r>
            <a:r>
              <a:rPr lang="it-IT" dirty="0"/>
              <a:t> ma semplifica il collegamento.</a:t>
            </a:r>
          </a:p>
          <a:p>
            <a:r>
              <a:rPr lang="it-IT" dirty="0"/>
              <a:t>Il misuratore di corrente in uscita ai regolatori </a:t>
            </a:r>
            <a:r>
              <a:rPr lang="it-IT" dirty="0" err="1"/>
              <a:t>VBias</a:t>
            </a:r>
            <a:r>
              <a:rPr lang="it-IT" dirty="0"/>
              <a:t> potrebbe non essere indispensabile.</a:t>
            </a:r>
          </a:p>
          <a:p>
            <a:r>
              <a:rPr lang="it-IT" dirty="0"/>
              <a:t> La misura della tensione in uscita (</a:t>
            </a:r>
            <a:r>
              <a:rPr lang="it-IT" dirty="0" err="1"/>
              <a:t>VBias</a:t>
            </a:r>
            <a:r>
              <a:rPr lang="it-IT" dirty="0"/>
              <a:t> e </a:t>
            </a:r>
            <a:r>
              <a:rPr lang="it-IT" dirty="0" err="1"/>
              <a:t>Vann</a:t>
            </a:r>
            <a:r>
              <a:rPr lang="it-IT" dirty="0"/>
              <a:t>) </a:t>
            </a:r>
            <a:r>
              <a:rPr lang="it-IT" dirty="0" err="1"/>
              <a:t>e’</a:t>
            </a:r>
            <a:r>
              <a:rPr lang="it-IT" dirty="0"/>
              <a:t> utile.</a:t>
            </a:r>
          </a:p>
          <a:p>
            <a:r>
              <a:rPr lang="it-IT" dirty="0"/>
              <a:t>Canale di comunicazione. RS485, a parere mio, </a:t>
            </a:r>
            <a:r>
              <a:rPr lang="it-IT" dirty="0" err="1"/>
              <a:t>e’</a:t>
            </a:r>
            <a:r>
              <a:rPr lang="it-IT" dirty="0"/>
              <a:t> il </a:t>
            </a:r>
            <a:r>
              <a:rPr lang="it-IT" dirty="0" err="1"/>
              <a:t>piu’</a:t>
            </a:r>
            <a:r>
              <a:rPr lang="it-IT" dirty="0"/>
              <a:t> indicato ma occorre vedere se compatibile con lo standard dell’esperimento</a:t>
            </a:r>
          </a:p>
        </p:txBody>
      </p:sp>
    </p:spTree>
    <p:extLst>
      <p:ext uri="{BB962C8B-B14F-4D97-AF65-F5344CB8AC3E}">
        <p14:creationId xmlns:p14="http://schemas.microsoft.com/office/powerpoint/2010/main" val="3320953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529</Words>
  <Application>Microsoft Office PowerPoint</Application>
  <PresentationFormat>Widescreen</PresentationFormat>
  <Paragraphs>114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Lucida Console</vt:lpstr>
      <vt:lpstr>Tema di Office</vt:lpstr>
      <vt:lpstr>Master Panel</vt:lpstr>
      <vt:lpstr>Dalla presentazione di Preghenella</vt:lpstr>
      <vt:lpstr>Dalla presentazione di Preghenella</vt:lpstr>
      <vt:lpstr>Schema Vann. switch</vt:lpstr>
      <vt:lpstr>Confronto MOSFET </vt:lpstr>
      <vt:lpstr>Schema regolatore Vbias  - Vin max = 64V - Corrente di uscita max = 1.5mA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Roberto Malaguti</dc:creator>
  <cp:lastModifiedBy>Roberto Malaguti</cp:lastModifiedBy>
  <cp:revision>12</cp:revision>
  <dcterms:created xsi:type="dcterms:W3CDTF">2024-09-27T06:30:05Z</dcterms:created>
  <dcterms:modified xsi:type="dcterms:W3CDTF">2024-10-08T06:44:42Z</dcterms:modified>
</cp:coreProperties>
</file>