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6" r:id="rId3"/>
    <p:sldId id="260" r:id="rId4"/>
    <p:sldId id="802" r:id="rId5"/>
    <p:sldId id="806" r:id="rId6"/>
    <p:sldId id="845" r:id="rId7"/>
    <p:sldId id="801" r:id="rId8"/>
    <p:sldId id="805" r:id="rId9"/>
    <p:sldId id="804" r:id="rId10"/>
    <p:sldId id="846" r:id="rId11"/>
    <p:sldId id="284" r:id="rId12"/>
    <p:sldId id="285" r:id="rId13"/>
    <p:sldId id="286" r:id="rId14"/>
    <p:sldId id="748" r:id="rId15"/>
    <p:sldId id="803" r:id="rId16"/>
    <p:sldId id="261" r:id="rId17"/>
    <p:sldId id="283" r:id="rId18"/>
    <p:sldId id="281" r:id="rId19"/>
    <p:sldId id="282" r:id="rId20"/>
    <p:sldId id="262" r:id="rId21"/>
    <p:sldId id="847" r:id="rId22"/>
    <p:sldId id="263" r:id="rId23"/>
    <p:sldId id="264" r:id="rId24"/>
    <p:sldId id="268" r:id="rId25"/>
    <p:sldId id="265" r:id="rId26"/>
    <p:sldId id="269" r:id="rId27"/>
    <p:sldId id="274" r:id="rId28"/>
    <p:sldId id="266" r:id="rId29"/>
    <p:sldId id="270" r:id="rId30"/>
    <p:sldId id="271" r:id="rId31"/>
    <p:sldId id="272" r:id="rId32"/>
    <p:sldId id="275" r:id="rId33"/>
    <p:sldId id="276" r:id="rId34"/>
    <p:sldId id="273" r:id="rId35"/>
    <p:sldId id="280" r:id="rId36"/>
    <p:sldId id="848" r:id="rId37"/>
    <p:sldId id="277" r:id="rId38"/>
    <p:sldId id="279" r:id="rId39"/>
    <p:sldId id="84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2" autoAdjust="0"/>
    <p:restoredTop sz="94669" autoAdjust="0"/>
  </p:normalViewPr>
  <p:slideViewPr>
    <p:cSldViewPr snapToGrid="0">
      <p:cViewPr varScale="1">
        <p:scale>
          <a:sx n="86" d="100"/>
          <a:sy n="86" d="100"/>
        </p:scale>
        <p:origin x="39" y="49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BAE65-5462-4F4E-9E64-BD74B4A2B495}" type="datetimeFigureOut">
              <a:rPr lang="en-US" smtClean="0"/>
              <a:t>6/16/2025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13CD8-5E5D-4EEC-A4B2-B7827194A03C}" type="slidenum">
              <a:rPr lang="en-US" smtClean="0"/>
              <a:t>‹N›</a:t>
            </a:fld>
            <a:endParaRPr lang="en-US"/>
          </a:p>
        </p:txBody>
      </p:sp>
    </p:spTree>
    <p:extLst>
      <p:ext uri="{BB962C8B-B14F-4D97-AF65-F5344CB8AC3E}">
        <p14:creationId xmlns:p14="http://schemas.microsoft.com/office/powerpoint/2010/main" val="95025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B113CD8-5E5D-4EEC-A4B2-B7827194A03C}" type="slidenum">
              <a:rPr lang="en-US" smtClean="0"/>
              <a:t>15</a:t>
            </a:fld>
            <a:endParaRPr lang="en-US"/>
          </a:p>
        </p:txBody>
      </p:sp>
    </p:spTree>
    <p:extLst>
      <p:ext uri="{BB962C8B-B14F-4D97-AF65-F5344CB8AC3E}">
        <p14:creationId xmlns:p14="http://schemas.microsoft.com/office/powerpoint/2010/main" val="372482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2BC3EDE-4EA4-4ECB-8F9C-50218DED4089}"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422817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BC3EDE-4EA4-4ECB-8F9C-50218DED4089}"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344236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BC3EDE-4EA4-4ECB-8F9C-50218DED4089}"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34744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4/27/2023</a:t>
            </a:r>
          </a:p>
        </p:txBody>
      </p:sp>
      <p:sp>
        <p:nvSpPr>
          <p:cNvPr id="5" name="Footer Placeholder 4"/>
          <p:cNvSpPr>
            <a:spLocks noGrp="1"/>
          </p:cNvSpPr>
          <p:nvPr>
            <p:ph type="ftr" sz="quarter" idx="11"/>
          </p:nvPr>
        </p:nvSpPr>
        <p:spPr/>
        <p:txBody>
          <a:bodyPr/>
          <a:lstStyle/>
          <a:p>
            <a:r>
              <a:rPr lang="pt-BR"/>
              <a:t>T. Dorigo, NPTwins2024 / Genova Dec 17, 24</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433125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4/27/2023</a:t>
            </a:r>
          </a:p>
        </p:txBody>
      </p:sp>
      <p:sp>
        <p:nvSpPr>
          <p:cNvPr id="5" name="Footer Placeholder 4"/>
          <p:cNvSpPr>
            <a:spLocks noGrp="1"/>
          </p:cNvSpPr>
          <p:nvPr>
            <p:ph type="ftr" sz="quarter" idx="11"/>
          </p:nvPr>
        </p:nvSpPr>
        <p:spPr/>
        <p:txBody>
          <a:bodyPr/>
          <a:lstStyle/>
          <a:p>
            <a:r>
              <a:rPr lang="pt-BR"/>
              <a:t>T. Dorigo, NPTwins2024 / Genova Dec 17, 24</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803727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4/27/2023</a:t>
            </a:r>
          </a:p>
        </p:txBody>
      </p:sp>
      <p:sp>
        <p:nvSpPr>
          <p:cNvPr id="5" name="Footer Placeholder 4"/>
          <p:cNvSpPr>
            <a:spLocks noGrp="1"/>
          </p:cNvSpPr>
          <p:nvPr>
            <p:ph type="ftr" sz="quarter" idx="11"/>
          </p:nvPr>
        </p:nvSpPr>
        <p:spPr/>
        <p:txBody>
          <a:bodyPr/>
          <a:lstStyle/>
          <a:p>
            <a:r>
              <a:rPr lang="pt-BR"/>
              <a:t>T. Dorigo, NPTwins2024 / Genova Dec 17, 24</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32754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4/27/2023</a:t>
            </a:r>
          </a:p>
        </p:txBody>
      </p:sp>
      <p:sp>
        <p:nvSpPr>
          <p:cNvPr id="6" name="Footer Placeholder 5"/>
          <p:cNvSpPr>
            <a:spLocks noGrp="1"/>
          </p:cNvSpPr>
          <p:nvPr>
            <p:ph type="ftr" sz="quarter" idx="11"/>
          </p:nvPr>
        </p:nvSpPr>
        <p:spPr/>
        <p:txBody>
          <a:bodyPr/>
          <a:lstStyle/>
          <a:p>
            <a:r>
              <a:rPr lang="pt-BR"/>
              <a:t>T. Dorigo, NPTwins2024 / Genova Dec 17, 24</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32344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4/27/2023</a:t>
            </a:r>
          </a:p>
        </p:txBody>
      </p:sp>
      <p:sp>
        <p:nvSpPr>
          <p:cNvPr id="8" name="Footer Placeholder 7"/>
          <p:cNvSpPr>
            <a:spLocks noGrp="1"/>
          </p:cNvSpPr>
          <p:nvPr>
            <p:ph type="ftr" sz="quarter" idx="11"/>
          </p:nvPr>
        </p:nvSpPr>
        <p:spPr/>
        <p:txBody>
          <a:bodyPr/>
          <a:lstStyle/>
          <a:p>
            <a:r>
              <a:rPr lang="pt-BR"/>
              <a:t>T. Dorigo, NPTwins2024 / Genova Dec 17, 24</a:t>
            </a:r>
            <a:endParaRPr lang="en-US"/>
          </a:p>
        </p:txBody>
      </p:sp>
      <p:sp>
        <p:nvSpPr>
          <p:cNvPr id="9" name="Slide Number Placeholder 8"/>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913343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4/27/2023</a:t>
            </a:r>
          </a:p>
        </p:txBody>
      </p:sp>
      <p:sp>
        <p:nvSpPr>
          <p:cNvPr id="4" name="Footer Placeholder 3"/>
          <p:cNvSpPr>
            <a:spLocks noGrp="1"/>
          </p:cNvSpPr>
          <p:nvPr>
            <p:ph type="ftr" sz="quarter" idx="11"/>
          </p:nvPr>
        </p:nvSpPr>
        <p:spPr/>
        <p:txBody>
          <a:bodyPr/>
          <a:lstStyle/>
          <a:p>
            <a:r>
              <a:rPr lang="pt-BR"/>
              <a:t>T. Dorigo, NPTwins2024 / Genova Dec 17, 24</a:t>
            </a:r>
            <a:endParaRPr lang="en-US"/>
          </a:p>
        </p:txBody>
      </p:sp>
      <p:sp>
        <p:nvSpPr>
          <p:cNvPr id="5" name="Slide Number Placeholder 4"/>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615303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4/27/2023</a:t>
            </a:r>
          </a:p>
        </p:txBody>
      </p:sp>
      <p:sp>
        <p:nvSpPr>
          <p:cNvPr id="3" name="Footer Placeholder 2"/>
          <p:cNvSpPr>
            <a:spLocks noGrp="1"/>
          </p:cNvSpPr>
          <p:nvPr>
            <p:ph type="ftr" sz="quarter" idx="11"/>
          </p:nvPr>
        </p:nvSpPr>
        <p:spPr/>
        <p:txBody>
          <a:bodyPr/>
          <a:lstStyle/>
          <a:p>
            <a:r>
              <a:rPr lang="pt-BR"/>
              <a:t>T. Dorigo, NPTwins2024 / Genova Dec 17, 24</a:t>
            </a:r>
            <a:endParaRPr lang="en-US"/>
          </a:p>
        </p:txBody>
      </p:sp>
      <p:sp>
        <p:nvSpPr>
          <p:cNvPr id="4" name="Slide Number Placeholder 3"/>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995674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4/27/2023</a:t>
            </a:r>
          </a:p>
        </p:txBody>
      </p:sp>
      <p:sp>
        <p:nvSpPr>
          <p:cNvPr id="6" name="Footer Placeholder 5"/>
          <p:cNvSpPr>
            <a:spLocks noGrp="1"/>
          </p:cNvSpPr>
          <p:nvPr>
            <p:ph type="ftr" sz="quarter" idx="11"/>
          </p:nvPr>
        </p:nvSpPr>
        <p:spPr/>
        <p:txBody>
          <a:bodyPr/>
          <a:lstStyle/>
          <a:p>
            <a:r>
              <a:rPr lang="pt-BR"/>
              <a:t>T. Dorigo, NPTwins2024 / Genova Dec 17, 24</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81232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BC3EDE-4EA4-4ECB-8F9C-50218DED4089}"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305305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4/27/2023</a:t>
            </a:r>
          </a:p>
        </p:txBody>
      </p:sp>
      <p:sp>
        <p:nvSpPr>
          <p:cNvPr id="6" name="Footer Placeholder 5"/>
          <p:cNvSpPr>
            <a:spLocks noGrp="1"/>
          </p:cNvSpPr>
          <p:nvPr>
            <p:ph type="ftr" sz="quarter" idx="11"/>
          </p:nvPr>
        </p:nvSpPr>
        <p:spPr/>
        <p:txBody>
          <a:bodyPr/>
          <a:lstStyle/>
          <a:p>
            <a:r>
              <a:rPr lang="pt-BR"/>
              <a:t>T. Dorigo, NPTwins2024 / Genova Dec 17, 24</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044439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4/27/2023</a:t>
            </a:r>
          </a:p>
        </p:txBody>
      </p:sp>
      <p:sp>
        <p:nvSpPr>
          <p:cNvPr id="5" name="Footer Placeholder 4"/>
          <p:cNvSpPr>
            <a:spLocks noGrp="1"/>
          </p:cNvSpPr>
          <p:nvPr>
            <p:ph type="ftr" sz="quarter" idx="11"/>
          </p:nvPr>
        </p:nvSpPr>
        <p:spPr/>
        <p:txBody>
          <a:bodyPr/>
          <a:lstStyle/>
          <a:p>
            <a:r>
              <a:rPr lang="pt-BR"/>
              <a:t>T. Dorigo, NPTwins2024 / Genova Dec 17, 24</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871768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4/27/2023</a:t>
            </a:r>
          </a:p>
        </p:txBody>
      </p:sp>
      <p:sp>
        <p:nvSpPr>
          <p:cNvPr id="5" name="Footer Placeholder 4"/>
          <p:cNvSpPr>
            <a:spLocks noGrp="1"/>
          </p:cNvSpPr>
          <p:nvPr>
            <p:ph type="ftr" sz="quarter" idx="11"/>
          </p:nvPr>
        </p:nvSpPr>
        <p:spPr/>
        <p:txBody>
          <a:bodyPr/>
          <a:lstStyle/>
          <a:p>
            <a:r>
              <a:rPr lang="pt-BR"/>
              <a:t>T. Dorigo, NPTwins2024 / Genova Dec 17, 24</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155642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2BC3EDE-4EA4-4ECB-8F9C-50218DED4089}"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201206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2BC3EDE-4EA4-4ECB-8F9C-50218DED4089}"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325166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2BC3EDE-4EA4-4ECB-8F9C-50218DED4089}" type="datetimeFigureOut">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423211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2BC3EDE-4EA4-4ECB-8F9C-50218DED4089}" type="datetimeFigureOut">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12054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C3EDE-4EA4-4ECB-8F9C-50218DED4089}" type="datetimeFigureOut">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1736088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2BC3EDE-4EA4-4ECB-8F9C-50218DED4089}"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1929853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2BC3EDE-4EA4-4ECB-8F9C-50218DED4089}"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E1BA3-9C5F-4AA1-9269-A3BF2963C135}" type="slidenum">
              <a:rPr lang="en-US" smtClean="0"/>
              <a:t>‹N›</a:t>
            </a:fld>
            <a:endParaRPr lang="en-US"/>
          </a:p>
        </p:txBody>
      </p:sp>
    </p:spTree>
    <p:extLst>
      <p:ext uri="{BB962C8B-B14F-4D97-AF65-F5344CB8AC3E}">
        <p14:creationId xmlns:p14="http://schemas.microsoft.com/office/powerpoint/2010/main" val="367001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82BC3EDE-4EA4-4ECB-8F9C-50218DED4089}" type="datetimeFigureOut">
              <a:rPr lang="en-US" smtClean="0"/>
              <a:t>6/16/2025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DEE1BA3-9C5F-4AA1-9269-A3BF2963C135}" type="slidenum">
              <a:rPr lang="en-US" smtClean="0"/>
              <a:t>‹N›</a:t>
            </a:fld>
            <a:endParaRPr lang="en-US"/>
          </a:p>
        </p:txBody>
      </p:sp>
    </p:spTree>
    <p:extLst>
      <p:ext uri="{BB962C8B-B14F-4D97-AF65-F5344CB8AC3E}">
        <p14:creationId xmlns:p14="http://schemas.microsoft.com/office/powerpoint/2010/main" val="40956375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4/27/2023</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T. Dorigo, NPTwins2024 / Genova Dec 17, 24</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2DB7C-41C6-413A-81DD-F073C27E12A1}" type="slidenum">
              <a:rPr lang="en-US" smtClean="0"/>
              <a:t>‹N›</a:t>
            </a:fld>
            <a:endParaRPr lang="en-US"/>
          </a:p>
        </p:txBody>
      </p:sp>
    </p:spTree>
    <p:extLst>
      <p:ext uri="{BB962C8B-B14F-4D97-AF65-F5344CB8AC3E}">
        <p14:creationId xmlns:p14="http://schemas.microsoft.com/office/powerpoint/2010/main" val="1637100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physo.2020.100022" TargetMode="External"/><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docs.google.com/document/d/123N3q8m5dgJR66L2jLAyspHNhK_Msg3BrJoNmGgLZFk/edit?tab=t.0"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390/particles8020058"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3390/particles8020052"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3390/particles8020047"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github.com/GilesStrong/tomopt" TargetMode="External"/><Relationship Id="rId1" Type="http://schemas.openxmlformats.org/officeDocument/2006/relationships/slideLayout" Target="../slideLayouts/slideLayout2.xml"/><Relationship Id="rId4" Type="http://schemas.openxmlformats.org/officeDocument/2006/relationships/hyperlink" Target="https://doi.org/10.1088/2632-2153/ad52e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j.physo.2025.100270" TargetMode="External"/><Relationship Id="rId2" Type="http://schemas.openxmlformats.org/officeDocument/2006/relationships/hyperlink" Target="https://doi.org/10.1016/j.nuclphysb.2025.116934"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github.com/tdorigo/SWGOL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Pietro.vischia@cern.ch" TargetMode="External"/><Relationship Id="rId2" Type="http://schemas.openxmlformats.org/officeDocument/2006/relationships/hyperlink" Target="mailto:tommaso.dorigo@gmail.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FB5047-ADE0-FD7D-8C65-A9A8FB0FB5D2}"/>
              </a:ext>
            </a:extLst>
          </p:cNvPr>
          <p:cNvSpPr>
            <a:spLocks noGrp="1"/>
          </p:cNvSpPr>
          <p:nvPr>
            <p:ph type="ctrTitle"/>
          </p:nvPr>
        </p:nvSpPr>
        <p:spPr>
          <a:xfrm>
            <a:off x="1524000" y="2582924"/>
            <a:ext cx="9144000" cy="1972080"/>
          </a:xfrm>
        </p:spPr>
        <p:txBody>
          <a:bodyPr>
            <a:normAutofit fontScale="90000"/>
          </a:bodyPr>
          <a:lstStyle/>
          <a:p>
            <a:r>
              <a:rPr lang="en-US" b="1" dirty="0">
                <a:solidFill>
                  <a:schemeClr val="accent2"/>
                </a:solidFill>
              </a:rPr>
              <a:t>EUCAIF WG2-CODESIGN</a:t>
            </a:r>
            <a:br>
              <a:rPr lang="en-US" b="1" dirty="0">
                <a:solidFill>
                  <a:schemeClr val="accent2"/>
                </a:solidFill>
              </a:rPr>
            </a:br>
            <a:r>
              <a:rPr lang="en-US" b="1" dirty="0">
                <a:solidFill>
                  <a:schemeClr val="accent2"/>
                </a:solidFill>
              </a:rPr>
              <a:t>Meeting 2025/2</a:t>
            </a:r>
            <a:br>
              <a:rPr lang="en-US" dirty="0"/>
            </a:br>
            <a:br>
              <a:rPr lang="en-US" dirty="0"/>
            </a:br>
            <a:endParaRPr lang="en-US" dirty="0"/>
          </a:p>
        </p:txBody>
      </p:sp>
      <p:sp>
        <p:nvSpPr>
          <p:cNvPr id="3" name="Sottotitolo 2">
            <a:extLst>
              <a:ext uri="{FF2B5EF4-FFF2-40B4-BE49-F238E27FC236}">
                <a16:creationId xmlns:a16="http://schemas.microsoft.com/office/drawing/2014/main" id="{0AC76E07-2BD8-8D89-0A31-E0AA6E6069B6}"/>
              </a:ext>
            </a:extLst>
          </p:cNvPr>
          <p:cNvSpPr>
            <a:spLocks noGrp="1"/>
          </p:cNvSpPr>
          <p:nvPr>
            <p:ph type="subTitle" idx="1"/>
          </p:nvPr>
        </p:nvSpPr>
        <p:spPr>
          <a:xfrm>
            <a:off x="1524000" y="5928034"/>
            <a:ext cx="9144000" cy="1003576"/>
          </a:xfrm>
        </p:spPr>
        <p:txBody>
          <a:bodyPr/>
          <a:lstStyle/>
          <a:p>
            <a:r>
              <a:rPr lang="en-US" dirty="0">
                <a:solidFill>
                  <a:srgbClr val="00B0F0"/>
                </a:solidFill>
              </a:rPr>
              <a:t>T. Dorigo</a:t>
            </a:r>
            <a:r>
              <a:rPr lang="en-US" dirty="0"/>
              <a:t>, P. </a:t>
            </a:r>
            <a:r>
              <a:rPr lang="en-US" dirty="0" err="1"/>
              <a:t>Vischia</a:t>
            </a:r>
            <a:endParaRPr lang="en-US" dirty="0"/>
          </a:p>
          <a:p>
            <a:r>
              <a:rPr lang="en-US" dirty="0"/>
              <a:t>18/6/2025</a:t>
            </a:r>
          </a:p>
        </p:txBody>
      </p:sp>
      <p:pic>
        <p:nvPicPr>
          <p:cNvPr id="4" name="Picture 4" descr="L'INFN CAMBIA LOGO">
            <a:extLst>
              <a:ext uri="{FF2B5EF4-FFF2-40B4-BE49-F238E27FC236}">
                <a16:creationId xmlns:a16="http://schemas.microsoft.com/office/drawing/2014/main" id="{9EB6C8CB-3E60-F5A9-165F-C54E96801E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17" y="54900"/>
            <a:ext cx="2150144" cy="119332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D8514E3-36E1-10A7-16C7-FA9620208A68}"/>
              </a:ext>
            </a:extLst>
          </p:cNvPr>
          <p:cNvPicPr>
            <a:picLocks noChangeAspect="1"/>
          </p:cNvPicPr>
          <p:nvPr/>
        </p:nvPicPr>
        <p:blipFill>
          <a:blip r:embed="rId3"/>
          <a:stretch>
            <a:fillRect/>
          </a:stretch>
        </p:blipFill>
        <p:spPr>
          <a:xfrm>
            <a:off x="3693167" y="3300463"/>
            <a:ext cx="4805666" cy="2464947"/>
          </a:xfrm>
          <a:prstGeom prst="rect">
            <a:avLst/>
          </a:prstGeom>
        </p:spPr>
      </p:pic>
      <p:pic>
        <p:nvPicPr>
          <p:cNvPr id="6" name="Picture 2" descr="Luleå Tekniska Universitet – Swedtrain">
            <a:extLst>
              <a:ext uri="{FF2B5EF4-FFF2-40B4-BE49-F238E27FC236}">
                <a16:creationId xmlns:a16="http://schemas.microsoft.com/office/drawing/2014/main" id="{3893805D-829A-BF49-B523-E9A29CEDF3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5323" y="5602787"/>
            <a:ext cx="2204528" cy="1189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A logo for a scientific research network&#10;&#10;Description automatically generated">
            <a:extLst>
              <a:ext uri="{FF2B5EF4-FFF2-40B4-BE49-F238E27FC236}">
                <a16:creationId xmlns:a16="http://schemas.microsoft.com/office/drawing/2014/main" id="{EEAB90BA-91CB-EE75-59BC-8CD7EF46E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7" y="5613287"/>
            <a:ext cx="2845467" cy="1189813"/>
          </a:xfrm>
          <a:prstGeom prst="rect">
            <a:avLst/>
          </a:prstGeom>
        </p:spPr>
      </p:pic>
      <p:pic>
        <p:nvPicPr>
          <p:cNvPr id="9" name="Immagine 8">
            <a:extLst>
              <a:ext uri="{FF2B5EF4-FFF2-40B4-BE49-F238E27FC236}">
                <a16:creationId xmlns:a16="http://schemas.microsoft.com/office/drawing/2014/main" id="{795FA721-3911-5BA7-E702-2871C3770F56}"/>
              </a:ext>
            </a:extLst>
          </p:cNvPr>
          <p:cNvPicPr>
            <a:picLocks noChangeAspect="1"/>
          </p:cNvPicPr>
          <p:nvPr/>
        </p:nvPicPr>
        <p:blipFill>
          <a:blip r:embed="rId6"/>
          <a:stretch>
            <a:fillRect/>
          </a:stretch>
        </p:blipFill>
        <p:spPr>
          <a:xfrm>
            <a:off x="9097502" y="65400"/>
            <a:ext cx="3012349" cy="1235444"/>
          </a:xfrm>
          <a:prstGeom prst="rect">
            <a:avLst/>
          </a:prstGeom>
        </p:spPr>
      </p:pic>
    </p:spTree>
    <p:extLst>
      <p:ext uri="{BB962C8B-B14F-4D97-AF65-F5344CB8AC3E}">
        <p14:creationId xmlns:p14="http://schemas.microsoft.com/office/powerpoint/2010/main" val="2447542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20E3979B-691C-74EA-2939-95A44126583F}"/>
              </a:ext>
            </a:extLst>
          </p:cNvPr>
          <p:cNvSpPr/>
          <p:nvPr/>
        </p:nvSpPr>
        <p:spPr>
          <a:xfrm>
            <a:off x="6728114" y="1735282"/>
            <a:ext cx="5005135" cy="35692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729A441-1BF8-C3FA-8623-2A62C099D729}"/>
              </a:ext>
            </a:extLst>
          </p:cNvPr>
          <p:cNvSpPr>
            <a:spLocks noGrp="1"/>
          </p:cNvSpPr>
          <p:nvPr>
            <p:ph type="title"/>
          </p:nvPr>
        </p:nvSpPr>
        <p:spPr/>
        <p:txBody>
          <a:bodyPr/>
          <a:lstStyle/>
          <a:p>
            <a:r>
              <a:rPr lang="en-US" b="1" dirty="0">
                <a:solidFill>
                  <a:schemeClr val="accent2"/>
                </a:solidFill>
              </a:rPr>
              <a:t>On Co-Design of experiments</a:t>
            </a:r>
          </a:p>
        </p:txBody>
      </p:sp>
      <p:sp>
        <p:nvSpPr>
          <p:cNvPr id="3" name="Segnaposto contenuto 2">
            <a:extLst>
              <a:ext uri="{FF2B5EF4-FFF2-40B4-BE49-F238E27FC236}">
                <a16:creationId xmlns:a16="http://schemas.microsoft.com/office/drawing/2014/main" id="{9B91222D-041F-3651-77D0-9A1E8B98FA02}"/>
              </a:ext>
            </a:extLst>
          </p:cNvPr>
          <p:cNvSpPr>
            <a:spLocks noGrp="1"/>
          </p:cNvSpPr>
          <p:nvPr>
            <p:ph sz="half" idx="1"/>
          </p:nvPr>
        </p:nvSpPr>
        <p:spPr>
          <a:xfrm>
            <a:off x="415635" y="1825624"/>
            <a:ext cx="5363117" cy="4996007"/>
          </a:xfrm>
        </p:spPr>
        <p:txBody>
          <a:bodyPr>
            <a:normAutofit fontScale="62500" lnSpcReduction="20000"/>
          </a:bodyPr>
          <a:lstStyle/>
          <a:p>
            <a:pPr marL="0" indent="0">
              <a:buNone/>
            </a:pPr>
            <a:r>
              <a:rPr lang="en-US" dirty="0"/>
              <a:t>Despite the flourishing of (very nice!) examples of hardware optimization (and software optimization) in various areas, I have not yet seen a convincing case of co-design carried out in full.</a:t>
            </a:r>
          </a:p>
          <a:p>
            <a:pPr marL="0" indent="0">
              <a:buNone/>
            </a:pPr>
            <a:endParaRPr lang="en-US" dirty="0"/>
          </a:p>
          <a:p>
            <a:pPr marL="0" indent="0">
              <a:buNone/>
            </a:pPr>
            <a:r>
              <a:rPr lang="en-US" dirty="0"/>
              <a:t>My only proto-example is an old and a bit too simple one: the </a:t>
            </a:r>
            <a:r>
              <a:rPr lang="en-US" dirty="0" err="1"/>
              <a:t>MuOnE</a:t>
            </a:r>
            <a:r>
              <a:rPr lang="en-US" dirty="0"/>
              <a:t> experiment (next slides).</a:t>
            </a:r>
          </a:p>
          <a:p>
            <a:pPr marL="0" indent="0">
              <a:buNone/>
            </a:pPr>
            <a:endParaRPr lang="en-US" dirty="0"/>
          </a:p>
          <a:p>
            <a:pPr marL="0" indent="0">
              <a:buNone/>
            </a:pPr>
            <a:r>
              <a:rPr lang="en-US" dirty="0"/>
              <a:t>Optimization efforts of the hardware H of an experiment may fix the software producing inference from the collected data, or consider a few possible choices for it</a:t>
            </a:r>
          </a:p>
          <a:p>
            <a:pPr marL="0" indent="0">
              <a:buNone/>
            </a:pPr>
            <a:r>
              <a:rPr lang="en-US" dirty="0"/>
              <a:t>In other efforts the software (pattern reconstruction, dim. Reduction) is optimized end to end by considering a fixed detector, or maybe a few possible configurations</a:t>
            </a:r>
          </a:p>
          <a:p>
            <a:pPr marL="0" indent="0">
              <a:buNone/>
            </a:pPr>
            <a:endParaRPr lang="en-US" dirty="0"/>
          </a:p>
          <a:p>
            <a:pPr marL="0" indent="0">
              <a:buNone/>
            </a:pPr>
            <a:r>
              <a:rPr lang="en-US" dirty="0"/>
              <a:t>The full space is only accessible if you consider every parameter together</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1" name="CasellaDiTesto 20">
            <a:extLst>
              <a:ext uri="{FF2B5EF4-FFF2-40B4-BE49-F238E27FC236}">
                <a16:creationId xmlns:a16="http://schemas.microsoft.com/office/drawing/2014/main" id="{869BD382-9F65-931E-792A-223AFB752504}"/>
              </a:ext>
            </a:extLst>
          </p:cNvPr>
          <p:cNvSpPr txBox="1"/>
          <p:nvPr/>
        </p:nvSpPr>
        <p:spPr>
          <a:xfrm>
            <a:off x="10084377" y="1825624"/>
            <a:ext cx="1526380" cy="369332"/>
          </a:xfrm>
          <a:prstGeom prst="rect">
            <a:avLst/>
          </a:prstGeom>
          <a:noFill/>
        </p:spPr>
        <p:txBody>
          <a:bodyPr wrap="none" rtlCol="0">
            <a:spAutoFit/>
          </a:bodyPr>
          <a:lstStyle/>
          <a:p>
            <a:r>
              <a:rPr lang="en-US" dirty="0"/>
              <a:t>Design space</a:t>
            </a:r>
          </a:p>
        </p:txBody>
      </p:sp>
      <p:cxnSp>
        <p:nvCxnSpPr>
          <p:cNvPr id="23" name="Connettore diritto 22">
            <a:extLst>
              <a:ext uri="{FF2B5EF4-FFF2-40B4-BE49-F238E27FC236}">
                <a16:creationId xmlns:a16="http://schemas.microsoft.com/office/drawing/2014/main" id="{079A79CE-6EC8-BF2C-B90B-32A197C2ACEF}"/>
              </a:ext>
            </a:extLst>
          </p:cNvPr>
          <p:cNvCxnSpPr>
            <a:cxnSpLocks/>
          </p:cNvCxnSpPr>
          <p:nvPr/>
        </p:nvCxnSpPr>
        <p:spPr>
          <a:xfrm>
            <a:off x="6920345" y="4201976"/>
            <a:ext cx="4561610" cy="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C3351243-D5AD-C9A9-EF3F-AC0A55B4A1AE}"/>
              </a:ext>
            </a:extLst>
          </p:cNvPr>
          <p:cNvCxnSpPr>
            <a:cxnSpLocks/>
          </p:cNvCxnSpPr>
          <p:nvPr/>
        </p:nvCxnSpPr>
        <p:spPr>
          <a:xfrm>
            <a:off x="7263329" y="3289308"/>
            <a:ext cx="1615703" cy="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82137BD6-37E3-8BB5-F693-9A27D99A430B}"/>
              </a:ext>
            </a:extLst>
          </p:cNvPr>
          <p:cNvCxnSpPr>
            <a:cxnSpLocks/>
          </p:cNvCxnSpPr>
          <p:nvPr/>
        </p:nvCxnSpPr>
        <p:spPr>
          <a:xfrm>
            <a:off x="10289397" y="2824171"/>
            <a:ext cx="709381" cy="0"/>
          </a:xfrm>
          <a:prstGeom prst="line">
            <a:avLst/>
          </a:prstGeom>
          <a:ln w="34925">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31" name="Rettangolo 30">
            <a:extLst>
              <a:ext uri="{FF2B5EF4-FFF2-40B4-BE49-F238E27FC236}">
                <a16:creationId xmlns:a16="http://schemas.microsoft.com/office/drawing/2014/main" id="{A7D52139-1404-5B75-DBAE-D819D340E8B3}"/>
              </a:ext>
            </a:extLst>
          </p:cNvPr>
          <p:cNvSpPr/>
          <p:nvPr/>
        </p:nvSpPr>
        <p:spPr>
          <a:xfrm>
            <a:off x="176645" y="4753841"/>
            <a:ext cx="5919355" cy="1865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a:extLst>
              <a:ext uri="{FF2B5EF4-FFF2-40B4-BE49-F238E27FC236}">
                <a16:creationId xmlns:a16="http://schemas.microsoft.com/office/drawing/2014/main" id="{EA9F9422-6E23-5AB0-8ED6-1684C082234A}"/>
              </a:ext>
            </a:extLst>
          </p:cNvPr>
          <p:cNvSpPr/>
          <p:nvPr/>
        </p:nvSpPr>
        <p:spPr>
          <a:xfrm>
            <a:off x="7777595" y="4670714"/>
            <a:ext cx="77932" cy="831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a:extLst>
              <a:ext uri="{FF2B5EF4-FFF2-40B4-BE49-F238E27FC236}">
                <a16:creationId xmlns:a16="http://schemas.microsoft.com/office/drawing/2014/main" id="{41200988-D641-F61F-BF4A-CC8DA73345F2}"/>
              </a:ext>
            </a:extLst>
          </p:cNvPr>
          <p:cNvSpPr/>
          <p:nvPr/>
        </p:nvSpPr>
        <p:spPr>
          <a:xfrm>
            <a:off x="8052954" y="4667113"/>
            <a:ext cx="77932" cy="831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a:extLst>
              <a:ext uri="{FF2B5EF4-FFF2-40B4-BE49-F238E27FC236}">
                <a16:creationId xmlns:a16="http://schemas.microsoft.com/office/drawing/2014/main" id="{99A113C3-DEC6-AB30-E4D5-D65F7892D042}"/>
              </a:ext>
            </a:extLst>
          </p:cNvPr>
          <p:cNvSpPr/>
          <p:nvPr/>
        </p:nvSpPr>
        <p:spPr>
          <a:xfrm>
            <a:off x="8328313" y="4667112"/>
            <a:ext cx="77932" cy="831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a:extLst>
              <a:ext uri="{FF2B5EF4-FFF2-40B4-BE49-F238E27FC236}">
                <a16:creationId xmlns:a16="http://schemas.microsoft.com/office/drawing/2014/main" id="{26F95ABC-EB8F-6D1B-A21A-6C2C2F2C3F93}"/>
              </a:ext>
            </a:extLst>
          </p:cNvPr>
          <p:cNvSpPr/>
          <p:nvPr/>
        </p:nvSpPr>
        <p:spPr>
          <a:xfrm>
            <a:off x="8603672" y="4667112"/>
            <a:ext cx="77932" cy="831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a:extLst>
              <a:ext uri="{FF2B5EF4-FFF2-40B4-BE49-F238E27FC236}">
                <a16:creationId xmlns:a16="http://schemas.microsoft.com/office/drawing/2014/main" id="{E1DD1666-E471-BCFB-FED8-60DA9E187FC3}"/>
              </a:ext>
            </a:extLst>
          </p:cNvPr>
          <p:cNvSpPr/>
          <p:nvPr/>
        </p:nvSpPr>
        <p:spPr>
          <a:xfrm>
            <a:off x="8879031" y="4667111"/>
            <a:ext cx="77932" cy="831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39">
            <a:extLst>
              <a:ext uri="{FF2B5EF4-FFF2-40B4-BE49-F238E27FC236}">
                <a16:creationId xmlns:a16="http://schemas.microsoft.com/office/drawing/2014/main" id="{6FAAD524-B73D-5778-7D9F-FEBB90326853}"/>
              </a:ext>
            </a:extLst>
          </p:cNvPr>
          <p:cNvSpPr/>
          <p:nvPr/>
        </p:nvSpPr>
        <p:spPr>
          <a:xfrm>
            <a:off x="228373" y="1731679"/>
            <a:ext cx="5919355" cy="1931116"/>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41" name="Connettore diritto 40">
            <a:extLst>
              <a:ext uri="{FF2B5EF4-FFF2-40B4-BE49-F238E27FC236}">
                <a16:creationId xmlns:a16="http://schemas.microsoft.com/office/drawing/2014/main" id="{A5658316-FBD8-1B4F-1A75-59D2095EA233}"/>
              </a:ext>
            </a:extLst>
          </p:cNvPr>
          <p:cNvCxnSpPr>
            <a:cxnSpLocks/>
          </p:cNvCxnSpPr>
          <p:nvPr/>
        </p:nvCxnSpPr>
        <p:spPr>
          <a:xfrm>
            <a:off x="10289397" y="2997352"/>
            <a:ext cx="709381" cy="0"/>
          </a:xfrm>
          <a:prstGeom prst="line">
            <a:avLst/>
          </a:prstGeom>
          <a:ln w="34925">
            <a:solidFill>
              <a:srgbClr val="FFC000"/>
            </a:solidFill>
            <a:prstDash val="dash"/>
          </a:ln>
        </p:spPr>
        <p:style>
          <a:lnRef idx="2">
            <a:schemeClr val="accent1"/>
          </a:lnRef>
          <a:fillRef idx="0">
            <a:schemeClr val="accent1"/>
          </a:fillRef>
          <a:effectRef idx="1">
            <a:schemeClr val="accent1"/>
          </a:effectRef>
          <a:fontRef idx="minor">
            <a:schemeClr val="tx1"/>
          </a:fontRef>
        </p:style>
      </p:cxnSp>
      <p:cxnSp>
        <p:nvCxnSpPr>
          <p:cNvPr id="42" name="Connettore diritto 41">
            <a:extLst>
              <a:ext uri="{FF2B5EF4-FFF2-40B4-BE49-F238E27FC236}">
                <a16:creationId xmlns:a16="http://schemas.microsoft.com/office/drawing/2014/main" id="{D958CE52-3E11-E0E6-5F43-79B00761047F}"/>
              </a:ext>
            </a:extLst>
          </p:cNvPr>
          <p:cNvCxnSpPr>
            <a:cxnSpLocks/>
          </p:cNvCxnSpPr>
          <p:nvPr/>
        </p:nvCxnSpPr>
        <p:spPr>
          <a:xfrm>
            <a:off x="10289397" y="2666576"/>
            <a:ext cx="709381" cy="0"/>
          </a:xfrm>
          <a:prstGeom prst="line">
            <a:avLst/>
          </a:prstGeom>
          <a:ln w="34925">
            <a:solidFill>
              <a:srgbClr val="FFC000"/>
            </a:solidFill>
            <a:prstDash val="dash"/>
          </a:ln>
        </p:spPr>
        <p:style>
          <a:lnRef idx="2">
            <a:schemeClr val="accent1"/>
          </a:lnRef>
          <a:fillRef idx="0">
            <a:schemeClr val="accent1"/>
          </a:fillRef>
          <a:effectRef idx="1">
            <a:schemeClr val="accent1"/>
          </a:effectRef>
          <a:fontRef idx="minor">
            <a:schemeClr val="tx1"/>
          </a:fontRef>
        </p:style>
      </p:cxnSp>
      <p:cxnSp>
        <p:nvCxnSpPr>
          <p:cNvPr id="43" name="Connettore diritto 42">
            <a:extLst>
              <a:ext uri="{FF2B5EF4-FFF2-40B4-BE49-F238E27FC236}">
                <a16:creationId xmlns:a16="http://schemas.microsoft.com/office/drawing/2014/main" id="{3CEA9AF5-2779-B6EE-747D-75DB68AF9CE7}"/>
              </a:ext>
            </a:extLst>
          </p:cNvPr>
          <p:cNvCxnSpPr>
            <a:cxnSpLocks/>
          </p:cNvCxnSpPr>
          <p:nvPr/>
        </p:nvCxnSpPr>
        <p:spPr>
          <a:xfrm>
            <a:off x="10289397" y="2493394"/>
            <a:ext cx="709381" cy="0"/>
          </a:xfrm>
          <a:prstGeom prst="line">
            <a:avLst/>
          </a:prstGeom>
          <a:ln w="34925">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44" name="CasellaDiTesto 43">
            <a:extLst>
              <a:ext uri="{FF2B5EF4-FFF2-40B4-BE49-F238E27FC236}">
                <a16:creationId xmlns:a16="http://schemas.microsoft.com/office/drawing/2014/main" id="{9EF019D7-C8E0-07FD-45A9-64989963B613}"/>
              </a:ext>
            </a:extLst>
          </p:cNvPr>
          <p:cNvSpPr txBox="1"/>
          <p:nvPr/>
        </p:nvSpPr>
        <p:spPr>
          <a:xfrm rot="16200000">
            <a:off x="4598202" y="3349409"/>
            <a:ext cx="3676006" cy="369332"/>
          </a:xfrm>
          <a:prstGeom prst="rect">
            <a:avLst/>
          </a:prstGeom>
          <a:noFill/>
        </p:spPr>
        <p:txBody>
          <a:bodyPr wrap="none" rtlCol="0">
            <a:spAutoFit/>
          </a:bodyPr>
          <a:lstStyle/>
          <a:p>
            <a:r>
              <a:rPr lang="en-US" dirty="0"/>
              <a:t>Software  methods and parameters</a:t>
            </a:r>
          </a:p>
        </p:txBody>
      </p:sp>
      <p:sp>
        <p:nvSpPr>
          <p:cNvPr id="45" name="CasellaDiTesto 44">
            <a:extLst>
              <a:ext uri="{FF2B5EF4-FFF2-40B4-BE49-F238E27FC236}">
                <a16:creationId xmlns:a16="http://schemas.microsoft.com/office/drawing/2014/main" id="{A6CFC46D-078A-6962-A72F-F3B9F8D70BBE}"/>
              </a:ext>
            </a:extLst>
          </p:cNvPr>
          <p:cNvSpPr txBox="1"/>
          <p:nvPr/>
        </p:nvSpPr>
        <p:spPr>
          <a:xfrm>
            <a:off x="7641038" y="5350161"/>
            <a:ext cx="4092211" cy="369332"/>
          </a:xfrm>
          <a:prstGeom prst="rect">
            <a:avLst/>
          </a:prstGeom>
          <a:noFill/>
        </p:spPr>
        <p:txBody>
          <a:bodyPr wrap="none" rtlCol="0">
            <a:spAutoFit/>
          </a:bodyPr>
          <a:lstStyle/>
          <a:p>
            <a:r>
              <a:rPr lang="en-US" dirty="0"/>
              <a:t>Hardware components and parameters</a:t>
            </a:r>
          </a:p>
        </p:txBody>
      </p:sp>
    </p:spTree>
    <p:extLst>
      <p:ext uri="{BB962C8B-B14F-4D97-AF65-F5344CB8AC3E}">
        <p14:creationId xmlns:p14="http://schemas.microsoft.com/office/powerpoint/2010/main" val="243531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8EC78-FBE6-022F-3D27-EDE81292D34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0B38740-0CAF-4024-4613-AA7653902D5C}"/>
              </a:ext>
            </a:extLst>
          </p:cNvPr>
          <p:cNvSpPr>
            <a:spLocks noGrp="1"/>
          </p:cNvSpPr>
          <p:nvPr>
            <p:ph type="title"/>
          </p:nvPr>
        </p:nvSpPr>
        <p:spPr/>
        <p:txBody>
          <a:bodyPr/>
          <a:lstStyle/>
          <a:p>
            <a:r>
              <a:rPr lang="en-US" b="1" dirty="0">
                <a:solidFill>
                  <a:schemeClr val="accent2"/>
                </a:solidFill>
              </a:rPr>
              <a:t>On Co-Design of experiments</a:t>
            </a:r>
          </a:p>
        </p:txBody>
      </p:sp>
      <p:sp>
        <p:nvSpPr>
          <p:cNvPr id="3" name="Segnaposto contenuto 2">
            <a:extLst>
              <a:ext uri="{FF2B5EF4-FFF2-40B4-BE49-F238E27FC236}">
                <a16:creationId xmlns:a16="http://schemas.microsoft.com/office/drawing/2014/main" id="{42BA47D7-E453-04B9-AC9F-AC5A4393025B}"/>
              </a:ext>
            </a:extLst>
          </p:cNvPr>
          <p:cNvSpPr>
            <a:spLocks noGrp="1"/>
          </p:cNvSpPr>
          <p:nvPr>
            <p:ph sz="half" idx="1"/>
          </p:nvPr>
        </p:nvSpPr>
        <p:spPr>
          <a:xfrm>
            <a:off x="415635" y="1825624"/>
            <a:ext cx="5392400" cy="4996007"/>
          </a:xfrm>
        </p:spPr>
        <p:txBody>
          <a:bodyPr>
            <a:normAutofit fontScale="62500" lnSpcReduction="20000"/>
          </a:bodyPr>
          <a:lstStyle/>
          <a:p>
            <a:pPr marL="0" indent="0">
              <a:buNone/>
            </a:pPr>
            <a:r>
              <a:rPr lang="en-US" dirty="0"/>
              <a:t>Despite the flourishing of (very nice!) examples of hardware optimization (and software optimization) in various areas, I have not yet seen a convincing case of co-design carried out in full.</a:t>
            </a:r>
          </a:p>
          <a:p>
            <a:pPr marL="0" indent="0">
              <a:buNone/>
            </a:pPr>
            <a:endParaRPr lang="en-US" dirty="0"/>
          </a:p>
          <a:p>
            <a:pPr marL="0" indent="0">
              <a:buNone/>
            </a:pPr>
            <a:r>
              <a:rPr lang="en-US" dirty="0"/>
              <a:t>My only proto-example is an old and a bit too simple one: the </a:t>
            </a:r>
            <a:r>
              <a:rPr lang="en-US" dirty="0" err="1"/>
              <a:t>MuOnE</a:t>
            </a:r>
            <a:r>
              <a:rPr lang="en-US" dirty="0"/>
              <a:t> experiment (next slides).</a:t>
            </a:r>
          </a:p>
          <a:p>
            <a:pPr marL="0" indent="0">
              <a:buNone/>
            </a:pPr>
            <a:endParaRPr lang="en-US" dirty="0"/>
          </a:p>
          <a:p>
            <a:pPr marL="0" indent="0">
              <a:buNone/>
            </a:pPr>
            <a:r>
              <a:rPr lang="en-US" dirty="0"/>
              <a:t>Optimization efforts of the hardware H of an experiment may fix the software producing inference from the collected data, or consider a few possible choices for it</a:t>
            </a:r>
          </a:p>
          <a:p>
            <a:pPr marL="0" indent="0">
              <a:buNone/>
            </a:pPr>
            <a:r>
              <a:rPr lang="en-US" dirty="0"/>
              <a:t>In other efforts the software (pattern reconstruction, dim. reduction) is optimized end to end by considering a fixed detector, or maybe a few possible configurations</a:t>
            </a:r>
          </a:p>
          <a:p>
            <a:pPr marL="0" indent="0">
              <a:buNone/>
            </a:pPr>
            <a:endParaRPr lang="en-US" dirty="0"/>
          </a:p>
          <a:p>
            <a:pPr marL="0" indent="0">
              <a:buNone/>
            </a:pPr>
            <a:r>
              <a:rPr lang="en-US" dirty="0"/>
              <a:t>The full space is only accessible if you consider every parameter together</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0" name="Rettangolo 19">
            <a:extLst>
              <a:ext uri="{FF2B5EF4-FFF2-40B4-BE49-F238E27FC236}">
                <a16:creationId xmlns:a16="http://schemas.microsoft.com/office/drawing/2014/main" id="{D1E085A7-5807-1967-A7E9-9E73176765ED}"/>
              </a:ext>
            </a:extLst>
          </p:cNvPr>
          <p:cNvSpPr/>
          <p:nvPr/>
        </p:nvSpPr>
        <p:spPr>
          <a:xfrm>
            <a:off x="6728114" y="1735282"/>
            <a:ext cx="5005135" cy="35692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a:extLst>
              <a:ext uri="{FF2B5EF4-FFF2-40B4-BE49-F238E27FC236}">
                <a16:creationId xmlns:a16="http://schemas.microsoft.com/office/drawing/2014/main" id="{F5BC74AA-48C6-C711-8558-2CCE0AB9D19C}"/>
              </a:ext>
            </a:extLst>
          </p:cNvPr>
          <p:cNvSpPr txBox="1"/>
          <p:nvPr/>
        </p:nvSpPr>
        <p:spPr>
          <a:xfrm>
            <a:off x="10084377" y="1825624"/>
            <a:ext cx="1526380" cy="369332"/>
          </a:xfrm>
          <a:prstGeom prst="rect">
            <a:avLst/>
          </a:prstGeom>
          <a:noFill/>
        </p:spPr>
        <p:txBody>
          <a:bodyPr wrap="none" rtlCol="0">
            <a:spAutoFit/>
          </a:bodyPr>
          <a:lstStyle/>
          <a:p>
            <a:r>
              <a:rPr lang="en-US" dirty="0"/>
              <a:t>Design space</a:t>
            </a:r>
          </a:p>
        </p:txBody>
      </p:sp>
      <p:cxnSp>
        <p:nvCxnSpPr>
          <p:cNvPr id="23" name="Connettore diritto 22">
            <a:extLst>
              <a:ext uri="{FF2B5EF4-FFF2-40B4-BE49-F238E27FC236}">
                <a16:creationId xmlns:a16="http://schemas.microsoft.com/office/drawing/2014/main" id="{F1C33B08-856B-8B56-0630-8E8DEF54C434}"/>
              </a:ext>
            </a:extLst>
          </p:cNvPr>
          <p:cNvCxnSpPr>
            <a:cxnSpLocks/>
          </p:cNvCxnSpPr>
          <p:nvPr/>
        </p:nvCxnSpPr>
        <p:spPr>
          <a:xfrm>
            <a:off x="10993992" y="2277804"/>
            <a:ext cx="0" cy="1423554"/>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A8EA8569-FC24-65F5-B9A4-50530EEDF442}"/>
              </a:ext>
            </a:extLst>
          </p:cNvPr>
          <p:cNvCxnSpPr>
            <a:cxnSpLocks/>
          </p:cNvCxnSpPr>
          <p:nvPr/>
        </p:nvCxnSpPr>
        <p:spPr>
          <a:xfrm>
            <a:off x="8749229"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BE674832-5C31-3006-3F9B-27F2F5DCD2C5}"/>
              </a:ext>
            </a:extLst>
          </p:cNvPr>
          <p:cNvCxnSpPr>
            <a:cxnSpLocks/>
          </p:cNvCxnSpPr>
          <p:nvPr/>
        </p:nvCxnSpPr>
        <p:spPr>
          <a:xfrm>
            <a:off x="8143674" y="1863012"/>
            <a:ext cx="0" cy="1565988"/>
          </a:xfrm>
          <a:prstGeom prst="line">
            <a:avLst/>
          </a:prstGeom>
          <a:ln w="34925">
            <a:solidFill>
              <a:srgbClr val="FFC000"/>
            </a:solidFill>
            <a:prstDash val="dash"/>
          </a:ln>
        </p:spPr>
        <p:style>
          <a:lnRef idx="2">
            <a:schemeClr val="accent1"/>
          </a:lnRef>
          <a:fillRef idx="0">
            <a:schemeClr val="accent1"/>
          </a:fillRef>
          <a:effectRef idx="1">
            <a:schemeClr val="accent1"/>
          </a:effectRef>
          <a:fontRef idx="minor">
            <a:schemeClr val="tx1"/>
          </a:fontRef>
        </p:style>
      </p:cxnSp>
      <p:cxnSp>
        <p:nvCxnSpPr>
          <p:cNvPr id="8" name="Connettore diritto 7">
            <a:extLst>
              <a:ext uri="{FF2B5EF4-FFF2-40B4-BE49-F238E27FC236}">
                <a16:creationId xmlns:a16="http://schemas.microsoft.com/office/drawing/2014/main" id="{C5B5EE93-D89E-C8FF-E950-5311532A9898}"/>
              </a:ext>
            </a:extLst>
          </p:cNvPr>
          <p:cNvCxnSpPr>
            <a:cxnSpLocks/>
          </p:cNvCxnSpPr>
          <p:nvPr/>
        </p:nvCxnSpPr>
        <p:spPr>
          <a:xfrm>
            <a:off x="9317266"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3325AF5B-4F1D-FC42-0833-BD1A2DBB0D0E}"/>
              </a:ext>
            </a:extLst>
          </p:cNvPr>
          <p:cNvCxnSpPr>
            <a:cxnSpLocks/>
          </p:cNvCxnSpPr>
          <p:nvPr/>
        </p:nvCxnSpPr>
        <p:spPr>
          <a:xfrm>
            <a:off x="9914742"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470CE450-10E2-2D05-5FBE-C1E29476A554}"/>
              </a:ext>
            </a:extLst>
          </p:cNvPr>
          <p:cNvCxnSpPr>
            <a:cxnSpLocks/>
          </p:cNvCxnSpPr>
          <p:nvPr/>
        </p:nvCxnSpPr>
        <p:spPr>
          <a:xfrm>
            <a:off x="10517416"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sp>
        <p:nvSpPr>
          <p:cNvPr id="11" name="Rettangolo 10">
            <a:extLst>
              <a:ext uri="{FF2B5EF4-FFF2-40B4-BE49-F238E27FC236}">
                <a16:creationId xmlns:a16="http://schemas.microsoft.com/office/drawing/2014/main" id="{20A628F3-AC54-8E46-58DB-28ACF1175279}"/>
              </a:ext>
            </a:extLst>
          </p:cNvPr>
          <p:cNvSpPr/>
          <p:nvPr/>
        </p:nvSpPr>
        <p:spPr>
          <a:xfrm>
            <a:off x="176645" y="5922817"/>
            <a:ext cx="5919355" cy="696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diritto 11">
            <a:extLst>
              <a:ext uri="{FF2B5EF4-FFF2-40B4-BE49-F238E27FC236}">
                <a16:creationId xmlns:a16="http://schemas.microsoft.com/office/drawing/2014/main" id="{10D28D70-A661-9D83-802D-3C9BEB0E5A46}"/>
              </a:ext>
            </a:extLst>
          </p:cNvPr>
          <p:cNvCxnSpPr>
            <a:cxnSpLocks/>
          </p:cNvCxnSpPr>
          <p:nvPr/>
        </p:nvCxnSpPr>
        <p:spPr>
          <a:xfrm>
            <a:off x="7579102" y="3777095"/>
            <a:ext cx="0" cy="707257"/>
          </a:xfrm>
          <a:prstGeom prst="line">
            <a:avLst/>
          </a:prstGeom>
          <a:ln w="34925">
            <a:solidFill>
              <a:srgbClr val="FFC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0A557BF1-3A03-102C-0DE4-1D52DD5CD7C4}"/>
              </a:ext>
            </a:extLst>
          </p:cNvPr>
          <p:cNvCxnSpPr>
            <a:cxnSpLocks/>
          </p:cNvCxnSpPr>
          <p:nvPr/>
        </p:nvCxnSpPr>
        <p:spPr>
          <a:xfrm>
            <a:off x="9028051"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 name="Connettore diritto 14">
            <a:extLst>
              <a:ext uri="{FF2B5EF4-FFF2-40B4-BE49-F238E27FC236}">
                <a16:creationId xmlns:a16="http://schemas.microsoft.com/office/drawing/2014/main" id="{8D5758C4-B8B9-D080-9DCA-73E7E3CDAAE2}"/>
              </a:ext>
            </a:extLst>
          </p:cNvPr>
          <p:cNvCxnSpPr>
            <a:cxnSpLocks/>
          </p:cNvCxnSpPr>
          <p:nvPr/>
        </p:nvCxnSpPr>
        <p:spPr>
          <a:xfrm>
            <a:off x="9599551"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6AAE08E1-8345-B275-1A6F-109A006C39DC}"/>
              </a:ext>
            </a:extLst>
          </p:cNvPr>
          <p:cNvCxnSpPr>
            <a:cxnSpLocks/>
          </p:cNvCxnSpPr>
          <p:nvPr/>
        </p:nvCxnSpPr>
        <p:spPr>
          <a:xfrm>
            <a:off x="10228201" y="3402327"/>
            <a:ext cx="0" cy="1490510"/>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sp>
        <p:nvSpPr>
          <p:cNvPr id="19" name="Rettangolo 18">
            <a:extLst>
              <a:ext uri="{FF2B5EF4-FFF2-40B4-BE49-F238E27FC236}">
                <a16:creationId xmlns:a16="http://schemas.microsoft.com/office/drawing/2014/main" id="{CC423E42-D568-960A-2D45-3FCD59E43D6A}"/>
              </a:ext>
            </a:extLst>
          </p:cNvPr>
          <p:cNvSpPr/>
          <p:nvPr/>
        </p:nvSpPr>
        <p:spPr>
          <a:xfrm>
            <a:off x="228373" y="1721289"/>
            <a:ext cx="5919355" cy="1931116"/>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CasellaDiTesto 21">
            <a:extLst>
              <a:ext uri="{FF2B5EF4-FFF2-40B4-BE49-F238E27FC236}">
                <a16:creationId xmlns:a16="http://schemas.microsoft.com/office/drawing/2014/main" id="{9E9715D4-6745-069F-1F5E-CA58E3AF49BB}"/>
              </a:ext>
            </a:extLst>
          </p:cNvPr>
          <p:cNvSpPr txBox="1"/>
          <p:nvPr/>
        </p:nvSpPr>
        <p:spPr>
          <a:xfrm rot="16200000">
            <a:off x="4598202" y="3349409"/>
            <a:ext cx="3676006" cy="369332"/>
          </a:xfrm>
          <a:prstGeom prst="rect">
            <a:avLst/>
          </a:prstGeom>
          <a:noFill/>
        </p:spPr>
        <p:txBody>
          <a:bodyPr wrap="none" rtlCol="0">
            <a:spAutoFit/>
          </a:bodyPr>
          <a:lstStyle/>
          <a:p>
            <a:r>
              <a:rPr lang="en-US" dirty="0"/>
              <a:t>Software  methods and parameters</a:t>
            </a:r>
          </a:p>
        </p:txBody>
      </p:sp>
      <p:sp>
        <p:nvSpPr>
          <p:cNvPr id="24" name="CasellaDiTesto 23">
            <a:extLst>
              <a:ext uri="{FF2B5EF4-FFF2-40B4-BE49-F238E27FC236}">
                <a16:creationId xmlns:a16="http://schemas.microsoft.com/office/drawing/2014/main" id="{C3CBECCA-9CD2-B116-C6D9-F4234EE2FBC5}"/>
              </a:ext>
            </a:extLst>
          </p:cNvPr>
          <p:cNvSpPr txBox="1"/>
          <p:nvPr/>
        </p:nvSpPr>
        <p:spPr>
          <a:xfrm>
            <a:off x="7641038" y="5350161"/>
            <a:ext cx="4092211" cy="369332"/>
          </a:xfrm>
          <a:prstGeom prst="rect">
            <a:avLst/>
          </a:prstGeom>
          <a:noFill/>
        </p:spPr>
        <p:txBody>
          <a:bodyPr wrap="none" rtlCol="0">
            <a:spAutoFit/>
          </a:bodyPr>
          <a:lstStyle/>
          <a:p>
            <a:r>
              <a:rPr lang="en-US" dirty="0"/>
              <a:t>Hardware components and parameters</a:t>
            </a:r>
          </a:p>
        </p:txBody>
      </p:sp>
    </p:spTree>
    <p:extLst>
      <p:ext uri="{BB962C8B-B14F-4D97-AF65-F5344CB8AC3E}">
        <p14:creationId xmlns:p14="http://schemas.microsoft.com/office/powerpoint/2010/main" val="4202789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D42F-3E2F-3723-D89A-813AEA8FA9A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EEB474F4-0400-67EE-768E-6BA8FDF39777}"/>
              </a:ext>
            </a:extLst>
          </p:cNvPr>
          <p:cNvSpPr/>
          <p:nvPr/>
        </p:nvSpPr>
        <p:spPr>
          <a:xfrm>
            <a:off x="6728114" y="1735282"/>
            <a:ext cx="5005135" cy="35692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a:extLst>
              <a:ext uri="{FF2B5EF4-FFF2-40B4-BE49-F238E27FC236}">
                <a16:creationId xmlns:a16="http://schemas.microsoft.com/office/drawing/2014/main" id="{696B4098-C873-10B6-25E8-EE5A27D28D6C}"/>
              </a:ext>
            </a:extLst>
          </p:cNvPr>
          <p:cNvPicPr>
            <a:picLocks noChangeAspect="1"/>
          </p:cNvPicPr>
          <p:nvPr/>
        </p:nvPicPr>
        <p:blipFill>
          <a:blip r:embed="rId2"/>
          <a:stretch>
            <a:fillRect/>
          </a:stretch>
        </p:blipFill>
        <p:spPr>
          <a:xfrm>
            <a:off x="8628288" y="2830118"/>
            <a:ext cx="2268060" cy="1969493"/>
          </a:xfrm>
          <a:prstGeom prst="rect">
            <a:avLst/>
          </a:prstGeom>
        </p:spPr>
      </p:pic>
      <p:sp>
        <p:nvSpPr>
          <p:cNvPr id="2" name="Titolo 1">
            <a:extLst>
              <a:ext uri="{FF2B5EF4-FFF2-40B4-BE49-F238E27FC236}">
                <a16:creationId xmlns:a16="http://schemas.microsoft.com/office/drawing/2014/main" id="{21EAF070-D3E4-6038-E7F0-2BF7B3DCF817}"/>
              </a:ext>
            </a:extLst>
          </p:cNvPr>
          <p:cNvSpPr>
            <a:spLocks noGrp="1"/>
          </p:cNvSpPr>
          <p:nvPr>
            <p:ph type="title"/>
          </p:nvPr>
        </p:nvSpPr>
        <p:spPr/>
        <p:txBody>
          <a:bodyPr/>
          <a:lstStyle/>
          <a:p>
            <a:r>
              <a:rPr lang="en-US" b="1" dirty="0">
                <a:solidFill>
                  <a:schemeClr val="accent2"/>
                </a:solidFill>
              </a:rPr>
              <a:t>On Co-Design of experiments</a:t>
            </a:r>
          </a:p>
        </p:txBody>
      </p:sp>
      <p:sp>
        <p:nvSpPr>
          <p:cNvPr id="3" name="Segnaposto contenuto 2">
            <a:extLst>
              <a:ext uri="{FF2B5EF4-FFF2-40B4-BE49-F238E27FC236}">
                <a16:creationId xmlns:a16="http://schemas.microsoft.com/office/drawing/2014/main" id="{B788A2E1-6637-90C2-4F6B-8B4C2A318D0C}"/>
              </a:ext>
            </a:extLst>
          </p:cNvPr>
          <p:cNvSpPr>
            <a:spLocks noGrp="1"/>
          </p:cNvSpPr>
          <p:nvPr>
            <p:ph sz="half" idx="1"/>
          </p:nvPr>
        </p:nvSpPr>
        <p:spPr>
          <a:xfrm>
            <a:off x="415635" y="1825624"/>
            <a:ext cx="5402765" cy="5425246"/>
          </a:xfrm>
        </p:spPr>
        <p:txBody>
          <a:bodyPr>
            <a:normAutofit fontScale="62500" lnSpcReduction="20000"/>
          </a:bodyPr>
          <a:lstStyle/>
          <a:p>
            <a:pPr marL="0" indent="0">
              <a:buNone/>
            </a:pPr>
            <a:r>
              <a:rPr lang="en-US" dirty="0"/>
              <a:t>Despite the flourishing of (very nice!) examples of hardware optimization (and software optimization) in various areas, I have not yet seen a convincing case of co-design carried out in full.</a:t>
            </a:r>
          </a:p>
          <a:p>
            <a:pPr marL="0" indent="0">
              <a:buNone/>
            </a:pPr>
            <a:endParaRPr lang="en-US" dirty="0"/>
          </a:p>
          <a:p>
            <a:pPr marL="0" indent="0">
              <a:buNone/>
            </a:pPr>
            <a:r>
              <a:rPr lang="en-US" dirty="0"/>
              <a:t>My only proto-example is an old and a bit too simple one: the </a:t>
            </a:r>
            <a:r>
              <a:rPr lang="en-US" dirty="0" err="1"/>
              <a:t>MuOnE</a:t>
            </a:r>
            <a:r>
              <a:rPr lang="en-US" dirty="0"/>
              <a:t> experiment (next slides).</a:t>
            </a:r>
          </a:p>
          <a:p>
            <a:pPr marL="0" indent="0">
              <a:buNone/>
            </a:pPr>
            <a:endParaRPr lang="en-US" dirty="0"/>
          </a:p>
          <a:p>
            <a:pPr marL="0" indent="0">
              <a:buNone/>
            </a:pPr>
            <a:r>
              <a:rPr lang="en-US" dirty="0"/>
              <a:t>Optimization efforts of the hardware H of an experiment may fix the software producing inference from the collected data, or consider a few possible choices for it</a:t>
            </a:r>
          </a:p>
          <a:p>
            <a:pPr marL="0" indent="0">
              <a:buNone/>
            </a:pPr>
            <a:r>
              <a:rPr lang="en-US" dirty="0"/>
              <a:t>In other efforts the software (pattern reconstruction, dim. reduction) is optimized end to end by considering a fixed detector, or maybe a few possible configurations</a:t>
            </a:r>
          </a:p>
          <a:p>
            <a:pPr marL="0" indent="0">
              <a:buNone/>
            </a:pPr>
            <a:endParaRPr lang="en-US" dirty="0"/>
          </a:p>
          <a:p>
            <a:pPr marL="0" indent="0">
              <a:buNone/>
            </a:pPr>
            <a:r>
              <a:rPr lang="en-US" dirty="0"/>
              <a:t>The </a:t>
            </a:r>
            <a:r>
              <a:rPr lang="en-US" dirty="0">
                <a:solidFill>
                  <a:srgbClr val="00B0F0"/>
                </a:solidFill>
              </a:rPr>
              <a:t>full space</a:t>
            </a:r>
            <a:r>
              <a:rPr lang="en-US" dirty="0"/>
              <a:t> is only accessible if you consider together all parameters. Depending on the breadth of methods and parameter space considered, this scans (a subset of) the full dimensionality available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7" name="CasellaDiTesto 16">
            <a:extLst>
              <a:ext uri="{FF2B5EF4-FFF2-40B4-BE49-F238E27FC236}">
                <a16:creationId xmlns:a16="http://schemas.microsoft.com/office/drawing/2014/main" id="{88358393-13CF-B1BB-5B11-0AC51C83E884}"/>
              </a:ext>
            </a:extLst>
          </p:cNvPr>
          <p:cNvSpPr txBox="1"/>
          <p:nvPr/>
        </p:nvSpPr>
        <p:spPr>
          <a:xfrm>
            <a:off x="7641038" y="5350161"/>
            <a:ext cx="4092211" cy="369332"/>
          </a:xfrm>
          <a:prstGeom prst="rect">
            <a:avLst/>
          </a:prstGeom>
          <a:noFill/>
        </p:spPr>
        <p:txBody>
          <a:bodyPr wrap="none" rtlCol="0">
            <a:spAutoFit/>
          </a:bodyPr>
          <a:lstStyle/>
          <a:p>
            <a:r>
              <a:rPr lang="en-US" dirty="0"/>
              <a:t>Hardware components and parameters</a:t>
            </a:r>
          </a:p>
        </p:txBody>
      </p:sp>
      <p:sp>
        <p:nvSpPr>
          <p:cNvPr id="21" name="CasellaDiTesto 20">
            <a:extLst>
              <a:ext uri="{FF2B5EF4-FFF2-40B4-BE49-F238E27FC236}">
                <a16:creationId xmlns:a16="http://schemas.microsoft.com/office/drawing/2014/main" id="{BC5DE2C8-C299-2174-20E2-CB3840E7EA3E}"/>
              </a:ext>
            </a:extLst>
          </p:cNvPr>
          <p:cNvSpPr txBox="1"/>
          <p:nvPr/>
        </p:nvSpPr>
        <p:spPr>
          <a:xfrm>
            <a:off x="10084377" y="1825624"/>
            <a:ext cx="1526380" cy="369332"/>
          </a:xfrm>
          <a:prstGeom prst="rect">
            <a:avLst/>
          </a:prstGeom>
          <a:noFill/>
        </p:spPr>
        <p:txBody>
          <a:bodyPr wrap="none" rtlCol="0">
            <a:spAutoFit/>
          </a:bodyPr>
          <a:lstStyle/>
          <a:p>
            <a:r>
              <a:rPr lang="en-US" dirty="0"/>
              <a:t>Design space</a:t>
            </a:r>
          </a:p>
        </p:txBody>
      </p:sp>
      <p:sp>
        <p:nvSpPr>
          <p:cNvPr id="4" name="Rettangolo con angoli arrotondati 3">
            <a:extLst>
              <a:ext uri="{FF2B5EF4-FFF2-40B4-BE49-F238E27FC236}">
                <a16:creationId xmlns:a16="http://schemas.microsoft.com/office/drawing/2014/main" id="{0D2A0431-4E40-BE4F-3A3F-AE010D1BBBBB}"/>
              </a:ext>
            </a:extLst>
          </p:cNvPr>
          <p:cNvSpPr/>
          <p:nvPr/>
        </p:nvSpPr>
        <p:spPr>
          <a:xfrm>
            <a:off x="7161253" y="2010290"/>
            <a:ext cx="1033896" cy="1366404"/>
          </a:xfrm>
          <a:prstGeom prst="roundRect">
            <a:avLst/>
          </a:prstGeom>
          <a:solidFill>
            <a:srgbClr val="FFC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sp>
        <p:nvSpPr>
          <p:cNvPr id="5" name="Rettangolo con angoli arrotondati 4">
            <a:extLst>
              <a:ext uri="{FF2B5EF4-FFF2-40B4-BE49-F238E27FC236}">
                <a16:creationId xmlns:a16="http://schemas.microsoft.com/office/drawing/2014/main" id="{CAC668DE-3B9E-238B-B1B2-97C69E416747}"/>
              </a:ext>
            </a:extLst>
          </p:cNvPr>
          <p:cNvSpPr/>
          <p:nvPr/>
        </p:nvSpPr>
        <p:spPr>
          <a:xfrm>
            <a:off x="6828035" y="4006537"/>
            <a:ext cx="2242022" cy="929986"/>
          </a:xfrm>
          <a:prstGeom prst="roundRect">
            <a:avLst/>
          </a:prstGeom>
          <a:solidFill>
            <a:srgbClr val="FFC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sp>
        <p:nvSpPr>
          <p:cNvPr id="7" name="Rettangolo con angoli arrotondati 6">
            <a:extLst>
              <a:ext uri="{FF2B5EF4-FFF2-40B4-BE49-F238E27FC236}">
                <a16:creationId xmlns:a16="http://schemas.microsoft.com/office/drawing/2014/main" id="{BB0AD6DA-E7E6-8F9E-B878-257EF5BBE4A0}"/>
              </a:ext>
            </a:extLst>
          </p:cNvPr>
          <p:cNvSpPr/>
          <p:nvPr/>
        </p:nvSpPr>
        <p:spPr>
          <a:xfrm>
            <a:off x="9169977" y="2285298"/>
            <a:ext cx="2228849" cy="2889375"/>
          </a:xfrm>
          <a:prstGeom prst="roundRect">
            <a:avLst/>
          </a:prstGeom>
          <a:solidFill>
            <a:srgbClr val="FFC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sp>
        <p:nvSpPr>
          <p:cNvPr id="13" name="Rettangolo 12">
            <a:extLst>
              <a:ext uri="{FF2B5EF4-FFF2-40B4-BE49-F238E27FC236}">
                <a16:creationId xmlns:a16="http://schemas.microsoft.com/office/drawing/2014/main" id="{8D17E8E5-6FA4-F247-A20B-141649B66A64}"/>
              </a:ext>
            </a:extLst>
          </p:cNvPr>
          <p:cNvSpPr/>
          <p:nvPr/>
        </p:nvSpPr>
        <p:spPr>
          <a:xfrm>
            <a:off x="228373" y="1721289"/>
            <a:ext cx="5919355" cy="1931116"/>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CasellaDiTesto 13">
            <a:extLst>
              <a:ext uri="{FF2B5EF4-FFF2-40B4-BE49-F238E27FC236}">
                <a16:creationId xmlns:a16="http://schemas.microsoft.com/office/drawing/2014/main" id="{DBD2B275-D5E5-AC52-8294-F3C9D64F1AB3}"/>
              </a:ext>
            </a:extLst>
          </p:cNvPr>
          <p:cNvSpPr txBox="1"/>
          <p:nvPr/>
        </p:nvSpPr>
        <p:spPr>
          <a:xfrm rot="16200000">
            <a:off x="4598202" y="3349409"/>
            <a:ext cx="3676006" cy="369332"/>
          </a:xfrm>
          <a:prstGeom prst="rect">
            <a:avLst/>
          </a:prstGeom>
          <a:noFill/>
        </p:spPr>
        <p:txBody>
          <a:bodyPr wrap="none" rtlCol="0">
            <a:spAutoFit/>
          </a:bodyPr>
          <a:lstStyle/>
          <a:p>
            <a:r>
              <a:rPr lang="en-US" dirty="0"/>
              <a:t>Software  methods and parameters</a:t>
            </a:r>
          </a:p>
        </p:txBody>
      </p:sp>
    </p:spTree>
    <p:extLst>
      <p:ext uri="{BB962C8B-B14F-4D97-AF65-F5344CB8AC3E}">
        <p14:creationId xmlns:p14="http://schemas.microsoft.com/office/powerpoint/2010/main" val="18926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4048" y="6764"/>
            <a:ext cx="11541277" cy="1325563"/>
          </a:xfrm>
        </p:spPr>
        <p:txBody>
          <a:bodyPr/>
          <a:lstStyle/>
          <a:p>
            <a:r>
              <a:rPr lang="it-IT" b="1" dirty="0">
                <a:solidFill>
                  <a:schemeClr val="accent2"/>
                </a:solidFill>
                <a:latin typeface="+mn-lt"/>
              </a:rPr>
              <a:t>One </a:t>
            </a:r>
            <a:r>
              <a:rPr lang="it-IT" b="1" dirty="0" err="1">
                <a:solidFill>
                  <a:schemeClr val="accent2"/>
                </a:solidFill>
                <a:latin typeface="+mn-lt"/>
              </a:rPr>
              <a:t>Example</a:t>
            </a:r>
            <a:r>
              <a:rPr lang="it-IT" b="1" dirty="0">
                <a:solidFill>
                  <a:schemeClr val="accent2"/>
                </a:solidFill>
                <a:latin typeface="+mn-lt"/>
              </a:rPr>
              <a:t> of </a:t>
            </a:r>
            <a:r>
              <a:rPr lang="it-IT" b="1" dirty="0" err="1">
                <a:solidFill>
                  <a:schemeClr val="accent2"/>
                </a:solidFill>
                <a:latin typeface="+mn-lt"/>
              </a:rPr>
              <a:t>Geometry</a:t>
            </a:r>
            <a:r>
              <a:rPr lang="it-IT" b="1" dirty="0">
                <a:solidFill>
                  <a:schemeClr val="accent2"/>
                </a:solidFill>
                <a:latin typeface="+mn-lt"/>
              </a:rPr>
              <a:t> </a:t>
            </a:r>
            <a:r>
              <a:rPr lang="it-IT" b="1" dirty="0" err="1">
                <a:solidFill>
                  <a:schemeClr val="accent2"/>
                </a:solidFill>
                <a:latin typeface="+mn-lt"/>
              </a:rPr>
              <a:t>Optimization</a:t>
            </a:r>
            <a:r>
              <a:rPr lang="it-IT" b="1" dirty="0">
                <a:solidFill>
                  <a:schemeClr val="accent2"/>
                </a:solidFill>
                <a:latin typeface="+mn-lt"/>
              </a:rPr>
              <a:t>: </a:t>
            </a:r>
            <a:r>
              <a:rPr lang="it-IT" b="1" dirty="0" err="1">
                <a:solidFill>
                  <a:schemeClr val="accent2"/>
                </a:solidFill>
                <a:latin typeface="+mn-lt"/>
              </a:rPr>
              <a:t>MUonE</a:t>
            </a:r>
            <a:endParaRPr lang="it-IT" b="1" dirty="0">
              <a:solidFill>
                <a:schemeClr val="accent2"/>
              </a:solidFill>
              <a:latin typeface="+mn-lt"/>
            </a:endParaRPr>
          </a:p>
        </p:txBody>
      </p:sp>
      <p:sp>
        <p:nvSpPr>
          <p:cNvPr id="3" name="Segnaposto contenuto 2"/>
          <p:cNvSpPr>
            <a:spLocks noGrp="1"/>
          </p:cNvSpPr>
          <p:nvPr>
            <p:ph idx="1"/>
          </p:nvPr>
        </p:nvSpPr>
        <p:spPr>
          <a:xfrm>
            <a:off x="450925" y="1567211"/>
            <a:ext cx="7908394" cy="2308104"/>
          </a:xfrm>
        </p:spPr>
        <p:txBody>
          <a:bodyPr>
            <a:normAutofit fontScale="85000" lnSpcReduction="10000"/>
          </a:bodyPr>
          <a:lstStyle/>
          <a:p>
            <a:pPr marL="0" indent="0">
              <a:buNone/>
            </a:pPr>
            <a:r>
              <a:rPr lang="en-US" dirty="0" err="1">
                <a:solidFill>
                  <a:schemeClr val="bg1"/>
                </a:solidFill>
              </a:rPr>
              <a:t>MUonE</a:t>
            </a:r>
            <a:r>
              <a:rPr lang="en-US" dirty="0">
                <a:solidFill>
                  <a:schemeClr val="bg1"/>
                </a:solidFill>
              </a:rPr>
              <a:t> aims to determine with high precision the </a:t>
            </a:r>
            <a:r>
              <a:rPr lang="en-US" dirty="0">
                <a:solidFill>
                  <a:srgbClr val="00B0F0"/>
                </a:solidFill>
              </a:rPr>
              <a:t>probability of elastic muon-electron scattering</a:t>
            </a:r>
            <a:r>
              <a:rPr lang="en-US" dirty="0">
                <a:solidFill>
                  <a:schemeClr val="bg1"/>
                </a:solidFill>
              </a:rPr>
              <a:t>, as this number may reduce the theory systematics of the </a:t>
            </a:r>
            <a:r>
              <a:rPr lang="en-US" dirty="0">
                <a:solidFill>
                  <a:srgbClr val="FFC000"/>
                </a:solidFill>
              </a:rPr>
              <a:t>g-2 muon anomaly</a:t>
            </a:r>
          </a:p>
          <a:p>
            <a:pPr marL="0" indent="0">
              <a:buNone/>
            </a:pPr>
            <a:endParaRPr lang="en-US" dirty="0">
              <a:solidFill>
                <a:schemeClr val="bg1"/>
              </a:solidFill>
            </a:endParaRPr>
          </a:p>
          <a:p>
            <a:pPr marL="0" indent="0">
              <a:buNone/>
            </a:pPr>
            <a:r>
              <a:rPr lang="en-US" dirty="0">
                <a:solidFill>
                  <a:schemeClr val="bg1"/>
                </a:solidFill>
              </a:rPr>
              <a:t>The experiment must be sensitive to the rate of interactions as a function of momentum transfer, with </a:t>
            </a:r>
            <a:r>
              <a:rPr lang="en-US" dirty="0">
                <a:solidFill>
                  <a:srgbClr val="FFC000"/>
                </a:solidFill>
              </a:rPr>
              <a:t>10</a:t>
            </a:r>
            <a:r>
              <a:rPr lang="en-US" baseline="30000" dirty="0">
                <a:solidFill>
                  <a:srgbClr val="FFC000"/>
                </a:solidFill>
              </a:rPr>
              <a:t>-4</a:t>
            </a:r>
            <a:r>
              <a:rPr lang="en-US" dirty="0">
                <a:solidFill>
                  <a:srgbClr val="FFC000"/>
                </a:solidFill>
              </a:rPr>
              <a:t> precision</a:t>
            </a:r>
            <a:endParaRPr lang="it-IT" dirty="0">
              <a:solidFill>
                <a:srgbClr val="FFC000"/>
              </a:solidFill>
            </a:endParaRPr>
          </a:p>
        </p:txBody>
      </p:sp>
      <p:pic>
        <p:nvPicPr>
          <p:cNvPr id="2050" name="Picture 2" descr="https://www.science20.com/files/images/g-2com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380" y="1118210"/>
            <a:ext cx="3746620" cy="2720226"/>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3"/>
          <a:stretch>
            <a:fillRect/>
          </a:stretch>
        </p:blipFill>
        <p:spPr>
          <a:xfrm>
            <a:off x="9890173" y="4890811"/>
            <a:ext cx="2261975" cy="1926212"/>
          </a:xfrm>
          <a:prstGeom prst="rect">
            <a:avLst/>
          </a:prstGeom>
        </p:spPr>
      </p:pic>
      <p:sp>
        <p:nvSpPr>
          <p:cNvPr id="17" name="Freccia bidirezionale orizzontale 16"/>
          <p:cNvSpPr/>
          <p:nvPr/>
        </p:nvSpPr>
        <p:spPr>
          <a:xfrm>
            <a:off x="8803177" y="1873281"/>
            <a:ext cx="675287" cy="1300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sellaDiTesto 14"/>
          <p:cNvSpPr txBox="1"/>
          <p:nvPr/>
        </p:nvSpPr>
        <p:spPr>
          <a:xfrm>
            <a:off x="8359318" y="3813593"/>
            <a:ext cx="37928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err="1">
                <a:ln>
                  <a:noFill/>
                </a:ln>
                <a:solidFill>
                  <a:prstClr val="white"/>
                </a:solidFill>
                <a:effectLst/>
                <a:uLnTx/>
                <a:uFillTx/>
                <a:latin typeface="Calibri" panose="020F0502020204030204"/>
                <a:ea typeface="+mn-ea"/>
                <a:cs typeface="+mn-cs"/>
              </a:rPr>
              <a:t>Above</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a long-standing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anomaly</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in the Standard Model, the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muon</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g-2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value</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err="1">
                <a:ln>
                  <a:noFill/>
                </a:ln>
                <a:solidFill>
                  <a:prstClr val="white"/>
                </a:solidFill>
                <a:effectLst/>
                <a:uLnTx/>
                <a:uFillTx/>
                <a:latin typeface="Calibri" panose="020F0502020204030204"/>
                <a:ea typeface="+mn-ea"/>
                <a:cs typeface="+mn-cs"/>
              </a:rPr>
              <a:t>Below</a:t>
            </a:r>
            <a:r>
              <a:rPr kumimoji="0" lang="it-IT" sz="16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a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muon-photon</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interaction,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with a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hadronic</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quantum loop</a:t>
            </a:r>
          </a:p>
        </p:txBody>
      </p:sp>
      <p:grpSp>
        <p:nvGrpSpPr>
          <p:cNvPr id="7" name="Gruppo 6">
            <a:extLst>
              <a:ext uri="{FF2B5EF4-FFF2-40B4-BE49-F238E27FC236}">
                <a16:creationId xmlns:a16="http://schemas.microsoft.com/office/drawing/2014/main" id="{99456BE0-1467-115B-36DE-8ABBE9FF47EE}"/>
              </a:ext>
            </a:extLst>
          </p:cNvPr>
          <p:cNvGrpSpPr/>
          <p:nvPr/>
        </p:nvGrpSpPr>
        <p:grpSpPr>
          <a:xfrm>
            <a:off x="93313" y="4248656"/>
            <a:ext cx="7789446" cy="2582643"/>
            <a:chOff x="93313" y="4248656"/>
            <a:chExt cx="7789446" cy="2582643"/>
          </a:xfrm>
        </p:grpSpPr>
        <p:pic>
          <p:nvPicPr>
            <p:cNvPr id="6" name="Immagine 5"/>
            <p:cNvPicPr>
              <a:picLocks noChangeAspect="1"/>
            </p:cNvPicPr>
            <p:nvPr/>
          </p:nvPicPr>
          <p:blipFill>
            <a:blip r:embed="rId4"/>
            <a:stretch>
              <a:fillRect/>
            </a:stretch>
          </p:blipFill>
          <p:spPr>
            <a:xfrm>
              <a:off x="778598" y="4248656"/>
              <a:ext cx="6979406" cy="1939798"/>
            </a:xfrm>
            <a:prstGeom prst="rect">
              <a:avLst/>
            </a:prstGeom>
          </p:spPr>
        </p:pic>
        <p:sp>
          <p:nvSpPr>
            <p:cNvPr id="12" name="CasellaDiTesto 11"/>
            <p:cNvSpPr txBox="1"/>
            <p:nvPr/>
          </p:nvSpPr>
          <p:spPr>
            <a:xfrm>
              <a:off x="778598" y="6246524"/>
              <a:ext cx="71041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err="1">
                  <a:ln>
                    <a:noFill/>
                  </a:ln>
                  <a:solidFill>
                    <a:prstClr val="white"/>
                  </a:solidFill>
                  <a:effectLst/>
                  <a:uLnTx/>
                  <a:uFillTx/>
                  <a:latin typeface="Calibri" panose="020F0502020204030204"/>
                  <a:ea typeface="+mn-ea"/>
                  <a:cs typeface="+mn-cs"/>
                </a:rPr>
                <a:t>Above</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layout of one of 40 1m-long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MUonE</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stations,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as</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per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original</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design </a:t>
              </a:r>
              <a:r>
                <a:rPr kumimoji="0" lang="it-IT" sz="1600" b="0" i="1" u="none" strike="noStrike" kern="1200" cap="none" spc="0" normalizeH="0" baseline="0" noProof="0" dirty="0" err="1">
                  <a:ln>
                    <a:noFill/>
                  </a:ln>
                  <a:solidFill>
                    <a:prstClr val="white"/>
                  </a:solidFill>
                  <a:effectLst/>
                  <a:uLnTx/>
                  <a:uFillTx/>
                  <a:latin typeface="Calibri" panose="020F0502020204030204"/>
                  <a:ea typeface="+mn-ea"/>
                  <a:cs typeface="+mn-cs"/>
                </a:rPr>
                <a:t>proposal</a:t>
              </a: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6" name="Freccia a destra 15"/>
            <p:cNvSpPr/>
            <p:nvPr/>
          </p:nvSpPr>
          <p:spPr>
            <a:xfrm>
              <a:off x="93313" y="4634547"/>
              <a:ext cx="875408" cy="602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Calibri" panose="020F0502020204030204"/>
                  <a:ea typeface="+mn-ea"/>
                  <a:cs typeface="+mn-cs"/>
                </a:rPr>
                <a:t>Beam</a:t>
              </a:r>
            </a:p>
          </p:txBody>
        </p:sp>
      </p:grpSp>
    </p:spTree>
    <p:extLst>
      <p:ext uri="{BB962C8B-B14F-4D97-AF65-F5344CB8AC3E}">
        <p14:creationId xmlns:p14="http://schemas.microsoft.com/office/powerpoint/2010/main" val="13590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95" y="136525"/>
            <a:ext cx="10515600" cy="1325563"/>
          </a:xfrm>
        </p:spPr>
        <p:txBody>
          <a:bodyPr/>
          <a:lstStyle/>
          <a:p>
            <a:r>
              <a:rPr lang="en-US" b="1" dirty="0" err="1">
                <a:solidFill>
                  <a:schemeClr val="accent2"/>
                </a:solidFill>
                <a:latin typeface="+mn-lt"/>
              </a:rPr>
              <a:t>MUonE</a:t>
            </a:r>
            <a:r>
              <a:rPr lang="en-US" b="1" dirty="0">
                <a:solidFill>
                  <a:schemeClr val="accent2"/>
                </a:solidFill>
                <a:latin typeface="+mn-lt"/>
              </a:rPr>
              <a:t> Optimization</a:t>
            </a:r>
          </a:p>
        </p:txBody>
      </p:sp>
      <p:sp>
        <p:nvSpPr>
          <p:cNvPr id="14" name="CasellaDiTesto 13"/>
          <p:cNvSpPr txBox="1"/>
          <p:nvPr/>
        </p:nvSpPr>
        <p:spPr>
          <a:xfrm>
            <a:off x="5923369" y="4648268"/>
            <a:ext cx="63413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err="1">
                <a:ln>
                  <a:noFill/>
                </a:ln>
                <a:solidFill>
                  <a:prstClr val="black"/>
                </a:solidFill>
                <a:effectLst/>
                <a:uLnTx/>
                <a:uFillTx/>
                <a:latin typeface="Calibri" panose="020F0502020204030204"/>
                <a:ea typeface="+mn-ea"/>
                <a:cs typeface="+mn-cs"/>
              </a:rPr>
              <a:t>Above</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relative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event</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a:ln>
                  <a:noFill/>
                </a:ln>
                <a:solidFill>
                  <a:prstClr val="black"/>
                </a:solidFill>
                <a:effectLst/>
                <a:uLnTx/>
                <a:uFillTx/>
                <a:latin typeface="Calibri" panose="020F0502020204030204"/>
                <a:ea typeface="+mn-ea"/>
                <a:cs typeface="+mn-cs"/>
              </a:rPr>
              <a:t>q</a:t>
            </a:r>
            <a:r>
              <a:rPr kumimoji="0" lang="it-IT" sz="1800" b="0" i="1"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it-IT" sz="1800" b="0" i="1" u="none" strike="noStrike" kern="1200" cap="none" spc="0" normalizeH="0" baseline="0" noProof="0">
                <a:ln>
                  <a:noFill/>
                </a:ln>
                <a:solidFill>
                  <a:prstClr val="black"/>
                </a:solidFill>
                <a:effectLst/>
                <a:uLnTx/>
                <a:uFillTx/>
                <a:latin typeface="Calibri" panose="020F0502020204030204"/>
                <a:ea typeface="+mn-ea"/>
                <a:cs typeface="+mn-cs"/>
              </a:rPr>
              <a:t> for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err="1">
                <a:ln>
                  <a:noFill/>
                </a:ln>
                <a:solidFill>
                  <a:prstClr val="black"/>
                </a:solidFill>
                <a:effectLst/>
                <a:uLnTx/>
                <a:uFillTx/>
                <a:latin typeface="Calibri" panose="020F0502020204030204"/>
                <a:ea typeface="+mn-ea"/>
                <a:cs typeface="+mn-cs"/>
              </a:rPr>
              <a:t>configurations</a:t>
            </a:r>
            <a:r>
              <a:rPr kumimoji="0" lang="it-IT" sz="18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higher</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black</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line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original</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by the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MUonE</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coll</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CasellaDiTesto 14"/>
          <p:cNvSpPr txBox="1"/>
          <p:nvPr/>
        </p:nvSpPr>
        <p:spPr>
          <a:xfrm>
            <a:off x="439504" y="1426537"/>
            <a:ext cx="469673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original</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design of the</a:t>
            </a:r>
            <a:r>
              <a:rPr kumimoji="0" lang="it-IT"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MUonE</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stations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was</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good,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but</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it</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failed</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to use the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constraining</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potential</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of the 3-particle vertex </a:t>
            </a:r>
            <a:r>
              <a:rPr kumimoji="0" lang="it-IT" sz="2400" b="0" i="0" u="none" strike="noStrike" kern="1200" cap="none" spc="0" normalizeH="0" baseline="0" noProof="0" dirty="0">
                <a:ln>
                  <a:noFill/>
                </a:ln>
                <a:solidFill>
                  <a:srgbClr val="00B0F0"/>
                </a:solidFill>
                <a:effectLst/>
                <a:uLnTx/>
                <a:uFillTx/>
                <a:latin typeface="Calibri" panose="020F0502020204030204"/>
                <a:ea typeface="+mn-ea"/>
                <a:cs typeface="+mn-cs"/>
              </a:rPr>
              <a:t>(a co-design </a:t>
            </a:r>
            <a:r>
              <a:rPr kumimoji="0" lang="it-IT" sz="2400" b="0" i="0" u="none" strike="noStrike" kern="1200" cap="none" spc="0" normalizeH="0" baseline="0" noProof="0" dirty="0" err="1">
                <a:ln>
                  <a:noFill/>
                </a:ln>
                <a:solidFill>
                  <a:srgbClr val="00B0F0"/>
                </a:solidFill>
                <a:effectLst/>
                <a:uLnTx/>
                <a:uFillTx/>
                <a:latin typeface="Calibri" panose="020F0502020204030204"/>
                <a:ea typeface="+mn-ea"/>
                <a:cs typeface="+mn-cs"/>
              </a:rPr>
              <a:t>exploitable</a:t>
            </a:r>
            <a:r>
              <a:rPr kumimoji="0" lang="it-IT" sz="24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and the strong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dependence</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on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of q</a:t>
            </a:r>
            <a:r>
              <a:rPr kumimoji="0" lang="it-IT" sz="24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resolution</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(the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relevant</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metric</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A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factor</a:t>
            </a: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 of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two</a:t>
            </a: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 (!) gain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was</a:t>
            </a: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achieved</a:t>
            </a: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 by discrete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optimization</a:t>
            </a:r>
            <a:r>
              <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srgbClr val="FFC000"/>
                </a:solidFill>
                <a:effectLst/>
                <a:uLnTx/>
                <a:uFillTx/>
                <a:latin typeface="Calibri" panose="020F0502020204030204"/>
                <a:ea typeface="+mn-ea"/>
                <a:cs typeface="+mn-cs"/>
              </a:rPr>
              <a:t>scans</a:t>
            </a:r>
            <a:endParaRPr kumimoji="0" lang="it-IT" sz="2400" b="0"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682" y="140490"/>
            <a:ext cx="6597598" cy="4385347"/>
          </a:xfrm>
          <a:prstGeom prst="rect">
            <a:avLst/>
          </a:prstGeom>
        </p:spPr>
      </p:pic>
      <p:grpSp>
        <p:nvGrpSpPr>
          <p:cNvPr id="11" name="Group 10">
            <a:extLst>
              <a:ext uri="{FF2B5EF4-FFF2-40B4-BE49-F238E27FC236}">
                <a16:creationId xmlns:a16="http://schemas.microsoft.com/office/drawing/2014/main" id="{4745A15B-C0CB-75BB-76EA-4EA16552C790}"/>
              </a:ext>
            </a:extLst>
          </p:cNvPr>
          <p:cNvGrpSpPr/>
          <p:nvPr/>
        </p:nvGrpSpPr>
        <p:grpSpPr>
          <a:xfrm>
            <a:off x="6540379" y="503207"/>
            <a:ext cx="3805740" cy="944175"/>
            <a:chOff x="6642754" y="216958"/>
            <a:chExt cx="3805740" cy="944175"/>
          </a:xfrm>
        </p:grpSpPr>
        <p:sp>
          <p:nvSpPr>
            <p:cNvPr id="5" name="CasellaDiTesto 4"/>
            <p:cNvSpPr txBox="1"/>
            <p:nvPr/>
          </p:nvSpPr>
          <p:spPr>
            <a:xfrm>
              <a:off x="7380338" y="216958"/>
              <a:ext cx="26778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Relevant</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figure of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merit</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relative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resolution</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on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momentum</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transfer q</a:t>
              </a:r>
              <a:r>
                <a:rPr kumimoji="0" lang="it-IT" sz="1800" b="0" i="0" u="none" strike="noStrike" kern="1200" cap="none" spc="0" normalizeH="0" baseline="30000" noProof="0" dirty="0">
                  <a:ln>
                    <a:noFill/>
                  </a:ln>
                  <a:solidFill>
                    <a:srgbClr val="C00000"/>
                  </a:solidFill>
                  <a:effectLst/>
                  <a:uLnTx/>
                  <a:uFillTx/>
                  <a:latin typeface="Calibri" panose="020F0502020204030204"/>
                  <a:ea typeface="+mn-ea"/>
                  <a:cs typeface="+mn-cs"/>
                </a:rPr>
                <a:t>2</a:t>
              </a:r>
            </a:p>
          </p:txBody>
        </p:sp>
        <p:cxnSp>
          <p:nvCxnSpPr>
            <p:cNvPr id="7" name="Connettore 2 6"/>
            <p:cNvCxnSpPr/>
            <p:nvPr/>
          </p:nvCxnSpPr>
          <p:spPr>
            <a:xfrm flipH="1">
              <a:off x="6642754" y="691926"/>
              <a:ext cx="73758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7385227" y="237803"/>
              <a:ext cx="2498729" cy="9233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ttore 2 16"/>
            <p:cNvCxnSpPr/>
            <p:nvPr/>
          </p:nvCxnSpPr>
          <p:spPr>
            <a:xfrm>
              <a:off x="9883956" y="699468"/>
              <a:ext cx="564538"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Freccia bidirezionale orizzontale 8">
            <a:extLst>
              <a:ext uri="{FF2B5EF4-FFF2-40B4-BE49-F238E27FC236}">
                <a16:creationId xmlns:a16="http://schemas.microsoft.com/office/drawing/2014/main" id="{12BDC260-FDCD-D611-CB70-702BB944D5C4}"/>
              </a:ext>
            </a:extLst>
          </p:cNvPr>
          <p:cNvSpPr/>
          <p:nvPr/>
        </p:nvSpPr>
        <p:spPr>
          <a:xfrm>
            <a:off x="8153400" y="4301427"/>
            <a:ext cx="3570889" cy="2119113"/>
          </a:xfrm>
          <a:prstGeom prst="leftRightArrow">
            <a:avLst>
              <a:gd name="adj1" fmla="val 50000"/>
              <a:gd name="adj2" fmla="val 30657"/>
            </a:avLst>
          </a:prstGeom>
          <a:solidFill>
            <a:schemeClr val="accent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Region sensitive to hadronic loop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contributions</a:t>
            </a:r>
          </a:p>
        </p:txBody>
      </p:sp>
      <p:sp>
        <p:nvSpPr>
          <p:cNvPr id="12" name="CasellaDiTesto 11">
            <a:extLst>
              <a:ext uri="{FF2B5EF4-FFF2-40B4-BE49-F238E27FC236}">
                <a16:creationId xmlns:a16="http://schemas.microsoft.com/office/drawing/2014/main" id="{DE632177-8971-FC2D-71BA-121CECE5F956}"/>
              </a:ext>
            </a:extLst>
          </p:cNvPr>
          <p:cNvSpPr txBox="1"/>
          <p:nvPr/>
        </p:nvSpPr>
        <p:spPr>
          <a:xfrm>
            <a:off x="532483" y="5774209"/>
            <a:ext cx="73740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 Dorigo, </a:t>
            </a:r>
            <a:r>
              <a:rPr kumimoji="0" lang="en-US" sz="1800" b="0" i="1" u="none" strike="noStrike" kern="1200" cap="none" spc="0" normalizeH="0" baseline="0" noProof="0" dirty="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Geometry Optimization of a Muon-Electron Scattering Experiment</a:t>
            </a: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Physics Open 4 (2020) 100022.</a:t>
            </a:r>
            <a:endPar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0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AE721-E52B-31F8-363C-B7B7947A19A8}"/>
              </a:ext>
            </a:extLst>
          </p:cNvPr>
          <p:cNvSpPr>
            <a:spLocks noGrp="1"/>
          </p:cNvSpPr>
          <p:nvPr>
            <p:ph type="title"/>
          </p:nvPr>
        </p:nvSpPr>
        <p:spPr>
          <a:xfrm>
            <a:off x="489226" y="166342"/>
            <a:ext cx="10515600" cy="1325563"/>
          </a:xfrm>
        </p:spPr>
        <p:txBody>
          <a:bodyPr/>
          <a:lstStyle/>
          <a:p>
            <a:r>
              <a:rPr lang="en-US" b="1" dirty="0">
                <a:solidFill>
                  <a:schemeClr val="accent2"/>
                </a:solidFill>
              </a:rPr>
              <a:t>WG2 Composition and Survey(s)</a:t>
            </a:r>
          </a:p>
        </p:txBody>
      </p:sp>
      <p:sp>
        <p:nvSpPr>
          <p:cNvPr id="3" name="Segnaposto contenuto 2">
            <a:extLst>
              <a:ext uri="{FF2B5EF4-FFF2-40B4-BE49-F238E27FC236}">
                <a16:creationId xmlns:a16="http://schemas.microsoft.com/office/drawing/2014/main" id="{4A8C775A-0FFD-801C-9822-50FC30F4B353}"/>
              </a:ext>
            </a:extLst>
          </p:cNvPr>
          <p:cNvSpPr>
            <a:spLocks noGrp="1"/>
          </p:cNvSpPr>
          <p:nvPr>
            <p:ph idx="1"/>
          </p:nvPr>
        </p:nvSpPr>
        <p:spPr/>
        <p:txBody>
          <a:bodyPr>
            <a:normAutofit/>
          </a:bodyPr>
          <a:lstStyle/>
          <a:p>
            <a:pPr marL="0" indent="0">
              <a:buNone/>
            </a:pPr>
            <a:r>
              <a:rPr lang="en-US" dirty="0"/>
              <a:t>As of today, the </a:t>
            </a:r>
            <a:r>
              <a:rPr lang="en-US" dirty="0">
                <a:solidFill>
                  <a:schemeClr val="tx2">
                    <a:lumMod val="50000"/>
                    <a:lumOff val="50000"/>
                  </a:schemeClr>
                </a:solidFill>
              </a:rPr>
              <a:t>WG2 mailing list includes a total of 52 members</a:t>
            </a:r>
          </a:p>
          <a:p>
            <a:pPr marL="0" indent="0">
              <a:buNone/>
            </a:pPr>
            <a:endParaRPr lang="en-US" dirty="0"/>
          </a:p>
          <a:p>
            <a:pPr marL="0" indent="0">
              <a:buNone/>
            </a:pPr>
            <a:r>
              <a:rPr lang="en-US" dirty="0"/>
              <a:t>In order to organize group activities we tried to launch a quick survey last November, but it failed – too few answers to make sense</a:t>
            </a:r>
          </a:p>
          <a:p>
            <a:pPr marL="0" indent="0">
              <a:buNone/>
            </a:pPr>
            <a:endParaRPr lang="en-US" dirty="0"/>
          </a:p>
          <a:p>
            <a:pPr marL="0" indent="0">
              <a:buNone/>
            </a:pPr>
            <a:r>
              <a:rPr lang="en-US" dirty="0"/>
              <a:t>In the next slide I quote useful input from those who responded to it</a:t>
            </a:r>
          </a:p>
          <a:p>
            <a:pPr marL="0" indent="0">
              <a:buNone/>
            </a:pPr>
            <a:endParaRPr lang="en-US" dirty="0"/>
          </a:p>
        </p:txBody>
      </p:sp>
    </p:spTree>
    <p:extLst>
      <p:ext uri="{BB962C8B-B14F-4D97-AF65-F5344CB8AC3E}">
        <p14:creationId xmlns:p14="http://schemas.microsoft.com/office/powerpoint/2010/main" val="309575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7038A3-AB80-0BDB-B60A-DFA941019E59}"/>
              </a:ext>
            </a:extLst>
          </p:cNvPr>
          <p:cNvSpPr>
            <a:spLocks noGrp="1"/>
          </p:cNvSpPr>
          <p:nvPr>
            <p:ph type="title"/>
          </p:nvPr>
        </p:nvSpPr>
        <p:spPr>
          <a:xfrm>
            <a:off x="678923" y="124259"/>
            <a:ext cx="10986553" cy="1325563"/>
          </a:xfrm>
        </p:spPr>
        <p:txBody>
          <a:bodyPr/>
          <a:lstStyle/>
          <a:p>
            <a:r>
              <a:rPr lang="en-US" b="1" dirty="0">
                <a:solidFill>
                  <a:schemeClr val="accent2"/>
                </a:solidFill>
              </a:rPr>
              <a:t>Meaningful comments/input from 1</a:t>
            </a:r>
            <a:r>
              <a:rPr lang="en-US" b="1" baseline="30000" dirty="0">
                <a:solidFill>
                  <a:schemeClr val="accent2"/>
                </a:solidFill>
              </a:rPr>
              <a:t>st</a:t>
            </a:r>
            <a:r>
              <a:rPr lang="en-US" b="1" dirty="0">
                <a:solidFill>
                  <a:schemeClr val="accent2"/>
                </a:solidFill>
              </a:rPr>
              <a:t> survey*</a:t>
            </a:r>
          </a:p>
        </p:txBody>
      </p:sp>
      <p:sp>
        <p:nvSpPr>
          <p:cNvPr id="5" name="Segnaposto contenuto 4">
            <a:extLst>
              <a:ext uri="{FF2B5EF4-FFF2-40B4-BE49-F238E27FC236}">
                <a16:creationId xmlns:a16="http://schemas.microsoft.com/office/drawing/2014/main" id="{89556577-6DEE-76AF-43FE-8952FA737653}"/>
              </a:ext>
            </a:extLst>
          </p:cNvPr>
          <p:cNvSpPr>
            <a:spLocks noGrp="1"/>
          </p:cNvSpPr>
          <p:nvPr>
            <p:ph sz="half" idx="1"/>
          </p:nvPr>
        </p:nvSpPr>
        <p:spPr/>
        <p:txBody>
          <a:bodyPr>
            <a:normAutofit fontScale="92500" lnSpcReduction="20000"/>
          </a:bodyPr>
          <a:lstStyle/>
          <a:p>
            <a:pPr marL="0" indent="0">
              <a:buNone/>
            </a:pPr>
            <a:r>
              <a:rPr lang="en-US" dirty="0">
                <a:solidFill>
                  <a:srgbClr val="00B0F0"/>
                </a:solidFill>
              </a:rPr>
              <a:t>Goals</a:t>
            </a:r>
            <a:r>
              <a:rPr lang="en-US" dirty="0"/>
              <a:t>:</a:t>
            </a:r>
          </a:p>
          <a:p>
            <a:pPr>
              <a:buFontTx/>
              <a:buChar char="-"/>
            </a:pPr>
            <a:r>
              <a:rPr lang="en-US" dirty="0"/>
              <a:t>- Inform the ESPP process, steer the design of future instruments</a:t>
            </a:r>
          </a:p>
          <a:p>
            <a:pPr>
              <a:buFontTx/>
              <a:buChar char="-"/>
            </a:pPr>
            <a:r>
              <a:rPr lang="en-US" dirty="0"/>
              <a:t>- Create collaborations for the R&amp;D of innovative instruments</a:t>
            </a:r>
          </a:p>
          <a:p>
            <a:pPr>
              <a:buFontTx/>
              <a:buChar char="-"/>
            </a:pPr>
            <a:r>
              <a:rPr lang="en-US" dirty="0"/>
              <a:t>Produce scientific publications in specific topics connected to stated goals</a:t>
            </a:r>
          </a:p>
          <a:p>
            <a:pPr>
              <a:buFontTx/>
              <a:buChar char="-"/>
            </a:pPr>
            <a:r>
              <a:rPr lang="en-US" dirty="0"/>
              <a:t>Create collaborations for R&amp;D</a:t>
            </a:r>
          </a:p>
          <a:p>
            <a:pPr>
              <a:buFontTx/>
              <a:buChar char="-"/>
            </a:pPr>
            <a:r>
              <a:rPr lang="en-US" dirty="0"/>
              <a:t>Advise design of future instruments</a:t>
            </a:r>
          </a:p>
        </p:txBody>
      </p:sp>
      <p:sp>
        <p:nvSpPr>
          <p:cNvPr id="6" name="Segnaposto contenuto 5">
            <a:extLst>
              <a:ext uri="{FF2B5EF4-FFF2-40B4-BE49-F238E27FC236}">
                <a16:creationId xmlns:a16="http://schemas.microsoft.com/office/drawing/2014/main" id="{9DC1D7D2-FA27-D566-68B9-3F1250A38F7E}"/>
              </a:ext>
            </a:extLst>
          </p:cNvPr>
          <p:cNvSpPr>
            <a:spLocks noGrp="1"/>
          </p:cNvSpPr>
          <p:nvPr>
            <p:ph sz="half" idx="2"/>
          </p:nvPr>
        </p:nvSpPr>
        <p:spPr/>
        <p:txBody>
          <a:bodyPr>
            <a:normAutofit fontScale="92500" lnSpcReduction="20000"/>
          </a:bodyPr>
          <a:lstStyle/>
          <a:p>
            <a:pPr marL="0" indent="0">
              <a:buNone/>
            </a:pPr>
            <a:r>
              <a:rPr lang="en-US" dirty="0">
                <a:solidFill>
                  <a:srgbClr val="00B0F0"/>
                </a:solidFill>
              </a:rPr>
              <a:t>Wish list / comments</a:t>
            </a:r>
            <a:r>
              <a:rPr lang="en-US" dirty="0"/>
              <a:t>:</a:t>
            </a:r>
          </a:p>
          <a:p>
            <a:pPr>
              <a:buFontTx/>
              <a:buChar char="-"/>
            </a:pPr>
            <a:r>
              <a:rPr lang="en-US" dirty="0"/>
              <a:t>Differentiable surrogates of Geant4, </a:t>
            </a:r>
            <a:r>
              <a:rPr lang="en-US" dirty="0" err="1"/>
              <a:t>Corsika</a:t>
            </a:r>
            <a:r>
              <a:rPr lang="en-US" dirty="0"/>
              <a:t>, </a:t>
            </a:r>
            <a:r>
              <a:rPr lang="en-US" dirty="0" err="1"/>
              <a:t>Fluka</a:t>
            </a:r>
            <a:r>
              <a:rPr lang="en-US" dirty="0"/>
              <a:t> would be useful</a:t>
            </a:r>
          </a:p>
          <a:p>
            <a:pPr>
              <a:buFontTx/>
              <a:buChar char="-"/>
            </a:pPr>
            <a:r>
              <a:rPr lang="en-US" dirty="0"/>
              <a:t>WG2 seen as an open forum rather than a group organizing activities</a:t>
            </a:r>
          </a:p>
          <a:p>
            <a:pPr>
              <a:buFontTx/>
              <a:buChar char="-"/>
            </a:pPr>
            <a:endParaRPr lang="en-US" dirty="0"/>
          </a:p>
          <a:p>
            <a:pPr>
              <a:buFontTx/>
              <a:buChar char="-"/>
            </a:pPr>
            <a:endParaRPr lang="en-US" dirty="0"/>
          </a:p>
          <a:p>
            <a:pPr marL="0" indent="0">
              <a:buNone/>
            </a:pPr>
            <a:endParaRPr lang="en-US" dirty="0"/>
          </a:p>
          <a:p>
            <a:pPr marL="0" indent="0">
              <a:buNone/>
            </a:pPr>
            <a:endParaRPr lang="en-US" dirty="0"/>
          </a:p>
          <a:p>
            <a:pPr marL="0" indent="0">
              <a:buNone/>
            </a:pPr>
            <a:r>
              <a:rPr lang="en-US" sz="1700" dirty="0"/>
              <a:t>* Some longer comments reported later</a:t>
            </a:r>
          </a:p>
        </p:txBody>
      </p:sp>
    </p:spTree>
    <p:extLst>
      <p:ext uri="{BB962C8B-B14F-4D97-AF65-F5344CB8AC3E}">
        <p14:creationId xmlns:p14="http://schemas.microsoft.com/office/powerpoint/2010/main" val="184266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622A46-22B7-A7B1-3C38-8EB2F10D9051}"/>
              </a:ext>
            </a:extLst>
          </p:cNvPr>
          <p:cNvSpPr>
            <a:spLocks noGrp="1"/>
          </p:cNvSpPr>
          <p:nvPr>
            <p:ph type="title"/>
          </p:nvPr>
        </p:nvSpPr>
        <p:spPr>
          <a:xfrm>
            <a:off x="838200" y="230043"/>
            <a:ext cx="10515600" cy="1325563"/>
          </a:xfrm>
        </p:spPr>
        <p:txBody>
          <a:bodyPr/>
          <a:lstStyle/>
          <a:p>
            <a:r>
              <a:rPr lang="en-US" b="1" dirty="0">
                <a:solidFill>
                  <a:schemeClr val="accent2"/>
                </a:solidFill>
              </a:rPr>
              <a:t>A second (simpler) survey</a:t>
            </a:r>
          </a:p>
        </p:txBody>
      </p:sp>
      <p:sp>
        <p:nvSpPr>
          <p:cNvPr id="3" name="Segnaposto contenuto 2">
            <a:extLst>
              <a:ext uri="{FF2B5EF4-FFF2-40B4-BE49-F238E27FC236}">
                <a16:creationId xmlns:a16="http://schemas.microsoft.com/office/drawing/2014/main" id="{96071F3F-5477-2F0C-9EC0-28B98B51F402}"/>
              </a:ext>
            </a:extLst>
          </p:cNvPr>
          <p:cNvSpPr>
            <a:spLocks noGrp="1"/>
          </p:cNvSpPr>
          <p:nvPr>
            <p:ph sz="half" idx="1"/>
          </p:nvPr>
        </p:nvSpPr>
        <p:spPr>
          <a:xfrm>
            <a:off x="665019" y="1825625"/>
            <a:ext cx="5354782" cy="4696258"/>
          </a:xfrm>
        </p:spPr>
        <p:txBody>
          <a:bodyPr>
            <a:normAutofit fontScale="62500" lnSpcReduction="20000"/>
          </a:bodyPr>
          <a:lstStyle/>
          <a:p>
            <a:pPr marL="0" indent="0">
              <a:buNone/>
            </a:pPr>
            <a:r>
              <a:rPr lang="en-US" dirty="0"/>
              <a:t>We tried again to elicit input from ML members a month ago, by asking you for one line of input in a google doc table. So far got 15 answers.</a:t>
            </a:r>
          </a:p>
          <a:p>
            <a:pPr marL="0" indent="0">
              <a:buNone/>
            </a:pPr>
            <a:r>
              <a:rPr lang="en-US" dirty="0">
                <a:solidFill>
                  <a:srgbClr val="FFC000"/>
                </a:solidFill>
              </a:rPr>
              <a:t>Please add your own here</a:t>
            </a:r>
            <a:r>
              <a:rPr lang="en-US" dirty="0"/>
              <a:t>: </a:t>
            </a:r>
            <a:r>
              <a:rPr lang="en-US" dirty="0">
                <a:hlinkClick r:id="rId2"/>
              </a:rPr>
              <a:t>https://docs.google.com/document/d/123N3q8m5dgJR66L2jLAyspHNhK_Msg3BrJoNmGgLZFk/edit?tab=t.0</a:t>
            </a:r>
            <a:r>
              <a:rPr lang="en-US" dirty="0"/>
              <a:t> </a:t>
            </a:r>
          </a:p>
          <a:p>
            <a:pPr marL="0" indent="0">
              <a:buNone/>
            </a:pPr>
            <a:endParaRPr lang="en-US" dirty="0"/>
          </a:p>
          <a:p>
            <a:pPr marL="0" indent="0">
              <a:buNone/>
            </a:pPr>
            <a:r>
              <a:rPr lang="en-US" dirty="0">
                <a:solidFill>
                  <a:srgbClr val="00B0F0"/>
                </a:solidFill>
              </a:rPr>
              <a:t>Summary of interests as declared:</a:t>
            </a:r>
          </a:p>
          <a:p>
            <a:pPr>
              <a:buFontTx/>
              <a:buChar char="-"/>
            </a:pPr>
            <a:r>
              <a:rPr lang="en-US" dirty="0"/>
              <a:t>Calorimeter optimization (9 answers)  </a:t>
            </a:r>
          </a:p>
          <a:p>
            <a:pPr>
              <a:buFontTx/>
              <a:buChar char="-"/>
            </a:pPr>
            <a:r>
              <a:rPr lang="en-US" dirty="0"/>
              <a:t>Muon tomography (4 answers)</a:t>
            </a:r>
          </a:p>
          <a:p>
            <a:pPr>
              <a:buFontTx/>
              <a:buChar char="-"/>
            </a:pPr>
            <a:r>
              <a:rPr lang="en-US" dirty="0" err="1"/>
              <a:t>Hadrotherapy</a:t>
            </a:r>
            <a:r>
              <a:rPr lang="en-US" dirty="0"/>
              <a:t>/</a:t>
            </a:r>
            <a:r>
              <a:rPr lang="en-US" dirty="0" err="1"/>
              <a:t>pCT</a:t>
            </a:r>
            <a:r>
              <a:rPr lang="en-US" dirty="0"/>
              <a:t> (4 answers)</a:t>
            </a:r>
          </a:p>
          <a:p>
            <a:pPr>
              <a:buFontTx/>
              <a:buChar char="-"/>
            </a:pPr>
            <a:r>
              <a:rPr lang="en-US" dirty="0"/>
              <a:t>Neuromorphic computing (4 answers)</a:t>
            </a:r>
          </a:p>
          <a:p>
            <a:pPr>
              <a:buFontTx/>
              <a:buChar char="-"/>
            </a:pPr>
            <a:r>
              <a:rPr lang="en-US" dirty="0"/>
              <a:t>Astrophysics experiments (2 answers)</a:t>
            </a:r>
          </a:p>
          <a:p>
            <a:pPr>
              <a:buFontTx/>
              <a:buChar char="-"/>
            </a:pPr>
            <a:r>
              <a:rPr lang="en-US" dirty="0"/>
              <a:t>Neutron tomography (2 answers)</a:t>
            </a:r>
          </a:p>
          <a:p>
            <a:pPr>
              <a:buFontTx/>
              <a:buChar char="-"/>
            </a:pPr>
            <a:r>
              <a:rPr lang="en-US" dirty="0"/>
              <a:t>Beamline design for fixed target (1 answer)</a:t>
            </a:r>
          </a:p>
          <a:p>
            <a:pPr>
              <a:buFontTx/>
              <a:buChar char="-"/>
            </a:pPr>
            <a:endParaRPr lang="en-US" dirty="0"/>
          </a:p>
          <a:p>
            <a:pPr>
              <a:buFontTx/>
              <a:buChar char="-"/>
            </a:pPr>
            <a:endParaRPr lang="en-US" dirty="0"/>
          </a:p>
          <a:p>
            <a:pPr marL="0" indent="0">
              <a:buNone/>
            </a:pPr>
            <a:endParaRPr lang="en-US" dirty="0"/>
          </a:p>
          <a:p>
            <a:pPr marL="0" indent="0">
              <a:buNone/>
            </a:pPr>
            <a:endParaRPr lang="en-US" dirty="0"/>
          </a:p>
        </p:txBody>
      </p:sp>
      <p:sp>
        <p:nvSpPr>
          <p:cNvPr id="4" name="Segnaposto contenuto 3">
            <a:extLst>
              <a:ext uri="{FF2B5EF4-FFF2-40B4-BE49-F238E27FC236}">
                <a16:creationId xmlns:a16="http://schemas.microsoft.com/office/drawing/2014/main" id="{AA7F70BD-4F9F-6649-C41A-369F088DDE49}"/>
              </a:ext>
            </a:extLst>
          </p:cNvPr>
          <p:cNvSpPr>
            <a:spLocks noGrp="1"/>
          </p:cNvSpPr>
          <p:nvPr>
            <p:ph sz="half" idx="2"/>
          </p:nvPr>
        </p:nvSpPr>
        <p:spPr>
          <a:xfrm>
            <a:off x="6468340" y="1827645"/>
            <a:ext cx="5181600" cy="4351338"/>
          </a:xfrm>
        </p:spPr>
        <p:txBody>
          <a:bodyPr>
            <a:normAutofit fontScale="62500" lnSpcReduction="20000"/>
          </a:bodyPr>
          <a:lstStyle/>
          <a:p>
            <a:pPr marL="0" indent="0">
              <a:buNone/>
            </a:pPr>
            <a:r>
              <a:rPr lang="en-US" dirty="0">
                <a:solidFill>
                  <a:srgbClr val="00B0F0"/>
                </a:solidFill>
              </a:rPr>
              <a:t>What should be the aim of the WG?</a:t>
            </a:r>
          </a:p>
          <a:p>
            <a:pPr>
              <a:buFontTx/>
              <a:buChar char="-"/>
            </a:pPr>
            <a:r>
              <a:rPr lang="en-US" dirty="0"/>
              <a:t>Sharing of knowledge</a:t>
            </a:r>
          </a:p>
          <a:p>
            <a:pPr>
              <a:buFontTx/>
              <a:buChar char="-"/>
            </a:pPr>
            <a:r>
              <a:rPr lang="en-US" dirty="0"/>
              <a:t>Coordination/synchronization of existing efforts</a:t>
            </a:r>
          </a:p>
          <a:p>
            <a:pPr>
              <a:buFontTx/>
              <a:buChar char="-"/>
            </a:pPr>
            <a:r>
              <a:rPr lang="en-US" dirty="0"/>
              <a:t>Collaborate to demonstrate scope and benefits</a:t>
            </a:r>
          </a:p>
          <a:p>
            <a:pPr>
              <a:buFontTx/>
              <a:buChar char="-"/>
            </a:pPr>
            <a:r>
              <a:rPr lang="en-US" dirty="0"/>
              <a:t>Forum for expert feedback on co-design</a:t>
            </a:r>
          </a:p>
          <a:p>
            <a:pPr>
              <a:buFontTx/>
              <a:buChar char="-"/>
            </a:pPr>
            <a:r>
              <a:rPr lang="en-US" dirty="0"/>
              <a:t>Foster networking for funding applications</a:t>
            </a:r>
          </a:p>
          <a:p>
            <a:pPr>
              <a:buFontTx/>
              <a:buChar char="-"/>
            </a:pPr>
            <a:r>
              <a:rPr lang="en-US" dirty="0"/>
              <a:t>Collaboration and training</a:t>
            </a:r>
          </a:p>
          <a:p>
            <a:pPr>
              <a:buFontTx/>
              <a:buChar char="-"/>
            </a:pPr>
            <a:r>
              <a:rPr lang="en-US" dirty="0"/>
              <a:t>Identify common examples to showcase idea</a:t>
            </a:r>
          </a:p>
          <a:p>
            <a:pPr>
              <a:buFontTx/>
              <a:buChar char="-"/>
            </a:pPr>
            <a:r>
              <a:rPr lang="en-US" dirty="0"/>
              <a:t>Develop demonstrators, guidelines, or frameworks for co-design</a:t>
            </a:r>
          </a:p>
          <a:p>
            <a:pPr>
              <a:buFontTx/>
              <a:buChar char="-"/>
            </a:pPr>
            <a:r>
              <a:rPr lang="en-US" dirty="0"/>
              <a:t>Define benchmarks for model testing</a:t>
            </a:r>
          </a:p>
        </p:txBody>
      </p:sp>
    </p:spTree>
    <p:extLst>
      <p:ext uri="{BB962C8B-B14F-4D97-AF65-F5344CB8AC3E}">
        <p14:creationId xmlns:p14="http://schemas.microsoft.com/office/powerpoint/2010/main" val="3962789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CC229E-BC8A-A8EA-F35A-99F8A34E0E6D}"/>
              </a:ext>
            </a:extLst>
          </p:cNvPr>
          <p:cNvSpPr>
            <a:spLocks noGrp="1"/>
          </p:cNvSpPr>
          <p:nvPr>
            <p:ph type="title"/>
          </p:nvPr>
        </p:nvSpPr>
        <p:spPr>
          <a:xfrm>
            <a:off x="838200" y="18255"/>
            <a:ext cx="10515600" cy="1325563"/>
          </a:xfrm>
        </p:spPr>
        <p:txBody>
          <a:bodyPr/>
          <a:lstStyle/>
          <a:p>
            <a:r>
              <a:rPr lang="en-US" b="1" dirty="0">
                <a:solidFill>
                  <a:schemeClr val="accent2"/>
                </a:solidFill>
              </a:rPr>
              <a:t>Comments and other input from 2</a:t>
            </a:r>
            <a:r>
              <a:rPr lang="en-US" b="1" baseline="30000" dirty="0">
                <a:solidFill>
                  <a:schemeClr val="accent2"/>
                </a:solidFill>
              </a:rPr>
              <a:t>nd</a:t>
            </a:r>
            <a:r>
              <a:rPr lang="en-US" b="1" dirty="0">
                <a:solidFill>
                  <a:schemeClr val="accent2"/>
                </a:solidFill>
              </a:rPr>
              <a:t> survey</a:t>
            </a:r>
          </a:p>
        </p:txBody>
      </p:sp>
      <p:sp>
        <p:nvSpPr>
          <p:cNvPr id="3" name="Segnaposto contenuto 2">
            <a:extLst>
              <a:ext uri="{FF2B5EF4-FFF2-40B4-BE49-F238E27FC236}">
                <a16:creationId xmlns:a16="http://schemas.microsoft.com/office/drawing/2014/main" id="{FE54ADD6-E457-FF84-D8E1-7BD5D8C67316}"/>
              </a:ext>
            </a:extLst>
          </p:cNvPr>
          <p:cNvSpPr>
            <a:spLocks noGrp="1"/>
          </p:cNvSpPr>
          <p:nvPr>
            <p:ph sz="half" idx="1"/>
          </p:nvPr>
        </p:nvSpPr>
        <p:spPr>
          <a:xfrm>
            <a:off x="249788" y="1222174"/>
            <a:ext cx="5770013" cy="5573481"/>
          </a:xfrm>
        </p:spPr>
        <p:txBody>
          <a:bodyPr>
            <a:normAutofit fontScale="40000" lnSpcReduction="20000"/>
          </a:bodyPr>
          <a:lstStyle/>
          <a:p>
            <a:pPr marL="0" indent="0" fontAlgn="base">
              <a:buNone/>
            </a:pPr>
            <a:r>
              <a:rPr lang="en-US" sz="4000" b="1" dirty="0">
                <a:solidFill>
                  <a:srgbClr val="00B0F0"/>
                </a:solidFill>
              </a:rPr>
              <a:t>Tobias Golling</a:t>
            </a:r>
            <a:r>
              <a:rPr lang="en-US" sz="4000" b="1" dirty="0"/>
              <a:t>: </a:t>
            </a:r>
          </a:p>
          <a:p>
            <a:pPr marL="0" indent="0" fontAlgn="base">
              <a:buNone/>
            </a:pPr>
            <a:r>
              <a:rPr lang="en-US" sz="4000" dirty="0"/>
              <a:t>1) We should develop well-documented staged benchmarks (open-ended, adding realism and complexity as we proceed) with clearly defined performance metrics, validation and monitoring code and plots and with a focus on interpretability and explainability. This should be available for the whole community to contribute to and compare with. Use as a set of challenges, present to AI community as an AI design demonstrator. Start a dialog with hardware community to find efficient and acceptable ways to have AI in the loop with humans. As part of these studies, investigate also </a:t>
            </a:r>
            <a:r>
              <a:rPr lang="en-US" sz="4000" i="1" dirty="0"/>
              <a:t>extreme</a:t>
            </a:r>
            <a:r>
              <a:rPr lang="en-US" sz="4000" dirty="0"/>
              <a:t> highly innovative designs. This would complement nicely the classic/standard research on detector design and has potential for greater leaps in design progress.</a:t>
            </a:r>
            <a:endParaRPr lang="en-US" sz="4000" b="1" dirty="0"/>
          </a:p>
          <a:p>
            <a:pPr marL="0" indent="0" fontAlgn="base">
              <a:buNone/>
            </a:pPr>
            <a:r>
              <a:rPr lang="en-US" sz="4000" dirty="0"/>
              <a:t>2) Come up with a common strategy together with WG1 on foundation models. The community is diverse - we should address the full spectrum of interested parties. Some already have a concrete goal in mind. Defining a clear and alive vision for WG2 is crucial which shows how the various efforts fit into the bigger picture, and always be open for new parties to join. Would be also good to reward people who contribute actively to minimize “dead wood”, i.e. people who on the paper are part of the effort but who have no active contribution.</a:t>
            </a:r>
          </a:p>
          <a:p>
            <a:pPr marL="0" indent="0" fontAlgn="base">
              <a:buNone/>
            </a:pPr>
            <a:r>
              <a:rPr lang="en-US" sz="4000" b="1" dirty="0">
                <a:solidFill>
                  <a:srgbClr val="00B0F0"/>
                </a:solidFill>
              </a:rPr>
              <a:t>Luigi Favaro</a:t>
            </a:r>
            <a:r>
              <a:rPr lang="en-US" sz="4000" b="1" dirty="0"/>
              <a:t>: </a:t>
            </a:r>
          </a:p>
          <a:p>
            <a:pPr marL="0" indent="0" fontAlgn="base">
              <a:buNone/>
            </a:pPr>
            <a:r>
              <a:rPr lang="en-US" sz="4000" dirty="0"/>
              <a:t>skeptical that collaborative original research work would coalesce sufficient critical mass given the heterogeneity of topics; but may join small teams within WG2 on topics relevant to my research.</a:t>
            </a:r>
          </a:p>
          <a:p>
            <a:pPr marL="0" indent="0" fontAlgn="base">
              <a:buNone/>
            </a:pPr>
            <a:endParaRPr lang="en-US" sz="4000" dirty="0"/>
          </a:p>
          <a:p>
            <a:endParaRPr lang="en-US" dirty="0"/>
          </a:p>
        </p:txBody>
      </p:sp>
      <p:sp>
        <p:nvSpPr>
          <p:cNvPr id="4" name="Segnaposto contenuto 3">
            <a:extLst>
              <a:ext uri="{FF2B5EF4-FFF2-40B4-BE49-F238E27FC236}">
                <a16:creationId xmlns:a16="http://schemas.microsoft.com/office/drawing/2014/main" id="{2DFC9741-BBF2-2096-5D2C-3AA652A78B64}"/>
              </a:ext>
            </a:extLst>
          </p:cNvPr>
          <p:cNvSpPr>
            <a:spLocks noGrp="1"/>
          </p:cNvSpPr>
          <p:nvPr>
            <p:ph sz="half" idx="2"/>
          </p:nvPr>
        </p:nvSpPr>
        <p:spPr>
          <a:xfrm>
            <a:off x="6172200" y="1222174"/>
            <a:ext cx="5181600" cy="5617571"/>
          </a:xfrm>
        </p:spPr>
        <p:txBody>
          <a:bodyPr>
            <a:normAutofit fontScale="40000" lnSpcReduction="20000"/>
          </a:bodyPr>
          <a:lstStyle/>
          <a:p>
            <a:pPr marL="0" indent="0" fontAlgn="base">
              <a:buNone/>
            </a:pPr>
            <a:r>
              <a:rPr lang="en-US" sz="4000" b="1" dirty="0">
                <a:solidFill>
                  <a:srgbClr val="00B0F0"/>
                </a:solidFill>
              </a:rPr>
              <a:t>Karolos Potamianos</a:t>
            </a:r>
            <a:r>
              <a:rPr lang="en-US" sz="4000" dirty="0"/>
              <a:t>: </a:t>
            </a:r>
          </a:p>
          <a:p>
            <a:pPr marL="0" indent="0" fontAlgn="base">
              <a:buNone/>
            </a:pPr>
            <a:r>
              <a:rPr lang="en-US" sz="4000" dirty="0"/>
              <a:t>1) The ability to quickly and accurately simulate the response of an in-design detector would be useful for my research activities, as it would significantly cut down iteration times to determine the optimal design. (The idea would be that we could define analysis strategies for processes of interest and run a “grid scan” on detector layouts and resolution.)</a:t>
            </a:r>
          </a:p>
          <a:p>
            <a:pPr marL="0" indent="0" fontAlgn="base">
              <a:buNone/>
            </a:pPr>
            <a:r>
              <a:rPr lang="en-US" sz="4000" dirty="0"/>
              <a:t>2) Not being sure how much effort interested parties could devote to these </a:t>
            </a:r>
            <a:r>
              <a:rPr lang="en-US" sz="4000" dirty="0" err="1"/>
              <a:t>endeavours</a:t>
            </a:r>
            <a:r>
              <a:rPr lang="en-US" sz="4000" dirty="0"/>
              <a:t>, in the context of limited funding and thus ability to dedicate postdoc, PhD or other student effort on these tasks, the </a:t>
            </a:r>
            <a:r>
              <a:rPr lang="en-US" sz="4000" dirty="0" err="1"/>
              <a:t>organisation</a:t>
            </a:r>
            <a:r>
              <a:rPr lang="en-US" sz="4000" dirty="0"/>
              <a:t> shouldn’t be too heavy so we can focus on getting things done rather than attend or present at meetings. i.e. keep a lightweight touch.</a:t>
            </a:r>
          </a:p>
          <a:p>
            <a:pPr marL="0" indent="0" fontAlgn="base">
              <a:buNone/>
            </a:pPr>
            <a:r>
              <a:rPr lang="en-US" sz="4000" b="1" dirty="0">
                <a:solidFill>
                  <a:srgbClr val="00B0F0"/>
                </a:solidFill>
              </a:rPr>
              <a:t>Pietro </a:t>
            </a:r>
            <a:r>
              <a:rPr lang="en-US" sz="4000" b="1" dirty="0" err="1">
                <a:solidFill>
                  <a:srgbClr val="00B0F0"/>
                </a:solidFill>
              </a:rPr>
              <a:t>Vischia</a:t>
            </a:r>
            <a:r>
              <a:rPr lang="en-US" sz="4000" b="1" dirty="0"/>
              <a:t>:</a:t>
            </a:r>
            <a:r>
              <a:rPr lang="en-US" sz="4000" dirty="0"/>
              <a:t> </a:t>
            </a:r>
          </a:p>
          <a:p>
            <a:pPr marL="0" indent="0" fontAlgn="base">
              <a:buNone/>
            </a:pPr>
            <a:r>
              <a:rPr lang="en-US" sz="4000" dirty="0"/>
              <a:t>I suggest keep it [EUCAIF-WG2] a strategy body, in line with the idea of EUCAIF and with the other WGs (e.g. produce reports / strategic opinions, not research on the topics.</a:t>
            </a:r>
          </a:p>
          <a:p>
            <a:pPr marL="0" indent="0" fontAlgn="base">
              <a:buNone/>
            </a:pPr>
            <a:r>
              <a:rPr lang="en-US" sz="4000" b="1" dirty="0">
                <a:solidFill>
                  <a:srgbClr val="00B0F0"/>
                </a:solidFill>
              </a:rPr>
              <a:t>Andrea Giammanco</a:t>
            </a:r>
            <a:r>
              <a:rPr lang="en-US" sz="4000" dirty="0"/>
              <a:t>: </a:t>
            </a:r>
          </a:p>
          <a:p>
            <a:pPr marL="0" indent="0" fontAlgn="base">
              <a:buNone/>
            </a:pPr>
            <a:r>
              <a:rPr lang="en-US" sz="4000" dirty="0"/>
              <a:t>My main hesitation comes from the thematic overlap with MODE, which creates potential confusion. If we stick to the principle that this WG does not do research, while MODE does, then maybe this mitigates the confusion.</a:t>
            </a:r>
          </a:p>
          <a:p>
            <a:endParaRPr lang="en-US" dirty="0"/>
          </a:p>
        </p:txBody>
      </p:sp>
    </p:spTree>
    <p:extLst>
      <p:ext uri="{BB962C8B-B14F-4D97-AF65-F5344CB8AC3E}">
        <p14:creationId xmlns:p14="http://schemas.microsoft.com/office/powerpoint/2010/main" val="176303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AE515D-8C3D-F4E7-1720-D2156E236373}"/>
              </a:ext>
            </a:extLst>
          </p:cNvPr>
          <p:cNvSpPr>
            <a:spLocks noGrp="1"/>
          </p:cNvSpPr>
          <p:nvPr>
            <p:ph type="title"/>
          </p:nvPr>
        </p:nvSpPr>
        <p:spPr/>
        <p:txBody>
          <a:bodyPr/>
          <a:lstStyle/>
          <a:p>
            <a:r>
              <a:rPr lang="en-US" b="1" dirty="0">
                <a:solidFill>
                  <a:schemeClr val="accent2"/>
                </a:solidFill>
              </a:rPr>
              <a:t>Proposed activities for 2025</a:t>
            </a:r>
          </a:p>
        </p:txBody>
      </p:sp>
      <p:sp>
        <p:nvSpPr>
          <p:cNvPr id="3" name="Segnaposto contenuto 2">
            <a:extLst>
              <a:ext uri="{FF2B5EF4-FFF2-40B4-BE49-F238E27FC236}">
                <a16:creationId xmlns:a16="http://schemas.microsoft.com/office/drawing/2014/main" id="{A3B19BCC-6762-DED0-8BA5-B42961BE7A5E}"/>
              </a:ext>
            </a:extLst>
          </p:cNvPr>
          <p:cNvSpPr>
            <a:spLocks noGrp="1"/>
          </p:cNvSpPr>
          <p:nvPr>
            <p:ph idx="1"/>
          </p:nvPr>
        </p:nvSpPr>
        <p:spPr>
          <a:xfrm>
            <a:off x="838199" y="1631446"/>
            <a:ext cx="10871383" cy="5078539"/>
          </a:xfrm>
        </p:spPr>
        <p:txBody>
          <a:bodyPr>
            <a:normAutofit fontScale="85000" lnSpcReduction="10000"/>
          </a:bodyPr>
          <a:lstStyle/>
          <a:p>
            <a:pPr marL="0" indent="0">
              <a:buNone/>
            </a:pPr>
            <a:r>
              <a:rPr lang="en-US" dirty="0"/>
              <a:t>We need to </a:t>
            </a:r>
            <a:r>
              <a:rPr lang="en-US" b="1" dirty="0"/>
              <a:t>aggregate researchers </a:t>
            </a:r>
            <a:r>
              <a:rPr lang="en-US" dirty="0"/>
              <a:t>interested in developing co-design solutions to future experiments </a:t>
            </a:r>
            <a:r>
              <a:rPr lang="en-US" b="1" dirty="0"/>
              <a:t>in some focused projects</a:t>
            </a:r>
            <a:r>
              <a:rPr lang="en-US" dirty="0"/>
              <a:t> that can be </a:t>
            </a:r>
            <a:r>
              <a:rPr lang="en-US" dirty="0">
                <a:solidFill>
                  <a:srgbClr val="FFC000"/>
                </a:solidFill>
              </a:rPr>
              <a:t>pilots and later grow into flagship activities and prototype demonstrations</a:t>
            </a:r>
            <a:r>
              <a:rPr lang="en-US" dirty="0"/>
              <a:t> of the power of simultaneous optimization of hardware and software</a:t>
            </a:r>
          </a:p>
          <a:p>
            <a:pPr marL="0" indent="0">
              <a:buNone/>
            </a:pPr>
            <a:endParaRPr lang="en-US" dirty="0"/>
          </a:p>
          <a:p>
            <a:pPr marL="0" indent="0">
              <a:buNone/>
            </a:pPr>
            <a:r>
              <a:rPr lang="en-US" dirty="0">
                <a:solidFill>
                  <a:srgbClr val="00B0F0"/>
                </a:solidFill>
              </a:rPr>
              <a:t>What can be </a:t>
            </a:r>
            <a:r>
              <a:rPr lang="en-US" b="1" dirty="0">
                <a:solidFill>
                  <a:srgbClr val="00B0F0"/>
                </a:solidFill>
              </a:rPr>
              <a:t>your</a:t>
            </a:r>
            <a:r>
              <a:rPr lang="en-US" dirty="0">
                <a:solidFill>
                  <a:srgbClr val="00B0F0"/>
                </a:solidFill>
              </a:rPr>
              <a:t> motivation to participate? </a:t>
            </a:r>
          </a:p>
          <a:p>
            <a:pPr>
              <a:buFontTx/>
              <a:buChar char="-"/>
            </a:pPr>
            <a:r>
              <a:rPr lang="en-US" dirty="0">
                <a:solidFill>
                  <a:srgbClr val="FFC000"/>
                </a:solidFill>
              </a:rPr>
              <a:t>Become authors </a:t>
            </a:r>
            <a:r>
              <a:rPr lang="en-US" dirty="0"/>
              <a:t>of papers resulting from the work activities </a:t>
            </a:r>
            <a:r>
              <a:rPr lang="en-US" dirty="0">
                <a:sym typeface="Wingdings" panose="05000000000000000000" pitchFamily="2" charset="2"/>
              </a:rPr>
              <a:t> we need to be inclusive, but recognize merit and leading efforts</a:t>
            </a:r>
          </a:p>
          <a:p>
            <a:pPr>
              <a:buFontTx/>
              <a:buChar char="-"/>
            </a:pPr>
            <a:r>
              <a:rPr lang="en-US" dirty="0"/>
              <a:t>By taking part, you </a:t>
            </a:r>
            <a:r>
              <a:rPr lang="en-US" dirty="0">
                <a:solidFill>
                  <a:srgbClr val="00B0F0"/>
                </a:solidFill>
              </a:rPr>
              <a:t>become an actor and a potential PI of future grant applications </a:t>
            </a:r>
            <a:r>
              <a:rPr lang="en-US" dirty="0"/>
              <a:t>to, e.g., the EIC or the MSCA of the EC</a:t>
            </a:r>
          </a:p>
          <a:p>
            <a:pPr>
              <a:buFontTx/>
              <a:buChar char="-"/>
            </a:pPr>
            <a:r>
              <a:rPr lang="en-US" dirty="0"/>
              <a:t>If you are a PhD student or young post-doc, </a:t>
            </a:r>
            <a:r>
              <a:rPr lang="en-US" dirty="0">
                <a:solidFill>
                  <a:srgbClr val="00B0F0"/>
                </a:solidFill>
              </a:rPr>
              <a:t>seniors in the group may support you for reference letters</a:t>
            </a:r>
            <a:r>
              <a:rPr lang="en-US" dirty="0"/>
              <a:t>, and may be able to open positions for overperformers</a:t>
            </a:r>
          </a:p>
          <a:p>
            <a:pPr>
              <a:buFontTx/>
              <a:buChar char="-"/>
            </a:pPr>
            <a:r>
              <a:rPr lang="en-US" dirty="0"/>
              <a:t>If you are a senior, </a:t>
            </a:r>
            <a:r>
              <a:rPr lang="en-US" dirty="0">
                <a:solidFill>
                  <a:srgbClr val="00B0F0"/>
                </a:solidFill>
              </a:rPr>
              <a:t>the group will be an excellent place to invest </a:t>
            </a:r>
            <a:r>
              <a:rPr lang="en-US" dirty="0" err="1">
                <a:solidFill>
                  <a:srgbClr val="00B0F0"/>
                </a:solidFill>
              </a:rPr>
              <a:t>personpower</a:t>
            </a:r>
            <a:r>
              <a:rPr lang="en-US" dirty="0">
                <a:solidFill>
                  <a:srgbClr val="00B0F0"/>
                </a:solidFill>
              </a:rPr>
              <a:t> </a:t>
            </a:r>
            <a:r>
              <a:rPr lang="en-US" dirty="0"/>
              <a:t>(your students, to which you can offer topics that they will then develop)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012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B70B16-8C72-15C5-C6CB-FBD97093BEAD}"/>
              </a:ext>
            </a:extLst>
          </p:cNvPr>
          <p:cNvSpPr>
            <a:spLocks noGrp="1"/>
          </p:cNvSpPr>
          <p:nvPr>
            <p:ph type="title"/>
          </p:nvPr>
        </p:nvSpPr>
        <p:spPr/>
        <p:txBody>
          <a:bodyPr/>
          <a:lstStyle/>
          <a:p>
            <a:r>
              <a:rPr lang="en-US" b="1" dirty="0">
                <a:solidFill>
                  <a:schemeClr val="accent2"/>
                </a:solidFill>
              </a:rPr>
              <a:t>Today’s Proposed Agenda</a:t>
            </a:r>
          </a:p>
        </p:txBody>
      </p:sp>
      <p:sp>
        <p:nvSpPr>
          <p:cNvPr id="3" name="Segnaposto contenuto 2">
            <a:extLst>
              <a:ext uri="{FF2B5EF4-FFF2-40B4-BE49-F238E27FC236}">
                <a16:creationId xmlns:a16="http://schemas.microsoft.com/office/drawing/2014/main" id="{5099D077-0781-4843-51B0-EB2D6E02B617}"/>
              </a:ext>
            </a:extLst>
          </p:cNvPr>
          <p:cNvSpPr>
            <a:spLocks noGrp="1"/>
          </p:cNvSpPr>
          <p:nvPr>
            <p:ph idx="1"/>
          </p:nvPr>
        </p:nvSpPr>
        <p:spPr/>
        <p:txBody>
          <a:bodyPr>
            <a:normAutofit fontScale="92500" lnSpcReduction="20000"/>
          </a:bodyPr>
          <a:lstStyle/>
          <a:p>
            <a:pPr marL="0" indent="0" algn="l">
              <a:buNone/>
            </a:pPr>
            <a:r>
              <a:rPr lang="en-US" dirty="0">
                <a:latin typeface="Arial" panose="020B0604020202020204" pitchFamily="34" charset="0"/>
              </a:rPr>
              <a:t>- Initial reflections on Co-design</a:t>
            </a:r>
          </a:p>
          <a:p>
            <a:pPr algn="l">
              <a:buFontTx/>
              <a:buChar char="-"/>
            </a:pPr>
            <a:r>
              <a:rPr lang="en-US" dirty="0">
                <a:latin typeface="Arial" panose="020B0604020202020204" pitchFamily="34" charset="0"/>
              </a:rPr>
              <a:t>A look at the </a:t>
            </a:r>
            <a:r>
              <a:rPr lang="en-US" dirty="0">
                <a:solidFill>
                  <a:srgbClr val="00B0F0"/>
                </a:solidFill>
                <a:latin typeface="Arial" panose="020B0604020202020204" pitchFamily="34" charset="0"/>
              </a:rPr>
              <a:t>demographics</a:t>
            </a:r>
            <a:r>
              <a:rPr lang="en-US" dirty="0">
                <a:latin typeface="Arial" panose="020B0604020202020204" pitchFamily="34" charset="0"/>
              </a:rPr>
              <a:t> and input from members</a:t>
            </a:r>
            <a:endParaRPr lang="en-US" b="0" i="0" dirty="0">
              <a:effectLst/>
              <a:latin typeface="Arial" panose="020B0604020202020204" pitchFamily="34" charset="0"/>
            </a:endParaRPr>
          </a:p>
          <a:p>
            <a:pPr algn="l">
              <a:buNone/>
            </a:pPr>
            <a:r>
              <a:rPr lang="en-US" b="0" i="0" dirty="0">
                <a:effectLst/>
                <a:latin typeface="Arial" panose="020B0604020202020204" pitchFamily="34" charset="0"/>
              </a:rPr>
              <a:t>- </a:t>
            </a:r>
            <a:r>
              <a:rPr lang="en-US" dirty="0">
                <a:latin typeface="Arial" panose="020B0604020202020204" pitchFamily="34" charset="0"/>
              </a:rPr>
              <a:t>Identifying </a:t>
            </a:r>
            <a:r>
              <a:rPr lang="en-US" dirty="0">
                <a:solidFill>
                  <a:srgbClr val="00B0F0"/>
                </a:solidFill>
                <a:latin typeface="Arial" panose="020B0604020202020204" pitchFamily="34" charset="0"/>
              </a:rPr>
              <a:t>co-design examples </a:t>
            </a:r>
            <a:r>
              <a:rPr lang="en-US" dirty="0">
                <a:latin typeface="Arial" panose="020B0604020202020204" pitchFamily="34" charset="0"/>
              </a:rPr>
              <a:t>for white paper and demonstration/benchmarking</a:t>
            </a:r>
            <a:endParaRPr lang="en-US" b="0" i="0" dirty="0">
              <a:effectLst/>
              <a:latin typeface="Arial" panose="020B0604020202020204" pitchFamily="34" charset="0"/>
            </a:endParaRPr>
          </a:p>
          <a:p>
            <a:pPr algn="l">
              <a:buNone/>
            </a:pPr>
            <a:r>
              <a:rPr lang="en-US" b="0" i="0" dirty="0">
                <a:effectLst/>
                <a:latin typeface="Arial" panose="020B0604020202020204" pitchFamily="34" charset="0"/>
              </a:rPr>
              <a:t>  1) innovative calorimetry?</a:t>
            </a:r>
          </a:p>
          <a:p>
            <a:pPr algn="l">
              <a:buNone/>
            </a:pPr>
            <a:r>
              <a:rPr lang="en-US" b="0" i="0" dirty="0">
                <a:effectLst/>
                <a:latin typeface="Arial" panose="020B0604020202020204" pitchFamily="34" charset="0"/>
              </a:rPr>
              <a:t>  2) co-design of muon tomography applications?</a:t>
            </a:r>
          </a:p>
          <a:p>
            <a:pPr algn="l">
              <a:buNone/>
            </a:pPr>
            <a:r>
              <a:rPr lang="en-US" b="0" i="0" dirty="0">
                <a:effectLst/>
                <a:latin typeface="Arial" panose="020B0604020202020204" pitchFamily="34" charset="0"/>
              </a:rPr>
              <a:t>  3) other bottom-up suggestions?</a:t>
            </a:r>
          </a:p>
          <a:p>
            <a:pPr algn="l">
              <a:buFontTx/>
              <a:buChar char="-"/>
            </a:pPr>
            <a:r>
              <a:rPr lang="en-US" b="0" i="0" dirty="0">
                <a:solidFill>
                  <a:srgbClr val="00B0F0"/>
                </a:solidFill>
                <a:effectLst/>
                <a:latin typeface="Arial" panose="020B0604020202020204" pitchFamily="34" charset="0"/>
              </a:rPr>
              <a:t>White paper </a:t>
            </a:r>
            <a:r>
              <a:rPr lang="en-US" b="0" i="0" dirty="0">
                <a:effectLst/>
                <a:latin typeface="Arial" panose="020B0604020202020204" pitchFamily="34" charset="0"/>
              </a:rPr>
              <a:t>organization</a:t>
            </a:r>
          </a:p>
          <a:p>
            <a:pPr algn="l">
              <a:buFontTx/>
              <a:buChar char="-"/>
            </a:pPr>
            <a:r>
              <a:rPr lang="en-US" dirty="0">
                <a:solidFill>
                  <a:srgbClr val="00B0F0"/>
                </a:solidFill>
                <a:latin typeface="Arial" panose="020B0604020202020204" pitchFamily="34" charset="0"/>
              </a:rPr>
              <a:t>Grant application</a:t>
            </a:r>
            <a:r>
              <a:rPr lang="en-US" dirty="0">
                <a:latin typeface="Arial" panose="020B0604020202020204" pitchFamily="34" charset="0"/>
              </a:rPr>
              <a:t> possibilities</a:t>
            </a:r>
          </a:p>
          <a:p>
            <a:pPr algn="l">
              <a:buFontTx/>
              <a:buChar char="-"/>
            </a:pPr>
            <a:r>
              <a:rPr lang="en-US" dirty="0">
                <a:latin typeface="Arial" panose="020B0604020202020204" pitchFamily="34" charset="0"/>
              </a:rPr>
              <a:t>Your proposed discussion topics</a:t>
            </a:r>
          </a:p>
          <a:p>
            <a:pPr algn="l">
              <a:buFontTx/>
              <a:buChar char="-"/>
            </a:pPr>
            <a:r>
              <a:rPr lang="en-US" b="0" i="0" dirty="0">
                <a:effectLst/>
                <a:latin typeface="Arial" panose="020B0604020202020204" pitchFamily="34" charset="0"/>
              </a:rPr>
              <a:t>AOB</a:t>
            </a:r>
          </a:p>
          <a:p>
            <a:pPr marL="0" indent="0">
              <a:buNone/>
            </a:pPr>
            <a:endParaRPr lang="en-US" dirty="0"/>
          </a:p>
        </p:txBody>
      </p:sp>
    </p:spTree>
    <p:extLst>
      <p:ext uri="{BB962C8B-B14F-4D97-AF65-F5344CB8AC3E}">
        <p14:creationId xmlns:p14="http://schemas.microsoft.com/office/powerpoint/2010/main" val="1969837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784718-C81F-2194-1EDA-4DC5AB4B94F9}"/>
              </a:ext>
            </a:extLst>
          </p:cNvPr>
          <p:cNvSpPr>
            <a:spLocks noGrp="1"/>
          </p:cNvSpPr>
          <p:nvPr>
            <p:ph type="title"/>
          </p:nvPr>
        </p:nvSpPr>
        <p:spPr/>
        <p:txBody>
          <a:bodyPr/>
          <a:lstStyle/>
          <a:p>
            <a:r>
              <a:rPr lang="en-US" b="1" dirty="0">
                <a:solidFill>
                  <a:schemeClr val="accent2"/>
                </a:solidFill>
              </a:rPr>
              <a:t>Areas of activity of particular interest</a:t>
            </a:r>
          </a:p>
        </p:txBody>
      </p:sp>
      <p:sp>
        <p:nvSpPr>
          <p:cNvPr id="4" name="Segnaposto contenuto 2">
            <a:extLst>
              <a:ext uri="{FF2B5EF4-FFF2-40B4-BE49-F238E27FC236}">
                <a16:creationId xmlns:a16="http://schemas.microsoft.com/office/drawing/2014/main" id="{B9FC7688-3C0E-C00A-48E0-640ABB4C9FF7}"/>
              </a:ext>
            </a:extLst>
          </p:cNvPr>
          <p:cNvSpPr txBox="1">
            <a:spLocks/>
          </p:cNvSpPr>
          <p:nvPr/>
        </p:nvSpPr>
        <p:spPr>
          <a:xfrm>
            <a:off x="990600" y="1978025"/>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An area where there is a whole lot of gain possible from co-design activities is </a:t>
            </a:r>
            <a:r>
              <a:rPr lang="en-US" dirty="0">
                <a:solidFill>
                  <a:srgbClr val="FFC000"/>
                </a:solidFill>
              </a:rPr>
              <a:t>hadron calorimetry</a:t>
            </a:r>
          </a:p>
          <a:p>
            <a:pPr marL="0" indent="0">
              <a:buFont typeface="Arial" panose="020B0604020202020204" pitchFamily="34" charset="0"/>
              <a:buNone/>
            </a:pPr>
            <a:endParaRPr lang="en-US" dirty="0"/>
          </a:p>
          <a:p>
            <a:pPr marL="514350" indent="-514350">
              <a:buFont typeface="Arial" panose="020B0604020202020204" pitchFamily="34" charset="0"/>
              <a:buAutoNum type="arabicParenR"/>
            </a:pPr>
            <a:r>
              <a:rPr lang="en-US" dirty="0"/>
              <a:t>High granularity/precise timing: </a:t>
            </a:r>
            <a:r>
              <a:rPr lang="en-US" dirty="0">
                <a:solidFill>
                  <a:srgbClr val="00B0F0"/>
                </a:solidFill>
              </a:rPr>
              <a:t>particle ID</a:t>
            </a:r>
            <a:r>
              <a:rPr lang="en-US" dirty="0"/>
              <a:t> limits? Particle flow gains? </a:t>
            </a:r>
          </a:p>
          <a:p>
            <a:pPr marL="514350" indent="-514350">
              <a:buFont typeface="Arial" panose="020B0604020202020204" pitchFamily="34" charset="0"/>
              <a:buAutoNum type="arabicParenR"/>
            </a:pPr>
            <a:r>
              <a:rPr lang="en-US" dirty="0"/>
              <a:t>Neuromorphic readout with photonics: </a:t>
            </a:r>
            <a:r>
              <a:rPr lang="en-US" dirty="0">
                <a:solidFill>
                  <a:srgbClr val="00B0F0"/>
                </a:solidFill>
              </a:rPr>
              <a:t>fast preprocessing / dim. reduction</a:t>
            </a:r>
          </a:p>
          <a:p>
            <a:pPr marL="514350" indent="-514350">
              <a:buFont typeface="Arial" panose="020B0604020202020204" pitchFamily="34" charset="0"/>
              <a:buAutoNum type="arabicParenR"/>
            </a:pPr>
            <a:r>
              <a:rPr lang="en-US" dirty="0">
                <a:solidFill>
                  <a:srgbClr val="00B0F0"/>
                </a:solidFill>
              </a:rPr>
              <a:t>Hybridization</a:t>
            </a:r>
            <a:r>
              <a:rPr lang="en-US" dirty="0"/>
              <a:t> of tracker and calorimeter</a:t>
            </a:r>
          </a:p>
          <a:p>
            <a:pPr marL="514350" indent="-514350">
              <a:buFont typeface="Arial" panose="020B0604020202020204" pitchFamily="34" charset="0"/>
              <a:buAutoNum type="arabicParenR"/>
            </a:pPr>
            <a:r>
              <a:rPr lang="en-US" dirty="0">
                <a:solidFill>
                  <a:srgbClr val="00B0F0"/>
                </a:solidFill>
              </a:rPr>
              <a:t>Special geometries</a:t>
            </a:r>
            <a:r>
              <a:rPr lang="en-US" dirty="0"/>
              <a:t> for special situations </a:t>
            </a:r>
          </a:p>
          <a:p>
            <a:pPr marL="514350" indent="-514350">
              <a:buFont typeface="Arial" panose="020B0604020202020204" pitchFamily="34" charset="0"/>
              <a:buAutoNum type="arabicParenR"/>
            </a:pPr>
            <a:endParaRPr lang="en-US" dirty="0"/>
          </a:p>
          <a:p>
            <a:pPr marL="0" indent="0">
              <a:buFont typeface="Arial" panose="020B0604020202020204" pitchFamily="34" charset="0"/>
              <a:buNone/>
            </a:pPr>
            <a:r>
              <a:rPr lang="en-US" dirty="0"/>
              <a:t>Another area of co-design studies where there is high potential for improvements, as well as possibilities of industry engagement, is </a:t>
            </a:r>
            <a:r>
              <a:rPr lang="en-US" dirty="0">
                <a:solidFill>
                  <a:srgbClr val="FFC000"/>
                </a:solidFill>
              </a:rPr>
              <a:t>muon tomography</a:t>
            </a:r>
          </a:p>
        </p:txBody>
      </p:sp>
    </p:spTree>
    <p:extLst>
      <p:ext uri="{BB962C8B-B14F-4D97-AF65-F5344CB8AC3E}">
        <p14:creationId xmlns:p14="http://schemas.microsoft.com/office/powerpoint/2010/main" val="140370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75ACB-7580-F3D4-9DB4-1C27A8CD207B}"/>
              </a:ext>
            </a:extLst>
          </p:cNvPr>
          <p:cNvSpPr>
            <a:spLocks noGrp="1"/>
          </p:cNvSpPr>
          <p:nvPr>
            <p:ph type="title"/>
          </p:nvPr>
        </p:nvSpPr>
        <p:spPr/>
        <p:txBody>
          <a:bodyPr/>
          <a:lstStyle/>
          <a:p>
            <a:r>
              <a:rPr lang="en-US" b="1" dirty="0">
                <a:solidFill>
                  <a:schemeClr val="accent2"/>
                </a:solidFill>
              </a:rPr>
              <a:t>What can we deliver?</a:t>
            </a:r>
          </a:p>
        </p:txBody>
      </p:sp>
      <p:sp>
        <p:nvSpPr>
          <p:cNvPr id="3" name="Segnaposto contenuto 2">
            <a:extLst>
              <a:ext uri="{FF2B5EF4-FFF2-40B4-BE49-F238E27FC236}">
                <a16:creationId xmlns:a16="http://schemas.microsoft.com/office/drawing/2014/main" id="{7B6CA2C8-B736-DAB0-55F1-5947A286D67D}"/>
              </a:ext>
            </a:extLst>
          </p:cNvPr>
          <p:cNvSpPr>
            <a:spLocks noGrp="1"/>
          </p:cNvSpPr>
          <p:nvPr>
            <p:ph idx="1"/>
          </p:nvPr>
        </p:nvSpPr>
        <p:spPr/>
        <p:txBody>
          <a:bodyPr>
            <a:normAutofit fontScale="77500" lnSpcReduction="20000"/>
          </a:bodyPr>
          <a:lstStyle/>
          <a:p>
            <a:pPr marL="0" indent="0">
              <a:buNone/>
            </a:pPr>
            <a:r>
              <a:rPr lang="en-US" dirty="0" err="1"/>
              <a:t>Eucaif</a:t>
            </a:r>
            <a:r>
              <a:rPr lang="en-US" dirty="0"/>
              <a:t> working groups must have </a:t>
            </a:r>
            <a:r>
              <a:rPr lang="en-US" dirty="0">
                <a:solidFill>
                  <a:srgbClr val="00B0F0"/>
                </a:solidFill>
              </a:rPr>
              <a:t>deliverables</a:t>
            </a:r>
            <a:r>
              <a:rPr lang="en-US" dirty="0"/>
              <a:t>, as any self-respected WG. Otherwise we would have called them fora or committees.</a:t>
            </a:r>
          </a:p>
          <a:p>
            <a:pPr marL="0" indent="0">
              <a:buNone/>
            </a:pPr>
            <a:endParaRPr lang="en-US" dirty="0"/>
          </a:p>
          <a:p>
            <a:pPr marL="0" indent="0">
              <a:buNone/>
            </a:pPr>
            <a:r>
              <a:rPr lang="en-US" dirty="0"/>
              <a:t>However, seniors in this group are all overcommitted  / can devote only small FTE fraction “for free” to extra activities</a:t>
            </a:r>
          </a:p>
          <a:p>
            <a:pPr marL="0" indent="0">
              <a:buNone/>
            </a:pPr>
            <a:endParaRPr lang="en-US" dirty="0"/>
          </a:p>
          <a:p>
            <a:pPr marL="0" indent="0">
              <a:buNone/>
            </a:pPr>
            <a:r>
              <a:rPr lang="en-US" dirty="0"/>
              <a:t>But: we can still, with young colleagues’ help (e.g. Masters theses, or starting Ph.D. burn-in projects):</a:t>
            </a:r>
          </a:p>
          <a:p>
            <a:pPr marL="0" indent="0">
              <a:buNone/>
            </a:pPr>
            <a:endParaRPr lang="en-US" dirty="0"/>
          </a:p>
          <a:p>
            <a:r>
              <a:rPr lang="en-US" dirty="0"/>
              <a:t>Produce</a:t>
            </a:r>
            <a:r>
              <a:rPr lang="en-US" dirty="0">
                <a:solidFill>
                  <a:srgbClr val="00B0F0"/>
                </a:solidFill>
              </a:rPr>
              <a:t> innovative papers </a:t>
            </a:r>
            <a:r>
              <a:rPr lang="en-US" dirty="0"/>
              <a:t>- an incentive to collaboration</a:t>
            </a:r>
          </a:p>
          <a:p>
            <a:r>
              <a:rPr lang="en-US" dirty="0">
                <a:solidFill>
                  <a:srgbClr val="00B0F0"/>
                </a:solidFill>
              </a:rPr>
              <a:t>Contribute to improve</a:t>
            </a:r>
            <a:r>
              <a:rPr lang="en-US" dirty="0"/>
              <a:t> our own experiment</a:t>
            </a:r>
          </a:p>
          <a:p>
            <a:r>
              <a:rPr lang="en-US" dirty="0"/>
              <a:t>Enhance visibility of research we are already carrying out</a:t>
            </a:r>
            <a:endParaRPr lang="en-US" dirty="0">
              <a:sym typeface="Wingdings" panose="05000000000000000000" pitchFamily="2" charset="2"/>
            </a:endParaRPr>
          </a:p>
          <a:p>
            <a:r>
              <a:rPr lang="en-US" dirty="0">
                <a:sym typeface="Wingdings" panose="05000000000000000000" pitchFamily="2" charset="2"/>
              </a:rPr>
              <a:t>Establish</a:t>
            </a:r>
            <a:r>
              <a:rPr lang="en-US" dirty="0">
                <a:solidFill>
                  <a:srgbClr val="00B0F0"/>
                </a:solidFill>
                <a:sym typeface="Wingdings" panose="05000000000000000000" pitchFamily="2" charset="2"/>
              </a:rPr>
              <a:t> benchmarks and challenges</a:t>
            </a:r>
            <a:r>
              <a:rPr lang="en-US" dirty="0">
                <a:sym typeface="Wingdings" panose="05000000000000000000" pitchFamily="2" charset="2"/>
              </a:rPr>
              <a:t> characterizing solutions to typical problems</a:t>
            </a:r>
            <a:endParaRPr lang="en-US" dirty="0"/>
          </a:p>
        </p:txBody>
      </p:sp>
    </p:spTree>
    <p:extLst>
      <p:ext uri="{BB962C8B-B14F-4D97-AF65-F5344CB8AC3E}">
        <p14:creationId xmlns:p14="http://schemas.microsoft.com/office/powerpoint/2010/main" val="3620844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45BE0-94C3-07EE-81B6-E85F4C8DC14A}"/>
              </a:ext>
            </a:extLst>
          </p:cNvPr>
          <p:cNvSpPr>
            <a:spLocks noGrp="1"/>
          </p:cNvSpPr>
          <p:nvPr>
            <p:ph type="title"/>
          </p:nvPr>
        </p:nvSpPr>
        <p:spPr/>
        <p:txBody>
          <a:bodyPr>
            <a:normAutofit/>
          </a:bodyPr>
          <a:lstStyle/>
          <a:p>
            <a:pPr marL="0" indent="0"/>
            <a:br>
              <a:rPr lang="en-US" dirty="0"/>
            </a:br>
            <a:endParaRPr lang="en-US" dirty="0"/>
          </a:p>
        </p:txBody>
      </p:sp>
      <p:sp>
        <p:nvSpPr>
          <p:cNvPr id="3" name="Segnaposto contenuto 2">
            <a:extLst>
              <a:ext uri="{FF2B5EF4-FFF2-40B4-BE49-F238E27FC236}">
                <a16:creationId xmlns:a16="http://schemas.microsoft.com/office/drawing/2014/main" id="{2C207C87-873C-84AA-CFA6-6AEC61FE18CA}"/>
              </a:ext>
            </a:extLst>
          </p:cNvPr>
          <p:cNvSpPr>
            <a:spLocks noGrp="1"/>
          </p:cNvSpPr>
          <p:nvPr>
            <p:ph idx="1"/>
          </p:nvPr>
        </p:nvSpPr>
        <p:spPr>
          <a:xfrm>
            <a:off x="346264" y="1391672"/>
            <a:ext cx="6527347" cy="5350419"/>
          </a:xfrm>
        </p:spPr>
        <p:txBody>
          <a:bodyPr>
            <a:normAutofit fontScale="62500" lnSpcReduction="20000"/>
          </a:bodyPr>
          <a:lstStyle/>
          <a:p>
            <a:pPr marL="0" indent="0">
              <a:buNone/>
            </a:pPr>
            <a:r>
              <a:rPr lang="en-US" b="1" dirty="0"/>
              <a:t>High granularity / precise timing</a:t>
            </a:r>
            <a:r>
              <a:rPr lang="en-US" dirty="0"/>
              <a:t> pursued ubiquitously. However, unclear what are the gains. </a:t>
            </a:r>
            <a:r>
              <a:rPr lang="en-US" dirty="0">
                <a:solidFill>
                  <a:srgbClr val="FFC000"/>
                </a:solidFill>
              </a:rPr>
              <a:t>Can you do particle ID? With what accuracy? </a:t>
            </a:r>
          </a:p>
          <a:p>
            <a:pPr marL="0" indent="0">
              <a:buNone/>
            </a:pPr>
            <a:r>
              <a:rPr lang="en-US" dirty="0"/>
              <a:t>This becomes an input to co-design of advanced particle flow methods leveraging PID, when an automated loop can scan the full solution space</a:t>
            </a:r>
            <a:endParaRPr lang="en-US" dirty="0">
              <a:solidFill>
                <a:srgbClr val="FF0000"/>
              </a:solidFill>
            </a:endParaRPr>
          </a:p>
          <a:p>
            <a:pPr>
              <a:buFont typeface="Wingdings" panose="05000000000000000000" pitchFamily="2" charset="2"/>
              <a:buChar char="à"/>
            </a:pPr>
            <a:r>
              <a:rPr lang="en-US" dirty="0">
                <a:sym typeface="Wingdings" panose="05000000000000000000" pitchFamily="2" charset="2"/>
              </a:rPr>
              <a:t>We started to </a:t>
            </a:r>
            <a:r>
              <a:rPr lang="en-US" dirty="0">
                <a:solidFill>
                  <a:srgbClr val="00B0F0"/>
                </a:solidFill>
                <a:sym typeface="Wingdings" panose="05000000000000000000" pitchFamily="2" charset="2"/>
              </a:rPr>
              <a:t>explore p/k/</a:t>
            </a:r>
            <a:r>
              <a:rPr lang="en-US" dirty="0">
                <a:solidFill>
                  <a:srgbClr val="00B0F0"/>
                </a:solidFill>
                <a:latin typeface="Symbol" panose="05050102010706020507" pitchFamily="18" charset="2"/>
                <a:sym typeface="Wingdings" panose="05000000000000000000" pitchFamily="2" charset="2"/>
              </a:rPr>
              <a:t>p</a:t>
            </a:r>
            <a:r>
              <a:rPr lang="en-US" dirty="0">
                <a:solidFill>
                  <a:srgbClr val="00B0F0"/>
                </a:solidFill>
                <a:sym typeface="Wingdings" panose="05000000000000000000" pitchFamily="2" charset="2"/>
              </a:rPr>
              <a:t> discrimination as a function of cell size </a:t>
            </a:r>
            <a:r>
              <a:rPr lang="en-US" dirty="0">
                <a:sym typeface="Wingdings" panose="05000000000000000000" pitchFamily="2" charset="2"/>
              </a:rPr>
              <a:t>in very-high-granularity, homogeneous PbWO4 calorimeter</a:t>
            </a:r>
          </a:p>
          <a:p>
            <a:pPr>
              <a:buFont typeface="Wingdings" panose="05000000000000000000" pitchFamily="2" charset="2"/>
              <a:buChar char="à"/>
            </a:pPr>
            <a:r>
              <a:rPr lang="en-US" dirty="0">
                <a:solidFill>
                  <a:srgbClr val="FFC000"/>
                </a:solidFill>
                <a:sym typeface="Wingdings" panose="05000000000000000000" pitchFamily="2" charset="2"/>
              </a:rPr>
              <a:t>Published preliminary study</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We need to extend it – complete to fully characterize extractable information vs geometry, and </a:t>
            </a:r>
            <a:r>
              <a:rPr lang="en-US" dirty="0">
                <a:solidFill>
                  <a:srgbClr val="FFC000"/>
                </a:solidFill>
                <a:sym typeface="Wingdings" panose="05000000000000000000" pitchFamily="2" charset="2"/>
              </a:rPr>
              <a:t>build co-design model </a:t>
            </a:r>
            <a:r>
              <a:rPr lang="en-US" dirty="0">
                <a:sym typeface="Wingdings" panose="05000000000000000000" pitchFamily="2" charset="2"/>
              </a:rPr>
              <a:t>on it. </a:t>
            </a:r>
          </a:p>
          <a:p>
            <a:pPr>
              <a:buFont typeface="Wingdings" panose="05000000000000000000" pitchFamily="2" charset="2"/>
              <a:buChar char="à"/>
            </a:pPr>
            <a:r>
              <a:rPr lang="en-US" dirty="0">
                <a:sym typeface="Wingdings" panose="05000000000000000000" pitchFamily="2" charset="2"/>
              </a:rPr>
              <a:t>Currently involved: 3 seniors, 2 pre-PhD students</a:t>
            </a:r>
          </a:p>
          <a:p>
            <a:pPr>
              <a:buFont typeface="Wingdings" panose="05000000000000000000" pitchFamily="2" charset="2"/>
              <a:buChar char="à"/>
            </a:pPr>
            <a:r>
              <a:rPr lang="en-US" dirty="0">
                <a:sym typeface="Wingdings" panose="05000000000000000000" pitchFamily="2" charset="2"/>
              </a:rPr>
              <a:t>Profile sought: anybody interested, but in particular </a:t>
            </a:r>
            <a:r>
              <a:rPr lang="en-US" dirty="0">
                <a:solidFill>
                  <a:srgbClr val="00B0F0"/>
                </a:solidFill>
                <a:sym typeface="Wingdings" panose="05000000000000000000" pitchFamily="2" charset="2"/>
              </a:rPr>
              <a:t>young contributors who can help with existing analysis (easy learning curve)</a:t>
            </a:r>
            <a:r>
              <a:rPr lang="en-US" dirty="0">
                <a:sym typeface="Wingdings" panose="05000000000000000000" pitchFamily="2" charset="2"/>
              </a:rPr>
              <a:t>.</a:t>
            </a:r>
          </a:p>
          <a:p>
            <a:pPr>
              <a:buFont typeface="Wingdings" panose="05000000000000000000" pitchFamily="2" charset="2"/>
              <a:buChar char="à"/>
            </a:pPr>
            <a:r>
              <a:rPr lang="en-US" dirty="0">
                <a:solidFill>
                  <a:srgbClr val="00B050"/>
                </a:solidFill>
                <a:sym typeface="Wingdings" panose="05000000000000000000" pitchFamily="2" charset="2"/>
              </a:rPr>
              <a:t>Possible involvement: producing large simulations; developing discriminating features; run trainings on large computing clusters; produce results for different PID discrimination tasks and detector geometries; editing manuscript of final publication</a:t>
            </a:r>
          </a:p>
          <a:p>
            <a:pPr marL="0" indent="0">
              <a:buNone/>
            </a:pPr>
            <a:endParaRPr lang="en-US" dirty="0"/>
          </a:p>
        </p:txBody>
      </p:sp>
      <p:sp>
        <p:nvSpPr>
          <p:cNvPr id="4" name="Titolo 1">
            <a:extLst>
              <a:ext uri="{FF2B5EF4-FFF2-40B4-BE49-F238E27FC236}">
                <a16:creationId xmlns:a16="http://schemas.microsoft.com/office/drawing/2014/main" id="{25BCA5CD-69DD-19F4-6005-B182783952FE}"/>
              </a:ext>
            </a:extLst>
          </p:cNvPr>
          <p:cNvSpPr txBox="1">
            <a:spLocks/>
          </p:cNvSpPr>
          <p:nvPr/>
        </p:nvSpPr>
        <p:spPr>
          <a:xfrm>
            <a:off x="571314" y="115909"/>
            <a:ext cx="54280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a:t>
            </a:r>
          </a:p>
        </p:txBody>
      </p:sp>
      <p:pic>
        <p:nvPicPr>
          <p:cNvPr id="8" name="Immagine 7">
            <a:extLst>
              <a:ext uri="{FF2B5EF4-FFF2-40B4-BE49-F238E27FC236}">
                <a16:creationId xmlns:a16="http://schemas.microsoft.com/office/drawing/2014/main" id="{1C9BB7CC-269B-7D54-BCC4-DFB939B93CCD}"/>
              </a:ext>
            </a:extLst>
          </p:cNvPr>
          <p:cNvPicPr>
            <a:picLocks noChangeAspect="1"/>
          </p:cNvPicPr>
          <p:nvPr/>
        </p:nvPicPr>
        <p:blipFill>
          <a:blip r:embed="rId2"/>
          <a:stretch>
            <a:fillRect/>
          </a:stretch>
        </p:blipFill>
        <p:spPr>
          <a:xfrm>
            <a:off x="6908179" y="0"/>
            <a:ext cx="5285308" cy="3787486"/>
          </a:xfrm>
          <a:prstGeom prst="rect">
            <a:avLst/>
          </a:prstGeom>
        </p:spPr>
      </p:pic>
      <p:sp>
        <p:nvSpPr>
          <p:cNvPr id="9" name="CasellaDiTesto 8">
            <a:extLst>
              <a:ext uri="{FF2B5EF4-FFF2-40B4-BE49-F238E27FC236}">
                <a16:creationId xmlns:a16="http://schemas.microsoft.com/office/drawing/2014/main" id="{CAF92E25-DDA0-497D-8AC0-E5F38AE28631}"/>
              </a:ext>
            </a:extLst>
          </p:cNvPr>
          <p:cNvSpPr txBox="1"/>
          <p:nvPr/>
        </p:nvSpPr>
        <p:spPr>
          <a:xfrm>
            <a:off x="7252856" y="3849830"/>
            <a:ext cx="4939144" cy="646331"/>
          </a:xfrm>
          <a:prstGeom prst="rect">
            <a:avLst/>
          </a:prstGeom>
          <a:noFill/>
        </p:spPr>
        <p:txBody>
          <a:bodyPr wrap="square" rtlCol="0">
            <a:spAutoFit/>
          </a:bodyPr>
          <a:lstStyle/>
          <a:p>
            <a:r>
              <a:rPr lang="en-US" dirty="0" err="1"/>
              <a:t>A.De</a:t>
            </a:r>
            <a:r>
              <a:rPr lang="en-US" dirty="0"/>
              <a:t> Vita et al., </a:t>
            </a:r>
            <a:r>
              <a:rPr lang="fr-FR" i="1" dirty="0" err="1"/>
              <a:t>Particles</a:t>
            </a:r>
            <a:r>
              <a:rPr lang="fr-FR" dirty="0"/>
              <a:t> </a:t>
            </a:r>
            <a:r>
              <a:rPr lang="fr-FR" b="1" dirty="0"/>
              <a:t>2025</a:t>
            </a:r>
            <a:r>
              <a:rPr lang="fr-FR" dirty="0"/>
              <a:t>, </a:t>
            </a:r>
            <a:r>
              <a:rPr lang="fr-FR" i="1" dirty="0"/>
              <a:t>8</a:t>
            </a:r>
            <a:r>
              <a:rPr lang="fr-FR" dirty="0"/>
              <a:t>(2),58; </a:t>
            </a:r>
          </a:p>
          <a:p>
            <a:r>
              <a:rPr lang="fr-FR" b="1" dirty="0">
                <a:hlinkClick r:id="rId3"/>
              </a:rPr>
              <a:t>https://doi.org/10.3390/particles8020058</a:t>
            </a:r>
            <a:r>
              <a:rPr lang="en-US" dirty="0"/>
              <a:t> </a:t>
            </a:r>
          </a:p>
        </p:txBody>
      </p:sp>
    </p:spTree>
    <p:extLst>
      <p:ext uri="{BB962C8B-B14F-4D97-AF65-F5344CB8AC3E}">
        <p14:creationId xmlns:p14="http://schemas.microsoft.com/office/powerpoint/2010/main" val="163548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B2CF75-F3D9-A54E-5F5D-8C9F41942F94}"/>
              </a:ext>
            </a:extLst>
          </p:cNvPr>
          <p:cNvSpPr>
            <a:spLocks noGrp="1"/>
          </p:cNvSpPr>
          <p:nvPr>
            <p:ph type="title"/>
          </p:nvPr>
        </p:nvSpPr>
        <p:spPr>
          <a:xfrm>
            <a:off x="571314" y="1321977"/>
            <a:ext cx="10515600" cy="787407"/>
          </a:xfrm>
        </p:spPr>
        <p:txBody>
          <a:bodyPr>
            <a:normAutofit/>
          </a:bodyPr>
          <a:lstStyle/>
          <a:p>
            <a:r>
              <a:rPr lang="en-US" sz="2400" dirty="0"/>
              <a:t>Sample results: p/</a:t>
            </a:r>
            <a:r>
              <a:rPr lang="en-US" sz="2400" dirty="0">
                <a:latin typeface="Symbol" panose="05050102010706020507" pitchFamily="18" charset="2"/>
              </a:rPr>
              <a:t>p</a:t>
            </a:r>
            <a:r>
              <a:rPr lang="en-US" sz="2400" dirty="0"/>
              <a:t> discrimination (presented by Abhishek at MODE workshop 10/6/2025)</a:t>
            </a:r>
          </a:p>
        </p:txBody>
      </p:sp>
      <p:sp>
        <p:nvSpPr>
          <p:cNvPr id="4" name="Titolo 1">
            <a:extLst>
              <a:ext uri="{FF2B5EF4-FFF2-40B4-BE49-F238E27FC236}">
                <a16:creationId xmlns:a16="http://schemas.microsoft.com/office/drawing/2014/main" id="{9BA54541-ADE0-8558-BA5C-4F8DC14E0B7E}"/>
              </a:ext>
            </a:extLst>
          </p:cNvPr>
          <p:cNvSpPr txBox="1">
            <a:spLocks/>
          </p:cNvSpPr>
          <p:nvPr/>
        </p:nvSpPr>
        <p:spPr>
          <a:xfrm>
            <a:off x="571314" y="115909"/>
            <a:ext cx="54280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a:t>
            </a:r>
          </a:p>
        </p:txBody>
      </p:sp>
      <p:pic>
        <p:nvPicPr>
          <p:cNvPr id="6" name="Immagine 5">
            <a:extLst>
              <a:ext uri="{FF2B5EF4-FFF2-40B4-BE49-F238E27FC236}">
                <a16:creationId xmlns:a16="http://schemas.microsoft.com/office/drawing/2014/main" id="{3EE27017-BAA0-40FA-8FEF-71F5A2A3DDF2}"/>
              </a:ext>
            </a:extLst>
          </p:cNvPr>
          <p:cNvPicPr>
            <a:picLocks noChangeAspect="1"/>
          </p:cNvPicPr>
          <p:nvPr/>
        </p:nvPicPr>
        <p:blipFill>
          <a:blip r:embed="rId2"/>
          <a:stretch>
            <a:fillRect/>
          </a:stretch>
        </p:blipFill>
        <p:spPr>
          <a:xfrm>
            <a:off x="5999356" y="3105477"/>
            <a:ext cx="5996066" cy="3636614"/>
          </a:xfrm>
          <a:prstGeom prst="rect">
            <a:avLst/>
          </a:prstGeom>
        </p:spPr>
      </p:pic>
      <p:pic>
        <p:nvPicPr>
          <p:cNvPr id="8" name="Immagine 7">
            <a:extLst>
              <a:ext uri="{FF2B5EF4-FFF2-40B4-BE49-F238E27FC236}">
                <a16:creationId xmlns:a16="http://schemas.microsoft.com/office/drawing/2014/main" id="{54D8D521-9EC7-3D9C-BEBF-13C4FD502A56}"/>
              </a:ext>
            </a:extLst>
          </p:cNvPr>
          <p:cNvPicPr>
            <a:picLocks noChangeAspect="1"/>
          </p:cNvPicPr>
          <p:nvPr/>
        </p:nvPicPr>
        <p:blipFill>
          <a:blip r:embed="rId3"/>
          <a:stretch>
            <a:fillRect/>
          </a:stretch>
        </p:blipFill>
        <p:spPr>
          <a:xfrm>
            <a:off x="737569" y="2400884"/>
            <a:ext cx="4244872" cy="3610810"/>
          </a:xfrm>
          <a:prstGeom prst="rect">
            <a:avLst/>
          </a:prstGeom>
        </p:spPr>
      </p:pic>
      <p:sp>
        <p:nvSpPr>
          <p:cNvPr id="9" name="CasellaDiTesto 8">
            <a:extLst>
              <a:ext uri="{FF2B5EF4-FFF2-40B4-BE49-F238E27FC236}">
                <a16:creationId xmlns:a16="http://schemas.microsoft.com/office/drawing/2014/main" id="{6E5C5CB8-C69A-C4EE-CD02-57DAD190433E}"/>
              </a:ext>
            </a:extLst>
          </p:cNvPr>
          <p:cNvSpPr txBox="1"/>
          <p:nvPr/>
        </p:nvSpPr>
        <p:spPr>
          <a:xfrm>
            <a:off x="571314" y="6037498"/>
            <a:ext cx="5009128" cy="646331"/>
          </a:xfrm>
          <a:prstGeom prst="rect">
            <a:avLst/>
          </a:prstGeom>
          <a:noFill/>
        </p:spPr>
        <p:txBody>
          <a:bodyPr wrap="none" rtlCol="0">
            <a:spAutoFit/>
          </a:bodyPr>
          <a:lstStyle/>
          <a:p>
            <a:r>
              <a:rPr lang="en-US" dirty="0">
                <a:solidFill>
                  <a:srgbClr val="FFC000"/>
                </a:solidFill>
              </a:rPr>
              <a:t>Above</a:t>
            </a:r>
            <a:r>
              <a:rPr lang="en-US" dirty="0"/>
              <a:t>: discrimination for 25 GeV particles, full</a:t>
            </a:r>
          </a:p>
          <a:p>
            <a:r>
              <a:rPr lang="en-US" dirty="0"/>
              <a:t>granularity of PbWO4 homogeneous calorimeter</a:t>
            </a:r>
          </a:p>
        </p:txBody>
      </p:sp>
      <p:sp>
        <p:nvSpPr>
          <p:cNvPr id="10" name="CasellaDiTesto 9">
            <a:extLst>
              <a:ext uri="{FF2B5EF4-FFF2-40B4-BE49-F238E27FC236}">
                <a16:creationId xmlns:a16="http://schemas.microsoft.com/office/drawing/2014/main" id="{15552E5D-FFB0-2D01-DE6E-E619CE205878}"/>
              </a:ext>
            </a:extLst>
          </p:cNvPr>
          <p:cNvSpPr txBox="1"/>
          <p:nvPr/>
        </p:nvSpPr>
        <p:spPr>
          <a:xfrm>
            <a:off x="6096000" y="2400884"/>
            <a:ext cx="5687326" cy="646331"/>
          </a:xfrm>
          <a:prstGeom prst="rect">
            <a:avLst/>
          </a:prstGeom>
          <a:noFill/>
        </p:spPr>
        <p:txBody>
          <a:bodyPr wrap="none" rtlCol="0">
            <a:spAutoFit/>
          </a:bodyPr>
          <a:lstStyle/>
          <a:p>
            <a:r>
              <a:rPr lang="en-US" dirty="0">
                <a:solidFill>
                  <a:srgbClr val="FFC000"/>
                </a:solidFill>
              </a:rPr>
              <a:t>Below</a:t>
            </a:r>
            <a:r>
              <a:rPr lang="en-US" dirty="0"/>
              <a:t>: discrimination at different energies as a function</a:t>
            </a:r>
          </a:p>
          <a:p>
            <a:r>
              <a:rPr lang="en-US" dirty="0"/>
              <a:t>of the number of cells segmentation of the detector</a:t>
            </a:r>
          </a:p>
        </p:txBody>
      </p:sp>
      <p:cxnSp>
        <p:nvCxnSpPr>
          <p:cNvPr id="13" name="Connettore diritto 12">
            <a:extLst>
              <a:ext uri="{FF2B5EF4-FFF2-40B4-BE49-F238E27FC236}">
                <a16:creationId xmlns:a16="http://schemas.microsoft.com/office/drawing/2014/main" id="{D79DBDC7-B442-E052-EF05-A05C9FED9099}"/>
              </a:ext>
            </a:extLst>
          </p:cNvPr>
          <p:cNvCxnSpPr/>
          <p:nvPr/>
        </p:nvCxnSpPr>
        <p:spPr>
          <a:xfrm>
            <a:off x="11168743" y="4365171"/>
            <a:ext cx="0" cy="2318658"/>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73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8449239-36F2-A24F-EEAD-D4E2C5351845}"/>
              </a:ext>
            </a:extLst>
          </p:cNvPr>
          <p:cNvSpPr>
            <a:spLocks noGrp="1"/>
          </p:cNvSpPr>
          <p:nvPr>
            <p:ph idx="1"/>
          </p:nvPr>
        </p:nvSpPr>
        <p:spPr>
          <a:xfrm>
            <a:off x="337672" y="1557381"/>
            <a:ext cx="6437043" cy="5356513"/>
          </a:xfrm>
        </p:spPr>
        <p:txBody>
          <a:bodyPr>
            <a:normAutofit fontScale="62500" lnSpcReduction="20000"/>
          </a:bodyPr>
          <a:lstStyle/>
          <a:p>
            <a:pPr marL="0" indent="0">
              <a:buNone/>
            </a:pPr>
            <a:r>
              <a:rPr lang="en-US" b="1" dirty="0"/>
              <a:t>Neuromorphic computing </a:t>
            </a:r>
            <a:r>
              <a:rPr lang="en-US" dirty="0"/>
              <a:t>and </a:t>
            </a:r>
            <a:r>
              <a:rPr lang="en-US" b="1" dirty="0"/>
              <a:t>photonics-based localized preprocessing </a:t>
            </a:r>
            <a:r>
              <a:rPr lang="en-US" dirty="0"/>
              <a:t>may be key to dramatically reduce data throughput, do faster readout and on-site dimensionality reduction, offering potential benefit of partly removing need of high granularity</a:t>
            </a:r>
          </a:p>
          <a:p>
            <a:pPr marL="0" indent="0">
              <a:buNone/>
            </a:pPr>
            <a:r>
              <a:rPr lang="en-US" dirty="0">
                <a:sym typeface="Wingdings" panose="05000000000000000000" pitchFamily="2" charset="2"/>
              </a:rPr>
              <a:t>Studied SNN-based regression of energy, energy </a:t>
            </a:r>
            <a:r>
              <a:rPr lang="en-US" dirty="0" err="1">
                <a:sym typeface="Wingdings" panose="05000000000000000000" pitchFamily="2" charset="2"/>
              </a:rPr>
              <a:t>xyz</a:t>
            </a:r>
            <a:r>
              <a:rPr lang="en-US" dirty="0">
                <a:sym typeface="Wingdings" panose="05000000000000000000" pitchFamily="2" charset="2"/>
              </a:rPr>
              <a:t> centroid, and dispersion in PbWO4 cube where main interaction took place</a:t>
            </a:r>
          </a:p>
          <a:p>
            <a:pPr>
              <a:buFont typeface="Wingdings" panose="05000000000000000000" pitchFamily="2" charset="2"/>
              <a:buChar char="à"/>
            </a:pPr>
            <a:r>
              <a:rPr lang="en-US" dirty="0">
                <a:sym typeface="Wingdings" panose="05000000000000000000" pitchFamily="2" charset="2"/>
              </a:rPr>
              <a:t> Preliminary work published (see </a:t>
            </a:r>
            <a:r>
              <a:rPr lang="en-US" dirty="0">
                <a:solidFill>
                  <a:srgbClr val="00B0F0"/>
                </a:solidFill>
                <a:sym typeface="Wingdings" panose="05000000000000000000" pitchFamily="2" charset="2"/>
              </a:rPr>
              <a:t>poster by E. Lupi</a:t>
            </a:r>
            <a:r>
              <a:rPr lang="en-US" dirty="0">
                <a:sym typeface="Wingdings" panose="05000000000000000000" pitchFamily="2" charset="2"/>
              </a:rPr>
              <a:t>).</a:t>
            </a:r>
          </a:p>
          <a:p>
            <a:pPr marL="0" indent="0">
              <a:buNone/>
            </a:pPr>
            <a:r>
              <a:rPr lang="en-US" dirty="0">
                <a:sym typeface="Wingdings" panose="05000000000000000000" pitchFamily="2" charset="2"/>
              </a:rPr>
              <a:t>Much to explore in near future! At least a couple of publications foreseen</a:t>
            </a:r>
          </a:p>
          <a:p>
            <a:pPr lvl="1">
              <a:buFontTx/>
              <a:buChar char="-"/>
            </a:pPr>
            <a:r>
              <a:rPr lang="en-US" dirty="0">
                <a:sym typeface="Wingdings" panose="05000000000000000000" pitchFamily="2" charset="2"/>
              </a:rPr>
              <a:t>One on hardware implementation with nanowires</a:t>
            </a:r>
          </a:p>
          <a:p>
            <a:pPr lvl="1">
              <a:buFontTx/>
              <a:buChar char="-"/>
            </a:pPr>
            <a:r>
              <a:rPr lang="en-US" dirty="0">
                <a:sym typeface="Wingdings" panose="05000000000000000000" pitchFamily="2" charset="2"/>
              </a:rPr>
              <a:t>One on </a:t>
            </a:r>
            <a:r>
              <a:rPr lang="en-US" dirty="0">
                <a:solidFill>
                  <a:srgbClr val="FFC000"/>
                </a:solidFill>
                <a:sym typeface="Wingdings" panose="05000000000000000000" pitchFamily="2" charset="2"/>
              </a:rPr>
              <a:t>co-design optimization</a:t>
            </a:r>
            <a:r>
              <a:rPr lang="en-US" dirty="0">
                <a:sym typeface="Wingdings" panose="05000000000000000000" pitchFamily="2" charset="2"/>
              </a:rPr>
              <a:t> of design of neuromorphic system</a:t>
            </a:r>
          </a:p>
          <a:p>
            <a:pPr>
              <a:buFont typeface="Wingdings" panose="05000000000000000000" pitchFamily="2" charset="2"/>
              <a:buChar char="à"/>
            </a:pPr>
            <a:r>
              <a:rPr lang="en-US" dirty="0">
                <a:sym typeface="Wingdings" panose="05000000000000000000" pitchFamily="2" charset="2"/>
              </a:rPr>
              <a:t>Currently involved: 3 seniors, 1 PhD student, 2 pre-PhD, one bachelor student + advisory at </a:t>
            </a:r>
            <a:r>
              <a:rPr lang="en-US" dirty="0" err="1">
                <a:sym typeface="Wingdings" panose="05000000000000000000" pitchFamily="2" charset="2"/>
              </a:rPr>
              <a:t>nanoLund</a:t>
            </a:r>
            <a:endParaRPr lang="en-US" dirty="0">
              <a:sym typeface="Wingdings" panose="05000000000000000000" pitchFamily="2" charset="2"/>
            </a:endParaRPr>
          </a:p>
          <a:p>
            <a:pPr>
              <a:buFont typeface="Wingdings" panose="05000000000000000000" pitchFamily="2" charset="2"/>
              <a:buChar char="à"/>
            </a:pPr>
            <a:r>
              <a:rPr lang="en-US" dirty="0"/>
              <a:t>Profile sought: </a:t>
            </a:r>
            <a:r>
              <a:rPr lang="en-US" dirty="0">
                <a:solidFill>
                  <a:srgbClr val="00B0F0"/>
                </a:solidFill>
              </a:rPr>
              <a:t>anybody interested. Also hardware experts</a:t>
            </a:r>
            <a:r>
              <a:rPr lang="en-US" dirty="0"/>
              <a:t> to explore implementation/prototyping with AI</a:t>
            </a:r>
          </a:p>
          <a:p>
            <a:pPr>
              <a:buFont typeface="Wingdings" panose="05000000000000000000" pitchFamily="2" charset="2"/>
              <a:buChar char="à"/>
            </a:pPr>
            <a:r>
              <a:rPr lang="en-US" dirty="0"/>
              <a:t>Possible involvement: </a:t>
            </a:r>
            <a:r>
              <a:rPr lang="en-US" dirty="0">
                <a:solidFill>
                  <a:srgbClr val="00B050"/>
                </a:solidFill>
              </a:rPr>
              <a:t>explore SNN architecture; optimize layout of neurons for automated dimensionality reduction with generative models; conceive hardware parameter space and </a:t>
            </a:r>
            <a:r>
              <a:rPr lang="en-US" dirty="0">
                <a:solidFill>
                  <a:srgbClr val="FFC000"/>
                </a:solidFill>
              </a:rPr>
              <a:t>proceed to co-design </a:t>
            </a:r>
            <a:r>
              <a:rPr lang="en-US" dirty="0">
                <a:solidFill>
                  <a:srgbClr val="00B050"/>
                </a:solidFill>
              </a:rPr>
              <a:t>whole system</a:t>
            </a:r>
          </a:p>
          <a:p>
            <a:pPr marL="0" indent="0">
              <a:buNone/>
            </a:pPr>
            <a:endParaRPr lang="en-US" dirty="0"/>
          </a:p>
          <a:p>
            <a:pPr marL="0" indent="0">
              <a:buNone/>
            </a:pPr>
            <a:endParaRPr lang="en-US" dirty="0"/>
          </a:p>
        </p:txBody>
      </p:sp>
      <p:sp>
        <p:nvSpPr>
          <p:cNvPr id="2" name="Titolo 1">
            <a:extLst>
              <a:ext uri="{FF2B5EF4-FFF2-40B4-BE49-F238E27FC236}">
                <a16:creationId xmlns:a16="http://schemas.microsoft.com/office/drawing/2014/main" id="{7C2D7A7D-D119-AD76-7ED9-61848D428BC3}"/>
              </a:ext>
            </a:extLst>
          </p:cNvPr>
          <p:cNvSpPr txBox="1">
            <a:spLocks/>
          </p:cNvSpPr>
          <p:nvPr/>
        </p:nvSpPr>
        <p:spPr>
          <a:xfrm>
            <a:off x="571313" y="115909"/>
            <a:ext cx="59697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 / 2 </a:t>
            </a:r>
          </a:p>
        </p:txBody>
      </p:sp>
      <p:pic>
        <p:nvPicPr>
          <p:cNvPr id="6" name="Immagine 5">
            <a:extLst>
              <a:ext uri="{FF2B5EF4-FFF2-40B4-BE49-F238E27FC236}">
                <a16:creationId xmlns:a16="http://schemas.microsoft.com/office/drawing/2014/main" id="{CB513398-4A0C-0FF8-32E2-5E349C60DA47}"/>
              </a:ext>
            </a:extLst>
          </p:cNvPr>
          <p:cNvPicPr>
            <a:picLocks noChangeAspect="1"/>
          </p:cNvPicPr>
          <p:nvPr/>
        </p:nvPicPr>
        <p:blipFill>
          <a:blip r:embed="rId2"/>
          <a:stretch>
            <a:fillRect/>
          </a:stretch>
        </p:blipFill>
        <p:spPr>
          <a:xfrm>
            <a:off x="6760848" y="0"/>
            <a:ext cx="5431151" cy="4008120"/>
          </a:xfrm>
          <a:prstGeom prst="rect">
            <a:avLst/>
          </a:prstGeom>
        </p:spPr>
      </p:pic>
      <p:sp>
        <p:nvSpPr>
          <p:cNvPr id="8" name="CasellaDiTesto 7">
            <a:extLst>
              <a:ext uri="{FF2B5EF4-FFF2-40B4-BE49-F238E27FC236}">
                <a16:creationId xmlns:a16="http://schemas.microsoft.com/office/drawing/2014/main" id="{D51A22EE-6117-1DB7-DDF0-C50ACB416A27}"/>
              </a:ext>
            </a:extLst>
          </p:cNvPr>
          <p:cNvSpPr txBox="1"/>
          <p:nvPr/>
        </p:nvSpPr>
        <p:spPr>
          <a:xfrm>
            <a:off x="7132320" y="4328160"/>
            <a:ext cx="4480970" cy="646331"/>
          </a:xfrm>
          <a:prstGeom prst="rect">
            <a:avLst/>
          </a:prstGeom>
          <a:noFill/>
        </p:spPr>
        <p:txBody>
          <a:bodyPr wrap="none" rtlCol="0">
            <a:spAutoFit/>
          </a:bodyPr>
          <a:lstStyle/>
          <a:p>
            <a:r>
              <a:rPr lang="en-US" dirty="0"/>
              <a:t>E. Lupi et al., </a:t>
            </a:r>
            <a:r>
              <a:rPr lang="fr-FR" i="1" dirty="0" err="1"/>
              <a:t>Particles</a:t>
            </a:r>
            <a:r>
              <a:rPr lang="fr-FR" dirty="0"/>
              <a:t> </a:t>
            </a:r>
            <a:r>
              <a:rPr lang="fr-FR" b="1" dirty="0"/>
              <a:t>2025</a:t>
            </a:r>
            <a:r>
              <a:rPr lang="fr-FR" dirty="0"/>
              <a:t>, </a:t>
            </a:r>
            <a:r>
              <a:rPr lang="fr-FR" i="1" dirty="0"/>
              <a:t>8</a:t>
            </a:r>
            <a:r>
              <a:rPr lang="fr-FR" dirty="0"/>
              <a:t>(2), 52; </a:t>
            </a:r>
          </a:p>
          <a:p>
            <a:r>
              <a:rPr lang="fr-FR" b="1" dirty="0">
                <a:hlinkClick r:id="rId3"/>
              </a:rPr>
              <a:t>https://doi.org/10.3390/particles8020052</a:t>
            </a:r>
            <a:endParaRPr lang="en-US" dirty="0"/>
          </a:p>
        </p:txBody>
      </p:sp>
    </p:spTree>
    <p:extLst>
      <p:ext uri="{BB962C8B-B14F-4D97-AF65-F5344CB8AC3E}">
        <p14:creationId xmlns:p14="http://schemas.microsoft.com/office/powerpoint/2010/main" val="34826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15320-28F1-F63B-6965-E96923000B7C}"/>
              </a:ext>
            </a:extLst>
          </p:cNvPr>
          <p:cNvSpPr>
            <a:spLocks noGrp="1"/>
          </p:cNvSpPr>
          <p:nvPr>
            <p:ph type="title"/>
          </p:nvPr>
        </p:nvSpPr>
        <p:spPr>
          <a:xfrm>
            <a:off x="1009790" y="1262495"/>
            <a:ext cx="10885557" cy="946370"/>
          </a:xfrm>
        </p:spPr>
        <p:txBody>
          <a:bodyPr>
            <a:noAutofit/>
          </a:bodyPr>
          <a:lstStyle/>
          <a:p>
            <a:r>
              <a:rPr lang="en-US" sz="2400" dirty="0"/>
              <a:t>Example from publication: </a:t>
            </a:r>
            <a:br>
              <a:rPr lang="en-US" sz="2400" dirty="0"/>
            </a:br>
            <a:r>
              <a:rPr lang="en-US" sz="2400" dirty="0"/>
              <a:t>Regression E+ E centroid </a:t>
            </a:r>
            <a:r>
              <a:rPr lang="en-US" sz="2400" dirty="0" err="1"/>
              <a:t>x,y,z</a:t>
            </a:r>
            <a:r>
              <a:rPr lang="en-US" sz="2400" dirty="0"/>
              <a:t> – see also </a:t>
            </a:r>
            <a:r>
              <a:rPr lang="en-US" sz="2400" dirty="0">
                <a:solidFill>
                  <a:srgbClr val="00B0F0"/>
                </a:solidFill>
              </a:rPr>
              <a:t>poster by E. Lupi</a:t>
            </a:r>
          </a:p>
        </p:txBody>
      </p:sp>
      <p:pic>
        <p:nvPicPr>
          <p:cNvPr id="5" name="Immagine 4">
            <a:extLst>
              <a:ext uri="{FF2B5EF4-FFF2-40B4-BE49-F238E27FC236}">
                <a16:creationId xmlns:a16="http://schemas.microsoft.com/office/drawing/2014/main" id="{E125B56A-A0BD-FD58-7920-F1D3F74FA8CD}"/>
              </a:ext>
            </a:extLst>
          </p:cNvPr>
          <p:cNvPicPr>
            <a:picLocks noChangeAspect="1"/>
          </p:cNvPicPr>
          <p:nvPr/>
        </p:nvPicPr>
        <p:blipFill>
          <a:blip r:embed="rId2"/>
          <a:stretch>
            <a:fillRect/>
          </a:stretch>
        </p:blipFill>
        <p:spPr>
          <a:xfrm>
            <a:off x="0" y="2208865"/>
            <a:ext cx="5739433" cy="4649135"/>
          </a:xfrm>
          <a:prstGeom prst="rect">
            <a:avLst/>
          </a:prstGeom>
        </p:spPr>
      </p:pic>
      <p:pic>
        <p:nvPicPr>
          <p:cNvPr id="7" name="Immagine 6">
            <a:extLst>
              <a:ext uri="{FF2B5EF4-FFF2-40B4-BE49-F238E27FC236}">
                <a16:creationId xmlns:a16="http://schemas.microsoft.com/office/drawing/2014/main" id="{15E486B2-5A5C-1416-692A-4E2DAEA3D91C}"/>
              </a:ext>
            </a:extLst>
          </p:cNvPr>
          <p:cNvPicPr>
            <a:picLocks noChangeAspect="1"/>
          </p:cNvPicPr>
          <p:nvPr/>
        </p:nvPicPr>
        <p:blipFill>
          <a:blip r:embed="rId3"/>
          <a:stretch>
            <a:fillRect/>
          </a:stretch>
        </p:blipFill>
        <p:spPr>
          <a:xfrm>
            <a:off x="5966882" y="2427426"/>
            <a:ext cx="6101431" cy="4134609"/>
          </a:xfrm>
          <a:prstGeom prst="rect">
            <a:avLst/>
          </a:prstGeom>
        </p:spPr>
      </p:pic>
      <p:sp>
        <p:nvSpPr>
          <p:cNvPr id="3" name="Titolo 1">
            <a:extLst>
              <a:ext uri="{FF2B5EF4-FFF2-40B4-BE49-F238E27FC236}">
                <a16:creationId xmlns:a16="http://schemas.microsoft.com/office/drawing/2014/main" id="{8C22989D-362E-36D6-D26B-ACC4BA2295F7}"/>
              </a:ext>
            </a:extLst>
          </p:cNvPr>
          <p:cNvSpPr txBox="1">
            <a:spLocks/>
          </p:cNvSpPr>
          <p:nvPr/>
        </p:nvSpPr>
        <p:spPr>
          <a:xfrm>
            <a:off x="571313" y="115909"/>
            <a:ext cx="59697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 / 2 </a:t>
            </a:r>
          </a:p>
        </p:txBody>
      </p:sp>
    </p:spTree>
    <p:extLst>
      <p:ext uri="{BB962C8B-B14F-4D97-AF65-F5344CB8AC3E}">
        <p14:creationId xmlns:p14="http://schemas.microsoft.com/office/powerpoint/2010/main" val="1128718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A1D7F6-8D32-D6CF-8477-E7CF12C7D984}"/>
              </a:ext>
            </a:extLst>
          </p:cNvPr>
          <p:cNvSpPr>
            <a:spLocks noGrp="1"/>
          </p:cNvSpPr>
          <p:nvPr>
            <p:ph type="title"/>
          </p:nvPr>
        </p:nvSpPr>
        <p:spPr>
          <a:xfrm>
            <a:off x="392351" y="144188"/>
            <a:ext cx="4779089" cy="2629491"/>
          </a:xfrm>
        </p:spPr>
        <p:txBody>
          <a:bodyPr>
            <a:noAutofit/>
          </a:bodyPr>
          <a:lstStyle/>
          <a:p>
            <a:r>
              <a:rPr lang="en-US" sz="4000" b="1" dirty="0">
                <a:solidFill>
                  <a:schemeClr val="accent2"/>
                </a:solidFill>
              </a:rPr>
              <a:t>Neuromorphic computing calorimeter readout with </a:t>
            </a:r>
            <a:r>
              <a:rPr lang="en-US" sz="4000" b="1" dirty="0" err="1">
                <a:solidFill>
                  <a:schemeClr val="accent2"/>
                </a:solidFill>
              </a:rPr>
              <a:t>nanophotonics</a:t>
            </a:r>
            <a:endParaRPr lang="en-US" sz="4000" b="1" dirty="0">
              <a:solidFill>
                <a:schemeClr val="accent2"/>
              </a:solidFill>
            </a:endParaRPr>
          </a:p>
        </p:txBody>
      </p:sp>
      <p:sp>
        <p:nvSpPr>
          <p:cNvPr id="3" name="Segnaposto contenuto 2">
            <a:extLst>
              <a:ext uri="{FF2B5EF4-FFF2-40B4-BE49-F238E27FC236}">
                <a16:creationId xmlns:a16="http://schemas.microsoft.com/office/drawing/2014/main" id="{5848D4FB-2986-CBB9-2143-695916D5A98B}"/>
              </a:ext>
            </a:extLst>
          </p:cNvPr>
          <p:cNvSpPr>
            <a:spLocks noGrp="1"/>
          </p:cNvSpPr>
          <p:nvPr>
            <p:ph idx="1"/>
          </p:nvPr>
        </p:nvSpPr>
        <p:spPr>
          <a:xfrm>
            <a:off x="6240788" y="4141857"/>
            <a:ext cx="5402226" cy="2617056"/>
          </a:xfrm>
        </p:spPr>
        <p:txBody>
          <a:bodyPr>
            <a:normAutofit/>
          </a:bodyPr>
          <a:lstStyle/>
          <a:p>
            <a:pPr marL="0" indent="0">
              <a:buNone/>
            </a:pPr>
            <a:r>
              <a:rPr lang="en-US" sz="2000" dirty="0"/>
              <a:t>An idea for future development: </a:t>
            </a:r>
          </a:p>
          <a:p>
            <a:pPr marL="0" indent="0">
              <a:buNone/>
            </a:pPr>
            <a:r>
              <a:rPr lang="en-US" sz="2000" dirty="0"/>
              <a:t>Using scintillating fibers coupled to nanowires, and a generative model to learn 3D geometry of NC system made of </a:t>
            </a:r>
            <a:r>
              <a:rPr lang="en-US" sz="2000" dirty="0">
                <a:solidFill>
                  <a:srgbClr val="00B0F0"/>
                </a:solidFill>
              </a:rPr>
              <a:t>light-emitting nanowire “neurons” </a:t>
            </a:r>
            <a:r>
              <a:rPr lang="en-US" sz="2000" dirty="0"/>
              <a:t>in a photonic network, we can produce ultrafast, low-throughput dimensionality reduction of calorimeter signals</a:t>
            </a:r>
          </a:p>
          <a:p>
            <a:pPr marL="0" indent="0">
              <a:buNone/>
            </a:pPr>
            <a:r>
              <a:rPr lang="en-US" sz="2000" dirty="0">
                <a:solidFill>
                  <a:srgbClr val="FFC000"/>
                </a:solidFill>
              </a:rPr>
              <a:t>Subject of Pathfinder proposal</a:t>
            </a:r>
            <a:r>
              <a:rPr lang="en-US" sz="2000" dirty="0"/>
              <a:t>, in evaluation</a:t>
            </a:r>
          </a:p>
        </p:txBody>
      </p:sp>
      <p:pic>
        <p:nvPicPr>
          <p:cNvPr id="5" name="Immagine 4">
            <a:extLst>
              <a:ext uri="{FF2B5EF4-FFF2-40B4-BE49-F238E27FC236}">
                <a16:creationId xmlns:a16="http://schemas.microsoft.com/office/drawing/2014/main" id="{06938D35-B276-0663-FDED-0FABDDB6D0ED}"/>
              </a:ext>
            </a:extLst>
          </p:cNvPr>
          <p:cNvPicPr>
            <a:picLocks noChangeAspect="1"/>
          </p:cNvPicPr>
          <p:nvPr/>
        </p:nvPicPr>
        <p:blipFill>
          <a:blip r:embed="rId2"/>
          <a:stretch>
            <a:fillRect/>
          </a:stretch>
        </p:blipFill>
        <p:spPr>
          <a:xfrm>
            <a:off x="5418317" y="99087"/>
            <a:ext cx="6680917" cy="3248633"/>
          </a:xfrm>
          <a:prstGeom prst="rect">
            <a:avLst/>
          </a:prstGeom>
        </p:spPr>
      </p:pic>
      <p:pic>
        <p:nvPicPr>
          <p:cNvPr id="7" name="Immagine 6">
            <a:extLst>
              <a:ext uri="{FF2B5EF4-FFF2-40B4-BE49-F238E27FC236}">
                <a16:creationId xmlns:a16="http://schemas.microsoft.com/office/drawing/2014/main" id="{17DCC0FA-F961-249B-09BB-D53BA9FE0690}"/>
              </a:ext>
            </a:extLst>
          </p:cNvPr>
          <p:cNvPicPr>
            <a:picLocks noChangeAspect="1"/>
          </p:cNvPicPr>
          <p:nvPr/>
        </p:nvPicPr>
        <p:blipFill>
          <a:blip r:embed="rId3"/>
          <a:stretch>
            <a:fillRect/>
          </a:stretch>
        </p:blipFill>
        <p:spPr>
          <a:xfrm>
            <a:off x="238784" y="3695364"/>
            <a:ext cx="5402226" cy="3162635"/>
          </a:xfrm>
          <a:prstGeom prst="rect">
            <a:avLst/>
          </a:prstGeom>
        </p:spPr>
      </p:pic>
    </p:spTree>
    <p:extLst>
      <p:ext uri="{BB962C8B-B14F-4D97-AF65-F5344CB8AC3E}">
        <p14:creationId xmlns:p14="http://schemas.microsoft.com/office/powerpoint/2010/main" val="299045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A87219-6429-5235-8272-BD079349D399}"/>
              </a:ext>
            </a:extLst>
          </p:cNvPr>
          <p:cNvSpPr>
            <a:spLocks noGrp="1"/>
          </p:cNvSpPr>
          <p:nvPr>
            <p:ph idx="1"/>
          </p:nvPr>
        </p:nvSpPr>
        <p:spPr>
          <a:xfrm>
            <a:off x="219764" y="1808017"/>
            <a:ext cx="6110357" cy="4743451"/>
          </a:xfrm>
        </p:spPr>
        <p:txBody>
          <a:bodyPr>
            <a:normAutofit fontScale="47500" lnSpcReduction="20000"/>
          </a:bodyPr>
          <a:lstStyle/>
          <a:p>
            <a:pPr marL="0" indent="0">
              <a:buNone/>
            </a:pPr>
            <a:r>
              <a:rPr lang="en-US" sz="4000" b="1" dirty="0"/>
              <a:t>A lot can be explored in hybridization of tracking and calorimetry</a:t>
            </a:r>
            <a:r>
              <a:rPr lang="en-US" sz="4000" dirty="0"/>
              <a:t>. Why density 0 </a:t>
            </a:r>
            <a:r>
              <a:rPr lang="en-US" sz="4000" dirty="0">
                <a:sym typeface="Wingdings" panose="05000000000000000000" pitchFamily="2" charset="2"/>
              </a:rPr>
              <a:t> density 1? There must be a better solution. </a:t>
            </a:r>
          </a:p>
          <a:p>
            <a:pPr marL="0" indent="0">
              <a:buNone/>
            </a:pPr>
            <a:r>
              <a:rPr lang="en-US" sz="4000" dirty="0">
                <a:sym typeface="Wingdings" panose="05000000000000000000" pitchFamily="2" charset="2"/>
              </a:rPr>
              <a:t>We have started to prepare software that will explore these possibilities (AIDO) – an end-to-end pipeline that generates new G4 data at every epoch, and approximates with a diffusion model the full data chain. Best example of co-design in place so far.</a:t>
            </a:r>
          </a:p>
          <a:p>
            <a:pPr>
              <a:buFont typeface="Wingdings" panose="05000000000000000000" pitchFamily="2" charset="2"/>
              <a:buChar char="à"/>
            </a:pPr>
            <a:r>
              <a:rPr lang="en-US" sz="4000" dirty="0">
                <a:sym typeface="Wingdings" panose="05000000000000000000" pitchFamily="2" charset="2"/>
              </a:rPr>
              <a:t>Proof of principle paper published in MDPI. </a:t>
            </a:r>
          </a:p>
          <a:p>
            <a:pPr>
              <a:buFont typeface="Wingdings" panose="05000000000000000000" pitchFamily="2" charset="2"/>
              <a:buChar char="à"/>
            </a:pPr>
            <a:endParaRPr lang="en-US" sz="4000" dirty="0">
              <a:sym typeface="Wingdings" panose="05000000000000000000" pitchFamily="2" charset="2"/>
            </a:endParaRPr>
          </a:p>
          <a:p>
            <a:pPr marL="0" indent="0">
              <a:buNone/>
            </a:pPr>
            <a:r>
              <a:rPr lang="en-US" sz="4000" dirty="0">
                <a:sym typeface="Wingdings" panose="05000000000000000000" pitchFamily="2" charset="2"/>
              </a:rPr>
              <a:t>Lots of possible questions to ask to the software &amp; new papers to produce</a:t>
            </a:r>
          </a:p>
          <a:p>
            <a:pPr>
              <a:buFont typeface="Wingdings" panose="05000000000000000000" pitchFamily="2" charset="2"/>
              <a:buChar char="à"/>
            </a:pPr>
            <a:r>
              <a:rPr lang="en-US" sz="4000" dirty="0">
                <a:sym typeface="Wingdings" panose="05000000000000000000" pitchFamily="2" charset="2"/>
              </a:rPr>
              <a:t>Currently involved: seniors + 3MS + 1BA</a:t>
            </a:r>
          </a:p>
          <a:p>
            <a:pPr>
              <a:buFont typeface="Wingdings" panose="05000000000000000000" pitchFamily="2" charset="2"/>
              <a:buChar char="à"/>
            </a:pPr>
            <a:r>
              <a:rPr lang="en-US" sz="4000" dirty="0">
                <a:sym typeface="Wingdings" panose="05000000000000000000" pitchFamily="2" charset="2"/>
              </a:rPr>
              <a:t>Profile sought: TBD – </a:t>
            </a:r>
            <a:r>
              <a:rPr lang="en-US" sz="4000" dirty="0">
                <a:solidFill>
                  <a:srgbClr val="00B0F0"/>
                </a:solidFill>
                <a:sym typeface="Wingdings" panose="05000000000000000000" pitchFamily="2" charset="2"/>
              </a:rPr>
              <a:t>happy to enlarge group</a:t>
            </a:r>
          </a:p>
          <a:p>
            <a:pPr>
              <a:buFont typeface="Wingdings" panose="05000000000000000000" pitchFamily="2" charset="2"/>
              <a:buChar char="à"/>
            </a:pPr>
            <a:r>
              <a:rPr lang="en-US" sz="4000" dirty="0">
                <a:sym typeface="Wingdings" panose="05000000000000000000" pitchFamily="2" charset="2"/>
              </a:rPr>
              <a:t>Possible topics: </a:t>
            </a:r>
            <a:r>
              <a:rPr lang="en-US" sz="4000" dirty="0">
                <a:solidFill>
                  <a:srgbClr val="00B050"/>
                </a:solidFill>
                <a:sym typeface="Wingdings" panose="05000000000000000000" pitchFamily="2" charset="2"/>
              </a:rPr>
              <a:t>extension to handle tracking layers, study of different loss functions; </a:t>
            </a:r>
            <a:r>
              <a:rPr lang="en-US" sz="4000" dirty="0">
                <a:sym typeface="Wingdings" panose="05000000000000000000" pitchFamily="2" charset="2"/>
              </a:rPr>
              <a:t>coupling to different software reconstructions</a:t>
            </a:r>
            <a:r>
              <a:rPr lang="en-US" sz="4000" dirty="0">
                <a:solidFill>
                  <a:srgbClr val="00B050"/>
                </a:solidFill>
                <a:sym typeface="Wingdings" panose="05000000000000000000" pitchFamily="2" charset="2"/>
              </a:rPr>
              <a:t> </a:t>
            </a:r>
            <a:r>
              <a:rPr lang="en-US" sz="4000" dirty="0">
                <a:solidFill>
                  <a:srgbClr val="FFC000"/>
                </a:solidFill>
                <a:sym typeface="Wingdings" panose="05000000000000000000" pitchFamily="2" charset="2"/>
              </a:rPr>
              <a:t>and co-design</a:t>
            </a:r>
          </a:p>
        </p:txBody>
      </p:sp>
      <p:sp>
        <p:nvSpPr>
          <p:cNvPr id="2" name="Titolo 1">
            <a:extLst>
              <a:ext uri="{FF2B5EF4-FFF2-40B4-BE49-F238E27FC236}">
                <a16:creationId xmlns:a16="http://schemas.microsoft.com/office/drawing/2014/main" id="{93F74E9F-2786-C381-19DB-77C1876D70A0}"/>
              </a:ext>
            </a:extLst>
          </p:cNvPr>
          <p:cNvSpPr txBox="1">
            <a:spLocks/>
          </p:cNvSpPr>
          <p:nvPr/>
        </p:nvSpPr>
        <p:spPr>
          <a:xfrm>
            <a:off x="571313" y="115909"/>
            <a:ext cx="59697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 / 3 </a:t>
            </a:r>
          </a:p>
        </p:txBody>
      </p:sp>
      <p:pic>
        <p:nvPicPr>
          <p:cNvPr id="6" name="Immagine 5">
            <a:extLst>
              <a:ext uri="{FF2B5EF4-FFF2-40B4-BE49-F238E27FC236}">
                <a16:creationId xmlns:a16="http://schemas.microsoft.com/office/drawing/2014/main" id="{D653DC7B-DEE1-1112-A7FC-1139093BA0D2}"/>
              </a:ext>
            </a:extLst>
          </p:cNvPr>
          <p:cNvPicPr>
            <a:picLocks noChangeAspect="1"/>
          </p:cNvPicPr>
          <p:nvPr/>
        </p:nvPicPr>
        <p:blipFill>
          <a:blip r:embed="rId2"/>
          <a:stretch>
            <a:fillRect/>
          </a:stretch>
        </p:blipFill>
        <p:spPr>
          <a:xfrm>
            <a:off x="6431280" y="1"/>
            <a:ext cx="5760720" cy="4171734"/>
          </a:xfrm>
          <a:prstGeom prst="rect">
            <a:avLst/>
          </a:prstGeom>
        </p:spPr>
      </p:pic>
      <p:sp>
        <p:nvSpPr>
          <p:cNvPr id="8" name="CasellaDiTesto 7">
            <a:extLst>
              <a:ext uri="{FF2B5EF4-FFF2-40B4-BE49-F238E27FC236}">
                <a16:creationId xmlns:a16="http://schemas.microsoft.com/office/drawing/2014/main" id="{1EACFEBB-E2D1-AA9B-70D9-CF10DCC1917B}"/>
              </a:ext>
            </a:extLst>
          </p:cNvPr>
          <p:cNvSpPr txBox="1"/>
          <p:nvPr/>
        </p:nvSpPr>
        <p:spPr>
          <a:xfrm>
            <a:off x="6578600" y="4566920"/>
            <a:ext cx="4480970" cy="646331"/>
          </a:xfrm>
          <a:prstGeom prst="rect">
            <a:avLst/>
          </a:prstGeom>
          <a:noFill/>
        </p:spPr>
        <p:txBody>
          <a:bodyPr wrap="none" rtlCol="0">
            <a:spAutoFit/>
          </a:bodyPr>
          <a:lstStyle/>
          <a:p>
            <a:r>
              <a:rPr lang="en-US" dirty="0"/>
              <a:t>K. Schmidt et al., </a:t>
            </a:r>
            <a:r>
              <a:rPr lang="fr-FR" i="1" dirty="0" err="1"/>
              <a:t>Particles</a:t>
            </a:r>
            <a:r>
              <a:rPr lang="fr-FR" dirty="0"/>
              <a:t> </a:t>
            </a:r>
            <a:r>
              <a:rPr lang="fr-FR" b="1" dirty="0"/>
              <a:t>2025</a:t>
            </a:r>
            <a:r>
              <a:rPr lang="fr-FR" dirty="0"/>
              <a:t>, </a:t>
            </a:r>
            <a:r>
              <a:rPr lang="fr-FR" i="1" dirty="0"/>
              <a:t>8</a:t>
            </a:r>
            <a:r>
              <a:rPr lang="fr-FR" dirty="0"/>
              <a:t>(2), 47; </a:t>
            </a:r>
          </a:p>
          <a:p>
            <a:r>
              <a:rPr lang="fr-FR" b="1" dirty="0">
                <a:hlinkClick r:id="rId3"/>
              </a:rPr>
              <a:t>https://doi.org/10.3390/particles8020047</a:t>
            </a:r>
            <a:endParaRPr lang="en-US" dirty="0"/>
          </a:p>
        </p:txBody>
      </p:sp>
    </p:spTree>
    <p:extLst>
      <p:ext uri="{BB962C8B-B14F-4D97-AF65-F5344CB8AC3E}">
        <p14:creationId xmlns:p14="http://schemas.microsoft.com/office/powerpoint/2010/main" val="1788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B07876-7059-5CB1-9422-28320D81A91A}"/>
              </a:ext>
            </a:extLst>
          </p:cNvPr>
          <p:cNvSpPr>
            <a:spLocks noGrp="1"/>
          </p:cNvSpPr>
          <p:nvPr>
            <p:ph type="title"/>
          </p:nvPr>
        </p:nvSpPr>
        <p:spPr>
          <a:xfrm>
            <a:off x="571312" y="2424308"/>
            <a:ext cx="3248847" cy="3191979"/>
          </a:xfrm>
        </p:spPr>
        <p:txBody>
          <a:bodyPr>
            <a:noAutofit/>
          </a:bodyPr>
          <a:lstStyle/>
          <a:p>
            <a:r>
              <a:rPr lang="en-US" sz="2800" dirty="0"/>
              <a:t>Money plot from paper:</a:t>
            </a:r>
            <a:br>
              <a:rPr lang="en-US" sz="2800" dirty="0"/>
            </a:br>
            <a:r>
              <a:rPr lang="en-US" sz="2800" dirty="0"/>
              <a:t>evolution of sampling calorimeter during learning</a:t>
            </a:r>
          </a:p>
        </p:txBody>
      </p:sp>
      <p:pic>
        <p:nvPicPr>
          <p:cNvPr id="5" name="Immagine 4">
            <a:extLst>
              <a:ext uri="{FF2B5EF4-FFF2-40B4-BE49-F238E27FC236}">
                <a16:creationId xmlns:a16="http://schemas.microsoft.com/office/drawing/2014/main" id="{A4C173C6-7F21-18CA-142A-52D8C2104D63}"/>
              </a:ext>
            </a:extLst>
          </p:cNvPr>
          <p:cNvPicPr>
            <a:picLocks noChangeAspect="1"/>
          </p:cNvPicPr>
          <p:nvPr/>
        </p:nvPicPr>
        <p:blipFill>
          <a:blip r:embed="rId2"/>
          <a:stretch>
            <a:fillRect/>
          </a:stretch>
        </p:blipFill>
        <p:spPr>
          <a:xfrm>
            <a:off x="4127009" y="1687139"/>
            <a:ext cx="7927676" cy="5054952"/>
          </a:xfrm>
          <a:prstGeom prst="rect">
            <a:avLst/>
          </a:prstGeom>
        </p:spPr>
      </p:pic>
      <p:sp>
        <p:nvSpPr>
          <p:cNvPr id="3" name="Titolo 1">
            <a:extLst>
              <a:ext uri="{FF2B5EF4-FFF2-40B4-BE49-F238E27FC236}">
                <a16:creationId xmlns:a16="http://schemas.microsoft.com/office/drawing/2014/main" id="{34F779B4-3B21-55A1-FF59-07017B14F3AB}"/>
              </a:ext>
            </a:extLst>
          </p:cNvPr>
          <p:cNvSpPr txBox="1">
            <a:spLocks/>
          </p:cNvSpPr>
          <p:nvPr/>
        </p:nvSpPr>
        <p:spPr>
          <a:xfrm>
            <a:off x="571313" y="115909"/>
            <a:ext cx="59697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Calorimetry studies / 3 </a:t>
            </a:r>
          </a:p>
        </p:txBody>
      </p:sp>
    </p:spTree>
    <p:extLst>
      <p:ext uri="{BB962C8B-B14F-4D97-AF65-F5344CB8AC3E}">
        <p14:creationId xmlns:p14="http://schemas.microsoft.com/office/powerpoint/2010/main" val="2648377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2E737B-8A2F-0311-C882-0B59226777E7}"/>
              </a:ext>
            </a:extLst>
          </p:cNvPr>
          <p:cNvSpPr>
            <a:spLocks noGrp="1"/>
          </p:cNvSpPr>
          <p:nvPr>
            <p:ph idx="1"/>
          </p:nvPr>
        </p:nvSpPr>
        <p:spPr>
          <a:xfrm>
            <a:off x="393699" y="2182092"/>
            <a:ext cx="7307277" cy="4675908"/>
          </a:xfrm>
        </p:spPr>
        <p:txBody>
          <a:bodyPr>
            <a:normAutofit fontScale="62500" lnSpcReduction="20000"/>
          </a:bodyPr>
          <a:lstStyle/>
          <a:p>
            <a:pPr marL="0" indent="0">
              <a:buNone/>
            </a:pPr>
            <a:r>
              <a:rPr lang="en-US" dirty="0"/>
              <a:t>Muon scattering tomography could be excellent co-design benchmark: setup simple to define, clear task, customizable benchmarks</a:t>
            </a:r>
          </a:p>
          <a:p>
            <a:pPr marL="0" indent="0">
              <a:buNone/>
            </a:pPr>
            <a:r>
              <a:rPr lang="en-US" dirty="0"/>
              <a:t>An </a:t>
            </a:r>
            <a:r>
              <a:rPr lang="en-US" dirty="0">
                <a:solidFill>
                  <a:srgbClr val="FFC000"/>
                </a:solidFill>
              </a:rPr>
              <a:t>end-to-end pipeline for optimization of detector geometries </a:t>
            </a:r>
            <a:r>
              <a:rPr lang="en-US" dirty="0"/>
              <a:t>and components has been developed by INFN+UCL+UOV (main developer G. Strong)</a:t>
            </a:r>
          </a:p>
          <a:p>
            <a:pPr marL="0" indent="0">
              <a:buNone/>
            </a:pPr>
            <a:r>
              <a:rPr lang="en-US" dirty="0">
                <a:sym typeface="Wingdings" panose="05000000000000000000" pitchFamily="2" charset="2"/>
              </a:rPr>
              <a:t> </a:t>
            </a:r>
            <a:r>
              <a:rPr lang="en-US" dirty="0" err="1"/>
              <a:t>PyTorch</a:t>
            </a:r>
            <a:r>
              <a:rPr lang="en-US" dirty="0"/>
              <a:t> software available at </a:t>
            </a:r>
            <a:r>
              <a:rPr lang="en-US" dirty="0">
                <a:hlinkClick r:id="rId2"/>
              </a:rPr>
              <a:t>https://github.com/GilesStrong/tomopt</a:t>
            </a:r>
            <a:r>
              <a:rPr lang="en-US" dirty="0"/>
              <a:t> </a:t>
            </a:r>
          </a:p>
          <a:p>
            <a:pPr marL="0" indent="0">
              <a:buNone/>
            </a:pPr>
            <a:endParaRPr lang="en-US" dirty="0"/>
          </a:p>
          <a:p>
            <a:pPr marL="0" indent="0">
              <a:buNone/>
            </a:pPr>
            <a:r>
              <a:rPr lang="en-US" dirty="0"/>
              <a:t>The software works, but can be extended in many ways.</a:t>
            </a:r>
          </a:p>
          <a:p>
            <a:pPr marL="0" indent="0">
              <a:buNone/>
            </a:pPr>
            <a:r>
              <a:rPr lang="en-US" dirty="0" err="1"/>
              <a:t>TomOpt</a:t>
            </a:r>
            <a:r>
              <a:rPr lang="en-US" dirty="0"/>
              <a:t> could be basis for co-design, by extending it to handle different inference techniques in pipeline</a:t>
            </a:r>
          </a:p>
          <a:p>
            <a:pPr marL="0" indent="0">
              <a:buNone/>
            </a:pPr>
            <a:r>
              <a:rPr lang="en-US" dirty="0">
                <a:sym typeface="Wingdings" panose="05000000000000000000" pitchFamily="2" charset="2"/>
              </a:rPr>
              <a:t> Current effort: seniors + 2 PhD + others</a:t>
            </a:r>
          </a:p>
          <a:p>
            <a:pPr>
              <a:buFont typeface="Wingdings" panose="05000000000000000000" pitchFamily="2" charset="2"/>
              <a:buChar char="à"/>
            </a:pPr>
            <a:r>
              <a:rPr lang="en-US" dirty="0">
                <a:solidFill>
                  <a:srgbClr val="00B0F0"/>
                </a:solidFill>
                <a:sym typeface="Wingdings" panose="05000000000000000000" pitchFamily="2" charset="2"/>
              </a:rPr>
              <a:t>Happy to accept new contributors</a:t>
            </a:r>
          </a:p>
          <a:p>
            <a:pPr>
              <a:buFont typeface="Wingdings" panose="05000000000000000000" pitchFamily="2" charset="2"/>
              <a:buChar char="à"/>
            </a:pPr>
            <a:r>
              <a:rPr lang="en-US" dirty="0">
                <a:sym typeface="Wingdings" panose="05000000000000000000" pitchFamily="2" charset="2"/>
              </a:rPr>
              <a:t>Probably lowest-hanging fruit for a proof of co-design:</a:t>
            </a:r>
          </a:p>
          <a:p>
            <a:pPr lvl="1">
              <a:buFontTx/>
              <a:buChar char="-"/>
            </a:pPr>
            <a:r>
              <a:rPr lang="en-US" dirty="0">
                <a:solidFill>
                  <a:srgbClr val="00B0F0"/>
                </a:solidFill>
                <a:sym typeface="Wingdings" panose="05000000000000000000" pitchFamily="2" charset="2"/>
              </a:rPr>
              <a:t>Establish baseline result from human-conceivable design</a:t>
            </a:r>
          </a:p>
          <a:p>
            <a:pPr lvl="1">
              <a:buFontTx/>
              <a:buChar char="-"/>
            </a:pPr>
            <a:r>
              <a:rPr lang="en-US" dirty="0">
                <a:solidFill>
                  <a:srgbClr val="00B0F0"/>
                </a:solidFill>
                <a:sym typeface="Wingdings" panose="05000000000000000000" pitchFamily="2" charset="2"/>
              </a:rPr>
              <a:t>Show improvement from hardware optimization</a:t>
            </a:r>
          </a:p>
          <a:p>
            <a:pPr lvl="1">
              <a:buFontTx/>
              <a:buChar char="-"/>
            </a:pPr>
            <a:r>
              <a:rPr lang="en-US" dirty="0">
                <a:solidFill>
                  <a:srgbClr val="00B0F0"/>
                </a:solidFill>
                <a:sym typeface="Wingdings" panose="05000000000000000000" pitchFamily="2" charset="2"/>
              </a:rPr>
              <a:t>Show improvement by software optimization on top of that</a:t>
            </a:r>
          </a:p>
          <a:p>
            <a:pPr lvl="1">
              <a:buFontTx/>
              <a:buChar char="-"/>
            </a:pPr>
            <a:r>
              <a:rPr lang="en-US" dirty="0">
                <a:solidFill>
                  <a:srgbClr val="FFC000"/>
                </a:solidFill>
                <a:sym typeface="Wingdings" panose="05000000000000000000" pitchFamily="2" charset="2"/>
              </a:rPr>
              <a:t>Show result achievable from combined optimization</a:t>
            </a:r>
          </a:p>
          <a:p>
            <a:pPr marL="0" indent="0">
              <a:buNone/>
            </a:pPr>
            <a:endParaRPr lang="en-US" dirty="0">
              <a:solidFill>
                <a:srgbClr val="FFC000"/>
              </a:solidFill>
            </a:endParaRPr>
          </a:p>
          <a:p>
            <a:pPr>
              <a:buFontTx/>
              <a:buChar char="-"/>
            </a:pPr>
            <a:endParaRPr lang="en-US" dirty="0"/>
          </a:p>
        </p:txBody>
      </p:sp>
      <p:pic>
        <p:nvPicPr>
          <p:cNvPr id="7" name="Immagine 6">
            <a:extLst>
              <a:ext uri="{FF2B5EF4-FFF2-40B4-BE49-F238E27FC236}">
                <a16:creationId xmlns:a16="http://schemas.microsoft.com/office/drawing/2014/main" id="{58C150EF-D973-555D-A9F5-B078B5006694}"/>
              </a:ext>
            </a:extLst>
          </p:cNvPr>
          <p:cNvPicPr>
            <a:picLocks noChangeAspect="1"/>
          </p:cNvPicPr>
          <p:nvPr/>
        </p:nvPicPr>
        <p:blipFill>
          <a:blip r:embed="rId3"/>
          <a:stretch>
            <a:fillRect/>
          </a:stretch>
        </p:blipFill>
        <p:spPr>
          <a:xfrm>
            <a:off x="7943844" y="122093"/>
            <a:ext cx="4124732" cy="6136467"/>
          </a:xfrm>
          <a:prstGeom prst="rect">
            <a:avLst/>
          </a:prstGeom>
        </p:spPr>
      </p:pic>
      <p:sp>
        <p:nvSpPr>
          <p:cNvPr id="4" name="CasellaDiTesto 3">
            <a:extLst>
              <a:ext uri="{FF2B5EF4-FFF2-40B4-BE49-F238E27FC236}">
                <a16:creationId xmlns:a16="http://schemas.microsoft.com/office/drawing/2014/main" id="{95B63620-65D7-EA53-5C49-7155A126A15C}"/>
              </a:ext>
            </a:extLst>
          </p:cNvPr>
          <p:cNvSpPr txBox="1"/>
          <p:nvPr/>
        </p:nvSpPr>
        <p:spPr>
          <a:xfrm>
            <a:off x="6962672" y="6258560"/>
            <a:ext cx="5348772" cy="646331"/>
          </a:xfrm>
          <a:prstGeom prst="rect">
            <a:avLst/>
          </a:prstGeom>
          <a:noFill/>
        </p:spPr>
        <p:txBody>
          <a:bodyPr wrap="none" rtlCol="0">
            <a:spAutoFit/>
          </a:bodyPr>
          <a:lstStyle/>
          <a:p>
            <a:r>
              <a:rPr lang="en-US" dirty="0"/>
              <a:t>G. Strong </a:t>
            </a:r>
            <a:r>
              <a:rPr lang="en-US" i="1" dirty="0"/>
              <a:t>et al</a:t>
            </a:r>
            <a:r>
              <a:rPr lang="en-US" dirty="0"/>
              <a:t> 2024 </a:t>
            </a:r>
            <a:r>
              <a:rPr lang="en-US" i="1" dirty="0"/>
              <a:t>Mach. Learn.: Sci. Technol.</a:t>
            </a:r>
            <a:r>
              <a:rPr lang="en-US" dirty="0"/>
              <a:t> </a:t>
            </a:r>
            <a:r>
              <a:rPr lang="en-US" b="1" dirty="0"/>
              <a:t>5,</a:t>
            </a:r>
            <a:r>
              <a:rPr lang="en-US" dirty="0"/>
              <a:t> </a:t>
            </a:r>
          </a:p>
          <a:p>
            <a:r>
              <a:rPr lang="en-US" dirty="0"/>
              <a:t>035002</a:t>
            </a:r>
            <a:r>
              <a:rPr lang="en-US" b="1" dirty="0"/>
              <a:t>,</a:t>
            </a:r>
            <a:r>
              <a:rPr lang="en-US" dirty="0"/>
              <a:t> </a:t>
            </a:r>
            <a:r>
              <a:rPr lang="en-US" dirty="0">
                <a:hlinkClick r:id="rId4"/>
              </a:rPr>
              <a:t>https://doi.org/10.1088/2632-2153/ad52e7</a:t>
            </a:r>
            <a:endParaRPr lang="en-US" dirty="0"/>
          </a:p>
        </p:txBody>
      </p:sp>
      <p:sp>
        <p:nvSpPr>
          <p:cNvPr id="6" name="Titolo 1">
            <a:extLst>
              <a:ext uri="{FF2B5EF4-FFF2-40B4-BE49-F238E27FC236}">
                <a16:creationId xmlns:a16="http://schemas.microsoft.com/office/drawing/2014/main" id="{6B972750-F099-3AE4-E27A-5BF5BDB4E3BA}"/>
              </a:ext>
            </a:extLst>
          </p:cNvPr>
          <p:cNvSpPr txBox="1">
            <a:spLocks/>
          </p:cNvSpPr>
          <p:nvPr/>
        </p:nvSpPr>
        <p:spPr>
          <a:xfrm>
            <a:off x="247372" y="107190"/>
            <a:ext cx="1156528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Muon tomography detector </a:t>
            </a:r>
          </a:p>
          <a:p>
            <a:r>
              <a:rPr lang="en-US" b="1" dirty="0">
                <a:solidFill>
                  <a:schemeClr val="accent2"/>
                </a:solidFill>
              </a:rPr>
              <a:t>optimization: </a:t>
            </a:r>
            <a:r>
              <a:rPr lang="en-US" b="1" dirty="0" err="1">
                <a:solidFill>
                  <a:schemeClr val="accent2"/>
                </a:solidFill>
              </a:rPr>
              <a:t>TomOpt</a:t>
            </a:r>
            <a:endParaRPr lang="en-US" b="1" dirty="0">
              <a:solidFill>
                <a:schemeClr val="accent2"/>
              </a:solidFill>
            </a:endParaRPr>
          </a:p>
        </p:txBody>
      </p:sp>
    </p:spTree>
    <p:extLst>
      <p:ext uri="{BB962C8B-B14F-4D97-AF65-F5344CB8AC3E}">
        <p14:creationId xmlns:p14="http://schemas.microsoft.com/office/powerpoint/2010/main" val="198024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640FD39-267D-8CB5-8346-463F8BFBFADE}"/>
              </a:ext>
            </a:extLst>
          </p:cNvPr>
          <p:cNvSpPr>
            <a:spLocks noGrp="1"/>
          </p:cNvSpPr>
          <p:nvPr>
            <p:ph idx="1"/>
          </p:nvPr>
        </p:nvSpPr>
        <p:spPr>
          <a:xfrm>
            <a:off x="838199" y="1825624"/>
            <a:ext cx="7706711" cy="4727575"/>
          </a:xfrm>
        </p:spPr>
        <p:txBody>
          <a:bodyPr>
            <a:normAutofit fontScale="77500" lnSpcReduction="20000"/>
          </a:bodyPr>
          <a:lstStyle/>
          <a:p>
            <a:pPr marL="0" indent="0">
              <a:buNone/>
            </a:pPr>
            <a:r>
              <a:rPr lang="en-US" dirty="0">
                <a:solidFill>
                  <a:schemeClr val="bg1"/>
                </a:solidFill>
              </a:rPr>
              <a:t>In the past 60+ years our community established robust design paradigms, while pushing technologies to their bleeding edge</a:t>
            </a:r>
          </a:p>
          <a:p>
            <a:pPr marL="0" indent="0">
              <a:buNone/>
            </a:pPr>
            <a:endParaRPr lang="en-US" dirty="0">
              <a:solidFill>
                <a:schemeClr val="bg1"/>
              </a:solidFill>
            </a:endParaRPr>
          </a:p>
          <a:p>
            <a:pPr marL="0" indent="0">
              <a:buNone/>
            </a:pPr>
            <a:r>
              <a:rPr lang="en-US" dirty="0">
                <a:solidFill>
                  <a:schemeClr val="bg1"/>
                </a:solidFill>
              </a:rPr>
              <a:t>Some of those deeply ingrained paradigms are </a:t>
            </a:r>
            <a:r>
              <a:rPr lang="en-US" dirty="0">
                <a:solidFill>
                  <a:srgbClr val="FFC000"/>
                </a:solidFill>
              </a:rPr>
              <a:t>not necessarily as motivated today as they once were</a:t>
            </a:r>
          </a:p>
          <a:p>
            <a:pPr marL="0" indent="0">
              <a:buNone/>
            </a:pPr>
            <a:r>
              <a:rPr lang="en-US" dirty="0">
                <a:solidFill>
                  <a:schemeClr val="bg1"/>
                </a:solidFill>
              </a:rPr>
              <a:t>	- track first, destroy later </a:t>
            </a:r>
            <a:r>
              <a:rPr lang="en-US" dirty="0">
                <a:solidFill>
                  <a:srgbClr val="00B0F0"/>
                </a:solidFill>
              </a:rPr>
              <a:t>(dichotomic!)</a:t>
            </a:r>
          </a:p>
          <a:p>
            <a:pPr marL="0" indent="0">
              <a:buNone/>
            </a:pPr>
            <a:r>
              <a:rPr lang="en-US" dirty="0">
                <a:solidFill>
                  <a:schemeClr val="bg1"/>
                </a:solidFill>
              </a:rPr>
              <a:t>	- redundancy </a:t>
            </a:r>
            <a:r>
              <a:rPr lang="en-US" dirty="0">
                <a:solidFill>
                  <a:srgbClr val="00B0F0"/>
                </a:solidFill>
              </a:rPr>
              <a:t>(the opposite of optimality!)</a:t>
            </a:r>
          </a:p>
          <a:p>
            <a:pPr marL="0" indent="0">
              <a:buNone/>
            </a:pPr>
            <a:r>
              <a:rPr lang="en-US" dirty="0">
                <a:solidFill>
                  <a:schemeClr val="bg1"/>
                </a:solidFill>
              </a:rPr>
              <a:t>	- symmetric layouts </a:t>
            </a:r>
            <a:r>
              <a:rPr lang="en-US" dirty="0">
                <a:solidFill>
                  <a:srgbClr val="00B0F0"/>
                </a:solidFill>
              </a:rPr>
              <a:t>(but the relevant physics is not!)</a:t>
            </a:r>
          </a:p>
          <a:p>
            <a:pPr marL="0" indent="0">
              <a:buNone/>
            </a:pPr>
            <a:r>
              <a:rPr lang="en-US" dirty="0">
                <a:solidFill>
                  <a:schemeClr val="bg1"/>
                </a:solidFill>
              </a:rPr>
              <a:t>The design space of the biggest projects has grown to  </a:t>
            </a:r>
            <a:r>
              <a:rPr lang="en-US" dirty="0">
                <a:solidFill>
                  <a:srgbClr val="00B0F0"/>
                </a:solidFill>
              </a:rPr>
              <a:t>transcend our understanding </a:t>
            </a:r>
            <a:r>
              <a:rPr lang="en-US" dirty="0">
                <a:solidFill>
                  <a:schemeClr val="bg1"/>
                </a:solidFill>
              </a:rPr>
              <a:t>– we cannot think in 10</a:t>
            </a:r>
            <a:r>
              <a:rPr lang="en-US" baseline="30000" dirty="0">
                <a:solidFill>
                  <a:schemeClr val="bg1"/>
                </a:solidFill>
              </a:rPr>
              <a:t>5</a:t>
            </a:r>
            <a:r>
              <a:rPr lang="en-US" dirty="0">
                <a:solidFill>
                  <a:schemeClr val="bg1"/>
                </a:solidFill>
              </a:rPr>
              <a:t> dimensions </a:t>
            </a:r>
          </a:p>
          <a:p>
            <a:pPr marL="0" indent="0">
              <a:buNone/>
            </a:pPr>
            <a:endParaRPr lang="en-US" dirty="0">
              <a:solidFill>
                <a:schemeClr val="bg1"/>
              </a:solidFill>
            </a:endParaRPr>
          </a:p>
          <a:p>
            <a:pPr marL="0" indent="0">
              <a:buNone/>
            </a:pPr>
            <a:r>
              <a:rPr lang="en-US" dirty="0">
                <a:solidFill>
                  <a:schemeClr val="bg1"/>
                </a:solidFill>
              </a:rPr>
              <a:t>Our demands (luminosity, resolution) are also on the rise, as is the size of the viable technological solutions space (e.g. 3D printing)</a:t>
            </a:r>
          </a:p>
          <a:p>
            <a:pPr marL="0" indent="0">
              <a:buNone/>
            </a:pPr>
            <a:endParaRPr lang="en-US" dirty="0">
              <a:solidFill>
                <a:schemeClr val="bg1"/>
              </a:solidFill>
            </a:endParaRPr>
          </a:p>
          <a:p>
            <a:pPr marL="0" indent="0">
              <a:buNone/>
            </a:pPr>
            <a:endParaRPr lang="en-US" dirty="0">
              <a:solidFill>
                <a:schemeClr val="bg1"/>
              </a:solidFill>
            </a:endParaRPr>
          </a:p>
        </p:txBody>
      </p:sp>
      <p:pic>
        <p:nvPicPr>
          <p:cNvPr id="6" name="Picture 2" descr="CMS Particle Detector">
            <a:extLst>
              <a:ext uri="{FF2B5EF4-FFF2-40B4-BE49-F238E27FC236}">
                <a16:creationId xmlns:a16="http://schemas.microsoft.com/office/drawing/2014/main" id="{A50A08BC-4BEC-6EF7-C585-CB08F86187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7830" y="2442721"/>
            <a:ext cx="3390381" cy="1740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heme of a typical particle detector (transverse view) for colliding... |  Download Scientific Diagram">
            <a:extLst>
              <a:ext uri="{FF2B5EF4-FFF2-40B4-BE49-F238E27FC236}">
                <a16:creationId xmlns:a16="http://schemas.microsoft.com/office/drawing/2014/main" id="{8F8FA955-2666-959F-8357-C72779A97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46" y="96819"/>
            <a:ext cx="2596966" cy="207882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33A131BF-C372-B0E3-325A-44F8436C4FE4}"/>
              </a:ext>
            </a:extLst>
          </p:cNvPr>
          <p:cNvSpPr/>
          <p:nvPr/>
        </p:nvSpPr>
        <p:spPr>
          <a:xfrm>
            <a:off x="9541246" y="4550979"/>
            <a:ext cx="2596966" cy="22586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9" name="Freccia in giù 8">
            <a:extLst>
              <a:ext uri="{FF2B5EF4-FFF2-40B4-BE49-F238E27FC236}">
                <a16:creationId xmlns:a16="http://schemas.microsoft.com/office/drawing/2014/main" id="{8A6D786B-79D8-375C-EA05-B5437629F2E3}"/>
              </a:ext>
            </a:extLst>
          </p:cNvPr>
          <p:cNvSpPr/>
          <p:nvPr/>
        </p:nvSpPr>
        <p:spPr>
          <a:xfrm>
            <a:off x="10301692" y="1765737"/>
            <a:ext cx="1076073" cy="3263463"/>
          </a:xfrm>
          <a:prstGeom prst="downArrow">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a:extLst>
              <a:ext uri="{FF2B5EF4-FFF2-40B4-BE49-F238E27FC236}">
                <a16:creationId xmlns:a16="http://schemas.microsoft.com/office/drawing/2014/main" id="{5A8D8415-CA87-1C3F-D061-9438695791DC}"/>
              </a:ext>
            </a:extLst>
          </p:cNvPr>
          <p:cNvSpPr/>
          <p:nvPr/>
        </p:nvSpPr>
        <p:spPr>
          <a:xfrm>
            <a:off x="706582" y="4445134"/>
            <a:ext cx="8297141" cy="16937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629CD812-FB71-D00C-2DE0-7802F0868ACB}"/>
              </a:ext>
            </a:extLst>
          </p:cNvPr>
          <p:cNvSpPr txBox="1"/>
          <p:nvPr/>
        </p:nvSpPr>
        <p:spPr>
          <a:xfrm>
            <a:off x="8888503" y="4630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1989</a:t>
            </a:r>
          </a:p>
        </p:txBody>
      </p:sp>
      <p:sp>
        <p:nvSpPr>
          <p:cNvPr id="13" name="CasellaDiTesto 12">
            <a:extLst>
              <a:ext uri="{FF2B5EF4-FFF2-40B4-BE49-F238E27FC236}">
                <a16:creationId xmlns:a16="http://schemas.microsoft.com/office/drawing/2014/main" id="{C13F9BEA-B478-CA06-0BF8-8F462A663681}"/>
              </a:ext>
            </a:extLst>
          </p:cNvPr>
          <p:cNvSpPr txBox="1"/>
          <p:nvPr/>
        </p:nvSpPr>
        <p:spPr>
          <a:xfrm>
            <a:off x="8652613" y="204353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2010</a:t>
            </a:r>
          </a:p>
        </p:txBody>
      </p:sp>
      <p:sp>
        <p:nvSpPr>
          <p:cNvPr id="14" name="CasellaDiTesto 13">
            <a:extLst>
              <a:ext uri="{FF2B5EF4-FFF2-40B4-BE49-F238E27FC236}">
                <a16:creationId xmlns:a16="http://schemas.microsoft.com/office/drawing/2014/main" id="{FA4C7E3E-79E9-A71A-F9ED-2A14F34F9DCA}"/>
              </a:ext>
            </a:extLst>
          </p:cNvPr>
          <p:cNvSpPr txBox="1"/>
          <p:nvPr/>
        </p:nvSpPr>
        <p:spPr>
          <a:xfrm>
            <a:off x="8747830" y="4565818"/>
            <a:ext cx="760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2050?</a:t>
            </a:r>
          </a:p>
        </p:txBody>
      </p:sp>
      <p:sp>
        <p:nvSpPr>
          <p:cNvPr id="5" name="Titolo 1">
            <a:extLst>
              <a:ext uri="{FF2B5EF4-FFF2-40B4-BE49-F238E27FC236}">
                <a16:creationId xmlns:a16="http://schemas.microsoft.com/office/drawing/2014/main" id="{A113AC99-A8C6-263B-9978-6C32C814469B}"/>
              </a:ext>
            </a:extLst>
          </p:cNvPr>
          <p:cNvSpPr txBox="1">
            <a:spLocks/>
          </p:cNvSpPr>
          <p:nvPr/>
        </p:nvSpPr>
        <p:spPr>
          <a:xfrm>
            <a:off x="163286" y="894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Calibri" panose="020F0502020204030204"/>
                <a:ea typeface="+mj-ea"/>
                <a:cs typeface="+mj-cs"/>
              </a:rPr>
              <a:t>We Are Successful Detector Builders…</a:t>
            </a:r>
          </a:p>
        </p:txBody>
      </p:sp>
    </p:spTree>
    <p:extLst>
      <p:ext uri="{BB962C8B-B14F-4D97-AF65-F5344CB8AC3E}">
        <p14:creationId xmlns:p14="http://schemas.microsoft.com/office/powerpoint/2010/main" val="22613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D2414F-F404-F570-EAF9-02F837CB6A49}"/>
              </a:ext>
            </a:extLst>
          </p:cNvPr>
          <p:cNvSpPr>
            <a:spLocks noGrp="1"/>
          </p:cNvSpPr>
          <p:nvPr>
            <p:ph type="title"/>
          </p:nvPr>
        </p:nvSpPr>
        <p:spPr>
          <a:xfrm>
            <a:off x="507498" y="3104942"/>
            <a:ext cx="3920836" cy="1325563"/>
          </a:xfrm>
        </p:spPr>
        <p:txBody>
          <a:bodyPr>
            <a:noAutofit/>
          </a:bodyPr>
          <a:lstStyle/>
          <a:p>
            <a:r>
              <a:rPr lang="en-US" sz="2800" dirty="0"/>
              <a:t>Example from article:</a:t>
            </a:r>
            <a:br>
              <a:rPr lang="en-US" sz="2800" dirty="0"/>
            </a:br>
            <a:r>
              <a:rPr lang="en-US" sz="2800" dirty="0"/>
              <a:t>improvement in linearity of metrics and</a:t>
            </a:r>
            <a:br>
              <a:rPr lang="en-US" sz="2800" dirty="0"/>
            </a:br>
            <a:r>
              <a:rPr lang="en-US" sz="2800" dirty="0"/>
              <a:t>squared error of prediction, for industrial application</a:t>
            </a:r>
          </a:p>
        </p:txBody>
      </p:sp>
      <p:pic>
        <p:nvPicPr>
          <p:cNvPr id="5" name="Immagine 4">
            <a:extLst>
              <a:ext uri="{FF2B5EF4-FFF2-40B4-BE49-F238E27FC236}">
                <a16:creationId xmlns:a16="http://schemas.microsoft.com/office/drawing/2014/main" id="{55B90BCA-EAD7-00D2-6482-B6DCE3892E7C}"/>
              </a:ext>
            </a:extLst>
          </p:cNvPr>
          <p:cNvPicPr>
            <a:picLocks noChangeAspect="1"/>
          </p:cNvPicPr>
          <p:nvPr/>
        </p:nvPicPr>
        <p:blipFill>
          <a:blip r:embed="rId2"/>
          <a:stretch>
            <a:fillRect/>
          </a:stretch>
        </p:blipFill>
        <p:spPr>
          <a:xfrm>
            <a:off x="5222249" y="1801123"/>
            <a:ext cx="6801805" cy="4949687"/>
          </a:xfrm>
          <a:prstGeom prst="rect">
            <a:avLst/>
          </a:prstGeom>
        </p:spPr>
      </p:pic>
      <p:sp>
        <p:nvSpPr>
          <p:cNvPr id="3" name="Titolo 1">
            <a:extLst>
              <a:ext uri="{FF2B5EF4-FFF2-40B4-BE49-F238E27FC236}">
                <a16:creationId xmlns:a16="http://schemas.microsoft.com/office/drawing/2014/main" id="{BDC883CD-E7CD-61FB-4169-F6A772A77B56}"/>
              </a:ext>
            </a:extLst>
          </p:cNvPr>
          <p:cNvSpPr txBox="1">
            <a:spLocks/>
          </p:cNvSpPr>
          <p:nvPr/>
        </p:nvSpPr>
        <p:spPr>
          <a:xfrm>
            <a:off x="247372" y="107190"/>
            <a:ext cx="1156528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rPr>
              <a:t>Muon tomography detector </a:t>
            </a:r>
          </a:p>
          <a:p>
            <a:r>
              <a:rPr lang="en-US" b="1" dirty="0">
                <a:solidFill>
                  <a:schemeClr val="accent2"/>
                </a:solidFill>
              </a:rPr>
              <a:t>optimization: </a:t>
            </a:r>
            <a:r>
              <a:rPr lang="en-US" b="1" dirty="0" err="1">
                <a:solidFill>
                  <a:schemeClr val="accent2"/>
                </a:solidFill>
              </a:rPr>
              <a:t>TomOpt</a:t>
            </a:r>
            <a:endParaRPr lang="en-US" b="1" dirty="0">
              <a:solidFill>
                <a:schemeClr val="accent2"/>
              </a:solidFill>
            </a:endParaRPr>
          </a:p>
        </p:txBody>
      </p:sp>
    </p:spTree>
    <p:extLst>
      <p:ext uri="{BB962C8B-B14F-4D97-AF65-F5344CB8AC3E}">
        <p14:creationId xmlns:p14="http://schemas.microsoft.com/office/powerpoint/2010/main" val="602951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937BFF-23A3-2D9A-545D-375BE4EFC4FB}"/>
              </a:ext>
            </a:extLst>
          </p:cNvPr>
          <p:cNvSpPr>
            <a:spLocks noGrp="1"/>
          </p:cNvSpPr>
          <p:nvPr>
            <p:ph type="title"/>
          </p:nvPr>
        </p:nvSpPr>
        <p:spPr>
          <a:xfrm>
            <a:off x="971550" y="108916"/>
            <a:ext cx="5186578" cy="1325563"/>
          </a:xfrm>
        </p:spPr>
        <p:txBody>
          <a:bodyPr/>
          <a:lstStyle/>
          <a:p>
            <a:r>
              <a:rPr lang="en-US" b="1" dirty="0">
                <a:solidFill>
                  <a:schemeClr val="accent2"/>
                </a:solidFill>
              </a:rPr>
              <a:t>SWGO layout optimization</a:t>
            </a:r>
          </a:p>
        </p:txBody>
      </p:sp>
      <p:sp>
        <p:nvSpPr>
          <p:cNvPr id="3" name="Segnaposto contenuto 2">
            <a:extLst>
              <a:ext uri="{FF2B5EF4-FFF2-40B4-BE49-F238E27FC236}">
                <a16:creationId xmlns:a16="http://schemas.microsoft.com/office/drawing/2014/main" id="{BEDF5B61-5682-2D79-1A3F-1998115B76B9}"/>
              </a:ext>
            </a:extLst>
          </p:cNvPr>
          <p:cNvSpPr>
            <a:spLocks noGrp="1"/>
          </p:cNvSpPr>
          <p:nvPr>
            <p:ph idx="1"/>
          </p:nvPr>
        </p:nvSpPr>
        <p:spPr>
          <a:xfrm>
            <a:off x="220268" y="2153180"/>
            <a:ext cx="5315426" cy="4704819"/>
          </a:xfrm>
        </p:spPr>
        <p:txBody>
          <a:bodyPr>
            <a:normAutofit fontScale="62500" lnSpcReduction="20000"/>
          </a:bodyPr>
          <a:lstStyle/>
          <a:p>
            <a:pPr marL="0" indent="0">
              <a:buNone/>
            </a:pPr>
            <a:r>
              <a:rPr lang="en-US" dirty="0"/>
              <a:t>Two recently published papers: one on the software (</a:t>
            </a:r>
            <a:r>
              <a:rPr lang="en-US" dirty="0">
                <a:hlinkClick r:id="rId2" tooltip="Persistent link using digital object identifier"/>
              </a:rPr>
              <a:t>https://doi.org/10.1016/j.nuclphysb.2025.116934</a:t>
            </a:r>
            <a:r>
              <a:rPr lang="en-US" dirty="0"/>
              <a:t>), another discussing Pareto front (</a:t>
            </a:r>
            <a:r>
              <a:rPr lang="en-US" dirty="0">
                <a:hlinkClick r:id="rId3" tooltip="Persistent link using digital object identifier"/>
              </a:rPr>
              <a:t>https://doi.org/10.1016/j.physo.2025.100270</a:t>
            </a:r>
            <a:r>
              <a:rPr lang="en-US" dirty="0"/>
              <a:t>).</a:t>
            </a:r>
          </a:p>
          <a:p>
            <a:pPr marL="0" indent="0">
              <a:buNone/>
            </a:pPr>
            <a:r>
              <a:rPr lang="en-US" dirty="0"/>
              <a:t>C++ software available on GitHub </a:t>
            </a:r>
          </a:p>
          <a:p>
            <a:pPr marL="0" indent="0">
              <a:buNone/>
            </a:pPr>
            <a:r>
              <a:rPr lang="en-US" dirty="0"/>
              <a:t>(</a:t>
            </a:r>
            <a:r>
              <a:rPr lang="en-US" dirty="0">
                <a:hlinkClick r:id="rId4"/>
              </a:rPr>
              <a:t>https://github.com/tdorigo/SWGOLO</a:t>
            </a:r>
            <a:r>
              <a:rPr lang="en-US" dirty="0"/>
              <a:t>)</a:t>
            </a:r>
          </a:p>
          <a:p>
            <a:pPr marL="0" indent="0">
              <a:buNone/>
            </a:pPr>
            <a:r>
              <a:rPr lang="en-US" dirty="0"/>
              <a:t>Now </a:t>
            </a:r>
            <a:r>
              <a:rPr lang="en-US" dirty="0">
                <a:solidFill>
                  <a:srgbClr val="FFC000"/>
                </a:solidFill>
              </a:rPr>
              <a:t>re-developed pipeline in </a:t>
            </a:r>
            <a:r>
              <a:rPr lang="en-US" dirty="0" err="1">
                <a:solidFill>
                  <a:srgbClr val="FFC000"/>
                </a:solidFill>
              </a:rPr>
              <a:t>PyTorch</a:t>
            </a:r>
            <a:endParaRPr lang="en-US" dirty="0">
              <a:solidFill>
                <a:srgbClr val="FFC000"/>
              </a:solidFill>
            </a:endParaRPr>
          </a:p>
          <a:p>
            <a:pPr>
              <a:buFont typeface="Wingdings" panose="05000000000000000000" pitchFamily="2" charset="2"/>
              <a:buChar char="à"/>
            </a:pPr>
            <a:r>
              <a:rPr lang="en-US" dirty="0">
                <a:sym typeface="Wingdings" panose="05000000000000000000" pitchFamily="2" charset="2"/>
              </a:rPr>
              <a:t>Current involvement: 2 seniors, 1 PhD, 2 master students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Future developments: </a:t>
            </a:r>
            <a:r>
              <a:rPr lang="en-US" dirty="0">
                <a:solidFill>
                  <a:srgbClr val="00B050"/>
                </a:solidFill>
                <a:sym typeface="Wingdings" panose="05000000000000000000" pitchFamily="2" charset="2"/>
              </a:rPr>
              <a:t>extend surrogate model of showers to lower energy, develop set of reconstruction models, </a:t>
            </a:r>
            <a:r>
              <a:rPr lang="en-US" dirty="0">
                <a:solidFill>
                  <a:srgbClr val="FFC000"/>
                </a:solidFill>
                <a:sym typeface="Wingdings" panose="05000000000000000000" pitchFamily="2" charset="2"/>
              </a:rPr>
              <a:t>co-design system</a:t>
            </a:r>
          </a:p>
          <a:p>
            <a:pPr marL="0" indent="0">
              <a:buNone/>
            </a:pPr>
            <a:r>
              <a:rPr lang="en-US" dirty="0">
                <a:sym typeface="Wingdings" panose="05000000000000000000" pitchFamily="2" charset="2"/>
              </a:rPr>
              <a:t> One or more papers expected</a:t>
            </a:r>
          </a:p>
          <a:p>
            <a:pPr marL="0" indent="0">
              <a:buNone/>
            </a:pPr>
            <a:r>
              <a:rPr lang="en-US" dirty="0">
                <a:sym typeface="Wingdings" panose="05000000000000000000" pitchFamily="2" charset="2"/>
              </a:rPr>
              <a:t> Possible impact in real experiment</a:t>
            </a:r>
          </a:p>
          <a:p>
            <a:pPr>
              <a:buFont typeface="Wingdings" panose="05000000000000000000" pitchFamily="2" charset="2"/>
              <a:buChar char="à"/>
            </a:pPr>
            <a:r>
              <a:rPr lang="en-US" dirty="0">
                <a:sym typeface="Wingdings" panose="05000000000000000000" pitchFamily="2" charset="2"/>
              </a:rPr>
              <a:t>Happy to collaborate with anybody interested!</a:t>
            </a:r>
            <a:endParaRPr lang="en-US" dirty="0"/>
          </a:p>
        </p:txBody>
      </p:sp>
      <p:pic>
        <p:nvPicPr>
          <p:cNvPr id="6" name="Immagine 5">
            <a:extLst>
              <a:ext uri="{FF2B5EF4-FFF2-40B4-BE49-F238E27FC236}">
                <a16:creationId xmlns:a16="http://schemas.microsoft.com/office/drawing/2014/main" id="{3ECA21F6-D00E-AC56-F1D2-DBD83164F7B4}"/>
              </a:ext>
            </a:extLst>
          </p:cNvPr>
          <p:cNvPicPr>
            <a:picLocks noChangeAspect="1"/>
          </p:cNvPicPr>
          <p:nvPr/>
        </p:nvPicPr>
        <p:blipFill>
          <a:blip r:embed="rId5"/>
          <a:stretch>
            <a:fillRect/>
          </a:stretch>
        </p:blipFill>
        <p:spPr>
          <a:xfrm>
            <a:off x="7763759" y="0"/>
            <a:ext cx="4428241" cy="3960743"/>
          </a:xfrm>
          <a:prstGeom prst="rect">
            <a:avLst/>
          </a:prstGeom>
        </p:spPr>
      </p:pic>
      <p:pic>
        <p:nvPicPr>
          <p:cNvPr id="10" name="Immagine 9">
            <a:extLst>
              <a:ext uri="{FF2B5EF4-FFF2-40B4-BE49-F238E27FC236}">
                <a16:creationId xmlns:a16="http://schemas.microsoft.com/office/drawing/2014/main" id="{6C3E8D7A-2EFE-3E9E-A4AC-A81715486F62}"/>
              </a:ext>
            </a:extLst>
          </p:cNvPr>
          <p:cNvPicPr>
            <a:picLocks noChangeAspect="1"/>
          </p:cNvPicPr>
          <p:nvPr/>
        </p:nvPicPr>
        <p:blipFill>
          <a:blip r:embed="rId6"/>
          <a:stretch>
            <a:fillRect/>
          </a:stretch>
        </p:blipFill>
        <p:spPr>
          <a:xfrm>
            <a:off x="6411686" y="2831072"/>
            <a:ext cx="4877454" cy="3808027"/>
          </a:xfrm>
          <a:prstGeom prst="rect">
            <a:avLst/>
          </a:prstGeom>
        </p:spPr>
      </p:pic>
    </p:spTree>
    <p:extLst>
      <p:ext uri="{BB962C8B-B14F-4D97-AF65-F5344CB8AC3E}">
        <p14:creationId xmlns:p14="http://schemas.microsoft.com/office/powerpoint/2010/main" val="5230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748C3-6098-7B65-C242-EE2DE2237DAB}"/>
              </a:ext>
            </a:extLst>
          </p:cNvPr>
          <p:cNvSpPr>
            <a:spLocks noGrp="1"/>
          </p:cNvSpPr>
          <p:nvPr>
            <p:ph type="title"/>
          </p:nvPr>
        </p:nvSpPr>
        <p:spPr>
          <a:xfrm>
            <a:off x="644236" y="55908"/>
            <a:ext cx="7891896" cy="1325563"/>
          </a:xfrm>
        </p:spPr>
        <p:txBody>
          <a:bodyPr/>
          <a:lstStyle/>
          <a:p>
            <a:r>
              <a:rPr lang="en-US" b="1" dirty="0">
                <a:solidFill>
                  <a:schemeClr val="accent2"/>
                </a:solidFill>
              </a:rPr>
              <a:t>Sample results</a:t>
            </a:r>
          </a:p>
        </p:txBody>
      </p:sp>
      <p:pic>
        <p:nvPicPr>
          <p:cNvPr id="5" name="Immagine 4">
            <a:extLst>
              <a:ext uri="{FF2B5EF4-FFF2-40B4-BE49-F238E27FC236}">
                <a16:creationId xmlns:a16="http://schemas.microsoft.com/office/drawing/2014/main" id="{13355C41-BE6D-82E9-E093-A975C30866DF}"/>
              </a:ext>
            </a:extLst>
          </p:cNvPr>
          <p:cNvPicPr>
            <a:picLocks noChangeAspect="1"/>
          </p:cNvPicPr>
          <p:nvPr/>
        </p:nvPicPr>
        <p:blipFill>
          <a:blip r:embed="rId2"/>
          <a:stretch>
            <a:fillRect/>
          </a:stretch>
        </p:blipFill>
        <p:spPr>
          <a:xfrm>
            <a:off x="142272" y="1621181"/>
            <a:ext cx="7721281" cy="4353339"/>
          </a:xfrm>
          <a:prstGeom prst="rect">
            <a:avLst/>
          </a:prstGeom>
        </p:spPr>
      </p:pic>
      <p:sp>
        <p:nvSpPr>
          <p:cNvPr id="6" name="CasellaDiTesto 5">
            <a:extLst>
              <a:ext uri="{FF2B5EF4-FFF2-40B4-BE49-F238E27FC236}">
                <a16:creationId xmlns:a16="http://schemas.microsoft.com/office/drawing/2014/main" id="{39485961-AA80-8DBA-CB1A-4B6A985CC09D}"/>
              </a:ext>
            </a:extLst>
          </p:cNvPr>
          <p:cNvSpPr txBox="1"/>
          <p:nvPr/>
        </p:nvSpPr>
        <p:spPr>
          <a:xfrm>
            <a:off x="1577009" y="6473815"/>
            <a:ext cx="6390083" cy="369332"/>
          </a:xfrm>
          <a:prstGeom prst="rect">
            <a:avLst/>
          </a:prstGeom>
          <a:noFill/>
        </p:spPr>
        <p:txBody>
          <a:bodyPr wrap="none" rtlCol="0">
            <a:spAutoFit/>
          </a:bodyPr>
          <a:lstStyle/>
          <a:p>
            <a:r>
              <a:rPr lang="en-US" dirty="0"/>
              <a:t>Different initial layouts converge to same optimal configuration</a:t>
            </a:r>
          </a:p>
        </p:txBody>
      </p:sp>
      <p:sp>
        <p:nvSpPr>
          <p:cNvPr id="7" name="Freccia a destra 6">
            <a:extLst>
              <a:ext uri="{FF2B5EF4-FFF2-40B4-BE49-F238E27FC236}">
                <a16:creationId xmlns:a16="http://schemas.microsoft.com/office/drawing/2014/main" id="{B264E910-0CA6-D6CF-48E1-445820419653}"/>
              </a:ext>
            </a:extLst>
          </p:cNvPr>
          <p:cNvSpPr/>
          <p:nvPr/>
        </p:nvSpPr>
        <p:spPr>
          <a:xfrm>
            <a:off x="332219" y="5942560"/>
            <a:ext cx="7668591" cy="5433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Epoch 1               epoch 20	       epoch 50           epoch 100           epoch 400</a:t>
            </a:r>
          </a:p>
        </p:txBody>
      </p:sp>
      <p:pic>
        <p:nvPicPr>
          <p:cNvPr id="9" name="Immagine 8">
            <a:extLst>
              <a:ext uri="{FF2B5EF4-FFF2-40B4-BE49-F238E27FC236}">
                <a16:creationId xmlns:a16="http://schemas.microsoft.com/office/drawing/2014/main" id="{8A29E434-ECB6-D620-D18D-B34289D5A162}"/>
              </a:ext>
            </a:extLst>
          </p:cNvPr>
          <p:cNvPicPr>
            <a:picLocks noChangeAspect="1"/>
          </p:cNvPicPr>
          <p:nvPr/>
        </p:nvPicPr>
        <p:blipFill>
          <a:blip r:embed="rId3"/>
          <a:stretch>
            <a:fillRect/>
          </a:stretch>
        </p:blipFill>
        <p:spPr>
          <a:xfrm>
            <a:off x="7888259" y="109393"/>
            <a:ext cx="4229749" cy="4472559"/>
          </a:xfrm>
          <a:prstGeom prst="rect">
            <a:avLst/>
          </a:prstGeom>
        </p:spPr>
      </p:pic>
      <p:sp>
        <p:nvSpPr>
          <p:cNvPr id="10" name="CasellaDiTesto 9">
            <a:extLst>
              <a:ext uri="{FF2B5EF4-FFF2-40B4-BE49-F238E27FC236}">
                <a16:creationId xmlns:a16="http://schemas.microsoft.com/office/drawing/2014/main" id="{154CA711-9A64-5E42-C51C-9A1959F9EE49}"/>
              </a:ext>
            </a:extLst>
          </p:cNvPr>
          <p:cNvSpPr txBox="1"/>
          <p:nvPr/>
        </p:nvSpPr>
        <p:spPr>
          <a:xfrm>
            <a:off x="8499061" y="4739861"/>
            <a:ext cx="3417667" cy="1200329"/>
          </a:xfrm>
          <a:prstGeom prst="rect">
            <a:avLst/>
          </a:prstGeom>
          <a:noFill/>
        </p:spPr>
        <p:txBody>
          <a:bodyPr wrap="none" rtlCol="0">
            <a:spAutoFit/>
          </a:bodyPr>
          <a:lstStyle/>
          <a:p>
            <a:r>
              <a:rPr lang="en-US" dirty="0"/>
              <a:t>Comparison of 3-component</a:t>
            </a:r>
          </a:p>
          <a:p>
            <a:r>
              <a:rPr lang="en-US" dirty="0"/>
              <a:t>utility function among 8 </a:t>
            </a:r>
          </a:p>
          <a:p>
            <a:r>
              <a:rPr lang="en-US" dirty="0"/>
              <a:t>benchmarks proposed by SWGO</a:t>
            </a:r>
          </a:p>
          <a:p>
            <a:r>
              <a:rPr lang="en-US" dirty="0"/>
              <a:t>and optimization result</a:t>
            </a:r>
          </a:p>
        </p:txBody>
      </p:sp>
    </p:spTree>
    <p:extLst>
      <p:ext uri="{BB962C8B-B14F-4D97-AF65-F5344CB8AC3E}">
        <p14:creationId xmlns:p14="http://schemas.microsoft.com/office/powerpoint/2010/main" val="248560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E91BC-A7E8-6EBE-1D6F-C6A41277B4B8}"/>
              </a:ext>
            </a:extLst>
          </p:cNvPr>
          <p:cNvSpPr>
            <a:spLocks noGrp="1"/>
          </p:cNvSpPr>
          <p:nvPr>
            <p:ph type="title"/>
          </p:nvPr>
        </p:nvSpPr>
        <p:spPr/>
        <p:txBody>
          <a:bodyPr/>
          <a:lstStyle/>
          <a:p>
            <a:r>
              <a:rPr lang="en-US" b="1" dirty="0">
                <a:solidFill>
                  <a:schemeClr val="accent2"/>
                </a:solidFill>
              </a:rPr>
              <a:t>Other possible crusades to embark on?</a:t>
            </a:r>
          </a:p>
        </p:txBody>
      </p:sp>
      <p:sp>
        <p:nvSpPr>
          <p:cNvPr id="3" name="Segnaposto contenuto 2">
            <a:extLst>
              <a:ext uri="{FF2B5EF4-FFF2-40B4-BE49-F238E27FC236}">
                <a16:creationId xmlns:a16="http://schemas.microsoft.com/office/drawing/2014/main" id="{E9CE0E63-2702-364A-493F-CF4579DF76EA}"/>
              </a:ext>
            </a:extLst>
          </p:cNvPr>
          <p:cNvSpPr>
            <a:spLocks noGrp="1"/>
          </p:cNvSpPr>
          <p:nvPr>
            <p:ph idx="1"/>
          </p:nvPr>
        </p:nvSpPr>
        <p:spPr/>
        <p:txBody>
          <a:bodyPr/>
          <a:lstStyle/>
          <a:p>
            <a:pPr marL="0" indent="0">
              <a:buNone/>
            </a:pPr>
            <a:r>
              <a:rPr lang="en-US" dirty="0"/>
              <a:t>A number of planned experiments are toying with co-design ideas.</a:t>
            </a:r>
          </a:p>
          <a:p>
            <a:pPr marL="0" indent="0">
              <a:buNone/>
            </a:pPr>
            <a:r>
              <a:rPr lang="en-US" dirty="0"/>
              <a:t>E.g. in astrophysics (neutrino </a:t>
            </a:r>
            <a:r>
              <a:rPr lang="en-US" dirty="0" err="1"/>
              <a:t>expts</a:t>
            </a:r>
            <a:r>
              <a:rPr lang="en-US" dirty="0"/>
              <a:t>: RNO-G, IceCube-Gen2, TAMBO)</a:t>
            </a:r>
          </a:p>
          <a:p>
            <a:pPr marL="0" indent="0">
              <a:buNone/>
            </a:pPr>
            <a:endParaRPr lang="en-US" dirty="0"/>
          </a:p>
          <a:p>
            <a:pPr marL="0" indent="0">
              <a:buNone/>
            </a:pPr>
            <a:r>
              <a:rPr lang="en-US" dirty="0"/>
              <a:t>This is your chance to advocate for focusing on your use case!</a:t>
            </a:r>
          </a:p>
          <a:p>
            <a:pPr marL="0" indent="0">
              <a:buNone/>
            </a:pPr>
            <a:endParaRPr lang="en-US" dirty="0"/>
          </a:p>
          <a:p>
            <a:pPr marL="0" indent="0">
              <a:buNone/>
            </a:pPr>
            <a:r>
              <a:rPr lang="en-US" dirty="0">
                <a:solidFill>
                  <a:srgbClr val="FFC000"/>
                </a:solidFill>
              </a:rPr>
              <a:t>Suggestions?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3519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6D8D1-6A8C-A49D-B9CD-188633991D2D}"/>
              </a:ext>
            </a:extLst>
          </p:cNvPr>
          <p:cNvSpPr>
            <a:spLocks noGrp="1"/>
          </p:cNvSpPr>
          <p:nvPr>
            <p:ph type="title"/>
          </p:nvPr>
        </p:nvSpPr>
        <p:spPr/>
        <p:txBody>
          <a:bodyPr/>
          <a:lstStyle/>
          <a:p>
            <a:r>
              <a:rPr lang="en-US" b="1" dirty="0">
                <a:solidFill>
                  <a:schemeClr val="accent2"/>
                </a:solidFill>
              </a:rPr>
              <a:t>White paper organization</a:t>
            </a:r>
          </a:p>
        </p:txBody>
      </p:sp>
      <p:sp>
        <p:nvSpPr>
          <p:cNvPr id="3" name="Segnaposto contenuto 2">
            <a:extLst>
              <a:ext uri="{FF2B5EF4-FFF2-40B4-BE49-F238E27FC236}">
                <a16:creationId xmlns:a16="http://schemas.microsoft.com/office/drawing/2014/main" id="{820A2690-47B1-A3F2-22F1-7006616392C0}"/>
              </a:ext>
            </a:extLst>
          </p:cNvPr>
          <p:cNvSpPr>
            <a:spLocks noGrp="1"/>
          </p:cNvSpPr>
          <p:nvPr>
            <p:ph idx="1"/>
          </p:nvPr>
        </p:nvSpPr>
        <p:spPr/>
        <p:txBody>
          <a:bodyPr>
            <a:normAutofit fontScale="85000" lnSpcReduction="20000"/>
          </a:bodyPr>
          <a:lstStyle/>
          <a:p>
            <a:pPr marL="0" indent="0">
              <a:buNone/>
            </a:pPr>
            <a:r>
              <a:rPr lang="en-US" b="1" dirty="0">
                <a:solidFill>
                  <a:srgbClr val="00B0F0"/>
                </a:solidFill>
                <a:latin typeface="Arial" panose="020B0604020202020204" pitchFamily="34" charset="0"/>
              </a:rPr>
              <a:t>Proposal: </a:t>
            </a:r>
            <a:r>
              <a:rPr lang="en-US" dirty="0">
                <a:latin typeface="Arial" panose="020B0604020202020204" pitchFamily="34" charset="0"/>
              </a:rPr>
              <a:t>write a lean document (15-20 pages) where we describe use cases where co-design is expected to produce significant gains</a:t>
            </a:r>
          </a:p>
          <a:p>
            <a:pPr marL="0" indent="0">
              <a:buNone/>
            </a:pPr>
            <a:endParaRPr lang="en-US" b="1" dirty="0">
              <a:solidFill>
                <a:srgbClr val="00B0F0"/>
              </a:solidFill>
              <a:latin typeface="Arial" panose="020B0604020202020204" pitchFamily="34" charset="0"/>
            </a:endParaRPr>
          </a:p>
          <a:p>
            <a:pPr marL="0" indent="0">
              <a:buNone/>
            </a:pPr>
            <a:r>
              <a:rPr lang="en-US" b="1" dirty="0">
                <a:solidFill>
                  <a:srgbClr val="00B0F0"/>
                </a:solidFill>
                <a:latin typeface="Arial" panose="020B0604020202020204" pitchFamily="34" charset="0"/>
              </a:rPr>
              <a:t>Editors</a:t>
            </a:r>
            <a:r>
              <a:rPr lang="en-US" dirty="0">
                <a:latin typeface="Arial" panose="020B0604020202020204" pitchFamily="34" charset="0"/>
              </a:rPr>
              <a:t>: conveners (both HEP) + one editor per other macro-area of </a:t>
            </a:r>
            <a:r>
              <a:rPr lang="en-US" dirty="0" err="1">
                <a:latin typeface="Arial" panose="020B0604020202020204" pitchFamily="34" charset="0"/>
              </a:rPr>
              <a:t>EuCAIF</a:t>
            </a:r>
            <a:r>
              <a:rPr lang="en-US" dirty="0">
                <a:latin typeface="Arial" panose="020B0604020202020204" pitchFamily="34" charset="0"/>
              </a:rPr>
              <a:t> interest [Astro-HEP/Nuclear-neutrino/</a:t>
            </a:r>
            <a:r>
              <a:rPr lang="en-US" dirty="0" err="1">
                <a:latin typeface="Arial" panose="020B0604020202020204" pitchFamily="34" charset="0"/>
              </a:rPr>
              <a:t>Grav.waves</a:t>
            </a:r>
            <a:r>
              <a:rPr lang="en-US" dirty="0">
                <a:latin typeface="Arial" panose="020B0604020202020204" pitchFamily="34" charset="0"/>
              </a:rPr>
              <a:t>]</a:t>
            </a:r>
          </a:p>
          <a:p>
            <a:pPr marL="0" indent="0">
              <a:buNone/>
            </a:pPr>
            <a:r>
              <a:rPr lang="en-US" dirty="0">
                <a:latin typeface="Arial" panose="020B0604020202020204" pitchFamily="34" charset="0"/>
                <a:sym typeface="Wingdings" panose="05000000000000000000" pitchFamily="2" charset="2"/>
              </a:rPr>
              <a:t>	 Volunteer by email to </a:t>
            </a:r>
            <a:r>
              <a:rPr lang="en-US" dirty="0">
                <a:solidFill>
                  <a:srgbClr val="222222"/>
                </a:solidFill>
                <a:latin typeface="Arial" panose="020B0604020202020204" pitchFamily="34" charset="0"/>
                <a:sym typeface="Wingdings" panose="05000000000000000000" pitchFamily="2" charset="2"/>
                <a:hlinkClick r:id="rId2"/>
              </a:rPr>
              <a:t>tommaso.dorigo@gmail.com</a:t>
            </a:r>
            <a:r>
              <a:rPr lang="en-US" dirty="0">
                <a:solidFill>
                  <a:srgbClr val="222222"/>
                </a:solidFill>
                <a:latin typeface="Arial" panose="020B0604020202020204" pitchFamily="34" charset="0"/>
                <a:sym typeface="Wingdings" panose="05000000000000000000" pitchFamily="2" charset="2"/>
              </a:rPr>
              <a:t> </a:t>
            </a:r>
            <a:r>
              <a:rPr lang="en-US" dirty="0">
                <a:latin typeface="Arial" panose="020B0604020202020204" pitchFamily="34" charset="0"/>
                <a:sym typeface="Wingdings" panose="05000000000000000000" pitchFamily="2" charset="2"/>
              </a:rPr>
              <a:t>and</a:t>
            </a:r>
            <a:r>
              <a:rPr lang="en-US" dirty="0">
                <a:solidFill>
                  <a:srgbClr val="222222"/>
                </a:solidFill>
                <a:latin typeface="Arial" panose="020B0604020202020204" pitchFamily="34" charset="0"/>
                <a:sym typeface="Wingdings" panose="05000000000000000000" pitchFamily="2" charset="2"/>
              </a:rPr>
              <a:t> 			</a:t>
            </a:r>
            <a:r>
              <a:rPr lang="en-US" dirty="0">
                <a:solidFill>
                  <a:srgbClr val="222222"/>
                </a:solidFill>
                <a:latin typeface="Arial" panose="020B0604020202020204" pitchFamily="34" charset="0"/>
                <a:sym typeface="Wingdings" panose="05000000000000000000" pitchFamily="2" charset="2"/>
                <a:hlinkClick r:id="rId3"/>
              </a:rPr>
              <a:t>pietro.vischia@cern.ch</a:t>
            </a:r>
            <a:r>
              <a:rPr lang="en-US" dirty="0">
                <a:solidFill>
                  <a:srgbClr val="222222"/>
                </a:solidFill>
                <a:latin typeface="Arial" panose="020B0604020202020204" pitchFamily="34" charset="0"/>
                <a:sym typeface="Wingdings" panose="05000000000000000000" pitchFamily="2" charset="2"/>
              </a:rPr>
              <a:t> </a:t>
            </a:r>
            <a:endParaRPr lang="en-US" dirty="0">
              <a:solidFill>
                <a:srgbClr val="222222"/>
              </a:solidFill>
              <a:latin typeface="Arial" panose="020B0604020202020204" pitchFamily="34" charset="0"/>
            </a:endParaRPr>
          </a:p>
          <a:p>
            <a:pPr marL="0" indent="0">
              <a:buNone/>
            </a:pPr>
            <a:r>
              <a:rPr lang="en-US" b="1" dirty="0">
                <a:solidFill>
                  <a:srgbClr val="00B0F0"/>
                </a:solidFill>
                <a:latin typeface="Arial" panose="020B0604020202020204" pitchFamily="34" charset="0"/>
              </a:rPr>
              <a:t>Authors</a:t>
            </a:r>
            <a:r>
              <a:rPr lang="en-US" dirty="0">
                <a:latin typeface="Arial" panose="020B0604020202020204" pitchFamily="34" charset="0"/>
              </a:rPr>
              <a:t>: sign up by adding name/affiliation to overleaf project; authors are expected to propose a use case in their domain or contribute to its exploration. No freeloaders please.</a:t>
            </a:r>
          </a:p>
          <a:p>
            <a:pPr marL="0" indent="0">
              <a:buNone/>
            </a:pPr>
            <a:r>
              <a:rPr lang="en-US" b="1" dirty="0">
                <a:solidFill>
                  <a:srgbClr val="00B0F0"/>
                </a:solidFill>
                <a:latin typeface="Arial" panose="020B0604020202020204" pitchFamily="34" charset="0"/>
              </a:rPr>
              <a:t>Target</a:t>
            </a:r>
            <a:r>
              <a:rPr lang="en-US" dirty="0">
                <a:latin typeface="Arial" panose="020B0604020202020204" pitchFamily="34" charset="0"/>
              </a:rPr>
              <a:t>: </a:t>
            </a:r>
            <a:r>
              <a:rPr lang="en-US" dirty="0" err="1">
                <a:latin typeface="Arial" panose="020B0604020202020204" pitchFamily="34" charset="0"/>
              </a:rPr>
              <a:t>arxiv</a:t>
            </a:r>
            <a:r>
              <a:rPr lang="en-US" dirty="0">
                <a:latin typeface="Arial" panose="020B0604020202020204" pitchFamily="34" charset="0"/>
              </a:rPr>
              <a:t> submission + tier-1 journal</a:t>
            </a:r>
          </a:p>
          <a:p>
            <a:pPr marL="0" indent="0">
              <a:buNone/>
            </a:pPr>
            <a:r>
              <a:rPr lang="en-US" b="1" dirty="0">
                <a:solidFill>
                  <a:srgbClr val="00B0F0"/>
                </a:solidFill>
                <a:latin typeface="Arial" panose="020B0604020202020204" pitchFamily="34" charset="0"/>
              </a:rPr>
              <a:t>Timeline</a:t>
            </a:r>
            <a:r>
              <a:rPr lang="en-US" dirty="0">
                <a:latin typeface="Arial" panose="020B0604020202020204" pitchFamily="34" charset="0"/>
              </a:rPr>
              <a:t>: March 31 2026 for preprint delivery</a:t>
            </a:r>
          </a:p>
          <a:p>
            <a:pPr marL="0" indent="0">
              <a:buNone/>
            </a:pPr>
            <a:endParaRPr lang="en-US" dirty="0"/>
          </a:p>
        </p:txBody>
      </p:sp>
    </p:spTree>
    <p:extLst>
      <p:ext uri="{BB962C8B-B14F-4D97-AF65-F5344CB8AC3E}">
        <p14:creationId xmlns:p14="http://schemas.microsoft.com/office/powerpoint/2010/main" val="159063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BDCE4E-849D-2F7C-B6B4-B0BAF427F737}"/>
              </a:ext>
            </a:extLst>
          </p:cNvPr>
          <p:cNvSpPr>
            <a:spLocks noGrp="1"/>
          </p:cNvSpPr>
          <p:nvPr>
            <p:ph type="title"/>
          </p:nvPr>
        </p:nvSpPr>
        <p:spPr/>
        <p:txBody>
          <a:bodyPr/>
          <a:lstStyle/>
          <a:p>
            <a:r>
              <a:rPr lang="en-US" b="1" dirty="0">
                <a:solidFill>
                  <a:schemeClr val="accent2"/>
                </a:solidFill>
              </a:rPr>
              <a:t>Possible structure of White Paper </a:t>
            </a:r>
          </a:p>
        </p:txBody>
      </p:sp>
      <p:sp>
        <p:nvSpPr>
          <p:cNvPr id="3" name="Segnaposto contenuto 2">
            <a:extLst>
              <a:ext uri="{FF2B5EF4-FFF2-40B4-BE49-F238E27FC236}">
                <a16:creationId xmlns:a16="http://schemas.microsoft.com/office/drawing/2014/main" id="{47EF177D-0587-CE6E-C815-03A620EA61C2}"/>
              </a:ext>
            </a:extLst>
          </p:cNvPr>
          <p:cNvSpPr>
            <a:spLocks noGrp="1"/>
          </p:cNvSpPr>
          <p:nvPr>
            <p:ph idx="1"/>
          </p:nvPr>
        </p:nvSpPr>
        <p:spPr/>
        <p:txBody>
          <a:bodyPr>
            <a:normAutofit/>
          </a:bodyPr>
          <a:lstStyle/>
          <a:p>
            <a:r>
              <a:rPr lang="en-US" dirty="0">
                <a:solidFill>
                  <a:srgbClr val="00B0F0"/>
                </a:solidFill>
              </a:rPr>
              <a:t>Introduction</a:t>
            </a:r>
            <a:r>
              <a:rPr lang="en-US" dirty="0"/>
              <a:t>: a critical survey of existing efforts of experiment optimization, highlighting where they fail to classify as co-design</a:t>
            </a:r>
          </a:p>
          <a:p>
            <a:r>
              <a:rPr lang="en-US" dirty="0">
                <a:solidFill>
                  <a:srgbClr val="00B0F0"/>
                </a:solidFill>
              </a:rPr>
              <a:t>Methods</a:t>
            </a:r>
            <a:r>
              <a:rPr lang="en-US" dirty="0"/>
              <a:t>: a discussion of </a:t>
            </a:r>
            <a:r>
              <a:rPr lang="en-US" dirty="0" err="1"/>
              <a:t>SoTA</a:t>
            </a:r>
            <a:r>
              <a:rPr lang="en-US" dirty="0"/>
              <a:t> AI methods for successful end-to-end modeling including software exploration in the loop, and their points of strengths/ criticalities</a:t>
            </a:r>
          </a:p>
          <a:p>
            <a:r>
              <a:rPr lang="en-US" dirty="0">
                <a:solidFill>
                  <a:srgbClr val="00B0F0"/>
                </a:solidFill>
              </a:rPr>
              <a:t>Use cases</a:t>
            </a:r>
            <a:r>
              <a:rPr lang="en-US" dirty="0"/>
              <a:t>: two or three use cases (ideally one per macro-area of JENAA) where possible structure of a modeling pipeline is described and discussed</a:t>
            </a:r>
          </a:p>
          <a:p>
            <a:r>
              <a:rPr lang="en-US" dirty="0">
                <a:solidFill>
                  <a:srgbClr val="00B0F0"/>
                </a:solidFill>
              </a:rPr>
              <a:t>Future studies</a:t>
            </a:r>
            <a:r>
              <a:rPr lang="en-US" dirty="0"/>
              <a:t>: discussion of possible foundation models for co-design, integrating hardware and software modeling  </a:t>
            </a:r>
          </a:p>
          <a:p>
            <a:pPr marL="0" indent="0">
              <a:buNone/>
            </a:pPr>
            <a:endParaRPr lang="en-US" dirty="0"/>
          </a:p>
        </p:txBody>
      </p:sp>
    </p:spTree>
    <p:extLst>
      <p:ext uri="{BB962C8B-B14F-4D97-AF65-F5344CB8AC3E}">
        <p14:creationId xmlns:p14="http://schemas.microsoft.com/office/powerpoint/2010/main" val="3222193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4D7D9-AAEA-DFDF-0643-9E62013F68E5}"/>
              </a:ext>
            </a:extLst>
          </p:cNvPr>
          <p:cNvSpPr>
            <a:spLocks noGrp="1"/>
          </p:cNvSpPr>
          <p:nvPr>
            <p:ph type="title"/>
          </p:nvPr>
        </p:nvSpPr>
        <p:spPr/>
        <p:txBody>
          <a:bodyPr/>
          <a:lstStyle/>
          <a:p>
            <a:r>
              <a:rPr lang="en-US" b="1" dirty="0">
                <a:solidFill>
                  <a:schemeClr val="accent2"/>
                </a:solidFill>
              </a:rPr>
              <a:t>What objectives could we set to ourselves in 2025?</a:t>
            </a:r>
          </a:p>
        </p:txBody>
      </p:sp>
      <p:sp>
        <p:nvSpPr>
          <p:cNvPr id="3" name="Segnaposto contenuto 2">
            <a:extLst>
              <a:ext uri="{FF2B5EF4-FFF2-40B4-BE49-F238E27FC236}">
                <a16:creationId xmlns:a16="http://schemas.microsoft.com/office/drawing/2014/main" id="{A8897D0A-97A1-B4E8-51C1-2AFA4A5B89BD}"/>
              </a:ext>
            </a:extLst>
          </p:cNvPr>
          <p:cNvSpPr>
            <a:spLocks noGrp="1"/>
          </p:cNvSpPr>
          <p:nvPr>
            <p:ph idx="1"/>
          </p:nvPr>
        </p:nvSpPr>
        <p:spPr/>
        <p:txBody>
          <a:bodyPr>
            <a:normAutofit lnSpcReduction="10000"/>
          </a:bodyPr>
          <a:lstStyle/>
          <a:p>
            <a:pPr>
              <a:buFontTx/>
              <a:buChar char="-"/>
            </a:pPr>
            <a:r>
              <a:rPr lang="en-US" dirty="0">
                <a:solidFill>
                  <a:srgbClr val="00B0F0"/>
                </a:solidFill>
              </a:rPr>
              <a:t>White paper </a:t>
            </a:r>
            <a:r>
              <a:rPr lang="en-US" dirty="0"/>
              <a:t>production – most of the work done by </a:t>
            </a:r>
            <a:r>
              <a:rPr lang="en-US" dirty="0" err="1"/>
              <a:t>EoY</a:t>
            </a:r>
            <a:endParaRPr lang="en-US" dirty="0"/>
          </a:p>
          <a:p>
            <a:pPr>
              <a:buFontTx/>
              <a:buChar char="-"/>
            </a:pPr>
            <a:r>
              <a:rPr lang="en-US" dirty="0"/>
              <a:t>Progress in </a:t>
            </a:r>
            <a:r>
              <a:rPr lang="en-US" dirty="0">
                <a:solidFill>
                  <a:srgbClr val="00B0F0"/>
                </a:solidFill>
              </a:rPr>
              <a:t>collaborative activities</a:t>
            </a:r>
            <a:r>
              <a:rPr lang="en-US" dirty="0"/>
              <a:t>?</a:t>
            </a:r>
          </a:p>
          <a:p>
            <a:pPr marL="0" indent="0">
              <a:buNone/>
            </a:pPr>
            <a:endParaRPr lang="en-US" dirty="0"/>
          </a:p>
          <a:p>
            <a:pPr marL="0" indent="0">
              <a:buNone/>
            </a:pPr>
            <a:r>
              <a:rPr lang="en-US" dirty="0"/>
              <a:t>How do we get organized in practice? </a:t>
            </a:r>
          </a:p>
          <a:p>
            <a:pPr>
              <a:buFontTx/>
              <a:buChar char="-"/>
            </a:pPr>
            <a:r>
              <a:rPr lang="en-US" dirty="0"/>
              <a:t>Propose a </a:t>
            </a:r>
            <a:r>
              <a:rPr lang="en-US" dirty="0">
                <a:solidFill>
                  <a:srgbClr val="00B0F0"/>
                </a:solidFill>
              </a:rPr>
              <a:t>1h fortnightly meeting </a:t>
            </a:r>
            <a:r>
              <a:rPr lang="en-US" dirty="0"/>
              <a:t>(find time/date by poll); cancel when no progress/no reports, but have slot in our calendars!</a:t>
            </a:r>
          </a:p>
          <a:p>
            <a:pPr>
              <a:buFontTx/>
              <a:buChar char="-"/>
            </a:pPr>
            <a:r>
              <a:rPr lang="en-US" dirty="0"/>
              <a:t>Common repositories (already in place for some of the activities)</a:t>
            </a:r>
          </a:p>
          <a:p>
            <a:pPr marL="0" indent="0">
              <a:buNone/>
            </a:pPr>
            <a:endParaRPr lang="en-US" dirty="0"/>
          </a:p>
          <a:p>
            <a:pPr marL="0" indent="0">
              <a:buNone/>
            </a:pPr>
            <a:r>
              <a:rPr lang="en-US" dirty="0">
                <a:solidFill>
                  <a:srgbClr val="FFC000"/>
                </a:solidFill>
              </a:rPr>
              <a:t>Let us discuss…</a:t>
            </a:r>
          </a:p>
        </p:txBody>
      </p:sp>
    </p:spTree>
    <p:extLst>
      <p:ext uri="{BB962C8B-B14F-4D97-AF65-F5344CB8AC3E}">
        <p14:creationId xmlns:p14="http://schemas.microsoft.com/office/powerpoint/2010/main" val="1168636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B332C-3BBE-2638-3E9D-05835A078295}"/>
              </a:ext>
            </a:extLst>
          </p:cNvPr>
          <p:cNvSpPr>
            <a:spLocks noGrp="1"/>
          </p:cNvSpPr>
          <p:nvPr>
            <p:ph type="title"/>
          </p:nvPr>
        </p:nvSpPr>
        <p:spPr/>
        <p:txBody>
          <a:bodyPr/>
          <a:lstStyle/>
          <a:p>
            <a:r>
              <a:rPr lang="en-US" b="1" dirty="0">
                <a:solidFill>
                  <a:schemeClr val="accent2"/>
                </a:solidFill>
              </a:rPr>
              <a:t>AOB</a:t>
            </a:r>
          </a:p>
        </p:txBody>
      </p:sp>
      <p:sp>
        <p:nvSpPr>
          <p:cNvPr id="3" name="Segnaposto contenuto 2">
            <a:extLst>
              <a:ext uri="{FF2B5EF4-FFF2-40B4-BE49-F238E27FC236}">
                <a16:creationId xmlns:a16="http://schemas.microsoft.com/office/drawing/2014/main" id="{152B48A6-A397-62A2-F6B5-D46251BEE42A}"/>
              </a:ext>
            </a:extLst>
          </p:cNvPr>
          <p:cNvSpPr>
            <a:spLocks noGrp="1"/>
          </p:cNvSpPr>
          <p:nvPr>
            <p:ph idx="1"/>
          </p:nvPr>
        </p:nvSpPr>
        <p:spPr/>
        <p:txBody>
          <a:bodyPr/>
          <a:lstStyle/>
          <a:p>
            <a:r>
              <a:rPr lang="en-US" dirty="0"/>
              <a:t>Synergy with WG1 (Foundation models) ?</a:t>
            </a:r>
          </a:p>
          <a:p>
            <a:endParaRPr lang="en-US" dirty="0"/>
          </a:p>
          <a:p>
            <a:r>
              <a:rPr lang="en-US" dirty="0"/>
              <a:t>Grant applications ?</a:t>
            </a:r>
          </a:p>
          <a:p>
            <a:endParaRPr lang="en-US" dirty="0"/>
          </a:p>
          <a:p>
            <a:pPr marL="0" indent="0">
              <a:buNone/>
            </a:pPr>
            <a:endParaRPr lang="en-US" dirty="0"/>
          </a:p>
        </p:txBody>
      </p:sp>
    </p:spTree>
    <p:extLst>
      <p:ext uri="{BB962C8B-B14F-4D97-AF65-F5344CB8AC3E}">
        <p14:creationId xmlns:p14="http://schemas.microsoft.com/office/powerpoint/2010/main" val="3199570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52D7A8-6D27-3FB9-42A1-8E37436336B7}"/>
              </a:ext>
            </a:extLst>
          </p:cNvPr>
          <p:cNvSpPr>
            <a:spLocks noGrp="1"/>
          </p:cNvSpPr>
          <p:nvPr>
            <p:ph type="title"/>
          </p:nvPr>
        </p:nvSpPr>
        <p:spPr>
          <a:xfrm>
            <a:off x="1739348" y="365125"/>
            <a:ext cx="9614452" cy="1325563"/>
          </a:xfrm>
        </p:spPr>
        <p:txBody>
          <a:bodyPr/>
          <a:lstStyle/>
          <a:p>
            <a:r>
              <a:rPr lang="en-US" b="1" dirty="0">
                <a:solidFill>
                  <a:schemeClr val="accent2"/>
                </a:solidFill>
              </a:rPr>
              <a:t>THANK YOU FOR TAKING PART!</a:t>
            </a:r>
          </a:p>
        </p:txBody>
      </p:sp>
      <p:pic>
        <p:nvPicPr>
          <p:cNvPr id="4" name="Picture 4" descr="Stream That's all Folks ! (Looney Tunes theme Remake) by y ...">
            <a:extLst>
              <a:ext uri="{FF2B5EF4-FFF2-40B4-BE49-F238E27FC236}">
                <a16:creationId xmlns:a16="http://schemas.microsoft.com/office/drawing/2014/main" id="{FA70CC4A-4632-446E-4BCD-7260CD411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841717"/>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868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70E676D-873C-8D36-62E1-06267FA02204}"/>
              </a:ext>
            </a:extLst>
          </p:cNvPr>
          <p:cNvSpPr/>
          <p:nvPr/>
        </p:nvSpPr>
        <p:spPr>
          <a:xfrm>
            <a:off x="9541246" y="4550979"/>
            <a:ext cx="2596966" cy="22586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 name="Titolo 1">
            <a:extLst>
              <a:ext uri="{FF2B5EF4-FFF2-40B4-BE49-F238E27FC236}">
                <a16:creationId xmlns:a16="http://schemas.microsoft.com/office/drawing/2014/main" id="{8F4913DA-5E2E-1747-01AA-B4D2912D6D20}"/>
              </a:ext>
            </a:extLst>
          </p:cNvPr>
          <p:cNvSpPr>
            <a:spLocks noGrp="1"/>
          </p:cNvSpPr>
          <p:nvPr>
            <p:ph type="title"/>
          </p:nvPr>
        </p:nvSpPr>
        <p:spPr>
          <a:xfrm>
            <a:off x="163286" y="89414"/>
            <a:ext cx="10515600" cy="1325563"/>
          </a:xfrm>
        </p:spPr>
        <p:txBody>
          <a:bodyPr/>
          <a:lstStyle/>
          <a:p>
            <a:r>
              <a:rPr lang="en-US" b="1" dirty="0">
                <a:solidFill>
                  <a:schemeClr val="accent2"/>
                </a:solidFill>
                <a:latin typeface="+mn-lt"/>
              </a:rPr>
              <a:t>We Are Successful Detector Builders…</a:t>
            </a:r>
          </a:p>
        </p:txBody>
      </p:sp>
      <p:sp>
        <p:nvSpPr>
          <p:cNvPr id="3" name="Segnaposto contenuto 2">
            <a:extLst>
              <a:ext uri="{FF2B5EF4-FFF2-40B4-BE49-F238E27FC236}">
                <a16:creationId xmlns:a16="http://schemas.microsoft.com/office/drawing/2014/main" id="{7640FD39-267D-8CB5-8346-463F8BFBFADE}"/>
              </a:ext>
            </a:extLst>
          </p:cNvPr>
          <p:cNvSpPr>
            <a:spLocks noGrp="1"/>
          </p:cNvSpPr>
          <p:nvPr>
            <p:ph idx="1"/>
          </p:nvPr>
        </p:nvSpPr>
        <p:spPr>
          <a:xfrm>
            <a:off x="838199" y="1825624"/>
            <a:ext cx="7706711" cy="4727575"/>
          </a:xfrm>
        </p:spPr>
        <p:txBody>
          <a:bodyPr>
            <a:normAutofit fontScale="77500" lnSpcReduction="20000"/>
          </a:bodyPr>
          <a:lstStyle/>
          <a:p>
            <a:pPr marL="0" indent="0">
              <a:buNone/>
            </a:pPr>
            <a:r>
              <a:rPr lang="en-US" dirty="0">
                <a:solidFill>
                  <a:schemeClr val="bg1"/>
                </a:solidFill>
              </a:rPr>
              <a:t>In the past 60+ years our community established robust design paradigms, while pushing technologies to their bleeding edge</a:t>
            </a:r>
          </a:p>
          <a:p>
            <a:pPr marL="0" indent="0">
              <a:buNone/>
            </a:pPr>
            <a:endParaRPr lang="en-US" dirty="0">
              <a:solidFill>
                <a:schemeClr val="bg1"/>
              </a:solidFill>
            </a:endParaRPr>
          </a:p>
          <a:p>
            <a:pPr marL="0" indent="0">
              <a:buNone/>
            </a:pPr>
            <a:r>
              <a:rPr lang="en-US" dirty="0">
                <a:solidFill>
                  <a:schemeClr val="bg1"/>
                </a:solidFill>
              </a:rPr>
              <a:t>Some of those deeply ingrained paradigms are </a:t>
            </a:r>
            <a:r>
              <a:rPr lang="en-US" dirty="0">
                <a:solidFill>
                  <a:srgbClr val="FFC000"/>
                </a:solidFill>
              </a:rPr>
              <a:t>not necessarily as motivated today as they once were</a:t>
            </a:r>
          </a:p>
          <a:p>
            <a:pPr marL="0" indent="0">
              <a:buNone/>
            </a:pPr>
            <a:r>
              <a:rPr lang="en-US" dirty="0">
                <a:solidFill>
                  <a:schemeClr val="bg1"/>
                </a:solidFill>
              </a:rPr>
              <a:t>	- track first, destroy later</a:t>
            </a:r>
          </a:p>
          <a:p>
            <a:pPr marL="0" indent="0">
              <a:buNone/>
            </a:pPr>
            <a:r>
              <a:rPr lang="en-US" dirty="0">
                <a:solidFill>
                  <a:schemeClr val="bg1"/>
                </a:solidFill>
              </a:rPr>
              <a:t>	- redundancy </a:t>
            </a:r>
          </a:p>
          <a:p>
            <a:pPr marL="0" indent="0">
              <a:buNone/>
            </a:pPr>
            <a:r>
              <a:rPr lang="en-US" dirty="0">
                <a:solidFill>
                  <a:schemeClr val="bg1"/>
                </a:solidFill>
              </a:rPr>
              <a:t>	- symmetric layouts </a:t>
            </a:r>
          </a:p>
          <a:p>
            <a:pPr marL="0" indent="0">
              <a:buNone/>
            </a:pPr>
            <a:r>
              <a:rPr lang="en-US" dirty="0">
                <a:solidFill>
                  <a:schemeClr val="bg1"/>
                </a:solidFill>
              </a:rPr>
              <a:t>The design space of the biggest projects has grown to  </a:t>
            </a:r>
            <a:r>
              <a:rPr lang="en-US" dirty="0">
                <a:solidFill>
                  <a:srgbClr val="00B0F0"/>
                </a:solidFill>
              </a:rPr>
              <a:t>transcend our understanding </a:t>
            </a:r>
            <a:r>
              <a:rPr lang="en-US" dirty="0">
                <a:solidFill>
                  <a:schemeClr val="bg1"/>
                </a:solidFill>
              </a:rPr>
              <a:t>– we cannot think in 10</a:t>
            </a:r>
            <a:r>
              <a:rPr lang="en-US" baseline="30000" dirty="0">
                <a:solidFill>
                  <a:schemeClr val="bg1"/>
                </a:solidFill>
              </a:rPr>
              <a:t>4</a:t>
            </a:r>
            <a:r>
              <a:rPr lang="en-US" dirty="0">
                <a:solidFill>
                  <a:schemeClr val="bg1"/>
                </a:solidFill>
              </a:rPr>
              <a:t> dimensions </a:t>
            </a:r>
          </a:p>
          <a:p>
            <a:pPr marL="0" indent="0">
              <a:buNone/>
            </a:pPr>
            <a:endParaRPr lang="en-US" dirty="0">
              <a:solidFill>
                <a:schemeClr val="bg1"/>
              </a:solidFill>
            </a:endParaRPr>
          </a:p>
          <a:p>
            <a:pPr marL="0" indent="0">
              <a:buNone/>
            </a:pPr>
            <a:r>
              <a:rPr lang="en-US" dirty="0">
                <a:solidFill>
                  <a:schemeClr val="bg1"/>
                </a:solidFill>
              </a:rPr>
              <a:t>Our demands (luminosity, resolution) are also on the rise, as is the size of the viable technological solutions space (e.g. 3D printing)</a:t>
            </a:r>
          </a:p>
          <a:p>
            <a:pPr marL="0" indent="0">
              <a:buNone/>
            </a:pPr>
            <a:endParaRPr lang="en-US" dirty="0">
              <a:solidFill>
                <a:schemeClr val="bg1"/>
              </a:solidFill>
            </a:endParaRPr>
          </a:p>
          <a:p>
            <a:pPr marL="0" indent="0">
              <a:buNone/>
            </a:pPr>
            <a:endParaRPr lang="en-US" dirty="0">
              <a:solidFill>
                <a:schemeClr val="bg1"/>
              </a:solidFill>
            </a:endParaRPr>
          </a:p>
        </p:txBody>
      </p:sp>
      <p:pic>
        <p:nvPicPr>
          <p:cNvPr id="6" name="Picture 2" descr="CMS Particle Detector">
            <a:extLst>
              <a:ext uri="{FF2B5EF4-FFF2-40B4-BE49-F238E27FC236}">
                <a16:creationId xmlns:a16="http://schemas.microsoft.com/office/drawing/2014/main" id="{A50A08BC-4BEC-6EF7-C585-CB08F86187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7830" y="2442721"/>
            <a:ext cx="3390381" cy="1740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heme of a typical particle detector (transverse view) for colliding... |  Download Scientific Diagram">
            <a:extLst>
              <a:ext uri="{FF2B5EF4-FFF2-40B4-BE49-F238E27FC236}">
                <a16:creationId xmlns:a16="http://schemas.microsoft.com/office/drawing/2014/main" id="{8F8FA955-2666-959F-8357-C72779A97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46" y="96819"/>
            <a:ext cx="2596966" cy="2078822"/>
          </a:xfrm>
          <a:prstGeom prst="rect">
            <a:avLst/>
          </a:prstGeom>
          <a:noFill/>
          <a:extLst>
            <a:ext uri="{909E8E84-426E-40DD-AFC4-6F175D3DCCD1}">
              <a14:hiddenFill xmlns:a14="http://schemas.microsoft.com/office/drawing/2010/main">
                <a:solidFill>
                  <a:srgbClr val="FFFFFF"/>
                </a:solidFill>
              </a14:hiddenFill>
            </a:ext>
          </a:extLst>
        </p:spPr>
      </p:pic>
      <p:sp>
        <p:nvSpPr>
          <p:cNvPr id="9" name="Freccia in giù 8">
            <a:extLst>
              <a:ext uri="{FF2B5EF4-FFF2-40B4-BE49-F238E27FC236}">
                <a16:creationId xmlns:a16="http://schemas.microsoft.com/office/drawing/2014/main" id="{8A6D786B-79D8-375C-EA05-B5437629F2E3}"/>
              </a:ext>
            </a:extLst>
          </p:cNvPr>
          <p:cNvSpPr/>
          <p:nvPr/>
        </p:nvSpPr>
        <p:spPr>
          <a:xfrm>
            <a:off x="10301692" y="1765737"/>
            <a:ext cx="1076073" cy="3263463"/>
          </a:xfrm>
          <a:prstGeom prst="downArrow">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25A0F793-1B06-BFFE-8C76-430CD5C8BFC4}"/>
              </a:ext>
            </a:extLst>
          </p:cNvPr>
          <p:cNvSpPr txBox="1"/>
          <p:nvPr/>
        </p:nvSpPr>
        <p:spPr>
          <a:xfrm>
            <a:off x="8888503" y="4630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1989</a:t>
            </a:r>
          </a:p>
        </p:txBody>
      </p:sp>
      <p:sp>
        <p:nvSpPr>
          <p:cNvPr id="17" name="CasellaDiTesto 16">
            <a:extLst>
              <a:ext uri="{FF2B5EF4-FFF2-40B4-BE49-F238E27FC236}">
                <a16:creationId xmlns:a16="http://schemas.microsoft.com/office/drawing/2014/main" id="{F8C23AAD-F618-FC1C-8CF8-38192F4FA678}"/>
              </a:ext>
            </a:extLst>
          </p:cNvPr>
          <p:cNvSpPr txBox="1"/>
          <p:nvPr/>
        </p:nvSpPr>
        <p:spPr>
          <a:xfrm>
            <a:off x="8652613" y="204353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2010</a:t>
            </a:r>
          </a:p>
        </p:txBody>
      </p:sp>
      <p:sp>
        <p:nvSpPr>
          <p:cNvPr id="18" name="CasellaDiTesto 17">
            <a:extLst>
              <a:ext uri="{FF2B5EF4-FFF2-40B4-BE49-F238E27FC236}">
                <a16:creationId xmlns:a16="http://schemas.microsoft.com/office/drawing/2014/main" id="{FE228F03-7B32-083E-971B-32C4BCDD283A}"/>
              </a:ext>
            </a:extLst>
          </p:cNvPr>
          <p:cNvSpPr txBox="1"/>
          <p:nvPr/>
        </p:nvSpPr>
        <p:spPr>
          <a:xfrm>
            <a:off x="8747830" y="4565818"/>
            <a:ext cx="760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2050?</a:t>
            </a:r>
          </a:p>
        </p:txBody>
      </p:sp>
      <p:sp>
        <p:nvSpPr>
          <p:cNvPr id="19" name="Rettangolo 18">
            <a:extLst>
              <a:ext uri="{FF2B5EF4-FFF2-40B4-BE49-F238E27FC236}">
                <a16:creationId xmlns:a16="http://schemas.microsoft.com/office/drawing/2014/main" id="{7B493822-71AC-AAC2-9F4D-B75785C5C08C}"/>
              </a:ext>
            </a:extLst>
          </p:cNvPr>
          <p:cNvSpPr/>
          <p:nvPr/>
        </p:nvSpPr>
        <p:spPr>
          <a:xfrm>
            <a:off x="631371" y="1649187"/>
            <a:ext cx="7706711" cy="2803070"/>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1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MS Particle Detector">
            <a:extLst>
              <a:ext uri="{FF2B5EF4-FFF2-40B4-BE49-F238E27FC236}">
                <a16:creationId xmlns:a16="http://schemas.microsoft.com/office/drawing/2014/main" id="{A50A08BC-4BEC-6EF7-C585-CB08F86187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7830" y="2442721"/>
            <a:ext cx="3390381" cy="1740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heme of a typical particle detector (transverse view) for colliding... |  Download Scientific Diagram">
            <a:extLst>
              <a:ext uri="{FF2B5EF4-FFF2-40B4-BE49-F238E27FC236}">
                <a16:creationId xmlns:a16="http://schemas.microsoft.com/office/drawing/2014/main" id="{8F8FA955-2666-959F-8357-C72779A97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46" y="96819"/>
            <a:ext cx="2596966" cy="207882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a:extLst>
              <a:ext uri="{FF2B5EF4-FFF2-40B4-BE49-F238E27FC236}">
                <a16:creationId xmlns:a16="http://schemas.microsoft.com/office/drawing/2014/main" id="{D148A4FE-84AA-3813-5D16-A6649C78AFBD}"/>
              </a:ext>
            </a:extLst>
          </p:cNvPr>
          <p:cNvGrpSpPr/>
          <p:nvPr/>
        </p:nvGrpSpPr>
        <p:grpSpPr>
          <a:xfrm>
            <a:off x="9824166" y="4677103"/>
            <a:ext cx="2031124" cy="2010505"/>
            <a:chOff x="9779876" y="4651280"/>
            <a:chExt cx="2031124" cy="2010505"/>
          </a:xfrm>
        </p:grpSpPr>
        <p:sp>
          <p:nvSpPr>
            <p:cNvPr id="10" name="Ovale 9">
              <a:extLst>
                <a:ext uri="{FF2B5EF4-FFF2-40B4-BE49-F238E27FC236}">
                  <a16:creationId xmlns:a16="http://schemas.microsoft.com/office/drawing/2014/main" id="{0FF5899C-0202-2790-E742-4462AA0152A8}"/>
                </a:ext>
              </a:extLst>
            </p:cNvPr>
            <p:cNvSpPr/>
            <p:nvPr/>
          </p:nvSpPr>
          <p:spPr>
            <a:xfrm>
              <a:off x="9779876" y="4651280"/>
              <a:ext cx="2031124" cy="20105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C061D911-D20B-1C88-B556-F5F699DEA504}"/>
                </a:ext>
              </a:extLst>
            </p:cNvPr>
            <p:cNvSpPr/>
            <p:nvPr/>
          </p:nvSpPr>
          <p:spPr>
            <a:xfrm>
              <a:off x="10103069" y="4968985"/>
              <a:ext cx="1384738" cy="13873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decagono 11">
              <a:extLst>
                <a:ext uri="{FF2B5EF4-FFF2-40B4-BE49-F238E27FC236}">
                  <a16:creationId xmlns:a16="http://schemas.microsoft.com/office/drawing/2014/main" id="{8846C79C-C6BC-0936-CE3C-276AEF5259AF}"/>
                </a:ext>
              </a:extLst>
            </p:cNvPr>
            <p:cNvSpPr/>
            <p:nvPr/>
          </p:nvSpPr>
          <p:spPr>
            <a:xfrm>
              <a:off x="10373710" y="5249670"/>
              <a:ext cx="843455" cy="825996"/>
            </a:xfrm>
            <a:prstGeom prst="dodecag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Freccia in giù 8">
            <a:extLst>
              <a:ext uri="{FF2B5EF4-FFF2-40B4-BE49-F238E27FC236}">
                <a16:creationId xmlns:a16="http://schemas.microsoft.com/office/drawing/2014/main" id="{8A6D786B-79D8-375C-EA05-B5437629F2E3}"/>
              </a:ext>
            </a:extLst>
          </p:cNvPr>
          <p:cNvSpPr/>
          <p:nvPr/>
        </p:nvSpPr>
        <p:spPr>
          <a:xfrm>
            <a:off x="10301692" y="1765737"/>
            <a:ext cx="1076073" cy="3263463"/>
          </a:xfrm>
          <a:prstGeom prst="downArrow">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486F2124-627A-1BBB-930D-C84DB23B3EE6}"/>
              </a:ext>
            </a:extLst>
          </p:cNvPr>
          <p:cNvSpPr txBox="1"/>
          <p:nvPr/>
        </p:nvSpPr>
        <p:spPr>
          <a:xfrm>
            <a:off x="1028283" y="5797398"/>
            <a:ext cx="41696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Who’re you </a:t>
            </a:r>
            <a:r>
              <a:rPr kumimoji="0" lang="en-US" sz="3200" b="1" i="0" u="none" strike="noStrike" kern="1200" cap="none" spc="0" normalizeH="0" baseline="0" noProof="0" dirty="0" err="1">
                <a:ln>
                  <a:noFill/>
                </a:ln>
                <a:solidFill>
                  <a:srgbClr val="FFC000"/>
                </a:solidFill>
                <a:effectLst/>
                <a:uLnTx/>
                <a:uFillTx/>
                <a:latin typeface="Calibri" panose="020F0502020204030204"/>
                <a:ea typeface="+mn-ea"/>
                <a:cs typeface="+mn-cs"/>
              </a:rPr>
              <a:t>gonna</a:t>
            </a: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 call?</a:t>
            </a:r>
          </a:p>
        </p:txBody>
      </p:sp>
      <p:sp>
        <p:nvSpPr>
          <p:cNvPr id="15" name="Rettangolo 14">
            <a:extLst>
              <a:ext uri="{FF2B5EF4-FFF2-40B4-BE49-F238E27FC236}">
                <a16:creationId xmlns:a16="http://schemas.microsoft.com/office/drawing/2014/main" id="{05BC88CF-AF9C-486F-A69A-A4893566CE2C}"/>
              </a:ext>
            </a:extLst>
          </p:cNvPr>
          <p:cNvSpPr/>
          <p:nvPr/>
        </p:nvSpPr>
        <p:spPr>
          <a:xfrm>
            <a:off x="10302306" y="5461019"/>
            <a:ext cx="1075459" cy="44267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DO’H!</a:t>
            </a:r>
          </a:p>
        </p:txBody>
      </p:sp>
      <p:sp>
        <p:nvSpPr>
          <p:cNvPr id="16" name="CasellaDiTesto 15">
            <a:extLst>
              <a:ext uri="{FF2B5EF4-FFF2-40B4-BE49-F238E27FC236}">
                <a16:creationId xmlns:a16="http://schemas.microsoft.com/office/drawing/2014/main" id="{25A0F793-1B06-BFFE-8C76-430CD5C8BFC4}"/>
              </a:ext>
            </a:extLst>
          </p:cNvPr>
          <p:cNvSpPr txBox="1"/>
          <p:nvPr/>
        </p:nvSpPr>
        <p:spPr>
          <a:xfrm>
            <a:off x="8888503" y="4630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1989</a:t>
            </a:r>
          </a:p>
        </p:txBody>
      </p:sp>
      <p:sp>
        <p:nvSpPr>
          <p:cNvPr id="17" name="CasellaDiTesto 16">
            <a:extLst>
              <a:ext uri="{FF2B5EF4-FFF2-40B4-BE49-F238E27FC236}">
                <a16:creationId xmlns:a16="http://schemas.microsoft.com/office/drawing/2014/main" id="{F8C23AAD-F618-FC1C-8CF8-38192F4FA678}"/>
              </a:ext>
            </a:extLst>
          </p:cNvPr>
          <p:cNvSpPr txBox="1"/>
          <p:nvPr/>
        </p:nvSpPr>
        <p:spPr>
          <a:xfrm>
            <a:off x="8652613" y="204353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2010</a:t>
            </a:r>
          </a:p>
        </p:txBody>
      </p:sp>
      <p:sp>
        <p:nvSpPr>
          <p:cNvPr id="18" name="CasellaDiTesto 17">
            <a:extLst>
              <a:ext uri="{FF2B5EF4-FFF2-40B4-BE49-F238E27FC236}">
                <a16:creationId xmlns:a16="http://schemas.microsoft.com/office/drawing/2014/main" id="{FE228F03-7B32-083E-971B-32C4BCDD283A}"/>
              </a:ext>
            </a:extLst>
          </p:cNvPr>
          <p:cNvSpPr txBox="1"/>
          <p:nvPr/>
        </p:nvSpPr>
        <p:spPr>
          <a:xfrm>
            <a:off x="8747830" y="4565818"/>
            <a:ext cx="760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2050?</a:t>
            </a:r>
          </a:p>
        </p:txBody>
      </p:sp>
      <p:sp>
        <p:nvSpPr>
          <p:cNvPr id="19" name="Rettangolo 18">
            <a:extLst>
              <a:ext uri="{FF2B5EF4-FFF2-40B4-BE49-F238E27FC236}">
                <a16:creationId xmlns:a16="http://schemas.microsoft.com/office/drawing/2014/main" id="{7B493822-71AC-AAC2-9F4D-B75785C5C08C}"/>
              </a:ext>
            </a:extLst>
          </p:cNvPr>
          <p:cNvSpPr/>
          <p:nvPr/>
        </p:nvSpPr>
        <p:spPr>
          <a:xfrm>
            <a:off x="631371" y="1649187"/>
            <a:ext cx="7706711" cy="2803070"/>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F161AD25-3B33-5F47-EA94-593967E706E4}"/>
              </a:ext>
            </a:extLst>
          </p:cNvPr>
          <p:cNvPicPr>
            <a:picLocks noChangeAspect="1"/>
          </p:cNvPicPr>
          <p:nvPr/>
        </p:nvPicPr>
        <p:blipFill>
          <a:blip r:embed="rId4"/>
          <a:stretch>
            <a:fillRect/>
          </a:stretch>
        </p:blipFill>
        <p:spPr>
          <a:xfrm>
            <a:off x="50647" y="1211473"/>
            <a:ext cx="8426541" cy="4371989"/>
          </a:xfrm>
          <a:prstGeom prst="rect">
            <a:avLst/>
          </a:prstGeom>
        </p:spPr>
      </p:pic>
      <p:pic>
        <p:nvPicPr>
          <p:cNvPr id="22" name="Immagine 21">
            <a:extLst>
              <a:ext uri="{FF2B5EF4-FFF2-40B4-BE49-F238E27FC236}">
                <a16:creationId xmlns:a16="http://schemas.microsoft.com/office/drawing/2014/main" id="{2FCCB76F-7211-F7E8-957F-11F2385CBDCF}"/>
              </a:ext>
            </a:extLst>
          </p:cNvPr>
          <p:cNvPicPr>
            <a:picLocks noChangeAspect="1"/>
          </p:cNvPicPr>
          <p:nvPr/>
        </p:nvPicPr>
        <p:blipFill>
          <a:blip r:embed="rId5"/>
          <a:stretch>
            <a:fillRect/>
          </a:stretch>
        </p:blipFill>
        <p:spPr>
          <a:xfrm>
            <a:off x="251827" y="1591007"/>
            <a:ext cx="1657606" cy="3818210"/>
          </a:xfrm>
          <a:prstGeom prst="rect">
            <a:avLst/>
          </a:prstGeom>
        </p:spPr>
      </p:pic>
      <p:pic>
        <p:nvPicPr>
          <p:cNvPr id="23" name="Immagine 22">
            <a:extLst>
              <a:ext uri="{FF2B5EF4-FFF2-40B4-BE49-F238E27FC236}">
                <a16:creationId xmlns:a16="http://schemas.microsoft.com/office/drawing/2014/main" id="{B96D0447-81D1-2D1D-C459-99964E3F0695}"/>
              </a:ext>
            </a:extLst>
          </p:cNvPr>
          <p:cNvPicPr>
            <a:picLocks noChangeAspect="1"/>
          </p:cNvPicPr>
          <p:nvPr/>
        </p:nvPicPr>
        <p:blipFill>
          <a:blip r:embed="rId5"/>
          <a:stretch>
            <a:fillRect/>
          </a:stretch>
        </p:blipFill>
        <p:spPr>
          <a:xfrm>
            <a:off x="3435114" y="1594974"/>
            <a:ext cx="1657606" cy="3818210"/>
          </a:xfrm>
          <a:prstGeom prst="rect">
            <a:avLst/>
          </a:prstGeom>
        </p:spPr>
      </p:pic>
      <p:pic>
        <p:nvPicPr>
          <p:cNvPr id="24" name="Immagine 23">
            <a:extLst>
              <a:ext uri="{FF2B5EF4-FFF2-40B4-BE49-F238E27FC236}">
                <a16:creationId xmlns:a16="http://schemas.microsoft.com/office/drawing/2014/main" id="{35FBC45F-2808-BC15-0E10-46389C277FEE}"/>
              </a:ext>
            </a:extLst>
          </p:cNvPr>
          <p:cNvPicPr>
            <a:picLocks noChangeAspect="1"/>
          </p:cNvPicPr>
          <p:nvPr/>
        </p:nvPicPr>
        <p:blipFill>
          <a:blip r:embed="rId5"/>
          <a:stretch>
            <a:fillRect/>
          </a:stretch>
        </p:blipFill>
        <p:spPr>
          <a:xfrm>
            <a:off x="5058794" y="1594974"/>
            <a:ext cx="1657606" cy="3818210"/>
          </a:xfrm>
          <a:prstGeom prst="rect">
            <a:avLst/>
          </a:prstGeom>
        </p:spPr>
      </p:pic>
      <p:pic>
        <p:nvPicPr>
          <p:cNvPr id="25" name="Immagine 24">
            <a:extLst>
              <a:ext uri="{FF2B5EF4-FFF2-40B4-BE49-F238E27FC236}">
                <a16:creationId xmlns:a16="http://schemas.microsoft.com/office/drawing/2014/main" id="{9A914F7F-D6B4-9168-D699-3F530B4618B9}"/>
              </a:ext>
            </a:extLst>
          </p:cNvPr>
          <p:cNvPicPr>
            <a:picLocks noChangeAspect="1"/>
          </p:cNvPicPr>
          <p:nvPr/>
        </p:nvPicPr>
        <p:blipFill>
          <a:blip r:embed="rId5"/>
          <a:stretch>
            <a:fillRect/>
          </a:stretch>
        </p:blipFill>
        <p:spPr>
          <a:xfrm>
            <a:off x="6618401" y="1591007"/>
            <a:ext cx="1657606" cy="3818210"/>
          </a:xfrm>
          <a:prstGeom prst="rect">
            <a:avLst/>
          </a:prstGeom>
        </p:spPr>
      </p:pic>
      <p:sp>
        <p:nvSpPr>
          <p:cNvPr id="26" name="Rettangolo 25">
            <a:extLst>
              <a:ext uri="{FF2B5EF4-FFF2-40B4-BE49-F238E27FC236}">
                <a16:creationId xmlns:a16="http://schemas.microsoft.com/office/drawing/2014/main" id="{FFE75897-B7E1-D5D2-5439-BE2BBF39C228}"/>
              </a:ext>
            </a:extLst>
          </p:cNvPr>
          <p:cNvSpPr/>
          <p:nvPr/>
        </p:nvSpPr>
        <p:spPr>
          <a:xfrm>
            <a:off x="50646" y="1211472"/>
            <a:ext cx="257532" cy="4371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tangolo 26">
            <a:extLst>
              <a:ext uri="{FF2B5EF4-FFF2-40B4-BE49-F238E27FC236}">
                <a16:creationId xmlns:a16="http://schemas.microsoft.com/office/drawing/2014/main" id="{3DFEAB80-29D1-D73E-A155-22FF27E5A440}"/>
              </a:ext>
            </a:extLst>
          </p:cNvPr>
          <p:cNvSpPr/>
          <p:nvPr/>
        </p:nvSpPr>
        <p:spPr>
          <a:xfrm>
            <a:off x="8219656" y="1211472"/>
            <a:ext cx="257532" cy="4371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tangolo 27">
            <a:extLst>
              <a:ext uri="{FF2B5EF4-FFF2-40B4-BE49-F238E27FC236}">
                <a16:creationId xmlns:a16="http://schemas.microsoft.com/office/drawing/2014/main" id="{5C529EC7-5DF6-F63C-36F4-D082A2EA6F99}"/>
              </a:ext>
            </a:extLst>
          </p:cNvPr>
          <p:cNvSpPr/>
          <p:nvPr/>
        </p:nvSpPr>
        <p:spPr>
          <a:xfrm>
            <a:off x="1637981" y="4263691"/>
            <a:ext cx="314506" cy="826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tangolo 28">
            <a:extLst>
              <a:ext uri="{FF2B5EF4-FFF2-40B4-BE49-F238E27FC236}">
                <a16:creationId xmlns:a16="http://schemas.microsoft.com/office/drawing/2014/main" id="{9E523560-B396-159B-C9A1-F889C550294D}"/>
              </a:ext>
            </a:extLst>
          </p:cNvPr>
          <p:cNvSpPr/>
          <p:nvPr/>
        </p:nvSpPr>
        <p:spPr>
          <a:xfrm>
            <a:off x="3320915" y="3625434"/>
            <a:ext cx="314506" cy="826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ttangolo 29">
            <a:extLst>
              <a:ext uri="{FF2B5EF4-FFF2-40B4-BE49-F238E27FC236}">
                <a16:creationId xmlns:a16="http://schemas.microsoft.com/office/drawing/2014/main" id="{4565E760-4872-48FD-6686-68552628F728}"/>
              </a:ext>
            </a:extLst>
          </p:cNvPr>
          <p:cNvSpPr/>
          <p:nvPr/>
        </p:nvSpPr>
        <p:spPr>
          <a:xfrm>
            <a:off x="3207562" y="4263691"/>
            <a:ext cx="314506" cy="826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ttangolo 30">
            <a:extLst>
              <a:ext uri="{FF2B5EF4-FFF2-40B4-BE49-F238E27FC236}">
                <a16:creationId xmlns:a16="http://schemas.microsoft.com/office/drawing/2014/main" id="{6ECDA9A8-4A74-E468-C5A3-5C8A5663808A}"/>
              </a:ext>
            </a:extLst>
          </p:cNvPr>
          <p:cNvSpPr/>
          <p:nvPr/>
        </p:nvSpPr>
        <p:spPr>
          <a:xfrm>
            <a:off x="4883445" y="3555377"/>
            <a:ext cx="314506" cy="826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ttangolo 31">
            <a:extLst>
              <a:ext uri="{FF2B5EF4-FFF2-40B4-BE49-F238E27FC236}">
                <a16:creationId xmlns:a16="http://schemas.microsoft.com/office/drawing/2014/main" id="{A74DC149-EB2F-FCA7-7B3D-C7B5C5758B69}"/>
              </a:ext>
            </a:extLst>
          </p:cNvPr>
          <p:cNvSpPr/>
          <p:nvPr/>
        </p:nvSpPr>
        <p:spPr>
          <a:xfrm>
            <a:off x="4835231" y="4312143"/>
            <a:ext cx="314506" cy="826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ttangolo 32">
            <a:extLst>
              <a:ext uri="{FF2B5EF4-FFF2-40B4-BE49-F238E27FC236}">
                <a16:creationId xmlns:a16="http://schemas.microsoft.com/office/drawing/2014/main" id="{1863EB50-94B8-52D4-812B-8BF51628910E}"/>
              </a:ext>
            </a:extLst>
          </p:cNvPr>
          <p:cNvSpPr/>
          <p:nvPr/>
        </p:nvSpPr>
        <p:spPr>
          <a:xfrm>
            <a:off x="6386701" y="3766117"/>
            <a:ext cx="314506" cy="131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tangolo 33">
            <a:extLst>
              <a:ext uri="{FF2B5EF4-FFF2-40B4-BE49-F238E27FC236}">
                <a16:creationId xmlns:a16="http://schemas.microsoft.com/office/drawing/2014/main" id="{FB4484FF-5E0E-D369-8BB6-652BDF01EB9F}"/>
              </a:ext>
            </a:extLst>
          </p:cNvPr>
          <p:cNvSpPr/>
          <p:nvPr/>
        </p:nvSpPr>
        <p:spPr>
          <a:xfrm>
            <a:off x="8069635" y="4066240"/>
            <a:ext cx="314506" cy="131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tangolo 34">
            <a:extLst>
              <a:ext uri="{FF2B5EF4-FFF2-40B4-BE49-F238E27FC236}">
                <a16:creationId xmlns:a16="http://schemas.microsoft.com/office/drawing/2014/main" id="{6250F845-855E-1A95-BA49-05A407D5224E}"/>
              </a:ext>
            </a:extLst>
          </p:cNvPr>
          <p:cNvSpPr/>
          <p:nvPr/>
        </p:nvSpPr>
        <p:spPr>
          <a:xfrm>
            <a:off x="53710" y="195854"/>
            <a:ext cx="8423478" cy="13445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olo 1">
            <a:extLst>
              <a:ext uri="{FF2B5EF4-FFF2-40B4-BE49-F238E27FC236}">
                <a16:creationId xmlns:a16="http://schemas.microsoft.com/office/drawing/2014/main" id="{1DBF969B-D1D3-7C68-1C9B-AEF68645144B}"/>
              </a:ext>
            </a:extLst>
          </p:cNvPr>
          <p:cNvSpPr>
            <a:spLocks noGrp="1"/>
          </p:cNvSpPr>
          <p:nvPr>
            <p:ph type="title"/>
          </p:nvPr>
        </p:nvSpPr>
        <p:spPr>
          <a:xfrm>
            <a:off x="838200" y="103616"/>
            <a:ext cx="10515600" cy="1325563"/>
          </a:xfrm>
        </p:spPr>
        <p:txBody>
          <a:bodyPr/>
          <a:lstStyle/>
          <a:p>
            <a:r>
              <a:rPr lang="en-US" b="1" dirty="0">
                <a:solidFill>
                  <a:schemeClr val="accent2"/>
                </a:solidFill>
                <a:latin typeface="+mn-lt"/>
              </a:rPr>
              <a:t>The (non-)Evolution of Detectors</a:t>
            </a:r>
          </a:p>
        </p:txBody>
      </p:sp>
      <p:sp>
        <p:nvSpPr>
          <p:cNvPr id="3" name="CasellaDiTesto 2">
            <a:extLst>
              <a:ext uri="{FF2B5EF4-FFF2-40B4-BE49-F238E27FC236}">
                <a16:creationId xmlns:a16="http://schemas.microsoft.com/office/drawing/2014/main" id="{43116BC5-EC30-91A5-2A65-882A1805004D}"/>
              </a:ext>
            </a:extLst>
          </p:cNvPr>
          <p:cNvSpPr txBox="1"/>
          <p:nvPr/>
        </p:nvSpPr>
        <p:spPr>
          <a:xfrm>
            <a:off x="5489493" y="5831149"/>
            <a:ext cx="3247107" cy="830997"/>
          </a:xfrm>
          <a:prstGeom prst="rect">
            <a:avLst/>
          </a:prstGeom>
          <a:noFill/>
        </p:spPr>
        <p:txBody>
          <a:bodyPr wrap="none" rtlCol="0">
            <a:spAutoFit/>
          </a:bodyPr>
          <a:lstStyle/>
          <a:p>
            <a:r>
              <a:rPr lang="en-US" sz="4800" b="1" dirty="0">
                <a:solidFill>
                  <a:schemeClr val="accent2"/>
                </a:solidFill>
              </a:rPr>
              <a:t>CO-DESIGN!</a:t>
            </a:r>
          </a:p>
        </p:txBody>
      </p:sp>
    </p:spTree>
    <p:extLst>
      <p:ext uri="{BB962C8B-B14F-4D97-AF65-F5344CB8AC3E}">
        <p14:creationId xmlns:p14="http://schemas.microsoft.com/office/powerpoint/2010/main" val="125018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DECDAD-AF57-F153-6412-4520CD0483B9}"/>
              </a:ext>
            </a:extLst>
          </p:cNvPr>
          <p:cNvSpPr>
            <a:spLocks noGrp="1"/>
          </p:cNvSpPr>
          <p:nvPr>
            <p:ph type="title"/>
          </p:nvPr>
        </p:nvSpPr>
        <p:spPr/>
        <p:txBody>
          <a:bodyPr/>
          <a:lstStyle/>
          <a:p>
            <a:r>
              <a:rPr lang="en-US" b="1" dirty="0">
                <a:solidFill>
                  <a:schemeClr val="accent2"/>
                </a:solidFill>
                <a:latin typeface="+mn-lt"/>
              </a:rPr>
              <a:t>What is Co-Design?</a:t>
            </a:r>
          </a:p>
        </p:txBody>
      </p:sp>
      <p:sp>
        <p:nvSpPr>
          <p:cNvPr id="3" name="Segnaposto contenuto 2">
            <a:extLst>
              <a:ext uri="{FF2B5EF4-FFF2-40B4-BE49-F238E27FC236}">
                <a16:creationId xmlns:a16="http://schemas.microsoft.com/office/drawing/2014/main" id="{1191E6D8-7E08-F50C-B232-3EE2FFF87909}"/>
              </a:ext>
            </a:extLst>
          </p:cNvPr>
          <p:cNvSpPr>
            <a:spLocks noGrp="1"/>
          </p:cNvSpPr>
          <p:nvPr>
            <p:ph idx="1"/>
          </p:nvPr>
        </p:nvSpPr>
        <p:spPr>
          <a:xfrm>
            <a:off x="456248" y="1868486"/>
            <a:ext cx="6349200" cy="4700480"/>
          </a:xfrm>
        </p:spPr>
        <p:txBody>
          <a:bodyPr>
            <a:normAutofit fontScale="92500" lnSpcReduction="20000"/>
          </a:bodyPr>
          <a:lstStyle/>
          <a:p>
            <a:pPr marL="0" indent="0">
              <a:buNone/>
            </a:pPr>
            <a:r>
              <a:rPr lang="en-US" dirty="0">
                <a:solidFill>
                  <a:schemeClr val="bg1"/>
                </a:solidFill>
              </a:rPr>
              <a:t>Realizing that the achievement of a goal may require to tailor each part of a system to all others: </a:t>
            </a:r>
            <a:r>
              <a:rPr lang="en-US" dirty="0">
                <a:solidFill>
                  <a:srgbClr val="00B0F0"/>
                </a:solidFill>
              </a:rPr>
              <a:t>synergy</a:t>
            </a:r>
          </a:p>
          <a:p>
            <a:pPr marL="0" indent="0">
              <a:buNone/>
            </a:pPr>
            <a:endParaRPr lang="en-US" dirty="0">
              <a:solidFill>
                <a:schemeClr val="bg1"/>
              </a:solidFill>
            </a:endParaRPr>
          </a:p>
          <a:p>
            <a:pPr marL="0" indent="0">
              <a:buNone/>
            </a:pPr>
            <a:r>
              <a:rPr lang="en-US" dirty="0">
                <a:solidFill>
                  <a:schemeClr val="bg1"/>
                </a:solidFill>
              </a:rPr>
              <a:t>Enabling the simultaneous optimization of all parts, to maximize a global utility in a high-dimensional design space: </a:t>
            </a:r>
            <a:r>
              <a:rPr lang="en-US" dirty="0">
                <a:solidFill>
                  <a:srgbClr val="00B0F0"/>
                </a:solidFill>
              </a:rPr>
              <a:t>holistic optimization</a:t>
            </a:r>
          </a:p>
          <a:p>
            <a:pPr marL="0" indent="0">
              <a:buNone/>
            </a:pPr>
            <a:endParaRPr lang="en-US" dirty="0">
              <a:solidFill>
                <a:srgbClr val="00B0F0"/>
              </a:solidFill>
            </a:endParaRPr>
          </a:p>
          <a:p>
            <a:pPr marL="0" indent="0">
              <a:buNone/>
            </a:pPr>
            <a:r>
              <a:rPr lang="en-US" dirty="0">
                <a:solidFill>
                  <a:schemeClr val="bg1"/>
                </a:solidFill>
              </a:rPr>
              <a:t>Bringing together diverse components, technologies, or expertise to create a unified and cohesive system, ensuring seamless interoperability and coordination:</a:t>
            </a:r>
            <a:r>
              <a:rPr lang="en-US" dirty="0">
                <a:solidFill>
                  <a:srgbClr val="00B0F0"/>
                </a:solidFill>
              </a:rPr>
              <a:t> integration</a:t>
            </a:r>
            <a:endParaRPr lang="en-US" dirty="0">
              <a:solidFill>
                <a:schemeClr val="bg1"/>
              </a:solidFill>
            </a:endParaRPr>
          </a:p>
          <a:p>
            <a:pPr marL="0" indent="0">
              <a:buNone/>
            </a:pPr>
            <a:endParaRPr lang="en-US" dirty="0">
              <a:solidFill>
                <a:schemeClr val="bg1"/>
              </a:solidFill>
            </a:endParaRPr>
          </a:p>
        </p:txBody>
      </p:sp>
      <p:sp>
        <p:nvSpPr>
          <p:cNvPr id="6" name="AutoShape 2" descr="Indian-Style Tomato-Ginger Soup">
            <a:extLst>
              <a:ext uri="{FF2B5EF4-FFF2-40B4-BE49-F238E27FC236}">
                <a16:creationId xmlns:a16="http://schemas.microsoft.com/office/drawing/2014/main" id="{87776DD3-351E-574D-806C-875317753C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4" descr="Indian-Style Tomato-Ginger Soup">
            <a:extLst>
              <a:ext uri="{FF2B5EF4-FFF2-40B4-BE49-F238E27FC236}">
                <a16:creationId xmlns:a16="http://schemas.microsoft.com/office/drawing/2014/main" id="{FC29D91D-3FA3-C202-FE6C-296A4C4A2A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4" name="Picture 10" descr="Bicycle pedal - Wikipedia">
            <a:extLst>
              <a:ext uri="{FF2B5EF4-FFF2-40B4-BE49-F238E27FC236}">
                <a16:creationId xmlns:a16="http://schemas.microsoft.com/office/drawing/2014/main" id="{C512CC07-5A1B-A356-797D-97350F930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080" y="244"/>
            <a:ext cx="2319685" cy="1538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ding Bicycle High Heel Sandals Stock Photo 227249062 | Shutterstock">
            <a:extLst>
              <a:ext uri="{FF2B5EF4-FFF2-40B4-BE49-F238E27FC236}">
                <a16:creationId xmlns:a16="http://schemas.microsoft.com/office/drawing/2014/main" id="{F1C30C16-BD6B-A197-971B-AAA18788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764" y="1109267"/>
            <a:ext cx="2353235" cy="184934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GEO CITY GRIP | Ultimate Urban Mobility - LOOK Cycle">
            <a:extLst>
              <a:ext uri="{FF2B5EF4-FFF2-40B4-BE49-F238E27FC236}">
                <a16:creationId xmlns:a16="http://schemas.microsoft.com/office/drawing/2014/main" id="{887A4A58-F790-8D10-5412-6A29CEB7DCB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6" descr="GEO CITY GRIP | Ultimate Urban Mobility - LOOK Cycle">
            <a:extLst>
              <a:ext uri="{FF2B5EF4-FFF2-40B4-BE49-F238E27FC236}">
                <a16:creationId xmlns:a16="http://schemas.microsoft.com/office/drawing/2014/main" id="{39924DDE-6A69-0BB2-AE92-DC2992D40F6A}"/>
              </a:ext>
            </a:extLst>
          </p:cNvPr>
          <p:cNvSpPr>
            <a:spLocks noChangeAspect="1" noChangeArrowheads="1"/>
          </p:cNvSpPr>
          <p:nvPr/>
        </p:nvSpPr>
        <p:spPr bwMode="auto">
          <a:xfrm>
            <a:off x="6400799" y="3733799"/>
            <a:ext cx="3495721" cy="3495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8" descr="Clipless Pedals Explained How To Use Clipless Pedals, 52% OFF">
            <a:extLst>
              <a:ext uri="{FF2B5EF4-FFF2-40B4-BE49-F238E27FC236}">
                <a16:creationId xmlns:a16="http://schemas.microsoft.com/office/drawing/2014/main" id="{5DD8CB2F-2171-6FCF-DD2D-12D75FB6F27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ttangolo 16">
            <a:extLst>
              <a:ext uri="{FF2B5EF4-FFF2-40B4-BE49-F238E27FC236}">
                <a16:creationId xmlns:a16="http://schemas.microsoft.com/office/drawing/2014/main" id="{45D1D98E-C156-A4F1-6166-CCB1FF6E9442}"/>
              </a:ext>
            </a:extLst>
          </p:cNvPr>
          <p:cNvSpPr/>
          <p:nvPr/>
        </p:nvSpPr>
        <p:spPr>
          <a:xfrm>
            <a:off x="9838763" y="2808827"/>
            <a:ext cx="2353237" cy="2171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EC6CFE6E-1310-95A6-EB84-D33AE806BA8C}"/>
              </a:ext>
            </a:extLst>
          </p:cNvPr>
          <p:cNvPicPr>
            <a:picLocks noChangeAspect="1"/>
          </p:cNvPicPr>
          <p:nvPr/>
        </p:nvPicPr>
        <p:blipFill>
          <a:blip r:embed="rId4"/>
          <a:stretch>
            <a:fillRect/>
          </a:stretch>
        </p:blipFill>
        <p:spPr>
          <a:xfrm>
            <a:off x="7519080" y="2313448"/>
            <a:ext cx="2321443" cy="1964298"/>
          </a:xfrm>
          <a:prstGeom prst="rect">
            <a:avLst/>
          </a:prstGeom>
        </p:spPr>
      </p:pic>
      <p:sp>
        <p:nvSpPr>
          <p:cNvPr id="18" name="Rettangolo 17">
            <a:extLst>
              <a:ext uri="{FF2B5EF4-FFF2-40B4-BE49-F238E27FC236}">
                <a16:creationId xmlns:a16="http://schemas.microsoft.com/office/drawing/2014/main" id="{7175E726-6505-8AF8-E865-E04AF316A2F8}"/>
              </a:ext>
            </a:extLst>
          </p:cNvPr>
          <p:cNvSpPr/>
          <p:nvPr/>
        </p:nvSpPr>
        <p:spPr>
          <a:xfrm>
            <a:off x="383628" y="3111062"/>
            <a:ext cx="6495393" cy="30164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47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DECDAD-AF57-F153-6412-4520CD0483B9}"/>
              </a:ext>
            </a:extLst>
          </p:cNvPr>
          <p:cNvSpPr>
            <a:spLocks noGrp="1"/>
          </p:cNvSpPr>
          <p:nvPr>
            <p:ph type="title"/>
          </p:nvPr>
        </p:nvSpPr>
        <p:spPr/>
        <p:txBody>
          <a:bodyPr/>
          <a:lstStyle/>
          <a:p>
            <a:r>
              <a:rPr lang="en-US" b="1" dirty="0">
                <a:solidFill>
                  <a:schemeClr val="accent2"/>
                </a:solidFill>
                <a:latin typeface="+mn-lt"/>
              </a:rPr>
              <a:t>What is Co-Design?</a:t>
            </a:r>
          </a:p>
        </p:txBody>
      </p:sp>
      <p:sp>
        <p:nvSpPr>
          <p:cNvPr id="3" name="Segnaposto contenuto 2">
            <a:extLst>
              <a:ext uri="{FF2B5EF4-FFF2-40B4-BE49-F238E27FC236}">
                <a16:creationId xmlns:a16="http://schemas.microsoft.com/office/drawing/2014/main" id="{1191E6D8-7E08-F50C-B232-3EE2FFF87909}"/>
              </a:ext>
            </a:extLst>
          </p:cNvPr>
          <p:cNvSpPr>
            <a:spLocks noGrp="1"/>
          </p:cNvSpPr>
          <p:nvPr>
            <p:ph idx="1"/>
          </p:nvPr>
        </p:nvSpPr>
        <p:spPr>
          <a:xfrm>
            <a:off x="456248" y="1868486"/>
            <a:ext cx="6349200" cy="4700480"/>
          </a:xfrm>
        </p:spPr>
        <p:txBody>
          <a:bodyPr>
            <a:normAutofit fontScale="92500" lnSpcReduction="20000"/>
          </a:bodyPr>
          <a:lstStyle/>
          <a:p>
            <a:pPr marL="0" indent="0">
              <a:buNone/>
            </a:pPr>
            <a:r>
              <a:rPr lang="en-US" dirty="0">
                <a:solidFill>
                  <a:schemeClr val="bg1"/>
                </a:solidFill>
              </a:rPr>
              <a:t>Realizing that the achievement of a goal may require to tailor each part of a system to all others: </a:t>
            </a:r>
            <a:r>
              <a:rPr lang="en-US" dirty="0">
                <a:solidFill>
                  <a:srgbClr val="00B0F0"/>
                </a:solidFill>
              </a:rPr>
              <a:t>synergy</a:t>
            </a:r>
          </a:p>
          <a:p>
            <a:pPr marL="0" indent="0">
              <a:buNone/>
            </a:pPr>
            <a:endParaRPr lang="en-US" dirty="0">
              <a:solidFill>
                <a:schemeClr val="bg1"/>
              </a:solidFill>
            </a:endParaRPr>
          </a:p>
          <a:p>
            <a:pPr marL="0" indent="0">
              <a:buNone/>
            </a:pPr>
            <a:r>
              <a:rPr lang="en-US" dirty="0">
                <a:solidFill>
                  <a:schemeClr val="bg1"/>
                </a:solidFill>
              </a:rPr>
              <a:t>Enabling the simultaneous optimization of all parts, to maximize a global utility in a high-dimensional design space: </a:t>
            </a:r>
            <a:r>
              <a:rPr lang="en-US" dirty="0">
                <a:solidFill>
                  <a:srgbClr val="00B0F0"/>
                </a:solidFill>
              </a:rPr>
              <a:t>holistic optimization</a:t>
            </a:r>
          </a:p>
          <a:p>
            <a:pPr marL="0" indent="0">
              <a:buNone/>
            </a:pPr>
            <a:endParaRPr lang="en-US" dirty="0">
              <a:solidFill>
                <a:srgbClr val="00B0F0"/>
              </a:solidFill>
            </a:endParaRPr>
          </a:p>
          <a:p>
            <a:pPr marL="0" indent="0">
              <a:buNone/>
            </a:pPr>
            <a:r>
              <a:rPr lang="en-US" dirty="0">
                <a:solidFill>
                  <a:schemeClr val="bg1"/>
                </a:solidFill>
              </a:rPr>
              <a:t>Bringing together diverse components, technologies, or expertise to create a unified and cohesive system, ensuring seamless interoperability and coordination:</a:t>
            </a:r>
            <a:r>
              <a:rPr lang="en-US" dirty="0">
                <a:solidFill>
                  <a:srgbClr val="00B0F0"/>
                </a:solidFill>
              </a:rPr>
              <a:t> integration</a:t>
            </a:r>
            <a:endParaRPr lang="en-US" dirty="0">
              <a:solidFill>
                <a:schemeClr val="bg1"/>
              </a:solidFill>
            </a:endParaRPr>
          </a:p>
          <a:p>
            <a:pPr marL="0" indent="0">
              <a:buNone/>
            </a:pPr>
            <a:endParaRPr lang="en-US" dirty="0">
              <a:solidFill>
                <a:schemeClr val="bg1"/>
              </a:solidFill>
            </a:endParaRPr>
          </a:p>
        </p:txBody>
      </p:sp>
      <p:sp>
        <p:nvSpPr>
          <p:cNvPr id="6" name="AutoShape 2" descr="Indian-Style Tomato-Ginger Soup">
            <a:extLst>
              <a:ext uri="{FF2B5EF4-FFF2-40B4-BE49-F238E27FC236}">
                <a16:creationId xmlns:a16="http://schemas.microsoft.com/office/drawing/2014/main" id="{87776DD3-351E-574D-806C-875317753C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4" descr="Indian-Style Tomato-Ginger Soup">
            <a:extLst>
              <a:ext uri="{FF2B5EF4-FFF2-40B4-BE49-F238E27FC236}">
                <a16:creationId xmlns:a16="http://schemas.microsoft.com/office/drawing/2014/main" id="{FC29D91D-3FA3-C202-FE6C-296A4C4A2A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4" name="Picture 10" descr="Bicycle pedal - Wikipedia">
            <a:extLst>
              <a:ext uri="{FF2B5EF4-FFF2-40B4-BE49-F238E27FC236}">
                <a16:creationId xmlns:a16="http://schemas.microsoft.com/office/drawing/2014/main" id="{C512CC07-5A1B-A356-797D-97350F930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080" y="244"/>
            <a:ext cx="2319685" cy="1538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ding Bicycle High Heel Sandals Stock Photo 227249062 | Shutterstock">
            <a:extLst>
              <a:ext uri="{FF2B5EF4-FFF2-40B4-BE49-F238E27FC236}">
                <a16:creationId xmlns:a16="http://schemas.microsoft.com/office/drawing/2014/main" id="{F1C30C16-BD6B-A197-971B-AAA18788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764" y="1109267"/>
            <a:ext cx="2353235" cy="184934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GEO CITY GRIP | Ultimate Urban Mobility - LOOK Cycle">
            <a:extLst>
              <a:ext uri="{FF2B5EF4-FFF2-40B4-BE49-F238E27FC236}">
                <a16:creationId xmlns:a16="http://schemas.microsoft.com/office/drawing/2014/main" id="{887A4A58-F790-8D10-5412-6A29CEB7DCB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6" descr="GEO CITY GRIP | Ultimate Urban Mobility - LOOK Cycle">
            <a:extLst>
              <a:ext uri="{FF2B5EF4-FFF2-40B4-BE49-F238E27FC236}">
                <a16:creationId xmlns:a16="http://schemas.microsoft.com/office/drawing/2014/main" id="{39924DDE-6A69-0BB2-AE92-DC2992D40F6A}"/>
              </a:ext>
            </a:extLst>
          </p:cNvPr>
          <p:cNvSpPr>
            <a:spLocks noChangeAspect="1" noChangeArrowheads="1"/>
          </p:cNvSpPr>
          <p:nvPr/>
        </p:nvSpPr>
        <p:spPr bwMode="auto">
          <a:xfrm>
            <a:off x="6400799" y="3733799"/>
            <a:ext cx="3495721" cy="3495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magine 10">
            <a:extLst>
              <a:ext uri="{FF2B5EF4-FFF2-40B4-BE49-F238E27FC236}">
                <a16:creationId xmlns:a16="http://schemas.microsoft.com/office/drawing/2014/main" id="{EE871433-7CBD-D5DA-58A0-ED291F15E9DC}"/>
              </a:ext>
            </a:extLst>
          </p:cNvPr>
          <p:cNvPicPr>
            <a:picLocks noChangeAspect="1"/>
          </p:cNvPicPr>
          <p:nvPr/>
        </p:nvPicPr>
        <p:blipFill>
          <a:blip r:embed="rId4"/>
          <a:stretch>
            <a:fillRect/>
          </a:stretch>
        </p:blipFill>
        <p:spPr>
          <a:xfrm>
            <a:off x="9839643" y="3801163"/>
            <a:ext cx="2352357" cy="1680764"/>
          </a:xfrm>
          <a:prstGeom prst="rect">
            <a:avLst/>
          </a:prstGeom>
        </p:spPr>
      </p:pic>
      <p:sp>
        <p:nvSpPr>
          <p:cNvPr id="14" name="AutoShape 18" descr="Clipless Pedals Explained How To Use Clipless Pedals, 52% OFF">
            <a:extLst>
              <a:ext uri="{FF2B5EF4-FFF2-40B4-BE49-F238E27FC236}">
                <a16:creationId xmlns:a16="http://schemas.microsoft.com/office/drawing/2014/main" id="{5DD8CB2F-2171-6FCF-DD2D-12D75FB6F27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ttangolo 16">
            <a:extLst>
              <a:ext uri="{FF2B5EF4-FFF2-40B4-BE49-F238E27FC236}">
                <a16:creationId xmlns:a16="http://schemas.microsoft.com/office/drawing/2014/main" id="{45D1D98E-C156-A4F1-6166-CCB1FF6E9442}"/>
              </a:ext>
            </a:extLst>
          </p:cNvPr>
          <p:cNvSpPr/>
          <p:nvPr/>
        </p:nvSpPr>
        <p:spPr>
          <a:xfrm>
            <a:off x="9838763" y="2808827"/>
            <a:ext cx="2353237" cy="2171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EC6CFE6E-1310-95A6-EB84-D33AE806BA8C}"/>
              </a:ext>
            </a:extLst>
          </p:cNvPr>
          <p:cNvPicPr>
            <a:picLocks noChangeAspect="1"/>
          </p:cNvPicPr>
          <p:nvPr/>
        </p:nvPicPr>
        <p:blipFill>
          <a:blip r:embed="rId5"/>
          <a:stretch>
            <a:fillRect/>
          </a:stretch>
        </p:blipFill>
        <p:spPr>
          <a:xfrm>
            <a:off x="7519080" y="2313448"/>
            <a:ext cx="2321443" cy="1964298"/>
          </a:xfrm>
          <a:prstGeom prst="rect">
            <a:avLst/>
          </a:prstGeom>
        </p:spPr>
      </p:pic>
      <p:sp>
        <p:nvSpPr>
          <p:cNvPr id="10" name="Rettangolo 9">
            <a:extLst>
              <a:ext uri="{FF2B5EF4-FFF2-40B4-BE49-F238E27FC236}">
                <a16:creationId xmlns:a16="http://schemas.microsoft.com/office/drawing/2014/main" id="{513224E5-7B3B-8309-B6BF-EA6D74A56B86}"/>
              </a:ext>
            </a:extLst>
          </p:cNvPr>
          <p:cNvSpPr/>
          <p:nvPr/>
        </p:nvSpPr>
        <p:spPr>
          <a:xfrm>
            <a:off x="383628" y="4813788"/>
            <a:ext cx="6495393" cy="13137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668C8533-0362-4C98-03DA-E7888EA1D137}"/>
              </a:ext>
            </a:extLst>
          </p:cNvPr>
          <p:cNvSpPr/>
          <p:nvPr/>
        </p:nvSpPr>
        <p:spPr>
          <a:xfrm>
            <a:off x="562304" y="1668750"/>
            <a:ext cx="6495393" cy="1313743"/>
          </a:xfrm>
          <a:prstGeom prst="rect">
            <a:avLst/>
          </a:prstGeom>
          <a:solidFill>
            <a:schemeClr val="tx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6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DECDAD-AF57-F153-6412-4520CD0483B9}"/>
              </a:ext>
            </a:extLst>
          </p:cNvPr>
          <p:cNvSpPr>
            <a:spLocks noGrp="1"/>
          </p:cNvSpPr>
          <p:nvPr>
            <p:ph type="title"/>
          </p:nvPr>
        </p:nvSpPr>
        <p:spPr/>
        <p:txBody>
          <a:bodyPr/>
          <a:lstStyle/>
          <a:p>
            <a:r>
              <a:rPr lang="en-US" b="1" dirty="0">
                <a:solidFill>
                  <a:schemeClr val="accent2"/>
                </a:solidFill>
                <a:latin typeface="+mn-lt"/>
              </a:rPr>
              <a:t>What is Co-Design?</a:t>
            </a:r>
          </a:p>
        </p:txBody>
      </p:sp>
      <p:sp>
        <p:nvSpPr>
          <p:cNvPr id="3" name="Segnaposto contenuto 2">
            <a:extLst>
              <a:ext uri="{FF2B5EF4-FFF2-40B4-BE49-F238E27FC236}">
                <a16:creationId xmlns:a16="http://schemas.microsoft.com/office/drawing/2014/main" id="{1191E6D8-7E08-F50C-B232-3EE2FFF87909}"/>
              </a:ext>
            </a:extLst>
          </p:cNvPr>
          <p:cNvSpPr>
            <a:spLocks noGrp="1"/>
          </p:cNvSpPr>
          <p:nvPr>
            <p:ph idx="1"/>
          </p:nvPr>
        </p:nvSpPr>
        <p:spPr>
          <a:xfrm>
            <a:off x="456248" y="1868486"/>
            <a:ext cx="6349200" cy="4700480"/>
          </a:xfrm>
        </p:spPr>
        <p:txBody>
          <a:bodyPr>
            <a:normAutofit fontScale="92500" lnSpcReduction="20000"/>
          </a:bodyPr>
          <a:lstStyle/>
          <a:p>
            <a:pPr marL="0" indent="0">
              <a:buNone/>
            </a:pPr>
            <a:r>
              <a:rPr lang="en-US" dirty="0">
                <a:solidFill>
                  <a:schemeClr val="bg1"/>
                </a:solidFill>
              </a:rPr>
              <a:t>Realizing that the achievement of a goal may require to tailor each part of a system to all others: </a:t>
            </a:r>
            <a:r>
              <a:rPr lang="en-US" dirty="0">
                <a:solidFill>
                  <a:srgbClr val="00B0F0"/>
                </a:solidFill>
              </a:rPr>
              <a:t>synergy</a:t>
            </a:r>
          </a:p>
          <a:p>
            <a:pPr marL="0" indent="0">
              <a:buNone/>
            </a:pPr>
            <a:endParaRPr lang="en-US" dirty="0">
              <a:solidFill>
                <a:schemeClr val="bg1"/>
              </a:solidFill>
            </a:endParaRPr>
          </a:p>
          <a:p>
            <a:pPr marL="0" indent="0">
              <a:buNone/>
            </a:pPr>
            <a:r>
              <a:rPr lang="en-US" dirty="0">
                <a:solidFill>
                  <a:schemeClr val="bg1"/>
                </a:solidFill>
              </a:rPr>
              <a:t>Enabling the simultaneous optimization of all parts, to maximize a global utility in a high-dimensional design space: </a:t>
            </a:r>
            <a:r>
              <a:rPr lang="en-US" dirty="0">
                <a:solidFill>
                  <a:srgbClr val="00B0F0"/>
                </a:solidFill>
              </a:rPr>
              <a:t>holistic optimization</a:t>
            </a:r>
          </a:p>
          <a:p>
            <a:pPr marL="0" indent="0">
              <a:buNone/>
            </a:pPr>
            <a:endParaRPr lang="en-US" dirty="0">
              <a:solidFill>
                <a:srgbClr val="00B0F0"/>
              </a:solidFill>
            </a:endParaRPr>
          </a:p>
          <a:p>
            <a:pPr marL="0" indent="0">
              <a:buNone/>
            </a:pPr>
            <a:r>
              <a:rPr lang="en-US" dirty="0">
                <a:solidFill>
                  <a:schemeClr val="bg1"/>
                </a:solidFill>
              </a:rPr>
              <a:t>Bringing together diverse components, technologies, or expertise to create a unified and cohesive system, ensuring seamless interoperability and coordination:</a:t>
            </a:r>
            <a:r>
              <a:rPr lang="en-US" dirty="0">
                <a:solidFill>
                  <a:srgbClr val="00B0F0"/>
                </a:solidFill>
              </a:rPr>
              <a:t> integration</a:t>
            </a:r>
            <a:endParaRPr lang="en-US" dirty="0">
              <a:solidFill>
                <a:schemeClr val="bg1"/>
              </a:solidFill>
            </a:endParaRPr>
          </a:p>
          <a:p>
            <a:pPr marL="0" indent="0">
              <a:buNone/>
            </a:pPr>
            <a:endParaRPr lang="en-US" dirty="0">
              <a:solidFill>
                <a:schemeClr val="bg1"/>
              </a:solidFill>
            </a:endParaRPr>
          </a:p>
        </p:txBody>
      </p:sp>
      <p:sp>
        <p:nvSpPr>
          <p:cNvPr id="6" name="AutoShape 2" descr="Indian-Style Tomato-Ginger Soup">
            <a:extLst>
              <a:ext uri="{FF2B5EF4-FFF2-40B4-BE49-F238E27FC236}">
                <a16:creationId xmlns:a16="http://schemas.microsoft.com/office/drawing/2014/main" id="{87776DD3-351E-574D-806C-875317753C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4" descr="Indian-Style Tomato-Ginger Soup">
            <a:extLst>
              <a:ext uri="{FF2B5EF4-FFF2-40B4-BE49-F238E27FC236}">
                <a16:creationId xmlns:a16="http://schemas.microsoft.com/office/drawing/2014/main" id="{FC29D91D-3FA3-C202-FE6C-296A4C4A2A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4" name="Picture 10" descr="Bicycle pedal - Wikipedia">
            <a:extLst>
              <a:ext uri="{FF2B5EF4-FFF2-40B4-BE49-F238E27FC236}">
                <a16:creationId xmlns:a16="http://schemas.microsoft.com/office/drawing/2014/main" id="{C512CC07-5A1B-A356-797D-97350F930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080" y="244"/>
            <a:ext cx="2319685" cy="1538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ding Bicycle High Heel Sandals Stock Photo 227249062 | Shutterstock">
            <a:extLst>
              <a:ext uri="{FF2B5EF4-FFF2-40B4-BE49-F238E27FC236}">
                <a16:creationId xmlns:a16="http://schemas.microsoft.com/office/drawing/2014/main" id="{F1C30C16-BD6B-A197-971B-AAA18788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764" y="1109267"/>
            <a:ext cx="2353235" cy="184934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GEO CITY GRIP | Ultimate Urban Mobility - LOOK Cycle">
            <a:extLst>
              <a:ext uri="{FF2B5EF4-FFF2-40B4-BE49-F238E27FC236}">
                <a16:creationId xmlns:a16="http://schemas.microsoft.com/office/drawing/2014/main" id="{887A4A58-F790-8D10-5412-6A29CEB7DCB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6" descr="GEO CITY GRIP | Ultimate Urban Mobility - LOOK Cycle">
            <a:extLst>
              <a:ext uri="{FF2B5EF4-FFF2-40B4-BE49-F238E27FC236}">
                <a16:creationId xmlns:a16="http://schemas.microsoft.com/office/drawing/2014/main" id="{39924DDE-6A69-0BB2-AE92-DC2992D40F6A}"/>
              </a:ext>
            </a:extLst>
          </p:cNvPr>
          <p:cNvSpPr>
            <a:spLocks noChangeAspect="1" noChangeArrowheads="1"/>
          </p:cNvSpPr>
          <p:nvPr/>
        </p:nvSpPr>
        <p:spPr bwMode="auto">
          <a:xfrm>
            <a:off x="6400799" y="3733799"/>
            <a:ext cx="3495721" cy="3495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magine 10">
            <a:extLst>
              <a:ext uri="{FF2B5EF4-FFF2-40B4-BE49-F238E27FC236}">
                <a16:creationId xmlns:a16="http://schemas.microsoft.com/office/drawing/2014/main" id="{EE871433-7CBD-D5DA-58A0-ED291F15E9DC}"/>
              </a:ext>
            </a:extLst>
          </p:cNvPr>
          <p:cNvPicPr>
            <a:picLocks noChangeAspect="1"/>
          </p:cNvPicPr>
          <p:nvPr/>
        </p:nvPicPr>
        <p:blipFill>
          <a:blip r:embed="rId4"/>
          <a:stretch>
            <a:fillRect/>
          </a:stretch>
        </p:blipFill>
        <p:spPr>
          <a:xfrm>
            <a:off x="9839643" y="3801163"/>
            <a:ext cx="2352357" cy="1680764"/>
          </a:xfrm>
          <a:prstGeom prst="rect">
            <a:avLst/>
          </a:prstGeom>
        </p:spPr>
      </p:pic>
      <p:sp>
        <p:nvSpPr>
          <p:cNvPr id="14" name="AutoShape 18" descr="Clipless Pedals Explained How To Use Clipless Pedals, 52% OFF">
            <a:extLst>
              <a:ext uri="{FF2B5EF4-FFF2-40B4-BE49-F238E27FC236}">
                <a16:creationId xmlns:a16="http://schemas.microsoft.com/office/drawing/2014/main" id="{5DD8CB2F-2171-6FCF-DD2D-12D75FB6F27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Immagine 15">
            <a:extLst>
              <a:ext uri="{FF2B5EF4-FFF2-40B4-BE49-F238E27FC236}">
                <a16:creationId xmlns:a16="http://schemas.microsoft.com/office/drawing/2014/main" id="{2CA7ADCC-58FF-2535-A922-BE5BD0C888F4}"/>
              </a:ext>
            </a:extLst>
          </p:cNvPr>
          <p:cNvPicPr>
            <a:picLocks noChangeAspect="1"/>
          </p:cNvPicPr>
          <p:nvPr/>
        </p:nvPicPr>
        <p:blipFill>
          <a:blip r:embed="rId5"/>
          <a:stretch>
            <a:fillRect/>
          </a:stretch>
        </p:blipFill>
        <p:spPr>
          <a:xfrm>
            <a:off x="7519959" y="5050881"/>
            <a:ext cx="2319685" cy="1807120"/>
          </a:xfrm>
          <a:prstGeom prst="rect">
            <a:avLst/>
          </a:prstGeom>
        </p:spPr>
      </p:pic>
      <p:sp>
        <p:nvSpPr>
          <p:cNvPr id="17" name="Rettangolo 16">
            <a:extLst>
              <a:ext uri="{FF2B5EF4-FFF2-40B4-BE49-F238E27FC236}">
                <a16:creationId xmlns:a16="http://schemas.microsoft.com/office/drawing/2014/main" id="{45D1D98E-C156-A4F1-6166-CCB1FF6E9442}"/>
              </a:ext>
            </a:extLst>
          </p:cNvPr>
          <p:cNvSpPr/>
          <p:nvPr/>
        </p:nvSpPr>
        <p:spPr>
          <a:xfrm>
            <a:off x="9838763" y="2808827"/>
            <a:ext cx="2353237" cy="2171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EC6CFE6E-1310-95A6-EB84-D33AE806BA8C}"/>
              </a:ext>
            </a:extLst>
          </p:cNvPr>
          <p:cNvPicPr>
            <a:picLocks noChangeAspect="1"/>
          </p:cNvPicPr>
          <p:nvPr/>
        </p:nvPicPr>
        <p:blipFill>
          <a:blip r:embed="rId6"/>
          <a:stretch>
            <a:fillRect/>
          </a:stretch>
        </p:blipFill>
        <p:spPr>
          <a:xfrm>
            <a:off x="7519080" y="2313448"/>
            <a:ext cx="2321443" cy="1964298"/>
          </a:xfrm>
          <a:prstGeom prst="rect">
            <a:avLst/>
          </a:prstGeom>
        </p:spPr>
      </p:pic>
      <p:sp>
        <p:nvSpPr>
          <p:cNvPr id="10" name="Rettangolo 9">
            <a:extLst>
              <a:ext uri="{FF2B5EF4-FFF2-40B4-BE49-F238E27FC236}">
                <a16:creationId xmlns:a16="http://schemas.microsoft.com/office/drawing/2014/main" id="{58BC1500-FD32-29BA-FD37-26C905D222C1}"/>
              </a:ext>
            </a:extLst>
          </p:cNvPr>
          <p:cNvSpPr/>
          <p:nvPr/>
        </p:nvSpPr>
        <p:spPr>
          <a:xfrm>
            <a:off x="562304" y="1668750"/>
            <a:ext cx="6495393" cy="2855953"/>
          </a:xfrm>
          <a:prstGeom prst="rect">
            <a:avLst/>
          </a:prstGeom>
          <a:solidFill>
            <a:schemeClr val="tx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71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0FD-64DD-75F0-DAC8-37E3CB44D0F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4F5E921-9D37-FA6D-469A-1EE02073448E}"/>
              </a:ext>
            </a:extLst>
          </p:cNvPr>
          <p:cNvSpPr>
            <a:spLocks noGrp="1"/>
          </p:cNvSpPr>
          <p:nvPr>
            <p:ph type="title"/>
          </p:nvPr>
        </p:nvSpPr>
        <p:spPr/>
        <p:txBody>
          <a:bodyPr/>
          <a:lstStyle/>
          <a:p>
            <a:r>
              <a:rPr lang="en-US" b="1" dirty="0">
                <a:solidFill>
                  <a:schemeClr val="accent2"/>
                </a:solidFill>
              </a:rPr>
              <a:t>On Co-Design of experiments</a:t>
            </a:r>
          </a:p>
        </p:txBody>
      </p:sp>
      <p:sp>
        <p:nvSpPr>
          <p:cNvPr id="3" name="Segnaposto contenuto 2">
            <a:extLst>
              <a:ext uri="{FF2B5EF4-FFF2-40B4-BE49-F238E27FC236}">
                <a16:creationId xmlns:a16="http://schemas.microsoft.com/office/drawing/2014/main" id="{0DA8F574-B05F-7664-326D-0D99C064D0F3}"/>
              </a:ext>
            </a:extLst>
          </p:cNvPr>
          <p:cNvSpPr>
            <a:spLocks noGrp="1"/>
          </p:cNvSpPr>
          <p:nvPr>
            <p:ph sz="half" idx="1"/>
          </p:nvPr>
        </p:nvSpPr>
        <p:spPr>
          <a:xfrm>
            <a:off x="415636" y="1825624"/>
            <a:ext cx="5363968" cy="4996007"/>
          </a:xfrm>
        </p:spPr>
        <p:txBody>
          <a:bodyPr>
            <a:normAutofit fontScale="62500" lnSpcReduction="20000"/>
          </a:bodyPr>
          <a:lstStyle/>
          <a:p>
            <a:pPr marL="0" indent="0">
              <a:buNone/>
            </a:pPr>
            <a:r>
              <a:rPr lang="en-US" dirty="0"/>
              <a:t>Despite the flourishing of (very nice!) examples of hardware optimization (and software optimization) in various areas, I have not yet seen a convincing case of co-design carried out in full.</a:t>
            </a:r>
          </a:p>
          <a:p>
            <a:pPr marL="0" indent="0">
              <a:buNone/>
            </a:pPr>
            <a:endParaRPr lang="en-US" dirty="0"/>
          </a:p>
          <a:p>
            <a:pPr marL="0" indent="0">
              <a:buNone/>
            </a:pPr>
            <a:r>
              <a:rPr lang="en-US" dirty="0"/>
              <a:t>My only proto-example is an old and a bit too simple one: the </a:t>
            </a:r>
            <a:r>
              <a:rPr lang="en-US" dirty="0" err="1"/>
              <a:t>MuOnE</a:t>
            </a:r>
            <a:r>
              <a:rPr lang="en-US" dirty="0"/>
              <a:t> experiment (next slides).</a:t>
            </a:r>
          </a:p>
          <a:p>
            <a:pPr marL="0" indent="0">
              <a:buNone/>
            </a:pPr>
            <a:endParaRPr lang="en-US" dirty="0"/>
          </a:p>
          <a:p>
            <a:pPr marL="0" indent="0">
              <a:buNone/>
            </a:pPr>
            <a:r>
              <a:rPr lang="en-US" dirty="0"/>
              <a:t>Optimization efforts of the hardware H of an experiment may fix the software producing inference from the collected data, or consider a few possible choices for it</a:t>
            </a:r>
          </a:p>
          <a:p>
            <a:pPr marL="0" indent="0">
              <a:buNone/>
            </a:pPr>
            <a:r>
              <a:rPr lang="en-US" dirty="0"/>
              <a:t>In other efforts the software (pattern reconstruction, dim. Reduction) is optimized end to end by considering a fixed detector, or maybe a few possible configurations</a:t>
            </a:r>
          </a:p>
          <a:p>
            <a:pPr marL="0" indent="0">
              <a:buNone/>
            </a:pPr>
            <a:endParaRPr lang="en-US" dirty="0"/>
          </a:p>
          <a:p>
            <a:pPr marL="0" indent="0">
              <a:buNone/>
            </a:pPr>
            <a:r>
              <a:rPr lang="en-US" dirty="0"/>
              <a:t>The full space is only accessible if you consider every parameter together</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1" name="Rettangolo 30">
            <a:extLst>
              <a:ext uri="{FF2B5EF4-FFF2-40B4-BE49-F238E27FC236}">
                <a16:creationId xmlns:a16="http://schemas.microsoft.com/office/drawing/2014/main" id="{054518B5-B1E3-0202-CB4B-26F6E7861B09}"/>
              </a:ext>
            </a:extLst>
          </p:cNvPr>
          <p:cNvSpPr/>
          <p:nvPr/>
        </p:nvSpPr>
        <p:spPr>
          <a:xfrm>
            <a:off x="176645" y="3683577"/>
            <a:ext cx="5919355" cy="2935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uppo 3">
            <a:extLst>
              <a:ext uri="{FF2B5EF4-FFF2-40B4-BE49-F238E27FC236}">
                <a16:creationId xmlns:a16="http://schemas.microsoft.com/office/drawing/2014/main" id="{DBEC61F8-971F-AB26-2DA2-9ABD5373455F}"/>
              </a:ext>
            </a:extLst>
          </p:cNvPr>
          <p:cNvGrpSpPr/>
          <p:nvPr/>
        </p:nvGrpSpPr>
        <p:grpSpPr>
          <a:xfrm>
            <a:off x="4036662" y="4036366"/>
            <a:ext cx="7789447" cy="2582643"/>
            <a:chOff x="93312" y="4248656"/>
            <a:chExt cx="7789447" cy="2582643"/>
          </a:xfrm>
        </p:grpSpPr>
        <p:pic>
          <p:nvPicPr>
            <p:cNvPr id="5" name="Immagine 4">
              <a:extLst>
                <a:ext uri="{FF2B5EF4-FFF2-40B4-BE49-F238E27FC236}">
                  <a16:creationId xmlns:a16="http://schemas.microsoft.com/office/drawing/2014/main" id="{710ECA47-2560-BEC8-B760-9EA29ED02FFF}"/>
                </a:ext>
              </a:extLst>
            </p:cNvPr>
            <p:cNvPicPr>
              <a:picLocks noChangeAspect="1"/>
            </p:cNvPicPr>
            <p:nvPr/>
          </p:nvPicPr>
          <p:blipFill>
            <a:blip r:embed="rId2"/>
            <a:stretch>
              <a:fillRect/>
            </a:stretch>
          </p:blipFill>
          <p:spPr>
            <a:xfrm>
              <a:off x="778598" y="4248656"/>
              <a:ext cx="6979406" cy="1939798"/>
            </a:xfrm>
            <a:prstGeom prst="rect">
              <a:avLst/>
            </a:prstGeom>
          </p:spPr>
        </p:pic>
        <p:sp>
          <p:nvSpPr>
            <p:cNvPr id="6" name="CasellaDiTesto 5">
              <a:extLst>
                <a:ext uri="{FF2B5EF4-FFF2-40B4-BE49-F238E27FC236}">
                  <a16:creationId xmlns:a16="http://schemas.microsoft.com/office/drawing/2014/main" id="{523CD3D5-FC7C-4CF1-80FC-27CA60EE75CE}"/>
                </a:ext>
              </a:extLst>
            </p:cNvPr>
            <p:cNvSpPr txBox="1"/>
            <p:nvPr/>
          </p:nvSpPr>
          <p:spPr>
            <a:xfrm>
              <a:off x="778598" y="6246524"/>
              <a:ext cx="7104161" cy="584775"/>
            </a:xfrm>
            <a:prstGeom prst="rect">
              <a:avLst/>
            </a:prstGeom>
            <a:noFill/>
          </p:spPr>
          <p:txBody>
            <a:bodyPr wrap="square" rtlCol="0">
              <a:spAutoFit/>
            </a:bodyPr>
            <a:lstStyle/>
            <a:p>
              <a:r>
                <a:rPr lang="it-IT" sz="1600" b="1" i="1" dirty="0" err="1">
                  <a:solidFill>
                    <a:schemeClr val="bg1"/>
                  </a:solidFill>
                </a:rPr>
                <a:t>Above</a:t>
              </a:r>
              <a:r>
                <a:rPr lang="it-IT" sz="1600" i="1" dirty="0">
                  <a:solidFill>
                    <a:schemeClr val="bg1"/>
                  </a:solidFill>
                </a:rPr>
                <a:t>: layout of one of 40 1m-long </a:t>
              </a:r>
              <a:r>
                <a:rPr lang="it-IT" sz="1600" i="1" dirty="0" err="1">
                  <a:solidFill>
                    <a:schemeClr val="bg1"/>
                  </a:solidFill>
                </a:rPr>
                <a:t>MUonE</a:t>
              </a:r>
              <a:r>
                <a:rPr lang="it-IT" sz="1600" i="1" dirty="0">
                  <a:solidFill>
                    <a:schemeClr val="bg1"/>
                  </a:solidFill>
                </a:rPr>
                <a:t> stations, </a:t>
              </a:r>
              <a:r>
                <a:rPr lang="it-IT" sz="1600" i="1" dirty="0" err="1">
                  <a:solidFill>
                    <a:schemeClr val="bg1"/>
                  </a:solidFill>
                </a:rPr>
                <a:t>as</a:t>
              </a:r>
              <a:r>
                <a:rPr lang="it-IT" sz="1600" i="1" dirty="0">
                  <a:solidFill>
                    <a:schemeClr val="bg1"/>
                  </a:solidFill>
                </a:rPr>
                <a:t> per </a:t>
              </a:r>
              <a:r>
                <a:rPr lang="it-IT" sz="1600" i="1" dirty="0" err="1">
                  <a:solidFill>
                    <a:schemeClr val="bg1"/>
                  </a:solidFill>
                </a:rPr>
                <a:t>original</a:t>
              </a:r>
              <a:r>
                <a:rPr lang="it-IT" sz="1600" i="1" dirty="0">
                  <a:solidFill>
                    <a:schemeClr val="bg1"/>
                  </a:solidFill>
                </a:rPr>
                <a:t> design </a:t>
              </a:r>
              <a:r>
                <a:rPr lang="it-IT" sz="1600" i="1" dirty="0" err="1">
                  <a:solidFill>
                    <a:schemeClr val="bg1"/>
                  </a:solidFill>
                </a:rPr>
                <a:t>proposal</a:t>
              </a:r>
              <a:r>
                <a:rPr lang="it-IT" sz="1600" i="1" dirty="0">
                  <a:solidFill>
                    <a:schemeClr val="bg1"/>
                  </a:solidFill>
                </a:rPr>
                <a:t>		</a:t>
              </a:r>
              <a:r>
                <a:rPr lang="it-IT" sz="1600" dirty="0">
                  <a:solidFill>
                    <a:schemeClr val="bg1"/>
                  </a:solidFill>
                </a:rPr>
                <a:t>	</a:t>
              </a:r>
            </a:p>
          </p:txBody>
        </p:sp>
        <p:sp>
          <p:nvSpPr>
            <p:cNvPr id="7" name="Freccia a destra 6">
              <a:extLst>
                <a:ext uri="{FF2B5EF4-FFF2-40B4-BE49-F238E27FC236}">
                  <a16:creationId xmlns:a16="http://schemas.microsoft.com/office/drawing/2014/main" id="{D5AE5736-DF6D-FD60-4FB9-098B164A7CF4}"/>
                </a:ext>
              </a:extLst>
            </p:cNvPr>
            <p:cNvSpPr/>
            <p:nvPr/>
          </p:nvSpPr>
          <p:spPr>
            <a:xfrm>
              <a:off x="93312" y="4634547"/>
              <a:ext cx="956169" cy="602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Beam</a:t>
              </a:r>
            </a:p>
          </p:txBody>
        </p:sp>
      </p:grpSp>
    </p:spTree>
    <p:extLst>
      <p:ext uri="{BB962C8B-B14F-4D97-AF65-F5344CB8AC3E}">
        <p14:creationId xmlns:p14="http://schemas.microsoft.com/office/powerpoint/2010/main" val="40155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3951</Words>
  <Application>Microsoft Office PowerPoint</Application>
  <PresentationFormat>Widescreen</PresentationFormat>
  <Paragraphs>353</Paragraphs>
  <Slides>38</Slides>
  <Notes>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38</vt:i4>
      </vt:variant>
    </vt:vector>
  </HeadingPairs>
  <TitlesOfParts>
    <vt:vector size="47" baseType="lpstr">
      <vt:lpstr>Aptos</vt:lpstr>
      <vt:lpstr>Aptos Display</vt:lpstr>
      <vt:lpstr>Arial</vt:lpstr>
      <vt:lpstr>Calibri</vt:lpstr>
      <vt:lpstr>Calibri Light</vt:lpstr>
      <vt:lpstr>Symbol</vt:lpstr>
      <vt:lpstr>Wingdings</vt:lpstr>
      <vt:lpstr>Office Theme</vt:lpstr>
      <vt:lpstr>1_Office Theme</vt:lpstr>
      <vt:lpstr>EUCAIF WG2-CODESIGN Meeting 2025/2  </vt:lpstr>
      <vt:lpstr>Today’s Proposed Agenda</vt:lpstr>
      <vt:lpstr>Presentazione standard di PowerPoint</vt:lpstr>
      <vt:lpstr>We Are Successful Detector Builders…</vt:lpstr>
      <vt:lpstr>The (non-)Evolution of Detectors</vt:lpstr>
      <vt:lpstr>What is Co-Design?</vt:lpstr>
      <vt:lpstr>What is Co-Design?</vt:lpstr>
      <vt:lpstr>What is Co-Design?</vt:lpstr>
      <vt:lpstr>On Co-Design of experiments</vt:lpstr>
      <vt:lpstr>On Co-Design of experiments</vt:lpstr>
      <vt:lpstr>On Co-Design of experiments</vt:lpstr>
      <vt:lpstr>On Co-Design of experiments</vt:lpstr>
      <vt:lpstr>One Example of Geometry Optimization: MUonE</vt:lpstr>
      <vt:lpstr>MUonE Optimization</vt:lpstr>
      <vt:lpstr>WG2 Composition and Survey(s)</vt:lpstr>
      <vt:lpstr>Meaningful comments/input from 1st survey*</vt:lpstr>
      <vt:lpstr>A second (simpler) survey</vt:lpstr>
      <vt:lpstr>Comments and other input from 2nd survey</vt:lpstr>
      <vt:lpstr>Proposed activities for 2025</vt:lpstr>
      <vt:lpstr>Areas of activity of particular interest</vt:lpstr>
      <vt:lpstr>What can we deliver?</vt:lpstr>
      <vt:lpstr> </vt:lpstr>
      <vt:lpstr>Sample results: p/p discrimination (presented by Abhishek at MODE workshop 10/6/2025)</vt:lpstr>
      <vt:lpstr>Presentazione standard di PowerPoint</vt:lpstr>
      <vt:lpstr>Example from publication:  Regression E+ E centroid x,y,z – see also poster by E. Lupi</vt:lpstr>
      <vt:lpstr>Neuromorphic computing calorimeter readout with nanophotonics</vt:lpstr>
      <vt:lpstr>Presentazione standard di PowerPoint</vt:lpstr>
      <vt:lpstr>Money plot from paper: evolution of sampling calorimeter during learning</vt:lpstr>
      <vt:lpstr>Presentazione standard di PowerPoint</vt:lpstr>
      <vt:lpstr>Example from article: improvement in linearity of metrics and squared error of prediction, for industrial application</vt:lpstr>
      <vt:lpstr>SWGO layout optimization</vt:lpstr>
      <vt:lpstr>Sample results</vt:lpstr>
      <vt:lpstr>Other possible crusades to embark on?</vt:lpstr>
      <vt:lpstr>White paper organization</vt:lpstr>
      <vt:lpstr>Possible structure of White Paper </vt:lpstr>
      <vt:lpstr>What objectives could we set to ourselves in 2025?</vt:lpstr>
      <vt:lpstr>AOB</vt:lpstr>
      <vt:lpstr>THANK YOU FOR TAKING PART!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tommaso dorigo</dc:creator>
  <cp:lastModifiedBy>tommaso dorigo</cp:lastModifiedBy>
  <cp:revision>19</cp:revision>
  <dcterms:created xsi:type="dcterms:W3CDTF">2025-03-26T21:30:21Z</dcterms:created>
  <dcterms:modified xsi:type="dcterms:W3CDTF">2025-06-18T12:23:09Z</dcterms:modified>
</cp:coreProperties>
</file>