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ploni" panose="020B0604020202020204" charset="-79"/>
      <p:regular r:id="rId7"/>
    </p:embeddedFont>
    <p:embeddedFont>
      <p:font typeface="ploni Bold" panose="020B0604020202020204" charset="-79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17" y="43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F8B5E-D851-4189-A237-373676E1E70B}" type="datetimeFigureOut">
              <a:rPr lang="en-IL" smtClean="0"/>
              <a:t>18/06/2025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828B-2746-472A-8469-4FA476871E6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527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9828B-2746-472A-8469-4FA476871E68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387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9828B-2746-472A-8469-4FA476871E68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809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11135" flipH="1">
            <a:off x="863422" y="4141820"/>
            <a:ext cx="5025872" cy="5025872"/>
          </a:xfrm>
          <a:custGeom>
            <a:avLst/>
            <a:gdLst/>
            <a:ahLst/>
            <a:cxnLst/>
            <a:rect l="l" t="t" r="r" b="b"/>
            <a:pathLst>
              <a:path w="5025872" h="5025872">
                <a:moveTo>
                  <a:pt x="5025872" y="0"/>
                </a:moveTo>
                <a:lnTo>
                  <a:pt x="0" y="0"/>
                </a:lnTo>
                <a:lnTo>
                  <a:pt x="0" y="5025871"/>
                </a:lnTo>
                <a:lnTo>
                  <a:pt x="5025872" y="5025871"/>
                </a:lnTo>
                <a:lnTo>
                  <a:pt x="502587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4" name="TextBox 4"/>
          <p:cNvSpPr txBox="1"/>
          <p:nvPr/>
        </p:nvSpPr>
        <p:spPr>
          <a:xfrm>
            <a:off x="777240" y="1089070"/>
            <a:ext cx="16733520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59"/>
              </a:lnSpc>
            </a:pPr>
            <a:r>
              <a:rPr lang="en-US" sz="5299" spc="31" dirty="0">
                <a:solidFill>
                  <a:srgbClr val="A7F12F"/>
                </a:solidFill>
                <a:latin typeface="ploni"/>
                <a:ea typeface="ploni"/>
                <a:cs typeface="ploni"/>
                <a:sym typeface="ploni"/>
              </a:rPr>
              <a:t>AI-Based Geometric Analysis</a:t>
            </a:r>
          </a:p>
          <a:p>
            <a:pPr algn="l">
              <a:lnSpc>
                <a:spcPts val="6359"/>
              </a:lnSpc>
            </a:pPr>
            <a:r>
              <a:rPr lang="en-US" sz="5299" spc="31" dirty="0">
                <a:solidFill>
                  <a:srgbClr val="A7F12F"/>
                </a:solidFill>
                <a:latin typeface="ploni"/>
                <a:ea typeface="ploni"/>
                <a:cs typeface="ploni"/>
                <a:sym typeface="ploni"/>
              </a:rPr>
              <a:t>of Cultured Neuronal Networks: </a:t>
            </a:r>
          </a:p>
          <a:p>
            <a:pPr algn="l">
              <a:lnSpc>
                <a:spcPts val="6359"/>
              </a:lnSpc>
            </a:pPr>
            <a:r>
              <a:rPr lang="en-US" sz="5299" spc="-105" dirty="0">
                <a:solidFill>
                  <a:schemeClr val="bg1"/>
                </a:solidFill>
                <a:latin typeface="ploni"/>
                <a:ea typeface="ploni"/>
                <a:cs typeface="ploni"/>
                <a:sym typeface="ploni"/>
              </a:rPr>
              <a:t>Suggestive Parallels with the Cosmic Web</a:t>
            </a:r>
          </a:p>
        </p:txBody>
      </p:sp>
      <p:sp>
        <p:nvSpPr>
          <p:cNvPr id="5" name="Freeform 5"/>
          <p:cNvSpPr/>
          <p:nvPr/>
        </p:nvSpPr>
        <p:spPr>
          <a:xfrm rot="-5400000">
            <a:off x="4100491" y="6615118"/>
            <a:ext cx="4669939" cy="309383"/>
          </a:xfrm>
          <a:custGeom>
            <a:avLst/>
            <a:gdLst/>
            <a:ahLst/>
            <a:cxnLst/>
            <a:rect l="l" t="t" r="r" b="b"/>
            <a:pathLst>
              <a:path w="4669939" h="309383">
                <a:moveTo>
                  <a:pt x="0" y="0"/>
                </a:moveTo>
                <a:lnTo>
                  <a:pt x="4669939" y="0"/>
                </a:lnTo>
                <a:lnTo>
                  <a:pt x="4669939" y="309383"/>
                </a:lnTo>
                <a:lnTo>
                  <a:pt x="0" y="30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7" name="TextBox 7"/>
          <p:cNvSpPr txBox="1"/>
          <p:nvPr/>
        </p:nvSpPr>
        <p:spPr>
          <a:xfrm>
            <a:off x="13255851" y="1751117"/>
            <a:ext cx="4721634" cy="178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2"/>
              </a:lnSpc>
              <a:spcBef>
                <a:spcPct val="0"/>
              </a:spcBef>
            </a:pPr>
            <a:r>
              <a:rPr lang="en-US" sz="2868" b="1">
                <a:solidFill>
                  <a:srgbClr val="FFFFFF"/>
                </a:solidFill>
                <a:latin typeface="ploni Bold"/>
                <a:ea typeface="ploni Bold"/>
                <a:cs typeface="ploni Bold"/>
                <a:sym typeface="ploni Bold"/>
              </a:rPr>
              <a:t>Danny Baranes</a:t>
            </a:r>
            <a:r>
              <a:rPr lang="en-US" sz="2868">
                <a:solidFill>
                  <a:srgbClr val="FFFFFF"/>
                </a:solidFill>
                <a:latin typeface="ploni"/>
                <a:ea typeface="ploni"/>
                <a:cs typeface="ploni"/>
                <a:sym typeface="ploni"/>
              </a:rPr>
              <a:t>, </a:t>
            </a:r>
          </a:p>
          <a:p>
            <a:pPr algn="l">
              <a:lnSpc>
                <a:spcPts val="3442"/>
              </a:lnSpc>
              <a:spcBef>
                <a:spcPct val="0"/>
              </a:spcBef>
            </a:pPr>
            <a:r>
              <a:rPr lang="en-US" sz="2868">
                <a:solidFill>
                  <a:srgbClr val="FFFFFF"/>
                </a:solidFill>
                <a:latin typeface="ploni"/>
                <a:ea typeface="ploni"/>
                <a:cs typeface="ploni"/>
                <a:sym typeface="ploni"/>
              </a:rPr>
              <a:t>Ariel University, Ariel, Israel </a:t>
            </a:r>
          </a:p>
          <a:p>
            <a:pPr algn="l">
              <a:lnSpc>
                <a:spcPts val="3442"/>
              </a:lnSpc>
              <a:spcBef>
                <a:spcPct val="0"/>
              </a:spcBef>
            </a:pPr>
            <a:r>
              <a:rPr lang="en-US" sz="2868" b="1">
                <a:solidFill>
                  <a:srgbClr val="FFFFFF"/>
                </a:solidFill>
                <a:latin typeface="ploni Bold"/>
                <a:ea typeface="ploni Bold"/>
                <a:cs typeface="ploni Bold"/>
                <a:sym typeface="ploni Bold"/>
              </a:rPr>
              <a:t>Wolfgang Kurz</a:t>
            </a:r>
            <a:r>
              <a:rPr lang="en-US" sz="2868">
                <a:solidFill>
                  <a:srgbClr val="FFFFFF"/>
                </a:solidFill>
                <a:latin typeface="ploni"/>
                <a:ea typeface="ploni"/>
                <a:cs typeface="ploni"/>
                <a:sym typeface="ploni"/>
              </a:rPr>
              <a:t>, </a:t>
            </a:r>
          </a:p>
          <a:p>
            <a:pPr algn="l">
              <a:lnSpc>
                <a:spcPts val="3442"/>
              </a:lnSpc>
              <a:spcBef>
                <a:spcPct val="0"/>
              </a:spcBef>
            </a:pPr>
            <a:r>
              <a:rPr lang="en-US" sz="2868">
                <a:solidFill>
                  <a:srgbClr val="FFFFFF"/>
                </a:solidFill>
                <a:latin typeface="ploni"/>
                <a:ea typeface="ploni"/>
                <a:cs typeface="ploni"/>
                <a:sym typeface="ploni"/>
              </a:rPr>
              <a:t>TUM, Munich, Germany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715F9-558F-1849-7240-1E7EA6F367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826" t="12129" r="43744" b="20769"/>
          <a:stretch>
            <a:fillRect/>
          </a:stretch>
        </p:blipFill>
        <p:spPr>
          <a:xfrm>
            <a:off x="7239000" y="5363431"/>
            <a:ext cx="6994173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D7BE2D-87F2-0F5A-D7CE-212A16C4FC81}"/>
              </a:ext>
            </a:extLst>
          </p:cNvPr>
          <p:cNvSpPr txBox="1"/>
          <p:nvPr/>
        </p:nvSpPr>
        <p:spPr>
          <a:xfrm>
            <a:off x="8763000" y="463118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Neurons? Cosmic web?</a:t>
            </a:r>
            <a:endParaRPr lang="en-IL" sz="32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D7421-99F5-5A58-A66C-230C5FBC9926}"/>
              </a:ext>
            </a:extLst>
          </p:cNvPr>
          <p:cNvSpPr txBox="1"/>
          <p:nvPr/>
        </p:nvSpPr>
        <p:spPr>
          <a:xfrm>
            <a:off x="8382001" y="856383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Neurons </a:t>
            </a:r>
            <a:endParaRPr lang="en-IL" sz="32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09EF2-1BE8-57F0-34D9-2A3D79BDDBF6}"/>
              </a:ext>
            </a:extLst>
          </p:cNvPr>
          <p:cNvSpPr txBox="1"/>
          <p:nvPr/>
        </p:nvSpPr>
        <p:spPr>
          <a:xfrm>
            <a:off x="10972801" y="8487631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Cosmic web simulation</a:t>
            </a:r>
            <a:endParaRPr lang="en-IL" sz="3200" dirty="0">
              <a:solidFill>
                <a:srgbClr val="00B0F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1FA30-6CD5-2B74-F8DC-A674AE9E9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1080" y="5902840"/>
            <a:ext cx="3458275" cy="200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 rot="-5400000">
            <a:off x="1892663" y="3963979"/>
            <a:ext cx="6190979" cy="320421"/>
          </a:xfrm>
          <a:custGeom>
            <a:avLst/>
            <a:gdLst/>
            <a:ahLst/>
            <a:cxnLst/>
            <a:rect l="l" t="t" r="r" b="b"/>
            <a:pathLst>
              <a:path w="8229600" h="295068">
                <a:moveTo>
                  <a:pt x="0" y="0"/>
                </a:moveTo>
                <a:lnTo>
                  <a:pt x="8229600" y="0"/>
                </a:lnTo>
                <a:lnTo>
                  <a:pt x="8229600" y="295068"/>
                </a:lnTo>
                <a:lnTo>
                  <a:pt x="0" y="295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4774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30" name="TextBox 30"/>
          <p:cNvSpPr txBox="1"/>
          <p:nvPr/>
        </p:nvSpPr>
        <p:spPr>
          <a:xfrm>
            <a:off x="548468" y="679820"/>
            <a:ext cx="4304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Neuronal Culture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63177" y="679820"/>
            <a:ext cx="896112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Dendritic Lattices</a:t>
            </a:r>
          </a:p>
        </p:txBody>
      </p:sp>
      <p:sp>
        <p:nvSpPr>
          <p:cNvPr id="32" name="Freeform 32"/>
          <p:cNvSpPr/>
          <p:nvPr/>
        </p:nvSpPr>
        <p:spPr>
          <a:xfrm rot="-5400000">
            <a:off x="7036347" y="3963979"/>
            <a:ext cx="6190979" cy="320421"/>
          </a:xfrm>
          <a:custGeom>
            <a:avLst/>
            <a:gdLst/>
            <a:ahLst/>
            <a:cxnLst/>
            <a:rect l="l" t="t" r="r" b="b"/>
            <a:pathLst>
              <a:path w="8229600" h="295068">
                <a:moveTo>
                  <a:pt x="0" y="0"/>
                </a:moveTo>
                <a:lnTo>
                  <a:pt x="8229600" y="0"/>
                </a:lnTo>
                <a:lnTo>
                  <a:pt x="8229600" y="295068"/>
                </a:lnTo>
                <a:lnTo>
                  <a:pt x="0" y="295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4774"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35" name="TextBox 35"/>
          <p:cNvSpPr txBox="1"/>
          <p:nvPr/>
        </p:nvSpPr>
        <p:spPr>
          <a:xfrm>
            <a:off x="10292047" y="679820"/>
            <a:ext cx="799595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AI-based Lattice Graphing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3BFF959-BA17-560C-96B0-1F2063573F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236" t="20065" r="-469"/>
          <a:stretch>
            <a:fillRect/>
          </a:stretch>
        </p:blipFill>
        <p:spPr>
          <a:xfrm>
            <a:off x="11091645" y="1458301"/>
            <a:ext cx="6113533" cy="60213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18B17C3-381F-BEA2-560E-40D203F83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1" y="1530474"/>
            <a:ext cx="4411703" cy="55173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5FF913-1C9E-5FA1-8F3F-F613DECC00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548" b="51373"/>
          <a:stretch>
            <a:fillRect/>
          </a:stretch>
        </p:blipFill>
        <p:spPr>
          <a:xfrm>
            <a:off x="6096000" y="1333500"/>
            <a:ext cx="3317324" cy="32434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59AA29-4E9D-E015-CBF4-C11FDCC706F6}"/>
              </a:ext>
            </a:extLst>
          </p:cNvPr>
          <p:cNvSpPr txBox="1"/>
          <p:nvPr/>
        </p:nvSpPr>
        <p:spPr>
          <a:xfrm>
            <a:off x="1091436" y="7707590"/>
            <a:ext cx="16128982" cy="223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175"/>
              </a:lnSpc>
              <a:buNone/>
            </a:pPr>
            <a:r>
              <a:rPr lang="en-US" sz="3600" b="1" i="0" dirty="0">
                <a:solidFill>
                  <a:srgbClr val="A7F12F"/>
                </a:solidFill>
                <a:effectLst/>
                <a:latin typeface="YAFdta7uu7w 0"/>
              </a:rPr>
              <a:t>Key Findings on Dendritic Lattices</a:t>
            </a:r>
            <a:endParaRPr lang="en-US" sz="3600" dirty="0">
              <a:solidFill>
                <a:srgbClr val="FFFFFF"/>
              </a:solidFill>
              <a:effectLst/>
              <a:latin typeface="YAFdta7uu7w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Dendritic lattices are shaped by non-random wiring rules (32 rules were identified).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The lattices form hub-like configurations interspersed with large voids.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The dendritic lattice patterns and strengthens synaptic connectivity.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ED26B1-779A-916F-8775-35645067C430}"/>
              </a:ext>
            </a:extLst>
          </p:cNvPr>
          <p:cNvSpPr txBox="1"/>
          <p:nvPr/>
        </p:nvSpPr>
        <p:spPr>
          <a:xfrm rot="16200000">
            <a:off x="4479823" y="5660922"/>
            <a:ext cx="2738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83CBEB"/>
                </a:solidFill>
                <a:effectLst/>
              </a:rPr>
              <a:t>Hubs &amp; Voids</a:t>
            </a:r>
            <a:endParaRPr lang="LID4096" sz="3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A67D9A-1986-6745-ED54-8D8C852431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4533"/>
          <a:stretch>
            <a:fillRect/>
          </a:stretch>
        </p:blipFill>
        <p:spPr>
          <a:xfrm>
            <a:off x="6096000" y="7467379"/>
            <a:ext cx="3346887" cy="4059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9A2C9F0-4515-E8F6-D043-C06D32BD31C8}"/>
              </a:ext>
            </a:extLst>
          </p:cNvPr>
          <p:cNvSpPr txBox="1"/>
          <p:nvPr/>
        </p:nvSpPr>
        <p:spPr>
          <a:xfrm rot="16200000">
            <a:off x="4227288" y="2555882"/>
            <a:ext cx="3243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83CBEB"/>
                </a:solidFill>
                <a:effectLst/>
              </a:rPr>
              <a:t>Parallel Growth</a:t>
            </a:r>
            <a:endParaRPr lang="LID4096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369CB4-F47F-8791-9E68-7692C5E1595A}"/>
              </a:ext>
            </a:extLst>
          </p:cNvPr>
          <p:cNvGrpSpPr>
            <a:grpSpLocks noChangeAspect="1"/>
          </p:cNvGrpSpPr>
          <p:nvPr/>
        </p:nvGrpSpPr>
        <p:grpSpPr>
          <a:xfrm>
            <a:off x="6063473" y="1660192"/>
            <a:ext cx="3159434" cy="2492708"/>
            <a:chOff x="5480219" y="2228837"/>
            <a:chExt cx="3835645" cy="3026220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CDBC9F6D-38DF-A912-4FEC-C0EBDA31C1C4}"/>
                </a:ext>
              </a:extLst>
            </p:cNvPr>
            <p:cNvSpPr/>
            <p:nvPr/>
          </p:nvSpPr>
          <p:spPr>
            <a:xfrm rot="1493845">
              <a:off x="6778824" y="3535196"/>
              <a:ext cx="1057496" cy="0"/>
            </a:xfrm>
            <a:prstGeom prst="line">
              <a:avLst/>
            </a:prstGeom>
            <a:ln w="38100" cap="rnd">
              <a:solidFill>
                <a:srgbClr val="15608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LID4096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BF3306-15D8-A4AF-D6DC-85D4CED70DB2}"/>
                </a:ext>
              </a:extLst>
            </p:cNvPr>
            <p:cNvGrpSpPr/>
            <p:nvPr/>
          </p:nvGrpSpPr>
          <p:grpSpPr>
            <a:xfrm>
              <a:off x="5480219" y="2228837"/>
              <a:ext cx="3835645" cy="3026220"/>
              <a:chOff x="5480219" y="2228837"/>
              <a:chExt cx="3835645" cy="3026220"/>
            </a:xfrm>
          </p:grpSpPr>
          <p:sp>
            <p:nvSpPr>
              <p:cNvPr id="5" name="AutoShape 3">
                <a:extLst>
                  <a:ext uri="{FF2B5EF4-FFF2-40B4-BE49-F238E27FC236}">
                    <a16:creationId xmlns:a16="http://schemas.microsoft.com/office/drawing/2014/main" id="{7C7FFFDC-C94B-4707-F0EA-F39CF86BEFAD}"/>
                  </a:ext>
                </a:extLst>
              </p:cNvPr>
              <p:cNvSpPr/>
              <p:nvPr/>
            </p:nvSpPr>
            <p:spPr>
              <a:xfrm rot="1173234">
                <a:off x="6189373" y="3920461"/>
                <a:ext cx="1437788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92BF6D8F-8499-390B-0896-FD17CC242190}"/>
                  </a:ext>
                </a:extLst>
              </p:cNvPr>
              <p:cNvSpPr/>
              <p:nvPr/>
            </p:nvSpPr>
            <p:spPr>
              <a:xfrm rot="1566343">
                <a:off x="6632853" y="4946091"/>
                <a:ext cx="1004063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6C20C514-6797-3025-B005-49B85DEAB32F}"/>
                  </a:ext>
                </a:extLst>
              </p:cNvPr>
              <p:cNvSpPr/>
              <p:nvPr/>
            </p:nvSpPr>
            <p:spPr>
              <a:xfrm rot="1506209">
                <a:off x="6873841" y="2815108"/>
                <a:ext cx="788177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8" name="AutoShape 7">
                <a:extLst>
                  <a:ext uri="{FF2B5EF4-FFF2-40B4-BE49-F238E27FC236}">
                    <a16:creationId xmlns:a16="http://schemas.microsoft.com/office/drawing/2014/main" id="{D13F392D-E641-366B-9CB5-9EE8F59DA574}"/>
                  </a:ext>
                </a:extLst>
              </p:cNvPr>
              <p:cNvSpPr/>
              <p:nvPr/>
            </p:nvSpPr>
            <p:spPr>
              <a:xfrm rot="1506209">
                <a:off x="6551535" y="2228837"/>
                <a:ext cx="788177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9" name="AutoShape 8">
                <a:extLst>
                  <a:ext uri="{FF2B5EF4-FFF2-40B4-BE49-F238E27FC236}">
                    <a16:creationId xmlns:a16="http://schemas.microsoft.com/office/drawing/2014/main" id="{40E1459E-274B-D99F-0AB9-268B937569E3}"/>
                  </a:ext>
                </a:extLst>
              </p:cNvPr>
              <p:cNvSpPr/>
              <p:nvPr/>
            </p:nvSpPr>
            <p:spPr>
              <a:xfrm rot="2075017">
                <a:off x="7448518" y="3216922"/>
                <a:ext cx="1077743" cy="0"/>
              </a:xfrm>
              <a:prstGeom prst="line">
                <a:avLst/>
              </a:prstGeom>
              <a:ln w="38100" cap="rnd">
                <a:solidFill>
                  <a:srgbClr val="0070C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0" name="AutoShape 9">
                <a:extLst>
                  <a:ext uri="{FF2B5EF4-FFF2-40B4-BE49-F238E27FC236}">
                    <a16:creationId xmlns:a16="http://schemas.microsoft.com/office/drawing/2014/main" id="{BA6D96E5-E16B-42DE-1F49-49CA481095B4}"/>
                  </a:ext>
                </a:extLst>
              </p:cNvPr>
              <p:cNvSpPr/>
              <p:nvPr/>
            </p:nvSpPr>
            <p:spPr>
              <a:xfrm rot="-4862946">
                <a:off x="6172295" y="4054099"/>
                <a:ext cx="1400072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1" name="AutoShape 10">
                <a:extLst>
                  <a:ext uri="{FF2B5EF4-FFF2-40B4-BE49-F238E27FC236}">
                    <a16:creationId xmlns:a16="http://schemas.microsoft.com/office/drawing/2014/main" id="{E2C661EF-8C5A-C8DB-97EB-253919EE614F}"/>
                  </a:ext>
                </a:extLst>
              </p:cNvPr>
              <p:cNvSpPr/>
              <p:nvPr/>
            </p:nvSpPr>
            <p:spPr>
              <a:xfrm rot="1423961">
                <a:off x="8017480" y="2690238"/>
                <a:ext cx="797546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2" name="AutoShape 11">
                <a:extLst>
                  <a:ext uri="{FF2B5EF4-FFF2-40B4-BE49-F238E27FC236}">
                    <a16:creationId xmlns:a16="http://schemas.microsoft.com/office/drawing/2014/main" id="{4911AE5D-33A8-7E5D-7A91-791A98450CA7}"/>
                  </a:ext>
                </a:extLst>
              </p:cNvPr>
              <p:cNvSpPr/>
              <p:nvPr/>
            </p:nvSpPr>
            <p:spPr>
              <a:xfrm rot="1468667">
                <a:off x="6204937" y="3382268"/>
                <a:ext cx="576277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3" name="AutoShape 12">
                <a:extLst>
                  <a:ext uri="{FF2B5EF4-FFF2-40B4-BE49-F238E27FC236}">
                    <a16:creationId xmlns:a16="http://schemas.microsoft.com/office/drawing/2014/main" id="{B6C4E2C3-9B64-C09E-DFF7-A5F04005F28C}"/>
                  </a:ext>
                </a:extLst>
              </p:cNvPr>
              <p:cNvSpPr/>
              <p:nvPr/>
            </p:nvSpPr>
            <p:spPr>
              <a:xfrm rot="1219655">
                <a:off x="6078194" y="2748597"/>
                <a:ext cx="847406" cy="0"/>
              </a:xfrm>
              <a:prstGeom prst="line">
                <a:avLst/>
              </a:prstGeom>
              <a:ln w="38100" cap="rnd">
                <a:solidFill>
                  <a:srgbClr val="15608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4" name="AutoShape 13">
                <a:extLst>
                  <a:ext uri="{FF2B5EF4-FFF2-40B4-BE49-F238E27FC236}">
                    <a16:creationId xmlns:a16="http://schemas.microsoft.com/office/drawing/2014/main" id="{E3608F2C-3CA4-5942-7F12-3876B23412E5}"/>
                  </a:ext>
                </a:extLst>
              </p:cNvPr>
              <p:cNvSpPr/>
              <p:nvPr/>
            </p:nvSpPr>
            <p:spPr>
              <a:xfrm rot="-4862946">
                <a:off x="6511027" y="4242349"/>
                <a:ext cx="1400072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5" name="AutoShape 14">
                <a:extLst>
                  <a:ext uri="{FF2B5EF4-FFF2-40B4-BE49-F238E27FC236}">
                    <a16:creationId xmlns:a16="http://schemas.microsoft.com/office/drawing/2014/main" id="{FE3FCA52-BD82-E7AA-51BF-18F39D6E7191}"/>
                  </a:ext>
                </a:extLst>
              </p:cNvPr>
              <p:cNvSpPr/>
              <p:nvPr/>
            </p:nvSpPr>
            <p:spPr>
              <a:xfrm rot="-4862946">
                <a:off x="6806032" y="4357533"/>
                <a:ext cx="1400072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6" name="AutoShape 15">
                <a:extLst>
                  <a:ext uri="{FF2B5EF4-FFF2-40B4-BE49-F238E27FC236}">
                    <a16:creationId xmlns:a16="http://schemas.microsoft.com/office/drawing/2014/main" id="{BD3EC915-E25D-F6C7-ACF7-52266DFA1C93}"/>
                  </a:ext>
                </a:extLst>
              </p:cNvPr>
              <p:cNvSpPr/>
              <p:nvPr/>
            </p:nvSpPr>
            <p:spPr>
              <a:xfrm rot="-4910860">
                <a:off x="7449226" y="4669481"/>
                <a:ext cx="1171153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50828548-FD09-9B5A-4AC9-BB9DC47DBF24}"/>
                  </a:ext>
                </a:extLst>
              </p:cNvPr>
              <p:cNvSpPr/>
              <p:nvPr/>
            </p:nvSpPr>
            <p:spPr>
              <a:xfrm rot="-5007236">
                <a:off x="7704933" y="4165876"/>
                <a:ext cx="1303604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8" name="AutoShape 17">
                <a:extLst>
                  <a:ext uri="{FF2B5EF4-FFF2-40B4-BE49-F238E27FC236}">
                    <a16:creationId xmlns:a16="http://schemas.microsoft.com/office/drawing/2014/main" id="{C21BA14B-67AD-749D-E82C-AA9BC2D65AD5}"/>
                  </a:ext>
                </a:extLst>
              </p:cNvPr>
              <p:cNvSpPr/>
              <p:nvPr/>
            </p:nvSpPr>
            <p:spPr>
              <a:xfrm rot="-1894717">
                <a:off x="5480219" y="3138350"/>
                <a:ext cx="3505360" cy="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19" name="AutoShape 18">
                <a:extLst>
                  <a:ext uri="{FF2B5EF4-FFF2-40B4-BE49-F238E27FC236}">
                    <a16:creationId xmlns:a16="http://schemas.microsoft.com/office/drawing/2014/main" id="{4429F3C4-73BE-2C21-5931-F37917FC5563}"/>
                  </a:ext>
                </a:extLst>
              </p:cNvPr>
              <p:cNvSpPr/>
              <p:nvPr/>
            </p:nvSpPr>
            <p:spPr>
              <a:xfrm rot="-1798345">
                <a:off x="5668718" y="2278253"/>
                <a:ext cx="1062324" cy="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0" name="AutoShape 19">
                <a:extLst>
                  <a:ext uri="{FF2B5EF4-FFF2-40B4-BE49-F238E27FC236}">
                    <a16:creationId xmlns:a16="http://schemas.microsoft.com/office/drawing/2014/main" id="{1D7C0159-9E07-D819-7BAF-5FA353E4E316}"/>
                  </a:ext>
                </a:extLst>
              </p:cNvPr>
              <p:cNvSpPr/>
              <p:nvPr/>
            </p:nvSpPr>
            <p:spPr>
              <a:xfrm rot="-2021340">
                <a:off x="7062296" y="4738363"/>
                <a:ext cx="994881" cy="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1" name="AutoShape 20">
                <a:extLst>
                  <a:ext uri="{FF2B5EF4-FFF2-40B4-BE49-F238E27FC236}">
                    <a16:creationId xmlns:a16="http://schemas.microsoft.com/office/drawing/2014/main" id="{08DDE8D3-0485-443E-9FD0-DDE5C48F3EC2}"/>
                  </a:ext>
                </a:extLst>
              </p:cNvPr>
              <p:cNvSpPr/>
              <p:nvPr/>
            </p:nvSpPr>
            <p:spPr>
              <a:xfrm rot="-2110520">
                <a:off x="7984367" y="3065340"/>
                <a:ext cx="836000" cy="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2" name="AutoShape 21">
                <a:extLst>
                  <a:ext uri="{FF2B5EF4-FFF2-40B4-BE49-F238E27FC236}">
                    <a16:creationId xmlns:a16="http://schemas.microsoft.com/office/drawing/2014/main" id="{629B37CC-9371-4DE0-560A-23A83CE1C208}"/>
                  </a:ext>
                </a:extLst>
              </p:cNvPr>
              <p:cNvSpPr/>
              <p:nvPr/>
            </p:nvSpPr>
            <p:spPr>
              <a:xfrm rot="-4796155">
                <a:off x="7528673" y="4106724"/>
                <a:ext cx="753905" cy="0"/>
              </a:xfrm>
              <a:prstGeom prst="line">
                <a:avLst/>
              </a:prstGeom>
              <a:ln w="38100" cap="rnd">
                <a:solidFill>
                  <a:srgbClr val="FFFF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id="{2C4EFC49-CD56-340E-063A-188FF8E25937}"/>
                  </a:ext>
                </a:extLst>
              </p:cNvPr>
              <p:cNvSpPr/>
              <p:nvPr/>
            </p:nvSpPr>
            <p:spPr>
              <a:xfrm rot="-2077926">
                <a:off x="8677600" y="3416258"/>
                <a:ext cx="638264" cy="0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LID4096"/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34DE63-061C-9A85-C946-854E73B2C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543" y="4470102"/>
            <a:ext cx="2981355" cy="294554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76543C8-41AE-2952-2959-0631015A573E}"/>
              </a:ext>
            </a:extLst>
          </p:cNvPr>
          <p:cNvGrpSpPr>
            <a:grpSpLocks noChangeAspect="1"/>
          </p:cNvGrpSpPr>
          <p:nvPr/>
        </p:nvGrpSpPr>
        <p:grpSpPr>
          <a:xfrm>
            <a:off x="6206185" y="4513299"/>
            <a:ext cx="3090215" cy="2819770"/>
            <a:chOff x="4101267" y="3847721"/>
            <a:chExt cx="3065977" cy="27976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83A9785-0AE9-43CC-D029-7A88BDBC0FE8}"/>
                </a:ext>
              </a:extLst>
            </p:cNvPr>
            <p:cNvSpPr/>
            <p:nvPr/>
          </p:nvSpPr>
          <p:spPr>
            <a:xfrm>
              <a:off x="5349594" y="4400225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F51C02-65FD-766F-8819-2E94D52A0833}"/>
                </a:ext>
              </a:extLst>
            </p:cNvPr>
            <p:cNvSpPr/>
            <p:nvPr/>
          </p:nvSpPr>
          <p:spPr>
            <a:xfrm>
              <a:off x="4976495" y="4931259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9BAEA5-BE0D-74F8-DC39-6AD4F68FE681}"/>
                </a:ext>
              </a:extLst>
            </p:cNvPr>
            <p:cNvSpPr/>
            <p:nvPr/>
          </p:nvSpPr>
          <p:spPr>
            <a:xfrm>
              <a:off x="4101267" y="4848221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278806-256D-5D4A-1BA7-38E8C966AEE5}"/>
                </a:ext>
              </a:extLst>
            </p:cNvPr>
            <p:cNvSpPr/>
            <p:nvPr/>
          </p:nvSpPr>
          <p:spPr>
            <a:xfrm>
              <a:off x="6089921" y="4345301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2573E82-BF71-0561-6350-CEB7B39E9228}"/>
                </a:ext>
              </a:extLst>
            </p:cNvPr>
            <p:cNvSpPr/>
            <p:nvPr/>
          </p:nvSpPr>
          <p:spPr>
            <a:xfrm>
              <a:off x="5368384" y="5610482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983B4D-6A84-5D5A-3052-625B3B4B9CFA}"/>
                </a:ext>
              </a:extLst>
            </p:cNvPr>
            <p:cNvSpPr/>
            <p:nvPr/>
          </p:nvSpPr>
          <p:spPr>
            <a:xfrm>
              <a:off x="4900900" y="5559239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9B74A25-B00E-BA1A-E7C2-4C7517C23CE0}"/>
                </a:ext>
              </a:extLst>
            </p:cNvPr>
            <p:cNvSpPr/>
            <p:nvPr/>
          </p:nvSpPr>
          <p:spPr>
            <a:xfrm>
              <a:off x="5800506" y="4053027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3775FCB-332A-B674-4434-83A8F861826E}"/>
                </a:ext>
              </a:extLst>
            </p:cNvPr>
            <p:cNvSpPr/>
            <p:nvPr/>
          </p:nvSpPr>
          <p:spPr>
            <a:xfrm>
              <a:off x="4774820" y="4223999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714DF71-6042-A620-64F1-2805D32539F4}"/>
                </a:ext>
              </a:extLst>
            </p:cNvPr>
            <p:cNvSpPr/>
            <p:nvPr/>
          </p:nvSpPr>
          <p:spPr>
            <a:xfrm>
              <a:off x="6037297" y="5145227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36B232-D45B-2BF9-A794-CD1165434614}"/>
                </a:ext>
              </a:extLst>
            </p:cNvPr>
            <p:cNvSpPr/>
            <p:nvPr/>
          </p:nvSpPr>
          <p:spPr>
            <a:xfrm>
              <a:off x="6567331" y="5644023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6CE541-DD16-7C3E-2BE8-F8D63685AE72}"/>
                </a:ext>
              </a:extLst>
            </p:cNvPr>
            <p:cNvSpPr/>
            <p:nvPr/>
          </p:nvSpPr>
          <p:spPr>
            <a:xfrm>
              <a:off x="4722495" y="6127215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370CF47-DF12-E6DF-0E6B-E6E17FDEED8F}"/>
                </a:ext>
              </a:extLst>
            </p:cNvPr>
            <p:cNvSpPr/>
            <p:nvPr/>
          </p:nvSpPr>
          <p:spPr>
            <a:xfrm>
              <a:off x="4240083" y="5903217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26843BE-C114-2E5D-32BB-064C9F253801}"/>
                </a:ext>
              </a:extLst>
            </p:cNvPr>
            <p:cNvSpPr/>
            <p:nvPr/>
          </p:nvSpPr>
          <p:spPr>
            <a:xfrm>
              <a:off x="5064235" y="3847721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EDCFB-3C1D-B1AA-E5F2-410F8593F920}"/>
                </a:ext>
              </a:extLst>
            </p:cNvPr>
            <p:cNvSpPr/>
            <p:nvPr/>
          </p:nvSpPr>
          <p:spPr>
            <a:xfrm>
              <a:off x="6343921" y="3871105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BEF69B9-7443-B73A-774B-50D847B58AB1}"/>
                </a:ext>
              </a:extLst>
            </p:cNvPr>
            <p:cNvSpPr/>
            <p:nvPr/>
          </p:nvSpPr>
          <p:spPr>
            <a:xfrm>
              <a:off x="6659244" y="4459426"/>
              <a:ext cx="508000" cy="5181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27" grpId="0"/>
      <p:bldP spid="29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144505" y="4951059"/>
            <a:ext cx="16230600" cy="162306"/>
          </a:xfrm>
          <a:custGeom>
            <a:avLst/>
            <a:gdLst/>
            <a:ahLst/>
            <a:cxnLst/>
            <a:rect l="l" t="t" r="r" b="b"/>
            <a:pathLst>
              <a:path w="16230600" h="162306">
                <a:moveTo>
                  <a:pt x="0" y="0"/>
                </a:moveTo>
                <a:lnTo>
                  <a:pt x="16230600" y="0"/>
                </a:lnTo>
                <a:lnTo>
                  <a:pt x="16230600" y="162306"/>
                </a:lnTo>
                <a:lnTo>
                  <a:pt x="0" y="16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sp>
        <p:nvSpPr>
          <p:cNvPr id="115" name="TextBox 115"/>
          <p:cNvSpPr txBox="1"/>
          <p:nvPr/>
        </p:nvSpPr>
        <p:spPr>
          <a:xfrm>
            <a:off x="450669" y="507783"/>
            <a:ext cx="1738666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-12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Dendritic Lattice–Guided Synaptic Mapping </a:t>
            </a:r>
            <a:r>
              <a:rPr lang="en-US" sz="4200" b="1" spc="-121" dirty="0">
                <a:solidFill>
                  <a:srgbClr val="83CBEB"/>
                </a:solidFill>
                <a:latin typeface="ploni Bold"/>
                <a:ea typeface="ploni Bold"/>
                <a:cs typeface="ploni Bold"/>
                <a:sym typeface="ploni Bold"/>
              </a:rPr>
              <a:t> vs. </a:t>
            </a:r>
            <a:r>
              <a:rPr lang="en-US" sz="4200" b="1" spc="-12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Cosmic Structure Maps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654F7663-3E82-4310-BB1E-1B7C4133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42793"/>
            <a:ext cx="15227645" cy="342730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BE05DD3B-4856-CF68-53B2-C46F8E9DB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837"/>
          <a:stretch>
            <a:fillRect/>
          </a:stretch>
        </p:blipFill>
        <p:spPr>
          <a:xfrm>
            <a:off x="381000" y="5194327"/>
            <a:ext cx="10254638" cy="311826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AD53264F-B759-EA32-66DC-C81045622085}"/>
              </a:ext>
            </a:extLst>
          </p:cNvPr>
          <p:cNvSpPr txBox="1"/>
          <p:nvPr/>
        </p:nvSpPr>
        <p:spPr>
          <a:xfrm>
            <a:off x="10948637" y="5753100"/>
            <a:ext cx="7034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Edges = dendrites / cosmic filaments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Nodes = sites of edge convergence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Synapses / Galaxies 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Distributed along edges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Clustered and strengthened (synapses) / brightened (galaxies) at nodes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FFFFFF"/>
                </a:solidFill>
                <a:effectLst/>
              </a:rPr>
              <a:t> Voids exist in both systems between edges and clusters</a:t>
            </a:r>
            <a:endParaRPr lang="en-US" sz="32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A6FB633-0839-2424-3466-3B56270E1D38}"/>
              </a:ext>
            </a:extLst>
          </p:cNvPr>
          <p:cNvSpPr txBox="1"/>
          <p:nvPr/>
        </p:nvSpPr>
        <p:spPr>
          <a:xfrm>
            <a:off x="11004784" y="51435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A7F12F"/>
                </a:solidFill>
                <a:effectLst/>
              </a:rPr>
              <a:t>Parallels with the Cosmic Web</a:t>
            </a:r>
            <a:endParaRPr lang="LID4096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72690C-29A4-3E24-0B1D-5D7E54D8FD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8887" r="85422" b="28954"/>
          <a:stretch>
            <a:fillRect/>
          </a:stretch>
        </p:blipFill>
        <p:spPr>
          <a:xfrm>
            <a:off x="3886200" y="8395562"/>
            <a:ext cx="2286000" cy="898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5CB713-1A65-4EC4-D3C3-DD2EC6D5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11" y="1722441"/>
            <a:ext cx="17052785" cy="44701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571500"/>
            <a:ext cx="15949411" cy="68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5400" b="1" u="none" strike="noStrike" spc="-121" dirty="0">
                <a:solidFill>
                  <a:srgbClr val="A7F12F"/>
                </a:solidFill>
                <a:latin typeface="ploni Bold"/>
                <a:ea typeface="ploni Bold"/>
                <a:cs typeface="ploni Bold"/>
                <a:sym typeface="ploni Bold"/>
              </a:rPr>
              <a:t>Synaptic and Galactic Strength Share Spatial Patterns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761411" y="8023989"/>
            <a:ext cx="2602789" cy="147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rgbClr val="92D050"/>
                </a:solidFill>
                <a:latin typeface="Aptos"/>
                <a:ea typeface="Aptos"/>
                <a:cs typeface="Aptos"/>
                <a:sym typeface="Aptos"/>
              </a:rPr>
              <a:t>Thank 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3604F5-91E5-8E0D-504E-2AF4C80CB068}"/>
              </a:ext>
            </a:extLst>
          </p:cNvPr>
          <p:cNvGrpSpPr/>
          <p:nvPr/>
        </p:nvGrpSpPr>
        <p:grpSpPr>
          <a:xfrm>
            <a:off x="663872" y="5774170"/>
            <a:ext cx="9144000" cy="2359018"/>
            <a:chOff x="9966572" y="1477852"/>
            <a:chExt cx="9144000" cy="2359018"/>
          </a:xfrm>
        </p:grpSpPr>
        <p:sp>
          <p:nvSpPr>
            <p:cNvPr id="7" name="TextBox 7"/>
            <p:cNvSpPr txBox="1"/>
            <p:nvPr/>
          </p:nvSpPr>
          <p:spPr>
            <a:xfrm>
              <a:off x="10081633" y="1477852"/>
              <a:ext cx="3657600" cy="796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239"/>
                </a:lnSpc>
              </a:pPr>
              <a:r>
                <a:rPr lang="en-US" sz="5199" dirty="0">
                  <a:solidFill>
                    <a:srgbClr val="A7F12F"/>
                  </a:solidFill>
                  <a:latin typeface="ploni"/>
                  <a:ea typeface="ploni"/>
                  <a:cs typeface="ploni"/>
                  <a:sym typeface="ploni"/>
                </a:rPr>
                <a:t>Suggestions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1655DA0-2873-8543-4C28-BADD37E7BFFF}"/>
                </a:ext>
              </a:extLst>
            </p:cNvPr>
            <p:cNvSpPr txBox="1"/>
            <p:nvPr/>
          </p:nvSpPr>
          <p:spPr>
            <a:xfrm>
              <a:off x="9966572" y="2267210"/>
              <a:ext cx="91440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sz="3200" b="0" i="0" dirty="0">
                  <a:solidFill>
                    <a:srgbClr val="A7F12F"/>
                  </a:solidFill>
                  <a:effectLst/>
                </a:rPr>
                <a:t> Dendrites ~ cosmic filaments</a:t>
              </a:r>
              <a:endParaRPr lang="en-US" sz="32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3200" b="0" i="0" dirty="0">
                  <a:solidFill>
                    <a:srgbClr val="A7F12F"/>
                  </a:solidFill>
                  <a:effectLst/>
                </a:rPr>
                <a:t> Synaptic connections ~ Galaxies</a:t>
              </a:r>
              <a:endParaRPr lang="en-US" sz="3200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3200" b="0" i="0" dirty="0">
                  <a:solidFill>
                    <a:srgbClr val="A7F12F"/>
                  </a:solidFill>
                  <a:effectLst/>
                </a:rPr>
                <a:t> Synaptic strengthening ~ Galaxies brightening</a:t>
              </a:r>
              <a:endParaRPr lang="en-US" sz="3200" dirty="0"/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6707861-C5A8-2023-C6A7-1999F80C9144}"/>
              </a:ext>
            </a:extLst>
          </p:cNvPr>
          <p:cNvSpPr/>
          <p:nvPr/>
        </p:nvSpPr>
        <p:spPr>
          <a:xfrm>
            <a:off x="8779934" y="6228188"/>
            <a:ext cx="7086600" cy="3461948"/>
          </a:xfrm>
          <a:prstGeom prst="wedgeRoundRectCallout">
            <a:avLst>
              <a:gd name="adj1" fmla="val 55361"/>
              <a:gd name="adj2" fmla="val -74456"/>
              <a:gd name="adj3" fmla="val 16667"/>
            </a:avLst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FEBD9-40E5-EF9D-5E96-6C5315AA52EC}"/>
              </a:ext>
            </a:extLst>
          </p:cNvPr>
          <p:cNvSpPr txBox="1"/>
          <p:nvPr/>
        </p:nvSpPr>
        <p:spPr>
          <a:xfrm>
            <a:off x="9334761" y="6592733"/>
            <a:ext cx="64266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We welcome collaborations to explore dendritic lattices, their relation to the cosmic web, and their potential links to fundamental physics.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algn="l" rtl="0"/>
            <a:r>
              <a:rPr lang="en-US" sz="2800" b="0" i="0" dirty="0">
                <a:solidFill>
                  <a:srgbClr val="A7F12F"/>
                </a:solidFill>
                <a:effectLst/>
              </a:rPr>
              <a:t>dannyb@ariel.ac.il / wolfgang.kurz@tum.de</a:t>
            </a:r>
            <a:endParaRPr lang="en-US" sz="2800" dirty="0"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767FCB-541E-4255-4BB1-E0029CBF5867}"/>
              </a:ext>
            </a:extLst>
          </p:cNvPr>
          <p:cNvSpPr/>
          <p:nvPr/>
        </p:nvSpPr>
        <p:spPr>
          <a:xfrm>
            <a:off x="93133" y="4551788"/>
            <a:ext cx="1371600" cy="1066800"/>
          </a:xfrm>
          <a:prstGeom prst="rect">
            <a:avLst/>
          </a:prstGeom>
          <a:solidFill>
            <a:srgbClr val="010F24"/>
          </a:solidFill>
          <a:ln>
            <a:solidFill>
              <a:srgbClr val="010F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8EC90-0874-84E3-39E3-8AF1A02A03E1}"/>
              </a:ext>
            </a:extLst>
          </p:cNvPr>
          <p:cNvSpPr txBox="1"/>
          <p:nvPr/>
        </p:nvSpPr>
        <p:spPr>
          <a:xfrm>
            <a:off x="792185" y="8834463"/>
            <a:ext cx="7530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[1] </a:t>
            </a:r>
            <a:r>
              <a:rPr lang="en-US" sz="1200" b="0" i="0" dirty="0" err="1">
                <a:solidFill>
                  <a:srgbClr val="FFFFFF"/>
                </a:solidFill>
                <a:effectLst/>
                <a:latin typeface="YAFdta7uu7w 0"/>
              </a:rPr>
              <a:t>Vazza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, F. &amp; Feletti, A. (2020). </a:t>
            </a:r>
            <a:r>
              <a:rPr lang="en-US" sz="1200" b="0" i="1" dirty="0">
                <a:solidFill>
                  <a:srgbClr val="FFFFFF"/>
                </a:solidFill>
                <a:effectLst/>
                <a:latin typeface="YAFdta7uu7w 0"/>
              </a:rPr>
              <a:t>Frontiers in Physics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, 8, 525731. https://doi.org/10.3389/fphy.2020.525731</a:t>
            </a:r>
            <a:endParaRPr lang="en-US" sz="1200" dirty="0">
              <a:solidFill>
                <a:srgbClr val="FFFFFF"/>
              </a:solidFill>
              <a:effectLst/>
              <a:latin typeface="YAFdta7uu7w 0"/>
            </a:endParaRPr>
          </a:p>
          <a:p>
            <a:pPr>
              <a:buNone/>
            </a:pP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[2] Joseph, J., Courtois, H. M., </a:t>
            </a:r>
            <a:r>
              <a:rPr lang="en-US" sz="1200" b="0" i="0" dirty="0" err="1">
                <a:solidFill>
                  <a:srgbClr val="FFFFFF"/>
                </a:solidFill>
                <a:effectLst/>
                <a:latin typeface="YAFdta7uu7w 0"/>
              </a:rPr>
              <a:t>Pomarède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, D., et al. (2020). </a:t>
            </a:r>
            <a:r>
              <a:rPr lang="en-US" sz="1200" b="0" i="1" dirty="0">
                <a:solidFill>
                  <a:srgbClr val="FFFFFF"/>
                </a:solidFill>
                <a:effectLst/>
                <a:latin typeface="YAFdta7uu7w 0"/>
              </a:rPr>
              <a:t>The Astrophysical Journal Letters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, 903(1), L32. https://doi.org/10.3847/2041-8213/abb9f1 </a:t>
            </a:r>
            <a:endParaRPr lang="en-US" sz="1200" dirty="0">
              <a:solidFill>
                <a:srgbClr val="FFFFFF"/>
              </a:solidFill>
              <a:effectLst/>
              <a:latin typeface="YAFdta7uu7w 0"/>
            </a:endParaRPr>
          </a:p>
          <a:p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[3] </a:t>
            </a:r>
            <a:r>
              <a:rPr lang="en-US" sz="1200" b="0" i="0" dirty="0" err="1">
                <a:solidFill>
                  <a:srgbClr val="FFFFFF"/>
                </a:solidFill>
                <a:effectLst/>
                <a:latin typeface="YAFdta7uu7w 0"/>
              </a:rPr>
              <a:t>Springel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 et al., (2005) </a:t>
            </a:r>
            <a:r>
              <a:rPr lang="en-US" sz="1200" b="0" i="0" dirty="0" err="1">
                <a:solidFill>
                  <a:srgbClr val="FFFFFF"/>
                </a:solidFill>
                <a:effectLst/>
                <a:latin typeface="YAFdta7uu7w 0"/>
              </a:rPr>
              <a:t>arXiv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 preprint astro-</a:t>
            </a:r>
            <a:r>
              <a:rPr lang="en-US" sz="1200" b="0" i="0" dirty="0" err="1">
                <a:solidFill>
                  <a:srgbClr val="FFFFFF"/>
                </a:solidFill>
                <a:effectLst/>
                <a:latin typeface="YAFdta7uu7w 0"/>
              </a:rPr>
              <a:t>ph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YAFdta7uu7w 0"/>
              </a:rPr>
              <a:t>/0504097, 2005‏•arxiv.org</a:t>
            </a:r>
            <a:endParaRPr lang="en-US" sz="1200" dirty="0">
              <a:solidFill>
                <a:srgbClr val="FFFFFF"/>
              </a:solidFill>
              <a:effectLst/>
              <a:latin typeface="YAFdta7uu7w 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99074-C762-77BA-873A-BA0DEF218229}"/>
              </a:ext>
            </a:extLst>
          </p:cNvPr>
          <p:cNvSpPr txBox="1"/>
          <p:nvPr/>
        </p:nvSpPr>
        <p:spPr>
          <a:xfrm>
            <a:off x="792185" y="8514188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83CBEB"/>
                </a:solidFill>
                <a:effectLst/>
              </a:rPr>
              <a:t>References</a:t>
            </a:r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15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317</Words>
  <Application>Microsoft Office PowerPoint</Application>
  <PresentationFormat>Custom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YAFdta7uu7w 0</vt:lpstr>
      <vt:lpstr>Calibri</vt:lpstr>
      <vt:lpstr>Aptos</vt:lpstr>
      <vt:lpstr>ploni</vt:lpstr>
      <vt:lpstr>Arial</vt:lpstr>
      <vt:lpstr>ploni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דני - מצגת סרדיניה</dc:title>
  <dc:creator>יעל שדה</dc:creator>
  <cp:lastModifiedBy>Danny Baranes</cp:lastModifiedBy>
  <cp:revision>10</cp:revision>
  <dcterms:created xsi:type="dcterms:W3CDTF">2006-08-16T00:00:00Z</dcterms:created>
  <dcterms:modified xsi:type="dcterms:W3CDTF">2025-06-18T11:27:20Z</dcterms:modified>
  <dc:identifier>DAGprOXgDrU</dc:identifier>
</cp:coreProperties>
</file>