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003D-FF11-BC43-8F69-ED072AD6A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32930-CCE4-DDCE-591A-45A001DB8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AEF8-1692-EF87-0257-4A1B8469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19AE5-B052-BD25-23C2-4F58E12F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7A05-1953-9F0E-ACCE-9D6F47CA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513F-B2CE-D309-5433-9B8683E7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CF209-D9FC-C56F-B915-5D77EF1F7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371B-6943-B0CB-29BF-E0D718A0B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99097-825D-EA04-42BA-3020D4A8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2749-0EF2-5E71-1F78-E1EF7E99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6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10F4B-AF1F-C34A-718C-4FA6A4756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ED689-E1EE-085D-CCD2-FEA4E9D4D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AE4A5-4F75-2523-55FA-624E930E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692DD-21BA-6A69-4D5F-DC8D3396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D38E6-B3B8-8B48-E550-6EB2C02A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B7C1-221C-3F63-4A5F-0D8197AC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ABED9-7E8D-2275-9AC7-EC5AD991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5500C-89A2-8A91-C01C-518B293C1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1BA1-AF55-D4BD-B27E-9144ED7E2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3002-A2C2-0ADC-52BD-0E2E6BD8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EB48-6E3F-64A9-E75B-2197CE6A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2EF42-83AD-43B9-9E71-D342BCAA7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97EA-7AA8-A443-866D-D19D24EBA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6008D-5C9C-C379-7CDE-12B3D409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16E71-4BF0-7B6F-887B-BEDFE2F0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7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95A5A-CE16-EC59-DEC7-58AF92C9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13FA2-07B2-CF98-E99A-45D56AF4A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A5662-1650-529C-E4A8-1F6628351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4E5C5-2473-A5F4-36BE-A01FF5D1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9BE9E-6702-1AAD-54EE-5AA537989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AA6EC-2FF8-54F5-973B-F5F870B9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09E1-F13D-240B-8B5A-70BC5F6C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F3DA1-C4CD-2414-4CCF-F2F318AFB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F727B-7B3D-69F5-85D3-AA44E761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E9299-3115-93AF-A38A-044B4889C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5B4BF-067C-04F2-C5AF-1E973BB06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20F11-7185-E466-CB6D-F9E35DC0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4E7D7-0182-6693-527B-A1D29B50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B0D6E-B48C-41AF-3CD8-BB808873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5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6AAA-2E08-9BC2-7FFB-28FCAFB1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EC936-0236-6DDF-EDA7-5C331444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AFAB7-4D86-FA98-4C67-59708801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897BC-C351-2EAC-0602-84624A2B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E8FD5-6F4E-BB3C-D185-9CCC3F10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57F8B-A12D-245B-A735-A9F0996B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3041-7170-1146-EC8C-3284EC73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C0A0-897A-D83E-E0EF-CD792265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29C8-7D77-66B9-8598-B09E03FA2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753F7-96B4-9AA1-CBA6-189FD6B91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E0223-AF06-8427-EFDF-AC227EC2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8C487-9754-A7B9-1E79-67D46367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ADC86-F774-9041-A7D7-6625BE35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808E-EA33-2595-4112-FFA076F4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97968-8091-980C-0020-DDA814BFF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6B38B-41B8-8D14-5278-3B5730FAB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2C604-B34D-9825-1863-36400147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0FE7-3300-4AE7-B55B-AF2A3ADC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6686A-4623-1D3C-53B0-B9417AE7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165FF-91BC-F3A9-3999-9B99320C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AD474-25C6-FDCF-2EC6-FCFAC17A6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478E9-12C0-B5A6-7409-AD2CEB1C3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EB7F-7587-41C9-AB0B-3FB57A632A34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3236-C8D8-BAF2-BBCB-86D08B89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844D-5C7C-192C-FAF5-97042339E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713F-CCB9-4B47-B314-2C0D58F35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371C87-8E74-7B9B-3E16-FBD1A3B2D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30" t="26532" r="24242" b="31717"/>
          <a:stretch/>
        </p:blipFill>
        <p:spPr>
          <a:xfrm>
            <a:off x="5933227" y="1902822"/>
            <a:ext cx="5029412" cy="4259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AF5908-D306-D337-74ED-89FB49A03232}"/>
              </a:ext>
            </a:extLst>
          </p:cNvPr>
          <p:cNvSpPr txBox="1"/>
          <p:nvPr/>
        </p:nvSpPr>
        <p:spPr>
          <a:xfrm>
            <a:off x="6839706" y="6103528"/>
            <a:ext cx="3885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 i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 err="1"/>
              <a:t>Serksnyte</a:t>
            </a:r>
            <a:r>
              <a:rPr lang="en-US" dirty="0"/>
              <a:t> et al. Phys. Rev. D </a:t>
            </a:r>
            <a:r>
              <a:rPr lang="en-US" b="1" dirty="0"/>
              <a:t>105</a:t>
            </a:r>
            <a:r>
              <a:rPr lang="en-US" dirty="0"/>
              <a:t>, 083021 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2A9B0-FD70-E9B3-F623-A9C341E50762}"/>
              </a:ext>
            </a:extLst>
          </p:cNvPr>
          <p:cNvSpPr txBox="1"/>
          <p:nvPr/>
        </p:nvSpPr>
        <p:spPr>
          <a:xfrm>
            <a:off x="5903254" y="906556"/>
            <a:ext cx="5029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Low kinetic energy range -&gt; </a:t>
            </a:r>
            <a:r>
              <a:rPr lang="en-US" sz="1600" b="1" dirty="0">
                <a:solidFill>
                  <a:srgbClr val="0000FF"/>
                </a:solidFill>
              </a:rPr>
              <a:t>Dark Matter antideuterons </a:t>
            </a:r>
            <a:r>
              <a:rPr lang="en-US" sz="1600" dirty="0">
                <a:solidFill>
                  <a:srgbClr val="0000FF"/>
                </a:solidFill>
              </a:rPr>
              <a:t>can be distinguishable from collisional background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43D1DB-5CCA-971C-79E3-ED254AE80E29}"/>
              </a:ext>
            </a:extLst>
          </p:cNvPr>
          <p:cNvCxnSpPr>
            <a:cxnSpLocks/>
          </p:cNvCxnSpPr>
          <p:nvPr/>
        </p:nvCxnSpPr>
        <p:spPr>
          <a:xfrm>
            <a:off x="7216760" y="1427653"/>
            <a:ext cx="0" cy="58521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8A1F9A-EA28-9185-2B1D-8C40DCC585DC}"/>
              </a:ext>
            </a:extLst>
          </p:cNvPr>
          <p:cNvSpPr txBox="1"/>
          <p:nvPr/>
        </p:nvSpPr>
        <p:spPr>
          <a:xfrm>
            <a:off x="7669374" y="1428091"/>
            <a:ext cx="4522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Higher kinetic energy range -&gt; </a:t>
            </a:r>
            <a:r>
              <a:rPr lang="en-US" sz="1600" b="1" dirty="0">
                <a:solidFill>
                  <a:srgbClr val="FF0000"/>
                </a:solidFill>
              </a:rPr>
              <a:t>Collisional antideuterons </a:t>
            </a:r>
            <a:r>
              <a:rPr lang="en-US" sz="1600" dirty="0">
                <a:solidFill>
                  <a:srgbClr val="FF0000"/>
                </a:solidFill>
              </a:rPr>
              <a:t>dominate the primary component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E7921-FDC8-8FC9-C56E-C9F43161E356}"/>
              </a:ext>
            </a:extLst>
          </p:cNvPr>
          <p:cNvSpPr/>
          <p:nvPr/>
        </p:nvSpPr>
        <p:spPr>
          <a:xfrm>
            <a:off x="6839706" y="2009302"/>
            <a:ext cx="2059709" cy="3648364"/>
          </a:xfrm>
          <a:prstGeom prst="rect">
            <a:avLst/>
          </a:prstGeom>
          <a:solidFill>
            <a:srgbClr val="0000FF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90DC20-64CF-C354-8EBE-1B1FC6ACFC94}"/>
              </a:ext>
            </a:extLst>
          </p:cNvPr>
          <p:cNvSpPr/>
          <p:nvPr/>
        </p:nvSpPr>
        <p:spPr>
          <a:xfrm>
            <a:off x="8930639" y="2017133"/>
            <a:ext cx="1788642" cy="3648364"/>
          </a:xfrm>
          <a:prstGeom prst="rect">
            <a:avLst/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98682B-888E-5662-77BC-FE7F1ABF5EC2}"/>
              </a:ext>
            </a:extLst>
          </p:cNvPr>
          <p:cNvSpPr txBox="1">
            <a:spLocks/>
          </p:cNvSpPr>
          <p:nvPr/>
        </p:nvSpPr>
        <p:spPr>
          <a:xfrm>
            <a:off x="1037493" y="176281"/>
            <a:ext cx="9917722" cy="7778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5875">
                  <a:solidFill>
                    <a:srgbClr val="FF0000"/>
                  </a:solidFill>
                </a:ln>
                <a:solidFill>
                  <a:srgbClr val="FF0000">
                    <a:alpha val="53000"/>
                  </a:srgbClr>
                </a:solidFill>
                <a:latin typeface="Comic Sans MS" panose="030F0702030302020204" pitchFamily="66" charset="0"/>
              </a:rPr>
              <a:t>ANTIDEUTERONS IN COSMIC RAYS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22FF83-5A38-AEB7-699D-F6BE43D5EC68}"/>
              </a:ext>
            </a:extLst>
          </p:cNvPr>
          <p:cNvCxnSpPr>
            <a:cxnSpLocks/>
          </p:cNvCxnSpPr>
          <p:nvPr/>
        </p:nvCxnSpPr>
        <p:spPr>
          <a:xfrm>
            <a:off x="327991" y="954156"/>
            <a:ext cx="11197431" cy="0"/>
          </a:xfrm>
          <a:prstGeom prst="line">
            <a:avLst/>
          </a:prstGeom>
          <a:ln w="38100" cap="rnd" cmpd="dbl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B2F9115B-6860-755E-DA22-5F278712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7252" y="6390094"/>
            <a:ext cx="688584" cy="365125"/>
          </a:xfrm>
        </p:spPr>
        <p:txBody>
          <a:bodyPr/>
          <a:lstStyle/>
          <a:p>
            <a:fld id="{C5E33199-C881-44EE-9258-CCB056B6C6EA}" type="slidenum">
              <a:rPr lang="en-US" sz="3600" smtClean="0">
                <a:ln w="15875">
                  <a:solidFill>
                    <a:srgbClr val="FF0000"/>
                  </a:solidFill>
                </a:ln>
                <a:solidFill>
                  <a:srgbClr val="FF0000">
                    <a:alpha val="49000"/>
                  </a:srgbClr>
                </a:solidFill>
              </a:rPr>
              <a:t>1</a:t>
            </a:fld>
            <a:endParaRPr lang="en-US" sz="3600" dirty="0">
              <a:ln w="15875">
                <a:solidFill>
                  <a:srgbClr val="FF0000"/>
                </a:solidFill>
              </a:ln>
              <a:solidFill>
                <a:srgbClr val="FF0000">
                  <a:alpha val="49000"/>
                </a:srgb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4C16F-6FD3-D53D-D095-4A17EFD9D5F4}"/>
              </a:ext>
            </a:extLst>
          </p:cNvPr>
          <p:cNvSpPr txBox="1"/>
          <p:nvPr/>
        </p:nvSpPr>
        <p:spPr>
          <a:xfrm>
            <a:off x="71279" y="1572495"/>
            <a:ext cx="5618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WHY ANTIDEUTERONS IN COSMIC RAYS ARE INTERESTING?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2C3D3-1284-07DE-919E-8C2A582FCE9F}"/>
              </a:ext>
            </a:extLst>
          </p:cNvPr>
          <p:cNvSpPr txBox="1"/>
          <p:nvPr/>
        </p:nvSpPr>
        <p:spPr>
          <a:xfrm>
            <a:off x="327991" y="2775608"/>
            <a:ext cx="422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don’t have any astrophysical origin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0C5945-67E0-AAAD-DBDF-F12E1F715E02}"/>
              </a:ext>
            </a:extLst>
          </p:cNvPr>
          <p:cNvSpPr txBox="1"/>
          <p:nvPr/>
        </p:nvSpPr>
        <p:spPr>
          <a:xfrm>
            <a:off x="327991" y="3528395"/>
            <a:ext cx="512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can be produced only in collisions in the Galaxy between propagating Cosmic Rays (projectiles) and the Interstellar Medium (target)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B2F835-88C5-5ADF-0DA4-715F8F011628}"/>
              </a:ext>
            </a:extLst>
          </p:cNvPr>
          <p:cNvSpPr txBox="1"/>
          <p:nvPr/>
        </p:nvSpPr>
        <p:spPr>
          <a:xfrm>
            <a:off x="327991" y="4709495"/>
            <a:ext cx="494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excess observed in Cosmic Rays data can be a signal of new physics (such as Dark Matter)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ED3C6B-415F-51C5-659F-85671D235628}"/>
              </a:ext>
            </a:extLst>
          </p:cNvPr>
          <p:cNvSpPr txBox="1"/>
          <p:nvPr/>
        </p:nvSpPr>
        <p:spPr>
          <a:xfrm>
            <a:off x="3099633" y="6439395"/>
            <a:ext cx="560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7C80"/>
                </a:solidFill>
              </a:rPr>
              <a:t>Francesco D’Angelo – </a:t>
            </a:r>
            <a:r>
              <a:rPr lang="en-US" i="1" dirty="0" err="1">
                <a:solidFill>
                  <a:srgbClr val="FF7C80"/>
                </a:solidFill>
              </a:rPr>
              <a:t>EiCAIFCon</a:t>
            </a:r>
            <a:r>
              <a:rPr lang="en-US" i="1" dirty="0">
                <a:solidFill>
                  <a:srgbClr val="FF7C80"/>
                </a:solidFill>
              </a:rPr>
              <a:t> 2025, Cagliari – Flash Talk</a:t>
            </a:r>
          </a:p>
        </p:txBody>
      </p:sp>
    </p:spTree>
    <p:extLst>
      <p:ext uri="{BB962C8B-B14F-4D97-AF65-F5344CB8AC3E}">
        <p14:creationId xmlns:p14="http://schemas.microsoft.com/office/powerpoint/2010/main" val="419962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A3B7-0548-98A4-22F0-B7A73B67155F}"/>
              </a:ext>
            </a:extLst>
          </p:cNvPr>
          <p:cNvSpPr txBox="1">
            <a:spLocks/>
          </p:cNvSpPr>
          <p:nvPr/>
        </p:nvSpPr>
        <p:spPr>
          <a:xfrm>
            <a:off x="434790" y="104979"/>
            <a:ext cx="10627224" cy="8491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n w="15875">
                  <a:solidFill>
                    <a:srgbClr val="FF0000"/>
                  </a:solidFill>
                </a:ln>
                <a:solidFill>
                  <a:srgbClr val="FF0000">
                    <a:alpha val="53000"/>
                  </a:srgbClr>
                </a:solidFill>
                <a:latin typeface="Comic Sans MS" panose="030F0702030302020204" pitchFamily="66" charset="0"/>
              </a:rPr>
              <a:t>SEARCHING FOR ANTIDEUTERONS IN AMS-02 WITH MACHINE 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096D99-9F15-C56C-BFC1-C63D090944F4}"/>
              </a:ext>
            </a:extLst>
          </p:cNvPr>
          <p:cNvCxnSpPr>
            <a:cxnSpLocks/>
          </p:cNvCxnSpPr>
          <p:nvPr/>
        </p:nvCxnSpPr>
        <p:spPr>
          <a:xfrm>
            <a:off x="327991" y="954156"/>
            <a:ext cx="11197431" cy="0"/>
          </a:xfrm>
          <a:prstGeom prst="line">
            <a:avLst/>
          </a:prstGeom>
          <a:ln w="38100" cap="rnd" cmpd="dbl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4D1838D9-A507-1EEC-42B4-F048D148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1740" y="6439395"/>
            <a:ext cx="688584" cy="365125"/>
          </a:xfrm>
        </p:spPr>
        <p:txBody>
          <a:bodyPr/>
          <a:lstStyle/>
          <a:p>
            <a:fld id="{C5E33199-C881-44EE-9258-CCB056B6C6EA}" type="slidenum">
              <a:rPr lang="en-US" sz="3600" smtClean="0">
                <a:ln w="15875">
                  <a:solidFill>
                    <a:srgbClr val="FF0000"/>
                  </a:solidFill>
                </a:ln>
                <a:solidFill>
                  <a:srgbClr val="FF0000">
                    <a:alpha val="49000"/>
                  </a:srgbClr>
                </a:solidFill>
              </a:rPr>
              <a:t>2</a:t>
            </a:fld>
            <a:endParaRPr lang="en-US" sz="3600" dirty="0">
              <a:ln w="15875">
                <a:solidFill>
                  <a:srgbClr val="FF0000"/>
                </a:solidFill>
              </a:ln>
              <a:solidFill>
                <a:srgbClr val="FF0000">
                  <a:alpha val="49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13927-7D93-DFF3-C587-1254FF0BB25C}"/>
              </a:ext>
            </a:extLst>
          </p:cNvPr>
          <p:cNvSpPr txBox="1"/>
          <p:nvPr/>
        </p:nvSpPr>
        <p:spPr>
          <a:xfrm>
            <a:off x="3099633" y="6439395"/>
            <a:ext cx="560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7C80"/>
                </a:solidFill>
              </a:rPr>
              <a:t>Francesco D’Angelo – </a:t>
            </a:r>
            <a:r>
              <a:rPr lang="en-US" i="1" dirty="0" err="1">
                <a:solidFill>
                  <a:srgbClr val="FF7C80"/>
                </a:solidFill>
              </a:rPr>
              <a:t>EiCAIFCon</a:t>
            </a:r>
            <a:r>
              <a:rPr lang="en-US" i="1" dirty="0">
                <a:solidFill>
                  <a:srgbClr val="FF7C80"/>
                </a:solidFill>
              </a:rPr>
              <a:t> 2025, Cagliari – Flash Talk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2C57-8CAF-46C2-1CA5-ACDD19F24E34}"/>
              </a:ext>
            </a:extLst>
          </p:cNvPr>
          <p:cNvSpPr txBox="1"/>
          <p:nvPr/>
        </p:nvSpPr>
        <p:spPr>
          <a:xfrm>
            <a:off x="229688" y="1087489"/>
            <a:ext cx="1126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Antideuterons are very rare particles in Cosmic Rays (we expect to see in AMS-02 only few events).</a:t>
            </a:r>
          </a:p>
          <a:p>
            <a:r>
              <a:rPr lang="en-US" dirty="0"/>
              <a:t>More abundant particles can mimic an antideuteron signal in the AMS-02 experiment. </a:t>
            </a:r>
            <a:r>
              <a:rPr lang="en-US" b="1" dirty="0"/>
              <a:t>We are using classifiers to reject al these backgrounds up to the precision required.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6900D-0752-3558-2D59-7C97760BA246}"/>
              </a:ext>
            </a:extLst>
          </p:cNvPr>
          <p:cNvSpPr/>
          <p:nvPr/>
        </p:nvSpPr>
        <p:spPr>
          <a:xfrm>
            <a:off x="1665003" y="1966613"/>
            <a:ext cx="291586" cy="3005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0F281A-E2DF-6BD3-C445-C1B5A009C307}"/>
              </a:ext>
            </a:extLst>
          </p:cNvPr>
          <p:cNvCxnSpPr>
            <a:cxnSpLocks/>
          </p:cNvCxnSpPr>
          <p:nvPr/>
        </p:nvCxnSpPr>
        <p:spPr>
          <a:xfrm flipH="1">
            <a:off x="1789426" y="2292560"/>
            <a:ext cx="1738" cy="188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 descr="Schematic view of the AMS-02 spectrometer. | Download Scientific Diagram">
            <a:extLst>
              <a:ext uri="{FF2B5EF4-FFF2-40B4-BE49-F238E27FC236}">
                <a16:creationId xmlns:a16="http://schemas.microsoft.com/office/drawing/2014/main" id="{553E5DB5-CBA0-0C41-3239-8052A30B1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1" y="2456542"/>
            <a:ext cx="2323532" cy="25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203217-4DC1-C690-D3EB-1863DF6426E9}"/>
              </a:ext>
            </a:extLst>
          </p:cNvPr>
          <p:cNvCxnSpPr>
            <a:cxnSpLocks/>
          </p:cNvCxnSpPr>
          <p:nvPr/>
        </p:nvCxnSpPr>
        <p:spPr>
          <a:xfrm>
            <a:off x="1763050" y="5022703"/>
            <a:ext cx="0" cy="3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A8360CA-CE37-7D93-BEA3-FAE81E3F9805}"/>
                  </a:ext>
                </a:extLst>
              </p:cNvPr>
              <p:cNvSpPr/>
              <p:nvPr/>
            </p:nvSpPr>
            <p:spPr>
              <a:xfrm rot="315783">
                <a:off x="1370160" y="5239293"/>
                <a:ext cx="376183" cy="34913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A8360CA-CE37-7D93-BEA3-FAE81E3F9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1370160" y="5239293"/>
                <a:ext cx="376183" cy="349138"/>
              </a:xfrm>
              <a:prstGeom prst="ellipse">
                <a:avLst/>
              </a:prstGeom>
              <a:blipFill>
                <a:blip r:embed="rId3"/>
                <a:stretch>
                  <a:fillRect b="-100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7E0C71-B3FC-7112-0B8A-7B0F8ABA6C40}"/>
                  </a:ext>
                </a:extLst>
              </p:cNvPr>
              <p:cNvSpPr/>
              <p:nvPr/>
            </p:nvSpPr>
            <p:spPr>
              <a:xfrm rot="315783">
                <a:off x="1659360" y="5366024"/>
                <a:ext cx="408343" cy="3461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97E0C71-B3FC-7112-0B8A-7B0F8ABA6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1659360" y="5366024"/>
                <a:ext cx="408343" cy="34617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57B77-062F-5063-4D38-13D4DF328662}"/>
                  </a:ext>
                </a:extLst>
              </p:cNvPr>
              <p:cNvSpPr txBox="1"/>
              <p:nvPr/>
            </p:nvSpPr>
            <p:spPr>
              <a:xfrm>
                <a:off x="-12852" y="5652345"/>
                <a:ext cx="3961990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Antideuterons can be misidentified protons</a:t>
                </a:r>
              </a:p>
              <a:p>
                <a:r>
                  <a:rPr lang="en-US" sz="1600" b="1" dirty="0"/>
                  <a:t>(required  1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1600" b="1" dirty="0"/>
                  <a:t> identification power)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57B77-062F-5063-4D38-13D4DF328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52" y="5652345"/>
                <a:ext cx="3961990" cy="590354"/>
              </a:xfrm>
              <a:prstGeom prst="rect">
                <a:avLst/>
              </a:prstGeom>
              <a:blipFill>
                <a:blip r:embed="rId5"/>
                <a:stretch>
                  <a:fillRect l="-923" t="-3093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7219093D-9956-25B8-BB6D-E9E4DD8FD685}"/>
              </a:ext>
            </a:extLst>
          </p:cNvPr>
          <p:cNvSpPr/>
          <p:nvPr/>
        </p:nvSpPr>
        <p:spPr>
          <a:xfrm>
            <a:off x="5631726" y="1956740"/>
            <a:ext cx="291586" cy="3005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F64A10-CC59-5A66-F7A4-E8AC032E5800}"/>
              </a:ext>
            </a:extLst>
          </p:cNvPr>
          <p:cNvCxnSpPr>
            <a:cxnSpLocks/>
          </p:cNvCxnSpPr>
          <p:nvPr/>
        </p:nvCxnSpPr>
        <p:spPr>
          <a:xfrm flipH="1">
            <a:off x="5862901" y="2317353"/>
            <a:ext cx="1738" cy="188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2" descr="Schematic view of the AMS-02 spectrometer. | Download Scientific Diagram">
            <a:extLst>
              <a:ext uri="{FF2B5EF4-FFF2-40B4-BE49-F238E27FC236}">
                <a16:creationId xmlns:a16="http://schemas.microsoft.com/office/drawing/2014/main" id="{7528066E-2049-52D9-519A-6C632B628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76" y="2481335"/>
            <a:ext cx="2323532" cy="25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D570D2-BC0E-29FE-3E24-FCDB7C50045C}"/>
              </a:ext>
            </a:extLst>
          </p:cNvPr>
          <p:cNvCxnSpPr>
            <a:cxnSpLocks/>
          </p:cNvCxnSpPr>
          <p:nvPr/>
        </p:nvCxnSpPr>
        <p:spPr>
          <a:xfrm>
            <a:off x="5836525" y="5047496"/>
            <a:ext cx="0" cy="3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5DD064B-E3A9-63AF-B19F-D8A2E99595BF}"/>
                  </a:ext>
                </a:extLst>
              </p:cNvPr>
              <p:cNvSpPr/>
              <p:nvPr/>
            </p:nvSpPr>
            <p:spPr>
              <a:xfrm rot="315783">
                <a:off x="5443635" y="5264086"/>
                <a:ext cx="376183" cy="34913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5DD064B-E3A9-63AF-B19F-D8A2E9959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5443635" y="5264086"/>
                <a:ext cx="376183" cy="349138"/>
              </a:xfrm>
              <a:prstGeom prst="ellipse">
                <a:avLst/>
              </a:prstGeom>
              <a:blipFill>
                <a:blip r:embed="rId6"/>
                <a:stretch>
                  <a:fillRect b="-100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DBDB35C-EDC9-296A-52E8-1392B2B2D28D}"/>
                  </a:ext>
                </a:extLst>
              </p:cNvPr>
              <p:cNvSpPr/>
              <p:nvPr/>
            </p:nvSpPr>
            <p:spPr>
              <a:xfrm rot="315783">
                <a:off x="5732835" y="5390817"/>
                <a:ext cx="408343" cy="3461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DBDB35C-EDC9-296A-52E8-1392B2B2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5732835" y="5390817"/>
                <a:ext cx="408343" cy="34617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6B628A97-F7C3-2F34-72F4-916EAB645E6A}"/>
              </a:ext>
            </a:extLst>
          </p:cNvPr>
          <p:cNvSpPr/>
          <p:nvPr/>
        </p:nvSpPr>
        <p:spPr>
          <a:xfrm>
            <a:off x="5835038" y="2047464"/>
            <a:ext cx="291586" cy="30053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91C74C-4204-D40A-23E0-E04D1F81D6F5}"/>
                  </a:ext>
                </a:extLst>
              </p:cNvPr>
              <p:cNvSpPr txBox="1"/>
              <p:nvPr/>
            </p:nvSpPr>
            <p:spPr>
              <a:xfrm>
                <a:off x="3995382" y="5673574"/>
                <a:ext cx="4097235" cy="58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Antideuterons can be misidentified deuterons</a:t>
                </a:r>
              </a:p>
              <a:p>
                <a:r>
                  <a:rPr lang="en-US" sz="1600" b="1" dirty="0"/>
                  <a:t>(required  1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1600" b="1" dirty="0"/>
                  <a:t> identification power)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91C74C-4204-D40A-23E0-E04D1F81D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82" y="5673574"/>
                <a:ext cx="4097235" cy="589200"/>
              </a:xfrm>
              <a:prstGeom prst="rect">
                <a:avLst/>
              </a:prstGeom>
              <a:blipFill>
                <a:blip r:embed="rId8"/>
                <a:stretch>
                  <a:fillRect l="-743" t="-3125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00B316-6272-9226-062C-4CC9961D0391}"/>
              </a:ext>
            </a:extLst>
          </p:cNvPr>
          <p:cNvCxnSpPr>
            <a:cxnSpLocks/>
          </p:cNvCxnSpPr>
          <p:nvPr/>
        </p:nvCxnSpPr>
        <p:spPr>
          <a:xfrm flipH="1">
            <a:off x="10098020" y="2292560"/>
            <a:ext cx="1738" cy="188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2" descr="Schematic view of the AMS-02 spectrometer. | Download Scientific Diagram">
            <a:extLst>
              <a:ext uri="{FF2B5EF4-FFF2-40B4-BE49-F238E27FC236}">
                <a16:creationId xmlns:a16="http://schemas.microsoft.com/office/drawing/2014/main" id="{D0DB6448-2486-1B9D-D910-4C140F36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595" y="2456542"/>
            <a:ext cx="2323532" cy="25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232924-DE2E-4429-001E-02A81AEF0CF8}"/>
              </a:ext>
            </a:extLst>
          </p:cNvPr>
          <p:cNvCxnSpPr>
            <a:cxnSpLocks/>
          </p:cNvCxnSpPr>
          <p:nvPr/>
        </p:nvCxnSpPr>
        <p:spPr>
          <a:xfrm>
            <a:off x="10071644" y="5022703"/>
            <a:ext cx="0" cy="303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7A7A587-DAA1-89FE-B351-D77B230602F7}"/>
                  </a:ext>
                </a:extLst>
              </p:cNvPr>
              <p:cNvSpPr/>
              <p:nvPr/>
            </p:nvSpPr>
            <p:spPr>
              <a:xfrm rot="315783">
                <a:off x="9678754" y="5239293"/>
                <a:ext cx="376183" cy="34913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7A7A587-DAA1-89FE-B351-D77B23060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9678754" y="5239293"/>
                <a:ext cx="376183" cy="349138"/>
              </a:xfrm>
              <a:prstGeom prst="ellipse">
                <a:avLst/>
              </a:prstGeom>
              <a:blipFill>
                <a:blip r:embed="rId9"/>
                <a:stretch>
                  <a:fillRect b="-100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1D84C5F-B944-2C79-B06A-F30A4395412C}"/>
                  </a:ext>
                </a:extLst>
              </p:cNvPr>
              <p:cNvSpPr/>
              <p:nvPr/>
            </p:nvSpPr>
            <p:spPr>
              <a:xfrm rot="315783">
                <a:off x="9967954" y="5366024"/>
                <a:ext cx="408343" cy="3461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1D84C5F-B944-2C79-B06A-F30A439541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9967954" y="5366024"/>
                <a:ext cx="408343" cy="34617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DFBEAEC-4693-39E7-37FC-EB460D8539FB}"/>
                  </a:ext>
                </a:extLst>
              </p:cNvPr>
              <p:cNvSpPr/>
              <p:nvPr/>
            </p:nvSpPr>
            <p:spPr>
              <a:xfrm rot="315783">
                <a:off x="9909928" y="1907720"/>
                <a:ext cx="376183" cy="349138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DFBEAEC-4693-39E7-37FC-EB460D853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5783">
                <a:off x="9909928" y="1907720"/>
                <a:ext cx="376183" cy="349138"/>
              </a:xfrm>
              <a:prstGeom prst="ellipse">
                <a:avLst/>
              </a:prstGeom>
              <a:blipFill>
                <a:blip r:embed="rId11"/>
                <a:stretch>
                  <a:fillRect b="-9836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3B5C1-F146-F3CF-CA76-73BFB10B3C69}"/>
                  </a:ext>
                </a:extLst>
              </p:cNvPr>
              <p:cNvSpPr txBox="1"/>
              <p:nvPr/>
            </p:nvSpPr>
            <p:spPr>
              <a:xfrm>
                <a:off x="8092617" y="5672306"/>
                <a:ext cx="4097235" cy="60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Antideuterons can be misidentified antiprotons</a:t>
                </a:r>
              </a:p>
              <a:p>
                <a:r>
                  <a:rPr lang="en-US" sz="1600" b="1" dirty="0"/>
                  <a:t>(required  1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1600" b="1" dirty="0"/>
                  <a:t> identification power)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33B5C1-F146-F3CF-CA76-73BFB10B3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617" y="5672306"/>
                <a:ext cx="4097235" cy="605871"/>
              </a:xfrm>
              <a:prstGeom prst="rect">
                <a:avLst/>
              </a:prstGeom>
              <a:blipFill>
                <a:blip r:embed="rId12"/>
                <a:stretch>
                  <a:fillRect l="-893" t="-3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1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4C2AE-9205-4840-CD9A-CA506027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063" t="20769" r="28681" b="10707"/>
          <a:stretch>
            <a:fillRect/>
          </a:stretch>
        </p:blipFill>
        <p:spPr>
          <a:xfrm>
            <a:off x="0" y="0"/>
            <a:ext cx="4843201" cy="6848856"/>
          </a:xfrm>
          <a:prstGeom prst="rect">
            <a:avLst/>
          </a:prstGeom>
        </p:spPr>
      </p:pic>
      <p:sp>
        <p:nvSpPr>
          <p:cNvPr id="4" name="Slide Number Placeholder 9">
            <a:extLst>
              <a:ext uri="{FF2B5EF4-FFF2-40B4-BE49-F238E27FC236}">
                <a16:creationId xmlns:a16="http://schemas.microsoft.com/office/drawing/2014/main" id="{0BB0A69B-F091-242E-66FD-AF5D404F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7778" y="6293531"/>
            <a:ext cx="688584" cy="365125"/>
          </a:xfrm>
        </p:spPr>
        <p:txBody>
          <a:bodyPr/>
          <a:lstStyle/>
          <a:p>
            <a:fld id="{C5E33199-C881-44EE-9258-CCB056B6C6EA}" type="slidenum">
              <a:rPr lang="en-US" sz="3600" smtClean="0">
                <a:ln w="15875">
                  <a:solidFill>
                    <a:srgbClr val="FF0000"/>
                  </a:solidFill>
                </a:ln>
                <a:solidFill>
                  <a:srgbClr val="FF0000">
                    <a:alpha val="49000"/>
                  </a:srgbClr>
                </a:solidFill>
              </a:rPr>
              <a:t>3</a:t>
            </a:fld>
            <a:endParaRPr lang="en-US" sz="3600" dirty="0">
              <a:ln w="15875">
                <a:solidFill>
                  <a:srgbClr val="FF0000"/>
                </a:solidFill>
              </a:ln>
              <a:solidFill>
                <a:srgbClr val="FF0000">
                  <a:alpha val="49000"/>
                </a:srgb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11FC7-7774-380F-5542-9011460F6CB4}"/>
              </a:ext>
            </a:extLst>
          </p:cNvPr>
          <p:cNvSpPr txBox="1"/>
          <p:nvPr/>
        </p:nvSpPr>
        <p:spPr>
          <a:xfrm>
            <a:off x="5464764" y="6289324"/>
            <a:ext cx="560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7C80"/>
                </a:solidFill>
              </a:rPr>
              <a:t>Francesco D’Angelo – </a:t>
            </a:r>
            <a:r>
              <a:rPr lang="en-US" i="1" dirty="0" err="1">
                <a:solidFill>
                  <a:srgbClr val="FF7C80"/>
                </a:solidFill>
              </a:rPr>
              <a:t>EiCAIFCon</a:t>
            </a:r>
            <a:r>
              <a:rPr lang="en-US" i="1" dirty="0">
                <a:solidFill>
                  <a:srgbClr val="FF7C80"/>
                </a:solidFill>
              </a:rPr>
              <a:t> 2025, Cagliari – Flash Talk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F1E70-170D-AAF1-0DE3-62124F1C49D5}"/>
              </a:ext>
            </a:extLst>
          </p:cNvPr>
          <p:cNvSpPr txBox="1"/>
          <p:nvPr/>
        </p:nvSpPr>
        <p:spPr>
          <a:xfrm>
            <a:off x="4958862" y="0"/>
            <a:ext cx="7042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I’M WAITING FOR YOU.</a:t>
            </a:r>
          </a:p>
          <a:p>
            <a:pPr algn="ctr"/>
            <a:r>
              <a:rPr lang="en-US" sz="2800" b="1" dirty="0"/>
              <a:t>COME AND SEE MY POSTER IN POSTER SESSION B!</a:t>
            </a:r>
          </a:p>
        </p:txBody>
      </p:sp>
      <p:pic>
        <p:nvPicPr>
          <p:cNvPr id="1028" name="Picture 4" descr="I Want You - Associazione LUI">
            <a:extLst>
              <a:ext uri="{FF2B5EF4-FFF2-40B4-BE49-F238E27FC236}">
                <a16:creationId xmlns:a16="http://schemas.microsoft.com/office/drawing/2014/main" id="{2ACEBD99-57CB-C170-4922-406C4B2A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71" y="1384995"/>
            <a:ext cx="3365219" cy="37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Envelope">
            <a:extLst>
              <a:ext uri="{FF2B5EF4-FFF2-40B4-BE49-F238E27FC236}">
                <a16:creationId xmlns:a16="http://schemas.microsoft.com/office/drawing/2014/main" id="{277A6357-735E-FE07-082B-284924314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1096" y="5747895"/>
            <a:ext cx="541429" cy="54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D7D924-CE2B-6CBD-6DFA-3188E9067C6B}"/>
              </a:ext>
            </a:extLst>
          </p:cNvPr>
          <p:cNvSpPr txBox="1"/>
          <p:nvPr/>
        </p:nvSpPr>
        <p:spPr>
          <a:xfrm>
            <a:off x="6932592" y="5848614"/>
            <a:ext cx="3095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francesco.dangelo13@unibo.it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28AD0-98F8-01FD-19CC-DF7A00BB81BD}"/>
              </a:ext>
            </a:extLst>
          </p:cNvPr>
          <p:cNvSpPr txBox="1"/>
          <p:nvPr/>
        </p:nvSpPr>
        <p:spPr>
          <a:xfrm>
            <a:off x="5687568" y="5399436"/>
            <a:ext cx="6428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IF YOU HAVE ANY QUESTION, FEEL FREE TO ASK ME!!</a:t>
            </a:r>
          </a:p>
        </p:txBody>
      </p:sp>
    </p:spTree>
    <p:extLst>
      <p:ext uri="{BB962C8B-B14F-4D97-AF65-F5344CB8AC3E}">
        <p14:creationId xmlns:p14="http://schemas.microsoft.com/office/powerpoint/2010/main" val="372646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273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D'Angelo</dc:creator>
  <cp:lastModifiedBy>Francesco D'Angelo</cp:lastModifiedBy>
  <cp:revision>9</cp:revision>
  <dcterms:created xsi:type="dcterms:W3CDTF">2025-06-16T09:18:17Z</dcterms:created>
  <dcterms:modified xsi:type="dcterms:W3CDTF">2025-06-16T15:23:52Z</dcterms:modified>
</cp:coreProperties>
</file>