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88" r:id="rId3"/>
    <p:sldId id="285" r:id="rId4"/>
    <p:sldId id="28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60"/>
  </p:normalViewPr>
  <p:slideViewPr>
    <p:cSldViewPr snapToGrid="0">
      <p:cViewPr>
        <p:scale>
          <a:sx n="92" d="100"/>
          <a:sy n="92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4FCE8-81A9-486C-BCEA-2C1E5A6B1694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653D0-6BAA-4F6B-B0CA-1546556E3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69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7922D-6B3E-B7D1-3044-21F262451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3827FB-AA2B-D40D-211F-DB4779BBE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8DE1D-F00A-FDC0-FB8E-F8A242002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DDE-A0CE-4233-A9C9-23A80B0FA2F1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E355F-F7EC-FBAB-025B-2BED6FAC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4BCFE-1562-62F5-261D-52BEC729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A849-08D9-44E1-873A-ABCE7A11E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59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31461-EF97-98B4-74B3-3FC86847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4E743-7818-1146-C0FD-F384C1803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9B30C-7589-01FA-9183-9BEA9CD0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DDE-A0CE-4233-A9C9-23A80B0FA2F1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6CE9-25E2-A46E-3D47-965BDB0BF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711AF-3149-C142-975D-AB2C3E5E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A849-08D9-44E1-873A-ABCE7A11E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51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F43EEA-CEFB-E819-420A-D20D625CB2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65504-0AAC-464A-CB15-1EA5C15EB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6DF1B-E5FF-A175-F0E7-5AF5B51A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DDE-A0CE-4233-A9C9-23A80B0FA2F1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02969-DCA1-530C-A4BF-C1CBCA2E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BD984-1961-CD33-B0BB-59FD4CF4E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A849-08D9-44E1-873A-ABCE7A11E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671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54508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551567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524000" y="473273"/>
            <a:ext cx="9144000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023109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868991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93895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69969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233740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298406" y="1821656"/>
            <a:ext cx="5000625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92969" y="182165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3329" y="6536531"/>
            <a:ext cx="282129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656242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90583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4DF65-C74B-5198-D2DA-9C80C1F9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8D720-05CB-9164-0028-921FFFC1C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270C2-C85B-156B-EA49-45CD4DAD6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DDE-A0CE-4233-A9C9-23A80B0FA2F1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BE6D7-8E18-81AD-0F75-EF1A60B6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748D8-D909-F854-0940-3669DFD7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A849-08D9-44E1-873A-ABCE7A11E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775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298406" y="3580805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298406" y="625078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892969" y="625078"/>
            <a:ext cx="5000625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307640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190625" y="4473773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190625" y="2979431"/>
            <a:ext cx="9810750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568102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047147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552312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traight Connector 2"/>
          <p:cNvSpPr/>
          <p:nvPr/>
        </p:nvSpPr>
        <p:spPr>
          <a:xfrm>
            <a:off x="-1" y="1646802"/>
            <a:ext cx="12192002" cy="1"/>
          </a:xfrm>
          <a:prstGeom prst="line">
            <a:avLst/>
          </a:prstGeom>
          <a:solidFill>
            <a:srgbClr val="BBE0E3"/>
          </a:solidFill>
          <a:ln w="50800">
            <a:solidFill>
              <a:srgbClr val="000090"/>
            </a:solidFill>
          </a:ln>
        </p:spPr>
        <p:txBody>
          <a:bodyPr lIns="45719" tIns="45719" rIns="45719" bIns="45719"/>
          <a:lstStyle/>
          <a:p>
            <a:pPr algn="l" defTabSz="1219156">
              <a:defRPr sz="3400" b="0">
                <a:latin typeface="Arial"/>
                <a:ea typeface="Arial"/>
                <a:cs typeface="Arial"/>
                <a:sym typeface="Arial"/>
              </a:defRPr>
            </a:pPr>
            <a:endParaRPr sz="2391"/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914399" y="2571750"/>
            <a:ext cx="10363202" cy="857250"/>
          </a:xfrm>
          <a:prstGeom prst="rect">
            <a:avLst/>
          </a:prstGeom>
        </p:spPr>
        <p:txBody>
          <a:bodyPr lIns="65023" tIns="65023" rIns="65023" bIns="65023"/>
          <a:lstStyle>
            <a:lvl1pPr defTabSz="1219156">
              <a:defRPr sz="4359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771900"/>
            <a:ext cx="8534401" cy="131445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219156">
              <a:spcBef>
                <a:spcPts val="703"/>
              </a:spcBef>
              <a:buSzTx/>
              <a:buNone/>
              <a:defRPr sz="3094">
                <a:latin typeface="Arial"/>
                <a:ea typeface="Arial"/>
                <a:cs typeface="Arial"/>
                <a:sym typeface="Arial"/>
              </a:defRPr>
            </a:lvl1pPr>
            <a:lvl2pPr marL="556810" indent="-315717" algn="ctr" defTabSz="1219156">
              <a:spcBef>
                <a:spcPts val="703"/>
              </a:spcBef>
              <a:buSzPct val="100000"/>
              <a:buChar char="–"/>
              <a:defRPr sz="3094">
                <a:latin typeface="Arial"/>
                <a:ea typeface="Arial"/>
                <a:cs typeface="Arial"/>
                <a:sym typeface="Arial"/>
              </a:defRPr>
            </a:lvl2pPr>
            <a:lvl3pPr marL="776855" indent="-294669" algn="ctr" defTabSz="1219156">
              <a:spcBef>
                <a:spcPts val="703"/>
              </a:spcBef>
              <a:buSzPct val="100000"/>
              <a:defRPr sz="3094">
                <a:latin typeface="Arial"/>
                <a:ea typeface="Arial"/>
                <a:cs typeface="Arial"/>
                <a:sym typeface="Arial"/>
              </a:defRPr>
            </a:lvl3pPr>
            <a:lvl4pPr marL="1076881" indent="-353602" algn="ctr" defTabSz="1219156">
              <a:spcBef>
                <a:spcPts val="703"/>
              </a:spcBef>
              <a:buSzPct val="100000"/>
              <a:buChar char="–"/>
              <a:defRPr sz="3094">
                <a:latin typeface="Arial"/>
                <a:ea typeface="Arial"/>
                <a:cs typeface="Arial"/>
                <a:sym typeface="Arial"/>
              </a:defRPr>
            </a:lvl4pPr>
            <a:lvl5pPr marL="1317975" indent="-353603" algn="ctr" defTabSz="1219156">
              <a:spcBef>
                <a:spcPts val="703"/>
              </a:spcBef>
              <a:buSzPct val="100000"/>
              <a:buChar char="»"/>
              <a:defRPr sz="3094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47513" y="5543550"/>
            <a:ext cx="330088" cy="326113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219156">
              <a:defRPr sz="1266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081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traight Connector 2"/>
          <p:cNvSpPr/>
          <p:nvPr/>
        </p:nvSpPr>
        <p:spPr>
          <a:xfrm>
            <a:off x="-1" y="959216"/>
            <a:ext cx="12192002" cy="1"/>
          </a:xfrm>
          <a:prstGeom prst="line">
            <a:avLst/>
          </a:prstGeom>
          <a:solidFill>
            <a:srgbClr val="BBE0E3"/>
          </a:solidFill>
          <a:ln w="50800">
            <a:solidFill>
              <a:srgbClr val="000090"/>
            </a:solidFill>
          </a:ln>
        </p:spPr>
        <p:txBody>
          <a:bodyPr lIns="45719" tIns="45719" rIns="45719" bIns="45719"/>
          <a:lstStyle/>
          <a:p>
            <a:pPr algn="l" defTabSz="1219156">
              <a:defRPr sz="3400" b="0">
                <a:latin typeface="Arial"/>
                <a:ea typeface="Arial"/>
                <a:cs typeface="Arial"/>
                <a:sym typeface="Arial"/>
              </a:defRPr>
            </a:pPr>
            <a:endParaRPr sz="2391"/>
          </a:p>
        </p:txBody>
      </p:sp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914399" y="1314450"/>
            <a:ext cx="10363202" cy="857251"/>
          </a:xfrm>
          <a:prstGeom prst="rect">
            <a:avLst/>
          </a:prstGeom>
        </p:spPr>
        <p:txBody>
          <a:bodyPr lIns="65023" tIns="65023" rIns="65023" bIns="65023"/>
          <a:lstStyle>
            <a:lvl1pPr defTabSz="1219156">
              <a:defRPr sz="4359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14399" y="2343150"/>
            <a:ext cx="10363202" cy="308610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331503" indent="-331503" defTabSz="1219156">
              <a:spcBef>
                <a:spcPts val="703"/>
              </a:spcBef>
              <a:buSzPct val="100000"/>
              <a:defRPr sz="3094">
                <a:latin typeface="Arial"/>
                <a:ea typeface="Arial"/>
                <a:cs typeface="Arial"/>
                <a:sym typeface="Arial"/>
              </a:defRPr>
            </a:lvl1pPr>
            <a:lvl2pPr marL="556810" indent="-315717" defTabSz="1219156">
              <a:spcBef>
                <a:spcPts val="703"/>
              </a:spcBef>
              <a:buSzPct val="100000"/>
              <a:buChar char="–"/>
              <a:defRPr sz="3094">
                <a:latin typeface="Arial"/>
                <a:ea typeface="Arial"/>
                <a:cs typeface="Arial"/>
                <a:sym typeface="Arial"/>
              </a:defRPr>
            </a:lvl2pPr>
            <a:lvl3pPr marL="776855" indent="-294669" defTabSz="1219156">
              <a:spcBef>
                <a:spcPts val="703"/>
              </a:spcBef>
              <a:buSzPct val="100000"/>
              <a:defRPr sz="3094">
                <a:latin typeface="Arial"/>
                <a:ea typeface="Arial"/>
                <a:cs typeface="Arial"/>
                <a:sym typeface="Arial"/>
              </a:defRPr>
            </a:lvl3pPr>
            <a:lvl4pPr marL="1076881" indent="-353602" defTabSz="1219156">
              <a:spcBef>
                <a:spcPts val="703"/>
              </a:spcBef>
              <a:buSzPct val="100000"/>
              <a:buChar char="–"/>
              <a:defRPr sz="3094">
                <a:latin typeface="Arial"/>
                <a:ea typeface="Arial"/>
                <a:cs typeface="Arial"/>
                <a:sym typeface="Arial"/>
              </a:defRPr>
            </a:lvl4pPr>
            <a:lvl5pPr marL="1317975" indent="-353603" defTabSz="1219156">
              <a:spcBef>
                <a:spcPts val="703"/>
              </a:spcBef>
              <a:buSzPct val="100000"/>
              <a:buChar char="»"/>
              <a:defRPr sz="3094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47513" y="5543550"/>
            <a:ext cx="330088" cy="326113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219156">
              <a:defRPr sz="1266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15063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23308-97DC-D86C-F7A7-C389BECA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76267-4150-681E-0670-0E45FAD8F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A5A5F-4228-1C51-2191-C3195234B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DDE-A0CE-4233-A9C9-23A80B0FA2F1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0403B-1738-36D8-3BFA-B8CF1B522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C25AA-016D-4C08-991F-9870D521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A849-08D9-44E1-873A-ABCE7A11E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32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976A8-FA3D-3A2B-FF15-4B0B074F7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0EAD7-E803-B7E0-6686-76ED49949B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A774B-6202-969A-0F90-8E48FA991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96BB0-5C44-CC49-3A9D-EF9584E1C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DDE-A0CE-4233-A9C9-23A80B0FA2F1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D0590-EC4D-DF20-4C50-CBD74CF5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1BB14-C7D7-A2C5-0110-CDF53A7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A849-08D9-44E1-873A-ABCE7A11E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77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35CA0-C4D2-F9FB-9290-C692CFB7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7FF85-4BD7-6AE1-6DF4-2239B371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BA90A-F9D4-7B2E-EFEB-F85AA8D4C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8433-F785-EE04-16F7-C7C8A11FB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75FE3-B5A1-C36D-E703-59A9345F2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87BBCB-A712-88F0-41B8-D1C4EEEE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DDE-A0CE-4233-A9C9-23A80B0FA2F1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B4EED8-23AA-8C9E-7162-410C44493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63A48-80AD-3907-A194-548D3B2A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A849-08D9-44E1-873A-ABCE7A11E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91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29EB5-E797-7D4B-4B44-155E4F935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E7AF8B-DDE1-AD7F-E279-5CB275EA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DDE-A0CE-4233-A9C9-23A80B0FA2F1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6F35E-0FBA-E91F-5BC3-67C9626E0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38934-FD44-F5C6-055C-E84D2EF1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A849-08D9-44E1-873A-ABCE7A11E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81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A6AF62-CDD2-FDDB-2F42-0C47B89E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DDE-A0CE-4233-A9C9-23A80B0FA2F1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EB8BA-7203-2370-6C81-8DD0F397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D8F1F-690E-D5CA-DB71-43353B2B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A849-08D9-44E1-873A-ABCE7A11E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0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3756A-44D3-3B35-3442-17AC7FB7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A09D0-CC7F-3D49-E93F-7619F0743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15A9B-4C97-78B5-BAA3-F247DE61A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26A49-BFE5-0786-E64E-56BB7E36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DDE-A0CE-4233-A9C9-23A80B0FA2F1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2912A-73BA-6BF1-BC4B-F737D2B6E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CC265-50C2-C86D-0E9E-CFFBE3007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A849-08D9-44E1-873A-ABCE7A11E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62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C7852-0CB3-298A-0B0A-89B07B8D1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A08CA-61AC-428C-5EAA-E9011700A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FD60A-02D3-35D9-2964-A966E94BB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8F348-A8D2-4070-1A25-57D1BDE7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DDE-A0CE-4233-A9C9-23A80B0FA2F1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8BBBA-9F3D-07A8-2C27-2B828EF22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2A83A-595D-E63F-5E6B-1E3B2137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A849-08D9-44E1-873A-ABCE7A11E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09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88856-2E1E-FDD1-EF49-5C56B211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5935-171F-5180-71DF-A49A1DD5F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EA7A8-7A4F-4FA7-9393-6498B3FC6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5E4DDE-A0CE-4233-A9C9-23A80B0FA2F1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DEEEE-1746-ABD8-5083-483F12AA3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A3FAC-4C9C-91E0-C883-84119D6DE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7FA849-08D9-44E1-873A-ABCE7A11E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94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82165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3329" y="6536531"/>
            <a:ext cx="282129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211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hyperlink" Target="mailto:n.chakraborty@reading.ac.uk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.chakraborty@reading.ac.u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2"/>
          <p:cNvSpPr txBox="1">
            <a:spLocks noGrp="1"/>
          </p:cNvSpPr>
          <p:nvPr>
            <p:ph type="title"/>
          </p:nvPr>
        </p:nvSpPr>
        <p:spPr>
          <a:xfrm>
            <a:off x="659995" y="48218"/>
            <a:ext cx="10570163" cy="98621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GB" sz="3500" i="1" dirty="0"/>
              <a:t>Cause-mic</a:t>
            </a:r>
            <a:r>
              <a:rPr lang="en-GB" sz="3500" dirty="0"/>
              <a:t> Universe : Causal Approaches Probing Solar and Astrophysical Variability</a:t>
            </a:r>
            <a:endParaRPr sz="3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79E81-20EB-216A-BFF2-1FA830F82E95}"/>
              </a:ext>
            </a:extLst>
          </p:cNvPr>
          <p:cNvSpPr txBox="1"/>
          <p:nvPr/>
        </p:nvSpPr>
        <p:spPr>
          <a:xfrm>
            <a:off x="4235760" y="5698611"/>
            <a:ext cx="4583430" cy="715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438895">
              <a:spcBef>
                <a:spcPts val="158"/>
              </a:spcBef>
              <a:defRPr sz="1632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350" b="1" dirty="0">
                <a:latin typeface="Calibri"/>
                <a:ea typeface="Calibri"/>
                <a:cs typeface="Calibri"/>
                <a:sym typeface="Calibri"/>
              </a:rPr>
              <a:t>Nachiketa Chakraborty (University of Reading)</a:t>
            </a:r>
            <a:br>
              <a:rPr lang="en-GB" sz="135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GB" sz="1350" b="1" dirty="0"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GB" sz="1350" b="1" dirty="0" err="1">
                <a:latin typeface="Calibri"/>
                <a:ea typeface="Calibri"/>
                <a:cs typeface="Calibri"/>
                <a:sym typeface="Calibri"/>
              </a:rPr>
              <a:t>EuCAIF</a:t>
            </a:r>
            <a:r>
              <a:rPr lang="en-GB" sz="1350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350" b="1" i="1" dirty="0">
                <a:latin typeface="Calibri"/>
                <a:ea typeface="Calibri"/>
                <a:cs typeface="Calibri"/>
                <a:sym typeface="Calibri"/>
              </a:rPr>
              <a:t>2025</a:t>
            </a:r>
            <a:r>
              <a:rPr lang="en-GB" sz="1350" b="1" dirty="0">
                <a:latin typeface="Calibri"/>
                <a:ea typeface="Calibri"/>
                <a:cs typeface="Calibri"/>
                <a:sym typeface="Calibri"/>
              </a:rPr>
              <a:t>] </a:t>
            </a:r>
            <a:r>
              <a:rPr lang="en-GB" sz="1350" b="1" dirty="0">
                <a:latin typeface="Calibri"/>
                <a:ea typeface="Calibri"/>
                <a:cs typeface="Calibri"/>
                <a:sym typeface="Calibri"/>
                <a:hlinkClick r:id="rId3"/>
              </a:rPr>
              <a:t>n.chakraborty@reading.ac.uk</a:t>
            </a:r>
            <a:r>
              <a:rPr lang="en-GB" sz="135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350" b="1" dirty="0">
                <a:latin typeface="Calibri"/>
                <a:ea typeface="Calibri"/>
                <a:cs typeface="Calibri"/>
                <a:sym typeface="Calibri"/>
              </a:rPr>
            </a:br>
            <a:endParaRPr lang="en-GB" sz="135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6" descr="Picture 6">
            <a:extLst>
              <a:ext uri="{FF2B5EF4-FFF2-40B4-BE49-F238E27FC236}">
                <a16:creationId xmlns:a16="http://schemas.microsoft.com/office/drawing/2014/main" id="{57011EAA-B0BF-FEDC-874E-6BBBC2AD2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9213" y="6281913"/>
            <a:ext cx="1291234" cy="445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csu.png" descr="csu.png">
            <a:extLst>
              <a:ext uri="{FF2B5EF4-FFF2-40B4-BE49-F238E27FC236}">
                <a16:creationId xmlns:a16="http://schemas.microsoft.com/office/drawing/2014/main" id="{88799159-F6F2-A9E0-39C5-AD3EB4A46B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8814" y="6523542"/>
            <a:ext cx="1411700" cy="166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2" descr="Picture 3">
            <a:extLst>
              <a:ext uri="{FF2B5EF4-FFF2-40B4-BE49-F238E27FC236}">
                <a16:creationId xmlns:a16="http://schemas.microsoft.com/office/drawing/2014/main" id="{D94675A8-BCC9-0F7B-9EDE-98046FAEC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666" y="5698611"/>
            <a:ext cx="611696" cy="58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4629301-509A-9AE1-A792-193D21EE3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761" y="5698611"/>
            <a:ext cx="760577" cy="5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C9C8A6-024D-BE1B-3407-9FBA3158E34A}"/>
              </a:ext>
            </a:extLst>
          </p:cNvPr>
          <p:cNvSpPr txBox="1"/>
          <p:nvPr/>
        </p:nvSpPr>
        <p:spPr>
          <a:xfrm>
            <a:off x="2473036" y="6207697"/>
            <a:ext cx="6037455" cy="4819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685797"/>
            <a:r>
              <a:rPr lang="en-GB" sz="1266" dirty="0">
                <a:latin typeface="Helvetica Neue Medium"/>
              </a:rPr>
              <a:t>                                                       with</a:t>
            </a:r>
            <a:br>
              <a:rPr lang="en-GB" sz="1266" dirty="0">
                <a:latin typeface="Helvetica Neue Medium"/>
              </a:rPr>
            </a:br>
            <a:r>
              <a:rPr lang="en-GB" sz="1266" dirty="0">
                <a:latin typeface="Helvetica Neue Medium"/>
              </a:rPr>
              <a:t>Matthew Owens, Harriet Turner, Matthew Lang, Peter Jan van Leeuwen, Amy Lien </a:t>
            </a:r>
          </a:p>
        </p:txBody>
      </p:sp>
      <p:grpSp>
        <p:nvGrpSpPr>
          <p:cNvPr id="5" name="Group 41">
            <a:extLst>
              <a:ext uri="{FF2B5EF4-FFF2-40B4-BE49-F238E27FC236}">
                <a16:creationId xmlns:a16="http://schemas.microsoft.com/office/drawing/2014/main" id="{BA284226-80EA-9FD8-5A82-E76EC18749BF}"/>
              </a:ext>
            </a:extLst>
          </p:cNvPr>
          <p:cNvGrpSpPr/>
          <p:nvPr/>
        </p:nvGrpSpPr>
        <p:grpSpPr>
          <a:xfrm>
            <a:off x="0" y="968069"/>
            <a:ext cx="4466034" cy="2551198"/>
            <a:chOff x="-1" y="78472"/>
            <a:chExt cx="4005400" cy="2551196"/>
          </a:xfrm>
        </p:grpSpPr>
        <p:grpSp>
          <p:nvGrpSpPr>
            <p:cNvPr id="15" name="Group">
              <a:extLst>
                <a:ext uri="{FF2B5EF4-FFF2-40B4-BE49-F238E27FC236}">
                  <a16:creationId xmlns:a16="http://schemas.microsoft.com/office/drawing/2014/main" id="{BF98AA7F-82E8-4515-6960-C5FDE4564B64}"/>
                </a:ext>
              </a:extLst>
            </p:cNvPr>
            <p:cNvGrpSpPr/>
            <p:nvPr/>
          </p:nvGrpSpPr>
          <p:grpSpPr>
            <a:xfrm>
              <a:off x="-1" y="222163"/>
              <a:ext cx="4005400" cy="2407505"/>
              <a:chOff x="0" y="0"/>
              <a:chExt cx="4005398" cy="2407504"/>
            </a:xfrm>
          </p:grpSpPr>
          <p:pic>
            <p:nvPicPr>
              <p:cNvPr id="17" name="image.jpeg" descr="image.jpeg">
                <a:extLst>
                  <a:ext uri="{FF2B5EF4-FFF2-40B4-BE49-F238E27FC236}">
                    <a16:creationId xmlns:a16="http://schemas.microsoft.com/office/drawing/2014/main" id="{3F31C51D-D827-4C50-B13D-5BA8B8ADF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223575"/>
                <a:ext cx="1233089" cy="202182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" name="Time">
                <a:extLst>
                  <a:ext uri="{FF2B5EF4-FFF2-40B4-BE49-F238E27FC236}">
                    <a16:creationId xmlns:a16="http://schemas.microsoft.com/office/drawing/2014/main" id="{369A5FF4-A1A5-B2E4-B61B-86289222A07D}"/>
                  </a:ext>
                </a:extLst>
              </p:cNvPr>
              <p:cNvSpPr txBox="1"/>
              <p:nvPr/>
            </p:nvSpPr>
            <p:spPr>
              <a:xfrm>
                <a:off x="2504534" y="2143854"/>
                <a:ext cx="155236" cy="2257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ctr" defTabSz="914400">
                  <a:defRPr sz="800" b="0"/>
                </a:lvl1pPr>
              </a:lstStyle>
              <a:p>
                <a:endParaRPr dirty="0"/>
              </a:p>
            </p:txBody>
          </p:sp>
          <p:pic>
            <p:nvPicPr>
              <p:cNvPr id="19" name="image.png" descr="image.png">
                <a:extLst>
                  <a:ext uri="{FF2B5EF4-FFF2-40B4-BE49-F238E27FC236}">
                    <a16:creationId xmlns:a16="http://schemas.microsoft.com/office/drawing/2014/main" id="{C73FBEB1-3C18-BD5C-482B-533464C5A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9673" y="0"/>
                <a:ext cx="2609799" cy="23894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" name="Line">
                <a:extLst>
                  <a:ext uri="{FF2B5EF4-FFF2-40B4-BE49-F238E27FC236}">
                    <a16:creationId xmlns:a16="http://schemas.microsoft.com/office/drawing/2014/main" id="{6E365895-7919-0141-63C9-2C87DECB9D24}"/>
                  </a:ext>
                </a:extLst>
              </p:cNvPr>
              <p:cNvSpPr/>
              <p:nvPr/>
            </p:nvSpPr>
            <p:spPr>
              <a:xfrm flipV="1">
                <a:off x="860828" y="383612"/>
                <a:ext cx="466928" cy="39151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Line">
                <a:extLst>
                  <a:ext uri="{FF2B5EF4-FFF2-40B4-BE49-F238E27FC236}">
                    <a16:creationId xmlns:a16="http://schemas.microsoft.com/office/drawing/2014/main" id="{84A89ED9-5E4F-FE78-5460-6EBF5AFEA8A0}"/>
                  </a:ext>
                </a:extLst>
              </p:cNvPr>
              <p:cNvSpPr/>
              <p:nvPr/>
            </p:nvSpPr>
            <p:spPr>
              <a:xfrm>
                <a:off x="852705" y="1661564"/>
                <a:ext cx="483052" cy="42094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22" name="Group">
                <a:extLst>
                  <a:ext uri="{FF2B5EF4-FFF2-40B4-BE49-F238E27FC236}">
                    <a16:creationId xmlns:a16="http://schemas.microsoft.com/office/drawing/2014/main" id="{384A73EC-C7C0-79C3-A9CE-FC6A0FA93D76}"/>
                  </a:ext>
                </a:extLst>
              </p:cNvPr>
              <p:cNvGrpSpPr/>
              <p:nvPr/>
            </p:nvGrpSpPr>
            <p:grpSpPr>
              <a:xfrm>
                <a:off x="3517123" y="272359"/>
                <a:ext cx="488275" cy="1924256"/>
                <a:chOff x="0" y="-1"/>
                <a:chExt cx="488273" cy="1924255"/>
              </a:xfrm>
            </p:grpSpPr>
            <p:sp>
              <p:nvSpPr>
                <p:cNvPr id="29" name="xn:0i">
                  <a:extLst>
                    <a:ext uri="{FF2B5EF4-FFF2-40B4-BE49-F238E27FC236}">
                      <a16:creationId xmlns:a16="http://schemas.microsoft.com/office/drawing/2014/main" id="{083A9F57-6CEA-0555-B39E-E304DD4EE76A}"/>
                    </a:ext>
                  </a:extLst>
                </p:cNvPr>
                <p:cNvSpPr txBox="1"/>
                <p:nvPr/>
              </p:nvSpPr>
              <p:spPr>
                <a:xfrm>
                  <a:off x="0" y="871719"/>
                  <a:ext cx="408969" cy="30264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/>
                <a:p>
                  <a:pPr algn="ctr" defTabSz="914446">
                    <a:defRPr sz="1300" b="0"/>
                  </a:pPr>
                  <a:r>
                    <a:rPr lang="en-GB" dirty="0" err="1"/>
                    <a:t>y</a:t>
                  </a:r>
                  <a:r>
                    <a:rPr lang="en-GB" baseline="31999" dirty="0" err="1"/>
                    <a:t>n</a:t>
                  </a:r>
                  <a:r>
                    <a:rPr lang="en-GB" baseline="31999" dirty="0"/>
                    <a:t>:</a:t>
                  </a:r>
                  <a:r>
                    <a:rPr baseline="31999" dirty="0"/>
                    <a:t>0</a:t>
                  </a:r>
                  <a:r>
                    <a:rPr baseline="-5998" dirty="0"/>
                    <a:t>i</a:t>
                  </a:r>
                </a:p>
              </p:txBody>
            </p:sp>
            <p:sp>
              <p:nvSpPr>
                <p:cNvPr id="30" name="xn:0i+1">
                  <a:extLst>
                    <a:ext uri="{FF2B5EF4-FFF2-40B4-BE49-F238E27FC236}">
                      <a16:creationId xmlns:a16="http://schemas.microsoft.com/office/drawing/2014/main" id="{585F486E-DEB4-F7F0-1CDE-7B1B8CD2FE71}"/>
                    </a:ext>
                  </a:extLst>
                </p:cNvPr>
                <p:cNvSpPr txBox="1"/>
                <p:nvPr/>
              </p:nvSpPr>
              <p:spPr>
                <a:xfrm>
                  <a:off x="14880" y="1269666"/>
                  <a:ext cx="459875" cy="30264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/>
                <a:p>
                  <a:pPr algn="ctr" defTabSz="914446">
                    <a:defRPr sz="1300" b="0"/>
                  </a:pPr>
                  <a:r>
                    <a:rPr lang="en-GB" dirty="0"/>
                    <a:t>y</a:t>
                  </a:r>
                  <a:r>
                    <a:rPr baseline="31999" dirty="0"/>
                    <a:t>n:0</a:t>
                  </a:r>
                  <a:r>
                    <a:rPr baseline="-5998" dirty="0"/>
                    <a:t>i+1</a:t>
                  </a:r>
                </a:p>
              </p:txBody>
            </p:sp>
            <p:sp>
              <p:nvSpPr>
                <p:cNvPr id="31" name="xn:0i-1">
                  <a:extLst>
                    <a:ext uri="{FF2B5EF4-FFF2-40B4-BE49-F238E27FC236}">
                      <a16:creationId xmlns:a16="http://schemas.microsoft.com/office/drawing/2014/main" id="{DD8225F4-2B32-E241-177E-6EC2A34158F5}"/>
                    </a:ext>
                  </a:extLst>
                </p:cNvPr>
                <p:cNvSpPr txBox="1"/>
                <p:nvPr/>
              </p:nvSpPr>
              <p:spPr>
                <a:xfrm>
                  <a:off x="21346" y="462583"/>
                  <a:ext cx="466927" cy="30264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/>
                <a:p>
                  <a:pPr algn="ctr" defTabSz="914446">
                    <a:defRPr sz="1300" b="0"/>
                  </a:pPr>
                  <a:r>
                    <a:rPr lang="en-GB" dirty="0"/>
                    <a:t>y</a:t>
                  </a:r>
                  <a:r>
                    <a:rPr lang="en-GB" baseline="31999" dirty="0"/>
                    <a:t>n:0</a:t>
                  </a:r>
                  <a:r>
                    <a:rPr baseline="-5998" dirty="0"/>
                    <a:t>i-1</a:t>
                  </a:r>
                </a:p>
              </p:txBody>
            </p:sp>
            <p:grpSp>
              <p:nvGrpSpPr>
                <p:cNvPr id="32" name="Group">
                  <a:extLst>
                    <a:ext uri="{FF2B5EF4-FFF2-40B4-BE49-F238E27FC236}">
                      <a16:creationId xmlns:a16="http://schemas.microsoft.com/office/drawing/2014/main" id="{C4BB6C5D-1CF0-F3C5-CD09-078CF1D000D1}"/>
                    </a:ext>
                  </a:extLst>
                </p:cNvPr>
                <p:cNvGrpSpPr/>
                <p:nvPr/>
              </p:nvGrpSpPr>
              <p:grpSpPr>
                <a:xfrm>
                  <a:off x="100004" y="-1"/>
                  <a:ext cx="52367" cy="463297"/>
                  <a:chOff x="0" y="0"/>
                  <a:chExt cx="52366" cy="463295"/>
                </a:xfrm>
              </p:grpSpPr>
              <p:sp>
                <p:nvSpPr>
                  <p:cNvPr id="37" name="Circle">
                    <a:extLst>
                      <a:ext uri="{FF2B5EF4-FFF2-40B4-BE49-F238E27FC236}">
                        <a16:creationId xmlns:a16="http://schemas.microsoft.com/office/drawing/2014/main" id="{36EDD4DB-8EDF-F42A-FA7F-EFCFFFCF62C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2367" cy="6522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914446">
                      <a:defRPr sz="2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8" name="Circle">
                    <a:extLst>
                      <a:ext uri="{FF2B5EF4-FFF2-40B4-BE49-F238E27FC236}">
                        <a16:creationId xmlns:a16="http://schemas.microsoft.com/office/drawing/2014/main" id="{AA4B4CA3-A46B-CCB9-5B59-0F1BF961124D}"/>
                      </a:ext>
                    </a:extLst>
                  </p:cNvPr>
                  <p:cNvSpPr/>
                  <p:nvPr/>
                </p:nvSpPr>
                <p:spPr>
                  <a:xfrm>
                    <a:off x="0" y="398075"/>
                    <a:ext cx="52367" cy="6522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914446">
                      <a:defRPr sz="2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9" name="Circle">
                    <a:extLst>
                      <a:ext uri="{FF2B5EF4-FFF2-40B4-BE49-F238E27FC236}">
                        <a16:creationId xmlns:a16="http://schemas.microsoft.com/office/drawing/2014/main" id="{1AAD2A27-2C13-350A-823C-73DD08423357}"/>
                      </a:ext>
                    </a:extLst>
                  </p:cNvPr>
                  <p:cNvSpPr/>
                  <p:nvPr/>
                </p:nvSpPr>
                <p:spPr>
                  <a:xfrm>
                    <a:off x="0" y="126811"/>
                    <a:ext cx="52367" cy="6522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914446">
                      <a:defRPr sz="2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40" name="Circle">
                    <a:extLst>
                      <a:ext uri="{FF2B5EF4-FFF2-40B4-BE49-F238E27FC236}">
                        <a16:creationId xmlns:a16="http://schemas.microsoft.com/office/drawing/2014/main" id="{A125F567-FB0D-2443-BC47-55B5705558C1}"/>
                      </a:ext>
                    </a:extLst>
                  </p:cNvPr>
                  <p:cNvSpPr/>
                  <p:nvPr/>
                </p:nvSpPr>
                <p:spPr>
                  <a:xfrm>
                    <a:off x="0" y="265421"/>
                    <a:ext cx="52367" cy="6522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914446">
                      <a:defRPr sz="2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33" name="Group">
                  <a:extLst>
                    <a:ext uri="{FF2B5EF4-FFF2-40B4-BE49-F238E27FC236}">
                      <a16:creationId xmlns:a16="http://schemas.microsoft.com/office/drawing/2014/main" id="{AC7E2D71-CC99-B02C-C524-9FAB6687C487}"/>
                    </a:ext>
                  </a:extLst>
                </p:cNvPr>
                <p:cNvGrpSpPr/>
                <p:nvPr/>
              </p:nvGrpSpPr>
              <p:grpSpPr>
                <a:xfrm>
                  <a:off x="100004" y="1582788"/>
                  <a:ext cx="52367" cy="341466"/>
                  <a:chOff x="0" y="0"/>
                  <a:chExt cx="52366" cy="341465"/>
                </a:xfrm>
              </p:grpSpPr>
              <p:sp>
                <p:nvSpPr>
                  <p:cNvPr id="34" name="Oval">
                    <a:extLst>
                      <a:ext uri="{FF2B5EF4-FFF2-40B4-BE49-F238E27FC236}">
                        <a16:creationId xmlns:a16="http://schemas.microsoft.com/office/drawing/2014/main" id="{5D2A0442-5217-1E90-4E33-CBE2320C503B}"/>
                      </a:ext>
                    </a:extLst>
                  </p:cNvPr>
                  <p:cNvSpPr/>
                  <p:nvPr/>
                </p:nvSpPr>
                <p:spPr>
                  <a:xfrm>
                    <a:off x="0" y="275279"/>
                    <a:ext cx="52367" cy="6618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914446">
                      <a:defRPr sz="2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5" name="Oval">
                    <a:extLst>
                      <a:ext uri="{FF2B5EF4-FFF2-40B4-BE49-F238E27FC236}">
                        <a16:creationId xmlns:a16="http://schemas.microsoft.com/office/drawing/2014/main" id="{3F3CAF48-B9E6-2FF2-CEA7-61691EA56D2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2367" cy="6618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914446">
                      <a:defRPr sz="2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6" name="Oval">
                    <a:extLst>
                      <a:ext uri="{FF2B5EF4-FFF2-40B4-BE49-F238E27FC236}">
                        <a16:creationId xmlns:a16="http://schemas.microsoft.com/office/drawing/2014/main" id="{94E49A45-8C37-12EA-5287-75DA5353F34A}"/>
                      </a:ext>
                    </a:extLst>
                  </p:cNvPr>
                  <p:cNvSpPr/>
                  <p:nvPr/>
                </p:nvSpPr>
                <p:spPr>
                  <a:xfrm>
                    <a:off x="0" y="140661"/>
                    <a:ext cx="52367" cy="6618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914446">
                      <a:defRPr sz="2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sp>
            <p:nvSpPr>
              <p:cNvPr id="23" name="Time">
                <a:extLst>
                  <a:ext uri="{FF2B5EF4-FFF2-40B4-BE49-F238E27FC236}">
                    <a16:creationId xmlns:a16="http://schemas.microsoft.com/office/drawing/2014/main" id="{DDC5F65D-D341-BE33-CD6F-152830587C5A}"/>
                  </a:ext>
                </a:extLst>
              </p:cNvPr>
              <p:cNvSpPr txBox="1"/>
              <p:nvPr/>
            </p:nvSpPr>
            <p:spPr>
              <a:xfrm>
                <a:off x="2224548" y="2181801"/>
                <a:ext cx="436119" cy="2257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ctr" defTabSz="914400">
                  <a:defRPr sz="800" b="0"/>
                </a:lvl1pPr>
              </a:lstStyle>
              <a:p>
                <a:r>
                  <a:rPr dirty="0"/>
                  <a:t>Time</a:t>
                </a:r>
              </a:p>
            </p:txBody>
          </p:sp>
          <p:sp>
            <p:nvSpPr>
              <p:cNvPr id="24" name="Line">
                <a:extLst>
                  <a:ext uri="{FF2B5EF4-FFF2-40B4-BE49-F238E27FC236}">
                    <a16:creationId xmlns:a16="http://schemas.microsoft.com/office/drawing/2014/main" id="{FF174975-110B-F7C4-7B7E-97A366A79C8A}"/>
                  </a:ext>
                </a:extLst>
              </p:cNvPr>
              <p:cNvSpPr/>
              <p:nvPr/>
            </p:nvSpPr>
            <p:spPr>
              <a:xfrm flipV="1">
                <a:off x="2426439" y="1730645"/>
                <a:ext cx="1" cy="39693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lgDash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Line">
                <a:extLst>
                  <a:ext uri="{FF2B5EF4-FFF2-40B4-BE49-F238E27FC236}">
                    <a16:creationId xmlns:a16="http://schemas.microsoft.com/office/drawing/2014/main" id="{E5758523-836F-009E-468F-7D49460F0727}"/>
                  </a:ext>
                </a:extLst>
              </p:cNvPr>
              <p:cNvSpPr/>
              <p:nvPr/>
            </p:nvSpPr>
            <p:spPr>
              <a:xfrm flipV="1">
                <a:off x="3313433" y="1730645"/>
                <a:ext cx="1" cy="39693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lgDash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X-class flares">
                <a:extLst>
                  <a:ext uri="{FF2B5EF4-FFF2-40B4-BE49-F238E27FC236}">
                    <a16:creationId xmlns:a16="http://schemas.microsoft.com/office/drawing/2014/main" id="{3FF19030-9AF6-49E3-2097-82D458B943D4}"/>
                  </a:ext>
                </a:extLst>
              </p:cNvPr>
              <p:cNvSpPr txBox="1"/>
              <p:nvPr/>
            </p:nvSpPr>
            <p:spPr>
              <a:xfrm>
                <a:off x="1570058" y="1739316"/>
                <a:ext cx="654489" cy="379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ctr" defTabSz="914400">
                  <a:defRPr sz="900" b="0"/>
                </a:lvl1pPr>
              </a:lstStyle>
              <a:p>
                <a:r>
                  <a:rPr dirty="0"/>
                  <a:t>X-class flares</a:t>
                </a:r>
              </a:p>
            </p:txBody>
          </p:sp>
          <p:sp>
            <p:nvSpPr>
              <p:cNvPr id="27" name="Line">
                <a:extLst>
                  <a:ext uri="{FF2B5EF4-FFF2-40B4-BE49-F238E27FC236}">
                    <a16:creationId xmlns:a16="http://schemas.microsoft.com/office/drawing/2014/main" id="{D372A9E4-36CF-890C-2429-A139FDD60122}"/>
                  </a:ext>
                </a:extLst>
              </p:cNvPr>
              <p:cNvSpPr/>
              <p:nvPr/>
            </p:nvSpPr>
            <p:spPr>
              <a:xfrm>
                <a:off x="2215260" y="1960175"/>
                <a:ext cx="215370" cy="7198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dash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Line">
                <a:extLst>
                  <a:ext uri="{FF2B5EF4-FFF2-40B4-BE49-F238E27FC236}">
                    <a16:creationId xmlns:a16="http://schemas.microsoft.com/office/drawing/2014/main" id="{535629BF-2D58-7D95-7548-9413D8B84466}"/>
                  </a:ext>
                </a:extLst>
              </p:cNvPr>
              <p:cNvSpPr/>
              <p:nvPr/>
            </p:nvSpPr>
            <p:spPr>
              <a:xfrm flipV="1">
                <a:off x="2214584" y="1842722"/>
                <a:ext cx="1067726" cy="10015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dash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" name="TextBox 39">
              <a:extLst>
                <a:ext uri="{FF2B5EF4-FFF2-40B4-BE49-F238E27FC236}">
                  <a16:creationId xmlns:a16="http://schemas.microsoft.com/office/drawing/2014/main" id="{61F89464-F8C3-6740-47E3-1FE90C2D7465}"/>
                </a:ext>
              </a:extLst>
            </p:cNvPr>
            <p:cNvSpPr txBox="1"/>
            <p:nvPr/>
          </p:nvSpPr>
          <p:spPr>
            <a:xfrm>
              <a:off x="1063052" y="78472"/>
              <a:ext cx="2011044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29">
                <a:defRPr b="0" i="1"/>
              </a:lvl1pPr>
            </a:lstStyle>
            <a:p>
              <a:r>
                <a:rPr lang="en-GB" b="1" dirty="0"/>
                <a:t>Solar Outbursts 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42A2A8E-B3E1-A9F5-873B-8D05D5F716B0}"/>
              </a:ext>
            </a:extLst>
          </p:cNvPr>
          <p:cNvSpPr txBox="1"/>
          <p:nvPr/>
        </p:nvSpPr>
        <p:spPr>
          <a:xfrm>
            <a:off x="1685840" y="3745162"/>
            <a:ext cx="2434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Extragalactic Sources (transients)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B109E0E-356C-F987-44F0-16B4C968A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162" y="5749491"/>
            <a:ext cx="611697" cy="57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C5770D24-D692-6FA8-0845-5CDEB2FD4CCE}"/>
              </a:ext>
            </a:extLst>
          </p:cNvPr>
          <p:cNvGrpSpPr/>
          <p:nvPr/>
        </p:nvGrpSpPr>
        <p:grpSpPr>
          <a:xfrm>
            <a:off x="138658" y="3564116"/>
            <a:ext cx="3375516" cy="3168571"/>
            <a:chOff x="495603" y="3599945"/>
            <a:chExt cx="3375516" cy="3168571"/>
          </a:xfrm>
        </p:grpSpPr>
        <p:pic>
          <p:nvPicPr>
            <p:cNvPr id="43" name="figura-topnewsfgermipg1553-fullres.png" descr="figura-topnewsfgermipg1553-fullres.png">
              <a:extLst>
                <a:ext uri="{FF2B5EF4-FFF2-40B4-BE49-F238E27FC236}">
                  <a16:creationId xmlns:a16="http://schemas.microsoft.com/office/drawing/2014/main" id="{369CEBE1-869D-659A-DCF6-5BD57F15C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5603" y="3599945"/>
              <a:ext cx="1452262" cy="316857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8BCA6DA-74C7-CC9C-0D95-AD480A7E5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71043" y="4498996"/>
              <a:ext cx="1900076" cy="1581354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A87EE03-6B8E-C146-519E-C95B5D92BA91}"/>
                </a:ext>
              </a:extLst>
            </p:cNvPr>
            <p:cNvSpPr txBox="1"/>
            <p:nvPr/>
          </p:nvSpPr>
          <p:spPr>
            <a:xfrm>
              <a:off x="2189364" y="5986995"/>
              <a:ext cx="164177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9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GRBs : Escorial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 et al., 2021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1EF6177-DB58-6005-FD7C-DE72AB13BF5C}"/>
              </a:ext>
            </a:extLst>
          </p:cNvPr>
          <p:cNvGrpSpPr/>
          <p:nvPr/>
        </p:nvGrpSpPr>
        <p:grpSpPr>
          <a:xfrm>
            <a:off x="7839080" y="821909"/>
            <a:ext cx="4300080" cy="4938401"/>
            <a:chOff x="7839080" y="821909"/>
            <a:chExt cx="4300080" cy="4938401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DAA1173-ABD9-743D-4965-05006CE7BBFE}"/>
                </a:ext>
              </a:extLst>
            </p:cNvPr>
            <p:cNvGrpSpPr/>
            <p:nvPr/>
          </p:nvGrpSpPr>
          <p:grpSpPr>
            <a:xfrm>
              <a:off x="7839080" y="821909"/>
              <a:ext cx="4258132" cy="1729112"/>
              <a:chOff x="7839080" y="821909"/>
              <a:chExt cx="4258132" cy="1729112"/>
            </a:xfrm>
          </p:grpSpPr>
          <p:sp>
            <p:nvSpPr>
              <p:cNvPr id="60" name="Arrow: Right 59">
                <a:extLst>
                  <a:ext uri="{FF2B5EF4-FFF2-40B4-BE49-F238E27FC236}">
                    <a16:creationId xmlns:a16="http://schemas.microsoft.com/office/drawing/2014/main" id="{3683E931-737F-F3D4-0494-10A43A66F7EA}"/>
                  </a:ext>
                </a:extLst>
              </p:cNvPr>
              <p:cNvSpPr/>
              <p:nvPr/>
            </p:nvSpPr>
            <p:spPr>
              <a:xfrm rot="19446269">
                <a:off x="7839080" y="2155280"/>
                <a:ext cx="1122157" cy="395741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14BE1933-DFEE-D65E-CF11-3A3BCAE8BA53}"/>
                  </a:ext>
                </a:extLst>
              </p:cNvPr>
              <p:cNvGrpSpPr/>
              <p:nvPr/>
            </p:nvGrpSpPr>
            <p:grpSpPr>
              <a:xfrm>
                <a:off x="8974695" y="821909"/>
                <a:ext cx="3122517" cy="1639024"/>
                <a:chOff x="8974695" y="821909"/>
                <a:chExt cx="3122517" cy="1639024"/>
              </a:xfrm>
            </p:grpSpPr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8C04A97C-6EFD-71A1-8FF4-42D0FE7E7FF2}"/>
                    </a:ext>
                  </a:extLst>
                </p:cNvPr>
                <p:cNvSpPr txBox="1"/>
                <p:nvPr/>
              </p:nvSpPr>
              <p:spPr>
                <a:xfrm>
                  <a:off x="9456761" y="821909"/>
                  <a:ext cx="188820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b="1" dirty="0"/>
                    <a:t>Physics Drivers </a:t>
                  </a: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4775B44B-8DC8-4C9A-16B9-4C2222BF4994}"/>
                    </a:ext>
                  </a:extLst>
                </p:cNvPr>
                <p:cNvSpPr txBox="1"/>
                <p:nvPr/>
              </p:nvSpPr>
              <p:spPr>
                <a:xfrm>
                  <a:off x="8974695" y="1229827"/>
                  <a:ext cx="3122517" cy="123110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 defTabSz="914400" fontAlgn="auto">
                    <a:spcBef>
                      <a:spcPts val="600"/>
                    </a:spcBef>
                    <a:spcAft>
                      <a:spcPts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GB" sz="1600" kern="0" dirty="0">
                      <a:solidFill>
                        <a:sysClr val="windowText" lastClr="000000"/>
                      </a:solidFill>
                      <a:latin typeface="+mj-lt"/>
                    </a:rPr>
                    <a:t> Competing mechanisms (variables) driving variability</a:t>
                  </a:r>
                </a:p>
                <a:p>
                  <a:pPr defTabSz="914400" fontAlgn="auto">
                    <a:spcBef>
                      <a:spcPts val="600"/>
                    </a:spcBef>
                    <a:spcAft>
                      <a:spcPts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GB" sz="1600" kern="0" dirty="0">
                      <a:solidFill>
                        <a:sysClr val="windowText" lastClr="000000"/>
                      </a:solidFill>
                      <a:latin typeface="+mj-lt"/>
                    </a:rPr>
                    <a:t> Their sequence via lags</a:t>
                  </a:r>
                </a:p>
                <a:p>
                  <a:pPr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/>
                  </a:pPr>
                  <a:r>
                    <a:rPr lang="en-GB" sz="1600" kern="0" dirty="0">
                      <a:solidFill>
                        <a:sysClr val="windowText" lastClr="000000"/>
                      </a:solidFill>
                      <a:latin typeface="+mj-lt"/>
                    </a:rPr>
                    <a:t> Transient classes (progenitors)</a:t>
                  </a:r>
                </a:p>
              </p:txBody>
            </p:sp>
          </p:grp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F0D38D17-0A85-121A-6BB8-3461E6F47335}"/>
                </a:ext>
              </a:extLst>
            </p:cNvPr>
            <p:cNvGrpSpPr/>
            <p:nvPr/>
          </p:nvGrpSpPr>
          <p:grpSpPr>
            <a:xfrm>
              <a:off x="7891836" y="3441841"/>
              <a:ext cx="4247324" cy="2318469"/>
              <a:chOff x="7891836" y="3441841"/>
              <a:chExt cx="4247324" cy="2318469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96598528-0E84-2A28-FAD0-C5583C4D7F45}"/>
                  </a:ext>
                </a:extLst>
              </p:cNvPr>
              <p:cNvGrpSpPr/>
              <p:nvPr/>
            </p:nvGrpSpPr>
            <p:grpSpPr>
              <a:xfrm>
                <a:off x="9016643" y="3441841"/>
                <a:ext cx="3122517" cy="2318469"/>
                <a:chOff x="8967886" y="807412"/>
                <a:chExt cx="3122517" cy="1262551"/>
              </a:xfrm>
            </p:grpSpPr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43151C28-033B-C3AB-FCBB-12C97C9AFE3A}"/>
                    </a:ext>
                  </a:extLst>
                </p:cNvPr>
                <p:cNvSpPr txBox="1"/>
                <p:nvPr/>
              </p:nvSpPr>
              <p:spPr>
                <a:xfrm>
                  <a:off x="9655909" y="807412"/>
                  <a:ext cx="1353603" cy="20112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b="1" dirty="0"/>
                    <a:t>Forecasts</a:t>
                  </a:r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0FFB3D7-49EF-AADC-3CCF-AE4EFE8005F3}"/>
                    </a:ext>
                  </a:extLst>
                </p:cNvPr>
                <p:cNvSpPr txBox="1"/>
                <p:nvPr/>
              </p:nvSpPr>
              <p:spPr>
                <a:xfrm>
                  <a:off x="8967886" y="1089482"/>
                  <a:ext cx="3122517" cy="9804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 defTabSz="914400" fontAlgn="auto">
                    <a:spcBef>
                      <a:spcPts val="600"/>
                    </a:spcBef>
                    <a:spcAft>
                      <a:spcPts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GB" sz="1400" kern="0" dirty="0">
                      <a:solidFill>
                        <a:sysClr val="windowText" lastClr="000000"/>
                      </a:solidFill>
                      <a:latin typeface="+mj-lt"/>
                    </a:rPr>
                    <a:t> </a:t>
                  </a:r>
                  <a:r>
                    <a:rPr lang="en-GB" sz="1600" kern="0" dirty="0">
                      <a:solidFill>
                        <a:sysClr val="windowText" lastClr="000000"/>
                      </a:solidFill>
                      <a:latin typeface="+mj-lt"/>
                    </a:rPr>
                    <a:t>Solar outbursts impact space weather </a:t>
                  </a:r>
                </a:p>
                <a:p>
                  <a:pPr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/>
                  </a:pPr>
                  <a:r>
                    <a:rPr lang="en-GB" sz="1600" kern="0" dirty="0">
                      <a:solidFill>
                        <a:sysClr val="windowText" lastClr="000000"/>
                      </a:solidFill>
                      <a:latin typeface="+mj-lt"/>
                    </a:rPr>
                    <a:t> Feature-set for timely and precise ML-based forecasts (</a:t>
                  </a:r>
                  <a:r>
                    <a:rPr lang="en-GB" sz="1600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rPr>
                    <a:t>Met-Office)</a:t>
                  </a:r>
                  <a:endParaRPr lang="en-GB" sz="1600" kern="0" dirty="0">
                    <a:solidFill>
                      <a:sysClr val="windowText" lastClr="000000"/>
                    </a:solidFill>
                    <a:latin typeface="+mj-lt"/>
                  </a:endParaRPr>
                </a:p>
                <a:p>
                  <a:pPr defTabSz="914400" fontAlgn="auto">
                    <a:spcBef>
                      <a:spcPts val="600"/>
                    </a:spcBef>
                    <a:spcAft>
                      <a:spcPts val="0"/>
                    </a:spcAft>
                    <a:defRPr/>
                  </a:pPr>
                  <a:endParaRPr lang="en-GB" sz="1600" kern="0" dirty="0">
                    <a:solidFill>
                      <a:sysClr val="windowText" lastClr="000000"/>
                    </a:solidFill>
                    <a:latin typeface="+mj-lt"/>
                  </a:endParaRPr>
                </a:p>
                <a:p>
                  <a:pPr defTabSz="914400" fontAlgn="auto">
                    <a:spcBef>
                      <a:spcPts val="600"/>
                    </a:spcBef>
                    <a:spcAft>
                      <a:spcPts val="0"/>
                    </a:spcAft>
                    <a:buFont typeface="Arial" panose="020B0604020202020204" pitchFamily="34" charset="0"/>
                    <a:buChar char="•"/>
                    <a:defRPr/>
                  </a:pPr>
                  <a:endParaRPr lang="en-GB" sz="1600" kern="0" dirty="0">
                    <a:solidFill>
                      <a:sysClr val="windowText" lastClr="000000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34" name="Arrow: Right 133">
                <a:extLst>
                  <a:ext uri="{FF2B5EF4-FFF2-40B4-BE49-F238E27FC236}">
                    <a16:creationId xmlns:a16="http://schemas.microsoft.com/office/drawing/2014/main" id="{4B0B1121-0CD8-18D2-3151-DB5254A4EA3A}"/>
                  </a:ext>
                </a:extLst>
              </p:cNvPr>
              <p:cNvSpPr/>
              <p:nvPr/>
            </p:nvSpPr>
            <p:spPr>
              <a:xfrm rot="1900831">
                <a:off x="7891836" y="3744782"/>
                <a:ext cx="1122157" cy="395741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E763087-98D7-D602-A013-94F1078207CF}"/>
              </a:ext>
            </a:extLst>
          </p:cNvPr>
          <p:cNvGrpSpPr/>
          <p:nvPr/>
        </p:nvGrpSpPr>
        <p:grpSpPr>
          <a:xfrm>
            <a:off x="4120706" y="1491884"/>
            <a:ext cx="3797341" cy="3494910"/>
            <a:chOff x="4120706" y="1491884"/>
            <a:chExt cx="3797341" cy="349491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8FF3909-6220-04CB-64EC-F474B3BF777B}"/>
                </a:ext>
              </a:extLst>
            </p:cNvPr>
            <p:cNvGrpSpPr/>
            <p:nvPr/>
          </p:nvGrpSpPr>
          <p:grpSpPr>
            <a:xfrm>
              <a:off x="4120706" y="1491884"/>
              <a:ext cx="3797341" cy="3494910"/>
              <a:chOff x="4282828" y="1730505"/>
              <a:chExt cx="3797341" cy="349491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F26005F-F638-B22C-47EB-99A9BF021419}"/>
                  </a:ext>
                </a:extLst>
              </p:cNvPr>
              <p:cNvGrpSpPr/>
              <p:nvPr/>
            </p:nvGrpSpPr>
            <p:grpSpPr>
              <a:xfrm>
                <a:off x="5130952" y="1730505"/>
                <a:ext cx="2949217" cy="3494910"/>
                <a:chOff x="5310202" y="1733865"/>
                <a:chExt cx="2949217" cy="3494910"/>
              </a:xfrm>
            </p:grpSpPr>
            <p:sp>
              <p:nvSpPr>
                <p:cNvPr id="52" name="Flowchart: Process 51">
                  <a:extLst>
                    <a:ext uri="{FF2B5EF4-FFF2-40B4-BE49-F238E27FC236}">
                      <a16:creationId xmlns:a16="http://schemas.microsoft.com/office/drawing/2014/main" id="{E540C381-EEF2-BB30-7AD4-8A4F6D23E94C}"/>
                    </a:ext>
                  </a:extLst>
                </p:cNvPr>
                <p:cNvSpPr/>
                <p:nvPr/>
              </p:nvSpPr>
              <p:spPr>
                <a:xfrm>
                  <a:off x="5310202" y="1733865"/>
                  <a:ext cx="2949217" cy="3494910"/>
                </a:xfrm>
                <a:prstGeom prst="flowChartProcess">
                  <a:avLst/>
                </a:prstGeom>
                <a:noFill/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7A73B1B-1995-72B5-F7C3-50D820C8AB96}"/>
                    </a:ext>
                  </a:extLst>
                </p:cNvPr>
                <p:cNvSpPr txBox="1"/>
                <p:nvPr/>
              </p:nvSpPr>
              <p:spPr>
                <a:xfrm>
                  <a:off x="5539810" y="1924338"/>
                  <a:ext cx="2417804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b="1" dirty="0"/>
                    <a:t>Statistical  Learning or Inference</a:t>
                  </a:r>
                </a:p>
              </p:txBody>
            </p:sp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2C5A9329-E789-C358-A377-D2D2E72A44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64558" y="2836477"/>
                  <a:ext cx="2813321" cy="1207644"/>
                </a:xfrm>
                <a:prstGeom prst="rect">
                  <a:avLst/>
                </a:prstGeom>
              </p:spPr>
            </p:pic>
          </p:grpSp>
          <p:sp>
            <p:nvSpPr>
              <p:cNvPr id="57" name="Arrow: Right 56">
                <a:extLst>
                  <a:ext uri="{FF2B5EF4-FFF2-40B4-BE49-F238E27FC236}">
                    <a16:creationId xmlns:a16="http://schemas.microsoft.com/office/drawing/2014/main" id="{A0703770-404A-16D9-266A-B896248F7806}"/>
                  </a:ext>
                </a:extLst>
              </p:cNvPr>
              <p:cNvSpPr/>
              <p:nvPr/>
            </p:nvSpPr>
            <p:spPr>
              <a:xfrm>
                <a:off x="4282828" y="3244882"/>
                <a:ext cx="799195" cy="382597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F600B89E-9D64-51B8-1B90-B0178B29F8D5}"/>
                </a:ext>
              </a:extLst>
            </p:cNvPr>
            <p:cNvGrpSpPr/>
            <p:nvPr/>
          </p:nvGrpSpPr>
          <p:grpSpPr>
            <a:xfrm>
              <a:off x="5318573" y="3992110"/>
              <a:ext cx="2417804" cy="570180"/>
              <a:chOff x="5318573" y="3992110"/>
              <a:chExt cx="2417804" cy="570180"/>
            </a:xfrm>
          </p:grpSpPr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00FAF45A-2356-6BFD-18C7-6857F352B6BC}"/>
                  </a:ext>
                </a:extLst>
              </p:cNvPr>
              <p:cNvSpPr txBox="1"/>
              <p:nvPr/>
            </p:nvSpPr>
            <p:spPr>
              <a:xfrm>
                <a:off x="5318573" y="3992110"/>
                <a:ext cx="241780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200" dirty="0"/>
                  <a:t>Machine (Deep) Learning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7F23D535-A5FB-C1A7-799B-EEA14CEA22F1}"/>
                  </a:ext>
                </a:extLst>
              </p:cNvPr>
              <p:cNvSpPr txBox="1"/>
              <p:nvPr/>
            </p:nvSpPr>
            <p:spPr>
              <a:xfrm>
                <a:off x="5318573" y="4285291"/>
                <a:ext cx="241780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200" dirty="0"/>
                  <a:t>Bayesian Networks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156603"/>
    </mc:Choice>
    <mc:Fallback>
      <p:transition spd="slow" advTm="156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383D8F9F-7B02-F942-655F-6642D5F2CEC0}"/>
              </a:ext>
            </a:extLst>
          </p:cNvPr>
          <p:cNvSpPr txBox="1">
            <a:spLocks/>
          </p:cNvSpPr>
          <p:nvPr/>
        </p:nvSpPr>
        <p:spPr>
          <a:xfrm>
            <a:off x="9889136" y="5543104"/>
            <a:ext cx="92395" cy="287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7336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1218920"/>
            <a:endParaRPr lang="en-GB" sz="1266" kern="0" dirty="0"/>
          </a:p>
        </p:txBody>
      </p:sp>
      <p:sp>
        <p:nvSpPr>
          <p:cNvPr id="26" name="Generalised, Hierarchical Decomposition">
            <a:extLst>
              <a:ext uri="{FF2B5EF4-FFF2-40B4-BE49-F238E27FC236}">
                <a16:creationId xmlns:a16="http://schemas.microsoft.com/office/drawing/2014/main" id="{E774E0BF-B101-BB71-BC84-77F1C2999D5E}"/>
              </a:ext>
            </a:extLst>
          </p:cNvPr>
          <p:cNvSpPr txBox="1">
            <a:spLocks/>
          </p:cNvSpPr>
          <p:nvPr/>
        </p:nvSpPr>
        <p:spPr>
          <a:xfrm>
            <a:off x="1883977" y="31254"/>
            <a:ext cx="8424045" cy="857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ctr">
            <a:normAutofit fontScale="85000" lnSpcReduction="10000"/>
          </a:bodyPr>
          <a:lstStyle>
            <a:lvl1pPr marL="0" marR="0" indent="0" algn="l" defTabSz="135197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9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17340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17340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17340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17340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ctr" defTabSz="17340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ctr" defTabSz="17340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ctr" defTabSz="17340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ctr" defTabSz="17340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defTabSz="950576"/>
            <a:r>
              <a:rPr lang="en-GB" sz="3516" kern="0" dirty="0">
                <a:latin typeface="Helvetica Neue Medium"/>
              </a:rPr>
              <a:t> Generalised, Hierarchical Information Graphs</a:t>
            </a: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D158F260-91A2-6CA0-89F7-66BD5290503B}"/>
              </a:ext>
            </a:extLst>
          </p:cNvPr>
          <p:cNvGrpSpPr/>
          <p:nvPr/>
        </p:nvGrpSpPr>
        <p:grpSpPr>
          <a:xfrm>
            <a:off x="1573551" y="5929933"/>
            <a:ext cx="8424046" cy="818066"/>
            <a:chOff x="1573551" y="5929933"/>
            <a:chExt cx="8424046" cy="818066"/>
          </a:xfrm>
        </p:grpSpPr>
        <p:pic>
          <p:nvPicPr>
            <p:cNvPr id="27" name="image.png" descr="image.png">
              <a:extLst>
                <a:ext uri="{FF2B5EF4-FFF2-40B4-BE49-F238E27FC236}">
                  <a16:creationId xmlns:a16="http://schemas.microsoft.com/office/drawing/2014/main" id="{4E4A5D10-6EF4-345C-D556-0F317B369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3551" y="5929933"/>
              <a:ext cx="8424046" cy="44425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2C777EC-D3CE-FC62-DA4F-758619F1ED10}"/>
                </a:ext>
              </a:extLst>
            </p:cNvPr>
            <p:cNvSpPr txBox="1"/>
            <p:nvPr/>
          </p:nvSpPr>
          <p:spPr>
            <a:xfrm>
              <a:off x="1773126" y="6460869"/>
              <a:ext cx="7216986" cy="2871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 defTabSz="410751" hangingPunct="0"/>
              <a:r>
                <a:rPr lang="en-GB" sz="1266" b="1" kern="0" dirty="0">
                  <a:solidFill>
                    <a:srgbClr val="0070C0"/>
                  </a:solidFill>
                  <a:latin typeface="Helvetica Neue"/>
                  <a:sym typeface="Helvetica Neue"/>
                </a:rPr>
                <a:t>Van Leeuwen et al., 2021, Chaos, Chakraborty et al., 2022, Phys. Review R. (Non-linear Lags) </a:t>
              </a:r>
            </a:p>
          </p:txBody>
        </p:sp>
      </p:grpSp>
      <p:pic>
        <p:nvPicPr>
          <p:cNvPr id="2" name="Picture 6" descr="Picture 6">
            <a:extLst>
              <a:ext uri="{FF2B5EF4-FFF2-40B4-BE49-F238E27FC236}">
                <a16:creationId xmlns:a16="http://schemas.microsoft.com/office/drawing/2014/main" id="{49CDD4A0-B74F-4BE7-C5BB-FB84113A1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112" y="6374186"/>
            <a:ext cx="1293320" cy="4463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510B51D-B5FF-19C2-1D05-6A6D3670F68B}"/>
              </a:ext>
            </a:extLst>
          </p:cNvPr>
          <p:cNvGrpSpPr/>
          <p:nvPr/>
        </p:nvGrpSpPr>
        <p:grpSpPr>
          <a:xfrm>
            <a:off x="7974981" y="975189"/>
            <a:ext cx="4073457" cy="3897909"/>
            <a:chOff x="3575315" y="798089"/>
            <a:chExt cx="5313283" cy="5091047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F01E76F-355B-9E10-38FA-5A27729266E2}"/>
                </a:ext>
              </a:extLst>
            </p:cNvPr>
            <p:cNvGrpSpPr/>
            <p:nvPr/>
          </p:nvGrpSpPr>
          <p:grpSpPr>
            <a:xfrm>
              <a:off x="3575315" y="798089"/>
              <a:ext cx="5313283" cy="3795925"/>
              <a:chOff x="3575315" y="798089"/>
              <a:chExt cx="5313283" cy="3795925"/>
            </a:xfrm>
          </p:grpSpPr>
          <p:sp>
            <p:nvSpPr>
              <p:cNvPr id="116" name="Effect variable">
                <a:extLst>
                  <a:ext uri="{FF2B5EF4-FFF2-40B4-BE49-F238E27FC236}">
                    <a16:creationId xmlns:a16="http://schemas.microsoft.com/office/drawing/2014/main" id="{9C85A415-CD50-85F6-F280-26FF51AAB619}"/>
                  </a:ext>
                </a:extLst>
              </p:cNvPr>
              <p:cNvSpPr txBox="1"/>
              <p:nvPr/>
            </p:nvSpPr>
            <p:spPr>
              <a:xfrm>
                <a:off x="7673521" y="2147361"/>
                <a:ext cx="1215077" cy="50481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pPr algn="ctr" defTabSz="642947" hangingPunct="0">
                  <a:defRPr sz="2000" b="0"/>
                </a:pPr>
                <a:r>
                  <a:rPr sz="1406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Effect variable</a:t>
                </a:r>
                <a:br>
                  <a:rPr sz="1406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</a:br>
                <a:endParaRPr sz="1406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471F1F45-A4B2-ADE5-571C-59EDC788B36E}"/>
                  </a:ext>
                </a:extLst>
              </p:cNvPr>
              <p:cNvGrpSpPr/>
              <p:nvPr/>
            </p:nvGrpSpPr>
            <p:grpSpPr>
              <a:xfrm>
                <a:off x="3575315" y="798089"/>
                <a:ext cx="5281078" cy="3795925"/>
                <a:chOff x="3575315" y="798089"/>
                <a:chExt cx="5281078" cy="3795925"/>
              </a:xfrm>
            </p:grpSpPr>
            <p:sp>
              <p:nvSpPr>
                <p:cNvPr id="118" name="Line">
                  <a:extLst>
                    <a:ext uri="{FF2B5EF4-FFF2-40B4-BE49-F238E27FC236}">
                      <a16:creationId xmlns:a16="http://schemas.microsoft.com/office/drawing/2014/main" id="{7EBA31B4-B652-EE02-2BBB-A5EF2DDF568F}"/>
                    </a:ext>
                  </a:extLst>
                </p:cNvPr>
                <p:cNvSpPr/>
                <p:nvPr/>
              </p:nvSpPr>
              <p:spPr>
                <a:xfrm>
                  <a:off x="6151981" y="2060785"/>
                  <a:ext cx="1679504" cy="774619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32145" tIns="32145" rIns="32145" bIns="32145" numCol="1" anchor="t">
                  <a:noAutofit/>
                </a:bodyPr>
                <a:lstStyle/>
                <a:p>
                  <a:pPr defTabSz="410751" hangingPunct="0"/>
                  <a:endParaRPr sz="1687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9" name="Group">
                  <a:extLst>
                    <a:ext uri="{FF2B5EF4-FFF2-40B4-BE49-F238E27FC236}">
                      <a16:creationId xmlns:a16="http://schemas.microsoft.com/office/drawing/2014/main" id="{60882301-CF90-D125-DD13-48C4A8291E79}"/>
                    </a:ext>
                  </a:extLst>
                </p:cNvPr>
                <p:cNvGrpSpPr/>
                <p:nvPr/>
              </p:nvGrpSpPr>
              <p:grpSpPr>
                <a:xfrm>
                  <a:off x="5288790" y="1494604"/>
                  <a:ext cx="892911" cy="723803"/>
                  <a:chOff x="0" y="-1"/>
                  <a:chExt cx="1269916" cy="1029406"/>
                </a:xfrm>
              </p:grpSpPr>
              <p:sp>
                <p:nvSpPr>
                  <p:cNvPr id="172" name="Oval">
                    <a:extLst>
                      <a:ext uri="{FF2B5EF4-FFF2-40B4-BE49-F238E27FC236}">
                        <a16:creationId xmlns:a16="http://schemas.microsoft.com/office/drawing/2014/main" id="{5FC9F76D-885B-9E9F-196D-1C4D537036B7}"/>
                      </a:ext>
                    </a:extLst>
                  </p:cNvPr>
                  <p:cNvSpPr/>
                  <p:nvPr/>
                </p:nvSpPr>
                <p:spPr>
                  <a:xfrm>
                    <a:off x="0" y="-1"/>
                    <a:ext cx="1269916" cy="1029406"/>
                  </a:xfrm>
                  <a:prstGeom prst="ellips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algn="ctr" defTabSz="642947" hangingPunct="0">
                      <a:defRPr sz="2200">
                        <a:solidFill>
                          <a:srgbClr val="FFFFFF"/>
                        </a:solidFill>
                      </a:defRPr>
                    </a:pPr>
                    <a:endParaRPr sz="1547" b="1" kern="0">
                      <a:solidFill>
                        <a:srgbClr val="FFFFFF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" name="cause yn:0i-1">
                    <a:extLst>
                      <a:ext uri="{FF2B5EF4-FFF2-40B4-BE49-F238E27FC236}">
                        <a16:creationId xmlns:a16="http://schemas.microsoft.com/office/drawing/2014/main" id="{7E58C3CA-B343-FEC0-3542-5BFB71FE4887}"/>
                      </a:ext>
                    </a:extLst>
                  </p:cNvPr>
                  <p:cNvSpPr txBox="1"/>
                  <p:nvPr/>
                </p:nvSpPr>
                <p:spPr>
                  <a:xfrm>
                    <a:off x="155055" y="363367"/>
                    <a:ext cx="959807" cy="30266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/>
                  <a:p>
                    <a:pPr algn="ctr" defTabSz="642947" hangingPunct="0">
                      <a:defRPr sz="1300" b="0"/>
                    </a:pPr>
                    <a:r>
                      <a:rPr sz="914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cause y</a:t>
                    </a:r>
                    <a:r>
                      <a:rPr sz="914" kern="0" baseline="31999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n:0</a:t>
                    </a:r>
                    <a:r>
                      <a:rPr sz="914" kern="0" baseline="-5998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i-1</a:t>
                    </a:r>
                  </a:p>
                </p:txBody>
              </p:sp>
            </p:grpSp>
            <p:grpSp>
              <p:nvGrpSpPr>
                <p:cNvPr id="120" name="Group">
                  <a:extLst>
                    <a:ext uri="{FF2B5EF4-FFF2-40B4-BE49-F238E27FC236}">
                      <a16:creationId xmlns:a16="http://schemas.microsoft.com/office/drawing/2014/main" id="{89AB8089-B3CF-DE83-4BC6-C480FE168628}"/>
                    </a:ext>
                  </a:extLst>
                </p:cNvPr>
                <p:cNvGrpSpPr/>
                <p:nvPr/>
              </p:nvGrpSpPr>
              <p:grpSpPr>
                <a:xfrm>
                  <a:off x="7746186" y="2557860"/>
                  <a:ext cx="1110207" cy="723804"/>
                  <a:chOff x="-1" y="-1"/>
                  <a:chExt cx="1578959" cy="1029408"/>
                </a:xfrm>
              </p:grpSpPr>
              <p:sp>
                <p:nvSpPr>
                  <p:cNvPr id="170" name="Oval">
                    <a:extLst>
                      <a:ext uri="{FF2B5EF4-FFF2-40B4-BE49-F238E27FC236}">
                        <a16:creationId xmlns:a16="http://schemas.microsoft.com/office/drawing/2014/main" id="{80105837-5C2C-BCC3-2973-F8D4F8B46113}"/>
                      </a:ext>
                    </a:extLst>
                  </p:cNvPr>
                  <p:cNvSpPr/>
                  <p:nvPr/>
                </p:nvSpPr>
                <p:spPr>
                  <a:xfrm>
                    <a:off x="94356" y="-1"/>
                    <a:ext cx="1390247" cy="1029408"/>
                  </a:xfrm>
                  <a:prstGeom prst="ellips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algn="ctr" defTabSz="642947" hangingPunct="0">
                      <a:defRPr sz="2200">
                        <a:solidFill>
                          <a:srgbClr val="FFFFFF"/>
                        </a:solidFill>
                      </a:defRPr>
                    </a:pPr>
                    <a:endParaRPr sz="1547" b="1" kern="0">
                      <a:solidFill>
                        <a:srgbClr val="FFFFFF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" name="target xn+m:m">
                    <a:extLst>
                      <a:ext uri="{FF2B5EF4-FFF2-40B4-BE49-F238E27FC236}">
                        <a16:creationId xmlns:a16="http://schemas.microsoft.com/office/drawing/2014/main" id="{E299CCC5-0313-445B-7333-F0317C2F12E0}"/>
                      </a:ext>
                    </a:extLst>
                  </p:cNvPr>
                  <p:cNvSpPr txBox="1"/>
                  <p:nvPr/>
                </p:nvSpPr>
                <p:spPr>
                  <a:xfrm>
                    <a:off x="-1" y="363369"/>
                    <a:ext cx="1578959" cy="30267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35719" tIns="35719" rIns="35719" bIns="35719" numCol="1" anchor="ctr">
                    <a:spAutoFit/>
                  </a:bodyPr>
                  <a:lstStyle/>
                  <a:p>
                    <a:pPr algn="ctr" defTabSz="642947" hangingPunct="0">
                      <a:defRPr sz="1300" b="0"/>
                    </a:pPr>
                    <a:r>
                      <a:rPr sz="914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target </a:t>
                    </a:r>
                    <a:r>
                      <a:rPr sz="914" kern="0" dirty="0" err="1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x</a:t>
                    </a:r>
                    <a:r>
                      <a:rPr sz="914" kern="0" baseline="31999" dirty="0" err="1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n+m:m</a:t>
                    </a:r>
                    <a:endParaRPr sz="914" kern="0" baseline="31999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1" name="Oval">
                  <a:extLst>
                    <a:ext uri="{FF2B5EF4-FFF2-40B4-BE49-F238E27FC236}">
                      <a16:creationId xmlns:a16="http://schemas.microsoft.com/office/drawing/2014/main" id="{468F2543-5D9D-342E-5CD9-74FB4038EBDE}"/>
                    </a:ext>
                  </a:extLst>
                </p:cNvPr>
                <p:cNvSpPr/>
                <p:nvPr/>
              </p:nvSpPr>
              <p:spPr>
                <a:xfrm>
                  <a:off x="5657426" y="3733725"/>
                  <a:ext cx="892775" cy="723308"/>
                </a:xfrm>
                <a:prstGeom prst="ellips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algn="ctr" defTabSz="642947" hangingPunct="0">
                    <a:defRPr sz="2200">
                      <a:solidFill>
                        <a:srgbClr val="FFFFFF"/>
                      </a:solidFill>
                    </a:defRPr>
                  </a:pPr>
                  <a:endParaRPr sz="1547" b="1" kern="0">
                    <a:solidFill>
                      <a:srgbClr val="FFFF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" name="cause yn:0i+1">
                  <a:extLst>
                    <a:ext uri="{FF2B5EF4-FFF2-40B4-BE49-F238E27FC236}">
                      <a16:creationId xmlns:a16="http://schemas.microsoft.com/office/drawing/2014/main" id="{0C627F71-191B-5ABF-A9C7-818FA30B1BA2}"/>
                    </a:ext>
                  </a:extLst>
                </p:cNvPr>
                <p:cNvSpPr txBox="1"/>
                <p:nvPr/>
              </p:nvSpPr>
              <p:spPr>
                <a:xfrm>
                  <a:off x="5756763" y="3988972"/>
                  <a:ext cx="694101" cy="21281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35719" tIns="35719" rIns="35719" bIns="35719" numCol="1" anchor="ctr">
                  <a:spAutoFit/>
                </a:bodyPr>
                <a:lstStyle/>
                <a:p>
                  <a:pPr algn="ctr" defTabSz="642947" hangingPunct="0">
                    <a:defRPr sz="1300" b="0"/>
                  </a:pPr>
                  <a:r>
                    <a:rPr sz="914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cause y</a:t>
                  </a:r>
                  <a:r>
                    <a:rPr sz="914" kern="0" baseline="31999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n:0</a:t>
                  </a:r>
                  <a:r>
                    <a:rPr sz="914" kern="0" baseline="-5998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i+1</a:t>
                  </a:r>
                </a:p>
              </p:txBody>
            </p:sp>
            <p:grpSp>
              <p:nvGrpSpPr>
                <p:cNvPr id="123" name="Group">
                  <a:extLst>
                    <a:ext uri="{FF2B5EF4-FFF2-40B4-BE49-F238E27FC236}">
                      <a16:creationId xmlns:a16="http://schemas.microsoft.com/office/drawing/2014/main" id="{8DCB2B4C-A8F3-2B9E-4B1C-C1392553DE02}"/>
                    </a:ext>
                  </a:extLst>
                </p:cNvPr>
                <p:cNvGrpSpPr/>
                <p:nvPr/>
              </p:nvGrpSpPr>
              <p:grpSpPr>
                <a:xfrm>
                  <a:off x="4686225" y="2621978"/>
                  <a:ext cx="892859" cy="723362"/>
                  <a:chOff x="-1" y="-1"/>
                  <a:chExt cx="1269842" cy="1028778"/>
                </a:xfrm>
              </p:grpSpPr>
              <p:sp>
                <p:nvSpPr>
                  <p:cNvPr id="168" name="Oval">
                    <a:extLst>
                      <a:ext uri="{FF2B5EF4-FFF2-40B4-BE49-F238E27FC236}">
                        <a16:creationId xmlns:a16="http://schemas.microsoft.com/office/drawing/2014/main" id="{5BABEC75-40D5-1928-D22C-FD4906037ABC}"/>
                      </a:ext>
                    </a:extLst>
                  </p:cNvPr>
                  <p:cNvSpPr/>
                  <p:nvPr/>
                </p:nvSpPr>
                <p:spPr>
                  <a:xfrm>
                    <a:off x="-1" y="-1"/>
                    <a:ext cx="1269842" cy="1028778"/>
                  </a:xfrm>
                  <a:prstGeom prst="ellips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algn="ctr" defTabSz="642947" hangingPunct="0">
                      <a:defRPr sz="2200">
                        <a:solidFill>
                          <a:srgbClr val="FFFFFF"/>
                        </a:solidFill>
                      </a:defRPr>
                    </a:pPr>
                    <a:endParaRPr sz="1547" b="1" kern="0">
                      <a:solidFill>
                        <a:srgbClr val="FFFFFF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9" name="cause yn:0i">
                    <a:extLst>
                      <a:ext uri="{FF2B5EF4-FFF2-40B4-BE49-F238E27FC236}">
                        <a16:creationId xmlns:a16="http://schemas.microsoft.com/office/drawing/2014/main" id="{5F51F0F8-E031-C885-2902-F17F12CCDA63}"/>
                      </a:ext>
                    </a:extLst>
                  </p:cNvPr>
                  <p:cNvSpPr txBox="1"/>
                  <p:nvPr/>
                </p:nvSpPr>
                <p:spPr>
                  <a:xfrm>
                    <a:off x="204031" y="363054"/>
                    <a:ext cx="861774" cy="30266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/>
                  <a:p>
                    <a:pPr algn="ctr" defTabSz="642947" hangingPunct="0">
                      <a:defRPr sz="1300" b="0"/>
                    </a:pPr>
                    <a:r>
                      <a:rPr sz="914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cause y</a:t>
                    </a:r>
                    <a:r>
                      <a:rPr sz="914" kern="0" baseline="31999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n:0</a:t>
                    </a:r>
                    <a:r>
                      <a:rPr sz="914" kern="0" baseline="-5998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i</a:t>
                    </a:r>
                  </a:p>
                </p:txBody>
              </p:sp>
            </p:grpSp>
            <p:sp>
              <p:nvSpPr>
                <p:cNvPr id="124" name="Line">
                  <a:extLst>
                    <a:ext uri="{FF2B5EF4-FFF2-40B4-BE49-F238E27FC236}">
                      <a16:creationId xmlns:a16="http://schemas.microsoft.com/office/drawing/2014/main" id="{F98D8533-00B6-DD62-0C95-BAA2F26E516B}"/>
                    </a:ext>
                  </a:extLst>
                </p:cNvPr>
                <p:cNvSpPr/>
                <p:nvPr/>
              </p:nvSpPr>
              <p:spPr>
                <a:xfrm>
                  <a:off x="5567223" y="2983657"/>
                  <a:ext cx="2245059" cy="2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32145" tIns="32145" rIns="32145" bIns="32145" numCol="1" anchor="t">
                  <a:noAutofit/>
                </a:bodyPr>
                <a:lstStyle/>
                <a:p>
                  <a:pPr defTabSz="410751" hangingPunct="0"/>
                  <a:endParaRPr sz="1687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Line">
                  <a:extLst>
                    <a:ext uri="{FF2B5EF4-FFF2-40B4-BE49-F238E27FC236}">
                      <a16:creationId xmlns:a16="http://schemas.microsoft.com/office/drawing/2014/main" id="{79A55188-400A-89B4-2475-878703A0195D}"/>
                    </a:ext>
                  </a:extLst>
                </p:cNvPr>
                <p:cNvSpPr/>
                <p:nvPr/>
              </p:nvSpPr>
              <p:spPr>
                <a:xfrm flipV="1">
                  <a:off x="6558292" y="3084323"/>
                  <a:ext cx="1263372" cy="97980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32145" tIns="32145" rIns="32145" bIns="32145" numCol="1" anchor="t">
                  <a:noAutofit/>
                </a:bodyPr>
                <a:lstStyle/>
                <a:p>
                  <a:pPr defTabSz="410751" hangingPunct="0"/>
                  <a:endParaRPr sz="1687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" name="Causal variables">
                  <a:extLst>
                    <a:ext uri="{FF2B5EF4-FFF2-40B4-BE49-F238E27FC236}">
                      <a16:creationId xmlns:a16="http://schemas.microsoft.com/office/drawing/2014/main" id="{830DBD7C-8869-6721-E1F3-25B0483A8E71}"/>
                    </a:ext>
                  </a:extLst>
                </p:cNvPr>
                <p:cNvSpPr txBox="1"/>
                <p:nvPr/>
              </p:nvSpPr>
              <p:spPr>
                <a:xfrm>
                  <a:off x="3862462" y="4305537"/>
                  <a:ext cx="1566046" cy="288477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lIns="35719" tIns="35719" rIns="35719" bIns="35719" anchor="ctr">
                  <a:spAutoFit/>
                </a:bodyPr>
                <a:lstStyle>
                  <a:lvl1pPr algn="ctr" defTabSz="914400">
                    <a:defRPr sz="2000" b="0"/>
                  </a:lvl1pPr>
                </a:lstStyle>
                <a:p>
                  <a:pPr defTabSz="642915" hangingPunct="0"/>
                  <a:r>
                    <a:rPr sz="1406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Causal variables</a:t>
                  </a:r>
                </a:p>
              </p:txBody>
            </p:sp>
            <p:sp>
              <p:nvSpPr>
                <p:cNvPr id="127" name="Oval">
                  <a:extLst>
                    <a:ext uri="{FF2B5EF4-FFF2-40B4-BE49-F238E27FC236}">
                      <a16:creationId xmlns:a16="http://schemas.microsoft.com/office/drawing/2014/main" id="{67E36ECD-452C-F1A2-C680-76ACC5826236}"/>
                    </a:ext>
                  </a:extLst>
                </p:cNvPr>
                <p:cNvSpPr/>
                <p:nvPr/>
              </p:nvSpPr>
              <p:spPr>
                <a:xfrm>
                  <a:off x="5699745" y="798089"/>
                  <a:ext cx="83719" cy="85640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algn="ctr" defTabSz="642947" hangingPunct="0">
                    <a:defRPr sz="2200">
                      <a:solidFill>
                        <a:srgbClr val="FFFFFF"/>
                      </a:solidFill>
                    </a:defRPr>
                  </a:pPr>
                  <a:endParaRPr sz="1547" b="1" kern="0">
                    <a:solidFill>
                      <a:srgbClr val="FFFF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Oval">
                  <a:extLst>
                    <a:ext uri="{FF2B5EF4-FFF2-40B4-BE49-F238E27FC236}">
                      <a16:creationId xmlns:a16="http://schemas.microsoft.com/office/drawing/2014/main" id="{27D8080A-44E4-5699-DA07-29163AEBD1B4}"/>
                    </a:ext>
                  </a:extLst>
                </p:cNvPr>
                <p:cNvSpPr/>
                <p:nvPr/>
              </p:nvSpPr>
              <p:spPr>
                <a:xfrm>
                  <a:off x="5699745" y="1320788"/>
                  <a:ext cx="83719" cy="85639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algn="ctr" defTabSz="642947" hangingPunct="0">
                    <a:defRPr sz="2200">
                      <a:solidFill>
                        <a:srgbClr val="FFFFFF"/>
                      </a:solidFill>
                    </a:defRPr>
                  </a:pPr>
                  <a:endParaRPr sz="1547" b="1" kern="0">
                    <a:solidFill>
                      <a:srgbClr val="FFFF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Oval">
                  <a:extLst>
                    <a:ext uri="{FF2B5EF4-FFF2-40B4-BE49-F238E27FC236}">
                      <a16:creationId xmlns:a16="http://schemas.microsoft.com/office/drawing/2014/main" id="{AB523122-58D4-4B7C-636E-A3C2F93FE86A}"/>
                    </a:ext>
                  </a:extLst>
                </p:cNvPr>
                <p:cNvSpPr/>
                <p:nvPr/>
              </p:nvSpPr>
              <p:spPr>
                <a:xfrm>
                  <a:off x="5699745" y="964602"/>
                  <a:ext cx="83719" cy="85639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algn="ctr" defTabSz="642947" hangingPunct="0">
                    <a:defRPr sz="2200">
                      <a:solidFill>
                        <a:srgbClr val="FFFFFF"/>
                      </a:solidFill>
                    </a:defRPr>
                  </a:pPr>
                  <a:endParaRPr sz="1547" b="1" kern="0">
                    <a:solidFill>
                      <a:srgbClr val="FFFF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Oval">
                  <a:extLst>
                    <a:ext uri="{FF2B5EF4-FFF2-40B4-BE49-F238E27FC236}">
                      <a16:creationId xmlns:a16="http://schemas.microsoft.com/office/drawing/2014/main" id="{23369998-5687-CE31-7066-DFBFA45F8177}"/>
                    </a:ext>
                  </a:extLst>
                </p:cNvPr>
                <p:cNvSpPr/>
                <p:nvPr/>
              </p:nvSpPr>
              <p:spPr>
                <a:xfrm>
                  <a:off x="5699745" y="1146605"/>
                  <a:ext cx="83719" cy="85639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algn="ctr" defTabSz="642947" hangingPunct="0">
                    <a:defRPr sz="2200">
                      <a:solidFill>
                        <a:srgbClr val="FFFFFF"/>
                      </a:solidFill>
                    </a:defRPr>
                  </a:pPr>
                  <a:endParaRPr sz="1547" b="1" kern="0">
                    <a:solidFill>
                      <a:srgbClr val="FFFF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31" name="Group">
                  <a:extLst>
                    <a:ext uri="{FF2B5EF4-FFF2-40B4-BE49-F238E27FC236}">
                      <a16:creationId xmlns:a16="http://schemas.microsoft.com/office/drawing/2014/main" id="{1A14BFF5-A923-4299-22EA-3FB0EB948B3B}"/>
                    </a:ext>
                  </a:extLst>
                </p:cNvPr>
                <p:cNvGrpSpPr/>
                <p:nvPr/>
              </p:nvGrpSpPr>
              <p:grpSpPr>
                <a:xfrm>
                  <a:off x="5482043" y="2118567"/>
                  <a:ext cx="2353018" cy="1629674"/>
                  <a:chOff x="-2" y="0"/>
                  <a:chExt cx="3346511" cy="2317755"/>
                </a:xfrm>
              </p:grpSpPr>
              <p:grpSp>
                <p:nvGrpSpPr>
                  <p:cNvPr id="156" name="Group">
                    <a:extLst>
                      <a:ext uri="{FF2B5EF4-FFF2-40B4-BE49-F238E27FC236}">
                        <a16:creationId xmlns:a16="http://schemas.microsoft.com/office/drawing/2014/main" id="{C49B832D-A09D-1C75-B5F5-373D14DC0BF7}"/>
                      </a:ext>
                    </a:extLst>
                  </p:cNvPr>
                  <p:cNvGrpSpPr/>
                  <p:nvPr/>
                </p:nvGrpSpPr>
                <p:grpSpPr>
                  <a:xfrm>
                    <a:off x="-3" y="114263"/>
                    <a:ext cx="3302469" cy="1039069"/>
                    <a:chOff x="-1" y="0"/>
                    <a:chExt cx="3302467" cy="1039068"/>
                  </a:xfrm>
                </p:grpSpPr>
                <p:sp>
                  <p:nvSpPr>
                    <p:cNvPr id="165" name="Line">
                      <a:extLst>
                        <a:ext uri="{FF2B5EF4-FFF2-40B4-BE49-F238E27FC236}">
                          <a16:creationId xmlns:a16="http://schemas.microsoft.com/office/drawing/2014/main" id="{9FBE40B6-FB11-071A-A99E-B7B9B82533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350" y="505836"/>
                      <a:ext cx="2624116" cy="533233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EE220C"/>
                      </a:solidFill>
                      <a:prstDash val="lgDash"/>
                      <a:round/>
                      <a:tailEnd type="triangle" w="med" len="med"/>
                    </a:ln>
                    <a:effectLst/>
                  </p:spPr>
                  <p:txBody>
                    <a:bodyPr wrap="square" lIns="32145" tIns="32145" rIns="32145" bIns="32145" numCol="1" anchor="t">
                      <a:noAutofit/>
                    </a:bodyPr>
                    <a:lstStyle/>
                    <a:p>
                      <a:pPr defTabSz="410751" hangingPunct="0"/>
                      <a:endParaRPr sz="1687" b="1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6" name="Line">
                      <a:extLst>
                        <a:ext uri="{FF2B5EF4-FFF2-40B4-BE49-F238E27FC236}">
                          <a16:creationId xmlns:a16="http://schemas.microsoft.com/office/drawing/2014/main" id="{93949614-099F-2015-5827-2D17693517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487" y="0"/>
                      <a:ext cx="198435" cy="538007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EE220C"/>
                      </a:solidFill>
                      <a:prstDash val="lgDash"/>
                      <a:round/>
                    </a:ln>
                    <a:effectLst/>
                  </p:spPr>
                  <p:txBody>
                    <a:bodyPr wrap="square" lIns="32145" tIns="32145" rIns="32145" bIns="32145" numCol="1" anchor="t">
                      <a:noAutofit/>
                    </a:bodyPr>
                    <a:lstStyle/>
                    <a:p>
                      <a:pPr defTabSz="410751" hangingPunct="0"/>
                      <a:endParaRPr sz="1687" b="1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7" name="Line">
                      <a:extLst>
                        <a:ext uri="{FF2B5EF4-FFF2-40B4-BE49-F238E27FC236}">
                          <a16:creationId xmlns:a16="http://schemas.microsoft.com/office/drawing/2014/main" id="{DDC3A040-ABB4-C6D2-87A6-B42B7D9CF58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-2" y="533307"/>
                      <a:ext cx="692897" cy="299248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EE220C"/>
                      </a:solidFill>
                      <a:prstDash val="lgDash"/>
                      <a:round/>
                    </a:ln>
                    <a:effectLst/>
                  </p:spPr>
                  <p:txBody>
                    <a:bodyPr wrap="square" lIns="32145" tIns="32145" rIns="32145" bIns="32145" numCol="1" anchor="t">
                      <a:noAutofit/>
                    </a:bodyPr>
                    <a:lstStyle/>
                    <a:p>
                      <a:pPr defTabSz="410751" hangingPunct="0"/>
                      <a:endParaRPr sz="1687" b="1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57" name="Group">
                    <a:extLst>
                      <a:ext uri="{FF2B5EF4-FFF2-40B4-BE49-F238E27FC236}">
                        <a16:creationId xmlns:a16="http://schemas.microsoft.com/office/drawing/2014/main" id="{41C13B50-BEE1-4866-0F5A-F4FE61305A9B}"/>
                      </a:ext>
                    </a:extLst>
                  </p:cNvPr>
                  <p:cNvGrpSpPr/>
                  <p:nvPr/>
                </p:nvGrpSpPr>
                <p:grpSpPr>
                  <a:xfrm>
                    <a:off x="745781" y="0"/>
                    <a:ext cx="2572415" cy="2257024"/>
                    <a:chOff x="0" y="0"/>
                    <a:chExt cx="2572413" cy="2257023"/>
                  </a:xfrm>
                </p:grpSpPr>
                <p:sp>
                  <p:nvSpPr>
                    <p:cNvPr id="162" name="Line">
                      <a:extLst>
                        <a:ext uri="{FF2B5EF4-FFF2-40B4-BE49-F238E27FC236}">
                          <a16:creationId xmlns:a16="http://schemas.microsoft.com/office/drawing/2014/main" id="{8D22AFFB-FE70-DA27-93D1-B4700C036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2687" y="1365688"/>
                      <a:ext cx="1489726" cy="3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EE220C"/>
                      </a:solidFill>
                      <a:prstDash val="lgDash"/>
                      <a:round/>
                      <a:tailEnd type="triangle" w="med" len="med"/>
                    </a:ln>
                    <a:effectLst/>
                  </p:spPr>
                  <p:txBody>
                    <a:bodyPr wrap="square" lIns="32145" tIns="32145" rIns="32145" bIns="32145" numCol="1" anchor="t">
                      <a:noAutofit/>
                    </a:bodyPr>
                    <a:lstStyle/>
                    <a:p>
                      <a:pPr defTabSz="410751" hangingPunct="0"/>
                      <a:endParaRPr sz="1687" b="1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3" name="Line">
                      <a:extLst>
                        <a:ext uri="{FF2B5EF4-FFF2-40B4-BE49-F238E27FC236}">
                          <a16:creationId xmlns:a16="http://schemas.microsoft.com/office/drawing/2014/main" id="{8E8BF6BF-30CD-52BD-B8F6-8AFC6EBE6E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" y="0"/>
                      <a:ext cx="1084738" cy="1361159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EE220C"/>
                      </a:solidFill>
                      <a:prstDash val="lgDash"/>
                      <a:round/>
                    </a:ln>
                    <a:effectLst/>
                  </p:spPr>
                  <p:txBody>
                    <a:bodyPr wrap="square" lIns="32145" tIns="32145" rIns="32145" bIns="32145" numCol="1" anchor="t">
                      <a:noAutofit/>
                    </a:bodyPr>
                    <a:lstStyle/>
                    <a:p>
                      <a:pPr defTabSz="410751" hangingPunct="0"/>
                      <a:endParaRPr sz="1687" b="1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4" name="Line">
                      <a:extLst>
                        <a:ext uri="{FF2B5EF4-FFF2-40B4-BE49-F238E27FC236}">
                          <a16:creationId xmlns:a16="http://schemas.microsoft.com/office/drawing/2014/main" id="{215340E1-0E9D-BEB4-C3DA-DF347863D7C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82954" y="1373169"/>
                      <a:ext cx="884119" cy="883855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EE220C"/>
                      </a:solidFill>
                      <a:prstDash val="lgDash"/>
                      <a:round/>
                    </a:ln>
                    <a:effectLst/>
                  </p:spPr>
                  <p:txBody>
                    <a:bodyPr wrap="square" lIns="32145" tIns="32145" rIns="32145" bIns="32145" numCol="1" anchor="t">
                      <a:noAutofit/>
                    </a:bodyPr>
                    <a:lstStyle/>
                    <a:p>
                      <a:pPr defTabSz="410751" hangingPunct="0"/>
                      <a:endParaRPr sz="1687" b="1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58" name="Group">
                    <a:extLst>
                      <a:ext uri="{FF2B5EF4-FFF2-40B4-BE49-F238E27FC236}">
                        <a16:creationId xmlns:a16="http://schemas.microsoft.com/office/drawing/2014/main" id="{E70DAAD9-3F61-E030-55BE-A5983553AA79}"/>
                      </a:ext>
                    </a:extLst>
                  </p:cNvPr>
                  <p:cNvGrpSpPr/>
                  <p:nvPr/>
                </p:nvGrpSpPr>
                <p:grpSpPr>
                  <a:xfrm>
                    <a:off x="121053" y="1233661"/>
                    <a:ext cx="3225457" cy="1084095"/>
                    <a:chOff x="0" y="0"/>
                    <a:chExt cx="3225456" cy="1084094"/>
                  </a:xfrm>
                </p:grpSpPr>
                <p:sp>
                  <p:nvSpPr>
                    <p:cNvPr id="159" name="Line">
                      <a:extLst>
                        <a:ext uri="{FF2B5EF4-FFF2-40B4-BE49-F238E27FC236}">
                          <a16:creationId xmlns:a16="http://schemas.microsoft.com/office/drawing/2014/main" id="{41C56598-00D6-EFA9-B43E-253CD51655A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83483" y="0"/>
                      <a:ext cx="2541974" cy="592150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EE220C"/>
                      </a:solidFill>
                      <a:prstDash val="lgDash"/>
                      <a:round/>
                      <a:tailEnd type="triangle" w="med" len="med"/>
                    </a:ln>
                    <a:effectLst/>
                  </p:spPr>
                  <p:txBody>
                    <a:bodyPr wrap="square" lIns="32145" tIns="32145" rIns="32145" bIns="32145" numCol="1" anchor="t">
                      <a:noAutofit/>
                    </a:bodyPr>
                    <a:lstStyle/>
                    <a:p>
                      <a:pPr defTabSz="410751" hangingPunct="0"/>
                      <a:endParaRPr sz="1687" b="1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0" name="Line">
                      <a:extLst>
                        <a:ext uri="{FF2B5EF4-FFF2-40B4-BE49-F238E27FC236}">
                          <a16:creationId xmlns:a16="http://schemas.microsoft.com/office/drawing/2014/main" id="{522628FE-2A18-696E-08A9-E8D1B4F7B2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" y="147516"/>
                      <a:ext cx="699286" cy="439953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EE220C"/>
                      </a:solidFill>
                      <a:prstDash val="lgDash"/>
                      <a:round/>
                    </a:ln>
                    <a:effectLst/>
                  </p:spPr>
                  <p:txBody>
                    <a:bodyPr wrap="square" lIns="32145" tIns="32145" rIns="32145" bIns="32145" numCol="1" anchor="t">
                      <a:noAutofit/>
                    </a:bodyPr>
                    <a:lstStyle/>
                    <a:p>
                      <a:pPr defTabSz="410751" hangingPunct="0"/>
                      <a:endParaRPr sz="1687" b="1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1" name="Line">
                      <a:extLst>
                        <a:ext uri="{FF2B5EF4-FFF2-40B4-BE49-F238E27FC236}">
                          <a16:creationId xmlns:a16="http://schemas.microsoft.com/office/drawing/2014/main" id="{77DB8CD7-9089-BA98-7CE8-1EEAF8D5519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5213" y="600534"/>
                      <a:ext cx="139898" cy="483561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EE220C"/>
                      </a:solidFill>
                      <a:prstDash val="lgDash"/>
                      <a:round/>
                    </a:ln>
                    <a:effectLst/>
                  </p:spPr>
                  <p:txBody>
                    <a:bodyPr wrap="square" lIns="32145" tIns="32145" rIns="32145" bIns="32145" numCol="1" anchor="t">
                      <a:noAutofit/>
                    </a:bodyPr>
                    <a:lstStyle/>
                    <a:p>
                      <a:pPr defTabSz="410751" hangingPunct="0"/>
                      <a:endParaRPr sz="1687" b="1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grpSp>
              <p:nvGrpSpPr>
                <p:cNvPr id="132" name="Group">
                  <a:extLst>
                    <a:ext uri="{FF2B5EF4-FFF2-40B4-BE49-F238E27FC236}">
                      <a16:creationId xmlns:a16="http://schemas.microsoft.com/office/drawing/2014/main" id="{0217BCF6-8F49-A366-99A0-EDEA8CCF554B}"/>
                    </a:ext>
                  </a:extLst>
                </p:cNvPr>
                <p:cNvGrpSpPr/>
                <p:nvPr/>
              </p:nvGrpSpPr>
              <p:grpSpPr>
                <a:xfrm>
                  <a:off x="4952774" y="2278002"/>
                  <a:ext cx="584466" cy="291935"/>
                  <a:chOff x="3859" y="-12443"/>
                  <a:chExt cx="831239" cy="415195"/>
                </a:xfrm>
              </p:grpSpPr>
              <p:sp>
                <p:nvSpPr>
                  <p:cNvPr id="153" name="yi">
                    <a:extLst>
                      <a:ext uri="{FF2B5EF4-FFF2-40B4-BE49-F238E27FC236}">
                        <a16:creationId xmlns:a16="http://schemas.microsoft.com/office/drawing/2014/main" id="{F54D5C8A-404E-73EB-2D68-29673A37D2FA}"/>
                      </a:ext>
                    </a:extLst>
                  </p:cNvPr>
                  <p:cNvSpPr txBox="1"/>
                  <p:nvPr/>
                </p:nvSpPr>
                <p:spPr>
                  <a:xfrm>
                    <a:off x="566078" y="-7525"/>
                    <a:ext cx="269020" cy="41027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/>
                  <a:p>
                    <a:pPr algn="ctr" defTabSz="642947" hangingPunct="0">
                      <a:defRPr sz="2000" b="0"/>
                    </a:pPr>
                    <a:r>
                      <a:rPr sz="1406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y</a:t>
                    </a:r>
                    <a:r>
                      <a:rPr sz="1406" kern="0" baseline="-5998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i</a:t>
                    </a:r>
                  </a:p>
                </p:txBody>
              </p:sp>
              <p:sp>
                <p:nvSpPr>
                  <p:cNvPr id="154" name="yi-1">
                    <a:extLst>
                      <a:ext uri="{FF2B5EF4-FFF2-40B4-BE49-F238E27FC236}">
                        <a16:creationId xmlns:a16="http://schemas.microsoft.com/office/drawing/2014/main" id="{A825A54C-B928-1D41-7E16-54B41DD8B657}"/>
                      </a:ext>
                    </a:extLst>
                  </p:cNvPr>
                  <p:cNvSpPr txBox="1"/>
                  <p:nvPr/>
                </p:nvSpPr>
                <p:spPr>
                  <a:xfrm>
                    <a:off x="3859" y="-12443"/>
                    <a:ext cx="421768" cy="41027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/>
                  <a:p>
                    <a:pPr algn="ctr" defTabSz="642947" hangingPunct="0">
                      <a:defRPr sz="2000" b="0"/>
                    </a:pPr>
                    <a:r>
                      <a:rPr sz="1406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y</a:t>
                    </a:r>
                    <a:r>
                      <a:rPr sz="1406" kern="0" baseline="-5998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i-1</a:t>
                    </a:r>
                  </a:p>
                </p:txBody>
              </p:sp>
              <p:sp>
                <p:nvSpPr>
                  <p:cNvPr id="155" name="Circle">
                    <a:extLst>
                      <a:ext uri="{FF2B5EF4-FFF2-40B4-BE49-F238E27FC236}">
                        <a16:creationId xmlns:a16="http://schemas.microsoft.com/office/drawing/2014/main" id="{5DA5ED74-E91C-E329-E8C3-6EB19B5AA19C}"/>
                      </a:ext>
                    </a:extLst>
                  </p:cNvPr>
                  <p:cNvSpPr/>
                  <p:nvPr/>
                </p:nvSpPr>
                <p:spPr>
                  <a:xfrm>
                    <a:off x="481436" y="227178"/>
                    <a:ext cx="40185" cy="42257"/>
                  </a:xfrm>
                  <a:prstGeom prst="ellips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algn="ctr" defTabSz="642947" hangingPunct="0">
                      <a:defRPr sz="2200">
                        <a:solidFill>
                          <a:srgbClr val="FFFFFF"/>
                        </a:solidFill>
                      </a:defRPr>
                    </a:pPr>
                    <a:endParaRPr sz="1547" b="1" kern="0">
                      <a:solidFill>
                        <a:srgbClr val="FFFFFF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3" name="Group">
                  <a:extLst>
                    <a:ext uri="{FF2B5EF4-FFF2-40B4-BE49-F238E27FC236}">
                      <a16:creationId xmlns:a16="http://schemas.microsoft.com/office/drawing/2014/main" id="{1C22D20E-8AA1-3302-616E-B05891AFEA7F}"/>
                    </a:ext>
                  </a:extLst>
                </p:cNvPr>
                <p:cNvGrpSpPr/>
                <p:nvPr/>
              </p:nvGrpSpPr>
              <p:grpSpPr>
                <a:xfrm>
                  <a:off x="5361601" y="3371274"/>
                  <a:ext cx="599696" cy="288477"/>
                  <a:chOff x="4951" y="-12441"/>
                  <a:chExt cx="852898" cy="410275"/>
                </a:xfrm>
              </p:grpSpPr>
              <p:sp>
                <p:nvSpPr>
                  <p:cNvPr id="150" name="yi+1">
                    <a:extLst>
                      <a:ext uri="{FF2B5EF4-FFF2-40B4-BE49-F238E27FC236}">
                        <a16:creationId xmlns:a16="http://schemas.microsoft.com/office/drawing/2014/main" id="{505B1812-2C08-3A0A-2ADF-55E1DC1397C1}"/>
                      </a:ext>
                    </a:extLst>
                  </p:cNvPr>
                  <p:cNvSpPr txBox="1"/>
                  <p:nvPr/>
                </p:nvSpPr>
                <p:spPr>
                  <a:xfrm>
                    <a:off x="392763" y="-12441"/>
                    <a:ext cx="465086" cy="41027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/>
                  <a:p>
                    <a:pPr algn="ctr" defTabSz="642947" hangingPunct="0">
                      <a:defRPr sz="2000" b="0"/>
                    </a:pPr>
                    <a:r>
                      <a:rPr sz="1406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y</a:t>
                    </a:r>
                    <a:r>
                      <a:rPr sz="1406" kern="0" baseline="-5998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i+1</a:t>
                    </a:r>
                  </a:p>
                </p:txBody>
              </p:sp>
              <p:sp>
                <p:nvSpPr>
                  <p:cNvPr id="151" name="yi">
                    <a:extLst>
                      <a:ext uri="{FF2B5EF4-FFF2-40B4-BE49-F238E27FC236}">
                        <a16:creationId xmlns:a16="http://schemas.microsoft.com/office/drawing/2014/main" id="{5901E73F-BBEE-C621-5E85-B7CEA24D0719}"/>
                      </a:ext>
                    </a:extLst>
                  </p:cNvPr>
                  <p:cNvSpPr txBox="1"/>
                  <p:nvPr/>
                </p:nvSpPr>
                <p:spPr>
                  <a:xfrm>
                    <a:off x="4951" y="-12441"/>
                    <a:ext cx="269019" cy="41027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/>
                  <a:p>
                    <a:pPr algn="ctr" defTabSz="642947" hangingPunct="0">
                      <a:defRPr sz="2000" b="0"/>
                    </a:pPr>
                    <a:r>
                      <a:rPr sz="1406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y</a:t>
                    </a:r>
                    <a:r>
                      <a:rPr sz="1406" kern="0" baseline="-5998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i</a:t>
                    </a:r>
                  </a:p>
                </p:txBody>
              </p:sp>
              <p:sp>
                <p:nvSpPr>
                  <p:cNvPr id="152" name="Circle">
                    <a:extLst>
                      <a:ext uri="{FF2B5EF4-FFF2-40B4-BE49-F238E27FC236}">
                        <a16:creationId xmlns:a16="http://schemas.microsoft.com/office/drawing/2014/main" id="{181D07FE-E7FC-4FE8-BD2E-C923369B2024}"/>
                      </a:ext>
                    </a:extLst>
                  </p:cNvPr>
                  <p:cNvSpPr/>
                  <p:nvPr/>
                </p:nvSpPr>
                <p:spPr>
                  <a:xfrm>
                    <a:off x="313353" y="232452"/>
                    <a:ext cx="40185" cy="42259"/>
                  </a:xfrm>
                  <a:prstGeom prst="ellips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algn="ctr" defTabSz="642947" hangingPunct="0">
                      <a:defRPr sz="2200">
                        <a:solidFill>
                          <a:srgbClr val="FFFFFF"/>
                        </a:solidFill>
                      </a:defRPr>
                    </a:pPr>
                    <a:endParaRPr sz="1547" b="1" kern="0">
                      <a:solidFill>
                        <a:srgbClr val="FFFFFF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4" name="Group">
                  <a:extLst>
                    <a:ext uri="{FF2B5EF4-FFF2-40B4-BE49-F238E27FC236}">
                      <a16:creationId xmlns:a16="http://schemas.microsoft.com/office/drawing/2014/main" id="{B7289FB5-676A-E766-10ED-BB2F25DD5B9C}"/>
                    </a:ext>
                  </a:extLst>
                </p:cNvPr>
                <p:cNvGrpSpPr/>
                <p:nvPr/>
              </p:nvGrpSpPr>
              <p:grpSpPr>
                <a:xfrm>
                  <a:off x="6362976" y="3217362"/>
                  <a:ext cx="1071004" cy="397007"/>
                  <a:chOff x="-328764" y="14932"/>
                  <a:chExt cx="1523204" cy="564631"/>
                </a:xfrm>
              </p:grpSpPr>
              <p:sp>
                <p:nvSpPr>
                  <p:cNvPr id="147" name="yi+1">
                    <a:extLst>
                      <a:ext uri="{FF2B5EF4-FFF2-40B4-BE49-F238E27FC236}">
                        <a16:creationId xmlns:a16="http://schemas.microsoft.com/office/drawing/2014/main" id="{0B7D1303-B4C0-44FD-3978-C6FB91ED8C16}"/>
                      </a:ext>
                    </a:extLst>
                  </p:cNvPr>
                  <p:cNvSpPr txBox="1"/>
                  <p:nvPr/>
                </p:nvSpPr>
                <p:spPr>
                  <a:xfrm>
                    <a:off x="383967" y="14932"/>
                    <a:ext cx="810473" cy="54880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35719" tIns="35719" rIns="35719" bIns="35719" numCol="1" anchor="ctr">
                    <a:spAutoFit/>
                  </a:bodyPr>
                  <a:lstStyle/>
                  <a:p>
                    <a:pPr algn="ctr" defTabSz="642947" hangingPunct="0">
                      <a:defRPr sz="2000" b="0"/>
                    </a:pPr>
                    <a:r>
                      <a:rPr sz="1406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y</a:t>
                    </a:r>
                    <a:r>
                      <a:rPr sz="1406" kern="0" baseline="-5998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i+1</a:t>
                    </a:r>
                  </a:p>
                </p:txBody>
              </p:sp>
              <p:sp>
                <p:nvSpPr>
                  <p:cNvPr id="148" name="yi-1">
                    <a:extLst>
                      <a:ext uri="{FF2B5EF4-FFF2-40B4-BE49-F238E27FC236}">
                        <a16:creationId xmlns:a16="http://schemas.microsoft.com/office/drawing/2014/main" id="{F4416CF1-4EBE-3202-60D8-3F91776B3399}"/>
                      </a:ext>
                    </a:extLst>
                  </p:cNvPr>
                  <p:cNvSpPr txBox="1"/>
                  <p:nvPr/>
                </p:nvSpPr>
                <p:spPr>
                  <a:xfrm>
                    <a:off x="-328764" y="30760"/>
                    <a:ext cx="784023" cy="54880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35719" tIns="35719" rIns="35719" bIns="35719" numCol="1" anchor="ctr">
                    <a:spAutoFit/>
                  </a:bodyPr>
                  <a:lstStyle/>
                  <a:p>
                    <a:pPr algn="ctr" defTabSz="642947" hangingPunct="0">
                      <a:defRPr sz="2000" b="0"/>
                    </a:pPr>
                    <a:r>
                      <a:rPr sz="1406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y</a:t>
                    </a:r>
                    <a:r>
                      <a:rPr sz="1406" kern="0" baseline="-5998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i-1</a:t>
                    </a:r>
                  </a:p>
                </p:txBody>
              </p:sp>
              <p:sp>
                <p:nvSpPr>
                  <p:cNvPr id="149" name="Circle">
                    <a:extLst>
                      <a:ext uri="{FF2B5EF4-FFF2-40B4-BE49-F238E27FC236}">
                        <a16:creationId xmlns:a16="http://schemas.microsoft.com/office/drawing/2014/main" id="{BE072E6F-7E34-A617-2D88-C086249795F1}"/>
                      </a:ext>
                    </a:extLst>
                  </p:cNvPr>
                  <p:cNvSpPr/>
                  <p:nvPr/>
                </p:nvSpPr>
                <p:spPr>
                  <a:xfrm>
                    <a:off x="413281" y="286506"/>
                    <a:ext cx="41981" cy="44146"/>
                  </a:xfrm>
                  <a:prstGeom prst="ellips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algn="ctr" defTabSz="642947" hangingPunct="0">
                      <a:defRPr sz="2200">
                        <a:solidFill>
                          <a:srgbClr val="FFFFFF"/>
                        </a:solidFill>
                      </a:defRPr>
                    </a:pPr>
                    <a:endParaRPr sz="1547" b="1" kern="0">
                      <a:solidFill>
                        <a:srgbClr val="FFFFFF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5" name="Group">
                  <a:extLst>
                    <a:ext uri="{FF2B5EF4-FFF2-40B4-BE49-F238E27FC236}">
                      <a16:creationId xmlns:a16="http://schemas.microsoft.com/office/drawing/2014/main" id="{D8BDF4AF-7A64-0CAF-D6B2-D900E7D5032E}"/>
                    </a:ext>
                  </a:extLst>
                </p:cNvPr>
                <p:cNvGrpSpPr/>
                <p:nvPr/>
              </p:nvGrpSpPr>
              <p:grpSpPr>
                <a:xfrm>
                  <a:off x="3716575" y="1881929"/>
                  <a:ext cx="4098394" cy="2242474"/>
                  <a:chOff x="0" y="-1"/>
                  <a:chExt cx="5828825" cy="3189292"/>
                </a:xfrm>
              </p:grpSpPr>
              <p:sp>
                <p:nvSpPr>
                  <p:cNvPr id="143" name="Line">
                    <a:extLst>
                      <a:ext uri="{FF2B5EF4-FFF2-40B4-BE49-F238E27FC236}">
                        <a16:creationId xmlns:a16="http://schemas.microsoft.com/office/drawing/2014/main" id="{FE7EF38D-2B86-5FD9-5E19-493293328810}"/>
                      </a:ext>
                    </a:extLst>
                  </p:cNvPr>
                  <p:cNvSpPr/>
                  <p:nvPr/>
                </p:nvSpPr>
                <p:spPr>
                  <a:xfrm flipV="1">
                    <a:off x="38607" y="1705306"/>
                    <a:ext cx="5790218" cy="815210"/>
                  </a:xfrm>
                  <a:prstGeom prst="line">
                    <a:avLst/>
                  </a:prstGeom>
                  <a:noFill/>
                  <a:ln w="50800" cap="flat">
                    <a:solidFill>
                      <a:srgbClr val="0076BA"/>
                    </a:solidFill>
                    <a:prstDash val="sysDot"/>
                    <a:round/>
                    <a:tailEnd type="triangle" w="med" len="med"/>
                  </a:ln>
                  <a:effectLst/>
                </p:spPr>
                <p:txBody>
                  <a:bodyPr wrap="square" lIns="32145" tIns="32145" rIns="32145" bIns="32145" numCol="1" anchor="t">
                    <a:noAutofit/>
                  </a:bodyPr>
                  <a:lstStyle/>
                  <a:p>
                    <a:pPr defTabSz="410751" hangingPunct="0"/>
                    <a:endParaRPr sz="1687" b="1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" name="Line">
                    <a:extLst>
                      <a:ext uri="{FF2B5EF4-FFF2-40B4-BE49-F238E27FC236}">
                        <a16:creationId xmlns:a16="http://schemas.microsoft.com/office/drawing/2014/main" id="{AA29761A-9D47-10C0-3D06-8A5274BBE7F4}"/>
                      </a:ext>
                    </a:extLst>
                  </p:cNvPr>
                  <p:cNvSpPr/>
                  <p:nvPr/>
                </p:nvSpPr>
                <p:spPr>
                  <a:xfrm flipH="1">
                    <a:off x="6057" y="-1"/>
                    <a:ext cx="2193344" cy="2523662"/>
                  </a:xfrm>
                  <a:prstGeom prst="line">
                    <a:avLst/>
                  </a:prstGeom>
                  <a:noFill/>
                  <a:ln w="50800" cap="flat">
                    <a:solidFill>
                      <a:srgbClr val="0076BA"/>
                    </a:solidFill>
                    <a:prstDash val="sysDot"/>
                    <a:round/>
                  </a:ln>
                  <a:effectLst/>
                </p:spPr>
                <p:txBody>
                  <a:bodyPr wrap="square" lIns="32145" tIns="32145" rIns="32145" bIns="32145" numCol="1" anchor="t">
                    <a:noAutofit/>
                  </a:bodyPr>
                  <a:lstStyle/>
                  <a:p>
                    <a:pPr defTabSz="410751" hangingPunct="0"/>
                    <a:endParaRPr sz="1687" b="1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" name="Line">
                    <a:extLst>
                      <a:ext uri="{FF2B5EF4-FFF2-40B4-BE49-F238E27FC236}">
                        <a16:creationId xmlns:a16="http://schemas.microsoft.com/office/drawing/2014/main" id="{0969AF83-170B-8A38-12DC-776F7B84E03F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2535608"/>
                    <a:ext cx="2721810" cy="653683"/>
                  </a:xfrm>
                  <a:prstGeom prst="line">
                    <a:avLst/>
                  </a:prstGeom>
                  <a:noFill/>
                  <a:ln w="50800" cap="flat">
                    <a:solidFill>
                      <a:srgbClr val="0076BA"/>
                    </a:solidFill>
                    <a:prstDash val="sysDot"/>
                    <a:round/>
                  </a:ln>
                  <a:effectLst/>
                </p:spPr>
                <p:txBody>
                  <a:bodyPr wrap="square" lIns="32145" tIns="32145" rIns="32145" bIns="32145" numCol="1" anchor="t">
                    <a:noAutofit/>
                  </a:bodyPr>
                  <a:lstStyle/>
                  <a:p>
                    <a:pPr defTabSz="410751" hangingPunct="0"/>
                    <a:endParaRPr sz="1687" b="1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" name="Line">
                    <a:extLst>
                      <a:ext uri="{FF2B5EF4-FFF2-40B4-BE49-F238E27FC236}">
                        <a16:creationId xmlns:a16="http://schemas.microsoft.com/office/drawing/2014/main" id="{4BAFB0C9-8DF9-2EFA-C32E-38C5D83B276F}"/>
                      </a:ext>
                    </a:extLst>
                  </p:cNvPr>
                  <p:cNvSpPr/>
                  <p:nvPr/>
                </p:nvSpPr>
                <p:spPr>
                  <a:xfrm flipH="1">
                    <a:off x="12158" y="1890411"/>
                    <a:ext cx="1407558" cy="653796"/>
                  </a:xfrm>
                  <a:prstGeom prst="line">
                    <a:avLst/>
                  </a:prstGeom>
                  <a:noFill/>
                  <a:ln w="50800" cap="flat">
                    <a:solidFill>
                      <a:srgbClr val="0076BA"/>
                    </a:solidFill>
                    <a:prstDash val="sysDot"/>
                    <a:round/>
                  </a:ln>
                  <a:effectLst/>
                </p:spPr>
                <p:txBody>
                  <a:bodyPr wrap="square" lIns="32145" tIns="32145" rIns="32145" bIns="32145" numCol="1" anchor="t">
                    <a:noAutofit/>
                  </a:bodyPr>
                  <a:lstStyle/>
                  <a:p>
                    <a:pPr defTabSz="410751" hangingPunct="0"/>
                    <a:endParaRPr sz="1687" b="1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6" name="Group">
                  <a:extLst>
                    <a:ext uri="{FF2B5EF4-FFF2-40B4-BE49-F238E27FC236}">
                      <a16:creationId xmlns:a16="http://schemas.microsoft.com/office/drawing/2014/main" id="{ADED53EC-DC79-4D28-04A3-ADBA3EFA0143}"/>
                    </a:ext>
                  </a:extLst>
                </p:cNvPr>
                <p:cNvGrpSpPr/>
                <p:nvPr/>
              </p:nvGrpSpPr>
              <p:grpSpPr>
                <a:xfrm>
                  <a:off x="3575315" y="3912657"/>
                  <a:ext cx="654344" cy="291025"/>
                  <a:chOff x="162560" y="244245"/>
                  <a:chExt cx="930621" cy="413900"/>
                </a:xfrm>
              </p:grpSpPr>
              <p:sp>
                <p:nvSpPr>
                  <p:cNvPr id="140" name="yi">
                    <a:extLst>
                      <a:ext uri="{FF2B5EF4-FFF2-40B4-BE49-F238E27FC236}">
                        <a16:creationId xmlns:a16="http://schemas.microsoft.com/office/drawing/2014/main" id="{35F7642F-979B-6707-D6D0-3D9CBF77DFA3}"/>
                      </a:ext>
                    </a:extLst>
                  </p:cNvPr>
                  <p:cNvSpPr txBox="1"/>
                  <p:nvPr/>
                </p:nvSpPr>
                <p:spPr>
                  <a:xfrm>
                    <a:off x="824160" y="247868"/>
                    <a:ext cx="269021" cy="41027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/>
                  <a:p>
                    <a:pPr algn="ctr" defTabSz="642947" hangingPunct="0">
                      <a:defRPr sz="2000" b="0"/>
                    </a:pPr>
                    <a:r>
                      <a:rPr sz="1406" kern="0" dirty="0" err="1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y</a:t>
                    </a:r>
                    <a:r>
                      <a:rPr sz="1406" kern="0" baseline="-5998" dirty="0" err="1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i</a:t>
                    </a:r>
                    <a:endParaRPr sz="1406" kern="0" baseline="-5998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" name="yi-1">
                    <a:extLst>
                      <a:ext uri="{FF2B5EF4-FFF2-40B4-BE49-F238E27FC236}">
                        <a16:creationId xmlns:a16="http://schemas.microsoft.com/office/drawing/2014/main" id="{C0C9800D-58CB-A892-1D3E-23733E8C5FA3}"/>
                      </a:ext>
                    </a:extLst>
                  </p:cNvPr>
                  <p:cNvSpPr txBox="1"/>
                  <p:nvPr/>
                </p:nvSpPr>
                <p:spPr>
                  <a:xfrm>
                    <a:off x="162560" y="244245"/>
                    <a:ext cx="421768" cy="41027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/>
                  <a:p>
                    <a:pPr algn="ctr" defTabSz="642947" hangingPunct="0">
                      <a:defRPr sz="2000" b="0"/>
                    </a:pPr>
                    <a:r>
                      <a:rPr sz="1406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y</a:t>
                    </a:r>
                    <a:r>
                      <a:rPr sz="1406" kern="0" baseline="-5998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i-1</a:t>
                    </a:r>
                  </a:p>
                </p:txBody>
              </p:sp>
              <p:sp>
                <p:nvSpPr>
                  <p:cNvPr id="142" name="Circle">
                    <a:extLst>
                      <a:ext uri="{FF2B5EF4-FFF2-40B4-BE49-F238E27FC236}">
                        <a16:creationId xmlns:a16="http://schemas.microsoft.com/office/drawing/2014/main" id="{DAC54CCA-C889-F407-7D12-BFFF67118561}"/>
                      </a:ext>
                    </a:extLst>
                  </p:cNvPr>
                  <p:cNvSpPr/>
                  <p:nvPr/>
                </p:nvSpPr>
                <p:spPr>
                  <a:xfrm>
                    <a:off x="739549" y="458856"/>
                    <a:ext cx="40180" cy="42280"/>
                  </a:xfrm>
                  <a:prstGeom prst="ellips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algn="ctr" defTabSz="642947" hangingPunct="0">
                      <a:defRPr sz="2200">
                        <a:solidFill>
                          <a:srgbClr val="FFFFFF"/>
                        </a:solidFill>
                      </a:defRPr>
                    </a:pPr>
                    <a:endParaRPr sz="1547" b="1" kern="0">
                      <a:solidFill>
                        <a:srgbClr val="FFFFFF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7" name="Group">
                  <a:extLst>
                    <a:ext uri="{FF2B5EF4-FFF2-40B4-BE49-F238E27FC236}">
                      <a16:creationId xmlns:a16="http://schemas.microsoft.com/office/drawing/2014/main" id="{918D09D2-B5B9-3D45-D4C2-3A806D1C9B82}"/>
                    </a:ext>
                  </a:extLst>
                </p:cNvPr>
                <p:cNvGrpSpPr/>
                <p:nvPr/>
              </p:nvGrpSpPr>
              <p:grpSpPr>
                <a:xfrm>
                  <a:off x="4246725" y="3881225"/>
                  <a:ext cx="621012" cy="385878"/>
                  <a:chOff x="258150" y="197079"/>
                  <a:chExt cx="883214" cy="548801"/>
                </a:xfrm>
              </p:grpSpPr>
              <p:sp>
                <p:nvSpPr>
                  <p:cNvPr id="138" name="yi+1">
                    <a:extLst>
                      <a:ext uri="{FF2B5EF4-FFF2-40B4-BE49-F238E27FC236}">
                        <a16:creationId xmlns:a16="http://schemas.microsoft.com/office/drawing/2014/main" id="{3CC3EAF8-647A-C9C9-6767-1D88CBBB570F}"/>
                      </a:ext>
                    </a:extLst>
                  </p:cNvPr>
                  <p:cNvSpPr txBox="1"/>
                  <p:nvPr/>
                </p:nvSpPr>
                <p:spPr>
                  <a:xfrm>
                    <a:off x="287355" y="197079"/>
                    <a:ext cx="854009" cy="5488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35719" tIns="35719" rIns="35719" bIns="35719" numCol="1" anchor="ctr">
                    <a:spAutoFit/>
                  </a:bodyPr>
                  <a:lstStyle/>
                  <a:p>
                    <a:pPr algn="ctr" defTabSz="642947" hangingPunct="0">
                      <a:defRPr sz="2000" b="0"/>
                    </a:pPr>
                    <a:r>
                      <a:rPr sz="1406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y</a:t>
                    </a:r>
                    <a:r>
                      <a:rPr sz="1406" kern="0" baseline="-5998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i+1</a:t>
                    </a:r>
                  </a:p>
                </p:txBody>
              </p:sp>
              <p:sp>
                <p:nvSpPr>
                  <p:cNvPr id="139" name="Circle">
                    <a:extLst>
                      <a:ext uri="{FF2B5EF4-FFF2-40B4-BE49-F238E27FC236}">
                        <a16:creationId xmlns:a16="http://schemas.microsoft.com/office/drawing/2014/main" id="{B14A2E14-2D90-CB52-9C1B-1477C08AF579}"/>
                      </a:ext>
                    </a:extLst>
                  </p:cNvPr>
                  <p:cNvSpPr/>
                  <p:nvPr/>
                </p:nvSpPr>
                <p:spPr>
                  <a:xfrm>
                    <a:off x="258150" y="456395"/>
                    <a:ext cx="41975" cy="44169"/>
                  </a:xfrm>
                  <a:prstGeom prst="ellips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algn="ctr" defTabSz="642947" hangingPunct="0">
                      <a:defRPr sz="2200">
                        <a:solidFill>
                          <a:srgbClr val="FFFFFF"/>
                        </a:solidFill>
                      </a:defRPr>
                    </a:pPr>
                    <a:endParaRPr sz="1547" b="1" kern="0">
                      <a:solidFill>
                        <a:srgbClr val="FFFFFF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ACE690A9-4842-33AC-A866-B733DD2872A8}"/>
                </a:ext>
              </a:extLst>
            </p:cNvPr>
            <p:cNvGrpSpPr/>
            <p:nvPr/>
          </p:nvGrpSpPr>
          <p:grpSpPr>
            <a:xfrm>
              <a:off x="5489895" y="3526112"/>
              <a:ext cx="2654540" cy="2363024"/>
              <a:chOff x="5489895" y="3526112"/>
              <a:chExt cx="2654540" cy="2363024"/>
            </a:xfrm>
          </p:grpSpPr>
          <p:sp>
            <p:nvSpPr>
              <p:cNvPr id="108" name="Oval">
                <a:extLst>
                  <a:ext uri="{FF2B5EF4-FFF2-40B4-BE49-F238E27FC236}">
                    <a16:creationId xmlns:a16="http://schemas.microsoft.com/office/drawing/2014/main" id="{7F714E38-A816-698E-D81D-3FE361BBE6AD}"/>
                  </a:ext>
                </a:extLst>
              </p:cNvPr>
              <p:cNvSpPr/>
              <p:nvPr/>
            </p:nvSpPr>
            <p:spPr>
              <a:xfrm>
                <a:off x="6062514" y="4844448"/>
                <a:ext cx="83719" cy="86975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 defTabSz="642947" hangingPunct="0">
                  <a:defRPr sz="2200">
                    <a:solidFill>
                      <a:srgbClr val="FFFFFF"/>
                    </a:solidFill>
                  </a:defRPr>
                </a:pPr>
                <a:endParaRPr sz="1547" b="1"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Oval">
                <a:extLst>
                  <a:ext uri="{FF2B5EF4-FFF2-40B4-BE49-F238E27FC236}">
                    <a16:creationId xmlns:a16="http://schemas.microsoft.com/office/drawing/2014/main" id="{A92494AD-37BC-4986-2268-FEBB2E14C169}"/>
                  </a:ext>
                </a:extLst>
              </p:cNvPr>
              <p:cNvSpPr/>
              <p:nvPr/>
            </p:nvSpPr>
            <p:spPr>
              <a:xfrm>
                <a:off x="6062514" y="4667546"/>
                <a:ext cx="83719" cy="86976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 defTabSz="642947" hangingPunct="0">
                  <a:defRPr sz="2200">
                    <a:solidFill>
                      <a:srgbClr val="FFFFFF"/>
                    </a:solidFill>
                  </a:defRPr>
                </a:pPr>
                <a:endParaRPr sz="1547" b="1"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D4B66012-99B2-3F39-4F0E-7B4BE66CBCCE}"/>
                  </a:ext>
                </a:extLst>
              </p:cNvPr>
              <p:cNvGrpSpPr/>
              <p:nvPr/>
            </p:nvGrpSpPr>
            <p:grpSpPr>
              <a:xfrm>
                <a:off x="5489895" y="3526112"/>
                <a:ext cx="2654540" cy="2363024"/>
                <a:chOff x="5489895" y="3526112"/>
                <a:chExt cx="2654540" cy="2363024"/>
              </a:xfrm>
            </p:grpSpPr>
            <p:grpSp>
              <p:nvGrpSpPr>
                <p:cNvPr id="111" name="Group">
                  <a:extLst>
                    <a:ext uri="{FF2B5EF4-FFF2-40B4-BE49-F238E27FC236}">
                      <a16:creationId xmlns:a16="http://schemas.microsoft.com/office/drawing/2014/main" id="{30527085-3978-D436-1166-0ED43E7F54CC}"/>
                    </a:ext>
                  </a:extLst>
                </p:cNvPr>
                <p:cNvGrpSpPr/>
                <p:nvPr/>
              </p:nvGrpSpPr>
              <p:grpSpPr>
                <a:xfrm>
                  <a:off x="5489895" y="5165823"/>
                  <a:ext cx="893023" cy="723313"/>
                  <a:chOff x="-1" y="-1"/>
                  <a:chExt cx="1270075" cy="1028710"/>
                </a:xfrm>
              </p:grpSpPr>
              <p:sp>
                <p:nvSpPr>
                  <p:cNvPr id="114" name="Oval">
                    <a:extLst>
                      <a:ext uri="{FF2B5EF4-FFF2-40B4-BE49-F238E27FC236}">
                        <a16:creationId xmlns:a16="http://schemas.microsoft.com/office/drawing/2014/main" id="{1F3D3130-9768-A002-3034-9FB596BF609B}"/>
                      </a:ext>
                    </a:extLst>
                  </p:cNvPr>
                  <p:cNvSpPr/>
                  <p:nvPr/>
                </p:nvSpPr>
                <p:spPr>
                  <a:xfrm>
                    <a:off x="-1" y="-1"/>
                    <a:ext cx="1270075" cy="1028710"/>
                  </a:xfrm>
                  <a:prstGeom prst="ellipse">
                    <a:avLst/>
                  </a:prstGeom>
                  <a:noFill/>
                  <a:ln w="50800" cap="flat">
                    <a:solidFill>
                      <a:srgbClr val="5E5E5E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algn="ctr" defTabSz="642947" hangingPunct="0">
                      <a:defRPr sz="2200">
                        <a:solidFill>
                          <a:srgbClr val="FFFFFF"/>
                        </a:solidFill>
                      </a:defRPr>
                    </a:pPr>
                    <a:endParaRPr sz="1547" b="1" kern="0">
                      <a:solidFill>
                        <a:srgbClr val="FFFFFF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" name="cause zn:0i">
                    <a:extLst>
                      <a:ext uri="{FF2B5EF4-FFF2-40B4-BE49-F238E27FC236}">
                        <a16:creationId xmlns:a16="http://schemas.microsoft.com/office/drawing/2014/main" id="{4F278384-0E07-7B5B-F269-CDA4131453B5}"/>
                      </a:ext>
                    </a:extLst>
                  </p:cNvPr>
                  <p:cNvSpPr txBox="1"/>
                  <p:nvPr/>
                </p:nvSpPr>
                <p:spPr>
                  <a:xfrm>
                    <a:off x="204150" y="363018"/>
                    <a:ext cx="861774" cy="30267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/>
                  <a:p>
                    <a:pPr algn="ctr" defTabSz="642947" hangingPunct="0">
                      <a:defRPr sz="1300" b="0" i="1"/>
                    </a:pPr>
                    <a:r>
                      <a:rPr sz="914" i="1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cause z</a:t>
                    </a:r>
                    <a:r>
                      <a:rPr sz="914" i="1" kern="0" baseline="31999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n:0</a:t>
                    </a:r>
                    <a:r>
                      <a:rPr sz="914" i="1" kern="0" baseline="-5998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i</a:t>
                    </a:r>
                  </a:p>
                </p:txBody>
              </p:sp>
            </p:grpSp>
            <p:sp>
              <p:nvSpPr>
                <p:cNvPr id="112" name="Line">
                  <a:extLst>
                    <a:ext uri="{FF2B5EF4-FFF2-40B4-BE49-F238E27FC236}">
                      <a16:creationId xmlns:a16="http://schemas.microsoft.com/office/drawing/2014/main" id="{A95670B5-62DB-08BA-1DAA-340E8B625E98}"/>
                    </a:ext>
                  </a:extLst>
                </p:cNvPr>
                <p:cNvSpPr/>
                <p:nvPr/>
              </p:nvSpPr>
              <p:spPr>
                <a:xfrm flipV="1">
                  <a:off x="6371055" y="3526112"/>
                  <a:ext cx="1773380" cy="2001369"/>
                </a:xfrm>
                <a:prstGeom prst="line">
                  <a:avLst/>
                </a:prstGeom>
                <a:noFill/>
                <a:ln w="50800" cap="flat">
                  <a:solidFill>
                    <a:srgbClr val="5E5E5E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32145" tIns="32145" rIns="32145" bIns="32145" numCol="1" anchor="t">
                  <a:noAutofit/>
                </a:bodyPr>
                <a:lstStyle/>
                <a:p>
                  <a:pPr defTabSz="410751" hangingPunct="0"/>
                  <a:endParaRPr sz="1687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Line">
                  <a:extLst>
                    <a:ext uri="{FF2B5EF4-FFF2-40B4-BE49-F238E27FC236}">
                      <a16:creationId xmlns:a16="http://schemas.microsoft.com/office/drawing/2014/main" id="{C735FF34-E812-2059-309F-073789976285}"/>
                    </a:ext>
                  </a:extLst>
                </p:cNvPr>
                <p:cNvSpPr/>
                <p:nvPr/>
              </p:nvSpPr>
              <p:spPr>
                <a:xfrm flipV="1">
                  <a:off x="5875408" y="4473337"/>
                  <a:ext cx="2" cy="647343"/>
                </a:xfrm>
                <a:prstGeom prst="line">
                  <a:avLst/>
                </a:prstGeom>
                <a:noFill/>
                <a:ln w="50800" cap="flat">
                  <a:solidFill>
                    <a:srgbClr val="5E5E5E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32145" tIns="32145" rIns="32145" bIns="32145" numCol="1" anchor="t">
                  <a:noAutofit/>
                </a:bodyPr>
                <a:lstStyle/>
                <a:p>
                  <a:pPr defTabSz="410751" hangingPunct="0"/>
                  <a:endParaRPr sz="1687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74" name="Group 41">
            <a:extLst>
              <a:ext uri="{FF2B5EF4-FFF2-40B4-BE49-F238E27FC236}">
                <a16:creationId xmlns:a16="http://schemas.microsoft.com/office/drawing/2014/main" id="{ED12A49E-530E-AA8E-0C5C-413756E95F87}"/>
              </a:ext>
            </a:extLst>
          </p:cNvPr>
          <p:cNvGrpSpPr/>
          <p:nvPr/>
        </p:nvGrpSpPr>
        <p:grpSpPr>
          <a:xfrm>
            <a:off x="3182821" y="1067842"/>
            <a:ext cx="4705161" cy="2722728"/>
            <a:chOff x="-1" y="78472"/>
            <a:chExt cx="4005400" cy="2551196"/>
          </a:xfrm>
        </p:grpSpPr>
        <p:grpSp>
          <p:nvGrpSpPr>
            <p:cNvPr id="175" name="Group">
              <a:extLst>
                <a:ext uri="{FF2B5EF4-FFF2-40B4-BE49-F238E27FC236}">
                  <a16:creationId xmlns:a16="http://schemas.microsoft.com/office/drawing/2014/main" id="{ECC45FC1-AFE1-2178-3CE3-6E7604D7795A}"/>
                </a:ext>
              </a:extLst>
            </p:cNvPr>
            <p:cNvGrpSpPr/>
            <p:nvPr/>
          </p:nvGrpSpPr>
          <p:grpSpPr>
            <a:xfrm>
              <a:off x="-1" y="222163"/>
              <a:ext cx="4005400" cy="2407505"/>
              <a:chOff x="0" y="0"/>
              <a:chExt cx="4005398" cy="2407504"/>
            </a:xfrm>
          </p:grpSpPr>
          <p:pic>
            <p:nvPicPr>
              <p:cNvPr id="177" name="image.jpeg" descr="image.jpeg">
                <a:extLst>
                  <a:ext uri="{FF2B5EF4-FFF2-40B4-BE49-F238E27FC236}">
                    <a16:creationId xmlns:a16="http://schemas.microsoft.com/office/drawing/2014/main" id="{F7C10FDD-48FB-B175-966A-20BB14742F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223575"/>
                <a:ext cx="1233089" cy="202182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8" name="Time">
                <a:extLst>
                  <a:ext uri="{FF2B5EF4-FFF2-40B4-BE49-F238E27FC236}">
                    <a16:creationId xmlns:a16="http://schemas.microsoft.com/office/drawing/2014/main" id="{AA193B7B-A922-97F3-4FCE-8FD58053CDE0}"/>
                  </a:ext>
                </a:extLst>
              </p:cNvPr>
              <p:cNvSpPr txBox="1"/>
              <p:nvPr/>
            </p:nvSpPr>
            <p:spPr>
              <a:xfrm>
                <a:off x="2504534" y="2143854"/>
                <a:ext cx="155236" cy="2257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ctr" defTabSz="914400">
                  <a:defRPr sz="800" b="0"/>
                </a:lvl1pPr>
              </a:lstStyle>
              <a:p>
                <a:endParaRPr dirty="0"/>
              </a:p>
            </p:txBody>
          </p:sp>
          <p:pic>
            <p:nvPicPr>
              <p:cNvPr id="179" name="image.png" descr="image.png">
                <a:extLst>
                  <a:ext uri="{FF2B5EF4-FFF2-40B4-BE49-F238E27FC236}">
                    <a16:creationId xmlns:a16="http://schemas.microsoft.com/office/drawing/2014/main" id="{387BD59E-7ECD-C606-5035-4618495380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9673" y="0"/>
                <a:ext cx="2609799" cy="23894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0" name="Line">
                <a:extLst>
                  <a:ext uri="{FF2B5EF4-FFF2-40B4-BE49-F238E27FC236}">
                    <a16:creationId xmlns:a16="http://schemas.microsoft.com/office/drawing/2014/main" id="{6A4AD382-6A9C-0848-CD3F-D95FD04F293B}"/>
                  </a:ext>
                </a:extLst>
              </p:cNvPr>
              <p:cNvSpPr/>
              <p:nvPr/>
            </p:nvSpPr>
            <p:spPr>
              <a:xfrm flipV="1">
                <a:off x="860828" y="383612"/>
                <a:ext cx="466928" cy="39151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Line">
                <a:extLst>
                  <a:ext uri="{FF2B5EF4-FFF2-40B4-BE49-F238E27FC236}">
                    <a16:creationId xmlns:a16="http://schemas.microsoft.com/office/drawing/2014/main" id="{177B4196-3ADC-ADF6-6A81-2063354079A8}"/>
                  </a:ext>
                </a:extLst>
              </p:cNvPr>
              <p:cNvSpPr/>
              <p:nvPr/>
            </p:nvSpPr>
            <p:spPr>
              <a:xfrm>
                <a:off x="852705" y="1661564"/>
                <a:ext cx="483052" cy="42094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182" name="Group">
                <a:extLst>
                  <a:ext uri="{FF2B5EF4-FFF2-40B4-BE49-F238E27FC236}">
                    <a16:creationId xmlns:a16="http://schemas.microsoft.com/office/drawing/2014/main" id="{FB32AD32-EB93-5ED5-C4DC-38B740C85746}"/>
                  </a:ext>
                </a:extLst>
              </p:cNvPr>
              <p:cNvGrpSpPr/>
              <p:nvPr/>
            </p:nvGrpSpPr>
            <p:grpSpPr>
              <a:xfrm>
                <a:off x="3517123" y="272359"/>
                <a:ext cx="488275" cy="1924256"/>
                <a:chOff x="0" y="-1"/>
                <a:chExt cx="488273" cy="1924255"/>
              </a:xfrm>
            </p:grpSpPr>
            <p:sp>
              <p:nvSpPr>
                <p:cNvPr id="189" name="xn:0i">
                  <a:extLst>
                    <a:ext uri="{FF2B5EF4-FFF2-40B4-BE49-F238E27FC236}">
                      <a16:creationId xmlns:a16="http://schemas.microsoft.com/office/drawing/2014/main" id="{0E443859-22B7-10FB-98E4-F57EC1531A8B}"/>
                    </a:ext>
                  </a:extLst>
                </p:cNvPr>
                <p:cNvSpPr txBox="1"/>
                <p:nvPr/>
              </p:nvSpPr>
              <p:spPr>
                <a:xfrm>
                  <a:off x="0" y="871719"/>
                  <a:ext cx="408969" cy="30264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/>
                <a:p>
                  <a:pPr algn="ctr" defTabSz="914446">
                    <a:defRPr sz="1300" b="0"/>
                  </a:pPr>
                  <a:r>
                    <a:rPr lang="en-GB" dirty="0" err="1"/>
                    <a:t>y</a:t>
                  </a:r>
                  <a:r>
                    <a:rPr lang="en-GB" baseline="31999" dirty="0" err="1"/>
                    <a:t>n</a:t>
                  </a:r>
                  <a:r>
                    <a:rPr lang="en-GB" baseline="31999" dirty="0"/>
                    <a:t>:</a:t>
                  </a:r>
                  <a:r>
                    <a:rPr baseline="31999" dirty="0"/>
                    <a:t>0</a:t>
                  </a:r>
                  <a:r>
                    <a:rPr baseline="-5998" dirty="0"/>
                    <a:t>i</a:t>
                  </a:r>
                </a:p>
              </p:txBody>
            </p:sp>
            <p:sp>
              <p:nvSpPr>
                <p:cNvPr id="190" name="xn:0i+1">
                  <a:extLst>
                    <a:ext uri="{FF2B5EF4-FFF2-40B4-BE49-F238E27FC236}">
                      <a16:creationId xmlns:a16="http://schemas.microsoft.com/office/drawing/2014/main" id="{7142EF62-4D0D-B246-6C32-354846148177}"/>
                    </a:ext>
                  </a:extLst>
                </p:cNvPr>
                <p:cNvSpPr txBox="1"/>
                <p:nvPr/>
              </p:nvSpPr>
              <p:spPr>
                <a:xfrm>
                  <a:off x="14880" y="1269666"/>
                  <a:ext cx="459875" cy="30264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/>
                <a:p>
                  <a:pPr algn="ctr" defTabSz="914446">
                    <a:defRPr sz="1300" b="0"/>
                  </a:pPr>
                  <a:r>
                    <a:rPr lang="en-GB" dirty="0"/>
                    <a:t>y</a:t>
                  </a:r>
                  <a:r>
                    <a:rPr baseline="31999" dirty="0"/>
                    <a:t>n:0</a:t>
                  </a:r>
                  <a:r>
                    <a:rPr baseline="-5998" dirty="0"/>
                    <a:t>i+1</a:t>
                  </a:r>
                </a:p>
              </p:txBody>
            </p:sp>
            <p:sp>
              <p:nvSpPr>
                <p:cNvPr id="191" name="xn:0i-1">
                  <a:extLst>
                    <a:ext uri="{FF2B5EF4-FFF2-40B4-BE49-F238E27FC236}">
                      <a16:creationId xmlns:a16="http://schemas.microsoft.com/office/drawing/2014/main" id="{7887B143-A84A-D8B9-662F-D0FD4904524B}"/>
                    </a:ext>
                  </a:extLst>
                </p:cNvPr>
                <p:cNvSpPr txBox="1"/>
                <p:nvPr/>
              </p:nvSpPr>
              <p:spPr>
                <a:xfrm>
                  <a:off x="21346" y="462583"/>
                  <a:ext cx="466927" cy="30264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/>
                <a:p>
                  <a:pPr algn="ctr" defTabSz="914446">
                    <a:defRPr sz="1300" b="0"/>
                  </a:pPr>
                  <a:r>
                    <a:rPr lang="en-GB" dirty="0"/>
                    <a:t>y</a:t>
                  </a:r>
                  <a:r>
                    <a:rPr lang="en-GB" baseline="31999" dirty="0"/>
                    <a:t>n:0</a:t>
                  </a:r>
                  <a:r>
                    <a:rPr baseline="-5998" dirty="0"/>
                    <a:t>i-1</a:t>
                  </a:r>
                </a:p>
              </p:txBody>
            </p:sp>
            <p:grpSp>
              <p:nvGrpSpPr>
                <p:cNvPr id="192" name="Group">
                  <a:extLst>
                    <a:ext uri="{FF2B5EF4-FFF2-40B4-BE49-F238E27FC236}">
                      <a16:creationId xmlns:a16="http://schemas.microsoft.com/office/drawing/2014/main" id="{12ECFE28-8F8E-7717-29A5-12385D001638}"/>
                    </a:ext>
                  </a:extLst>
                </p:cNvPr>
                <p:cNvGrpSpPr/>
                <p:nvPr/>
              </p:nvGrpSpPr>
              <p:grpSpPr>
                <a:xfrm>
                  <a:off x="100004" y="-1"/>
                  <a:ext cx="52367" cy="463297"/>
                  <a:chOff x="0" y="0"/>
                  <a:chExt cx="52366" cy="463295"/>
                </a:xfrm>
              </p:grpSpPr>
              <p:sp>
                <p:nvSpPr>
                  <p:cNvPr id="197" name="Circle">
                    <a:extLst>
                      <a:ext uri="{FF2B5EF4-FFF2-40B4-BE49-F238E27FC236}">
                        <a16:creationId xmlns:a16="http://schemas.microsoft.com/office/drawing/2014/main" id="{4C54D7FB-C7A3-8A7C-6977-DE0A04A4E63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2367" cy="6522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914446">
                      <a:defRPr sz="2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8" name="Circle">
                    <a:extLst>
                      <a:ext uri="{FF2B5EF4-FFF2-40B4-BE49-F238E27FC236}">
                        <a16:creationId xmlns:a16="http://schemas.microsoft.com/office/drawing/2014/main" id="{C4B7AF06-0D70-46D0-F7DD-CED6F53B9A49}"/>
                      </a:ext>
                    </a:extLst>
                  </p:cNvPr>
                  <p:cNvSpPr/>
                  <p:nvPr/>
                </p:nvSpPr>
                <p:spPr>
                  <a:xfrm>
                    <a:off x="0" y="398075"/>
                    <a:ext cx="52367" cy="6522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914446">
                      <a:defRPr sz="2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9" name="Circle">
                    <a:extLst>
                      <a:ext uri="{FF2B5EF4-FFF2-40B4-BE49-F238E27FC236}">
                        <a16:creationId xmlns:a16="http://schemas.microsoft.com/office/drawing/2014/main" id="{C3E7E06D-EBD9-65E9-8D4E-0F93C79D4A80}"/>
                      </a:ext>
                    </a:extLst>
                  </p:cNvPr>
                  <p:cNvSpPr/>
                  <p:nvPr/>
                </p:nvSpPr>
                <p:spPr>
                  <a:xfrm>
                    <a:off x="0" y="126811"/>
                    <a:ext cx="52367" cy="6522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914446">
                      <a:defRPr sz="2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0" name="Circle">
                    <a:extLst>
                      <a:ext uri="{FF2B5EF4-FFF2-40B4-BE49-F238E27FC236}">
                        <a16:creationId xmlns:a16="http://schemas.microsoft.com/office/drawing/2014/main" id="{F961008C-BC2A-4DF8-86BB-992E63D86699}"/>
                      </a:ext>
                    </a:extLst>
                  </p:cNvPr>
                  <p:cNvSpPr/>
                  <p:nvPr/>
                </p:nvSpPr>
                <p:spPr>
                  <a:xfrm>
                    <a:off x="0" y="265421"/>
                    <a:ext cx="52367" cy="6522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914446">
                      <a:defRPr sz="2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193" name="Group">
                  <a:extLst>
                    <a:ext uri="{FF2B5EF4-FFF2-40B4-BE49-F238E27FC236}">
                      <a16:creationId xmlns:a16="http://schemas.microsoft.com/office/drawing/2014/main" id="{7D75C582-D6CD-0F80-4FC3-3CDC7B5FB3FB}"/>
                    </a:ext>
                  </a:extLst>
                </p:cNvPr>
                <p:cNvGrpSpPr/>
                <p:nvPr/>
              </p:nvGrpSpPr>
              <p:grpSpPr>
                <a:xfrm>
                  <a:off x="100004" y="1582788"/>
                  <a:ext cx="52367" cy="341466"/>
                  <a:chOff x="0" y="0"/>
                  <a:chExt cx="52366" cy="341465"/>
                </a:xfrm>
              </p:grpSpPr>
              <p:sp>
                <p:nvSpPr>
                  <p:cNvPr id="194" name="Oval">
                    <a:extLst>
                      <a:ext uri="{FF2B5EF4-FFF2-40B4-BE49-F238E27FC236}">
                        <a16:creationId xmlns:a16="http://schemas.microsoft.com/office/drawing/2014/main" id="{C8A0B5FC-7FA9-702E-F2D0-46346C3FA677}"/>
                      </a:ext>
                    </a:extLst>
                  </p:cNvPr>
                  <p:cNvSpPr/>
                  <p:nvPr/>
                </p:nvSpPr>
                <p:spPr>
                  <a:xfrm>
                    <a:off x="0" y="275279"/>
                    <a:ext cx="52367" cy="6618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914446">
                      <a:defRPr sz="2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5" name="Oval">
                    <a:extLst>
                      <a:ext uri="{FF2B5EF4-FFF2-40B4-BE49-F238E27FC236}">
                        <a16:creationId xmlns:a16="http://schemas.microsoft.com/office/drawing/2014/main" id="{D3C849F3-E0B7-FEC5-3010-EA49B9AA081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2367" cy="6618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914446">
                      <a:defRPr sz="2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6" name="Oval">
                    <a:extLst>
                      <a:ext uri="{FF2B5EF4-FFF2-40B4-BE49-F238E27FC236}">
                        <a16:creationId xmlns:a16="http://schemas.microsoft.com/office/drawing/2014/main" id="{FA229068-2E41-B7D8-38DD-9B78C185ADBC}"/>
                      </a:ext>
                    </a:extLst>
                  </p:cNvPr>
                  <p:cNvSpPr/>
                  <p:nvPr/>
                </p:nvSpPr>
                <p:spPr>
                  <a:xfrm>
                    <a:off x="0" y="140661"/>
                    <a:ext cx="52367" cy="6618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914446">
                      <a:defRPr sz="2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sp>
            <p:nvSpPr>
              <p:cNvPr id="183" name="Time">
                <a:extLst>
                  <a:ext uri="{FF2B5EF4-FFF2-40B4-BE49-F238E27FC236}">
                    <a16:creationId xmlns:a16="http://schemas.microsoft.com/office/drawing/2014/main" id="{287947AA-6BD8-0BF4-E242-75655A3C2D19}"/>
                  </a:ext>
                </a:extLst>
              </p:cNvPr>
              <p:cNvSpPr txBox="1"/>
              <p:nvPr/>
            </p:nvSpPr>
            <p:spPr>
              <a:xfrm>
                <a:off x="2224548" y="2181801"/>
                <a:ext cx="436119" cy="2257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ctr" defTabSz="914400">
                  <a:defRPr sz="800" b="0"/>
                </a:lvl1pPr>
              </a:lstStyle>
              <a:p>
                <a:r>
                  <a:rPr dirty="0"/>
                  <a:t>Time</a:t>
                </a:r>
              </a:p>
            </p:txBody>
          </p:sp>
          <p:sp>
            <p:nvSpPr>
              <p:cNvPr id="184" name="Line">
                <a:extLst>
                  <a:ext uri="{FF2B5EF4-FFF2-40B4-BE49-F238E27FC236}">
                    <a16:creationId xmlns:a16="http://schemas.microsoft.com/office/drawing/2014/main" id="{7161D5D3-746F-8D33-1D32-033F49336D11}"/>
                  </a:ext>
                </a:extLst>
              </p:cNvPr>
              <p:cNvSpPr/>
              <p:nvPr/>
            </p:nvSpPr>
            <p:spPr>
              <a:xfrm flipV="1">
                <a:off x="2426439" y="1730645"/>
                <a:ext cx="1" cy="39693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lgDash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Line">
                <a:extLst>
                  <a:ext uri="{FF2B5EF4-FFF2-40B4-BE49-F238E27FC236}">
                    <a16:creationId xmlns:a16="http://schemas.microsoft.com/office/drawing/2014/main" id="{F3B68FA8-3FA5-44B4-D58D-448DEDAF59C0}"/>
                  </a:ext>
                </a:extLst>
              </p:cNvPr>
              <p:cNvSpPr/>
              <p:nvPr/>
            </p:nvSpPr>
            <p:spPr>
              <a:xfrm flipV="1">
                <a:off x="3313433" y="1730645"/>
                <a:ext cx="1" cy="39693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lgDash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X-class flares">
                <a:extLst>
                  <a:ext uri="{FF2B5EF4-FFF2-40B4-BE49-F238E27FC236}">
                    <a16:creationId xmlns:a16="http://schemas.microsoft.com/office/drawing/2014/main" id="{846844BF-19D5-2A1C-1D21-9CFB4CEB89FD}"/>
                  </a:ext>
                </a:extLst>
              </p:cNvPr>
              <p:cNvSpPr txBox="1"/>
              <p:nvPr/>
            </p:nvSpPr>
            <p:spPr>
              <a:xfrm>
                <a:off x="1570058" y="1739316"/>
                <a:ext cx="654489" cy="379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ctr" defTabSz="914400">
                  <a:defRPr sz="900" b="0"/>
                </a:lvl1pPr>
              </a:lstStyle>
              <a:p>
                <a:r>
                  <a:rPr dirty="0"/>
                  <a:t>X-class flares</a:t>
                </a:r>
              </a:p>
            </p:txBody>
          </p:sp>
          <p:sp>
            <p:nvSpPr>
              <p:cNvPr id="187" name="Line">
                <a:extLst>
                  <a:ext uri="{FF2B5EF4-FFF2-40B4-BE49-F238E27FC236}">
                    <a16:creationId xmlns:a16="http://schemas.microsoft.com/office/drawing/2014/main" id="{7E207842-4A95-D6F5-86FF-CFE5887BF024}"/>
                  </a:ext>
                </a:extLst>
              </p:cNvPr>
              <p:cNvSpPr/>
              <p:nvPr/>
            </p:nvSpPr>
            <p:spPr>
              <a:xfrm>
                <a:off x="2215260" y="1960175"/>
                <a:ext cx="215370" cy="7198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dash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Line">
                <a:extLst>
                  <a:ext uri="{FF2B5EF4-FFF2-40B4-BE49-F238E27FC236}">
                    <a16:creationId xmlns:a16="http://schemas.microsoft.com/office/drawing/2014/main" id="{354CFE6C-9956-7F06-228D-01E0C8705584}"/>
                  </a:ext>
                </a:extLst>
              </p:cNvPr>
              <p:cNvSpPr/>
              <p:nvPr/>
            </p:nvSpPr>
            <p:spPr>
              <a:xfrm flipV="1">
                <a:off x="2214584" y="1842722"/>
                <a:ext cx="1067726" cy="10015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dash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6" name="TextBox 39">
              <a:extLst>
                <a:ext uri="{FF2B5EF4-FFF2-40B4-BE49-F238E27FC236}">
                  <a16:creationId xmlns:a16="http://schemas.microsoft.com/office/drawing/2014/main" id="{50282013-482F-ABFF-AF34-3BC869E6DE7B}"/>
                </a:ext>
              </a:extLst>
            </p:cNvPr>
            <p:cNvSpPr txBox="1"/>
            <p:nvPr/>
          </p:nvSpPr>
          <p:spPr>
            <a:xfrm>
              <a:off x="1063052" y="78472"/>
              <a:ext cx="2011044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29">
                <a:defRPr b="0" i="1"/>
              </a:lvl1pPr>
            </a:lstStyle>
            <a:p>
              <a:r>
                <a:rPr lang="en-GB" b="1" dirty="0"/>
                <a:t>Solar Outbursts </a:t>
              </a: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F6923BCE-3A7F-2262-3133-55D1F3BCD377}"/>
              </a:ext>
            </a:extLst>
          </p:cNvPr>
          <p:cNvGrpSpPr/>
          <p:nvPr/>
        </p:nvGrpSpPr>
        <p:grpSpPr>
          <a:xfrm>
            <a:off x="543612" y="4804060"/>
            <a:ext cx="8446500" cy="1006432"/>
            <a:chOff x="103701" y="4749658"/>
            <a:chExt cx="8446500" cy="1006432"/>
          </a:xfrm>
        </p:grpSpPr>
        <p:pic>
          <p:nvPicPr>
            <p:cNvPr id="29" name="image.png" descr="image.png">
              <a:extLst>
                <a:ext uri="{FF2B5EF4-FFF2-40B4-BE49-F238E27FC236}">
                  <a16:creationId xmlns:a16="http://schemas.microsoft.com/office/drawing/2014/main" id="{B33231C7-4956-E44D-C27F-097809682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05062" y="4749658"/>
              <a:ext cx="5745139" cy="68089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CD433DD0-7352-7691-0403-2139BCE72E46}"/>
                </a:ext>
              </a:extLst>
            </p:cNvPr>
            <p:cNvSpPr txBox="1"/>
            <p:nvPr/>
          </p:nvSpPr>
          <p:spPr>
            <a:xfrm>
              <a:off x="103701" y="4832760"/>
              <a:ext cx="2527439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GB" sz="1800" kern="0" dirty="0">
                  <a:latin typeface="Helvetica Neue Medium"/>
                </a:rPr>
                <a:t>Information Theoretic Entropic Measures</a:t>
              </a:r>
            </a:p>
            <a:p>
              <a:endParaRPr lang="en-GB" dirty="0"/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DE3AE10-80C0-816A-95A3-89F59EA49636}"/>
              </a:ext>
            </a:extLst>
          </p:cNvPr>
          <p:cNvGrpSpPr/>
          <p:nvPr/>
        </p:nvGrpSpPr>
        <p:grpSpPr>
          <a:xfrm>
            <a:off x="49915" y="2126357"/>
            <a:ext cx="3316740" cy="1964488"/>
            <a:chOff x="8893155" y="2176698"/>
            <a:chExt cx="3316740" cy="1964488"/>
          </a:xfrm>
        </p:grpSpPr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E58F051A-89FC-2B06-B336-6FC3DF8FC6A7}"/>
                </a:ext>
              </a:extLst>
            </p:cNvPr>
            <p:cNvSpPr txBox="1"/>
            <p:nvPr/>
          </p:nvSpPr>
          <p:spPr>
            <a:xfrm>
              <a:off x="8893155" y="2509970"/>
              <a:ext cx="3316740" cy="1631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GB" sz="1600" kern="0" dirty="0">
                  <a:solidFill>
                    <a:sysClr val="windowText" lastClr="000000"/>
                  </a:solidFill>
                  <a:latin typeface="+mj-lt"/>
                </a:rPr>
                <a:t> </a:t>
              </a:r>
              <a:r>
                <a:rPr lang="en-GB" sz="1600" kern="0" dirty="0">
                  <a:solidFill>
                    <a:sysClr val="windowText" lastClr="000000"/>
                  </a:solidFill>
                </a:rPr>
                <a:t>Non-linearity, non-</a:t>
              </a:r>
              <a:r>
                <a:rPr lang="en-GB" sz="1600" kern="0" dirty="0" err="1">
                  <a:solidFill>
                    <a:sysClr val="windowText" lastClr="000000"/>
                  </a:solidFill>
                </a:rPr>
                <a:t>Gaussianity</a:t>
              </a:r>
              <a:endParaRPr lang="en-GB" sz="160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GB" sz="1600" kern="0" dirty="0">
                  <a:solidFill>
                    <a:sysClr val="windowText" lastClr="000000"/>
                  </a:solidFill>
                  <a:latin typeface="+mj-lt"/>
                </a:rPr>
                <a:t> </a:t>
              </a:r>
              <a:r>
                <a:rPr lang="en-GB" sz="1600" kern="0" dirty="0">
                  <a:solidFill>
                    <a:sysClr val="windowText" lastClr="000000"/>
                  </a:solidFill>
                </a:rPr>
                <a:t>No consensus on classes</a:t>
              </a:r>
              <a:endParaRPr lang="en-GB" sz="1600" kern="0" dirty="0">
                <a:solidFill>
                  <a:sysClr val="windowText" lastClr="000000"/>
                </a:solidFill>
                <a:latin typeface="+mj-lt"/>
              </a:endParaRPr>
            </a:p>
            <a:p>
              <a:pPr defTabSz="91440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600" kern="0" dirty="0">
                  <a:solidFill>
                    <a:sysClr val="windowText" lastClr="000000"/>
                  </a:solidFill>
                  <a:latin typeface="+mj-lt"/>
                </a:rPr>
                <a:t> Black box ML/DL</a:t>
              </a:r>
            </a:p>
            <a:p>
              <a:pPr defTabSz="91440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600" kern="0" dirty="0">
                  <a:solidFill>
                    <a:sysClr val="windowText" lastClr="000000"/>
                  </a:solidFill>
                  <a:latin typeface="+mj-lt"/>
                </a:rPr>
                <a:t> Ceiling in forecast performance</a:t>
              </a:r>
            </a:p>
            <a:p>
              <a:pPr defTabSz="91440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endParaRPr lang="en-GB" sz="16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65888FCF-5D61-DA00-3D4C-F89D2E7EF10F}"/>
                </a:ext>
              </a:extLst>
            </p:cNvPr>
            <p:cNvSpPr txBox="1"/>
            <p:nvPr/>
          </p:nvSpPr>
          <p:spPr>
            <a:xfrm>
              <a:off x="9628429" y="2176698"/>
              <a:ext cx="17973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dirty="0"/>
                <a:t>Limitations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169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61503"/>
    </mc:Choice>
    <mc:Fallback>
      <p:transition spd="slow" advTm="61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FFDF51-B2AE-8204-4DFE-BF8DBF215CD2}"/>
              </a:ext>
            </a:extLst>
          </p:cNvPr>
          <p:cNvSpPr txBox="1"/>
          <p:nvPr/>
        </p:nvSpPr>
        <p:spPr>
          <a:xfrm>
            <a:off x="6056987" y="114758"/>
            <a:ext cx="5391293" cy="3600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defTabSz="914400" fontAlgn="auto">
              <a:spcBef>
                <a:spcPts val="1800"/>
              </a:spcBef>
              <a:spcAft>
                <a:spcPts val="0"/>
              </a:spcAft>
              <a:buClrTx/>
              <a:buNone/>
              <a:defRPr/>
            </a:pPr>
            <a:r>
              <a:rPr lang="en-GB" sz="2400" b="1" dirty="0">
                <a:latin typeface="+mj-lt"/>
              </a:rPr>
              <a:t>Conclusions: </a:t>
            </a:r>
            <a:br>
              <a:rPr lang="en-GB" sz="2400" b="1" dirty="0">
                <a:latin typeface="+mj-lt"/>
              </a:rPr>
            </a:br>
            <a:r>
              <a:rPr lang="en-GB" sz="1800" kern="0" dirty="0">
                <a:solidFill>
                  <a:sysClr val="windowText" lastClr="000000"/>
                </a:solidFill>
                <a:latin typeface="+mj-lt"/>
              </a:rPr>
              <a:t>Hierarchical information graphs provide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ysClr val="windowText" lastClr="000000"/>
                </a:solidFill>
              </a:rPr>
              <a:t> Standalone inference or </a:t>
            </a:r>
            <a:r>
              <a:rPr lang="en-GB" i="1" kern="0" dirty="0">
                <a:solidFill>
                  <a:srgbClr val="0070C0"/>
                </a:solidFill>
              </a:rPr>
              <a:t>diagnostics</a:t>
            </a:r>
            <a:r>
              <a:rPr lang="en-GB" kern="0" dirty="0">
                <a:solidFill>
                  <a:sysClr val="windowText" lastClr="000000"/>
                </a:solidFill>
              </a:rPr>
              <a:t> for ML/DL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defTabSz="91440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Causal information including 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106DB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synergistic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106DB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influence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due to multiple variables </a:t>
            </a:r>
          </a:p>
          <a:p>
            <a:pPr defTabSz="91440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New comprehensive, 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106DB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explainable “feature-set importance”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vital for both physics and space weather forecasting with ML</a:t>
            </a:r>
          </a:p>
          <a:p>
            <a:pPr defTabSz="91440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106DB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</a:t>
            </a:r>
            <a:r>
              <a:rPr lang="en-GB" sz="1800" i="1" kern="0" dirty="0" err="1">
                <a:solidFill>
                  <a:srgbClr val="106DB6"/>
                </a:solidFill>
                <a:latin typeface="+mj-lt"/>
              </a:rPr>
              <a:t>ccurate</a:t>
            </a:r>
            <a:r>
              <a:rPr lang="en-GB" sz="1800" i="1" kern="0" dirty="0">
                <a:solidFill>
                  <a:srgbClr val="106DB6"/>
                </a:solidFill>
                <a:latin typeface="+mj-lt"/>
              </a:rPr>
              <a:t> time-</a:t>
            </a:r>
            <a:r>
              <a:rPr lang="en-GB" sz="1800" i="1" kern="0" dirty="0">
                <a:solidFill>
                  <a:srgbClr val="106DB6"/>
                </a:solidFill>
                <a:latin typeface="+mj-lt"/>
                <a:cs typeface="+mn-cs"/>
              </a:rPr>
              <a:t>l</a:t>
            </a:r>
            <a:r>
              <a:rPr kumimoji="0" lang="en-GB" sz="1800" b="0" i="1" u="none" strike="noStrike" kern="0" cap="none" spc="0" normalizeH="0" baseline="0" noProof="0" dirty="0" err="1">
                <a:ln>
                  <a:noFill/>
                </a:ln>
                <a:solidFill>
                  <a:srgbClr val="106DB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ags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106DB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 non-linearity </a:t>
            </a:r>
            <a:endParaRPr lang="en-GB" sz="1800" b="1" kern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4" name="Picture 203">
            <a:extLst>
              <a:ext uri="{FF2B5EF4-FFF2-40B4-BE49-F238E27FC236}">
                <a16:creationId xmlns:a16="http://schemas.microsoft.com/office/drawing/2014/main" id="{B58B2F6A-A575-5E6C-8580-D1A24F695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20" y="-83791"/>
            <a:ext cx="484408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AFA6A0-84A6-45C4-9559-F84CF1123534}"/>
              </a:ext>
            </a:extLst>
          </p:cNvPr>
          <p:cNvSpPr txBox="1"/>
          <p:nvPr/>
        </p:nvSpPr>
        <p:spPr>
          <a:xfrm>
            <a:off x="5946150" y="4187994"/>
            <a:ext cx="5391293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defTabSz="914400" fontAlgn="auto">
              <a:spcBef>
                <a:spcPts val="1800"/>
              </a:spcBef>
              <a:spcAft>
                <a:spcPts val="0"/>
              </a:spcAft>
              <a:buClrTx/>
              <a:buNone/>
              <a:defRPr/>
            </a:pPr>
            <a:r>
              <a:rPr lang="en-GB" sz="2400" b="1" dirty="0">
                <a:solidFill>
                  <a:schemeClr val="tx2"/>
                </a:solidFill>
                <a:latin typeface="+mj-lt"/>
              </a:rPr>
              <a:t>Poster Id : 63 (T1c)</a:t>
            </a:r>
          </a:p>
          <a:p>
            <a:pPr>
              <a:spcBef>
                <a:spcPts val="1800"/>
              </a:spcBef>
              <a:defRPr/>
            </a:pPr>
            <a:r>
              <a:rPr lang="en-GB" b="1" dirty="0"/>
              <a:t>Session A (Wednesday 12:00 - 15:00)</a:t>
            </a:r>
          </a:p>
          <a:p>
            <a:pPr>
              <a:spcBef>
                <a:spcPts val="1800"/>
              </a:spcBef>
              <a:defRPr/>
            </a:pPr>
            <a:r>
              <a:rPr lang="en-GB" b="1" dirty="0">
                <a:latin typeface="Calibri"/>
                <a:ea typeface="Calibri"/>
                <a:cs typeface="Calibri"/>
                <a:sym typeface="Calibri"/>
                <a:hlinkClick r:id="rId3"/>
              </a:rPr>
              <a:t>n.chakraborty@reading.ac.uk</a:t>
            </a:r>
            <a:endParaRPr lang="en-GB" sz="1800" b="1" kern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6" descr="Picture 6">
            <a:extLst>
              <a:ext uri="{FF2B5EF4-FFF2-40B4-BE49-F238E27FC236}">
                <a16:creationId xmlns:a16="http://schemas.microsoft.com/office/drawing/2014/main" id="{AB09EB20-FBA0-278F-D525-6FC074654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112" y="6374186"/>
            <a:ext cx="1293320" cy="4463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726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13220"/>
    </mc:Choice>
    <mc:Fallback>
      <p:transition spd="slow" advTm="1322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8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Widescreen</PresentationFormat>
  <Paragraphs>59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Helvetica Light</vt:lpstr>
      <vt:lpstr>Helvetica Neue</vt:lpstr>
      <vt:lpstr>Helvetica Neue Light</vt:lpstr>
      <vt:lpstr>Helvetica Neue Medium</vt:lpstr>
      <vt:lpstr>Helvetica Neue Thin</vt:lpstr>
      <vt:lpstr>Office Theme</vt:lpstr>
      <vt:lpstr>White</vt:lpstr>
      <vt:lpstr>Cause-mic Universe : Causal Approaches Probing Solar and Astrophysical Variability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Nachiketa Chakraborty</dc:creator>
  <cp:lastModifiedBy>Nachiketa Chakraborty</cp:lastModifiedBy>
  <cp:revision>47</cp:revision>
  <dcterms:created xsi:type="dcterms:W3CDTF">2025-06-16T08:29:02Z</dcterms:created>
  <dcterms:modified xsi:type="dcterms:W3CDTF">2025-06-17T08:05:04Z</dcterms:modified>
</cp:coreProperties>
</file>