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5"/>
  </p:notesMasterIdLst>
  <p:handoutMasterIdLst>
    <p:handoutMasterId r:id="rId46"/>
  </p:handoutMasterIdLst>
  <p:sldIdLst>
    <p:sldId id="256" r:id="rId3"/>
    <p:sldId id="281" r:id="rId4"/>
    <p:sldId id="260" r:id="rId5"/>
    <p:sldId id="257" r:id="rId6"/>
    <p:sldId id="258" r:id="rId7"/>
    <p:sldId id="262" r:id="rId8"/>
    <p:sldId id="278" r:id="rId9"/>
    <p:sldId id="264" r:id="rId10"/>
    <p:sldId id="263" r:id="rId11"/>
    <p:sldId id="280" r:id="rId12"/>
    <p:sldId id="265" r:id="rId13"/>
    <p:sldId id="279" r:id="rId14"/>
    <p:sldId id="266" r:id="rId15"/>
    <p:sldId id="267" r:id="rId16"/>
    <p:sldId id="269" r:id="rId17"/>
    <p:sldId id="270" r:id="rId18"/>
    <p:sldId id="268" r:id="rId19"/>
    <p:sldId id="271" r:id="rId20"/>
    <p:sldId id="272" r:id="rId21"/>
    <p:sldId id="273" r:id="rId22"/>
    <p:sldId id="275" r:id="rId23"/>
    <p:sldId id="284" r:id="rId24"/>
    <p:sldId id="517" r:id="rId25"/>
    <p:sldId id="286" r:id="rId26"/>
    <p:sldId id="287" r:id="rId27"/>
    <p:sldId id="288" r:id="rId28"/>
    <p:sldId id="289" r:id="rId29"/>
    <p:sldId id="290" r:id="rId30"/>
    <p:sldId id="511" r:id="rId31"/>
    <p:sldId id="518" r:id="rId32"/>
    <p:sldId id="512" r:id="rId33"/>
    <p:sldId id="514" r:id="rId34"/>
    <p:sldId id="516" r:id="rId35"/>
    <p:sldId id="519" r:id="rId36"/>
    <p:sldId id="520" r:id="rId37"/>
    <p:sldId id="277" r:id="rId38"/>
    <p:sldId id="510" r:id="rId39"/>
    <p:sldId id="513" r:id="rId40"/>
    <p:sldId id="274" r:id="rId41"/>
    <p:sldId id="282" r:id="rId42"/>
    <p:sldId id="276" r:id="rId43"/>
    <p:sldId id="285" r:id="rId4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8" autoAdjust="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096" y="168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10/1/24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3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418639" y="5940101"/>
            <a:ext cx="2799620" cy="634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</a:t>
            </a:r>
            <a:r>
              <a:rPr lang="en-US" dirty="0" err="1"/>
              <a:t>Inst</a:t>
            </a:r>
            <a:r>
              <a:rPr lang="en-US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110" y="5953374"/>
            <a:ext cx="1427351" cy="58654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750863" y="200562"/>
            <a:ext cx="3831537" cy="231951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Presenter Name | Presentation Title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9149975" y="6499786"/>
            <a:ext cx="1468093" cy="2204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You </a:t>
            </a:r>
            <a:r>
              <a:rPr lang="en-US" sz="1100" dirty="0" err="1"/>
              <a:t>Inst</a:t>
            </a:r>
            <a:r>
              <a:rPr lang="en-US" sz="1100" dirty="0"/>
              <a:t>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6A3AFF-646B-5740-ADD0-C375F9F83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978" y="6431056"/>
            <a:ext cx="871051" cy="3579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tiff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45587743-FB70-4C23-0F28-9B53879A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0" y="872422"/>
            <a:ext cx="10972800" cy="775733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Deep Underground Neutrino Experiment</a:t>
            </a: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C96BB8A8-274D-E8B1-9130-860AD5A41EBC}"/>
              </a:ext>
            </a:extLst>
          </p:cNvPr>
          <p:cNvSpPr txBox="1">
            <a:spLocks/>
          </p:cNvSpPr>
          <p:nvPr/>
        </p:nvSpPr>
        <p:spPr>
          <a:xfrm>
            <a:off x="1124607" y="2364961"/>
            <a:ext cx="7504386" cy="775733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3600" b="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Francesco Di Capua</a:t>
            </a:r>
          </a:p>
          <a:p>
            <a:r>
              <a:rPr lang="it-IT" sz="3600" b="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Gr1-NA meeting </a:t>
            </a:r>
          </a:p>
          <a:p>
            <a:r>
              <a:rPr lang="it-IT" sz="3600" b="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03/10/2024</a:t>
            </a:r>
          </a:p>
        </p:txBody>
      </p:sp>
      <p:pic>
        <p:nvPicPr>
          <p:cNvPr id="13" name="Immagine 5">
            <a:extLst>
              <a:ext uri="{FF2B5EF4-FFF2-40B4-BE49-F238E27FC236}">
                <a16:creationId xmlns:a16="http://schemas.microsoft.com/office/drawing/2014/main" id="{AFA5D74C-4CDD-D63D-095A-9C83FEA9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0" y="5906433"/>
            <a:ext cx="261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D880D20-4337-E19D-C795-9B5794C4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13" y="5906433"/>
            <a:ext cx="1555487" cy="6970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58563-A751-A5A8-84CB-B07FCAED07CC}"/>
              </a:ext>
            </a:extLst>
          </p:cNvPr>
          <p:cNvSpPr txBox="1"/>
          <p:nvPr/>
        </p:nvSpPr>
        <p:spPr>
          <a:xfrm>
            <a:off x="5994400" y="5845755"/>
            <a:ext cx="3364089" cy="83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26" name="Picture 2" descr="DUNE collaboration grows to 32 countries, prepares for operations of  prototype detectors">
            <a:extLst>
              <a:ext uri="{FF2B5EF4-FFF2-40B4-BE49-F238E27FC236}">
                <a16:creationId xmlns:a16="http://schemas.microsoft.com/office/drawing/2014/main" id="{ADC83D91-FC76-A729-1D55-26DB852F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81" y="1918644"/>
            <a:ext cx="4539322" cy="30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E05A65-AA24-7603-0F6A-F10234F13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98A8EB4D-4BCC-E6EE-04F5-E0E3E351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A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lot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of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interactions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A41B71-BAC5-4740-8AF0-7FC438BCA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94" y="766682"/>
            <a:ext cx="3391605" cy="33576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8DE086-D78F-01B5-30B6-5530D973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595" y="820170"/>
            <a:ext cx="3391606" cy="33576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egnaposto testo 2">
                <a:extLst>
                  <a:ext uri="{FF2B5EF4-FFF2-40B4-BE49-F238E27FC236}">
                    <a16:creationId xmlns:a16="http://schemas.microsoft.com/office/drawing/2014/main" id="{C569D800-D558-D72E-B027-A2F06EB370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509" y="4348557"/>
                <a:ext cx="11018297" cy="1721069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it-IT" sz="2400" b="1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disappearence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it-IT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it-IT" sz="2400" b="0" i="1" baseline="30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sz="2400" b="0" i="1" baseline="-2500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e>
                    </m:d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it-IT" sz="2400" b="1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appearance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: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octant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23 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 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mass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endParaRPr lang="it-IT" sz="24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In the first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year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DUNE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will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collect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150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oscillated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it-IT" sz="2400" b="1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events (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assuming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beam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rump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up to 1.2 MW, 2 Far Detectors,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Normal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Order and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 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=0)</a:t>
                </a:r>
              </a:p>
            </p:txBody>
          </p:sp>
        </mc:Choice>
        <mc:Fallback>
          <p:sp>
            <p:nvSpPr>
              <p:cNvPr id="11" name="Segnaposto testo 2">
                <a:extLst>
                  <a:ext uri="{FF2B5EF4-FFF2-40B4-BE49-F238E27FC236}">
                    <a16:creationId xmlns:a16="http://schemas.microsoft.com/office/drawing/2014/main" id="{C569D800-D558-D72E-B027-A2F06EB37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09" y="4348557"/>
                <a:ext cx="11018297" cy="1721069"/>
              </a:xfrm>
              <a:prstGeom prst="rect">
                <a:avLst/>
              </a:prstGeom>
              <a:blipFill>
                <a:blip r:embed="rId4"/>
                <a:stretch>
                  <a:fillRect l="-690" t="-2920" b="-65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F097E7-0009-F099-80C5-69817CDC48DF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D8ED13B-9292-D45F-226F-F12BF305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A49E3074-6F95-4775-EA61-9C6D196F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08CF7564-211E-CACB-8F8C-C492CE853E0D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42C7F06-44E7-CDF2-5C84-50689D535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302AA1BF-8194-11EB-CF3F-7C1D35810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0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A7349-1BBD-0A9F-CA4D-0CB003545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8F6D68A-63B6-CC36-C924-053C5BDB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LAr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TPC: working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principle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92CBF5-783A-B2C0-CFD9-E599D524F6E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DEFAEA-FBF8-CFCE-F446-FCBF04C4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Immagine 5">
            <a:extLst>
              <a:ext uri="{FF2B5EF4-FFF2-40B4-BE49-F238E27FC236}">
                <a16:creationId xmlns:a16="http://schemas.microsoft.com/office/drawing/2014/main" id="{DFF11DF0-D556-DC41-C6D6-514ED736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96F9D67-AA67-0584-D00F-B318ECB67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426" y="738281"/>
            <a:ext cx="6324162" cy="53283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DBC0A8-EAFB-6BBF-F98E-DA465EAE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55" y="1559425"/>
            <a:ext cx="1310838" cy="41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E2219F-2328-01B6-6A32-9AE858FEBA50}"/>
              </a:ext>
            </a:extLst>
          </p:cNvPr>
          <p:cNvSpPr txBox="1"/>
          <p:nvPr/>
        </p:nvSpPr>
        <p:spPr>
          <a:xfrm>
            <a:off x="21586" y="820170"/>
            <a:ext cx="459768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Detection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principle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first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conceived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by C. 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Rubbia (1977)</a:t>
            </a:r>
            <a:endParaRPr lang="it-IT" sz="2400" b="0" i="0" u="none" strike="noStrike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Charged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from neutrino interaction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in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LAr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produces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free </a:t>
            </a:r>
            <a:r>
              <a:rPr lang="it-IT" sz="2400" b="1" i="0" u="none" strike="noStrike" dirty="0" err="1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ionization</a:t>
            </a:r>
            <a:r>
              <a:rPr lang="it-IT" sz="2400" b="1" i="0" u="none" strike="noStrike" dirty="0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1" i="0" u="none" strike="noStrike" dirty="0" err="1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electrons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and </a:t>
            </a:r>
            <a:r>
              <a:rPr lang="it-IT" sz="2400" b="1" i="0" u="none" strike="noStrike" dirty="0" err="1">
                <a:solidFill>
                  <a:srgbClr val="9900FF"/>
                </a:solidFill>
                <a:effectLst/>
                <a:latin typeface="Garamond" panose="02020404030301010803" pitchFamily="18" charset="0"/>
              </a:rPr>
              <a:t>scintillation</a:t>
            </a:r>
            <a:r>
              <a:rPr lang="it-IT" sz="2400" b="1" i="0" u="none" strike="noStrike" dirty="0">
                <a:solidFill>
                  <a:srgbClr val="9900FF"/>
                </a:solidFill>
                <a:effectLst/>
                <a:latin typeface="Garamond" panose="02020404030301010803" pitchFamily="18" charset="0"/>
              </a:rPr>
              <a:t> light </a:t>
            </a: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(128 nm)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Light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quickly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system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Electrons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slowly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drift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to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anode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instrumented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with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readout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wires</a:t>
            </a:r>
            <a:r>
              <a:rPr lang="it-IT" sz="2400" b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/strip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Each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wire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/strip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provide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 2D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, t)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view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of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ionization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event. Multiple 2D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views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results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a 3D image of the event</a:t>
            </a:r>
            <a:endParaRPr lang="it-IT" sz="2400" b="0" dirty="0">
              <a:effectLst/>
              <a:latin typeface="Garamond" panose="02020404030301010803" pitchFamily="18" charset="0"/>
            </a:endParaRPr>
          </a:p>
          <a:p>
            <a:br>
              <a:rPr lang="it-IT" sz="2400" dirty="0">
                <a:latin typeface="Garamond" panose="02020404030301010803" pitchFamily="18" charset="0"/>
              </a:rPr>
            </a:br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4EA5D970-ACB3-5AA3-A420-A2F55E2382FC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6259D01-4F72-9200-8851-EBBA92132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02BDC78-9282-586A-13EA-B026EC657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4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2C4A6EA7-3AC7-6E56-B7AA-D3AE7F5D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3" y="1115445"/>
            <a:ext cx="5247182" cy="25432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1E3E81-FB0B-A694-3AED-23C2A101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509" y="926373"/>
            <a:ext cx="5488514" cy="28191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A15EA-EA6E-7A5A-E2D9-B0904177987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0329" y="5405734"/>
            <a:ext cx="10977028" cy="1212086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Garamond" panose="02020404030301010803" pitchFamily="18" charset="0"/>
              </a:rPr>
              <a:t>Good capability of </a:t>
            </a:r>
            <a:r>
              <a:rPr lang="it-IT" sz="2400" dirty="0" err="1">
                <a:latin typeface="Garamond" panose="02020404030301010803" pitchFamily="18" charset="0"/>
              </a:rPr>
              <a:t>pion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reconstruction</a:t>
            </a:r>
            <a:r>
              <a:rPr lang="it-IT" sz="2400" dirty="0">
                <a:latin typeface="Garamond" panose="02020404030301010803" pitchFamily="18" charset="0"/>
              </a:rPr>
              <a:t> (in </a:t>
            </a:r>
            <a:r>
              <a:rPr lang="it-IT" sz="2400" dirty="0" err="1">
                <a:latin typeface="Garamond" panose="02020404030301010803" pitchFamily="18" charset="0"/>
              </a:rPr>
              <a:t>final</a:t>
            </a:r>
            <a:r>
              <a:rPr lang="it-IT" sz="2400" dirty="0">
                <a:latin typeface="Garamond" panose="02020404030301010803" pitchFamily="18" charset="0"/>
              </a:rPr>
              <a:t> state for 60% of DUNE interactions)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Excellent</a:t>
            </a:r>
            <a:r>
              <a:rPr lang="it-IT" sz="2400" dirty="0">
                <a:latin typeface="Garamond" panose="02020404030301010803" pitchFamily="18" charset="0"/>
              </a:rPr>
              <a:t> electron/</a:t>
            </a:r>
            <a:r>
              <a:rPr lang="it-IT" sz="2400" dirty="0" err="1">
                <a:latin typeface="Garamond" panose="02020404030301010803" pitchFamily="18" charset="0"/>
              </a:rPr>
              <a:t>muon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separation</a:t>
            </a:r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A7349-1BBD-0A9F-CA4D-0CB003545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98F6D68A-63B6-CC36-C924-053C5BDB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LAr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TPC: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particle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imaging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kTon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scale,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flavor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identification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&amp; 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energy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reconstruction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2E1C78-CD27-C57C-7F1D-A573BA5D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05" r="31509" b="27328"/>
          <a:stretch/>
        </p:blipFill>
        <p:spPr>
          <a:xfrm>
            <a:off x="2138057" y="3627563"/>
            <a:ext cx="3852503" cy="16421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D8FE73-0667-3190-FFC7-4474D5E71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0" t="24720" r="23856" b="14681"/>
          <a:stretch/>
        </p:blipFill>
        <p:spPr>
          <a:xfrm>
            <a:off x="6937844" y="3627564"/>
            <a:ext cx="2561873" cy="16581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852840-9B8C-B8EE-A776-D6C6462D21FA}"/>
              </a:ext>
            </a:extLst>
          </p:cNvPr>
          <p:cNvSpPr txBox="1"/>
          <p:nvPr/>
        </p:nvSpPr>
        <p:spPr>
          <a:xfrm>
            <a:off x="0" y="1856056"/>
            <a:ext cx="195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ProtoDUNE</a:t>
            </a:r>
            <a:r>
              <a:rPr lang="it-IT" b="1" dirty="0"/>
              <a:t> 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07E18D-BF4E-A080-23DE-B66CB2E62FB4}"/>
              </a:ext>
            </a:extLst>
          </p:cNvPr>
          <p:cNvSpPr txBox="1"/>
          <p:nvPr/>
        </p:nvSpPr>
        <p:spPr>
          <a:xfrm>
            <a:off x="117480" y="3842371"/>
            <a:ext cx="195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Simulated</a:t>
            </a:r>
            <a:r>
              <a:rPr lang="it-IT" b="1" dirty="0"/>
              <a:t> neutrino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EC6CA-F3F3-A5BB-757A-084467087D24}"/>
                  </a:ext>
                </a:extLst>
              </p:cNvPr>
              <p:cNvSpPr txBox="1"/>
              <p:nvPr/>
            </p:nvSpPr>
            <p:spPr>
              <a:xfrm>
                <a:off x="4386757" y="3767598"/>
                <a:ext cx="1306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3 GeV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interaction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F0EC6CA-F3F3-A5BB-757A-084467087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757" y="3767598"/>
                <a:ext cx="1306844" cy="646331"/>
              </a:xfrm>
              <a:prstGeom prst="rect">
                <a:avLst/>
              </a:prstGeom>
              <a:blipFill>
                <a:blip r:embed="rId6"/>
                <a:stretch>
                  <a:fillRect l="-3846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35B6233-F464-6E47-5501-EA0ABCE8035B}"/>
                  </a:ext>
                </a:extLst>
              </p:cNvPr>
              <p:cNvSpPr txBox="1"/>
              <p:nvPr/>
            </p:nvSpPr>
            <p:spPr>
              <a:xfrm>
                <a:off x="6940285" y="3656171"/>
                <a:ext cx="1306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2.5 GeV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b="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interaction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35B6233-F464-6E47-5501-EA0ABCE80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85" y="3656171"/>
                <a:ext cx="1306844" cy="646331"/>
              </a:xfrm>
              <a:prstGeom prst="rect">
                <a:avLst/>
              </a:prstGeom>
              <a:blipFill>
                <a:blip r:embed="rId7"/>
                <a:stretch>
                  <a:fillRect l="-3846" t="-5882" b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92CBF5-783A-B2C0-CFD9-E599D524F6E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7DEFAEA-FBF8-CFCE-F446-FCBF04C4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Immagine 5">
            <a:extLst>
              <a:ext uri="{FF2B5EF4-FFF2-40B4-BE49-F238E27FC236}">
                <a16:creationId xmlns:a16="http://schemas.microsoft.com/office/drawing/2014/main" id="{DFF11DF0-D556-DC41-C6D6-514ED736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2C86AFFF-6F3E-A0F7-81E0-23C470BE33C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6B16B56A-D76D-5E7F-554D-303D25266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D06C7B5-8702-6AD3-CD64-B4EE3FB3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76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15DB4E-1174-E726-1737-213A9A7B049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4964" y="4402590"/>
            <a:ext cx="11891427" cy="2041869"/>
          </a:xfrm>
        </p:spPr>
        <p:txBody>
          <a:bodyPr>
            <a:normAutofit fontScale="85000" lnSpcReduction="20000"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Garamond" panose="02020404030301010803" pitchFamily="18" charset="0"/>
              </a:rPr>
              <a:t>FD1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module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use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Horizontal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technology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four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3.5 m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regions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(3.5 m x 12 m x 58 m),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readout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348,000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wires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150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Anode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Assembly (APA).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Similar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ICARUS,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MicrobooNE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, SBND.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X-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Arapuca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module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based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light trap),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about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300,000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FD2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module</a:t>
            </a:r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will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use Vertical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technology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two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volumes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13.5 m x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6.5 m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drift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x 60 m), 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charge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readout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strips (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perforated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PCB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).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field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cage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walls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and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@300 kV; decoupling from HV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achieved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optical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fibers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for power and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signal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transmission.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Larger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active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volume,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cheaper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than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FD1 and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similar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performances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9B5C3A-9539-F302-0FEE-64FD02172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DCB1523F-F84F-8AF0-9178-81A4281C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149754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Far 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etector: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two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different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readout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technologies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003F17-23D8-09F1-4B23-3D6ABA6E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7" y="1427458"/>
            <a:ext cx="3496355" cy="28239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C83EB85-9079-3902-14BC-AECFE78E0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18" y="842104"/>
            <a:ext cx="5918430" cy="31157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7BF0FF-56A8-F1A9-52F4-63511D385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145" y="2785305"/>
            <a:ext cx="2787275" cy="1140249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FE3C519-80F5-7077-6394-F89B451555FC}"/>
              </a:ext>
            </a:extLst>
          </p:cNvPr>
          <p:cNvCxnSpPr>
            <a:cxnSpLocks/>
          </p:cNvCxnSpPr>
          <p:nvPr/>
        </p:nvCxnSpPr>
        <p:spPr>
          <a:xfrm flipH="1" flipV="1">
            <a:off x="9294145" y="1374041"/>
            <a:ext cx="1079565" cy="1410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E6DD0A-05F6-F6AA-E8A4-F80614B8C632}"/>
              </a:ext>
            </a:extLst>
          </p:cNvPr>
          <p:cNvSpPr txBox="1"/>
          <p:nvPr/>
        </p:nvSpPr>
        <p:spPr>
          <a:xfrm>
            <a:off x="9294145" y="3925554"/>
            <a:ext cx="312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Charge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Readout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latin typeface="Garamond" panose="02020404030301010803" pitchFamily="18" charset="0"/>
              </a:rPr>
              <a:t>Planes</a:t>
            </a:r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 (CRP)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7EE1216-47B8-1AC9-19A4-E21D536A46DB}"/>
              </a:ext>
            </a:extLst>
          </p:cNvPr>
          <p:cNvCxnSpPr>
            <a:cxnSpLocks/>
          </p:cNvCxnSpPr>
          <p:nvPr/>
        </p:nvCxnSpPr>
        <p:spPr>
          <a:xfrm>
            <a:off x="605400" y="1554700"/>
            <a:ext cx="265999" cy="258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449F44-83ED-C7FA-48CB-EF9FF52A1FF4}"/>
              </a:ext>
            </a:extLst>
          </p:cNvPr>
          <p:cNvSpPr txBox="1"/>
          <p:nvPr/>
        </p:nvSpPr>
        <p:spPr>
          <a:xfrm>
            <a:off x="1862249" y="1004709"/>
            <a:ext cx="84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Garamond" panose="02020404030301010803" pitchFamily="18" charset="0"/>
              </a:rPr>
              <a:t>FD1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223C612-3239-CAC8-6B05-8C0F192666CE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D056782-C11C-5293-E2B2-21D8EB59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Immagine 5">
            <a:extLst>
              <a:ext uri="{FF2B5EF4-FFF2-40B4-BE49-F238E27FC236}">
                <a16:creationId xmlns:a16="http://schemas.microsoft.com/office/drawing/2014/main" id="{29489CCD-2AD7-DA53-C75F-189ED77B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C23C6-2C4D-BFE8-DCE7-6A21ED427810}"/>
              </a:ext>
            </a:extLst>
          </p:cNvPr>
          <p:cNvSpPr txBox="1"/>
          <p:nvPr/>
        </p:nvSpPr>
        <p:spPr>
          <a:xfrm>
            <a:off x="262474" y="1199928"/>
            <a:ext cx="84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Garamond" panose="02020404030301010803" pitchFamily="18" charset="0"/>
              </a:rPr>
              <a:t>APA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1607DB0-166E-DC7F-74BD-09AC59BB5EC9}"/>
              </a:ext>
            </a:extLst>
          </p:cNvPr>
          <p:cNvSpPr txBox="1"/>
          <p:nvPr/>
        </p:nvSpPr>
        <p:spPr>
          <a:xfrm>
            <a:off x="5765867" y="1126113"/>
            <a:ext cx="84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FD2</a:t>
            </a:r>
          </a:p>
        </p:txBody>
      </p:sp>
      <p:sp>
        <p:nvSpPr>
          <p:cNvPr id="16" name="Segnaposto numero diapositiva 4">
            <a:extLst>
              <a:ext uri="{FF2B5EF4-FFF2-40B4-BE49-F238E27FC236}">
                <a16:creationId xmlns:a16="http://schemas.microsoft.com/office/drawing/2014/main" id="{02CB89B9-3009-24A8-94CD-3899F07C8515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DE285C4-3EAB-7804-8C6D-BA51E2150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9A9AEF9-12D6-B04D-093A-5CC87BD61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7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CE196FE-B07A-1771-4EBF-34BF6B20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"/>
          <a:stretch/>
        </p:blipFill>
        <p:spPr>
          <a:xfrm>
            <a:off x="6293583" y="2199042"/>
            <a:ext cx="4844661" cy="4032559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FF2A1D83-897C-D808-11B7-89D16F07132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7371644" y="695194"/>
            <a:ext cx="3849511" cy="1518996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8B3371-6C7D-9752-FF49-32925B52E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31AF835-6842-BE76-B0AA-4424ABCB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Near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Detector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Complex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36052F-BDF7-662D-3BC9-F7FB4CFF1F6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245F181-D472-5CEB-99CE-815BB11B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" name="Immagine 5">
            <a:extLst>
              <a:ext uri="{FF2B5EF4-FFF2-40B4-BE49-F238E27FC236}">
                <a16:creationId xmlns:a16="http://schemas.microsoft.com/office/drawing/2014/main" id="{D149C99D-EB35-0A5B-CA92-283C0F94B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9427A2F2-F917-9DDB-88A3-6D7E6677DC81}"/>
              </a:ext>
            </a:extLst>
          </p:cNvPr>
          <p:cNvSpPr txBox="1">
            <a:spLocks/>
          </p:cNvSpPr>
          <p:nvPr/>
        </p:nvSpPr>
        <p:spPr>
          <a:xfrm>
            <a:off x="322764" y="571813"/>
            <a:ext cx="5886125" cy="5977736"/>
          </a:xfrm>
          <a:prstGeom prst="rect">
            <a:avLst/>
          </a:prstGeom>
        </p:spPr>
        <p:txBody>
          <a:bodyPr lIns="0" rIns="0">
            <a:normAutofit fontScale="92500"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 err="1">
                <a:latin typeface="Garamond" panose="02020404030301010803" pitchFamily="18" charset="0"/>
              </a:rPr>
              <a:t>Main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purpose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it-IT" sz="1800" b="1" dirty="0" err="1">
                <a:latin typeface="Garamond" panose="02020404030301010803" pitchFamily="18" charset="0"/>
              </a:rPr>
              <a:t>measure</a:t>
            </a:r>
            <a:r>
              <a:rPr lang="it-IT" sz="1800" b="1" dirty="0">
                <a:latin typeface="Garamond" panose="02020404030301010803" pitchFamily="18" charset="0"/>
              </a:rPr>
              <a:t> the rate and </a:t>
            </a:r>
            <a:r>
              <a:rPr lang="it-IT" sz="1800" b="1" dirty="0" err="1">
                <a:latin typeface="Garamond" panose="02020404030301010803" pitchFamily="18" charset="0"/>
              </a:rPr>
              <a:t>spectrum</a:t>
            </a:r>
            <a:r>
              <a:rPr lang="it-IT" sz="1800" b="1" dirty="0">
                <a:latin typeface="Garamond" panose="02020404030301010803" pitchFamily="18" charset="0"/>
              </a:rPr>
              <a:t> of v’</a:t>
            </a:r>
            <a:r>
              <a:rPr lang="it-IT" sz="1800" b="1" dirty="0" err="1">
                <a:latin typeface="Garamond" panose="02020404030301010803" pitchFamily="18" charset="0"/>
              </a:rPr>
              <a:t>s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before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oscillations</a:t>
            </a:r>
            <a:endParaRPr lang="it-IT" sz="1800" b="1" dirty="0">
              <a:latin typeface="Garamond" panose="02020404030301010803" pitchFamily="18" charset="0"/>
            </a:endParaRPr>
          </a:p>
          <a:p>
            <a:pPr lvl="1"/>
            <a:r>
              <a:rPr lang="it-IT" sz="1800" b="1" dirty="0" err="1">
                <a:latin typeface="Garamond" panose="02020404030301010803" pitchFamily="18" charset="0"/>
              </a:rPr>
              <a:t>constraint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systematic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uncertainties</a:t>
            </a:r>
            <a:r>
              <a:rPr lang="it-IT" sz="1800" b="1" dirty="0">
                <a:latin typeface="Garamond" panose="02020404030301010803" pitchFamily="18" charset="0"/>
              </a:rPr>
              <a:t> (</a:t>
            </a:r>
            <a:r>
              <a:rPr lang="it-IT" sz="1800" b="1" dirty="0" err="1">
                <a:latin typeface="Garamond" panose="02020404030301010803" pitchFamily="18" charset="0"/>
              </a:rPr>
              <a:t>flux</a:t>
            </a:r>
            <a:r>
              <a:rPr lang="it-IT" sz="1800" b="1" dirty="0">
                <a:latin typeface="Garamond" panose="02020404030301010803" pitchFamily="18" charset="0"/>
              </a:rPr>
              <a:t>, cross-</a:t>
            </a:r>
            <a:r>
              <a:rPr lang="it-IT" sz="1800" b="1" dirty="0" err="1">
                <a:latin typeface="Garamond" panose="02020404030301010803" pitchFamily="18" charset="0"/>
              </a:rPr>
              <a:t>sections</a:t>
            </a:r>
            <a:r>
              <a:rPr lang="it-IT" sz="1800" b="1" dirty="0">
                <a:latin typeface="Garamond" panose="02020404030301010803" pitchFamily="18" charset="0"/>
              </a:rPr>
              <a:t>, detector </a:t>
            </a:r>
            <a:r>
              <a:rPr lang="it-IT" sz="1800" b="1" dirty="0" err="1">
                <a:latin typeface="Garamond" panose="02020404030301010803" pitchFamily="18" charset="0"/>
              </a:rPr>
              <a:t>response</a:t>
            </a:r>
            <a:r>
              <a:rPr lang="it-IT" sz="1800" b="1" dirty="0">
                <a:latin typeface="Garamond" panose="02020404030301010803" pitchFamily="18" charset="0"/>
              </a:rPr>
              <a:t>) for </a:t>
            </a:r>
            <a:r>
              <a:rPr lang="it-IT" sz="1800" b="1" dirty="0" err="1">
                <a:latin typeface="Garamond" panose="02020404030301010803" pitchFamily="18" charset="0"/>
              </a:rPr>
              <a:t>oscillation</a:t>
            </a:r>
            <a:r>
              <a:rPr lang="it-IT" sz="1800" b="1" dirty="0">
                <a:latin typeface="Garamond" panose="02020404030301010803" pitchFamily="18" charset="0"/>
              </a:rPr>
              <a:t> </a:t>
            </a:r>
            <a:r>
              <a:rPr lang="it-IT" sz="1800" b="1" dirty="0" err="1">
                <a:latin typeface="Garamond" panose="02020404030301010803" pitchFamily="18" charset="0"/>
              </a:rPr>
              <a:t>measurement</a:t>
            </a:r>
            <a:endParaRPr lang="it-IT" sz="1800" b="1" dirty="0">
              <a:latin typeface="Garamond" panose="02020404030301010803" pitchFamily="18" charset="0"/>
            </a:endParaRPr>
          </a:p>
          <a:p>
            <a:r>
              <a:rPr lang="it-IT" sz="2000" dirty="0">
                <a:latin typeface="Garamond" panose="02020404030301010803" pitchFamily="18" charset="0"/>
              </a:rPr>
              <a:t>ND </a:t>
            </a:r>
            <a:r>
              <a:rPr lang="it-IT" sz="2000" dirty="0" err="1">
                <a:latin typeface="Garamond" panose="02020404030301010803" pitchFamily="18" charset="0"/>
              </a:rPr>
              <a:t>is</a:t>
            </a:r>
            <a:r>
              <a:rPr lang="it-IT" sz="2000" dirty="0">
                <a:latin typeface="Garamond" panose="02020404030301010803" pitchFamily="18" charset="0"/>
              </a:rPr>
              <a:t> a (</a:t>
            </a:r>
            <a:r>
              <a:rPr lang="it-IT" sz="2000" dirty="0" err="1">
                <a:latin typeface="Garamond" panose="02020404030301010803" pitchFamily="18" charset="0"/>
              </a:rPr>
              <a:t>movable</a:t>
            </a:r>
            <a:r>
              <a:rPr lang="it-IT" sz="2000" dirty="0">
                <a:latin typeface="Garamond" panose="02020404030301010803" pitchFamily="18" charset="0"/>
              </a:rPr>
              <a:t>) </a:t>
            </a:r>
            <a:r>
              <a:rPr lang="it-IT" sz="2000" dirty="0" err="1">
                <a:latin typeface="Garamond" panose="02020404030301010803" pitchFamily="18" charset="0"/>
              </a:rPr>
              <a:t>LArTPC</a:t>
            </a:r>
            <a:r>
              <a:rPr lang="it-IT" sz="2000" dirty="0">
                <a:latin typeface="Garamond" panose="02020404030301010803" pitchFamily="18" charset="0"/>
              </a:rPr>
              <a:t> (ND-</a:t>
            </a:r>
            <a:r>
              <a:rPr lang="it-IT" sz="2000" dirty="0" err="1">
                <a:latin typeface="Garamond" panose="02020404030301010803" pitchFamily="18" charset="0"/>
              </a:rPr>
              <a:t>LAr</a:t>
            </a:r>
            <a:r>
              <a:rPr lang="it-IT" sz="2000" dirty="0">
                <a:latin typeface="Garamond" panose="02020404030301010803" pitchFamily="18" charset="0"/>
              </a:rPr>
              <a:t>) + </a:t>
            </a:r>
            <a:r>
              <a:rPr lang="it-IT" sz="2000" dirty="0" err="1">
                <a:latin typeface="Garamond" panose="02020404030301010803" pitchFamily="18" charset="0"/>
              </a:rPr>
              <a:t>muon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spectrometer</a:t>
            </a:r>
            <a:r>
              <a:rPr lang="it-IT" sz="2000" dirty="0">
                <a:latin typeface="Garamond" panose="02020404030301010803" pitchFamily="18" charset="0"/>
              </a:rPr>
              <a:t> (TMS) and a </a:t>
            </a:r>
            <a:r>
              <a:rPr lang="it-IT" sz="2000" dirty="0" err="1">
                <a:latin typeface="Garamond" panose="02020404030301010803" pitchFamily="18" charset="0"/>
              </a:rPr>
              <a:t>fixed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magnetized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tracker+calorimeter</a:t>
            </a:r>
            <a:r>
              <a:rPr lang="it-IT" sz="2000" dirty="0">
                <a:latin typeface="Garamond" panose="02020404030301010803" pitchFamily="18" charset="0"/>
              </a:rPr>
              <a:t> (SAND)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Off-</a:t>
            </a:r>
            <a:r>
              <a:rPr lang="it-IT" sz="2000" dirty="0" err="1">
                <a:latin typeface="Garamond" panose="02020404030301010803" pitchFamily="18" charset="0"/>
              </a:rPr>
              <a:t>axis</a:t>
            </a:r>
            <a:r>
              <a:rPr lang="it-IT" sz="2000" dirty="0">
                <a:latin typeface="Garamond" panose="02020404030301010803" pitchFamily="18" charset="0"/>
              </a:rPr>
              <a:t> data </a:t>
            </a:r>
            <a:r>
              <a:rPr lang="it-IT" sz="2000" dirty="0" err="1">
                <a:latin typeface="Garamond" panose="02020404030301010803" pitchFamily="18" charset="0"/>
              </a:rPr>
              <a:t>constrains</a:t>
            </a:r>
            <a:r>
              <a:rPr lang="it-IT" sz="2000" dirty="0">
                <a:latin typeface="Garamond" panose="02020404030301010803" pitchFamily="18" charset="0"/>
              </a:rPr>
              <a:t> energy </a:t>
            </a:r>
            <a:r>
              <a:rPr lang="it-IT" sz="2000" dirty="0" err="1">
                <a:latin typeface="Garamond" panose="02020404030301010803" pitchFamily="18" charset="0"/>
              </a:rPr>
              <a:t>dependence</a:t>
            </a:r>
            <a:r>
              <a:rPr lang="it-IT" sz="2000" dirty="0">
                <a:latin typeface="Garamond" panose="02020404030301010803" pitchFamily="18" charset="0"/>
              </a:rPr>
              <a:t> of neutrino cross </a:t>
            </a:r>
            <a:r>
              <a:rPr lang="it-IT" sz="2000" dirty="0" err="1">
                <a:latin typeface="Garamond" panose="02020404030301010803" pitchFamily="18" charset="0"/>
              </a:rPr>
              <a:t>sections</a:t>
            </a:r>
            <a:endParaRPr lang="it-IT" sz="2000" dirty="0">
              <a:latin typeface="Garamond" panose="02020404030301010803" pitchFamily="18" charset="0"/>
            </a:endParaRPr>
          </a:p>
          <a:p>
            <a:r>
              <a:rPr lang="it-IT" sz="2000" dirty="0" err="1">
                <a:latin typeface="Garamond" panose="02020404030301010803" pitchFamily="18" charset="0"/>
              </a:rPr>
              <a:t>Same</a:t>
            </a:r>
            <a:r>
              <a:rPr lang="it-IT" sz="2000" dirty="0">
                <a:latin typeface="Garamond" panose="02020404030301010803" pitchFamily="18" charset="0"/>
              </a:rPr>
              <a:t> target and </a:t>
            </a:r>
            <a:r>
              <a:rPr lang="it-IT" sz="2000" dirty="0" err="1">
                <a:latin typeface="Garamond" panose="02020404030301010803" pitchFamily="18" charset="0"/>
              </a:rPr>
              <a:t>same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technology</a:t>
            </a:r>
            <a:r>
              <a:rPr lang="it-IT" sz="2000" dirty="0">
                <a:latin typeface="Garamond" panose="02020404030301010803" pitchFamily="18" charset="0"/>
              </a:rPr>
              <a:t> to </a:t>
            </a:r>
            <a:r>
              <a:rPr lang="it-IT" sz="2000" dirty="0" err="1">
                <a:latin typeface="Garamond" panose="02020404030301010803" pitchFamily="18" charset="0"/>
              </a:rPr>
              <a:t>predict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reconstructed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Ev</a:t>
            </a:r>
            <a:r>
              <a:rPr lang="it-IT" sz="2000" dirty="0">
                <a:latin typeface="Garamond" panose="02020404030301010803" pitchFamily="18" charset="0"/>
              </a:rPr>
              <a:t> in Far Detector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On-</a:t>
            </a:r>
            <a:r>
              <a:rPr lang="it-IT" sz="2000" dirty="0" err="1">
                <a:latin typeface="Garamond" panose="02020404030301010803" pitchFamily="18" charset="0"/>
              </a:rPr>
              <a:t>axis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magnetized</a:t>
            </a:r>
            <a:r>
              <a:rPr lang="it-IT" sz="2000" dirty="0">
                <a:latin typeface="Garamond" panose="02020404030301010803" pitchFamily="18" charset="0"/>
              </a:rPr>
              <a:t> detector (SAND) for </a:t>
            </a:r>
            <a:r>
              <a:rPr lang="it-IT" sz="2000" dirty="0" err="1">
                <a:latin typeface="Garamond" panose="02020404030301010803" pitchFamily="18" charset="0"/>
              </a:rPr>
              <a:t>beam</a:t>
            </a:r>
            <a:r>
              <a:rPr lang="it-IT" sz="2000" dirty="0">
                <a:latin typeface="Garamond" panose="02020404030301010803" pitchFamily="18" charset="0"/>
              </a:rPr>
              <a:t> monitoring and neutrino energy </a:t>
            </a:r>
            <a:r>
              <a:rPr lang="it-IT" sz="2000" dirty="0" err="1">
                <a:latin typeface="Garamond" panose="02020404030301010803" pitchFamily="18" charset="0"/>
              </a:rPr>
              <a:t>measurement</a:t>
            </a:r>
            <a:r>
              <a:rPr lang="it-IT" sz="2000" dirty="0">
                <a:latin typeface="Garamond" panose="02020404030301010803" pitchFamily="18" charset="0"/>
              </a:rPr>
              <a:t>: </a:t>
            </a:r>
            <a:r>
              <a:rPr lang="it-IT" sz="2000" dirty="0" err="1">
                <a:latin typeface="Garamond" panose="02020404030301010803" pitchFamily="18" charset="0"/>
              </a:rPr>
              <a:t>repurposes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solenoid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magnet</a:t>
            </a:r>
            <a:r>
              <a:rPr lang="it-IT" sz="2000" dirty="0">
                <a:latin typeface="Garamond" panose="02020404030301010803" pitchFamily="18" charset="0"/>
              </a:rPr>
              <a:t> and ECAL from KLOE,</a:t>
            </a:r>
          </a:p>
          <a:p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SAND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allows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fine-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grained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-by-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particle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reconstruction</a:t>
            </a:r>
            <a:r>
              <a:rPr lang="it-IT" sz="2000" dirty="0">
                <a:solidFill>
                  <a:srgbClr val="2B5784"/>
                </a:solidFill>
                <a:latin typeface="Garamond" panose="02020404030301010803" pitchFamily="18" charset="0"/>
              </a:rPr>
              <a:t> 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with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very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low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rescattering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excellent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for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highly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exclusive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neutrino-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nucleus</a:t>
            </a:r>
            <a:r>
              <a:rPr lang="it-IT" sz="2000" dirty="0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2B5784"/>
                </a:solidFill>
                <a:effectLst/>
                <a:latin typeface="Garamond" panose="02020404030301010803" pitchFamily="18" charset="0"/>
              </a:rPr>
              <a:t>measurements</a:t>
            </a:r>
            <a:endParaRPr lang="it-IT" sz="2000" dirty="0">
              <a:solidFill>
                <a:srgbClr val="2B5784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</p:txBody>
      </p:sp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355FBF31-F9C1-4B95-38A3-A724117EA1BA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550821B-CEF5-4E7D-672D-A0CE7F784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80E1BD4-6AE7-BE5F-D954-30C90492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5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DABA7-4615-3594-9068-6BAC2FCD2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2B1FF2D-FAA9-FB5C-52D5-1C668D60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192061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Construction: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Phase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15F9FD-3FFE-C72C-8BCA-6C36C1ED5C72}"/>
              </a:ext>
            </a:extLst>
          </p:cNvPr>
          <p:cNvSpPr txBox="1">
            <a:spLocks/>
          </p:cNvSpPr>
          <p:nvPr/>
        </p:nvSpPr>
        <p:spPr>
          <a:xfrm>
            <a:off x="406848" y="1344235"/>
            <a:ext cx="7044987" cy="362121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latin typeface="Garamond" panose="02020404030301010803" pitchFamily="18" charset="0"/>
              </a:rPr>
              <a:t>Detector </a:t>
            </a:r>
            <a:r>
              <a:rPr lang="it-IT" sz="2400" dirty="0" err="1">
                <a:latin typeface="Garamond" panose="02020404030301010803" pitchFamily="18" charset="0"/>
              </a:rPr>
              <a:t>installation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starting</a:t>
            </a:r>
            <a:r>
              <a:rPr lang="it-IT" sz="2400" dirty="0">
                <a:latin typeface="Garamond" panose="02020404030301010803" pitchFamily="18" charset="0"/>
              </a:rPr>
              <a:t> in 2026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Full </a:t>
            </a:r>
            <a:r>
              <a:rPr lang="it-IT" sz="2400" dirty="0" err="1">
                <a:latin typeface="Garamond" panose="02020404030301010803" pitchFamily="18" charset="0"/>
              </a:rPr>
              <a:t>near</a:t>
            </a:r>
            <a:r>
              <a:rPr lang="it-IT" sz="2400" dirty="0">
                <a:latin typeface="Garamond" panose="02020404030301010803" pitchFamily="18" charset="0"/>
              </a:rPr>
              <a:t> + far site facility and </a:t>
            </a:r>
            <a:r>
              <a:rPr lang="it-IT" sz="2400" dirty="0" err="1">
                <a:latin typeface="Garamond" panose="02020404030301010803" pitchFamily="18" charset="0"/>
              </a:rPr>
              <a:t>infrastructure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>
                <a:latin typeface="Garamond" panose="02020404030301010803" pitchFamily="18" charset="0"/>
              </a:rPr>
              <a:t>Two 17 </a:t>
            </a:r>
            <a:r>
              <a:rPr lang="it-IT" sz="2400" dirty="0" err="1">
                <a:latin typeface="Garamond" panose="02020404030301010803" pitchFamily="18" charset="0"/>
              </a:rPr>
              <a:t>kt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LArTPC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modules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>
                <a:latin typeface="Garamond" panose="02020404030301010803" pitchFamily="18" charset="0"/>
              </a:rPr>
              <a:t>1.2 MW </a:t>
            </a:r>
            <a:r>
              <a:rPr lang="it-IT" sz="2400" dirty="0" err="1">
                <a:latin typeface="Garamond" panose="02020404030301010803" pitchFamily="18" charset="0"/>
              </a:rPr>
              <a:t>upgradeable</a:t>
            </a:r>
            <a:r>
              <a:rPr lang="it-IT" sz="2400" dirty="0">
                <a:latin typeface="Garamond" panose="02020404030301010803" pitchFamily="18" charset="0"/>
              </a:rPr>
              <a:t> neutrino </a:t>
            </a:r>
            <a:r>
              <a:rPr lang="it-IT" sz="2400" dirty="0" err="1">
                <a:latin typeface="Garamond" panose="02020404030301010803" pitchFamily="18" charset="0"/>
              </a:rPr>
              <a:t>beamline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 err="1">
                <a:latin typeface="Garamond" panose="02020404030301010803" pitchFamily="18" charset="0"/>
              </a:rPr>
              <a:t>Movable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LArTPC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ND+muon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spectrometer</a:t>
            </a:r>
            <a:r>
              <a:rPr lang="it-IT" sz="2400" dirty="0">
                <a:latin typeface="Garamond" panose="02020404030301010803" pitchFamily="18" charset="0"/>
              </a:rPr>
              <a:t>, SAND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On-</a:t>
            </a:r>
            <a:r>
              <a:rPr lang="it-IT" sz="2400" dirty="0" err="1">
                <a:latin typeface="Garamond" panose="02020404030301010803" pitchFamily="18" charset="0"/>
              </a:rPr>
              <a:t>axis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near</a:t>
            </a:r>
            <a:r>
              <a:rPr lang="it-IT" sz="2400" dirty="0">
                <a:latin typeface="Garamond" panose="02020404030301010803" pitchFamily="18" charset="0"/>
              </a:rPr>
              <a:t> detector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425289-9BD0-1CB8-9026-1141C8A51876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A0CEDF0-A732-1D59-0BAF-1E5224A3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1EB4A31B-08CD-A1AB-600B-310428F2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BB81E96-B533-71DA-DC21-F52F02DEC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594451"/>
            <a:ext cx="4495800" cy="3454400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0988BF85-E53B-260F-1117-B0723DFC19FF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4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D75822-47E9-6589-BCED-5FBFC846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5A7476-6862-05D3-02C4-07E21BDD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Building DUNE: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construction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schedule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3CAF120-2E49-51C6-F5AC-6110CD138D05}"/>
              </a:ext>
            </a:extLst>
          </p:cNvPr>
          <p:cNvSpPr txBox="1">
            <a:spLocks/>
          </p:cNvSpPr>
          <p:nvPr/>
        </p:nvSpPr>
        <p:spPr>
          <a:xfrm>
            <a:off x="359030" y="1153123"/>
            <a:ext cx="7260970" cy="53964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latin typeface="Garamond" panose="02020404030301010803" pitchFamily="18" charset="0"/>
              </a:rPr>
              <a:t>Far site </a:t>
            </a:r>
            <a:r>
              <a:rPr lang="it-IT" sz="2400" b="1" dirty="0" err="1">
                <a:latin typeface="Garamond" panose="02020404030301010803" pitchFamily="18" charset="0"/>
              </a:rPr>
              <a:t>excavation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is</a:t>
            </a:r>
            <a:r>
              <a:rPr lang="it-IT" sz="2400" b="1" dirty="0">
                <a:latin typeface="Garamond" panose="02020404030301010803" pitchFamily="18" charset="0"/>
              </a:rPr>
              <a:t> complete</a:t>
            </a:r>
          </a:p>
          <a:p>
            <a:r>
              <a:rPr lang="it-IT" sz="2400" dirty="0">
                <a:latin typeface="Garamond" panose="02020404030301010803" pitchFamily="18" charset="0"/>
              </a:rPr>
              <a:t>Next: Building and Site </a:t>
            </a:r>
            <a:r>
              <a:rPr lang="it-IT" sz="2400" dirty="0" err="1">
                <a:latin typeface="Garamond" panose="02020404030301010803" pitchFamily="18" charset="0"/>
              </a:rPr>
              <a:t>infrastructure</a:t>
            </a:r>
            <a:r>
              <a:rPr lang="it-IT" sz="2400" dirty="0">
                <a:latin typeface="Garamond" panose="02020404030301010803" pitchFamily="18" charset="0"/>
              </a:rPr>
              <a:t> work </a:t>
            </a:r>
            <a:r>
              <a:rPr lang="it-IT" sz="2400" dirty="0" err="1">
                <a:latin typeface="Garamond" panose="02020404030301010803" pitchFamily="18" charset="0"/>
              </a:rPr>
              <a:t>until</a:t>
            </a:r>
            <a:r>
              <a:rPr lang="it-IT" sz="2400" dirty="0">
                <a:latin typeface="Garamond" panose="02020404030301010803" pitchFamily="18" charset="0"/>
              </a:rPr>
              <a:t> mid-2025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Cryostat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warm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structure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has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been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shipped</a:t>
            </a:r>
            <a:r>
              <a:rPr lang="it-IT" sz="2400" dirty="0">
                <a:latin typeface="Garamond" panose="02020404030301010803" pitchFamily="18" charset="0"/>
              </a:rPr>
              <a:t> from CERN to US, to be </a:t>
            </a:r>
            <a:r>
              <a:rPr lang="it-IT" sz="2400" dirty="0" err="1">
                <a:latin typeface="Garamond" panose="02020404030301010803" pitchFamily="18" charset="0"/>
              </a:rPr>
              <a:t>installed</a:t>
            </a:r>
            <a:r>
              <a:rPr lang="it-IT" sz="2400" dirty="0">
                <a:latin typeface="Garamond" panose="02020404030301010803" pitchFamily="18" charset="0"/>
              </a:rPr>
              <a:t> in 2025-26</a:t>
            </a:r>
          </a:p>
          <a:p>
            <a:r>
              <a:rPr lang="it-IT" sz="2400" b="1" dirty="0">
                <a:latin typeface="Garamond" panose="02020404030301010803" pitchFamily="18" charset="0"/>
              </a:rPr>
              <a:t>Detector </a:t>
            </a:r>
            <a:r>
              <a:rPr lang="it-IT" sz="2400" b="1" dirty="0" err="1">
                <a:latin typeface="Garamond" panose="02020404030301010803" pitchFamily="18" charset="0"/>
              </a:rPr>
              <a:t>installation</a:t>
            </a:r>
            <a:r>
              <a:rPr lang="it-IT" sz="2400" b="1" dirty="0">
                <a:latin typeface="Garamond" panose="02020404030301010803" pitchFamily="18" charset="0"/>
              </a:rPr>
              <a:t> in 2026-27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Purge</a:t>
            </a:r>
            <a:r>
              <a:rPr lang="it-IT" sz="2400" dirty="0">
                <a:latin typeface="Garamond" panose="02020404030301010803" pitchFamily="18" charset="0"/>
              </a:rPr>
              <a:t> and </a:t>
            </a:r>
            <a:r>
              <a:rPr lang="it-IT" sz="2400" dirty="0" err="1">
                <a:latin typeface="Garamond" panose="02020404030301010803" pitchFamily="18" charset="0"/>
              </a:rPr>
              <a:t>fill</a:t>
            </a:r>
            <a:r>
              <a:rPr lang="it-IT" sz="2400" dirty="0">
                <a:latin typeface="Garamond" panose="02020404030301010803" pitchFamily="18" charset="0"/>
              </a:rPr>
              <a:t> with </a:t>
            </a:r>
            <a:r>
              <a:rPr lang="it-IT" sz="2400" dirty="0" err="1">
                <a:latin typeface="Garamond" panose="02020404030301010803" pitchFamily="18" charset="0"/>
              </a:rPr>
              <a:t>liquid</a:t>
            </a:r>
            <a:r>
              <a:rPr lang="it-IT" sz="2400" dirty="0">
                <a:latin typeface="Garamond" panose="02020404030301010803" pitchFamily="18" charset="0"/>
              </a:rPr>
              <a:t> argon in 2028</a:t>
            </a:r>
          </a:p>
          <a:p>
            <a:r>
              <a:rPr lang="it-IT" sz="2400" b="1" dirty="0" err="1">
                <a:latin typeface="Garamond" panose="02020404030301010803" pitchFamily="18" charset="0"/>
              </a:rPr>
              <a:t>Physics</a:t>
            </a:r>
            <a:r>
              <a:rPr lang="it-IT" sz="2400" b="1" dirty="0">
                <a:latin typeface="Garamond" panose="02020404030301010803" pitchFamily="18" charset="0"/>
              </a:rPr>
              <a:t> in </a:t>
            </a:r>
            <a:r>
              <a:rPr lang="it-IT" sz="2400" b="1" dirty="0" err="1">
                <a:latin typeface="Garamond" panose="02020404030301010803" pitchFamily="18" charset="0"/>
              </a:rPr>
              <a:t>early</a:t>
            </a:r>
            <a:r>
              <a:rPr lang="it-IT" sz="2400" b="1" dirty="0">
                <a:latin typeface="Garamond" panose="02020404030301010803" pitchFamily="18" charset="0"/>
              </a:rPr>
              <a:t> 2029 </a:t>
            </a:r>
          </a:p>
          <a:p>
            <a:r>
              <a:rPr lang="it-IT" sz="2400" b="1" dirty="0" err="1">
                <a:latin typeface="Garamond" panose="02020404030301010803" pitchFamily="18" charset="0"/>
              </a:rPr>
              <a:t>Beam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physics</a:t>
            </a:r>
            <a:r>
              <a:rPr lang="it-IT" sz="2400" b="1" dirty="0">
                <a:latin typeface="Garamond" panose="02020404030301010803" pitchFamily="18" charset="0"/>
              </a:rPr>
              <a:t> with </a:t>
            </a:r>
            <a:r>
              <a:rPr lang="it-IT" sz="2400" b="1" dirty="0" err="1">
                <a:latin typeface="Garamond" panose="02020404030301010803" pitchFamily="18" charset="0"/>
              </a:rPr>
              <a:t>Near</a:t>
            </a:r>
            <a:r>
              <a:rPr lang="it-IT" sz="2400" b="1" dirty="0">
                <a:latin typeface="Garamond" panose="02020404030301010803" pitchFamily="18" charset="0"/>
              </a:rPr>
              <a:t> Detector 2031</a:t>
            </a:r>
          </a:p>
        </p:txBody>
      </p:sp>
      <p:pic>
        <p:nvPicPr>
          <p:cNvPr id="1026" name="Picture 2" descr="A ribbon-cutting event is held inside a cavern at Sanford Underground Research Facility in Lead, S.D. on Thursday, August 15, 2024.">
            <a:extLst>
              <a:ext uri="{FF2B5EF4-FFF2-40B4-BE49-F238E27FC236}">
                <a16:creationId xmlns:a16="http://schemas.microsoft.com/office/drawing/2014/main" id="{7B85CED5-440B-C445-9166-76A47630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34" y="953416"/>
            <a:ext cx="4197032" cy="24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D0965B-67B1-8A50-DFE4-0206409B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938" y="3859752"/>
            <a:ext cx="4140625" cy="178780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D01B6E-C114-CE0D-9125-22CFC1AD85B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2CF238E-CA48-CC12-920B-428FAF78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88B12D6F-A5A1-8DD4-9C71-2958EAD6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D6D4868-1A6B-8DB3-0CE5-395669722C6F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0217CFE-4C4C-602A-5705-25261A694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0A8B401-9161-2DB9-29F3-25B1EB054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6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6B32EC-1925-7BC2-A4A8-2FE54B04F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BB1B32DA-F9C6-9909-46DF-E30D8C5B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Construction: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Phase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II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C9148FA-B227-CDD5-70F0-A3FE80C6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47" y="614632"/>
            <a:ext cx="4128963" cy="33031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AB1DBE3F-DE97-CB26-80BD-92C5D99136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7662" y="835175"/>
                <a:ext cx="7413282" cy="5396426"/>
              </a:xfrm>
              <a:prstGeom prst="rect">
                <a:avLst/>
              </a:prstGeom>
            </p:spPr>
            <p:txBody>
              <a:bodyPr lIns="0" rIns="0">
                <a:normAutofit lnSpcReduction="1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dirty="0">
                    <a:latin typeface="Garamond" panose="02020404030301010803" pitchFamily="18" charset="0"/>
                  </a:rPr>
                  <a:t>Two </a:t>
                </a:r>
                <a:r>
                  <a:rPr lang="it-IT" dirty="0" err="1">
                    <a:latin typeface="Garamond" panose="02020404030301010803" pitchFamily="18" charset="0"/>
                  </a:rPr>
                  <a:t>additional</a:t>
                </a:r>
                <a:r>
                  <a:rPr lang="it-IT" dirty="0">
                    <a:latin typeface="Garamond" panose="02020404030301010803" pitchFamily="18" charset="0"/>
                  </a:rPr>
                  <a:t> Far Detector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r>
                  <a:rPr lang="it-IT" dirty="0">
                    <a:latin typeface="Garamond" panose="02020404030301010803" pitchFamily="18" charset="0"/>
                  </a:rPr>
                  <a:t> (on overall </a:t>
                </a:r>
                <a:r>
                  <a:rPr lang="it-IT" dirty="0" err="1">
                    <a:latin typeface="Garamond" panose="02020404030301010803" pitchFamily="18" charset="0"/>
                  </a:rPr>
                  <a:t>fiducial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40 </a:t>
                </a:r>
                <a:r>
                  <a:rPr lang="it-IT" dirty="0" err="1">
                    <a:latin typeface="Garamond" panose="02020404030301010803" pitchFamily="18" charset="0"/>
                  </a:rPr>
                  <a:t>kt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 err="1">
                    <a:latin typeface="Garamond" panose="02020404030301010803" pitchFamily="18" charset="0"/>
                  </a:rPr>
                  <a:t>Beamline</a:t>
                </a:r>
                <a:r>
                  <a:rPr lang="it-IT" dirty="0">
                    <a:latin typeface="Garamond" panose="02020404030301010803" pitchFamily="18" charset="0"/>
                  </a:rPr>
                  <a:t> upgrade to &gt;2 MW (ACE-MIRT)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More </a:t>
                </a:r>
                <a:r>
                  <a:rPr lang="it-IT" dirty="0" err="1">
                    <a:latin typeface="Garamond" panose="02020404030301010803" pitchFamily="18" charset="0"/>
                  </a:rPr>
                  <a:t>capable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Near</a:t>
                </a:r>
                <a:r>
                  <a:rPr lang="it-IT" dirty="0">
                    <a:latin typeface="Garamond" panose="02020404030301010803" pitchFamily="18" charset="0"/>
                  </a:rPr>
                  <a:t> Detector (ND-</a:t>
                </a:r>
                <a:r>
                  <a:rPr lang="it-IT" dirty="0" err="1">
                    <a:latin typeface="Garamond" panose="02020404030301010803" pitchFamily="18" charset="0"/>
                  </a:rPr>
                  <a:t>GAr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Vertical </a:t>
                </a:r>
                <a:r>
                  <a:rPr lang="it-IT" dirty="0" err="1">
                    <a:latin typeface="Garamond" panose="02020404030301010803" pitchFamily="18" charset="0"/>
                  </a:rPr>
                  <a:t>Drift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module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is</a:t>
                </a:r>
                <a:r>
                  <a:rPr lang="it-IT" dirty="0">
                    <a:latin typeface="Garamond" panose="02020404030301010803" pitchFamily="18" charset="0"/>
                  </a:rPr>
                  <a:t> the baseline design for </a:t>
                </a:r>
                <a:r>
                  <a:rPr lang="it-IT" dirty="0" err="1">
                    <a:latin typeface="Garamond" panose="02020404030301010803" pitchFamily="18" charset="0"/>
                  </a:rPr>
                  <a:t>Phase</a:t>
                </a:r>
                <a:r>
                  <a:rPr lang="it-IT" dirty="0">
                    <a:latin typeface="Garamond" panose="02020404030301010803" pitchFamily="18" charset="0"/>
                  </a:rPr>
                  <a:t> II FD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endParaRPr lang="it-IT" dirty="0">
                  <a:latin typeface="Garamond" panose="02020404030301010803" pitchFamily="18" charset="0"/>
                </a:endParaRPr>
              </a:p>
              <a:p>
                <a:r>
                  <a:rPr lang="it-IT" dirty="0" err="1">
                    <a:latin typeface="Garamond" panose="02020404030301010803" pitchFamily="18" charset="0"/>
                  </a:rPr>
                  <a:t>Several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proposal</a:t>
                </a:r>
                <a:r>
                  <a:rPr lang="it-IT" dirty="0">
                    <a:latin typeface="Garamond" panose="02020404030301010803" pitchFamily="18" charset="0"/>
                  </a:rPr>
                  <a:t> to </a:t>
                </a:r>
                <a:r>
                  <a:rPr lang="it-IT" dirty="0" err="1">
                    <a:latin typeface="Garamond" panose="02020404030301010803" pitchFamily="18" charset="0"/>
                  </a:rPr>
                  <a:t>improve</a:t>
                </a:r>
                <a:r>
                  <a:rPr lang="it-IT" dirty="0">
                    <a:latin typeface="Garamond" panose="02020404030301010803" pitchFamily="18" charset="0"/>
                  </a:rPr>
                  <a:t> light </a:t>
                </a:r>
                <a:r>
                  <a:rPr lang="it-IT" dirty="0" err="1">
                    <a:latin typeface="Garamond" panose="02020404030301010803" pitchFamily="18" charset="0"/>
                  </a:rPr>
                  <a:t>collection</a:t>
                </a:r>
                <a:r>
                  <a:rPr lang="it-IT" dirty="0">
                    <a:latin typeface="Garamond" panose="02020404030301010803" pitchFamily="18" charset="0"/>
                  </a:rPr>
                  <a:t> (FD3): </a:t>
                </a:r>
                <a:r>
                  <a:rPr lang="it-IT" dirty="0" err="1">
                    <a:latin typeface="Garamond" panose="02020404030301010803" pitchFamily="18" charset="0"/>
                  </a:rPr>
                  <a:t>Aluminum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Profiles</a:t>
                </a:r>
                <a:r>
                  <a:rPr lang="it-IT" dirty="0">
                    <a:latin typeface="Garamond" panose="02020404030301010803" pitchFamily="18" charset="0"/>
                  </a:rPr>
                  <a:t> with Embedded </a:t>
                </a:r>
                <a:r>
                  <a:rPr lang="it-IT" dirty="0" err="1">
                    <a:latin typeface="Garamond" panose="02020404030301010803" pitchFamily="18" charset="0"/>
                  </a:rPr>
                  <a:t>S-Arapuca</a:t>
                </a:r>
                <a:r>
                  <a:rPr lang="it-IT" dirty="0">
                    <a:latin typeface="Garamond" panose="02020404030301010803" pitchFamily="18" charset="0"/>
                  </a:rPr>
                  <a:t> (APEX) and </a:t>
                </a:r>
                <a:r>
                  <a:rPr lang="it-IT" dirty="0" err="1">
                    <a:latin typeface="Garamond" panose="02020404030301010803" pitchFamily="18" charset="0"/>
                  </a:rPr>
                  <a:t>PoWER</a:t>
                </a:r>
                <a:r>
                  <a:rPr lang="it-IT" dirty="0">
                    <a:latin typeface="Garamond" panose="02020404030301010803" pitchFamily="18" charset="0"/>
                  </a:rPr>
                  <a:t> (</a:t>
                </a:r>
                <a:r>
                  <a:rPr lang="it-IT" dirty="0" err="1">
                    <a:latin typeface="Garamond" panose="02020404030301010803" pitchFamily="18" charset="0"/>
                  </a:rPr>
                  <a:t>POlymer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Wavelenght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shifter</a:t>
                </a:r>
                <a:r>
                  <a:rPr lang="it-IT" dirty="0">
                    <a:latin typeface="Garamond" panose="02020404030301010803" pitchFamily="18" charset="0"/>
                  </a:rPr>
                  <a:t> ed </a:t>
                </a:r>
                <a:r>
                  <a:rPr lang="it-IT" dirty="0" err="1">
                    <a:latin typeface="Garamond" panose="02020404030301010803" pitchFamily="18" charset="0"/>
                  </a:rPr>
                  <a:t>Enhanched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Reflection</a:t>
                </a:r>
                <a:r>
                  <a:rPr lang="it-IT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The </a:t>
                </a:r>
                <a:r>
                  <a:rPr lang="it-IT" dirty="0" err="1">
                    <a:latin typeface="Garamond" panose="02020404030301010803" pitchFamily="18" charset="0"/>
                  </a:rPr>
                  <a:t>phased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construction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program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allows</a:t>
                </a:r>
                <a:r>
                  <a:rPr lang="it-IT" dirty="0">
                    <a:latin typeface="Garamond" panose="02020404030301010803" pitchFamily="18" charset="0"/>
                  </a:rPr>
                  <a:t> the </a:t>
                </a:r>
                <a:r>
                  <a:rPr lang="it-IT" dirty="0" err="1">
                    <a:latin typeface="Garamond" panose="02020404030301010803" pitchFamily="18" charset="0"/>
                  </a:rPr>
                  <a:t>development</a:t>
                </a:r>
                <a:r>
                  <a:rPr lang="it-IT" dirty="0">
                    <a:latin typeface="Garamond" panose="02020404030301010803" pitchFamily="18" charset="0"/>
                  </a:rPr>
                  <a:t> of the </a:t>
                </a:r>
                <a:r>
                  <a:rPr lang="it-IT" dirty="0" err="1">
                    <a:latin typeface="Garamond" panose="02020404030301010803" pitchFamily="18" charset="0"/>
                  </a:rPr>
                  <a:t>technology</a:t>
                </a:r>
                <a:r>
                  <a:rPr lang="it-IT" dirty="0">
                    <a:latin typeface="Garamond" panose="02020404030301010803" pitchFamily="18" charset="0"/>
                  </a:rPr>
                  <a:t> to </a:t>
                </a:r>
                <a:r>
                  <a:rPr lang="it-IT" dirty="0" err="1">
                    <a:latin typeface="Garamond" panose="02020404030301010803" pitchFamily="18" charset="0"/>
                  </a:rPr>
                  <a:t>expand</a:t>
                </a:r>
                <a:r>
                  <a:rPr lang="it-IT" dirty="0">
                    <a:latin typeface="Garamond" panose="02020404030301010803" pitchFamily="18" charset="0"/>
                  </a:rPr>
                  <a:t> the DUNE </a:t>
                </a:r>
                <a:r>
                  <a:rPr lang="it-IT" dirty="0" err="1">
                    <a:latin typeface="Garamond" panose="02020404030301010803" pitchFamily="18" charset="0"/>
                  </a:rPr>
                  <a:t>physics</a:t>
                </a:r>
                <a:r>
                  <a:rPr lang="it-IT" dirty="0">
                    <a:latin typeface="Garamond" panose="02020404030301010803" pitchFamily="18" charset="0"/>
                  </a:rPr>
                  <a:t> scope (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, dark </a:t>
                </a:r>
                <a:r>
                  <a:rPr lang="it-IT" dirty="0" err="1">
                    <a:latin typeface="Garamond" panose="02020404030301010803" pitchFamily="18" charset="0"/>
                  </a:rPr>
                  <a:t>matter</a:t>
                </a:r>
                <a:r>
                  <a:rPr lang="it-IT" dirty="0">
                    <a:latin typeface="Garamond" panose="02020404030301010803" pitchFamily="18" charset="0"/>
                  </a:rPr>
                  <a:t>…)</a:t>
                </a:r>
              </a:p>
              <a:p>
                <a:r>
                  <a:rPr lang="it-IT" dirty="0">
                    <a:latin typeface="Garamond" panose="02020404030301010803" pitchFamily="18" charset="0"/>
                  </a:rPr>
                  <a:t>FD4 </a:t>
                </a:r>
                <a:r>
                  <a:rPr lang="it-IT" dirty="0" err="1">
                    <a:latin typeface="Garamond" panose="02020404030301010803" pitchFamily="18" charset="0"/>
                  </a:rPr>
                  <a:t>is</a:t>
                </a:r>
                <a:r>
                  <a:rPr lang="it-IT" dirty="0">
                    <a:latin typeface="Garamond" panose="02020404030301010803" pitchFamily="18" charset="0"/>
                  </a:rPr>
                  <a:t> the «Module of </a:t>
                </a:r>
                <a:r>
                  <a:rPr lang="it-IT" dirty="0" err="1">
                    <a:latin typeface="Garamond" panose="02020404030301010803" pitchFamily="18" charset="0"/>
                  </a:rPr>
                  <a:t>Opportunity</a:t>
                </a:r>
                <a:r>
                  <a:rPr lang="it-IT" dirty="0">
                    <a:latin typeface="Garamond" panose="02020404030301010803" pitchFamily="18" charset="0"/>
                  </a:rPr>
                  <a:t>», more </a:t>
                </a:r>
                <a:r>
                  <a:rPr lang="it-IT" dirty="0" err="1">
                    <a:latin typeface="Garamond" panose="02020404030301010803" pitchFamily="18" charset="0"/>
                  </a:rPr>
                  <a:t>ambitious</a:t>
                </a:r>
                <a:r>
                  <a:rPr lang="it-IT" dirty="0">
                    <a:latin typeface="Garamond" panose="02020404030301010803" pitchFamily="18" charset="0"/>
                  </a:rPr>
                  <a:t> design are </a:t>
                </a:r>
                <a:r>
                  <a:rPr lang="it-IT" dirty="0" err="1">
                    <a:latin typeface="Garamond" panose="02020404030301010803" pitchFamily="18" charset="0"/>
                  </a:rPr>
                  <a:t>being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considered</a:t>
                </a:r>
                <a:r>
                  <a:rPr lang="it-IT" dirty="0">
                    <a:latin typeface="Garamond" panose="02020404030301010803" pitchFamily="18" charset="0"/>
                  </a:rPr>
                  <a:t>, </a:t>
                </a:r>
                <a:r>
                  <a:rPr lang="it-IT" dirty="0" err="1">
                    <a:latin typeface="Garamond" panose="02020404030301010803" pitchFamily="18" charset="0"/>
                  </a:rPr>
                  <a:t>including</a:t>
                </a:r>
                <a:r>
                  <a:rPr lang="it-IT" dirty="0">
                    <a:latin typeface="Garamond" panose="02020404030301010803" pitchFamily="18" charset="0"/>
                  </a:rPr>
                  <a:t> pixel </a:t>
                </a:r>
                <a:r>
                  <a:rPr lang="it-IT" dirty="0" err="1">
                    <a:latin typeface="Garamond" panose="02020404030301010803" pitchFamily="18" charset="0"/>
                  </a:rPr>
                  <a:t>readout</a:t>
                </a:r>
                <a:r>
                  <a:rPr lang="it-IT" dirty="0">
                    <a:latin typeface="Garamond" panose="02020404030301010803" pitchFamily="18" charset="0"/>
                  </a:rPr>
                  <a:t>, </a:t>
                </a:r>
                <a:r>
                  <a:rPr lang="it-IT" dirty="0" err="1">
                    <a:latin typeface="Garamond" panose="02020404030301010803" pitchFamily="18" charset="0"/>
                  </a:rPr>
                  <a:t>integrated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charge</a:t>
                </a:r>
                <a:r>
                  <a:rPr lang="it-IT" dirty="0">
                    <a:latin typeface="Garamond" panose="02020404030301010803" pitchFamily="18" charset="0"/>
                  </a:rPr>
                  <a:t>-light </a:t>
                </a:r>
                <a:r>
                  <a:rPr lang="it-IT" dirty="0" err="1">
                    <a:latin typeface="Garamond" panose="02020404030301010803" pitchFamily="18" charset="0"/>
                  </a:rPr>
                  <a:t>readout</a:t>
                </a:r>
                <a:r>
                  <a:rPr lang="it-IT" dirty="0">
                    <a:latin typeface="Garamond" panose="02020404030301010803" pitchFamily="18" charset="0"/>
                  </a:rPr>
                  <a:t>, low-background </a:t>
                </a:r>
                <a:r>
                  <a:rPr lang="it-IT" dirty="0" err="1">
                    <a:latin typeface="Garamond" panose="02020404030301010803" pitchFamily="18" charset="0"/>
                  </a:rPr>
                  <a:t>modules</a:t>
                </a:r>
                <a:r>
                  <a:rPr lang="it-IT" dirty="0">
                    <a:latin typeface="Garamond" panose="02020404030301010803" pitchFamily="18" charset="0"/>
                  </a:rPr>
                  <a:t> and non-</a:t>
                </a:r>
                <a:r>
                  <a:rPr lang="it-IT" dirty="0" err="1">
                    <a:latin typeface="Garamond" panose="02020404030301010803" pitchFamily="18" charset="0"/>
                  </a:rPr>
                  <a:t>LAr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technologies</a:t>
                </a:r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1" name="Segnaposto contenuto 2">
                <a:extLst>
                  <a:ext uri="{FF2B5EF4-FFF2-40B4-BE49-F238E27FC236}">
                    <a16:creationId xmlns:a16="http://schemas.microsoft.com/office/drawing/2014/main" id="{AB1DBE3F-DE97-CB26-80BD-92C5D9913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2" y="835175"/>
                <a:ext cx="7413282" cy="5396426"/>
              </a:xfrm>
              <a:prstGeom prst="rect">
                <a:avLst/>
              </a:prstGeom>
              <a:blipFill>
                <a:blip r:embed="rId3"/>
                <a:stretch>
                  <a:fillRect l="-2226" t="-1174" r="-22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FFF0F0-DB51-5286-68D6-B6E5F2E67832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52E7F11-DF55-2EB3-685D-03D02C2C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F04FD685-8DD8-4D67-B63E-62580F56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66488C-1A9B-4CF5-9E37-DFFF4E995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495" y="4251723"/>
            <a:ext cx="4484960" cy="2049507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7D9C034-3712-03C5-3156-1BB023927474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C1AC896-F5E5-C874-1353-87D75FB30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33CA1E3-CD02-C938-7AC4-ACE88CA33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3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669BA9-CA92-B37F-C490-907A1EE1C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C6CAC59A-2AFF-CDC7-0E0B-23FE7C89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442"/>
            <a:ext cx="5486401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ProtoDUNEs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CERN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DAEB47-4993-708E-3B59-624367C16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49" y="821292"/>
            <a:ext cx="3086538" cy="20525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8D0D29-FBD8-113D-7DEA-C41FE7C0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795" y="821292"/>
            <a:ext cx="3702356" cy="206643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A5995B7-C0D4-2CE6-3C19-CD7C844D9F82}"/>
              </a:ext>
            </a:extLst>
          </p:cNvPr>
          <p:cNvSpPr txBox="1">
            <a:spLocks/>
          </p:cNvSpPr>
          <p:nvPr/>
        </p:nvSpPr>
        <p:spPr>
          <a:xfrm>
            <a:off x="30608" y="167573"/>
            <a:ext cx="4905590" cy="6231601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latin typeface="Garamond" panose="02020404030301010803" pitchFamily="18" charset="0"/>
              </a:rPr>
              <a:t>First </a:t>
            </a:r>
            <a:r>
              <a:rPr lang="it-IT" sz="2000" b="1" dirty="0" err="1">
                <a:latin typeface="Garamond" panose="02020404030301010803" pitchFamily="18" charset="0"/>
              </a:rPr>
              <a:t>Phase</a:t>
            </a:r>
            <a:r>
              <a:rPr lang="it-IT" sz="2000" b="1" dirty="0"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latin typeface="Garamond" panose="02020404030301010803" pitchFamily="18" charset="0"/>
              </a:rPr>
              <a:t>ProtoDUNEs</a:t>
            </a:r>
            <a:r>
              <a:rPr lang="it-IT" sz="2000" b="1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it-IT" sz="1800" dirty="0">
                <a:latin typeface="Garamond" panose="02020404030301010803" pitchFamily="18" charset="0"/>
              </a:rPr>
              <a:t>Construction and </a:t>
            </a:r>
            <a:r>
              <a:rPr lang="it-IT" sz="1800" dirty="0" err="1">
                <a:latin typeface="Garamond" panose="02020404030301010803" pitchFamily="18" charset="0"/>
              </a:rPr>
              <a:t>operation</a:t>
            </a:r>
            <a:r>
              <a:rPr lang="it-IT" sz="1800" dirty="0">
                <a:latin typeface="Garamond" panose="02020404030301010803" pitchFamily="18" charset="0"/>
              </a:rPr>
              <a:t> of </a:t>
            </a:r>
            <a:r>
              <a:rPr lang="it-IT" sz="1800" dirty="0" err="1">
                <a:latin typeface="Garamond" panose="02020404030301010803" pitchFamily="18" charset="0"/>
              </a:rPr>
              <a:t>ProtoDUNEs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at</a:t>
            </a:r>
            <a:r>
              <a:rPr lang="it-IT" sz="1800" dirty="0">
                <a:latin typeface="Garamond" panose="02020404030301010803" pitchFamily="18" charset="0"/>
              </a:rPr>
              <a:t> CERN (2018-2020)</a:t>
            </a: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Succesfull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demonstration</a:t>
            </a:r>
            <a:r>
              <a:rPr lang="it-IT" sz="1800" dirty="0">
                <a:latin typeface="Garamond" panose="02020404030301010803" pitchFamily="18" charset="0"/>
              </a:rPr>
              <a:t> of the DUNE </a:t>
            </a:r>
            <a:r>
              <a:rPr lang="it-IT" sz="1800" dirty="0" err="1">
                <a:latin typeface="Garamond" panose="02020404030301010803" pitchFamily="18" charset="0"/>
              </a:rPr>
              <a:t>LArTPC</a:t>
            </a:r>
            <a:endParaRPr lang="it-IT" sz="1800" dirty="0"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Several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ongoing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analysis</a:t>
            </a:r>
            <a:r>
              <a:rPr lang="it-IT" sz="1800" dirty="0">
                <a:latin typeface="Garamond" panose="02020404030301010803" pitchFamily="18" charset="0"/>
              </a:rPr>
              <a:t> (</a:t>
            </a:r>
            <a:r>
              <a:rPr lang="it-IT" sz="1800" dirty="0" err="1">
                <a:latin typeface="Garamond" panose="02020404030301010803" pitchFamily="18" charset="0"/>
              </a:rPr>
              <a:t>hadron</a:t>
            </a:r>
            <a:r>
              <a:rPr lang="it-IT" sz="1800" dirty="0">
                <a:latin typeface="Garamond" panose="02020404030301010803" pitchFamily="18" charset="0"/>
              </a:rPr>
              <a:t>-Ar cross </a:t>
            </a:r>
            <a:r>
              <a:rPr lang="it-IT" sz="1800" dirty="0" err="1">
                <a:latin typeface="Garamond" panose="02020404030301010803" pitchFamily="18" charset="0"/>
              </a:rPr>
              <a:t>section</a:t>
            </a:r>
            <a:r>
              <a:rPr lang="it-IT" sz="1800" dirty="0">
                <a:latin typeface="Garamond" panose="02020404030301010803" pitchFamily="18" charset="0"/>
              </a:rPr>
              <a:t>)</a:t>
            </a:r>
          </a:p>
          <a:p>
            <a:r>
              <a:rPr lang="it-IT" sz="2000" b="1" dirty="0">
                <a:latin typeface="Garamond" panose="02020404030301010803" pitchFamily="18" charset="0"/>
              </a:rPr>
              <a:t>Second </a:t>
            </a:r>
            <a:r>
              <a:rPr lang="it-IT" sz="2000" b="1" dirty="0" err="1">
                <a:latin typeface="Garamond" panose="02020404030301010803" pitchFamily="18" charset="0"/>
              </a:rPr>
              <a:t>Phase</a:t>
            </a:r>
            <a:r>
              <a:rPr lang="it-IT" sz="2000" b="1" dirty="0">
                <a:latin typeface="Garamond" panose="02020404030301010803" pitchFamily="18" charset="0"/>
              </a:rPr>
              <a:t> of </a:t>
            </a:r>
            <a:r>
              <a:rPr lang="it-IT" sz="2000" b="1" dirty="0" err="1">
                <a:latin typeface="Garamond" panose="02020404030301010803" pitchFamily="18" charset="0"/>
              </a:rPr>
              <a:t>ProtoDUNEs</a:t>
            </a:r>
            <a:r>
              <a:rPr lang="it-IT" sz="2000" b="1" dirty="0">
                <a:latin typeface="Garamond" panose="02020404030301010803" pitchFamily="18" charset="0"/>
              </a:rPr>
              <a:t> (2020-2023 </a:t>
            </a:r>
            <a:r>
              <a:rPr lang="it-IT" sz="2000" b="1" dirty="0" err="1">
                <a:latin typeface="Garamond" panose="02020404030301010803" pitchFamily="18" charset="0"/>
              </a:rPr>
              <a:t>construction</a:t>
            </a:r>
            <a:r>
              <a:rPr lang="it-IT" sz="2000" b="1" dirty="0">
                <a:latin typeface="Garamond" panose="02020404030301010803" pitchFamily="18" charset="0"/>
              </a:rPr>
              <a:t> + </a:t>
            </a:r>
            <a:r>
              <a:rPr lang="it-IT" sz="2000" b="1" dirty="0" err="1">
                <a:latin typeface="Garamond" panose="02020404030301010803" pitchFamily="18" charset="0"/>
              </a:rPr>
              <a:t>operations</a:t>
            </a:r>
            <a:r>
              <a:rPr lang="it-IT" sz="2000" b="1" dirty="0">
                <a:latin typeface="Garamond" panose="02020404030301010803" pitchFamily="18" charset="0"/>
              </a:rPr>
              <a:t> 2024-2025)</a:t>
            </a:r>
          </a:p>
          <a:p>
            <a:pPr marL="274638" lvl="1" indent="0">
              <a:buNone/>
            </a:pP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ProtoDUNE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Horizontal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Drift</a:t>
            </a:r>
            <a:endParaRPr lang="it-IT" sz="1600" b="1" u="sng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Final</a:t>
            </a:r>
            <a:r>
              <a:rPr lang="it-IT" sz="1800" dirty="0">
                <a:latin typeface="Garamond" panose="02020404030301010803" pitchFamily="18" charset="0"/>
              </a:rPr>
              <a:t> technical </a:t>
            </a:r>
            <a:r>
              <a:rPr lang="it-IT" sz="1800" dirty="0" err="1">
                <a:latin typeface="Garamond" panose="02020404030301010803" pitchFamily="18" charset="0"/>
              </a:rPr>
              <a:t>solution</a:t>
            </a:r>
            <a:r>
              <a:rPr lang="it-IT" sz="1800" dirty="0">
                <a:latin typeface="Garamond" panose="02020404030301010803" pitchFamily="18" charset="0"/>
              </a:rPr>
              <a:t> for </a:t>
            </a:r>
            <a:r>
              <a:rPr lang="it-IT" sz="1800" dirty="0" err="1">
                <a:latin typeface="Garamond" panose="02020404030301010803" pitchFamily="18" charset="0"/>
              </a:rPr>
              <a:t>all</a:t>
            </a:r>
            <a:r>
              <a:rPr lang="it-IT" sz="1800" dirty="0">
                <a:latin typeface="Garamond" panose="02020404030301010803" pitchFamily="18" charset="0"/>
              </a:rPr>
              <a:t> FD-HD </a:t>
            </a:r>
            <a:r>
              <a:rPr lang="it-IT" sz="1800" dirty="0" err="1">
                <a:latin typeface="Garamond" panose="02020404030301010803" pitchFamily="18" charset="0"/>
              </a:rPr>
              <a:t>subdetectors</a:t>
            </a:r>
            <a:endParaRPr lang="it-IT" sz="1800" dirty="0">
              <a:latin typeface="Garamond" panose="02020404030301010803" pitchFamily="18" charset="0"/>
            </a:endParaRPr>
          </a:p>
          <a:p>
            <a:pPr lvl="1"/>
            <a:r>
              <a:rPr lang="it-IT" sz="1800" dirty="0">
                <a:latin typeface="Garamond" panose="02020404030301010803" pitchFamily="18" charset="0"/>
              </a:rPr>
              <a:t>Detector </a:t>
            </a:r>
            <a:r>
              <a:rPr lang="it-IT" sz="1800" dirty="0" err="1">
                <a:latin typeface="Garamond" panose="02020404030301010803" pitchFamily="18" charset="0"/>
              </a:rPr>
              <a:t>filled</a:t>
            </a:r>
            <a:r>
              <a:rPr lang="it-IT" sz="1800" dirty="0">
                <a:latin typeface="Garamond" panose="02020404030301010803" pitchFamily="18" charset="0"/>
              </a:rPr>
              <a:t> and </a:t>
            </a:r>
            <a:r>
              <a:rPr lang="it-IT" sz="1800" dirty="0" err="1">
                <a:latin typeface="Garamond" panose="02020404030301010803" pitchFamily="18" charset="0"/>
              </a:rPr>
              <a:t>currently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taking</a:t>
            </a:r>
            <a:r>
              <a:rPr lang="it-IT" sz="1800" dirty="0">
                <a:latin typeface="Garamond" panose="02020404030301010803" pitchFamily="18" charset="0"/>
              </a:rPr>
              <a:t> data with </a:t>
            </a:r>
            <a:r>
              <a:rPr lang="it-IT" sz="1800" dirty="0" err="1">
                <a:latin typeface="Garamond" panose="02020404030301010803" pitchFamily="18" charset="0"/>
              </a:rPr>
              <a:t>charged-particle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beams</a:t>
            </a:r>
            <a:r>
              <a:rPr lang="it-IT" sz="1800" dirty="0">
                <a:latin typeface="Garamond" panose="02020404030301010803" pitchFamily="18" charset="0"/>
              </a:rPr>
              <a:t> and </a:t>
            </a:r>
            <a:r>
              <a:rPr lang="it-IT" sz="1800" dirty="0" err="1">
                <a:latin typeface="Garamond" panose="02020404030301010803" pitchFamily="18" charset="0"/>
              </a:rPr>
              <a:t>cosmic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muons</a:t>
            </a:r>
            <a:r>
              <a:rPr lang="it-IT" sz="1800" b="1" dirty="0">
                <a:latin typeface="Garamond" panose="02020404030301010803" pitchFamily="18" charset="0"/>
              </a:rPr>
              <a:t>	</a:t>
            </a:r>
          </a:p>
          <a:p>
            <a:pPr marL="274638" lvl="1" indent="0">
              <a:buNone/>
            </a:pP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ProtoDUNE</a:t>
            </a:r>
            <a:r>
              <a:rPr lang="it-IT" sz="1600" b="1" u="sng" dirty="0">
                <a:solidFill>
                  <a:srgbClr val="00B050"/>
                </a:solidFill>
                <a:latin typeface="Garamond" panose="02020404030301010803" pitchFamily="18" charset="0"/>
              </a:rPr>
              <a:t>-Vertical </a:t>
            </a:r>
            <a:r>
              <a:rPr lang="it-IT" sz="1600" b="1" u="sng" dirty="0" err="1">
                <a:solidFill>
                  <a:srgbClr val="00B050"/>
                </a:solidFill>
                <a:latin typeface="Garamond" panose="02020404030301010803" pitchFamily="18" charset="0"/>
              </a:rPr>
              <a:t>Drift</a:t>
            </a:r>
            <a:endParaRPr lang="it-IT" sz="1600" b="1" u="sng" dirty="0">
              <a:solidFill>
                <a:srgbClr val="00B050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Realization</a:t>
            </a:r>
            <a:r>
              <a:rPr lang="it-IT" sz="1800" dirty="0">
                <a:latin typeface="Garamond" panose="02020404030301010803" pitchFamily="18" charset="0"/>
              </a:rPr>
              <a:t> of a Module-0 detector in 2022-2023</a:t>
            </a:r>
          </a:p>
          <a:p>
            <a:pPr lvl="1"/>
            <a:r>
              <a:rPr lang="it-IT" sz="1800" dirty="0" err="1">
                <a:latin typeface="Garamond" panose="02020404030301010803" pitchFamily="18" charset="0"/>
              </a:rPr>
              <a:t>LAr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will</a:t>
            </a:r>
            <a:r>
              <a:rPr lang="it-IT" sz="1800" dirty="0">
                <a:latin typeface="Garamond" panose="02020404030301010803" pitchFamily="18" charset="0"/>
              </a:rPr>
              <a:t> be </a:t>
            </a:r>
            <a:r>
              <a:rPr lang="it-IT" sz="1800" dirty="0" err="1">
                <a:latin typeface="Garamond" panose="02020404030301010803" pitchFamily="18" charset="0"/>
              </a:rPr>
              <a:t>transferred</a:t>
            </a:r>
            <a:r>
              <a:rPr lang="it-IT" sz="1800" dirty="0">
                <a:latin typeface="Garamond" panose="02020404030301010803" pitchFamily="18" charset="0"/>
              </a:rPr>
              <a:t> to </a:t>
            </a:r>
            <a:r>
              <a:rPr lang="it-IT" sz="1800" dirty="0" err="1">
                <a:latin typeface="Garamond" panose="02020404030301010803" pitchFamily="18" charset="0"/>
              </a:rPr>
              <a:t>ProtoDUNE</a:t>
            </a:r>
            <a:r>
              <a:rPr lang="it-IT" sz="1800" dirty="0">
                <a:latin typeface="Garamond" panose="02020404030301010803" pitchFamily="18" charset="0"/>
              </a:rPr>
              <a:t>-VD in </a:t>
            </a:r>
            <a:r>
              <a:rPr lang="it-IT" sz="1800" dirty="0" err="1">
                <a:latin typeface="Garamond" panose="02020404030301010803" pitchFamily="18" charset="0"/>
              </a:rPr>
              <a:t>October</a:t>
            </a:r>
            <a:r>
              <a:rPr lang="it-IT" sz="1800" dirty="0">
                <a:latin typeface="Garamond" panose="02020404030301010803" pitchFamily="18" charset="0"/>
              </a:rPr>
              <a:t> with </a:t>
            </a:r>
            <a:r>
              <a:rPr lang="it-IT" sz="1800" dirty="0" err="1">
                <a:latin typeface="Garamond" panose="02020404030301010803" pitchFamily="18" charset="0"/>
              </a:rPr>
              <a:t>operations</a:t>
            </a:r>
            <a:r>
              <a:rPr lang="it-IT" sz="1800" dirty="0">
                <a:latin typeface="Garamond" panose="02020404030301010803" pitchFamily="18" charset="0"/>
              </a:rPr>
              <a:t> </a:t>
            </a:r>
            <a:r>
              <a:rPr lang="it-IT" sz="1800" dirty="0" err="1">
                <a:latin typeface="Garamond" panose="02020404030301010803" pitchFamily="18" charset="0"/>
              </a:rPr>
              <a:t>starting</a:t>
            </a:r>
            <a:r>
              <a:rPr lang="it-IT" sz="1800" dirty="0">
                <a:latin typeface="Garamond" panose="02020404030301010803" pitchFamily="18" charset="0"/>
              </a:rPr>
              <a:t> in </a:t>
            </a:r>
            <a:r>
              <a:rPr lang="it-IT" sz="1800" dirty="0" err="1">
                <a:latin typeface="Garamond" panose="02020404030301010803" pitchFamily="18" charset="0"/>
              </a:rPr>
              <a:t>early</a:t>
            </a:r>
            <a:r>
              <a:rPr lang="it-IT" sz="1800" dirty="0">
                <a:latin typeface="Garamond" panose="02020404030301010803" pitchFamily="18" charset="0"/>
              </a:rPr>
              <a:t> 2025</a:t>
            </a:r>
          </a:p>
          <a:p>
            <a:pPr marL="274638" lvl="1" indent="0">
              <a:buNone/>
            </a:pPr>
            <a:endParaRPr lang="it-IT" sz="1600" b="1" dirty="0">
              <a:latin typeface="Garamond" panose="02020404030301010803" pitchFamily="18" charset="0"/>
            </a:endParaRPr>
          </a:p>
          <a:p>
            <a:pPr marL="274638" lvl="1" indent="0">
              <a:buNone/>
            </a:pPr>
            <a:endParaRPr lang="it-IT" sz="1600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12F55E4-1C08-C590-42C8-664D481E3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54" y="3042192"/>
            <a:ext cx="5505729" cy="32643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23D049-D4CC-BEB9-2763-FBDE4268DE2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6384A19-0916-E8E3-F23D-62F60EF4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50C15F6A-6497-43B8-166E-A03B534D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D8C99BF7-B363-58D4-3997-708772392C6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216B447-9FE5-FBE6-817A-D80393A2C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C7D36B5-246D-63F9-2283-23FC85FAD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2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F59FCB-DE00-478A-1527-05DB5D9E4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26F89B4-0D90-1132-FF01-34506872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Neutrino energy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spectra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Far  Detector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9F375A-85B1-6D79-CFF3-17068357646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C608B7C-7D41-7835-49F2-79ABF58B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F4F44AFB-F9E5-80A4-46A1-46F81A99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90DB2E68-810B-1A10-037E-2C17C7037B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4091" y="835175"/>
                <a:ext cx="4858835" cy="5396426"/>
              </a:xfrm>
              <a:prstGeom prst="rect">
                <a:avLst/>
              </a:prstGeom>
            </p:spPr>
            <p:txBody>
              <a:bodyPr lIns="0" rIns="0">
                <a:normAutofit lnSpcReduction="100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Sensitivity to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</m:oMath>
                </a14:m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 err="1">
                    <a:latin typeface="Garamond" panose="02020404030301010803" pitchFamily="18" charset="0"/>
                  </a:rPr>
                  <a:t>If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sz="2200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  <m:r>
                      <a:rPr lang="it-IT" sz="2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nor/>
                      </m:rPr>
                      <a:rPr lang="it-IT" sz="2200" dirty="0">
                        <a:latin typeface="Garamond" panose="02020404030301010803" pitchFamily="18" charset="0"/>
                      </a:rPr>
                      <m:t>−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 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is DUNE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will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measure</a:t>
                </a:r>
                <a:r>
                  <a:rPr lang="it-IT" sz="2200" dirty="0">
                    <a:latin typeface="Garamond" panose="02020404030301010803" pitchFamily="18" charset="0"/>
                  </a:rPr>
                  <a:t> an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enhancement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and a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reduction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antineutrino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endParaRPr lang="it-IT" sz="2200" dirty="0">
                  <a:latin typeface="Garamond" panose="02020404030301010803" pitchFamily="18" charset="0"/>
                </a:endParaRPr>
              </a:p>
              <a:p>
                <a:r>
                  <a:rPr lang="it-IT" b="1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b="1" dirty="0">
                    <a:latin typeface="Garamond" panose="02020404030301010803" pitchFamily="18" charset="0"/>
                  </a:rPr>
                  <a:t> to mass </a:t>
                </a:r>
                <a:r>
                  <a:rPr lang="it-IT" b="1" dirty="0" err="1">
                    <a:latin typeface="Garamond" panose="02020404030301010803" pitchFamily="18" charset="0"/>
                  </a:rPr>
                  <a:t>ordering</a:t>
                </a:r>
                <a:r>
                  <a:rPr lang="it-IT" b="1" dirty="0">
                    <a:latin typeface="Garamond" panose="02020404030301010803" pitchFamily="18" charset="0"/>
                  </a:rPr>
                  <a:t> (MO)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 err="1">
                    <a:latin typeface="Garamond" panose="02020404030301010803" pitchFamily="18" charset="0"/>
                  </a:rPr>
                  <a:t>If</a:t>
                </a:r>
                <a:r>
                  <a:rPr lang="it-IT" sz="2200" dirty="0">
                    <a:latin typeface="Garamond" panose="02020404030301010803" pitchFamily="18" charset="0"/>
                  </a:rPr>
                  <a:t> MO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is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normal</a:t>
                </a:r>
                <a:r>
                  <a:rPr lang="it-IT" sz="2200" dirty="0">
                    <a:latin typeface="Garamond" panose="02020404030301010803" pitchFamily="18" charset="0"/>
                  </a:rPr>
                  <a:t>, DUNE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will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measure</a:t>
                </a:r>
                <a:r>
                  <a:rPr lang="it-IT" sz="2200" dirty="0">
                    <a:latin typeface="Garamond" panose="02020404030301010803" pitchFamily="18" charset="0"/>
                  </a:rPr>
                  <a:t> a </a:t>
                </a:r>
                <a:r>
                  <a:rPr lang="it-IT" sz="2200" b="1" dirty="0" err="1">
                    <a:latin typeface="Garamond" panose="02020404030301010803" pitchFamily="18" charset="0"/>
                  </a:rPr>
                  <a:t>much</a:t>
                </a:r>
                <a:r>
                  <a:rPr lang="it-IT" sz="2200" b="1" dirty="0">
                    <a:latin typeface="Garamond" panose="02020404030301010803" pitchFamily="18" charset="0"/>
                  </a:rPr>
                  <a:t> </a:t>
                </a:r>
                <a:r>
                  <a:rPr lang="it-IT" sz="2200" b="1" dirty="0" err="1">
                    <a:latin typeface="Garamond" panose="02020404030301010803" pitchFamily="18" charset="0"/>
                  </a:rPr>
                  <a:t>larger</a:t>
                </a:r>
                <a:r>
                  <a:rPr lang="it-IT" sz="2200" b="1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enhancement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and a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reduction</a:t>
                </a:r>
                <a:r>
                  <a:rPr lang="it-IT" sz="2200" dirty="0">
                    <a:latin typeface="Garamond" panose="02020404030301010803" pitchFamily="18" charset="0"/>
                  </a:rPr>
                  <a:t> in electron antineutrino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appearance</a:t>
                </a:r>
                <a:r>
                  <a:rPr lang="it-IT" sz="2200" dirty="0">
                    <a:latin typeface="Garamond" panose="02020404030301010803" pitchFamily="18" charset="0"/>
                  </a:rPr>
                  <a:t>, with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respect</a:t>
                </a:r>
                <a:r>
                  <a:rPr lang="it-IT" sz="2200" dirty="0">
                    <a:latin typeface="Garamond" panose="02020404030301010803" pitchFamily="18" charset="0"/>
                  </a:rPr>
                  <a:t> to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inverted</a:t>
                </a:r>
                <a:r>
                  <a:rPr lang="it-IT" sz="2200" dirty="0">
                    <a:latin typeface="Garamond" panose="02020404030301010803" pitchFamily="18" charset="0"/>
                  </a:rPr>
                  <a:t> order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MO,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𝐂𝐏</m:t>
                    </m:r>
                  </m:oMath>
                </a14:m>
                <a:r>
                  <a:rPr lang="it-IT" b="1" baseline="-25000" dirty="0">
                    <a:latin typeface="Garamond" panose="02020404030301010803" pitchFamily="18" charset="0"/>
                  </a:rPr>
                  <a:t> </a:t>
                </a:r>
                <a:r>
                  <a:rPr lang="it-IT" b="1" dirty="0">
                    <a:latin typeface="Garamond" panose="02020404030301010803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</m:t>
                    </m:r>
                  </m:oMath>
                </a14:m>
                <a:r>
                  <a:rPr lang="it-IT" b="1" i="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all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affect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spectra</a:t>
                </a:r>
                <a:r>
                  <a:rPr lang="it-IT" dirty="0">
                    <a:latin typeface="Garamond" panose="02020404030301010803" pitchFamily="18" charset="0"/>
                  </a:rPr>
                  <a:t> with </a:t>
                </a:r>
                <a:r>
                  <a:rPr lang="it-IT" dirty="0" err="1">
                    <a:latin typeface="Garamond" panose="02020404030301010803" pitchFamily="18" charset="0"/>
                  </a:rPr>
                  <a:t>different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shape</a:t>
                </a:r>
                <a:r>
                  <a:rPr lang="it-IT" dirty="0">
                    <a:latin typeface="Garamond" panose="02020404030301010803" pitchFamily="18" charset="0"/>
                  </a:rPr>
                  <a:t>,  </a:t>
                </a:r>
                <a:r>
                  <a:rPr lang="it-IT" dirty="0" err="1">
                    <a:latin typeface="Garamond" panose="02020404030301010803" pitchFamily="18" charset="0"/>
                  </a:rPr>
                  <a:t>additional</a:t>
                </a:r>
                <a:r>
                  <a:rPr lang="it-IT" dirty="0">
                    <a:latin typeface="Garamond" panose="02020404030301010803" pitchFamily="18" charset="0"/>
                  </a:rPr>
                  <a:t> handle on </a:t>
                </a:r>
                <a:r>
                  <a:rPr lang="it-IT" dirty="0" err="1">
                    <a:latin typeface="Garamond" panose="02020404030301010803" pitchFamily="18" charset="0"/>
                  </a:rPr>
                  <a:t>resolving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degeneracies</a:t>
                </a:r>
                <a:endParaRPr lang="it-IT" b="1" i="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90DB2E68-810B-1A10-037E-2C17C7037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91" y="835175"/>
                <a:ext cx="4858835" cy="5396426"/>
              </a:xfrm>
              <a:prstGeom prst="rect">
                <a:avLst/>
              </a:prstGeom>
              <a:blipFill>
                <a:blip r:embed="rId4"/>
                <a:stretch>
                  <a:fillRect l="-3385" t="-1174" r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testo, diagramma, linea, numero&#10;&#10;Descrizione generata automaticamente">
            <a:extLst>
              <a:ext uri="{FF2B5EF4-FFF2-40B4-BE49-F238E27FC236}">
                <a16:creationId xmlns:a16="http://schemas.microsoft.com/office/drawing/2014/main" id="{842ED0B6-C121-74F7-FDFF-97F433C3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927" y="823113"/>
            <a:ext cx="7094480" cy="5451633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3ECAEDF8-C96D-42B9-72B8-4CAA860D21EA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87EA50B-7A4E-41CF-88C5-86B7ECCC4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8DB3DD9-F066-52B5-F361-FBDABD38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8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rgbClr val="FF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CFBAC0-125F-E429-3053-E113031D43E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9E7C4C-7C25-7731-AA05-6B1B0037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E9BE78FE-0A72-3261-C912-CA97E738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2">
            <a:extLst>
              <a:ext uri="{FF2B5EF4-FFF2-40B4-BE49-F238E27FC236}">
                <a16:creationId xmlns:a16="http://schemas.microsoft.com/office/drawing/2014/main" id="{5F996434-DD3E-BC85-F6B4-962416054C21}"/>
              </a:ext>
            </a:extLst>
          </p:cNvPr>
          <p:cNvSpPr txBox="1">
            <a:spLocks/>
          </p:cNvSpPr>
          <p:nvPr/>
        </p:nvSpPr>
        <p:spPr>
          <a:xfrm>
            <a:off x="310444" y="244718"/>
            <a:ext cx="11571111" cy="77573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Long-baseline 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what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we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know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7172" y="3068763"/>
                <a:ext cx="12229172" cy="161612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The 3 know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flavor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states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b="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b="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are linear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combination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3 mass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eigenstates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1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3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through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Pontecorvo-Maki-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Nakagawa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Sakata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(PMNS) 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unitary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matrix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i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</a:t>
                </a:r>
                <a:r>
                  <a:rPr lang="it-IT" sz="2400" i="1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PMNS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Previous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experiments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two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mass-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squared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differences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the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three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mixing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angles</a:t>
                </a:r>
                <a:endParaRPr lang="it-IT" sz="24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172" y="3068763"/>
                <a:ext cx="12229172" cy="1616126"/>
              </a:xfrm>
              <a:prstGeom prst="rect">
                <a:avLst/>
              </a:prstGeom>
              <a:blipFill>
                <a:blip r:embed="rId4"/>
                <a:stretch>
                  <a:fillRect l="-726" t="-3101" b="-93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1A8D89B-8798-B3D9-70DD-FFDFEFDE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68" y="828247"/>
            <a:ext cx="9991028" cy="21978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33DB28-4222-1B6E-AD99-F3DC598D2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921" y="4596691"/>
            <a:ext cx="8580157" cy="16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3E348A-A8DA-72B9-D262-A389346E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4DAA216A-5A54-49EB-CD8D-94F5D113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Mass order and CPV 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Sensitivity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6ECC9B7-DA05-E798-578D-AB6D781CF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" r="3133"/>
          <a:stretch/>
        </p:blipFill>
        <p:spPr>
          <a:xfrm>
            <a:off x="5276193" y="754390"/>
            <a:ext cx="6653050" cy="53492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C176172-89D7-C0BC-6A74-45589ABD0D5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2BBFEE-3D7C-0401-E03B-74E9AC6C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1D1B6871-3F79-87C6-6F0E-B8C33421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F6A47662-61CF-51E2-743E-3959082B94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55" y="1085755"/>
                <a:ext cx="5584278" cy="5747895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For best-case </a:t>
                </a:r>
                <a:r>
                  <a:rPr lang="it-IT" b="1" dirty="0" err="1">
                    <a:latin typeface="Garamond" panose="02020404030301010803" pitchFamily="18" charset="0"/>
                  </a:rPr>
                  <a:t>oscillation</a:t>
                </a:r>
                <a:r>
                  <a:rPr lang="it-IT" b="1" dirty="0">
                    <a:latin typeface="Garamond" panose="02020404030301010803" pitchFamily="18" charset="0"/>
                  </a:rPr>
                  <a:t> scenario DUNE </a:t>
                </a:r>
                <a:r>
                  <a:rPr lang="it-IT" b="1" dirty="0" err="1">
                    <a:latin typeface="Garamond" panose="02020404030301010803" pitchFamily="18" charset="0"/>
                  </a:rPr>
                  <a:t>will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b="1" dirty="0" err="1">
                    <a:latin typeface="Garamond" panose="02020404030301010803" pitchFamily="18" charset="0"/>
                  </a:rPr>
                  <a:t>reach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Mass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Ordering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1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</a:t>
                </a:r>
                <a:endParaRPr lang="it-IT" sz="22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&gt;3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CPV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3.5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years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For </a:t>
                </a:r>
                <a:r>
                  <a:rPr lang="it-IT" b="1" dirty="0" err="1">
                    <a:latin typeface="Garamond" panose="02020404030301010803" pitchFamily="18" charset="0"/>
                  </a:rPr>
                  <a:t>worst</a:t>
                </a:r>
                <a:r>
                  <a:rPr lang="it-IT" b="1" dirty="0">
                    <a:latin typeface="Garamond" panose="02020404030301010803" pitchFamily="18" charset="0"/>
                  </a:rPr>
                  <a:t>-case </a:t>
                </a:r>
                <a:r>
                  <a:rPr lang="it-IT" b="1" dirty="0" err="1">
                    <a:latin typeface="Garamond" panose="02020404030301010803" pitchFamily="18" charset="0"/>
                  </a:rPr>
                  <a:t>oscillation</a:t>
                </a:r>
                <a:r>
                  <a:rPr lang="it-IT" b="1" dirty="0">
                    <a:latin typeface="Garamond" panose="02020404030301010803" pitchFamily="18" charset="0"/>
                  </a:rPr>
                  <a:t> scenario 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pPr lvl="1"/>
                <a:r>
                  <a:rPr lang="it-IT" sz="2200" dirty="0">
                    <a:latin typeface="Garamond" panose="02020404030301010803" pitchFamily="18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Mass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Ordering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200" dirty="0">
                    <a:latin typeface="Garamond" panose="02020404030301010803" pitchFamily="18" charset="0"/>
                  </a:rPr>
                  <a:t> in 3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year</a:t>
                </a:r>
                <a:r>
                  <a:rPr lang="it-IT" sz="2200" dirty="0">
                    <a:latin typeface="Garamond" panose="02020404030301010803" pitchFamily="18" charset="0"/>
                  </a:rPr>
                  <a:t> (no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matter</a:t>
                </a:r>
                <a:r>
                  <a:rPr lang="it-IT" sz="2200" dirty="0">
                    <a:latin typeface="Garamond" panose="02020404030301010803" pitchFamily="18" charset="0"/>
                  </a:rPr>
                  <a:t> the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value</a:t>
                </a:r>
                <a:r>
                  <a:rPr lang="it-IT" sz="2200" dirty="0"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it-IT" sz="2400" b="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it-IT" sz="2200" dirty="0">
                    <a:latin typeface="Garamond" panose="02020404030301010803" pitchFamily="18" charset="0"/>
                  </a:rPr>
                  <a:t> or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any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other</a:t>
                </a:r>
                <a:r>
                  <a:rPr lang="it-IT" sz="2200" dirty="0">
                    <a:latin typeface="Garamond" panose="02020404030301010803" pitchFamily="18" charset="0"/>
                  </a:rPr>
                  <a:t> </a:t>
                </a:r>
                <a:r>
                  <a:rPr lang="it-IT" sz="2200" dirty="0" err="1">
                    <a:latin typeface="Garamond" panose="02020404030301010803" pitchFamily="18" charset="0"/>
                  </a:rPr>
                  <a:t>parameter</a:t>
                </a:r>
                <a:r>
                  <a:rPr lang="it-IT" sz="2200" dirty="0"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In long </a:t>
                </a:r>
                <a:r>
                  <a:rPr lang="it-IT" b="1" dirty="0" err="1">
                    <a:latin typeface="Garamond" panose="02020404030301010803" pitchFamily="18" charset="0"/>
                  </a:rPr>
                  <a:t>term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dirty="0">
                    <a:latin typeface="Garamond" panose="02020404030301010803" pitchFamily="18" charset="0"/>
                  </a:rPr>
                  <a:t>DUNE can </a:t>
                </a:r>
                <a:r>
                  <a:rPr lang="it-IT" dirty="0" err="1">
                    <a:latin typeface="Garamond" panose="02020404030301010803" pitchFamily="18" charset="0"/>
                  </a:rPr>
                  <a:t>establish</a:t>
                </a:r>
                <a:r>
                  <a:rPr lang="it-IT" dirty="0">
                    <a:latin typeface="Garamond" panose="02020404030301010803" pitchFamily="18" charset="0"/>
                  </a:rPr>
                  <a:t> CP </a:t>
                </a:r>
                <a:r>
                  <a:rPr lang="it-IT" dirty="0" err="1">
                    <a:latin typeface="Garamond" panose="02020404030301010803" pitchFamily="18" charset="0"/>
                  </a:rPr>
                  <a:t>violation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at</a:t>
                </a:r>
                <a:r>
                  <a:rPr lang="it-IT" dirty="0">
                    <a:latin typeface="Garamond" panose="02020404030301010803" pitchFamily="18" charset="0"/>
                  </a:rPr>
                  <a:t> &gt; 3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for 75% </a:t>
                </a:r>
                <a:r>
                  <a:rPr lang="it-IT" dirty="0" err="1">
                    <a:latin typeface="Garamond" panose="02020404030301010803" pitchFamily="18" charset="0"/>
                  </a:rPr>
                  <a:t>possible</a:t>
                </a:r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Garamond" panose="02020404030301010803" pitchFamily="18" charset="0"/>
                  </a:rPr>
                  <a:t>values</a:t>
                </a:r>
                <a:r>
                  <a:rPr lang="it-IT" dirty="0">
                    <a:latin typeface="Garamond" panose="02020404030301010803" pitchFamily="18" charset="0"/>
                  </a:rPr>
                  <a:t> of</a:t>
                </a:r>
                <a:r>
                  <a:rPr lang="it-IT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it-IT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F6A47662-61CF-51E2-743E-3959082B9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5" y="1085755"/>
                <a:ext cx="5584278" cy="5747895"/>
              </a:xfrm>
              <a:prstGeom prst="rect">
                <a:avLst/>
              </a:prstGeom>
              <a:blipFill>
                <a:blip r:embed="rId5"/>
                <a:stretch>
                  <a:fillRect l="-2948" t="-661" r="-15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4DEAB5BC-D0F7-CD66-1E09-DD21E50AB1D7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0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6" y="54665"/>
            <a:ext cx="7550654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Astrophysical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DUNE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343CC-466A-1B27-DFD8-3C44258BD13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74BBE7-3AD9-CA13-9D4F-C2324F35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0E0D7FAB-B979-4A8C-E3F8-19584709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05FFFC0-4731-3A06-B586-24B11E4E8D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30398"/>
                <a:ext cx="6416479" cy="5410386"/>
              </a:xfrm>
              <a:prstGeom prst="rect">
                <a:avLst/>
              </a:prstGeom>
            </p:spPr>
            <p:txBody>
              <a:bodyPr lIns="0" rIns="0">
                <a:normAutofit fontScale="92500"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800" b="1" dirty="0">
                    <a:latin typeface="Garamond" panose="02020404030301010803" pitchFamily="18" charset="0"/>
                  </a:rPr>
                  <a:t>Neutrinos from </a:t>
                </a:r>
                <a:r>
                  <a:rPr lang="it-IT" sz="2800" b="1" dirty="0" err="1">
                    <a:latin typeface="Garamond" panose="02020404030301010803" pitchFamily="18" charset="0"/>
                  </a:rPr>
                  <a:t>atmospheric</a:t>
                </a:r>
                <a:r>
                  <a:rPr lang="it-IT" sz="2800" b="1" dirty="0">
                    <a:latin typeface="Garamond" panose="02020404030301010803" pitchFamily="18" charset="0"/>
                  </a:rPr>
                  <a:t>, solar and core </a:t>
                </a:r>
                <a:r>
                  <a:rPr lang="it-IT" sz="2800" b="1" dirty="0" err="1">
                    <a:latin typeface="Garamond" panose="02020404030301010803" pitchFamily="18" charset="0"/>
                  </a:rPr>
                  <a:t>collapse</a:t>
                </a:r>
                <a:r>
                  <a:rPr lang="it-IT" sz="2800" b="1" dirty="0">
                    <a:latin typeface="Garamond" panose="02020404030301010803" pitchFamily="18" charset="0"/>
                  </a:rPr>
                  <a:t> supernovae</a:t>
                </a:r>
              </a:p>
              <a:p>
                <a:pPr lvl="1"/>
                <a:r>
                  <a:rPr lang="it-IT" sz="2800" dirty="0">
                    <a:latin typeface="Garamond" panose="02020404030301010803" pitchFamily="18" charset="0"/>
                  </a:rPr>
                  <a:t>Argon target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gives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unique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sensitivity</a:t>
                </a:r>
                <a:r>
                  <a:rPr lang="it-IT" sz="2800" dirty="0">
                    <a:latin typeface="Garamond" panose="02020404030301010803" pitchFamily="18" charset="0"/>
                  </a:rPr>
                  <a:t> to MeV-scale electron </a:t>
                </a:r>
                <a:r>
                  <a:rPr lang="it-IT" sz="2800" dirty="0" err="1">
                    <a:latin typeface="Garamond" panose="02020404030301010803" pitchFamily="18" charset="0"/>
                  </a:rPr>
                  <a:t>neutrinos</a:t>
                </a:r>
                <a:r>
                  <a:rPr lang="it-IT" sz="2800" dirty="0">
                    <a:latin typeface="Garamond" panose="02020404030301010803" pitchFamily="18" charset="0"/>
                  </a:rPr>
                  <a:t> </a:t>
                </a:r>
              </a:p>
              <a:p>
                <a:pPr lvl="2"/>
                <a:r>
                  <a:rPr lang="it-IT" sz="2600" b="1" dirty="0" err="1">
                    <a:latin typeface="Garamond" panose="02020404030301010803" pitchFamily="18" charset="0"/>
                  </a:rPr>
                  <a:t>Charged</a:t>
                </a:r>
                <a:r>
                  <a:rPr lang="it-IT" sz="2600" b="1" dirty="0">
                    <a:latin typeface="Garamond" panose="02020404030301010803" pitchFamily="18" charset="0"/>
                  </a:rPr>
                  <a:t>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Current</a:t>
                </a:r>
                <a:r>
                  <a:rPr lang="it-IT" sz="2600" b="1" dirty="0">
                    <a:latin typeface="Garamond" panose="02020404030301010803" pitchFamily="18" charset="0"/>
                  </a:rPr>
                  <a:t> (CC) interaction on Ar</a:t>
                </a:r>
              </a:p>
              <a:p>
                <a:pPr marL="898525" lvl="3" indent="0"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dirty="0">
                    <a:latin typeface="Garamond" panose="02020404030301010803" pitchFamily="18" charset="0"/>
                  </a:rPr>
                  <a:t>&gt;1.5 MeV)</a:t>
                </a:r>
              </a:p>
              <a:p>
                <a:pPr marL="898525" lvl="3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it-I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𝐴𝑟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𝐶𝑙</m:t>
                    </m:r>
                    <m:r>
                      <a:rPr lang="it-IT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400" dirty="0">
                    <a:latin typeface="Garamond" panose="02020404030301010803" pitchFamily="18" charset="0"/>
                  </a:rPr>
                  <a:t>&gt;7.5 MeV)</a:t>
                </a:r>
                <a:endParaRPr lang="it-IT" sz="2800" dirty="0">
                  <a:latin typeface="Garamond" panose="02020404030301010803" pitchFamily="18" charset="0"/>
                </a:endParaRPr>
              </a:p>
              <a:p>
                <a:pPr lvl="2"/>
                <a:r>
                  <a:rPr lang="it-IT" sz="2600" b="1" dirty="0">
                    <a:latin typeface="Garamond" panose="02020404030301010803" pitchFamily="18" charset="0"/>
                  </a:rPr>
                  <a:t>ES on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electrons</a:t>
                </a:r>
                <a:endParaRPr lang="it-IT" sz="2600" b="1" dirty="0">
                  <a:latin typeface="Garamond" panose="02020404030301010803" pitchFamily="18" charset="0"/>
                </a:endParaRPr>
              </a:p>
              <a:p>
                <a:pPr marL="625475" lvl="2" indent="0">
                  <a:buNone/>
                </a:pPr>
                <a:r>
                  <a:rPr lang="it-IT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2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pointing</m:t>
                    </m:r>
                    <m:r>
                      <a:rPr lang="it-IT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>
                  <a:latin typeface="Garamond" panose="02020404030301010803" pitchFamily="18" charset="0"/>
                </a:endParaRPr>
              </a:p>
              <a:p>
                <a:pPr lvl="2"/>
                <a:r>
                  <a:rPr lang="it-IT" sz="2600" b="1" dirty="0" err="1">
                    <a:latin typeface="Garamond" panose="02020404030301010803" pitchFamily="18" charset="0"/>
                  </a:rPr>
                  <a:t>Neutral</a:t>
                </a:r>
                <a:r>
                  <a:rPr lang="it-IT" sz="2600" b="1" dirty="0">
                    <a:latin typeface="Garamond" panose="02020404030301010803" pitchFamily="18" charset="0"/>
                  </a:rPr>
                  <a:t> </a:t>
                </a:r>
                <a:r>
                  <a:rPr lang="it-IT" sz="2600" b="1" dirty="0" err="1">
                    <a:latin typeface="Garamond" panose="02020404030301010803" pitchFamily="18" charset="0"/>
                  </a:rPr>
                  <a:t>Current</a:t>
                </a:r>
                <a:r>
                  <a:rPr lang="it-IT" sz="2600" b="1" dirty="0">
                    <a:latin typeface="Garamond" panose="02020404030301010803" pitchFamily="18" charset="0"/>
                  </a:rPr>
                  <a:t> (NC) interaction on Ar</a:t>
                </a:r>
              </a:p>
              <a:p>
                <a:pPr marL="89852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+40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4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it-IT" sz="2400" dirty="0">
                  <a:latin typeface="Garamond" panose="02020404030301010803" pitchFamily="18" charset="0"/>
                </a:endParaRPr>
              </a:p>
              <a:p>
                <a:pPr marL="898525" lvl="3" indent="0">
                  <a:buNone/>
                </a:pPr>
                <a:endParaRPr lang="it-IT" sz="2400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005FFFC0-4731-3A06-B586-24B11E4E8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0398"/>
                <a:ext cx="6416479" cy="5410386"/>
              </a:xfrm>
              <a:prstGeom prst="rect">
                <a:avLst/>
              </a:prstGeom>
              <a:blipFill>
                <a:blip r:embed="rId4"/>
                <a:stretch>
                  <a:fillRect l="-2964" t="-1171" r="-39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A592DF06-73E6-B1C7-23F0-C5489589DB7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48F3F65-3802-BCB4-78BE-7744F4B24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17" y="549824"/>
            <a:ext cx="4467403" cy="30263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D131EFB-3227-BDD7-E333-C9DF4DA8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808" y="3604881"/>
            <a:ext cx="3479573" cy="273773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2301E-3A55-CBF8-2F3B-7D89FAB2A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F1C7E5E-2015-5C56-2377-E529173B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1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6" y="54665"/>
            <a:ext cx="7550654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Supernova burst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7343CC-466A-1B27-DFD8-3C44258BD135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74BBE7-3AD9-CA13-9D4F-C2324F359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0E0D7FAB-B979-4A8C-E3F8-19584709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05FFFC0-4731-3A06-B586-24B11E4E8D52}"/>
              </a:ext>
            </a:extLst>
          </p:cNvPr>
          <p:cNvSpPr txBox="1">
            <a:spLocks/>
          </p:cNvSpPr>
          <p:nvPr/>
        </p:nvSpPr>
        <p:spPr>
          <a:xfrm>
            <a:off x="0" y="746318"/>
            <a:ext cx="6095999" cy="4897740"/>
          </a:xfrm>
          <a:prstGeom prst="rect">
            <a:avLst/>
          </a:prstGeom>
        </p:spPr>
        <p:txBody>
          <a:bodyPr lIns="0" rIns="0">
            <a:normAutofit fontScale="9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latin typeface="Garamond" panose="02020404030301010803" pitchFamily="18" charset="0"/>
              </a:rPr>
              <a:t>will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observe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thousand</a:t>
            </a:r>
            <a:r>
              <a:rPr lang="it-IT" sz="2800" b="1" dirty="0">
                <a:latin typeface="Garamond" panose="02020404030301010803" pitchFamily="18" charset="0"/>
              </a:rPr>
              <a:t> of neutrino interactions from a </a:t>
            </a:r>
            <a:r>
              <a:rPr lang="it-IT" sz="2800" b="1" dirty="0" err="1">
                <a:latin typeface="Garamond" panose="02020404030301010803" pitchFamily="18" charset="0"/>
              </a:rPr>
              <a:t>galactic</a:t>
            </a:r>
            <a:r>
              <a:rPr lang="it-IT" sz="2800" b="1" dirty="0">
                <a:latin typeface="Garamond" panose="02020404030301010803" pitchFamily="18" charset="0"/>
              </a:rPr>
              <a:t> supernova burst</a:t>
            </a:r>
          </a:p>
          <a:p>
            <a:r>
              <a:rPr lang="it-IT" sz="2800" b="1" dirty="0">
                <a:latin typeface="Garamond" panose="02020404030301010803" pitchFamily="18" charset="0"/>
              </a:rPr>
              <a:t>Time and energy </a:t>
            </a:r>
            <a:r>
              <a:rPr lang="it-IT" sz="2800" b="1" dirty="0" err="1">
                <a:latin typeface="Garamond" panose="02020404030301010803" pitchFamily="18" charset="0"/>
              </a:rPr>
              <a:t>spectra</a:t>
            </a:r>
            <a:r>
              <a:rPr lang="it-IT" sz="2800" b="1" dirty="0">
                <a:latin typeface="Garamond" panose="02020404030301010803" pitchFamily="18" charset="0"/>
              </a:rPr>
              <a:t> are sensitive to core </a:t>
            </a:r>
            <a:r>
              <a:rPr lang="it-IT" sz="2800" b="1" dirty="0" err="1">
                <a:latin typeface="Garamond" panose="02020404030301010803" pitchFamily="18" charset="0"/>
              </a:rPr>
              <a:t>collapse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mechanism</a:t>
            </a:r>
            <a:r>
              <a:rPr lang="it-IT" sz="2800" b="1" dirty="0">
                <a:latin typeface="Garamond" panose="02020404030301010803" pitchFamily="18" charset="0"/>
              </a:rPr>
              <a:t> and stellar </a:t>
            </a:r>
            <a:r>
              <a:rPr lang="it-IT" sz="2800" b="1" dirty="0" err="1">
                <a:latin typeface="Garamond" panose="02020404030301010803" pitchFamily="18" charset="0"/>
              </a:rPr>
              <a:t>evolution</a:t>
            </a:r>
            <a:endParaRPr lang="it-IT" sz="2800" b="1" dirty="0">
              <a:latin typeface="Garamond" panose="02020404030301010803" pitchFamily="18" charset="0"/>
            </a:endParaRPr>
          </a:p>
          <a:p>
            <a:pPr lvl="1"/>
            <a:r>
              <a:rPr lang="it-IT" sz="2600" dirty="0" err="1">
                <a:latin typeface="Garamond" panose="02020404030301010803" pitchFamily="18" charset="0"/>
              </a:rPr>
              <a:t>Neutronization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through</a:t>
            </a:r>
            <a:r>
              <a:rPr lang="it-IT" sz="2600" dirty="0">
                <a:latin typeface="Garamond" panose="02020404030301010803" pitchFamily="18" charset="0"/>
              </a:rPr>
              <a:t> electron </a:t>
            </a:r>
            <a:r>
              <a:rPr lang="it-IT" sz="2600" dirty="0" err="1">
                <a:latin typeface="Garamond" panose="02020404030301010803" pitchFamily="18" charset="0"/>
              </a:rPr>
              <a:t>capture</a:t>
            </a:r>
            <a:r>
              <a:rPr lang="it-IT" sz="2600" dirty="0">
                <a:latin typeface="Garamond" panose="02020404030301010803" pitchFamily="18" charset="0"/>
              </a:rPr>
              <a:t> (</a:t>
            </a:r>
            <a:r>
              <a:rPr lang="it-IT" sz="2600" dirty="0" err="1">
                <a:latin typeface="Garamond" panose="02020404030301010803" pitchFamily="18" charset="0"/>
              </a:rPr>
              <a:t>depending</a:t>
            </a:r>
            <a:r>
              <a:rPr lang="it-IT" sz="2600" dirty="0">
                <a:latin typeface="Garamond" panose="02020404030301010803" pitchFamily="18" charset="0"/>
              </a:rPr>
              <a:t> from </a:t>
            </a:r>
            <a:r>
              <a:rPr lang="it-IT" sz="2600" dirty="0" err="1">
                <a:latin typeface="Garamond" panose="02020404030301010803" pitchFamily="18" charset="0"/>
              </a:rPr>
              <a:t>oscillation</a:t>
            </a:r>
            <a:r>
              <a:rPr lang="it-IT" sz="2600" dirty="0">
                <a:latin typeface="Garamond" panose="02020404030301010803" pitchFamily="18" charset="0"/>
              </a:rPr>
              <a:t> and MO)</a:t>
            </a:r>
          </a:p>
          <a:p>
            <a:pPr lvl="1"/>
            <a:r>
              <a:rPr lang="it-IT" sz="2600" dirty="0">
                <a:latin typeface="Garamond" panose="02020404030301010803" pitchFamily="18" charset="0"/>
              </a:rPr>
              <a:t>Matter </a:t>
            </a:r>
            <a:r>
              <a:rPr lang="it-IT" sz="2600" dirty="0" err="1">
                <a:latin typeface="Garamond" panose="02020404030301010803" pitchFamily="18" charset="0"/>
              </a:rPr>
              <a:t>falling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into</a:t>
            </a:r>
            <a:r>
              <a:rPr lang="it-IT" sz="2600" dirty="0">
                <a:latin typeface="Garamond" panose="02020404030301010803" pitchFamily="18" charset="0"/>
              </a:rPr>
              <a:t> core </a:t>
            </a:r>
            <a:r>
              <a:rPr lang="it-IT" sz="2600" dirty="0" err="1">
                <a:latin typeface="Garamond" panose="02020404030301010803" pitchFamily="18" charset="0"/>
              </a:rPr>
              <a:t>during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accretion</a:t>
            </a:r>
            <a:endParaRPr lang="it-IT" sz="2600" dirty="0">
              <a:latin typeface="Garamond" panose="02020404030301010803" pitchFamily="18" charset="0"/>
            </a:endParaRPr>
          </a:p>
          <a:p>
            <a:pPr lvl="1"/>
            <a:r>
              <a:rPr lang="it-IT" sz="2600" dirty="0" err="1">
                <a:latin typeface="Garamond" panose="02020404030301010803" pitchFamily="18" charset="0"/>
              </a:rPr>
              <a:t>Emission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cools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as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  <a:r>
              <a:rPr lang="it-IT" sz="2600" dirty="0" err="1">
                <a:latin typeface="Garamond" panose="02020404030301010803" pitchFamily="18" charset="0"/>
              </a:rPr>
              <a:t>neutrinos</a:t>
            </a:r>
            <a:r>
              <a:rPr lang="it-IT" sz="2600" dirty="0">
                <a:latin typeface="Garamond" panose="02020404030301010803" pitchFamily="18" charset="0"/>
              </a:rPr>
              <a:t> diffuse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800" b="1" dirty="0" err="1">
                <a:latin typeface="Garamond" panose="02020404030301010803" pitchFamily="18" charset="0"/>
              </a:rPr>
              <a:t>Pointing</a:t>
            </a:r>
            <a:r>
              <a:rPr lang="it-IT" sz="2800" b="1" dirty="0">
                <a:latin typeface="Garamond" panose="02020404030301010803" pitchFamily="18" charset="0"/>
              </a:rPr>
              <a:t> capabilities: ES </a:t>
            </a:r>
            <a:r>
              <a:rPr lang="it-IT" sz="2800" b="1" dirty="0" err="1">
                <a:latin typeface="Garamond" panose="02020404030301010803" pitchFamily="18" charset="0"/>
              </a:rPr>
              <a:t>channel</a:t>
            </a:r>
            <a:r>
              <a:rPr lang="it-IT" sz="2800" b="1" dirty="0">
                <a:latin typeface="Garamond" panose="02020404030301010803" pitchFamily="18" charset="0"/>
              </a:rPr>
              <a:t>, </a:t>
            </a:r>
            <a:r>
              <a:rPr lang="it-IT" sz="2800" b="1" dirty="0" err="1">
                <a:latin typeface="Garamond" panose="02020404030301010803" pitchFamily="18" charset="0"/>
              </a:rPr>
              <a:t>about</a:t>
            </a:r>
            <a:r>
              <a:rPr lang="it-IT" sz="2800" b="1" dirty="0">
                <a:latin typeface="Garamond" panose="02020404030301010803" pitchFamily="18" charset="0"/>
              </a:rPr>
              <a:t> 5° </a:t>
            </a:r>
            <a:r>
              <a:rPr lang="it-IT" sz="2800" b="1" dirty="0" err="1">
                <a:latin typeface="Garamond" panose="02020404030301010803" pitchFamily="18" charset="0"/>
              </a:rPr>
              <a:t>resolution</a:t>
            </a:r>
            <a:endParaRPr lang="it-IT" sz="2800" b="1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F66E7BA-7CB1-C431-32EE-D87C82E6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57" y="4179743"/>
            <a:ext cx="4443325" cy="2133734"/>
          </a:xfrm>
          <a:prstGeom prst="rect">
            <a:avLst/>
          </a:prstGeom>
        </p:spPr>
      </p:pic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A592DF06-73E6-B1C7-23F0-C5489589DB71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61CF5F7-ABBC-1719-D62F-DE57B967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54443"/>
            <a:ext cx="5702300" cy="16002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8EE29F3-050C-1EA0-AB24-39DEC5BFE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74" y="214219"/>
            <a:ext cx="3188771" cy="20385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C95A32-04B9-FB41-4647-E89424B8A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756" y="4928771"/>
            <a:ext cx="2255926" cy="1390639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C536B4A-D5A8-C6EF-723E-F452696BC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8C35547F-0FC1-89AE-82F8-8E533C6E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2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EAFF96-8814-C08B-7997-1A18BBE80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55E1023-FEDC-2FA2-93AC-11180477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activities in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Naples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4B04FFF-8161-6F66-DF43-7CCD457DBC0B}"/>
              </a:ext>
            </a:extLst>
          </p:cNvPr>
          <p:cNvSpPr txBox="1">
            <a:spLocks/>
          </p:cNvSpPr>
          <p:nvPr/>
        </p:nvSpPr>
        <p:spPr>
          <a:xfrm>
            <a:off x="336331" y="1199088"/>
            <a:ext cx="9869214" cy="4897740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800" b="1" dirty="0" err="1">
                <a:latin typeface="Garamond" panose="02020404030301010803" pitchFamily="18" charset="0"/>
              </a:rPr>
              <a:t>Main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involvment</a:t>
            </a:r>
            <a:r>
              <a:rPr lang="it-IT" sz="2800" b="1" dirty="0">
                <a:latin typeface="Garamond" panose="02020404030301010803" pitchFamily="18" charset="0"/>
              </a:rPr>
              <a:t> in the </a:t>
            </a:r>
            <a:r>
              <a:rPr lang="it-IT" sz="2800" b="1" dirty="0" err="1">
                <a:latin typeface="Garamond" panose="02020404030301010803" pitchFamily="18" charset="0"/>
              </a:rPr>
              <a:t>Photon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Detection</a:t>
            </a:r>
            <a:r>
              <a:rPr lang="it-IT" sz="2800" b="1" dirty="0">
                <a:latin typeface="Garamond" panose="02020404030301010803" pitchFamily="18" charset="0"/>
              </a:rPr>
              <a:t> System</a:t>
            </a:r>
          </a:p>
          <a:p>
            <a:r>
              <a:rPr lang="it-IT" sz="2800" b="1" dirty="0" err="1">
                <a:latin typeface="Garamond" panose="02020404030301010803" pitchFamily="18" charset="0"/>
              </a:rPr>
              <a:t>Characterization</a:t>
            </a:r>
            <a:r>
              <a:rPr lang="it-IT" sz="2800" b="1" dirty="0">
                <a:latin typeface="Garamond" panose="02020404030301010803" pitchFamily="18" charset="0"/>
              </a:rPr>
              <a:t> of the PDS </a:t>
            </a:r>
            <a:r>
              <a:rPr lang="it-IT" sz="2800" b="1" dirty="0" err="1">
                <a:latin typeface="Garamond" panose="02020404030301010803" pitchFamily="18" charset="0"/>
              </a:rPr>
              <a:t>module</a:t>
            </a:r>
            <a:r>
              <a:rPr lang="it-IT" sz="2800" b="1" dirty="0">
                <a:latin typeface="Garamond" panose="02020404030301010803" pitchFamily="18" charset="0"/>
              </a:rPr>
              <a:t> (</a:t>
            </a:r>
            <a:r>
              <a:rPr lang="it-IT" sz="2800" b="1" dirty="0" err="1">
                <a:latin typeface="Garamond" panose="02020404030301010803" pitchFamily="18" charset="0"/>
              </a:rPr>
              <a:t>Megacell</a:t>
            </a:r>
            <a:r>
              <a:rPr lang="it-IT" sz="2800" b="1" dirty="0">
                <a:latin typeface="Garamond" panose="02020404030301010803" pitchFamily="18" charset="0"/>
              </a:rPr>
              <a:t>)</a:t>
            </a:r>
          </a:p>
          <a:p>
            <a:r>
              <a:rPr lang="it-IT" sz="2800" b="1" dirty="0" err="1">
                <a:latin typeface="Garamond" panose="02020404030301010803" pitchFamily="18" charset="0"/>
              </a:rPr>
              <a:t>European</a:t>
            </a:r>
            <a:r>
              <a:rPr lang="it-IT" sz="2800" b="1" dirty="0">
                <a:latin typeface="Garamond" panose="02020404030301010803" pitchFamily="18" charset="0"/>
              </a:rPr>
              <a:t> site for </a:t>
            </a:r>
            <a:r>
              <a:rPr lang="it-IT" sz="2800" b="1" dirty="0" err="1">
                <a:latin typeface="Garamond" panose="02020404030301010803" pitchFamily="18" charset="0"/>
              </a:rPr>
              <a:t>vaporation</a:t>
            </a:r>
            <a:r>
              <a:rPr lang="it-IT" sz="2800" b="1" dirty="0">
                <a:latin typeface="Garamond" panose="02020404030301010803" pitchFamily="18" charset="0"/>
              </a:rPr>
              <a:t> of the </a:t>
            </a:r>
            <a:r>
              <a:rPr lang="it-IT" sz="2800" b="1" dirty="0" err="1">
                <a:latin typeface="Garamond" panose="02020404030301010803" pitchFamily="18" charset="0"/>
              </a:rPr>
              <a:t>wavelength</a:t>
            </a:r>
            <a:r>
              <a:rPr lang="it-IT" sz="2800" b="1" dirty="0"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latin typeface="Garamond" panose="02020404030301010803" pitchFamily="18" charset="0"/>
              </a:rPr>
              <a:t>shifter</a:t>
            </a:r>
            <a:endParaRPr lang="it-IT" sz="2800" b="1" dirty="0">
              <a:latin typeface="Garamond" panose="02020404030301010803" pitchFamily="18" charset="0"/>
            </a:endParaRPr>
          </a:p>
          <a:p>
            <a:r>
              <a:rPr lang="it-IT" sz="2800" b="1" dirty="0">
                <a:latin typeface="Garamond" panose="02020404030301010803" pitchFamily="18" charset="0"/>
              </a:rPr>
              <a:t>Active </a:t>
            </a:r>
            <a:r>
              <a:rPr lang="it-IT" sz="2800" b="1" dirty="0" err="1">
                <a:latin typeface="Garamond" panose="02020404030301010803" pitchFamily="18" charset="0"/>
              </a:rPr>
              <a:t>participation</a:t>
            </a:r>
            <a:r>
              <a:rPr lang="it-IT" sz="2800" b="1" dirty="0">
                <a:latin typeface="Garamond" panose="02020404030301010803" pitchFamily="18" charset="0"/>
              </a:rPr>
              <a:t> to </a:t>
            </a:r>
            <a:r>
              <a:rPr lang="it-IT" sz="2800" b="1" dirty="0" err="1">
                <a:latin typeface="Garamond" panose="02020404030301010803" pitchFamily="18" charset="0"/>
              </a:rPr>
              <a:t>ProtoDUNE</a:t>
            </a:r>
            <a:r>
              <a:rPr lang="it-IT" sz="2800" b="1" dirty="0">
                <a:latin typeface="Garamond" panose="02020404030301010803" pitchFamily="18" charset="0"/>
              </a:rPr>
              <a:t> (</a:t>
            </a:r>
            <a:r>
              <a:rPr lang="it-IT" sz="2800" b="1" dirty="0" err="1">
                <a:latin typeface="Garamond" panose="02020404030301010803" pitchFamily="18" charset="0"/>
              </a:rPr>
              <a:t>analysis</a:t>
            </a:r>
            <a:r>
              <a:rPr lang="it-IT" sz="2800" b="1" dirty="0">
                <a:latin typeface="Garamond" panose="02020404030301010803" pitchFamily="18" charset="0"/>
              </a:rPr>
              <a:t> and </a:t>
            </a:r>
            <a:r>
              <a:rPr lang="it-IT" sz="2800" b="1" dirty="0" err="1">
                <a:latin typeface="Garamond" panose="02020404030301010803" pitchFamily="18" charset="0"/>
              </a:rPr>
              <a:t>simulation</a:t>
            </a:r>
            <a:r>
              <a:rPr lang="it-IT" sz="2800" b="1" dirty="0">
                <a:latin typeface="Garamond" panose="02020404030301010803" pitchFamily="18" charset="0"/>
              </a:rPr>
              <a:t>)</a:t>
            </a:r>
          </a:p>
          <a:p>
            <a:r>
              <a:rPr lang="it-IT" sz="2800" b="1" dirty="0" err="1">
                <a:latin typeface="Garamond" panose="02020404030301010803" pitchFamily="18" charset="0"/>
              </a:rPr>
              <a:t>Proposal</a:t>
            </a:r>
            <a:r>
              <a:rPr lang="it-IT" sz="2800" b="1" dirty="0">
                <a:latin typeface="Garamond" panose="02020404030301010803" pitchFamily="18" charset="0"/>
              </a:rPr>
              <a:t> for a new design for Far Detector 3</a:t>
            </a:r>
          </a:p>
          <a:p>
            <a:pPr lvl="1"/>
            <a:r>
              <a:rPr lang="it-IT" sz="2600" b="1" dirty="0" err="1">
                <a:latin typeface="Garamond" panose="02020404030301010803" pitchFamily="18" charset="0"/>
              </a:rPr>
              <a:t>Simulation</a:t>
            </a:r>
            <a:r>
              <a:rPr lang="it-IT" sz="2600" b="1" dirty="0">
                <a:latin typeface="Garamond" panose="02020404030301010803" pitchFamily="18" charset="0"/>
              </a:rPr>
              <a:t> and </a:t>
            </a:r>
            <a:r>
              <a:rPr lang="it-IT" sz="2600" b="1" dirty="0" err="1">
                <a:latin typeface="Garamond" panose="02020404030301010803" pitchFamily="18" charset="0"/>
              </a:rPr>
              <a:t>perfomance</a:t>
            </a:r>
            <a:r>
              <a:rPr lang="it-IT" sz="2600" b="1" dirty="0">
                <a:latin typeface="Garamond" panose="02020404030301010803" pitchFamily="18" charset="0"/>
              </a:rPr>
              <a:t> study</a:t>
            </a:r>
          </a:p>
          <a:p>
            <a:pPr lvl="1"/>
            <a:r>
              <a:rPr lang="it-IT" sz="2600" b="1" dirty="0">
                <a:latin typeface="Garamond" panose="02020404030301010803" pitchFamily="18" charset="0"/>
              </a:rPr>
              <a:t>In situ R&amp;D small </a:t>
            </a:r>
            <a:r>
              <a:rPr lang="it-IT" sz="2600" b="1" dirty="0" err="1">
                <a:latin typeface="Garamond" panose="02020404030301010803" pitchFamily="18" charset="0"/>
              </a:rPr>
              <a:t>prototypes</a:t>
            </a:r>
            <a:endParaRPr lang="it-IT" sz="2600" b="1" dirty="0">
              <a:latin typeface="Garamond" panose="02020404030301010803" pitchFamily="18" charset="0"/>
            </a:endParaRPr>
          </a:p>
          <a:p>
            <a:r>
              <a:rPr lang="it-IT" sz="2400" b="1" dirty="0">
                <a:latin typeface="Garamond" panose="02020404030301010803" pitchFamily="18" charset="0"/>
              </a:rPr>
              <a:t>PDE of </a:t>
            </a:r>
            <a:r>
              <a:rPr lang="it-IT" sz="2400" b="1" dirty="0" err="1">
                <a:latin typeface="Garamond" panose="02020404030301010803" pitchFamily="18" charset="0"/>
              </a:rPr>
              <a:t>SiPMs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at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cryogenic</a:t>
            </a:r>
            <a:r>
              <a:rPr lang="it-IT" sz="2400" b="1" dirty="0"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latin typeface="Garamond" panose="02020404030301010803" pitchFamily="18" charset="0"/>
              </a:rPr>
              <a:t>temperatures</a:t>
            </a:r>
            <a:endParaRPr lang="it-IT" sz="2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800" b="1" dirty="0"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4C72B7-36DA-E100-5209-D0952643844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6DA0D0B-6200-BF68-A656-901C31B0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BFB8BF8E-E714-03ED-0A9B-28E4E988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5D497AB5-0C4B-2F3C-E731-BE6B53721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3A8D315-44F5-BE2C-441A-F2CA25DAE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linea, testo, diagramma, schermata&#10;&#10;Descrizione generata automaticamente">
            <a:extLst>
              <a:ext uri="{FF2B5EF4-FFF2-40B4-BE49-F238E27FC236}">
                <a16:creationId xmlns:a16="http://schemas.microsoft.com/office/drawing/2014/main" id="{28AE30C3-95CA-3D3B-6EA6-7C836366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86" y="3574070"/>
            <a:ext cx="4669769" cy="278356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537F4C-DECB-C4F0-AFD5-C9F87A7F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25D91F97-6704-1FFE-33C8-884B6FEA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Photon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Detection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System (FD)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407052B-70E6-6499-0536-ADA8A37BA8C4}"/>
              </a:ext>
            </a:extLst>
          </p:cNvPr>
          <p:cNvSpPr txBox="1">
            <a:spLocks/>
          </p:cNvSpPr>
          <p:nvPr/>
        </p:nvSpPr>
        <p:spPr>
          <a:xfrm>
            <a:off x="144810" y="896743"/>
            <a:ext cx="8714545" cy="32423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VUV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scintillation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light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produced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in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LAr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PTP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shifter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deposited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external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side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converts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VUV light to a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wavelenght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&lt;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cutoff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(light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transmitted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internal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WLS bar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converts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primary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shifted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a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wavelenght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&gt;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dichroic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cutoff 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(light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trapped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After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reflections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photons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can be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detected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positioned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laterally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with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respect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to the WLS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04019D-D046-36BA-4D89-43C77CFD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46" y="1196251"/>
            <a:ext cx="3199497" cy="3500440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4A2833A-7CA1-E001-EC92-270087EF8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DFEA0F7-1FEF-B1E5-2694-AC3484307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7327C44-F025-3A59-914B-1FD8A7AB3767}"/>
              </a:ext>
            </a:extLst>
          </p:cNvPr>
          <p:cNvSpPr txBox="1"/>
          <p:nvPr/>
        </p:nvSpPr>
        <p:spPr>
          <a:xfrm>
            <a:off x="8813787" y="646525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725DB5D-88B7-DC2C-3D89-BD9068B1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2258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06884962-05FD-5DDB-44DB-5707485BA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42019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222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EEE1AD-12AF-D0A8-069A-69D71C337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7F2F77-8C19-078D-DFFE-C62D11F1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22737" y="1307525"/>
            <a:ext cx="5075470" cy="3889276"/>
          </a:xfrm>
          <a:prstGeom prst="rect">
            <a:avLst/>
          </a:prstGeom>
        </p:spPr>
      </p:pic>
      <p:pic>
        <p:nvPicPr>
          <p:cNvPr id="9" name="Immagine 8" descr="Immagine che contiene interno, persona, verde, tavolo&#10;&#10;Descrizione generata automaticamente">
            <a:extLst>
              <a:ext uri="{FF2B5EF4-FFF2-40B4-BE49-F238E27FC236}">
                <a16:creationId xmlns:a16="http://schemas.microsoft.com/office/drawing/2014/main" id="{B462F899-4901-7304-A2A5-B16D6F57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31680" r="44970" b="29754"/>
          <a:stretch/>
        </p:blipFill>
        <p:spPr>
          <a:xfrm>
            <a:off x="5913152" y="3252163"/>
            <a:ext cx="2694181" cy="2061741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2CFEB02-6A06-9303-CE91-74BB356EA3B5}"/>
              </a:ext>
            </a:extLst>
          </p:cNvPr>
          <p:cNvSpPr txBox="1">
            <a:spLocks/>
          </p:cNvSpPr>
          <p:nvPr/>
        </p:nvSpPr>
        <p:spPr>
          <a:xfrm>
            <a:off x="93792" y="1307525"/>
            <a:ext cx="6746395" cy="357068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Geneva" panose="020B05030304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PD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modules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mounted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300 kV) and on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cryostat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walls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(membrane)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behind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transparent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(70%) field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cage</a:t>
            </a: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Square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geometry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dimension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65 cm x 65 cm</a:t>
            </a: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A single large WLS light guide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plane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/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160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lateral</a:t>
            </a:r>
            <a:r>
              <a:rPr lang="it-IT" sz="2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SiPMs</a:t>
            </a:r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SiPMs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mounted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on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flexible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strips</a:t>
            </a:r>
          </a:p>
          <a:p>
            <a:pPr eaLnBrk="1" hangingPunct="1"/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320 double side (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cathode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) + 352 single </a:t>
            </a:r>
            <a:r>
              <a:rPr lang="it-IT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sided</a:t>
            </a:r>
            <a:r>
              <a:rPr lang="it-IT" sz="2400" dirty="0">
                <a:solidFill>
                  <a:srgbClr val="000000"/>
                </a:solidFill>
                <a:latin typeface="Garamond" panose="02020404030301010803" pitchFamily="18" charset="0"/>
              </a:rPr>
              <a:t> (membrane)</a:t>
            </a:r>
          </a:p>
          <a:p>
            <a:pPr marL="0" indent="0" eaLnBrk="1" hangingPunct="1">
              <a:buNone/>
            </a:pP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buNone/>
            </a:pPr>
            <a:endParaRPr lang="it-IT" sz="2400" baseline="30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/>
            <a:endParaRPr lang="it-IT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DC4F08-FE8C-7D5E-11DC-C1EEA3775E91}"/>
              </a:ext>
            </a:extLst>
          </p:cNvPr>
          <p:cNvSpPr txBox="1"/>
          <p:nvPr/>
        </p:nvSpPr>
        <p:spPr>
          <a:xfrm>
            <a:off x="11744696" y="6463138"/>
            <a:ext cx="54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6B9899B4-02F5-5E2A-B9C9-7B6A4A66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Photon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Detection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System in VD detector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A2B896A-73FA-956A-911F-400507137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8988" y="2952823"/>
            <a:ext cx="628969" cy="5301314"/>
          </a:xfrm>
          <a:prstGeom prst="rect">
            <a:avLst/>
          </a:prstGeom>
        </p:spPr>
      </p:pic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996E3001-B961-5FB7-0587-C5C64A51D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B7A6D336-7B70-D503-CC68-3619D179E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77DAFD-6538-1DBA-8D0B-D488F8301753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8957E72-B9B4-4C20-1BF8-E5687ACF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id="{BC8B8676-C62D-9453-20C8-5B8104B9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393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DB39DC-1E77-A35F-04E9-893056A6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91" y="2181076"/>
            <a:ext cx="3821116" cy="28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0502E2-85B8-5B94-6A55-61C7E2762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06F3B2BD-98D9-D6E5-EA92-4B2BB083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395" y="-67328"/>
            <a:ext cx="8080269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PDS-VD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module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tested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Naples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CF902A-BF10-494E-F55E-F6691B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7"/>
          <a:stretch/>
        </p:blipFill>
        <p:spPr>
          <a:xfrm>
            <a:off x="159464" y="983615"/>
            <a:ext cx="3098285" cy="339958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0605E72-FC1E-D1A1-DE3B-1E69AD88732E}"/>
              </a:ext>
            </a:extLst>
          </p:cNvPr>
          <p:cNvCxnSpPr>
            <a:cxnSpLocks/>
          </p:cNvCxnSpPr>
          <p:nvPr/>
        </p:nvCxnSpPr>
        <p:spPr>
          <a:xfrm>
            <a:off x="4550103" y="1957559"/>
            <a:ext cx="862785" cy="14268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C4CBE2-8322-666E-D726-5536325A6420}"/>
              </a:ext>
            </a:extLst>
          </p:cNvPr>
          <p:cNvSpPr txBox="1"/>
          <p:nvPr/>
        </p:nvSpPr>
        <p:spPr>
          <a:xfrm>
            <a:off x="3446048" y="1476469"/>
            <a:ext cx="271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baseline="30000" dirty="0">
                <a:latin typeface="Garamond" panose="02020404030301010803" pitchFamily="18" charset="0"/>
              </a:rPr>
              <a:t>241</a:t>
            </a:r>
            <a:r>
              <a:rPr lang="it-IT" b="1" dirty="0">
                <a:latin typeface="Garamond" panose="02020404030301010803" pitchFamily="18" charset="0"/>
              </a:rPr>
              <a:t>Am source (250 Bq)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19F15E3-458E-CE3D-990E-12AD330FE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069" y="969539"/>
            <a:ext cx="4019343" cy="3014507"/>
          </a:xfrm>
          <a:prstGeom prst="rect">
            <a:avLst/>
          </a:prstGeom>
        </p:spPr>
      </p:pic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8EC4D2F8-957F-500A-21E4-219C2B901DCC}"/>
              </a:ext>
            </a:extLst>
          </p:cNvPr>
          <p:cNvSpPr txBox="1">
            <a:spLocks/>
          </p:cNvSpPr>
          <p:nvPr/>
        </p:nvSpPr>
        <p:spPr>
          <a:xfrm>
            <a:off x="730909" y="5369452"/>
            <a:ext cx="10730181" cy="972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A PDS module of the DUNE Far Detector 2 with </a:t>
            </a:r>
            <a:r>
              <a:rPr lang="en-AU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SiPM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readout assembled in Napoli and performances in </a:t>
            </a:r>
            <a:r>
              <a:rPr lang="en-AU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LAr</a:t>
            </a:r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 first time tested in the Collaboration </a:t>
            </a:r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A8323BE9-ADCA-9178-6BF0-003F83BD0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4047826E-3001-E9F5-1F96-432A6B815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7153EAF-1D8D-3B97-512A-3082A1FFF677}"/>
              </a:ext>
            </a:extLst>
          </p:cNvPr>
          <p:cNvSpPr txBox="1"/>
          <p:nvPr/>
        </p:nvSpPr>
        <p:spPr>
          <a:xfrm>
            <a:off x="8813787" y="645474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60DCA95E-76E7-E01B-D170-A7D5260D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1207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9" name="Immagine 5">
            <a:extLst>
              <a:ext uri="{FF2B5EF4-FFF2-40B4-BE49-F238E27FC236}">
                <a16:creationId xmlns:a16="http://schemas.microsoft.com/office/drawing/2014/main" id="{899AD629-0043-1024-245F-00B13A15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40968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51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9AD2E4-7AD5-F0B9-71FE-8ED681D8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5519" y="6549548"/>
            <a:ext cx="566925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7074F4-FC70-AC50-4574-227DFAE7E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2" b="21516"/>
          <a:stretch/>
        </p:blipFill>
        <p:spPr>
          <a:xfrm>
            <a:off x="250231" y="843753"/>
            <a:ext cx="4167034" cy="189708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2A98FC6-7E2A-24D5-DDC4-73FBBFD299AE}"/>
              </a:ext>
            </a:extLst>
          </p:cNvPr>
          <p:cNvCxnSpPr>
            <a:cxnSpLocks/>
          </p:cNvCxnSpPr>
          <p:nvPr/>
        </p:nvCxnSpPr>
        <p:spPr>
          <a:xfrm flipV="1">
            <a:off x="1793156" y="1736391"/>
            <a:ext cx="403761" cy="62939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AD25B0C-DF4D-2900-DFA5-D168E8F4C22F}"/>
              </a:ext>
            </a:extLst>
          </p:cNvPr>
          <p:cNvCxnSpPr>
            <a:cxnSpLocks/>
          </p:cNvCxnSpPr>
          <p:nvPr/>
        </p:nvCxnSpPr>
        <p:spPr>
          <a:xfrm flipH="1" flipV="1">
            <a:off x="1460645" y="1436499"/>
            <a:ext cx="332511" cy="92928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648F55-D63B-4CD0-204E-DA91AFCF3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3" r="5743"/>
          <a:stretch/>
        </p:blipFill>
        <p:spPr>
          <a:xfrm>
            <a:off x="250231" y="2958529"/>
            <a:ext cx="3236971" cy="31778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7F75568-AB43-A667-6BD0-1DA55C0A2DE4}"/>
              </a:ext>
            </a:extLst>
          </p:cNvPr>
          <p:cNvSpPr txBox="1"/>
          <p:nvPr/>
        </p:nvSpPr>
        <p:spPr>
          <a:xfrm>
            <a:off x="250231" y="2422691"/>
            <a:ext cx="186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Cold</a:t>
            </a:r>
            <a:r>
              <a:rPr lang="it-IT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34C8D6-5014-0CD4-2EB0-00DB117D08CA}"/>
              </a:ext>
            </a:extLst>
          </p:cNvPr>
          <p:cNvSpPr txBox="1"/>
          <p:nvPr/>
        </p:nvSpPr>
        <p:spPr>
          <a:xfrm>
            <a:off x="1784892" y="3628785"/>
            <a:ext cx="186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Garamond" panose="02020404030301010803" pitchFamily="18" charset="0"/>
              </a:rPr>
              <a:t>Warm second stage </a:t>
            </a:r>
            <a:r>
              <a:rPr lang="it-IT" b="1" dirty="0" err="1">
                <a:solidFill>
                  <a:schemeClr val="bg1"/>
                </a:solidFill>
                <a:latin typeface="Garamond" panose="02020404030301010803" pitchFamily="18" charset="0"/>
              </a:rPr>
              <a:t>amplifier</a:t>
            </a:r>
            <a:endParaRPr lang="it-IT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CF0DA93-77E4-8486-5BE1-5298B665E491}"/>
              </a:ext>
            </a:extLst>
          </p:cNvPr>
          <p:cNvCxnSpPr>
            <a:cxnSpLocks/>
          </p:cNvCxnSpPr>
          <p:nvPr/>
        </p:nvCxnSpPr>
        <p:spPr>
          <a:xfrm flipH="1">
            <a:off x="1044328" y="4242421"/>
            <a:ext cx="1099948" cy="8694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87BC89F-27E4-41FD-D691-277A289C1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4" y="3263170"/>
            <a:ext cx="3928536" cy="2941658"/>
          </a:xfrm>
          <a:prstGeom prst="rect">
            <a:avLst/>
          </a:prstGeom>
        </p:spPr>
      </p:pic>
      <p:sp>
        <p:nvSpPr>
          <p:cNvPr id="18" name="Titolo 2">
            <a:extLst>
              <a:ext uri="{FF2B5EF4-FFF2-40B4-BE49-F238E27FC236}">
                <a16:creationId xmlns:a16="http://schemas.microsoft.com/office/drawing/2014/main" id="{BBB66E6D-7CA8-9F4D-0FC1-602E172A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83" y="219732"/>
            <a:ext cx="2811834" cy="77573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Garamond" panose="02020404030301010803" pitchFamily="18" charset="0"/>
              </a:rPr>
              <a:t>Electronics</a:t>
            </a:r>
          </a:p>
        </p:txBody>
      </p:sp>
      <p:sp>
        <p:nvSpPr>
          <p:cNvPr id="19" name="Titolo 2">
            <a:extLst>
              <a:ext uri="{FF2B5EF4-FFF2-40B4-BE49-F238E27FC236}">
                <a16:creationId xmlns:a16="http://schemas.microsoft.com/office/drawing/2014/main" id="{0B157210-E67C-52DF-BA25-E8D8A754C5BF}"/>
              </a:ext>
            </a:extLst>
          </p:cNvPr>
          <p:cNvSpPr txBox="1">
            <a:spLocks/>
          </p:cNvSpPr>
          <p:nvPr/>
        </p:nvSpPr>
        <p:spPr>
          <a:xfrm>
            <a:off x="5591503" y="321418"/>
            <a:ext cx="5883003" cy="775733"/>
          </a:xfrm>
          <a:prstGeom prst="rect">
            <a:avLst/>
          </a:prstGeom>
        </p:spPr>
        <p:txBody>
          <a:bodyPr vert="horz" lIns="0" tIns="0" rIns="0" bIns="0">
            <a:normAutofit fontScale="92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3600" dirty="0" err="1">
                <a:solidFill>
                  <a:schemeClr val="tx1"/>
                </a:solidFill>
                <a:latin typeface="Garamond" panose="02020404030301010803" pitchFamily="18" charset="0"/>
              </a:rPr>
              <a:t>Signal</a:t>
            </a:r>
            <a:r>
              <a:rPr lang="it-IT" sz="3600" dirty="0">
                <a:solidFill>
                  <a:schemeClr val="tx1"/>
                </a:solidFill>
                <a:latin typeface="Garamond" panose="02020404030301010803" pitchFamily="18" charset="0"/>
              </a:rPr>
              <a:t> processing and </a:t>
            </a:r>
            <a:r>
              <a:rPr lang="it-IT" sz="3600" dirty="0" err="1">
                <a:solidFill>
                  <a:schemeClr val="tx1"/>
                </a:solidFill>
                <a:latin typeface="Garamond" panose="02020404030301010803" pitchFamily="18" charset="0"/>
              </a:rPr>
              <a:t>analysis</a:t>
            </a:r>
            <a:endParaRPr lang="it-IT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5AAB17-EA32-8E7B-6DBF-1752108E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6" y="921398"/>
            <a:ext cx="3805678" cy="17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7DB19C4-5A36-E47C-2159-DCFE69AE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4" y="881222"/>
            <a:ext cx="3449856" cy="185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911528E-7539-0AAC-9FB3-D23F15E2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60" y="3753330"/>
            <a:ext cx="3865680" cy="196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CBF78C0-66EB-50D6-E79E-3957AE5B2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B97DA585-7C9B-ED6C-C9B9-093DCC611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1292611-8284-A260-17B6-A5ADA5778D7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FBB8D57-BC5F-F0B7-2DD1-BA3D3CB9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BDB3729D-5D4A-AF0E-5590-165627FF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62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460E0E-43D4-C3EB-358E-6D54B01E9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5B593F6C-A713-56CE-D572-26DBCED4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010"/>
            <a:ext cx="11805785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WLS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Evaporation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Site in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Naples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C44F11F3-844A-0078-4626-10B5F3A178B3}"/>
              </a:ext>
            </a:extLst>
          </p:cNvPr>
          <p:cNvSpPr txBox="1">
            <a:spLocks/>
          </p:cNvSpPr>
          <p:nvPr/>
        </p:nvSpPr>
        <p:spPr>
          <a:xfrm>
            <a:off x="462395" y="1275444"/>
            <a:ext cx="11267209" cy="36031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Evaporation of the </a:t>
            </a:r>
            <a:r>
              <a:rPr lang="en-US" sz="24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cathod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 (320 double sided) 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and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membrane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(320+32 single sided)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 XA-VD modules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Evaporator design inherited from the Campinas evaporation chamber with</a:t>
            </a:r>
          </a:p>
          <a:p>
            <a:pPr algn="just"/>
            <a:r>
              <a:rPr lang="en-US" sz="2400" b="1" dirty="0">
                <a:solidFill>
                  <a:schemeClr val="tx2"/>
                </a:solidFill>
                <a:latin typeface="Garamond" panose="02020404030301010803" pitchFamily="18" charset="0"/>
              </a:rPr>
              <a:t>Relevant improvements:</a:t>
            </a:r>
          </a:p>
          <a:p>
            <a:pPr lvl="1" algn="just"/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larger chamber with 120 cm diameter  providing 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+100% evaporation throughput </a:t>
            </a:r>
            <a:r>
              <a:rPr lang="en-US" sz="20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wrt</a:t>
            </a:r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 Campinas evaporator</a:t>
            </a:r>
            <a:endParaRPr lang="en-US" sz="20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multiple crucibles</a:t>
            </a:r>
            <a:r>
              <a:rPr lang="en-US" sz="2000" dirty="0">
                <a:solidFill>
                  <a:schemeClr val="tx2"/>
                </a:solidFill>
                <a:latin typeface="Garamond" panose="02020404030301010803" pitchFamily="18" charset="0"/>
              </a:rPr>
              <a:t> to assure more uniformity in the coatings and speed up the process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system sized to ensure 2 full coating processes/day</a:t>
            </a:r>
          </a:p>
          <a:p>
            <a:endParaRPr lang="en-US" sz="24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999522D-2824-7023-168A-DA0F5B0CF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1357AC3-6C52-CA09-5824-E4F671CDC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16F293-7F12-255D-2B29-4843057C070E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F52CF51-4F00-4DAF-D910-4D47F513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D4B3654B-753D-C8FD-F9F1-F8ADE6DB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41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B4776F-FEB8-C3D3-FB50-4F5347638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6D8A20-364E-9597-C8F1-1E71E992F608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6CD8A9-ED55-B7F1-334C-06EF32DB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775082C7-2CD2-4C97-63D2-29835C10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3485EFF-6C03-E727-C838-473C0D13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13"/>
            <a:ext cx="10515600" cy="709311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Garamond" panose="02020404030301010803" pitchFamily="18" charset="0"/>
              </a:rPr>
              <a:t>Chamber Design and Production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382FD80E-C4B9-C338-BCCC-EDB5E6AC0AB0}"/>
              </a:ext>
            </a:extLst>
          </p:cNvPr>
          <p:cNvGrpSpPr/>
          <p:nvPr/>
        </p:nvGrpSpPr>
        <p:grpSpPr>
          <a:xfrm>
            <a:off x="122689" y="1801485"/>
            <a:ext cx="6848545" cy="3322504"/>
            <a:chOff x="133575" y="1551114"/>
            <a:chExt cx="6848545" cy="3322504"/>
          </a:xfrm>
        </p:grpSpPr>
        <p:pic>
          <p:nvPicPr>
            <p:cNvPr id="13" name="Immagine 12" descr="Immagine che contiene telecomando, design&#10;&#10;Descrizione generata automaticamente con attendibilità bassa">
              <a:extLst>
                <a:ext uri="{FF2B5EF4-FFF2-40B4-BE49-F238E27FC236}">
                  <a16:creationId xmlns:a16="http://schemas.microsoft.com/office/drawing/2014/main" id="{E0F5BCF3-61BF-540E-84D5-810F6FA5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5" y="1551114"/>
              <a:ext cx="3235981" cy="3322504"/>
            </a:xfrm>
            <a:prstGeom prst="rect">
              <a:avLst/>
            </a:prstGeom>
          </p:spPr>
        </p:pic>
        <p:pic>
          <p:nvPicPr>
            <p:cNvPr id="14" name="Immagine 13" descr="Immagine che contiene cilindro, macchina, argento&#10;&#10;Descrizione generata automaticamente">
              <a:extLst>
                <a:ext uri="{FF2B5EF4-FFF2-40B4-BE49-F238E27FC236}">
                  <a16:creationId xmlns:a16="http://schemas.microsoft.com/office/drawing/2014/main" id="{288FF38C-DB65-75B0-B4FC-9964D207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727" y="1551114"/>
              <a:ext cx="3519393" cy="3322504"/>
            </a:xfrm>
            <a:prstGeom prst="rect">
              <a:avLst/>
            </a:prstGeom>
          </p:spPr>
        </p:pic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85A46ED-4A08-A77A-90E4-F112FE0AB970}"/>
              </a:ext>
            </a:extLst>
          </p:cNvPr>
          <p:cNvSpPr txBox="1">
            <a:spLocks/>
          </p:cNvSpPr>
          <p:nvPr/>
        </p:nvSpPr>
        <p:spPr>
          <a:xfrm>
            <a:off x="6982120" y="1319598"/>
            <a:ext cx="5076304" cy="44053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Chamber already designed and now in production phase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Several accommodations at  the bottom base for crucibles (optimization of the position will be done in commissioning phase)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port 250 mm diameter (DN 250 ISO-F)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Several lateral and top ISO-K 100 flanges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station with a 40 m</a:t>
            </a:r>
            <a:r>
              <a:rPr lang="en-US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3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/h and 2300 l/s turbopump Several lateral and top ISO-K 100 flanges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Motorized system on the top of dome with motion feedthrough to rotate a support structure disk to hold the filters  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2023DBB-4BDA-EBB9-8E40-F642426C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94E95073-8C37-98C4-AD6D-A8D3A4FF5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1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52787E-4B89-BD0E-ACAA-A49FEAECA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C2836346-C0AA-27E9-533C-08BC83DD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65" y="14144"/>
            <a:ext cx="9700269" cy="775733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Garamond" panose="02020404030301010803" pitchFamily="18" charset="0"/>
              </a:rPr>
              <a:t>The era of </a:t>
            </a:r>
            <a:r>
              <a:rPr lang="it-IT" sz="4400" dirty="0" err="1">
                <a:solidFill>
                  <a:srgbClr val="FF0000"/>
                </a:solidFill>
                <a:latin typeface="Garamond" panose="02020404030301010803" pitchFamily="18" charset="0"/>
              </a:rPr>
              <a:t>precision</a:t>
            </a:r>
            <a:r>
              <a:rPr lang="it-IT" sz="4400" dirty="0">
                <a:solidFill>
                  <a:srgbClr val="FF0000"/>
                </a:solidFill>
                <a:latin typeface="Garamond" panose="02020404030301010803" pitchFamily="18" charset="0"/>
              </a:rPr>
              <a:t> for neutrino </a:t>
            </a:r>
            <a:r>
              <a:rPr lang="it-IT" sz="4400" dirty="0" err="1">
                <a:solidFill>
                  <a:srgbClr val="FF0000"/>
                </a:solidFill>
                <a:latin typeface="Garamond" panose="02020404030301010803" pitchFamily="18" charset="0"/>
              </a:rPr>
              <a:t>physics</a:t>
            </a:r>
            <a:endParaRPr lang="it-IT" sz="44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3B8C12-BF38-65B4-D1EF-4C07A5B2465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8BB305-A620-87BA-F099-FBF6A755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1D4204F1-2462-AEC3-275A-BB724AA3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2">
            <a:extLst>
              <a:ext uri="{FF2B5EF4-FFF2-40B4-BE49-F238E27FC236}">
                <a16:creationId xmlns:a16="http://schemas.microsoft.com/office/drawing/2014/main" id="{7517BC2B-4D13-F800-5113-EDD6C1696910}"/>
              </a:ext>
            </a:extLst>
          </p:cNvPr>
          <p:cNvSpPr txBox="1">
            <a:spLocks/>
          </p:cNvSpPr>
          <p:nvPr/>
        </p:nvSpPr>
        <p:spPr>
          <a:xfrm>
            <a:off x="970456" y="5717066"/>
            <a:ext cx="11147971" cy="775733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Remarkable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progresses in last 20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years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in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determining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neutrino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properties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47DA963-97CF-9947-586C-68DE837F2D31}"/>
              </a:ext>
            </a:extLst>
          </p:cNvPr>
          <p:cNvGrpSpPr/>
          <p:nvPr/>
        </p:nvGrpSpPr>
        <p:grpSpPr>
          <a:xfrm>
            <a:off x="2067718" y="789877"/>
            <a:ext cx="7336218" cy="4884584"/>
            <a:chOff x="2067718" y="789877"/>
            <a:chExt cx="7336218" cy="488458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8D03CCF-16F4-847B-12A9-CED5DDACE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-1120"/>
            <a:stretch/>
          </p:blipFill>
          <p:spPr>
            <a:xfrm>
              <a:off x="2067718" y="789877"/>
              <a:ext cx="6918237" cy="4884584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6BD1ADE-BFE5-24E0-B208-B2ECD6CFFD7F}"/>
                </a:ext>
              </a:extLst>
            </p:cNvPr>
            <p:cNvSpPr txBox="1"/>
            <p:nvPr/>
          </p:nvSpPr>
          <p:spPr>
            <a:xfrm>
              <a:off x="8550069" y="3770489"/>
              <a:ext cx="853867" cy="5983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E5F2FC3-13DE-6283-BDD4-E868AC349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5A1BAB04-6AAE-B494-3E8F-0CF46D6FA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7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D34397-C9D1-8E81-BD48-92D005250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AE75C9A-067D-127D-4BD4-7E892999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13"/>
            <a:ext cx="10515600" cy="709311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Garamond" panose="02020404030301010803" pitchFamily="18" charset="0"/>
              </a:rPr>
              <a:t>Chamber Design and Production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0D3A79E2-8542-58A4-BF43-48EDADF72570}"/>
              </a:ext>
            </a:extLst>
          </p:cNvPr>
          <p:cNvGrpSpPr/>
          <p:nvPr/>
        </p:nvGrpSpPr>
        <p:grpSpPr>
          <a:xfrm>
            <a:off x="122689" y="1801485"/>
            <a:ext cx="6848545" cy="3322504"/>
            <a:chOff x="133575" y="1551114"/>
            <a:chExt cx="6848545" cy="3322504"/>
          </a:xfrm>
        </p:grpSpPr>
        <p:pic>
          <p:nvPicPr>
            <p:cNvPr id="10" name="Immagine 9" descr="Immagine che contiene telecomando, design&#10;&#10;Descrizione generata automaticamente con attendibilità bassa">
              <a:extLst>
                <a:ext uri="{FF2B5EF4-FFF2-40B4-BE49-F238E27FC236}">
                  <a16:creationId xmlns:a16="http://schemas.microsoft.com/office/drawing/2014/main" id="{8C48D804-9A55-07D9-F93E-09393F223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5" y="1551114"/>
              <a:ext cx="3235981" cy="3322504"/>
            </a:xfrm>
            <a:prstGeom prst="rect">
              <a:avLst/>
            </a:prstGeom>
          </p:spPr>
        </p:pic>
        <p:pic>
          <p:nvPicPr>
            <p:cNvPr id="11" name="Immagine 10" descr="Immagine che contiene cilindro, macchina, argento&#10;&#10;Descrizione generata automaticamente">
              <a:extLst>
                <a:ext uri="{FF2B5EF4-FFF2-40B4-BE49-F238E27FC236}">
                  <a16:creationId xmlns:a16="http://schemas.microsoft.com/office/drawing/2014/main" id="{10A794FD-F299-EBF1-F27D-1569027C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727" y="1551114"/>
              <a:ext cx="3519393" cy="3322504"/>
            </a:xfrm>
            <a:prstGeom prst="rect">
              <a:avLst/>
            </a:prstGeom>
          </p:spPr>
        </p:pic>
      </p:grp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03A8F1F1-B4BA-F2BA-B2B3-58728766ACDB}"/>
              </a:ext>
            </a:extLst>
          </p:cNvPr>
          <p:cNvSpPr txBox="1">
            <a:spLocks/>
          </p:cNvSpPr>
          <p:nvPr/>
        </p:nvSpPr>
        <p:spPr>
          <a:xfrm>
            <a:off x="6982120" y="1319598"/>
            <a:ext cx="5076304" cy="44053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Chamber already designed and now in production phase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Several accommodations at  the bottom base for crucibles (optimization of the position will be done in commissioning phase)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port 250 mm diameter (DN 250 ISO-F)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Several lateral and top ISO-K 100 flanges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Pumping station with a 40 m</a:t>
            </a:r>
            <a:r>
              <a:rPr lang="en-US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3</a:t>
            </a:r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/h and 2300 l/s turbopump Several lateral and top ISO-K 100 flanges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Motorized system on the top of dome with motion feedthrough to rotate a support structure disk to hold the filters 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31FA6DD-7A25-B3B0-E5C5-3851DB101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03" b="33027"/>
          <a:stretch/>
        </p:blipFill>
        <p:spPr>
          <a:xfrm>
            <a:off x="605368" y="1157092"/>
            <a:ext cx="4447258" cy="4543816"/>
          </a:xfrm>
          <a:prstGeom prst="rect">
            <a:avLst/>
          </a:prstGeom>
        </p:spPr>
      </p:pic>
      <p:pic>
        <p:nvPicPr>
          <p:cNvPr id="14" name="Immagine 13" descr="Immagine che contiene interno, soffitto, cucina&#10;&#10;Descrizione generata automaticamente">
            <a:extLst>
              <a:ext uri="{FF2B5EF4-FFF2-40B4-BE49-F238E27FC236}">
                <a16:creationId xmlns:a16="http://schemas.microsoft.com/office/drawing/2014/main" id="{02E4E587-FCC9-ED30-C6F4-50D10BBF7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305" y="1608034"/>
            <a:ext cx="5374027" cy="3022890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4A1D706D-FF9E-EF73-26EE-0E16558B6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7CCE007D-B3E6-49EC-5FDC-9C1E2D27B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319C66E-8C87-0DAD-C13F-293F13376141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5BE9A2F-4F05-513C-4B5B-00FA3E46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Immagine 5">
            <a:extLst>
              <a:ext uri="{FF2B5EF4-FFF2-40B4-BE49-F238E27FC236}">
                <a16:creationId xmlns:a16="http://schemas.microsoft.com/office/drawing/2014/main" id="{3FCEEEC7-F782-206A-A354-D5A6375F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5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9C5552-7A58-9376-FAD5-DEE23F4C0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8AE500-E6F0-BB2A-B645-3D8493EE17D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476E40-0313-146C-449A-AAC4170B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0DF76069-FC2A-6F29-1F1F-AA2D4AEC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812FF2F-58F8-0F3E-930E-5AA018A73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533C709-DEFB-395A-B561-2DC39FF7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0D5B3E3C-65A0-878F-F001-E0D31AAD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18" y="122858"/>
            <a:ext cx="5627914" cy="67615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Crucibles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E59C1F1-1DD7-5EA4-6BBE-C6341AE0B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1441" b="16800"/>
          <a:stretch/>
        </p:blipFill>
        <p:spPr bwMode="auto">
          <a:xfrm>
            <a:off x="184905" y="932304"/>
            <a:ext cx="2242075" cy="41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 descr="Immagine che contiene macchina, Strumento scientifico, interno, microscopio&#10;&#10;Descrizione generata automaticamente">
            <a:extLst>
              <a:ext uri="{FF2B5EF4-FFF2-40B4-BE49-F238E27FC236}">
                <a16:creationId xmlns:a16="http://schemas.microsoft.com/office/drawing/2014/main" id="{F7FA5774-2F71-0C91-9574-C7D9440A2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" r="7503" b="19373"/>
          <a:stretch/>
        </p:blipFill>
        <p:spPr>
          <a:xfrm>
            <a:off x="2503424" y="636878"/>
            <a:ext cx="5019040" cy="228963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0DDD893-148E-F67A-1B41-EBCD5C332280}"/>
              </a:ext>
            </a:extLst>
          </p:cNvPr>
          <p:cNvSpPr txBox="1"/>
          <p:nvPr/>
        </p:nvSpPr>
        <p:spPr>
          <a:xfrm>
            <a:off x="4994427" y="2575069"/>
            <a:ext cx="250952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water cooling system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7585A8E0-DA27-4DE0-70C9-F7F09EB948CC}"/>
              </a:ext>
            </a:extLst>
          </p:cNvPr>
          <p:cNvCxnSpPr>
            <a:cxnSpLocks/>
          </p:cNvCxnSpPr>
          <p:nvPr/>
        </p:nvCxnSpPr>
        <p:spPr>
          <a:xfrm flipV="1">
            <a:off x="5919216" y="1966394"/>
            <a:ext cx="176784" cy="597659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8F3385A-59D6-FB95-DC86-3B829E63E2D4}"/>
              </a:ext>
            </a:extLst>
          </p:cNvPr>
          <p:cNvSpPr txBox="1"/>
          <p:nvPr/>
        </p:nvSpPr>
        <p:spPr>
          <a:xfrm>
            <a:off x="5159248" y="747638"/>
            <a:ext cx="2363216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pneumatic opening</a:t>
            </a: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6627B736-F643-A0C5-A134-6BC794DC0A15}"/>
              </a:ext>
            </a:extLst>
          </p:cNvPr>
          <p:cNvCxnSpPr>
            <a:cxnSpLocks/>
          </p:cNvCxnSpPr>
          <p:nvPr/>
        </p:nvCxnSpPr>
        <p:spPr>
          <a:xfrm>
            <a:off x="7083552" y="1062115"/>
            <a:ext cx="231648" cy="719581"/>
          </a:xfrm>
          <a:prstGeom prst="line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93585E01-BDCC-E304-2725-DD744F2EF090}"/>
              </a:ext>
            </a:extLst>
          </p:cNvPr>
          <p:cNvSpPr txBox="1">
            <a:spLocks/>
          </p:cNvSpPr>
          <p:nvPr/>
        </p:nvSpPr>
        <p:spPr>
          <a:xfrm>
            <a:off x="7679892" y="1377108"/>
            <a:ext cx="4170200" cy="43478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Crucibles produced and tested in vacuum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PID controlled temperature, with a very good set point stability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Crucible directly mounted in flange DN 100 ISO-K</a:t>
            </a:r>
            <a:endParaRPr lang="en-AU" sz="24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Electro-pneumatic opening and cooling system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Maximum operating temperature 500°C, working temperature at 250-300°C</a:t>
            </a:r>
          </a:p>
        </p:txBody>
      </p:sp>
      <p:grpSp>
        <p:nvGrpSpPr>
          <p:cNvPr id="33" name="Group 2">
            <a:extLst>
              <a:ext uri="{FF2B5EF4-FFF2-40B4-BE49-F238E27FC236}">
                <a16:creationId xmlns:a16="http://schemas.microsoft.com/office/drawing/2014/main" id="{ACF5505A-07AF-FB36-61B7-3736D839A724}"/>
              </a:ext>
            </a:extLst>
          </p:cNvPr>
          <p:cNvGrpSpPr/>
          <p:nvPr/>
        </p:nvGrpSpPr>
        <p:grpSpPr>
          <a:xfrm>
            <a:off x="3137652" y="3168144"/>
            <a:ext cx="4081487" cy="2351564"/>
            <a:chOff x="3050566" y="4332916"/>
            <a:chExt cx="4081487" cy="2351564"/>
          </a:xfrm>
        </p:grpSpPr>
        <p:pic>
          <p:nvPicPr>
            <p:cNvPr id="34" name="Immagine 33" descr="Immagine che contiene linea, Diagramma, schermata&#10;&#10;Descrizione generata automaticamente">
              <a:extLst>
                <a:ext uri="{FF2B5EF4-FFF2-40B4-BE49-F238E27FC236}">
                  <a16:creationId xmlns:a16="http://schemas.microsoft.com/office/drawing/2014/main" id="{6E8C17D1-D7A8-3F10-1D19-75FC369A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66" y="4332916"/>
              <a:ext cx="3924756" cy="2351564"/>
            </a:xfrm>
            <a:prstGeom prst="rect">
              <a:avLst/>
            </a:prstGeom>
          </p:spPr>
        </p:pic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97B32FE9-075F-D733-A8C7-E1A3A33144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048" y="4664588"/>
              <a:ext cx="963168" cy="151432"/>
            </a:xfrm>
            <a:prstGeom prst="line">
              <a:avLst/>
            </a:pr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C1B49EEE-2113-6937-B1E4-3715DDE48FF0}"/>
                </a:ext>
              </a:extLst>
            </p:cNvPr>
            <p:cNvSpPr txBox="1"/>
            <p:nvPr/>
          </p:nvSpPr>
          <p:spPr>
            <a:xfrm>
              <a:off x="5936651" y="4461060"/>
              <a:ext cx="119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250°C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877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A60820-3486-3E7B-92C9-710E1DB93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D870D0-CAFB-DC9B-A5B9-87EC8926D90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D844B78-2DA3-8247-CD0B-4E1543D2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7722C352-5D08-E6BC-7BD8-63914AD4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B3E0E071-00FB-F817-E707-C4BCEE6A6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8B22471-1DD8-8545-290E-A751D8179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AF2F57E-F05D-04D7-C517-514856DB76F7}"/>
              </a:ext>
            </a:extLst>
          </p:cNvPr>
          <p:cNvSpPr txBox="1">
            <a:spLocks/>
          </p:cNvSpPr>
          <p:nvPr/>
        </p:nvSpPr>
        <p:spPr>
          <a:xfrm>
            <a:off x="130580" y="613085"/>
            <a:ext cx="5965420" cy="17049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Substrate dimension of 14,4×14,4 cm</a:t>
            </a:r>
            <a:r>
              <a:rPr lang="en-US" sz="2400" baseline="30000" dirty="0">
                <a:solidFill>
                  <a:schemeClr val="tx2"/>
                </a:solidFill>
                <a:latin typeface="Garamond" panose="02020404030301010803" pitchFamily="18" charset="0"/>
              </a:rPr>
              <a:t>2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Disk holder for filters with 112 cm diameter</a:t>
            </a:r>
          </a:p>
          <a:p>
            <a:pPr algn="just"/>
            <a:r>
              <a:rPr lang="en-US" sz="2400" dirty="0">
                <a:solidFill>
                  <a:schemeClr val="tx2"/>
                </a:solidFill>
                <a:latin typeface="Garamond" panose="02020404030301010803" pitchFamily="18" charset="0"/>
              </a:rPr>
              <a:t>Up to 24 filters for evaporation process can be accommodated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22D834-AE99-CD88-31FE-A2E8BF648E68}"/>
              </a:ext>
            </a:extLst>
          </p:cNvPr>
          <p:cNvSpPr txBox="1"/>
          <p:nvPr/>
        </p:nvSpPr>
        <p:spPr>
          <a:xfrm>
            <a:off x="10505661" y="4762574"/>
            <a:ext cx="12026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60DA49B-DE23-A7C0-0CCE-441B02439C0D}"/>
              </a:ext>
            </a:extLst>
          </p:cNvPr>
          <p:cNvSpPr txBox="1">
            <a:spLocks/>
          </p:cNvSpPr>
          <p:nvPr/>
        </p:nvSpPr>
        <p:spPr>
          <a:xfrm>
            <a:off x="7340734" y="3879290"/>
            <a:ext cx="2784073" cy="165983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Evaporator lab will be completed by Q4 2024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Commissioning of the system and ready to start by Q1 2025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EF958E3B-B587-BBEC-0518-18CC5723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" y="45582"/>
            <a:ext cx="11855668" cy="69357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FD2 evaporation </a:t>
            </a:r>
            <a:r>
              <a:rPr lang="en-US" sz="4000" dirty="0">
                <a:solidFill>
                  <a:srgbClr val="FF0000"/>
                </a:solidFill>
                <a:latin typeface="Garamond" panose="02020404030301010803" pitchFamily="18" charset="0"/>
              </a:rPr>
              <a:t>site</a:t>
            </a:r>
            <a:r>
              <a:rPr lang="en-US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: programming of the operations</a:t>
            </a:r>
          </a:p>
        </p:txBody>
      </p:sp>
      <p:pic>
        <p:nvPicPr>
          <p:cNvPr id="18" name="Evaporator_video.mp4">
            <a:hlinkClick r:id="" action="ppaction://media"/>
            <a:extLst>
              <a:ext uri="{FF2B5EF4-FFF2-40B4-BE49-F238E27FC236}">
                <a16:creationId xmlns:a16="http://schemas.microsoft.com/office/drawing/2014/main" id="{C6F30752-B336-8633-F540-2A9AECDD5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591" r="12352"/>
          <a:stretch/>
        </p:blipFill>
        <p:spPr>
          <a:xfrm>
            <a:off x="299907" y="2368859"/>
            <a:ext cx="5169740" cy="3902782"/>
          </a:xfrm>
          <a:prstGeom prst="rect">
            <a:avLst/>
          </a:prstGeom>
        </p:spPr>
      </p:pic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13B02B9B-36AD-7B96-2129-56A2998C37BD}"/>
              </a:ext>
            </a:extLst>
          </p:cNvPr>
          <p:cNvSpPr txBox="1">
            <a:spLocks/>
          </p:cNvSpPr>
          <p:nvPr/>
        </p:nvSpPr>
        <p:spPr>
          <a:xfrm>
            <a:off x="6297456" y="1090632"/>
            <a:ext cx="5738835" cy="210313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About 17000 substrates to be coated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shift for day:  8-10 hours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48  filters/day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Required 346 days (about 70 weeks)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years of operation involving INFN technicians</a:t>
            </a:r>
          </a:p>
        </p:txBody>
      </p:sp>
    </p:spTree>
    <p:extLst>
      <p:ext uri="{BB962C8B-B14F-4D97-AF65-F5344CB8AC3E}">
        <p14:creationId xmlns:p14="http://schemas.microsoft.com/office/powerpoint/2010/main" val="16822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864237-B96F-1D4E-58E2-2EC33F0B5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10CC8E9-98ED-3D2F-1B8A-AB6099F7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" y="45582"/>
            <a:ext cx="11855668" cy="69357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DUNE WLS evaporation operations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218B92D-2F26-50C1-5FBA-C1DEC827817E}"/>
              </a:ext>
            </a:extLst>
          </p:cNvPr>
          <p:cNvSpPr txBox="1">
            <a:spLocks/>
          </p:cNvSpPr>
          <p:nvPr/>
        </p:nvSpPr>
        <p:spPr>
          <a:xfrm>
            <a:off x="109615" y="974429"/>
            <a:ext cx="12215478" cy="11066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>
                <a:latin typeface="Garamond" panose="02020404030301010803" pitchFamily="18" charset="0"/>
              </a:rPr>
              <a:t>The evaporator </a:t>
            </a:r>
            <a:r>
              <a:rPr lang="it-IT" sz="2400" dirty="0" err="1">
                <a:latin typeface="Garamond" panose="02020404030301010803" pitchFamily="18" charset="0"/>
              </a:rPr>
              <a:t>will</a:t>
            </a:r>
            <a:r>
              <a:rPr lang="it-IT" sz="2400" dirty="0">
                <a:latin typeface="Garamond" panose="02020404030301010803" pitchFamily="18" charset="0"/>
              </a:rPr>
              <a:t> be </a:t>
            </a:r>
            <a:r>
              <a:rPr lang="it-IT" sz="2400" dirty="0" err="1">
                <a:latin typeface="Garamond" panose="02020404030301010803" pitchFamily="18" charset="0"/>
              </a:rPr>
              <a:t>housed</a:t>
            </a:r>
            <a:r>
              <a:rPr lang="it-IT" sz="2400" dirty="0">
                <a:latin typeface="Garamond" panose="02020404030301010803" pitchFamily="18" charset="0"/>
              </a:rPr>
              <a:t> in an ISO-6 </a:t>
            </a:r>
            <a:r>
              <a:rPr lang="it-IT" sz="2400" dirty="0" err="1">
                <a:latin typeface="Garamond" panose="02020404030301010803" pitchFamily="18" charset="0"/>
              </a:rPr>
              <a:t>clean</a:t>
            </a:r>
            <a:r>
              <a:rPr lang="it-IT" sz="2400" dirty="0">
                <a:latin typeface="Garamond" panose="02020404030301010803" pitchFamily="18" charset="0"/>
              </a:rPr>
              <a:t> room </a:t>
            </a:r>
            <a:r>
              <a:rPr lang="it-IT" sz="2400" dirty="0" err="1">
                <a:latin typeface="Garamond" panose="02020404030301010803" pitchFamily="18" charset="0"/>
              </a:rPr>
              <a:t>within</a:t>
            </a:r>
            <a:r>
              <a:rPr lang="it-IT" sz="2400" dirty="0">
                <a:latin typeface="Garamond" panose="02020404030301010803" pitchFamily="18" charset="0"/>
              </a:rPr>
              <a:t> a new </a:t>
            </a:r>
            <a:r>
              <a:rPr lang="it-IT" sz="2400" dirty="0" err="1">
                <a:latin typeface="Garamond" panose="02020404030301010803" pitchFamily="18" charset="0"/>
              </a:rPr>
              <a:t>cryogenic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infrastructure</a:t>
            </a:r>
            <a:r>
              <a:rPr lang="it-IT" sz="2400" dirty="0">
                <a:latin typeface="Garamond" panose="02020404030301010803" pitchFamily="18" charset="0"/>
              </a:rPr>
              <a:t> under </a:t>
            </a:r>
            <a:r>
              <a:rPr lang="it-IT" sz="2400" dirty="0" err="1">
                <a:latin typeface="Garamond" panose="02020404030301010803" pitchFamily="18" charset="0"/>
              </a:rPr>
              <a:t>construction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at</a:t>
            </a:r>
            <a:r>
              <a:rPr lang="it-IT" sz="2400" dirty="0">
                <a:latin typeface="Garamond" panose="02020404030301010803" pitchFamily="18" charset="0"/>
              </a:rPr>
              <a:t> the Department of </a:t>
            </a:r>
            <a:r>
              <a:rPr lang="it-IT" sz="2400" dirty="0" err="1">
                <a:latin typeface="Garamond" panose="02020404030301010803" pitchFamily="18" charset="0"/>
              </a:rPr>
              <a:t>Physics</a:t>
            </a:r>
            <a:r>
              <a:rPr lang="it-IT" sz="2400" dirty="0">
                <a:latin typeface="Garamond" panose="02020404030301010803" pitchFamily="18" charset="0"/>
              </a:rPr>
              <a:t> in </a:t>
            </a:r>
            <a:r>
              <a:rPr lang="it-IT" sz="2400" dirty="0" err="1">
                <a:latin typeface="Garamond" panose="02020404030301010803" pitchFamily="18" charset="0"/>
              </a:rPr>
              <a:t>Naples</a:t>
            </a:r>
            <a:r>
              <a:rPr lang="it-IT" sz="2400" dirty="0">
                <a:latin typeface="Garamond" panose="02020404030301010803" pitchFamily="18" charset="0"/>
              </a:rPr>
              <a:t>, </a:t>
            </a:r>
            <a:r>
              <a:rPr lang="it-IT" sz="2400" dirty="0" err="1">
                <a:latin typeface="Garamond" panose="02020404030301010803" pitchFamily="18" charset="0"/>
              </a:rPr>
              <a:t>funded</a:t>
            </a:r>
            <a:r>
              <a:rPr lang="it-IT" sz="2400" dirty="0">
                <a:latin typeface="Garamond" panose="02020404030301010803" pitchFamily="18" charset="0"/>
              </a:rPr>
              <a:t> by the PNRR (IRIS Project)</a:t>
            </a:r>
          </a:p>
          <a:p>
            <a:endParaRPr lang="it-IT" sz="2400" dirty="0">
              <a:latin typeface="Garamond" panose="02020404030301010803" pitchFamily="18" charset="0"/>
            </a:endParaRPr>
          </a:p>
        </p:txBody>
      </p:sp>
      <p:pic>
        <p:nvPicPr>
          <p:cNvPr id="10" name="Immagine 9" descr="Immagine che contiene design, schermata, interno, muro&#10;&#10;Descrizione generata automaticamente">
            <a:extLst>
              <a:ext uri="{FF2B5EF4-FFF2-40B4-BE49-F238E27FC236}">
                <a16:creationId xmlns:a16="http://schemas.microsoft.com/office/drawing/2014/main" id="{989A7E7D-978C-EE24-F2BF-8A0FBC5A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1" y="3963442"/>
            <a:ext cx="3564893" cy="2005253"/>
          </a:xfrm>
          <a:prstGeom prst="rect">
            <a:avLst/>
          </a:prstGeom>
        </p:spPr>
      </p:pic>
      <p:pic>
        <p:nvPicPr>
          <p:cNvPr id="11" name="Immagine 10" descr="Immagine che contiene interno, muro, Elettrodomestico, lavandino&#10;&#10;Descrizione generata automaticamente">
            <a:extLst>
              <a:ext uri="{FF2B5EF4-FFF2-40B4-BE49-F238E27FC236}">
                <a16:creationId xmlns:a16="http://schemas.microsoft.com/office/drawing/2014/main" id="{CBF45750-4845-35B5-C705-E185CED1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222" y="1983335"/>
            <a:ext cx="6933752" cy="3900236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F438F86-C9AB-07C8-5DD2-DFDCE1269ADD}"/>
              </a:ext>
            </a:extLst>
          </p:cNvPr>
          <p:cNvCxnSpPr>
            <a:cxnSpLocks/>
          </p:cNvCxnSpPr>
          <p:nvPr/>
        </p:nvCxnSpPr>
        <p:spPr>
          <a:xfrm flipH="1">
            <a:off x="3594380" y="4324785"/>
            <a:ext cx="2217683" cy="88286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8B1618-8C60-E904-FD23-99721229A2EB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FF1C5BD-349A-9F35-B071-494548BB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FAEC0428-6CE1-D865-EBBF-722C6AA73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7D67CE87-1324-7D9C-14D3-61F848CAEEF4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DCB6680A-37C0-4A1C-E1B1-90A6F918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F265A7A-7139-4BD6-D352-5B7F46E0E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59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815456-B433-A9F2-D46C-D2F197C52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8D1E6BB-7D3C-A84F-E888-17F1D2BF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" y="45582"/>
            <a:ext cx="11855668" cy="69357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Absolute PDE measurement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6165D63-B30A-2C6A-749E-4A02D72097DC}"/>
              </a:ext>
            </a:extLst>
          </p:cNvPr>
          <p:cNvSpPr txBox="1">
            <a:spLocks/>
          </p:cNvSpPr>
          <p:nvPr/>
        </p:nvSpPr>
        <p:spPr>
          <a:xfrm>
            <a:off x="230209" y="1680643"/>
            <a:ext cx="4170200" cy="434783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Absolute measurement of the photodetection efficiency (PDE) of different </a:t>
            </a:r>
            <a:r>
              <a:rPr lang="en-AU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SiPMs</a:t>
            </a:r>
            <a:endParaRPr lang="en-AU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In different conditions (warm/cold)</a:t>
            </a:r>
          </a:p>
          <a:p>
            <a:r>
              <a:rPr lang="en-AU" sz="2400" dirty="0">
                <a:solidFill>
                  <a:schemeClr val="tx2"/>
                </a:solidFill>
                <a:latin typeface="Garamond" panose="02020404030301010803" pitchFamily="18" charset="0"/>
              </a:rPr>
              <a:t>For different wavelengths down to VUV region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B6A65B6-D432-432C-7EB0-35031173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409" y="682946"/>
            <a:ext cx="7772400" cy="549210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9D9B48-3E62-25E5-2949-EF074C78D896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698820B-D83C-E37A-0499-1E09EBB6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315E1D78-D9F5-1CAC-C3F3-6F2D0EA58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76D26F12-311A-F8AD-DAFD-DFC6C253D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908ADB9-52CA-A546-12A2-34754B73B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2CBAAA0E-F8D0-7699-841C-66F3DC98F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B4634F-09B2-C19D-6077-5C7319E6C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D2C5C7D-9003-9B14-AAB6-BD641B93B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" y="45582"/>
            <a:ext cx="11855668" cy="69357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The setup</a:t>
            </a:r>
          </a:p>
        </p:txBody>
      </p:sp>
      <p:pic>
        <p:nvPicPr>
          <p:cNvPr id="10" name="Immagine 9" descr="Immagine che contiene schermata, ruota, testo, automobile&#10;&#10;Descrizione generata automaticamente">
            <a:extLst>
              <a:ext uri="{FF2B5EF4-FFF2-40B4-BE49-F238E27FC236}">
                <a16:creationId xmlns:a16="http://schemas.microsoft.com/office/drawing/2014/main" id="{DE0CD97E-C892-A71B-26B7-3F9F690B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1" y="802105"/>
            <a:ext cx="11739197" cy="56042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B49A7A-465F-15F6-BAC3-7EAF5EC82BF1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7C3131A-C239-365F-D7B0-CA96600B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36EC737E-9C91-47EC-9C45-1B7522AE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FD54EF32-4767-8C31-FF4E-FFA2FC7C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1299892-C9D5-A629-C6E3-EF1F2DD93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4A30C897-6A0D-C704-DB0B-ECEB3DCA3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67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886E16CF-B3FF-47C9-474B-02196E69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27" y="4792106"/>
            <a:ext cx="6218906" cy="1498531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8FEBB9-0F66-631D-BC1A-F6CE67D8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1320F8F6-5CE9-B70D-7611-E4EDE9FB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Summary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207FCB-4DF1-3E37-BCEF-5552655190F7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18F85-32C6-B30C-C8FC-4A324CA1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90CE7821-FC57-4460-E346-B792F0AC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BB5684F7-3FF5-3215-4C31-65ECFBAA0570}"/>
              </a:ext>
            </a:extLst>
          </p:cNvPr>
          <p:cNvSpPr txBox="1">
            <a:spLocks/>
          </p:cNvSpPr>
          <p:nvPr/>
        </p:nvSpPr>
        <p:spPr>
          <a:xfrm>
            <a:off x="48668" y="639453"/>
            <a:ext cx="11328398" cy="3322948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a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next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generation long-baseline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experiments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and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astrophysics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neutrino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observatory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Very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reach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program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in the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next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decade (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about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20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years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dirty="0" err="1">
                <a:solidFill>
                  <a:schemeClr val="tx2"/>
                </a:solidFill>
                <a:latin typeface="Garamond" panose="02020404030301010803" pitchFamily="18" charset="0"/>
              </a:rPr>
              <a:t>lifetime</a:t>
            </a:r>
            <a:r>
              <a:rPr lang="it-IT" sz="2800" dirty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Neutrino and anti-neutrino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Oscillations</a:t>
            </a: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 with CPV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investigation</a:t>
            </a:r>
            <a:endParaRPr lang="it-IT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Studies of MeV-scale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neutrinos</a:t>
            </a:r>
            <a:endParaRPr lang="it-IT" sz="2400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Garamond" panose="02020404030301010803" pitchFamily="18" charset="0"/>
              </a:rPr>
              <a:t>BSM </a:t>
            </a:r>
            <a:r>
              <a:rPr lang="it-IT" sz="2400" dirty="0" err="1">
                <a:solidFill>
                  <a:schemeClr val="tx2"/>
                </a:solidFill>
                <a:latin typeface="Garamond" panose="02020404030301010803" pitchFamily="18" charset="0"/>
              </a:rPr>
              <a:t>searches</a:t>
            </a:r>
            <a:endParaRPr lang="it-IT" sz="24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LNBF and DUNE  making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rapid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progress on facility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construction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, with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excavation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complete and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components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under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construction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Naples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group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very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active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in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this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process</a:t>
            </a: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DUNE science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begins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in </a:t>
            </a:r>
            <a:r>
              <a:rPr lang="it-IT" sz="2800" b="1" dirty="0" err="1">
                <a:solidFill>
                  <a:schemeClr val="tx2"/>
                </a:solidFill>
                <a:latin typeface="Garamond" panose="02020404030301010803" pitchFamily="18" charset="0"/>
              </a:rPr>
              <a:t>this</a:t>
            </a:r>
            <a:r>
              <a:rPr lang="it-IT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 decade  </a:t>
            </a:r>
          </a:p>
          <a:p>
            <a:pPr marL="0" indent="0">
              <a:buNone/>
            </a:pP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80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64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3EF9AD-EBEE-B32F-3434-FE43FA42A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EE1C3D-913B-0D18-9F30-15D62EE04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609BFA-5CEC-83B4-1AB5-D0C174186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78C764D4-7B69-7635-A7A4-C77FFA68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6" y="2781621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Backup slides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322E1D-9FCC-CD71-41D9-7D7515653979}"/>
              </a:ext>
            </a:extLst>
          </p:cNvPr>
          <p:cNvSpPr txBox="1"/>
          <p:nvPr/>
        </p:nvSpPr>
        <p:spPr>
          <a:xfrm>
            <a:off x="8813787" y="643372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8769974-E152-7D83-8AC0-203E8A71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39105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9994EE6C-C3A2-8653-38AC-3A89B0A9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8866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851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6B48A1-3600-370B-3158-7ADE84A9E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F3FDE4-88D4-1787-B742-4D16D79034A3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CB8B456-5C1B-CD6D-A748-5B037BFF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B3565A56-AE57-EBE5-6BE1-B9B12426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C8C1B2D-F973-67D3-C98F-575259CB1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1A4F7E5A-D1FE-267D-0998-70C9CE80F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6F4F323-4F24-6DF9-EE05-477140FFF972}"/>
              </a:ext>
            </a:extLst>
          </p:cNvPr>
          <p:cNvSpPr txBox="1">
            <a:spLocks/>
          </p:cNvSpPr>
          <p:nvPr/>
        </p:nvSpPr>
        <p:spPr>
          <a:xfrm>
            <a:off x="-157654" y="325821"/>
            <a:ext cx="12864661" cy="69357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Garamond" panose="02020404030301010803" pitchFamily="18" charset="0"/>
              </a:rPr>
              <a:t>FD2 evaporation site: programming of the operations</a:t>
            </a:r>
          </a:p>
        </p:txBody>
      </p:sp>
      <p:graphicFrame>
        <p:nvGraphicFramePr>
          <p:cNvPr id="14" name="Tabella 5">
            <a:extLst>
              <a:ext uri="{FF2B5EF4-FFF2-40B4-BE49-F238E27FC236}">
                <a16:creationId xmlns:a16="http://schemas.microsoft.com/office/drawing/2014/main" id="{0E249041-0892-D76F-32CF-1C9805C60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3972"/>
              </p:ext>
            </p:extLst>
          </p:nvPr>
        </p:nvGraphicFramePr>
        <p:xfrm>
          <a:off x="122965" y="1189268"/>
          <a:ext cx="627840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259">
                  <a:extLst>
                    <a:ext uri="{9D8B030D-6E8A-4147-A177-3AD203B41FA5}">
                      <a16:colId xmlns:a16="http://schemas.microsoft.com/office/drawing/2014/main" val="408435534"/>
                    </a:ext>
                  </a:extLst>
                </a:gridCol>
                <a:gridCol w="1360715">
                  <a:extLst>
                    <a:ext uri="{9D8B030D-6E8A-4147-A177-3AD203B41FA5}">
                      <a16:colId xmlns:a16="http://schemas.microsoft.com/office/drawing/2014/main" val="3556556821"/>
                    </a:ext>
                  </a:extLst>
                </a:gridCol>
                <a:gridCol w="1426145">
                  <a:extLst>
                    <a:ext uri="{9D8B030D-6E8A-4147-A177-3AD203B41FA5}">
                      <a16:colId xmlns:a16="http://schemas.microsoft.com/office/drawing/2014/main" val="2078154521"/>
                    </a:ext>
                  </a:extLst>
                </a:gridCol>
                <a:gridCol w="1481286">
                  <a:extLst>
                    <a:ext uri="{9D8B030D-6E8A-4147-A177-3AD203B41FA5}">
                      <a16:colId xmlns:a16="http://schemas.microsoft.com/office/drawing/2014/main" val="2396387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noProof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Garamond" panose="02020404030301010803" pitchFamily="18" charset="0"/>
                        </a:rPr>
                        <a:t>Number of filters per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>
                          <a:latin typeface="Garamond" panose="02020404030301010803" pitchFamily="18" charset="0"/>
                        </a:rPr>
                        <a:t>Total number of filters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622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Membrane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5632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011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Cathode modules (double side)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10240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744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?? 10% 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224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>
                        <a:solidFill>
                          <a:schemeClr val="tx2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>
                          <a:solidFill>
                            <a:schemeClr val="tx2"/>
                          </a:solidFill>
                          <a:latin typeface="Garamond" panose="02020404030301010803" pitchFamily="18" charset="0"/>
                        </a:rPr>
                        <a:t>16622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35320"/>
                  </a:ext>
                </a:extLst>
              </a:tr>
            </a:tbl>
          </a:graphicData>
        </a:graphic>
      </p:graphicFrame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12D4220D-10DA-1C65-9725-2821925C2C72}"/>
              </a:ext>
            </a:extLst>
          </p:cNvPr>
          <p:cNvSpPr txBox="1">
            <a:spLocks/>
          </p:cNvSpPr>
          <p:nvPr/>
        </p:nvSpPr>
        <p:spPr>
          <a:xfrm>
            <a:off x="6726995" y="1189267"/>
            <a:ext cx="5138057" cy="4438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100" b="1" dirty="0">
                <a:solidFill>
                  <a:srgbClr val="FF0000"/>
                </a:solidFill>
                <a:latin typeface="Garamond" panose="02020404030301010803" pitchFamily="18" charset="0"/>
              </a:rPr>
              <a:t>Duration of whole evaporation process estimated at approximately 4-5 hours</a:t>
            </a:r>
          </a:p>
          <a:p>
            <a:pPr marL="0" indent="0" algn="just">
              <a:buNone/>
            </a:pPr>
            <a:r>
              <a:rPr lang="en-US" sz="2100" b="1" dirty="0">
                <a:solidFill>
                  <a:srgbClr val="FF0000"/>
                </a:solidFill>
                <a:latin typeface="Garamond" panose="02020404030301010803" pitchFamily="18" charset="0"/>
              </a:rPr>
              <a:t>Main steps of the process: </a:t>
            </a:r>
          </a:p>
          <a:p>
            <a:pPr marL="0" indent="0" algn="just">
              <a:buNone/>
            </a:pPr>
            <a:endParaRPr lang="en-US" sz="12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Measure of mass for each 2 or 3 filters before and after the evaporation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Filters positioning on the holder disk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Preparation of the control samples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Insertion in the chamber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Vacuum phase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Evaporation with PTP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Opening of the chamber and removal of the disk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Removal the filter and place them in the proper boxes</a:t>
            </a:r>
          </a:p>
          <a:p>
            <a:pPr algn="just"/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Check of the control samples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97C78E1C-BD89-868E-9FE0-A134D6ABB59A}"/>
              </a:ext>
            </a:extLst>
          </p:cNvPr>
          <p:cNvSpPr txBox="1">
            <a:spLocks/>
          </p:cNvSpPr>
          <p:nvPr/>
        </p:nvSpPr>
        <p:spPr>
          <a:xfrm>
            <a:off x="476532" y="3934998"/>
            <a:ext cx="5738835" cy="165983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shift for day:  8-10 hours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48  filters/day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Required 346 days (about 70 weeks)</a:t>
            </a:r>
          </a:p>
          <a:p>
            <a:r>
              <a:rPr lang="en-US" sz="2000" b="1" dirty="0">
                <a:solidFill>
                  <a:schemeClr val="tx2"/>
                </a:solidFill>
                <a:latin typeface="Garamond" panose="02020404030301010803" pitchFamily="18" charset="0"/>
              </a:rPr>
              <a:t>2 years of operation involving INFN technicians.</a:t>
            </a:r>
          </a:p>
        </p:txBody>
      </p:sp>
    </p:spTree>
    <p:extLst>
      <p:ext uri="{BB962C8B-B14F-4D97-AF65-F5344CB8AC3E}">
        <p14:creationId xmlns:p14="http://schemas.microsoft.com/office/powerpoint/2010/main" val="148527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193083-D27F-D219-E917-A03B63696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207468B0-1B02-E96C-0093-EB81D7E9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precision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measurements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626F68A9-5791-AEBE-015F-62781016B3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188" y="835175"/>
                <a:ext cx="10240131" cy="1681243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256032" indent="-265176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Font typeface="Arial"/>
                  <a:buChar char="•"/>
                  <a:defRPr sz="22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Geneva" charset="0"/>
                  </a:defRPr>
                </a:lvl1pPr>
                <a:lvl2pPr marL="541338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20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2pPr>
                <a:lvl3pPr marL="898525" indent="-27305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8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3pPr>
                <a:lvl4pPr marL="11652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90000"/>
                  <a:buFont typeface="Lucida Grande"/>
                  <a:buChar char="-"/>
                  <a:defRPr sz="16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4pPr>
                <a:lvl5pPr marL="1431925" indent="-266700" algn="l" defTabSz="457200" rtl="0" fontAlgn="base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SzPct val="88000"/>
                  <a:buFont typeface="Arial"/>
                  <a:buChar char="•"/>
                  <a:defRPr sz="1400" b="0" i="0" kern="1200">
                    <a:solidFill>
                      <a:srgbClr val="3C5A77"/>
                    </a:solidFill>
                    <a:latin typeface="Helvetica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 dirty="0">
                    <a:latin typeface="Garamond" panose="02020404030301010803" pitchFamily="18" charset="0"/>
                  </a:rPr>
                  <a:t>Ultimate </a:t>
                </a:r>
                <a:r>
                  <a:rPr lang="it-IT" b="1" dirty="0" err="1">
                    <a:latin typeface="Garamond" panose="02020404030301010803" pitchFamily="18" charset="0"/>
                  </a:rPr>
                  <a:t>precision</a:t>
                </a:r>
                <a:r>
                  <a:rPr lang="it-IT" b="1" dirty="0">
                    <a:latin typeface="Garamond" panose="02020404030301010803" pitchFamily="18" charset="0"/>
                  </a:rPr>
                  <a:t> 6°-16° in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it-IT" sz="20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𝑪𝑷</m:t>
                    </m:r>
                  </m:oMath>
                </a14:m>
                <a:r>
                  <a:rPr lang="it-IT" sz="2000" b="1" dirty="0">
                    <a:latin typeface="Garamond" panose="02020404030301010803" pitchFamily="18" charset="0"/>
                  </a:rPr>
                  <a:t> </a:t>
                </a:r>
                <a:endParaRPr lang="it-IT" b="1" baseline="-25000" dirty="0">
                  <a:latin typeface="Garamond" panose="02020404030301010803" pitchFamily="18" charset="0"/>
                </a:endParaRPr>
              </a:p>
              <a:p>
                <a:r>
                  <a:rPr lang="it-IT" b="1" dirty="0">
                    <a:latin typeface="Garamond" panose="02020404030301010803" pitchFamily="18" charset="0"/>
                  </a:rPr>
                  <a:t>World-</a:t>
                </a:r>
                <a:r>
                  <a:rPr lang="it-IT" b="1" dirty="0" err="1">
                    <a:latin typeface="Garamond" panose="02020404030301010803" pitchFamily="18" charset="0"/>
                  </a:rPr>
                  <a:t>leading</a:t>
                </a:r>
                <a:r>
                  <a:rPr lang="it-IT" b="1" dirty="0">
                    <a:latin typeface="Garamond" panose="02020404030301010803" pitchFamily="18" charset="0"/>
                  </a:rPr>
                  <a:t> </a:t>
                </a:r>
                <a:r>
                  <a:rPr lang="it-IT" b="1" dirty="0" err="1">
                    <a:latin typeface="Garamond" panose="02020404030301010803" pitchFamily="18" charset="0"/>
                  </a:rPr>
                  <a:t>precision</a:t>
                </a:r>
                <a:r>
                  <a:rPr lang="it-IT" b="1" dirty="0">
                    <a:latin typeface="Garamond" panose="02020404030301010803" pitchFamily="18" charset="0"/>
                  </a:rPr>
                  <a:t> (for long baseline </a:t>
                </a:r>
                <a:r>
                  <a:rPr lang="it-IT" b="1" dirty="0" err="1">
                    <a:latin typeface="Garamond" panose="02020404030301010803" pitchFamily="18" charset="0"/>
                  </a:rPr>
                  <a:t>experiments</a:t>
                </a:r>
                <a:r>
                  <a:rPr lang="it-IT" b="1" dirty="0">
                    <a:latin typeface="Garamond" panose="02020404030301010803" pitchFamily="18" charset="0"/>
                  </a:rPr>
                  <a:t>) in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it-IT" b="1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</m:t>
                    </m:r>
                  </m:oMath>
                </a14:m>
                <a:r>
                  <a:rPr lang="it-IT" b="1" baseline="-25000" dirty="0"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Segnaposto contenuto 2">
                <a:extLst>
                  <a:ext uri="{FF2B5EF4-FFF2-40B4-BE49-F238E27FC236}">
                    <a16:creationId xmlns:a16="http://schemas.microsoft.com/office/drawing/2014/main" id="{626F68A9-5791-AEBE-015F-62781016B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88" y="835175"/>
                <a:ext cx="10240131" cy="1681243"/>
              </a:xfrm>
              <a:prstGeom prst="rect">
                <a:avLst/>
              </a:prstGeom>
              <a:blipFill>
                <a:blip r:embed="rId2"/>
                <a:stretch>
                  <a:fillRect l="-1611" t="-29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A450F48D-24CE-225D-B93B-C17DB326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9" y="2320896"/>
            <a:ext cx="4918504" cy="3409953"/>
          </a:xfrm>
          <a:prstGeom prst="rect">
            <a:avLst/>
          </a:prstGeom>
        </p:spPr>
      </p:pic>
      <p:pic>
        <p:nvPicPr>
          <p:cNvPr id="13" name="Immagine 1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0BA93A01-EB59-91C1-4D3A-23CD4A5A8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64" y="2163331"/>
            <a:ext cx="4888996" cy="37149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947AA1-20BC-B666-41A3-006F91B01D2D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D2A507-9B41-22EC-752B-D5B483FF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27925354-BCA3-A436-62F6-B9A9067F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C5412D1F-A666-770D-EB9C-CC9A7DA49E15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862DA5D-DC8F-9646-88D4-99492DD2C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86AAE1E-CCE2-D28D-0E21-2426CB0E1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8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57B09BEC-4C24-ADFD-750A-84A5B8D2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896" y="1853347"/>
            <a:ext cx="5005547" cy="281979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CFBAC0-125F-E429-3053-E113031D43E0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9E7C4C-7C25-7731-AA05-6B1B0037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Immagine 5">
            <a:extLst>
              <a:ext uri="{FF2B5EF4-FFF2-40B4-BE49-F238E27FC236}">
                <a16:creationId xmlns:a16="http://schemas.microsoft.com/office/drawing/2014/main" id="{E9BE78FE-0A72-3261-C912-CA97E738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2">
            <a:extLst>
              <a:ext uri="{FF2B5EF4-FFF2-40B4-BE49-F238E27FC236}">
                <a16:creationId xmlns:a16="http://schemas.microsoft.com/office/drawing/2014/main" id="{5F996434-DD3E-BC85-F6B4-962416054C21}"/>
              </a:ext>
            </a:extLst>
          </p:cNvPr>
          <p:cNvSpPr txBox="1">
            <a:spLocks/>
          </p:cNvSpPr>
          <p:nvPr/>
        </p:nvSpPr>
        <p:spPr>
          <a:xfrm>
            <a:off x="310444" y="244718"/>
            <a:ext cx="11571111" cy="775733"/>
          </a:xfrm>
          <a:prstGeom prst="rect">
            <a:avLst/>
          </a:prstGeom>
        </p:spPr>
        <p:txBody>
          <a:bodyPr vert="horz" lIns="0" tIns="0" rIns="0" bIns="0">
            <a:normAutofit fontScale="92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Long-baseline 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: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what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is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still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missing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335" y="991508"/>
                <a:ext cx="6417732" cy="381070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Goal for </a:t>
                </a:r>
                <a:r>
                  <a:rPr lang="it-IT" sz="2800" b="1" dirty="0" err="1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next</a:t>
                </a:r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 generation </a:t>
                </a:r>
                <a:r>
                  <a:rPr lang="it-IT" sz="2800" b="1" dirty="0" err="1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experiments</a:t>
                </a:r>
                <a:r>
                  <a:rPr lang="it-IT" sz="2800" b="1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CP and determine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if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8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is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violated</a:t>
                </a:r>
                <a:endParaRPr lang="it-IT" sz="28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 the neutrino mass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(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sign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800" baseline="30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it-IT" sz="28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31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Determine the </a:t>
                </a:r>
                <a:r>
                  <a:rPr lang="it-IT" sz="28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octant</a:t>
                </a:r>
                <a:r>
                  <a:rPr lang="it-IT" sz="28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80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endParaRPr lang="it-IT" sz="28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Understand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if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the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three-flavor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picture of the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is</a:t>
                </a:r>
                <a:r>
                  <a:rPr lang="it-IT" sz="28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complete</a:t>
                </a:r>
              </a:p>
              <a:p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Finally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the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absolute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neutrino mass or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if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neutrino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is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its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own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anti-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particle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are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still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unknown</a:t>
                </a:r>
                <a:r>
                  <a:rPr lang="it-IT" sz="28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(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not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accessible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 with 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osc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. </a:t>
                </a:r>
                <a:r>
                  <a:rPr lang="it-IT" sz="2800" dirty="0" err="1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800" dirty="0" err="1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xp</a:t>
                </a:r>
                <a:r>
                  <a:rPr lang="it-IT" sz="2800" dirty="0">
                    <a:solidFill>
                      <a:srgbClr val="7030A0"/>
                    </a:solidFill>
                    <a:effectLst/>
                    <a:latin typeface="Garamond" panose="02020404030301010803" pitchFamily="18" charset="0"/>
                  </a:rPr>
                  <a:t>.)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it-IT" sz="28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8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5" name="Segnaposto testo 2">
                <a:extLst>
                  <a:ext uri="{FF2B5EF4-FFF2-40B4-BE49-F238E27FC236}">
                    <a16:creationId xmlns:a16="http://schemas.microsoft.com/office/drawing/2014/main" id="{8DAF9760-0E7F-BAD0-4B36-CED942107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35" y="991508"/>
                <a:ext cx="6417732" cy="3810705"/>
              </a:xfrm>
              <a:prstGeom prst="rect">
                <a:avLst/>
              </a:prstGeom>
              <a:blipFill>
                <a:blip r:embed="rId5"/>
                <a:stretch>
                  <a:fillRect l="-1779" t="-1993" b="-411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88016-6927-EECA-353F-8176F77A3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209B19F-8231-8AAC-189A-9F3819EE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54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18A22FF-38C2-E7E3-13E1-2A5DACE6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06" y="842790"/>
            <a:ext cx="3654194" cy="2740646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119AE8-F95E-1B73-0489-6013DB79E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2A161B6-21A9-E448-CFB4-848C52E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9" y="46037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DUNE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sensitivity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to solar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neutrinos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5DE6DC-FB0C-64D7-1FC7-F27E0DFA4462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79DCF1-76F8-72E4-3E70-4B83565D3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BEFCA550-B344-0F8A-DB97-79B6BEEF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40803E3-1FB1-2F4D-5089-F40209E64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983" y="3814257"/>
            <a:ext cx="3831647" cy="2509729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0F41C44F-86F0-DAB2-8C83-0871FF1022E2}"/>
              </a:ext>
            </a:extLst>
          </p:cNvPr>
          <p:cNvSpPr txBox="1">
            <a:spLocks/>
          </p:cNvSpPr>
          <p:nvPr/>
        </p:nvSpPr>
        <p:spPr>
          <a:xfrm>
            <a:off x="0" y="668479"/>
            <a:ext cx="5799081" cy="3529043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err="1">
                <a:latin typeface="Garamond" panose="02020404030301010803" pitchFamily="18" charset="0"/>
              </a:rPr>
              <a:t>Neutrinos</a:t>
            </a:r>
            <a:r>
              <a:rPr lang="it-IT" sz="2400" b="1" dirty="0">
                <a:latin typeface="Garamond" panose="02020404030301010803" pitchFamily="18" charset="0"/>
              </a:rPr>
              <a:t> from the Sun</a:t>
            </a:r>
          </a:p>
          <a:p>
            <a:pPr lvl="1"/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DUNE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has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excellent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sensitivity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to </a:t>
            </a:r>
            <a:r>
              <a:rPr lang="it-IT" sz="24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8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B solar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neutrinos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above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~10 MeV, and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discovery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sensitivity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to the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hep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 solar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flux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aramond" panose="02020404030301010803" pitchFamily="18" charset="0"/>
              </a:rPr>
              <a:t> </a:t>
            </a:r>
          </a:p>
          <a:p>
            <a:pPr lvl="1"/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DUNE can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improve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upon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existing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solar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oscillation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measurement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via 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day-night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asimmetry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induced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by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matter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effect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(bottom plot shows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hypothetical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DUNE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result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at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old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best </a:t>
            </a:r>
            <a:r>
              <a:rPr lang="it-IT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fit</a:t>
            </a:r>
            <a:r>
              <a:rPr lang="it-IT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point)</a:t>
            </a:r>
          </a:p>
        </p:txBody>
      </p:sp>
      <p:pic>
        <p:nvPicPr>
          <p:cNvPr id="14" name="Immagine 13" descr="Immagine che contiene testo, Carattere, bianco, Elementi grafici&#10;&#10;Descrizione generata automaticamente">
            <a:extLst>
              <a:ext uri="{FF2B5EF4-FFF2-40B4-BE49-F238E27FC236}">
                <a16:creationId xmlns:a16="http://schemas.microsoft.com/office/drawing/2014/main" id="{0469AFC9-8A10-2274-91F3-E11F35EF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747" y="611970"/>
            <a:ext cx="3282512" cy="4430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15AC532-E066-BBF0-0C4D-91BAA854B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044" y="3496466"/>
            <a:ext cx="3199524" cy="321602"/>
          </a:xfrm>
          <a:prstGeom prst="rect">
            <a:avLst/>
          </a:prstGeom>
        </p:spPr>
      </p:pic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693B05CD-B1DE-AF73-ED2B-E3C2A2F09E64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59799B7D-538E-4BBF-CC85-6E2F96B74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C6A932D4-589B-1186-1129-14998D140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5CA0859-C2B9-28F7-57A6-EB5C7F3B2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8672" y="3633472"/>
            <a:ext cx="2888498" cy="27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96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1AAD7-FAFC-9535-4026-B84B3C6EC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36078A70-23C2-65ED-C34D-0B34B55DA5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5374" y="59442"/>
                <a:ext cx="10977027" cy="77573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Beyond </a:t>
                </a:r>
                <a:r>
                  <a:rPr lang="it-IT" dirty="0" err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three-flavor</a:t>
                </a:r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Oscillation</a:t>
                </a:r>
                <a:endParaRPr lang="it-IT" sz="4000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36078A70-23C2-65ED-C34D-0B34B55DA5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5374" y="59442"/>
                <a:ext cx="10977027" cy="775733"/>
              </a:xfrm>
              <a:blipFill>
                <a:blip r:embed="rId2"/>
                <a:stretch>
                  <a:fillRect t="-19355" b="-177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4D75FF-A1DA-B042-E2A1-EF948361902C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BDFD15-F3BF-42A4-5C81-183664EB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EBF590C5-DC2F-8F6E-5E2B-23AC806E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D981325-6AF2-13D4-CD7B-D0CF277E3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3/09/2024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2BBE4E3-B9B1-66B0-DE44-5C0C9B2F4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/>
                </a:solidFill>
              </a:rPr>
              <a:t>F. Di </a:t>
            </a:r>
            <a:r>
              <a:rPr lang="de-DE" b="1" dirty="0" err="1">
                <a:solidFill>
                  <a:schemeClr val="tx2"/>
                </a:solidFill>
              </a:rPr>
              <a:t>Capua</a:t>
            </a: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err="1">
                <a:solidFill>
                  <a:schemeClr val="tx2"/>
                </a:solidFill>
              </a:rPr>
              <a:t>Oscillation</a:t>
            </a:r>
            <a:r>
              <a:rPr lang="de-DE" b="1" dirty="0">
                <a:solidFill>
                  <a:schemeClr val="tx2"/>
                </a:solidFill>
              </a:rPr>
              <a:t> Physics at DUNE LBL 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569E61E-9604-33E4-F31B-DF89ED61C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77"/>
          <a:stretch/>
        </p:blipFill>
        <p:spPr>
          <a:xfrm>
            <a:off x="3194756" y="680750"/>
            <a:ext cx="5294489" cy="3678061"/>
          </a:xfrm>
          <a:prstGeom prst="rect">
            <a:avLst/>
          </a:prstGeom>
        </p:spPr>
      </p:pic>
      <p:pic>
        <p:nvPicPr>
          <p:cNvPr id="14" name="Immagine 13" descr="Immagine che contiene testo, Carattere, schermata, informazione&#10;&#10;Descrizione generata automaticamente">
            <a:extLst>
              <a:ext uri="{FF2B5EF4-FFF2-40B4-BE49-F238E27FC236}">
                <a16:creationId xmlns:a16="http://schemas.microsoft.com/office/drawing/2014/main" id="{BB3BEC5C-93FE-058E-8F3D-D97E22CCBF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3"/>
          <a:stretch/>
        </p:blipFill>
        <p:spPr>
          <a:xfrm>
            <a:off x="124178" y="4403179"/>
            <a:ext cx="12014578" cy="16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85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DDD943-DB8D-4551-3C8F-CA8899E0F9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971D0F-C568-9371-8BCB-E1DC7CB20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B98F7D-D3FA-9526-F7DD-C6EC73748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B0246FC3-1009-D7D4-63F8-359043FB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4" y="59442"/>
            <a:ext cx="10977027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BSM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searches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with the Far detector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3BBA53-7E00-280F-B889-044EA22D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8" y="627945"/>
            <a:ext cx="4368484" cy="3526367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2DF6CF4-CA16-3FCB-0F88-D9F2FA7F69E7}"/>
              </a:ext>
            </a:extLst>
          </p:cNvPr>
          <p:cNvSpPr txBox="1">
            <a:spLocks/>
          </p:cNvSpPr>
          <p:nvPr/>
        </p:nvSpPr>
        <p:spPr>
          <a:xfrm>
            <a:off x="5684266" y="835175"/>
            <a:ext cx="6372267" cy="489774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latin typeface="Garamond" panose="02020404030301010803" pitchFamily="18" charset="0"/>
              </a:rPr>
              <a:t>DUNE due to large mass and long </a:t>
            </a:r>
            <a:r>
              <a:rPr lang="it-IT" sz="2800" dirty="0" err="1">
                <a:latin typeface="Garamond" panose="02020404030301010803" pitchFamily="18" charset="0"/>
              </a:rPr>
              <a:t>exposure</a:t>
            </a:r>
            <a:r>
              <a:rPr lang="it-IT" sz="2800" dirty="0">
                <a:latin typeface="Garamond" panose="02020404030301010803" pitchFamily="18" charset="0"/>
              </a:rPr>
              <a:t> time </a:t>
            </a:r>
            <a:r>
              <a:rPr lang="it-IT" sz="2800" dirty="0" err="1">
                <a:latin typeface="Garamond" panose="02020404030301010803" pitchFamily="18" charset="0"/>
              </a:rPr>
              <a:t>is</a:t>
            </a:r>
            <a:r>
              <a:rPr lang="it-IT" sz="2800" dirty="0">
                <a:latin typeface="Garamond" panose="02020404030301010803" pitchFamily="18" charset="0"/>
              </a:rPr>
              <a:t> sensitive to rare </a:t>
            </a:r>
            <a:r>
              <a:rPr lang="it-IT" sz="2800" dirty="0" err="1">
                <a:latin typeface="Garamond" panose="02020404030301010803" pitchFamily="18" charset="0"/>
              </a:rPr>
              <a:t>processes</a:t>
            </a:r>
            <a:r>
              <a:rPr lang="it-IT" sz="2800" dirty="0">
                <a:latin typeface="Garamond" panose="02020404030301010803" pitchFamily="18" charset="0"/>
              </a:rPr>
              <a:t> (</a:t>
            </a:r>
            <a:r>
              <a:rPr lang="it-IT" sz="2800" dirty="0" err="1">
                <a:latin typeface="Garamond" panose="02020404030301010803" pitchFamily="18" charset="0"/>
              </a:rPr>
              <a:t>proton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decay</a:t>
            </a:r>
            <a:r>
              <a:rPr lang="it-IT" sz="2800" dirty="0">
                <a:latin typeface="Garamond" panose="02020404030301010803" pitchFamily="18" charset="0"/>
              </a:rPr>
              <a:t>, </a:t>
            </a:r>
            <a:r>
              <a:rPr lang="it-IT" sz="2800" dirty="0" err="1">
                <a:latin typeface="Garamond" panose="02020404030301010803" pitchFamily="18" charset="0"/>
              </a:rPr>
              <a:t>n-nbar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oscillation</a:t>
            </a:r>
            <a:r>
              <a:rPr lang="it-IT" sz="2800" dirty="0">
                <a:latin typeface="Garamond" panose="02020404030301010803" pitchFamily="18" charset="0"/>
              </a:rPr>
              <a:t>) and new </a:t>
            </a:r>
            <a:r>
              <a:rPr lang="it-IT" sz="2800" dirty="0" err="1">
                <a:latin typeface="Garamond" panose="02020404030301010803" pitchFamily="18" charset="0"/>
              </a:rPr>
              <a:t>physics</a:t>
            </a:r>
            <a:r>
              <a:rPr lang="it-IT" sz="2800" dirty="0">
                <a:latin typeface="Garamond" panose="02020404030301010803" pitchFamily="18" charset="0"/>
              </a:rPr>
              <a:t> of </a:t>
            </a:r>
            <a:r>
              <a:rPr lang="it-IT" sz="2800" dirty="0" err="1">
                <a:latin typeface="Garamond" panose="02020404030301010803" pitchFamily="18" charset="0"/>
              </a:rPr>
              <a:t>cosmogenic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origin</a:t>
            </a:r>
            <a:endParaRPr lang="it-IT" sz="2800" dirty="0">
              <a:latin typeface="Garamond" panose="02020404030301010803" pitchFamily="18" charset="0"/>
            </a:endParaRPr>
          </a:p>
          <a:p>
            <a:r>
              <a:rPr lang="it-IT" sz="2800" dirty="0" err="1">
                <a:latin typeface="Garamond" panose="02020404030301010803" pitchFamily="18" charset="0"/>
              </a:rPr>
              <a:t>Boosted</a:t>
            </a:r>
            <a:r>
              <a:rPr lang="it-IT" sz="2800" dirty="0">
                <a:latin typeface="Garamond" panose="02020404030301010803" pitchFamily="18" charset="0"/>
              </a:rPr>
              <a:t> Dark Matter produce low energy soft e/</a:t>
            </a:r>
            <a:r>
              <a:rPr lang="it-IT" sz="2800" dirty="0" err="1">
                <a:latin typeface="Garamond" panose="02020404030301010803" pitchFamily="18" charset="0"/>
              </a:rPr>
              <a:t>p</a:t>
            </a:r>
            <a:r>
              <a:rPr lang="it-IT" sz="2800" dirty="0">
                <a:latin typeface="Garamond" panose="02020404030301010803" pitchFamily="18" charset="0"/>
              </a:rPr>
              <a:t> and </a:t>
            </a:r>
            <a:r>
              <a:rPr lang="it-IT" sz="2800" dirty="0" err="1">
                <a:latin typeface="Garamond" panose="02020404030301010803" pitchFamily="18" charset="0"/>
              </a:rPr>
              <a:t>spatially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proximate</a:t>
            </a:r>
            <a:r>
              <a:rPr lang="it-IT" sz="2800" dirty="0">
                <a:latin typeface="Garamond" panose="02020404030301010803" pitchFamily="18" charset="0"/>
              </a:rPr>
              <a:t> </a:t>
            </a:r>
            <a:r>
              <a:rPr lang="it-IT" sz="2800" dirty="0" err="1">
                <a:latin typeface="Garamond" panose="02020404030301010803" pitchFamily="18" charset="0"/>
              </a:rPr>
              <a:t>e+e</a:t>
            </a:r>
            <a:r>
              <a:rPr lang="it-IT" sz="2800" dirty="0">
                <a:latin typeface="Garamond" panose="02020404030301010803" pitchFamily="18" charset="0"/>
              </a:rPr>
              <a:t>- </a:t>
            </a:r>
            <a:r>
              <a:rPr lang="it-IT" sz="2800" dirty="0" err="1">
                <a:latin typeface="Garamond" panose="02020404030301010803" pitchFamily="18" charset="0"/>
              </a:rPr>
              <a:t>pair</a:t>
            </a:r>
            <a:endParaRPr lang="it-IT" sz="2800" dirty="0"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90B8B0C-8F62-C300-5E2C-2295EC37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4388632"/>
            <a:ext cx="4076700" cy="1752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959B28-16DC-49F4-BCF4-D64E1714500F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E31331-7987-3D14-514B-7C2B18D1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E2052E19-F50D-0553-3DA1-453BF9A2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98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A30F340-921F-D4AB-AAEB-F805CFC8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023" y="434073"/>
            <a:ext cx="3048657" cy="295696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424282-955C-6187-8952-83C9DC94A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FB94F5-6B98-2F50-FF18-4A760CD87FF8}"/>
              </a:ext>
            </a:extLst>
          </p:cNvPr>
          <p:cNvSpPr txBox="1"/>
          <p:nvPr/>
        </p:nvSpPr>
        <p:spPr>
          <a:xfrm>
            <a:off x="9114694" y="6458375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588E3A0-C039-6983-1191-47FB9C7F4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577" y="6415709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E7667BC3-0B8C-B92B-939F-3F4F5FC0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63" y="6413318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AE07E9A9-00F4-5B18-B834-E7208F75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10" y="58724"/>
            <a:ext cx="9277179" cy="775733"/>
          </a:xfrm>
        </p:spPr>
        <p:txBody>
          <a:bodyPr>
            <a:no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Neutrino </a:t>
            </a:r>
            <a:r>
              <a:rPr lang="it-IT" dirty="0" err="1">
                <a:solidFill>
                  <a:srgbClr val="FF0000"/>
                </a:solidFill>
                <a:latin typeface="Garamond" panose="02020404030301010803" pitchFamily="18" charset="0"/>
              </a:rPr>
              <a:t>Oscillation</a:t>
            </a:r>
            <a:r>
              <a:rPr lang="it-IT" dirty="0">
                <a:solidFill>
                  <a:srgbClr val="FF0000"/>
                </a:solidFill>
                <a:latin typeface="Garamond" panose="02020404030301010803" pitchFamily="18" charset="0"/>
              </a:rPr>
              <a:t> in the 3-flavor model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3DB44C-ED86-7D37-9377-3FC33D909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675" y="3391041"/>
            <a:ext cx="3048657" cy="2956968"/>
          </a:xfrm>
          <a:prstGeom prst="rect">
            <a:avLst/>
          </a:prstGeom>
        </p:spPr>
      </p:pic>
      <p:pic>
        <p:nvPicPr>
          <p:cNvPr id="13" name="Immagine 12" descr="Immagine che contiene testo, Carattere, linea, schermata&#10;&#10;Descrizione generata automaticamente">
            <a:extLst>
              <a:ext uri="{FF2B5EF4-FFF2-40B4-BE49-F238E27FC236}">
                <a16:creationId xmlns:a16="http://schemas.microsoft.com/office/drawing/2014/main" id="{F0ED2DED-2E77-12D4-4918-FADD3313DC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/>
          <a:stretch/>
        </p:blipFill>
        <p:spPr>
          <a:xfrm>
            <a:off x="0" y="834457"/>
            <a:ext cx="8487459" cy="2326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testo 2">
                <a:extLst>
                  <a:ext uri="{FF2B5EF4-FFF2-40B4-BE49-F238E27FC236}">
                    <a16:creationId xmlns:a16="http://schemas.microsoft.com/office/drawing/2014/main" id="{C259B3FA-FA70-CEDC-3C08-4A886EFFF3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96" y="3483401"/>
                <a:ext cx="8571579" cy="260740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 neutrino and antineutrino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function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L/E</a:t>
                </a:r>
              </a:p>
              <a:p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Very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long baseline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large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matter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effect</a:t>
                </a:r>
                <a:endParaRPr lang="it-IT" sz="24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CPV and mass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are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totally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non-degenerate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Broadband neutrino energy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high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statistics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over full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oscillation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period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.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Spectral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information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resolves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degeneracies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between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b="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400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it-IT" sz="24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CP</a:t>
                </a:r>
                <a:r>
                  <a:rPr lang="it-IT" sz="24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" name="Segnaposto testo 2">
                <a:extLst>
                  <a:ext uri="{FF2B5EF4-FFF2-40B4-BE49-F238E27FC236}">
                    <a16:creationId xmlns:a16="http://schemas.microsoft.com/office/drawing/2014/main" id="{C259B3FA-FA70-CEDC-3C08-4A886EFF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6" y="3483401"/>
                <a:ext cx="8571579" cy="2607405"/>
              </a:xfrm>
              <a:prstGeom prst="rect">
                <a:avLst/>
              </a:prstGeom>
              <a:blipFill>
                <a:blip r:embed="rId7"/>
                <a:stretch>
                  <a:fillRect l="-888" t="-1942" b="-19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5641246-3B81-27BF-0D28-85FB7531E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B522A2D-C01A-F039-6189-D7D6B54EA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7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258D4C-CF6C-B844-4E2D-3C6D56455AD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11" y="3149443"/>
            <a:ext cx="11842045" cy="31591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The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most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powerful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neutrino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beam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in the world (1.2 MW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upgradable</a:t>
            </a:r>
            <a:r>
              <a:rPr lang="it-IT" sz="2000" dirty="0">
                <a:solidFill>
                  <a:srgbClr val="005392"/>
                </a:solidFill>
                <a:latin typeface="Garamond" panose="02020404030301010803" pitchFamily="18" charset="0"/>
              </a:rPr>
              <a:t> to 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2.4 MW)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will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be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sent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from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Fermilab 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(Chicago) to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SURF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(South Dakota)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along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1300 km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distance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to be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detected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by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four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liquid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argon 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far detector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modules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(70 kton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LAr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)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1.6 km deep underground and a </a:t>
            </a:r>
            <a:r>
              <a:rPr lang="it-IT" sz="2000" b="1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near</a:t>
            </a:r>
            <a:r>
              <a:rPr lang="it-IT" sz="2000" b="1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detector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complex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005392"/>
                </a:solidFill>
                <a:effectLst/>
                <a:latin typeface="Garamond" panose="02020404030301010803" pitchFamily="18" charset="0"/>
              </a:rPr>
              <a:t> 560 m from the neutrino source </a:t>
            </a: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Wide-band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neutrino energy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spectrum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enables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detailed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fitting of the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oscillation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parameters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Long-baseline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to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unambiguous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measurement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of the neutrino mass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ordering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LAr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TPC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technology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for precise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reconstruction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of the neutrino interactions</a:t>
            </a:r>
          </a:p>
          <a:p>
            <a:pPr lvl="1"/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Near</a:t>
            </a:r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 Detector </a:t>
            </a:r>
            <a:r>
              <a:rPr lang="it-IT" sz="1800" b="1" dirty="0" err="1">
                <a:solidFill>
                  <a:srgbClr val="005392"/>
                </a:solidFill>
                <a:latin typeface="Garamond" panose="02020404030301010803" pitchFamily="18" charset="0"/>
              </a:rPr>
              <a:t>complex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allows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for a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careful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control of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systematics</a:t>
            </a:r>
            <a:endParaRPr lang="it-IT" sz="1800" dirty="0">
              <a:solidFill>
                <a:srgbClr val="005392"/>
              </a:solidFill>
              <a:latin typeface="Garamond" panose="02020404030301010803" pitchFamily="18" charset="0"/>
            </a:endParaRPr>
          </a:p>
          <a:p>
            <a:pPr lvl="1"/>
            <a:r>
              <a:rPr lang="it-IT" sz="1800" b="1" dirty="0">
                <a:solidFill>
                  <a:srgbClr val="005392"/>
                </a:solidFill>
                <a:latin typeface="Garamond" panose="02020404030301010803" pitchFamily="18" charset="0"/>
              </a:rPr>
              <a:t>Underground location 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of the Far Detector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modules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enables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a wide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astroparticle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measurement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</a:t>
            </a:r>
            <a:r>
              <a:rPr lang="it-IT" sz="1800" dirty="0" err="1">
                <a:solidFill>
                  <a:srgbClr val="005392"/>
                </a:solidFill>
                <a:latin typeface="Garamond" panose="02020404030301010803" pitchFamily="18" charset="0"/>
              </a:rPr>
              <a:t>program</a:t>
            </a:r>
            <a:r>
              <a:rPr lang="it-IT" sz="1800" dirty="0">
                <a:solidFill>
                  <a:srgbClr val="005392"/>
                </a:solidFill>
                <a:latin typeface="Garamond" panose="02020404030301010803" pitchFamily="18" charset="0"/>
              </a:rPr>
              <a:t>  </a:t>
            </a:r>
          </a:p>
          <a:p>
            <a:pPr lvl="1"/>
            <a:endParaRPr lang="it-IT" sz="1800" dirty="0">
              <a:solidFill>
                <a:srgbClr val="005392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0A9D41-887F-EC4D-9B98-A92B9983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A966364B-258A-3E26-344A-AD673DAA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40" y="149754"/>
            <a:ext cx="11106319" cy="77573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Deep Underground Neutrino Experiment (DUNE)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533B16-D660-F39A-028A-ED49C67ED077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CF3A518-0464-0FA1-DBC5-765854FB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E43E0F36-B93E-6C17-484D-B489E5E9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4592F90-CDF5-5577-EB7B-6BB2AFA9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32" y="816765"/>
            <a:ext cx="9394062" cy="2290012"/>
          </a:xfrm>
          <a:prstGeom prst="rect">
            <a:avLst/>
          </a:prstGeom>
        </p:spPr>
      </p:pic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96B0196-402B-B79C-0E6E-4448F5D0E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FDC274C-E944-B55C-FB0F-4B11E4092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0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20430A-5CF5-964F-E5BD-F0A095393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2E06A12A-88D3-17A4-B055-55C06DFF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40" y="149754"/>
            <a:ext cx="11106319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DUNE: a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broader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physics</a:t>
            </a:r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Garamond" panose="02020404030301010803" pitchFamily="18" charset="0"/>
              </a:rPr>
              <a:t>program</a:t>
            </a:r>
            <a:endParaRPr lang="it-IT" sz="4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FA5B5EC-6589-8C50-14D0-88358B6D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8" y="1190467"/>
            <a:ext cx="1638300" cy="14859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4B97801-3737-DDEC-A337-E5F6AF81F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40" y="3017775"/>
            <a:ext cx="1638300" cy="127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ACC78E3-9C54-FA65-68CE-C77D2FD3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40" y="4586812"/>
            <a:ext cx="1676400" cy="166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egnaposto testo 2">
                <a:extLst>
                  <a:ext uri="{FF2B5EF4-FFF2-40B4-BE49-F238E27FC236}">
                    <a16:creationId xmlns:a16="http://schemas.microsoft.com/office/drawing/2014/main" id="{893910DA-4C90-71F5-459B-F229C79DF7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17774" y="1190467"/>
                <a:ext cx="10010860" cy="436366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Geneva" charset="0"/>
                    <a:cs typeface="Geneva" charset="0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Geneva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Long-baseline wide-band neutrino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beam</a:t>
                </a:r>
                <a:endParaRPr lang="it-IT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Measurement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CP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phase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determination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neutrino mass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ordering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 a single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experiment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with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spectral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information </a:t>
                </a:r>
                <a:endParaRPr lang="it-IT" sz="20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Underground location (1600 m)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Access to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astrophysical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neutrinos</a:t>
                </a:r>
                <a:endParaRPr lang="it-IT" sz="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Supernova neutrino burst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detection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sensitive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000" baseline="-25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component</a:t>
                </a: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Atmospheric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neutrino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capability of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it-IT" sz="2000" b="0" i="1" baseline="-2500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identification</a:t>
                </a: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Solar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neutrinos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potential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detection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of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hep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flux</a:t>
                </a:r>
                <a:endParaRPr lang="it-IT" sz="20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Massive detector with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excellent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tracking and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calorimetric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information</a:t>
                </a:r>
              </a:p>
              <a:p>
                <a:pPr marL="457200" lvl="1" indent="0">
                  <a:buNone/>
                </a:pP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Search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for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nucleon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decay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like the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baryon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number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violating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channel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it-IT" sz="2000" b="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 k</a:t>
                </a:r>
                <a:r>
                  <a:rPr lang="it-IT" sz="2000" baseline="30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+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Intense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beam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and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capable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Near</a:t>
                </a:r>
                <a:r>
                  <a:rPr lang="it-IT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 Detector </a:t>
                </a:r>
                <a:r>
                  <a:rPr lang="it-IT" sz="2400" b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Garamond" panose="02020404030301010803" pitchFamily="18" charset="0"/>
                  </a:rPr>
                  <a:t>Complex</a:t>
                </a:r>
                <a:endParaRPr lang="it-IT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Precise neutrino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physics</a:t>
                </a:r>
                <a:endParaRPr lang="it-IT" sz="2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BSM </a:t>
                </a:r>
                <a:r>
                  <a:rPr lang="it-IT" sz="2000" dirty="0" err="1">
                    <a:solidFill>
                      <a:schemeClr val="accent1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search</a:t>
                </a:r>
                <a:endParaRPr lang="it-IT" sz="2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pPr marL="0" indent="0">
                  <a:buNone/>
                </a:pPr>
                <a:endParaRPr lang="it-IT" sz="2400" baseline="-250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4" name="Segnaposto testo 2">
                <a:extLst>
                  <a:ext uri="{FF2B5EF4-FFF2-40B4-BE49-F238E27FC236}">
                    <a16:creationId xmlns:a16="http://schemas.microsoft.com/office/drawing/2014/main" id="{893910DA-4C90-71F5-459B-F229C79D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774" y="1190467"/>
                <a:ext cx="10010860" cy="4363666"/>
              </a:xfrm>
              <a:prstGeom prst="rect">
                <a:avLst/>
              </a:prstGeom>
              <a:blipFill>
                <a:blip r:embed="rId6"/>
                <a:stretch>
                  <a:fillRect l="-760" t="-1159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8D812C-D6D4-ED65-FC94-BF9FEDE196EA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70E852C-64D2-1751-AAD8-62B5B774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2E3188A8-7B98-BCC3-565E-9046BB93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D995EF4-BFFC-7A5C-778F-46EC20853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AE55287-7C9F-94C3-49CC-97A61558B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1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F2D55A-6299-B6FD-DCAE-A714F67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EA709A94-D080-C26A-EA77-284A9828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Long Baseline Neutrino Facility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43F23B-59B9-8E03-5FDB-E01250F45B38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D452AD-2EC8-F6F5-3549-C63FEEA4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B2AC5AB5-ED07-D0D9-1AC9-09846AEA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88CDAA-7D1B-92D0-724C-5DE2EAF82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5" y="657067"/>
            <a:ext cx="7152667" cy="27930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D8EF45-F4D8-E862-0AE0-75131723F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415" y="749801"/>
            <a:ext cx="2914571" cy="28387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69564C-6F16-7FB7-1560-32C538045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795" y="3588593"/>
            <a:ext cx="2914570" cy="2722209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C258610-00A1-1822-4C1D-CF682268AB9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96646" y="3407927"/>
            <a:ext cx="7620164" cy="2793006"/>
          </a:xfrm>
        </p:spPr>
        <p:txBody>
          <a:bodyPr>
            <a:noAutofit/>
          </a:bodyPr>
          <a:lstStyle/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High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intensity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primary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proton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(60-120 GeV) on a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graphite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target (1.1-1.9)x10</a:t>
            </a:r>
            <a:r>
              <a:rPr lang="it-IT" sz="2000" baseline="30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21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pot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/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yr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Neutrino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beamline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at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a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slope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of 5.8°</a:t>
            </a:r>
          </a:p>
          <a:p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Expected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neutrino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fluxes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Forward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Horn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Current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(FHC) neutrino-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enhanced</a:t>
            </a:r>
            <a:endParaRPr lang="it-IT" sz="2000" dirty="0"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Reverse Horn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Current</a:t>
            </a:r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 (RHC) antineutrino-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enhanced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r>
              <a:rPr lang="it-IT" sz="2000" dirty="0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Wide band </a:t>
            </a:r>
            <a:r>
              <a:rPr lang="it-IT" sz="2000" dirty="0" err="1">
                <a:solidFill>
                  <a:srgbClr val="3C5A77"/>
                </a:solidFill>
                <a:effectLst/>
                <a:latin typeface="Garamond" panose="02020404030301010803" pitchFamily="18" charset="0"/>
              </a:rPr>
              <a:t>beam</a:t>
            </a:r>
            <a:endParaRPr lang="it-IT" sz="2000" dirty="0">
              <a:solidFill>
                <a:srgbClr val="3C5A77"/>
              </a:solidFill>
              <a:effectLst/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  <a:p>
            <a:endParaRPr lang="it-IT" sz="2000" dirty="0">
              <a:latin typeface="Garamond" panose="02020404030301010803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41496B-5DC6-F727-EE7A-C7551848E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3496" y="1638740"/>
            <a:ext cx="906517" cy="63921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73AE9BF-FCB3-BBD9-3927-531E9AE0D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7875" y="4348490"/>
            <a:ext cx="903516" cy="547200"/>
          </a:xfrm>
          <a:prstGeom prst="rect">
            <a:avLst/>
          </a:prstGeom>
        </p:spPr>
      </p:pic>
      <p:sp>
        <p:nvSpPr>
          <p:cNvPr id="20" name="Segnaposto numero diapositiva 4">
            <a:extLst>
              <a:ext uri="{FF2B5EF4-FFF2-40B4-BE49-F238E27FC236}">
                <a16:creationId xmlns:a16="http://schemas.microsoft.com/office/drawing/2014/main" id="{49A02E6A-00B4-D0F9-91B0-AE03293A6727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452411C-9E58-6B05-5875-C3622CABD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4EBDD54-A64A-2C0A-9D21-FE015043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DFA897-48B8-98A2-E08E-37B0A56CD46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2186" y="1019456"/>
            <a:ext cx="6604588" cy="4677151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Garamond" panose="02020404030301010803" pitchFamily="18" charset="0"/>
              </a:rPr>
              <a:t>DUNE neutrino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is</a:t>
            </a:r>
            <a:r>
              <a:rPr lang="it-IT" sz="2400" dirty="0">
                <a:latin typeface="Garamond" panose="02020404030301010803" pitchFamily="18" charset="0"/>
              </a:rPr>
              <a:t> far </a:t>
            </a:r>
            <a:r>
              <a:rPr lang="it-IT" sz="2400" dirty="0" err="1">
                <a:latin typeface="Garamond" panose="02020404030301010803" pitchFamily="18" charset="0"/>
              </a:rPr>
              <a:t>higher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intensity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than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present</a:t>
            </a:r>
            <a:r>
              <a:rPr lang="it-IT" sz="2400" dirty="0">
                <a:latin typeface="Garamond" panose="02020404030301010803" pitchFamily="18" charset="0"/>
              </a:rPr>
              <a:t>-day </a:t>
            </a:r>
            <a:r>
              <a:rPr lang="it-IT" sz="2400" dirty="0" err="1">
                <a:latin typeface="Garamond" panose="02020404030301010803" pitchFamily="18" charset="0"/>
              </a:rPr>
              <a:t>experiments</a:t>
            </a:r>
            <a:endParaRPr lang="it-IT" sz="2400" dirty="0">
              <a:latin typeface="Garamond" panose="02020404030301010803" pitchFamily="18" charset="0"/>
            </a:endParaRPr>
          </a:p>
          <a:p>
            <a:r>
              <a:rPr lang="it-IT" sz="2400" dirty="0" err="1">
                <a:latin typeface="Garamond" panose="02020404030301010803" pitchFamily="18" charset="0"/>
              </a:rPr>
              <a:t>Very</a:t>
            </a:r>
            <a:r>
              <a:rPr lang="it-IT" sz="2400" dirty="0">
                <a:latin typeface="Garamond" panose="02020404030301010803" pitchFamily="18" charset="0"/>
              </a:rPr>
              <a:t> high </a:t>
            </a:r>
            <a:r>
              <a:rPr lang="it-IT" sz="2400" dirty="0" err="1">
                <a:latin typeface="Garamond" panose="02020404030301010803" pitchFamily="18" charset="0"/>
              </a:rPr>
              <a:t>flux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covering</a:t>
            </a:r>
            <a:r>
              <a:rPr lang="it-IT" sz="2400" dirty="0">
                <a:latin typeface="Garamond" panose="02020404030301010803" pitchFamily="18" charset="0"/>
              </a:rPr>
              <a:t> the full neutrino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curve </a:t>
            </a:r>
            <a:r>
              <a:rPr lang="it-IT" sz="2400" dirty="0" err="1">
                <a:latin typeface="Garamond" panose="02020404030301010803" pitchFamily="18" charset="0"/>
              </a:rPr>
              <a:t>between</a:t>
            </a:r>
            <a:r>
              <a:rPr lang="it-IT" sz="2400" dirty="0">
                <a:latin typeface="Garamond" panose="02020404030301010803" pitchFamily="18" charset="0"/>
              </a:rPr>
              <a:t> the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minimum (1.27 GeV) and the </a:t>
            </a:r>
            <a:r>
              <a:rPr lang="it-IT" sz="2400" dirty="0" err="1">
                <a:latin typeface="Garamond" panose="02020404030301010803" pitchFamily="18" charset="0"/>
              </a:rPr>
              <a:t>oscillation</a:t>
            </a:r>
            <a:r>
              <a:rPr lang="it-IT" sz="2400" dirty="0">
                <a:latin typeface="Garamond" panose="02020404030301010803" pitchFamily="18" charset="0"/>
              </a:rPr>
              <a:t> maximum (2.54 GeV) with coverage of second maximum (0.8 GeV)</a:t>
            </a:r>
          </a:p>
          <a:p>
            <a:r>
              <a:rPr lang="it-IT" sz="2400" dirty="0" err="1">
                <a:latin typeface="Garamond" panose="02020404030301010803" pitchFamily="18" charset="0"/>
              </a:rPr>
              <a:t>Recent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development</a:t>
            </a:r>
            <a:r>
              <a:rPr lang="it-IT" sz="2400" dirty="0">
                <a:latin typeface="Garamond" panose="02020404030301010803" pitchFamily="18" charset="0"/>
              </a:rPr>
              <a:t>: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upgrade (ACE-MIRT) </a:t>
            </a:r>
            <a:r>
              <a:rPr lang="it-IT" sz="2400" dirty="0" err="1">
                <a:latin typeface="Garamond" panose="02020404030301010803" pitchFamily="18" charset="0"/>
              </a:rPr>
              <a:t>could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increase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beam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intensity</a:t>
            </a:r>
            <a:r>
              <a:rPr lang="it-IT" sz="2400" dirty="0">
                <a:latin typeface="Garamond" panose="02020404030301010803" pitchFamily="18" charset="0"/>
              </a:rPr>
              <a:t> &gt; 2 MW by </a:t>
            </a:r>
            <a:r>
              <a:rPr lang="it-IT" sz="2400" dirty="0" err="1">
                <a:latin typeface="Garamond" panose="02020404030301010803" pitchFamily="18" charset="0"/>
              </a:rPr>
              <a:t>decreasing</a:t>
            </a:r>
            <a:r>
              <a:rPr lang="it-IT" sz="2400" dirty="0">
                <a:latin typeface="Garamond" panose="02020404030301010803" pitchFamily="18" charset="0"/>
              </a:rPr>
              <a:t> the time </a:t>
            </a:r>
            <a:r>
              <a:rPr lang="it-IT" sz="2400" dirty="0" err="1">
                <a:latin typeface="Garamond" panose="02020404030301010803" pitchFamily="18" charset="0"/>
              </a:rPr>
              <a:t>between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spills</a:t>
            </a:r>
            <a:r>
              <a:rPr lang="it-IT" sz="2400" dirty="0">
                <a:latin typeface="Garamond" panose="02020404030301010803" pitchFamily="18" charset="0"/>
              </a:rPr>
              <a:t> from 1.2 </a:t>
            </a:r>
            <a:r>
              <a:rPr lang="it-IT" sz="2400" dirty="0" err="1">
                <a:latin typeface="Garamond" panose="02020404030301010803" pitchFamily="18" charset="0"/>
              </a:rPr>
              <a:t>s</a:t>
            </a:r>
            <a:r>
              <a:rPr lang="it-IT" sz="2400" dirty="0">
                <a:latin typeface="Garamond" panose="02020404030301010803" pitchFamily="18" charset="0"/>
              </a:rPr>
              <a:t> to 0.6 </a:t>
            </a:r>
            <a:r>
              <a:rPr lang="it-IT" sz="2400" dirty="0" err="1">
                <a:latin typeface="Garamond" panose="02020404030301010803" pitchFamily="18" charset="0"/>
              </a:rPr>
              <a:t>s</a:t>
            </a:r>
            <a:r>
              <a:rPr lang="it-IT" sz="2400" dirty="0">
                <a:latin typeface="Garamond" panose="02020404030301010803" pitchFamily="18" charset="0"/>
              </a:rPr>
              <a:t>, can be </a:t>
            </a:r>
            <a:r>
              <a:rPr lang="it-IT" sz="2400" dirty="0" err="1">
                <a:latin typeface="Garamond" panose="02020404030301010803" pitchFamily="18" charset="0"/>
              </a:rPr>
              <a:t>achieved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before</a:t>
            </a:r>
            <a:r>
              <a:rPr lang="it-IT" sz="2400" dirty="0">
                <a:latin typeface="Garamond" panose="02020404030301010803" pitchFamily="18" charset="0"/>
              </a:rPr>
              <a:t> DUNE </a:t>
            </a:r>
            <a:r>
              <a:rPr lang="it-IT" sz="2400" dirty="0" err="1">
                <a:latin typeface="Garamond" panose="02020404030301010803" pitchFamily="18" charset="0"/>
              </a:rPr>
              <a:t>operations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  <a:r>
              <a:rPr lang="it-IT" sz="2400" dirty="0" err="1">
                <a:latin typeface="Garamond" panose="02020404030301010803" pitchFamily="18" charset="0"/>
              </a:rPr>
              <a:t>begin</a:t>
            </a:r>
            <a:r>
              <a:rPr lang="it-IT" sz="2400" dirty="0">
                <a:latin typeface="Garamond" panose="02020404030301010803" pitchFamily="18" charset="0"/>
              </a:rPr>
              <a:t> </a:t>
            </a:r>
          </a:p>
          <a:p>
            <a:endParaRPr lang="it-IT" sz="2400" dirty="0">
              <a:latin typeface="Garamond" panose="02020404030301010803" pitchFamily="18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DBDB4C-0A26-F887-E15A-19AC132C3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F8A4AC-9476-8B09-474A-9AB28B628348}"/>
              </a:ext>
            </a:extLst>
          </p:cNvPr>
          <p:cNvSpPr txBox="1"/>
          <p:nvPr/>
        </p:nvSpPr>
        <p:spPr>
          <a:xfrm>
            <a:off x="8813787" y="6444231"/>
            <a:ext cx="183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3B570D-3770-9024-CE31-D0CBDE60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70" y="6401565"/>
            <a:ext cx="964275" cy="4320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3F7D2EE1-F3A2-604D-32E0-082C3065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6" y="6399174"/>
            <a:ext cx="1501714" cy="4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D95B4CB5-2646-7F87-5D12-A1FB7120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4437"/>
            <a:ext cx="10384220" cy="77573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Garamond" panose="02020404030301010803" pitchFamily="18" charset="0"/>
              </a:rPr>
              <a:t>The Long Baseline Neutrino Facility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7824965-45E0-EAED-C95F-4C80E9E12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50" y="688797"/>
            <a:ext cx="3207662" cy="29676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91F5E54-30FC-AA5C-40C7-4323A424A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924" y="3645081"/>
            <a:ext cx="3377056" cy="2705182"/>
          </a:xfrm>
          <a:prstGeom prst="rect">
            <a:avLst/>
          </a:prstGeom>
        </p:spPr>
      </p:pic>
      <p:sp>
        <p:nvSpPr>
          <p:cNvPr id="2" name="Segnaposto numero diapositiva 4">
            <a:extLst>
              <a:ext uri="{FF2B5EF4-FFF2-40B4-BE49-F238E27FC236}">
                <a16:creationId xmlns:a16="http://schemas.microsoft.com/office/drawing/2014/main" id="{07B6A74A-2B3F-E3D8-3554-4E8501A7FF1D}"/>
              </a:ext>
            </a:extLst>
          </p:cNvPr>
          <p:cNvSpPr txBox="1">
            <a:spLocks/>
          </p:cNvSpPr>
          <p:nvPr/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B615FE1-F269-6805-FD45-562358EA5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3/10/2024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C6E05C9-6012-17AA-42C9-0CDD6E890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F. Di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Capua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Deep Underground Neutrino Experiment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8111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46649</TotalTime>
  <Words>3106</Words>
  <Application>Microsoft Macintosh PowerPoint</Application>
  <PresentationFormat>Widescreen</PresentationFormat>
  <Paragraphs>420</Paragraphs>
  <Slides>42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Garamond</vt:lpstr>
      <vt:lpstr>Helvetica</vt:lpstr>
      <vt:lpstr>Lucida Grande</vt:lpstr>
      <vt:lpstr>Dune Template_051215</vt:lpstr>
      <vt:lpstr>LBNF Content-Footer Theme</vt:lpstr>
      <vt:lpstr>Deep Underground Neutrino Experiment</vt:lpstr>
      <vt:lpstr>Presentazione standard di PowerPoint</vt:lpstr>
      <vt:lpstr>The era of precision for neutrino physics</vt:lpstr>
      <vt:lpstr>Presentazione standard di PowerPoint</vt:lpstr>
      <vt:lpstr>Neutrino Oscillation in the 3-flavor model</vt:lpstr>
      <vt:lpstr>The Deep Underground Neutrino Experiment (DUNE)</vt:lpstr>
      <vt:lpstr>DUNE: a broader physics program</vt:lpstr>
      <vt:lpstr>The Long Baseline Neutrino Facility</vt:lpstr>
      <vt:lpstr>The Long Baseline Neutrino Facility</vt:lpstr>
      <vt:lpstr>A lot of neutrinos interactions</vt:lpstr>
      <vt:lpstr>LAr TPC: working principle</vt:lpstr>
      <vt:lpstr>LAr TPC: particle imaging at kTon scale, flavor identification &amp; energy reconstruction</vt:lpstr>
      <vt:lpstr>Far detector: two different readout technologies</vt:lpstr>
      <vt:lpstr>Near Detector Complex</vt:lpstr>
      <vt:lpstr>DUNE Construction: Phase I</vt:lpstr>
      <vt:lpstr>Building DUNE: construction schedule</vt:lpstr>
      <vt:lpstr>DUNE Construction: Phase II</vt:lpstr>
      <vt:lpstr>ProtoDUNEs at CERN</vt:lpstr>
      <vt:lpstr>Neutrino energy spectra at Far  Detector</vt:lpstr>
      <vt:lpstr>Mass order and CPV DUNE Sensitivity</vt:lpstr>
      <vt:lpstr>Astrophysical neutrinos in DUNE</vt:lpstr>
      <vt:lpstr>Supernova burst neutrinos</vt:lpstr>
      <vt:lpstr>DUNE activities in Naples</vt:lpstr>
      <vt:lpstr>Photon Detection System (FD)</vt:lpstr>
      <vt:lpstr>Photon Detection System in VD detector</vt:lpstr>
      <vt:lpstr>PDS-VD module tested in Naples</vt:lpstr>
      <vt:lpstr>Electronics</vt:lpstr>
      <vt:lpstr>DUNE WLS Evaporation Site in Naples</vt:lpstr>
      <vt:lpstr>Chamber Design and Production</vt:lpstr>
      <vt:lpstr>Chamber Design and Production</vt:lpstr>
      <vt:lpstr>Crucibles</vt:lpstr>
      <vt:lpstr>FD2 evaporation site: programming of the operations</vt:lpstr>
      <vt:lpstr>DUNE WLS evaporation operations</vt:lpstr>
      <vt:lpstr>Absolute PDE measurement</vt:lpstr>
      <vt:lpstr>The setup</vt:lpstr>
      <vt:lpstr>Summary</vt:lpstr>
      <vt:lpstr>Backup slides</vt:lpstr>
      <vt:lpstr>Presentazione standard di PowerPoint</vt:lpstr>
      <vt:lpstr>DUNE precision measurements</vt:lpstr>
      <vt:lpstr>DUNE sensitivity to solar neutrinos</vt:lpstr>
      <vt:lpstr>Beyond three-flavor ν Oscillation</vt:lpstr>
      <vt:lpstr>BSM searches with the Far detector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FRANCESCO DI CAPUA</cp:lastModifiedBy>
  <cp:revision>149</cp:revision>
  <dcterms:created xsi:type="dcterms:W3CDTF">2015-04-30T14:29:22Z</dcterms:created>
  <dcterms:modified xsi:type="dcterms:W3CDTF">2024-10-03T10:49:03Z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2024-08-11T08:10:25Z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7fd04b50-acd3-440d-a734-a2a9203d6f88</vt:lpwstr>
  </property>
  <property fmtid="{D5CDD505-2E9C-101B-9397-08002B2CF9AE}" pid="8" name="MSIP_Label_2ad0b24d-6422-44b0-b3de-abb3a9e8c81a_ContentBits">
    <vt:lpwstr>0</vt:lpwstr>
  </property>
</Properties>
</file>