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7" r:id="rId4"/>
    <p:sldId id="260" r:id="rId5"/>
    <p:sldId id="267" r:id="rId6"/>
    <p:sldId id="259" r:id="rId7"/>
    <p:sldId id="265" r:id="rId8"/>
    <p:sldId id="271" r:id="rId9"/>
    <p:sldId id="270" r:id="rId10"/>
    <p:sldId id="261" r:id="rId11"/>
    <p:sldId id="262" r:id="rId12"/>
    <p:sldId id="266" r:id="rId13"/>
    <p:sldId id="269" r:id="rId14"/>
    <p:sldId id="272" r:id="rId15"/>
    <p:sldId id="275" r:id="rId16"/>
    <p:sldId id="274" r:id="rId17"/>
    <p:sldId id="268" r:id="rId18"/>
    <p:sldId id="273" r:id="rId19"/>
    <p:sldId id="276" r:id="rId20"/>
    <p:sldId id="264" r:id="rId21"/>
    <p:sldId id="258" r:id="rId22"/>
  </p:sldIdLst>
  <p:sldSz cx="12192000" cy="6858000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E8677D-090A-0C8F-BE57-BD3B4D260C56}" name="Oriela Halilaj" initials="OH" userId="S::ohalilaj@ogs.it::1cd9b114-c64f-4c61-834b-0699594b2004" providerId="AD"/>
  <p188:author id="{CB5BEFC1-6DA0-7030-F3A4-C7DB5B3B2CE0}" name="Stefano Salon" initials="SS" userId="S::ssalon@inogs.it::27a6f3a4-0661-4405-b887-986d86fcab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F47"/>
    <a:srgbClr val="EEB339"/>
    <a:srgbClr val="15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80901" autoAdjust="0"/>
  </p:normalViewPr>
  <p:slideViewPr>
    <p:cSldViewPr snapToGrid="0">
      <p:cViewPr varScale="1">
        <p:scale>
          <a:sx n="84" d="100"/>
          <a:sy n="84" d="100"/>
        </p:scale>
        <p:origin x="17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1AFCF-FA43-0A43-A898-8800309318C4}" type="datetimeFigureOut">
              <a:rPr lang="it-IT" smtClean="0"/>
              <a:t>15/10/24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CBCC-82A7-8447-B085-90867D4B2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6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67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invited lecture was not pertinent to the scientific conference. I think the social impact of a company as Leonardo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s.p.a</a:t>
            </a:r>
            <a:r>
              <a:rPr lang="en-GB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should be taken into consideration when inviting one of its representatives. The lecture was mainly a commercial for the company with much "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sciencewashing</a:t>
            </a:r>
            <a:r>
              <a:rPr lang="en-GB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" over ethical aspects (such as their military production presented as 'defence systems' and many questionable takes on AI and personal data). Also, it would have been nice to have a comment (also from other speakers) on the 'sustainability' of HPC and the AI exploitation in particular, given their massive energy consumption.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2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53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E029-6F37-A4FD-D259-3F30B7E3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28549-26B4-2F18-52F6-60B3B3625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D2ACC-47E3-0645-5A58-0C47343B2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7A034-47E6-D645-ED72-BC8DD99DD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15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37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6353175"/>
            <a:ext cx="12268200" cy="504825"/>
          </a:xfrm>
          <a:prstGeom prst="rect">
            <a:avLst/>
          </a:prstGeom>
          <a:solidFill>
            <a:srgbClr val="152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5CD49F-6CE0-D0C0-70FB-858E0511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6356571" cy="715581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 algn="l">
              <a:defRPr sz="4500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8B244-E387-71D3-16B7-4A69B0787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1061829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107E02-3800-7008-15ED-072D10658D8D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5" y="6452828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TeRABIT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CE9A8CF-975E-8715-FF47-993C60BB5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5276850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5724525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Evento</a:t>
            </a:r>
          </a:p>
        </p:txBody>
      </p:sp>
    </p:spTree>
    <p:extLst>
      <p:ext uri="{BB962C8B-B14F-4D97-AF65-F5344CB8AC3E}">
        <p14:creationId xmlns:p14="http://schemas.microsoft.com/office/powerpoint/2010/main" val="414458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262D-E847-B36A-0040-BB0926A7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FB4BD-C16C-E5FC-D4A5-B57D844C2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58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955D82-D942-2AEA-9360-6989107BF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04925"/>
            <a:ext cx="2628900" cy="48720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98DF2D-1B4F-5D82-D969-EEC9EB87A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95399"/>
            <a:ext cx="7734300" cy="488156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19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11372850" cy="41481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99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1029E-B1C6-92F5-5BD9-5641C41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0" y="2600399"/>
            <a:ext cx="5883275" cy="1962076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69CF85-5622-7364-C92A-4D4B2BDD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757130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rgbClr val="EEB339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138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63302-C7E3-E664-C12C-7D53DEAB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621F4-05BE-1CCC-6D50-B856B28F9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8DDAD-F109-A2D9-87DB-459962645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6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5382B-9C53-C843-40B4-ACFAEA3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90625"/>
            <a:ext cx="10515600" cy="5095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491DF3-8FD0-9388-8FE4-5D61213E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63" y="16621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95AD3-BE0C-E613-7BA5-D72125F56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463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39EE9F-AAD3-75DF-C409-E8887655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23A0F5-1224-7763-BA7A-F71E696B2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4E165-4CD9-7184-BA53-E8749A18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01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09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4879E-B8A6-7318-3304-7F58DBDB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285875"/>
            <a:ext cx="4141787" cy="1276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C9F42-7F2D-C307-9026-04039EBA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650" y="1295399"/>
            <a:ext cx="7143750" cy="4962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B6DABA-3C74-838D-4FAE-57244C86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2562225"/>
            <a:ext cx="4132262" cy="3705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09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A4335-1145-9D68-5898-7B9A8B7D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16497"/>
            <a:ext cx="4343400" cy="1421928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7256F6-99B0-CC0C-83DC-27C5CF629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6512" y="1339850"/>
            <a:ext cx="67516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0A61BD-7A0F-269C-F337-5D2B9BC49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695575"/>
            <a:ext cx="4343400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4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539DBE-E4B3-1015-1AB0-CBFC1AF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485899"/>
            <a:ext cx="107442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A1C2A-DF69-9476-682D-2F29981F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028825"/>
            <a:ext cx="10791825" cy="41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2BEC55-BEFD-2364-F423-9414913FE7A4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05E1E9-2D2D-4AAA-8A51-FA5BB56351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976"/>
            <a:ext cx="12192000" cy="1219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6" y="6452828"/>
            <a:ext cx="8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TeRABIT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cxnSp>
        <p:nvCxnSpPr>
          <p:cNvPr id="18" name="Connettore diritto 17"/>
          <p:cNvCxnSpPr/>
          <p:nvPr userDrawn="1"/>
        </p:nvCxnSpPr>
        <p:spPr>
          <a:xfrm>
            <a:off x="0" y="6353175"/>
            <a:ext cx="12344400" cy="0"/>
          </a:xfrm>
          <a:prstGeom prst="line">
            <a:avLst/>
          </a:prstGeom>
          <a:ln>
            <a:solidFill>
              <a:srgbClr val="EEB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1543050" y="6413500"/>
            <a:ext cx="6448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EB339"/>
                </a:solidFill>
                <a:latin typeface="Titillium" panose="00000500000000000000" pitchFamily="50" charset="0"/>
              </a:defRPr>
            </a:lvl1pPr>
          </a:lstStyle>
          <a:p>
            <a:r>
              <a:rPr lang="it-IT"/>
              <a:t>Carlo Volpe - GARR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4"/>
          </p:nvPr>
        </p:nvSpPr>
        <p:spPr>
          <a:xfrm>
            <a:off x="8305800" y="64135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defRPr>
            </a:lvl1pPr>
          </a:lstStyle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3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EB339"/>
          </a:solidFill>
          <a:latin typeface="Titillium Bd" panose="000008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abit-project.it/it/eventi/conferenza-terabit-20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kU55IIOcwlX_Yn4LDcUR4KGGPyVRCGM0gWi0eAWYD7Q/edit#responses" TargetMode="External"/><Relationship Id="rId2" Type="http://schemas.openxmlformats.org/officeDocument/2006/relationships/hyperlink" Target="https://docs.google.com/forms/d/16JV-_6p5ncrKZ5SWCd6rEdzQj0ePmhMKwRSlkR3xUMs/edit#respons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terabit-project.it/it/eventi/workshop-terabit-20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10699741" cy="715581"/>
          </a:xfrm>
        </p:spPr>
        <p:txBody>
          <a:bodyPr/>
          <a:lstStyle/>
          <a:p>
            <a:r>
              <a:rPr lang="it-IT" dirty="0"/>
              <a:t>Survey follow-up Conferenza-Workshop 2024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577081"/>
          </a:xfrm>
        </p:spPr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16 ottobre 2024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WP Meeting</a:t>
            </a:r>
          </a:p>
        </p:txBody>
      </p:sp>
    </p:spTree>
    <p:extLst>
      <p:ext uri="{BB962C8B-B14F-4D97-AF65-F5344CB8AC3E}">
        <p14:creationId xmlns:p14="http://schemas.microsoft.com/office/powerpoint/2010/main" val="54272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257EEEF-EE75-17C2-5D40-5CD376A44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5754" y="1225685"/>
            <a:ext cx="9666501" cy="50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66C80CB-B314-4040-A3B5-6BEE26122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779" y="1215956"/>
            <a:ext cx="9533105" cy="51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0EE1E2-4B17-D1EA-9DBD-209CF50D04A6}"/>
              </a:ext>
            </a:extLst>
          </p:cNvPr>
          <p:cNvSpPr txBox="1"/>
          <p:nvPr/>
        </p:nvSpPr>
        <p:spPr>
          <a:xfrm>
            <a:off x="971520" y="2711816"/>
            <a:ext cx="3590751" cy="184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/>
              <a:t>58</a:t>
            </a:r>
            <a:endParaRPr lang="it-IT" sz="2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Totale partecipanti</a:t>
            </a:r>
            <a:endParaRPr lang="it-IT" dirty="0"/>
          </a:p>
          <a:p>
            <a:pPr algn="ctr">
              <a:lnSpc>
                <a:spcPct val="150000"/>
              </a:lnSpc>
            </a:pPr>
            <a:r>
              <a:rPr lang="it-IT" dirty="0"/>
              <a:t>i</a:t>
            </a:r>
            <a:r>
              <a:rPr lang="it-IT" dirty="0">
                <a:solidFill>
                  <a:schemeClr val="tx1"/>
                </a:solidFill>
              </a:rPr>
              <a:t>n presenza al Workshop</a:t>
            </a:r>
          </a:p>
          <a:p>
            <a:pPr algn="ctr">
              <a:lnSpc>
                <a:spcPct val="150000"/>
              </a:lnSpc>
            </a:pPr>
            <a:r>
              <a:rPr lang="it-IT" sz="1800" u="sng" dirty="0">
                <a:solidFill>
                  <a:schemeClr val="tx1"/>
                </a:solidFill>
              </a:rPr>
              <a:t>Survey: </a:t>
            </a:r>
            <a:r>
              <a:rPr lang="it-IT" sz="1800" u="sng" dirty="0"/>
              <a:t>18 risposte valide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9FABF63-F567-1A88-BCD3-A2044461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10" y="2034875"/>
            <a:ext cx="6236529" cy="38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6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0EE1E2-4B17-D1EA-9DBD-209CF50D04A6}"/>
              </a:ext>
            </a:extLst>
          </p:cNvPr>
          <p:cNvSpPr txBox="1"/>
          <p:nvPr/>
        </p:nvSpPr>
        <p:spPr>
          <a:xfrm>
            <a:off x="118872" y="2098974"/>
            <a:ext cx="2642615" cy="296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</a:rPr>
              <a:t>Su una valutazione da 1 (</a:t>
            </a:r>
            <a:r>
              <a:rPr lang="it-IT" sz="1400" dirty="0" err="1">
                <a:solidFill>
                  <a:schemeClr val="tx1"/>
                </a:solidFill>
              </a:rPr>
              <a:t>poor</a:t>
            </a:r>
            <a:r>
              <a:rPr lang="it-IT" sz="1400" dirty="0">
                <a:solidFill>
                  <a:schemeClr val="tx1"/>
                </a:solidFill>
              </a:rPr>
              <a:t>) a 5 (</a:t>
            </a:r>
            <a:r>
              <a:rPr lang="it-IT" sz="1400" dirty="0" err="1">
                <a:solidFill>
                  <a:schemeClr val="tx1"/>
                </a:solidFill>
              </a:rPr>
              <a:t>very</a:t>
            </a:r>
            <a:r>
              <a:rPr lang="it-IT" sz="1400" dirty="0">
                <a:solidFill>
                  <a:schemeClr val="tx1"/>
                </a:solidFill>
              </a:rPr>
              <a:t> good) oltre il</a:t>
            </a:r>
            <a:r>
              <a:rPr lang="it-IT" sz="1400" dirty="0"/>
              <a:t> 90%</a:t>
            </a:r>
            <a:r>
              <a:rPr lang="it-IT" sz="1400" dirty="0">
                <a:solidFill>
                  <a:schemeClr val="tx1"/>
                </a:solidFill>
              </a:rPr>
              <a:t> dei partecipanti al surve</a:t>
            </a:r>
            <a:r>
              <a:rPr lang="it-IT" sz="1400" dirty="0"/>
              <a:t>y </a:t>
            </a:r>
            <a:r>
              <a:rPr lang="it-IT" sz="1400" dirty="0">
                <a:solidFill>
                  <a:schemeClr val="tx1"/>
                </a:solidFill>
              </a:rPr>
              <a:t>ha risposto </a:t>
            </a:r>
            <a:r>
              <a:rPr lang="it-IT" sz="1400" dirty="0"/>
              <a:t>giudicando good to </a:t>
            </a:r>
            <a:r>
              <a:rPr lang="it-IT" sz="1400" dirty="0" err="1"/>
              <a:t>very</a:t>
            </a:r>
            <a:r>
              <a:rPr lang="it-IT" sz="1400" dirty="0"/>
              <a:t> good il contenuto delle presentazioni e la possibilità di discutere con i relatori, e quasi l’80% ha apprezzato le opportunità di networking.</a:t>
            </a:r>
          </a:p>
        </p:txBody>
      </p:sp>
      <p:sp>
        <p:nvSpPr>
          <p:cNvPr id="2" name="Titolo 9">
            <a:extLst>
              <a:ext uri="{FF2B5EF4-FFF2-40B4-BE49-F238E27FC236}">
                <a16:creationId xmlns:a16="http://schemas.microsoft.com/office/drawing/2014/main" id="{D39EF376-B304-5079-376F-CFAB68A6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, Workshop </a:t>
            </a:r>
            <a:r>
              <a:rPr lang="en-GB" b="1" dirty="0" err="1"/>
              <a:t>TeRABIT</a:t>
            </a:r>
            <a:endParaRPr lang="en-GB" b="1" dirty="0"/>
          </a:p>
        </p:txBody>
      </p:sp>
      <p:pic>
        <p:nvPicPr>
          <p:cNvPr id="3074" name="Picture 2" descr="Grafico delle risposte di Moduli. Titolo della domanda: How do you evaluate the networking opportunities?&#10;. Numero di risposte: 18 risposte.">
            <a:extLst>
              <a:ext uri="{FF2B5EF4-FFF2-40B4-BE49-F238E27FC236}">
                <a16:creationId xmlns:a16="http://schemas.microsoft.com/office/drawing/2014/main" id="{140FC0FD-0C68-8BB7-5E88-7F5F32AB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96" y="4138962"/>
            <a:ext cx="4600903" cy="21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fico delle risposte di Moduli. Titolo della domanda: How do you evaluate the overall organisation of the agenda?&#10;. Numero di risposte: 18 risposte.">
            <a:extLst>
              <a:ext uri="{FF2B5EF4-FFF2-40B4-BE49-F238E27FC236}">
                <a16:creationId xmlns:a16="http://schemas.microsoft.com/office/drawing/2014/main" id="{D208D65E-CF7C-38A3-6795-A0DFD6CD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32" y="1951260"/>
            <a:ext cx="4601718" cy="2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afico delle risposte di Moduli. Titolo della domanda: How do you evaluate the content of the presentations?&#10;. Numero di risposte: 18 risposte.">
            <a:extLst>
              <a:ext uri="{FF2B5EF4-FFF2-40B4-BE49-F238E27FC236}">
                <a16:creationId xmlns:a16="http://schemas.microsoft.com/office/drawing/2014/main" id="{46867C9B-3283-4ED9-7C07-D08F1C3C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1" y="1951260"/>
            <a:ext cx="4601718" cy="2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afico delle risposte di Moduli. Titolo della domanda: How do you evaluate the discussion with the speakers?&#10;. Numero di risposte: 18 risposte.">
            <a:extLst>
              <a:ext uri="{FF2B5EF4-FFF2-40B4-BE49-F238E27FC236}">
                <a16:creationId xmlns:a16="http://schemas.microsoft.com/office/drawing/2014/main" id="{5B3AC93B-29EF-56A8-DB0B-2A6E4D6C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18" y="4138486"/>
            <a:ext cx="4601718" cy="2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8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1AF19-578E-A433-A01A-10B7A6871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BB5313-3308-1FEE-C827-5FFCC88E66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AC4A0F-A815-1B80-F0A7-948C6A4BE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E0C0DC-782A-19C1-3A18-C5FFF5968DC3}"/>
              </a:ext>
            </a:extLst>
          </p:cNvPr>
          <p:cNvSpPr txBox="1"/>
          <p:nvPr/>
        </p:nvSpPr>
        <p:spPr>
          <a:xfrm>
            <a:off x="118872" y="2098974"/>
            <a:ext cx="2642615" cy="296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</a:rPr>
              <a:t>Su una valutazione da 1 (</a:t>
            </a:r>
            <a:r>
              <a:rPr lang="it-IT" sz="1400" dirty="0" err="1">
                <a:solidFill>
                  <a:schemeClr val="tx1"/>
                </a:solidFill>
              </a:rPr>
              <a:t>poor</a:t>
            </a:r>
            <a:r>
              <a:rPr lang="it-IT" sz="1400" dirty="0">
                <a:solidFill>
                  <a:schemeClr val="tx1"/>
                </a:solidFill>
              </a:rPr>
              <a:t>) a 5 (</a:t>
            </a:r>
            <a:r>
              <a:rPr lang="it-IT" sz="1400" dirty="0" err="1">
                <a:solidFill>
                  <a:schemeClr val="tx1"/>
                </a:solidFill>
              </a:rPr>
              <a:t>very</a:t>
            </a:r>
            <a:r>
              <a:rPr lang="it-IT" sz="1400" dirty="0">
                <a:solidFill>
                  <a:schemeClr val="tx1"/>
                </a:solidFill>
              </a:rPr>
              <a:t> good) il</a:t>
            </a:r>
            <a:r>
              <a:rPr lang="it-IT" sz="1400" dirty="0"/>
              <a:t> 100%</a:t>
            </a:r>
            <a:r>
              <a:rPr lang="it-IT" sz="1400" dirty="0">
                <a:solidFill>
                  <a:schemeClr val="tx1"/>
                </a:solidFill>
              </a:rPr>
              <a:t> dei partecipanti al surve</a:t>
            </a:r>
            <a:r>
              <a:rPr lang="it-IT" sz="1400" dirty="0"/>
              <a:t>y </a:t>
            </a:r>
            <a:r>
              <a:rPr lang="it-IT" sz="1400" dirty="0">
                <a:solidFill>
                  <a:schemeClr val="tx1"/>
                </a:solidFill>
              </a:rPr>
              <a:t>ha risposto </a:t>
            </a:r>
            <a:r>
              <a:rPr lang="it-IT" sz="1400" dirty="0"/>
              <a:t>giudicando good to </a:t>
            </a:r>
            <a:r>
              <a:rPr lang="it-IT" sz="1400" dirty="0" err="1"/>
              <a:t>very</a:t>
            </a:r>
            <a:r>
              <a:rPr lang="it-IT" sz="1400" dirty="0"/>
              <a:t> good le presentazioni dei relatori (Giorgio, Giacinto, Paolo, Giusy) e oltre l’80% ha apprezzato l’organizzazione delle attività di gruppo.</a:t>
            </a:r>
          </a:p>
        </p:txBody>
      </p:sp>
      <p:sp>
        <p:nvSpPr>
          <p:cNvPr id="2" name="Titolo 9">
            <a:extLst>
              <a:ext uri="{FF2B5EF4-FFF2-40B4-BE49-F238E27FC236}">
                <a16:creationId xmlns:a16="http://schemas.microsoft.com/office/drawing/2014/main" id="{E8B77826-71C1-87A7-E55E-049445F9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, Workshop </a:t>
            </a:r>
            <a:r>
              <a:rPr lang="en-GB" b="1" dirty="0" err="1"/>
              <a:t>TeRABIT</a:t>
            </a:r>
            <a:endParaRPr lang="en-GB" b="1" dirty="0"/>
          </a:p>
        </p:txBody>
      </p:sp>
      <p:pic>
        <p:nvPicPr>
          <p:cNvPr id="1026" name="Picture 2" descr="Grafico delle risposte di Moduli. Titolo della domanda: How do you evaluate the organization of the group activities? &#10;. Numero di risposte: 18 risposte.">
            <a:extLst>
              <a:ext uri="{FF2B5EF4-FFF2-40B4-BE49-F238E27FC236}">
                <a16:creationId xmlns:a16="http://schemas.microsoft.com/office/drawing/2014/main" id="{40CA365F-18FB-1890-CF63-25EA6970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15" y="1870373"/>
            <a:ext cx="8892085" cy="42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B4800-2B54-DC15-DC6B-C1273E12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F44F74-02F7-277D-6646-93B7E1545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48FDB3-2573-ECC8-C048-8CCF94932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2" name="Titolo 9">
            <a:extLst>
              <a:ext uri="{FF2B5EF4-FFF2-40B4-BE49-F238E27FC236}">
                <a16:creationId xmlns:a16="http://schemas.microsoft.com/office/drawing/2014/main" id="{7A717F3A-8E7C-311C-5124-927D61A9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, Workshop </a:t>
            </a:r>
            <a:r>
              <a:rPr lang="en-GB" b="1" dirty="0" err="1"/>
              <a:t>TeRABIT</a:t>
            </a:r>
            <a:endParaRPr lang="en-GB" b="1" dirty="0"/>
          </a:p>
        </p:txBody>
      </p:sp>
      <p:pic>
        <p:nvPicPr>
          <p:cNvPr id="3074" name="Picture 2" descr="Grafico delle risposte di Moduli. Titolo della domanda: Did the workshop presentations and activities help to improve your knowledge of HPC?. Numero di risposte: 18 risposte.">
            <a:extLst>
              <a:ext uri="{FF2B5EF4-FFF2-40B4-BE49-F238E27FC236}">
                <a16:creationId xmlns:a16="http://schemas.microsoft.com/office/drawing/2014/main" id="{31A670CE-F511-166C-B654-699BE137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" r="18437" b="8837"/>
          <a:stretch/>
        </p:blipFill>
        <p:spPr bwMode="auto">
          <a:xfrm>
            <a:off x="8573" y="1912620"/>
            <a:ext cx="9577387" cy="43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58F08D-15A3-FF27-F050-378BC5E6931D}"/>
              </a:ext>
            </a:extLst>
          </p:cNvPr>
          <p:cNvSpPr txBox="1"/>
          <p:nvPr/>
        </p:nvSpPr>
        <p:spPr>
          <a:xfrm>
            <a:off x="9585960" y="1912621"/>
            <a:ext cx="2642615" cy="438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</a:rPr>
              <a:t>HPC?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</a:rPr>
              <a:t>Cloud?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</a:rPr>
              <a:t>network?</a:t>
            </a:r>
          </a:p>
          <a:p>
            <a:pPr algn="just">
              <a:lnSpc>
                <a:spcPct val="150000"/>
              </a:lnSpc>
            </a:pP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sz="2400" dirty="0"/>
              <a:t>Per ciascuno:</a:t>
            </a:r>
          </a:p>
          <a:p>
            <a:pPr algn="just">
              <a:lnSpc>
                <a:spcPct val="150000"/>
              </a:lnSpc>
            </a:pPr>
            <a:r>
              <a:rPr lang="it-IT" sz="2400" dirty="0"/>
              <a:t>4 No*</a:t>
            </a:r>
          </a:p>
          <a:p>
            <a:pPr algn="just">
              <a:lnSpc>
                <a:spcPct val="150000"/>
              </a:lnSpc>
            </a:pPr>
            <a:r>
              <a:rPr lang="it-IT" sz="2400" dirty="0"/>
              <a:t>14 Yes</a:t>
            </a:r>
          </a:p>
          <a:p>
            <a:pPr algn="just">
              <a:lnSpc>
                <a:spcPct val="150000"/>
              </a:lnSpc>
            </a:pPr>
            <a:r>
              <a:rPr lang="it-IT" sz="2000" dirty="0"/>
              <a:t>*1 solo ha dato 3 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15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7C39-411F-36AA-7CEA-73445E19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494599-770E-66EF-9891-13830A4932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O. Halilaj, S. Salon - OGS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554330-4850-C3CA-B9B8-8CB2EF1CA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7567110D-691D-78E8-E6C3-DA6CC74C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 </a:t>
            </a:r>
            <a:r>
              <a:rPr lang="en-GB" b="1" dirty="0" err="1"/>
              <a:t>dagli</a:t>
            </a:r>
            <a:r>
              <a:rPr lang="en-GB" b="1" dirty="0"/>
              <a:t> </a:t>
            </a:r>
            <a:r>
              <a:rPr lang="en-GB" b="1" dirty="0" err="1"/>
              <a:t>utenti</a:t>
            </a:r>
            <a:r>
              <a:rPr lang="en-GB" b="1" dirty="0"/>
              <a:t> per </a:t>
            </a:r>
            <a:r>
              <a:rPr lang="en-GB" b="1" dirty="0" err="1"/>
              <a:t>attività</a:t>
            </a:r>
            <a:r>
              <a:rPr lang="en-GB" b="1" dirty="0"/>
              <a:t> future</a:t>
            </a:r>
          </a:p>
        </p:txBody>
      </p:sp>
      <p:pic>
        <p:nvPicPr>
          <p:cNvPr id="8" name="Immagine 7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66E3AA65-E5FE-F2C7-9239-B9376D79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5919"/>
            <a:ext cx="9296400" cy="45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2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CEBC3A35-9289-78E5-2903-12C5120E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 </a:t>
            </a:r>
            <a:r>
              <a:rPr lang="en-GB" b="1" dirty="0" err="1"/>
              <a:t>dagli</a:t>
            </a:r>
            <a:r>
              <a:rPr lang="en-GB" b="1" dirty="0"/>
              <a:t> </a:t>
            </a:r>
            <a:r>
              <a:rPr lang="en-GB" b="1" dirty="0" err="1"/>
              <a:t>utenti</a:t>
            </a:r>
            <a:r>
              <a:rPr lang="en-GB" b="1" dirty="0"/>
              <a:t> per </a:t>
            </a:r>
            <a:r>
              <a:rPr lang="en-GB" b="1" dirty="0" err="1"/>
              <a:t>attività</a:t>
            </a:r>
            <a:r>
              <a:rPr lang="en-GB" b="1" dirty="0"/>
              <a:t> future (1)</a:t>
            </a:r>
          </a:p>
        </p:txBody>
      </p:sp>
      <p:pic>
        <p:nvPicPr>
          <p:cNvPr id="8" name="Immagine 7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A793F0BE-7FA4-11B4-E297-C952D28F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878"/>
          <a:stretch/>
        </p:blipFill>
        <p:spPr>
          <a:xfrm>
            <a:off x="0" y="1817370"/>
            <a:ext cx="7772400" cy="665325"/>
          </a:xfrm>
          <a:prstGeom prst="rect">
            <a:avLst/>
          </a:prstGeom>
        </p:spPr>
      </p:pic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4F6B5D87-9808-231D-00A0-3559DD6B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337"/>
          <a:stretch/>
        </p:blipFill>
        <p:spPr>
          <a:xfrm>
            <a:off x="0" y="2482695"/>
            <a:ext cx="7772400" cy="1439065"/>
          </a:xfrm>
          <a:prstGeom prst="rect">
            <a:avLst/>
          </a:prstGeom>
        </p:spPr>
      </p:pic>
      <p:pic>
        <p:nvPicPr>
          <p:cNvPr id="12" name="Immagine 11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CD265048-9FAA-B7C6-119D-D5AF1F85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8" y="3960869"/>
            <a:ext cx="7772400" cy="2544945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4A665E28-6577-838B-2227-3CEF449F51C8}"/>
              </a:ext>
            </a:extLst>
          </p:cNvPr>
          <p:cNvSpPr/>
          <p:nvPr/>
        </p:nvSpPr>
        <p:spPr>
          <a:xfrm>
            <a:off x="561974" y="1923337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69ABC6E-E1EB-9B7F-0818-0434B0DD0886}"/>
              </a:ext>
            </a:extLst>
          </p:cNvPr>
          <p:cNvSpPr/>
          <p:nvPr/>
        </p:nvSpPr>
        <p:spPr>
          <a:xfrm>
            <a:off x="2619374" y="2518361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96AE9DD-1718-E1C6-D605-63D4E3664427}"/>
              </a:ext>
            </a:extLst>
          </p:cNvPr>
          <p:cNvSpPr/>
          <p:nvPr/>
        </p:nvSpPr>
        <p:spPr>
          <a:xfrm>
            <a:off x="4355782" y="5596177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79CCE5D-C313-FBD3-0503-147976AB5BCD}"/>
              </a:ext>
            </a:extLst>
          </p:cNvPr>
          <p:cNvSpPr/>
          <p:nvPr/>
        </p:nvSpPr>
        <p:spPr>
          <a:xfrm>
            <a:off x="5558790" y="6052505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86B4A2C7-BBAC-AB8F-B3AD-F198E2179AAC}"/>
              </a:ext>
            </a:extLst>
          </p:cNvPr>
          <p:cNvSpPr/>
          <p:nvPr/>
        </p:nvSpPr>
        <p:spPr>
          <a:xfrm>
            <a:off x="3442334" y="4663440"/>
            <a:ext cx="820104" cy="569901"/>
          </a:xfrm>
          <a:prstGeom prst="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993AFD09-8473-3614-C982-6F4B320003B4}"/>
              </a:ext>
            </a:extLst>
          </p:cNvPr>
          <p:cNvCxnSpPr/>
          <p:nvPr/>
        </p:nvCxnSpPr>
        <p:spPr>
          <a:xfrm>
            <a:off x="10378440" y="4953000"/>
            <a:ext cx="10515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FAB69D5A-E760-6FA7-6094-DF557236D735}"/>
              </a:ext>
            </a:extLst>
          </p:cNvPr>
          <p:cNvCxnSpPr>
            <a:cxnSpLocks/>
          </p:cNvCxnSpPr>
          <p:nvPr/>
        </p:nvCxnSpPr>
        <p:spPr>
          <a:xfrm>
            <a:off x="4386262" y="5187621"/>
            <a:ext cx="31727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7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CB2A1-6AAD-E54C-F37B-CCDF7F767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109F8B-C1D9-7394-4CDF-8A15F45EF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O. Halilaj, S. Salon - OGS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F8427C-35C4-C521-1760-481FD9205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3" name="Immagine 2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2FE28A70-AB80-4036-A409-460AF6A0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" y="1950720"/>
            <a:ext cx="7772400" cy="4068773"/>
          </a:xfrm>
          <a:prstGeom prst="rect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C6175CB3-0F2F-801D-037A-C87AB96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Analisi dei feedback ricevuti dagli utenti per attività future (2)</a:t>
            </a:r>
            <a:endParaRPr lang="en-GB" b="1" dirty="0"/>
          </a:p>
        </p:txBody>
      </p:sp>
      <p:pic>
        <p:nvPicPr>
          <p:cNvPr id="13" name="Immagine 12" descr="Immagine che contiene testo, Carattere, schermata, bianco e nero&#10;&#10;Descrizione generata automaticamente">
            <a:extLst>
              <a:ext uri="{FF2B5EF4-FFF2-40B4-BE49-F238E27FC236}">
                <a16:creationId xmlns:a16="http://schemas.microsoft.com/office/drawing/2014/main" id="{C358F629-148F-5BE2-2E63-3368B264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55" y="1784350"/>
            <a:ext cx="4337685" cy="455930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40A2CCD2-3A36-2F98-10A1-C39C54FFA507}"/>
              </a:ext>
            </a:extLst>
          </p:cNvPr>
          <p:cNvSpPr/>
          <p:nvPr/>
        </p:nvSpPr>
        <p:spPr>
          <a:xfrm>
            <a:off x="5498782" y="1981200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9D75B6F-13DE-A5EA-DB28-D3F1BF1A1DE7}"/>
              </a:ext>
            </a:extLst>
          </p:cNvPr>
          <p:cNvSpPr/>
          <p:nvPr/>
        </p:nvSpPr>
        <p:spPr>
          <a:xfrm>
            <a:off x="720090" y="2484120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3DC2115-5294-7B1B-0306-E669F64E18BC}"/>
              </a:ext>
            </a:extLst>
          </p:cNvPr>
          <p:cNvSpPr/>
          <p:nvPr/>
        </p:nvSpPr>
        <p:spPr>
          <a:xfrm>
            <a:off x="196214" y="2953463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5E28885-4739-060D-A144-C7112465C6D4}"/>
              </a:ext>
            </a:extLst>
          </p:cNvPr>
          <p:cNvSpPr/>
          <p:nvPr/>
        </p:nvSpPr>
        <p:spPr>
          <a:xfrm>
            <a:off x="6676549" y="3429000"/>
            <a:ext cx="822960" cy="3931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04DC9FB3-BCEA-4675-10F4-C5B79BA7E9A9}"/>
              </a:ext>
            </a:extLst>
          </p:cNvPr>
          <p:cNvCxnSpPr>
            <a:cxnSpLocks/>
          </p:cNvCxnSpPr>
          <p:nvPr/>
        </p:nvCxnSpPr>
        <p:spPr>
          <a:xfrm>
            <a:off x="4282440" y="4907280"/>
            <a:ext cx="224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9755B975-B6C0-AEC5-36AD-F12E5EF0ED5D}"/>
              </a:ext>
            </a:extLst>
          </p:cNvPr>
          <p:cNvCxnSpPr>
            <a:cxnSpLocks/>
          </p:cNvCxnSpPr>
          <p:nvPr/>
        </p:nvCxnSpPr>
        <p:spPr>
          <a:xfrm>
            <a:off x="1676400" y="5608320"/>
            <a:ext cx="11887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0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AD26D-91FF-44A6-73E1-9B820707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F7945B-7CE0-F1D3-D905-C951A24B3A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9F7C78-2CAD-468A-A864-41B1BD6C1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5E25C52-37AB-FBBD-A869-92231E6D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Proposta</a:t>
            </a:r>
            <a:r>
              <a:rPr lang="en-GB" b="1" dirty="0"/>
              <a:t> per follow-up con </a:t>
            </a:r>
            <a:r>
              <a:rPr lang="en-GB" b="1" dirty="0" err="1"/>
              <a:t>gli</a:t>
            </a:r>
            <a:r>
              <a:rPr lang="en-GB" b="1" dirty="0"/>
              <a:t> </a:t>
            </a:r>
            <a:r>
              <a:rPr lang="en-GB" b="1" u="sng" dirty="0" err="1"/>
              <a:t>utenti</a:t>
            </a:r>
            <a:r>
              <a:rPr lang="en-GB" b="1" u="sng" dirty="0"/>
              <a:t> “pilot” di</a:t>
            </a:r>
            <a:r>
              <a:rPr lang="en-GB" b="1" dirty="0"/>
              <a:t> </a:t>
            </a:r>
            <a:r>
              <a:rPr lang="en-GB" b="1" dirty="0" err="1"/>
              <a:t>TeRABIT</a:t>
            </a:r>
            <a:r>
              <a:rPr lang="en-GB" b="1" dirty="0"/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5E2AEB2-A32D-40D9-C953-D786EA17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09858"/>
            <a:ext cx="11650979" cy="43385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/>
              <a:t>Come proseguire il lavoro iniziato al workshop? Che prospettive per il lavoro fatto dai gruppi?</a:t>
            </a:r>
          </a:p>
          <a:p>
            <a:pPr>
              <a:lnSpc>
                <a:spcPct val="100000"/>
              </a:lnSpc>
            </a:pPr>
            <a:endParaRPr lang="it-IT" sz="600" dirty="0"/>
          </a:p>
          <a:p>
            <a:pPr marL="971550" lvl="1" indent="-285750"/>
            <a:r>
              <a:rPr lang="it-IT" u="sng" dirty="0">
                <a:solidFill>
                  <a:srgbClr val="1F1F1F"/>
                </a:solidFill>
                <a:latin typeface="Google Sans"/>
              </a:rPr>
              <a:t>fino a F</a:t>
            </a:r>
            <a:r>
              <a:rPr lang="it-IT" b="0" i="0" u="sng" dirty="0">
                <a:solidFill>
                  <a:srgbClr val="1F1F1F"/>
                </a:solidFill>
                <a:effectLst/>
                <a:latin typeface="Google Sans"/>
              </a:rPr>
              <a:t>ebbraio 2025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: sollecitare i colleghi che avevano presentato servizi delle 3 IR (Giusy - Cineca, Paolo ed Ettore - GARR, Giacinto - INFN) a riproporli in webinar con maggiori dettagli nei prossimi mesi,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p.es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. uno al mese</a:t>
            </a:r>
          </a:p>
          <a:p>
            <a:pPr marL="1428750" lvl="2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Si parte con domande, lacune, curiosità, interessi, ecc. emersi come feedback del workshop, in modo da iniziare i webinar nel colmare quelle tematiche. </a:t>
            </a:r>
          </a:p>
          <a:p>
            <a:pPr marL="1428750" lvl="2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Si lascia molto spazio al dialogo tra gli esperti e utenti, intervallando il webinar in diverse parti tematiche di approfondimento da parte dell'esperto seguito da un feedback immediato</a:t>
            </a:r>
          </a:p>
          <a:p>
            <a:pPr marL="1428750" lvl="2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Si discute l’impostazione agli esperti su come organizzare il lavoro</a:t>
            </a:r>
          </a:p>
          <a:p>
            <a:pPr marL="971550" lvl="1" indent="-285750"/>
            <a:r>
              <a:rPr lang="it-IT" u="sng" dirty="0">
                <a:solidFill>
                  <a:srgbClr val="1F1F1F"/>
                </a:solidFill>
                <a:latin typeface="Google Sans"/>
              </a:rPr>
              <a:t>Marzo – Maggio 2025</a:t>
            </a:r>
            <a:r>
              <a:rPr lang="it-IT" dirty="0">
                <a:solidFill>
                  <a:srgbClr val="1F1F1F"/>
                </a:solidFill>
                <a:latin typeface="Google Sans"/>
              </a:rPr>
              <a:t>: 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update del caso studio SHAKE sul quale i gruppi potrebbero coordinarsi per ripercorrerne il percorso / roadmap condivisa come suggerito ieri da Chiara</a:t>
            </a:r>
          </a:p>
          <a:p>
            <a:pPr marL="971550" lvl="1" indent="-285750"/>
            <a:r>
              <a:rPr lang="it-IT" u="sng" dirty="0">
                <a:latin typeface="docs-Roboto"/>
              </a:rPr>
              <a:t>Giugn</a:t>
            </a:r>
            <a:r>
              <a:rPr lang="it-IT" b="0" i="0" u="sng" dirty="0">
                <a:effectLst/>
                <a:latin typeface="docs-Roboto"/>
              </a:rPr>
              <a:t>o - Ottobre 2025</a:t>
            </a:r>
            <a:r>
              <a:rPr lang="it-IT" b="0" i="0" dirty="0">
                <a:effectLst/>
                <a:latin typeface="docs-Roboto"/>
              </a:rPr>
              <a:t>: finalizzazione di una serie di applicazioni che dimostrino la </a:t>
            </a:r>
            <a:r>
              <a:rPr lang="it-IT" b="0" i="0" dirty="0" err="1">
                <a:effectLst/>
                <a:latin typeface="docs-Roboto"/>
              </a:rPr>
              <a:t>fattibilita'</a:t>
            </a:r>
            <a:r>
              <a:rPr lang="it-IT" b="0" i="0" dirty="0">
                <a:effectLst/>
                <a:latin typeface="docs-Roboto"/>
              </a:rPr>
              <a:t> dell'uso dei servizi federati (quali e come)</a:t>
            </a:r>
          </a:p>
          <a:p>
            <a:pPr marL="971550" lvl="1" indent="-285750"/>
            <a:r>
              <a:rPr lang="it-IT" u="sng" dirty="0">
                <a:latin typeface="docs-Roboto"/>
              </a:rPr>
              <a:t>Novembre 2025</a:t>
            </a:r>
            <a:r>
              <a:rPr lang="it-IT" dirty="0">
                <a:latin typeface="docs-Roboto"/>
              </a:rPr>
              <a:t>: Hackathon con evento in sinergia con ICSC (link Matteo </a:t>
            </a:r>
            <a:r>
              <a:rPr lang="it-IT" dirty="0" err="1">
                <a:latin typeface="docs-Roboto"/>
              </a:rPr>
              <a:t>Zanaroli</a:t>
            </a:r>
            <a:r>
              <a:rPr lang="it-IT" dirty="0">
                <a:latin typeface="docs-Roboto"/>
              </a:rPr>
              <a:t>)</a:t>
            </a:r>
            <a:endParaRPr lang="en-US" dirty="0">
              <a:latin typeface="docs-Roboto"/>
            </a:endParaRPr>
          </a:p>
          <a:p>
            <a:pPr lvl="1" indent="-679450">
              <a:buNone/>
            </a:pPr>
            <a:endParaRPr lang="it-IT" dirty="0"/>
          </a:p>
          <a:p>
            <a:pPr lvl="1" indent="-679450">
              <a:buNone/>
            </a:pPr>
            <a:endParaRPr lang="it-IT" dirty="0"/>
          </a:p>
          <a:p>
            <a:pPr marL="971550" lvl="1" indent="-28575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63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vestiti, persona, abito, uomo&#10;&#10;Descrizione generata automaticamente">
            <a:extLst>
              <a:ext uri="{FF2B5EF4-FFF2-40B4-BE49-F238E27FC236}">
                <a16:creationId xmlns:a16="http://schemas.microsoft.com/office/drawing/2014/main" id="{48A7F98A-776A-91CD-C163-32389464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718" t="10650" r="718" b="3426"/>
          <a:stretch/>
        </p:blipFill>
        <p:spPr>
          <a:xfrm>
            <a:off x="3784767" y="1614792"/>
            <a:ext cx="8101166" cy="446499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Titolo 6">
            <a:extLst>
              <a:ext uri="{FF2B5EF4-FFF2-40B4-BE49-F238E27FC236}">
                <a16:creationId xmlns:a16="http://schemas.microsoft.com/office/drawing/2014/main" id="{02F293DA-3BC1-BEED-51C2-DF6F7D7B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" y="2364176"/>
            <a:ext cx="3290177" cy="2978682"/>
          </a:xfrm>
        </p:spPr>
        <p:txBody>
          <a:bodyPr/>
          <a:lstStyle/>
          <a:p>
            <a:pPr algn="ctr"/>
            <a:r>
              <a:rPr lang="en-GB" b="1" dirty="0" err="1"/>
              <a:t>Conferenza</a:t>
            </a:r>
            <a:br>
              <a:rPr lang="en-GB" b="1" dirty="0"/>
            </a:br>
            <a:r>
              <a:rPr lang="en-GB" b="1" dirty="0"/>
              <a:t>Bologna, 25 </a:t>
            </a:r>
            <a:r>
              <a:rPr lang="en-GB" b="1" dirty="0" err="1"/>
              <a:t>Giugno</a:t>
            </a:r>
            <a:r>
              <a:rPr lang="en-GB" b="1" dirty="0"/>
              <a:t> 2024 </a:t>
            </a:r>
            <a:br>
              <a:rPr lang="en-GB" b="1" dirty="0"/>
            </a:br>
            <a:br>
              <a:rPr lang="en-GB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</a:rPr>
              <a:t>Centro Congressi dell'Area Territoriale di Ricerca di Bologna del CNR</a:t>
            </a:r>
            <a:b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</a:rPr>
            </a:br>
            <a:b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</a:rPr>
            </a:br>
            <a: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  <a:hlinkClick r:id="rId3"/>
              </a:rPr>
              <a:t>nostra pagina web</a:t>
            </a:r>
            <a:endParaRPr lang="en-GB" b="1" dirty="0">
              <a:solidFill>
                <a:schemeClr val="accent2">
                  <a:lumMod val="50000"/>
                </a:schemeClr>
              </a:solidFill>
              <a:latin typeface="Titillium B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920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8" name="Segnaposto contenuto 7" descr="Immagine che contiene cielo, aria aperta, nuvola, vestiti&#10;&#10;Descrizione generata automaticamente">
            <a:extLst>
              <a:ext uri="{FF2B5EF4-FFF2-40B4-BE49-F238E27FC236}">
                <a16:creationId xmlns:a16="http://schemas.microsoft.com/office/drawing/2014/main" id="{2A3A54F7-286C-3BC6-B97A-5D2675A91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8545" b="18054"/>
          <a:stretch/>
        </p:blipFill>
        <p:spPr>
          <a:xfrm>
            <a:off x="1908196" y="1459149"/>
            <a:ext cx="8561649" cy="4640094"/>
          </a:xfrm>
        </p:spPr>
      </p:pic>
    </p:spTree>
    <p:extLst>
      <p:ext uri="{BB962C8B-B14F-4D97-AF65-F5344CB8AC3E}">
        <p14:creationId xmlns:p14="http://schemas.microsoft.com/office/powerpoint/2010/main" val="71014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885371"/>
          </a:xfrm>
        </p:spPr>
        <p:txBody>
          <a:bodyPr/>
          <a:lstStyle/>
          <a:p>
            <a:r>
              <a:rPr lang="it-IT" dirty="0">
                <a:hlinkClick r:id="rId2"/>
              </a:rPr>
              <a:t>Link</a:t>
            </a:r>
            <a:r>
              <a:rPr lang="it-IT" dirty="0"/>
              <a:t> survey 25/6</a:t>
            </a:r>
          </a:p>
          <a:p>
            <a:r>
              <a:rPr lang="it-IT" dirty="0">
                <a:hlinkClick r:id="rId3"/>
              </a:rPr>
              <a:t>Link</a:t>
            </a:r>
            <a:r>
              <a:rPr lang="it-IT" dirty="0"/>
              <a:t> survey 26/6</a:t>
            </a:r>
          </a:p>
        </p:txBody>
      </p:sp>
    </p:spTree>
    <p:extLst>
      <p:ext uri="{BB962C8B-B14F-4D97-AF65-F5344CB8AC3E}">
        <p14:creationId xmlns:p14="http://schemas.microsoft.com/office/powerpoint/2010/main" val="21277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6EF5B5A5-3C3E-B501-C1DE-08415032C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694" y="1245140"/>
            <a:ext cx="9474740" cy="5077839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11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2" name="Segnaposto contenuto 11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68A5FC2A-86DE-BA4C-CC25-09FCAAD5A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2459" y="1245141"/>
            <a:ext cx="9347082" cy="5097292"/>
          </a:xfrm>
        </p:spPr>
      </p:pic>
    </p:spTree>
    <p:extLst>
      <p:ext uri="{BB962C8B-B14F-4D97-AF65-F5344CB8AC3E}">
        <p14:creationId xmlns:p14="http://schemas.microsoft.com/office/powerpoint/2010/main" val="289666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6E6ABF-3C4C-2CE5-3C64-CD45C869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56" y="1824619"/>
            <a:ext cx="6263288" cy="38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6BF39F-FDD8-9F08-918B-4BBC2EF209A4}"/>
              </a:ext>
            </a:extLst>
          </p:cNvPr>
          <p:cNvSpPr txBox="1"/>
          <p:nvPr/>
        </p:nvSpPr>
        <p:spPr>
          <a:xfrm>
            <a:off x="1104512" y="2837618"/>
            <a:ext cx="3059349" cy="19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</a:rPr>
              <a:t>115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tx1"/>
                </a:solidFill>
              </a:rPr>
              <a:t>Totale partecipanti</a:t>
            </a:r>
            <a:endParaRPr lang="it-IT" sz="2000" dirty="0"/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tx1"/>
                </a:solidFill>
              </a:rPr>
              <a:t>in presenza alla Conferenza</a:t>
            </a:r>
            <a:endParaRPr lang="it-IT" sz="2000" dirty="0"/>
          </a:p>
          <a:p>
            <a:pPr algn="ctr">
              <a:lnSpc>
                <a:spcPct val="150000"/>
              </a:lnSpc>
            </a:pPr>
            <a:r>
              <a:rPr lang="it-IT" sz="2000" u="sng" dirty="0">
                <a:solidFill>
                  <a:schemeClr val="tx1"/>
                </a:solidFill>
              </a:rPr>
              <a:t>Survey: </a:t>
            </a:r>
            <a:r>
              <a:rPr lang="it-IT" sz="2000" u="sng" dirty="0"/>
              <a:t>21 risposte valide</a:t>
            </a:r>
            <a:endParaRPr lang="it-IT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CEBC3A35-9289-78E5-2903-12C5120E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, </a:t>
            </a:r>
            <a:r>
              <a:rPr lang="en-GB" b="1" dirty="0" err="1"/>
              <a:t>Conferenza</a:t>
            </a:r>
            <a:r>
              <a:rPr lang="en-GB" b="1" dirty="0"/>
              <a:t> </a:t>
            </a:r>
            <a:r>
              <a:rPr lang="en-GB" b="1" dirty="0" err="1"/>
              <a:t>TeRABIT</a:t>
            </a:r>
            <a:endParaRPr lang="en-GB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710F5F8-D30A-3A35-FC8B-59AAE43AF747}"/>
              </a:ext>
            </a:extLst>
          </p:cNvPr>
          <p:cNvSpPr txBox="1"/>
          <p:nvPr/>
        </p:nvSpPr>
        <p:spPr>
          <a:xfrm>
            <a:off x="137269" y="2119976"/>
            <a:ext cx="2707532" cy="393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</a:rPr>
              <a:t>Su una valutazione da 1 (</a:t>
            </a:r>
            <a:r>
              <a:rPr lang="it-IT" sz="1400" dirty="0" err="1">
                <a:solidFill>
                  <a:schemeClr val="tx1"/>
                </a:solidFill>
              </a:rPr>
              <a:t>poor</a:t>
            </a:r>
            <a:r>
              <a:rPr lang="it-IT" sz="1400" dirty="0">
                <a:solidFill>
                  <a:schemeClr val="tx1"/>
                </a:solidFill>
              </a:rPr>
              <a:t>) a 5 (</a:t>
            </a:r>
            <a:r>
              <a:rPr lang="it-IT" sz="1400" dirty="0" err="1">
                <a:solidFill>
                  <a:schemeClr val="tx1"/>
                </a:solidFill>
              </a:rPr>
              <a:t>very</a:t>
            </a:r>
            <a:r>
              <a:rPr lang="it-IT" sz="1400" dirty="0">
                <a:solidFill>
                  <a:schemeClr val="tx1"/>
                </a:solidFill>
              </a:rPr>
              <a:t> good) il</a:t>
            </a:r>
            <a:r>
              <a:rPr lang="it-IT" sz="1400" dirty="0"/>
              <a:t> 100%</a:t>
            </a:r>
            <a:r>
              <a:rPr lang="it-IT" sz="1400" dirty="0">
                <a:solidFill>
                  <a:schemeClr val="tx1"/>
                </a:solidFill>
              </a:rPr>
              <a:t> dei partecipanti al surve</a:t>
            </a:r>
            <a:r>
              <a:rPr lang="it-IT" sz="1400" dirty="0"/>
              <a:t>y </a:t>
            </a:r>
            <a:r>
              <a:rPr lang="it-IT" sz="1400" dirty="0">
                <a:solidFill>
                  <a:schemeClr val="tx1"/>
                </a:solidFill>
              </a:rPr>
              <a:t>ha risposto </a:t>
            </a:r>
            <a:r>
              <a:rPr lang="it-IT" sz="1400" dirty="0"/>
              <a:t>affermando di essere </a:t>
            </a:r>
            <a:r>
              <a:rPr lang="it-IT" sz="1400" dirty="0">
                <a:solidFill>
                  <a:schemeClr val="tx1"/>
                </a:solidFill>
              </a:rPr>
              <a:t>pienamente soddisfatto  del contenuto delle presentazioni, circa il 90% ha apprezzato sia le opportunità di networking sviluppate durant</a:t>
            </a:r>
            <a:r>
              <a:rPr lang="it-IT" sz="1400" dirty="0"/>
              <a:t>e la conferenza che la discussione con i relatori, i cui interventi sono stati giudicati «</a:t>
            </a:r>
            <a:r>
              <a:rPr lang="it-IT" sz="1400" dirty="0" err="1"/>
              <a:t>very</a:t>
            </a:r>
            <a:r>
              <a:rPr lang="it-IT" sz="1400" dirty="0"/>
              <a:t> good» da oltre il 70% dei partecipanti. 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rafico delle risposte di Moduli. Titolo della domanda: How do you evaluate the discussion with the proposed speakers?&#10;. Numero di risposte: 21 risposte.">
            <a:extLst>
              <a:ext uri="{FF2B5EF4-FFF2-40B4-BE49-F238E27FC236}">
                <a16:creationId xmlns:a16="http://schemas.microsoft.com/office/drawing/2014/main" id="{CC9DF130-F77A-7779-5EED-5684DEEA4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5"/>
          <a:stretch/>
        </p:blipFill>
        <p:spPr bwMode="auto">
          <a:xfrm>
            <a:off x="2844801" y="4248195"/>
            <a:ext cx="4601718" cy="19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ico delle risposte di Moduli. Titolo della domanda: How do you evaluate the overall organisation of the agenda?&#10;. Numero di risposte: 21 risposte.">
            <a:extLst>
              <a:ext uri="{FF2B5EF4-FFF2-40B4-BE49-F238E27FC236}">
                <a16:creationId xmlns:a16="http://schemas.microsoft.com/office/drawing/2014/main" id="{8FA8094F-492F-C570-C605-26908D2B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2" y="2086464"/>
            <a:ext cx="4547274" cy="21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ico delle risposte di Moduli. Titolo della domanda: How do you evaluate the content of the presentations?&#10;. Numero di risposte: 21 risposte.">
            <a:extLst>
              <a:ext uri="{FF2B5EF4-FFF2-40B4-BE49-F238E27FC236}">
                <a16:creationId xmlns:a16="http://schemas.microsoft.com/office/drawing/2014/main" id="{D910182D-7896-C00A-53B3-4B652195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82" y="2119976"/>
            <a:ext cx="4601718" cy="2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Grafico delle risposte di Moduli. Titolo della domanda: How do you evaluate the networking opportunities?&#10;. Numero di risposte: 21 risposte.">
            <a:extLst>
              <a:ext uri="{FF2B5EF4-FFF2-40B4-BE49-F238E27FC236}">
                <a16:creationId xmlns:a16="http://schemas.microsoft.com/office/drawing/2014/main" id="{A7D0BFEF-525F-DFA1-3587-145A4F861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7590282" y="4262011"/>
            <a:ext cx="4601718" cy="19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4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B965342D-BC15-70A2-4A9E-48A30073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, </a:t>
            </a:r>
            <a:r>
              <a:rPr lang="en-GB" b="1" dirty="0" err="1"/>
              <a:t>Conferenza</a:t>
            </a:r>
            <a:r>
              <a:rPr lang="en-GB" b="1" dirty="0"/>
              <a:t> </a:t>
            </a:r>
            <a:r>
              <a:rPr lang="en-GB" b="1" dirty="0" err="1"/>
              <a:t>TeRABIT</a:t>
            </a:r>
            <a:r>
              <a:rPr lang="en-GB" b="1" dirty="0"/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7C9EDF4-143D-48F1-5BF6-656DC9E8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6" y="1909858"/>
            <a:ext cx="10311319" cy="42064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dirty="0"/>
              <a:t>Fra i principali temi di interesse per future conferenze o workshop, sulla base dei risultati ottenuti sono emersi i seguenti temi: </a:t>
            </a:r>
          </a:p>
          <a:p>
            <a:pPr>
              <a:lnSpc>
                <a:spcPct val="100000"/>
              </a:lnSpc>
            </a:pPr>
            <a:endParaRPr lang="it-IT" sz="600" dirty="0"/>
          </a:p>
          <a:p>
            <a:pPr marL="971550" lvl="1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Limiti e nuove sfide/opportunità nell’HPC</a:t>
            </a:r>
          </a:p>
          <a:p>
            <a:pPr marL="971550" lvl="1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Crescita e monitoraggio della rete</a:t>
            </a:r>
          </a:p>
          <a:p>
            <a:pPr marL="971550" lvl="1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Evoluzione dei progetti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TeRABIT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 e ICSC</a:t>
            </a:r>
          </a:p>
          <a:p>
            <a:pPr marL="971550" lvl="1" indent="-285750"/>
            <a:r>
              <a:rPr lang="it-IT" dirty="0">
                <a:latin typeface="docs-Roboto"/>
              </a:rPr>
              <a:t>Intelligenza artificiale </a:t>
            </a:r>
            <a:r>
              <a:rPr lang="it-IT" b="0" i="0" dirty="0">
                <a:effectLst/>
                <a:latin typeface="docs-Roboto"/>
              </a:rPr>
              <a:t>per analisi di immagini e relativo impatto sulla società</a:t>
            </a:r>
          </a:p>
          <a:p>
            <a:pPr marL="971550" lvl="1" indent="-285750"/>
            <a:r>
              <a:rPr lang="en-US" dirty="0">
                <a:latin typeface="docs-Roboto"/>
              </a:rPr>
              <a:t>Cyber-security</a:t>
            </a:r>
          </a:p>
          <a:p>
            <a:pPr marL="971550" lvl="1" indent="-285750"/>
            <a:r>
              <a:rPr lang="en-US" dirty="0">
                <a:latin typeface="docs-Roboto"/>
              </a:rPr>
              <a:t>Big data </a:t>
            </a:r>
          </a:p>
          <a:p>
            <a:pPr marL="971550" lvl="1" indent="-285750"/>
            <a:r>
              <a:rPr lang="it-IT" dirty="0"/>
              <a:t>HPC - Technology for </a:t>
            </a:r>
            <a:r>
              <a:rPr lang="it-IT" dirty="0" err="1"/>
              <a:t>biology</a:t>
            </a:r>
            <a:endParaRPr lang="it-IT" dirty="0"/>
          </a:p>
          <a:p>
            <a:pPr marL="971550" lvl="1" indent="-285750"/>
            <a:r>
              <a:rPr lang="it-IT" dirty="0"/>
              <a:t>Sviluppo e implementazione Digital Twin</a:t>
            </a:r>
          </a:p>
          <a:p>
            <a:pPr marL="971550" lvl="1" indent="-285750"/>
            <a:endParaRPr lang="it-IT" dirty="0"/>
          </a:p>
          <a:p>
            <a:pPr lvl="1" indent="-673100">
              <a:buNone/>
            </a:pPr>
            <a:r>
              <a:rPr lang="it-IT" dirty="0"/>
              <a:t>Altri commenti: fornire documentazione (slide e video disponibili sul sito), più spazio alle applicazioni pratiche, generale apprezzamento per contenuti, organizzazione, logistica </a:t>
            </a:r>
          </a:p>
          <a:p>
            <a:pPr marL="971550" lvl="1" indent="-285750"/>
            <a:endParaRPr lang="it-IT" dirty="0"/>
          </a:p>
          <a:p>
            <a:pPr marL="971550" lvl="1" indent="-28575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4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E1C0-1F7E-4483-D32E-7A80DB046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02DEFA-AF19-95E4-21C5-2A5746EE38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65977E-A7EA-9E48-84FA-393051B1A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087E217-4791-8B4E-579F-90D0B40F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Analisi</a:t>
            </a:r>
            <a:r>
              <a:rPr lang="en-GB" b="1" dirty="0"/>
              <a:t> </a:t>
            </a:r>
            <a:r>
              <a:rPr lang="en-GB" b="1" dirty="0" err="1"/>
              <a:t>dei</a:t>
            </a:r>
            <a:r>
              <a:rPr lang="en-GB" b="1" dirty="0"/>
              <a:t> feedback </a:t>
            </a:r>
            <a:r>
              <a:rPr lang="en-GB" b="1" dirty="0" err="1"/>
              <a:t>ricevuti</a:t>
            </a:r>
            <a:r>
              <a:rPr lang="en-GB" b="1" dirty="0"/>
              <a:t> </a:t>
            </a:r>
            <a:r>
              <a:rPr lang="en-GB" b="1" dirty="0" err="1"/>
              <a:t>dagli</a:t>
            </a:r>
            <a:r>
              <a:rPr lang="en-GB" b="1" dirty="0"/>
              <a:t> </a:t>
            </a:r>
            <a:r>
              <a:rPr lang="en-GB" b="1" u="sng" dirty="0" err="1"/>
              <a:t>utenti</a:t>
            </a:r>
            <a:r>
              <a:rPr lang="en-GB" b="1" dirty="0"/>
              <a:t>: </a:t>
            </a:r>
            <a:r>
              <a:rPr lang="en-GB" b="1" dirty="0" err="1"/>
              <a:t>Conferenza</a:t>
            </a:r>
            <a:r>
              <a:rPr lang="en-GB" b="1" dirty="0"/>
              <a:t> </a:t>
            </a:r>
            <a:r>
              <a:rPr lang="en-GB" b="1" dirty="0" err="1"/>
              <a:t>TeRABIT</a:t>
            </a:r>
            <a:r>
              <a:rPr lang="en-GB" b="1" dirty="0"/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DCCA15A-7D16-6F52-6989-25BD3FE1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6" y="1909858"/>
            <a:ext cx="10311319" cy="4206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/>
              <a:t>Fra i principali temi di interesse per future conferenze o workshop, sulla base dei risultati ottenuti sono emersi i seguenti temi: </a:t>
            </a:r>
          </a:p>
          <a:p>
            <a:pPr>
              <a:lnSpc>
                <a:spcPct val="100000"/>
              </a:lnSpc>
            </a:pPr>
            <a:endParaRPr lang="it-IT" sz="600" dirty="0"/>
          </a:p>
          <a:p>
            <a:pPr marL="971550" lvl="1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Maggiori dettagli su: accesso e uso infrastrutture di calcolo, software per computing HPC (anche per principianti), aspetti pratici Cloud HPC,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grid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 computing (?), integrazione ambienti eterogenei</a:t>
            </a:r>
          </a:p>
          <a:p>
            <a:pPr marL="971550" lvl="1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Networking e security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analysis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federated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 AAI</a:t>
            </a:r>
          </a:p>
          <a:p>
            <a:pPr marL="971550" lvl="1" indent="-285750"/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Applicazioni e use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cases</a:t>
            </a:r>
            <a:endParaRPr lang="it-IT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971550" lvl="1" indent="-285750"/>
            <a:r>
              <a:rPr lang="it-IT" b="0" i="0" dirty="0">
                <a:effectLst/>
                <a:latin typeface="docs-Roboto"/>
              </a:rPr>
              <a:t>Come </a:t>
            </a:r>
            <a:r>
              <a:rPr lang="it-IT" dirty="0">
                <a:latin typeface="docs-Roboto"/>
              </a:rPr>
              <a:t>miglior</a:t>
            </a:r>
            <a:r>
              <a:rPr lang="it-IT" b="0" i="0" dirty="0">
                <a:effectLst/>
                <a:latin typeface="docs-Roboto"/>
              </a:rPr>
              <a:t>are la comunicazione tra ricercatori e tecnologi HPC per i progetti scientifici HPC</a:t>
            </a:r>
          </a:p>
          <a:p>
            <a:pPr marL="971550" lvl="1" indent="-285750"/>
            <a:r>
              <a:rPr lang="en-US" dirty="0">
                <a:latin typeface="docs-Roboto"/>
              </a:rPr>
              <a:t>Data lakes e </a:t>
            </a:r>
            <a:r>
              <a:rPr lang="en-US" dirty="0" err="1">
                <a:latin typeface="docs-Roboto"/>
              </a:rPr>
              <a:t>servizi</a:t>
            </a:r>
            <a:r>
              <a:rPr lang="en-US" dirty="0">
                <a:latin typeface="docs-Roboto"/>
              </a:rPr>
              <a:t> GARR</a:t>
            </a:r>
          </a:p>
          <a:p>
            <a:pPr lvl="1" indent="-679450">
              <a:buNone/>
            </a:pPr>
            <a:endParaRPr lang="it-IT" dirty="0"/>
          </a:p>
          <a:p>
            <a:pPr lvl="1" indent="-679450">
              <a:buNone/>
            </a:pPr>
            <a:r>
              <a:rPr lang="it-IT" dirty="0"/>
              <a:t>Altri commenti: più spazio alle applicazioni pratiche e use </a:t>
            </a:r>
            <a:r>
              <a:rPr lang="it-IT" dirty="0" err="1"/>
              <a:t>cases</a:t>
            </a:r>
            <a:r>
              <a:rPr lang="it-IT" dirty="0"/>
              <a:t>, maggiore preparazione per introduzione base, generale apprezzamento per contenuti, organizzazione, logistica, maggiore discussione su «'</a:t>
            </a:r>
            <a:r>
              <a:rPr lang="it-IT" dirty="0" err="1"/>
              <a:t>sustainability</a:t>
            </a:r>
            <a:r>
              <a:rPr lang="it-IT" dirty="0"/>
              <a:t>' of HPC and the AI exploitation in </a:t>
            </a:r>
            <a:r>
              <a:rPr lang="it-IT" dirty="0" err="1"/>
              <a:t>particular</a:t>
            </a:r>
            <a:r>
              <a:rPr lang="it-IT" dirty="0"/>
              <a:t>,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massive energy </a:t>
            </a:r>
            <a:r>
              <a:rPr lang="it-IT" dirty="0" err="1"/>
              <a:t>consumption</a:t>
            </a:r>
            <a:r>
              <a:rPr lang="it-IT" dirty="0"/>
              <a:t>»</a:t>
            </a:r>
          </a:p>
          <a:p>
            <a:pPr lvl="1" indent="-679450">
              <a:buNone/>
            </a:pPr>
            <a:endParaRPr lang="it-IT" dirty="0"/>
          </a:p>
          <a:p>
            <a:pPr marL="971550" lvl="1" indent="-28575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63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7847F-6FC6-79E3-EA28-561FC61A7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AB895D-3365-90A6-5C56-F1D5F0B8A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/>
              <a:t>O. </a:t>
            </a:r>
            <a:r>
              <a:rPr lang="it-IT" dirty="0" err="1"/>
              <a:t>Halilaj</a:t>
            </a:r>
            <a:r>
              <a:rPr lang="it-IT" dirty="0"/>
              <a:t>, S. Salon - OGS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3B8615-87F4-1191-9FF9-3F0895DA4A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Titolo 6">
            <a:extLst>
              <a:ext uri="{FF2B5EF4-FFF2-40B4-BE49-F238E27FC236}">
                <a16:creationId xmlns:a16="http://schemas.microsoft.com/office/drawing/2014/main" id="{A67325A8-0D01-3FC8-FE31-7A2AB5C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" y="2364176"/>
            <a:ext cx="3290177" cy="2978682"/>
          </a:xfrm>
        </p:spPr>
        <p:txBody>
          <a:bodyPr/>
          <a:lstStyle/>
          <a:p>
            <a:pPr algn="ctr"/>
            <a:r>
              <a:rPr lang="en-GB" b="1" dirty="0"/>
              <a:t>Workshop</a:t>
            </a:r>
            <a:br>
              <a:rPr lang="en-GB" b="1" dirty="0"/>
            </a:br>
            <a:r>
              <a:rPr lang="en-GB" b="1" dirty="0"/>
              <a:t>Bologna, 26 </a:t>
            </a:r>
            <a:r>
              <a:rPr lang="en-GB" b="1" dirty="0" err="1"/>
              <a:t>Giugno</a:t>
            </a:r>
            <a:r>
              <a:rPr lang="en-GB" b="1" dirty="0"/>
              <a:t> 2024 </a:t>
            </a:r>
            <a:br>
              <a:rPr lang="en-GB" b="1" dirty="0"/>
            </a:br>
            <a:br>
              <a:rPr lang="en-GB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</a:rPr>
              <a:t>Centro Congressi dell'Area Territoriale di Ricerca di Bologna del CNR</a:t>
            </a:r>
            <a:b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</a:rPr>
            </a:br>
            <a:b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</a:rPr>
            </a:br>
            <a:r>
              <a:rPr lang="it-IT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tillium Bd" panose="00000800000000000000"/>
                <a:hlinkClick r:id="rId2"/>
              </a:rPr>
              <a:t>nostra pagina web</a:t>
            </a:r>
            <a:endParaRPr lang="en-GB" b="1" dirty="0">
              <a:solidFill>
                <a:schemeClr val="accent2">
                  <a:lumMod val="50000"/>
                </a:schemeClr>
              </a:solidFill>
              <a:latin typeface="Titillium Bd" panose="0000080000000000000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F22038-18C0-40EE-51F3-20DD2C54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4" t="19630" r="3704" b="12593"/>
          <a:stretch/>
        </p:blipFill>
        <p:spPr bwMode="auto">
          <a:xfrm>
            <a:off x="3684755" y="1893358"/>
            <a:ext cx="8161558" cy="41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03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1117</Words>
  <Application>Microsoft Macintosh PowerPoint</Application>
  <PresentationFormat>Widescreen</PresentationFormat>
  <Paragraphs>113</Paragraphs>
  <Slides>21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Google Sans</vt:lpstr>
      <vt:lpstr>Titillium</vt:lpstr>
      <vt:lpstr>docs-Roboto</vt:lpstr>
      <vt:lpstr>Roboto</vt:lpstr>
      <vt:lpstr>Calibri</vt:lpstr>
      <vt:lpstr>Titillium Bd</vt:lpstr>
      <vt:lpstr>Arial</vt:lpstr>
      <vt:lpstr>Tema di Office</vt:lpstr>
      <vt:lpstr>Survey follow-up Conferenza-Workshop 2024</vt:lpstr>
      <vt:lpstr>Conferenza Bologna, 25 Giugno 2024   Centro Congressi dell'Area Territoriale di Ricerca di Bologna del CNR  nostra pagina web</vt:lpstr>
      <vt:lpstr>Presentazione standard di PowerPoint</vt:lpstr>
      <vt:lpstr>Presentazione standard di PowerPoint</vt:lpstr>
      <vt:lpstr>Presentazione standard di PowerPoint</vt:lpstr>
      <vt:lpstr>Analisi dei feedback ricevuti, Conferenza TeRABIT</vt:lpstr>
      <vt:lpstr>Analisi dei feedback ricevuti, Conferenza TeRABIT </vt:lpstr>
      <vt:lpstr>Analisi dei feedback ricevuti dagli utenti: Conferenza TeRABIT </vt:lpstr>
      <vt:lpstr>Workshop Bologna, 26 Giugno 2024   Centro Congressi dell'Area Territoriale di Ricerca di Bologna del CNR  nostra pagina web</vt:lpstr>
      <vt:lpstr>Presentazione standard di PowerPoint</vt:lpstr>
      <vt:lpstr>Presentazione standard di PowerPoint</vt:lpstr>
      <vt:lpstr>Presentazione standard di PowerPoint</vt:lpstr>
      <vt:lpstr>Analisi dei feedback ricevuti, Workshop TeRABIT</vt:lpstr>
      <vt:lpstr>Analisi dei feedback ricevuti, Workshop TeRABIT</vt:lpstr>
      <vt:lpstr>Analisi dei feedback ricevuti, Workshop TeRABIT</vt:lpstr>
      <vt:lpstr>Analisi dei feedback ricevuti dagli utenti per attività future</vt:lpstr>
      <vt:lpstr>Analisi dei feedback ricevuti dagli utenti per attività future (1)</vt:lpstr>
      <vt:lpstr>Analisi dei feedback ricevuti dagli utenti per attività future (2)</vt:lpstr>
      <vt:lpstr>Proposta per follow-up con gli utenti “pilot” di TeRABIT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Stefano Salon</cp:lastModifiedBy>
  <cp:revision>39</cp:revision>
  <cp:lastPrinted>2024-10-14T08:04:01Z</cp:lastPrinted>
  <dcterms:created xsi:type="dcterms:W3CDTF">2022-08-04T16:11:53Z</dcterms:created>
  <dcterms:modified xsi:type="dcterms:W3CDTF">2024-10-15T18:12:37Z</dcterms:modified>
</cp:coreProperties>
</file>