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8" r:id="rId5"/>
    <p:sldMasterId id="2147483679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y="5143500" cx="9144000"/>
  <p:notesSz cx="6858000" cy="9144000"/>
  <p:embeddedFontLst>
    <p:embeddedFont>
      <p:font typeface="Titillium Web SemiBold"/>
      <p:regular r:id="rId20"/>
      <p:bold r:id="rId21"/>
      <p:italic r:id="rId22"/>
      <p:boldItalic r:id="rId23"/>
    </p:embeddedFont>
    <p:embeddedFont>
      <p:font typeface="Inter Light"/>
      <p:regular r:id="rId24"/>
      <p:bold r:id="rId25"/>
      <p:italic r:id="rId26"/>
      <p:boldItalic r:id="rId27"/>
    </p:embeddedFont>
    <p:embeddedFont>
      <p:font typeface="Titillium Web"/>
      <p:regular r:id="rId28"/>
      <p:bold r:id="rId29"/>
      <p:italic r:id="rId30"/>
      <p:boldItalic r:id="rId31"/>
    </p:embeddedFont>
    <p:embeddedFont>
      <p:font typeface="Titillium Web Black"/>
      <p:bold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82A06DB2-FDCD-4FFD-A5F3-037603C6D8E3}">
  <a:tblStyle styleId="{82A06DB2-FDCD-4FFD-A5F3-037603C6D8E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TitilliumWebSemiBold-regular.fntdata"/><Relationship Id="rId22" Type="http://schemas.openxmlformats.org/officeDocument/2006/relationships/font" Target="fonts/TitilliumWebSemiBold-italic.fntdata"/><Relationship Id="rId21" Type="http://schemas.openxmlformats.org/officeDocument/2006/relationships/font" Target="fonts/TitilliumWebSemiBold-bold.fntdata"/><Relationship Id="rId24" Type="http://schemas.openxmlformats.org/officeDocument/2006/relationships/font" Target="fonts/InterLight-regular.fntdata"/><Relationship Id="rId23" Type="http://schemas.openxmlformats.org/officeDocument/2006/relationships/font" Target="fonts/TitilliumWebSemiBold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font" Target="fonts/InterLight-italic.fntdata"/><Relationship Id="rId25" Type="http://schemas.openxmlformats.org/officeDocument/2006/relationships/font" Target="fonts/InterLight-bold.fntdata"/><Relationship Id="rId28" Type="http://schemas.openxmlformats.org/officeDocument/2006/relationships/font" Target="fonts/TitilliumWeb-regular.fntdata"/><Relationship Id="rId27" Type="http://schemas.openxmlformats.org/officeDocument/2006/relationships/font" Target="fonts/InterLight-boldItalic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font" Target="fonts/TitilliumWeb-bold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TitilliumWeb-boldItalic.fntdata"/><Relationship Id="rId30" Type="http://schemas.openxmlformats.org/officeDocument/2006/relationships/font" Target="fonts/TitilliumWeb-italic.fntdata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32" Type="http://schemas.openxmlformats.org/officeDocument/2006/relationships/font" Target="fonts/TitilliumWebBlack-bold.fntdata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de25ad2dbd_0_6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" name="Google Shape;164;g2de25ad2dbd_0_6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g2de25ad2dbd_0_65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2fcd605a13c_0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2fcd605a13c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fcd605a13c_0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2fcd605a13c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2fcd605a13c_0_1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6" name="Google Shape;396;g2fcd605a13c_0_1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g2fcd605a13c_0_18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fb861b58c2_0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9" name="Google Shape;179;g2fb861b58c2_0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g2fb861b58c2_0_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fb861b58c2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2fb861b58c2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fcd605a13c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fcd605a13c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fcd605a13c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2fcd605a13c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fcd605a13c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2fcd605a13c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fcd605a13c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2fcd605a13c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fcd605a13c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2fcd605a13c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2fcd605a13c_0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2fcd605a13c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Relationship Id="rId3" Type="http://schemas.openxmlformats.org/officeDocument/2006/relationships/image" Target="../media/image8.jp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jp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2.jp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Vuota">
  <p:cSld name="3_Vuota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titolo" type="title">
  <p:cSld name="TITLE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" type="subTitle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7_Vuota" type="blank">
  <p:cSld name="BLANK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2286"/>
            <a:ext cx="9148070" cy="5141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Vuota">
  <p:cSld name="4_Vuota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2" name="Google Shape;72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3" name="Google Shape;73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sp>
        <p:nvSpPr>
          <p:cNvPr id="74" name="Google Shape;74;p17"/>
          <p:cNvSpPr/>
          <p:nvPr/>
        </p:nvSpPr>
        <p:spPr>
          <a:xfrm>
            <a:off x="1" y="0"/>
            <a:ext cx="9144000" cy="2502000"/>
          </a:xfrm>
          <a:prstGeom prst="rect">
            <a:avLst/>
          </a:prstGeom>
          <a:solidFill>
            <a:srgbClr val="0B112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magine che contiene sfocatura&#10;&#10;Descrizione generata automaticamente" id="75" name="Google Shape;75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57"/>
            <a:ext cx="9144000" cy="51425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Vuota">
  <p:cSld name="6_Vuota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uota">
  <p:cSld name="Vuota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oogle Shape;78;p19"/>
          <p:cNvGrpSpPr/>
          <p:nvPr/>
        </p:nvGrpSpPr>
        <p:grpSpPr>
          <a:xfrm>
            <a:off x="0" y="4883461"/>
            <a:ext cx="9144000" cy="271325"/>
            <a:chOff x="0" y="6511282"/>
            <a:chExt cx="12192000" cy="361767"/>
          </a:xfrm>
        </p:grpSpPr>
        <p:pic>
          <p:nvPicPr>
            <p:cNvPr id="79" name="Google Shape;79;p19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0" name="Google Shape;80;p19"/>
            <p:cNvSpPr txBox="1"/>
            <p:nvPr/>
          </p:nvSpPr>
          <p:spPr>
            <a:xfrm>
              <a:off x="6712747" y="6536581"/>
              <a:ext cx="5317200" cy="31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it" sz="11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b="1" i="0" lang="it" sz="11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19"/>
            <p:cNvSpPr txBox="1"/>
            <p:nvPr/>
          </p:nvSpPr>
          <p:spPr>
            <a:xfrm>
              <a:off x="467555" y="6530753"/>
              <a:ext cx="7919100" cy="31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it" sz="1100" u="none" cap="none" strike="noStrik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2" name="Google Shape;82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0"/>
            <a:ext cx="9144000" cy="638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_Vuota">
  <p:cSld name="13_Vuota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5" name="Google Shape;85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6" name="Google Shape;86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pic>
        <p:nvPicPr>
          <p:cNvPr descr="Immagine che contiene vetro&#10;&#10;Descrizione generata automaticamente" id="87" name="Google Shape;87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Vuota">
  <p:cSld name="14_Vuota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0" name="Google Shape;90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1" name="Google Shape;91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pic>
        <p:nvPicPr>
          <p:cNvPr id="92" name="Google Shape;92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_Vuota">
  <p:cSld name="15_Vuota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5" name="Google Shape;95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6" name="Google Shape;96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pic>
        <p:nvPicPr>
          <p:cNvPr id="97" name="Google Shape;97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contenuto" type="obj">
  <p:cSld name="OBJECT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3"/>
          <p:cNvSpPr txBox="1"/>
          <p:nvPr>
            <p:ph type="title"/>
          </p:nvPr>
        </p:nvSpPr>
        <p:spPr>
          <a:xfrm>
            <a:off x="628650" y="612250"/>
            <a:ext cx="7886700" cy="37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0" name="Google Shape;100;p2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1" name="Google Shape;101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2" name="Google Shape;102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3" name="Google Shape;103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stazione sezione" type="secHead">
  <p:cSld name="SECTION_HEADER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4"/>
          <p:cNvSpPr txBox="1"/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6" name="Google Shape;106;p24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7" name="Google Shape;107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8" name="Google Shape;108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9" name="Google Shape;109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e contenuti" type="twoObj">
  <p:cSld name="TWO_OBJECTS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5"/>
          <p:cNvSpPr txBox="1"/>
          <p:nvPr>
            <p:ph type="title"/>
          </p:nvPr>
        </p:nvSpPr>
        <p:spPr>
          <a:xfrm>
            <a:off x="628650" y="612250"/>
            <a:ext cx="7886700" cy="37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2" name="Google Shape;112;p25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3" name="Google Shape;113;p25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4" name="Google Shape;114;p2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5" name="Google Shape;115;p2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6" name="Google Shape;116;p2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fronto" type="twoTxTwoObj">
  <p:cSld name="TWO_OBJECTS_WITH_TEXT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6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9" name="Google Shape;119;p26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20" name="Google Shape;120;p26"/>
          <p:cNvSpPr txBox="1"/>
          <p:nvPr>
            <p:ph idx="2" type="body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1" name="Google Shape;121;p26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22" name="Google Shape;122;p26"/>
          <p:cNvSpPr txBox="1"/>
          <p:nvPr>
            <p:ph idx="4" type="body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3" name="Google Shape;123;p2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4" name="Google Shape;124;p2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5" name="Google Shape;125;p2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titolo" type="titleOnly">
  <p:cSld name="TITLE_ONLY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7"/>
          <p:cNvSpPr txBox="1"/>
          <p:nvPr>
            <p:ph type="title"/>
          </p:nvPr>
        </p:nvSpPr>
        <p:spPr>
          <a:xfrm>
            <a:off x="628650" y="612250"/>
            <a:ext cx="7886700" cy="37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8" name="Google Shape;128;p2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9" name="Google Shape;129;p2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0" name="Google Shape;130;p2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to con didascalia" type="objTx">
  <p:cSld name="OBJECT_WITH_CAPTION_TEXT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8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3" name="Google Shape;133;p28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34" name="Google Shape;134;p28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35" name="Google Shape;135;p2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6" name="Google Shape;136;p2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7" name="Google Shape;137;p2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magine con didascalia" type="picTx">
  <p:cSld name="PICTURE_WITH_CAPTION_TEXT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0" name="Google Shape;140;p29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41" name="Google Shape;141;p29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42" name="Google Shape;142;p2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3" name="Google Shape;143;p2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4" name="Google Shape;144;p2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testo verticale" type="vertTx">
  <p:cSld name="VERTICAL_TEXT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0"/>
          <p:cNvSpPr txBox="1"/>
          <p:nvPr>
            <p:ph type="title"/>
          </p:nvPr>
        </p:nvSpPr>
        <p:spPr>
          <a:xfrm>
            <a:off x="628650" y="612250"/>
            <a:ext cx="7886700" cy="37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7" name="Google Shape;147;p30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8" name="Google Shape;148;p3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9" name="Google Shape;149;p3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0" name="Google Shape;150;p3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olo e testo verticale" type="vertTitleAndTx">
  <p:cSld name="VERTICAL_TITLE_AND_VERTICAL_TEXT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1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3" name="Google Shape;153;p31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54" name="Google Shape;154;p3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5" name="Google Shape;155;p3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6" name="Google Shape;156;p3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ndard slide" showMasterSp="0">
  <p:cSld name="Standard slide">
    <p:bg>
      <p:bgPr>
        <a:blipFill>
          <a:blip r:embed="rId2">
            <a:alphaModFix amt="50000"/>
          </a:blip>
          <a:stretch>
            <a:fillRect/>
          </a:stretch>
        </a:blip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2"/>
          <p:cNvSpPr txBox="1"/>
          <p:nvPr>
            <p:ph idx="1" type="body"/>
          </p:nvPr>
        </p:nvSpPr>
        <p:spPr>
          <a:xfrm>
            <a:off x="647362" y="1028699"/>
            <a:ext cx="8039400" cy="35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100"/>
              <a:buChar char="•"/>
              <a:defRPr>
                <a:latin typeface="Inter Light"/>
                <a:ea typeface="Inter Light"/>
                <a:cs typeface="Inter Light"/>
                <a:sym typeface="Inter Light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>
                <a:latin typeface="Inter Light"/>
                <a:ea typeface="Inter Light"/>
                <a:cs typeface="Inter Light"/>
                <a:sym typeface="Inter Light"/>
              </a:defRPr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500"/>
              <a:buChar char="•"/>
              <a:defRPr>
                <a:latin typeface="Inter Light"/>
                <a:ea typeface="Inter Light"/>
                <a:cs typeface="Inter Light"/>
                <a:sym typeface="Inter Light"/>
              </a:defRPr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•"/>
              <a:defRPr>
                <a:latin typeface="Inter Light"/>
                <a:ea typeface="Inter Light"/>
                <a:cs typeface="Inter Light"/>
                <a:sym typeface="Inter Light"/>
              </a:defRPr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•"/>
              <a:defRPr>
                <a:latin typeface="Inter Light"/>
                <a:ea typeface="Inter Light"/>
                <a:cs typeface="Inter Light"/>
                <a:sym typeface="Inter Light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cxnSp>
        <p:nvCxnSpPr>
          <p:cNvPr id="159" name="Google Shape;159;p32"/>
          <p:cNvCxnSpPr/>
          <p:nvPr/>
        </p:nvCxnSpPr>
        <p:spPr>
          <a:xfrm>
            <a:off x="422193" y="4"/>
            <a:ext cx="0" cy="808800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60" name="Google Shape;160;p32"/>
          <p:cNvSpPr txBox="1"/>
          <p:nvPr>
            <p:ph type="title"/>
          </p:nvPr>
        </p:nvSpPr>
        <p:spPr>
          <a:xfrm>
            <a:off x="647364" y="208350"/>
            <a:ext cx="80394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300"/>
              <a:buFont typeface="Inter Light"/>
              <a:buNone/>
              <a:defRPr b="0">
                <a:solidFill>
                  <a:schemeClr val="accent5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1" name="Google Shape;161;p32"/>
          <p:cNvSpPr txBox="1"/>
          <p:nvPr/>
        </p:nvSpPr>
        <p:spPr>
          <a:xfrm>
            <a:off x="456965" y="4874592"/>
            <a:ext cx="663900" cy="1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it" sz="700" u="none" cap="none" strike="noStrik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Page </a:t>
            </a:r>
            <a:fld id="{00000000-1234-1234-1234-123412341234}" type="slidenum">
              <a:rPr b="0" i="0" lang="it" sz="700" u="none" cap="none" strike="noStrik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‹#›</a:t>
            </a:fld>
            <a:endParaRPr b="0" i="0" sz="700" u="none" cap="none" strike="noStrik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20.xml"/><Relationship Id="rId22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1.xml"/><Relationship Id="rId1" Type="http://schemas.openxmlformats.org/officeDocument/2006/relationships/image" Target="../media/image1.png"/><Relationship Id="rId2" Type="http://schemas.openxmlformats.org/officeDocument/2006/relationships/image" Target="../media/image2.jpg"/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8.xml"/><Relationship Id="rId6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7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612250"/>
            <a:ext cx="7886700" cy="37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1"/>
                </a:solidFill>
                <a:latin typeface="Titillium Web Black"/>
                <a:ea typeface="Titillium Web Black"/>
                <a:cs typeface="Titillium Web Black"/>
                <a:sym typeface="Titillium Web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pic>
        <p:nvPicPr>
          <p:cNvPr descr="Immagine che contiene schermata, testo, software, Software multimediale&#10;&#10;Descrizione generata automaticamente" id="56" name="Google Shape;56;p13"/>
          <p:cNvPicPr preferRelativeResize="0"/>
          <p:nvPr/>
        </p:nvPicPr>
        <p:blipFill rotWithShape="1">
          <a:blip r:embed="rId1">
            <a:alphaModFix/>
          </a:blip>
          <a:srcRect b="79035" l="0" r="0" t="0"/>
          <a:stretch/>
        </p:blipFill>
        <p:spPr>
          <a:xfrm>
            <a:off x="5842" y="-1"/>
            <a:ext cx="9144000" cy="6858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" name="Google Shape;57;p13"/>
          <p:cNvGrpSpPr/>
          <p:nvPr/>
        </p:nvGrpSpPr>
        <p:grpSpPr>
          <a:xfrm>
            <a:off x="0" y="4883461"/>
            <a:ext cx="9144000" cy="271325"/>
            <a:chOff x="0" y="6511282"/>
            <a:chExt cx="12192000" cy="361767"/>
          </a:xfrm>
        </p:grpSpPr>
        <p:pic>
          <p:nvPicPr>
            <p:cNvPr id="58" name="Google Shape;58;p13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" name="Google Shape;59;p13"/>
            <p:cNvSpPr txBox="1"/>
            <p:nvPr/>
          </p:nvSpPr>
          <p:spPr>
            <a:xfrm>
              <a:off x="6712747" y="6536581"/>
              <a:ext cx="5317200" cy="31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it" sz="11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b="1" i="0" lang="it" sz="11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13"/>
            <p:cNvSpPr txBox="1"/>
            <p:nvPr/>
          </p:nvSpPr>
          <p:spPr>
            <a:xfrm>
              <a:off x="467555" y="6530753"/>
              <a:ext cx="7919100" cy="31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it" sz="1100" u="none" cap="none" strike="noStrik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77" r:id="rId2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Relationship Id="rId4" Type="http://schemas.openxmlformats.org/officeDocument/2006/relationships/image" Target="../media/image2.jpg"/><Relationship Id="rId5" Type="http://schemas.openxmlformats.org/officeDocument/2006/relationships/image" Target="../media/image11.jpg"/><Relationship Id="rId6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Relationship Id="rId4" Type="http://schemas.openxmlformats.org/officeDocument/2006/relationships/image" Target="../media/image10.png"/><Relationship Id="rId5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16.jpg"/><Relationship Id="rId9" Type="http://schemas.openxmlformats.org/officeDocument/2006/relationships/image" Target="../media/image15.png"/><Relationship Id="rId5" Type="http://schemas.openxmlformats.org/officeDocument/2006/relationships/image" Target="../media/image19.png"/><Relationship Id="rId6" Type="http://schemas.openxmlformats.org/officeDocument/2006/relationships/image" Target="../media/image5.png"/><Relationship Id="rId7" Type="http://schemas.openxmlformats.org/officeDocument/2006/relationships/image" Target="../media/image10.png"/><Relationship Id="rId8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25.png"/><Relationship Id="rId10" Type="http://schemas.openxmlformats.org/officeDocument/2006/relationships/image" Target="../media/image20.png"/><Relationship Id="rId12" Type="http://schemas.openxmlformats.org/officeDocument/2006/relationships/hyperlink" Target="https://landscape.cncf.io/stats" TargetMode="Externa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Relationship Id="rId4" Type="http://schemas.openxmlformats.org/officeDocument/2006/relationships/image" Target="../media/image21.png"/><Relationship Id="rId9" Type="http://schemas.openxmlformats.org/officeDocument/2006/relationships/image" Target="../media/image28.png"/><Relationship Id="rId5" Type="http://schemas.openxmlformats.org/officeDocument/2006/relationships/image" Target="../media/image23.png"/><Relationship Id="rId6" Type="http://schemas.openxmlformats.org/officeDocument/2006/relationships/image" Target="../media/image26.png"/><Relationship Id="rId7" Type="http://schemas.openxmlformats.org/officeDocument/2006/relationships/image" Target="../media/image24.png"/><Relationship Id="rId8" Type="http://schemas.openxmlformats.org/officeDocument/2006/relationships/image" Target="../media/image36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30.png"/><Relationship Id="rId10" Type="http://schemas.openxmlformats.org/officeDocument/2006/relationships/image" Target="../media/image32.png"/><Relationship Id="rId1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10.png"/><Relationship Id="rId9" Type="http://schemas.openxmlformats.org/officeDocument/2006/relationships/image" Target="../media/image29.png"/><Relationship Id="rId5" Type="http://schemas.openxmlformats.org/officeDocument/2006/relationships/image" Target="../media/image6.png"/><Relationship Id="rId6" Type="http://schemas.openxmlformats.org/officeDocument/2006/relationships/image" Target="../media/image35.png"/><Relationship Id="rId7" Type="http://schemas.openxmlformats.org/officeDocument/2006/relationships/image" Target="../media/image33.png"/><Relationship Id="rId8" Type="http://schemas.openxmlformats.org/officeDocument/2006/relationships/image" Target="../media/image3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10.png"/><Relationship Id="rId5" Type="http://schemas.openxmlformats.org/officeDocument/2006/relationships/image" Target="../media/image6.png"/><Relationship Id="rId6" Type="http://schemas.openxmlformats.org/officeDocument/2006/relationships/image" Target="../media/image3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10.png"/><Relationship Id="rId5" Type="http://schemas.openxmlformats.org/officeDocument/2006/relationships/image" Target="../media/image6.png"/><Relationship Id="rId6" Type="http://schemas.openxmlformats.org/officeDocument/2006/relationships/image" Target="../media/image3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10.png"/><Relationship Id="rId5" Type="http://schemas.openxmlformats.org/officeDocument/2006/relationships/image" Target="../media/image6.png"/><Relationship Id="rId6" Type="http://schemas.openxmlformats.org/officeDocument/2006/relationships/image" Target="../media/image3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10.png"/><Relationship Id="rId5" Type="http://schemas.openxmlformats.org/officeDocument/2006/relationships/image" Target="../media/image6.png"/><Relationship Id="rId6" Type="http://schemas.openxmlformats.org/officeDocument/2006/relationships/image" Target="../media/image3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7.png"/><Relationship Id="rId4" Type="http://schemas.openxmlformats.org/officeDocument/2006/relationships/hyperlink" Target="https://virtual-kubelet.io/" TargetMode="External"/><Relationship Id="rId5" Type="http://schemas.openxmlformats.org/officeDocument/2006/relationships/hyperlink" Target="https://intertwin-eu.github.io/interLink/" TargetMode="External"/><Relationship Id="rId6" Type="http://schemas.openxmlformats.org/officeDocument/2006/relationships/hyperlink" Target="https://github.com/interTwin-eu?q=plugin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33"/>
          <p:cNvSpPr/>
          <p:nvPr/>
        </p:nvSpPr>
        <p:spPr>
          <a:xfrm>
            <a:off x="433552" y="2381778"/>
            <a:ext cx="8710500" cy="11868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33"/>
          <p:cNvSpPr txBox="1"/>
          <p:nvPr/>
        </p:nvSpPr>
        <p:spPr>
          <a:xfrm>
            <a:off x="488731" y="2538657"/>
            <a:ext cx="8432700" cy="118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" sz="230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Enabling the compute continuum at ICSC: </a:t>
            </a:r>
            <a:br>
              <a:rPr b="1" lang="it" sz="230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b="1" lang="it" sz="230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A solution based on interLink.</a:t>
            </a:r>
            <a:endParaRPr b="1" sz="230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1" i="1" lang="it" sz="1100" u="sng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L. Anderlini,</a:t>
            </a:r>
            <a:r>
              <a:rPr b="1" i="1" lang="it" sz="1100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D. Ciangottini, D. Spiga, T. Boccali, D. Gasparrini, P. Lubrano, A. Troja, F. Fanzago, M. Sgaravatto, T. Tedeschi, G. Bianchini  </a:t>
            </a:r>
            <a:endParaRPr b="0" i="0" sz="2600" u="none" cap="none" strike="noStrike">
              <a:solidFill>
                <a:srgbClr val="6EAD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70" name="Google Shape;170;p33"/>
          <p:cNvGrpSpPr/>
          <p:nvPr/>
        </p:nvGrpSpPr>
        <p:grpSpPr>
          <a:xfrm>
            <a:off x="0" y="4883461"/>
            <a:ext cx="9144000" cy="271325"/>
            <a:chOff x="0" y="6511282"/>
            <a:chExt cx="12192000" cy="361767"/>
          </a:xfrm>
        </p:grpSpPr>
        <p:pic>
          <p:nvPicPr>
            <p:cNvPr id="171" name="Google Shape;171;p3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2" name="Google Shape;172;p33"/>
            <p:cNvSpPr txBox="1"/>
            <p:nvPr/>
          </p:nvSpPr>
          <p:spPr>
            <a:xfrm>
              <a:off x="6712747" y="6536581"/>
              <a:ext cx="5317200" cy="31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it" sz="11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b="1" i="0" lang="it" sz="11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33"/>
            <p:cNvSpPr txBox="1"/>
            <p:nvPr/>
          </p:nvSpPr>
          <p:spPr>
            <a:xfrm>
              <a:off x="467555" y="6530753"/>
              <a:ext cx="7919100" cy="31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it" sz="1100" u="none" cap="none" strike="noStrik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74" name="Google Shape;174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" y="-11287"/>
            <a:ext cx="9144000" cy="885825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33"/>
          <p:cNvSpPr txBox="1"/>
          <p:nvPr/>
        </p:nvSpPr>
        <p:spPr>
          <a:xfrm>
            <a:off x="44925" y="4054163"/>
            <a:ext cx="6704400" cy="770400"/>
          </a:xfrm>
          <a:prstGeom prst="rect">
            <a:avLst/>
          </a:prstGeom>
          <a:solidFill>
            <a:srgbClr val="6EAD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1" lang="it">
                <a:solidFill>
                  <a:schemeClr val="lt1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110°Congresso della Società Italiana di Fisica (SIF 2024)</a:t>
            </a:r>
            <a:br>
              <a:rPr b="1" lang="it">
                <a:solidFill>
                  <a:schemeClr val="lt1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</a:br>
            <a:r>
              <a:rPr i="1" lang="it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“Emerging data and computing technologies for frontier physics” Symposium  </a:t>
            </a:r>
            <a:endParaRPr i="1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1" lang="it">
                <a:solidFill>
                  <a:schemeClr val="lt1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September 10th, 2024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magine che contiene testo, Carattere, schermata, logo&#10;&#10;Descrizione generata automaticamente" id="176" name="Google Shape;176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87382" y="1248711"/>
            <a:ext cx="4351175" cy="1483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2"/>
          <p:cNvSpPr txBox="1"/>
          <p:nvPr/>
        </p:nvSpPr>
        <p:spPr>
          <a:xfrm>
            <a:off x="-125" y="577933"/>
            <a:ext cx="9144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accent1"/>
                </a:solidFill>
                <a:latin typeface="Titillium Web Black"/>
                <a:ea typeface="Titillium Web Black"/>
                <a:cs typeface="Titillium Web Black"/>
                <a:sym typeface="Titillium Web Black"/>
              </a:rPr>
              <a:t>Status of the development</a:t>
            </a:r>
            <a:endParaRPr i="1" sz="1500">
              <a:solidFill>
                <a:schemeClr val="accen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aphicFrame>
        <p:nvGraphicFramePr>
          <p:cNvPr id="382" name="Google Shape;382;p42"/>
          <p:cNvGraphicFramePr/>
          <p:nvPr/>
        </p:nvGraphicFramePr>
        <p:xfrm>
          <a:off x="399500" y="1218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{82A06DB2-FDCD-4FFD-A5F3-037603C6D8E3}</a:tableStyleId>
              </a:tblPr>
              <a:tblGrid>
                <a:gridCol w="3895575"/>
                <a:gridCol w="1406850"/>
                <a:gridCol w="1406850"/>
                <a:gridCol w="14068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HTC</a:t>
                      </a:r>
                      <a:endParaRPr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HPC</a:t>
                      </a:r>
                      <a:endParaRPr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Cloud</a:t>
                      </a:r>
                      <a:endParaRPr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Submission of self-contained applications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Supported</a:t>
                      </a:r>
                      <a:endParaRPr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it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Supported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it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Supported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Remote volumes for I/O sandboxes</a:t>
                      </a:r>
                      <a:endParaRPr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PoC</a:t>
                      </a:r>
                      <a:endParaRPr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PoC</a:t>
                      </a:r>
                      <a:endParaRPr b="1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Supported</a:t>
                      </a:r>
                      <a:endParaRPr b="1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Network proxying for Jupyter access</a:t>
                      </a:r>
                      <a:endParaRPr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Supported </a:t>
                      </a:r>
                      <a:endParaRPr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Supported</a:t>
                      </a:r>
                      <a:endParaRPr b="1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Supported</a:t>
                      </a:r>
                      <a:endParaRPr b="1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Generic network proxying</a:t>
                      </a:r>
                      <a:endParaRPr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Ongoing</a:t>
                      </a:r>
                      <a:endParaRPr b="1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 hMerge="1"/>
                <a:tc hMerge="1"/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Multisite filesystem (</a:t>
                      </a:r>
                      <a:r>
                        <a:rPr i="1" lang="it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e.g. for scripts and notebooks</a:t>
                      </a:r>
                      <a:r>
                        <a:rPr lang="it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Tech. Tracking</a:t>
                      </a:r>
                      <a:endParaRPr b="1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 hMerge="1"/>
                <a:tc hMerge="1"/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Monitoring and observability</a:t>
                      </a:r>
                      <a:endParaRPr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Supported</a:t>
                      </a:r>
                      <a:endParaRPr b="1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 hMerge="1"/>
                <a:tc hMerge="1"/>
              </a:tr>
            </a:tbl>
          </a:graphicData>
        </a:graphic>
      </p:graphicFrame>
      <p:pic>
        <p:nvPicPr>
          <p:cNvPr id="383" name="Google Shape;383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35498" y="1244908"/>
            <a:ext cx="331100" cy="3311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pic>
      <p:pic>
        <p:nvPicPr>
          <p:cNvPr id="384" name="Google Shape;384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57197" y="1202728"/>
            <a:ext cx="415433" cy="415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pic>
      <p:pic>
        <p:nvPicPr>
          <p:cNvPr id="385" name="Google Shape;385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7185823" y="1202731"/>
            <a:ext cx="415425" cy="415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3"/>
          <p:cNvSpPr txBox="1"/>
          <p:nvPr/>
        </p:nvSpPr>
        <p:spPr>
          <a:xfrm>
            <a:off x="-125" y="577933"/>
            <a:ext cx="9144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accent1"/>
                </a:solidFill>
                <a:latin typeface="Titillium Web Black"/>
                <a:ea typeface="Titillium Web Black"/>
                <a:cs typeface="Titillium Web Black"/>
                <a:sym typeface="Titillium Web Black"/>
              </a:rPr>
              <a:t>Scientific use-cases and their workflows</a:t>
            </a:r>
            <a:endParaRPr i="1" sz="1500">
              <a:solidFill>
                <a:schemeClr val="accen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91" name="Google Shape;391;p43"/>
          <p:cNvSpPr/>
          <p:nvPr/>
        </p:nvSpPr>
        <p:spPr>
          <a:xfrm>
            <a:off x="276225" y="1114650"/>
            <a:ext cx="6922800" cy="830400"/>
          </a:xfrm>
          <a:prstGeom prst="roundRect">
            <a:avLst>
              <a:gd fmla="val 11033" name="adj"/>
            </a:avLst>
          </a:prstGeom>
          <a:solidFill>
            <a:schemeClr val="lt1"/>
          </a:solidFill>
          <a:ln cap="flat" cmpd="sng" w="19050">
            <a:solidFill>
              <a:srgbClr val="88888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400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>
                <a:latin typeface="Titillium Web"/>
                <a:ea typeface="Titillium Web"/>
                <a:cs typeface="Titillium Web"/>
                <a:sym typeface="Titillium Web"/>
              </a:rPr>
              <a:t>Flash Simulation </a:t>
            </a:r>
            <a:r>
              <a:rPr lang="it" sz="1200">
                <a:latin typeface="Titillium Web"/>
                <a:ea typeface="Titillium Web"/>
                <a:cs typeface="Titillium Web"/>
                <a:sym typeface="Titillium Web"/>
              </a:rPr>
              <a:t>for High Energy Physics experiments.</a:t>
            </a:r>
            <a:endParaRPr sz="1200"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>
                <a:latin typeface="Titillium Web"/>
                <a:ea typeface="Titillium Web"/>
                <a:cs typeface="Titillium Web"/>
                <a:sym typeface="Titillium Web"/>
              </a:rPr>
              <a:t>Workflow: </a:t>
            </a:r>
            <a:r>
              <a:rPr lang="it" sz="1200">
                <a:latin typeface="Titillium Web"/>
                <a:ea typeface="Titillium Web"/>
                <a:cs typeface="Titillium Web"/>
                <a:sym typeface="Titillium Web"/>
              </a:rPr>
              <a:t>Train models (HPC), Deploy models in grid-like simulation (HTC), Statistical validation (Cloud)</a:t>
            </a:r>
            <a:endParaRPr sz="12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92" name="Google Shape;392;p43"/>
          <p:cNvSpPr/>
          <p:nvPr/>
        </p:nvSpPr>
        <p:spPr>
          <a:xfrm>
            <a:off x="1952625" y="2333850"/>
            <a:ext cx="6922800" cy="830400"/>
          </a:xfrm>
          <a:prstGeom prst="roundRect">
            <a:avLst>
              <a:gd fmla="val 11033" name="adj"/>
            </a:avLst>
          </a:prstGeom>
          <a:solidFill>
            <a:schemeClr val="lt1"/>
          </a:solidFill>
          <a:ln cap="flat" cmpd="sng" w="19050">
            <a:solidFill>
              <a:srgbClr val="88888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400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>
                <a:latin typeface="Titillium Web"/>
                <a:ea typeface="Titillium Web"/>
                <a:cs typeface="Titillium Web"/>
                <a:sym typeface="Titillium Web"/>
              </a:rPr>
              <a:t>Quasi-interactive HEP data analysis</a:t>
            </a:r>
            <a:r>
              <a:rPr b="1" lang="it" sz="1200"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" sz="1200">
                <a:latin typeface="Titillium Web"/>
                <a:ea typeface="Titillium Web"/>
                <a:cs typeface="Titillium Web"/>
                <a:sym typeface="Titillium Web"/>
              </a:rPr>
              <a:t>for Analysis Facilities.</a:t>
            </a:r>
            <a:endParaRPr sz="1200"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>
                <a:latin typeface="Titillium Web"/>
                <a:ea typeface="Titillium Web"/>
                <a:cs typeface="Titillium Web"/>
                <a:sym typeface="Titillium Web"/>
              </a:rPr>
              <a:t>Workflow: </a:t>
            </a:r>
            <a:r>
              <a:rPr lang="it" sz="1200">
                <a:latin typeface="Titillium Web"/>
                <a:ea typeface="Titillium Web"/>
                <a:cs typeface="Titillium Web"/>
                <a:sym typeface="Titillium Web"/>
              </a:rPr>
              <a:t>An interactive application (Cloud) controls parallel, distributed data processing (HTC) and statistical interpretation (HPC)</a:t>
            </a:r>
            <a:endParaRPr sz="12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93" name="Google Shape;393;p43"/>
          <p:cNvSpPr/>
          <p:nvPr/>
        </p:nvSpPr>
        <p:spPr>
          <a:xfrm>
            <a:off x="276225" y="3553050"/>
            <a:ext cx="6922800" cy="830400"/>
          </a:xfrm>
          <a:prstGeom prst="roundRect">
            <a:avLst>
              <a:gd fmla="val 11033" name="adj"/>
            </a:avLst>
          </a:prstGeom>
          <a:solidFill>
            <a:schemeClr val="lt1"/>
          </a:solidFill>
          <a:ln cap="flat" cmpd="sng" w="19050">
            <a:solidFill>
              <a:srgbClr val="88888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400" spcFirstLastPara="1" rIns="68575" wrap="square" tIns="685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chemeClr val="dk1"/>
                </a:solidFill>
                <a:highlight>
                  <a:srgbClr val="FFFFFF"/>
                </a:highlight>
                <a:latin typeface="Titillium Web"/>
                <a:ea typeface="Titillium Web"/>
                <a:cs typeface="Titillium Web"/>
                <a:sym typeface="Titillium Web"/>
              </a:rPr>
              <a:t>Interactive </a:t>
            </a:r>
            <a:r>
              <a:rPr b="1" lang="it" sz="1200">
                <a:solidFill>
                  <a:schemeClr val="dk1"/>
                </a:solidFill>
                <a:highlight>
                  <a:srgbClr val="FFFFFF"/>
                </a:highlight>
                <a:latin typeface="Titillium Web"/>
                <a:ea typeface="Titillium Web"/>
                <a:cs typeface="Titillium Web"/>
                <a:sym typeface="Titillium Web"/>
              </a:rPr>
              <a:t>GPU algorithm optimization for astrophysical data analysis</a:t>
            </a:r>
            <a:r>
              <a:rPr lang="it" sz="1200">
                <a:solidFill>
                  <a:schemeClr val="dk1"/>
                </a:solidFill>
                <a:highlight>
                  <a:srgbClr val="FFFFFF"/>
                </a:highlight>
                <a:latin typeface="Titillium Web"/>
                <a:ea typeface="Titillium Web"/>
                <a:cs typeface="Titillium Web"/>
                <a:sym typeface="Titillium Web"/>
              </a:rPr>
              <a:t>. 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203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Workflow</a:t>
            </a:r>
            <a:r>
              <a:rPr lang="it" sz="12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: optimize code for astrophysical tasks on GPUs directly through interactive notebook sessions hosted on HPC.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magine che contiene schermata, testo, software, Software multimediale&#10;&#10;Descrizione generata automaticamente" id="399" name="Google Shape;399;p44"/>
          <p:cNvPicPr preferRelativeResize="0"/>
          <p:nvPr/>
        </p:nvPicPr>
        <p:blipFill rotWithShape="1">
          <a:blip r:embed="rId3">
            <a:alphaModFix/>
          </a:blip>
          <a:srcRect b="79035" l="0" r="0" t="0"/>
          <a:stretch/>
        </p:blipFill>
        <p:spPr>
          <a:xfrm>
            <a:off x="5842" y="-1"/>
            <a:ext cx="9144000" cy="6858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0" name="Google Shape;400;p44"/>
          <p:cNvGrpSpPr/>
          <p:nvPr/>
        </p:nvGrpSpPr>
        <p:grpSpPr>
          <a:xfrm>
            <a:off x="0" y="4883461"/>
            <a:ext cx="9144000" cy="271325"/>
            <a:chOff x="0" y="6511282"/>
            <a:chExt cx="12192000" cy="361767"/>
          </a:xfrm>
        </p:grpSpPr>
        <p:pic>
          <p:nvPicPr>
            <p:cNvPr id="401" name="Google Shape;401;p4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2" name="Google Shape;402;p44"/>
            <p:cNvSpPr txBox="1"/>
            <p:nvPr/>
          </p:nvSpPr>
          <p:spPr>
            <a:xfrm>
              <a:off x="6712747" y="6536581"/>
              <a:ext cx="5317200" cy="31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it" sz="11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b="1" i="0" lang="it" sz="11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44"/>
            <p:cNvSpPr txBox="1"/>
            <p:nvPr/>
          </p:nvSpPr>
          <p:spPr>
            <a:xfrm>
              <a:off x="467555" y="6530753"/>
              <a:ext cx="7919100" cy="31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it" sz="1100" u="none" cap="none" strike="noStrik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4" name="Google Shape;404;p44"/>
          <p:cNvSpPr txBox="1"/>
          <p:nvPr/>
        </p:nvSpPr>
        <p:spPr>
          <a:xfrm>
            <a:off x="331425" y="1216200"/>
            <a:ext cx="8493000" cy="36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-260350" lvl="0" marL="3429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tillium Web"/>
              <a:buChar char="●"/>
            </a:pPr>
            <a:r>
              <a:rPr lang="it" sz="15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Kubernetes is the standard for distributed applications, including workload managers.</a:t>
            </a:r>
            <a:endParaRPr sz="15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60350" lvl="0" marL="3429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tillium Web"/>
              <a:buChar char="●"/>
            </a:pPr>
            <a:r>
              <a:rPr lang="it" sz="15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Offloading compute-intensive containerized workloads to remote dedicated compute backends with a serverless-computing approach enables complex workflows combining:</a:t>
            </a:r>
            <a:endParaRPr sz="15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60350" lvl="1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tillium Web"/>
              <a:buChar char="○"/>
            </a:pPr>
            <a:r>
              <a:rPr lang="it" sz="15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custom services (cloud)</a:t>
            </a:r>
            <a:endParaRPr sz="15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60350" lvl="1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tillium Web"/>
              <a:buChar char="○"/>
            </a:pPr>
            <a:r>
              <a:rPr lang="it" sz="15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High Throughput Computing (data reduction and grid-like jobs)</a:t>
            </a:r>
            <a:endParaRPr sz="15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60350" lvl="1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tillium Web"/>
              <a:buChar char="○"/>
            </a:pPr>
            <a:r>
              <a:rPr lang="it" sz="15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High Performance Computing (statistical data analysis and machine learning)</a:t>
            </a:r>
            <a:endParaRPr sz="15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60350" lvl="0" marL="3429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tillium Web"/>
              <a:buChar char="●"/>
            </a:pPr>
            <a:r>
              <a:rPr lang="it" sz="15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Interlink is being deployed as part of the </a:t>
            </a:r>
            <a:r>
              <a:rPr b="1" i="1" lang="it" sz="15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Integration PoC </a:t>
            </a:r>
            <a:r>
              <a:rPr lang="it" sz="15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of ICSC and TERABit to integrate:</a:t>
            </a:r>
            <a:endParaRPr sz="15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60350" lvl="1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tillium Web"/>
              <a:buChar char="○"/>
            </a:pPr>
            <a:r>
              <a:rPr lang="it" sz="15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INFN Cloud instances (docker, Kubernetes)</a:t>
            </a:r>
            <a:endParaRPr sz="15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60350" lvl="1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tillium Web"/>
              <a:buChar char="○"/>
            </a:pPr>
            <a:r>
              <a:rPr lang="it" sz="15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CINECA Leonardo (slurm) </a:t>
            </a:r>
            <a:endParaRPr sz="15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60350" lvl="1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tillium Web"/>
              <a:buChar char="○"/>
            </a:pPr>
            <a:r>
              <a:rPr lang="it" sz="15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HTC resources at CNAF (HTCondor)</a:t>
            </a:r>
            <a:endParaRPr sz="15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60350" lvl="0" marL="3429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tillium Web"/>
              <a:buChar char="●"/>
            </a:pPr>
            <a:r>
              <a:rPr lang="it" sz="15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Development is progressing fast and use-cases have been identified in the context of ICSC-Spoke 2 and ICSC-Spoke 3 as demonstrators</a:t>
            </a:r>
            <a:endParaRPr sz="15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05" name="Google Shape;405;p44"/>
          <p:cNvSpPr txBox="1"/>
          <p:nvPr/>
        </p:nvSpPr>
        <p:spPr>
          <a:xfrm>
            <a:off x="2582925" y="743250"/>
            <a:ext cx="4276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accent1"/>
                </a:solidFill>
                <a:latin typeface="Titillium Web Black"/>
                <a:ea typeface="Titillium Web Black"/>
                <a:cs typeface="Titillium Web Black"/>
                <a:sym typeface="Titillium Web Black"/>
              </a:rPr>
              <a:t>Summary and next steps</a:t>
            </a:r>
            <a:endParaRPr sz="1700">
              <a:solidFill>
                <a:schemeClr val="dk1"/>
              </a:solidFill>
              <a:latin typeface="Titillium Web SemiBold"/>
              <a:ea typeface="Titillium Web SemiBold"/>
              <a:cs typeface="Titillium Web SemiBold"/>
              <a:sym typeface="Titillium Web Semi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34"/>
          <p:cNvGrpSpPr/>
          <p:nvPr/>
        </p:nvGrpSpPr>
        <p:grpSpPr>
          <a:xfrm>
            <a:off x="69485" y="1111660"/>
            <a:ext cx="4190121" cy="3713517"/>
            <a:chOff x="98525" y="917427"/>
            <a:chExt cx="6312325" cy="5515398"/>
          </a:xfrm>
        </p:grpSpPr>
        <p:sp>
          <p:nvSpPr>
            <p:cNvPr id="183" name="Google Shape;183;p34"/>
            <p:cNvSpPr/>
            <p:nvPr/>
          </p:nvSpPr>
          <p:spPr>
            <a:xfrm>
              <a:off x="98525" y="975825"/>
              <a:ext cx="6312300" cy="5457000"/>
            </a:xfrm>
            <a:prstGeom prst="rect">
              <a:avLst/>
            </a:prstGeom>
            <a:solidFill>
              <a:srgbClr val="F3F3F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4" name="Google Shape;184;p34"/>
            <p:cNvPicPr preferRelativeResize="0"/>
            <p:nvPr/>
          </p:nvPicPr>
          <p:blipFill rotWithShape="1">
            <a:blip r:embed="rId3">
              <a:alphaModFix/>
            </a:blip>
            <a:srcRect b="9995" l="0" r="0" t="9261"/>
            <a:stretch/>
          </p:blipFill>
          <p:spPr>
            <a:xfrm>
              <a:off x="1020437" y="2129131"/>
              <a:ext cx="4465276" cy="414815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</p:pic>
        <p:sp>
          <p:nvSpPr>
            <p:cNvPr id="185" name="Google Shape;185;p34"/>
            <p:cNvSpPr txBox="1"/>
            <p:nvPr/>
          </p:nvSpPr>
          <p:spPr>
            <a:xfrm>
              <a:off x="1315050" y="917427"/>
              <a:ext cx="5095800" cy="121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lang="it" sz="1100">
                  <a:latin typeface="Titillium Web"/>
                  <a:ea typeface="Titillium Web"/>
                  <a:cs typeface="Titillium Web"/>
                  <a:sym typeface="Titillium Web"/>
                </a:rPr>
                <a:t>Cutting-edge computing </a:t>
              </a:r>
              <a:r>
                <a:rPr b="1" lang="it" sz="1100">
                  <a:latin typeface="Titillium Web"/>
                  <a:ea typeface="Titillium Web"/>
                  <a:cs typeface="Titillium Web"/>
                  <a:sym typeface="Titillium Web"/>
                </a:rPr>
                <a:t>infrastructure connecting highly specialized centers (HPC, BigData and Cloud) </a:t>
              </a:r>
              <a:r>
                <a:rPr lang="it" sz="1100">
                  <a:latin typeface="Titillium Web"/>
                  <a:ea typeface="Titillium Web"/>
                  <a:cs typeface="Titillium Web"/>
                  <a:sym typeface="Titillium Web"/>
                </a:rPr>
                <a:t>providing a comprehensive overview of the existing resources and integrating emerging technologies.</a:t>
              </a:r>
              <a:endParaRPr b="0" i="0" sz="11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pic>
          <p:nvPicPr>
            <p:cNvPr id="186" name="Google Shape;186;p3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92350" y="1092950"/>
              <a:ext cx="978900" cy="9789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</p:pic>
      </p:grpSp>
      <p:grpSp>
        <p:nvGrpSpPr>
          <p:cNvPr id="187" name="Google Shape;187;p34"/>
          <p:cNvGrpSpPr/>
          <p:nvPr/>
        </p:nvGrpSpPr>
        <p:grpSpPr>
          <a:xfrm>
            <a:off x="5239963" y="944062"/>
            <a:ext cx="3162551" cy="2117403"/>
            <a:chOff x="6850995" y="1208258"/>
            <a:chExt cx="4771501" cy="3194151"/>
          </a:xfrm>
        </p:grpSpPr>
        <p:pic>
          <p:nvPicPr>
            <p:cNvPr id="188" name="Google Shape;188;p3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850995" y="1208258"/>
              <a:ext cx="4771501" cy="3194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9" name="Google Shape;189;p3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576073" y="1571524"/>
              <a:ext cx="895613" cy="895617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</p:pic>
        <p:pic>
          <p:nvPicPr>
            <p:cNvPr id="190" name="Google Shape;190;p3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9358263" y="1322407"/>
              <a:ext cx="1158538" cy="115854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</p:pic>
        <p:sp>
          <p:nvSpPr>
            <p:cNvPr id="191" name="Google Shape;191;p34"/>
            <p:cNvSpPr txBox="1"/>
            <p:nvPr/>
          </p:nvSpPr>
          <p:spPr>
            <a:xfrm rot="-1860568">
              <a:off x="10063537" y="2273689"/>
              <a:ext cx="773905" cy="5108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it" sz="1300" u="none" cap="none" strike="noStrike">
                  <a:solidFill>
                    <a:schemeClr val="dk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HPC</a:t>
              </a:r>
              <a:endParaRPr b="1" i="0" sz="13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92" name="Google Shape;192;p34"/>
            <p:cNvSpPr txBox="1"/>
            <p:nvPr/>
          </p:nvSpPr>
          <p:spPr>
            <a:xfrm>
              <a:off x="7636584" y="2467150"/>
              <a:ext cx="774600" cy="51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it" sz="1300" u="none" cap="none" strike="noStrike">
                  <a:solidFill>
                    <a:schemeClr val="dk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HTC</a:t>
              </a:r>
              <a:endParaRPr b="1" i="0" sz="13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pic>
          <p:nvPicPr>
            <p:cNvPr id="193" name="Google Shape;193;p34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 flipH="1">
              <a:off x="8606459" y="2614164"/>
              <a:ext cx="1245935" cy="124593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</p:pic>
        <p:sp>
          <p:nvSpPr>
            <p:cNvPr id="194" name="Google Shape;194;p34"/>
            <p:cNvSpPr txBox="1"/>
            <p:nvPr/>
          </p:nvSpPr>
          <p:spPr>
            <a:xfrm>
              <a:off x="7810181" y="3600600"/>
              <a:ext cx="1570200" cy="51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it" sz="1300" u="none" cap="none" strike="noStrike">
                  <a:solidFill>
                    <a:schemeClr val="dk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Cloud</a:t>
              </a:r>
              <a:endParaRPr b="1" i="0" sz="13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195" name="Google Shape;195;p34"/>
          <p:cNvSpPr/>
          <p:nvPr/>
        </p:nvSpPr>
        <p:spPr>
          <a:xfrm>
            <a:off x="4434056" y="3796538"/>
            <a:ext cx="4648800" cy="1027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it">
                <a:solidFill>
                  <a:srgbClr val="FF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Scope: </a:t>
            </a:r>
            <a:r>
              <a:rPr i="1" lang="it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Support complex workflows by distributing payloads throughout the network of computing centers, effectively mapping resource requests to compute backends while hiding the underlying heterogeneity and complexity from the user.</a:t>
            </a:r>
            <a:endParaRPr i="1" sz="13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96" name="Google Shape;196;p34"/>
          <p:cNvSpPr txBox="1"/>
          <p:nvPr/>
        </p:nvSpPr>
        <p:spPr>
          <a:xfrm>
            <a:off x="4558978" y="3061230"/>
            <a:ext cx="45240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it" sz="12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High-Performance Computing (</a:t>
            </a:r>
            <a:r>
              <a:rPr b="1" i="0" lang="it" sz="12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HPC</a:t>
            </a:r>
            <a:r>
              <a:rPr b="0" i="0" lang="it" sz="12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), High-Throughput Computing (</a:t>
            </a:r>
            <a:r>
              <a:rPr b="1" i="0" lang="it" sz="12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HTC</a:t>
            </a:r>
            <a:r>
              <a:rPr b="0" i="0" lang="it" sz="12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), and </a:t>
            </a:r>
            <a:r>
              <a:rPr b="1" i="0" lang="it" sz="12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Cloud computing</a:t>
            </a:r>
            <a:r>
              <a:rPr b="0" i="0" lang="it" sz="12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 … </a:t>
            </a:r>
            <a:r>
              <a:rPr lang="it" sz="1200">
                <a:latin typeface="Titillium Web"/>
                <a:ea typeface="Titillium Web"/>
                <a:cs typeface="Titillium Web"/>
                <a:sym typeface="Titillium Web"/>
              </a:rPr>
              <a:t>different resource providers, different backends, different authN/Z workflows, different network policies…</a:t>
            </a:r>
            <a:endParaRPr b="0" i="0" sz="12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97" name="Google Shape;197;p3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573450" y="3603600"/>
            <a:ext cx="327800" cy="3193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pic>
      <p:sp>
        <p:nvSpPr>
          <p:cNvPr id="198" name="Google Shape;198;p34"/>
          <p:cNvSpPr txBox="1"/>
          <p:nvPr/>
        </p:nvSpPr>
        <p:spPr>
          <a:xfrm>
            <a:off x="-125" y="577933"/>
            <a:ext cx="9144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accent1"/>
                </a:solidFill>
                <a:latin typeface="Titillium Web Black"/>
                <a:ea typeface="Titillium Web Black"/>
                <a:cs typeface="Titillium Web Black"/>
                <a:sym typeface="Titillium Web Black"/>
              </a:rPr>
              <a:t>ICSC and Terabit: </a:t>
            </a:r>
            <a:r>
              <a:rPr i="1" lang="it" sz="1500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towards a highly heterogeneous, geographically distributed computing infrastructure</a:t>
            </a:r>
            <a:endParaRPr i="1" sz="1500">
              <a:solidFill>
                <a:schemeClr val="accen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35"/>
          <p:cNvPicPr preferRelativeResize="0"/>
          <p:nvPr/>
        </p:nvPicPr>
        <p:blipFill rotWithShape="1">
          <a:blip r:embed="rId3">
            <a:alphaModFix/>
          </a:blip>
          <a:srcRect b="11047" l="0" r="27288" t="0"/>
          <a:stretch/>
        </p:blipFill>
        <p:spPr>
          <a:xfrm>
            <a:off x="3474507" y="2087275"/>
            <a:ext cx="3055743" cy="27996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4" name="Google Shape;204;p35"/>
          <p:cNvCxnSpPr/>
          <p:nvPr/>
        </p:nvCxnSpPr>
        <p:spPr>
          <a:xfrm flipH="1">
            <a:off x="6641200" y="2235400"/>
            <a:ext cx="7200" cy="2642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grpSp>
        <p:nvGrpSpPr>
          <p:cNvPr id="205" name="Google Shape;205;p35"/>
          <p:cNvGrpSpPr/>
          <p:nvPr/>
        </p:nvGrpSpPr>
        <p:grpSpPr>
          <a:xfrm>
            <a:off x="6751812" y="2087275"/>
            <a:ext cx="2299037" cy="2744075"/>
            <a:chOff x="5761212" y="1934875"/>
            <a:chExt cx="2299037" cy="2744075"/>
          </a:xfrm>
        </p:grpSpPr>
        <p:sp>
          <p:nvSpPr>
            <p:cNvPr id="206" name="Google Shape;206;p35"/>
            <p:cNvSpPr/>
            <p:nvPr/>
          </p:nvSpPr>
          <p:spPr>
            <a:xfrm>
              <a:off x="6579050" y="2281625"/>
              <a:ext cx="248125" cy="1629750"/>
            </a:xfrm>
            <a:custGeom>
              <a:rect b="b" l="l" r="r" t="t"/>
              <a:pathLst>
                <a:path extrusionOk="0" h="65190" w="9925">
                  <a:moveTo>
                    <a:pt x="0" y="0"/>
                  </a:moveTo>
                  <a:cubicBezTo>
                    <a:pt x="1156" y="1849"/>
                    <a:pt x="5317" y="5394"/>
                    <a:pt x="6935" y="11096"/>
                  </a:cubicBezTo>
                  <a:cubicBezTo>
                    <a:pt x="8553" y="16798"/>
                    <a:pt x="10480" y="25197"/>
                    <a:pt x="9709" y="34213"/>
                  </a:cubicBezTo>
                  <a:cubicBezTo>
                    <a:pt x="8939" y="43229"/>
                    <a:pt x="3545" y="60027"/>
                    <a:pt x="2312" y="65190"/>
                  </a:cubicBez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pic>
          <p:nvPicPr>
            <p:cNvPr id="207" name="Google Shape;207;p3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761212" y="2771450"/>
              <a:ext cx="550425" cy="534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8" name="Google Shape;208;p35"/>
            <p:cNvPicPr preferRelativeResize="0"/>
            <p:nvPr/>
          </p:nvPicPr>
          <p:blipFill rotWithShape="1">
            <a:blip r:embed="rId5">
              <a:alphaModFix/>
            </a:blip>
            <a:srcRect b="19184" l="9409" r="15913" t="18830"/>
            <a:stretch/>
          </p:blipFill>
          <p:spPr>
            <a:xfrm>
              <a:off x="6363600" y="2577450"/>
              <a:ext cx="792100" cy="450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" name="Google Shape;209;p3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391658" y="3215408"/>
              <a:ext cx="626625" cy="6266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0" name="Google Shape;210;p35"/>
            <p:cNvSpPr/>
            <p:nvPr/>
          </p:nvSpPr>
          <p:spPr>
            <a:xfrm>
              <a:off x="6937375" y="1934875"/>
              <a:ext cx="904550" cy="2427275"/>
            </a:xfrm>
            <a:custGeom>
              <a:rect b="b" l="l" r="r" t="t"/>
              <a:pathLst>
                <a:path extrusionOk="0" h="97091" w="36182">
                  <a:moveTo>
                    <a:pt x="17569" y="0"/>
                  </a:moveTo>
                  <a:cubicBezTo>
                    <a:pt x="20189" y="3699"/>
                    <a:pt x="30283" y="13870"/>
                    <a:pt x="33288" y="22192"/>
                  </a:cubicBezTo>
                  <a:cubicBezTo>
                    <a:pt x="36293" y="30514"/>
                    <a:pt x="36756" y="40994"/>
                    <a:pt x="35600" y="49933"/>
                  </a:cubicBezTo>
                  <a:cubicBezTo>
                    <a:pt x="34444" y="58872"/>
                    <a:pt x="32286" y="67964"/>
                    <a:pt x="26353" y="75824"/>
                  </a:cubicBezTo>
                  <a:cubicBezTo>
                    <a:pt x="20420" y="83684"/>
                    <a:pt x="4392" y="93547"/>
                    <a:pt x="0" y="97091"/>
                  </a:cubicBez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pic>
          <p:nvPicPr>
            <p:cNvPr id="211" name="Google Shape;211;p3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155700" y="2015775"/>
              <a:ext cx="904550" cy="3969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p35"/>
            <p:cNvPicPr preferRelativeResize="0"/>
            <p:nvPr/>
          </p:nvPicPr>
          <p:blipFill rotWithShape="1">
            <a:blip r:embed="rId8">
              <a:alphaModFix/>
            </a:blip>
            <a:srcRect b="31176" l="28427" r="29219" t="13329"/>
            <a:stretch/>
          </p:blipFill>
          <p:spPr>
            <a:xfrm>
              <a:off x="7616167" y="2555892"/>
              <a:ext cx="404494" cy="396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35"/>
            <p:cNvPicPr preferRelativeResize="0"/>
            <p:nvPr/>
          </p:nvPicPr>
          <p:blipFill rotWithShape="1">
            <a:blip r:embed="rId9">
              <a:alphaModFix/>
            </a:blip>
            <a:srcRect b="9469" l="0" r="0" t="9315"/>
            <a:stretch/>
          </p:blipFill>
          <p:spPr>
            <a:xfrm>
              <a:off x="7489120" y="3157608"/>
              <a:ext cx="543010" cy="396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35"/>
            <p:cNvPicPr preferRelativeResize="0"/>
            <p:nvPr/>
          </p:nvPicPr>
          <p:blipFill rotWithShape="1">
            <a:blip r:embed="rId10">
              <a:alphaModFix/>
            </a:blip>
            <a:srcRect b="16302" l="32855" r="35190" t="11276"/>
            <a:stretch/>
          </p:blipFill>
          <p:spPr>
            <a:xfrm>
              <a:off x="7225400" y="3659325"/>
              <a:ext cx="485393" cy="626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35"/>
            <p:cNvPicPr preferRelativeResize="0"/>
            <p:nvPr/>
          </p:nvPicPr>
          <p:blipFill rotWithShape="1">
            <a:blip r:embed="rId11">
              <a:alphaModFix/>
            </a:blip>
            <a:srcRect b="29660" l="18209" r="52972" t="5222"/>
            <a:stretch/>
          </p:blipFill>
          <p:spPr>
            <a:xfrm>
              <a:off x="6827180" y="4144775"/>
              <a:ext cx="345120" cy="534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6" name="Google Shape;216;p35"/>
          <p:cNvSpPr txBox="1"/>
          <p:nvPr/>
        </p:nvSpPr>
        <p:spPr>
          <a:xfrm>
            <a:off x="-125" y="577933"/>
            <a:ext cx="9144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accent1"/>
                </a:solidFill>
                <a:latin typeface="Titillium Web Black"/>
                <a:ea typeface="Titillium Web Black"/>
                <a:cs typeface="Titillium Web Black"/>
                <a:sym typeface="Titillium Web Black"/>
              </a:rPr>
              <a:t>Kubernetes </a:t>
            </a:r>
            <a:r>
              <a:rPr i="1" lang="it" sz="1500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as the emerged standard for distributed applications (cloud-native)</a:t>
            </a:r>
            <a:endParaRPr i="1" sz="1500">
              <a:solidFill>
                <a:schemeClr val="accen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17" name="Google Shape;217;p35"/>
          <p:cNvSpPr txBox="1"/>
          <p:nvPr/>
        </p:nvSpPr>
        <p:spPr>
          <a:xfrm>
            <a:off x="201450" y="1193975"/>
            <a:ext cx="33492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t" sz="1200">
                <a:latin typeface="Titillium Web"/>
                <a:ea typeface="Titillium Web"/>
                <a:cs typeface="Titillium Web"/>
                <a:sym typeface="Titillium Web"/>
              </a:rPr>
              <a:t>As Python+NumPy emerged as </a:t>
            </a:r>
            <a:r>
              <a:rPr i="1" lang="it" sz="1200">
                <a:latin typeface="Titillium Web"/>
                <a:ea typeface="Titillium Web"/>
                <a:cs typeface="Titillium Web"/>
                <a:sym typeface="Titillium Web"/>
              </a:rPr>
              <a:t>de facto </a:t>
            </a:r>
            <a:r>
              <a:rPr lang="it" sz="1200">
                <a:latin typeface="Titillium Web"/>
                <a:ea typeface="Titillium Web"/>
                <a:cs typeface="Titillium Web"/>
                <a:sym typeface="Titillium Web"/>
              </a:rPr>
              <a:t>standard for Data Science applications in early 2000s, </a:t>
            </a:r>
            <a:endParaRPr sz="1200"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t" sz="1200">
                <a:latin typeface="Titillium Web"/>
                <a:ea typeface="Titillium Web"/>
                <a:cs typeface="Titillium Web"/>
                <a:sym typeface="Titillium Web"/>
              </a:rPr>
              <a:t>the </a:t>
            </a:r>
            <a:r>
              <a:rPr b="1" lang="it" sz="1200">
                <a:latin typeface="Titillium Web"/>
                <a:ea typeface="Titillium Web"/>
                <a:cs typeface="Titillium Web"/>
                <a:sym typeface="Titillium Web"/>
              </a:rPr>
              <a:t>Kubernetes APIs have been emerging as the standard for distributed applications</a:t>
            </a:r>
            <a:r>
              <a:rPr lang="it" sz="1200">
                <a:latin typeface="Titillium Web"/>
                <a:ea typeface="Titillium Web"/>
                <a:cs typeface="Titillium Web"/>
                <a:sym typeface="Titillium Web"/>
              </a:rPr>
              <a:t>.</a:t>
            </a:r>
            <a:endParaRPr sz="1200"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2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18" name="Google Shape;218;p35"/>
          <p:cNvSpPr txBox="1"/>
          <p:nvPr/>
        </p:nvSpPr>
        <p:spPr>
          <a:xfrm>
            <a:off x="4472850" y="1471025"/>
            <a:ext cx="2057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1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pip install</a:t>
            </a:r>
            <a:endParaRPr sz="21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19" name="Google Shape;219;p35"/>
          <p:cNvSpPr txBox="1"/>
          <p:nvPr/>
        </p:nvSpPr>
        <p:spPr>
          <a:xfrm>
            <a:off x="6987450" y="1471025"/>
            <a:ext cx="2057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1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helm </a:t>
            </a:r>
            <a:r>
              <a:rPr lang="it" sz="21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install</a:t>
            </a:r>
            <a:endParaRPr sz="21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20" name="Google Shape;220;p35"/>
          <p:cNvSpPr/>
          <p:nvPr/>
        </p:nvSpPr>
        <p:spPr>
          <a:xfrm>
            <a:off x="6541816" y="1488800"/>
            <a:ext cx="288900" cy="507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35"/>
          <p:cNvSpPr/>
          <p:nvPr/>
        </p:nvSpPr>
        <p:spPr>
          <a:xfrm>
            <a:off x="187625" y="2161500"/>
            <a:ext cx="4022100" cy="929100"/>
          </a:xfrm>
          <a:prstGeom prst="roundRect">
            <a:avLst>
              <a:gd fmla="val 23595" name="adj"/>
            </a:avLst>
          </a:prstGeom>
          <a:solidFill>
            <a:schemeClr val="lt1"/>
          </a:solidFill>
          <a:ln cap="flat" cmpd="sng" w="19050">
            <a:solidFill>
              <a:srgbClr val="88888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788400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200">
                <a:latin typeface="Titillium Web"/>
                <a:ea typeface="Titillium Web"/>
                <a:cs typeface="Titillium Web"/>
                <a:sym typeface="Titillium Web"/>
              </a:rPr>
              <a:t>Kubernetes </a:t>
            </a:r>
            <a:r>
              <a:rPr i="1" lang="it" sz="1200">
                <a:latin typeface="Titillium Web"/>
                <a:ea typeface="Titillium Web"/>
                <a:cs typeface="Titillium Web"/>
                <a:sym typeface="Titillium Web"/>
              </a:rPr>
              <a:t>is an open-source system for automating deployment, scaling and management of </a:t>
            </a:r>
            <a:r>
              <a:rPr b="1" i="1" lang="it" sz="1200">
                <a:latin typeface="Titillium Web"/>
                <a:ea typeface="Titillium Web"/>
                <a:cs typeface="Titillium Web"/>
                <a:sym typeface="Titillium Web"/>
              </a:rPr>
              <a:t>containerized </a:t>
            </a:r>
            <a:r>
              <a:rPr i="1" lang="it" sz="1200">
                <a:latin typeface="Titillium Web"/>
                <a:ea typeface="Titillium Web"/>
                <a:cs typeface="Titillium Web"/>
                <a:sym typeface="Titillium Web"/>
              </a:rPr>
              <a:t>applications on multiple nodes.</a:t>
            </a:r>
            <a:endParaRPr i="1" sz="12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222" name="Google Shape;222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0587" y="2358963"/>
            <a:ext cx="550425" cy="534175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5"/>
          <p:cNvSpPr txBox="1"/>
          <p:nvPr/>
        </p:nvSpPr>
        <p:spPr>
          <a:xfrm>
            <a:off x="201450" y="3251375"/>
            <a:ext cx="34344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t" sz="1200">
                <a:latin typeface="Titillium Web"/>
                <a:ea typeface="Titillium Web"/>
                <a:cs typeface="Titillium Web"/>
                <a:sym typeface="Titillium Web"/>
              </a:rPr>
              <a:t>The </a:t>
            </a:r>
            <a:r>
              <a:rPr b="1" lang="it" sz="1200" u="sng">
                <a:solidFill>
                  <a:schemeClr val="hlink"/>
                </a:solidFill>
                <a:latin typeface="Titillium Web"/>
                <a:ea typeface="Titillium Web"/>
                <a:cs typeface="Titillium Web"/>
                <a:sym typeface="Titillium Web"/>
                <a:hlinkClick r:id="rId12"/>
              </a:rPr>
              <a:t>Cloud Native Computing Foundation</a:t>
            </a:r>
            <a:r>
              <a:rPr lang="it" sz="1200">
                <a:latin typeface="Titillium Web"/>
                <a:ea typeface="Titillium Web"/>
                <a:cs typeface="Titillium Web"/>
                <a:sym typeface="Titillium Web"/>
              </a:rPr>
              <a:t> (CNCF) supports and coordinates the development of 200 k8s applications in more than 850 git repositories. </a:t>
            </a:r>
            <a:endParaRPr sz="12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24" name="Google Shape;224;p35"/>
          <p:cNvSpPr txBox="1"/>
          <p:nvPr/>
        </p:nvSpPr>
        <p:spPr>
          <a:xfrm>
            <a:off x="201450" y="4089575"/>
            <a:ext cx="34344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t" sz="1200">
                <a:latin typeface="Titillium Web"/>
                <a:ea typeface="Titillium Web"/>
                <a:cs typeface="Titillium Web"/>
                <a:sym typeface="Titillium Web"/>
              </a:rPr>
              <a:t>To benefit of K8s for compute-intensive applications, tasks can be organized in job queues and submitted to HPC/HTC centers.</a:t>
            </a:r>
            <a:endParaRPr sz="12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6"/>
          <p:cNvSpPr/>
          <p:nvPr/>
        </p:nvSpPr>
        <p:spPr>
          <a:xfrm>
            <a:off x="229750" y="1221875"/>
            <a:ext cx="8512200" cy="1179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6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36"/>
          <p:cNvSpPr txBox="1"/>
          <p:nvPr/>
        </p:nvSpPr>
        <p:spPr>
          <a:xfrm>
            <a:off x="-125" y="577933"/>
            <a:ext cx="9144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accent1"/>
                </a:solidFill>
                <a:latin typeface="Titillium Web Black"/>
                <a:ea typeface="Titillium Web Black"/>
                <a:cs typeface="Titillium Web Black"/>
                <a:sym typeface="Titillium Web Black"/>
              </a:rPr>
              <a:t>A typical workflow, offloaded</a:t>
            </a:r>
            <a:endParaRPr i="1" sz="1500">
              <a:solidFill>
                <a:schemeClr val="accen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31" name="Google Shape;231;p36"/>
          <p:cNvSpPr/>
          <p:nvPr/>
        </p:nvSpPr>
        <p:spPr>
          <a:xfrm>
            <a:off x="352500" y="1526825"/>
            <a:ext cx="1785600" cy="649200"/>
          </a:xfrm>
          <a:prstGeom prst="roundRect">
            <a:avLst>
              <a:gd fmla="val 16558" name="adj"/>
            </a:avLst>
          </a:prstGeom>
          <a:solidFill>
            <a:schemeClr val="lt1"/>
          </a:solidFill>
          <a:ln cap="flat" cmpd="sng" w="19050">
            <a:solidFill>
              <a:srgbClr val="88888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400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>
                <a:latin typeface="Titillium Web"/>
                <a:ea typeface="Titillium Web"/>
                <a:cs typeface="Titillium Web"/>
                <a:sym typeface="Titillium Web"/>
              </a:rPr>
              <a:t>Data reduction </a:t>
            </a:r>
            <a:endParaRPr b="1" sz="1200"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latin typeface="Titillium Web"/>
                <a:ea typeface="Titillium Web"/>
                <a:cs typeface="Titillium Web"/>
                <a:sym typeface="Titillium Web"/>
              </a:rPr>
              <a:t>or</a:t>
            </a:r>
            <a:endParaRPr sz="1200"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>
                <a:latin typeface="Titillium Web"/>
                <a:ea typeface="Titillium Web"/>
                <a:cs typeface="Titillium Web"/>
                <a:sym typeface="Titillium Web"/>
              </a:rPr>
              <a:t>Serialization</a:t>
            </a:r>
            <a:endParaRPr b="1" sz="12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32" name="Google Shape;232;p36"/>
          <p:cNvSpPr/>
          <p:nvPr/>
        </p:nvSpPr>
        <p:spPr>
          <a:xfrm>
            <a:off x="2486100" y="1526825"/>
            <a:ext cx="1785600" cy="649200"/>
          </a:xfrm>
          <a:prstGeom prst="roundRect">
            <a:avLst>
              <a:gd fmla="val 16558" name="adj"/>
            </a:avLst>
          </a:prstGeom>
          <a:solidFill>
            <a:schemeClr val="lt1"/>
          </a:solidFill>
          <a:ln cap="flat" cmpd="sng" w="19050">
            <a:solidFill>
              <a:srgbClr val="88888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400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>
                <a:latin typeface="Titillium Web"/>
                <a:ea typeface="Titillium Web"/>
                <a:cs typeface="Titillium Web"/>
                <a:sym typeface="Titillium Web"/>
              </a:rPr>
              <a:t>GPU-accelerated statistical data analysis</a:t>
            </a:r>
            <a:endParaRPr b="1" sz="12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33" name="Google Shape;233;p36"/>
          <p:cNvSpPr/>
          <p:nvPr/>
        </p:nvSpPr>
        <p:spPr>
          <a:xfrm>
            <a:off x="4619700" y="1526825"/>
            <a:ext cx="1785600" cy="649200"/>
          </a:xfrm>
          <a:prstGeom prst="roundRect">
            <a:avLst>
              <a:gd fmla="val 16558" name="adj"/>
            </a:avLst>
          </a:prstGeom>
          <a:solidFill>
            <a:schemeClr val="lt1"/>
          </a:solidFill>
          <a:ln cap="flat" cmpd="sng" w="19050">
            <a:solidFill>
              <a:srgbClr val="88888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400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>
                <a:latin typeface="Titillium Web"/>
                <a:ea typeface="Titillium Web"/>
                <a:cs typeface="Titillium Web"/>
                <a:sym typeface="Titillium Web"/>
              </a:rPr>
              <a:t>Interactive </a:t>
            </a:r>
            <a:br>
              <a:rPr b="1" lang="it" sz="1200"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b="1" lang="it" sz="1200">
                <a:latin typeface="Titillium Web"/>
                <a:ea typeface="Titillium Web"/>
                <a:cs typeface="Titillium Web"/>
                <a:sym typeface="Titillium Web"/>
              </a:rPr>
              <a:t>data analysis and visualization</a:t>
            </a:r>
            <a:endParaRPr b="1" sz="12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34" name="Google Shape;234;p36"/>
          <p:cNvSpPr/>
          <p:nvPr/>
        </p:nvSpPr>
        <p:spPr>
          <a:xfrm>
            <a:off x="6829500" y="1526825"/>
            <a:ext cx="1785600" cy="649200"/>
          </a:xfrm>
          <a:prstGeom prst="roundRect">
            <a:avLst>
              <a:gd fmla="val 16558" name="adj"/>
            </a:avLst>
          </a:prstGeom>
          <a:solidFill>
            <a:schemeClr val="lt1"/>
          </a:solidFill>
          <a:ln cap="flat" cmpd="sng" w="19050">
            <a:solidFill>
              <a:srgbClr val="88888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400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>
                <a:latin typeface="Titillium Web"/>
                <a:ea typeface="Titillium Web"/>
                <a:cs typeface="Titillium Web"/>
                <a:sym typeface="Titillium Web"/>
              </a:rPr>
              <a:t>Reporting/logging</a:t>
            </a:r>
            <a:endParaRPr b="1" sz="1200"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>
                <a:latin typeface="Titillium Web"/>
                <a:ea typeface="Titillium Web"/>
                <a:cs typeface="Titillium Web"/>
                <a:sym typeface="Titillium Web"/>
              </a:rPr>
              <a:t>results</a:t>
            </a:r>
            <a:endParaRPr b="1" sz="12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cxnSp>
        <p:nvCxnSpPr>
          <p:cNvPr id="235" name="Google Shape;235;p36"/>
          <p:cNvCxnSpPr>
            <a:stCxn id="231" idx="3"/>
            <a:endCxn id="232" idx="1"/>
          </p:cNvCxnSpPr>
          <p:nvPr/>
        </p:nvCxnSpPr>
        <p:spPr>
          <a:xfrm>
            <a:off x="2138100" y="1851425"/>
            <a:ext cx="348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236" name="Google Shape;236;p36"/>
          <p:cNvCxnSpPr>
            <a:stCxn id="232" idx="3"/>
            <a:endCxn id="233" idx="1"/>
          </p:cNvCxnSpPr>
          <p:nvPr/>
        </p:nvCxnSpPr>
        <p:spPr>
          <a:xfrm>
            <a:off x="4271700" y="1851425"/>
            <a:ext cx="348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237" name="Google Shape;237;p36"/>
          <p:cNvCxnSpPr>
            <a:stCxn id="233" idx="3"/>
            <a:endCxn id="234" idx="1"/>
          </p:cNvCxnSpPr>
          <p:nvPr/>
        </p:nvCxnSpPr>
        <p:spPr>
          <a:xfrm>
            <a:off x="6405300" y="1851425"/>
            <a:ext cx="424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238" name="Google Shape;238;p36"/>
          <p:cNvSpPr txBox="1"/>
          <p:nvPr/>
        </p:nvSpPr>
        <p:spPr>
          <a:xfrm>
            <a:off x="276300" y="1146125"/>
            <a:ext cx="3101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K8s-powered workload manager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9" name="Google Shape;239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9445" y="3597221"/>
            <a:ext cx="593613" cy="59370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pic>
      <p:pic>
        <p:nvPicPr>
          <p:cNvPr id="240" name="Google Shape;240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33168" y="3510081"/>
            <a:ext cx="767880" cy="76799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pic>
      <p:pic>
        <p:nvPicPr>
          <p:cNvPr id="241" name="Google Shape;241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6509297" y="3557312"/>
            <a:ext cx="825806" cy="82593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pic>
      <p:sp>
        <p:nvSpPr>
          <p:cNvPr id="242" name="Google Shape;242;p36"/>
          <p:cNvSpPr txBox="1"/>
          <p:nvPr/>
        </p:nvSpPr>
        <p:spPr>
          <a:xfrm>
            <a:off x="809602" y="4307056"/>
            <a:ext cx="513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it" sz="13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HTC</a:t>
            </a:r>
            <a:endParaRPr b="1" i="0" sz="1300" u="none" cap="none" strike="noStrike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43" name="Google Shape;243;p36"/>
          <p:cNvSpPr txBox="1"/>
          <p:nvPr/>
        </p:nvSpPr>
        <p:spPr>
          <a:xfrm>
            <a:off x="4010002" y="4307056"/>
            <a:ext cx="513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it" sz="13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H</a:t>
            </a:r>
            <a:r>
              <a:rPr b="1" lang="it" sz="13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P</a:t>
            </a:r>
            <a:r>
              <a:rPr b="1" i="0" lang="it" sz="13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C</a:t>
            </a:r>
            <a:endParaRPr b="1" i="0" sz="1300" u="none" cap="none" strike="noStrike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44" name="Google Shape;244;p36"/>
          <p:cNvSpPr txBox="1"/>
          <p:nvPr/>
        </p:nvSpPr>
        <p:spPr>
          <a:xfrm>
            <a:off x="6676999" y="4383250"/>
            <a:ext cx="768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lang="it" sz="13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Cloud</a:t>
            </a:r>
            <a:endParaRPr b="1" i="0" sz="1300" u="none" cap="none" strike="noStrike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45" name="Google Shape;245;p36"/>
          <p:cNvSpPr/>
          <p:nvPr/>
        </p:nvSpPr>
        <p:spPr>
          <a:xfrm>
            <a:off x="987925" y="2297475"/>
            <a:ext cx="195300" cy="11199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36"/>
          <p:cNvSpPr/>
          <p:nvPr/>
        </p:nvSpPr>
        <p:spPr>
          <a:xfrm rot="-1797139">
            <a:off x="3534050" y="2253492"/>
            <a:ext cx="195282" cy="1179127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36"/>
          <p:cNvSpPr/>
          <p:nvPr/>
        </p:nvSpPr>
        <p:spPr>
          <a:xfrm rot="1804356">
            <a:off x="4726152" y="2253502"/>
            <a:ext cx="195172" cy="1179107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36"/>
          <p:cNvSpPr/>
          <p:nvPr/>
        </p:nvSpPr>
        <p:spPr>
          <a:xfrm>
            <a:off x="7083925" y="2297475"/>
            <a:ext cx="195300" cy="1104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36"/>
          <p:cNvSpPr/>
          <p:nvPr/>
        </p:nvSpPr>
        <p:spPr>
          <a:xfrm rot="-1797139">
            <a:off x="6201050" y="2253492"/>
            <a:ext cx="195282" cy="1179127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0" name="Google Shape;250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70500" y="3317025"/>
            <a:ext cx="513300" cy="470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70500" y="3852223"/>
            <a:ext cx="1075446" cy="3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6"/>
          <p:cNvSpPr/>
          <p:nvPr/>
        </p:nvSpPr>
        <p:spPr>
          <a:xfrm>
            <a:off x="1563625" y="4307050"/>
            <a:ext cx="825900" cy="222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latin typeface="Calibri"/>
                <a:ea typeface="Calibri"/>
                <a:cs typeface="Calibri"/>
                <a:sym typeface="Calibri"/>
              </a:rPr>
              <a:t>CNAF-T1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36"/>
          <p:cNvSpPr/>
          <p:nvPr/>
        </p:nvSpPr>
        <p:spPr>
          <a:xfrm>
            <a:off x="7595725" y="4441600"/>
            <a:ext cx="1146300" cy="222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latin typeface="Calibri"/>
                <a:ea typeface="Calibri"/>
                <a:cs typeface="Calibri"/>
                <a:sym typeface="Calibri"/>
              </a:rPr>
              <a:t>Cloud@CNAF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4" name="Google Shape;254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20500" y="3510074"/>
            <a:ext cx="767875" cy="467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824039" y="4085673"/>
            <a:ext cx="593600" cy="5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445002" y="3776025"/>
            <a:ext cx="965024" cy="59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6"/>
          <p:cNvPicPr preferRelativeResize="0"/>
          <p:nvPr/>
        </p:nvPicPr>
        <p:blipFill rotWithShape="1">
          <a:blip r:embed="rId11">
            <a:alphaModFix/>
          </a:blip>
          <a:srcRect b="30172" l="0" r="0" t="0"/>
          <a:stretch/>
        </p:blipFill>
        <p:spPr>
          <a:xfrm>
            <a:off x="8325075" y="3762522"/>
            <a:ext cx="624919" cy="41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965775" y="3348000"/>
            <a:ext cx="513300" cy="40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7"/>
          <p:cNvSpPr/>
          <p:nvPr/>
        </p:nvSpPr>
        <p:spPr>
          <a:xfrm>
            <a:off x="229750" y="1221875"/>
            <a:ext cx="8512200" cy="1179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6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37"/>
          <p:cNvSpPr txBox="1"/>
          <p:nvPr/>
        </p:nvSpPr>
        <p:spPr>
          <a:xfrm>
            <a:off x="-125" y="577933"/>
            <a:ext cx="9144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accent1"/>
                </a:solidFill>
                <a:latin typeface="Titillium Web Black"/>
                <a:ea typeface="Titillium Web Black"/>
                <a:cs typeface="Titillium Web Black"/>
                <a:sym typeface="Titillium Web Black"/>
              </a:rPr>
              <a:t>A typical workflow, offloaded</a:t>
            </a:r>
            <a:endParaRPr i="1" sz="1500">
              <a:solidFill>
                <a:schemeClr val="accen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65" name="Google Shape;265;p37"/>
          <p:cNvSpPr/>
          <p:nvPr/>
        </p:nvSpPr>
        <p:spPr>
          <a:xfrm>
            <a:off x="352500" y="1526825"/>
            <a:ext cx="1785600" cy="649200"/>
          </a:xfrm>
          <a:prstGeom prst="roundRect">
            <a:avLst>
              <a:gd fmla="val 16558" name="adj"/>
            </a:avLst>
          </a:prstGeom>
          <a:solidFill>
            <a:schemeClr val="lt1"/>
          </a:solidFill>
          <a:ln cap="flat" cmpd="sng" w="19050">
            <a:solidFill>
              <a:srgbClr val="88888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400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>
                <a:latin typeface="Titillium Web"/>
                <a:ea typeface="Titillium Web"/>
                <a:cs typeface="Titillium Web"/>
                <a:sym typeface="Titillium Web"/>
              </a:rPr>
              <a:t>Data reduction </a:t>
            </a:r>
            <a:endParaRPr b="1" sz="1200"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latin typeface="Titillium Web"/>
                <a:ea typeface="Titillium Web"/>
                <a:cs typeface="Titillium Web"/>
                <a:sym typeface="Titillium Web"/>
              </a:rPr>
              <a:t>or</a:t>
            </a:r>
            <a:endParaRPr sz="1200"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>
                <a:latin typeface="Titillium Web"/>
                <a:ea typeface="Titillium Web"/>
                <a:cs typeface="Titillium Web"/>
                <a:sym typeface="Titillium Web"/>
              </a:rPr>
              <a:t>Serialization</a:t>
            </a:r>
            <a:endParaRPr b="1" sz="12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66" name="Google Shape;266;p37"/>
          <p:cNvSpPr/>
          <p:nvPr/>
        </p:nvSpPr>
        <p:spPr>
          <a:xfrm>
            <a:off x="2486100" y="1526825"/>
            <a:ext cx="1785600" cy="649200"/>
          </a:xfrm>
          <a:prstGeom prst="roundRect">
            <a:avLst>
              <a:gd fmla="val 16558" name="adj"/>
            </a:avLst>
          </a:prstGeom>
          <a:solidFill>
            <a:schemeClr val="lt1"/>
          </a:solidFill>
          <a:ln cap="flat" cmpd="sng" w="19050">
            <a:solidFill>
              <a:srgbClr val="88888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400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>
                <a:latin typeface="Titillium Web"/>
                <a:ea typeface="Titillium Web"/>
                <a:cs typeface="Titillium Web"/>
                <a:sym typeface="Titillium Web"/>
              </a:rPr>
              <a:t>GPU-accelerated statistical data analysis</a:t>
            </a:r>
            <a:endParaRPr b="1" sz="12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67" name="Google Shape;267;p37"/>
          <p:cNvSpPr/>
          <p:nvPr/>
        </p:nvSpPr>
        <p:spPr>
          <a:xfrm>
            <a:off x="4619700" y="1526825"/>
            <a:ext cx="1785600" cy="649200"/>
          </a:xfrm>
          <a:prstGeom prst="roundRect">
            <a:avLst>
              <a:gd fmla="val 16558" name="adj"/>
            </a:avLst>
          </a:prstGeom>
          <a:solidFill>
            <a:schemeClr val="lt1"/>
          </a:solidFill>
          <a:ln cap="flat" cmpd="sng" w="19050">
            <a:solidFill>
              <a:srgbClr val="88888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400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>
                <a:latin typeface="Titillium Web"/>
                <a:ea typeface="Titillium Web"/>
                <a:cs typeface="Titillium Web"/>
                <a:sym typeface="Titillium Web"/>
              </a:rPr>
              <a:t>Interactive </a:t>
            </a:r>
            <a:br>
              <a:rPr b="1" lang="it" sz="1200"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b="1" lang="it" sz="1200">
                <a:latin typeface="Titillium Web"/>
                <a:ea typeface="Titillium Web"/>
                <a:cs typeface="Titillium Web"/>
                <a:sym typeface="Titillium Web"/>
              </a:rPr>
              <a:t>data analysis and visualization</a:t>
            </a:r>
            <a:endParaRPr b="1" sz="12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68" name="Google Shape;268;p37"/>
          <p:cNvSpPr/>
          <p:nvPr/>
        </p:nvSpPr>
        <p:spPr>
          <a:xfrm>
            <a:off x="6829500" y="1526825"/>
            <a:ext cx="1785600" cy="649200"/>
          </a:xfrm>
          <a:prstGeom prst="roundRect">
            <a:avLst>
              <a:gd fmla="val 16558" name="adj"/>
            </a:avLst>
          </a:prstGeom>
          <a:solidFill>
            <a:schemeClr val="lt1"/>
          </a:solidFill>
          <a:ln cap="flat" cmpd="sng" w="19050">
            <a:solidFill>
              <a:srgbClr val="88888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400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>
                <a:latin typeface="Titillium Web"/>
                <a:ea typeface="Titillium Web"/>
                <a:cs typeface="Titillium Web"/>
                <a:sym typeface="Titillium Web"/>
              </a:rPr>
              <a:t>Reporting/logging</a:t>
            </a:r>
            <a:endParaRPr b="1" sz="1200"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>
                <a:latin typeface="Titillium Web"/>
                <a:ea typeface="Titillium Web"/>
                <a:cs typeface="Titillium Web"/>
                <a:sym typeface="Titillium Web"/>
              </a:rPr>
              <a:t>results</a:t>
            </a:r>
            <a:endParaRPr b="1" sz="12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cxnSp>
        <p:nvCxnSpPr>
          <p:cNvPr id="269" name="Google Shape;269;p37"/>
          <p:cNvCxnSpPr>
            <a:stCxn id="265" idx="3"/>
            <a:endCxn id="266" idx="1"/>
          </p:cNvCxnSpPr>
          <p:nvPr/>
        </p:nvCxnSpPr>
        <p:spPr>
          <a:xfrm>
            <a:off x="2138100" y="1851425"/>
            <a:ext cx="348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270" name="Google Shape;270;p37"/>
          <p:cNvCxnSpPr>
            <a:stCxn id="266" idx="3"/>
            <a:endCxn id="267" idx="1"/>
          </p:cNvCxnSpPr>
          <p:nvPr/>
        </p:nvCxnSpPr>
        <p:spPr>
          <a:xfrm>
            <a:off x="4271700" y="1851425"/>
            <a:ext cx="348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271" name="Google Shape;271;p37"/>
          <p:cNvCxnSpPr>
            <a:stCxn id="267" idx="3"/>
            <a:endCxn id="268" idx="1"/>
          </p:cNvCxnSpPr>
          <p:nvPr/>
        </p:nvCxnSpPr>
        <p:spPr>
          <a:xfrm>
            <a:off x="6405300" y="1851425"/>
            <a:ext cx="424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272" name="Google Shape;272;p37"/>
          <p:cNvSpPr txBox="1"/>
          <p:nvPr/>
        </p:nvSpPr>
        <p:spPr>
          <a:xfrm>
            <a:off x="276300" y="1146125"/>
            <a:ext cx="3101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K8s-powered workload manager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3" name="Google Shape;273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9445" y="3597221"/>
            <a:ext cx="593613" cy="59370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pic>
      <p:pic>
        <p:nvPicPr>
          <p:cNvPr id="274" name="Google Shape;274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33168" y="3510081"/>
            <a:ext cx="767880" cy="76799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pic>
      <p:pic>
        <p:nvPicPr>
          <p:cNvPr id="275" name="Google Shape;275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6509297" y="3557312"/>
            <a:ext cx="825806" cy="82593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pic>
      <p:sp>
        <p:nvSpPr>
          <p:cNvPr id="276" name="Google Shape;276;p37"/>
          <p:cNvSpPr txBox="1"/>
          <p:nvPr/>
        </p:nvSpPr>
        <p:spPr>
          <a:xfrm>
            <a:off x="809602" y="4307056"/>
            <a:ext cx="513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it" sz="13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HTC</a:t>
            </a:r>
            <a:endParaRPr b="1" i="0" sz="1300" u="none" cap="none" strike="noStrike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77" name="Google Shape;277;p37"/>
          <p:cNvSpPr txBox="1"/>
          <p:nvPr/>
        </p:nvSpPr>
        <p:spPr>
          <a:xfrm>
            <a:off x="4010002" y="4307056"/>
            <a:ext cx="513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it" sz="13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H</a:t>
            </a:r>
            <a:r>
              <a:rPr b="1" lang="it" sz="13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P</a:t>
            </a:r>
            <a:r>
              <a:rPr b="1" i="0" lang="it" sz="13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C</a:t>
            </a:r>
            <a:endParaRPr b="1" i="0" sz="1300" u="none" cap="none" strike="noStrike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78" name="Google Shape;278;p37"/>
          <p:cNvSpPr txBox="1"/>
          <p:nvPr/>
        </p:nvSpPr>
        <p:spPr>
          <a:xfrm>
            <a:off x="6676999" y="4383250"/>
            <a:ext cx="768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lang="it" sz="13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Cloud</a:t>
            </a:r>
            <a:endParaRPr b="1" i="0" sz="1300" u="none" cap="none" strike="noStrike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79" name="Google Shape;279;p37"/>
          <p:cNvSpPr/>
          <p:nvPr/>
        </p:nvSpPr>
        <p:spPr>
          <a:xfrm>
            <a:off x="987925" y="2297475"/>
            <a:ext cx="195300" cy="11199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37"/>
          <p:cNvSpPr/>
          <p:nvPr/>
        </p:nvSpPr>
        <p:spPr>
          <a:xfrm rot="-1797139">
            <a:off x="3534050" y="2253492"/>
            <a:ext cx="195282" cy="1179127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37"/>
          <p:cNvSpPr/>
          <p:nvPr/>
        </p:nvSpPr>
        <p:spPr>
          <a:xfrm rot="1804356">
            <a:off x="4726152" y="2253502"/>
            <a:ext cx="195172" cy="1179107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37"/>
          <p:cNvSpPr/>
          <p:nvPr/>
        </p:nvSpPr>
        <p:spPr>
          <a:xfrm>
            <a:off x="7083925" y="2297475"/>
            <a:ext cx="195300" cy="1104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37"/>
          <p:cNvSpPr/>
          <p:nvPr/>
        </p:nvSpPr>
        <p:spPr>
          <a:xfrm rot="-1797139">
            <a:off x="6201050" y="2253492"/>
            <a:ext cx="195282" cy="1179127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4" name="Google Shape;284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62900" y="2419350"/>
            <a:ext cx="1298401" cy="649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8"/>
          <p:cNvSpPr/>
          <p:nvPr/>
        </p:nvSpPr>
        <p:spPr>
          <a:xfrm>
            <a:off x="1447425" y="2545100"/>
            <a:ext cx="1883700" cy="2176800"/>
          </a:xfrm>
          <a:prstGeom prst="wedgeRoundRectCallout">
            <a:avLst>
              <a:gd fmla="val -61657" name="adj1"/>
              <a:gd fmla="val -25148" name="adj2"/>
              <a:gd fmla="val 0" name="adj3"/>
            </a:avLst>
          </a:prstGeom>
          <a:noFill/>
          <a:ln cap="flat" cmpd="sng" w="19050">
            <a:solidFill>
              <a:srgbClr val="F884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18000" spcFirstLastPara="1" rIns="18000" wrap="square" tIns="54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alibri"/>
                <a:ea typeface="Calibri"/>
                <a:cs typeface="Calibri"/>
                <a:sym typeface="Calibri"/>
              </a:rPr>
              <a:t>Submission of simple containerized applications.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latin typeface="Calibri"/>
                <a:ea typeface="Calibri"/>
                <a:cs typeface="Calibri"/>
                <a:sym typeface="Calibri"/>
              </a:rPr>
              <a:t>Requirements</a:t>
            </a:r>
            <a:r>
              <a:rPr lang="it">
                <a:latin typeface="Calibri"/>
                <a:ea typeface="Calibri"/>
                <a:cs typeface="Calibri"/>
                <a:sym typeface="Calibri"/>
              </a:rPr>
              <a:t>: scaling to thousands of jobs.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38"/>
          <p:cNvSpPr/>
          <p:nvPr/>
        </p:nvSpPr>
        <p:spPr>
          <a:xfrm>
            <a:off x="229750" y="1221875"/>
            <a:ext cx="8512200" cy="1179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6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38"/>
          <p:cNvSpPr txBox="1"/>
          <p:nvPr/>
        </p:nvSpPr>
        <p:spPr>
          <a:xfrm>
            <a:off x="-125" y="577933"/>
            <a:ext cx="9144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accent1"/>
                </a:solidFill>
                <a:latin typeface="Titillium Web Black"/>
                <a:ea typeface="Titillium Web Black"/>
                <a:cs typeface="Titillium Web Black"/>
                <a:sym typeface="Titillium Web Black"/>
              </a:rPr>
              <a:t>A typical workflow, offloaded</a:t>
            </a:r>
            <a:endParaRPr i="1" sz="1500">
              <a:solidFill>
                <a:schemeClr val="accen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92" name="Google Shape;292;p38"/>
          <p:cNvSpPr/>
          <p:nvPr/>
        </p:nvSpPr>
        <p:spPr>
          <a:xfrm>
            <a:off x="352500" y="1526825"/>
            <a:ext cx="1785600" cy="649200"/>
          </a:xfrm>
          <a:prstGeom prst="roundRect">
            <a:avLst>
              <a:gd fmla="val 16558" name="adj"/>
            </a:avLst>
          </a:prstGeom>
          <a:solidFill>
            <a:schemeClr val="lt1"/>
          </a:solidFill>
          <a:ln cap="flat" cmpd="sng" w="19050">
            <a:solidFill>
              <a:srgbClr val="88888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400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>
                <a:latin typeface="Titillium Web"/>
                <a:ea typeface="Titillium Web"/>
                <a:cs typeface="Titillium Web"/>
                <a:sym typeface="Titillium Web"/>
              </a:rPr>
              <a:t>Data reduction </a:t>
            </a:r>
            <a:endParaRPr b="1" sz="1200"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latin typeface="Titillium Web"/>
                <a:ea typeface="Titillium Web"/>
                <a:cs typeface="Titillium Web"/>
                <a:sym typeface="Titillium Web"/>
              </a:rPr>
              <a:t>or</a:t>
            </a:r>
            <a:endParaRPr sz="1200"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>
                <a:latin typeface="Titillium Web"/>
                <a:ea typeface="Titillium Web"/>
                <a:cs typeface="Titillium Web"/>
                <a:sym typeface="Titillium Web"/>
              </a:rPr>
              <a:t>Serialization</a:t>
            </a:r>
            <a:endParaRPr b="1" sz="12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93" name="Google Shape;293;p38"/>
          <p:cNvSpPr/>
          <p:nvPr/>
        </p:nvSpPr>
        <p:spPr>
          <a:xfrm>
            <a:off x="2486100" y="1526825"/>
            <a:ext cx="1785600" cy="649200"/>
          </a:xfrm>
          <a:prstGeom prst="roundRect">
            <a:avLst>
              <a:gd fmla="val 16558" name="adj"/>
            </a:avLst>
          </a:prstGeom>
          <a:solidFill>
            <a:schemeClr val="lt1"/>
          </a:solidFill>
          <a:ln cap="flat" cmpd="sng" w="19050">
            <a:solidFill>
              <a:srgbClr val="88888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400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>
                <a:latin typeface="Titillium Web"/>
                <a:ea typeface="Titillium Web"/>
                <a:cs typeface="Titillium Web"/>
                <a:sym typeface="Titillium Web"/>
              </a:rPr>
              <a:t>GPU-accelerated statistical data analysis</a:t>
            </a:r>
            <a:endParaRPr b="1" sz="12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94" name="Google Shape;294;p38"/>
          <p:cNvSpPr/>
          <p:nvPr/>
        </p:nvSpPr>
        <p:spPr>
          <a:xfrm>
            <a:off x="4619700" y="1526825"/>
            <a:ext cx="1785600" cy="649200"/>
          </a:xfrm>
          <a:prstGeom prst="roundRect">
            <a:avLst>
              <a:gd fmla="val 16558" name="adj"/>
            </a:avLst>
          </a:prstGeom>
          <a:solidFill>
            <a:schemeClr val="lt1"/>
          </a:solidFill>
          <a:ln cap="flat" cmpd="sng" w="19050">
            <a:solidFill>
              <a:srgbClr val="88888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400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>
                <a:latin typeface="Titillium Web"/>
                <a:ea typeface="Titillium Web"/>
                <a:cs typeface="Titillium Web"/>
                <a:sym typeface="Titillium Web"/>
              </a:rPr>
              <a:t>Interactive </a:t>
            </a:r>
            <a:br>
              <a:rPr b="1" lang="it" sz="1200"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b="1" lang="it" sz="1200">
                <a:latin typeface="Titillium Web"/>
                <a:ea typeface="Titillium Web"/>
                <a:cs typeface="Titillium Web"/>
                <a:sym typeface="Titillium Web"/>
              </a:rPr>
              <a:t>data analysis and visualization</a:t>
            </a:r>
            <a:endParaRPr b="1" sz="12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95" name="Google Shape;295;p38"/>
          <p:cNvSpPr/>
          <p:nvPr/>
        </p:nvSpPr>
        <p:spPr>
          <a:xfrm>
            <a:off x="6829500" y="1526825"/>
            <a:ext cx="1785600" cy="649200"/>
          </a:xfrm>
          <a:prstGeom prst="roundRect">
            <a:avLst>
              <a:gd fmla="val 16558" name="adj"/>
            </a:avLst>
          </a:prstGeom>
          <a:solidFill>
            <a:schemeClr val="lt1"/>
          </a:solidFill>
          <a:ln cap="flat" cmpd="sng" w="19050">
            <a:solidFill>
              <a:srgbClr val="88888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400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>
                <a:latin typeface="Titillium Web"/>
                <a:ea typeface="Titillium Web"/>
                <a:cs typeface="Titillium Web"/>
                <a:sym typeface="Titillium Web"/>
              </a:rPr>
              <a:t>Reporting/logging</a:t>
            </a:r>
            <a:endParaRPr b="1" sz="1200"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>
                <a:latin typeface="Titillium Web"/>
                <a:ea typeface="Titillium Web"/>
                <a:cs typeface="Titillium Web"/>
                <a:sym typeface="Titillium Web"/>
              </a:rPr>
              <a:t>results</a:t>
            </a:r>
            <a:endParaRPr b="1" sz="12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cxnSp>
        <p:nvCxnSpPr>
          <p:cNvPr id="296" name="Google Shape;296;p38"/>
          <p:cNvCxnSpPr>
            <a:stCxn id="292" idx="3"/>
            <a:endCxn id="293" idx="1"/>
          </p:cNvCxnSpPr>
          <p:nvPr/>
        </p:nvCxnSpPr>
        <p:spPr>
          <a:xfrm>
            <a:off x="2138100" y="1851425"/>
            <a:ext cx="348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297" name="Google Shape;297;p38"/>
          <p:cNvCxnSpPr>
            <a:stCxn id="293" idx="3"/>
            <a:endCxn id="294" idx="1"/>
          </p:cNvCxnSpPr>
          <p:nvPr/>
        </p:nvCxnSpPr>
        <p:spPr>
          <a:xfrm>
            <a:off x="4271700" y="1851425"/>
            <a:ext cx="348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298" name="Google Shape;298;p38"/>
          <p:cNvCxnSpPr>
            <a:stCxn id="294" idx="3"/>
            <a:endCxn id="295" idx="1"/>
          </p:cNvCxnSpPr>
          <p:nvPr/>
        </p:nvCxnSpPr>
        <p:spPr>
          <a:xfrm>
            <a:off x="6405300" y="1851425"/>
            <a:ext cx="424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299" name="Google Shape;299;p38"/>
          <p:cNvSpPr txBox="1"/>
          <p:nvPr/>
        </p:nvSpPr>
        <p:spPr>
          <a:xfrm>
            <a:off x="276300" y="1146125"/>
            <a:ext cx="3101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K8s-powered workload manager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0" name="Google Shape;300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9445" y="3597221"/>
            <a:ext cx="593613" cy="59370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pic>
      <p:pic>
        <p:nvPicPr>
          <p:cNvPr id="301" name="Google Shape;301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33168" y="3510081"/>
            <a:ext cx="767880" cy="76799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pic>
      <p:pic>
        <p:nvPicPr>
          <p:cNvPr id="302" name="Google Shape;302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6509297" y="3557312"/>
            <a:ext cx="825806" cy="82593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pic>
      <p:sp>
        <p:nvSpPr>
          <p:cNvPr id="303" name="Google Shape;303;p38"/>
          <p:cNvSpPr txBox="1"/>
          <p:nvPr/>
        </p:nvSpPr>
        <p:spPr>
          <a:xfrm>
            <a:off x="809602" y="4307056"/>
            <a:ext cx="513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it" sz="13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HTC</a:t>
            </a:r>
            <a:endParaRPr b="1" i="0" sz="1300" u="none" cap="none" strike="noStrike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04" name="Google Shape;304;p38"/>
          <p:cNvSpPr txBox="1"/>
          <p:nvPr/>
        </p:nvSpPr>
        <p:spPr>
          <a:xfrm>
            <a:off x="4010002" y="4307056"/>
            <a:ext cx="513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it" sz="13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H</a:t>
            </a:r>
            <a:r>
              <a:rPr b="1" lang="it" sz="13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P</a:t>
            </a:r>
            <a:r>
              <a:rPr b="1" i="0" lang="it" sz="13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C</a:t>
            </a:r>
            <a:endParaRPr b="1" i="0" sz="1300" u="none" cap="none" strike="noStrike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05" name="Google Shape;305;p38"/>
          <p:cNvSpPr txBox="1"/>
          <p:nvPr/>
        </p:nvSpPr>
        <p:spPr>
          <a:xfrm>
            <a:off x="6676999" y="4383250"/>
            <a:ext cx="768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lang="it" sz="13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Cloud</a:t>
            </a:r>
            <a:endParaRPr b="1" i="0" sz="1300" u="none" cap="none" strike="noStrike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06" name="Google Shape;306;p38"/>
          <p:cNvSpPr/>
          <p:nvPr/>
        </p:nvSpPr>
        <p:spPr>
          <a:xfrm>
            <a:off x="987925" y="2297475"/>
            <a:ext cx="195300" cy="11199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38"/>
          <p:cNvSpPr/>
          <p:nvPr/>
        </p:nvSpPr>
        <p:spPr>
          <a:xfrm rot="-1797139">
            <a:off x="3534050" y="2253492"/>
            <a:ext cx="195282" cy="1179127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38"/>
          <p:cNvSpPr/>
          <p:nvPr/>
        </p:nvSpPr>
        <p:spPr>
          <a:xfrm rot="1804356">
            <a:off x="4726152" y="2253502"/>
            <a:ext cx="195172" cy="1179107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38"/>
          <p:cNvSpPr/>
          <p:nvPr/>
        </p:nvSpPr>
        <p:spPr>
          <a:xfrm>
            <a:off x="7083925" y="2297475"/>
            <a:ext cx="195300" cy="1104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38"/>
          <p:cNvSpPr/>
          <p:nvPr/>
        </p:nvSpPr>
        <p:spPr>
          <a:xfrm rot="-1797139">
            <a:off x="6201050" y="2253492"/>
            <a:ext cx="195282" cy="1179127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1" name="Google Shape;311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89325" y="2523025"/>
            <a:ext cx="1298401" cy="649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9"/>
          <p:cNvSpPr/>
          <p:nvPr/>
        </p:nvSpPr>
        <p:spPr>
          <a:xfrm>
            <a:off x="229750" y="1221875"/>
            <a:ext cx="8512200" cy="1179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6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39"/>
          <p:cNvSpPr txBox="1"/>
          <p:nvPr/>
        </p:nvSpPr>
        <p:spPr>
          <a:xfrm>
            <a:off x="-125" y="577933"/>
            <a:ext cx="9144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accent1"/>
                </a:solidFill>
                <a:latin typeface="Titillium Web Black"/>
                <a:ea typeface="Titillium Web Black"/>
                <a:cs typeface="Titillium Web Black"/>
                <a:sym typeface="Titillium Web Black"/>
              </a:rPr>
              <a:t>A typical workflow, offloaded</a:t>
            </a:r>
            <a:endParaRPr i="1" sz="1500">
              <a:solidFill>
                <a:schemeClr val="accen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18" name="Google Shape;318;p39"/>
          <p:cNvSpPr/>
          <p:nvPr/>
        </p:nvSpPr>
        <p:spPr>
          <a:xfrm>
            <a:off x="352500" y="1526825"/>
            <a:ext cx="1785600" cy="649200"/>
          </a:xfrm>
          <a:prstGeom prst="roundRect">
            <a:avLst>
              <a:gd fmla="val 16558" name="adj"/>
            </a:avLst>
          </a:prstGeom>
          <a:solidFill>
            <a:schemeClr val="lt1"/>
          </a:solidFill>
          <a:ln cap="flat" cmpd="sng" w="19050">
            <a:solidFill>
              <a:srgbClr val="88888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400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>
                <a:latin typeface="Titillium Web"/>
                <a:ea typeface="Titillium Web"/>
                <a:cs typeface="Titillium Web"/>
                <a:sym typeface="Titillium Web"/>
              </a:rPr>
              <a:t>Data reduction </a:t>
            </a:r>
            <a:endParaRPr b="1" sz="1200"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latin typeface="Titillium Web"/>
                <a:ea typeface="Titillium Web"/>
                <a:cs typeface="Titillium Web"/>
                <a:sym typeface="Titillium Web"/>
              </a:rPr>
              <a:t>or</a:t>
            </a:r>
            <a:endParaRPr sz="1200"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>
                <a:latin typeface="Titillium Web"/>
                <a:ea typeface="Titillium Web"/>
                <a:cs typeface="Titillium Web"/>
                <a:sym typeface="Titillium Web"/>
              </a:rPr>
              <a:t>Serialization</a:t>
            </a:r>
            <a:endParaRPr b="1" sz="12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19" name="Google Shape;319;p39"/>
          <p:cNvSpPr/>
          <p:nvPr/>
        </p:nvSpPr>
        <p:spPr>
          <a:xfrm>
            <a:off x="2486100" y="1526825"/>
            <a:ext cx="1785600" cy="649200"/>
          </a:xfrm>
          <a:prstGeom prst="roundRect">
            <a:avLst>
              <a:gd fmla="val 16558" name="adj"/>
            </a:avLst>
          </a:prstGeom>
          <a:solidFill>
            <a:schemeClr val="lt1"/>
          </a:solidFill>
          <a:ln cap="flat" cmpd="sng" w="19050">
            <a:solidFill>
              <a:srgbClr val="88888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400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>
                <a:latin typeface="Titillium Web"/>
                <a:ea typeface="Titillium Web"/>
                <a:cs typeface="Titillium Web"/>
                <a:sym typeface="Titillium Web"/>
              </a:rPr>
              <a:t>GPU-accelerated statistical data analysis</a:t>
            </a:r>
            <a:endParaRPr b="1" sz="12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0" name="Google Shape;320;p39"/>
          <p:cNvSpPr/>
          <p:nvPr/>
        </p:nvSpPr>
        <p:spPr>
          <a:xfrm>
            <a:off x="4619700" y="1526825"/>
            <a:ext cx="1785600" cy="649200"/>
          </a:xfrm>
          <a:prstGeom prst="roundRect">
            <a:avLst>
              <a:gd fmla="val 16558" name="adj"/>
            </a:avLst>
          </a:prstGeom>
          <a:solidFill>
            <a:schemeClr val="lt1"/>
          </a:solidFill>
          <a:ln cap="flat" cmpd="sng" w="19050">
            <a:solidFill>
              <a:srgbClr val="88888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400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>
                <a:latin typeface="Titillium Web"/>
                <a:ea typeface="Titillium Web"/>
                <a:cs typeface="Titillium Web"/>
                <a:sym typeface="Titillium Web"/>
              </a:rPr>
              <a:t>Interactive </a:t>
            </a:r>
            <a:br>
              <a:rPr b="1" lang="it" sz="1200"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b="1" lang="it" sz="1200">
                <a:latin typeface="Titillium Web"/>
                <a:ea typeface="Titillium Web"/>
                <a:cs typeface="Titillium Web"/>
                <a:sym typeface="Titillium Web"/>
              </a:rPr>
              <a:t>data analysis and visualization</a:t>
            </a:r>
            <a:endParaRPr b="1" sz="12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1" name="Google Shape;321;p39"/>
          <p:cNvSpPr/>
          <p:nvPr/>
        </p:nvSpPr>
        <p:spPr>
          <a:xfrm>
            <a:off x="6829500" y="1526825"/>
            <a:ext cx="1785600" cy="649200"/>
          </a:xfrm>
          <a:prstGeom prst="roundRect">
            <a:avLst>
              <a:gd fmla="val 16558" name="adj"/>
            </a:avLst>
          </a:prstGeom>
          <a:solidFill>
            <a:schemeClr val="lt1"/>
          </a:solidFill>
          <a:ln cap="flat" cmpd="sng" w="19050">
            <a:solidFill>
              <a:srgbClr val="88888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400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>
                <a:latin typeface="Titillium Web"/>
                <a:ea typeface="Titillium Web"/>
                <a:cs typeface="Titillium Web"/>
                <a:sym typeface="Titillium Web"/>
              </a:rPr>
              <a:t>Reporting/logging</a:t>
            </a:r>
            <a:endParaRPr b="1" sz="1200"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>
                <a:latin typeface="Titillium Web"/>
                <a:ea typeface="Titillium Web"/>
                <a:cs typeface="Titillium Web"/>
                <a:sym typeface="Titillium Web"/>
              </a:rPr>
              <a:t>results</a:t>
            </a:r>
            <a:endParaRPr b="1" sz="12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cxnSp>
        <p:nvCxnSpPr>
          <p:cNvPr id="322" name="Google Shape;322;p39"/>
          <p:cNvCxnSpPr>
            <a:stCxn id="318" idx="3"/>
            <a:endCxn id="319" idx="1"/>
          </p:cNvCxnSpPr>
          <p:nvPr/>
        </p:nvCxnSpPr>
        <p:spPr>
          <a:xfrm>
            <a:off x="2138100" y="1851425"/>
            <a:ext cx="348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323" name="Google Shape;323;p39"/>
          <p:cNvCxnSpPr>
            <a:stCxn id="319" idx="3"/>
            <a:endCxn id="320" idx="1"/>
          </p:cNvCxnSpPr>
          <p:nvPr/>
        </p:nvCxnSpPr>
        <p:spPr>
          <a:xfrm>
            <a:off x="4271700" y="1851425"/>
            <a:ext cx="348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324" name="Google Shape;324;p39"/>
          <p:cNvCxnSpPr>
            <a:stCxn id="320" idx="3"/>
            <a:endCxn id="321" idx="1"/>
          </p:cNvCxnSpPr>
          <p:nvPr/>
        </p:nvCxnSpPr>
        <p:spPr>
          <a:xfrm>
            <a:off x="6405300" y="1851425"/>
            <a:ext cx="424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325" name="Google Shape;325;p39"/>
          <p:cNvSpPr txBox="1"/>
          <p:nvPr/>
        </p:nvSpPr>
        <p:spPr>
          <a:xfrm>
            <a:off x="276300" y="1146125"/>
            <a:ext cx="3101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K8s-powered workload manager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6" name="Google Shape;326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9445" y="3597221"/>
            <a:ext cx="593613" cy="59370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pic>
      <p:pic>
        <p:nvPicPr>
          <p:cNvPr id="327" name="Google Shape;327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33168" y="3510081"/>
            <a:ext cx="767880" cy="76799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pic>
      <p:pic>
        <p:nvPicPr>
          <p:cNvPr id="328" name="Google Shape;328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6509297" y="3557312"/>
            <a:ext cx="825806" cy="82593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pic>
      <p:sp>
        <p:nvSpPr>
          <p:cNvPr id="329" name="Google Shape;329;p39"/>
          <p:cNvSpPr txBox="1"/>
          <p:nvPr/>
        </p:nvSpPr>
        <p:spPr>
          <a:xfrm>
            <a:off x="809602" y="4307056"/>
            <a:ext cx="513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it" sz="13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HTC</a:t>
            </a:r>
            <a:endParaRPr b="1" i="0" sz="1300" u="none" cap="none" strike="noStrike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0" name="Google Shape;330;p39"/>
          <p:cNvSpPr txBox="1"/>
          <p:nvPr/>
        </p:nvSpPr>
        <p:spPr>
          <a:xfrm>
            <a:off x="4010002" y="4307056"/>
            <a:ext cx="513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it" sz="13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H</a:t>
            </a:r>
            <a:r>
              <a:rPr b="1" lang="it" sz="13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P</a:t>
            </a:r>
            <a:r>
              <a:rPr b="1" i="0" lang="it" sz="13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C</a:t>
            </a:r>
            <a:endParaRPr b="1" i="0" sz="1300" u="none" cap="none" strike="noStrike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1" name="Google Shape;331;p39"/>
          <p:cNvSpPr txBox="1"/>
          <p:nvPr/>
        </p:nvSpPr>
        <p:spPr>
          <a:xfrm>
            <a:off x="6676999" y="4383250"/>
            <a:ext cx="768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lang="it" sz="13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Cloud</a:t>
            </a:r>
            <a:endParaRPr b="1" i="0" sz="1300" u="none" cap="none" strike="noStrike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2" name="Google Shape;332;p39"/>
          <p:cNvSpPr/>
          <p:nvPr/>
        </p:nvSpPr>
        <p:spPr>
          <a:xfrm>
            <a:off x="987925" y="2297475"/>
            <a:ext cx="195300" cy="11199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39"/>
          <p:cNvSpPr/>
          <p:nvPr/>
        </p:nvSpPr>
        <p:spPr>
          <a:xfrm rot="-1797139">
            <a:off x="3534050" y="2253492"/>
            <a:ext cx="195282" cy="1179127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39"/>
          <p:cNvSpPr/>
          <p:nvPr/>
        </p:nvSpPr>
        <p:spPr>
          <a:xfrm rot="1804356">
            <a:off x="4726152" y="2253502"/>
            <a:ext cx="195172" cy="1179107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39"/>
          <p:cNvSpPr/>
          <p:nvPr/>
        </p:nvSpPr>
        <p:spPr>
          <a:xfrm>
            <a:off x="7083925" y="2297475"/>
            <a:ext cx="195300" cy="1104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39"/>
          <p:cNvSpPr/>
          <p:nvPr/>
        </p:nvSpPr>
        <p:spPr>
          <a:xfrm rot="-1797139">
            <a:off x="6201050" y="2253492"/>
            <a:ext cx="195282" cy="1179127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39"/>
          <p:cNvSpPr/>
          <p:nvPr/>
        </p:nvSpPr>
        <p:spPr>
          <a:xfrm>
            <a:off x="1447425" y="2545100"/>
            <a:ext cx="1883700" cy="2176800"/>
          </a:xfrm>
          <a:prstGeom prst="wedgeRoundRectCallout">
            <a:avLst>
              <a:gd fmla="val 62209" name="adj1"/>
              <a:gd fmla="val -26546" name="adj2"/>
              <a:gd fmla="val 0" name="adj3"/>
            </a:avLst>
          </a:prstGeom>
          <a:noFill/>
          <a:ln cap="flat" cmpd="sng" w="19050">
            <a:solidFill>
              <a:srgbClr val="F884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18000" spcFirstLastPara="1" rIns="18000" wrap="square" tIns="54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alibri"/>
                <a:ea typeface="Calibri"/>
                <a:cs typeface="Calibri"/>
                <a:sym typeface="Calibri"/>
              </a:rPr>
              <a:t>Submission of GPU-accelerated, highly configurable payloads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latin typeface="Calibri"/>
                <a:ea typeface="Calibri"/>
                <a:cs typeface="Calibri"/>
                <a:sym typeface="Calibri"/>
              </a:rPr>
              <a:t>Requirements</a:t>
            </a:r>
            <a:r>
              <a:rPr lang="it">
                <a:latin typeface="Calibri"/>
                <a:ea typeface="Calibri"/>
                <a:cs typeface="Calibri"/>
                <a:sym typeface="Calibri"/>
              </a:rPr>
              <a:t>: large I/O sandboxes.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8" name="Google Shape;338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89325" y="2523025"/>
            <a:ext cx="1298401" cy="649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0"/>
          <p:cNvSpPr/>
          <p:nvPr/>
        </p:nvSpPr>
        <p:spPr>
          <a:xfrm>
            <a:off x="229750" y="1221875"/>
            <a:ext cx="8512200" cy="1179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6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40"/>
          <p:cNvSpPr txBox="1"/>
          <p:nvPr/>
        </p:nvSpPr>
        <p:spPr>
          <a:xfrm>
            <a:off x="-125" y="577933"/>
            <a:ext cx="9144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accent1"/>
                </a:solidFill>
                <a:latin typeface="Titillium Web Black"/>
                <a:ea typeface="Titillium Web Black"/>
                <a:cs typeface="Titillium Web Black"/>
                <a:sym typeface="Titillium Web Black"/>
              </a:rPr>
              <a:t>A typical workflow, offloaded</a:t>
            </a:r>
            <a:endParaRPr i="1" sz="1500">
              <a:solidFill>
                <a:schemeClr val="accen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5" name="Google Shape;345;p40"/>
          <p:cNvSpPr/>
          <p:nvPr/>
        </p:nvSpPr>
        <p:spPr>
          <a:xfrm>
            <a:off x="352500" y="1526825"/>
            <a:ext cx="1785600" cy="649200"/>
          </a:xfrm>
          <a:prstGeom prst="roundRect">
            <a:avLst>
              <a:gd fmla="val 16558" name="adj"/>
            </a:avLst>
          </a:prstGeom>
          <a:solidFill>
            <a:schemeClr val="lt1"/>
          </a:solidFill>
          <a:ln cap="flat" cmpd="sng" w="19050">
            <a:solidFill>
              <a:srgbClr val="88888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400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>
                <a:latin typeface="Titillium Web"/>
                <a:ea typeface="Titillium Web"/>
                <a:cs typeface="Titillium Web"/>
                <a:sym typeface="Titillium Web"/>
              </a:rPr>
              <a:t>Data reduction </a:t>
            </a:r>
            <a:endParaRPr b="1" sz="1200"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latin typeface="Titillium Web"/>
                <a:ea typeface="Titillium Web"/>
                <a:cs typeface="Titillium Web"/>
                <a:sym typeface="Titillium Web"/>
              </a:rPr>
              <a:t>or</a:t>
            </a:r>
            <a:endParaRPr sz="1200"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>
                <a:latin typeface="Titillium Web"/>
                <a:ea typeface="Titillium Web"/>
                <a:cs typeface="Titillium Web"/>
                <a:sym typeface="Titillium Web"/>
              </a:rPr>
              <a:t>Serialization</a:t>
            </a:r>
            <a:endParaRPr b="1" sz="12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6" name="Google Shape;346;p40"/>
          <p:cNvSpPr/>
          <p:nvPr/>
        </p:nvSpPr>
        <p:spPr>
          <a:xfrm>
            <a:off x="2486100" y="1526825"/>
            <a:ext cx="1785600" cy="649200"/>
          </a:xfrm>
          <a:prstGeom prst="roundRect">
            <a:avLst>
              <a:gd fmla="val 16558" name="adj"/>
            </a:avLst>
          </a:prstGeom>
          <a:solidFill>
            <a:schemeClr val="lt1"/>
          </a:solidFill>
          <a:ln cap="flat" cmpd="sng" w="19050">
            <a:solidFill>
              <a:srgbClr val="88888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400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>
                <a:latin typeface="Titillium Web"/>
                <a:ea typeface="Titillium Web"/>
                <a:cs typeface="Titillium Web"/>
                <a:sym typeface="Titillium Web"/>
              </a:rPr>
              <a:t>GPU-accelerated statistical data analysis</a:t>
            </a:r>
            <a:endParaRPr b="1" sz="12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7" name="Google Shape;347;p40"/>
          <p:cNvSpPr/>
          <p:nvPr/>
        </p:nvSpPr>
        <p:spPr>
          <a:xfrm>
            <a:off x="4619700" y="1526825"/>
            <a:ext cx="1785600" cy="649200"/>
          </a:xfrm>
          <a:prstGeom prst="roundRect">
            <a:avLst>
              <a:gd fmla="val 16558" name="adj"/>
            </a:avLst>
          </a:prstGeom>
          <a:solidFill>
            <a:schemeClr val="lt1"/>
          </a:solidFill>
          <a:ln cap="flat" cmpd="sng" w="19050">
            <a:solidFill>
              <a:srgbClr val="88888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400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>
                <a:latin typeface="Titillium Web"/>
                <a:ea typeface="Titillium Web"/>
                <a:cs typeface="Titillium Web"/>
                <a:sym typeface="Titillium Web"/>
              </a:rPr>
              <a:t>Interactive </a:t>
            </a:r>
            <a:br>
              <a:rPr b="1" lang="it" sz="1200"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b="1" lang="it" sz="1200">
                <a:latin typeface="Titillium Web"/>
                <a:ea typeface="Titillium Web"/>
                <a:cs typeface="Titillium Web"/>
                <a:sym typeface="Titillium Web"/>
              </a:rPr>
              <a:t>data analysis and visualization</a:t>
            </a:r>
            <a:endParaRPr b="1" sz="12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8" name="Google Shape;348;p40"/>
          <p:cNvSpPr/>
          <p:nvPr/>
        </p:nvSpPr>
        <p:spPr>
          <a:xfrm>
            <a:off x="6829500" y="1526825"/>
            <a:ext cx="1785600" cy="649200"/>
          </a:xfrm>
          <a:prstGeom prst="roundRect">
            <a:avLst>
              <a:gd fmla="val 16558" name="adj"/>
            </a:avLst>
          </a:prstGeom>
          <a:solidFill>
            <a:schemeClr val="lt1"/>
          </a:solidFill>
          <a:ln cap="flat" cmpd="sng" w="19050">
            <a:solidFill>
              <a:srgbClr val="88888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400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>
                <a:latin typeface="Titillium Web"/>
                <a:ea typeface="Titillium Web"/>
                <a:cs typeface="Titillium Web"/>
                <a:sym typeface="Titillium Web"/>
              </a:rPr>
              <a:t>Reporting/logging</a:t>
            </a:r>
            <a:endParaRPr b="1" sz="1200"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>
                <a:latin typeface="Titillium Web"/>
                <a:ea typeface="Titillium Web"/>
                <a:cs typeface="Titillium Web"/>
                <a:sym typeface="Titillium Web"/>
              </a:rPr>
              <a:t>results</a:t>
            </a:r>
            <a:endParaRPr b="1" sz="12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cxnSp>
        <p:nvCxnSpPr>
          <p:cNvPr id="349" name="Google Shape;349;p40"/>
          <p:cNvCxnSpPr>
            <a:stCxn id="345" idx="3"/>
            <a:endCxn id="346" idx="1"/>
          </p:cNvCxnSpPr>
          <p:nvPr/>
        </p:nvCxnSpPr>
        <p:spPr>
          <a:xfrm>
            <a:off x="2138100" y="1851425"/>
            <a:ext cx="348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350" name="Google Shape;350;p40"/>
          <p:cNvCxnSpPr>
            <a:stCxn id="346" idx="3"/>
            <a:endCxn id="347" idx="1"/>
          </p:cNvCxnSpPr>
          <p:nvPr/>
        </p:nvCxnSpPr>
        <p:spPr>
          <a:xfrm>
            <a:off x="4271700" y="1851425"/>
            <a:ext cx="348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351" name="Google Shape;351;p40"/>
          <p:cNvCxnSpPr>
            <a:stCxn id="347" idx="3"/>
            <a:endCxn id="348" idx="1"/>
          </p:cNvCxnSpPr>
          <p:nvPr/>
        </p:nvCxnSpPr>
        <p:spPr>
          <a:xfrm>
            <a:off x="6405300" y="1851425"/>
            <a:ext cx="424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352" name="Google Shape;352;p40"/>
          <p:cNvSpPr txBox="1"/>
          <p:nvPr/>
        </p:nvSpPr>
        <p:spPr>
          <a:xfrm>
            <a:off x="276300" y="1146125"/>
            <a:ext cx="3101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K8s-powered workload manager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3" name="Google Shape;353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9445" y="3597221"/>
            <a:ext cx="593613" cy="59370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pic>
      <p:pic>
        <p:nvPicPr>
          <p:cNvPr id="354" name="Google Shape;354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33168" y="3510081"/>
            <a:ext cx="767880" cy="76799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pic>
      <p:pic>
        <p:nvPicPr>
          <p:cNvPr id="355" name="Google Shape;355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6509297" y="3557312"/>
            <a:ext cx="825806" cy="82593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pic>
      <p:sp>
        <p:nvSpPr>
          <p:cNvPr id="356" name="Google Shape;356;p40"/>
          <p:cNvSpPr txBox="1"/>
          <p:nvPr/>
        </p:nvSpPr>
        <p:spPr>
          <a:xfrm>
            <a:off x="809602" y="4307056"/>
            <a:ext cx="513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it" sz="13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HTC</a:t>
            </a:r>
            <a:endParaRPr b="1" i="0" sz="1300" u="none" cap="none" strike="noStrike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7" name="Google Shape;357;p40"/>
          <p:cNvSpPr txBox="1"/>
          <p:nvPr/>
        </p:nvSpPr>
        <p:spPr>
          <a:xfrm>
            <a:off x="4010002" y="4307056"/>
            <a:ext cx="513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it" sz="13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H</a:t>
            </a:r>
            <a:r>
              <a:rPr b="1" lang="it" sz="13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P</a:t>
            </a:r>
            <a:r>
              <a:rPr b="1" i="0" lang="it" sz="13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C</a:t>
            </a:r>
            <a:endParaRPr b="1" i="0" sz="1300" u="none" cap="none" strike="noStrike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8" name="Google Shape;358;p40"/>
          <p:cNvSpPr txBox="1"/>
          <p:nvPr/>
        </p:nvSpPr>
        <p:spPr>
          <a:xfrm>
            <a:off x="6676999" y="4383250"/>
            <a:ext cx="768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lang="it" sz="13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Cloud</a:t>
            </a:r>
            <a:endParaRPr b="1" i="0" sz="1300" u="none" cap="none" strike="noStrike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9" name="Google Shape;359;p40"/>
          <p:cNvSpPr/>
          <p:nvPr/>
        </p:nvSpPr>
        <p:spPr>
          <a:xfrm>
            <a:off x="987925" y="2297475"/>
            <a:ext cx="195300" cy="11199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40"/>
          <p:cNvSpPr/>
          <p:nvPr/>
        </p:nvSpPr>
        <p:spPr>
          <a:xfrm rot="-1797139">
            <a:off x="3534050" y="2253492"/>
            <a:ext cx="195282" cy="1179127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40"/>
          <p:cNvSpPr/>
          <p:nvPr/>
        </p:nvSpPr>
        <p:spPr>
          <a:xfrm rot="1804356">
            <a:off x="4726152" y="2253502"/>
            <a:ext cx="195172" cy="1179107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40"/>
          <p:cNvSpPr/>
          <p:nvPr/>
        </p:nvSpPr>
        <p:spPr>
          <a:xfrm>
            <a:off x="7083925" y="2297475"/>
            <a:ext cx="195300" cy="1104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40"/>
          <p:cNvSpPr/>
          <p:nvPr/>
        </p:nvSpPr>
        <p:spPr>
          <a:xfrm rot="-1797139">
            <a:off x="6201050" y="2253492"/>
            <a:ext cx="195282" cy="1179127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40"/>
          <p:cNvSpPr/>
          <p:nvPr/>
        </p:nvSpPr>
        <p:spPr>
          <a:xfrm>
            <a:off x="1447425" y="2545100"/>
            <a:ext cx="1883700" cy="2176800"/>
          </a:xfrm>
          <a:prstGeom prst="wedgeRoundRectCallout">
            <a:avLst>
              <a:gd fmla="val 117094" name="adj1"/>
              <a:gd fmla="val -30768" name="adj2"/>
              <a:gd fmla="val 0" name="adj3"/>
            </a:avLst>
          </a:prstGeom>
          <a:noFill/>
          <a:ln cap="flat" cmpd="sng" w="19050">
            <a:solidFill>
              <a:srgbClr val="F884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18000" spcFirstLastPara="1" rIns="18000" wrap="square" tIns="54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alibri"/>
                <a:ea typeface="Calibri"/>
                <a:cs typeface="Calibri"/>
                <a:sym typeface="Calibri"/>
              </a:rPr>
              <a:t>Interactive, web access (Jupyter/VSCode…).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latin typeface="Calibri"/>
                <a:ea typeface="Calibri"/>
                <a:cs typeface="Calibri"/>
                <a:sym typeface="Calibri"/>
              </a:rPr>
              <a:t>Requirements</a:t>
            </a:r>
            <a:r>
              <a:rPr lang="it">
                <a:latin typeface="Calibri"/>
                <a:ea typeface="Calibri"/>
                <a:cs typeface="Calibri"/>
                <a:sym typeface="Calibri"/>
              </a:rPr>
              <a:t>: network proxing, multisite file system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5" name="Google Shape;365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89325" y="2523025"/>
            <a:ext cx="1298401" cy="649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96300" y="885040"/>
            <a:ext cx="4847575" cy="3978927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41"/>
          <p:cNvSpPr/>
          <p:nvPr/>
        </p:nvSpPr>
        <p:spPr>
          <a:xfrm>
            <a:off x="247625" y="1040525"/>
            <a:ext cx="4596000" cy="523200"/>
          </a:xfrm>
          <a:prstGeom prst="roundRect">
            <a:avLst>
              <a:gd fmla="val 16558" name="adj"/>
            </a:avLst>
          </a:prstGeom>
          <a:solidFill>
            <a:schemeClr val="lt1"/>
          </a:solidFill>
          <a:ln cap="flat" cmpd="sng" w="19050">
            <a:solidFill>
              <a:srgbClr val="88888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400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 u="sng">
                <a:solidFill>
                  <a:schemeClr val="hlink"/>
                </a:solidFill>
                <a:latin typeface="Titillium Web"/>
                <a:ea typeface="Titillium Web"/>
                <a:cs typeface="Titillium Web"/>
                <a:sym typeface="Titillium Web"/>
                <a:hlinkClick r:id="rId4"/>
              </a:rPr>
              <a:t>Virtual Kubelet</a:t>
            </a:r>
            <a:r>
              <a:rPr b="1" lang="it" sz="1200"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" sz="1200">
                <a:latin typeface="Titillium Web"/>
                <a:ea typeface="Titillium Web"/>
                <a:cs typeface="Titillium Web"/>
                <a:sym typeface="Titillium Web"/>
              </a:rPr>
              <a:t>is an open-source project providing an interface between Kubernetes and serverless container platforms.</a:t>
            </a:r>
            <a:endParaRPr sz="12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72" name="Google Shape;372;p41"/>
          <p:cNvSpPr/>
          <p:nvPr/>
        </p:nvSpPr>
        <p:spPr>
          <a:xfrm>
            <a:off x="247625" y="1726325"/>
            <a:ext cx="4596000" cy="523200"/>
          </a:xfrm>
          <a:prstGeom prst="roundRect">
            <a:avLst>
              <a:gd fmla="val 16558" name="adj"/>
            </a:avLst>
          </a:prstGeom>
          <a:solidFill>
            <a:schemeClr val="lt1"/>
          </a:solidFill>
          <a:ln cap="flat" cmpd="sng" w="19050">
            <a:solidFill>
              <a:srgbClr val="88888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400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 u="sng">
                <a:solidFill>
                  <a:schemeClr val="hlink"/>
                </a:solidFill>
                <a:latin typeface="Titillium Web"/>
                <a:ea typeface="Titillium Web"/>
                <a:cs typeface="Titillium Web"/>
                <a:sym typeface="Titillium Web"/>
                <a:hlinkClick r:id="rId5"/>
              </a:rPr>
              <a:t>Interlink</a:t>
            </a:r>
            <a:r>
              <a:rPr lang="it" sz="1200">
                <a:latin typeface="Titillium Web"/>
                <a:ea typeface="Titillium Web"/>
                <a:cs typeface="Titillium Web"/>
                <a:sym typeface="Titillium Web"/>
              </a:rPr>
              <a:t> abstracts the interaction with the remote container runtime to few REST APIs: </a:t>
            </a:r>
            <a:r>
              <a:rPr b="1" i="1" lang="it" sz="1200">
                <a:latin typeface="Titillium Web"/>
                <a:ea typeface="Titillium Web"/>
                <a:cs typeface="Titillium Web"/>
                <a:sym typeface="Titillium Web"/>
              </a:rPr>
              <a:t>create, status, delete.</a:t>
            </a:r>
            <a:endParaRPr b="1" i="1" sz="12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73" name="Google Shape;373;p41"/>
          <p:cNvSpPr/>
          <p:nvPr/>
        </p:nvSpPr>
        <p:spPr>
          <a:xfrm>
            <a:off x="247625" y="2412125"/>
            <a:ext cx="4596000" cy="523200"/>
          </a:xfrm>
          <a:prstGeom prst="roundRect">
            <a:avLst>
              <a:gd fmla="val 16558" name="adj"/>
            </a:avLst>
          </a:prstGeom>
          <a:solidFill>
            <a:schemeClr val="lt1"/>
          </a:solidFill>
          <a:ln cap="flat" cmpd="sng" w="19050">
            <a:solidFill>
              <a:srgbClr val="88888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400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>
                <a:latin typeface="Titillium Web"/>
                <a:ea typeface="Titillium Web"/>
                <a:cs typeface="Titillium Web"/>
                <a:sym typeface="Titillium Web"/>
              </a:rPr>
              <a:t>Backend-specific </a:t>
            </a:r>
            <a:r>
              <a:rPr b="1" lang="it" sz="1200" u="sng">
                <a:solidFill>
                  <a:schemeClr val="hlink"/>
                </a:solidFill>
                <a:latin typeface="Titillium Web"/>
                <a:ea typeface="Titillium Web"/>
                <a:cs typeface="Titillium Web"/>
                <a:sym typeface="Titillium Web"/>
                <a:hlinkClick r:id="rId6"/>
              </a:rPr>
              <a:t>plugins</a:t>
            </a:r>
            <a:r>
              <a:rPr lang="it" sz="1200"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" sz="1200">
                <a:latin typeface="Titillium Web"/>
                <a:ea typeface="Titillium Web"/>
                <a:cs typeface="Titillium Web"/>
                <a:sym typeface="Titillium Web"/>
              </a:rPr>
              <a:t>are developed to translate API calls into the “proper language” for each backend (CLI, REST, gRPC…).</a:t>
            </a:r>
            <a:endParaRPr i="1" sz="12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74" name="Google Shape;374;p41"/>
          <p:cNvSpPr/>
          <p:nvPr/>
        </p:nvSpPr>
        <p:spPr>
          <a:xfrm>
            <a:off x="247625" y="3097925"/>
            <a:ext cx="3900000" cy="1125900"/>
          </a:xfrm>
          <a:prstGeom prst="roundRect">
            <a:avLst>
              <a:gd fmla="val 11033" name="adj"/>
            </a:avLst>
          </a:prstGeom>
          <a:solidFill>
            <a:schemeClr val="lt1"/>
          </a:solidFill>
          <a:ln cap="flat" cmpd="sng" w="19050">
            <a:solidFill>
              <a:srgbClr val="88888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400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>
                <a:latin typeface="Titillium Web"/>
                <a:ea typeface="Titillium Web"/>
                <a:cs typeface="Titillium Web"/>
                <a:sym typeface="Titillium Web"/>
              </a:rPr>
              <a:t>OAuth2 </a:t>
            </a:r>
            <a:r>
              <a:rPr lang="it" sz="1200">
                <a:latin typeface="Titillium Web"/>
                <a:ea typeface="Titillium Web"/>
                <a:cs typeface="Titillium Web"/>
                <a:sym typeface="Titillium Web"/>
              </a:rPr>
              <a:t>and </a:t>
            </a:r>
            <a:r>
              <a:rPr b="1" lang="it" sz="1200">
                <a:latin typeface="Titillium Web"/>
                <a:ea typeface="Titillium Web"/>
                <a:cs typeface="Titillium Web"/>
                <a:sym typeface="Titillium Web"/>
              </a:rPr>
              <a:t>OpenID Connect</a:t>
            </a:r>
            <a:r>
              <a:rPr lang="it" sz="1200">
                <a:latin typeface="Titillium Web"/>
                <a:ea typeface="Titillium Web"/>
                <a:cs typeface="Titillium Web"/>
                <a:sym typeface="Titillium Web"/>
              </a:rPr>
              <a:t> are used to authenticate the Virtual Kubelet towards the remote backend.</a:t>
            </a:r>
            <a:endParaRPr sz="1200"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latin typeface="Titillium Web"/>
                <a:ea typeface="Titillium Web"/>
                <a:cs typeface="Titillium Web"/>
                <a:sym typeface="Titillium Web"/>
              </a:rPr>
              <a:t>The user submitting the job to the Kubernetes Workload manager is propagated as meta-data.</a:t>
            </a:r>
            <a:endParaRPr sz="12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75" name="Google Shape;375;p41"/>
          <p:cNvSpPr txBox="1"/>
          <p:nvPr/>
        </p:nvSpPr>
        <p:spPr>
          <a:xfrm>
            <a:off x="-125" y="577933"/>
            <a:ext cx="9144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accent1"/>
                </a:solidFill>
                <a:latin typeface="Titillium Web Black"/>
                <a:ea typeface="Titillium Web Black"/>
                <a:cs typeface="Titillium Web Black"/>
                <a:sym typeface="Titillium Web Black"/>
              </a:rPr>
              <a:t>How does it work?</a:t>
            </a:r>
            <a:endParaRPr i="1" sz="1500">
              <a:solidFill>
                <a:schemeClr val="accen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76" name="Google Shape;376;p41"/>
          <p:cNvSpPr/>
          <p:nvPr/>
        </p:nvSpPr>
        <p:spPr>
          <a:xfrm>
            <a:off x="247625" y="4379905"/>
            <a:ext cx="4324500" cy="415500"/>
          </a:xfrm>
          <a:prstGeom prst="roundRect">
            <a:avLst>
              <a:gd fmla="val 16558" name="adj"/>
            </a:avLst>
          </a:prstGeom>
          <a:solidFill>
            <a:schemeClr val="lt1"/>
          </a:solidFill>
          <a:ln cap="flat" cmpd="sng" w="19050">
            <a:solidFill>
              <a:srgbClr val="88888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400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>
                <a:latin typeface="Titillium Web"/>
                <a:ea typeface="Titillium Web"/>
                <a:cs typeface="Titillium Web"/>
                <a:sym typeface="Titillium Web"/>
              </a:rPr>
              <a:t>Data</a:t>
            </a:r>
            <a:r>
              <a:rPr lang="it" sz="1200">
                <a:latin typeface="Titillium Web"/>
                <a:ea typeface="Titillium Web"/>
                <a:cs typeface="Titillium Web"/>
                <a:sym typeface="Titillium Web"/>
              </a:rPr>
              <a:t>, accessed with remote protocols, can be </a:t>
            </a:r>
            <a:r>
              <a:rPr b="1" lang="it" sz="1200">
                <a:latin typeface="Titillium Web"/>
                <a:ea typeface="Titillium Web"/>
                <a:cs typeface="Titillium Web"/>
                <a:sym typeface="Titillium Web"/>
              </a:rPr>
              <a:t>cached locally</a:t>
            </a:r>
            <a:r>
              <a:rPr lang="it" sz="1200">
                <a:latin typeface="Titillium Web"/>
                <a:ea typeface="Titillium Web"/>
                <a:cs typeface="Titillium Web"/>
                <a:sym typeface="Titillium Web"/>
              </a:rPr>
              <a:t> by the compute backend (</a:t>
            </a:r>
            <a:r>
              <a:rPr i="1" lang="it" sz="1200">
                <a:latin typeface="Titillium Web"/>
                <a:ea typeface="Titillium Web"/>
                <a:cs typeface="Titillium Web"/>
                <a:sym typeface="Titillium Web"/>
              </a:rPr>
              <a:t>e.g. </a:t>
            </a:r>
            <a:r>
              <a:rPr lang="it" sz="1200">
                <a:latin typeface="Titillium Web"/>
                <a:ea typeface="Titillium Web"/>
                <a:cs typeface="Titillium Web"/>
                <a:sym typeface="Titillium Web"/>
              </a:rPr>
              <a:t>cvmfs)</a:t>
            </a:r>
            <a:endParaRPr sz="12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