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06" r:id="rId3"/>
    <p:sldId id="307" r:id="rId4"/>
    <p:sldId id="308" r:id="rId5"/>
    <p:sldId id="309" r:id="rId6"/>
    <p:sldId id="310" r:id="rId7"/>
    <p:sldId id="311" r:id="rId8"/>
    <p:sldId id="312" r:id="rId9"/>
    <p:sldId id="313" r:id="rId10"/>
    <p:sldId id="314" r:id="rId11"/>
    <p:sldId id="316" r:id="rId12"/>
    <p:sldId id="315" r:id="rId13"/>
    <p:sldId id="317" r:id="rId14"/>
    <p:sldId id="318" r:id="rId15"/>
    <p:sldId id="324" r:id="rId16"/>
    <p:sldId id="325" r:id="rId17"/>
    <p:sldId id="319" r:id="rId18"/>
    <p:sldId id="258"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7C4713-9CB4-AF29-F6E1-EF02091E05ED}" name="Antonino Troja" initials="" userId="S::atroja@infn.it::9dc451ed-0b26-4e41-9929-f26a69c06e7e" providerId="AD"/>
  <p188:author id="{639BC798-342A-59F4-741A-EAFB27D0C876}" name="Daniele Spiga" initials="DS" userId="S::spiga@infn.it::4af92ce8-60ce-46c4-9448-eb1f5bc2df11" providerId="AD"/>
  <p188:author id="{20E79DCF-D521-FE72-8DDF-55D6FDA52C11}" name="Massimo Sgaravatto" initials="MS" userId="S::sgaravat@infn.it::001cab83-5acc-4193-844c-b668c0d455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339"/>
    <a:srgbClr val="15243E"/>
    <a:srgbClr val="B27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04A50-7F40-C84F-9F83-5469EC8E14B7}" v="29" dt="2024-09-16T09:59:59.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1AFCF-FA43-0A43-A898-8800309318C4}" type="datetimeFigureOut">
              <a:rPr lang="it-IT" smtClean="0"/>
              <a:t>14/10/2024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6CBCC-82A7-8447-B085-90867D4B2887}" type="slidenum">
              <a:rPr lang="it-IT" smtClean="0"/>
              <a:t>‹N›</a:t>
            </a:fld>
            <a:endParaRPr lang="it-IT"/>
          </a:p>
        </p:txBody>
      </p:sp>
    </p:spTree>
    <p:extLst>
      <p:ext uri="{BB962C8B-B14F-4D97-AF65-F5344CB8AC3E}">
        <p14:creationId xmlns:p14="http://schemas.microsoft.com/office/powerpoint/2010/main" val="331668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ttangolo 22"/>
          <p:cNvSpPr/>
          <p:nvPr userDrawn="1"/>
        </p:nvSpPr>
        <p:spPr>
          <a:xfrm>
            <a:off x="0" y="6353175"/>
            <a:ext cx="12268200" cy="504825"/>
          </a:xfrm>
          <a:prstGeom prst="rect">
            <a:avLst/>
          </a:prstGeom>
          <a:solidFill>
            <a:srgbClr val="1524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395CD49F-6CE0-D0C0-70FB-858E05119262}"/>
              </a:ext>
            </a:extLst>
          </p:cNvPr>
          <p:cNvSpPr>
            <a:spLocks noGrp="1"/>
          </p:cNvSpPr>
          <p:nvPr>
            <p:ph type="ctrTitle"/>
          </p:nvPr>
        </p:nvSpPr>
        <p:spPr>
          <a:xfrm>
            <a:off x="482379" y="3045261"/>
            <a:ext cx="6356571" cy="715581"/>
          </a:xfrm>
          <a:solidFill>
            <a:srgbClr val="EEB339"/>
          </a:solidFill>
        </p:spPr>
        <p:txBody>
          <a:bodyPr wrap="square" anchor="b">
            <a:spAutoFit/>
          </a:bodyPr>
          <a:lstStyle>
            <a:lvl1pPr algn="l">
              <a:defRPr sz="4500">
                <a:solidFill>
                  <a:schemeClr val="bg1"/>
                </a:solidFill>
                <a:latin typeface="Titillium Bd" panose="00000800000000000000" pitchFamily="50" charset="0"/>
              </a:defRPr>
            </a:lvl1pPr>
          </a:lstStyle>
          <a:p>
            <a:endParaRPr lang="it-IT"/>
          </a:p>
        </p:txBody>
      </p:sp>
      <p:sp>
        <p:nvSpPr>
          <p:cNvPr id="3" name="Sottotitolo 2">
            <a:extLst>
              <a:ext uri="{FF2B5EF4-FFF2-40B4-BE49-F238E27FC236}">
                <a16:creationId xmlns:a16="http://schemas.microsoft.com/office/drawing/2014/main" id="{7E38B244-E387-71D3-16B7-4A69B07878FB}"/>
              </a:ext>
            </a:extLst>
          </p:cNvPr>
          <p:cNvSpPr>
            <a:spLocks noGrp="1"/>
          </p:cNvSpPr>
          <p:nvPr>
            <p:ph type="subTitle" idx="1"/>
          </p:nvPr>
        </p:nvSpPr>
        <p:spPr>
          <a:xfrm>
            <a:off x="491904" y="3952874"/>
            <a:ext cx="9156921" cy="1061829"/>
          </a:xfrm>
          <a:noFill/>
        </p:spPr>
        <p:txBody>
          <a:bodyPr>
            <a:spAutoFit/>
          </a:bodyPr>
          <a:lstStyle>
            <a:lvl1pPr marL="0" indent="0" algn="l">
              <a:buNone/>
              <a:defRPr sz="3500">
                <a:solidFill>
                  <a:schemeClr val="bg1"/>
                </a:solidFill>
                <a:latin typeface="Titillium"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16" name="CasellaDiTesto 15">
            <a:extLst>
              <a:ext uri="{FF2B5EF4-FFF2-40B4-BE49-F238E27FC236}">
                <a16:creationId xmlns:a16="http://schemas.microsoft.com/office/drawing/2014/main" id="{684CF1C9-74E5-8FAE-4F88-8314C6D06E57}"/>
              </a:ext>
            </a:extLst>
          </p:cNvPr>
          <p:cNvSpPr txBox="1"/>
          <p:nvPr userDrawn="1"/>
        </p:nvSpPr>
        <p:spPr>
          <a:xfrm>
            <a:off x="6712747" y="6458656"/>
            <a:ext cx="5317225" cy="307777"/>
          </a:xfrm>
          <a:prstGeom prst="rect">
            <a:avLst/>
          </a:prstGeom>
          <a:noFill/>
        </p:spPr>
        <p:txBody>
          <a:bodyPr wrap="square" rtlCol="0">
            <a:spAutoFit/>
          </a:bodyPr>
          <a:lstStyle/>
          <a:p>
            <a:pPr algn="r"/>
            <a:r>
              <a:rPr lang="it-IT" sz="1400">
                <a:solidFill>
                  <a:schemeClr val="bg1">
                    <a:alpha val="85000"/>
                  </a:schemeClr>
                </a:solidFill>
                <a:latin typeface="Titillium" pitchFamily="2" charset="77"/>
              </a:rPr>
              <a:t>Missione 4 </a:t>
            </a:r>
            <a:r>
              <a:rPr lang="it-IT" sz="1400" b="1">
                <a:solidFill>
                  <a:schemeClr val="bg1">
                    <a:alpha val="85000"/>
                  </a:schemeClr>
                </a:solidFill>
                <a:latin typeface="Titillium" pitchFamily="2" charset="77"/>
              </a:rPr>
              <a:t>• Istruzione e Ricerca </a:t>
            </a:r>
            <a:endParaRPr lang="it-IT" sz="1400">
              <a:solidFill>
                <a:schemeClr val="bg1">
                  <a:alpha val="85000"/>
                </a:schemeClr>
              </a:solidFill>
              <a:latin typeface="Titillium" pitchFamily="2" charset="77"/>
            </a:endParaRPr>
          </a:p>
        </p:txBody>
      </p:sp>
      <p:sp>
        <p:nvSpPr>
          <p:cNvPr id="18" name="CasellaDiTesto 17">
            <a:extLst>
              <a:ext uri="{FF2B5EF4-FFF2-40B4-BE49-F238E27FC236}">
                <a16:creationId xmlns:a16="http://schemas.microsoft.com/office/drawing/2014/main" id="{89107E02-3800-7008-15ED-072D10658D8D}"/>
              </a:ext>
            </a:extLst>
          </p:cNvPr>
          <p:cNvSpPr txBox="1"/>
          <p:nvPr userDrawn="1"/>
        </p:nvSpPr>
        <p:spPr>
          <a:xfrm>
            <a:off x="10344867" y="556535"/>
            <a:ext cx="1060385" cy="246221"/>
          </a:xfrm>
          <a:prstGeom prst="rect">
            <a:avLst/>
          </a:prstGeom>
          <a:noFill/>
        </p:spPr>
        <p:txBody>
          <a:bodyPr wrap="square" rtlCol="0">
            <a:spAutoFit/>
          </a:bodyPr>
          <a:lstStyle/>
          <a:p>
            <a:r>
              <a:rPr lang="it-IT" sz="1000">
                <a:solidFill>
                  <a:schemeClr val="bg1"/>
                </a:solidFill>
                <a:latin typeface="Titillium" pitchFamily="2" charset="77"/>
              </a:rPr>
              <a:t>INSERIRE LOGO </a:t>
            </a:r>
          </a:p>
        </p:txBody>
      </p:sp>
      <p:sp>
        <p:nvSpPr>
          <p:cNvPr id="19" name="CasellaDiTesto 18">
            <a:extLst>
              <a:ext uri="{FF2B5EF4-FFF2-40B4-BE49-F238E27FC236}">
                <a16:creationId xmlns:a16="http://schemas.microsoft.com/office/drawing/2014/main" id="{763D7E69-E363-8DF7-9FDB-5027BB59AADD}"/>
              </a:ext>
            </a:extLst>
          </p:cNvPr>
          <p:cNvSpPr txBox="1"/>
          <p:nvPr userDrawn="1"/>
        </p:nvSpPr>
        <p:spPr>
          <a:xfrm>
            <a:off x="467555" y="6452828"/>
            <a:ext cx="5317225" cy="307777"/>
          </a:xfrm>
          <a:prstGeom prst="rect">
            <a:avLst/>
          </a:prstGeom>
          <a:noFill/>
        </p:spPr>
        <p:txBody>
          <a:bodyPr wrap="square" rtlCol="0">
            <a:spAutoFit/>
          </a:bodyPr>
          <a:lstStyle/>
          <a:p>
            <a:r>
              <a:rPr lang="it-IT" sz="1400" err="1">
                <a:solidFill>
                  <a:schemeClr val="bg1">
                    <a:alpha val="85000"/>
                  </a:schemeClr>
                </a:solidFill>
                <a:latin typeface="Titillium" pitchFamily="2" charset="77"/>
              </a:rPr>
              <a:t>TeRABIT</a:t>
            </a:r>
            <a:endParaRPr lang="it-IT" sz="1400">
              <a:solidFill>
                <a:schemeClr val="bg1">
                  <a:alpha val="85000"/>
                </a:schemeClr>
              </a:solidFill>
              <a:latin typeface="Titillium" pitchFamily="2" charset="77"/>
            </a:endParaRPr>
          </a:p>
        </p:txBody>
      </p:sp>
      <p:pic>
        <p:nvPicPr>
          <p:cNvPr id="20" name="Immagine 19">
            <a:extLst>
              <a:ext uri="{FF2B5EF4-FFF2-40B4-BE49-F238E27FC236}">
                <a16:creationId xmlns:a16="http://schemas.microsoft.com/office/drawing/2014/main" id="{3CE9A8CF-975E-8715-FF47-993C60BB54B7}"/>
              </a:ext>
            </a:extLst>
          </p:cNvPr>
          <p:cNvPicPr>
            <a:picLocks noChangeAspect="1"/>
          </p:cNvPicPr>
          <p:nvPr userDrawn="1"/>
        </p:nvPicPr>
        <p:blipFill>
          <a:blip r:embed="rId3"/>
          <a:stretch>
            <a:fillRect/>
          </a:stretch>
        </p:blipFill>
        <p:spPr>
          <a:xfrm>
            <a:off x="0" y="-25841"/>
            <a:ext cx="12192000" cy="1219200"/>
          </a:xfrm>
          <a:prstGeom prst="rect">
            <a:avLst/>
          </a:prstGeom>
        </p:spPr>
      </p:pic>
      <p:pic>
        <p:nvPicPr>
          <p:cNvPr id="21" name="Immagin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21078" y="243940"/>
            <a:ext cx="2353586" cy="682817"/>
          </a:xfrm>
          <a:prstGeom prst="rect">
            <a:avLst/>
          </a:prstGeom>
        </p:spPr>
      </p:pic>
      <p:sp>
        <p:nvSpPr>
          <p:cNvPr id="26" name="Segnaposto testo 25"/>
          <p:cNvSpPr>
            <a:spLocks noGrp="1"/>
          </p:cNvSpPr>
          <p:nvPr>
            <p:ph type="body" sz="quarter" idx="10" hasCustomPrompt="1"/>
          </p:nvPr>
        </p:nvSpPr>
        <p:spPr>
          <a:xfrm>
            <a:off x="495300" y="5276850"/>
            <a:ext cx="3267075" cy="361950"/>
          </a:xfrm>
        </p:spPr>
        <p:txBody>
          <a:bodyPr/>
          <a:lstStyle>
            <a:lvl1pPr>
              <a:defRPr sz="2000">
                <a:solidFill>
                  <a:srgbClr val="EEB339"/>
                </a:solidFill>
              </a:defRPr>
            </a:lvl1pPr>
          </a:lstStyle>
          <a:p>
            <a:pPr lvl="0"/>
            <a:r>
              <a:rPr lang="it-IT"/>
              <a:t>Data</a:t>
            </a:r>
          </a:p>
        </p:txBody>
      </p:sp>
      <p:sp>
        <p:nvSpPr>
          <p:cNvPr id="27" name="Segnaposto testo 25"/>
          <p:cNvSpPr>
            <a:spLocks noGrp="1"/>
          </p:cNvSpPr>
          <p:nvPr>
            <p:ph type="body" sz="quarter" idx="11" hasCustomPrompt="1"/>
          </p:nvPr>
        </p:nvSpPr>
        <p:spPr>
          <a:xfrm>
            <a:off x="485775" y="5724525"/>
            <a:ext cx="3267075" cy="361950"/>
          </a:xfrm>
        </p:spPr>
        <p:txBody>
          <a:bodyPr/>
          <a:lstStyle>
            <a:lvl1pPr>
              <a:defRPr sz="2000">
                <a:solidFill>
                  <a:srgbClr val="EEB339"/>
                </a:solidFill>
              </a:defRPr>
            </a:lvl1pPr>
          </a:lstStyle>
          <a:p>
            <a:pPr lvl="0"/>
            <a:r>
              <a:rPr lang="it-IT"/>
              <a:t>Evento</a:t>
            </a:r>
          </a:p>
        </p:txBody>
      </p:sp>
    </p:spTree>
    <p:extLst>
      <p:ext uri="{BB962C8B-B14F-4D97-AF65-F5344CB8AC3E}">
        <p14:creationId xmlns:p14="http://schemas.microsoft.com/office/powerpoint/2010/main" val="414458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AC262D-E847-B36A-0040-BB0926A7D22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28FB4BD-C16C-E5FC-D4A5-B57D844C223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piè di pagina 6"/>
          <p:cNvSpPr>
            <a:spLocks noGrp="1"/>
          </p:cNvSpPr>
          <p:nvPr>
            <p:ph type="ftr" sz="quarter" idx="10"/>
          </p:nvPr>
        </p:nvSpPr>
        <p:spPr/>
        <p:txBody>
          <a:bodyPr/>
          <a:lstStyle/>
          <a:p>
            <a:r>
              <a:rPr lang="it-IT"/>
              <a:t>Mauro Campanella – GARR/INFN, Silvia Calegari – INFN-CNAF</a:t>
            </a:r>
          </a:p>
        </p:txBody>
      </p:sp>
      <p:sp>
        <p:nvSpPr>
          <p:cNvPr id="8" name="Segnaposto numero diapositiva 7"/>
          <p:cNvSpPr>
            <a:spLocks noGrp="1"/>
          </p:cNvSpPr>
          <p:nvPr>
            <p:ph type="sldNum" sz="quarter" idx="11"/>
          </p:nvPr>
        </p:nvSpPr>
        <p:spPr/>
        <p:txBody>
          <a:bodyPr/>
          <a:lstStyle/>
          <a:p>
            <a:fld id="{4CD561A4-101B-4C7B-87D1-8EDCA554B104}" type="slidenum">
              <a:rPr lang="it-IT" smtClean="0"/>
              <a:pPr/>
              <a:t>‹N›</a:t>
            </a:fld>
            <a:endParaRPr lang="it-IT"/>
          </a:p>
        </p:txBody>
      </p:sp>
    </p:spTree>
    <p:extLst>
      <p:ext uri="{BB962C8B-B14F-4D97-AF65-F5344CB8AC3E}">
        <p14:creationId xmlns:p14="http://schemas.microsoft.com/office/powerpoint/2010/main" val="309058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F955D82-D942-2AEA-9360-6989107BF406}"/>
              </a:ext>
            </a:extLst>
          </p:cNvPr>
          <p:cNvSpPr>
            <a:spLocks noGrp="1"/>
          </p:cNvSpPr>
          <p:nvPr>
            <p:ph type="title" orient="vert"/>
          </p:nvPr>
        </p:nvSpPr>
        <p:spPr>
          <a:xfrm>
            <a:off x="8724900" y="1304925"/>
            <a:ext cx="2628900" cy="48720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D98DF2D-1B4F-5D82-D969-EEC9EB87A16E}"/>
              </a:ext>
            </a:extLst>
          </p:cNvPr>
          <p:cNvSpPr>
            <a:spLocks noGrp="1"/>
          </p:cNvSpPr>
          <p:nvPr>
            <p:ph type="body" orient="vert" idx="1"/>
          </p:nvPr>
        </p:nvSpPr>
        <p:spPr>
          <a:xfrm>
            <a:off x="838200" y="1295399"/>
            <a:ext cx="7734300" cy="488156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piè di pagina 6"/>
          <p:cNvSpPr>
            <a:spLocks noGrp="1"/>
          </p:cNvSpPr>
          <p:nvPr>
            <p:ph type="ftr" sz="quarter" idx="10"/>
          </p:nvPr>
        </p:nvSpPr>
        <p:spPr/>
        <p:txBody>
          <a:bodyPr/>
          <a:lstStyle/>
          <a:p>
            <a:r>
              <a:rPr lang="it-IT"/>
              <a:t>Mauro Campanella – GARR/INFN, Silvia Calegari – INFN-CNAF</a:t>
            </a:r>
          </a:p>
        </p:txBody>
      </p:sp>
      <p:sp>
        <p:nvSpPr>
          <p:cNvPr id="8" name="Segnaposto numero diapositiva 7"/>
          <p:cNvSpPr>
            <a:spLocks noGrp="1"/>
          </p:cNvSpPr>
          <p:nvPr>
            <p:ph type="sldNum" sz="quarter" idx="11"/>
          </p:nvPr>
        </p:nvSpPr>
        <p:spPr/>
        <p:txBody>
          <a:bodyPr/>
          <a:lstStyle/>
          <a:p>
            <a:fld id="{4CD561A4-101B-4C7B-87D1-8EDCA554B104}" type="slidenum">
              <a:rPr lang="it-IT" smtClean="0"/>
              <a:pPr/>
              <a:t>‹N›</a:t>
            </a:fld>
            <a:endParaRPr lang="it-IT"/>
          </a:p>
        </p:txBody>
      </p:sp>
    </p:spTree>
    <p:extLst>
      <p:ext uri="{BB962C8B-B14F-4D97-AF65-F5344CB8AC3E}">
        <p14:creationId xmlns:p14="http://schemas.microsoft.com/office/powerpoint/2010/main" val="321219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6F965-22BB-5CB6-312C-62EDB1057A87}"/>
              </a:ext>
            </a:extLst>
          </p:cNvPr>
          <p:cNvSpPr>
            <a:spLocks noGrp="1"/>
          </p:cNvSpPr>
          <p:nvPr>
            <p:ph type="title"/>
          </p:nvPr>
        </p:nvSpPr>
        <p:spPr>
          <a:xfrm>
            <a:off x="561974" y="1485899"/>
            <a:ext cx="11363325" cy="228601"/>
          </a:xfr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40986D-B2E6-E64A-9F09-D13E9F372CD9}"/>
              </a:ext>
            </a:extLst>
          </p:cNvPr>
          <p:cNvSpPr>
            <a:spLocks noGrp="1"/>
          </p:cNvSpPr>
          <p:nvPr>
            <p:ph idx="1"/>
          </p:nvPr>
        </p:nvSpPr>
        <p:spPr>
          <a:xfrm>
            <a:off x="561975" y="2028825"/>
            <a:ext cx="11372850" cy="41481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piè di pagina 6"/>
          <p:cNvSpPr>
            <a:spLocks noGrp="1"/>
          </p:cNvSpPr>
          <p:nvPr>
            <p:ph type="ftr" sz="quarter" idx="10"/>
          </p:nvPr>
        </p:nvSpPr>
        <p:spPr/>
        <p:txBody>
          <a:bodyPr/>
          <a:lstStyle/>
          <a:p>
            <a:r>
              <a:rPr lang="it-IT"/>
              <a:t>Mauro Campanella – GARR/INFN, Silvia Calegari – INFN-CNAF</a:t>
            </a:r>
          </a:p>
        </p:txBody>
      </p:sp>
      <p:sp>
        <p:nvSpPr>
          <p:cNvPr id="8" name="Segnaposto numero diapositiva 7"/>
          <p:cNvSpPr>
            <a:spLocks noGrp="1"/>
          </p:cNvSpPr>
          <p:nvPr>
            <p:ph type="sldNum" sz="quarter" idx="11"/>
          </p:nvPr>
        </p:nvSpPr>
        <p:spPr/>
        <p:txBody>
          <a:bodyPr/>
          <a:lstStyle/>
          <a:p>
            <a:fld id="{4CD561A4-101B-4C7B-87D1-8EDCA554B104}" type="slidenum">
              <a:rPr lang="it-IT" smtClean="0"/>
              <a:pPr/>
              <a:t>‹N›</a:t>
            </a:fld>
            <a:endParaRPr lang="it-IT"/>
          </a:p>
        </p:txBody>
      </p:sp>
    </p:spTree>
    <p:extLst>
      <p:ext uri="{BB962C8B-B14F-4D97-AF65-F5344CB8AC3E}">
        <p14:creationId xmlns:p14="http://schemas.microsoft.com/office/powerpoint/2010/main" val="110299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01029E-B1C6-92F5-5BD9-5641C41ACE09}"/>
              </a:ext>
            </a:extLst>
          </p:cNvPr>
          <p:cNvSpPr>
            <a:spLocks noGrp="1"/>
          </p:cNvSpPr>
          <p:nvPr>
            <p:ph type="title"/>
          </p:nvPr>
        </p:nvSpPr>
        <p:spPr>
          <a:xfrm>
            <a:off x="529700" y="2600399"/>
            <a:ext cx="5883275" cy="1962076"/>
          </a:xfrm>
          <a:solidFill>
            <a:srgbClr val="EEB339"/>
          </a:solidFill>
        </p:spPr>
        <p:txBody>
          <a:bodyPr wrap="square" anchor="b">
            <a:spAutoFit/>
          </a:bodyPr>
          <a:lstStyle>
            <a:lvl1pPr>
              <a:defRPr sz="4500">
                <a:solidFill>
                  <a:schemeClr val="bg1"/>
                </a:solidFill>
              </a:defRPr>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D69CF85-5622-7364-C92A-4D4B2BDDAF8A}"/>
              </a:ext>
            </a:extLst>
          </p:cNvPr>
          <p:cNvSpPr>
            <a:spLocks noGrp="1"/>
          </p:cNvSpPr>
          <p:nvPr>
            <p:ph type="body" idx="1"/>
          </p:nvPr>
        </p:nvSpPr>
        <p:spPr>
          <a:xfrm>
            <a:off x="529700" y="4573562"/>
            <a:ext cx="5892800" cy="757130"/>
          </a:xfrm>
          <a:solidFill>
            <a:schemeClr val="bg1"/>
          </a:solidFill>
        </p:spPr>
        <p:txBody>
          <a:bodyPr>
            <a:spAutoFit/>
          </a:bodyPr>
          <a:lstStyle>
            <a:lvl1pPr marL="0" indent="0">
              <a:buNone/>
              <a:defRPr sz="2400">
                <a:solidFill>
                  <a:srgbClr val="EEB339"/>
                </a:solidFill>
                <a:latin typeface="Titillium"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191380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763302-C7E3-E664-C12C-7D53DEAB7AD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C621F4-05BE-1CCC-6D50-B856B28F922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5C8DDAD-F109-A2D9-87DB-45996264586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p:cNvSpPr>
            <a:spLocks noGrp="1"/>
          </p:cNvSpPr>
          <p:nvPr>
            <p:ph type="ftr" sz="quarter" idx="10"/>
          </p:nvPr>
        </p:nvSpPr>
        <p:spPr/>
        <p:txBody>
          <a:bodyPr/>
          <a:lstStyle/>
          <a:p>
            <a:r>
              <a:rPr lang="it-IT"/>
              <a:t>Mauro Campanella – GARR/INFN, Silvia Calegari – INFN-CNAF</a:t>
            </a:r>
          </a:p>
        </p:txBody>
      </p:sp>
      <p:sp>
        <p:nvSpPr>
          <p:cNvPr id="9" name="Segnaposto numero diapositiva 8"/>
          <p:cNvSpPr>
            <a:spLocks noGrp="1"/>
          </p:cNvSpPr>
          <p:nvPr>
            <p:ph type="sldNum" sz="quarter" idx="11"/>
          </p:nvPr>
        </p:nvSpPr>
        <p:spPr/>
        <p:txBody>
          <a:bodyPr/>
          <a:lstStyle/>
          <a:p>
            <a:fld id="{4CD561A4-101B-4C7B-87D1-8EDCA554B104}" type="slidenum">
              <a:rPr lang="it-IT" smtClean="0"/>
              <a:pPr/>
              <a:t>‹N›</a:t>
            </a:fld>
            <a:endParaRPr lang="it-IT"/>
          </a:p>
        </p:txBody>
      </p:sp>
    </p:spTree>
    <p:extLst>
      <p:ext uri="{BB962C8B-B14F-4D97-AF65-F5344CB8AC3E}">
        <p14:creationId xmlns:p14="http://schemas.microsoft.com/office/powerpoint/2010/main" val="366867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05382B-9C53-C843-40B4-ACFAEA392BF3}"/>
              </a:ext>
            </a:extLst>
          </p:cNvPr>
          <p:cNvSpPr>
            <a:spLocks noGrp="1"/>
          </p:cNvSpPr>
          <p:nvPr>
            <p:ph type="title"/>
          </p:nvPr>
        </p:nvSpPr>
        <p:spPr>
          <a:xfrm>
            <a:off x="515938" y="1190625"/>
            <a:ext cx="10515600" cy="509588"/>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6491DF3-8FD0-9388-8FE4-5D61213EA416}"/>
              </a:ext>
            </a:extLst>
          </p:cNvPr>
          <p:cNvSpPr>
            <a:spLocks noGrp="1"/>
          </p:cNvSpPr>
          <p:nvPr>
            <p:ph type="body" idx="1"/>
          </p:nvPr>
        </p:nvSpPr>
        <p:spPr>
          <a:xfrm>
            <a:off x="525463" y="166211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6995AD3-BE0C-E613-7BA5-D72125F56244}"/>
              </a:ext>
            </a:extLst>
          </p:cNvPr>
          <p:cNvSpPr>
            <a:spLocks noGrp="1"/>
          </p:cNvSpPr>
          <p:nvPr>
            <p:ph sz="half" idx="2"/>
          </p:nvPr>
        </p:nvSpPr>
        <p:spPr>
          <a:xfrm>
            <a:off x="525463"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439EE9F-AAD3-75DF-C409-E8887655B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C23A0F5-1224-7763-BA7A-F71E696B25F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Segnaposto piè di pagina 9"/>
          <p:cNvSpPr>
            <a:spLocks noGrp="1"/>
          </p:cNvSpPr>
          <p:nvPr>
            <p:ph type="ftr" sz="quarter" idx="10"/>
          </p:nvPr>
        </p:nvSpPr>
        <p:spPr/>
        <p:txBody>
          <a:bodyPr/>
          <a:lstStyle/>
          <a:p>
            <a:r>
              <a:rPr lang="it-IT"/>
              <a:t>Mauro Campanella – GARR/INFN, Silvia Calegari – INFN-CNAF</a:t>
            </a:r>
          </a:p>
        </p:txBody>
      </p:sp>
      <p:sp>
        <p:nvSpPr>
          <p:cNvPr id="11" name="Segnaposto numero diapositiva 10"/>
          <p:cNvSpPr>
            <a:spLocks noGrp="1"/>
          </p:cNvSpPr>
          <p:nvPr>
            <p:ph type="sldNum" sz="quarter" idx="11"/>
          </p:nvPr>
        </p:nvSpPr>
        <p:spPr/>
        <p:txBody>
          <a:bodyPr/>
          <a:lstStyle/>
          <a:p>
            <a:fld id="{4CD561A4-101B-4C7B-87D1-8EDCA554B104}" type="slidenum">
              <a:rPr lang="it-IT" smtClean="0"/>
              <a:pPr/>
              <a:t>‹N›</a:t>
            </a:fld>
            <a:endParaRPr lang="it-IT"/>
          </a:p>
        </p:txBody>
      </p:sp>
    </p:spTree>
    <p:extLst>
      <p:ext uri="{BB962C8B-B14F-4D97-AF65-F5344CB8AC3E}">
        <p14:creationId xmlns:p14="http://schemas.microsoft.com/office/powerpoint/2010/main" val="36926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4E165-4CD9-7184-BA53-E8749A1865E4}"/>
              </a:ext>
            </a:extLst>
          </p:cNvPr>
          <p:cNvSpPr>
            <a:spLocks noGrp="1"/>
          </p:cNvSpPr>
          <p:nvPr>
            <p:ph type="title"/>
          </p:nvPr>
        </p:nvSpPr>
        <p:spPr/>
        <p:txBody>
          <a:bodyPr/>
          <a:lstStyle/>
          <a:p>
            <a:r>
              <a:rPr lang="it-IT"/>
              <a:t>Fare clic per modificare lo stile del titolo dello schema</a:t>
            </a:r>
          </a:p>
        </p:txBody>
      </p:sp>
      <p:sp>
        <p:nvSpPr>
          <p:cNvPr id="6" name="Segnaposto piè di pagina 5"/>
          <p:cNvSpPr>
            <a:spLocks noGrp="1"/>
          </p:cNvSpPr>
          <p:nvPr>
            <p:ph type="ftr" sz="quarter" idx="10"/>
          </p:nvPr>
        </p:nvSpPr>
        <p:spPr/>
        <p:txBody>
          <a:bodyPr/>
          <a:lstStyle/>
          <a:p>
            <a:r>
              <a:rPr lang="it-IT"/>
              <a:t>Mauro Campanella – GARR/INFN, Silvia Calegari – INFN-CNAF</a:t>
            </a:r>
          </a:p>
        </p:txBody>
      </p:sp>
      <p:sp>
        <p:nvSpPr>
          <p:cNvPr id="7" name="Segnaposto numero diapositiva 6"/>
          <p:cNvSpPr>
            <a:spLocks noGrp="1"/>
          </p:cNvSpPr>
          <p:nvPr>
            <p:ph type="sldNum" sz="quarter" idx="11"/>
          </p:nvPr>
        </p:nvSpPr>
        <p:spPr/>
        <p:txBody>
          <a:bodyPr/>
          <a:lstStyle/>
          <a:p>
            <a:fld id="{4CD561A4-101B-4C7B-87D1-8EDCA554B104}" type="slidenum">
              <a:rPr lang="it-IT" smtClean="0"/>
              <a:pPr/>
              <a:t>‹N›</a:t>
            </a:fld>
            <a:endParaRPr lang="it-IT"/>
          </a:p>
        </p:txBody>
      </p:sp>
    </p:spTree>
    <p:extLst>
      <p:ext uri="{BB962C8B-B14F-4D97-AF65-F5344CB8AC3E}">
        <p14:creationId xmlns:p14="http://schemas.microsoft.com/office/powerpoint/2010/main" val="266301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Segnaposto piè di pagina 4"/>
          <p:cNvSpPr>
            <a:spLocks noGrp="1"/>
          </p:cNvSpPr>
          <p:nvPr>
            <p:ph type="ftr" sz="quarter" idx="10"/>
          </p:nvPr>
        </p:nvSpPr>
        <p:spPr/>
        <p:txBody>
          <a:bodyPr/>
          <a:lstStyle/>
          <a:p>
            <a:r>
              <a:rPr lang="it-IT"/>
              <a:t>Mauro Campanella – GARR/INFN, Silvia Calegari – INFN-CNAF</a:t>
            </a:r>
          </a:p>
        </p:txBody>
      </p:sp>
      <p:sp>
        <p:nvSpPr>
          <p:cNvPr id="6" name="Segnaposto numero diapositiva 5"/>
          <p:cNvSpPr>
            <a:spLocks noGrp="1"/>
          </p:cNvSpPr>
          <p:nvPr>
            <p:ph type="sldNum" sz="quarter" idx="11"/>
          </p:nvPr>
        </p:nvSpPr>
        <p:spPr/>
        <p:txBody>
          <a:bodyPr/>
          <a:lstStyle/>
          <a:p>
            <a:fld id="{4CD561A4-101B-4C7B-87D1-8EDCA554B104}" type="slidenum">
              <a:rPr lang="it-IT" smtClean="0"/>
              <a:pPr/>
              <a:t>‹N›</a:t>
            </a:fld>
            <a:endParaRPr lang="it-IT"/>
          </a:p>
        </p:txBody>
      </p:sp>
    </p:spTree>
    <p:extLst>
      <p:ext uri="{BB962C8B-B14F-4D97-AF65-F5344CB8AC3E}">
        <p14:creationId xmlns:p14="http://schemas.microsoft.com/office/powerpoint/2010/main" val="417609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84879E-B8A6-7318-3304-7F58DBDB735B}"/>
              </a:ext>
            </a:extLst>
          </p:cNvPr>
          <p:cNvSpPr>
            <a:spLocks noGrp="1"/>
          </p:cNvSpPr>
          <p:nvPr>
            <p:ph type="title"/>
          </p:nvPr>
        </p:nvSpPr>
        <p:spPr>
          <a:xfrm>
            <a:off x="534988" y="1285875"/>
            <a:ext cx="4141787" cy="127635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1C9F42-7F2D-C307-9026-04039EBA3864}"/>
              </a:ext>
            </a:extLst>
          </p:cNvPr>
          <p:cNvSpPr>
            <a:spLocks noGrp="1"/>
          </p:cNvSpPr>
          <p:nvPr>
            <p:ph idx="1"/>
          </p:nvPr>
        </p:nvSpPr>
        <p:spPr>
          <a:xfrm>
            <a:off x="4819650" y="1295399"/>
            <a:ext cx="7143750" cy="4962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3B6DABA-3C74-838D-4FAE-57244C861F8E}"/>
              </a:ext>
            </a:extLst>
          </p:cNvPr>
          <p:cNvSpPr>
            <a:spLocks noGrp="1"/>
          </p:cNvSpPr>
          <p:nvPr>
            <p:ph type="body" sz="half" idx="2"/>
          </p:nvPr>
        </p:nvSpPr>
        <p:spPr>
          <a:xfrm>
            <a:off x="534988" y="2562225"/>
            <a:ext cx="4132262" cy="37052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Segnaposto piè di pagina 7"/>
          <p:cNvSpPr>
            <a:spLocks noGrp="1"/>
          </p:cNvSpPr>
          <p:nvPr>
            <p:ph type="ftr" sz="quarter" idx="10"/>
          </p:nvPr>
        </p:nvSpPr>
        <p:spPr/>
        <p:txBody>
          <a:bodyPr/>
          <a:lstStyle/>
          <a:p>
            <a:r>
              <a:rPr lang="it-IT"/>
              <a:t>Mauro Campanella – GARR/INFN, Silvia Calegari – INFN-CNAF</a:t>
            </a:r>
          </a:p>
        </p:txBody>
      </p:sp>
      <p:sp>
        <p:nvSpPr>
          <p:cNvPr id="9" name="Segnaposto numero diapositiva 8"/>
          <p:cNvSpPr>
            <a:spLocks noGrp="1"/>
          </p:cNvSpPr>
          <p:nvPr>
            <p:ph type="sldNum" sz="quarter" idx="11"/>
          </p:nvPr>
        </p:nvSpPr>
        <p:spPr/>
        <p:txBody>
          <a:bodyPr/>
          <a:lstStyle/>
          <a:p>
            <a:fld id="{4CD561A4-101B-4C7B-87D1-8EDCA554B104}" type="slidenum">
              <a:rPr lang="it-IT" smtClean="0"/>
              <a:pPr/>
              <a:t>‹N›</a:t>
            </a:fld>
            <a:endParaRPr lang="it-IT"/>
          </a:p>
        </p:txBody>
      </p:sp>
    </p:spTree>
    <p:extLst>
      <p:ext uri="{BB962C8B-B14F-4D97-AF65-F5344CB8AC3E}">
        <p14:creationId xmlns:p14="http://schemas.microsoft.com/office/powerpoint/2010/main" val="261609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BA4335-1145-9D68-5898-7B9A8B7D86FE}"/>
              </a:ext>
            </a:extLst>
          </p:cNvPr>
          <p:cNvSpPr>
            <a:spLocks noGrp="1"/>
          </p:cNvSpPr>
          <p:nvPr>
            <p:ph type="title"/>
          </p:nvPr>
        </p:nvSpPr>
        <p:spPr>
          <a:xfrm>
            <a:off x="571500" y="1216497"/>
            <a:ext cx="4343400" cy="1421928"/>
          </a:xfrm>
        </p:spPr>
        <p:txBody>
          <a:bodyPr anchor="b">
            <a:spAutoFit/>
          </a:bodyPr>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27256F6-99B0-CC0C-83DC-27C5CF6294AC}"/>
              </a:ext>
            </a:extLst>
          </p:cNvPr>
          <p:cNvSpPr>
            <a:spLocks noGrp="1"/>
          </p:cNvSpPr>
          <p:nvPr>
            <p:ph type="pic" idx="1"/>
          </p:nvPr>
        </p:nvSpPr>
        <p:spPr>
          <a:xfrm>
            <a:off x="5116512" y="1339850"/>
            <a:ext cx="67516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50A61BD-7A0F-269C-F337-5D2B9BC4953E}"/>
              </a:ext>
            </a:extLst>
          </p:cNvPr>
          <p:cNvSpPr>
            <a:spLocks noGrp="1"/>
          </p:cNvSpPr>
          <p:nvPr>
            <p:ph type="body" sz="half" idx="2"/>
          </p:nvPr>
        </p:nvSpPr>
        <p:spPr>
          <a:xfrm>
            <a:off x="571500" y="2695575"/>
            <a:ext cx="4343400" cy="35448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Segnaposto piè di pagina 7"/>
          <p:cNvSpPr>
            <a:spLocks noGrp="1"/>
          </p:cNvSpPr>
          <p:nvPr>
            <p:ph type="ftr" sz="quarter" idx="10"/>
          </p:nvPr>
        </p:nvSpPr>
        <p:spPr/>
        <p:txBody>
          <a:bodyPr/>
          <a:lstStyle/>
          <a:p>
            <a:r>
              <a:rPr lang="it-IT"/>
              <a:t>Mauro Campanella – GARR/INFN, Silvia Calegari – INFN-CNAF</a:t>
            </a:r>
          </a:p>
        </p:txBody>
      </p:sp>
      <p:sp>
        <p:nvSpPr>
          <p:cNvPr id="9" name="Segnaposto numero diapositiva 8"/>
          <p:cNvSpPr>
            <a:spLocks noGrp="1"/>
          </p:cNvSpPr>
          <p:nvPr>
            <p:ph type="sldNum" sz="quarter" idx="11"/>
          </p:nvPr>
        </p:nvSpPr>
        <p:spPr/>
        <p:txBody>
          <a:bodyPr/>
          <a:lstStyle/>
          <a:p>
            <a:fld id="{4CD561A4-101B-4C7B-87D1-8EDCA554B104}" type="slidenum">
              <a:rPr lang="it-IT" smtClean="0"/>
              <a:pPr/>
              <a:t>‹N›</a:t>
            </a:fld>
            <a:endParaRPr lang="it-IT"/>
          </a:p>
        </p:txBody>
      </p:sp>
    </p:spTree>
    <p:extLst>
      <p:ext uri="{BB962C8B-B14F-4D97-AF65-F5344CB8AC3E}">
        <p14:creationId xmlns:p14="http://schemas.microsoft.com/office/powerpoint/2010/main" val="8954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4539DBE-E4B3-1015-1AB0-CBFC1AFFC19A}"/>
              </a:ext>
            </a:extLst>
          </p:cNvPr>
          <p:cNvSpPr>
            <a:spLocks noGrp="1"/>
          </p:cNvSpPr>
          <p:nvPr>
            <p:ph type="title"/>
          </p:nvPr>
        </p:nvSpPr>
        <p:spPr>
          <a:xfrm>
            <a:off x="561975" y="1485899"/>
            <a:ext cx="10744200" cy="219075"/>
          </a:xfrm>
          <a:prstGeom prst="rect">
            <a:avLst/>
          </a:prstGeom>
        </p:spPr>
        <p:txBody>
          <a:bodyPr vert="horz" lIns="91440" tIns="45720" rIns="91440" bIns="45720" rtlCol="0" anchor="ctr">
            <a:no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D6A1C2A-DF69-9476-682D-2F29981F1429}"/>
              </a:ext>
            </a:extLst>
          </p:cNvPr>
          <p:cNvSpPr>
            <a:spLocks noGrp="1"/>
          </p:cNvSpPr>
          <p:nvPr>
            <p:ph type="body" idx="1"/>
          </p:nvPr>
        </p:nvSpPr>
        <p:spPr>
          <a:xfrm>
            <a:off x="561975" y="2028825"/>
            <a:ext cx="10791825" cy="41481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CasellaDiTesto 7">
            <a:extLst>
              <a:ext uri="{FF2B5EF4-FFF2-40B4-BE49-F238E27FC236}">
                <a16:creationId xmlns:a16="http://schemas.microsoft.com/office/drawing/2014/main" id="{6A2BEC55-BEFD-2364-F423-9414913FE7A4}"/>
              </a:ext>
            </a:extLst>
          </p:cNvPr>
          <p:cNvSpPr txBox="1"/>
          <p:nvPr userDrawn="1"/>
        </p:nvSpPr>
        <p:spPr>
          <a:xfrm>
            <a:off x="10344867" y="556535"/>
            <a:ext cx="1060385" cy="246221"/>
          </a:xfrm>
          <a:prstGeom prst="rect">
            <a:avLst/>
          </a:prstGeom>
          <a:noFill/>
        </p:spPr>
        <p:txBody>
          <a:bodyPr wrap="square" rtlCol="0">
            <a:spAutoFit/>
          </a:bodyPr>
          <a:lstStyle/>
          <a:p>
            <a:r>
              <a:rPr lang="it-IT" sz="1000">
                <a:solidFill>
                  <a:schemeClr val="bg1"/>
                </a:solidFill>
                <a:latin typeface="Titillium" pitchFamily="2" charset="77"/>
              </a:rPr>
              <a:t>INSERIRE LOGO </a:t>
            </a:r>
          </a:p>
        </p:txBody>
      </p:sp>
      <p:pic>
        <p:nvPicPr>
          <p:cNvPr id="12" name="Immagine 11">
            <a:extLst>
              <a:ext uri="{FF2B5EF4-FFF2-40B4-BE49-F238E27FC236}">
                <a16:creationId xmlns:a16="http://schemas.microsoft.com/office/drawing/2014/main" id="{A705E1E9-2D2D-4AAA-8A51-FA5BB56351F0}"/>
              </a:ext>
            </a:extLst>
          </p:cNvPr>
          <p:cNvPicPr>
            <a:picLocks noChangeAspect="1"/>
          </p:cNvPicPr>
          <p:nvPr userDrawn="1"/>
        </p:nvPicPr>
        <p:blipFill>
          <a:blip r:embed="rId13"/>
          <a:stretch>
            <a:fillRect/>
          </a:stretch>
        </p:blipFill>
        <p:spPr>
          <a:xfrm>
            <a:off x="0" y="4976"/>
            <a:ext cx="12192000" cy="1219200"/>
          </a:xfrm>
          <a:prstGeom prst="rect">
            <a:avLst/>
          </a:prstGeom>
        </p:spPr>
      </p:pic>
      <p:pic>
        <p:nvPicPr>
          <p:cNvPr id="13" name="Immagin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621078" y="243940"/>
            <a:ext cx="2353586" cy="682817"/>
          </a:xfrm>
          <a:prstGeom prst="rect">
            <a:avLst/>
          </a:prstGeom>
        </p:spPr>
      </p:pic>
      <p:sp>
        <p:nvSpPr>
          <p:cNvPr id="15" name="CasellaDiTesto 14">
            <a:extLst>
              <a:ext uri="{FF2B5EF4-FFF2-40B4-BE49-F238E27FC236}">
                <a16:creationId xmlns:a16="http://schemas.microsoft.com/office/drawing/2014/main" id="{684CF1C9-74E5-8FAE-4F88-8314C6D06E57}"/>
              </a:ext>
            </a:extLst>
          </p:cNvPr>
          <p:cNvSpPr txBox="1"/>
          <p:nvPr userDrawn="1"/>
        </p:nvSpPr>
        <p:spPr>
          <a:xfrm>
            <a:off x="6712747" y="6458656"/>
            <a:ext cx="5317225" cy="307777"/>
          </a:xfrm>
          <a:prstGeom prst="rect">
            <a:avLst/>
          </a:prstGeom>
          <a:noFill/>
        </p:spPr>
        <p:txBody>
          <a:bodyPr wrap="square" rtlCol="0">
            <a:spAutoFit/>
          </a:bodyPr>
          <a:lstStyle/>
          <a:p>
            <a:pPr algn="r"/>
            <a:r>
              <a:rPr lang="it-IT" sz="1400">
                <a:solidFill>
                  <a:srgbClr val="EEB339">
                    <a:alpha val="85000"/>
                  </a:srgbClr>
                </a:solidFill>
                <a:latin typeface="Titillium" pitchFamily="2" charset="77"/>
              </a:rPr>
              <a:t>Missione 4 </a:t>
            </a:r>
            <a:r>
              <a:rPr lang="it-IT" sz="1400" b="1">
                <a:solidFill>
                  <a:srgbClr val="EEB339">
                    <a:alpha val="85000"/>
                  </a:srgbClr>
                </a:solidFill>
                <a:latin typeface="Titillium" pitchFamily="2" charset="77"/>
              </a:rPr>
              <a:t>• Istruzione e Ricerca </a:t>
            </a:r>
            <a:endParaRPr lang="it-IT" sz="1400">
              <a:solidFill>
                <a:srgbClr val="EEB339">
                  <a:alpha val="85000"/>
                </a:srgbClr>
              </a:solidFill>
              <a:latin typeface="Titillium" pitchFamily="2" charset="77"/>
            </a:endParaRPr>
          </a:p>
        </p:txBody>
      </p:sp>
      <p:sp>
        <p:nvSpPr>
          <p:cNvPr id="16" name="CasellaDiTesto 15">
            <a:extLst>
              <a:ext uri="{FF2B5EF4-FFF2-40B4-BE49-F238E27FC236}">
                <a16:creationId xmlns:a16="http://schemas.microsoft.com/office/drawing/2014/main" id="{763D7E69-E363-8DF7-9FDB-5027BB59AADD}"/>
              </a:ext>
            </a:extLst>
          </p:cNvPr>
          <p:cNvSpPr txBox="1"/>
          <p:nvPr userDrawn="1"/>
        </p:nvSpPr>
        <p:spPr>
          <a:xfrm>
            <a:off x="467556" y="6452828"/>
            <a:ext cx="894520" cy="307777"/>
          </a:xfrm>
          <a:prstGeom prst="rect">
            <a:avLst/>
          </a:prstGeom>
          <a:noFill/>
        </p:spPr>
        <p:txBody>
          <a:bodyPr wrap="square" rtlCol="0">
            <a:spAutoFit/>
          </a:bodyPr>
          <a:lstStyle/>
          <a:p>
            <a:r>
              <a:rPr lang="it-IT" sz="1400" err="1">
                <a:solidFill>
                  <a:srgbClr val="EEB339">
                    <a:alpha val="85000"/>
                  </a:srgbClr>
                </a:solidFill>
                <a:latin typeface="Titillium" pitchFamily="2" charset="77"/>
              </a:rPr>
              <a:t>TeRABIT</a:t>
            </a:r>
            <a:endParaRPr lang="it-IT" sz="1400">
              <a:solidFill>
                <a:srgbClr val="EEB339">
                  <a:alpha val="85000"/>
                </a:srgbClr>
              </a:solidFill>
              <a:latin typeface="Titillium" pitchFamily="2" charset="77"/>
            </a:endParaRPr>
          </a:p>
        </p:txBody>
      </p:sp>
      <p:cxnSp>
        <p:nvCxnSpPr>
          <p:cNvPr id="18" name="Connettore diritto 17"/>
          <p:cNvCxnSpPr/>
          <p:nvPr userDrawn="1"/>
        </p:nvCxnSpPr>
        <p:spPr>
          <a:xfrm>
            <a:off x="0" y="6353175"/>
            <a:ext cx="12344400" cy="0"/>
          </a:xfrm>
          <a:prstGeom prst="line">
            <a:avLst/>
          </a:prstGeom>
          <a:ln>
            <a:solidFill>
              <a:srgbClr val="EEB339"/>
            </a:solidFill>
          </a:ln>
        </p:spPr>
        <p:style>
          <a:lnRef idx="1">
            <a:schemeClr val="accent1"/>
          </a:lnRef>
          <a:fillRef idx="0">
            <a:schemeClr val="accent1"/>
          </a:fillRef>
          <a:effectRef idx="0">
            <a:schemeClr val="accent1"/>
          </a:effectRef>
          <a:fontRef idx="minor">
            <a:schemeClr val="tx1"/>
          </a:fontRef>
        </p:style>
      </p:cxnSp>
      <p:sp>
        <p:nvSpPr>
          <p:cNvPr id="19" name="Segnaposto piè di pagina 18"/>
          <p:cNvSpPr>
            <a:spLocks noGrp="1"/>
          </p:cNvSpPr>
          <p:nvPr>
            <p:ph type="ftr" sz="quarter" idx="3"/>
          </p:nvPr>
        </p:nvSpPr>
        <p:spPr>
          <a:xfrm>
            <a:off x="1543050" y="6413500"/>
            <a:ext cx="6448425" cy="365125"/>
          </a:xfrm>
          <a:prstGeom prst="rect">
            <a:avLst/>
          </a:prstGeom>
        </p:spPr>
        <p:txBody>
          <a:bodyPr vert="horz" lIns="91440" tIns="45720" rIns="91440" bIns="45720" rtlCol="0" anchor="ctr"/>
          <a:lstStyle>
            <a:lvl1pPr algn="l">
              <a:defRPr sz="1400">
                <a:solidFill>
                  <a:srgbClr val="EEB339"/>
                </a:solidFill>
                <a:latin typeface="Titillium" panose="00000500000000000000" pitchFamily="50" charset="0"/>
              </a:defRPr>
            </a:lvl1pPr>
          </a:lstStyle>
          <a:p>
            <a:r>
              <a:rPr lang="it-IT"/>
              <a:t>Mauro Campanella – GARR/INFN, Silvia Calegari – INFN-CNAF</a:t>
            </a:r>
          </a:p>
        </p:txBody>
      </p:sp>
      <p:sp>
        <p:nvSpPr>
          <p:cNvPr id="20" name="Segnaposto numero diapositiva 19"/>
          <p:cNvSpPr>
            <a:spLocks noGrp="1"/>
          </p:cNvSpPr>
          <p:nvPr>
            <p:ph type="sldNum" sz="quarter" idx="4"/>
          </p:nvPr>
        </p:nvSpPr>
        <p:spPr>
          <a:xfrm>
            <a:off x="8305800" y="6413500"/>
            <a:ext cx="514350" cy="365125"/>
          </a:xfrm>
          <a:prstGeom prst="rect">
            <a:avLst/>
          </a:prstGeom>
        </p:spPr>
        <p:txBody>
          <a:bodyPr vert="horz" lIns="91440" tIns="45720" rIns="91440" bIns="45720" rtlCol="0" anchor="ctr"/>
          <a:lstStyle>
            <a:lvl1pPr algn="ctr">
              <a:defRPr sz="1400">
                <a:solidFill>
                  <a:schemeClr val="bg1">
                    <a:lumMod val="75000"/>
                  </a:schemeClr>
                </a:solidFill>
                <a:latin typeface="Titillium" panose="00000500000000000000" pitchFamily="50" charset="0"/>
              </a:defRPr>
            </a:lvl1pPr>
          </a:lstStyle>
          <a:p>
            <a:fld id="{4CD561A4-101B-4C7B-87D1-8EDCA554B104}" type="slidenum">
              <a:rPr lang="it-IT" smtClean="0"/>
              <a:pPr/>
              <a:t>‹N›</a:t>
            </a:fld>
            <a:endParaRPr lang="it-IT"/>
          </a:p>
        </p:txBody>
      </p:sp>
    </p:spTree>
    <p:extLst>
      <p:ext uri="{BB962C8B-B14F-4D97-AF65-F5344CB8AC3E}">
        <p14:creationId xmlns:p14="http://schemas.microsoft.com/office/powerpoint/2010/main" val="3492311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2800" kern="1200">
          <a:solidFill>
            <a:srgbClr val="EEB339"/>
          </a:solidFill>
          <a:latin typeface="Titillium Bd" panose="00000800000000000000"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Titillium"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itillium"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itillium"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itillium"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Titillium"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82379" y="2422014"/>
            <a:ext cx="6356571" cy="1338828"/>
          </a:xfrm>
        </p:spPr>
        <p:txBody>
          <a:bodyPr/>
          <a:lstStyle/>
          <a:p>
            <a:r>
              <a:rPr lang="it-IT" err="1"/>
              <a:t>Adopting</a:t>
            </a:r>
            <a:r>
              <a:rPr lang="it-IT"/>
              <a:t> RUCIO for the </a:t>
            </a:r>
            <a:r>
              <a:rPr lang="it-IT" err="1"/>
              <a:t>Italian</a:t>
            </a:r>
            <a:r>
              <a:rPr lang="it-IT"/>
              <a:t> </a:t>
            </a:r>
            <a:r>
              <a:rPr lang="it-IT" err="1"/>
              <a:t>datalake</a:t>
            </a:r>
            <a:endParaRPr lang="it-IT"/>
          </a:p>
        </p:txBody>
      </p:sp>
      <p:sp>
        <p:nvSpPr>
          <p:cNvPr id="3" name="Sottotitolo 2"/>
          <p:cNvSpPr>
            <a:spLocks noGrp="1"/>
          </p:cNvSpPr>
          <p:nvPr>
            <p:ph type="subTitle" idx="1"/>
          </p:nvPr>
        </p:nvSpPr>
        <p:spPr>
          <a:xfrm>
            <a:off x="491904" y="3952874"/>
            <a:ext cx="11178986" cy="590546"/>
          </a:xfrm>
        </p:spPr>
        <p:txBody>
          <a:bodyPr/>
          <a:lstStyle/>
          <a:p>
            <a:r>
              <a:rPr lang="it-IT"/>
              <a:t>National </a:t>
            </a:r>
            <a:r>
              <a:rPr lang="it-IT" err="1"/>
              <a:t>experience</a:t>
            </a:r>
            <a:r>
              <a:rPr lang="it-IT"/>
              <a:t> and </a:t>
            </a:r>
            <a:r>
              <a:rPr lang="it-IT" err="1"/>
              <a:t>perspectives</a:t>
            </a:r>
            <a:endParaRPr lang="it-IT"/>
          </a:p>
        </p:txBody>
      </p:sp>
      <p:sp>
        <p:nvSpPr>
          <p:cNvPr id="4" name="Segnaposto testo 3"/>
          <p:cNvSpPr>
            <a:spLocks noGrp="1"/>
          </p:cNvSpPr>
          <p:nvPr>
            <p:ph type="body" sz="quarter" idx="10"/>
          </p:nvPr>
        </p:nvSpPr>
        <p:spPr>
          <a:xfrm>
            <a:off x="491904" y="5362575"/>
            <a:ext cx="3267075" cy="361950"/>
          </a:xfrm>
        </p:spPr>
        <p:txBody>
          <a:bodyPr>
            <a:normAutofit lnSpcReduction="10000"/>
          </a:bodyPr>
          <a:lstStyle/>
          <a:p>
            <a:r>
              <a:rPr lang="it-IT"/>
              <a:t>??/??/2024</a:t>
            </a:r>
          </a:p>
        </p:txBody>
      </p:sp>
      <p:sp>
        <p:nvSpPr>
          <p:cNvPr id="5" name="Segnaposto testo 4"/>
          <p:cNvSpPr>
            <a:spLocks noGrp="1"/>
          </p:cNvSpPr>
          <p:nvPr>
            <p:ph type="body" sz="quarter" idx="11"/>
          </p:nvPr>
        </p:nvSpPr>
        <p:spPr>
          <a:xfrm>
            <a:off x="485775" y="5724525"/>
            <a:ext cx="4028352" cy="361950"/>
          </a:xfrm>
        </p:spPr>
        <p:txBody>
          <a:bodyPr>
            <a:normAutofit lnSpcReduction="10000"/>
          </a:bodyPr>
          <a:lstStyle/>
          <a:p>
            <a:r>
              <a:rPr lang="it-IT"/>
              <a:t>7° </a:t>
            </a:r>
            <a:r>
              <a:rPr lang="it-IT" err="1"/>
              <a:t>Rucio</a:t>
            </a:r>
            <a:r>
              <a:rPr lang="it-IT"/>
              <a:t> Community Workshop</a:t>
            </a:r>
          </a:p>
        </p:txBody>
      </p:sp>
      <p:sp>
        <p:nvSpPr>
          <p:cNvPr id="8" name="Sottotitolo 2">
            <a:extLst>
              <a:ext uri="{FF2B5EF4-FFF2-40B4-BE49-F238E27FC236}">
                <a16:creationId xmlns:a16="http://schemas.microsoft.com/office/drawing/2014/main" id="{6B9A4B17-CC97-FD5C-1574-BAC1B3189684}"/>
              </a:ext>
            </a:extLst>
          </p:cNvPr>
          <p:cNvSpPr txBox="1">
            <a:spLocks/>
          </p:cNvSpPr>
          <p:nvPr/>
        </p:nvSpPr>
        <p:spPr>
          <a:xfrm>
            <a:off x="491904" y="4587656"/>
            <a:ext cx="11178986" cy="646331"/>
          </a:xfrm>
          <a:prstGeom prst="rect">
            <a:avLst/>
          </a:prstGeom>
          <a:noFill/>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500" b="0" kern="1200">
                <a:solidFill>
                  <a:schemeClr val="bg1"/>
                </a:solidFill>
                <a:latin typeface="Titillium" panose="000005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kern="1200">
                <a:solidFill>
                  <a:schemeClr val="tx1"/>
                </a:solidFill>
                <a:latin typeface="Titillium" panose="000005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kern="1200">
                <a:solidFill>
                  <a:schemeClr val="tx1"/>
                </a:solidFill>
                <a:latin typeface="Titillium" panose="000005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kern="1200">
                <a:solidFill>
                  <a:schemeClr val="tx1"/>
                </a:solidFill>
                <a:latin typeface="Titillium" panose="000005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kern="1200">
                <a:solidFill>
                  <a:schemeClr val="tx1"/>
                </a:solidFill>
                <a:latin typeface="Titillium" panose="00000500000000000000"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a:t>A. Troja</a:t>
            </a:r>
            <a:r>
              <a:rPr lang="it-IT" sz="2000"/>
              <a:t>, M. </a:t>
            </a:r>
            <a:r>
              <a:rPr lang="it-IT" sz="2000" err="1"/>
              <a:t>Biasotto</a:t>
            </a:r>
            <a:r>
              <a:rPr lang="it-IT" sz="2000"/>
              <a:t>, D. </a:t>
            </a:r>
            <a:r>
              <a:rPr lang="it-IT" sz="2000" err="1"/>
              <a:t>Ciangottini</a:t>
            </a:r>
            <a:r>
              <a:rPr lang="it-IT" sz="2000"/>
              <a:t>, M. Delli Veneri, </a:t>
            </a:r>
            <a:r>
              <a:rPr lang="it-IT" sz="2000" err="1"/>
              <a:t>F</a:t>
            </a:r>
            <a:r>
              <a:rPr lang="it-IT" sz="2000"/>
              <a:t>.  Fanzago, A. Italiano, N. Marcelli, L. Morganti, A. Rendina, M. </a:t>
            </a:r>
            <a:r>
              <a:rPr lang="it-IT" sz="2000" err="1"/>
              <a:t>Sgaravatto</a:t>
            </a:r>
            <a:r>
              <a:rPr lang="it-IT" sz="2000"/>
              <a:t>, D. Spiga, B. </a:t>
            </a:r>
            <a:r>
              <a:rPr lang="it-IT" sz="2000" err="1"/>
              <a:t>Spisso</a:t>
            </a:r>
            <a:r>
              <a:rPr lang="it-IT" sz="2000"/>
              <a:t>, S. </a:t>
            </a:r>
            <a:r>
              <a:rPr lang="it-IT" sz="2000" err="1"/>
              <a:t>Stalio</a:t>
            </a:r>
            <a:r>
              <a:rPr lang="it-IT" sz="2000"/>
              <a:t>, M. </a:t>
            </a:r>
            <a:r>
              <a:rPr lang="it-IT" sz="2000" err="1"/>
              <a:t>Verlato</a:t>
            </a:r>
            <a:endParaRPr lang="it-IT" sz="2000"/>
          </a:p>
        </p:txBody>
      </p:sp>
    </p:spTree>
    <p:extLst>
      <p:ext uri="{BB962C8B-B14F-4D97-AF65-F5344CB8AC3E}">
        <p14:creationId xmlns:p14="http://schemas.microsoft.com/office/powerpoint/2010/main" val="542724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3600-EC34-DE06-9FF8-D3719A544EF5}"/>
              </a:ext>
            </a:extLst>
          </p:cNvPr>
          <p:cNvSpPr>
            <a:spLocks noGrp="1"/>
          </p:cNvSpPr>
          <p:nvPr>
            <p:ph type="title"/>
          </p:nvPr>
        </p:nvSpPr>
        <p:spPr/>
        <p:txBody>
          <a:bodyPr/>
          <a:lstStyle/>
          <a:p>
            <a:r>
              <a:rPr lang="en-US"/>
              <a:t>User registration</a:t>
            </a:r>
            <a:br>
              <a:rPr lang="en-US"/>
            </a:br>
            <a:endParaRPr lang="en-US"/>
          </a:p>
        </p:txBody>
      </p:sp>
      <p:sp>
        <p:nvSpPr>
          <p:cNvPr id="4" name="Text Placeholder 3">
            <a:extLst>
              <a:ext uri="{FF2B5EF4-FFF2-40B4-BE49-F238E27FC236}">
                <a16:creationId xmlns:a16="http://schemas.microsoft.com/office/drawing/2014/main" id="{9F460173-6E43-FCE5-09B5-4ACAAA3FD0F8}"/>
              </a:ext>
            </a:extLst>
          </p:cNvPr>
          <p:cNvSpPr>
            <a:spLocks noGrp="1"/>
          </p:cNvSpPr>
          <p:nvPr>
            <p:ph type="body" sz="half" idx="2"/>
          </p:nvPr>
        </p:nvSpPr>
        <p:spPr>
          <a:xfrm>
            <a:off x="534988" y="2562225"/>
            <a:ext cx="10033366" cy="3705225"/>
          </a:xfrm>
        </p:spPr>
        <p:txBody>
          <a:bodyPr/>
          <a:lstStyle/>
          <a:p>
            <a:r>
              <a:rPr lang="en-US"/>
              <a:t>A particular case study is the EPIC Cloud (Enhanced </a:t>
            </a:r>
            <a:r>
              <a:rPr lang="en-US" err="1"/>
              <a:t>PrIvacy</a:t>
            </a:r>
            <a:r>
              <a:rPr lang="en-US"/>
              <a:t> and Compliance Cloud) developed and managed by CNAF to fulfill the requirements of projects and experiments dealing with clinical, biomedical and genomic data. EPIC Cloud must be compliant with relevant laws and regulations on privacy (like GDPR, Italian Data Protection Authority, European Data Protection Board, etc.), forbidding the use of scopes like </a:t>
            </a:r>
            <a:r>
              <a:rPr lang="en-US" err="1"/>
              <a:t>scim:read</a:t>
            </a:r>
            <a:r>
              <a:rPr lang="en-US"/>
              <a:t>.</a:t>
            </a:r>
          </a:p>
          <a:p>
            <a:br>
              <a:rPr lang="en-US"/>
            </a:br>
            <a:r>
              <a:rPr lang="en-US"/>
              <a:t>That’s the reason why we developed a user registration layer, put in front of the data management infrastructure.</a:t>
            </a:r>
          </a:p>
          <a:p>
            <a:endParaRPr lang="en-US"/>
          </a:p>
          <a:p>
            <a:r>
              <a:rPr lang="en-US"/>
              <a:t>A user that wants to create an account in </a:t>
            </a:r>
            <a:r>
              <a:rPr lang="en-US" err="1"/>
              <a:t>Rucio</a:t>
            </a:r>
            <a:r>
              <a:rPr lang="en-US"/>
              <a:t>, must authenticated through OAuth2 on the </a:t>
            </a:r>
            <a:r>
              <a:rPr lang="en-US" err="1"/>
              <a:t>WebUI</a:t>
            </a:r>
            <a:r>
              <a:rPr lang="en-US"/>
              <a:t> developed specifically for the user registration. Upon accepting the terms, a </a:t>
            </a:r>
            <a:r>
              <a:rPr lang="en-US" err="1"/>
              <a:t>Rucio</a:t>
            </a:r>
            <a:r>
              <a:rPr lang="en-US"/>
              <a:t> account is created, along with:</a:t>
            </a:r>
          </a:p>
          <a:p>
            <a:pPr marL="285750" indent="-285750">
              <a:buFont typeface="Arial" panose="020B0604020202020204" pitchFamily="34" charset="0"/>
              <a:buChar char="•"/>
            </a:pPr>
            <a:r>
              <a:rPr lang="en-US"/>
              <a:t>User IAM identity attached;</a:t>
            </a:r>
          </a:p>
          <a:p>
            <a:pPr marL="285750" indent="-285750">
              <a:buFont typeface="Arial" panose="020B0604020202020204" pitchFamily="34" charset="0"/>
              <a:buChar char="•"/>
            </a:pPr>
            <a:r>
              <a:rPr lang="en-US"/>
              <a:t>Quota assigned;</a:t>
            </a:r>
          </a:p>
          <a:p>
            <a:pPr marL="285750" indent="-285750">
              <a:buFont typeface="Arial" panose="020B0604020202020204" pitchFamily="34" charset="0"/>
              <a:buChar char="•"/>
            </a:pPr>
            <a:r>
              <a:rPr lang="en-US"/>
              <a:t>User-owned scope crated.</a:t>
            </a:r>
          </a:p>
        </p:txBody>
      </p:sp>
      <p:sp>
        <p:nvSpPr>
          <p:cNvPr id="5" name="Slide Number Placeholder 4">
            <a:extLst>
              <a:ext uri="{FF2B5EF4-FFF2-40B4-BE49-F238E27FC236}">
                <a16:creationId xmlns:a16="http://schemas.microsoft.com/office/drawing/2014/main" id="{F4B3B53A-77CA-5E13-22F4-38B7A1CB0856}"/>
              </a:ext>
            </a:extLst>
          </p:cNvPr>
          <p:cNvSpPr>
            <a:spLocks noGrp="1"/>
          </p:cNvSpPr>
          <p:nvPr>
            <p:ph type="sldNum" sz="quarter" idx="11"/>
          </p:nvPr>
        </p:nvSpPr>
        <p:spPr/>
        <p:txBody>
          <a:bodyPr/>
          <a:lstStyle/>
          <a:p>
            <a:fld id="{4CD561A4-101B-4C7B-87D1-8EDCA554B104}" type="slidenum">
              <a:rPr lang="it-IT" smtClean="0"/>
              <a:pPr/>
              <a:t>10</a:t>
            </a:fld>
            <a:endParaRPr lang="it-IT"/>
          </a:p>
        </p:txBody>
      </p:sp>
    </p:spTree>
    <p:extLst>
      <p:ext uri="{BB962C8B-B14F-4D97-AF65-F5344CB8AC3E}">
        <p14:creationId xmlns:p14="http://schemas.microsoft.com/office/powerpoint/2010/main" val="330839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3581-938A-196B-D8F8-8F38B43632FE}"/>
              </a:ext>
            </a:extLst>
          </p:cNvPr>
          <p:cNvSpPr>
            <a:spLocks noGrp="1"/>
          </p:cNvSpPr>
          <p:nvPr>
            <p:ph type="title"/>
          </p:nvPr>
        </p:nvSpPr>
        <p:spPr/>
        <p:txBody>
          <a:bodyPr/>
          <a:lstStyle/>
          <a:p>
            <a:r>
              <a:rPr lang="en-US"/>
              <a:t>External Metadata catalog</a:t>
            </a:r>
          </a:p>
        </p:txBody>
      </p:sp>
      <p:pic>
        <p:nvPicPr>
          <p:cNvPr id="7" name="Content Placeholder 6" descr="A whiteboard with blue text and blue text&#10;&#10;Description automatically generated">
            <a:extLst>
              <a:ext uri="{FF2B5EF4-FFF2-40B4-BE49-F238E27FC236}">
                <a16:creationId xmlns:a16="http://schemas.microsoft.com/office/drawing/2014/main" id="{B7B4D773-7738-3045-FF69-6B50857B1FAB}"/>
              </a:ext>
            </a:extLst>
          </p:cNvPr>
          <p:cNvPicPr>
            <a:picLocks noGrp="1" noChangeAspect="1"/>
          </p:cNvPicPr>
          <p:nvPr>
            <p:ph idx="1"/>
          </p:nvPr>
        </p:nvPicPr>
        <p:blipFill>
          <a:blip r:embed="rId2"/>
          <a:stretch>
            <a:fillRect/>
          </a:stretch>
        </p:blipFill>
        <p:spPr>
          <a:xfrm>
            <a:off x="5466248" y="1739678"/>
            <a:ext cx="6497152" cy="3705226"/>
          </a:xfrm>
        </p:spPr>
      </p:pic>
      <p:sp>
        <p:nvSpPr>
          <p:cNvPr id="5" name="Slide Number Placeholder 4">
            <a:extLst>
              <a:ext uri="{FF2B5EF4-FFF2-40B4-BE49-F238E27FC236}">
                <a16:creationId xmlns:a16="http://schemas.microsoft.com/office/drawing/2014/main" id="{FABF64B5-13BA-9936-28AB-23F707D03ABB}"/>
              </a:ext>
            </a:extLst>
          </p:cNvPr>
          <p:cNvSpPr>
            <a:spLocks noGrp="1"/>
          </p:cNvSpPr>
          <p:nvPr>
            <p:ph type="sldNum" sz="quarter" idx="11"/>
          </p:nvPr>
        </p:nvSpPr>
        <p:spPr/>
        <p:txBody>
          <a:bodyPr/>
          <a:lstStyle/>
          <a:p>
            <a:fld id="{4CD561A4-101B-4C7B-87D1-8EDCA554B104}" type="slidenum">
              <a:rPr lang="it-IT" smtClean="0"/>
              <a:pPr/>
              <a:t>11</a:t>
            </a:fld>
            <a:endParaRPr lang="it-IT"/>
          </a:p>
        </p:txBody>
      </p:sp>
      <p:pic>
        <p:nvPicPr>
          <p:cNvPr id="9" name="Picture 8" descr="A white and blue card with blue text&#10;&#10;Description automatically generated">
            <a:extLst>
              <a:ext uri="{FF2B5EF4-FFF2-40B4-BE49-F238E27FC236}">
                <a16:creationId xmlns:a16="http://schemas.microsoft.com/office/drawing/2014/main" id="{700D5138-FE48-3855-34E9-4B4F59CA5275}"/>
              </a:ext>
            </a:extLst>
          </p:cNvPr>
          <p:cNvPicPr>
            <a:picLocks noChangeAspect="1"/>
          </p:cNvPicPr>
          <p:nvPr/>
        </p:nvPicPr>
        <p:blipFill>
          <a:blip r:embed="rId3"/>
          <a:stretch>
            <a:fillRect/>
          </a:stretch>
        </p:blipFill>
        <p:spPr>
          <a:xfrm>
            <a:off x="228600" y="2791923"/>
            <a:ext cx="5691592" cy="3245827"/>
          </a:xfrm>
          <a:prstGeom prst="rect">
            <a:avLst/>
          </a:prstGeom>
        </p:spPr>
      </p:pic>
    </p:spTree>
    <p:extLst>
      <p:ext uri="{BB962C8B-B14F-4D97-AF65-F5344CB8AC3E}">
        <p14:creationId xmlns:p14="http://schemas.microsoft.com/office/powerpoint/2010/main" val="349580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65B0-78B7-C166-85B6-A084D6A5E75B}"/>
              </a:ext>
            </a:extLst>
          </p:cNvPr>
          <p:cNvSpPr>
            <a:spLocks noGrp="1"/>
          </p:cNvSpPr>
          <p:nvPr>
            <p:ph type="title"/>
          </p:nvPr>
        </p:nvSpPr>
        <p:spPr/>
        <p:txBody>
          <a:bodyPr/>
          <a:lstStyle/>
          <a:p>
            <a:r>
              <a:rPr lang="en-US"/>
              <a:t>Documentation</a:t>
            </a:r>
            <a:br>
              <a:rPr lang="en-US"/>
            </a:br>
            <a:endParaRPr lang="en-US"/>
          </a:p>
        </p:txBody>
      </p:sp>
      <p:sp>
        <p:nvSpPr>
          <p:cNvPr id="4" name="Text Placeholder 3">
            <a:extLst>
              <a:ext uri="{FF2B5EF4-FFF2-40B4-BE49-F238E27FC236}">
                <a16:creationId xmlns:a16="http://schemas.microsoft.com/office/drawing/2014/main" id="{82D4DFEF-1C23-147C-EBC3-F98A00D61A19}"/>
              </a:ext>
            </a:extLst>
          </p:cNvPr>
          <p:cNvSpPr>
            <a:spLocks noGrp="1"/>
          </p:cNvSpPr>
          <p:nvPr>
            <p:ph type="body" sz="half" idx="2"/>
          </p:nvPr>
        </p:nvSpPr>
        <p:spPr/>
        <p:txBody>
          <a:bodyPr/>
          <a:lstStyle/>
          <a:p>
            <a:r>
              <a:rPr lang="en-US"/>
              <a:t>We have produced documentation for both </a:t>
            </a:r>
            <a:r>
              <a:rPr lang="en-US" err="1"/>
              <a:t>Rucio</a:t>
            </a:r>
            <a:r>
              <a:rPr lang="en-US"/>
              <a:t> users and operators on INFN Cloud.</a:t>
            </a:r>
          </a:p>
          <a:p>
            <a:r>
              <a:rPr lang="it-IT" sz="1600" err="1">
                <a:latin typeface="Titillium"/>
              </a:rPr>
              <a:t>This</a:t>
            </a:r>
            <a:r>
              <a:rPr lang="it-IT" sz="1600">
                <a:latin typeface="Titillium"/>
              </a:rPr>
              <a:t> </a:t>
            </a:r>
            <a:r>
              <a:rPr lang="it-IT" sz="1600" err="1">
                <a:latin typeface="Titillium"/>
              </a:rPr>
              <a:t>documentation</a:t>
            </a:r>
            <a:r>
              <a:rPr lang="it-IT" sz="1600">
                <a:latin typeface="Titillium"/>
              </a:rPr>
              <a:t> </a:t>
            </a:r>
            <a:r>
              <a:rPr lang="it-IT" sz="1600" err="1">
                <a:latin typeface="Titillium"/>
              </a:rPr>
              <a:t>allows</a:t>
            </a:r>
            <a:r>
              <a:rPr lang="it-IT" sz="1600">
                <a:latin typeface="Titillium"/>
              </a:rPr>
              <a:t> </a:t>
            </a:r>
            <a:r>
              <a:rPr lang="it-IT" sz="1600" err="1">
                <a:latin typeface="Titillium"/>
              </a:rPr>
              <a:t>any</a:t>
            </a:r>
            <a:r>
              <a:rPr lang="it-IT" sz="1600">
                <a:latin typeface="Titillium"/>
              </a:rPr>
              <a:t> user to replicate the DM system </a:t>
            </a:r>
            <a:r>
              <a:rPr lang="it-IT" sz="1600" err="1">
                <a:latin typeface="Titillium"/>
              </a:rPr>
              <a:t>anytime</a:t>
            </a:r>
            <a:r>
              <a:rPr lang="it-IT" sz="1600">
                <a:latin typeface="Titillium"/>
              </a:rPr>
              <a:t> </a:t>
            </a:r>
            <a:r>
              <a:rPr lang="it-IT" sz="1600" err="1">
                <a:latin typeface="Titillium"/>
              </a:rPr>
              <a:t>is</a:t>
            </a:r>
            <a:r>
              <a:rPr lang="it-IT" sz="1600">
                <a:latin typeface="Titillium"/>
              </a:rPr>
              <a:t> </a:t>
            </a:r>
            <a:r>
              <a:rPr lang="it-IT" sz="1600" err="1">
                <a:latin typeface="Titillium"/>
              </a:rPr>
              <a:t>required</a:t>
            </a:r>
            <a:r>
              <a:rPr lang="it-IT" sz="1600">
                <a:latin typeface="Titillium"/>
              </a:rPr>
              <a:t>, </a:t>
            </a:r>
            <a:r>
              <a:rPr lang="it-IT" sz="1600" err="1">
                <a:latin typeface="Titillium"/>
              </a:rPr>
              <a:t>without</a:t>
            </a:r>
            <a:r>
              <a:rPr lang="it-IT" sz="1600">
                <a:latin typeface="Titillium"/>
              </a:rPr>
              <a:t> major </a:t>
            </a:r>
            <a:r>
              <a:rPr lang="it-IT" sz="1600" err="1">
                <a:latin typeface="Titillium"/>
              </a:rPr>
              <a:t>effort</a:t>
            </a:r>
            <a:r>
              <a:rPr lang="it-IT" sz="1600">
                <a:latin typeface="Titillium"/>
              </a:rPr>
              <a:t>.</a:t>
            </a:r>
          </a:p>
          <a:p>
            <a:endParaRPr lang="en-US"/>
          </a:p>
          <a:p>
            <a:endParaRPr lang="en-US"/>
          </a:p>
        </p:txBody>
      </p:sp>
      <p:sp>
        <p:nvSpPr>
          <p:cNvPr id="5" name="Slide Number Placeholder 4">
            <a:extLst>
              <a:ext uri="{FF2B5EF4-FFF2-40B4-BE49-F238E27FC236}">
                <a16:creationId xmlns:a16="http://schemas.microsoft.com/office/drawing/2014/main" id="{0EF5BE19-5274-0D64-3D28-F2DFD2A7F91A}"/>
              </a:ext>
            </a:extLst>
          </p:cNvPr>
          <p:cNvSpPr>
            <a:spLocks noGrp="1"/>
          </p:cNvSpPr>
          <p:nvPr>
            <p:ph type="sldNum" sz="quarter" idx="11"/>
          </p:nvPr>
        </p:nvSpPr>
        <p:spPr/>
        <p:txBody>
          <a:bodyPr/>
          <a:lstStyle/>
          <a:p>
            <a:fld id="{4CD561A4-101B-4C7B-87D1-8EDCA554B104}" type="slidenum">
              <a:rPr lang="it-IT" smtClean="0"/>
              <a:pPr/>
              <a:t>12</a:t>
            </a:fld>
            <a:endParaRPr lang="it-IT"/>
          </a:p>
        </p:txBody>
      </p:sp>
      <p:pic>
        <p:nvPicPr>
          <p:cNvPr id="6" name="Content Placeholder 5" descr="A screenshot of a computer&#10;&#10;Description automatically generated">
            <a:extLst>
              <a:ext uri="{FF2B5EF4-FFF2-40B4-BE49-F238E27FC236}">
                <a16:creationId xmlns:a16="http://schemas.microsoft.com/office/drawing/2014/main" id="{78327FC4-7BC8-7170-095F-8770162E0D22}"/>
              </a:ext>
            </a:extLst>
          </p:cNvPr>
          <p:cNvPicPr>
            <a:picLocks noGrp="1" noChangeAspect="1"/>
          </p:cNvPicPr>
          <p:nvPr>
            <p:ph idx="1"/>
          </p:nvPr>
        </p:nvPicPr>
        <p:blipFill>
          <a:blip r:embed="rId2"/>
          <a:stretch>
            <a:fillRect/>
          </a:stretch>
        </p:blipFill>
        <p:spPr>
          <a:xfrm>
            <a:off x="6094438" y="1516337"/>
            <a:ext cx="4712369" cy="2238375"/>
          </a:xfrm>
          <a:prstGeom prst="rect">
            <a:avLst/>
          </a:prstGeom>
        </p:spPr>
      </p:pic>
      <p:pic>
        <p:nvPicPr>
          <p:cNvPr id="7" name="Picture 6">
            <a:extLst>
              <a:ext uri="{FF2B5EF4-FFF2-40B4-BE49-F238E27FC236}">
                <a16:creationId xmlns:a16="http://schemas.microsoft.com/office/drawing/2014/main" id="{2574A7A1-0032-29E2-4653-93F561146410}"/>
              </a:ext>
            </a:extLst>
          </p:cNvPr>
          <p:cNvPicPr>
            <a:picLocks noChangeAspect="1"/>
          </p:cNvPicPr>
          <p:nvPr/>
        </p:nvPicPr>
        <p:blipFill>
          <a:blip r:embed="rId3"/>
          <a:stretch>
            <a:fillRect/>
          </a:stretch>
        </p:blipFill>
        <p:spPr>
          <a:xfrm>
            <a:off x="6096000" y="3938587"/>
            <a:ext cx="4710807" cy="2238375"/>
          </a:xfrm>
          <a:prstGeom prst="rect">
            <a:avLst/>
          </a:prstGeom>
        </p:spPr>
      </p:pic>
    </p:spTree>
    <p:extLst>
      <p:ext uri="{BB962C8B-B14F-4D97-AF65-F5344CB8AC3E}">
        <p14:creationId xmlns:p14="http://schemas.microsoft.com/office/powerpoint/2010/main" val="404148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B04B-C192-2565-236F-E18B229DFFAE}"/>
              </a:ext>
            </a:extLst>
          </p:cNvPr>
          <p:cNvSpPr>
            <a:spLocks noGrp="1"/>
          </p:cNvSpPr>
          <p:nvPr>
            <p:ph type="title"/>
          </p:nvPr>
        </p:nvSpPr>
        <p:spPr>
          <a:xfrm>
            <a:off x="534988" y="1285875"/>
            <a:ext cx="5561012" cy="1276350"/>
          </a:xfrm>
        </p:spPr>
        <p:txBody>
          <a:bodyPr/>
          <a:lstStyle/>
          <a:p>
            <a:r>
              <a:rPr lang="en-US"/>
              <a:t>Federation with external storages</a:t>
            </a:r>
          </a:p>
        </p:txBody>
      </p:sp>
      <p:pic>
        <p:nvPicPr>
          <p:cNvPr id="7" name="Content Placeholder 6" descr="A diagram of a cloud&#10;&#10;Description automatically generated">
            <a:extLst>
              <a:ext uri="{FF2B5EF4-FFF2-40B4-BE49-F238E27FC236}">
                <a16:creationId xmlns:a16="http://schemas.microsoft.com/office/drawing/2014/main" id="{207BE081-1FFD-F67E-89DF-5C8DC22B3565}"/>
              </a:ext>
            </a:extLst>
          </p:cNvPr>
          <p:cNvPicPr>
            <a:picLocks noGrp="1" noChangeAspect="1"/>
          </p:cNvPicPr>
          <p:nvPr>
            <p:ph idx="1"/>
          </p:nvPr>
        </p:nvPicPr>
        <p:blipFill>
          <a:blip r:embed="rId2"/>
          <a:stretch>
            <a:fillRect/>
          </a:stretch>
        </p:blipFill>
        <p:spPr>
          <a:xfrm>
            <a:off x="5884645" y="1295400"/>
            <a:ext cx="5013760" cy="4962525"/>
          </a:xfrm>
        </p:spPr>
      </p:pic>
      <p:sp>
        <p:nvSpPr>
          <p:cNvPr id="4" name="Text Placeholder 3">
            <a:extLst>
              <a:ext uri="{FF2B5EF4-FFF2-40B4-BE49-F238E27FC236}">
                <a16:creationId xmlns:a16="http://schemas.microsoft.com/office/drawing/2014/main" id="{A6927EF5-BCE7-ACFA-13A5-34AF051CA0E3}"/>
              </a:ext>
            </a:extLst>
          </p:cNvPr>
          <p:cNvSpPr>
            <a:spLocks noGrp="1"/>
          </p:cNvSpPr>
          <p:nvPr>
            <p:ph type="body" sz="half" idx="2"/>
          </p:nvPr>
        </p:nvSpPr>
        <p:spPr/>
        <p:txBody>
          <a:bodyPr/>
          <a:lstStyle/>
          <a:p>
            <a:r>
              <a:rPr lang="en-US"/>
              <a:t>The first application of our infrastructure is in the Proof of Concept (PoC) implementation of a federation of storages involving both INFN and PRACE-Italy CINECA storages.</a:t>
            </a:r>
          </a:p>
          <a:p>
            <a:r>
              <a:rPr lang="en-US"/>
              <a:t>The implementation is pretty similar to the testbed one.</a:t>
            </a:r>
          </a:p>
          <a:p>
            <a:r>
              <a:rPr lang="en-US"/>
              <a:t>While the PoC is still ongoing, the data management infrastructure is already properly working.</a:t>
            </a:r>
          </a:p>
        </p:txBody>
      </p:sp>
      <p:sp>
        <p:nvSpPr>
          <p:cNvPr id="5" name="Slide Number Placeholder 4">
            <a:extLst>
              <a:ext uri="{FF2B5EF4-FFF2-40B4-BE49-F238E27FC236}">
                <a16:creationId xmlns:a16="http://schemas.microsoft.com/office/drawing/2014/main" id="{181F85D3-08E2-2A5B-2851-5E3EE06DD733}"/>
              </a:ext>
            </a:extLst>
          </p:cNvPr>
          <p:cNvSpPr>
            <a:spLocks noGrp="1"/>
          </p:cNvSpPr>
          <p:nvPr>
            <p:ph type="sldNum" sz="quarter" idx="11"/>
          </p:nvPr>
        </p:nvSpPr>
        <p:spPr/>
        <p:txBody>
          <a:bodyPr/>
          <a:lstStyle/>
          <a:p>
            <a:fld id="{4CD561A4-101B-4C7B-87D1-8EDCA554B104}" type="slidenum">
              <a:rPr lang="it-IT" smtClean="0"/>
              <a:pPr/>
              <a:t>13</a:t>
            </a:fld>
            <a:endParaRPr lang="it-IT"/>
          </a:p>
        </p:txBody>
      </p:sp>
    </p:spTree>
    <p:extLst>
      <p:ext uri="{BB962C8B-B14F-4D97-AF65-F5344CB8AC3E}">
        <p14:creationId xmlns:p14="http://schemas.microsoft.com/office/powerpoint/2010/main" val="263612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FADC-FF04-BDEB-92D4-562882F5F188}"/>
              </a:ext>
            </a:extLst>
          </p:cNvPr>
          <p:cNvSpPr>
            <a:spLocks noGrp="1"/>
          </p:cNvSpPr>
          <p:nvPr>
            <p:ph type="title"/>
          </p:nvPr>
        </p:nvSpPr>
        <p:spPr>
          <a:xfrm>
            <a:off x="534988" y="1285875"/>
            <a:ext cx="8468335" cy="1276350"/>
          </a:xfrm>
        </p:spPr>
        <p:txBody>
          <a:bodyPr/>
          <a:lstStyle/>
          <a:p>
            <a:r>
              <a:rPr lang="en-US"/>
              <a:t>Scientific communities onboarding</a:t>
            </a:r>
            <a:br>
              <a:rPr lang="en-US"/>
            </a:br>
            <a:endParaRPr lang="en-US"/>
          </a:p>
        </p:txBody>
      </p:sp>
      <p:sp>
        <p:nvSpPr>
          <p:cNvPr id="4" name="Text Placeholder 3">
            <a:extLst>
              <a:ext uri="{FF2B5EF4-FFF2-40B4-BE49-F238E27FC236}">
                <a16:creationId xmlns:a16="http://schemas.microsoft.com/office/drawing/2014/main" id="{9AAAD7B5-B1A3-FD78-841E-3B0BBC4BD9C6}"/>
              </a:ext>
            </a:extLst>
          </p:cNvPr>
          <p:cNvSpPr>
            <a:spLocks noGrp="1"/>
          </p:cNvSpPr>
          <p:nvPr>
            <p:ph type="body" sz="half" idx="2"/>
          </p:nvPr>
        </p:nvSpPr>
        <p:spPr>
          <a:xfrm>
            <a:off x="534988" y="2562225"/>
            <a:ext cx="10376266" cy="3705225"/>
          </a:xfrm>
        </p:spPr>
        <p:txBody>
          <a:bodyPr/>
          <a:lstStyle/>
          <a:p>
            <a:r>
              <a:rPr lang="en-US"/>
              <a:t>We’re already supporting scientific communities that decided to adopt </a:t>
            </a:r>
            <a:r>
              <a:rPr lang="en-US" err="1"/>
              <a:t>Rucio</a:t>
            </a:r>
            <a:r>
              <a:rPr lang="en-US"/>
              <a:t> (and also act as beta testers):</a:t>
            </a:r>
          </a:p>
          <a:p>
            <a:pPr marL="285750" indent="-285750">
              <a:buFont typeface="Arial" panose="020B0604020202020204" pitchFamily="34" charset="0"/>
              <a:buChar char="•"/>
            </a:pPr>
            <a:r>
              <a:rPr lang="en-US" u="sng" err="1">
                <a:solidFill>
                  <a:srgbClr val="0070C0"/>
                </a:solidFill>
              </a:rPr>
              <a:t>Cygno</a:t>
            </a:r>
            <a:r>
              <a:rPr lang="en-US"/>
              <a:t> is an experiment on dark matter detectors. Data produced are stored in the INFN Cloud Backbone, analyzed and then moved to tape storage (and deleted from disks). We completed the implementation of the the </a:t>
            </a:r>
            <a:r>
              <a:rPr lang="en-US" err="1"/>
              <a:t>Rucio</a:t>
            </a:r>
            <a:r>
              <a:rPr lang="en-US"/>
              <a:t> infrastructure early this year;</a:t>
            </a:r>
          </a:p>
          <a:p>
            <a:pPr marL="285750" indent="-285750">
              <a:buFont typeface="Arial" panose="020B0604020202020204" pitchFamily="34" charset="0"/>
              <a:buChar char="•"/>
            </a:pPr>
            <a:r>
              <a:rPr lang="it-IT" sz="1600" u="sng" err="1">
                <a:solidFill>
                  <a:srgbClr val="0070C0"/>
                </a:solidFill>
                <a:latin typeface="Titillium"/>
              </a:rPr>
              <a:t>DarkSide</a:t>
            </a:r>
            <a:r>
              <a:rPr lang="it-IT" sz="1600">
                <a:latin typeface="Titillium"/>
              </a:rPr>
              <a:t>: </a:t>
            </a:r>
            <a:r>
              <a:rPr lang="it-IT" sz="1600" err="1">
                <a:latin typeface="Titillium"/>
              </a:rPr>
              <a:t>research</a:t>
            </a:r>
            <a:r>
              <a:rPr lang="it-IT" sz="1600">
                <a:latin typeface="Titillium"/>
              </a:rPr>
              <a:t> on </a:t>
            </a:r>
            <a:r>
              <a:rPr lang="it-IT" sz="1600" err="1">
                <a:latin typeface="Titillium"/>
              </a:rPr>
              <a:t>direct</a:t>
            </a:r>
            <a:r>
              <a:rPr lang="it-IT" sz="1600">
                <a:latin typeface="Titillium"/>
              </a:rPr>
              <a:t> </a:t>
            </a:r>
            <a:r>
              <a:rPr lang="it-IT" sz="1600" err="1">
                <a:latin typeface="Titillium"/>
              </a:rPr>
              <a:t>evidence</a:t>
            </a:r>
            <a:r>
              <a:rPr lang="it-IT" sz="1600">
                <a:latin typeface="Titillium"/>
              </a:rPr>
              <a:t> of dark </a:t>
            </a:r>
            <a:r>
              <a:rPr lang="it-IT" sz="1600" err="1">
                <a:latin typeface="Titillium"/>
              </a:rPr>
              <a:t>matter</a:t>
            </a:r>
            <a:r>
              <a:rPr lang="it-IT" sz="1600">
                <a:latin typeface="Titillium"/>
              </a:rPr>
              <a:t> from 2013 to 2020. </a:t>
            </a:r>
            <a:r>
              <a:rPr lang="it-IT" sz="1600" err="1">
                <a:latin typeface="Titillium"/>
              </a:rPr>
              <a:t>They</a:t>
            </a:r>
            <a:r>
              <a:rPr lang="it-IT">
                <a:latin typeface="Titillium"/>
              </a:rPr>
              <a:t> are </a:t>
            </a:r>
            <a:r>
              <a:rPr lang="it-IT" err="1">
                <a:latin typeface="Titillium"/>
              </a:rPr>
              <a:t>developing</a:t>
            </a:r>
            <a:r>
              <a:rPr lang="it-IT">
                <a:latin typeface="Titillium"/>
              </a:rPr>
              <a:t> the </a:t>
            </a:r>
            <a:r>
              <a:rPr lang="it-IT" err="1">
                <a:latin typeface="Titillium"/>
              </a:rPr>
              <a:t>Rucio</a:t>
            </a:r>
            <a:r>
              <a:rPr lang="it-IT">
                <a:latin typeface="Titillium"/>
              </a:rPr>
              <a:t> </a:t>
            </a:r>
            <a:r>
              <a:rPr lang="it-IT" err="1">
                <a:latin typeface="Titillium"/>
              </a:rPr>
              <a:t>infrastructure</a:t>
            </a:r>
            <a:r>
              <a:rPr lang="it-IT">
                <a:latin typeface="Titillium"/>
              </a:rPr>
              <a:t> by  </a:t>
            </a:r>
            <a:r>
              <a:rPr lang="it-IT" err="1">
                <a:latin typeface="Titillium"/>
              </a:rPr>
              <a:t>themselves</a:t>
            </a:r>
            <a:r>
              <a:rPr lang="it-IT">
                <a:latin typeface="Titillium"/>
              </a:rPr>
              <a:t>, following the </a:t>
            </a:r>
            <a:r>
              <a:rPr lang="it-IT" err="1">
                <a:latin typeface="Titillium"/>
              </a:rPr>
              <a:t>documentation</a:t>
            </a:r>
            <a:r>
              <a:rPr lang="it-IT">
                <a:latin typeface="Titillium"/>
              </a:rPr>
              <a:t> </a:t>
            </a:r>
            <a:r>
              <a:rPr lang="it-IT" err="1">
                <a:latin typeface="Titillium"/>
              </a:rPr>
              <a:t>we</a:t>
            </a:r>
            <a:r>
              <a:rPr lang="it-IT">
                <a:latin typeface="Titillium"/>
              </a:rPr>
              <a:t> </a:t>
            </a:r>
            <a:r>
              <a:rPr lang="it-IT" err="1">
                <a:latin typeface="Titillium"/>
              </a:rPr>
              <a:t>wrote</a:t>
            </a:r>
            <a:r>
              <a:rPr lang="it-IT">
                <a:latin typeface="Titillium"/>
              </a:rPr>
              <a:t>;</a:t>
            </a:r>
            <a:r>
              <a:rPr lang="it-IT" sz="1600">
                <a:latin typeface="Titillium"/>
              </a:rPr>
              <a:t> </a:t>
            </a:r>
          </a:p>
          <a:p>
            <a:pPr marL="285750" indent="-285750">
              <a:buFont typeface="Arial" panose="020B0604020202020204" pitchFamily="34" charset="0"/>
              <a:buChar char="•"/>
            </a:pPr>
            <a:r>
              <a:rPr lang="it-IT" sz="1600" u="sng">
                <a:solidFill>
                  <a:srgbClr val="0070C0"/>
                </a:solidFill>
                <a:latin typeface="Titillium"/>
              </a:rPr>
              <a:t>DAMPE</a:t>
            </a:r>
            <a:r>
              <a:rPr lang="it-IT" sz="1600">
                <a:latin typeface="Titillium"/>
              </a:rPr>
              <a:t>: </a:t>
            </a:r>
            <a:r>
              <a:rPr lang="it-IT" sz="1600" err="1">
                <a:latin typeface="Titillium"/>
              </a:rPr>
              <a:t>research</a:t>
            </a:r>
            <a:r>
              <a:rPr lang="it-IT" sz="1600">
                <a:latin typeface="Titillium"/>
              </a:rPr>
              <a:t> on </a:t>
            </a:r>
            <a:r>
              <a:rPr lang="it-IT" sz="1600" err="1">
                <a:latin typeface="Titillium"/>
              </a:rPr>
              <a:t>indirect</a:t>
            </a:r>
            <a:r>
              <a:rPr lang="it-IT" sz="1600">
                <a:latin typeface="Titillium"/>
              </a:rPr>
              <a:t> </a:t>
            </a:r>
            <a:r>
              <a:rPr lang="it-IT" sz="1600" err="1">
                <a:latin typeface="Titillium"/>
              </a:rPr>
              <a:t>detection</a:t>
            </a:r>
            <a:r>
              <a:rPr lang="it-IT" sz="1600">
                <a:latin typeface="Titillium"/>
              </a:rPr>
              <a:t> of dark </a:t>
            </a:r>
            <a:r>
              <a:rPr lang="it-IT" sz="1600" err="1">
                <a:latin typeface="Titillium"/>
              </a:rPr>
              <a:t>matter</a:t>
            </a:r>
            <a:r>
              <a:rPr lang="it-IT" sz="1600">
                <a:latin typeface="Titillium"/>
              </a:rPr>
              <a:t> signature. </a:t>
            </a:r>
            <a:r>
              <a:rPr lang="it-IT" err="1">
                <a:latin typeface="Titillium"/>
              </a:rPr>
              <a:t>We’re</a:t>
            </a:r>
            <a:r>
              <a:rPr lang="it-IT">
                <a:latin typeface="Titillium"/>
              </a:rPr>
              <a:t> setting up an </a:t>
            </a:r>
            <a:r>
              <a:rPr lang="it-IT" err="1">
                <a:latin typeface="Titillium"/>
              </a:rPr>
              <a:t>infrastructure</a:t>
            </a:r>
            <a:r>
              <a:rPr lang="it-IT">
                <a:latin typeface="Titillium"/>
              </a:rPr>
              <a:t> </a:t>
            </a:r>
            <a:r>
              <a:rPr lang="it-IT" err="1">
                <a:latin typeface="Titillium"/>
              </a:rPr>
              <a:t>that</a:t>
            </a:r>
            <a:r>
              <a:rPr lang="it-IT">
                <a:latin typeface="Titillium"/>
              </a:rPr>
              <a:t> </a:t>
            </a:r>
            <a:r>
              <a:rPr lang="it-IT" err="1">
                <a:latin typeface="Titillium"/>
              </a:rPr>
              <a:t>allows</a:t>
            </a:r>
            <a:r>
              <a:rPr lang="it-IT">
                <a:latin typeface="Titillium"/>
              </a:rPr>
              <a:t> interaction </a:t>
            </a:r>
            <a:r>
              <a:rPr lang="it-IT" err="1">
                <a:latin typeface="Titillium"/>
              </a:rPr>
              <a:t>between</a:t>
            </a:r>
            <a:r>
              <a:rPr lang="it-IT">
                <a:latin typeface="Titillium"/>
              </a:rPr>
              <a:t> Tier-1 storage </a:t>
            </a:r>
            <a:r>
              <a:rPr lang="it-IT" err="1">
                <a:latin typeface="Titillium"/>
              </a:rPr>
              <a:t>at</a:t>
            </a:r>
            <a:r>
              <a:rPr lang="it-IT">
                <a:latin typeface="Titillium"/>
              </a:rPr>
              <a:t> INFN and data center </a:t>
            </a:r>
            <a:r>
              <a:rPr lang="it-IT" err="1">
                <a:latin typeface="Titillium"/>
              </a:rPr>
              <a:t>located</a:t>
            </a:r>
            <a:r>
              <a:rPr lang="it-IT">
                <a:latin typeface="Titillium"/>
              </a:rPr>
              <a:t> in China;</a:t>
            </a:r>
            <a:r>
              <a:rPr lang="it-IT" sz="1600">
                <a:latin typeface="Titillium"/>
              </a:rPr>
              <a:t> </a:t>
            </a:r>
          </a:p>
          <a:p>
            <a:pPr marL="285750" indent="-285750">
              <a:buFont typeface="Arial" panose="020B0604020202020204" pitchFamily="34" charset="0"/>
              <a:buChar char="•"/>
            </a:pPr>
            <a:r>
              <a:rPr lang="it-IT" u="sng" err="1">
                <a:solidFill>
                  <a:srgbClr val="0070C0"/>
                </a:solidFill>
                <a:latin typeface="Titillium"/>
              </a:rPr>
              <a:t>Euclid</a:t>
            </a:r>
            <a:r>
              <a:rPr lang="it-IT" u="sng">
                <a:solidFill>
                  <a:srgbClr val="0070C0"/>
                </a:solidFill>
                <a:latin typeface="Titillium"/>
              </a:rPr>
              <a:t> </a:t>
            </a:r>
            <a:r>
              <a:rPr lang="it-IT" u="sng" err="1">
                <a:solidFill>
                  <a:srgbClr val="0070C0"/>
                </a:solidFill>
                <a:latin typeface="Titillium"/>
              </a:rPr>
              <a:t>Italy</a:t>
            </a:r>
            <a:r>
              <a:rPr lang="it-IT">
                <a:latin typeface="Titillium"/>
              </a:rPr>
              <a:t>: The INFN </a:t>
            </a:r>
            <a:r>
              <a:rPr lang="it-IT" err="1">
                <a:latin typeface="Titillium"/>
              </a:rPr>
              <a:t>contribution</a:t>
            </a:r>
            <a:r>
              <a:rPr lang="it-IT">
                <a:latin typeface="Titillium"/>
              </a:rPr>
              <a:t> in the </a:t>
            </a:r>
            <a:r>
              <a:rPr lang="it-IT" err="1">
                <a:latin typeface="Titillium"/>
              </a:rPr>
              <a:t>Euclid</a:t>
            </a:r>
            <a:r>
              <a:rPr lang="it-IT">
                <a:latin typeface="Titillium"/>
              </a:rPr>
              <a:t> </a:t>
            </a:r>
            <a:r>
              <a:rPr lang="it-IT" err="1">
                <a:latin typeface="Titillium"/>
              </a:rPr>
              <a:t>space</a:t>
            </a:r>
            <a:r>
              <a:rPr lang="it-IT">
                <a:latin typeface="Titillium"/>
              </a:rPr>
              <a:t> mission </a:t>
            </a:r>
            <a:r>
              <a:rPr lang="it-IT" err="1">
                <a:latin typeface="Titillium"/>
              </a:rPr>
              <a:t>is</a:t>
            </a:r>
            <a:r>
              <a:rPr lang="it-IT">
                <a:latin typeface="Titillium"/>
              </a:rPr>
              <a:t> </a:t>
            </a:r>
            <a:r>
              <a:rPr lang="it-IT" err="1">
                <a:latin typeface="Titillium"/>
              </a:rPr>
              <a:t>remarkable</a:t>
            </a:r>
            <a:r>
              <a:rPr lang="it-IT">
                <a:latin typeface="Titillium"/>
              </a:rPr>
              <a:t>, </a:t>
            </a:r>
            <a:r>
              <a:rPr lang="it-IT" err="1">
                <a:latin typeface="Titillium"/>
              </a:rPr>
              <a:t>but</a:t>
            </a:r>
            <a:r>
              <a:rPr lang="it-IT">
                <a:latin typeface="Titillium"/>
              </a:rPr>
              <a:t> </a:t>
            </a:r>
            <a:r>
              <a:rPr lang="it-IT" err="1">
                <a:latin typeface="Titillium"/>
              </a:rPr>
              <a:t>it</a:t>
            </a:r>
            <a:r>
              <a:rPr lang="it-IT">
                <a:latin typeface="Titillium"/>
              </a:rPr>
              <a:t> </a:t>
            </a:r>
            <a:r>
              <a:rPr lang="it-IT" err="1">
                <a:latin typeface="Titillium"/>
              </a:rPr>
              <a:t>lacks</a:t>
            </a:r>
            <a:r>
              <a:rPr lang="it-IT">
                <a:latin typeface="Titillium"/>
              </a:rPr>
              <a:t> of a way to </a:t>
            </a:r>
            <a:r>
              <a:rPr lang="it-IT" err="1">
                <a:latin typeface="Titillium"/>
              </a:rPr>
              <a:t>manage</a:t>
            </a:r>
            <a:r>
              <a:rPr lang="it-IT">
                <a:latin typeface="Titillium"/>
              </a:rPr>
              <a:t> data. The </a:t>
            </a:r>
            <a:r>
              <a:rPr lang="it-IT" err="1">
                <a:latin typeface="Titillium"/>
              </a:rPr>
              <a:t>process</a:t>
            </a:r>
            <a:r>
              <a:rPr lang="it-IT">
                <a:latin typeface="Titillium"/>
              </a:rPr>
              <a:t> of </a:t>
            </a:r>
            <a:r>
              <a:rPr lang="it-IT" err="1">
                <a:latin typeface="Titillium"/>
              </a:rPr>
              <a:t>developing</a:t>
            </a:r>
            <a:r>
              <a:rPr lang="it-IT">
                <a:latin typeface="Titillium"/>
              </a:rPr>
              <a:t> a </a:t>
            </a:r>
            <a:r>
              <a:rPr lang="it-IT" err="1">
                <a:latin typeface="Titillium"/>
              </a:rPr>
              <a:t>Rucio</a:t>
            </a:r>
            <a:r>
              <a:rPr lang="it-IT">
                <a:latin typeface="Titillium"/>
              </a:rPr>
              <a:t> </a:t>
            </a:r>
            <a:r>
              <a:rPr lang="it-IT" err="1">
                <a:latin typeface="Titillium"/>
              </a:rPr>
              <a:t>instance</a:t>
            </a:r>
            <a:r>
              <a:rPr lang="it-IT">
                <a:latin typeface="Titillium"/>
              </a:rPr>
              <a:t> </a:t>
            </a:r>
            <a:r>
              <a:rPr lang="it-IT" err="1">
                <a:latin typeface="Titillium"/>
              </a:rPr>
              <a:t>started</a:t>
            </a:r>
            <a:r>
              <a:rPr lang="it-IT">
                <a:latin typeface="Titillium"/>
              </a:rPr>
              <a:t> with a kick-off meeting </a:t>
            </a:r>
            <a:r>
              <a:rPr lang="it-IT" err="1">
                <a:latin typeface="Titillium"/>
              </a:rPr>
              <a:t>early</a:t>
            </a:r>
            <a:r>
              <a:rPr lang="it-IT">
                <a:latin typeface="Titillium"/>
              </a:rPr>
              <a:t> </a:t>
            </a:r>
            <a:r>
              <a:rPr lang="it-IT" err="1">
                <a:latin typeface="Titillium"/>
              </a:rPr>
              <a:t>September</a:t>
            </a:r>
            <a:r>
              <a:rPr lang="it-IT">
                <a:latin typeface="Titillium"/>
              </a:rPr>
              <a:t>.</a:t>
            </a:r>
            <a:endParaRPr lang="it-IT" sz="1600">
              <a:latin typeface="Titillium"/>
            </a:endParaRPr>
          </a:p>
          <a:p>
            <a:pPr marL="285750" indent="-285750">
              <a:buFont typeface="Arial" panose="020B0604020202020204" pitchFamily="34" charset="0"/>
              <a:buChar char="•"/>
            </a:pPr>
            <a:endParaRPr lang="en-US"/>
          </a:p>
        </p:txBody>
      </p:sp>
      <p:sp>
        <p:nvSpPr>
          <p:cNvPr id="5" name="Slide Number Placeholder 4">
            <a:extLst>
              <a:ext uri="{FF2B5EF4-FFF2-40B4-BE49-F238E27FC236}">
                <a16:creationId xmlns:a16="http://schemas.microsoft.com/office/drawing/2014/main" id="{9C7FB70C-CF2C-684C-87DF-309DC432C061}"/>
              </a:ext>
            </a:extLst>
          </p:cNvPr>
          <p:cNvSpPr>
            <a:spLocks noGrp="1"/>
          </p:cNvSpPr>
          <p:nvPr>
            <p:ph type="sldNum" sz="quarter" idx="11"/>
          </p:nvPr>
        </p:nvSpPr>
        <p:spPr/>
        <p:txBody>
          <a:bodyPr/>
          <a:lstStyle/>
          <a:p>
            <a:fld id="{4CD561A4-101B-4C7B-87D1-8EDCA554B104}" type="slidenum">
              <a:rPr lang="it-IT" smtClean="0"/>
              <a:pPr/>
              <a:t>14</a:t>
            </a:fld>
            <a:endParaRPr lang="it-IT"/>
          </a:p>
        </p:txBody>
      </p:sp>
    </p:spTree>
    <p:extLst>
      <p:ext uri="{BB962C8B-B14F-4D97-AF65-F5344CB8AC3E}">
        <p14:creationId xmlns:p14="http://schemas.microsoft.com/office/powerpoint/2010/main" val="1712845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FADC-FF04-BDEB-92D4-562882F5F188}"/>
              </a:ext>
            </a:extLst>
          </p:cNvPr>
          <p:cNvSpPr>
            <a:spLocks noGrp="1"/>
          </p:cNvSpPr>
          <p:nvPr>
            <p:ph type="title"/>
          </p:nvPr>
        </p:nvSpPr>
        <p:spPr>
          <a:xfrm>
            <a:off x="534988" y="1285875"/>
            <a:ext cx="8468335" cy="1276350"/>
          </a:xfrm>
        </p:spPr>
        <p:txBody>
          <a:bodyPr/>
          <a:lstStyle/>
          <a:p>
            <a:r>
              <a:rPr lang="it-IT" sz="3200"/>
              <a:t>Rucio as a Service for communities</a:t>
            </a:r>
            <a:br>
              <a:rPr lang="it-IT" sz="3200"/>
            </a:br>
            <a:endParaRPr lang="en-US"/>
          </a:p>
        </p:txBody>
      </p:sp>
      <p:sp>
        <p:nvSpPr>
          <p:cNvPr id="4" name="Text Placeholder 3">
            <a:extLst>
              <a:ext uri="{FF2B5EF4-FFF2-40B4-BE49-F238E27FC236}">
                <a16:creationId xmlns:a16="http://schemas.microsoft.com/office/drawing/2014/main" id="{9AAAD7B5-B1A3-FD78-841E-3B0BBC4BD9C6}"/>
              </a:ext>
            </a:extLst>
          </p:cNvPr>
          <p:cNvSpPr>
            <a:spLocks noGrp="1"/>
          </p:cNvSpPr>
          <p:nvPr>
            <p:ph type="body" sz="half" idx="2"/>
          </p:nvPr>
        </p:nvSpPr>
        <p:spPr>
          <a:xfrm>
            <a:off x="534988" y="2562225"/>
            <a:ext cx="5561012" cy="3705225"/>
          </a:xfrm>
        </p:spPr>
        <p:txBody>
          <a:bodyPr>
            <a:normAutofit lnSpcReduction="10000"/>
          </a:bodyPr>
          <a:lstStyle/>
          <a:p>
            <a:r>
              <a:rPr lang="it-IT" sz="1600" err="1">
                <a:latin typeface="Titillium"/>
              </a:rPr>
              <a:t>We</a:t>
            </a:r>
            <a:r>
              <a:rPr lang="it-IT" sz="1600">
                <a:latin typeface="Titillium"/>
              </a:rPr>
              <a:t> </a:t>
            </a:r>
            <a:r>
              <a:rPr lang="it-IT" sz="1600" err="1">
                <a:latin typeface="Titillium"/>
              </a:rPr>
              <a:t>aim</a:t>
            </a:r>
            <a:r>
              <a:rPr lang="it-IT" sz="1600">
                <a:latin typeface="Titillium"/>
              </a:rPr>
              <a:t> to </a:t>
            </a:r>
            <a:r>
              <a:rPr lang="it-IT" sz="1600" err="1">
                <a:latin typeface="Titillium"/>
              </a:rPr>
              <a:t>add</a:t>
            </a:r>
            <a:r>
              <a:rPr lang="it-IT" sz="1600">
                <a:latin typeface="Titillium"/>
              </a:rPr>
              <a:t> </a:t>
            </a:r>
            <a:r>
              <a:rPr lang="it-IT" sz="1600" err="1">
                <a:latin typeface="Titillium"/>
              </a:rPr>
              <a:t>Rucio</a:t>
            </a:r>
            <a:r>
              <a:rPr lang="it-IT" sz="1600">
                <a:latin typeface="Titillium"/>
              </a:rPr>
              <a:t> </a:t>
            </a:r>
            <a:r>
              <a:rPr lang="it-IT" sz="1600" err="1">
                <a:latin typeface="Titillium"/>
              </a:rPr>
              <a:t>as</a:t>
            </a:r>
            <a:r>
              <a:rPr lang="it-IT" sz="1600">
                <a:latin typeface="Titillium"/>
              </a:rPr>
              <a:t> a a service in the portfolio of INFN Cloud </a:t>
            </a:r>
            <a:r>
              <a:rPr lang="it-IT" sz="1600" err="1">
                <a:latin typeface="Titillium"/>
              </a:rPr>
              <a:t>applications</a:t>
            </a:r>
            <a:r>
              <a:rPr lang="it-IT" sz="1600">
                <a:latin typeface="Titillium"/>
              </a:rPr>
              <a:t>.</a:t>
            </a:r>
          </a:p>
          <a:p>
            <a:endParaRPr lang="it-IT" sz="1600">
              <a:latin typeface="Titillium"/>
            </a:endParaRPr>
          </a:p>
          <a:p>
            <a:r>
              <a:rPr lang="it-IT" sz="1600">
                <a:latin typeface="Titillium"/>
              </a:rPr>
              <a:t>A community </a:t>
            </a:r>
            <a:r>
              <a:rPr lang="it-IT" sz="1600" err="1">
                <a:latin typeface="Titillium"/>
              </a:rPr>
              <a:t>will</a:t>
            </a:r>
            <a:r>
              <a:rPr lang="it-IT" sz="1600">
                <a:latin typeface="Titillium"/>
              </a:rPr>
              <a:t> be </a:t>
            </a:r>
            <a:r>
              <a:rPr lang="it-IT" sz="1600" err="1">
                <a:latin typeface="Titillium"/>
              </a:rPr>
              <a:t>able</a:t>
            </a:r>
            <a:r>
              <a:rPr lang="it-IT" sz="1600">
                <a:latin typeface="Titillium"/>
              </a:rPr>
              <a:t> to </a:t>
            </a:r>
            <a:r>
              <a:rPr lang="it-IT" sz="1600" err="1">
                <a:latin typeface="Titillium"/>
              </a:rPr>
              <a:t>instantiate</a:t>
            </a:r>
            <a:r>
              <a:rPr lang="it-IT" sz="1600">
                <a:latin typeface="Titillium"/>
              </a:rPr>
              <a:t> a </a:t>
            </a:r>
            <a:r>
              <a:rPr lang="it-IT" sz="1600" err="1">
                <a:latin typeface="Titillium"/>
              </a:rPr>
              <a:t>Rucio</a:t>
            </a:r>
            <a:r>
              <a:rPr lang="it-IT" sz="1600">
                <a:latin typeface="Titillium"/>
              </a:rPr>
              <a:t> by </a:t>
            </a:r>
            <a:r>
              <a:rPr lang="it-IT" sz="1600" err="1">
                <a:latin typeface="Titillium"/>
              </a:rPr>
              <a:t>simply</a:t>
            </a:r>
            <a:r>
              <a:rPr lang="it-IT" sz="1600">
                <a:latin typeface="Titillium"/>
              </a:rPr>
              <a:t> </a:t>
            </a:r>
            <a:r>
              <a:rPr lang="it-IT" sz="1600" err="1">
                <a:latin typeface="Titillium"/>
              </a:rPr>
              <a:t>triggering</a:t>
            </a:r>
            <a:r>
              <a:rPr lang="it-IT" sz="1600">
                <a:latin typeface="Titillium"/>
              </a:rPr>
              <a:t> </a:t>
            </a:r>
            <a:r>
              <a:rPr lang="it-IT" sz="1600" err="1">
                <a:latin typeface="Titillium"/>
              </a:rPr>
              <a:t>its</a:t>
            </a:r>
            <a:r>
              <a:rPr lang="it-IT" sz="1600">
                <a:latin typeface="Titillium"/>
              </a:rPr>
              <a:t> deployment from the INFN Cloud dashboard:</a:t>
            </a:r>
          </a:p>
          <a:p>
            <a:endParaRPr lang="it-IT" sz="1600">
              <a:latin typeface="Titillium"/>
            </a:endParaRPr>
          </a:p>
          <a:p>
            <a:pPr marL="285750" indent="-285750">
              <a:buFont typeface="Arial" panose="020B0604020202020204" pitchFamily="34" charset="0"/>
              <a:buChar char="•"/>
            </a:pPr>
            <a:r>
              <a:rPr lang="it-IT" sz="1600" err="1">
                <a:latin typeface="Titillium"/>
              </a:rPr>
              <a:t>Rucio</a:t>
            </a:r>
            <a:r>
              <a:rPr lang="it-IT" sz="1600">
                <a:latin typeface="Titillium"/>
              </a:rPr>
              <a:t> community-</a:t>
            </a:r>
            <a:r>
              <a:rPr lang="it-IT" sz="1600" err="1">
                <a:latin typeface="Titillium"/>
              </a:rPr>
              <a:t>specific</a:t>
            </a:r>
            <a:r>
              <a:rPr lang="it-IT" sz="1600">
                <a:latin typeface="Titillium"/>
              </a:rPr>
              <a:t>, </a:t>
            </a:r>
            <a:r>
              <a:rPr lang="it-IT" sz="1600" err="1">
                <a:latin typeface="Titillium"/>
              </a:rPr>
              <a:t>managed</a:t>
            </a:r>
            <a:r>
              <a:rPr lang="it-IT" sz="1600">
                <a:latin typeface="Titillium"/>
              </a:rPr>
              <a:t> by </a:t>
            </a:r>
            <a:r>
              <a:rPr lang="it-IT" sz="1600" err="1">
                <a:latin typeface="Titillium"/>
              </a:rPr>
              <a:t>them</a:t>
            </a:r>
            <a:r>
              <a:rPr lang="it-IT" sz="1600">
                <a:latin typeface="Titillium"/>
              </a:rPr>
              <a:t>;</a:t>
            </a:r>
          </a:p>
          <a:p>
            <a:pPr marL="285750" indent="-285750">
              <a:buFont typeface="Arial" panose="020B0604020202020204" pitchFamily="34" charset="0"/>
              <a:buChar char="•"/>
            </a:pPr>
            <a:r>
              <a:rPr lang="it-IT" sz="1600">
                <a:latin typeface="Titillium"/>
              </a:rPr>
              <a:t>INDIGO IAM </a:t>
            </a:r>
            <a:r>
              <a:rPr lang="it-IT" sz="1600" err="1">
                <a:latin typeface="Titillium"/>
              </a:rPr>
              <a:t>IdP</a:t>
            </a:r>
            <a:r>
              <a:rPr lang="it-IT" sz="1600">
                <a:latin typeface="Titillium"/>
              </a:rPr>
              <a:t> community-</a:t>
            </a:r>
            <a:r>
              <a:rPr lang="it-IT" sz="1600" err="1">
                <a:latin typeface="Titillium"/>
              </a:rPr>
              <a:t>specific</a:t>
            </a:r>
            <a:r>
              <a:rPr lang="it-IT" sz="1600">
                <a:latin typeface="Titillium"/>
              </a:rPr>
              <a:t>, </a:t>
            </a:r>
            <a:r>
              <a:rPr lang="it-IT" sz="1600" err="1">
                <a:latin typeface="Titillium"/>
              </a:rPr>
              <a:t>managing</a:t>
            </a:r>
            <a:r>
              <a:rPr lang="it-IT" sz="1600">
                <a:latin typeface="Titillium"/>
              </a:rPr>
              <a:t> users and policies;</a:t>
            </a:r>
          </a:p>
          <a:p>
            <a:pPr marL="285750" indent="-285750">
              <a:buFont typeface="Arial" panose="020B0604020202020204" pitchFamily="34" charset="0"/>
              <a:buChar char="•"/>
            </a:pPr>
            <a:r>
              <a:rPr lang="it-IT" sz="1600" err="1">
                <a:latin typeface="Titillium"/>
              </a:rPr>
              <a:t>Centrally</a:t>
            </a:r>
            <a:r>
              <a:rPr lang="it-IT" sz="1600">
                <a:latin typeface="Titillium"/>
              </a:rPr>
              <a:t> </a:t>
            </a:r>
            <a:r>
              <a:rPr lang="it-IT" sz="1600" err="1">
                <a:latin typeface="Titillium"/>
              </a:rPr>
              <a:t>managed</a:t>
            </a:r>
            <a:r>
              <a:rPr lang="it-IT" sz="1600">
                <a:latin typeface="Titillium"/>
              </a:rPr>
              <a:t> database in high-</a:t>
            </a:r>
            <a:r>
              <a:rPr lang="it-IT" sz="1600" err="1">
                <a:latin typeface="Titillium"/>
              </a:rPr>
              <a:t>availability</a:t>
            </a:r>
            <a:r>
              <a:rPr lang="it-IT" sz="1600">
                <a:latin typeface="Titillium"/>
              </a:rPr>
              <a:t>;</a:t>
            </a:r>
          </a:p>
          <a:p>
            <a:pPr marL="285750" indent="-285750">
              <a:buFont typeface="Arial" panose="020B0604020202020204" pitchFamily="34" charset="0"/>
              <a:buChar char="•"/>
            </a:pPr>
            <a:r>
              <a:rPr lang="it-IT" sz="1600" err="1">
                <a:latin typeface="Titillium"/>
              </a:rPr>
              <a:t>Centrally</a:t>
            </a:r>
            <a:r>
              <a:rPr lang="it-IT" sz="1600">
                <a:latin typeface="Titillium"/>
              </a:rPr>
              <a:t> </a:t>
            </a:r>
            <a:r>
              <a:rPr lang="it-IT" sz="1600" err="1">
                <a:latin typeface="Titillium"/>
              </a:rPr>
              <a:t>managed</a:t>
            </a:r>
            <a:r>
              <a:rPr lang="it-IT" sz="1600">
                <a:latin typeface="Titillium"/>
              </a:rPr>
              <a:t> multi-VO FTS; </a:t>
            </a:r>
          </a:p>
          <a:p>
            <a:pPr marL="285750" indent="-285750">
              <a:buFont typeface="Arial" panose="020B0604020202020204" pitchFamily="34" charset="0"/>
              <a:buChar char="•"/>
            </a:pPr>
            <a:r>
              <a:rPr lang="it-IT" sz="1600">
                <a:latin typeface="Titillium"/>
              </a:rPr>
              <a:t>Federation of </a:t>
            </a:r>
            <a:r>
              <a:rPr lang="it-IT" sz="1600" err="1">
                <a:latin typeface="Titillium"/>
              </a:rPr>
              <a:t>pledged</a:t>
            </a:r>
            <a:r>
              <a:rPr lang="it-IT" sz="1600">
                <a:latin typeface="Titillium"/>
              </a:rPr>
              <a:t> storages.</a:t>
            </a:r>
          </a:p>
        </p:txBody>
      </p:sp>
      <p:sp>
        <p:nvSpPr>
          <p:cNvPr id="5" name="Slide Number Placeholder 4">
            <a:extLst>
              <a:ext uri="{FF2B5EF4-FFF2-40B4-BE49-F238E27FC236}">
                <a16:creationId xmlns:a16="http://schemas.microsoft.com/office/drawing/2014/main" id="{9C7FB70C-CF2C-684C-87DF-309DC432C061}"/>
              </a:ext>
            </a:extLst>
          </p:cNvPr>
          <p:cNvSpPr>
            <a:spLocks noGrp="1"/>
          </p:cNvSpPr>
          <p:nvPr>
            <p:ph type="sldNum" sz="quarter" idx="11"/>
          </p:nvPr>
        </p:nvSpPr>
        <p:spPr/>
        <p:txBody>
          <a:bodyPr/>
          <a:lstStyle/>
          <a:p>
            <a:fld id="{4CD561A4-101B-4C7B-87D1-8EDCA554B104}" type="slidenum">
              <a:rPr lang="it-IT" smtClean="0"/>
              <a:pPr/>
              <a:t>15</a:t>
            </a:fld>
            <a:endParaRPr lang="it-IT"/>
          </a:p>
        </p:txBody>
      </p:sp>
      <p:pic>
        <p:nvPicPr>
          <p:cNvPr id="3" name="Picture 2">
            <a:extLst>
              <a:ext uri="{FF2B5EF4-FFF2-40B4-BE49-F238E27FC236}">
                <a16:creationId xmlns:a16="http://schemas.microsoft.com/office/drawing/2014/main" id="{29DA6F87-156A-4177-9B75-86DB32069D74}"/>
              </a:ext>
            </a:extLst>
          </p:cNvPr>
          <p:cNvPicPr>
            <a:picLocks noChangeAspect="1"/>
          </p:cNvPicPr>
          <p:nvPr/>
        </p:nvPicPr>
        <p:blipFill rotWithShape="1">
          <a:blip r:embed="rId2"/>
          <a:srcRect t="12500" b="9931"/>
          <a:stretch/>
        </p:blipFill>
        <p:spPr>
          <a:xfrm>
            <a:off x="6783814" y="1276349"/>
            <a:ext cx="4846211" cy="5319713"/>
          </a:xfrm>
          <a:prstGeom prst="rect">
            <a:avLst/>
          </a:prstGeom>
        </p:spPr>
      </p:pic>
    </p:spTree>
    <p:extLst>
      <p:ext uri="{BB962C8B-B14F-4D97-AF65-F5344CB8AC3E}">
        <p14:creationId xmlns:p14="http://schemas.microsoft.com/office/powerpoint/2010/main" val="1085154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FADC-FF04-BDEB-92D4-562882F5F188}"/>
              </a:ext>
            </a:extLst>
          </p:cNvPr>
          <p:cNvSpPr>
            <a:spLocks noGrp="1"/>
          </p:cNvSpPr>
          <p:nvPr>
            <p:ph type="title"/>
          </p:nvPr>
        </p:nvSpPr>
        <p:spPr>
          <a:xfrm>
            <a:off x="534988" y="1285875"/>
            <a:ext cx="8468335" cy="1276350"/>
          </a:xfrm>
        </p:spPr>
        <p:txBody>
          <a:bodyPr/>
          <a:lstStyle/>
          <a:p>
            <a:r>
              <a:rPr lang="it-IT" sz="3200" err="1"/>
              <a:t>Rucio</a:t>
            </a:r>
            <a:r>
              <a:rPr lang="it-IT" sz="3200"/>
              <a:t> </a:t>
            </a:r>
            <a:r>
              <a:rPr lang="it-IT" sz="3200" err="1"/>
              <a:t>as</a:t>
            </a:r>
            <a:r>
              <a:rPr lang="it-IT" sz="3200"/>
              <a:t> a Service for users</a:t>
            </a:r>
            <a:br>
              <a:rPr lang="it-IT" sz="3200"/>
            </a:br>
            <a:endParaRPr lang="en-US"/>
          </a:p>
        </p:txBody>
      </p:sp>
      <p:sp>
        <p:nvSpPr>
          <p:cNvPr id="4" name="Text Placeholder 3">
            <a:extLst>
              <a:ext uri="{FF2B5EF4-FFF2-40B4-BE49-F238E27FC236}">
                <a16:creationId xmlns:a16="http://schemas.microsoft.com/office/drawing/2014/main" id="{9AAAD7B5-B1A3-FD78-841E-3B0BBC4BD9C6}"/>
              </a:ext>
            </a:extLst>
          </p:cNvPr>
          <p:cNvSpPr>
            <a:spLocks noGrp="1"/>
          </p:cNvSpPr>
          <p:nvPr>
            <p:ph type="body" sz="half" idx="2"/>
          </p:nvPr>
        </p:nvSpPr>
        <p:spPr>
          <a:xfrm>
            <a:off x="534988" y="2562225"/>
            <a:ext cx="5561012" cy="3705225"/>
          </a:xfrm>
        </p:spPr>
        <p:txBody>
          <a:bodyPr>
            <a:normAutofit/>
          </a:bodyPr>
          <a:lstStyle/>
          <a:p>
            <a:r>
              <a:rPr lang="it-IT" err="1">
                <a:latin typeface="Titillium"/>
              </a:rPr>
              <a:t>We</a:t>
            </a:r>
            <a:r>
              <a:rPr lang="it-IT">
                <a:latin typeface="Titillium"/>
              </a:rPr>
              <a:t> can </a:t>
            </a:r>
            <a:r>
              <a:rPr lang="it-IT" err="1">
                <a:latin typeface="Titillium"/>
              </a:rPr>
              <a:t>also</a:t>
            </a:r>
            <a:r>
              <a:rPr lang="it-IT">
                <a:latin typeface="Titillium"/>
              </a:rPr>
              <a:t> </a:t>
            </a:r>
            <a:r>
              <a:rPr lang="it-IT" err="1">
                <a:latin typeface="Titillium"/>
              </a:rPr>
              <a:t>add</a:t>
            </a:r>
            <a:r>
              <a:rPr lang="it-IT">
                <a:latin typeface="Titillium"/>
              </a:rPr>
              <a:t> </a:t>
            </a:r>
            <a:r>
              <a:rPr lang="it-IT" err="1">
                <a:latin typeface="Titillium"/>
              </a:rPr>
              <a:t>Rucio</a:t>
            </a:r>
            <a:r>
              <a:rPr lang="it-IT">
                <a:latin typeface="Titillium"/>
              </a:rPr>
              <a:t> </a:t>
            </a:r>
            <a:r>
              <a:rPr lang="it-IT" err="1">
                <a:latin typeface="Titillium"/>
              </a:rPr>
              <a:t>as</a:t>
            </a:r>
            <a:r>
              <a:rPr lang="it-IT">
                <a:latin typeface="Titillium"/>
              </a:rPr>
              <a:t> a service for single users, </a:t>
            </a:r>
            <a:r>
              <a:rPr lang="it-IT" err="1">
                <a:latin typeface="Titillium"/>
              </a:rPr>
              <a:t>who</a:t>
            </a:r>
            <a:r>
              <a:rPr lang="it-IT">
                <a:latin typeface="Titillium"/>
              </a:rPr>
              <a:t> can take </a:t>
            </a:r>
            <a:r>
              <a:rPr lang="it-IT" err="1">
                <a:latin typeface="Titillium"/>
              </a:rPr>
              <a:t>advantage</a:t>
            </a:r>
            <a:r>
              <a:rPr lang="it-IT">
                <a:latin typeface="Titillium"/>
              </a:rPr>
              <a:t> of a </a:t>
            </a:r>
            <a:r>
              <a:rPr lang="it-IT" err="1">
                <a:latin typeface="Titillium"/>
              </a:rPr>
              <a:t>federation</a:t>
            </a:r>
            <a:r>
              <a:rPr lang="it-IT">
                <a:latin typeface="Titillium"/>
              </a:rPr>
              <a:t> of storages </a:t>
            </a:r>
            <a:r>
              <a:rPr lang="it-IT" err="1">
                <a:latin typeface="Titillium"/>
              </a:rPr>
              <a:t>created</a:t>
            </a:r>
            <a:r>
              <a:rPr lang="it-IT">
                <a:latin typeface="Titillium"/>
              </a:rPr>
              <a:t> </a:t>
            </a:r>
            <a:r>
              <a:rPr lang="it-IT" err="1">
                <a:latin typeface="Titillium"/>
              </a:rPr>
              <a:t>specifically</a:t>
            </a:r>
            <a:r>
              <a:rPr lang="it-IT">
                <a:latin typeface="Titillium"/>
              </a:rPr>
              <a:t> for </a:t>
            </a:r>
            <a:r>
              <a:rPr lang="it-IT" err="1">
                <a:latin typeface="Titillium"/>
              </a:rPr>
              <a:t>this</a:t>
            </a:r>
            <a:r>
              <a:rPr lang="it-IT">
                <a:latin typeface="Titillium"/>
              </a:rPr>
              <a:t> </a:t>
            </a:r>
            <a:r>
              <a:rPr lang="it-IT" err="1">
                <a:latin typeface="Titillium"/>
              </a:rPr>
              <a:t>purpose</a:t>
            </a:r>
            <a:r>
              <a:rPr lang="it-IT">
                <a:latin typeface="Titillium"/>
              </a:rPr>
              <a:t>.</a:t>
            </a:r>
          </a:p>
          <a:p>
            <a:endParaRPr lang="it-IT">
              <a:latin typeface="Titillium"/>
            </a:endParaRPr>
          </a:p>
          <a:p>
            <a:r>
              <a:rPr lang="it-IT">
                <a:latin typeface="Titillium"/>
              </a:rPr>
              <a:t>A single user </a:t>
            </a:r>
            <a:r>
              <a:rPr lang="it-IT" err="1">
                <a:latin typeface="Titillium"/>
              </a:rPr>
              <a:t>will</a:t>
            </a:r>
            <a:r>
              <a:rPr lang="it-IT">
                <a:latin typeface="Titillium"/>
              </a:rPr>
              <a:t> be </a:t>
            </a:r>
            <a:r>
              <a:rPr lang="it-IT" err="1">
                <a:latin typeface="Titillium"/>
              </a:rPr>
              <a:t>able</a:t>
            </a:r>
            <a:r>
              <a:rPr lang="it-IT">
                <a:latin typeface="Titillium"/>
              </a:rPr>
              <a:t> to use </a:t>
            </a:r>
            <a:r>
              <a:rPr lang="it-IT" err="1">
                <a:latin typeface="Titillium"/>
              </a:rPr>
              <a:t>Rucio</a:t>
            </a:r>
            <a:r>
              <a:rPr lang="it-IT">
                <a:latin typeface="Titillium"/>
              </a:rPr>
              <a:t> to </a:t>
            </a:r>
            <a:r>
              <a:rPr lang="it-IT" err="1">
                <a:latin typeface="Titillium"/>
              </a:rPr>
              <a:t>manage</a:t>
            </a:r>
            <a:r>
              <a:rPr lang="it-IT">
                <a:latin typeface="Titillium"/>
              </a:rPr>
              <a:t> «personal» data, with a single </a:t>
            </a:r>
            <a:r>
              <a:rPr lang="it-IT" err="1">
                <a:latin typeface="Titillium"/>
              </a:rPr>
              <a:t>interface</a:t>
            </a:r>
            <a:r>
              <a:rPr lang="it-IT">
                <a:latin typeface="Titillium"/>
              </a:rPr>
              <a:t> in front of </a:t>
            </a:r>
            <a:r>
              <a:rPr lang="it-IT" err="1">
                <a:latin typeface="Titillium"/>
              </a:rPr>
              <a:t>several</a:t>
            </a:r>
            <a:r>
              <a:rPr lang="it-IT">
                <a:latin typeface="Titillium"/>
              </a:rPr>
              <a:t> storage systems </a:t>
            </a:r>
            <a:r>
              <a:rPr lang="it-IT">
                <a:latin typeface="Titillium"/>
                <a:sym typeface="Wingdings" pitchFamily="2" charset="2"/>
              </a:rPr>
              <a:t> </a:t>
            </a:r>
            <a:r>
              <a:rPr lang="it-IT" u="sng">
                <a:latin typeface="Titillium"/>
                <a:sym typeface="Wingdings" pitchFamily="2" charset="2"/>
              </a:rPr>
              <a:t>makes </a:t>
            </a:r>
            <a:r>
              <a:rPr lang="it-IT" u="sng" err="1">
                <a:latin typeface="Titillium"/>
                <a:sym typeface="Wingdings" pitchFamily="2" charset="2"/>
              </a:rPr>
              <a:t>it</a:t>
            </a:r>
            <a:r>
              <a:rPr lang="it-IT" u="sng">
                <a:latin typeface="Titillium"/>
                <a:sym typeface="Wingdings" pitchFamily="2" charset="2"/>
              </a:rPr>
              <a:t> </a:t>
            </a:r>
            <a:r>
              <a:rPr lang="it-IT" u="sng" err="1">
                <a:latin typeface="Titillium"/>
                <a:sym typeface="Wingdings" pitchFamily="2" charset="2"/>
              </a:rPr>
              <a:t>simple</a:t>
            </a:r>
            <a:r>
              <a:rPr lang="it-IT" u="sng">
                <a:latin typeface="Titillium"/>
                <a:sym typeface="Wingdings" pitchFamily="2" charset="2"/>
              </a:rPr>
              <a:t>.</a:t>
            </a:r>
            <a:endParaRPr lang="it-IT" u="sng">
              <a:latin typeface="Titillium"/>
            </a:endParaRPr>
          </a:p>
          <a:p>
            <a:pPr marL="285750" indent="-285750">
              <a:buFont typeface="Arial" panose="020B0604020202020204" pitchFamily="34" charset="0"/>
              <a:buChar char="•"/>
            </a:pPr>
            <a:r>
              <a:rPr lang="it-IT" sz="1600" err="1">
                <a:latin typeface="Titillium"/>
              </a:rPr>
              <a:t>Rucio</a:t>
            </a:r>
            <a:r>
              <a:rPr lang="it-IT" sz="1600">
                <a:latin typeface="Titillium"/>
              </a:rPr>
              <a:t> </a:t>
            </a:r>
            <a:r>
              <a:rPr lang="it-IT" sz="1600" err="1">
                <a:latin typeface="Titillium"/>
              </a:rPr>
              <a:t>centrally</a:t>
            </a:r>
            <a:r>
              <a:rPr lang="it-IT" sz="1600">
                <a:latin typeface="Titillium"/>
              </a:rPr>
              <a:t> </a:t>
            </a:r>
            <a:r>
              <a:rPr lang="it-IT" sz="1600" err="1">
                <a:latin typeface="Titillium"/>
              </a:rPr>
              <a:t>managed</a:t>
            </a:r>
            <a:r>
              <a:rPr lang="it-IT" sz="1600">
                <a:latin typeface="Titillium"/>
              </a:rPr>
              <a:t>;</a:t>
            </a:r>
          </a:p>
          <a:p>
            <a:pPr marL="285750" indent="-285750">
              <a:buFont typeface="Arial" panose="020B0604020202020204" pitchFamily="34" charset="0"/>
              <a:buChar char="•"/>
            </a:pPr>
            <a:r>
              <a:rPr lang="it-IT" sz="1600">
                <a:latin typeface="Titillium"/>
              </a:rPr>
              <a:t>INDIGO IAM </a:t>
            </a:r>
            <a:r>
              <a:rPr lang="it-IT" sz="1600" err="1">
                <a:latin typeface="Titillium"/>
              </a:rPr>
              <a:t>IdP</a:t>
            </a:r>
            <a:r>
              <a:rPr lang="it-IT" sz="1600">
                <a:latin typeface="Titillium"/>
              </a:rPr>
              <a:t> </a:t>
            </a:r>
            <a:r>
              <a:rPr lang="it-IT" sz="1600" err="1">
                <a:latin typeface="Titillium"/>
              </a:rPr>
              <a:t>centrally</a:t>
            </a:r>
            <a:r>
              <a:rPr lang="it-IT" sz="1600">
                <a:latin typeface="Titillium"/>
              </a:rPr>
              <a:t> </a:t>
            </a:r>
            <a:r>
              <a:rPr lang="it-IT" sz="1600" err="1">
                <a:latin typeface="Titillium"/>
              </a:rPr>
              <a:t>managed</a:t>
            </a:r>
            <a:r>
              <a:rPr lang="it-IT" sz="1600">
                <a:latin typeface="Titillium"/>
              </a:rPr>
              <a:t>;</a:t>
            </a:r>
          </a:p>
          <a:p>
            <a:pPr marL="285750" indent="-285750">
              <a:buFont typeface="Arial" panose="020B0604020202020204" pitchFamily="34" charset="0"/>
              <a:buChar char="•"/>
            </a:pPr>
            <a:r>
              <a:rPr lang="it-IT" sz="1600" err="1">
                <a:latin typeface="Titillium"/>
              </a:rPr>
              <a:t>Centrally</a:t>
            </a:r>
            <a:r>
              <a:rPr lang="it-IT" sz="1600">
                <a:latin typeface="Titillium"/>
              </a:rPr>
              <a:t> </a:t>
            </a:r>
            <a:r>
              <a:rPr lang="it-IT" sz="1600" err="1">
                <a:latin typeface="Titillium"/>
              </a:rPr>
              <a:t>managed</a:t>
            </a:r>
            <a:r>
              <a:rPr lang="it-IT" sz="1600">
                <a:latin typeface="Titillium"/>
              </a:rPr>
              <a:t> database in high-</a:t>
            </a:r>
            <a:r>
              <a:rPr lang="it-IT" sz="1600" err="1">
                <a:latin typeface="Titillium"/>
              </a:rPr>
              <a:t>availability</a:t>
            </a:r>
            <a:r>
              <a:rPr lang="it-IT" sz="1600">
                <a:latin typeface="Titillium"/>
              </a:rPr>
              <a:t>;</a:t>
            </a:r>
          </a:p>
          <a:p>
            <a:pPr marL="285750" indent="-285750">
              <a:buFont typeface="Arial" panose="020B0604020202020204" pitchFamily="34" charset="0"/>
              <a:buChar char="•"/>
            </a:pPr>
            <a:r>
              <a:rPr lang="it-IT" sz="1600" err="1">
                <a:latin typeface="Titillium"/>
              </a:rPr>
              <a:t>Centrally</a:t>
            </a:r>
            <a:r>
              <a:rPr lang="it-IT" sz="1600">
                <a:latin typeface="Titillium"/>
              </a:rPr>
              <a:t> </a:t>
            </a:r>
            <a:r>
              <a:rPr lang="it-IT" sz="1600" err="1">
                <a:latin typeface="Titillium"/>
              </a:rPr>
              <a:t>managed</a:t>
            </a:r>
            <a:r>
              <a:rPr lang="it-IT" sz="1600">
                <a:latin typeface="Titillium"/>
              </a:rPr>
              <a:t> multi-VO FTS; </a:t>
            </a:r>
          </a:p>
          <a:p>
            <a:pPr marL="285750" indent="-285750">
              <a:buFont typeface="Arial" panose="020B0604020202020204" pitchFamily="34" charset="0"/>
              <a:buChar char="•"/>
            </a:pPr>
            <a:r>
              <a:rPr lang="it-IT" sz="1600">
                <a:latin typeface="Titillium"/>
              </a:rPr>
              <a:t>Federation of </a:t>
            </a:r>
            <a:r>
              <a:rPr lang="it-IT" sz="1600" err="1">
                <a:latin typeface="Titillium"/>
              </a:rPr>
              <a:t>dedicated</a:t>
            </a:r>
            <a:r>
              <a:rPr lang="it-IT" sz="1600">
                <a:latin typeface="Titillium"/>
              </a:rPr>
              <a:t> </a:t>
            </a:r>
            <a:r>
              <a:rPr lang="it-IT" sz="1600" err="1">
                <a:latin typeface="Titillium"/>
              </a:rPr>
              <a:t>iNFN</a:t>
            </a:r>
            <a:r>
              <a:rPr lang="it-IT" sz="1600">
                <a:latin typeface="Titillium"/>
              </a:rPr>
              <a:t> storages.</a:t>
            </a:r>
          </a:p>
          <a:p>
            <a:endParaRPr lang="it-IT">
              <a:latin typeface="Titillium"/>
            </a:endParaRPr>
          </a:p>
          <a:p>
            <a:endParaRPr lang="it-IT" sz="1600">
              <a:latin typeface="Titillium"/>
            </a:endParaRPr>
          </a:p>
          <a:p>
            <a:endParaRPr lang="it-IT" sz="1600">
              <a:latin typeface="Titillium"/>
            </a:endParaRPr>
          </a:p>
        </p:txBody>
      </p:sp>
      <p:sp>
        <p:nvSpPr>
          <p:cNvPr id="5" name="Slide Number Placeholder 4">
            <a:extLst>
              <a:ext uri="{FF2B5EF4-FFF2-40B4-BE49-F238E27FC236}">
                <a16:creationId xmlns:a16="http://schemas.microsoft.com/office/drawing/2014/main" id="{9C7FB70C-CF2C-684C-87DF-309DC432C061}"/>
              </a:ext>
            </a:extLst>
          </p:cNvPr>
          <p:cNvSpPr>
            <a:spLocks noGrp="1"/>
          </p:cNvSpPr>
          <p:nvPr>
            <p:ph type="sldNum" sz="quarter" idx="11"/>
          </p:nvPr>
        </p:nvSpPr>
        <p:spPr/>
        <p:txBody>
          <a:bodyPr/>
          <a:lstStyle/>
          <a:p>
            <a:fld id="{4CD561A4-101B-4C7B-87D1-8EDCA554B104}" type="slidenum">
              <a:rPr lang="it-IT" smtClean="0"/>
              <a:pPr/>
              <a:t>16</a:t>
            </a:fld>
            <a:endParaRPr lang="it-IT"/>
          </a:p>
        </p:txBody>
      </p:sp>
      <p:pic>
        <p:nvPicPr>
          <p:cNvPr id="6" name="Picture 5">
            <a:extLst>
              <a:ext uri="{FF2B5EF4-FFF2-40B4-BE49-F238E27FC236}">
                <a16:creationId xmlns:a16="http://schemas.microsoft.com/office/drawing/2014/main" id="{25F19444-C32E-43C1-4BF6-0420B390DACC}"/>
              </a:ext>
            </a:extLst>
          </p:cNvPr>
          <p:cNvPicPr>
            <a:picLocks noChangeAspect="1"/>
          </p:cNvPicPr>
          <p:nvPr/>
        </p:nvPicPr>
        <p:blipFill rotWithShape="1">
          <a:blip r:embed="rId2"/>
          <a:srcRect t="9931"/>
          <a:stretch/>
        </p:blipFill>
        <p:spPr>
          <a:xfrm>
            <a:off x="7106438" y="1285875"/>
            <a:ext cx="3793770" cy="4835525"/>
          </a:xfrm>
          <a:prstGeom prst="rect">
            <a:avLst/>
          </a:prstGeom>
        </p:spPr>
      </p:pic>
    </p:spTree>
    <p:extLst>
      <p:ext uri="{BB962C8B-B14F-4D97-AF65-F5344CB8AC3E}">
        <p14:creationId xmlns:p14="http://schemas.microsoft.com/office/powerpoint/2010/main" val="705442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3560-3C3A-52A5-D3F6-B544ABBD25A1}"/>
              </a:ext>
            </a:extLst>
          </p:cNvPr>
          <p:cNvSpPr>
            <a:spLocks noGrp="1"/>
          </p:cNvSpPr>
          <p:nvPr>
            <p:ph type="title"/>
          </p:nvPr>
        </p:nvSpPr>
        <p:spPr>
          <a:xfrm>
            <a:off x="534988" y="1285875"/>
            <a:ext cx="10754335" cy="1276350"/>
          </a:xfrm>
        </p:spPr>
        <p:txBody>
          <a:bodyPr/>
          <a:lstStyle/>
          <a:p>
            <a:r>
              <a:rPr lang="en-US"/>
              <a:t>Conclusions and future perspectives</a:t>
            </a:r>
            <a:br>
              <a:rPr lang="en-US"/>
            </a:br>
            <a:endParaRPr lang="en-US"/>
          </a:p>
        </p:txBody>
      </p:sp>
      <p:sp>
        <p:nvSpPr>
          <p:cNvPr id="4" name="Text Placeholder 3">
            <a:extLst>
              <a:ext uri="{FF2B5EF4-FFF2-40B4-BE49-F238E27FC236}">
                <a16:creationId xmlns:a16="http://schemas.microsoft.com/office/drawing/2014/main" id="{7EBBA439-1225-DEA4-6516-29A024D1C69A}"/>
              </a:ext>
            </a:extLst>
          </p:cNvPr>
          <p:cNvSpPr>
            <a:spLocks noGrp="1"/>
          </p:cNvSpPr>
          <p:nvPr>
            <p:ph type="body" sz="half" idx="2"/>
          </p:nvPr>
        </p:nvSpPr>
        <p:spPr>
          <a:xfrm>
            <a:off x="534988" y="2562225"/>
            <a:ext cx="10754334" cy="3705225"/>
          </a:xfrm>
        </p:spPr>
        <p:txBody>
          <a:bodyPr/>
          <a:lstStyle/>
          <a:p>
            <a:r>
              <a:rPr lang="en-US"/>
              <a:t>The INFN computing infrastructure and its Cloud resources represent a technological excellence in the Italian scientific research panorama.</a:t>
            </a:r>
          </a:p>
          <a:p>
            <a:endParaRPr lang="en-US"/>
          </a:p>
          <a:p>
            <a:r>
              <a:rPr lang="en-US"/>
              <a:t>The </a:t>
            </a:r>
            <a:r>
              <a:rPr lang="en-US" err="1"/>
              <a:t>TeRABIT</a:t>
            </a:r>
            <a:r>
              <a:rPr lang="en-US"/>
              <a:t> project will improve this infrastructure, making it ready to tackle the upcoming research and innovation challenges.</a:t>
            </a:r>
          </a:p>
          <a:p>
            <a:endParaRPr lang="en-US"/>
          </a:p>
          <a:p>
            <a:r>
              <a:rPr lang="en-US"/>
              <a:t>We decided to develop a data management infrastructure with </a:t>
            </a:r>
            <a:r>
              <a:rPr lang="en-US" err="1"/>
              <a:t>Rucio</a:t>
            </a:r>
            <a:r>
              <a:rPr lang="en-US"/>
              <a:t> as its core, federating the heterogeneous storage systems distributed across Italy.</a:t>
            </a:r>
          </a:p>
          <a:p>
            <a:endParaRPr lang="en-US"/>
          </a:p>
          <a:p>
            <a:r>
              <a:rPr lang="en-US"/>
              <a:t>We tested and validated several configuration and we already started onboarding scientific communities, in view of the forthcoming deployment of a National </a:t>
            </a:r>
            <a:r>
              <a:rPr lang="en-US" err="1"/>
              <a:t>datalake</a:t>
            </a:r>
            <a:r>
              <a:rPr lang="en-US"/>
              <a:t>.</a:t>
            </a:r>
          </a:p>
        </p:txBody>
      </p:sp>
      <p:sp>
        <p:nvSpPr>
          <p:cNvPr id="5" name="Slide Number Placeholder 4">
            <a:extLst>
              <a:ext uri="{FF2B5EF4-FFF2-40B4-BE49-F238E27FC236}">
                <a16:creationId xmlns:a16="http://schemas.microsoft.com/office/drawing/2014/main" id="{A68AE877-30D4-5DA4-3B56-7142E0B5405E}"/>
              </a:ext>
            </a:extLst>
          </p:cNvPr>
          <p:cNvSpPr>
            <a:spLocks noGrp="1"/>
          </p:cNvSpPr>
          <p:nvPr>
            <p:ph type="sldNum" sz="quarter" idx="11"/>
          </p:nvPr>
        </p:nvSpPr>
        <p:spPr/>
        <p:txBody>
          <a:bodyPr/>
          <a:lstStyle/>
          <a:p>
            <a:fld id="{4CD561A4-101B-4C7B-87D1-8EDCA554B104}" type="slidenum">
              <a:rPr lang="it-IT" smtClean="0"/>
              <a:pPr/>
              <a:t>17</a:t>
            </a:fld>
            <a:endParaRPr lang="it-IT"/>
          </a:p>
        </p:txBody>
      </p:sp>
    </p:spTree>
    <p:extLst>
      <p:ext uri="{BB962C8B-B14F-4D97-AF65-F5344CB8AC3E}">
        <p14:creationId xmlns:p14="http://schemas.microsoft.com/office/powerpoint/2010/main" val="3298357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529700" y="4573562"/>
            <a:ext cx="5892800" cy="433965"/>
          </a:xfrm>
        </p:spPr>
        <p:txBody>
          <a:bodyPr/>
          <a:lstStyle/>
          <a:p>
            <a:r>
              <a:rPr lang="it-IT" err="1"/>
              <a:t>antonino.troja@pd.infn.it</a:t>
            </a:r>
            <a:endParaRPr lang="it-IT"/>
          </a:p>
        </p:txBody>
      </p:sp>
      <p:sp>
        <p:nvSpPr>
          <p:cNvPr id="5" name="Titolo 4">
            <a:extLst>
              <a:ext uri="{FF2B5EF4-FFF2-40B4-BE49-F238E27FC236}">
                <a16:creationId xmlns:a16="http://schemas.microsoft.com/office/drawing/2014/main" id="{5738B3D6-F441-D969-2057-F59AE9A3FD04}"/>
              </a:ext>
            </a:extLst>
          </p:cNvPr>
          <p:cNvSpPr>
            <a:spLocks noGrp="1"/>
          </p:cNvSpPr>
          <p:nvPr>
            <p:ph type="title"/>
          </p:nvPr>
        </p:nvSpPr>
        <p:spPr>
          <a:xfrm>
            <a:off x="529700" y="3846894"/>
            <a:ext cx="5883275" cy="715581"/>
          </a:xfrm>
        </p:spPr>
        <p:txBody>
          <a:bodyPr/>
          <a:lstStyle/>
          <a:p>
            <a:r>
              <a:rPr lang="it-IT"/>
              <a:t>Thank </a:t>
            </a:r>
            <a:r>
              <a:rPr lang="it-IT" err="1"/>
              <a:t>you</a:t>
            </a:r>
            <a:r>
              <a:rPr lang="it-IT"/>
              <a:t>!</a:t>
            </a:r>
          </a:p>
        </p:txBody>
      </p:sp>
    </p:spTree>
    <p:extLst>
      <p:ext uri="{BB962C8B-B14F-4D97-AF65-F5344CB8AC3E}">
        <p14:creationId xmlns:p14="http://schemas.microsoft.com/office/powerpoint/2010/main" val="21277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7AD5-2C1F-057B-C313-37EBE2CAE1DE}"/>
              </a:ext>
            </a:extLst>
          </p:cNvPr>
          <p:cNvSpPr>
            <a:spLocks noGrp="1"/>
          </p:cNvSpPr>
          <p:nvPr>
            <p:ph type="title"/>
          </p:nvPr>
        </p:nvSpPr>
        <p:spPr>
          <a:xfrm>
            <a:off x="534988" y="1285875"/>
            <a:ext cx="5411780" cy="1276350"/>
          </a:xfrm>
        </p:spPr>
        <p:txBody>
          <a:bodyPr anchor="b">
            <a:normAutofit/>
          </a:bodyPr>
          <a:lstStyle/>
          <a:p>
            <a:r>
              <a:rPr lang="en-US"/>
              <a:t>The National Institute for Nuclear Physics (INFN)</a:t>
            </a:r>
          </a:p>
        </p:txBody>
      </p:sp>
      <p:pic>
        <p:nvPicPr>
          <p:cNvPr id="6" name="Content Placeholder 5" descr="A map of italy with different colored names&#10;&#10;Description automatically generated">
            <a:extLst>
              <a:ext uri="{FF2B5EF4-FFF2-40B4-BE49-F238E27FC236}">
                <a16:creationId xmlns:a16="http://schemas.microsoft.com/office/drawing/2014/main" id="{06732D8C-EEC4-50C1-95C7-30D04C0286F9}"/>
              </a:ext>
            </a:extLst>
          </p:cNvPr>
          <p:cNvPicPr>
            <a:picLocks noGrp="1" noChangeAspect="1"/>
          </p:cNvPicPr>
          <p:nvPr>
            <p:ph idx="1"/>
          </p:nvPr>
        </p:nvPicPr>
        <p:blipFill>
          <a:blip r:embed="rId2"/>
          <a:stretch>
            <a:fillRect/>
          </a:stretch>
        </p:blipFill>
        <p:spPr>
          <a:xfrm>
            <a:off x="6245233" y="1295399"/>
            <a:ext cx="4292584" cy="4962525"/>
          </a:xfrm>
          <a:noFill/>
        </p:spPr>
      </p:pic>
      <p:sp>
        <p:nvSpPr>
          <p:cNvPr id="11" name="Text Placeholder 3">
            <a:extLst>
              <a:ext uri="{FF2B5EF4-FFF2-40B4-BE49-F238E27FC236}">
                <a16:creationId xmlns:a16="http://schemas.microsoft.com/office/drawing/2014/main" id="{D1F9506B-E057-C3E9-0221-736957D075BF}"/>
              </a:ext>
            </a:extLst>
          </p:cNvPr>
          <p:cNvSpPr>
            <a:spLocks noGrp="1"/>
          </p:cNvSpPr>
          <p:nvPr>
            <p:ph type="body" sz="half" idx="2"/>
          </p:nvPr>
        </p:nvSpPr>
        <p:spPr>
          <a:xfrm>
            <a:off x="534988" y="2562225"/>
            <a:ext cx="4132262" cy="3705225"/>
          </a:xfrm>
        </p:spPr>
        <p:txBody>
          <a:bodyPr/>
          <a:lstStyle/>
          <a:p>
            <a:endParaRPr lang="en-US"/>
          </a:p>
          <a:p>
            <a:r>
              <a:rPr lang="en-US"/>
              <a:t>INFN is the Italian research agency dedicated to the study of the fundamental constituents of matter and the laws that govern them.</a:t>
            </a:r>
          </a:p>
          <a:p>
            <a:r>
              <a:rPr lang="en-US"/>
              <a:t>It consists of:</a:t>
            </a:r>
          </a:p>
          <a:p>
            <a:pPr marL="285750" indent="-285750">
              <a:buFont typeface="Arial" panose="020B0604020202020204" pitchFamily="34" charset="0"/>
              <a:buChar char="•"/>
            </a:pPr>
            <a:r>
              <a:rPr lang="en-US"/>
              <a:t>4 National laboratories;</a:t>
            </a:r>
          </a:p>
          <a:p>
            <a:pPr marL="285750" indent="-285750">
              <a:buFont typeface="Arial" panose="020B0604020202020204" pitchFamily="34" charset="0"/>
              <a:buChar char="•"/>
            </a:pPr>
            <a:r>
              <a:rPr lang="en-US"/>
              <a:t>20 Division;</a:t>
            </a:r>
          </a:p>
          <a:p>
            <a:pPr marL="285750" indent="-285750">
              <a:buFont typeface="Arial" panose="020B0604020202020204" pitchFamily="34" charset="0"/>
              <a:buChar char="•"/>
            </a:pPr>
            <a:r>
              <a:rPr lang="en-US"/>
              <a:t>6 Associated groups;</a:t>
            </a:r>
          </a:p>
          <a:p>
            <a:pPr marL="285750" indent="-285750">
              <a:buFont typeface="Arial" panose="020B0604020202020204" pitchFamily="34" charset="0"/>
              <a:buChar char="•"/>
            </a:pPr>
            <a:r>
              <a:rPr lang="en-US"/>
              <a:t>3 National centers.</a:t>
            </a:r>
          </a:p>
          <a:p>
            <a:endParaRPr lang="en-US"/>
          </a:p>
          <a:p>
            <a:endParaRPr lang="en-US"/>
          </a:p>
        </p:txBody>
      </p:sp>
      <p:sp>
        <p:nvSpPr>
          <p:cNvPr id="4" name="Slide Number Placeholder 3">
            <a:extLst>
              <a:ext uri="{FF2B5EF4-FFF2-40B4-BE49-F238E27FC236}">
                <a16:creationId xmlns:a16="http://schemas.microsoft.com/office/drawing/2014/main" id="{38BB7BCB-6520-6621-B4C0-CBFCD2D9B01E}"/>
              </a:ext>
            </a:extLst>
          </p:cNvPr>
          <p:cNvSpPr>
            <a:spLocks noGrp="1"/>
          </p:cNvSpPr>
          <p:nvPr>
            <p:ph type="sldNum" sz="quarter" idx="11"/>
          </p:nvPr>
        </p:nvSpPr>
        <p:spPr>
          <a:xfrm>
            <a:off x="8305800" y="6413500"/>
            <a:ext cx="514350" cy="365125"/>
          </a:xfrm>
        </p:spPr>
        <p:txBody>
          <a:bodyPr anchor="ctr">
            <a:normAutofit/>
          </a:bodyPr>
          <a:lstStyle/>
          <a:p>
            <a:pPr>
              <a:spcAft>
                <a:spcPts val="600"/>
              </a:spcAft>
            </a:pPr>
            <a:fld id="{4CD561A4-101B-4C7B-87D1-8EDCA554B104}" type="slidenum">
              <a:rPr lang="it-IT" smtClean="0"/>
              <a:pPr>
                <a:spcAft>
                  <a:spcPts val="600"/>
                </a:spcAft>
              </a:pPr>
              <a:t>2</a:t>
            </a:fld>
            <a:endParaRPr lang="it-IT"/>
          </a:p>
        </p:txBody>
      </p:sp>
    </p:spTree>
    <p:extLst>
      <p:ext uri="{BB962C8B-B14F-4D97-AF65-F5344CB8AC3E}">
        <p14:creationId xmlns:p14="http://schemas.microsoft.com/office/powerpoint/2010/main" val="172799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E490-9236-535F-F2D3-624B64020C5C}"/>
              </a:ext>
            </a:extLst>
          </p:cNvPr>
          <p:cNvSpPr>
            <a:spLocks noGrp="1"/>
          </p:cNvSpPr>
          <p:nvPr>
            <p:ph type="title"/>
          </p:nvPr>
        </p:nvSpPr>
        <p:spPr/>
        <p:txBody>
          <a:bodyPr/>
          <a:lstStyle/>
          <a:p>
            <a:r>
              <a:rPr lang="en-US"/>
              <a:t>INFN Computing infrastructure</a:t>
            </a:r>
          </a:p>
        </p:txBody>
      </p:sp>
      <p:pic>
        <p:nvPicPr>
          <p:cNvPr id="7" name="Content Placeholder 6" descr="A map of a computer network&#10;&#10;Description automatically generated">
            <a:extLst>
              <a:ext uri="{FF2B5EF4-FFF2-40B4-BE49-F238E27FC236}">
                <a16:creationId xmlns:a16="http://schemas.microsoft.com/office/drawing/2014/main" id="{FE984AD1-D6CF-AD92-A76C-F584BB2ED79F}"/>
              </a:ext>
            </a:extLst>
          </p:cNvPr>
          <p:cNvPicPr>
            <a:picLocks noGrp="1" noChangeAspect="1"/>
          </p:cNvPicPr>
          <p:nvPr>
            <p:ph idx="1"/>
          </p:nvPr>
        </p:nvPicPr>
        <p:blipFill>
          <a:blip r:embed="rId2"/>
          <a:stretch>
            <a:fillRect/>
          </a:stretch>
        </p:blipFill>
        <p:spPr>
          <a:xfrm>
            <a:off x="6444089" y="1295400"/>
            <a:ext cx="3894871" cy="4962525"/>
          </a:xfrm>
        </p:spPr>
      </p:pic>
      <p:sp>
        <p:nvSpPr>
          <p:cNvPr id="4" name="Text Placeholder 3">
            <a:extLst>
              <a:ext uri="{FF2B5EF4-FFF2-40B4-BE49-F238E27FC236}">
                <a16:creationId xmlns:a16="http://schemas.microsoft.com/office/drawing/2014/main" id="{1290DA39-B38D-9E87-D597-DB6C7B3709D5}"/>
              </a:ext>
            </a:extLst>
          </p:cNvPr>
          <p:cNvSpPr>
            <a:spLocks noGrp="1"/>
          </p:cNvSpPr>
          <p:nvPr>
            <p:ph type="body" sz="half" idx="2"/>
          </p:nvPr>
        </p:nvSpPr>
        <p:spPr/>
        <p:txBody>
          <a:bodyPr/>
          <a:lstStyle/>
          <a:p>
            <a:r>
              <a:rPr lang="en-US"/>
              <a:t>Distributed computing infrastructure:</a:t>
            </a:r>
          </a:p>
          <a:p>
            <a:pPr marL="285750" indent="-285750">
              <a:buFont typeface="Arial" panose="020B0604020202020204" pitchFamily="34" charset="0"/>
              <a:buChar char="•"/>
            </a:pPr>
            <a:r>
              <a:rPr lang="en-US"/>
              <a:t>1 WLCG Tier-1 @ Bologna-CNAF;</a:t>
            </a:r>
          </a:p>
          <a:p>
            <a:pPr marL="285750" indent="-285750">
              <a:buFont typeface="Arial" panose="020B0604020202020204" pitchFamily="34" charset="0"/>
              <a:buChar char="•"/>
            </a:pPr>
            <a:r>
              <a:rPr lang="en-US"/>
              <a:t>9 WLCG Tier-2 spread throughout Italy.</a:t>
            </a:r>
          </a:p>
          <a:p>
            <a:pPr marL="285750" indent="-285750">
              <a:buFont typeface="Arial" panose="020B0604020202020204" pitchFamily="34" charset="0"/>
              <a:buChar char="•"/>
            </a:pPr>
            <a:endParaRPr lang="en-US"/>
          </a:p>
          <a:p>
            <a:r>
              <a:rPr lang="en-US"/>
              <a:t>Resources:</a:t>
            </a:r>
          </a:p>
          <a:p>
            <a:pPr marL="285750" indent="-285750">
              <a:buFont typeface="Arial" panose="020B0604020202020204" pitchFamily="34" charset="0"/>
              <a:buChar char="•"/>
            </a:pPr>
            <a:r>
              <a:rPr lang="en-US"/>
              <a:t>200k CPU cores;</a:t>
            </a:r>
          </a:p>
          <a:p>
            <a:pPr marL="285750" indent="-285750">
              <a:buFont typeface="Arial" panose="020B0604020202020204" pitchFamily="34" charset="0"/>
              <a:buChar char="•"/>
            </a:pPr>
            <a:r>
              <a:rPr lang="en-US"/>
              <a:t>250PB disk storage;</a:t>
            </a:r>
          </a:p>
          <a:p>
            <a:pPr marL="285750" indent="-285750">
              <a:buFont typeface="Arial" panose="020B0604020202020204" pitchFamily="34" charset="0"/>
              <a:buChar char="•"/>
            </a:pPr>
            <a:r>
              <a:rPr lang="en-US"/>
              <a:t>200PB tape storage;</a:t>
            </a:r>
          </a:p>
          <a:p>
            <a:endParaRPr lang="en-US"/>
          </a:p>
          <a:p>
            <a:r>
              <a:rPr lang="en-US"/>
              <a:t>More than 100 international scientific collaborations served.</a:t>
            </a:r>
          </a:p>
        </p:txBody>
      </p:sp>
      <p:sp>
        <p:nvSpPr>
          <p:cNvPr id="5" name="Slide Number Placeholder 4">
            <a:extLst>
              <a:ext uri="{FF2B5EF4-FFF2-40B4-BE49-F238E27FC236}">
                <a16:creationId xmlns:a16="http://schemas.microsoft.com/office/drawing/2014/main" id="{92889217-73A1-207F-B6CD-429FCB2FE8A1}"/>
              </a:ext>
            </a:extLst>
          </p:cNvPr>
          <p:cNvSpPr>
            <a:spLocks noGrp="1"/>
          </p:cNvSpPr>
          <p:nvPr>
            <p:ph type="sldNum" sz="quarter" idx="11"/>
          </p:nvPr>
        </p:nvSpPr>
        <p:spPr/>
        <p:txBody>
          <a:bodyPr/>
          <a:lstStyle/>
          <a:p>
            <a:fld id="{4CD561A4-101B-4C7B-87D1-8EDCA554B104}" type="slidenum">
              <a:rPr lang="it-IT" smtClean="0"/>
              <a:pPr/>
              <a:t>3</a:t>
            </a:fld>
            <a:endParaRPr lang="it-IT"/>
          </a:p>
        </p:txBody>
      </p:sp>
    </p:spTree>
    <p:extLst>
      <p:ext uri="{BB962C8B-B14F-4D97-AF65-F5344CB8AC3E}">
        <p14:creationId xmlns:p14="http://schemas.microsoft.com/office/powerpoint/2010/main" val="193654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77AA-9E71-6DDA-4C4E-25BA123E2F09}"/>
              </a:ext>
            </a:extLst>
          </p:cNvPr>
          <p:cNvSpPr>
            <a:spLocks noGrp="1"/>
          </p:cNvSpPr>
          <p:nvPr>
            <p:ph type="title"/>
          </p:nvPr>
        </p:nvSpPr>
        <p:spPr>
          <a:xfrm>
            <a:off x="534988" y="1285875"/>
            <a:ext cx="4141787" cy="1276350"/>
          </a:xfrm>
        </p:spPr>
        <p:txBody>
          <a:bodyPr vert="horz" lIns="91440" tIns="45720" rIns="91440" bIns="45720" rtlCol="0" anchor="b">
            <a:normAutofit/>
          </a:bodyPr>
          <a:lstStyle/>
          <a:p>
            <a:r>
              <a:rPr lang="en-US"/>
              <a:t>Cloud resources</a:t>
            </a:r>
            <a:br>
              <a:rPr lang="en-US"/>
            </a:br>
            <a:endParaRPr lang="en-US"/>
          </a:p>
        </p:txBody>
      </p:sp>
      <p:pic>
        <p:nvPicPr>
          <p:cNvPr id="7" name="Content Placeholder 6" descr="A diagram of data center&#10;&#10;Description automatically generated">
            <a:extLst>
              <a:ext uri="{FF2B5EF4-FFF2-40B4-BE49-F238E27FC236}">
                <a16:creationId xmlns:a16="http://schemas.microsoft.com/office/drawing/2014/main" id="{A8F672B1-236E-69E2-F21D-E636A240C5DE}"/>
              </a:ext>
            </a:extLst>
          </p:cNvPr>
          <p:cNvPicPr>
            <a:picLocks noGrp="1" noChangeAspect="1"/>
          </p:cNvPicPr>
          <p:nvPr>
            <p:ph idx="1"/>
          </p:nvPr>
        </p:nvPicPr>
        <p:blipFill>
          <a:blip r:embed="rId2"/>
          <a:stretch/>
        </p:blipFill>
        <p:spPr>
          <a:xfrm>
            <a:off x="3857625" y="1285875"/>
            <a:ext cx="4962525" cy="4962525"/>
          </a:xfrm>
          <a:prstGeom prst="rect">
            <a:avLst/>
          </a:prstGeom>
          <a:noFill/>
        </p:spPr>
      </p:pic>
      <p:sp>
        <p:nvSpPr>
          <p:cNvPr id="4" name="Text Placeholder 3">
            <a:extLst>
              <a:ext uri="{FF2B5EF4-FFF2-40B4-BE49-F238E27FC236}">
                <a16:creationId xmlns:a16="http://schemas.microsoft.com/office/drawing/2014/main" id="{21577478-78EF-A72C-460C-7F4E9C078298}"/>
              </a:ext>
            </a:extLst>
          </p:cNvPr>
          <p:cNvSpPr>
            <a:spLocks noGrp="1"/>
          </p:cNvSpPr>
          <p:nvPr>
            <p:ph type="body" sz="half" idx="2"/>
          </p:nvPr>
        </p:nvSpPr>
        <p:spPr>
          <a:xfrm>
            <a:off x="534988" y="2562225"/>
            <a:ext cx="4132262" cy="3705225"/>
          </a:xfrm>
        </p:spPr>
        <p:txBody>
          <a:bodyPr vert="horz" lIns="91440" tIns="45720" rIns="91440" bIns="45720" rtlCol="0">
            <a:normAutofit lnSpcReduction="10000"/>
          </a:bodyPr>
          <a:lstStyle/>
          <a:p>
            <a:pPr>
              <a:spcBef>
                <a:spcPts val="1000"/>
              </a:spcBef>
              <a:spcAft>
                <a:spcPts val="0"/>
              </a:spcAft>
            </a:pPr>
            <a:r>
              <a:rPr lang="en-US" sz="1500" b="0">
                <a:effectLst/>
              </a:rPr>
              <a:t>While some of the computing resources are integrated in the worldwide Grid infrastructures, other resources are exposed through Cloud interfaces.</a:t>
            </a:r>
          </a:p>
          <a:p>
            <a:pPr>
              <a:spcBef>
                <a:spcPts val="1000"/>
              </a:spcBef>
              <a:spcAft>
                <a:spcPts val="0"/>
              </a:spcAft>
            </a:pPr>
            <a:r>
              <a:rPr lang="en-US" sz="1500"/>
              <a:t>A C</a:t>
            </a:r>
            <a:r>
              <a:rPr lang="en-US" sz="1500" b="0">
                <a:effectLst/>
              </a:rPr>
              <a:t>loud backbone connects the two main INFN computing sites (CNAF and Bari), hosting core services and automated replication of object storage date across the two sites.</a:t>
            </a:r>
          </a:p>
          <a:p>
            <a:pPr>
              <a:spcBef>
                <a:spcPts val="1000"/>
              </a:spcBef>
              <a:spcAft>
                <a:spcPts val="0"/>
              </a:spcAft>
            </a:pPr>
            <a:r>
              <a:rPr lang="en-US" sz="1500"/>
              <a:t>In addition, 6 cloud infrastructure hosted at INFN centers are federated to the Cloud infrastructure.</a:t>
            </a:r>
          </a:p>
          <a:p>
            <a:pPr>
              <a:spcBef>
                <a:spcPts val="1000"/>
              </a:spcBef>
              <a:spcAft>
                <a:spcPts val="0"/>
              </a:spcAft>
            </a:pPr>
            <a:r>
              <a:rPr lang="en-US" sz="1500" b="0">
                <a:effectLst/>
              </a:rPr>
              <a:t>Cloud services are offered to users through a dedicated INFN Cloud infrastructure:</a:t>
            </a:r>
          </a:p>
          <a:p>
            <a:pPr marL="285750" indent="-228600">
              <a:spcBef>
                <a:spcPts val="1000"/>
              </a:spcBef>
              <a:spcAft>
                <a:spcPts val="0"/>
              </a:spcAft>
              <a:buFont typeface="Arial" panose="020B0604020202020204" pitchFamily="34" charset="0"/>
              <a:buChar char="•"/>
            </a:pPr>
            <a:r>
              <a:rPr lang="en-US" sz="1500" b="0">
                <a:effectLst/>
              </a:rPr>
              <a:t>Based on modular component;</a:t>
            </a:r>
          </a:p>
          <a:p>
            <a:pPr marL="285750" indent="-228600">
              <a:spcBef>
                <a:spcPts val="1000"/>
              </a:spcBef>
              <a:spcAft>
                <a:spcPts val="0"/>
              </a:spcAft>
              <a:buFont typeface="Arial" panose="020B0604020202020204" pitchFamily="34" charset="0"/>
              <a:buChar char="•"/>
            </a:pPr>
            <a:r>
              <a:rPr lang="en-US" sz="1500" b="0">
                <a:effectLst/>
              </a:rPr>
              <a:t>Spanning IaaS, Paas, Saas models;</a:t>
            </a:r>
          </a:p>
          <a:p>
            <a:pPr marL="285750" indent="-228600">
              <a:spcBef>
                <a:spcPts val="1000"/>
              </a:spcBef>
              <a:spcAft>
                <a:spcPts val="0"/>
              </a:spcAft>
              <a:buFont typeface="Arial" panose="020B0604020202020204" pitchFamily="34" charset="0"/>
              <a:buChar char="•"/>
            </a:pPr>
            <a:r>
              <a:rPr lang="en-US" sz="1500"/>
              <a:t>Available via an easy-to-use WebUI or via CLI.</a:t>
            </a:r>
          </a:p>
          <a:p>
            <a:pPr marL="57150">
              <a:spcBef>
                <a:spcPts val="1000"/>
              </a:spcBef>
              <a:spcAft>
                <a:spcPts val="0"/>
              </a:spcAft>
            </a:pPr>
            <a:endParaRPr lang="en-US" sz="1500"/>
          </a:p>
        </p:txBody>
      </p:sp>
      <p:sp>
        <p:nvSpPr>
          <p:cNvPr id="5" name="Slide Number Placeholder 4">
            <a:extLst>
              <a:ext uri="{FF2B5EF4-FFF2-40B4-BE49-F238E27FC236}">
                <a16:creationId xmlns:a16="http://schemas.microsoft.com/office/drawing/2014/main" id="{4221D317-C0C0-9191-E1F7-BB67E8C88A7B}"/>
              </a:ext>
            </a:extLst>
          </p:cNvPr>
          <p:cNvSpPr>
            <a:spLocks noGrp="1"/>
          </p:cNvSpPr>
          <p:nvPr>
            <p:ph type="sldNum" sz="quarter" idx="11"/>
          </p:nvPr>
        </p:nvSpPr>
        <p:spPr>
          <a:xfrm>
            <a:off x="8305800" y="6413500"/>
            <a:ext cx="514350" cy="365125"/>
          </a:xfrm>
        </p:spPr>
        <p:txBody>
          <a:bodyPr vert="horz" lIns="91440" tIns="45720" rIns="91440" bIns="45720" rtlCol="0" anchor="ctr">
            <a:normAutofit/>
          </a:bodyPr>
          <a:lstStyle/>
          <a:p>
            <a:pPr>
              <a:spcAft>
                <a:spcPts val="600"/>
              </a:spcAft>
              <a:defRPr/>
            </a:pPr>
            <a:fld id="{4CD561A4-101B-4C7B-87D1-8EDCA554B104}" type="slidenum">
              <a:rPr lang="en-US" smtClean="0"/>
              <a:pPr>
                <a:spcAft>
                  <a:spcPts val="600"/>
                </a:spcAft>
                <a:defRPr/>
              </a:pPr>
              <a:t>4</a:t>
            </a:fld>
            <a:endParaRPr lang="en-US"/>
          </a:p>
        </p:txBody>
      </p:sp>
      <p:pic>
        <p:nvPicPr>
          <p:cNvPr id="9" name="Picture 8" descr="A screenshot of a computer&#10;&#10;Description automatically generated">
            <a:extLst>
              <a:ext uri="{FF2B5EF4-FFF2-40B4-BE49-F238E27FC236}">
                <a16:creationId xmlns:a16="http://schemas.microsoft.com/office/drawing/2014/main" id="{0DF91627-4025-694F-2A09-452C871D9AAC}"/>
              </a:ext>
            </a:extLst>
          </p:cNvPr>
          <p:cNvPicPr>
            <a:picLocks noChangeAspect="1"/>
          </p:cNvPicPr>
          <p:nvPr/>
        </p:nvPicPr>
        <p:blipFill>
          <a:blip r:embed="rId3"/>
          <a:stretch>
            <a:fillRect/>
          </a:stretch>
        </p:blipFill>
        <p:spPr>
          <a:xfrm>
            <a:off x="7883835" y="2311835"/>
            <a:ext cx="4258952" cy="1570635"/>
          </a:xfrm>
          <a:prstGeom prst="rect">
            <a:avLst/>
          </a:prstGeom>
        </p:spPr>
      </p:pic>
      <p:pic>
        <p:nvPicPr>
          <p:cNvPr id="13" name="Picture 12" descr="A screenshot of a chat&#10;&#10;Description automatically generated">
            <a:extLst>
              <a:ext uri="{FF2B5EF4-FFF2-40B4-BE49-F238E27FC236}">
                <a16:creationId xmlns:a16="http://schemas.microsoft.com/office/drawing/2014/main" id="{A28C847D-E082-132F-3FC9-729B293E53EB}"/>
              </a:ext>
            </a:extLst>
          </p:cNvPr>
          <p:cNvPicPr>
            <a:picLocks noChangeAspect="1"/>
          </p:cNvPicPr>
          <p:nvPr/>
        </p:nvPicPr>
        <p:blipFill>
          <a:blip r:embed="rId4"/>
          <a:stretch>
            <a:fillRect/>
          </a:stretch>
        </p:blipFill>
        <p:spPr>
          <a:xfrm>
            <a:off x="7883835" y="1394160"/>
            <a:ext cx="4258952" cy="917675"/>
          </a:xfrm>
          <a:prstGeom prst="rect">
            <a:avLst/>
          </a:prstGeom>
        </p:spPr>
      </p:pic>
      <p:pic>
        <p:nvPicPr>
          <p:cNvPr id="17" name="Picture 16" descr="A screenshot of a phone&#10;&#10;Description automatically generated">
            <a:extLst>
              <a:ext uri="{FF2B5EF4-FFF2-40B4-BE49-F238E27FC236}">
                <a16:creationId xmlns:a16="http://schemas.microsoft.com/office/drawing/2014/main" id="{5D475B32-57FD-C7FF-AD44-4A3CADBF0FF0}"/>
              </a:ext>
            </a:extLst>
          </p:cNvPr>
          <p:cNvPicPr>
            <a:picLocks noChangeAspect="1"/>
          </p:cNvPicPr>
          <p:nvPr/>
        </p:nvPicPr>
        <p:blipFill rotWithShape="1">
          <a:blip r:embed="rId5"/>
          <a:srcRect l="368" r="-368" b="27236"/>
          <a:stretch/>
        </p:blipFill>
        <p:spPr>
          <a:xfrm>
            <a:off x="7962376" y="3882471"/>
            <a:ext cx="4132262" cy="2975530"/>
          </a:xfrm>
          <a:prstGeom prst="rect">
            <a:avLst/>
          </a:prstGeom>
        </p:spPr>
      </p:pic>
    </p:spTree>
    <p:extLst>
      <p:ext uri="{BB962C8B-B14F-4D97-AF65-F5344CB8AC3E}">
        <p14:creationId xmlns:p14="http://schemas.microsoft.com/office/powerpoint/2010/main" val="56260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D5D8C-705D-90FD-7D1E-C76C6E69B03A}"/>
              </a:ext>
            </a:extLst>
          </p:cNvPr>
          <p:cNvSpPr>
            <a:spLocks noGrp="1"/>
          </p:cNvSpPr>
          <p:nvPr>
            <p:ph type="title"/>
          </p:nvPr>
        </p:nvSpPr>
        <p:spPr/>
        <p:txBody>
          <a:bodyPr/>
          <a:lstStyle/>
          <a:p>
            <a:r>
              <a:rPr lang="en-US"/>
              <a:t>The </a:t>
            </a:r>
            <a:r>
              <a:rPr lang="en-US" err="1"/>
              <a:t>TeRABIT</a:t>
            </a:r>
            <a:r>
              <a:rPr lang="en-US"/>
              <a:t> project</a:t>
            </a:r>
            <a:br>
              <a:rPr lang="en-US"/>
            </a:br>
            <a:endParaRPr lang="en-US"/>
          </a:p>
        </p:txBody>
      </p:sp>
      <p:sp>
        <p:nvSpPr>
          <p:cNvPr id="4" name="Text Placeholder 3">
            <a:extLst>
              <a:ext uri="{FF2B5EF4-FFF2-40B4-BE49-F238E27FC236}">
                <a16:creationId xmlns:a16="http://schemas.microsoft.com/office/drawing/2014/main" id="{D031F805-048D-6DAA-EB5D-848ED3BEF7E1}"/>
              </a:ext>
            </a:extLst>
          </p:cNvPr>
          <p:cNvSpPr>
            <a:spLocks noGrp="1"/>
          </p:cNvSpPr>
          <p:nvPr>
            <p:ph type="body" sz="half" idx="2"/>
          </p:nvPr>
        </p:nvSpPr>
        <p:spPr>
          <a:xfrm>
            <a:off x="534988" y="2562225"/>
            <a:ext cx="11122024" cy="3705225"/>
          </a:xfrm>
        </p:spPr>
        <p:txBody>
          <a:bodyPr/>
          <a:lstStyle/>
          <a:p>
            <a:r>
              <a:rPr lang="en-US"/>
              <a:t>The Terabit network for Research and Academic Big data in Italy (</a:t>
            </a:r>
            <a:r>
              <a:rPr lang="en-US" err="1"/>
              <a:t>TeRABIT</a:t>
            </a:r>
            <a:r>
              <a:rPr lang="en-US"/>
              <a:t>) envisions the creation of a a </a:t>
            </a:r>
            <a:r>
              <a:rPr lang="en-US">
                <a:solidFill>
                  <a:srgbClr val="0070C0"/>
                </a:solidFill>
              </a:rPr>
              <a:t>distributed, hyper-connected, hybrid HPC-Cloud environment </a:t>
            </a:r>
            <a:r>
              <a:rPr lang="en-US"/>
              <a:t>that offers services designed to meet the evolving needs of research and innovation.</a:t>
            </a:r>
          </a:p>
          <a:p>
            <a:r>
              <a:rPr lang="en-US"/>
              <a:t>The environment will federate and strengthen the three existing research infrastructures </a:t>
            </a:r>
            <a:r>
              <a:rPr lang="en-US">
                <a:solidFill>
                  <a:srgbClr val="0070C0"/>
                </a:solidFill>
              </a:rPr>
              <a:t>GARR-T, PRACE-Italy </a:t>
            </a:r>
            <a:r>
              <a:rPr lang="en-US"/>
              <a:t>and</a:t>
            </a:r>
            <a:r>
              <a:rPr lang="en-US">
                <a:solidFill>
                  <a:srgbClr val="0070C0"/>
                </a:solidFill>
              </a:rPr>
              <a:t> HPC-BD-AI (HPC-Big Data-Artificial Intelligence), </a:t>
            </a:r>
            <a:r>
              <a:rPr lang="en-US"/>
              <a:t>leveraging their existing of </a:t>
            </a:r>
            <a:r>
              <a:rPr lang="en-US">
                <a:solidFill>
                  <a:srgbClr val="0070C0"/>
                </a:solidFill>
              </a:rPr>
              <a:t>connections to other national and European research infrastructures and data spaces</a:t>
            </a:r>
            <a:r>
              <a:rPr lang="en-US"/>
              <a:t> through the GÉANT backbone.</a:t>
            </a:r>
          </a:p>
          <a:p>
            <a:endParaRPr lang="en-US"/>
          </a:p>
          <a:p>
            <a:r>
              <a:rPr lang="en-US"/>
              <a:t>Main objectives:</a:t>
            </a:r>
          </a:p>
          <a:p>
            <a:pPr marL="285750" indent="-285750">
              <a:buFont typeface="Arial" panose="020B0604020202020204" pitchFamily="34" charset="0"/>
              <a:buChar char="•"/>
            </a:pPr>
            <a:r>
              <a:rPr lang="en-US"/>
              <a:t>Enable widespread data transfer, up to </a:t>
            </a:r>
            <a:r>
              <a:rPr lang="en-US">
                <a:solidFill>
                  <a:srgbClr val="0070C0"/>
                </a:solidFill>
              </a:rPr>
              <a:t>Terabits per second</a:t>
            </a:r>
            <a:r>
              <a:rPr lang="en-US"/>
              <a:t>, and services on a national scale in Italy, connected to Europe;</a:t>
            </a:r>
          </a:p>
          <a:p>
            <a:pPr marL="285750" indent="-285750">
              <a:buFont typeface="Arial" panose="020B0604020202020204" pitchFamily="34" charset="0"/>
              <a:buChar char="•"/>
            </a:pPr>
            <a:r>
              <a:rPr lang="en-US"/>
              <a:t>Innovate the central HPC node of PRACE-Italy;</a:t>
            </a:r>
          </a:p>
          <a:p>
            <a:pPr marL="285750" indent="-285750">
              <a:buFont typeface="Arial" panose="020B0604020202020204" pitchFamily="34" charset="0"/>
              <a:buChar char="•"/>
            </a:pPr>
            <a:r>
              <a:rPr lang="en-US"/>
              <a:t>Innovate the HPC services offered to researchers, beyond the centralized calculation model, adding distributed </a:t>
            </a:r>
            <a:r>
              <a:rPr lang="en-US">
                <a:solidFill>
                  <a:srgbClr val="0070C0"/>
                </a:solidFill>
              </a:rPr>
              <a:t>“HPC-Bubbles”</a:t>
            </a:r>
          </a:p>
          <a:p>
            <a:pPr marL="285750" indent="-285750">
              <a:buFont typeface="Arial" panose="020B0604020202020204" pitchFamily="34" charset="0"/>
              <a:buChar char="•"/>
            </a:pPr>
            <a:endParaRPr lang="en-US"/>
          </a:p>
        </p:txBody>
      </p:sp>
      <p:sp>
        <p:nvSpPr>
          <p:cNvPr id="5" name="Slide Number Placeholder 4">
            <a:extLst>
              <a:ext uri="{FF2B5EF4-FFF2-40B4-BE49-F238E27FC236}">
                <a16:creationId xmlns:a16="http://schemas.microsoft.com/office/drawing/2014/main" id="{35EE2CC8-9BC0-5812-6E13-9D8015FB2BBE}"/>
              </a:ext>
            </a:extLst>
          </p:cNvPr>
          <p:cNvSpPr>
            <a:spLocks noGrp="1"/>
          </p:cNvSpPr>
          <p:nvPr>
            <p:ph type="sldNum" sz="quarter" idx="11"/>
          </p:nvPr>
        </p:nvSpPr>
        <p:spPr/>
        <p:txBody>
          <a:bodyPr/>
          <a:lstStyle/>
          <a:p>
            <a:fld id="{4CD561A4-101B-4C7B-87D1-8EDCA554B104}" type="slidenum">
              <a:rPr lang="it-IT" smtClean="0"/>
              <a:pPr/>
              <a:t>5</a:t>
            </a:fld>
            <a:endParaRPr lang="it-IT"/>
          </a:p>
        </p:txBody>
      </p:sp>
    </p:spTree>
    <p:extLst>
      <p:ext uri="{BB962C8B-B14F-4D97-AF65-F5344CB8AC3E}">
        <p14:creationId xmlns:p14="http://schemas.microsoft.com/office/powerpoint/2010/main" val="361490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AB06-06B6-9628-3016-0C94E9AB68C4}"/>
              </a:ext>
            </a:extLst>
          </p:cNvPr>
          <p:cNvSpPr>
            <a:spLocks noGrp="1"/>
          </p:cNvSpPr>
          <p:nvPr>
            <p:ph type="title"/>
          </p:nvPr>
        </p:nvSpPr>
        <p:spPr/>
        <p:txBody>
          <a:bodyPr/>
          <a:lstStyle/>
          <a:p>
            <a:r>
              <a:rPr lang="en-US" err="1"/>
              <a:t>TeRABIT</a:t>
            </a:r>
            <a:r>
              <a:rPr lang="en-US"/>
              <a:t> final infrastructure</a:t>
            </a:r>
          </a:p>
        </p:txBody>
      </p:sp>
      <p:pic>
        <p:nvPicPr>
          <p:cNvPr id="7" name="Content Placeholder 6">
            <a:extLst>
              <a:ext uri="{FF2B5EF4-FFF2-40B4-BE49-F238E27FC236}">
                <a16:creationId xmlns:a16="http://schemas.microsoft.com/office/drawing/2014/main" id="{8F5522FD-5CF6-6132-562E-75C2CC5AA018}"/>
              </a:ext>
            </a:extLst>
          </p:cNvPr>
          <p:cNvPicPr>
            <a:picLocks noGrp="1" noChangeAspect="1"/>
          </p:cNvPicPr>
          <p:nvPr>
            <p:ph idx="1"/>
          </p:nvPr>
        </p:nvPicPr>
        <p:blipFill>
          <a:blip r:embed="rId2"/>
          <a:stretch>
            <a:fillRect/>
          </a:stretch>
        </p:blipFill>
        <p:spPr>
          <a:xfrm>
            <a:off x="5460389" y="1295400"/>
            <a:ext cx="5862272" cy="4962525"/>
          </a:xfrm>
        </p:spPr>
      </p:pic>
      <p:sp>
        <p:nvSpPr>
          <p:cNvPr id="4" name="Text Placeholder 3">
            <a:extLst>
              <a:ext uri="{FF2B5EF4-FFF2-40B4-BE49-F238E27FC236}">
                <a16:creationId xmlns:a16="http://schemas.microsoft.com/office/drawing/2014/main" id="{27A9B224-EC1F-BD2E-7C11-7FCA34DDA2E0}"/>
              </a:ext>
            </a:extLst>
          </p:cNvPr>
          <p:cNvSpPr>
            <a:spLocks noGrp="1"/>
          </p:cNvSpPr>
          <p:nvPr>
            <p:ph type="body" sz="half" idx="2"/>
          </p:nvPr>
        </p:nvSpPr>
        <p:spPr/>
        <p:txBody>
          <a:bodyPr/>
          <a:lstStyle/>
          <a:p>
            <a:r>
              <a:rPr lang="en-US"/>
              <a:t>The image shows the overlap of the expected combined final physical topologies of all three Research Infrastructures: </a:t>
            </a:r>
          </a:p>
          <a:p>
            <a:pPr marL="285750" indent="-285750">
              <a:buFont typeface="Arial" panose="020B0604020202020204" pitchFamily="34" charset="0"/>
              <a:buChar char="•"/>
            </a:pPr>
            <a:r>
              <a:rPr lang="en-US"/>
              <a:t>GARR-T with the new </a:t>
            </a:r>
            <a:r>
              <a:rPr lang="en-US" err="1"/>
              <a:t>fibres</a:t>
            </a:r>
            <a:r>
              <a:rPr lang="en-US"/>
              <a:t> (in red);</a:t>
            </a:r>
          </a:p>
          <a:p>
            <a:pPr marL="285750" indent="-285750">
              <a:buFont typeface="Arial" panose="020B0604020202020204" pitchFamily="34" charset="0"/>
              <a:buChar char="•"/>
            </a:pPr>
            <a:r>
              <a:rPr lang="en-US"/>
              <a:t>HPC-BD-AI with the HPC Bubbles locations (with </a:t>
            </a:r>
            <a:r>
              <a:rPr lang="en-US" err="1"/>
              <a:t>TeRABIT</a:t>
            </a:r>
            <a:r>
              <a:rPr lang="en-US"/>
              <a:t> logo);</a:t>
            </a:r>
          </a:p>
          <a:p>
            <a:pPr marL="285750" indent="-285750">
              <a:buFont typeface="Arial" panose="020B0604020202020204" pitchFamily="34" charset="0"/>
              <a:buChar char="•"/>
            </a:pPr>
            <a:r>
              <a:rPr lang="en-US"/>
              <a:t>PRACE-ITALY with the updated GALILEO100 hosted at CINECA;</a:t>
            </a:r>
          </a:p>
          <a:p>
            <a:pPr marL="285750" indent="-285750">
              <a:buFont typeface="Arial" panose="020B0604020202020204" pitchFamily="34" charset="0"/>
              <a:buChar char="•"/>
            </a:pPr>
            <a:r>
              <a:rPr lang="en-US"/>
              <a:t>Planned infrastructures (dashed grey).</a:t>
            </a:r>
          </a:p>
        </p:txBody>
      </p:sp>
      <p:sp>
        <p:nvSpPr>
          <p:cNvPr id="5" name="Slide Number Placeholder 4">
            <a:extLst>
              <a:ext uri="{FF2B5EF4-FFF2-40B4-BE49-F238E27FC236}">
                <a16:creationId xmlns:a16="http://schemas.microsoft.com/office/drawing/2014/main" id="{C01D9E96-48CF-56AF-6681-142A2D9D2E45}"/>
              </a:ext>
            </a:extLst>
          </p:cNvPr>
          <p:cNvSpPr>
            <a:spLocks noGrp="1"/>
          </p:cNvSpPr>
          <p:nvPr>
            <p:ph type="sldNum" sz="quarter" idx="11"/>
          </p:nvPr>
        </p:nvSpPr>
        <p:spPr/>
        <p:txBody>
          <a:bodyPr/>
          <a:lstStyle/>
          <a:p>
            <a:fld id="{4CD561A4-101B-4C7B-87D1-8EDCA554B104}" type="slidenum">
              <a:rPr lang="it-IT" smtClean="0"/>
              <a:pPr/>
              <a:t>6</a:t>
            </a:fld>
            <a:endParaRPr lang="it-IT"/>
          </a:p>
        </p:txBody>
      </p:sp>
    </p:spTree>
    <p:extLst>
      <p:ext uri="{BB962C8B-B14F-4D97-AF65-F5344CB8AC3E}">
        <p14:creationId xmlns:p14="http://schemas.microsoft.com/office/powerpoint/2010/main" val="177712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C8F8-9886-14B9-A57D-83EA98A0D056}"/>
              </a:ext>
            </a:extLst>
          </p:cNvPr>
          <p:cNvSpPr>
            <a:spLocks noGrp="1"/>
          </p:cNvSpPr>
          <p:nvPr>
            <p:ph type="title"/>
          </p:nvPr>
        </p:nvSpPr>
        <p:spPr>
          <a:xfrm>
            <a:off x="534988" y="1285875"/>
            <a:ext cx="4141787" cy="1276350"/>
          </a:xfrm>
        </p:spPr>
        <p:txBody>
          <a:bodyPr anchor="b">
            <a:normAutofit/>
          </a:bodyPr>
          <a:lstStyle/>
          <a:p>
            <a:r>
              <a:rPr lang="en-US"/>
              <a:t>Data-centric model and the National </a:t>
            </a:r>
            <a:r>
              <a:rPr lang="en-US" err="1"/>
              <a:t>datalake</a:t>
            </a:r>
            <a:endParaRPr lang="en-US"/>
          </a:p>
        </p:txBody>
      </p:sp>
      <p:pic>
        <p:nvPicPr>
          <p:cNvPr id="6" name="Picture 5" descr="A diagram of a diagram&#10;&#10;Description automatically generated">
            <a:extLst>
              <a:ext uri="{FF2B5EF4-FFF2-40B4-BE49-F238E27FC236}">
                <a16:creationId xmlns:a16="http://schemas.microsoft.com/office/drawing/2014/main" id="{11440095-5329-0C48-DBB4-DA7DAB889AC3}"/>
              </a:ext>
            </a:extLst>
          </p:cNvPr>
          <p:cNvPicPr>
            <a:picLocks noChangeAspect="1"/>
          </p:cNvPicPr>
          <p:nvPr/>
        </p:nvPicPr>
        <p:blipFill>
          <a:blip r:embed="rId2"/>
          <a:stretch>
            <a:fillRect/>
          </a:stretch>
        </p:blipFill>
        <p:spPr>
          <a:xfrm>
            <a:off x="6065341" y="1295399"/>
            <a:ext cx="4652367" cy="4962525"/>
          </a:xfrm>
          <a:prstGeom prst="rect">
            <a:avLst/>
          </a:prstGeom>
          <a:noFill/>
        </p:spPr>
      </p:pic>
      <p:sp>
        <p:nvSpPr>
          <p:cNvPr id="3" name="Content Placeholder 2">
            <a:extLst>
              <a:ext uri="{FF2B5EF4-FFF2-40B4-BE49-F238E27FC236}">
                <a16:creationId xmlns:a16="http://schemas.microsoft.com/office/drawing/2014/main" id="{A509FA55-ED2A-D429-5BFE-FB33000FB947}"/>
              </a:ext>
            </a:extLst>
          </p:cNvPr>
          <p:cNvSpPr>
            <a:spLocks noGrp="1"/>
          </p:cNvSpPr>
          <p:nvPr>
            <p:ph type="body" sz="half" idx="2"/>
          </p:nvPr>
        </p:nvSpPr>
        <p:spPr>
          <a:xfrm>
            <a:off x="534988" y="2562225"/>
            <a:ext cx="4132262" cy="3705225"/>
          </a:xfrm>
        </p:spPr>
        <p:txBody>
          <a:bodyPr>
            <a:normAutofit/>
          </a:bodyPr>
          <a:lstStyle/>
          <a:p>
            <a:r>
              <a:rPr lang="en-US"/>
              <a:t>The actual (and the future) infrastructure federates physical storages no matter their implementation, with data distributed among them. </a:t>
            </a:r>
          </a:p>
          <a:p>
            <a:r>
              <a:rPr lang="en-US"/>
              <a:t>We aim to the creation of a National </a:t>
            </a:r>
            <a:r>
              <a:rPr lang="en-US" err="1"/>
              <a:t>datalake</a:t>
            </a:r>
            <a:r>
              <a:rPr lang="en-US"/>
              <a:t> where users are allowed to access and manage data from any federated node. The underlying infrastructure must be transparent to them.</a:t>
            </a:r>
          </a:p>
          <a:p>
            <a:r>
              <a:rPr lang="en-US"/>
              <a:t>Each community would interact with its </a:t>
            </a:r>
            <a:r>
              <a:rPr lang="en-US" err="1"/>
              <a:t>Rucio</a:t>
            </a:r>
            <a:r>
              <a:rPr lang="en-US"/>
              <a:t> instance, which in turn connects to a single FTS server centrally managed. TCP are performed among the federated datacenter.</a:t>
            </a:r>
          </a:p>
          <a:p>
            <a:r>
              <a:rPr lang="en-US"/>
              <a:t>Federation will include INFN facilities as well as external ones, just like CINECA </a:t>
            </a:r>
            <a:r>
              <a:rPr lang="en-US" err="1"/>
              <a:t>Prace</a:t>
            </a:r>
            <a:r>
              <a:rPr lang="en-US"/>
              <a:t>-Italy HPC.</a:t>
            </a:r>
          </a:p>
        </p:txBody>
      </p:sp>
      <p:sp>
        <p:nvSpPr>
          <p:cNvPr id="4" name="Slide Number Placeholder 3">
            <a:extLst>
              <a:ext uri="{FF2B5EF4-FFF2-40B4-BE49-F238E27FC236}">
                <a16:creationId xmlns:a16="http://schemas.microsoft.com/office/drawing/2014/main" id="{526B9068-C5C4-AE8C-C3BB-36562B8A78AF}"/>
              </a:ext>
            </a:extLst>
          </p:cNvPr>
          <p:cNvSpPr>
            <a:spLocks noGrp="1"/>
          </p:cNvSpPr>
          <p:nvPr>
            <p:ph type="sldNum" sz="quarter" idx="11"/>
          </p:nvPr>
        </p:nvSpPr>
        <p:spPr>
          <a:xfrm>
            <a:off x="8305800" y="6413500"/>
            <a:ext cx="514350" cy="365125"/>
          </a:xfrm>
        </p:spPr>
        <p:txBody>
          <a:bodyPr anchor="ctr">
            <a:normAutofit/>
          </a:bodyPr>
          <a:lstStyle/>
          <a:p>
            <a:pPr>
              <a:spcAft>
                <a:spcPts val="600"/>
              </a:spcAft>
            </a:pPr>
            <a:fld id="{4CD561A4-101B-4C7B-87D1-8EDCA554B104}" type="slidenum">
              <a:rPr lang="it-IT" smtClean="0"/>
              <a:pPr>
                <a:spcAft>
                  <a:spcPts val="600"/>
                </a:spcAft>
              </a:pPr>
              <a:t>7</a:t>
            </a:fld>
            <a:endParaRPr lang="it-IT"/>
          </a:p>
        </p:txBody>
      </p:sp>
    </p:spTree>
    <p:extLst>
      <p:ext uri="{BB962C8B-B14F-4D97-AF65-F5344CB8AC3E}">
        <p14:creationId xmlns:p14="http://schemas.microsoft.com/office/powerpoint/2010/main" val="47884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E191-F333-7E42-CFA2-888FDBEA7AC4}"/>
              </a:ext>
            </a:extLst>
          </p:cNvPr>
          <p:cNvSpPr>
            <a:spLocks noGrp="1"/>
          </p:cNvSpPr>
          <p:nvPr>
            <p:ph type="title"/>
          </p:nvPr>
        </p:nvSpPr>
        <p:spPr>
          <a:xfrm>
            <a:off x="534988" y="1285875"/>
            <a:ext cx="4766774" cy="1276350"/>
          </a:xfrm>
        </p:spPr>
        <p:txBody>
          <a:bodyPr/>
          <a:lstStyle/>
          <a:p>
            <a:r>
              <a:rPr lang="en-US"/>
              <a:t>Our experience with </a:t>
            </a:r>
            <a:r>
              <a:rPr lang="en-US" err="1"/>
              <a:t>Rucio</a:t>
            </a:r>
            <a:br>
              <a:rPr lang="en-US"/>
            </a:br>
            <a:endParaRPr lang="en-US"/>
          </a:p>
        </p:txBody>
      </p:sp>
      <p:sp>
        <p:nvSpPr>
          <p:cNvPr id="4" name="Text Placeholder 3">
            <a:extLst>
              <a:ext uri="{FF2B5EF4-FFF2-40B4-BE49-F238E27FC236}">
                <a16:creationId xmlns:a16="http://schemas.microsoft.com/office/drawing/2014/main" id="{DD185A3E-B486-F16D-6F6E-B53107331460}"/>
              </a:ext>
            </a:extLst>
          </p:cNvPr>
          <p:cNvSpPr>
            <a:spLocks noGrp="1"/>
          </p:cNvSpPr>
          <p:nvPr>
            <p:ph type="body" sz="half" idx="2"/>
          </p:nvPr>
        </p:nvSpPr>
        <p:spPr/>
        <p:txBody>
          <a:bodyPr/>
          <a:lstStyle/>
          <a:p>
            <a:r>
              <a:rPr lang="it-IT">
                <a:latin typeface="Titillium"/>
              </a:rPr>
              <a:t>In order to test the </a:t>
            </a:r>
            <a:r>
              <a:rPr lang="it-IT" err="1">
                <a:latin typeface="Titillium"/>
              </a:rPr>
              <a:t>federation</a:t>
            </a:r>
            <a:r>
              <a:rPr lang="it-IT">
                <a:latin typeface="Titillium"/>
              </a:rPr>
              <a:t> of </a:t>
            </a:r>
            <a:r>
              <a:rPr lang="it-IT" err="1">
                <a:latin typeface="Titillium"/>
              </a:rPr>
              <a:t>geographically</a:t>
            </a:r>
            <a:r>
              <a:rPr lang="it-IT">
                <a:latin typeface="Titillium"/>
              </a:rPr>
              <a:t> </a:t>
            </a:r>
            <a:r>
              <a:rPr lang="it-IT" err="1">
                <a:latin typeface="Titillium"/>
              </a:rPr>
              <a:t>distributed</a:t>
            </a:r>
            <a:r>
              <a:rPr lang="it-IT">
                <a:latin typeface="Titillium"/>
              </a:rPr>
              <a:t>, </a:t>
            </a:r>
            <a:r>
              <a:rPr lang="it-IT" err="1">
                <a:latin typeface="Titillium"/>
              </a:rPr>
              <a:t>etherogeneous</a:t>
            </a:r>
            <a:r>
              <a:rPr lang="it-IT">
                <a:latin typeface="Titillium"/>
              </a:rPr>
              <a:t> INFN storages, </a:t>
            </a:r>
            <a:r>
              <a:rPr lang="it-IT" err="1">
                <a:latin typeface="Titillium"/>
              </a:rPr>
              <a:t>we</a:t>
            </a:r>
            <a:r>
              <a:rPr lang="it-IT">
                <a:latin typeface="Titillium"/>
              </a:rPr>
              <a:t> </a:t>
            </a:r>
            <a:r>
              <a:rPr lang="it-IT" err="1">
                <a:latin typeface="Titillium"/>
              </a:rPr>
              <a:t>deployed</a:t>
            </a:r>
            <a:r>
              <a:rPr lang="it-IT">
                <a:latin typeface="Titillium"/>
              </a:rPr>
              <a:t> a </a:t>
            </a:r>
            <a:r>
              <a:rPr lang="it-IT" err="1">
                <a:latin typeface="Titillium"/>
              </a:rPr>
              <a:t>datalake</a:t>
            </a:r>
            <a:r>
              <a:rPr lang="it-IT">
                <a:latin typeface="Titillium"/>
              </a:rPr>
              <a:t> </a:t>
            </a:r>
            <a:r>
              <a:rPr lang="it-IT" err="1">
                <a:latin typeface="Titillium"/>
              </a:rPr>
              <a:t>testbed</a:t>
            </a:r>
            <a:r>
              <a:rPr lang="it-IT">
                <a:latin typeface="Titillium"/>
              </a:rPr>
              <a:t>, on </a:t>
            </a:r>
            <a:r>
              <a:rPr lang="it-IT" err="1">
                <a:latin typeface="Titillium"/>
              </a:rPr>
              <a:t>which</a:t>
            </a:r>
            <a:r>
              <a:rPr lang="it-IT">
                <a:latin typeface="Titillium"/>
              </a:rPr>
              <a:t> </a:t>
            </a:r>
            <a:r>
              <a:rPr lang="it-IT" err="1">
                <a:latin typeface="Titillium"/>
              </a:rPr>
              <a:t>we</a:t>
            </a:r>
            <a:r>
              <a:rPr lang="it-IT">
                <a:latin typeface="Titillium"/>
              </a:rPr>
              <a:t> </a:t>
            </a:r>
            <a:r>
              <a:rPr lang="it-IT" err="1">
                <a:latin typeface="Titillium"/>
              </a:rPr>
              <a:t>tested</a:t>
            </a:r>
            <a:r>
              <a:rPr lang="it-IT">
                <a:latin typeface="Titillium"/>
              </a:rPr>
              <a:t> and </a:t>
            </a:r>
            <a:r>
              <a:rPr lang="it-IT" err="1">
                <a:latin typeface="Titillium"/>
              </a:rPr>
              <a:t>validated</a:t>
            </a:r>
            <a:r>
              <a:rPr lang="it-IT">
                <a:latin typeface="Titillium"/>
              </a:rPr>
              <a:t> </a:t>
            </a:r>
            <a:r>
              <a:rPr lang="it-IT" err="1">
                <a:latin typeface="Titillium"/>
              </a:rPr>
              <a:t>several</a:t>
            </a:r>
            <a:r>
              <a:rPr lang="it-IT">
                <a:latin typeface="Titillium"/>
              </a:rPr>
              <a:t> </a:t>
            </a:r>
            <a:r>
              <a:rPr lang="it-IT" err="1">
                <a:latin typeface="Titillium"/>
              </a:rPr>
              <a:t>configurations</a:t>
            </a:r>
            <a:r>
              <a:rPr lang="it-IT">
                <a:latin typeface="Titillium"/>
              </a:rPr>
              <a:t>.</a:t>
            </a:r>
          </a:p>
          <a:p>
            <a:r>
              <a:rPr lang="en-US"/>
              <a:t>We deployed </a:t>
            </a:r>
            <a:r>
              <a:rPr lang="en-US" err="1"/>
              <a:t>Rucio</a:t>
            </a:r>
            <a:r>
              <a:rPr lang="en-US"/>
              <a:t> on a K8s cluster on Almalinux9 VM, hosted in INFN Cloud machines. Same goes for the FTS server.</a:t>
            </a:r>
          </a:p>
          <a:p>
            <a:r>
              <a:rPr lang="en-US"/>
              <a:t>INDIGO IAM is used to </a:t>
            </a:r>
            <a:r>
              <a:rPr lang="en-US" err="1"/>
              <a:t>AuthN</a:t>
            </a:r>
            <a:r>
              <a:rPr lang="en-US"/>
              <a:t>/Z, and a centrally managed high-availability PostgreSQL database is attached to </a:t>
            </a:r>
            <a:r>
              <a:rPr lang="en-US" err="1"/>
              <a:t>Rucio</a:t>
            </a:r>
            <a:r>
              <a:rPr lang="en-US"/>
              <a:t>.</a:t>
            </a:r>
          </a:p>
          <a:p>
            <a:r>
              <a:rPr lang="en-US"/>
              <a:t>RSEs abstract six INFN storage systems, with different QoS, implementation and protocols.</a:t>
            </a:r>
          </a:p>
          <a:p>
            <a:r>
              <a:rPr lang="en-US"/>
              <a:t>We use Flux to manage the infrastructure.</a:t>
            </a:r>
          </a:p>
          <a:p>
            <a:endParaRPr lang="en-US"/>
          </a:p>
        </p:txBody>
      </p:sp>
      <p:sp>
        <p:nvSpPr>
          <p:cNvPr id="5" name="Slide Number Placeholder 4">
            <a:extLst>
              <a:ext uri="{FF2B5EF4-FFF2-40B4-BE49-F238E27FC236}">
                <a16:creationId xmlns:a16="http://schemas.microsoft.com/office/drawing/2014/main" id="{420AACAB-C90A-F16F-3FD3-FD332C9FF403}"/>
              </a:ext>
            </a:extLst>
          </p:cNvPr>
          <p:cNvSpPr>
            <a:spLocks noGrp="1"/>
          </p:cNvSpPr>
          <p:nvPr>
            <p:ph type="sldNum" sz="quarter" idx="11"/>
          </p:nvPr>
        </p:nvSpPr>
        <p:spPr/>
        <p:txBody>
          <a:bodyPr/>
          <a:lstStyle/>
          <a:p>
            <a:fld id="{4CD561A4-101B-4C7B-87D1-8EDCA554B104}" type="slidenum">
              <a:rPr lang="it-IT" smtClean="0"/>
              <a:pPr/>
              <a:t>8</a:t>
            </a:fld>
            <a:endParaRPr lang="it-IT"/>
          </a:p>
        </p:txBody>
      </p:sp>
      <p:pic>
        <p:nvPicPr>
          <p:cNvPr id="6" name="Content Placeholder 5" descr="A diagram of a cloud computing system&#10;&#10;Description automatically generated">
            <a:extLst>
              <a:ext uri="{FF2B5EF4-FFF2-40B4-BE49-F238E27FC236}">
                <a16:creationId xmlns:a16="http://schemas.microsoft.com/office/drawing/2014/main" id="{0E5ED489-5690-7616-822B-08FADA393CCC}"/>
              </a:ext>
            </a:extLst>
          </p:cNvPr>
          <p:cNvPicPr>
            <a:picLocks noGrp="1" noChangeAspect="1"/>
          </p:cNvPicPr>
          <p:nvPr>
            <p:ph idx="1"/>
          </p:nvPr>
        </p:nvPicPr>
        <p:blipFill>
          <a:blip r:embed="rId2"/>
          <a:stretch>
            <a:fillRect/>
          </a:stretch>
        </p:blipFill>
        <p:spPr>
          <a:xfrm>
            <a:off x="5461377" y="1295400"/>
            <a:ext cx="5860295" cy="4962525"/>
          </a:xfrm>
          <a:prstGeom prst="rect">
            <a:avLst/>
          </a:prstGeom>
        </p:spPr>
      </p:pic>
    </p:spTree>
    <p:extLst>
      <p:ext uri="{BB962C8B-B14F-4D97-AF65-F5344CB8AC3E}">
        <p14:creationId xmlns:p14="http://schemas.microsoft.com/office/powerpoint/2010/main" val="129960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18416-EDD4-D0DA-C1A5-2786BE166109}"/>
              </a:ext>
            </a:extLst>
          </p:cNvPr>
          <p:cNvSpPr>
            <a:spLocks noGrp="1"/>
          </p:cNvSpPr>
          <p:nvPr>
            <p:ph type="title"/>
          </p:nvPr>
        </p:nvSpPr>
        <p:spPr/>
        <p:txBody>
          <a:bodyPr/>
          <a:lstStyle/>
          <a:p>
            <a:r>
              <a:rPr lang="en-US" err="1"/>
              <a:t>AuthN</a:t>
            </a:r>
            <a:r>
              <a:rPr lang="en-US"/>
              <a:t> model</a:t>
            </a:r>
            <a:br>
              <a:rPr lang="en-US"/>
            </a:br>
            <a:endParaRPr lang="en-US"/>
          </a:p>
        </p:txBody>
      </p:sp>
      <p:sp>
        <p:nvSpPr>
          <p:cNvPr id="4" name="Text Placeholder 3">
            <a:extLst>
              <a:ext uri="{FF2B5EF4-FFF2-40B4-BE49-F238E27FC236}">
                <a16:creationId xmlns:a16="http://schemas.microsoft.com/office/drawing/2014/main" id="{FAA35DD3-088E-22E4-8F25-E317CEC57F0F}"/>
              </a:ext>
            </a:extLst>
          </p:cNvPr>
          <p:cNvSpPr>
            <a:spLocks noGrp="1"/>
          </p:cNvSpPr>
          <p:nvPr>
            <p:ph type="body" sz="half" idx="2"/>
          </p:nvPr>
        </p:nvSpPr>
        <p:spPr>
          <a:xfrm>
            <a:off x="534987" y="2562225"/>
            <a:ext cx="5900981" cy="3705225"/>
          </a:xfrm>
        </p:spPr>
        <p:txBody>
          <a:bodyPr>
            <a:normAutofit/>
          </a:bodyPr>
          <a:lstStyle/>
          <a:p>
            <a:r>
              <a:rPr lang="it-IT" sz="1600" err="1">
                <a:latin typeface="Titillium"/>
              </a:rPr>
              <a:t>We</a:t>
            </a:r>
            <a:r>
              <a:rPr lang="it-IT" sz="1600">
                <a:latin typeface="Titillium"/>
              </a:rPr>
              <a:t> </a:t>
            </a:r>
            <a:r>
              <a:rPr lang="it-IT" sz="1600" err="1">
                <a:latin typeface="Titillium"/>
              </a:rPr>
              <a:t>tested</a:t>
            </a:r>
            <a:r>
              <a:rPr lang="it-IT" sz="1600">
                <a:latin typeface="Titillium"/>
              </a:rPr>
              <a:t> </a:t>
            </a:r>
            <a:r>
              <a:rPr lang="it-IT" sz="1600" err="1">
                <a:latin typeface="Titillium"/>
              </a:rPr>
              <a:t>several</a:t>
            </a:r>
            <a:r>
              <a:rPr lang="it-IT" sz="1600">
                <a:latin typeface="Titillium"/>
              </a:rPr>
              <a:t> </a:t>
            </a:r>
            <a:r>
              <a:rPr lang="it-IT" sz="1600" err="1">
                <a:latin typeface="Titillium"/>
              </a:rPr>
              <a:t>authorization</a:t>
            </a:r>
            <a:r>
              <a:rPr lang="it-IT" sz="1600">
                <a:latin typeface="Titillium"/>
              </a:rPr>
              <a:t> models on the data:</a:t>
            </a:r>
          </a:p>
          <a:p>
            <a:pPr marL="342900" indent="-342900">
              <a:buFont typeface="Arial" panose="020B0604020202020204" pitchFamily="34" charset="0"/>
              <a:buChar char="•"/>
            </a:pPr>
            <a:r>
              <a:rPr lang="it-IT" sz="1600" b="1">
                <a:latin typeface="Titillium"/>
              </a:rPr>
              <a:t>Group-</a:t>
            </a:r>
            <a:r>
              <a:rPr lang="it-IT" sz="1600" b="1" err="1">
                <a:latin typeface="Titillium"/>
              </a:rPr>
              <a:t>based</a:t>
            </a:r>
            <a:r>
              <a:rPr lang="it-IT" sz="1600" b="1">
                <a:latin typeface="Titillium"/>
              </a:rPr>
              <a:t> policies</a:t>
            </a:r>
            <a:r>
              <a:rPr lang="it-IT" sz="1600">
                <a:latin typeface="Titillium"/>
              </a:rPr>
              <a:t>: group A users </a:t>
            </a:r>
            <a:r>
              <a:rPr lang="it-IT" sz="1600" err="1">
                <a:latin typeface="Titillium"/>
              </a:rPr>
              <a:t>won’t</a:t>
            </a:r>
            <a:r>
              <a:rPr lang="it-IT" sz="1600">
                <a:latin typeface="Titillium"/>
              </a:rPr>
              <a:t> be</a:t>
            </a:r>
            <a:br>
              <a:rPr lang="it-IT" sz="1600">
                <a:latin typeface="Titillium"/>
              </a:rPr>
            </a:br>
            <a:r>
              <a:rPr lang="it-IT" sz="1600" err="1">
                <a:latin typeface="Titillium"/>
              </a:rPr>
              <a:t>allowed</a:t>
            </a:r>
            <a:r>
              <a:rPr lang="it-IT" sz="1600">
                <a:latin typeface="Titillium"/>
              </a:rPr>
              <a:t> to </a:t>
            </a:r>
            <a:r>
              <a:rPr lang="it-IT" sz="1600" err="1">
                <a:latin typeface="Titillium"/>
              </a:rPr>
              <a:t>interact</a:t>
            </a:r>
            <a:r>
              <a:rPr lang="it-IT" sz="1600">
                <a:latin typeface="Titillium"/>
              </a:rPr>
              <a:t> data from group B, </a:t>
            </a:r>
            <a:r>
              <a:rPr lang="it-IT" sz="1600" err="1">
                <a:latin typeface="Titillium"/>
              </a:rPr>
              <a:t>while</a:t>
            </a:r>
            <a:r>
              <a:rPr lang="it-IT" sz="1600">
                <a:latin typeface="Titillium"/>
              </a:rPr>
              <a:t> </a:t>
            </a:r>
            <a:r>
              <a:rPr lang="it-IT" sz="1600" err="1">
                <a:latin typeface="Titillium"/>
              </a:rPr>
              <a:t>it</a:t>
            </a:r>
            <a:r>
              <a:rPr lang="it-IT" sz="1600">
                <a:latin typeface="Titillium"/>
              </a:rPr>
              <a:t> can</a:t>
            </a:r>
            <a:br>
              <a:rPr lang="it-IT" sz="1600">
                <a:latin typeface="Titillium"/>
              </a:rPr>
            </a:br>
            <a:r>
              <a:rPr lang="it-IT" sz="1600" err="1">
                <a:latin typeface="Titillium"/>
              </a:rPr>
              <a:t>perform</a:t>
            </a:r>
            <a:r>
              <a:rPr lang="it-IT" sz="1600">
                <a:latin typeface="Titillium"/>
              </a:rPr>
              <a:t> </a:t>
            </a:r>
            <a:r>
              <a:rPr lang="it-IT" sz="1600" err="1">
                <a:latin typeface="Titillium"/>
              </a:rPr>
              <a:t>any</a:t>
            </a:r>
            <a:r>
              <a:rPr lang="it-IT" sz="1600">
                <a:latin typeface="Titillium"/>
              </a:rPr>
              <a:t> action on group A data (</a:t>
            </a:r>
            <a:r>
              <a:rPr lang="it-IT" sz="1600" err="1">
                <a:latin typeface="Titillium"/>
              </a:rPr>
              <a:t>even</a:t>
            </a:r>
            <a:r>
              <a:rPr lang="it-IT" sz="1600">
                <a:latin typeface="Titillium"/>
              </a:rPr>
              <a:t> </a:t>
            </a:r>
            <a:r>
              <a:rPr lang="it-IT" sz="1600" err="1">
                <a:latin typeface="Titillium"/>
              </a:rPr>
              <a:t>deletion</a:t>
            </a:r>
            <a:r>
              <a:rPr lang="it-IT" sz="1600">
                <a:latin typeface="Titillium"/>
              </a:rPr>
              <a:t>);</a:t>
            </a:r>
          </a:p>
          <a:p>
            <a:pPr marL="342900" indent="-342900">
              <a:buFont typeface="Arial" panose="020B0604020202020204" pitchFamily="34" charset="0"/>
              <a:buChar char="•"/>
            </a:pPr>
            <a:r>
              <a:rPr lang="it-IT" sz="1600" b="1">
                <a:latin typeface="Titillium"/>
              </a:rPr>
              <a:t>Scope-</a:t>
            </a:r>
            <a:r>
              <a:rPr lang="it-IT" sz="1600" b="1" err="1">
                <a:latin typeface="Titillium"/>
              </a:rPr>
              <a:t>based</a:t>
            </a:r>
            <a:r>
              <a:rPr lang="it-IT" sz="1600" b="1">
                <a:latin typeface="Titillium"/>
              </a:rPr>
              <a:t> policies</a:t>
            </a:r>
            <a:r>
              <a:rPr lang="it-IT" sz="1600">
                <a:latin typeface="Titillium"/>
              </a:rPr>
              <a:t>: </a:t>
            </a:r>
            <a:r>
              <a:rPr lang="it-IT" sz="1600" err="1">
                <a:latin typeface="Titillium"/>
              </a:rPr>
              <a:t>scopes</a:t>
            </a:r>
            <a:r>
              <a:rPr lang="it-IT" sz="1600">
                <a:latin typeface="Titillium"/>
              </a:rPr>
              <a:t> are </a:t>
            </a:r>
            <a:r>
              <a:rPr lang="it-IT" sz="1600" err="1">
                <a:latin typeface="Titillium"/>
              </a:rPr>
              <a:t>defined</a:t>
            </a:r>
            <a:r>
              <a:rPr lang="it-IT" sz="1600">
                <a:latin typeface="Titillium"/>
              </a:rPr>
              <a:t> </a:t>
            </a:r>
            <a:r>
              <a:rPr lang="it-IT" sz="1600" err="1">
                <a:latin typeface="Titillium"/>
              </a:rPr>
              <a:t>within</a:t>
            </a:r>
            <a:r>
              <a:rPr lang="it-IT" sz="1600">
                <a:latin typeface="Titillium"/>
              </a:rPr>
              <a:t> the </a:t>
            </a:r>
            <a:br>
              <a:rPr lang="it-IT" sz="1600">
                <a:latin typeface="Titillium"/>
              </a:rPr>
            </a:br>
            <a:r>
              <a:rPr lang="it-IT" sz="1600">
                <a:latin typeface="Titillium"/>
              </a:rPr>
              <a:t>IAM, and </a:t>
            </a:r>
            <a:r>
              <a:rPr lang="it-IT" sz="1600" err="1">
                <a:latin typeface="Titillium"/>
              </a:rPr>
              <a:t>passed</a:t>
            </a:r>
            <a:r>
              <a:rPr lang="it-IT" sz="1600">
                <a:latin typeface="Titillium"/>
              </a:rPr>
              <a:t> to </a:t>
            </a:r>
            <a:r>
              <a:rPr lang="it-IT" sz="1600" err="1">
                <a:latin typeface="Titillium"/>
              </a:rPr>
              <a:t>Rucio</a:t>
            </a:r>
            <a:r>
              <a:rPr lang="it-IT" sz="1600">
                <a:latin typeface="Titillium"/>
              </a:rPr>
              <a:t> </a:t>
            </a:r>
            <a:r>
              <a:rPr lang="it-IT" sz="1600" err="1">
                <a:latin typeface="Titillium"/>
              </a:rPr>
              <a:t>through</a:t>
            </a:r>
            <a:r>
              <a:rPr lang="it-IT" sz="1600">
                <a:latin typeface="Titillium"/>
              </a:rPr>
              <a:t> the token.</a:t>
            </a:r>
            <a:br>
              <a:rPr lang="it-IT" sz="1600">
                <a:latin typeface="Titillium"/>
              </a:rPr>
            </a:br>
            <a:r>
              <a:rPr lang="it-IT" sz="1600" err="1">
                <a:latin typeface="Titillium"/>
              </a:rPr>
              <a:t>Scopes</a:t>
            </a:r>
            <a:r>
              <a:rPr lang="it-IT" sz="1600">
                <a:latin typeface="Titillium"/>
              </a:rPr>
              <a:t> </a:t>
            </a:r>
            <a:r>
              <a:rPr lang="it-IT" sz="1600" err="1">
                <a:latin typeface="Titillium"/>
              </a:rPr>
              <a:t>give</a:t>
            </a:r>
            <a:r>
              <a:rPr lang="it-IT" sz="1600">
                <a:latin typeface="Titillium"/>
              </a:rPr>
              <a:t> user </a:t>
            </a:r>
            <a:r>
              <a:rPr lang="it-IT" sz="1600" err="1">
                <a:latin typeface="Titillium"/>
              </a:rPr>
              <a:t>permission</a:t>
            </a:r>
            <a:r>
              <a:rPr lang="it-IT" sz="1600">
                <a:latin typeface="Titillium"/>
              </a:rPr>
              <a:t> to </a:t>
            </a:r>
            <a:r>
              <a:rPr lang="it-IT" sz="1600" err="1">
                <a:latin typeface="Titillium"/>
              </a:rPr>
              <a:t>certain</a:t>
            </a:r>
            <a:r>
              <a:rPr lang="it-IT" sz="1600">
                <a:latin typeface="Titillium"/>
              </a:rPr>
              <a:t> action </a:t>
            </a:r>
            <a:br>
              <a:rPr lang="it-IT" sz="1600">
                <a:latin typeface="Titillium"/>
              </a:rPr>
            </a:br>
            <a:r>
              <a:rPr lang="it-IT" sz="1600">
                <a:latin typeface="Titillium"/>
              </a:rPr>
              <a:t>on </a:t>
            </a:r>
            <a:r>
              <a:rPr lang="it-IT" sz="1600" err="1">
                <a:latin typeface="Titillium"/>
              </a:rPr>
              <a:t>certain</a:t>
            </a:r>
            <a:r>
              <a:rPr lang="it-IT" sz="1600">
                <a:latin typeface="Titillium"/>
              </a:rPr>
              <a:t> area in the storages. </a:t>
            </a:r>
            <a:r>
              <a:rPr lang="it-IT" sz="1600" err="1">
                <a:latin typeface="Titillium"/>
              </a:rPr>
              <a:t>As</a:t>
            </a:r>
            <a:r>
              <a:rPr lang="it-IT" sz="1600">
                <a:latin typeface="Titillium"/>
              </a:rPr>
              <a:t> an </a:t>
            </a:r>
            <a:r>
              <a:rPr lang="it-IT" sz="1600" err="1">
                <a:latin typeface="Titillium"/>
              </a:rPr>
              <a:t>example</a:t>
            </a:r>
            <a:r>
              <a:rPr lang="it-IT" sz="1600">
                <a:latin typeface="Titillium"/>
              </a:rPr>
              <a:t>, </a:t>
            </a:r>
            <a:br>
              <a:rPr lang="it-IT" sz="1600">
                <a:latin typeface="Titillium"/>
              </a:rPr>
            </a:br>
            <a:r>
              <a:rPr lang="it-IT" sz="1600" err="1">
                <a:latin typeface="Titillium"/>
              </a:rPr>
              <a:t>we</a:t>
            </a:r>
            <a:r>
              <a:rPr lang="it-IT" sz="1600">
                <a:latin typeface="Titillium"/>
              </a:rPr>
              <a:t> </a:t>
            </a:r>
            <a:r>
              <a:rPr lang="it-IT" sz="1600" err="1">
                <a:latin typeface="Titillium"/>
              </a:rPr>
              <a:t>implemented</a:t>
            </a:r>
            <a:r>
              <a:rPr lang="it-IT" sz="1600">
                <a:latin typeface="Titillium"/>
              </a:rPr>
              <a:t> </a:t>
            </a:r>
            <a:r>
              <a:rPr lang="it-IT" sz="1600" i="1">
                <a:latin typeface="Titillium"/>
              </a:rPr>
              <a:t>user </a:t>
            </a:r>
            <a:r>
              <a:rPr lang="it-IT" sz="1600" i="1" err="1">
                <a:latin typeface="Titillium"/>
              </a:rPr>
              <a:t>isolation</a:t>
            </a:r>
            <a:r>
              <a:rPr lang="it-IT" sz="1600" i="1">
                <a:latin typeface="Titillium"/>
              </a:rPr>
              <a:t> </a:t>
            </a:r>
            <a:r>
              <a:rPr lang="it-IT" sz="1600">
                <a:latin typeface="Titillium"/>
              </a:rPr>
              <a:t>(e.g., </a:t>
            </a:r>
            <a:r>
              <a:rPr lang="it-IT" sz="1600" err="1">
                <a:latin typeface="Titillium"/>
              </a:rPr>
              <a:t>each</a:t>
            </a:r>
            <a:r>
              <a:rPr lang="it-IT" sz="1600">
                <a:latin typeface="Titillium"/>
              </a:rPr>
              <a:t> user can </a:t>
            </a:r>
            <a:r>
              <a:rPr lang="it-IT" sz="1600" err="1">
                <a:latin typeface="Titillium"/>
              </a:rPr>
              <a:t>read</a:t>
            </a:r>
            <a:r>
              <a:rPr lang="it-IT" sz="1600">
                <a:latin typeface="Titillium"/>
              </a:rPr>
              <a:t> </a:t>
            </a:r>
            <a:r>
              <a:rPr lang="it-IT" sz="1600" err="1">
                <a:latin typeface="Titillium"/>
              </a:rPr>
              <a:t>everything</a:t>
            </a:r>
            <a:r>
              <a:rPr lang="it-IT" sz="1600">
                <a:latin typeface="Titillium"/>
              </a:rPr>
              <a:t> </a:t>
            </a:r>
            <a:r>
              <a:rPr lang="it-IT" sz="1600" err="1">
                <a:latin typeface="Titillium"/>
              </a:rPr>
              <a:t>but</a:t>
            </a:r>
            <a:r>
              <a:rPr lang="it-IT" sz="1600">
                <a:latin typeface="Titillium"/>
              </a:rPr>
              <a:t> </a:t>
            </a:r>
            <a:r>
              <a:rPr lang="it-IT" sz="1600" err="1">
                <a:latin typeface="Titillium"/>
              </a:rPr>
              <a:t>only</a:t>
            </a:r>
            <a:r>
              <a:rPr lang="it-IT" sz="1600">
                <a:latin typeface="Titillium"/>
              </a:rPr>
              <a:t> </a:t>
            </a:r>
            <a:r>
              <a:rPr lang="it-IT" sz="1600" err="1">
                <a:latin typeface="Titillium"/>
              </a:rPr>
              <a:t>write</a:t>
            </a:r>
            <a:r>
              <a:rPr lang="it-IT" sz="1600">
                <a:latin typeface="Titillium"/>
              </a:rPr>
              <a:t> in </a:t>
            </a:r>
            <a:r>
              <a:rPr lang="it-IT" sz="1600" err="1">
                <a:latin typeface="Titillium"/>
              </a:rPr>
              <a:t>his</a:t>
            </a:r>
            <a:r>
              <a:rPr lang="it-IT" sz="1600">
                <a:latin typeface="Titillium"/>
              </a:rPr>
              <a:t>/</a:t>
            </a:r>
            <a:r>
              <a:rPr lang="it-IT" sz="1600" err="1">
                <a:latin typeface="Titillium"/>
              </a:rPr>
              <a:t>her</a:t>
            </a:r>
            <a:r>
              <a:rPr lang="it-IT" sz="1600">
                <a:latin typeface="Titillium"/>
              </a:rPr>
              <a:t> </a:t>
            </a:r>
            <a:r>
              <a:rPr lang="it-IT" sz="1600" err="1">
                <a:latin typeface="Titillium"/>
              </a:rPr>
              <a:t>own</a:t>
            </a:r>
            <a:r>
              <a:rPr lang="it-IT" sz="1600">
                <a:latin typeface="Titillium"/>
              </a:rPr>
              <a:t> </a:t>
            </a:r>
            <a:r>
              <a:rPr lang="it-IT" sz="1600" err="1">
                <a:latin typeface="Titillium"/>
              </a:rPr>
              <a:t>designated</a:t>
            </a:r>
            <a:r>
              <a:rPr lang="it-IT" sz="1600">
                <a:latin typeface="Titillium"/>
              </a:rPr>
              <a:t> area).</a:t>
            </a:r>
          </a:p>
          <a:p>
            <a:endParaRPr lang="en-US"/>
          </a:p>
        </p:txBody>
      </p:sp>
      <p:sp>
        <p:nvSpPr>
          <p:cNvPr id="5" name="Slide Number Placeholder 4">
            <a:extLst>
              <a:ext uri="{FF2B5EF4-FFF2-40B4-BE49-F238E27FC236}">
                <a16:creationId xmlns:a16="http://schemas.microsoft.com/office/drawing/2014/main" id="{FAFB4BA3-B84A-AB9C-4D81-4212A532FBE9}"/>
              </a:ext>
            </a:extLst>
          </p:cNvPr>
          <p:cNvSpPr>
            <a:spLocks noGrp="1"/>
          </p:cNvSpPr>
          <p:nvPr>
            <p:ph type="sldNum" sz="quarter" idx="11"/>
          </p:nvPr>
        </p:nvSpPr>
        <p:spPr/>
        <p:txBody>
          <a:bodyPr/>
          <a:lstStyle/>
          <a:p>
            <a:fld id="{4CD561A4-101B-4C7B-87D1-8EDCA554B104}" type="slidenum">
              <a:rPr lang="it-IT" smtClean="0"/>
              <a:pPr/>
              <a:t>9</a:t>
            </a:fld>
            <a:endParaRPr lang="it-IT"/>
          </a:p>
        </p:txBody>
      </p:sp>
      <p:pic>
        <p:nvPicPr>
          <p:cNvPr id="7" name="Content Placeholder 6">
            <a:extLst>
              <a:ext uri="{FF2B5EF4-FFF2-40B4-BE49-F238E27FC236}">
                <a16:creationId xmlns:a16="http://schemas.microsoft.com/office/drawing/2014/main" id="{0ABEC96E-1957-BCAB-B75C-811D8AC01826}"/>
              </a:ext>
            </a:extLst>
          </p:cNvPr>
          <p:cNvPicPr>
            <a:picLocks noGrp="1" noChangeAspect="1"/>
          </p:cNvPicPr>
          <p:nvPr>
            <p:ph idx="1"/>
          </p:nvPr>
        </p:nvPicPr>
        <p:blipFill rotWithShape="1">
          <a:blip r:embed="rId2"/>
          <a:srcRect l="58824" t="40357" r="-549" b="5822"/>
          <a:stretch/>
        </p:blipFill>
        <p:spPr>
          <a:xfrm>
            <a:off x="6609985" y="2097698"/>
            <a:ext cx="4700322" cy="3410402"/>
          </a:xfrm>
          <a:prstGeom prst="rect">
            <a:avLst/>
          </a:prstGeom>
        </p:spPr>
      </p:pic>
    </p:spTree>
    <p:extLst>
      <p:ext uri="{BB962C8B-B14F-4D97-AF65-F5344CB8AC3E}">
        <p14:creationId xmlns:p14="http://schemas.microsoft.com/office/powerpoint/2010/main" val="192364129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0</Notes>
  <HiddenSlides>0</HiddenSlide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Adopting RUCIO for the Italian datalake</vt:lpstr>
      <vt:lpstr>The National Institute for Nuclear Physics (INFN)</vt:lpstr>
      <vt:lpstr>INFN Computing infrastructure</vt:lpstr>
      <vt:lpstr>Cloud resources </vt:lpstr>
      <vt:lpstr>The TeRABIT project </vt:lpstr>
      <vt:lpstr>TeRABIT final infrastructure</vt:lpstr>
      <vt:lpstr>Data-centric model and the National datalake</vt:lpstr>
      <vt:lpstr>Our experience with Rucio </vt:lpstr>
      <vt:lpstr>AuthN model </vt:lpstr>
      <vt:lpstr>User registration </vt:lpstr>
      <vt:lpstr>External Metadata catalog</vt:lpstr>
      <vt:lpstr>Documentation </vt:lpstr>
      <vt:lpstr>Federation with external storages</vt:lpstr>
      <vt:lpstr>Scientific communities onboarding </vt:lpstr>
      <vt:lpstr>Rucio as a Service for communities </vt:lpstr>
      <vt:lpstr>Rucio as a Service for users </vt:lpstr>
      <vt:lpstr>Conclusions and future perspectives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revision>2</cp:revision>
  <dcterms:created xsi:type="dcterms:W3CDTF">2022-08-04T16:11:53Z</dcterms:created>
  <dcterms:modified xsi:type="dcterms:W3CDTF">2024-10-14T16:10:37Z</dcterms:modified>
</cp:coreProperties>
</file>