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60" r:id="rId4"/>
    <p:sldId id="261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a8fe8d2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a8fe8d2b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46520f9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46520f9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46520f9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46520f9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8068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46520f98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46520f98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8791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311700" y="2137574"/>
            <a:ext cx="8520600" cy="9534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>
                <a:solidFill>
                  <a:schemeClr val="dk1"/>
                </a:solidFill>
                <a:latin typeface="+mj-lt"/>
                <a:ea typeface="Roboto Light"/>
                <a:cs typeface="Roboto Light"/>
                <a:sym typeface="Roboto Light"/>
              </a:rPr>
              <a:t>Alessandro Pilloni</a:t>
            </a:r>
            <a:br>
              <a:rPr lang="en" sz="2400" dirty="0">
                <a:solidFill>
                  <a:schemeClr val="dk1"/>
                </a:solidFill>
                <a:latin typeface="+mj-lt"/>
                <a:ea typeface="Roboto Light"/>
                <a:cs typeface="Roboto Light"/>
                <a:sym typeface="Roboto Light"/>
              </a:rPr>
            </a:br>
            <a:r>
              <a:rPr lang="en" sz="2400" dirty="0">
                <a:solidFill>
                  <a:schemeClr val="dk1"/>
                </a:solidFill>
                <a:latin typeface="+mj-lt"/>
                <a:ea typeface="Roboto Light"/>
                <a:cs typeface="Roboto Light"/>
                <a:sym typeface="Roboto Light"/>
              </a:rPr>
              <a:t> on behalf of the GeV-AI Team</a:t>
            </a:r>
            <a:endParaRPr sz="2400" dirty="0">
              <a:solidFill>
                <a:srgbClr val="434343"/>
              </a:solidFill>
              <a:latin typeface="+mj-lt"/>
              <a:ea typeface="Roboto Light"/>
              <a:cs typeface="Roboto Light"/>
              <a:sym typeface="Roboto Ligh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4294967295"/>
          </p:nvPr>
        </p:nvSpPr>
        <p:spPr>
          <a:xfrm>
            <a:off x="129600" y="936508"/>
            <a:ext cx="9014400" cy="81753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dirty="0">
                <a:solidFill>
                  <a:srgbClr val="000000"/>
                </a:solidFill>
                <a:latin typeface="+mj-lt"/>
                <a:ea typeface="Roboto Thin"/>
                <a:cs typeface="Roboto Thin"/>
                <a:sym typeface="Roboto Thin"/>
              </a:rPr>
              <a:t>Generatori di eventi veloci tramite AI</a:t>
            </a:r>
            <a:endParaRPr sz="3600" dirty="0">
              <a:solidFill>
                <a:srgbClr val="000000"/>
              </a:solidFill>
              <a:latin typeface="+mj-lt"/>
              <a:ea typeface="Roboto Thin"/>
              <a:cs typeface="Roboto Thin"/>
              <a:sym typeface="Roboto Thin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D9A4C9-228D-A0F9-AF9F-2425556AA918}"/>
              </a:ext>
            </a:extLst>
          </p:cNvPr>
          <p:cNvSpPr txBox="1"/>
          <p:nvPr/>
        </p:nvSpPr>
        <p:spPr>
          <a:xfrm>
            <a:off x="2286000" y="0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6000" dirty="0">
                <a:solidFill>
                  <a:srgbClr val="000000"/>
                </a:solidFill>
                <a:latin typeface="+mj-lt"/>
                <a:ea typeface="Roboto Thin"/>
                <a:cs typeface="Roboto Thin"/>
                <a:sym typeface="Roboto Thin"/>
              </a:rPr>
              <a:t>GeV-AI</a:t>
            </a:r>
            <a:endParaRPr lang="it-IT" sz="6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3A15855-9576-45F9-5DA0-83263F0025AA}"/>
              </a:ext>
            </a:extLst>
          </p:cNvPr>
          <p:cNvSpPr txBox="1"/>
          <p:nvPr/>
        </p:nvSpPr>
        <p:spPr>
          <a:xfrm>
            <a:off x="2348346" y="4524835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dirty="0">
                <a:solidFill>
                  <a:srgbClr val="434343"/>
                </a:solidFill>
                <a:latin typeface="+mj-lt"/>
                <a:ea typeface="Roboto Light"/>
                <a:cs typeface="Roboto Light"/>
                <a:sym typeface="Roboto Light"/>
              </a:rPr>
              <a:t>ICSC Open calls kick-off meeting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dirty="0" err="1">
                <a:solidFill>
                  <a:srgbClr val="434343"/>
                </a:solidFill>
                <a:latin typeface="+mj-lt"/>
                <a:ea typeface="Roboto Light"/>
                <a:cs typeface="Roboto Light"/>
                <a:sym typeface="Roboto Light"/>
              </a:rPr>
              <a:t>October</a:t>
            </a:r>
            <a:r>
              <a:rPr lang="it-IT" sz="1400" dirty="0">
                <a:solidFill>
                  <a:srgbClr val="434343"/>
                </a:solidFill>
                <a:latin typeface="+mj-lt"/>
                <a:ea typeface="Roboto Light"/>
                <a:cs typeface="Roboto Light"/>
                <a:sym typeface="Roboto Light"/>
              </a:rPr>
              <a:t> 04, 2024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416B5AC8-3697-FF51-151F-0F7F29074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9858" y="3219059"/>
            <a:ext cx="3368976" cy="13057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4800" y="755725"/>
            <a:ext cx="8982000" cy="41042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Development and testing of high-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level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GANs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algorithms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for </a:t>
            </a:r>
            <a:b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</a:b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Machine Learning Event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Generators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Application to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multiparticle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final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states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with strong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correlations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, </a:t>
            </a:r>
            <a:b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</a:b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for electro- and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photoproduction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experiments</a:t>
            </a:r>
            <a:endParaRPr lang="it-IT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it-IT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MA.1: recruiting campaign of junior personnel for activity A;</a:t>
            </a:r>
            <a:endParaRPr sz="1500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MAB.2: Deploying of computing infrastructure.</a:t>
            </a:r>
            <a:endParaRPr sz="1500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MAB.3: training of the junior personnel employed in the activities.</a:t>
            </a:r>
            <a:endParaRPr sz="1500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MA.4: design and project of algorithm architecture. </a:t>
            </a:r>
            <a:endParaRPr sz="1500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MA.5: development of algorithms for hadron physics in presence of strong correlations.</a:t>
            </a:r>
            <a:endParaRPr sz="1500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MAB.6: mid-project checkpoint.</a:t>
            </a:r>
            <a:endParaRPr sz="1500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MA.7: development of algorithms for hadron physics to extract small signals through PWA.</a:t>
            </a:r>
            <a:endParaRPr sz="1500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64800" y="98353"/>
            <a:ext cx="9014400" cy="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Activity A – 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MLEG for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Hadron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Physics</a:t>
            </a:r>
            <a:endParaRPr i="1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4800" y="755725"/>
            <a:ext cx="8982000" cy="42894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Development and testing of high-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level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GANs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algorithms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for </a:t>
            </a:r>
            <a:b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</a:b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Machine Learning Event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Generators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Application to Light Dark Matter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searches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in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experiments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like BDX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500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MB.1: recruiting campaign of junior personnel for activity B;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MAB.2: Deploying of computing infrastructure.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MAB.3: training of the junior personnel employed in the activities.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MB.4: design and project of algorithm architecture. 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MB.5: development of algorithms for generation of dark matter events.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MAB.6: mid-project checkpoint.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MB.7: development of algorithms to generate neutrino events.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MB.8: development of a classifier of neutrino and dark matter events</a:t>
            </a:r>
          </a:p>
        </p:txBody>
      </p:sp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64800" y="98353"/>
            <a:ext cx="9014400" cy="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Activity B – 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MLEG for Dark Matter</a:t>
            </a:r>
            <a:endParaRPr i="1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0030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22958" y="2439307"/>
            <a:ext cx="8982000" cy="26175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 Light"/>
                <a:cs typeface="Roboto Light"/>
                <a:sym typeface="Roboto Light"/>
              </a:rPr>
              <a:t>Interested in exploiting ICSC for developing and testing; an estimate is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500" dirty="0">
              <a:solidFill>
                <a:srgbClr val="434343"/>
              </a:solidFill>
              <a:latin typeface="+mn-lt"/>
              <a:ea typeface="Roboto Light"/>
              <a:cs typeface="Roboto Light"/>
              <a:sym typeface="Roboto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GPUs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 Light"/>
                <a:cs typeface="Roboto Light"/>
                <a:sym typeface="Roboto Light"/>
              </a:rPr>
              <a:t>Number of large trainings: </a:t>
            </a:r>
            <a:r>
              <a:rPr lang="en-US" sz="1500" dirty="0">
                <a:solidFill>
                  <a:srgbClr val="000000"/>
                </a:solidFill>
                <a:latin typeface="+mn-lt"/>
                <a:ea typeface="Roboto Light"/>
                <a:cs typeface="Roboto Light"/>
                <a:sym typeface="Roboto Light"/>
              </a:rPr>
              <a:t>5-10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 Light"/>
                <a:cs typeface="Roboto Light"/>
                <a:sym typeface="Roboto Light"/>
              </a:rPr>
              <a:t>Computing resources per training: </a:t>
            </a:r>
            <a:r>
              <a:rPr lang="en-US" sz="1500" dirty="0">
                <a:solidFill>
                  <a:srgbClr val="000000"/>
                </a:solidFill>
                <a:latin typeface="+mn-lt"/>
                <a:ea typeface="Roboto Light"/>
                <a:cs typeface="Roboto Light"/>
                <a:sym typeface="Roboto Light"/>
              </a:rPr>
              <a:t>2-5 days</a:t>
            </a:r>
            <a:r>
              <a:rPr lang="en-US" sz="1500" dirty="0">
                <a:solidFill>
                  <a:srgbClr val="434343"/>
                </a:solidFill>
                <a:latin typeface="+mn-lt"/>
                <a:ea typeface="Roboto Light"/>
                <a:cs typeface="Roboto Light"/>
                <a:sym typeface="Roboto Light"/>
              </a:rPr>
              <a:t> of allocation of a single GPU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 Light"/>
                <a:cs typeface="Roboto Light"/>
                <a:sym typeface="Roboto Light"/>
              </a:rPr>
              <a:t>Supporting storage resources needed: </a:t>
            </a:r>
            <a:r>
              <a:rPr lang="en-US" sz="1500" dirty="0">
                <a:solidFill>
                  <a:srgbClr val="000000"/>
                </a:solidFill>
                <a:latin typeface="+mn-lt"/>
                <a:ea typeface="Roboto Light"/>
                <a:cs typeface="Roboto Light"/>
                <a:sym typeface="Roboto Light"/>
              </a:rPr>
              <a:t>O(1TB)</a:t>
            </a:r>
          </a:p>
          <a:p>
            <a:pPr marL="285750" indent="-285750">
              <a:buClr>
                <a:schemeClr val="dk1"/>
              </a:buClr>
              <a:buSzPts val="1100"/>
            </a:pPr>
            <a:endParaRPr lang="en-US" sz="1500" dirty="0">
              <a:solidFill>
                <a:srgbClr val="000000"/>
              </a:solidFill>
              <a:latin typeface="+mn-lt"/>
              <a:ea typeface="Roboto Light"/>
              <a:cs typeface="Roboto Light"/>
              <a:sym typeface="Roboto Light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1500" dirty="0">
                <a:solidFill>
                  <a:srgbClr val="000000"/>
                </a:solidFill>
                <a:latin typeface="+mn-lt"/>
                <a:ea typeface="Roboto Light"/>
                <a:cs typeface="Roboto Light"/>
                <a:sym typeface="Roboto Light"/>
              </a:rPr>
              <a:t>CPUs</a:t>
            </a:r>
          </a:p>
          <a:p>
            <a:pPr marL="285750" indent="-285750">
              <a:buClr>
                <a:schemeClr val="dk1"/>
              </a:buClr>
              <a:buSzPts val="1100"/>
            </a:pPr>
            <a:r>
              <a:rPr lang="en-US" sz="1500" dirty="0">
                <a:solidFill>
                  <a:srgbClr val="434343"/>
                </a:solidFill>
                <a:latin typeface="+mn-lt"/>
                <a:ea typeface="Roboto Light"/>
                <a:cs typeface="Roboto Light"/>
                <a:sym typeface="Roboto Light"/>
              </a:rPr>
              <a:t>Production of toy MC samples: O(100) days of CPU usage</a:t>
            </a:r>
          </a:p>
          <a:p>
            <a:pPr marL="285750" indent="-285750">
              <a:buClr>
                <a:schemeClr val="dk1"/>
              </a:buClr>
              <a:buSzPts val="1100"/>
            </a:pPr>
            <a:endParaRPr lang="en-US" sz="1500" dirty="0">
              <a:solidFill>
                <a:srgbClr val="000000"/>
              </a:solidFill>
              <a:latin typeface="+mn-lt"/>
              <a:ea typeface="Roboto Light"/>
              <a:cs typeface="Roboto Light"/>
              <a:sym typeface="Roboto Light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-6758" y="1909024"/>
            <a:ext cx="9014400" cy="49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Computational</a:t>
            </a:r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it-IT" dirty="0" err="1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requests</a:t>
            </a:r>
            <a:endParaRPr i="1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89BC449-078A-B88F-B62B-18E281F798F9}"/>
              </a:ext>
            </a:extLst>
          </p:cNvPr>
          <p:cNvSpPr txBox="1"/>
          <p:nvPr/>
        </p:nvSpPr>
        <p:spPr>
          <a:xfrm>
            <a:off x="81279" y="582377"/>
            <a:ext cx="8509061" cy="1154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dirty="0"/>
              <a:t>Kick-off NP-Twins2024 workshop in Genoa, </a:t>
            </a:r>
            <a:r>
              <a:rPr lang="it-IT" sz="1600" dirty="0" err="1"/>
              <a:t>December</a:t>
            </a:r>
            <a:r>
              <a:rPr lang="it-IT" sz="1600" dirty="0"/>
              <a:t> 16-18, 2024, O(40) people </a:t>
            </a:r>
            <a:r>
              <a:rPr lang="it-IT" sz="1600" dirty="0" err="1"/>
              <a:t>expected</a:t>
            </a:r>
            <a:br>
              <a:rPr lang="it-IT" sz="1600" dirty="0"/>
            </a:br>
            <a:r>
              <a:rPr lang="it-IT" sz="1600" dirty="0"/>
              <a:t>LOC: M. Battaglieri (INFN-GE), AP (</a:t>
            </a:r>
            <a:r>
              <a:rPr lang="it-IT" sz="1600" dirty="0" err="1"/>
              <a:t>UniME</a:t>
            </a:r>
            <a:r>
              <a:rPr lang="it-IT" sz="1600" dirty="0"/>
              <a:t>, GeV-AI-PI), C. Schiavi (</a:t>
            </a:r>
            <a:r>
              <a:rPr lang="it-IT" sz="1600" dirty="0" err="1"/>
              <a:t>UniGE</a:t>
            </a:r>
            <a:r>
              <a:rPr lang="it-IT" sz="1600" dirty="0"/>
              <a:t>, </a:t>
            </a:r>
            <a:r>
              <a:rPr lang="it-IT" sz="1600" dirty="0" err="1"/>
              <a:t>FaDER</a:t>
            </a:r>
            <a:r>
              <a:rPr lang="it-IT" sz="1600" dirty="0"/>
              <a:t>-PI)</a:t>
            </a:r>
            <a:br>
              <a:rPr lang="it-IT" sz="1600" dirty="0"/>
            </a:br>
            <a:r>
              <a:rPr lang="it-IT" sz="1600" dirty="0"/>
              <a:t>First of a </a:t>
            </a:r>
            <a:r>
              <a:rPr lang="it-IT" sz="1600" dirty="0" err="1"/>
              <a:t>series</a:t>
            </a:r>
            <a:r>
              <a:rPr lang="it-IT" sz="1600" dirty="0"/>
              <a:t> (</a:t>
            </a:r>
            <a:r>
              <a:rPr lang="it-IT" sz="1600" dirty="0" err="1"/>
              <a:t>already</a:t>
            </a:r>
            <a:r>
              <a:rPr lang="it-IT" sz="1600" dirty="0"/>
              <a:t> </a:t>
            </a:r>
            <a:r>
              <a:rPr lang="it-IT" sz="1600" dirty="0" err="1"/>
              <a:t>applied</a:t>
            </a:r>
            <a:r>
              <a:rPr lang="it-IT" sz="1600" dirty="0"/>
              <a:t> to ECT* for NP-Twins2025)</a:t>
            </a:r>
          </a:p>
        </p:txBody>
      </p:sp>
      <p:sp>
        <p:nvSpPr>
          <p:cNvPr id="3" name="Google Shape;61;p14">
            <a:extLst>
              <a:ext uri="{FF2B5EF4-FFF2-40B4-BE49-F238E27FC236}">
                <a16:creationId xmlns:a16="http://schemas.microsoft.com/office/drawing/2014/main" id="{6B2DA1D5-5162-760C-5D3E-398091BC0123}"/>
              </a:ext>
            </a:extLst>
          </p:cNvPr>
          <p:cNvSpPr txBox="1">
            <a:spLocks/>
          </p:cNvSpPr>
          <p:nvPr/>
        </p:nvSpPr>
        <p:spPr>
          <a:xfrm>
            <a:off x="0" y="86683"/>
            <a:ext cx="90144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it-IT" dirty="0">
                <a:solidFill>
                  <a:srgbClr val="434343"/>
                </a:solidFill>
                <a:latin typeface="+mn-lt"/>
                <a:ea typeface="Roboto"/>
                <a:cs typeface="Roboto"/>
                <a:sym typeface="Roboto"/>
              </a:rPr>
              <a:t>Workshop</a:t>
            </a:r>
            <a:endParaRPr lang="it-IT" i="1" dirty="0">
              <a:solidFill>
                <a:srgbClr val="434343"/>
              </a:solidFill>
              <a:latin typeface="+mn-lt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39576227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Presentazione su schermo (16:9)</PresentationFormat>
  <Paragraphs>43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Generatori di eventi veloci tramite AI</vt:lpstr>
      <vt:lpstr>Activity A – MLEG for Hadron Physics</vt:lpstr>
      <vt:lpstr>Activity B – MLEG for Dark Matter</vt:lpstr>
      <vt:lpstr>Computational requests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pillaus pillaus</dc:creator>
  <cp:lastModifiedBy>Alessandro Pilloni</cp:lastModifiedBy>
  <cp:revision>6</cp:revision>
  <dcterms:modified xsi:type="dcterms:W3CDTF">2024-10-04T10:56:12Z</dcterms:modified>
</cp:coreProperties>
</file>