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8"/>
  </p:notesMasterIdLst>
  <p:sldIdLst>
    <p:sldId id="1515" r:id="rId2"/>
    <p:sldId id="1541" r:id="rId3"/>
    <p:sldId id="1528" r:id="rId4"/>
    <p:sldId id="1529" r:id="rId5"/>
    <p:sldId id="1530" r:id="rId6"/>
    <p:sldId id="1562" r:id="rId7"/>
    <p:sldId id="1533" r:id="rId8"/>
    <p:sldId id="268" r:id="rId9"/>
    <p:sldId id="1537" r:id="rId10"/>
    <p:sldId id="1545" r:id="rId11"/>
    <p:sldId id="1549" r:id="rId12"/>
    <p:sldId id="1535" r:id="rId13"/>
    <p:sldId id="1550" r:id="rId14"/>
    <p:sldId id="1559" r:id="rId15"/>
    <p:sldId id="1518" r:id="rId16"/>
    <p:sldId id="1516" r:id="rId17"/>
    <p:sldId id="296" r:id="rId18"/>
    <p:sldId id="1517" r:id="rId19"/>
    <p:sldId id="1519" r:id="rId20"/>
    <p:sldId id="1520" r:id="rId21"/>
    <p:sldId id="1521" r:id="rId22"/>
    <p:sldId id="1492" r:id="rId23"/>
    <p:sldId id="1506" r:id="rId24"/>
    <p:sldId id="305" r:id="rId25"/>
    <p:sldId id="257" r:id="rId26"/>
    <p:sldId id="1511" r:id="rId2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B38"/>
    <a:srgbClr val="E8E3DF"/>
    <a:srgbClr val="4297B7"/>
    <a:srgbClr val="FFFFFF"/>
    <a:srgbClr val="B2D4E3"/>
    <a:srgbClr val="D9EAF1"/>
    <a:srgbClr val="000000"/>
    <a:srgbClr val="4297B8"/>
    <a:srgbClr val="273651"/>
    <a:srgbClr val="71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69"/>
    <p:restoredTop sz="86398"/>
  </p:normalViewPr>
  <p:slideViewPr>
    <p:cSldViewPr snapToGrid="0" snapToObjects="1" showGuides="1">
      <p:cViewPr varScale="1">
        <p:scale>
          <a:sx n="105" d="100"/>
          <a:sy n="105" d="100"/>
        </p:scale>
        <p:origin x="192" y="296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9732B-72AF-514C-9939-FCDF8419148F}" type="datetimeFigureOut">
              <a:rPr lang="en-IT" smtClean="0"/>
              <a:t>11/14/24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5C95-F87F-2748-9FB5-15DDE9CAA260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2639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BEDB7-E267-9D4E-BEE8-0A75C9F38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0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BEDB7-E267-9D4E-BEE8-0A75C9F38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6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2F1E-BCB8-3A49-83C1-8DE430164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517D3-3814-9C45-ADBF-BA6AF6F8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0334D-91AE-9142-80C1-90F0E236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33F9F-36C5-CD42-8184-CFE5A6FC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5DA32-64D6-9F46-9F00-CE34E0AA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53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4C0A-984F-2E4C-A861-5BFB0E6E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0AD27-A5DC-8A4C-9E92-339F9BEF3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5A25-3ED6-2546-A549-D57894DB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3AFDF-618F-4E4A-8275-07B7B4E3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4A84-8977-D44B-9A4A-B35157C0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24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7B1EF1-EA7E-904C-AED6-40DCDF091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F5EE1-DF1F-CC42-91FB-8052C29A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1929-EC7E-A14E-A8E4-4A125587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9E57-E955-0244-8DA1-5B024673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46175-BBD7-BD4C-8134-8AD5753A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5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025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ED1F-091B-EE4C-A343-247C81BF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FAEB6-A7FF-0745-B607-9A176AA92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3C7AC-9735-8A49-A994-28E74404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371-8CF3-6A49-9DA4-32C43143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6FBE-AB67-DD48-BD46-9C5A4C81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55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5781-A5F3-C745-AB0D-B4940385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72334-EBAD-584B-A2FB-C391757D8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04915-36C4-2B4F-882D-6E8F6A8A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85B12-4D80-5E40-A494-25091A75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39257-3688-B943-B2C5-04A536A5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7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33C1-F101-B643-A1B0-EA7D02B9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5B66D-C5B5-4D4A-BC63-C7D7D08F0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A9D36-4D7C-CC46-BE6B-D25FEFCC2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937C0-64B7-6444-B9B9-6257ECCC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07A4-2FD1-E04C-96A9-7B1D4EFB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4993A-CD52-DF4A-A57D-606647B2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1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57F7-8D41-4544-A160-8D7941FD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277FE-F050-6446-B739-E0FB5D91F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9FAA2-9A9E-BF4A-87C7-D5332CF3D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4FF10-D68F-3148-814D-FED995CB3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8A234-FDD8-6744-8719-42917FC81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B05891-2905-9F44-8671-4CCB8BB1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F508E-721A-A240-85AB-4F99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830ED-44E7-BC4F-BECF-5334E5D2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2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BB0B-944B-0141-A452-111EEF86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F7BAE-A834-3E4B-A829-5745F91D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269E0-28D6-5245-AA30-34A33C3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76D52-DE76-2F4C-8436-7015F7EF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42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10A50-9EDB-3B4E-BA14-BA92CDC6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D0FC9-FAD2-6A4D-8E36-FFFD4F91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001F2-8C78-C24E-9C78-F7B50215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05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DFB2-A38B-4C4E-94F8-0710EFAA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373F4-2FB1-3F4E-B66C-97772F316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43A8-CEF0-E04E-B6E6-AADC57554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99EF6-0272-3743-8B40-00DF90BB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E82AD-4B46-FC41-BB38-E7099B2D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0E74-7E9B-354A-9EEB-2CFC8CC1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7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DFB4-B358-204C-9165-3C60BE8E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B0821-DCE3-A049-ACE6-A22AB347F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46A27-E9E6-DF40-88B6-FE3F4FE5D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69C2-BA68-F144-AF6D-6CCA327D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3C63A-8BA2-9E46-91D8-833F9229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6A40C-8CDE-294C-BE71-ABC63FF1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0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4A996-C85E-214B-A262-D7E83B68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8FA36-2EF1-BF4B-8AAB-F33F3537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63B0C-5E45-4B49-B157-EBA11211D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84899-7758-8A47-9667-534B6195A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788E6-18AD-044C-B189-4C38307F9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5D3DD42B-77C5-284F-9416-CD273809EA1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2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7" r:id="rId13"/>
    <p:sldLayoutId id="2147483718" r:id="rId14"/>
    <p:sldLayoutId id="2147483712" r:id="rId15"/>
    <p:sldLayoutId id="2147483723" r:id="rId16"/>
    <p:sldLayoutId id="2147483729" r:id="rId17"/>
    <p:sldLayoutId id="2147483731" r:id="rId18"/>
    <p:sldLayoutId id="2147483727" r:id="rId19"/>
    <p:sldLayoutId id="214748373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98D513-5380-BE1D-74A6-B7BC4DF881CB}"/>
              </a:ext>
            </a:extLst>
          </p:cNvPr>
          <p:cNvSpPr txBox="1"/>
          <p:nvPr/>
        </p:nvSpPr>
        <p:spPr>
          <a:xfrm>
            <a:off x="-379141" y="6066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096" name="Immagine 2095">
            <a:extLst>
              <a:ext uri="{FF2B5EF4-FFF2-40B4-BE49-F238E27FC236}">
                <a16:creationId xmlns:a16="http://schemas.microsoft.com/office/drawing/2014/main" id="{6C76BF73-0341-252B-9066-CA29846C03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258" y="-3012526"/>
            <a:ext cx="4387317" cy="2272500"/>
          </a:xfrm>
          <a:prstGeom prst="rect">
            <a:avLst/>
          </a:prstGeom>
        </p:spPr>
      </p:pic>
      <p:sp>
        <p:nvSpPr>
          <p:cNvPr id="2097" name="CasellaDiTesto 2096">
            <a:extLst>
              <a:ext uri="{FF2B5EF4-FFF2-40B4-BE49-F238E27FC236}">
                <a16:creationId xmlns:a16="http://schemas.microsoft.com/office/drawing/2014/main" id="{B374938F-9A7A-D6CF-EC32-9D07C66E15F2}"/>
              </a:ext>
            </a:extLst>
          </p:cNvPr>
          <p:cNvSpPr txBox="1"/>
          <p:nvPr/>
        </p:nvSpPr>
        <p:spPr>
          <a:xfrm>
            <a:off x="5819258" y="-740026"/>
            <a:ext cx="3149600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https://www.roma1.infn.it</a:t>
            </a:r>
          </a:p>
        </p:txBody>
      </p:sp>
      <p:pic>
        <p:nvPicPr>
          <p:cNvPr id="2098" name="Immagine 2097">
            <a:extLst>
              <a:ext uri="{FF2B5EF4-FFF2-40B4-BE49-F238E27FC236}">
                <a16:creationId xmlns:a16="http://schemas.microsoft.com/office/drawing/2014/main" id="{D81C9334-8896-C313-0440-4BCE64C9FF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58" y="7163821"/>
            <a:ext cx="3988471" cy="1573011"/>
          </a:xfrm>
          <a:prstGeom prst="rect">
            <a:avLst/>
          </a:prstGeom>
        </p:spPr>
      </p:pic>
      <p:sp>
        <p:nvSpPr>
          <p:cNvPr id="2099" name="CasellaDiTesto 2098">
            <a:extLst>
              <a:ext uri="{FF2B5EF4-FFF2-40B4-BE49-F238E27FC236}">
                <a16:creationId xmlns:a16="http://schemas.microsoft.com/office/drawing/2014/main" id="{BD2AB9FE-7B17-7478-7673-98E6F1C97317}"/>
              </a:ext>
            </a:extLst>
          </p:cNvPr>
          <p:cNvSpPr txBox="1"/>
          <p:nvPr/>
        </p:nvSpPr>
        <p:spPr>
          <a:xfrm>
            <a:off x="5819258" y="8671280"/>
            <a:ext cx="3149600" cy="24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5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</a:t>
            </a:r>
            <a:r>
              <a:rPr lang="en-US" sz="105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www.infn.it</a:t>
            </a:r>
            <a:endParaRPr lang="en-US" sz="1050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</p:txBody>
      </p:sp>
      <p:sp>
        <p:nvSpPr>
          <p:cNvPr id="2103" name="CasellaDiTesto 2102">
            <a:extLst>
              <a:ext uri="{FF2B5EF4-FFF2-40B4-BE49-F238E27FC236}">
                <a16:creationId xmlns:a16="http://schemas.microsoft.com/office/drawing/2014/main" id="{9C2F8D21-F747-86C8-EB59-73FE621100E7}"/>
              </a:ext>
            </a:extLst>
          </p:cNvPr>
          <p:cNvSpPr txBox="1"/>
          <p:nvPr/>
        </p:nvSpPr>
        <p:spPr>
          <a:xfrm>
            <a:off x="700087" y="36472"/>
            <a:ext cx="8979171" cy="1191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L’Istituto</a:t>
            </a:r>
            <a:r>
              <a:rPr lang="en-US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Nazionale di </a:t>
            </a: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Fisica</a:t>
            </a:r>
            <a:r>
              <a:rPr lang="en-US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Nucleare</a:t>
            </a:r>
            <a:endParaRPr lang="en-US" sz="3200" b="1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23 </a:t>
            </a:r>
            <a:r>
              <a:rPr lang="en-US" sz="28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Nov</a:t>
            </a:r>
            <a:r>
              <a:rPr lang="en-US" sz="280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embre</a:t>
            </a:r>
            <a:r>
              <a:rPr lang="en-US" sz="2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Paolo Valente, INFN Roma</a:t>
            </a:r>
          </a:p>
        </p:txBody>
      </p:sp>
      <p:pic>
        <p:nvPicPr>
          <p:cNvPr id="3" name="Picture 2" descr="collisione di particelle">
            <a:extLst>
              <a:ext uri="{FF2B5EF4-FFF2-40B4-BE49-F238E27FC236}">
                <a16:creationId xmlns:a16="http://schemas.microsoft.com/office/drawing/2014/main" id="{D4C482D3-9EE5-AC42-CFC2-F16139768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6306" y="1245340"/>
            <a:ext cx="5705662" cy="13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achine learning">
            <a:extLst>
              <a:ext uri="{FF2B5EF4-FFF2-40B4-BE49-F238E27FC236}">
                <a16:creationId xmlns:a16="http://schemas.microsoft.com/office/drawing/2014/main" id="{B92D9F28-AE51-6EAB-9E6D-5C1E4139C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65" r="-11455"/>
          <a:stretch/>
        </p:blipFill>
        <p:spPr bwMode="auto">
          <a:xfrm>
            <a:off x="3743035" y="6066263"/>
            <a:ext cx="5708932" cy="750365"/>
          </a:xfrm>
          <a:prstGeom prst="rect">
            <a:avLst/>
          </a:prstGeom>
          <a:solidFill>
            <a:srgbClr val="012B38"/>
          </a:solidFill>
        </p:spPr>
      </p:pic>
      <p:pic>
        <p:nvPicPr>
          <p:cNvPr id="5" name="Immagine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C0847E27-5703-1BEE-5565-C92CFC0EA5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941" y="3188029"/>
            <a:ext cx="2622546" cy="3621143"/>
          </a:xfrm>
          <a:prstGeom prst="rect">
            <a:avLst/>
          </a:prstGeom>
        </p:spPr>
      </p:pic>
      <p:pic>
        <p:nvPicPr>
          <p:cNvPr id="6" name="Picture 2" descr="KIT - ETP Research">
            <a:extLst>
              <a:ext uri="{FF2B5EF4-FFF2-40B4-BE49-F238E27FC236}">
                <a16:creationId xmlns:a16="http://schemas.microsoft.com/office/drawing/2014/main" id="{8E89EA0F-0BDE-9F15-AB25-30521E638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9598" y="2685386"/>
            <a:ext cx="5712369" cy="152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irgo | Istituto Nazionale di Fisica Nucleare">
            <a:extLst>
              <a:ext uri="{FF2B5EF4-FFF2-40B4-BE49-F238E27FC236}">
                <a16:creationId xmlns:a16="http://schemas.microsoft.com/office/drawing/2014/main" id="{D8C675FC-160F-A4C4-78A3-40E54FB1E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55" y="1245925"/>
            <a:ext cx="3632578" cy="1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MS Italia – Esperimento Compact Muon Solenoid nel LHC">
            <a:extLst>
              <a:ext uri="{FF2B5EF4-FFF2-40B4-BE49-F238E27FC236}">
                <a16:creationId xmlns:a16="http://schemas.microsoft.com/office/drawing/2014/main" id="{8A13FA2B-DA12-BBAF-2F52-272583221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55" y="3285362"/>
            <a:ext cx="3628818" cy="35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C2347B-3516-2427-6130-1647DBD3E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20"/>
          <a:stretch/>
        </p:blipFill>
        <p:spPr>
          <a:xfrm>
            <a:off x="9498940" y="1219831"/>
            <a:ext cx="2622546" cy="1898019"/>
          </a:xfrm>
          <a:prstGeom prst="rect">
            <a:avLst/>
          </a:prstGeom>
        </p:spPr>
      </p:pic>
      <p:pic>
        <p:nvPicPr>
          <p:cNvPr id="10" name="Picture 12" descr="Certa Stampa - AI LABORATORI DEL GRAN SASSO, L'ESPERIMENTO LUNA FA LUCE  SULLA DENSITA' DELLA MATERIA ORDINARIA">
            <a:extLst>
              <a:ext uri="{FF2B5EF4-FFF2-40B4-BE49-F238E27FC236}">
                <a16:creationId xmlns:a16="http://schemas.microsoft.com/office/drawing/2014/main" id="{4C76675D-1363-D187-15D2-C53517F40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 bwMode="auto">
          <a:xfrm>
            <a:off x="3743035" y="4260271"/>
            <a:ext cx="5712369" cy="17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t was a sunny day in much of europe in this image captured on august 14, 2001. - italy from space foto e immagini stock">
            <a:extLst>
              <a:ext uri="{FF2B5EF4-FFF2-40B4-BE49-F238E27FC236}">
                <a16:creationId xmlns:a16="http://schemas.microsoft.com/office/drawing/2014/main" id="{4B0C9413-D5F1-0323-BAB2-2616A7276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17" r="-9194"/>
          <a:stretch/>
        </p:blipFill>
        <p:spPr bwMode="auto">
          <a:xfrm rot="18294122">
            <a:off x="1131935" y="319435"/>
            <a:ext cx="5202394" cy="4684105"/>
          </a:xfrm>
          <a:prstGeom prst="rect">
            <a:avLst/>
          </a:prstGeom>
          <a:ln>
            <a:noFill/>
          </a:ln>
          <a:effectLst>
            <a:softEdge rad="8805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E617F8-A244-878A-5F77-34DF3531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730" y="5285325"/>
            <a:ext cx="720451" cy="720023"/>
          </a:xfrm>
          <a:prstGeom prst="ellipse">
            <a:avLst/>
          </a:prstGeom>
        </p:spPr>
      </p:pic>
      <p:pic>
        <p:nvPicPr>
          <p:cNvPr id="8" name="Picture 4" descr="Amministrazione - Università degli Studi di Roma Tor Vergata - it-IT">
            <a:extLst>
              <a:ext uri="{FF2B5EF4-FFF2-40B4-BE49-F238E27FC236}">
                <a16:creationId xmlns:a16="http://schemas.microsoft.com/office/drawing/2014/main" id="{2E0D16F2-C698-1C68-64D5-EBF4E9B0D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 bwMode="auto">
          <a:xfrm>
            <a:off x="1078473" y="5287873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niversità degli Studi Roma Tre - Matematica e Fisica - recensioni, foto,  numero di telefono e indirizzo - Istruzione a Roma - Nicelocal.it">
            <a:extLst>
              <a:ext uri="{FF2B5EF4-FFF2-40B4-BE49-F238E27FC236}">
                <a16:creationId xmlns:a16="http://schemas.microsoft.com/office/drawing/2014/main" id="{F82100B6-EB1E-A4FE-0820-C345114D3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360">
            <a:off x="1886647" y="5264508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hi siamo | INFN-LNF">
            <a:extLst>
              <a:ext uri="{FF2B5EF4-FFF2-40B4-BE49-F238E27FC236}">
                <a16:creationId xmlns:a16="http://schemas.microsoft.com/office/drawing/2014/main" id="{7BCE2AFE-CD73-35E9-1514-FB3EFBAAF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247" y="5298795"/>
            <a:ext cx="721762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112D379-2B58-B363-31DF-9DEE51A2CFA1}"/>
              </a:ext>
            </a:extLst>
          </p:cNvPr>
          <p:cNvSpPr txBox="1"/>
          <p:nvPr/>
        </p:nvSpPr>
        <p:spPr>
          <a:xfrm>
            <a:off x="7740599" y="5010192"/>
            <a:ext cx="2259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L’INFN </a:t>
            </a:r>
          </a:p>
          <a:p>
            <a:r>
              <a:rPr lang="it-IT" sz="2400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sul territorio nazionale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8F1360-6B7B-9FF2-FD54-1835C728E1D3}"/>
              </a:ext>
            </a:extLst>
          </p:cNvPr>
          <p:cNvSpPr txBox="1"/>
          <p:nvPr/>
        </p:nvSpPr>
        <p:spPr>
          <a:xfrm>
            <a:off x="9320113" y="2505096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BCA496C-F326-5539-6EB2-F4561545F4DA}"/>
              </a:ext>
            </a:extLst>
          </p:cNvPr>
          <p:cNvSpPr txBox="1"/>
          <p:nvPr/>
        </p:nvSpPr>
        <p:spPr>
          <a:xfrm>
            <a:off x="9320113" y="248305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FF193C-9A5B-516A-5147-191983113BAB}"/>
              </a:ext>
            </a:extLst>
          </p:cNvPr>
          <p:cNvSpPr txBox="1"/>
          <p:nvPr/>
        </p:nvSpPr>
        <p:spPr>
          <a:xfrm>
            <a:off x="9333560" y="24696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AF932A-0932-5BC5-AF33-F5F518CA4F03}"/>
              </a:ext>
            </a:extLst>
          </p:cNvPr>
          <p:cNvSpPr txBox="1"/>
          <p:nvPr/>
        </p:nvSpPr>
        <p:spPr>
          <a:xfrm>
            <a:off x="9333560" y="2493979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395C528-8530-93A7-8ABB-9F66068417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599" y="0"/>
            <a:ext cx="4451401" cy="501019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958E376-8C3D-B8A0-321A-8B3ACA6591D9}"/>
              </a:ext>
            </a:extLst>
          </p:cNvPr>
          <p:cNvSpPr txBox="1"/>
          <p:nvPr/>
        </p:nvSpPr>
        <p:spPr>
          <a:xfrm>
            <a:off x="256798" y="62178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4297B7"/>
                </a:solidFill>
                <a:latin typeface="Titillium Web" pitchFamily="2" charset="77"/>
              </a:rPr>
              <a:t>4 strutture nell’area Romana</a:t>
            </a:r>
            <a:endParaRPr lang="it-IT" dirty="0">
              <a:solidFill>
                <a:srgbClr val="4297B7"/>
              </a:solidFill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085664C-4033-5ED9-6F4A-AC13A140455B}"/>
              </a:ext>
            </a:extLst>
          </p:cNvPr>
          <p:cNvSpPr/>
          <p:nvPr/>
        </p:nvSpPr>
        <p:spPr>
          <a:xfrm>
            <a:off x="9404665" y="2294276"/>
            <a:ext cx="720000" cy="720000"/>
          </a:xfrm>
          <a:prstGeom prst="ellipse">
            <a:avLst/>
          </a:prstGeom>
          <a:noFill/>
          <a:ln>
            <a:solidFill>
              <a:srgbClr val="4297B7"/>
            </a:solidFill>
          </a:ln>
          <a:effectLst>
            <a:glow rad="32394">
              <a:srgbClr val="4297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4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t was a sunny day in much of europe in this image captured on august 14, 2001. - italy from space foto e immagini stock">
            <a:extLst>
              <a:ext uri="{FF2B5EF4-FFF2-40B4-BE49-F238E27FC236}">
                <a16:creationId xmlns:a16="http://schemas.microsoft.com/office/drawing/2014/main" id="{2B02A934-6140-B737-A437-4321F5B18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17" r="-9194"/>
          <a:stretch/>
        </p:blipFill>
        <p:spPr bwMode="auto">
          <a:xfrm rot="18294122">
            <a:off x="1131935" y="319435"/>
            <a:ext cx="5202394" cy="4684105"/>
          </a:xfrm>
          <a:prstGeom prst="rect">
            <a:avLst/>
          </a:prstGeom>
          <a:ln>
            <a:noFill/>
          </a:ln>
          <a:effectLst>
            <a:softEdge rad="8805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E617F8-A244-878A-5F77-34DF3531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465" y="2190132"/>
            <a:ext cx="4643330" cy="4640572"/>
          </a:xfrm>
          <a:prstGeom prst="ellipse">
            <a:avLst/>
          </a:prstGeom>
        </p:spPr>
      </p:pic>
      <p:pic>
        <p:nvPicPr>
          <p:cNvPr id="9" name="Picture 6" descr="Università degli Studi Roma Tre - Matematica e Fisica - recensioni, foto,  numero di telefono e indirizzo - Istruzione a Roma - Nicelocal.it">
            <a:extLst>
              <a:ext uri="{FF2B5EF4-FFF2-40B4-BE49-F238E27FC236}">
                <a16:creationId xmlns:a16="http://schemas.microsoft.com/office/drawing/2014/main" id="{F82100B6-EB1E-A4FE-0820-C345114D3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360">
            <a:off x="1862160" y="5264508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hi siamo | INFN-LNF">
            <a:extLst>
              <a:ext uri="{FF2B5EF4-FFF2-40B4-BE49-F238E27FC236}">
                <a16:creationId xmlns:a16="http://schemas.microsoft.com/office/drawing/2014/main" id="{7BCE2AFE-CD73-35E9-1514-FB3EFBAAF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800" y="5264508"/>
            <a:ext cx="721763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8F1360-6B7B-9FF2-FD54-1835C728E1D3}"/>
              </a:ext>
            </a:extLst>
          </p:cNvPr>
          <p:cNvSpPr txBox="1"/>
          <p:nvPr/>
        </p:nvSpPr>
        <p:spPr>
          <a:xfrm>
            <a:off x="9441141" y="2497521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pic>
        <p:nvPicPr>
          <p:cNvPr id="8" name="Picture 4" descr="Amministrazione - Università degli Studi di Roma Tor Vergata - it-IT">
            <a:extLst>
              <a:ext uri="{FF2B5EF4-FFF2-40B4-BE49-F238E27FC236}">
                <a16:creationId xmlns:a16="http://schemas.microsoft.com/office/drawing/2014/main" id="{2E0D16F2-C698-1C68-64D5-EBF4E9B0D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 bwMode="auto">
          <a:xfrm>
            <a:off x="1037782" y="5264508"/>
            <a:ext cx="724065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8F6215-9DF5-28B6-D178-E6C2D4724C27}"/>
              </a:ext>
            </a:extLst>
          </p:cNvPr>
          <p:cNvSpPr txBox="1"/>
          <p:nvPr/>
        </p:nvSpPr>
        <p:spPr>
          <a:xfrm>
            <a:off x="9454588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A49A3C-F584-E244-D86D-290FBCBDA9A8}"/>
              </a:ext>
            </a:extLst>
          </p:cNvPr>
          <p:cNvSpPr txBox="1"/>
          <p:nvPr/>
        </p:nvSpPr>
        <p:spPr>
          <a:xfrm>
            <a:off x="9427694" y="247062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B4023D-16EE-F4C0-077F-CA2EE16AFE83}"/>
              </a:ext>
            </a:extLst>
          </p:cNvPr>
          <p:cNvSpPr txBox="1"/>
          <p:nvPr/>
        </p:nvSpPr>
        <p:spPr>
          <a:xfrm>
            <a:off x="2850711" y="1807995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395086-B7DB-8C65-B3FE-30B15B94C334}"/>
              </a:ext>
            </a:extLst>
          </p:cNvPr>
          <p:cNvSpPr txBox="1"/>
          <p:nvPr/>
        </p:nvSpPr>
        <p:spPr>
          <a:xfrm>
            <a:off x="7740599" y="5010192"/>
            <a:ext cx="2259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L’INFN </a:t>
            </a:r>
          </a:p>
          <a:p>
            <a:r>
              <a:rPr lang="it-IT" sz="2400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sul territorio nazionale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410C3C-8C74-74C1-A22C-BCD1835AF4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599" y="0"/>
            <a:ext cx="4451401" cy="501019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A3E416-8917-E798-33CE-8FF12D781DB7}"/>
              </a:ext>
            </a:extLst>
          </p:cNvPr>
          <p:cNvSpPr txBox="1"/>
          <p:nvPr/>
        </p:nvSpPr>
        <p:spPr>
          <a:xfrm>
            <a:off x="256798" y="62178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4297B7"/>
                </a:solidFill>
                <a:latin typeface="Titillium Web" pitchFamily="2" charset="77"/>
              </a:rPr>
              <a:t>4 strutture nell’area Romana</a:t>
            </a:r>
            <a:endParaRPr lang="it-IT" dirty="0">
              <a:solidFill>
                <a:srgbClr val="4297B7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2122E4C-A633-723E-54EE-C38352DB526E}"/>
              </a:ext>
            </a:extLst>
          </p:cNvPr>
          <p:cNvSpPr/>
          <p:nvPr/>
        </p:nvSpPr>
        <p:spPr>
          <a:xfrm>
            <a:off x="9404665" y="2294276"/>
            <a:ext cx="720000" cy="720000"/>
          </a:xfrm>
          <a:prstGeom prst="ellipse">
            <a:avLst/>
          </a:prstGeom>
          <a:noFill/>
          <a:ln>
            <a:solidFill>
              <a:srgbClr val="4297B7"/>
            </a:solidFill>
          </a:ln>
          <a:effectLst>
            <a:glow rad="32394">
              <a:srgbClr val="4297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6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20E7E-0568-7676-BEDC-DD532A6CED32}"/>
              </a:ext>
            </a:extLst>
          </p:cNvPr>
          <p:cNvSpPr txBox="1"/>
          <p:nvPr/>
        </p:nvSpPr>
        <p:spPr>
          <a:xfrm>
            <a:off x="1423390" y="5431077"/>
            <a:ext cx="4831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Titillium Web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Cosa facciamo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5432671A-D3BF-D3DF-D8EA-7C335399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"/>
          <a:stretch/>
        </p:blipFill>
        <p:spPr bwMode="auto">
          <a:xfrm>
            <a:off x="4222920" y="179777"/>
            <a:ext cx="3746160" cy="37732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4229A400-E741-21D4-8886-F5F44A541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3955" y="2063739"/>
            <a:ext cx="3746160" cy="3761385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8" descr="Goodbye, for a while, to the Large Hadron Collider">
            <a:extLst>
              <a:ext uri="{FF2B5EF4-FFF2-40B4-BE49-F238E27FC236}">
                <a16:creationId xmlns:a16="http://schemas.microsoft.com/office/drawing/2014/main" id="{81237DBD-90A2-9CBB-FDB9-D0C299876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78987" y="1554938"/>
            <a:ext cx="3746160" cy="3748124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D0CFC6E-9596-EA58-D0A8-DF3A4A97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037" y="5199593"/>
            <a:ext cx="1479508" cy="1478630"/>
          </a:xfrm>
          <a:prstGeom prst="ellipse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D97275-67CE-6A9E-8EF4-9FBC4BFA96FE}"/>
              </a:ext>
            </a:extLst>
          </p:cNvPr>
          <p:cNvSpPr txBox="1"/>
          <p:nvPr/>
        </p:nvSpPr>
        <p:spPr>
          <a:xfrm>
            <a:off x="12345704" y="2497521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40BF27-F232-9BB1-89C2-008B658AABBF}"/>
              </a:ext>
            </a:extLst>
          </p:cNvPr>
          <p:cNvSpPr txBox="1"/>
          <p:nvPr/>
        </p:nvSpPr>
        <p:spPr>
          <a:xfrm>
            <a:off x="12359151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F55339-4C70-57DD-DE64-24E9B86F65BC}"/>
              </a:ext>
            </a:extLst>
          </p:cNvPr>
          <p:cNvSpPr txBox="1"/>
          <p:nvPr/>
        </p:nvSpPr>
        <p:spPr>
          <a:xfrm>
            <a:off x="12332257" y="247062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AEF179-1D33-BD9E-8867-06C334ECBE9C}"/>
              </a:ext>
            </a:extLst>
          </p:cNvPr>
          <p:cNvSpPr txBox="1"/>
          <p:nvPr/>
        </p:nvSpPr>
        <p:spPr>
          <a:xfrm>
            <a:off x="12332257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E1759A9-7E55-EE12-1375-635C68E0D4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0397" y="0"/>
            <a:ext cx="4451401" cy="50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EA8E14-72E4-E46A-9C42-C7A690C01F1F}"/>
              </a:ext>
            </a:extLst>
          </p:cNvPr>
          <p:cNvSpPr txBox="1"/>
          <p:nvPr/>
        </p:nvSpPr>
        <p:spPr>
          <a:xfrm>
            <a:off x="8216900" y="47625"/>
            <a:ext cx="3948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La 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sfida</a:t>
            </a:r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:</a:t>
            </a:r>
          </a:p>
          <a:p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comprendere l’Universo nei 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primi istanti </a:t>
            </a: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dopo il 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Big Bang</a:t>
            </a:r>
            <a:br>
              <a:rPr lang="it-IT" sz="2400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11654D-C433-05AC-33A2-7D26B5EE4DD0}"/>
              </a:ext>
            </a:extLst>
          </p:cNvPr>
          <p:cNvGrpSpPr>
            <a:grpSpLocks noChangeAspect="1"/>
          </p:cNvGrpSpPr>
          <p:nvPr/>
        </p:nvGrpSpPr>
        <p:grpSpPr>
          <a:xfrm>
            <a:off x="128670" y="123825"/>
            <a:ext cx="6777190" cy="5218870"/>
            <a:chOff x="3190971" y="1986362"/>
            <a:chExt cx="4315025" cy="3322845"/>
          </a:xfrm>
        </p:grpSpPr>
        <p:cxnSp>
          <p:nvCxnSpPr>
            <p:cNvPr id="62" name="Connettore 4 61">
              <a:extLst>
                <a:ext uri="{FF2B5EF4-FFF2-40B4-BE49-F238E27FC236}">
                  <a16:creationId xmlns:a16="http://schemas.microsoft.com/office/drawing/2014/main" id="{A5B20B57-79ED-4644-90AF-3336C98F53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58713" y="2838093"/>
              <a:ext cx="965987" cy="147054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E80FC373-2AC4-9F4C-A55A-DA1B5075544A}"/>
                </a:ext>
              </a:extLst>
            </p:cNvPr>
            <p:cNvSpPr/>
            <p:nvPr/>
          </p:nvSpPr>
          <p:spPr>
            <a:xfrm>
              <a:off x="3415637" y="3406527"/>
              <a:ext cx="14693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galassie evolvono</a:t>
              </a:r>
            </a:p>
          </p:txBody>
        </p:sp>
        <p:cxnSp>
          <p:nvCxnSpPr>
            <p:cNvPr id="54" name="Connettore 4 53">
              <a:extLst>
                <a:ext uri="{FF2B5EF4-FFF2-40B4-BE49-F238E27FC236}">
                  <a16:creationId xmlns:a16="http://schemas.microsoft.com/office/drawing/2014/main" id="{A981ADB4-523E-474E-BBF2-20CBD57DF5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00599" y="3310069"/>
              <a:ext cx="1314988" cy="24233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CEF946AC-D899-F34F-B26F-E7B66F626D00}"/>
                </a:ext>
              </a:extLst>
            </p:cNvPr>
            <p:cNvSpPr/>
            <p:nvPr/>
          </p:nvSpPr>
          <p:spPr>
            <a:xfrm>
              <a:off x="4150305" y="4203383"/>
              <a:ext cx="10679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formano le prime stelle</a:t>
              </a:r>
            </a:p>
          </p:txBody>
        </p:sp>
        <p:cxnSp>
          <p:nvCxnSpPr>
            <p:cNvPr id="50" name="Connettore 4 49">
              <a:extLst>
                <a:ext uri="{FF2B5EF4-FFF2-40B4-BE49-F238E27FC236}">
                  <a16:creationId xmlns:a16="http://schemas.microsoft.com/office/drawing/2014/main" id="{DD9215F7-D0C8-3F4A-B05A-CAAB426967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40636" y="3310028"/>
              <a:ext cx="2007297" cy="1373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8F2A3F0A-B511-9143-B7F4-AB330B8E789E}"/>
                </a:ext>
              </a:extLst>
            </p:cNvPr>
            <p:cNvSpPr/>
            <p:nvPr/>
          </p:nvSpPr>
          <p:spPr>
            <a:xfrm>
              <a:off x="4733083" y="4388309"/>
              <a:ext cx="25788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addensa sulle strutture formate dalla materia oscura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B484554-101C-ED4D-90D9-9F00E549E706}"/>
                </a:ext>
              </a:extLst>
            </p:cNvPr>
            <p:cNvSpPr txBox="1"/>
            <p:nvPr/>
          </p:nvSpPr>
          <p:spPr>
            <a:xfrm>
              <a:off x="3190971" y="3873859"/>
              <a:ext cx="16184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disaccoppia dalla radiazione e l’Universo diventa trasparente</a:t>
              </a:r>
            </a:p>
          </p:txBody>
        </p: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1CC520E-B414-4848-AF11-A9D83ABF6A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10625" y="3116727"/>
              <a:ext cx="1153149" cy="3404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F9D8150D-294F-0743-B9DD-5EFDC4B9CA87}"/>
                </a:ext>
              </a:extLst>
            </p:cNvPr>
            <p:cNvSpPr/>
            <p:nvPr/>
          </p:nvSpPr>
          <p:spPr>
            <a:xfrm>
              <a:off x="3255678" y="3917665"/>
              <a:ext cx="15009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neutrini si disaccoppiano</a:t>
              </a:r>
            </a:p>
          </p:txBody>
        </p:sp>
        <p:cxnSp>
          <p:nvCxnSpPr>
            <p:cNvPr id="69" name="Connettore 4 68">
              <a:extLst>
                <a:ext uri="{FF2B5EF4-FFF2-40B4-BE49-F238E27FC236}">
                  <a16:creationId xmlns:a16="http://schemas.microsoft.com/office/drawing/2014/main" id="{E05991DA-AFE9-A248-ADF7-ABEBAE3F4E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93380" y="3506476"/>
              <a:ext cx="796381" cy="6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4 39">
              <a:extLst>
                <a:ext uri="{FF2B5EF4-FFF2-40B4-BE49-F238E27FC236}">
                  <a16:creationId xmlns:a16="http://schemas.microsoft.com/office/drawing/2014/main" id="{91512B33-42FD-FE47-88C8-05D31543868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73931" y="3167730"/>
              <a:ext cx="1258195" cy="1066618"/>
            </a:xfrm>
            <a:prstGeom prst="bentConnector3">
              <a:avLst>
                <a:gd name="adj1" fmla="val 101212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6D1D9C5-1A11-124C-958F-8A478187E3E7}"/>
                </a:ext>
              </a:extLst>
            </p:cNvPr>
            <p:cNvSpPr/>
            <p:nvPr/>
          </p:nvSpPr>
          <p:spPr>
            <a:xfrm>
              <a:off x="3200452" y="3679073"/>
              <a:ext cx="144331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oscura forma le strutture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3787000-A2C5-58D9-9895-DEDF15997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0971" y="1986362"/>
              <a:ext cx="4315025" cy="3322845"/>
            </a:xfrm>
            <a:prstGeom prst="rect">
              <a:avLst/>
            </a:prstGeom>
          </p:spPr>
        </p:pic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1EC40AD9-304B-103D-1CCD-159680E576C7}"/>
                </a:ext>
              </a:extLst>
            </p:cNvPr>
            <p:cNvSpPr/>
            <p:nvPr/>
          </p:nvSpPr>
          <p:spPr>
            <a:xfrm>
              <a:off x="3190971" y="2296759"/>
              <a:ext cx="2235027" cy="2996712"/>
            </a:xfrm>
            <a:custGeom>
              <a:avLst/>
              <a:gdLst>
                <a:gd name="connsiteX0" fmla="*/ 0 w 2164976"/>
                <a:gd name="connsiteY0" fmla="*/ 13447 h 3079376"/>
                <a:gd name="connsiteX1" fmla="*/ 0 w 2164976"/>
                <a:gd name="connsiteY1" fmla="*/ 3079376 h 3079376"/>
                <a:gd name="connsiteX2" fmla="*/ 2164976 w 2164976"/>
                <a:gd name="connsiteY2" fmla="*/ 3079376 h 3079376"/>
                <a:gd name="connsiteX3" fmla="*/ 2124635 w 2164976"/>
                <a:gd name="connsiteY3" fmla="*/ 0 h 3079376"/>
                <a:gd name="connsiteX4" fmla="*/ 0 w 2164976"/>
                <a:gd name="connsiteY4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2124635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049"/>
                <a:gd name="connsiteY0" fmla="*/ 13447 h 3085726"/>
                <a:gd name="connsiteX1" fmla="*/ 0 w 2436049"/>
                <a:gd name="connsiteY1" fmla="*/ 3079376 h 3085726"/>
                <a:gd name="connsiteX2" fmla="*/ 1825251 w 2436049"/>
                <a:gd name="connsiteY2" fmla="*/ 3085726 h 3085726"/>
                <a:gd name="connsiteX3" fmla="*/ 2435972 w 2436049"/>
                <a:gd name="connsiteY3" fmla="*/ 1533525 h 3085726"/>
                <a:gd name="connsiteX4" fmla="*/ 1988110 w 2436049"/>
                <a:gd name="connsiteY4" fmla="*/ 0 h 3085726"/>
                <a:gd name="connsiteX5" fmla="*/ 0 w 2436049"/>
                <a:gd name="connsiteY5" fmla="*/ 13447 h 3085726"/>
                <a:gd name="connsiteX0" fmla="*/ 0 w 2437455"/>
                <a:gd name="connsiteY0" fmla="*/ 13447 h 3085726"/>
                <a:gd name="connsiteX1" fmla="*/ 0 w 2437455"/>
                <a:gd name="connsiteY1" fmla="*/ 3079376 h 3085726"/>
                <a:gd name="connsiteX2" fmla="*/ 1825251 w 2437455"/>
                <a:gd name="connsiteY2" fmla="*/ 3085726 h 3085726"/>
                <a:gd name="connsiteX3" fmla="*/ 2435972 w 2437455"/>
                <a:gd name="connsiteY3" fmla="*/ 1533525 h 3085726"/>
                <a:gd name="connsiteX4" fmla="*/ 1988110 w 2437455"/>
                <a:gd name="connsiteY4" fmla="*/ 0 h 3085726"/>
                <a:gd name="connsiteX5" fmla="*/ 0 w 2437455"/>
                <a:gd name="connsiteY5" fmla="*/ 13447 h 3085726"/>
                <a:gd name="connsiteX0" fmla="*/ 0 w 2437675"/>
                <a:gd name="connsiteY0" fmla="*/ 13447 h 3085726"/>
                <a:gd name="connsiteX1" fmla="*/ 0 w 2437675"/>
                <a:gd name="connsiteY1" fmla="*/ 3079376 h 3085726"/>
                <a:gd name="connsiteX2" fmla="*/ 1825251 w 2437675"/>
                <a:gd name="connsiteY2" fmla="*/ 3085726 h 3085726"/>
                <a:gd name="connsiteX3" fmla="*/ 2435972 w 2437675"/>
                <a:gd name="connsiteY3" fmla="*/ 1533525 h 3085726"/>
                <a:gd name="connsiteX4" fmla="*/ 1988110 w 2437675"/>
                <a:gd name="connsiteY4" fmla="*/ 0 h 3085726"/>
                <a:gd name="connsiteX5" fmla="*/ 0 w 2437675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83"/>
                <a:gd name="connsiteY0" fmla="*/ 32497 h 3104776"/>
                <a:gd name="connsiteX1" fmla="*/ 0 w 2435983"/>
                <a:gd name="connsiteY1" fmla="*/ 3098426 h 3104776"/>
                <a:gd name="connsiteX2" fmla="*/ 1825251 w 2435983"/>
                <a:gd name="connsiteY2" fmla="*/ 3104776 h 3104776"/>
                <a:gd name="connsiteX3" fmla="*/ 2435972 w 2435983"/>
                <a:gd name="connsiteY3" fmla="*/ 1552575 h 3104776"/>
                <a:gd name="connsiteX4" fmla="*/ 1899210 w 2435983"/>
                <a:gd name="connsiteY4" fmla="*/ 0 h 3104776"/>
                <a:gd name="connsiteX5" fmla="*/ 0 w 2435983"/>
                <a:gd name="connsiteY5" fmla="*/ 32497 h 3104776"/>
                <a:gd name="connsiteX0" fmla="*/ 0 w 2435986"/>
                <a:gd name="connsiteY0" fmla="*/ 32497 h 3104776"/>
                <a:gd name="connsiteX1" fmla="*/ 0 w 2435986"/>
                <a:gd name="connsiteY1" fmla="*/ 3098426 h 3104776"/>
                <a:gd name="connsiteX2" fmla="*/ 1825251 w 2435986"/>
                <a:gd name="connsiteY2" fmla="*/ 3104776 h 3104776"/>
                <a:gd name="connsiteX3" fmla="*/ 2435972 w 2435986"/>
                <a:gd name="connsiteY3" fmla="*/ 1552575 h 3104776"/>
                <a:gd name="connsiteX4" fmla="*/ 1899210 w 2435986"/>
                <a:gd name="connsiteY4" fmla="*/ 0 h 3104776"/>
                <a:gd name="connsiteX5" fmla="*/ 0 w 2435986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1901887"/>
                <a:gd name="connsiteY0" fmla="*/ 32497 h 3104776"/>
                <a:gd name="connsiteX1" fmla="*/ 0 w 1901887"/>
                <a:gd name="connsiteY1" fmla="*/ 3098426 h 3104776"/>
                <a:gd name="connsiteX2" fmla="*/ 1825251 w 1901887"/>
                <a:gd name="connsiteY2" fmla="*/ 3104776 h 3104776"/>
                <a:gd name="connsiteX3" fmla="*/ 1844301 w 1901887"/>
                <a:gd name="connsiteY3" fmla="*/ 1560483 h 3104776"/>
                <a:gd name="connsiteX4" fmla="*/ 1899210 w 1901887"/>
                <a:gd name="connsiteY4" fmla="*/ 0 h 3104776"/>
                <a:gd name="connsiteX5" fmla="*/ 0 w 1901887"/>
                <a:gd name="connsiteY5" fmla="*/ 32497 h 3104776"/>
                <a:gd name="connsiteX0" fmla="*/ 0 w 1909471"/>
                <a:gd name="connsiteY0" fmla="*/ 32497 h 3104776"/>
                <a:gd name="connsiteX1" fmla="*/ 0 w 1909471"/>
                <a:gd name="connsiteY1" fmla="*/ 3098426 h 3104776"/>
                <a:gd name="connsiteX2" fmla="*/ 1825251 w 1909471"/>
                <a:gd name="connsiteY2" fmla="*/ 3104776 h 3104776"/>
                <a:gd name="connsiteX3" fmla="*/ 1844301 w 1909471"/>
                <a:gd name="connsiteY3" fmla="*/ 1560483 h 3104776"/>
                <a:gd name="connsiteX4" fmla="*/ 1899210 w 1909471"/>
                <a:gd name="connsiteY4" fmla="*/ 0 h 3104776"/>
                <a:gd name="connsiteX5" fmla="*/ 0 w 1909471"/>
                <a:gd name="connsiteY5" fmla="*/ 32497 h 3104776"/>
                <a:gd name="connsiteX0" fmla="*/ 0 w 2074423"/>
                <a:gd name="connsiteY0" fmla="*/ 32497 h 3104776"/>
                <a:gd name="connsiteX1" fmla="*/ 0 w 2074423"/>
                <a:gd name="connsiteY1" fmla="*/ 3098426 h 3104776"/>
                <a:gd name="connsiteX2" fmla="*/ 1825251 w 2074423"/>
                <a:gd name="connsiteY2" fmla="*/ 3104776 h 3104776"/>
                <a:gd name="connsiteX3" fmla="*/ 1844301 w 2074423"/>
                <a:gd name="connsiteY3" fmla="*/ 1560483 h 3104776"/>
                <a:gd name="connsiteX4" fmla="*/ 1997405 w 2074423"/>
                <a:gd name="connsiteY4" fmla="*/ 810473 h 3104776"/>
                <a:gd name="connsiteX5" fmla="*/ 1899210 w 2074423"/>
                <a:gd name="connsiteY5" fmla="*/ 0 h 3104776"/>
                <a:gd name="connsiteX6" fmla="*/ 0 w 2074423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13433"/>
                <a:gd name="connsiteY0" fmla="*/ 123434 h 3195713"/>
                <a:gd name="connsiteX1" fmla="*/ 0 w 2113433"/>
                <a:gd name="connsiteY1" fmla="*/ 3189363 h 3195713"/>
                <a:gd name="connsiteX2" fmla="*/ 1825251 w 2113433"/>
                <a:gd name="connsiteY2" fmla="*/ 3195713 h 3195713"/>
                <a:gd name="connsiteX3" fmla="*/ 1844301 w 2113433"/>
                <a:gd name="connsiteY3" fmla="*/ 1651420 h 3195713"/>
                <a:gd name="connsiteX4" fmla="*/ 2113257 w 2113433"/>
                <a:gd name="connsiteY4" fmla="*/ 925133 h 3195713"/>
                <a:gd name="connsiteX5" fmla="*/ 1456491 w 2113433"/>
                <a:gd name="connsiteY5" fmla="*/ 0 h 3195713"/>
                <a:gd name="connsiteX6" fmla="*/ 0 w 2113433"/>
                <a:gd name="connsiteY6" fmla="*/ 123434 h 3195713"/>
                <a:gd name="connsiteX0" fmla="*/ 0 w 2113634"/>
                <a:gd name="connsiteY0" fmla="*/ 0 h 3072279"/>
                <a:gd name="connsiteX1" fmla="*/ 0 w 2113634"/>
                <a:gd name="connsiteY1" fmla="*/ 3065929 h 3072279"/>
                <a:gd name="connsiteX2" fmla="*/ 1825251 w 2113634"/>
                <a:gd name="connsiteY2" fmla="*/ 3072279 h 3072279"/>
                <a:gd name="connsiteX3" fmla="*/ 1844301 w 2113634"/>
                <a:gd name="connsiteY3" fmla="*/ 1527986 h 3072279"/>
                <a:gd name="connsiteX4" fmla="*/ 2113257 w 2113634"/>
                <a:gd name="connsiteY4" fmla="*/ 801699 h 3072279"/>
                <a:gd name="connsiteX5" fmla="*/ 1646819 w 2113634"/>
                <a:gd name="connsiteY5" fmla="*/ 295665 h 3072279"/>
                <a:gd name="connsiteX6" fmla="*/ 0 w 2113634"/>
                <a:gd name="connsiteY6" fmla="*/ 0 h 3072279"/>
                <a:gd name="connsiteX0" fmla="*/ 4138 w 2113634"/>
                <a:gd name="connsiteY0" fmla="*/ 866 h 2776614"/>
                <a:gd name="connsiteX1" fmla="*/ 0 w 2113634"/>
                <a:gd name="connsiteY1" fmla="*/ 2770264 h 2776614"/>
                <a:gd name="connsiteX2" fmla="*/ 1825251 w 2113634"/>
                <a:gd name="connsiteY2" fmla="*/ 2776614 h 2776614"/>
                <a:gd name="connsiteX3" fmla="*/ 1844301 w 2113634"/>
                <a:gd name="connsiteY3" fmla="*/ 1232321 h 2776614"/>
                <a:gd name="connsiteX4" fmla="*/ 2113257 w 2113634"/>
                <a:gd name="connsiteY4" fmla="*/ 506034 h 2776614"/>
                <a:gd name="connsiteX5" fmla="*/ 1646819 w 2113634"/>
                <a:gd name="connsiteY5" fmla="*/ 0 h 2776614"/>
                <a:gd name="connsiteX6" fmla="*/ 4138 w 2113634"/>
                <a:gd name="connsiteY6" fmla="*/ 866 h 2776614"/>
                <a:gd name="connsiteX0" fmla="*/ 4138 w 2119406"/>
                <a:gd name="connsiteY0" fmla="*/ 0 h 2775748"/>
                <a:gd name="connsiteX1" fmla="*/ 0 w 2119406"/>
                <a:gd name="connsiteY1" fmla="*/ 2769398 h 2775748"/>
                <a:gd name="connsiteX2" fmla="*/ 1825251 w 2119406"/>
                <a:gd name="connsiteY2" fmla="*/ 2775748 h 2775748"/>
                <a:gd name="connsiteX3" fmla="*/ 1844301 w 2119406"/>
                <a:gd name="connsiteY3" fmla="*/ 1231455 h 2775748"/>
                <a:gd name="connsiteX4" fmla="*/ 2113257 w 2119406"/>
                <a:gd name="connsiteY4" fmla="*/ 505168 h 2775748"/>
                <a:gd name="connsiteX5" fmla="*/ 1841284 w 2119406"/>
                <a:gd name="connsiteY5" fmla="*/ 7041 h 2775748"/>
                <a:gd name="connsiteX6" fmla="*/ 4138 w 2119406"/>
                <a:gd name="connsiteY6" fmla="*/ 0 h 2775748"/>
                <a:gd name="connsiteX0" fmla="*/ 4138 w 2113596"/>
                <a:gd name="connsiteY0" fmla="*/ 0 h 2775748"/>
                <a:gd name="connsiteX1" fmla="*/ 0 w 2113596"/>
                <a:gd name="connsiteY1" fmla="*/ 2769398 h 2775748"/>
                <a:gd name="connsiteX2" fmla="*/ 1825251 w 2113596"/>
                <a:gd name="connsiteY2" fmla="*/ 2775748 h 2775748"/>
                <a:gd name="connsiteX3" fmla="*/ 1844301 w 2113596"/>
                <a:gd name="connsiteY3" fmla="*/ 1231455 h 2775748"/>
                <a:gd name="connsiteX4" fmla="*/ 2113257 w 2113596"/>
                <a:gd name="connsiteY4" fmla="*/ 505168 h 2775748"/>
                <a:gd name="connsiteX5" fmla="*/ 1841284 w 2113596"/>
                <a:gd name="connsiteY5" fmla="*/ 7041 h 2775748"/>
                <a:gd name="connsiteX6" fmla="*/ 4138 w 2113596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41284 w 2113257"/>
                <a:gd name="connsiteY5" fmla="*/ 7041 h 2775748"/>
                <a:gd name="connsiteX6" fmla="*/ 4138 w 2113257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74384 w 2113257"/>
                <a:gd name="connsiteY5" fmla="*/ 14948 h 2775748"/>
                <a:gd name="connsiteX6" fmla="*/ 4138 w 2113257"/>
                <a:gd name="connsiteY6" fmla="*/ 0 h 2775748"/>
                <a:gd name="connsiteX0" fmla="*/ 4138 w 2117418"/>
                <a:gd name="connsiteY0" fmla="*/ 0 h 2775748"/>
                <a:gd name="connsiteX1" fmla="*/ 0 w 2117418"/>
                <a:gd name="connsiteY1" fmla="*/ 2769398 h 2775748"/>
                <a:gd name="connsiteX2" fmla="*/ 1825251 w 2117418"/>
                <a:gd name="connsiteY2" fmla="*/ 2775748 h 2775748"/>
                <a:gd name="connsiteX3" fmla="*/ 2117395 w 2117418"/>
                <a:gd name="connsiteY3" fmla="*/ 1936429 h 2775748"/>
                <a:gd name="connsiteX4" fmla="*/ 1844301 w 2117418"/>
                <a:gd name="connsiteY4" fmla="*/ 1231455 h 2775748"/>
                <a:gd name="connsiteX5" fmla="*/ 2113257 w 2117418"/>
                <a:gd name="connsiteY5" fmla="*/ 505168 h 2775748"/>
                <a:gd name="connsiteX6" fmla="*/ 1874384 w 2117418"/>
                <a:gd name="connsiteY6" fmla="*/ 14948 h 2775748"/>
                <a:gd name="connsiteX7" fmla="*/ 4138 w 2117418"/>
                <a:gd name="connsiteY7" fmla="*/ 0 h 2775748"/>
                <a:gd name="connsiteX0" fmla="*/ 4138 w 2117395"/>
                <a:gd name="connsiteY0" fmla="*/ 0 h 2775748"/>
                <a:gd name="connsiteX1" fmla="*/ 0 w 2117395"/>
                <a:gd name="connsiteY1" fmla="*/ 2769398 h 2775748"/>
                <a:gd name="connsiteX2" fmla="*/ 1825251 w 2117395"/>
                <a:gd name="connsiteY2" fmla="*/ 2775748 h 2775748"/>
                <a:gd name="connsiteX3" fmla="*/ 2117395 w 2117395"/>
                <a:gd name="connsiteY3" fmla="*/ 1936429 h 2775748"/>
                <a:gd name="connsiteX4" fmla="*/ 1844301 w 2117395"/>
                <a:gd name="connsiteY4" fmla="*/ 1231455 h 2775748"/>
                <a:gd name="connsiteX5" fmla="*/ 2113257 w 2117395"/>
                <a:gd name="connsiteY5" fmla="*/ 505168 h 2775748"/>
                <a:gd name="connsiteX6" fmla="*/ 1874384 w 2117395"/>
                <a:gd name="connsiteY6" fmla="*/ 14948 h 2775748"/>
                <a:gd name="connsiteX7" fmla="*/ 4138 w 2117395"/>
                <a:gd name="connsiteY7" fmla="*/ 0 h 2775748"/>
                <a:gd name="connsiteX0" fmla="*/ 4138 w 2129867"/>
                <a:gd name="connsiteY0" fmla="*/ 0 h 2769398"/>
                <a:gd name="connsiteX1" fmla="*/ 0 w 2129867"/>
                <a:gd name="connsiteY1" fmla="*/ 2769398 h 2769398"/>
                <a:gd name="connsiteX2" fmla="*/ 1903864 w 2129867"/>
                <a:gd name="connsiteY2" fmla="*/ 2384326 h 2769398"/>
                <a:gd name="connsiteX3" fmla="*/ 2117395 w 2129867"/>
                <a:gd name="connsiteY3" fmla="*/ 1936429 h 2769398"/>
                <a:gd name="connsiteX4" fmla="*/ 1844301 w 2129867"/>
                <a:gd name="connsiteY4" fmla="*/ 1231455 h 2769398"/>
                <a:gd name="connsiteX5" fmla="*/ 2113257 w 2129867"/>
                <a:gd name="connsiteY5" fmla="*/ 505168 h 2769398"/>
                <a:gd name="connsiteX6" fmla="*/ 1874384 w 2129867"/>
                <a:gd name="connsiteY6" fmla="*/ 14948 h 2769398"/>
                <a:gd name="connsiteX7" fmla="*/ 4138 w 2129867"/>
                <a:gd name="connsiteY7" fmla="*/ 0 h 2769398"/>
                <a:gd name="connsiteX0" fmla="*/ 120 w 2125849"/>
                <a:gd name="connsiteY0" fmla="*/ 0 h 2384326"/>
                <a:gd name="connsiteX1" fmla="*/ 8394 w 2125849"/>
                <a:gd name="connsiteY1" fmla="*/ 2370067 h 2384326"/>
                <a:gd name="connsiteX2" fmla="*/ 1899846 w 2125849"/>
                <a:gd name="connsiteY2" fmla="*/ 2384326 h 2384326"/>
                <a:gd name="connsiteX3" fmla="*/ 2113377 w 2125849"/>
                <a:gd name="connsiteY3" fmla="*/ 1936429 h 2384326"/>
                <a:gd name="connsiteX4" fmla="*/ 1840283 w 2125849"/>
                <a:gd name="connsiteY4" fmla="*/ 1231455 h 2384326"/>
                <a:gd name="connsiteX5" fmla="*/ 2109239 w 2125849"/>
                <a:gd name="connsiteY5" fmla="*/ 505168 h 2384326"/>
                <a:gd name="connsiteX6" fmla="*/ 1870366 w 2125849"/>
                <a:gd name="connsiteY6" fmla="*/ 14948 h 2384326"/>
                <a:gd name="connsiteX7" fmla="*/ 120 w 2125849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2113377 w 2135464"/>
                <a:gd name="connsiteY3" fmla="*/ 1936429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1903576 w 2135464"/>
                <a:gd name="connsiteY3" fmla="*/ 1948883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71872"/>
                <a:gd name="connsiteX1" fmla="*/ 8394 w 2135464"/>
                <a:gd name="connsiteY1" fmla="*/ 2370067 h 2371872"/>
                <a:gd name="connsiteX2" fmla="*/ 1637595 w 2135464"/>
                <a:gd name="connsiteY2" fmla="*/ 2371872 h 2371872"/>
                <a:gd name="connsiteX3" fmla="*/ 1903576 w 2135464"/>
                <a:gd name="connsiteY3" fmla="*/ 1948883 h 2371872"/>
                <a:gd name="connsiteX4" fmla="*/ 1840283 w 2135464"/>
                <a:gd name="connsiteY4" fmla="*/ 1231455 h 2371872"/>
                <a:gd name="connsiteX5" fmla="*/ 2135464 w 2135464"/>
                <a:gd name="connsiteY5" fmla="*/ 513471 h 2371872"/>
                <a:gd name="connsiteX6" fmla="*/ 1870366 w 2135464"/>
                <a:gd name="connsiteY6" fmla="*/ 14948 h 2371872"/>
                <a:gd name="connsiteX7" fmla="*/ 120 w 2135464"/>
                <a:gd name="connsiteY7" fmla="*/ 0 h 2371872"/>
                <a:gd name="connsiteX0" fmla="*/ 120 w 2244659"/>
                <a:gd name="connsiteY0" fmla="*/ 0 h 2371872"/>
                <a:gd name="connsiteX1" fmla="*/ 8394 w 2244659"/>
                <a:gd name="connsiteY1" fmla="*/ 2370067 h 2371872"/>
                <a:gd name="connsiteX2" fmla="*/ 1637595 w 2244659"/>
                <a:gd name="connsiteY2" fmla="*/ 2371872 h 2371872"/>
                <a:gd name="connsiteX3" fmla="*/ 1903576 w 2244659"/>
                <a:gd name="connsiteY3" fmla="*/ 1948883 h 2371872"/>
                <a:gd name="connsiteX4" fmla="*/ 2244150 w 2244659"/>
                <a:gd name="connsiteY4" fmla="*/ 1173336 h 2371872"/>
                <a:gd name="connsiteX5" fmla="*/ 2135464 w 2244659"/>
                <a:gd name="connsiteY5" fmla="*/ 513471 h 2371872"/>
                <a:gd name="connsiteX6" fmla="*/ 1870366 w 2244659"/>
                <a:gd name="connsiteY6" fmla="*/ 14948 h 2371872"/>
                <a:gd name="connsiteX7" fmla="*/ 120 w 2244659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50781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4374"/>
                <a:gd name="connsiteY0" fmla="*/ 0 h 2371872"/>
                <a:gd name="connsiteX1" fmla="*/ 8394 w 2244374"/>
                <a:gd name="connsiteY1" fmla="*/ 2370067 h 2371872"/>
                <a:gd name="connsiteX2" fmla="*/ 1564165 w 2244374"/>
                <a:gd name="connsiteY2" fmla="*/ 2371872 h 2371872"/>
                <a:gd name="connsiteX3" fmla="*/ 1935046 w 2244374"/>
                <a:gd name="connsiteY3" fmla="*/ 1928126 h 2371872"/>
                <a:gd name="connsiteX4" fmla="*/ 2244150 w 2244374"/>
                <a:gd name="connsiteY4" fmla="*/ 1173336 h 2371872"/>
                <a:gd name="connsiteX5" fmla="*/ 2135464 w 2244374"/>
                <a:gd name="connsiteY5" fmla="*/ 513471 h 2371872"/>
                <a:gd name="connsiteX6" fmla="*/ 1870366 w 2244374"/>
                <a:gd name="connsiteY6" fmla="*/ 14948 h 2371872"/>
                <a:gd name="connsiteX7" fmla="*/ 120 w 2244374"/>
                <a:gd name="connsiteY7" fmla="*/ 0 h 23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4374" h="2371872">
                  <a:moveTo>
                    <a:pt x="120" y="0"/>
                  </a:moveTo>
                  <a:cubicBezTo>
                    <a:pt x="-1259" y="923133"/>
                    <a:pt x="9773" y="1446934"/>
                    <a:pt x="8394" y="2370067"/>
                  </a:cubicBezTo>
                  <a:lnTo>
                    <a:pt x="1564165" y="2371872"/>
                  </a:lnTo>
                  <a:cubicBezTo>
                    <a:pt x="1703876" y="2219732"/>
                    <a:pt x="1726270" y="2197765"/>
                    <a:pt x="1935046" y="1928126"/>
                  </a:cubicBezTo>
                  <a:cubicBezTo>
                    <a:pt x="2120812" y="1635361"/>
                    <a:pt x="2200706" y="1409244"/>
                    <a:pt x="2244150" y="1173336"/>
                  </a:cubicBezTo>
                  <a:cubicBezTo>
                    <a:pt x="2247871" y="856912"/>
                    <a:pt x="2205111" y="733417"/>
                    <a:pt x="2135464" y="513471"/>
                  </a:cubicBezTo>
                  <a:cubicBezTo>
                    <a:pt x="2061863" y="257345"/>
                    <a:pt x="1973632" y="157790"/>
                    <a:pt x="1870366" y="1494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7313A22-4777-624F-64F1-FD09CB95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270" y="3362878"/>
              <a:ext cx="288000" cy="17829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1867F47-A4EB-3043-0859-76CAFB43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409" y="3382670"/>
              <a:ext cx="68793" cy="56653"/>
            </a:xfrm>
            <a:prstGeom prst="rect">
              <a:avLst/>
            </a:prstGeom>
          </p:spPr>
        </p:pic>
        <p:pic>
          <p:nvPicPr>
            <p:cNvPr id="21" name="Picture 16" descr="All about the Hubble Space Telescope | DK Find Out!">
              <a:extLst>
                <a:ext uri="{FF2B5EF4-FFF2-40B4-BE49-F238E27FC236}">
                  <a16:creationId xmlns:a16="http://schemas.microsoft.com/office/drawing/2014/main" id="{B0B9E5BB-2194-3CA3-C3DF-91D9FEED5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83519">
              <a:off x="6914710" y="3193887"/>
              <a:ext cx="523112" cy="5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475918-090E-3F3E-3A4A-AC75DB13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670" y="3076400"/>
              <a:ext cx="228600" cy="180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04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EA8E14-72E4-E46A-9C42-C7A690C01F1F}"/>
              </a:ext>
            </a:extLst>
          </p:cNvPr>
          <p:cNvSpPr txBox="1"/>
          <p:nvPr/>
        </p:nvSpPr>
        <p:spPr>
          <a:xfrm>
            <a:off x="8216900" y="47625"/>
            <a:ext cx="3948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La 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sfida</a:t>
            </a:r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:</a:t>
            </a:r>
          </a:p>
          <a:p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comprendere l’Universo nei 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primi istanti </a:t>
            </a: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dopo il 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Big Bang</a:t>
            </a:r>
            <a:br>
              <a:rPr lang="it-IT" sz="2400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11654D-C433-05AC-33A2-7D26B5EE4DD0}"/>
              </a:ext>
            </a:extLst>
          </p:cNvPr>
          <p:cNvGrpSpPr>
            <a:grpSpLocks noChangeAspect="1"/>
          </p:cNvGrpSpPr>
          <p:nvPr/>
        </p:nvGrpSpPr>
        <p:grpSpPr>
          <a:xfrm>
            <a:off x="128670" y="123825"/>
            <a:ext cx="6777190" cy="5218870"/>
            <a:chOff x="3190971" y="1986362"/>
            <a:chExt cx="4315025" cy="3322845"/>
          </a:xfrm>
        </p:grpSpPr>
        <p:cxnSp>
          <p:nvCxnSpPr>
            <p:cNvPr id="62" name="Connettore 4 61">
              <a:extLst>
                <a:ext uri="{FF2B5EF4-FFF2-40B4-BE49-F238E27FC236}">
                  <a16:creationId xmlns:a16="http://schemas.microsoft.com/office/drawing/2014/main" id="{A5B20B57-79ED-4644-90AF-3336C98F53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58713" y="2838093"/>
              <a:ext cx="965987" cy="147054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E80FC373-2AC4-9F4C-A55A-DA1B5075544A}"/>
                </a:ext>
              </a:extLst>
            </p:cNvPr>
            <p:cNvSpPr/>
            <p:nvPr/>
          </p:nvSpPr>
          <p:spPr>
            <a:xfrm>
              <a:off x="3415637" y="3406527"/>
              <a:ext cx="14693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galassie evolvono</a:t>
              </a:r>
            </a:p>
          </p:txBody>
        </p:sp>
        <p:cxnSp>
          <p:nvCxnSpPr>
            <p:cNvPr id="54" name="Connettore 4 53">
              <a:extLst>
                <a:ext uri="{FF2B5EF4-FFF2-40B4-BE49-F238E27FC236}">
                  <a16:creationId xmlns:a16="http://schemas.microsoft.com/office/drawing/2014/main" id="{A981ADB4-523E-474E-BBF2-20CBD57DF5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00599" y="3310069"/>
              <a:ext cx="1314988" cy="24233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CEF946AC-D899-F34F-B26F-E7B66F626D00}"/>
                </a:ext>
              </a:extLst>
            </p:cNvPr>
            <p:cNvSpPr/>
            <p:nvPr/>
          </p:nvSpPr>
          <p:spPr>
            <a:xfrm>
              <a:off x="4150305" y="4203383"/>
              <a:ext cx="10679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formano le prime stelle</a:t>
              </a:r>
            </a:p>
          </p:txBody>
        </p:sp>
        <p:cxnSp>
          <p:nvCxnSpPr>
            <p:cNvPr id="50" name="Connettore 4 49">
              <a:extLst>
                <a:ext uri="{FF2B5EF4-FFF2-40B4-BE49-F238E27FC236}">
                  <a16:creationId xmlns:a16="http://schemas.microsoft.com/office/drawing/2014/main" id="{DD9215F7-D0C8-3F4A-B05A-CAAB426967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40636" y="3310028"/>
              <a:ext cx="2007297" cy="1373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8F2A3F0A-B511-9143-B7F4-AB330B8E789E}"/>
                </a:ext>
              </a:extLst>
            </p:cNvPr>
            <p:cNvSpPr/>
            <p:nvPr/>
          </p:nvSpPr>
          <p:spPr>
            <a:xfrm>
              <a:off x="4733083" y="4388309"/>
              <a:ext cx="25788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addensa sulle strutture formate dalla materia oscura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B484554-101C-ED4D-90D9-9F00E549E706}"/>
                </a:ext>
              </a:extLst>
            </p:cNvPr>
            <p:cNvSpPr txBox="1"/>
            <p:nvPr/>
          </p:nvSpPr>
          <p:spPr>
            <a:xfrm>
              <a:off x="3190971" y="3873859"/>
              <a:ext cx="16184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disaccoppia dalla radiazione e l’Universo diventa trasparente</a:t>
              </a:r>
            </a:p>
          </p:txBody>
        </p: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1CC520E-B414-4848-AF11-A9D83ABF6A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10625" y="3116727"/>
              <a:ext cx="1153149" cy="3404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F9D8150D-294F-0743-B9DD-5EFDC4B9CA87}"/>
                </a:ext>
              </a:extLst>
            </p:cNvPr>
            <p:cNvSpPr/>
            <p:nvPr/>
          </p:nvSpPr>
          <p:spPr>
            <a:xfrm>
              <a:off x="3255678" y="3917665"/>
              <a:ext cx="15009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neutrini si disaccoppiano</a:t>
              </a:r>
            </a:p>
          </p:txBody>
        </p:sp>
        <p:cxnSp>
          <p:nvCxnSpPr>
            <p:cNvPr id="69" name="Connettore 4 68">
              <a:extLst>
                <a:ext uri="{FF2B5EF4-FFF2-40B4-BE49-F238E27FC236}">
                  <a16:creationId xmlns:a16="http://schemas.microsoft.com/office/drawing/2014/main" id="{E05991DA-AFE9-A248-ADF7-ABEBAE3F4E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93380" y="3506476"/>
              <a:ext cx="796381" cy="6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4 39">
              <a:extLst>
                <a:ext uri="{FF2B5EF4-FFF2-40B4-BE49-F238E27FC236}">
                  <a16:creationId xmlns:a16="http://schemas.microsoft.com/office/drawing/2014/main" id="{91512B33-42FD-FE47-88C8-05D31543868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73931" y="3167730"/>
              <a:ext cx="1258195" cy="1066618"/>
            </a:xfrm>
            <a:prstGeom prst="bentConnector3">
              <a:avLst>
                <a:gd name="adj1" fmla="val 101212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6D1D9C5-1A11-124C-958F-8A478187E3E7}"/>
                </a:ext>
              </a:extLst>
            </p:cNvPr>
            <p:cNvSpPr/>
            <p:nvPr/>
          </p:nvSpPr>
          <p:spPr>
            <a:xfrm>
              <a:off x="3200452" y="3679073"/>
              <a:ext cx="144331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oscura forma le strutture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3787000-A2C5-58D9-9895-DEDF15997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0971" y="1986362"/>
              <a:ext cx="4315025" cy="3322845"/>
            </a:xfrm>
            <a:prstGeom prst="rect">
              <a:avLst/>
            </a:prstGeom>
          </p:spPr>
        </p:pic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1EC40AD9-304B-103D-1CCD-159680E576C7}"/>
                </a:ext>
              </a:extLst>
            </p:cNvPr>
            <p:cNvSpPr/>
            <p:nvPr/>
          </p:nvSpPr>
          <p:spPr>
            <a:xfrm>
              <a:off x="3190971" y="2296759"/>
              <a:ext cx="2235027" cy="2996712"/>
            </a:xfrm>
            <a:custGeom>
              <a:avLst/>
              <a:gdLst>
                <a:gd name="connsiteX0" fmla="*/ 0 w 2164976"/>
                <a:gd name="connsiteY0" fmla="*/ 13447 h 3079376"/>
                <a:gd name="connsiteX1" fmla="*/ 0 w 2164976"/>
                <a:gd name="connsiteY1" fmla="*/ 3079376 h 3079376"/>
                <a:gd name="connsiteX2" fmla="*/ 2164976 w 2164976"/>
                <a:gd name="connsiteY2" fmla="*/ 3079376 h 3079376"/>
                <a:gd name="connsiteX3" fmla="*/ 2124635 w 2164976"/>
                <a:gd name="connsiteY3" fmla="*/ 0 h 3079376"/>
                <a:gd name="connsiteX4" fmla="*/ 0 w 2164976"/>
                <a:gd name="connsiteY4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2124635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049"/>
                <a:gd name="connsiteY0" fmla="*/ 13447 h 3085726"/>
                <a:gd name="connsiteX1" fmla="*/ 0 w 2436049"/>
                <a:gd name="connsiteY1" fmla="*/ 3079376 h 3085726"/>
                <a:gd name="connsiteX2" fmla="*/ 1825251 w 2436049"/>
                <a:gd name="connsiteY2" fmla="*/ 3085726 h 3085726"/>
                <a:gd name="connsiteX3" fmla="*/ 2435972 w 2436049"/>
                <a:gd name="connsiteY3" fmla="*/ 1533525 h 3085726"/>
                <a:gd name="connsiteX4" fmla="*/ 1988110 w 2436049"/>
                <a:gd name="connsiteY4" fmla="*/ 0 h 3085726"/>
                <a:gd name="connsiteX5" fmla="*/ 0 w 2436049"/>
                <a:gd name="connsiteY5" fmla="*/ 13447 h 3085726"/>
                <a:gd name="connsiteX0" fmla="*/ 0 w 2437455"/>
                <a:gd name="connsiteY0" fmla="*/ 13447 h 3085726"/>
                <a:gd name="connsiteX1" fmla="*/ 0 w 2437455"/>
                <a:gd name="connsiteY1" fmla="*/ 3079376 h 3085726"/>
                <a:gd name="connsiteX2" fmla="*/ 1825251 w 2437455"/>
                <a:gd name="connsiteY2" fmla="*/ 3085726 h 3085726"/>
                <a:gd name="connsiteX3" fmla="*/ 2435972 w 2437455"/>
                <a:gd name="connsiteY3" fmla="*/ 1533525 h 3085726"/>
                <a:gd name="connsiteX4" fmla="*/ 1988110 w 2437455"/>
                <a:gd name="connsiteY4" fmla="*/ 0 h 3085726"/>
                <a:gd name="connsiteX5" fmla="*/ 0 w 2437455"/>
                <a:gd name="connsiteY5" fmla="*/ 13447 h 3085726"/>
                <a:gd name="connsiteX0" fmla="*/ 0 w 2437675"/>
                <a:gd name="connsiteY0" fmla="*/ 13447 h 3085726"/>
                <a:gd name="connsiteX1" fmla="*/ 0 w 2437675"/>
                <a:gd name="connsiteY1" fmla="*/ 3079376 h 3085726"/>
                <a:gd name="connsiteX2" fmla="*/ 1825251 w 2437675"/>
                <a:gd name="connsiteY2" fmla="*/ 3085726 h 3085726"/>
                <a:gd name="connsiteX3" fmla="*/ 2435972 w 2437675"/>
                <a:gd name="connsiteY3" fmla="*/ 1533525 h 3085726"/>
                <a:gd name="connsiteX4" fmla="*/ 1988110 w 2437675"/>
                <a:gd name="connsiteY4" fmla="*/ 0 h 3085726"/>
                <a:gd name="connsiteX5" fmla="*/ 0 w 2437675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83"/>
                <a:gd name="connsiteY0" fmla="*/ 32497 h 3104776"/>
                <a:gd name="connsiteX1" fmla="*/ 0 w 2435983"/>
                <a:gd name="connsiteY1" fmla="*/ 3098426 h 3104776"/>
                <a:gd name="connsiteX2" fmla="*/ 1825251 w 2435983"/>
                <a:gd name="connsiteY2" fmla="*/ 3104776 h 3104776"/>
                <a:gd name="connsiteX3" fmla="*/ 2435972 w 2435983"/>
                <a:gd name="connsiteY3" fmla="*/ 1552575 h 3104776"/>
                <a:gd name="connsiteX4" fmla="*/ 1899210 w 2435983"/>
                <a:gd name="connsiteY4" fmla="*/ 0 h 3104776"/>
                <a:gd name="connsiteX5" fmla="*/ 0 w 2435983"/>
                <a:gd name="connsiteY5" fmla="*/ 32497 h 3104776"/>
                <a:gd name="connsiteX0" fmla="*/ 0 w 2435986"/>
                <a:gd name="connsiteY0" fmla="*/ 32497 h 3104776"/>
                <a:gd name="connsiteX1" fmla="*/ 0 w 2435986"/>
                <a:gd name="connsiteY1" fmla="*/ 3098426 h 3104776"/>
                <a:gd name="connsiteX2" fmla="*/ 1825251 w 2435986"/>
                <a:gd name="connsiteY2" fmla="*/ 3104776 h 3104776"/>
                <a:gd name="connsiteX3" fmla="*/ 2435972 w 2435986"/>
                <a:gd name="connsiteY3" fmla="*/ 1552575 h 3104776"/>
                <a:gd name="connsiteX4" fmla="*/ 1899210 w 2435986"/>
                <a:gd name="connsiteY4" fmla="*/ 0 h 3104776"/>
                <a:gd name="connsiteX5" fmla="*/ 0 w 2435986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1901887"/>
                <a:gd name="connsiteY0" fmla="*/ 32497 h 3104776"/>
                <a:gd name="connsiteX1" fmla="*/ 0 w 1901887"/>
                <a:gd name="connsiteY1" fmla="*/ 3098426 h 3104776"/>
                <a:gd name="connsiteX2" fmla="*/ 1825251 w 1901887"/>
                <a:gd name="connsiteY2" fmla="*/ 3104776 h 3104776"/>
                <a:gd name="connsiteX3" fmla="*/ 1844301 w 1901887"/>
                <a:gd name="connsiteY3" fmla="*/ 1560483 h 3104776"/>
                <a:gd name="connsiteX4" fmla="*/ 1899210 w 1901887"/>
                <a:gd name="connsiteY4" fmla="*/ 0 h 3104776"/>
                <a:gd name="connsiteX5" fmla="*/ 0 w 1901887"/>
                <a:gd name="connsiteY5" fmla="*/ 32497 h 3104776"/>
                <a:gd name="connsiteX0" fmla="*/ 0 w 1909471"/>
                <a:gd name="connsiteY0" fmla="*/ 32497 h 3104776"/>
                <a:gd name="connsiteX1" fmla="*/ 0 w 1909471"/>
                <a:gd name="connsiteY1" fmla="*/ 3098426 h 3104776"/>
                <a:gd name="connsiteX2" fmla="*/ 1825251 w 1909471"/>
                <a:gd name="connsiteY2" fmla="*/ 3104776 h 3104776"/>
                <a:gd name="connsiteX3" fmla="*/ 1844301 w 1909471"/>
                <a:gd name="connsiteY3" fmla="*/ 1560483 h 3104776"/>
                <a:gd name="connsiteX4" fmla="*/ 1899210 w 1909471"/>
                <a:gd name="connsiteY4" fmla="*/ 0 h 3104776"/>
                <a:gd name="connsiteX5" fmla="*/ 0 w 1909471"/>
                <a:gd name="connsiteY5" fmla="*/ 32497 h 3104776"/>
                <a:gd name="connsiteX0" fmla="*/ 0 w 2074423"/>
                <a:gd name="connsiteY0" fmla="*/ 32497 h 3104776"/>
                <a:gd name="connsiteX1" fmla="*/ 0 w 2074423"/>
                <a:gd name="connsiteY1" fmla="*/ 3098426 h 3104776"/>
                <a:gd name="connsiteX2" fmla="*/ 1825251 w 2074423"/>
                <a:gd name="connsiteY2" fmla="*/ 3104776 h 3104776"/>
                <a:gd name="connsiteX3" fmla="*/ 1844301 w 2074423"/>
                <a:gd name="connsiteY3" fmla="*/ 1560483 h 3104776"/>
                <a:gd name="connsiteX4" fmla="*/ 1997405 w 2074423"/>
                <a:gd name="connsiteY4" fmla="*/ 810473 h 3104776"/>
                <a:gd name="connsiteX5" fmla="*/ 1899210 w 2074423"/>
                <a:gd name="connsiteY5" fmla="*/ 0 h 3104776"/>
                <a:gd name="connsiteX6" fmla="*/ 0 w 2074423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13433"/>
                <a:gd name="connsiteY0" fmla="*/ 123434 h 3195713"/>
                <a:gd name="connsiteX1" fmla="*/ 0 w 2113433"/>
                <a:gd name="connsiteY1" fmla="*/ 3189363 h 3195713"/>
                <a:gd name="connsiteX2" fmla="*/ 1825251 w 2113433"/>
                <a:gd name="connsiteY2" fmla="*/ 3195713 h 3195713"/>
                <a:gd name="connsiteX3" fmla="*/ 1844301 w 2113433"/>
                <a:gd name="connsiteY3" fmla="*/ 1651420 h 3195713"/>
                <a:gd name="connsiteX4" fmla="*/ 2113257 w 2113433"/>
                <a:gd name="connsiteY4" fmla="*/ 925133 h 3195713"/>
                <a:gd name="connsiteX5" fmla="*/ 1456491 w 2113433"/>
                <a:gd name="connsiteY5" fmla="*/ 0 h 3195713"/>
                <a:gd name="connsiteX6" fmla="*/ 0 w 2113433"/>
                <a:gd name="connsiteY6" fmla="*/ 123434 h 3195713"/>
                <a:gd name="connsiteX0" fmla="*/ 0 w 2113634"/>
                <a:gd name="connsiteY0" fmla="*/ 0 h 3072279"/>
                <a:gd name="connsiteX1" fmla="*/ 0 w 2113634"/>
                <a:gd name="connsiteY1" fmla="*/ 3065929 h 3072279"/>
                <a:gd name="connsiteX2" fmla="*/ 1825251 w 2113634"/>
                <a:gd name="connsiteY2" fmla="*/ 3072279 h 3072279"/>
                <a:gd name="connsiteX3" fmla="*/ 1844301 w 2113634"/>
                <a:gd name="connsiteY3" fmla="*/ 1527986 h 3072279"/>
                <a:gd name="connsiteX4" fmla="*/ 2113257 w 2113634"/>
                <a:gd name="connsiteY4" fmla="*/ 801699 h 3072279"/>
                <a:gd name="connsiteX5" fmla="*/ 1646819 w 2113634"/>
                <a:gd name="connsiteY5" fmla="*/ 295665 h 3072279"/>
                <a:gd name="connsiteX6" fmla="*/ 0 w 2113634"/>
                <a:gd name="connsiteY6" fmla="*/ 0 h 3072279"/>
                <a:gd name="connsiteX0" fmla="*/ 4138 w 2113634"/>
                <a:gd name="connsiteY0" fmla="*/ 866 h 2776614"/>
                <a:gd name="connsiteX1" fmla="*/ 0 w 2113634"/>
                <a:gd name="connsiteY1" fmla="*/ 2770264 h 2776614"/>
                <a:gd name="connsiteX2" fmla="*/ 1825251 w 2113634"/>
                <a:gd name="connsiteY2" fmla="*/ 2776614 h 2776614"/>
                <a:gd name="connsiteX3" fmla="*/ 1844301 w 2113634"/>
                <a:gd name="connsiteY3" fmla="*/ 1232321 h 2776614"/>
                <a:gd name="connsiteX4" fmla="*/ 2113257 w 2113634"/>
                <a:gd name="connsiteY4" fmla="*/ 506034 h 2776614"/>
                <a:gd name="connsiteX5" fmla="*/ 1646819 w 2113634"/>
                <a:gd name="connsiteY5" fmla="*/ 0 h 2776614"/>
                <a:gd name="connsiteX6" fmla="*/ 4138 w 2113634"/>
                <a:gd name="connsiteY6" fmla="*/ 866 h 2776614"/>
                <a:gd name="connsiteX0" fmla="*/ 4138 w 2119406"/>
                <a:gd name="connsiteY0" fmla="*/ 0 h 2775748"/>
                <a:gd name="connsiteX1" fmla="*/ 0 w 2119406"/>
                <a:gd name="connsiteY1" fmla="*/ 2769398 h 2775748"/>
                <a:gd name="connsiteX2" fmla="*/ 1825251 w 2119406"/>
                <a:gd name="connsiteY2" fmla="*/ 2775748 h 2775748"/>
                <a:gd name="connsiteX3" fmla="*/ 1844301 w 2119406"/>
                <a:gd name="connsiteY3" fmla="*/ 1231455 h 2775748"/>
                <a:gd name="connsiteX4" fmla="*/ 2113257 w 2119406"/>
                <a:gd name="connsiteY4" fmla="*/ 505168 h 2775748"/>
                <a:gd name="connsiteX5" fmla="*/ 1841284 w 2119406"/>
                <a:gd name="connsiteY5" fmla="*/ 7041 h 2775748"/>
                <a:gd name="connsiteX6" fmla="*/ 4138 w 2119406"/>
                <a:gd name="connsiteY6" fmla="*/ 0 h 2775748"/>
                <a:gd name="connsiteX0" fmla="*/ 4138 w 2113596"/>
                <a:gd name="connsiteY0" fmla="*/ 0 h 2775748"/>
                <a:gd name="connsiteX1" fmla="*/ 0 w 2113596"/>
                <a:gd name="connsiteY1" fmla="*/ 2769398 h 2775748"/>
                <a:gd name="connsiteX2" fmla="*/ 1825251 w 2113596"/>
                <a:gd name="connsiteY2" fmla="*/ 2775748 h 2775748"/>
                <a:gd name="connsiteX3" fmla="*/ 1844301 w 2113596"/>
                <a:gd name="connsiteY3" fmla="*/ 1231455 h 2775748"/>
                <a:gd name="connsiteX4" fmla="*/ 2113257 w 2113596"/>
                <a:gd name="connsiteY4" fmla="*/ 505168 h 2775748"/>
                <a:gd name="connsiteX5" fmla="*/ 1841284 w 2113596"/>
                <a:gd name="connsiteY5" fmla="*/ 7041 h 2775748"/>
                <a:gd name="connsiteX6" fmla="*/ 4138 w 2113596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41284 w 2113257"/>
                <a:gd name="connsiteY5" fmla="*/ 7041 h 2775748"/>
                <a:gd name="connsiteX6" fmla="*/ 4138 w 2113257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74384 w 2113257"/>
                <a:gd name="connsiteY5" fmla="*/ 14948 h 2775748"/>
                <a:gd name="connsiteX6" fmla="*/ 4138 w 2113257"/>
                <a:gd name="connsiteY6" fmla="*/ 0 h 2775748"/>
                <a:gd name="connsiteX0" fmla="*/ 4138 w 2117418"/>
                <a:gd name="connsiteY0" fmla="*/ 0 h 2775748"/>
                <a:gd name="connsiteX1" fmla="*/ 0 w 2117418"/>
                <a:gd name="connsiteY1" fmla="*/ 2769398 h 2775748"/>
                <a:gd name="connsiteX2" fmla="*/ 1825251 w 2117418"/>
                <a:gd name="connsiteY2" fmla="*/ 2775748 h 2775748"/>
                <a:gd name="connsiteX3" fmla="*/ 2117395 w 2117418"/>
                <a:gd name="connsiteY3" fmla="*/ 1936429 h 2775748"/>
                <a:gd name="connsiteX4" fmla="*/ 1844301 w 2117418"/>
                <a:gd name="connsiteY4" fmla="*/ 1231455 h 2775748"/>
                <a:gd name="connsiteX5" fmla="*/ 2113257 w 2117418"/>
                <a:gd name="connsiteY5" fmla="*/ 505168 h 2775748"/>
                <a:gd name="connsiteX6" fmla="*/ 1874384 w 2117418"/>
                <a:gd name="connsiteY6" fmla="*/ 14948 h 2775748"/>
                <a:gd name="connsiteX7" fmla="*/ 4138 w 2117418"/>
                <a:gd name="connsiteY7" fmla="*/ 0 h 2775748"/>
                <a:gd name="connsiteX0" fmla="*/ 4138 w 2117395"/>
                <a:gd name="connsiteY0" fmla="*/ 0 h 2775748"/>
                <a:gd name="connsiteX1" fmla="*/ 0 w 2117395"/>
                <a:gd name="connsiteY1" fmla="*/ 2769398 h 2775748"/>
                <a:gd name="connsiteX2" fmla="*/ 1825251 w 2117395"/>
                <a:gd name="connsiteY2" fmla="*/ 2775748 h 2775748"/>
                <a:gd name="connsiteX3" fmla="*/ 2117395 w 2117395"/>
                <a:gd name="connsiteY3" fmla="*/ 1936429 h 2775748"/>
                <a:gd name="connsiteX4" fmla="*/ 1844301 w 2117395"/>
                <a:gd name="connsiteY4" fmla="*/ 1231455 h 2775748"/>
                <a:gd name="connsiteX5" fmla="*/ 2113257 w 2117395"/>
                <a:gd name="connsiteY5" fmla="*/ 505168 h 2775748"/>
                <a:gd name="connsiteX6" fmla="*/ 1874384 w 2117395"/>
                <a:gd name="connsiteY6" fmla="*/ 14948 h 2775748"/>
                <a:gd name="connsiteX7" fmla="*/ 4138 w 2117395"/>
                <a:gd name="connsiteY7" fmla="*/ 0 h 2775748"/>
                <a:gd name="connsiteX0" fmla="*/ 4138 w 2129867"/>
                <a:gd name="connsiteY0" fmla="*/ 0 h 2769398"/>
                <a:gd name="connsiteX1" fmla="*/ 0 w 2129867"/>
                <a:gd name="connsiteY1" fmla="*/ 2769398 h 2769398"/>
                <a:gd name="connsiteX2" fmla="*/ 1903864 w 2129867"/>
                <a:gd name="connsiteY2" fmla="*/ 2384326 h 2769398"/>
                <a:gd name="connsiteX3" fmla="*/ 2117395 w 2129867"/>
                <a:gd name="connsiteY3" fmla="*/ 1936429 h 2769398"/>
                <a:gd name="connsiteX4" fmla="*/ 1844301 w 2129867"/>
                <a:gd name="connsiteY4" fmla="*/ 1231455 h 2769398"/>
                <a:gd name="connsiteX5" fmla="*/ 2113257 w 2129867"/>
                <a:gd name="connsiteY5" fmla="*/ 505168 h 2769398"/>
                <a:gd name="connsiteX6" fmla="*/ 1874384 w 2129867"/>
                <a:gd name="connsiteY6" fmla="*/ 14948 h 2769398"/>
                <a:gd name="connsiteX7" fmla="*/ 4138 w 2129867"/>
                <a:gd name="connsiteY7" fmla="*/ 0 h 2769398"/>
                <a:gd name="connsiteX0" fmla="*/ 120 w 2125849"/>
                <a:gd name="connsiteY0" fmla="*/ 0 h 2384326"/>
                <a:gd name="connsiteX1" fmla="*/ 8394 w 2125849"/>
                <a:gd name="connsiteY1" fmla="*/ 2370067 h 2384326"/>
                <a:gd name="connsiteX2" fmla="*/ 1899846 w 2125849"/>
                <a:gd name="connsiteY2" fmla="*/ 2384326 h 2384326"/>
                <a:gd name="connsiteX3" fmla="*/ 2113377 w 2125849"/>
                <a:gd name="connsiteY3" fmla="*/ 1936429 h 2384326"/>
                <a:gd name="connsiteX4" fmla="*/ 1840283 w 2125849"/>
                <a:gd name="connsiteY4" fmla="*/ 1231455 h 2384326"/>
                <a:gd name="connsiteX5" fmla="*/ 2109239 w 2125849"/>
                <a:gd name="connsiteY5" fmla="*/ 505168 h 2384326"/>
                <a:gd name="connsiteX6" fmla="*/ 1870366 w 2125849"/>
                <a:gd name="connsiteY6" fmla="*/ 14948 h 2384326"/>
                <a:gd name="connsiteX7" fmla="*/ 120 w 2125849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2113377 w 2135464"/>
                <a:gd name="connsiteY3" fmla="*/ 1936429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1903576 w 2135464"/>
                <a:gd name="connsiteY3" fmla="*/ 1948883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71872"/>
                <a:gd name="connsiteX1" fmla="*/ 8394 w 2135464"/>
                <a:gd name="connsiteY1" fmla="*/ 2370067 h 2371872"/>
                <a:gd name="connsiteX2" fmla="*/ 1637595 w 2135464"/>
                <a:gd name="connsiteY2" fmla="*/ 2371872 h 2371872"/>
                <a:gd name="connsiteX3" fmla="*/ 1903576 w 2135464"/>
                <a:gd name="connsiteY3" fmla="*/ 1948883 h 2371872"/>
                <a:gd name="connsiteX4" fmla="*/ 1840283 w 2135464"/>
                <a:gd name="connsiteY4" fmla="*/ 1231455 h 2371872"/>
                <a:gd name="connsiteX5" fmla="*/ 2135464 w 2135464"/>
                <a:gd name="connsiteY5" fmla="*/ 513471 h 2371872"/>
                <a:gd name="connsiteX6" fmla="*/ 1870366 w 2135464"/>
                <a:gd name="connsiteY6" fmla="*/ 14948 h 2371872"/>
                <a:gd name="connsiteX7" fmla="*/ 120 w 2135464"/>
                <a:gd name="connsiteY7" fmla="*/ 0 h 2371872"/>
                <a:gd name="connsiteX0" fmla="*/ 120 w 2244659"/>
                <a:gd name="connsiteY0" fmla="*/ 0 h 2371872"/>
                <a:gd name="connsiteX1" fmla="*/ 8394 w 2244659"/>
                <a:gd name="connsiteY1" fmla="*/ 2370067 h 2371872"/>
                <a:gd name="connsiteX2" fmla="*/ 1637595 w 2244659"/>
                <a:gd name="connsiteY2" fmla="*/ 2371872 h 2371872"/>
                <a:gd name="connsiteX3" fmla="*/ 1903576 w 2244659"/>
                <a:gd name="connsiteY3" fmla="*/ 1948883 h 2371872"/>
                <a:gd name="connsiteX4" fmla="*/ 2244150 w 2244659"/>
                <a:gd name="connsiteY4" fmla="*/ 1173336 h 2371872"/>
                <a:gd name="connsiteX5" fmla="*/ 2135464 w 2244659"/>
                <a:gd name="connsiteY5" fmla="*/ 513471 h 2371872"/>
                <a:gd name="connsiteX6" fmla="*/ 1870366 w 2244659"/>
                <a:gd name="connsiteY6" fmla="*/ 14948 h 2371872"/>
                <a:gd name="connsiteX7" fmla="*/ 120 w 2244659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50781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4374"/>
                <a:gd name="connsiteY0" fmla="*/ 0 h 2371872"/>
                <a:gd name="connsiteX1" fmla="*/ 8394 w 2244374"/>
                <a:gd name="connsiteY1" fmla="*/ 2370067 h 2371872"/>
                <a:gd name="connsiteX2" fmla="*/ 1564165 w 2244374"/>
                <a:gd name="connsiteY2" fmla="*/ 2371872 h 2371872"/>
                <a:gd name="connsiteX3" fmla="*/ 1935046 w 2244374"/>
                <a:gd name="connsiteY3" fmla="*/ 1928126 h 2371872"/>
                <a:gd name="connsiteX4" fmla="*/ 2244150 w 2244374"/>
                <a:gd name="connsiteY4" fmla="*/ 1173336 h 2371872"/>
                <a:gd name="connsiteX5" fmla="*/ 2135464 w 2244374"/>
                <a:gd name="connsiteY5" fmla="*/ 513471 h 2371872"/>
                <a:gd name="connsiteX6" fmla="*/ 1870366 w 2244374"/>
                <a:gd name="connsiteY6" fmla="*/ 14948 h 2371872"/>
                <a:gd name="connsiteX7" fmla="*/ 120 w 2244374"/>
                <a:gd name="connsiteY7" fmla="*/ 0 h 23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4374" h="2371872">
                  <a:moveTo>
                    <a:pt x="120" y="0"/>
                  </a:moveTo>
                  <a:cubicBezTo>
                    <a:pt x="-1259" y="923133"/>
                    <a:pt x="9773" y="1446934"/>
                    <a:pt x="8394" y="2370067"/>
                  </a:cubicBezTo>
                  <a:lnTo>
                    <a:pt x="1564165" y="2371872"/>
                  </a:lnTo>
                  <a:cubicBezTo>
                    <a:pt x="1703876" y="2219732"/>
                    <a:pt x="1726270" y="2197765"/>
                    <a:pt x="1935046" y="1928126"/>
                  </a:cubicBezTo>
                  <a:cubicBezTo>
                    <a:pt x="2120812" y="1635361"/>
                    <a:pt x="2200706" y="1409244"/>
                    <a:pt x="2244150" y="1173336"/>
                  </a:cubicBezTo>
                  <a:cubicBezTo>
                    <a:pt x="2247871" y="856912"/>
                    <a:pt x="2205111" y="733417"/>
                    <a:pt x="2135464" y="513471"/>
                  </a:cubicBezTo>
                  <a:cubicBezTo>
                    <a:pt x="2061863" y="257345"/>
                    <a:pt x="1973632" y="157790"/>
                    <a:pt x="1870366" y="1494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7313A22-4777-624F-64F1-FD09CB95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270" y="3362878"/>
              <a:ext cx="288000" cy="17829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1867F47-A4EB-3043-0859-76CAFB43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409" y="3382670"/>
              <a:ext cx="68793" cy="56653"/>
            </a:xfrm>
            <a:prstGeom prst="rect">
              <a:avLst/>
            </a:prstGeom>
          </p:spPr>
        </p:pic>
        <p:pic>
          <p:nvPicPr>
            <p:cNvPr id="21" name="Picture 16" descr="All about the Hubble Space Telescope | DK Find Out!">
              <a:extLst>
                <a:ext uri="{FF2B5EF4-FFF2-40B4-BE49-F238E27FC236}">
                  <a16:creationId xmlns:a16="http://schemas.microsoft.com/office/drawing/2014/main" id="{B0B9E5BB-2194-3CA3-C3DF-91D9FEED5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83519">
              <a:off x="6914710" y="3193887"/>
              <a:ext cx="523112" cy="5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475918-090E-3F3E-3A4A-AC75DB13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670" y="3076400"/>
              <a:ext cx="228600" cy="180844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0EF86F-C68D-274A-CBEE-385048DE313E}"/>
              </a:ext>
            </a:extLst>
          </p:cNvPr>
          <p:cNvSpPr txBox="1"/>
          <p:nvPr/>
        </p:nvSpPr>
        <p:spPr>
          <a:xfrm>
            <a:off x="1771451" y="6195418"/>
            <a:ext cx="22051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ordinaria si disaccoppia dalla radiazione e </a:t>
            </a: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l’Universo diventa trasparente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96A6DD7-3C46-0FD7-8B86-00443D15AB52}"/>
              </a:ext>
            </a:extLst>
          </p:cNvPr>
          <p:cNvSpPr/>
          <p:nvPr/>
        </p:nvSpPr>
        <p:spPr>
          <a:xfrm>
            <a:off x="179686" y="5307950"/>
            <a:ext cx="14433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oscura forma le strutture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47D4F38-F020-4894-0D39-3F11155DED21}"/>
              </a:ext>
            </a:extLst>
          </p:cNvPr>
          <p:cNvSpPr/>
          <p:nvPr/>
        </p:nvSpPr>
        <p:spPr>
          <a:xfrm>
            <a:off x="1481400" y="5629494"/>
            <a:ext cx="1191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neutrini si disaccoppiano</a:t>
            </a:r>
          </a:p>
        </p:txBody>
      </p:sp>
      <p:cxnSp>
        <p:nvCxnSpPr>
          <p:cNvPr id="8" name="Connettore 4 7">
            <a:extLst>
              <a:ext uri="{FF2B5EF4-FFF2-40B4-BE49-F238E27FC236}">
                <a16:creationId xmlns:a16="http://schemas.microsoft.com/office/drawing/2014/main" id="{9D91A08F-D724-5FE3-1068-AB5F597A9F52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>
            <a:off x="276354" y="4084148"/>
            <a:ext cx="1848794" cy="59881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4 12">
            <a:extLst>
              <a:ext uri="{FF2B5EF4-FFF2-40B4-BE49-F238E27FC236}">
                <a16:creationId xmlns:a16="http://schemas.microsoft.com/office/drawing/2014/main" id="{1281EEB5-87BD-C318-98E9-E9CD3C50A124}"/>
              </a:ext>
            </a:extLst>
          </p:cNvPr>
          <p:cNvCxnSpPr>
            <a:cxnSpLocks/>
            <a:endCxn id="5" idx="0"/>
          </p:cNvCxnSpPr>
          <p:nvPr/>
        </p:nvCxnSpPr>
        <p:spPr>
          <a:xfrm rot="16200000" flipH="1">
            <a:off x="1511236" y="4832640"/>
            <a:ext cx="2522188" cy="203367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4 29">
            <a:extLst>
              <a:ext uri="{FF2B5EF4-FFF2-40B4-BE49-F238E27FC236}">
                <a16:creationId xmlns:a16="http://schemas.microsoft.com/office/drawing/2014/main" id="{E97DD010-0548-2544-3320-BD55AB9CCB4F}"/>
              </a:ext>
            </a:extLst>
          </p:cNvPr>
          <p:cNvCxnSpPr>
            <a:cxnSpLocks/>
            <a:endCxn id="7" idx="0"/>
          </p:cNvCxnSpPr>
          <p:nvPr/>
        </p:nvCxnSpPr>
        <p:spPr>
          <a:xfrm rot="5400000">
            <a:off x="1272696" y="4441122"/>
            <a:ext cx="1992772" cy="383973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A9FC0C44-A2DE-5907-2648-37D49A8DA710}"/>
              </a:ext>
            </a:extLst>
          </p:cNvPr>
          <p:cNvSpPr/>
          <p:nvPr/>
        </p:nvSpPr>
        <p:spPr>
          <a:xfrm>
            <a:off x="3060268" y="5553613"/>
            <a:ext cx="20651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ordinaria si addensa sulle strutture formate dalla materia oscura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411B3303-4173-C325-6AA1-519126DEF8BA}"/>
              </a:ext>
            </a:extLst>
          </p:cNvPr>
          <p:cNvSpPr/>
          <p:nvPr/>
        </p:nvSpPr>
        <p:spPr>
          <a:xfrm>
            <a:off x="4284285" y="6450900"/>
            <a:ext cx="1459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formano le stelle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6984F84A-2995-D945-9059-FF79D92E08B1}"/>
              </a:ext>
            </a:extLst>
          </p:cNvPr>
          <p:cNvSpPr/>
          <p:nvPr/>
        </p:nvSpPr>
        <p:spPr>
          <a:xfrm>
            <a:off x="5116587" y="6013910"/>
            <a:ext cx="17892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formano le galassie</a:t>
            </a:r>
          </a:p>
        </p:txBody>
      </p:sp>
      <p:cxnSp>
        <p:nvCxnSpPr>
          <p:cNvPr id="37" name="Connettore 4 36">
            <a:extLst>
              <a:ext uri="{FF2B5EF4-FFF2-40B4-BE49-F238E27FC236}">
                <a16:creationId xmlns:a16="http://schemas.microsoft.com/office/drawing/2014/main" id="{ECB01906-515F-6F33-CBEF-6376698534B7}"/>
              </a:ext>
            </a:extLst>
          </p:cNvPr>
          <p:cNvCxnSpPr>
            <a:cxnSpLocks/>
            <a:endCxn id="34" idx="0"/>
          </p:cNvCxnSpPr>
          <p:nvPr/>
        </p:nvCxnSpPr>
        <p:spPr>
          <a:xfrm rot="16200000" flipH="1">
            <a:off x="2939393" y="4400149"/>
            <a:ext cx="1740894" cy="566034"/>
          </a:xfrm>
          <a:prstGeom prst="bentConnector3">
            <a:avLst>
              <a:gd name="adj1" fmla="val 90214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F8070C9D-6181-4882-22CF-6B01DFE32859}"/>
              </a:ext>
            </a:extLst>
          </p:cNvPr>
          <p:cNvCxnSpPr>
            <a:cxnSpLocks/>
            <a:endCxn id="35" idx="0"/>
          </p:cNvCxnSpPr>
          <p:nvPr/>
        </p:nvCxnSpPr>
        <p:spPr>
          <a:xfrm rot="16200000" flipH="1">
            <a:off x="3207992" y="4644963"/>
            <a:ext cx="2577400" cy="1034473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>
            <a:extLst>
              <a:ext uri="{FF2B5EF4-FFF2-40B4-BE49-F238E27FC236}">
                <a16:creationId xmlns:a16="http://schemas.microsoft.com/office/drawing/2014/main" id="{F28237BD-5319-06E4-E968-55322B175722}"/>
              </a:ext>
            </a:extLst>
          </p:cNvPr>
          <p:cNvCxnSpPr>
            <a:cxnSpLocks/>
            <a:endCxn id="36" idx="0"/>
          </p:cNvCxnSpPr>
          <p:nvPr/>
        </p:nvCxnSpPr>
        <p:spPr>
          <a:xfrm rot="16200000" flipH="1">
            <a:off x="4137826" y="4140512"/>
            <a:ext cx="2058340" cy="1688456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FBA8408-3455-64B1-8396-CCCD79260493}"/>
              </a:ext>
            </a:extLst>
          </p:cNvPr>
          <p:cNvSpPr txBox="1"/>
          <p:nvPr/>
        </p:nvSpPr>
        <p:spPr>
          <a:xfrm>
            <a:off x="7409736" y="3788583"/>
            <a:ext cx="4300733" cy="828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Studiare la natura e le proprietà della materia oscura permette di chiarire come si sono formate le strutture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3C757F-9D11-72EC-2880-A86DEF9BC3C0}"/>
              </a:ext>
            </a:extLst>
          </p:cNvPr>
          <p:cNvSpPr txBox="1"/>
          <p:nvPr/>
        </p:nvSpPr>
        <p:spPr>
          <a:xfrm>
            <a:off x="7409736" y="4933941"/>
            <a:ext cx="4300733" cy="112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 onde gravitazionali e i neutrini ci permettono di osservare l’Universo primordiale “dietro” (prima) il lampo della Radiazione di Fondo Cosmico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24CA7D-1085-E5DB-1CC5-7F0EFF535230}"/>
              </a:ext>
            </a:extLst>
          </p:cNvPr>
          <p:cNvSpPr txBox="1"/>
          <p:nvPr/>
        </p:nvSpPr>
        <p:spPr>
          <a:xfrm>
            <a:off x="7409736" y="2374348"/>
            <a:ext cx="4300733" cy="1105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Studiare i costituenti della materia a energia sempre più alta permette di osservare la storia del nostro Universo sempre più indietro nel tempo</a:t>
            </a:r>
            <a:endParaRPr lang="it-IT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3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3F13AF-EE1F-F447-8A4A-605874A4B1A8}"/>
              </a:ext>
            </a:extLst>
          </p:cNvPr>
          <p:cNvSpPr txBox="1">
            <a:spLocks/>
          </p:cNvSpPr>
          <p:nvPr/>
        </p:nvSpPr>
        <p:spPr>
          <a:xfrm>
            <a:off x="270933" y="2214383"/>
            <a:ext cx="6306336" cy="280692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chemeClr val="bg1"/>
                </a:solidFill>
                <a:latin typeface="Titillium Web" pitchFamily="2" charset="77"/>
              </a:rPr>
              <a:t>Le 5 linee </a:t>
            </a:r>
            <a:br>
              <a:rPr lang="it-IT" sz="5400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5400" dirty="0">
                <a:solidFill>
                  <a:schemeClr val="bg1"/>
                </a:solidFill>
                <a:latin typeface="Titillium Web" pitchFamily="2" charset="77"/>
              </a:rPr>
              <a:t>di ricerca </a:t>
            </a:r>
            <a:br>
              <a:rPr lang="it-IT" sz="4800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4400" dirty="0">
                <a:solidFill>
                  <a:schemeClr val="bg1"/>
                </a:solidFill>
                <a:latin typeface="Titillium Web" pitchFamily="2" charset="77"/>
              </a:rPr>
              <a:t>e le commissioni scientifiche nazionali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269" y="2127168"/>
            <a:ext cx="3051900" cy="29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179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0528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CF2D8535-0BDA-EF6F-47F6-D7CBED0CC1BA}"/>
              </a:ext>
            </a:extLst>
          </p:cNvPr>
          <p:cNvSpPr/>
          <p:nvPr/>
        </p:nvSpPr>
        <p:spPr>
          <a:xfrm>
            <a:off x="4583723" y="808892"/>
            <a:ext cx="6928339" cy="5978770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28339" h="5978770">
                <a:moveTo>
                  <a:pt x="1723292" y="58616"/>
                </a:moveTo>
                <a:lnTo>
                  <a:pt x="2942492" y="1875693"/>
                </a:lnTo>
                <a:lnTo>
                  <a:pt x="2696308" y="2110154"/>
                </a:lnTo>
                <a:lnTo>
                  <a:pt x="2543908" y="2497016"/>
                </a:lnTo>
                <a:lnTo>
                  <a:pt x="2555631" y="2919046"/>
                </a:lnTo>
                <a:lnTo>
                  <a:pt x="4009292" y="3552093"/>
                </a:lnTo>
                <a:lnTo>
                  <a:pt x="4443046" y="3012831"/>
                </a:lnTo>
                <a:lnTo>
                  <a:pt x="4161692" y="1910862"/>
                </a:lnTo>
                <a:lnTo>
                  <a:pt x="5603631" y="0"/>
                </a:lnTo>
                <a:lnTo>
                  <a:pt x="6928339" y="1781908"/>
                </a:lnTo>
                <a:lnTo>
                  <a:pt x="6541477" y="4888523"/>
                </a:lnTo>
                <a:lnTo>
                  <a:pt x="4431323" y="5908431"/>
                </a:lnTo>
                <a:lnTo>
                  <a:pt x="2989385" y="5978770"/>
                </a:lnTo>
                <a:lnTo>
                  <a:pt x="914400" y="5193323"/>
                </a:lnTo>
                <a:lnTo>
                  <a:pt x="504092" y="4384431"/>
                </a:lnTo>
                <a:lnTo>
                  <a:pt x="0" y="2039816"/>
                </a:lnTo>
                <a:lnTo>
                  <a:pt x="1383323" y="70339"/>
                </a:lnTo>
                <a:lnTo>
                  <a:pt x="1723292" y="58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198085-1F12-0DF7-B663-622368DD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E352A4-4472-49A6-25D0-FC6B4991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0" y="1974824"/>
            <a:ext cx="2784129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38A31CE-4D11-9A63-FF2D-4E3053D2C460}"/>
              </a:ext>
            </a:extLst>
          </p:cNvPr>
          <p:cNvSpPr txBox="1">
            <a:spLocks/>
          </p:cNvSpPr>
          <p:nvPr/>
        </p:nvSpPr>
        <p:spPr>
          <a:xfrm>
            <a:off x="25942" y="2332832"/>
            <a:ext cx="6396061" cy="252992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Mediante acceleratori ad energie sempre più elevate possiamo ottenere nuove particelle non presenti in condizioni ordinarie di massa via via crescenti e studiare aspetti come il meccanismo di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generazione della massa </a:t>
            </a:r>
            <a:r>
              <a:rPr lang="it-IT" sz="2200" dirty="0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cominciare dal bosone di Higgs, scoperto nel 2012 – e l'individuazione di possibili scenari di Nuova Fisica che spieghino i problemi irrisolti e vadano oltre il Modello Standard. </a:t>
            </a:r>
            <a:endParaRPr lang="it-IT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CFEF16-C40A-3AC1-056F-3400424FEE06}"/>
              </a:ext>
            </a:extLst>
          </p:cNvPr>
          <p:cNvSpPr txBox="1"/>
          <p:nvPr/>
        </p:nvSpPr>
        <p:spPr>
          <a:xfrm>
            <a:off x="25942" y="5162457"/>
            <a:ext cx="118231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Esploriamo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due frontiere complementari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 dei nostri limiti sperimentali: quella dell’energia e quella della luminosità. </a:t>
            </a:r>
          </a:p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Utilizziamo cioè gli acceleratori di particelle sempre più potenti per raggiungere un’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energia delle collisioni sempre più elevate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dirty="0">
                <a:solidFill>
                  <a:srgbClr val="4297B8"/>
                </a:solidFill>
                <a:latin typeface="Arial" panose="020B0604020202020204" pitchFamily="34" charset="0"/>
              </a:rPr>
              <a:t>per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consentire la formazione di nuove particelle (come avviene in LHC).</a:t>
            </a:r>
            <a:r>
              <a:rPr lang="it-IT" b="0" i="0" u="none" strike="noStrike" dirty="0">
                <a:solidFill>
                  <a:srgbClr val="303F5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In alternativa (o nel caso di LHC nello stesso tempo) proviamo a favorire il verificarsi degli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eventi più rari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 così affinare in modo estremo le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misure di precisione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di questi eventi</a:t>
            </a:r>
            <a:endParaRPr lang="it-IT" dirty="0">
              <a:solidFill>
                <a:srgbClr val="4297B8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F6227F-67C5-74D6-C2ED-4143F570DD0D}"/>
              </a:ext>
            </a:extLst>
          </p:cNvPr>
          <p:cNvSpPr txBox="1"/>
          <p:nvPr/>
        </p:nvSpPr>
        <p:spPr>
          <a:xfrm>
            <a:off x="55035" y="312728"/>
            <a:ext cx="6206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</a:rPr>
              <a:t>Coordina g</a:t>
            </a:r>
            <a:r>
              <a:rPr lang="it-IT" sz="24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li studi delle interazioni dei costituenti fondamentali della materia attraverso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esperimenti con gli acceleratori di particelle</a:t>
            </a:r>
            <a:r>
              <a:rPr lang="it-IT" sz="24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3642958-EDCD-F11A-FE06-6CA0BEE64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0"/>
          <a:stretch/>
        </p:blipFill>
        <p:spPr bwMode="auto">
          <a:xfrm>
            <a:off x="9251575" y="2087637"/>
            <a:ext cx="2988000" cy="30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D44C0D7B-EAF9-BD8D-2060-A67DD7750919}"/>
              </a:ext>
            </a:extLst>
          </p:cNvPr>
          <p:cNvSpPr/>
          <p:nvPr/>
        </p:nvSpPr>
        <p:spPr>
          <a:xfrm rot="7699799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28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8409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E004C3F0-358A-8914-7CBB-826F02D263FE}"/>
              </a:ext>
            </a:extLst>
          </p:cNvPr>
          <p:cNvSpPr/>
          <p:nvPr/>
        </p:nvSpPr>
        <p:spPr>
          <a:xfrm>
            <a:off x="4583723" y="511907"/>
            <a:ext cx="7172179" cy="630701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307015">
                <a:moveTo>
                  <a:pt x="1509932" y="0"/>
                </a:moveTo>
                <a:lnTo>
                  <a:pt x="3044092" y="2111717"/>
                </a:lnTo>
                <a:lnTo>
                  <a:pt x="2696308" y="2620498"/>
                </a:lnTo>
                <a:lnTo>
                  <a:pt x="2543908" y="3007360"/>
                </a:lnTo>
                <a:lnTo>
                  <a:pt x="3104271" y="3784990"/>
                </a:lnTo>
                <a:lnTo>
                  <a:pt x="3938172" y="3849077"/>
                </a:lnTo>
                <a:lnTo>
                  <a:pt x="4483686" y="2690055"/>
                </a:lnTo>
                <a:lnTo>
                  <a:pt x="4202332" y="2096086"/>
                </a:lnTo>
                <a:lnTo>
                  <a:pt x="5603631" y="215704"/>
                </a:lnTo>
                <a:lnTo>
                  <a:pt x="7172179" y="1601372"/>
                </a:lnTo>
                <a:lnTo>
                  <a:pt x="6541477" y="5398867"/>
                </a:lnTo>
                <a:lnTo>
                  <a:pt x="4431323" y="6307015"/>
                </a:lnTo>
                <a:lnTo>
                  <a:pt x="2989385" y="6255434"/>
                </a:lnTo>
                <a:lnTo>
                  <a:pt x="914400" y="5703667"/>
                </a:lnTo>
                <a:lnTo>
                  <a:pt x="504092" y="4894775"/>
                </a:lnTo>
                <a:lnTo>
                  <a:pt x="0" y="2550160"/>
                </a:lnTo>
                <a:lnTo>
                  <a:pt x="834683" y="59084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49D268-C1B8-5605-0E8B-322D7084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0" y="1974824"/>
            <a:ext cx="2784129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C36F5C-990E-8F30-24E7-974BF8639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D706405-F3BF-735D-8109-BBF4BC45CFF7}"/>
              </a:ext>
            </a:extLst>
          </p:cNvPr>
          <p:cNvSpPr txBox="1">
            <a:spLocks/>
          </p:cNvSpPr>
          <p:nvPr/>
        </p:nvSpPr>
        <p:spPr>
          <a:xfrm>
            <a:off x="0" y="19974"/>
            <a:ext cx="6231467" cy="210826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C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oordina le ricerche nel campo delle </a:t>
            </a:r>
            <a:r>
              <a:rPr lang="it-IT" sz="2000" b="0" i="0" u="none" strike="noStrike" dirty="0" err="1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Astroparticelle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spcAft>
                <a:spcPts val="1200"/>
              </a:spcAft>
            </a:pP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Studia gli aspetti della fisica fondamentale che non possiamo indagare con gli acceleratori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di particelle e sono condotte indirettamente,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sfruttando il Cosmo come acceleratore naturale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di tutti i tipi di radiazione, oppure studiando processi rarissimi in Laboratori come quello del Gran Sasso.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6B5E23-C5DF-FA31-FDF8-E4FDE547535A}"/>
              </a:ext>
            </a:extLst>
          </p:cNvPr>
          <p:cNvSpPr txBox="1"/>
          <p:nvPr/>
        </p:nvSpPr>
        <p:spPr>
          <a:xfrm>
            <a:off x="-4020" y="5199312"/>
            <a:ext cx="11272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Una delle sfide attuali più affascinanti è lo studio della gravità e delle onde gravitazionali predette da Einstein e recentemente osservate dalla collaborazione Virgo-Ligo, con cui si apre una nuova e molto promettente finestra per l’osservazione dell’Universo e lo studio dei buchi neri.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069C72-F45E-6182-D69A-29A245970A98}"/>
              </a:ext>
            </a:extLst>
          </p:cNvPr>
          <p:cNvSpPr txBox="1"/>
          <p:nvPr/>
        </p:nvSpPr>
        <p:spPr>
          <a:xfrm>
            <a:off x="79518" y="2348675"/>
            <a:ext cx="6553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it-IT" sz="2200" dirty="0">
                <a:solidFill>
                  <a:schemeClr val="bg1"/>
                </a:solidFill>
                <a:latin typeface="Arial" panose="020B0604020202020204" pitchFamily="34" charset="0"/>
              </a:rPr>
              <a:t>i conducono e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sperimenti che studiano la radiazione cosmica di fondo, i raggi cosmici, i neutrini, le onde gravitazionali, i raggi gamma di altissima energia, e altri tipi di particelle rare che possono dare importanti indizi sull’asimmetria tra materia e antimateria nell’Universo, o che potrebbero costituire la materia oscura. </a:t>
            </a:r>
          </a:p>
        </p:txBody>
      </p:sp>
      <p:pic>
        <p:nvPicPr>
          <p:cNvPr id="2054" name="Picture 6" descr="El rellenado del tanque de agua de Super-Kamiokande observado con neutrinos  - La Ciencia de la Mula Francis">
            <a:extLst>
              <a:ext uri="{FF2B5EF4-FFF2-40B4-BE49-F238E27FC236}">
                <a16:creationId xmlns:a16="http://schemas.microsoft.com/office/drawing/2014/main" id="{5D485F63-E694-81D0-783C-A0A561BA9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3"/>
          <a:stretch/>
        </p:blipFill>
        <p:spPr bwMode="auto">
          <a:xfrm>
            <a:off x="9031459" y="2079643"/>
            <a:ext cx="3168000" cy="3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BD2D469A-E88C-43E8-FE9E-AD566B3D9C6E}"/>
              </a:ext>
            </a:extLst>
          </p:cNvPr>
          <p:cNvSpPr/>
          <p:nvPr/>
        </p:nvSpPr>
        <p:spPr>
          <a:xfrm rot="3340451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02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93185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1C722F4A-07E2-809C-36A1-13C25409E466}"/>
              </a:ext>
            </a:extLst>
          </p:cNvPr>
          <p:cNvSpPr/>
          <p:nvPr/>
        </p:nvSpPr>
        <p:spPr>
          <a:xfrm rot="10800000">
            <a:off x="4530968" y="142629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310966" y="3543495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841E3-0231-8833-B04C-F84FB94A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1" y="1974824"/>
            <a:ext cx="2649510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12C75E-6F12-1656-0DA7-9AA31A48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5069651-32B8-6E13-6547-344CCD604323}"/>
              </a:ext>
            </a:extLst>
          </p:cNvPr>
          <p:cNvSpPr txBox="1">
            <a:spLocks/>
          </p:cNvSpPr>
          <p:nvPr/>
        </p:nvSpPr>
        <p:spPr>
          <a:xfrm>
            <a:off x="0" y="260066"/>
            <a:ext cx="11703147" cy="155427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S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tudia come si aggregano i costituenti elementari della materia, i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quark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, quando si formano i nuclei atomici, sfruttando le collisioni tra particelle ad alta energia, per esempio a</a:t>
            </a: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l </a:t>
            </a:r>
            <a:r>
              <a:rPr lang="it-IT" sz="2000" b="1" dirty="0">
                <a:solidFill>
                  <a:srgbClr val="273651"/>
                </a:solidFill>
                <a:latin typeface="Arial" panose="020B0604020202020204" pitchFamily="34" charset="0"/>
              </a:rPr>
              <a:t>Jefferson Lab</a:t>
            </a: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fra un elettrone e un nucleo. </a:t>
            </a:r>
          </a:p>
          <a:p>
            <a:pPr>
              <a:spcAft>
                <a:spcPts val="600"/>
              </a:spcAft>
            </a:pP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Al CERN di Ginevra le collisioni tra nuclei di piombo possono dare vita, per pochi istanti, a una bolla di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plasma di quark e gluoni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, lo stato dell’Universo primordiale.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15DC82-F645-C84B-3E70-AC0FBE61C7EF}"/>
              </a:ext>
            </a:extLst>
          </p:cNvPr>
          <p:cNvSpPr txBox="1"/>
          <p:nvPr/>
        </p:nvSpPr>
        <p:spPr>
          <a:xfrm>
            <a:off x="-1" y="2107096"/>
            <a:ext cx="683768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 meccanismi di formazione delle stelle sono studiati nei Laboratori Nazionali dell'INFN: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 Gran Sasso, l’acceleratore LUNA è in grado di studiare la formazione dei nuclei a energie paragonabili a quelle che si trovano in una stella, molto più basse rispetto a quelle ottenute nei normali acceleratori di particelle.</a:t>
            </a:r>
          </a:p>
          <a:p>
            <a:pPr>
              <a:spcAft>
                <a:spcPts val="1200"/>
              </a:spcAft>
            </a:pP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Acceleratori e rivelatori tra i più sofisticati al mondo sono invece installati a Legnaro e ai Laboratori Nazionali del Sud per la produzione e lo studio delle caratteristiche dei nuclei instabili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</a:rPr>
              <a:t> per 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comprendere i meccanismi di formazione dei nuclei pesanti, di massa superiore al ferro, in stelle di grandi dimensioni.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801F9E-0B51-CE37-7DB9-E26DA8DD22F2}"/>
              </a:ext>
            </a:extLst>
          </p:cNvPr>
          <p:cNvSpPr txBox="1"/>
          <p:nvPr/>
        </p:nvSpPr>
        <p:spPr>
          <a:xfrm>
            <a:off x="-1" y="5254166"/>
            <a:ext cx="6519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Continua inoltre ai Laboratori Nazionali di Frascati lo studio della forza nucleare in presenza dei quark "strani", importante tra l’altro per comprendere il comportamento delle stelle a neutroni.</a:t>
            </a:r>
            <a:endParaRPr lang="it-IT" sz="3200" dirty="0">
              <a:solidFill>
                <a:srgbClr val="4297B8"/>
              </a:solidFill>
              <a:latin typeface="+mn-lt"/>
            </a:endParaRPr>
          </a:p>
        </p:txBody>
      </p:sp>
      <p:pic>
        <p:nvPicPr>
          <p:cNvPr id="7170" name="Picture 2" descr="Index of /u/mcontalb/JLAB12/RICH/Photo/EPanel_Installation">
            <a:extLst>
              <a:ext uri="{FF2B5EF4-FFF2-40B4-BE49-F238E27FC236}">
                <a16:creationId xmlns:a16="http://schemas.microsoft.com/office/drawing/2014/main" id="{9403F870-5B97-3358-B938-5F13FB7CB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5025" y="2090839"/>
            <a:ext cx="2926976" cy="30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10D4AB37-5776-AB5A-6483-E49C2290F136}"/>
              </a:ext>
            </a:extLst>
          </p:cNvPr>
          <p:cNvSpPr/>
          <p:nvPr/>
        </p:nvSpPr>
        <p:spPr>
          <a:xfrm rot="9472721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38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98491245-549D-1F59-AD79-C7FFD9917EB4}"/>
              </a:ext>
            </a:extLst>
          </p:cNvPr>
          <p:cNvSpPr/>
          <p:nvPr/>
        </p:nvSpPr>
        <p:spPr>
          <a:xfrm rot="10800000">
            <a:off x="4598700" y="142629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564966 w 7172179"/>
              <a:gd name="connsiteY6" fmla="*/ 2764562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564966" y="2764562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8E13A6-5E73-D840-CA64-6F6175F86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03" y="1974824"/>
            <a:ext cx="2649510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BAC55D-49F5-4241-76F2-BD6C0FDBB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762" y="1963394"/>
            <a:ext cx="2465044" cy="32688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F29691-919A-BCD0-D24F-D1CE8486888B}"/>
              </a:ext>
            </a:extLst>
          </p:cNvPr>
          <p:cNvSpPr txBox="1"/>
          <p:nvPr/>
        </p:nvSpPr>
        <p:spPr>
          <a:xfrm>
            <a:off x="22569" y="2174460"/>
            <a:ext cx="60734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 gli argomenti più significativi ci sono: l’indagine sull'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origine della massa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delle particelle elementari, la natura e le proprietà della cosiddetta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materia oscura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spiegazione dell’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asimmetria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esistente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 materia e antimateria 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nell’Universo, l’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unificazione a livello quantistico di tutte le interazioni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fondamentali, inclusa la gravità.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E023B0-A13C-E016-98FB-DFB3B8C8850A}"/>
              </a:ext>
            </a:extLst>
          </p:cNvPr>
          <p:cNvSpPr txBox="1"/>
          <p:nvPr/>
        </p:nvSpPr>
        <p:spPr>
          <a:xfrm>
            <a:off x="1318" y="75266"/>
            <a:ext cx="113748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oordina le ricerche in fisica teorica, che sviluppano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ipotesi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modelli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teorie fisiche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spiegare i risultati sperimentali già acquisiti e aprire nuovi scenari per la fisica del futuro. </a:t>
            </a:r>
          </a:p>
          <a:p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 studi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avvalgono, da un lato dei risultati sperimentali prodotti dagli acceleratori e dagli esperimenti di fisica </a:t>
            </a:r>
            <a:r>
              <a:rPr lang="it-IT" sz="2000" b="0" i="0" u="none" strike="noStrike" dirty="0" err="1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astroparticellare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 dall'altro di metodi matematici e tecniche formali e numeriche.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B76B04-01DC-BDEF-4938-06567E30BB1A}"/>
              </a:ext>
            </a:extLst>
          </p:cNvPr>
          <p:cNvSpPr txBox="1"/>
          <p:nvPr/>
        </p:nvSpPr>
        <p:spPr>
          <a:xfrm>
            <a:off x="22571" y="5232194"/>
            <a:ext cx="63443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Altre ricerche riguardano lo studio della natura e della struttura intrinseca dello spazio-tempo, la fisica del nucleo e delle particelle che lo costituiscono, inclusi i processi all’epoca del Big-Bang e la successiva evoluzione dell’Universo.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367B83A-F9B7-5B90-80D4-75265011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8"/>
          <a:stretch/>
        </p:blipFill>
        <p:spPr>
          <a:xfrm>
            <a:off x="9459805" y="2088238"/>
            <a:ext cx="2772000" cy="3040401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A60AA847-2A5B-3171-CBB1-E0E04B439FFB}"/>
              </a:ext>
            </a:extLst>
          </p:cNvPr>
          <p:cNvSpPr/>
          <p:nvPr/>
        </p:nvSpPr>
        <p:spPr>
          <a:xfrm rot="4838855">
            <a:off x="7394604" y="2448125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4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D345149-DBDC-DB2D-AF4A-F2DEC1B9913E}"/>
              </a:ext>
            </a:extLst>
          </p:cNvPr>
          <p:cNvSpPr txBox="1"/>
          <p:nvPr/>
        </p:nvSpPr>
        <p:spPr>
          <a:xfrm>
            <a:off x="700087" y="2420529"/>
            <a:ext cx="897917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L’Istituto</a:t>
            </a:r>
            <a:r>
              <a:rPr lang="en-US" sz="20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Nazionale di </a:t>
            </a:r>
            <a:r>
              <a:rPr lang="en-US" sz="20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Fisica</a:t>
            </a:r>
            <a:r>
              <a:rPr lang="en-US" sz="20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Nucleare</a:t>
            </a:r>
            <a:endParaRPr lang="en-US" sz="2000" b="1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Paolo Valente, INFN Roma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98D513-5380-BE1D-74A6-B7BC4DF881CB}"/>
              </a:ext>
            </a:extLst>
          </p:cNvPr>
          <p:cNvSpPr txBox="1"/>
          <p:nvPr/>
        </p:nvSpPr>
        <p:spPr>
          <a:xfrm>
            <a:off x="-379141" y="6066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A31059-46FE-5BE8-CBAA-E0C1E0B21E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144217"/>
            <a:ext cx="5839519" cy="30246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D20978-687F-CE77-3B37-0415ED20315D}"/>
              </a:ext>
            </a:extLst>
          </p:cNvPr>
          <p:cNvSpPr txBox="1"/>
          <p:nvPr/>
        </p:nvSpPr>
        <p:spPr>
          <a:xfrm>
            <a:off x="5723467" y="3254721"/>
            <a:ext cx="31496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https://www.roma1.infn.it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6975EB-EB95-1BCC-5116-4B203E5DA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4067229"/>
            <a:ext cx="5839520" cy="23030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FF29F5-701E-36CC-7259-65275D1A5CDF}"/>
              </a:ext>
            </a:extLst>
          </p:cNvPr>
          <p:cNvSpPr txBox="1"/>
          <p:nvPr/>
        </p:nvSpPr>
        <p:spPr>
          <a:xfrm>
            <a:off x="5723467" y="6383685"/>
            <a:ext cx="31496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</a:t>
            </a:r>
            <a:r>
              <a:rPr lang="en-US" sz="180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www.infn.it</a:t>
            </a:r>
            <a:endParaRPr lang="en-US" sz="1800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69EBCC-BF49-3717-B1D0-3B08353D9A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91620" y="3488693"/>
            <a:ext cx="4698298" cy="18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12107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C14D295C-F5DD-CDA1-CDC7-09409C616019}"/>
              </a:ext>
            </a:extLst>
          </p:cNvPr>
          <p:cNvSpPr/>
          <p:nvPr/>
        </p:nvSpPr>
        <p:spPr>
          <a:xfrm rot="10800000">
            <a:off x="4598700" y="41028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564966 w 7172179"/>
              <a:gd name="connsiteY6" fmla="*/ 2764562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564966" y="2764562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E1600C-FCCA-2A3B-BB59-801D8DF7B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03" y="1974824"/>
            <a:ext cx="2585164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17318DD-66ED-839B-77F8-2A7228DF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762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F4DB928-7EDE-8965-AE45-34BF538EBB0D}"/>
              </a:ext>
            </a:extLst>
          </p:cNvPr>
          <p:cNvSpPr txBox="1">
            <a:spLocks/>
          </p:cNvSpPr>
          <p:nvPr/>
        </p:nvSpPr>
        <p:spPr>
          <a:xfrm>
            <a:off x="1" y="2395937"/>
            <a:ext cx="6841066" cy="2240613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L’INFN è un solido riferimento a livello nazionale e internazionale per lo sviluppo dei futuri prototipi e la realizzazione degli odierni acceleratori di particelle. </a:t>
            </a:r>
          </a:p>
          <a:p>
            <a:r>
              <a:rPr lang="it-IT" sz="2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Questi sono utilizzati, oltre che nelle ricerche di fisica fondamentale, in altri campi di ricerca e della vita economica e sociale.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69D0FC-3A94-34F1-6799-71F1BEF86188}"/>
              </a:ext>
            </a:extLst>
          </p:cNvPr>
          <p:cNvSpPr txBox="1"/>
          <p:nvPr/>
        </p:nvSpPr>
        <p:spPr>
          <a:xfrm>
            <a:off x="0" y="74421"/>
            <a:ext cx="68410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Coordina le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ricerche tecnologiche 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e lo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sviluppo di applicazioni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 e promuove l'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utilizzo in altri settori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 di strumenti, metodi e tecnologie della fisica fondamentale. </a:t>
            </a:r>
            <a:endParaRPr lang="it-IT" sz="2400" dirty="0">
              <a:solidFill>
                <a:srgbClr val="273651"/>
              </a:solidFill>
            </a:endParaRPr>
          </a:p>
        </p:txBody>
      </p:sp>
      <p:pic>
        <p:nvPicPr>
          <p:cNvPr id="8196" name="Picture 4" descr="ALLO IEO LA SONDA “CERCA-TUMORE” MIGLIORA LA CHIRURGIA">
            <a:extLst>
              <a:ext uri="{FF2B5EF4-FFF2-40B4-BE49-F238E27FC236}">
                <a16:creationId xmlns:a16="http://schemas.microsoft.com/office/drawing/2014/main" id="{3313FA63-8E33-B3AB-99F9-4B2D05D36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1761" y="2095936"/>
            <a:ext cx="2740237" cy="304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F7503068-EEB8-5B18-DC7F-8A9356F54CB0}"/>
              </a:ext>
            </a:extLst>
          </p:cNvPr>
          <p:cNvSpPr/>
          <p:nvPr/>
        </p:nvSpPr>
        <p:spPr>
          <a:xfrm>
            <a:off x="7486650" y="2395937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89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nnecting the dots in high-energy physics | Nature Machine Intelligence">
            <a:extLst>
              <a:ext uri="{FF2B5EF4-FFF2-40B4-BE49-F238E27FC236}">
                <a16:creationId xmlns:a16="http://schemas.microsoft.com/office/drawing/2014/main" id="{AB299714-4497-5999-8507-E4ECF8B2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 bwMode="auto">
          <a:xfrm flipH="1">
            <a:off x="6665051" y="2107095"/>
            <a:ext cx="5548722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nnecting the dots in high-energy physics | Nature Machine Intelligence">
            <a:extLst>
              <a:ext uri="{FF2B5EF4-FFF2-40B4-BE49-F238E27FC236}">
                <a16:creationId xmlns:a16="http://schemas.microsoft.com/office/drawing/2014/main" id="{FBEF35C2-4579-EA34-247D-BC2BFC546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 bwMode="auto">
          <a:xfrm>
            <a:off x="-21771" y="2107096"/>
            <a:ext cx="5548722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9396C79-F10F-E03A-E1C0-C5F9222F563D}"/>
              </a:ext>
            </a:extLst>
          </p:cNvPr>
          <p:cNvSpPr/>
          <p:nvPr/>
        </p:nvSpPr>
        <p:spPr>
          <a:xfrm rot="7699799">
            <a:off x="7945165" y="3240883"/>
            <a:ext cx="147515" cy="1360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15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83FD7B7-0B45-9735-740F-5A3CE4966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294"/>
            <a:ext cx="419100" cy="62987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606E26-ED37-03BF-49E7-3245CCB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34"/>
            <a:ext cx="12192000" cy="5507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4739A-C2A4-03F5-2269-A9ACF14B5564}"/>
              </a:ext>
            </a:extLst>
          </p:cNvPr>
          <p:cNvSpPr/>
          <p:nvPr/>
        </p:nvSpPr>
        <p:spPr>
          <a:xfrm>
            <a:off x="75414" y="150829"/>
            <a:ext cx="12116586" cy="67071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4D8D04-83F5-F744-BDE9-4DD1D4381D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8"/>
            <a:ext cx="4607705" cy="3702701"/>
          </a:xfrm>
          <a:prstGeom prst="rect">
            <a:avLst/>
          </a:prstGeom>
        </p:spPr>
      </p:pic>
      <p:pic>
        <p:nvPicPr>
          <p:cNvPr id="1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C73BCE-486A-1C66-AE06-1AAE2E4308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206" y="5287242"/>
            <a:ext cx="1791717" cy="1285003"/>
          </a:xfrm>
          <a:prstGeom prst="rect">
            <a:avLst/>
          </a:prstGeom>
        </p:spPr>
      </p:pic>
      <p:pic>
        <p:nvPicPr>
          <p:cNvPr id="12" name="Picture 12" descr="gammagamma_run194108_evt564224000_ispy_3d-annotated-2.png">
            <a:extLst>
              <a:ext uri="{FF2B5EF4-FFF2-40B4-BE49-F238E27FC236}">
                <a16:creationId xmlns:a16="http://schemas.microsoft.com/office/drawing/2014/main" id="{04ABE05A-6BD4-1BEB-DAD8-7EC078D00F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90" y="3677866"/>
            <a:ext cx="4771166" cy="3071063"/>
          </a:xfrm>
          <a:prstGeom prst="rect">
            <a:avLst/>
          </a:prstGeom>
          <a:solidFill>
            <a:srgbClr val="E8E3DE"/>
          </a:solidFill>
          <a:ln w="12700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FCA082-E10D-D5F1-DCBB-7BE79D436EBE}"/>
              </a:ext>
            </a:extLst>
          </p:cNvPr>
          <p:cNvSpPr txBox="1"/>
          <p:nvPr/>
        </p:nvSpPr>
        <p:spPr>
          <a:xfrm>
            <a:off x="3012013" y="3703891"/>
            <a:ext cx="6108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chemeClr val="bg1"/>
                </a:solidFill>
              </a:rPr>
              <a:t>CMS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D4482-7383-196B-40F2-5CCBF1FD60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760" y="4247987"/>
            <a:ext cx="5123356" cy="24623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60F6B2-6B7D-93FA-7102-321C1D61CCDF}"/>
              </a:ext>
            </a:extLst>
          </p:cNvPr>
          <p:cNvSpPr txBox="1">
            <a:spLocks/>
          </p:cNvSpPr>
          <p:nvPr/>
        </p:nvSpPr>
        <p:spPr>
          <a:xfrm>
            <a:off x="4592928" y="155128"/>
            <a:ext cx="7414802" cy="3940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4300" b="1" dirty="0">
                <a:solidFill>
                  <a:schemeClr val="bg1"/>
                </a:solidFill>
                <a:latin typeface="Titillium Web" pitchFamily="2" charset="77"/>
              </a:rPr>
              <a:t>4 LUGLIO 2012</a:t>
            </a:r>
            <a:r>
              <a:rPr lang="it-IT" sz="4300" dirty="0">
                <a:solidFill>
                  <a:schemeClr val="bg1"/>
                </a:solidFill>
                <a:latin typeface="Titillium Web" pitchFamily="2" charset="77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Le Collaborazioni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ATLAS e CMS 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annunciano l’osservazione di una nuova particella prodotta in collisioni protone-protone al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Large </a:t>
            </a:r>
            <a:r>
              <a:rPr lang="it-IT" sz="2600" b="1" dirty="0" err="1">
                <a:solidFill>
                  <a:schemeClr val="bg1"/>
                </a:solidFill>
                <a:latin typeface="Titillium Web" pitchFamily="2" charset="77"/>
              </a:rPr>
              <a:t>Hadron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 Collider del CERN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, compatibile con il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BOSONE DI HIGGS 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previsto dal Modello Standard.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1"/>
                </a:solidFill>
                <a:latin typeface="Titillium Web" pitchFamily="2" charset="77"/>
              </a:rPr>
              <a:t>Contributo fondamentale dalla Sezione di Roma all’ideazione e costruzione dei rivelatori, alle analisi dati e agli studi teorici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200" dirty="0"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bg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75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87BC12-95B3-4A94-12E7-B7326CA10FAE}"/>
              </a:ext>
            </a:extLst>
          </p:cNvPr>
          <p:cNvSpPr/>
          <p:nvPr/>
        </p:nvSpPr>
        <p:spPr>
          <a:xfrm>
            <a:off x="-1" y="0"/>
            <a:ext cx="12386387" cy="70416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0" name="Immagine 9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121A42F8-4B79-18EE-C851-17093773C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6386" cy="70416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54C65B-EF00-BE6D-8076-FD104A23A5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583" y="4273053"/>
            <a:ext cx="4387317" cy="268477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931F5D-447B-2935-E65A-B97CB9F3A28E}"/>
              </a:ext>
            </a:extLst>
          </p:cNvPr>
          <p:cNvSpPr txBox="1">
            <a:spLocks/>
          </p:cNvSpPr>
          <p:nvPr/>
        </p:nvSpPr>
        <p:spPr>
          <a:xfrm>
            <a:off x="47428" y="961299"/>
            <a:ext cx="6607372" cy="5604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4000" b="1" dirty="0">
                <a:solidFill>
                  <a:schemeClr val="bg1"/>
                </a:solidFill>
                <a:latin typeface="Titillium Web" pitchFamily="2" charset="77"/>
              </a:rPr>
              <a:t>11 FEBBRAIO 2016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it-IT" sz="2400" b="1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La Collaborazione </a:t>
            </a:r>
            <a:r>
              <a:rPr lang="it-IT" sz="3000" b="1" dirty="0">
                <a:solidFill>
                  <a:schemeClr val="bg1"/>
                </a:solidFill>
                <a:latin typeface="Titillium Web" pitchFamily="2" charset="77"/>
              </a:rPr>
              <a:t>LIGO-Virgo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annuncia la prima osservazione diretta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delle </a:t>
            </a:r>
            <a:r>
              <a:rPr lang="it-IT" sz="3000" b="1" dirty="0">
                <a:solidFill>
                  <a:schemeClr val="bg1"/>
                </a:solidFill>
                <a:latin typeface="Titillium Web" pitchFamily="2" charset="77"/>
              </a:rPr>
              <a:t>ONDE GRAVITAZIONALI</a:t>
            </a: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,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previste nel 1916 dalla Teoria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della Relatività Generale di Albert Einstein.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Contributo fondamentale dalla Sezione di Roma </a:t>
            </a: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alla ideazione e costruzione dell’interferometro </a:t>
            </a: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 all’ analisi dati e agli studi teorici.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FFFF"/>
              </a:solidFill>
              <a:latin typeface="Titillium Web" pitchFamily="2" charset="77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1738B5A-0CBE-25EB-A018-BCC9A9564A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581" y="-80078"/>
            <a:ext cx="1923382" cy="1181077"/>
          </a:xfrm>
          <a:prstGeom prst="rect">
            <a:avLst/>
          </a:prstGeom>
        </p:spPr>
      </p:pic>
      <p:pic>
        <p:nvPicPr>
          <p:cNvPr id="16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62DBCC0-83E0-9832-60A5-50A5CF8C8B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94" y="5628141"/>
            <a:ext cx="1970889" cy="141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00DF229-8170-FC47-A452-EFE760DF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0" y="239243"/>
            <a:ext cx="295344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e PNRR</a:t>
            </a:r>
            <a:endParaRPr lang="it-IT" altLang="it-IT" sz="36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A19FC9-89FB-CE40-822A-F271A07397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59" y="6213945"/>
            <a:ext cx="745411" cy="4658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BF6867-9C84-F24B-8597-497334BC24E5}"/>
              </a:ext>
            </a:extLst>
          </p:cNvPr>
          <p:cNvSpPr txBox="1">
            <a:spLocks/>
          </p:cNvSpPr>
          <p:nvPr/>
        </p:nvSpPr>
        <p:spPr bwMode="auto">
          <a:xfrm>
            <a:off x="7259809" y="182219"/>
            <a:ext cx="2141962" cy="120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Centro nazionale per «High-performance Computing», Big Data, Quantum Computing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ICSC, </a:t>
            </a:r>
            <a:r>
              <a:rPr lang="it-IT" alt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Terabit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502A69-D404-B848-A62C-CEF6B9BE1AA1}"/>
              </a:ext>
            </a:extLst>
          </p:cNvPr>
          <p:cNvSpPr txBox="1">
            <a:spLocks/>
          </p:cNvSpPr>
          <p:nvPr/>
        </p:nvSpPr>
        <p:spPr bwMode="auto">
          <a:xfrm>
            <a:off x="7260065" y="3403438"/>
            <a:ext cx="1682229" cy="7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800" dirty="0">
              <a:solidFill>
                <a:srgbClr val="429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418622-4D2E-FB42-A475-AEAF49CE1A0D}"/>
              </a:ext>
            </a:extLst>
          </p:cNvPr>
          <p:cNvSpPr txBox="1">
            <a:spLocks/>
          </p:cNvSpPr>
          <p:nvPr/>
        </p:nvSpPr>
        <p:spPr bwMode="auto">
          <a:xfrm>
            <a:off x="9305351" y="5497382"/>
            <a:ext cx="2654675" cy="4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Potenziamento dei Laboratori Nazionali del Gran Sasso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LNGS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2AE323F-5F2D-6D4F-B4D9-0A218B17E81B}"/>
              </a:ext>
            </a:extLst>
          </p:cNvPr>
          <p:cNvSpPr txBox="1">
            <a:spLocks/>
          </p:cNvSpPr>
          <p:nvPr/>
        </p:nvSpPr>
        <p:spPr bwMode="auto">
          <a:xfrm>
            <a:off x="7260065" y="1575481"/>
            <a:ext cx="5485264" cy="3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400" b="1" dirty="0">
              <a:solidFill>
                <a:srgbClr val="429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E6E52CF-10F6-0341-80AE-68E1F1A9A4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52" y="6173269"/>
            <a:ext cx="572502" cy="572502"/>
          </a:xfrm>
          <a:prstGeom prst="rect">
            <a:avLst/>
          </a:prstGeom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272F747-D30E-0D48-A8DF-3E4C469FF032}"/>
              </a:ext>
            </a:extLst>
          </p:cNvPr>
          <p:cNvSpPr txBox="1">
            <a:spLocks/>
          </p:cNvSpPr>
          <p:nvPr/>
        </p:nvSpPr>
        <p:spPr bwMode="auto">
          <a:xfrm>
            <a:off x="7259808" y="5579701"/>
            <a:ext cx="1835133" cy="11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Sviluppo di nuove tecnologie per acceleratori con sorgenti al plasma, </a:t>
            </a:r>
            <a:r>
              <a:rPr lang="it-IT" alt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EuAPS</a:t>
            </a:r>
            <a:endParaRPr lang="it-IT" alt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8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E402A-E897-CD3E-2D18-CD6DEB4962AF}"/>
              </a:ext>
            </a:extLst>
          </p:cNvPr>
          <p:cNvSpPr txBox="1"/>
          <p:nvPr/>
        </p:nvSpPr>
        <p:spPr>
          <a:xfrm>
            <a:off x="107423" y="2694434"/>
            <a:ext cx="3406076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rgbClr val="FF0000"/>
                </a:solidFill>
                <a:latin typeface="Titillium Web" pitchFamily="2" charset="77"/>
              </a:rPr>
              <a:t>STRUMENTI</a:t>
            </a:r>
            <a:r>
              <a:rPr lang="it-IT" sz="1800" b="1" dirty="0">
                <a:latin typeface="Titillium Web" pitchFamily="2" charset="77"/>
              </a:rPr>
              <a:t> </a:t>
            </a:r>
            <a:r>
              <a:rPr lang="it-IT" sz="1600" dirty="0">
                <a:latin typeface="Titillium Web" pitchFamily="2" charset="77"/>
              </a:rPr>
              <a:t>sempre più complessi  </a:t>
            </a:r>
          </a:p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rgbClr val="FF0000"/>
                </a:solidFill>
                <a:latin typeface="Titillium Web" pitchFamily="2" charset="77"/>
              </a:rPr>
              <a:t>TECNOLOGIE DI FRONTIERA</a:t>
            </a:r>
          </a:p>
          <a:p>
            <a:pPr>
              <a:spcBef>
                <a:spcPts val="1000"/>
              </a:spcBef>
            </a:pPr>
            <a:r>
              <a:rPr lang="it-IT" b="1" dirty="0">
                <a:solidFill>
                  <a:srgbClr val="FF0000"/>
                </a:solidFill>
                <a:latin typeface="Titillium Web" pitchFamily="2" charset="77"/>
              </a:rPr>
              <a:t>CONTESTO INTERNAZIONALE</a:t>
            </a:r>
          </a:p>
          <a:p>
            <a:pPr>
              <a:spcBef>
                <a:spcPts val="1000"/>
              </a:spcBef>
            </a:pPr>
            <a:r>
              <a:rPr lang="it-IT" dirty="0">
                <a:latin typeface="Titillium Web" pitchFamily="2" charset="77"/>
              </a:rPr>
              <a:t>un</a:t>
            </a:r>
            <a:r>
              <a:rPr lang="it-IT" sz="1800" dirty="0">
                <a:latin typeface="Titillium Web" pitchFamily="2" charset="77"/>
              </a:rPr>
              <a:t> grande stimolo per giovani </a:t>
            </a:r>
          </a:p>
          <a:p>
            <a:pPr>
              <a:spcBef>
                <a:spcPts val="1000"/>
              </a:spcBef>
            </a:pPr>
            <a:r>
              <a:rPr lang="it-IT" sz="1800" dirty="0">
                <a:latin typeface="Titillium Web" pitchFamily="2" charset="77"/>
              </a:rPr>
              <a:t>fisici e </a:t>
            </a:r>
            <a:r>
              <a:rPr lang="it-IT" dirty="0">
                <a:latin typeface="Titillium Web" pitchFamily="2" charset="77"/>
              </a:rPr>
              <a:t>ingegneri</a:t>
            </a:r>
            <a:endParaRPr lang="it-IT" sz="1800" dirty="0">
              <a:latin typeface="Titillium Web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B38C1B-C0D9-D115-6D0D-835A364A2E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703"/>
            <a:ext cx="3285206" cy="6717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FD4FE14-B64B-BFEC-BCE6-4E5885A221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351" y="96625"/>
            <a:ext cx="2843836" cy="1472394"/>
          </a:xfrm>
          <a:prstGeom prst="rect">
            <a:avLst/>
          </a:prstGeom>
        </p:spPr>
      </p:pic>
      <p:pic>
        <p:nvPicPr>
          <p:cNvPr id="9224" name="Picture 8" descr="KM3NeT - Wikipedia">
            <a:extLst>
              <a:ext uri="{FF2B5EF4-FFF2-40B4-BE49-F238E27FC236}">
                <a16:creationId xmlns:a16="http://schemas.microsoft.com/office/drawing/2014/main" id="{BC62742D-440F-3AF7-D56E-F23A2E340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621124" y="3515780"/>
            <a:ext cx="3638684" cy="19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53A7580-4712-9F51-BB00-E36ACFC92CDF}"/>
              </a:ext>
            </a:extLst>
          </p:cNvPr>
          <p:cNvSpPr txBox="1"/>
          <p:nvPr/>
        </p:nvSpPr>
        <p:spPr>
          <a:xfrm>
            <a:off x="7262587" y="2097744"/>
            <a:ext cx="19435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Infrastruttura per Einstein </a:t>
            </a:r>
            <a:r>
              <a:rPr lang="it-IT" alt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ricerca di onde gravitazionali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ETIC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FAC565-394D-97C0-466D-F9CA0A76A080}"/>
              </a:ext>
            </a:extLst>
          </p:cNvPr>
          <p:cNvSpPr txBox="1"/>
          <p:nvPr/>
        </p:nvSpPr>
        <p:spPr>
          <a:xfrm>
            <a:off x="9305351" y="1578756"/>
            <a:ext cx="247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Infrastruttura di ricerca sulla superconduttività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8ACAEF1-9BA9-448E-FA79-26C93858723A}"/>
              </a:ext>
            </a:extLst>
          </p:cNvPr>
          <p:cNvSpPr txBox="1"/>
          <p:nvPr/>
        </p:nvSpPr>
        <p:spPr>
          <a:xfrm>
            <a:off x="7260066" y="4071453"/>
            <a:ext cx="1501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Rete di telescopi sottomarini per ricerca di neutrini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KM3NeT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226" name="Picture 10" descr="Al MAXXI L'Aquila dal mammut alla fisica nucleare">
            <a:extLst>
              <a:ext uri="{FF2B5EF4-FFF2-40B4-BE49-F238E27FC236}">
                <a16:creationId xmlns:a16="http://schemas.microsoft.com/office/drawing/2014/main" id="{A3B65E3A-9A34-B9C2-5E67-6B7C16EA6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5351" y="3511893"/>
            <a:ext cx="2865085" cy="19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NFN e PNRR: opportunità e sfide per il futuro della ricerca italiana in  fisica fondamentale">
            <a:extLst>
              <a:ext uri="{FF2B5EF4-FFF2-40B4-BE49-F238E27FC236}">
                <a16:creationId xmlns:a16="http://schemas.microsoft.com/office/drawing/2014/main" id="{531ECC71-B4D3-888E-B88B-A0642C47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951" y="1631697"/>
            <a:ext cx="3642806" cy="18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13AA6271-FE11-1440-5697-483A537A4B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950" y="80619"/>
            <a:ext cx="3642805" cy="1488400"/>
          </a:xfrm>
          <a:prstGeom prst="rect">
            <a:avLst/>
          </a:prstGeom>
        </p:spPr>
      </p:pic>
      <p:pic>
        <p:nvPicPr>
          <p:cNvPr id="9232" name="Picture 16" descr="SPARC_LAB | INFN-LNF">
            <a:extLst>
              <a:ext uri="{FF2B5EF4-FFF2-40B4-BE49-F238E27FC236}">
                <a16:creationId xmlns:a16="http://schemas.microsoft.com/office/drawing/2014/main" id="{A259FDAA-BD04-39F8-C668-BC8BBD87A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124" y="5569722"/>
            <a:ext cx="3631631" cy="12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97177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rgo">
            <a:extLst>
              <a:ext uri="{FF2B5EF4-FFF2-40B4-BE49-F238E27FC236}">
                <a16:creationId xmlns:a16="http://schemas.microsoft.com/office/drawing/2014/main" id="{91920F26-E873-C6FC-76C6-C78F3D0A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269" y="1886843"/>
            <a:ext cx="2702783" cy="2001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A19552-FC14-3D4D-1CA5-B135F85087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526" y="615098"/>
            <a:ext cx="3493725" cy="3303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C5368C-BE96-D7E9-11A6-5D49CEF8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89" y="-199678"/>
            <a:ext cx="11092244" cy="1325563"/>
          </a:xfrm>
        </p:spPr>
        <p:txBody>
          <a:bodyPr>
            <a:normAutofit/>
          </a:bodyPr>
          <a:lstStyle/>
          <a:p>
            <a:r>
              <a:rPr lang="en-IT" sz="3600" b="1" dirty="0">
                <a:solidFill>
                  <a:srgbClr val="273651"/>
                </a:solidFill>
                <a:latin typeface="Titillium Web" pitchFamily="2" charset="77"/>
              </a:rPr>
              <a:t>Computing, Machine Learning e Intelligenza artificiale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0906CB7-08C5-E235-9E33-DF299901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563" y="1663315"/>
            <a:ext cx="2019126" cy="20613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0" descr="Nasce il Centro nazionale di supercalcolo al Tecnopolo di Bologna: si parte  l'1 settembre | Hardware Upgrade">
            <a:extLst>
              <a:ext uri="{FF2B5EF4-FFF2-40B4-BE49-F238E27FC236}">
                <a16:creationId xmlns:a16="http://schemas.microsoft.com/office/drawing/2014/main" id="{80E595E6-C16F-D9BE-D8D7-6831938F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26" y="4557016"/>
            <a:ext cx="3102906" cy="1699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532895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Goodbye, for a while, to the Large Hadron Collider">
            <a:extLst>
              <a:ext uri="{FF2B5EF4-FFF2-40B4-BE49-F238E27FC236}">
                <a16:creationId xmlns:a16="http://schemas.microsoft.com/office/drawing/2014/main" id="{0E14198D-66E3-783E-F7F7-F8845BFE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2" y="979676"/>
            <a:ext cx="2458422" cy="2091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chiviazione: 2 PB…">
            <a:extLst>
              <a:ext uri="{FF2B5EF4-FFF2-40B4-BE49-F238E27FC236}">
                <a16:creationId xmlns:a16="http://schemas.microsoft.com/office/drawing/2014/main" id="{50F8D538-CADC-5E62-7171-0FAF6D05FF4F}"/>
              </a:ext>
            </a:extLst>
          </p:cNvPr>
          <p:cNvSpPr txBox="1"/>
          <p:nvPr/>
        </p:nvSpPr>
        <p:spPr>
          <a:xfrm>
            <a:off x="818287" y="6296294"/>
            <a:ext cx="2659443" cy="5693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39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it-IT" sz="1600">
                <a:latin typeface="Arial" panose="020B0604020202020204" pitchFamily="34" charset="0"/>
                <a:ea typeface="Copperplate"/>
                <a:cs typeface="Arial" panose="020B0604020202020204" pitchFamily="34" charset="0"/>
                <a:sym typeface="Copperplate"/>
              </a:rPr>
              <a:t>Archiviazione: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2 PB</a:t>
            </a:r>
          </a:p>
          <a:p>
            <a:pPr>
              <a:defRPr sz="39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  <a:sym typeface="Copperplate"/>
              </a:rPr>
              <a:t>Elaborazione: 2500 core</a:t>
            </a:r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579AC2F6-A751-0975-DE9C-A7056F86C94D}"/>
              </a:ext>
            </a:extLst>
          </p:cNvPr>
          <p:cNvSpPr/>
          <p:nvPr/>
        </p:nvSpPr>
        <p:spPr>
          <a:xfrm>
            <a:off x="3493211" y="2281705"/>
            <a:ext cx="823850" cy="581136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B271B600-7732-99A1-F1E8-5F0B49D27627}"/>
              </a:ext>
            </a:extLst>
          </p:cNvPr>
          <p:cNvSpPr/>
          <p:nvPr/>
        </p:nvSpPr>
        <p:spPr>
          <a:xfrm>
            <a:off x="6034025" y="2284674"/>
            <a:ext cx="823850" cy="581136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LHC: 40 milioni di collisioni p+p / s:…">
            <a:extLst>
              <a:ext uri="{FF2B5EF4-FFF2-40B4-BE49-F238E27FC236}">
                <a16:creationId xmlns:a16="http://schemas.microsoft.com/office/drawing/2014/main" id="{110BD9A7-E979-5DF4-89B6-34F714606543}"/>
              </a:ext>
            </a:extLst>
          </p:cNvPr>
          <p:cNvSpPr txBox="1"/>
          <p:nvPr/>
        </p:nvSpPr>
        <p:spPr>
          <a:xfrm>
            <a:off x="9425620" y="2389768"/>
            <a:ext cx="2645357" cy="7954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129" tIns="28129" rIns="28129" bIns="28129" anchor="ctr">
            <a:spAutoFit/>
          </a:bodyPr>
          <a:lstStyle/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Calcolo distribuito</a:t>
            </a:r>
          </a:p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Centinaia di centri di calcolo</a:t>
            </a:r>
          </a:p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Accesso ai dati per gli scienziati</a:t>
            </a:r>
          </a:p>
        </p:txBody>
      </p:sp>
      <p:sp>
        <p:nvSpPr>
          <p:cNvPr id="24" name="archiviazione: 2 PB…">
            <a:extLst>
              <a:ext uri="{FF2B5EF4-FFF2-40B4-BE49-F238E27FC236}">
                <a16:creationId xmlns:a16="http://schemas.microsoft.com/office/drawing/2014/main" id="{02B44CA3-79B2-B35E-1578-F5C408EB3908}"/>
              </a:ext>
            </a:extLst>
          </p:cNvPr>
          <p:cNvSpPr txBox="1"/>
          <p:nvPr/>
        </p:nvSpPr>
        <p:spPr>
          <a:xfrm>
            <a:off x="3113032" y="4959866"/>
            <a:ext cx="5826362" cy="15542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it-IT" sz="1600" b="1">
                <a:solidFill>
                  <a:srgbClr val="0070C0"/>
                </a:solidFill>
                <a:latin typeface="Arial" panose="020B0604020202020204" pitchFamily="34" charset="0"/>
                <a:ea typeface="Copperplate"/>
                <a:cs typeface="Arial" panose="020B0604020202020204" pitchFamily="34" charset="0"/>
                <a:sym typeface="Copperplate"/>
              </a:rPr>
              <a:t>Machine Learning </a:t>
            </a:r>
            <a:endParaRPr lang="it-IT" sz="1600" b="1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Deep neural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 per classificazione di dati sperimentali</a:t>
            </a:r>
            <a:endParaRPr lang="it-IT" sz="1600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Computing: comprendere quali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ricerche </a:t>
            </a: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potranno beneficiare dell’uso di algoritmi quantistici.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particolare, </a:t>
            </a: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Machine Learning </a:t>
            </a:r>
            <a:endParaRPr lang="it-IT" sz="1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Fisica Applicata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(imaging, medicina, beni culturali)</a:t>
            </a:r>
          </a:p>
        </p:txBody>
      </p:sp>
      <p:pic>
        <p:nvPicPr>
          <p:cNvPr id="26" name="Picture 25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CF48357F-5129-9F6C-8B32-151E2BC5B1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518" y="3888218"/>
            <a:ext cx="1304731" cy="965541"/>
          </a:xfrm>
          <a:prstGeom prst="ellipse">
            <a:avLst/>
          </a:prstGeom>
        </p:spPr>
      </p:pic>
      <p:pic>
        <p:nvPicPr>
          <p:cNvPr id="2050" name="Picture 2" descr="Why Machine Learning Needs Semantics Not Just Statistics">
            <a:extLst>
              <a:ext uri="{FF2B5EF4-FFF2-40B4-BE49-F238E27FC236}">
                <a16:creationId xmlns:a16="http://schemas.microsoft.com/office/drawing/2014/main" id="{EF1BFEF5-6D1B-ACB4-3F71-90ECB85D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2368" y="4512365"/>
            <a:ext cx="3455765" cy="2221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600000" lon="2105011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835C91-058F-6C74-6B8A-EF23237A0E14}"/>
              </a:ext>
            </a:extLst>
          </p:cNvPr>
          <p:cNvSpPr txBox="1"/>
          <p:nvPr/>
        </p:nvSpPr>
        <p:spPr>
          <a:xfrm>
            <a:off x="226710" y="4066115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di Calcolo INFN Roma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889060-570B-058D-DE76-F0F34002B0BD}"/>
              </a:ext>
            </a:extLst>
          </p:cNvPr>
          <p:cNvSpPr txBox="1"/>
          <p:nvPr/>
        </p:nvSpPr>
        <p:spPr>
          <a:xfrm>
            <a:off x="4120762" y="993710"/>
            <a:ext cx="226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PETABYTE DI DATI DEGLI ESPERIMENTI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18D64-794F-A342-A0B1-EDE848BBB4C1}"/>
              </a:ext>
            </a:extLst>
          </p:cNvPr>
          <p:cNvSpPr txBox="1"/>
          <p:nvPr/>
        </p:nvSpPr>
        <p:spPr>
          <a:xfrm>
            <a:off x="5980470" y="3997875"/>
            <a:ext cx="5261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HPC: High Perfomance Computing</a:t>
            </a:r>
          </a:p>
        </p:txBody>
      </p:sp>
    </p:spTree>
    <p:extLst>
      <p:ext uri="{BB962C8B-B14F-4D97-AF65-F5344CB8AC3E}">
        <p14:creationId xmlns:p14="http://schemas.microsoft.com/office/powerpoint/2010/main" val="15054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5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6F1081-A415-8AF1-6F44-6245AB1C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255" y="-16329"/>
            <a:ext cx="7699892" cy="4229100"/>
          </a:xfrm>
          <a:prstGeom prst="rect">
            <a:avLst/>
          </a:prstGeom>
        </p:spPr>
      </p:pic>
      <p:pic>
        <p:nvPicPr>
          <p:cNvPr id="10242" name="Picture 2" descr="PAVIA 26/11/2021: Salute. Il Cnao Raddoppia. Al via i lavori per il  progetto di espansione. Il Centro avrà anche un acceleratore compatto di  protoni | VogheraNewsPavia">
            <a:extLst>
              <a:ext uri="{FF2B5EF4-FFF2-40B4-BE49-F238E27FC236}">
                <a16:creationId xmlns:a16="http://schemas.microsoft.com/office/drawing/2014/main" id="{F5FB1CC6-9B79-0318-2F9F-D4763A28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5779" y="4229101"/>
            <a:ext cx="769989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Immagine che contiene Viso umano, vestiti, persona, Attrezzature mediche&#10;&#10;Descrizione generata automaticamente">
            <a:extLst>
              <a:ext uri="{FF2B5EF4-FFF2-40B4-BE49-F238E27FC236}">
                <a16:creationId xmlns:a16="http://schemas.microsoft.com/office/drawing/2014/main" id="{EF6EE60C-7F82-8C66-69ED-0735FDAF6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49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0698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2ABFED3D-2476-2535-1069-A7E5E2FA3DF8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D22E36-ABB3-334A-4EF9-115CF9C3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65" y="1123466"/>
            <a:ext cx="2711843" cy="1412825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Picture 4" descr="Amaldi Edoardo">
            <a:extLst>
              <a:ext uri="{FF2B5EF4-FFF2-40B4-BE49-F238E27FC236}">
                <a16:creationId xmlns:a16="http://schemas.microsoft.com/office/drawing/2014/main" id="{61650B82-2324-31C3-413E-D0C1F0120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389" y="3319101"/>
            <a:ext cx="2585299" cy="1349590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Synchrotron | INFN-LNF">
            <a:extLst>
              <a:ext uri="{FF2B5EF4-FFF2-40B4-BE49-F238E27FC236}">
                <a16:creationId xmlns:a16="http://schemas.microsoft.com/office/drawing/2014/main" id="{997EF4F7-9AC9-731D-2B83-F48AED1B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378" y="3649189"/>
            <a:ext cx="4030104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BE0D6F3-2329-554E-76BD-06FFA64AD896}"/>
              </a:ext>
            </a:extLst>
          </p:cNvPr>
          <p:cNvSpPr txBox="1"/>
          <p:nvPr/>
        </p:nvSpPr>
        <p:spPr>
          <a:xfrm>
            <a:off x="4782193" y="1089669"/>
            <a:ext cx="63129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chemeClr val="accent5">
                    <a:lumMod val="75000"/>
                  </a:schemeClr>
                </a:solidFill>
                <a:latin typeface="Titillium Web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Da dove veniamo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B21E01-747B-A6EA-9F33-34221AC172C2}"/>
              </a:ext>
            </a:extLst>
          </p:cNvPr>
          <p:cNvSpPr txBox="1">
            <a:spLocks/>
          </p:cNvSpPr>
          <p:nvPr/>
        </p:nvSpPr>
        <p:spPr>
          <a:xfrm>
            <a:off x="12347758" y="-759754"/>
            <a:ext cx="4109898" cy="2107455"/>
          </a:xfrm>
          <a:prstGeom prst="rect">
            <a:avLst/>
          </a:prstGeom>
          <a:solidFill>
            <a:srgbClr val="E8E3DE"/>
          </a:solidFill>
        </p:spPr>
        <p:txBody>
          <a:bodyPr vert="horz" wrap="square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L’INFN, fondato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1951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una lunga e prestigiosa storia che discende da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Enrico Fermi e i ragazzi di via Panisperna</a:t>
            </a:r>
          </a:p>
        </p:txBody>
      </p:sp>
    </p:spTree>
    <p:extLst>
      <p:ext uri="{BB962C8B-B14F-4D97-AF65-F5344CB8AC3E}">
        <p14:creationId xmlns:p14="http://schemas.microsoft.com/office/powerpoint/2010/main" val="126590594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10E2AC14-5741-595D-F201-F2914192BA95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3076" name="Picture 4" descr="Amaldi Edoardo">
            <a:extLst>
              <a:ext uri="{FF2B5EF4-FFF2-40B4-BE49-F238E27FC236}">
                <a16:creationId xmlns:a16="http://schemas.microsoft.com/office/drawing/2014/main" id="{EE1F0CD8-829C-58D6-BDD0-9F440D510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389" y="3319101"/>
            <a:ext cx="2585299" cy="1349590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4E13D8-B708-176E-3BEE-4CFCD6053E91}"/>
              </a:ext>
            </a:extLst>
          </p:cNvPr>
          <p:cNvSpPr txBox="1">
            <a:spLocks/>
          </p:cNvSpPr>
          <p:nvPr/>
        </p:nvSpPr>
        <p:spPr>
          <a:xfrm>
            <a:off x="7771744" y="275606"/>
            <a:ext cx="4109898" cy="2107455"/>
          </a:xfrm>
          <a:prstGeom prst="rect">
            <a:avLst/>
          </a:prstGeom>
          <a:solidFill>
            <a:srgbClr val="E8E3DE"/>
          </a:solidFill>
        </p:spPr>
        <p:txBody>
          <a:bodyPr vert="horz" wrap="square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L’INFN, fondato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1951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una lunga e prestigiosa storia che discende da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Enrico Fermi e i ragazzi di via Panisperna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6E06D-D5B0-E5F3-809D-6AF7C3037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010" y="275606"/>
            <a:ext cx="7056404" cy="3676270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Synchrotron | INFN-LNF">
            <a:extLst>
              <a:ext uri="{FF2B5EF4-FFF2-40B4-BE49-F238E27FC236}">
                <a16:creationId xmlns:a16="http://schemas.microsoft.com/office/drawing/2014/main" id="{94C73A6A-4664-C810-ABCB-E0D05337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614" y="4923857"/>
            <a:ext cx="2502377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E28E97-D5D3-58FB-3819-C62CCEA19031}"/>
              </a:ext>
            </a:extLst>
          </p:cNvPr>
          <p:cNvSpPr txBox="1">
            <a:spLocks/>
          </p:cNvSpPr>
          <p:nvPr/>
        </p:nvSpPr>
        <p:spPr>
          <a:xfrm>
            <a:off x="12304238" y="658014"/>
            <a:ext cx="5872975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all’INFN.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C03FAA-B529-F6C0-00F8-D1BC9DA5C6BF}"/>
              </a:ext>
            </a:extLst>
          </p:cNvPr>
          <p:cNvSpPr txBox="1"/>
          <p:nvPr/>
        </p:nvSpPr>
        <p:spPr>
          <a:xfrm>
            <a:off x="-4808252" y="3951876"/>
            <a:ext cx="4670849" cy="1390124"/>
          </a:xfrm>
          <a:prstGeom prst="rect">
            <a:avLst/>
          </a:prstGeom>
          <a:solidFill>
            <a:srgbClr val="E8E3DF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1100"/>
              </a:spcBef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noltre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darà un contributo fondamentale alla nascita del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(1952) e dell’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508E63-7855-F82D-C959-8F27BA307F43}"/>
              </a:ext>
            </a:extLst>
          </p:cNvPr>
          <p:cNvSpPr txBox="1"/>
          <p:nvPr/>
        </p:nvSpPr>
        <p:spPr>
          <a:xfrm>
            <a:off x="-2352565" y="5211802"/>
            <a:ext cx="29830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2"/>
                </a:solidFill>
                <a:latin typeface="Titillium Web" pitchFamily="2" charset="77"/>
              </a:rPr>
              <a:t>https://</a:t>
            </a:r>
            <a:r>
              <a:rPr lang="it-IT" sz="1050" b="1" dirty="0" err="1">
                <a:solidFill>
                  <a:schemeClr val="accent2"/>
                </a:solidFill>
                <a:latin typeface="Titillium Web" pitchFamily="2" charset="77"/>
              </a:rPr>
              <a:t>storia.infn.it</a:t>
            </a:r>
            <a:endParaRPr lang="it-IT" sz="1050" b="1" dirty="0">
              <a:solidFill>
                <a:schemeClr val="accent2"/>
              </a:solidFill>
              <a:latin typeface="Titillium Web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5290DD-B24A-BDD9-2313-6DDDA1288CAE}"/>
              </a:ext>
            </a:extLst>
          </p:cNvPr>
          <p:cNvSpPr txBox="1">
            <a:spLocks/>
          </p:cNvSpPr>
          <p:nvPr/>
        </p:nvSpPr>
        <p:spPr>
          <a:xfrm>
            <a:off x="12304156" y="5138162"/>
            <a:ext cx="6672182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 all’INFN,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B39BF44-72F0-5502-E8E1-C1A7E23E9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64" y="703759"/>
            <a:ext cx="2627928" cy="24036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D44248-83D2-C46E-94DF-2C50C3014241}"/>
              </a:ext>
            </a:extLst>
          </p:cNvPr>
          <p:cNvSpPr txBox="1"/>
          <p:nvPr/>
        </p:nvSpPr>
        <p:spPr>
          <a:xfrm>
            <a:off x="841116" y="399601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L’Istituto di Fisica dell’Università di Roma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che si trasferirà poi nella Città Universitaria 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35BCC7-489D-5FE2-F098-A38A4ED3F445}"/>
              </a:ext>
            </a:extLst>
          </p:cNvPr>
          <p:cNvSpPr txBox="1"/>
          <p:nvPr/>
        </p:nvSpPr>
        <p:spPr>
          <a:xfrm>
            <a:off x="5256211" y="5695133"/>
            <a:ext cx="321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… mentre a Frascati sarebbero nati i laboratori del Sincrotrone</a:t>
            </a:r>
          </a:p>
        </p:txBody>
      </p:sp>
    </p:spTree>
    <p:extLst>
      <p:ext uri="{BB962C8B-B14F-4D97-AF65-F5344CB8AC3E}">
        <p14:creationId xmlns:p14="http://schemas.microsoft.com/office/powerpoint/2010/main" val="321922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C23D25FF-C445-6810-482C-1C40F8BB0D34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D22E36-ABB3-334A-4EF9-115CF9C3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65" y="1123466"/>
            <a:ext cx="2711843" cy="1412825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4" descr="Amaldi Edoardo">
            <a:extLst>
              <a:ext uri="{FF2B5EF4-FFF2-40B4-BE49-F238E27FC236}">
                <a16:creationId xmlns:a16="http://schemas.microsoft.com/office/drawing/2014/main" id="{D0AB9FB5-3B12-D451-3F79-95B35CA41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3591" y="2845848"/>
            <a:ext cx="6672182" cy="3483043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Synchrotron | INFN-LNF">
            <a:extLst>
              <a:ext uri="{FF2B5EF4-FFF2-40B4-BE49-F238E27FC236}">
                <a16:creationId xmlns:a16="http://schemas.microsoft.com/office/drawing/2014/main" id="{CF924FCB-5D08-1F73-818A-27C30190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045" y="6951494"/>
            <a:ext cx="2502377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B2A606-421A-028A-672F-66E5FA61A24E}"/>
              </a:ext>
            </a:extLst>
          </p:cNvPr>
          <p:cNvSpPr txBox="1">
            <a:spLocks/>
          </p:cNvSpPr>
          <p:nvPr/>
        </p:nvSpPr>
        <p:spPr>
          <a:xfrm>
            <a:off x="5243592" y="816453"/>
            <a:ext cx="6672182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 all’INFN,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9A1E25-FB10-81E5-D4E4-638248960734}"/>
              </a:ext>
            </a:extLst>
          </p:cNvPr>
          <p:cNvSpPr txBox="1"/>
          <p:nvPr/>
        </p:nvSpPr>
        <p:spPr>
          <a:xfrm>
            <a:off x="285230" y="4938767"/>
            <a:ext cx="4670849" cy="1390124"/>
          </a:xfrm>
          <a:prstGeom prst="rect">
            <a:avLst/>
          </a:prstGeom>
          <a:solidFill>
            <a:srgbClr val="E8E3DF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1100"/>
              </a:spcBef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noltre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darà un contributo fondamentale alla nascita del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(1952) e dell’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29EDD3-5010-5803-10A3-947809D184F1}"/>
              </a:ext>
            </a:extLst>
          </p:cNvPr>
          <p:cNvSpPr txBox="1"/>
          <p:nvPr/>
        </p:nvSpPr>
        <p:spPr>
          <a:xfrm>
            <a:off x="577081" y="3477110"/>
            <a:ext cx="2983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  <a:latin typeface="Titillium Web" pitchFamily="2" charset="77"/>
              </a:rPr>
              <a:t>https://</a:t>
            </a:r>
            <a:r>
              <a:rPr lang="it-IT" b="1" dirty="0" err="1">
                <a:solidFill>
                  <a:schemeClr val="accent2"/>
                </a:solidFill>
                <a:latin typeface="Titillium Web" pitchFamily="2" charset="77"/>
              </a:rPr>
              <a:t>storia.infn.it</a:t>
            </a:r>
            <a:endParaRPr lang="it-IT" b="1" dirty="0">
              <a:solidFill>
                <a:schemeClr val="accent2"/>
              </a:solidFill>
              <a:latin typeface="Titillium Web" pitchFamily="2" charset="77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C8448EE-E356-2A66-941D-5792161AC2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42" y="305949"/>
            <a:ext cx="3497772" cy="319930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E25809-6B2B-9E6E-05BA-95F7077D85AB}"/>
              </a:ext>
            </a:extLst>
          </p:cNvPr>
          <p:cNvSpPr txBox="1"/>
          <p:nvPr/>
        </p:nvSpPr>
        <p:spPr>
          <a:xfrm>
            <a:off x="6781426" y="-780475"/>
            <a:ext cx="28096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 </a:t>
            </a:r>
            <a:r>
              <a:rPr lang="it-IT" sz="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uno dei 20 enti pubblici nazionali di ricerca, è </a:t>
            </a:r>
            <a:r>
              <a:rPr lang="it-IT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vigilato dal Ministero dell’Università e della Ricerca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dedicato allo studio dei </a:t>
            </a:r>
            <a:r>
              <a:rPr lang="it-IT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costituenti fondamentali della materia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delle leggi che li governano</a:t>
            </a:r>
            <a:endParaRPr lang="it-IT" sz="800" dirty="0">
              <a:solidFill>
                <a:srgbClr val="429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Il Ministero sui social | Ministero dell'Università e della Ricerca">
            <a:extLst>
              <a:ext uri="{FF2B5EF4-FFF2-40B4-BE49-F238E27FC236}">
                <a16:creationId xmlns:a16="http://schemas.microsoft.com/office/drawing/2014/main" id="{08CB9B06-6641-C79B-1506-38E48DE3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4656" y="-796169"/>
            <a:ext cx="569888" cy="6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7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FD8D5F-86E5-14C8-ADEE-C66495B04C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65" y="3209467"/>
            <a:ext cx="3861955" cy="3456639"/>
          </a:xfrm>
          <a:prstGeom prst="rect">
            <a:avLst/>
          </a:prstGeom>
        </p:spPr>
      </p:pic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42B6061B-C5FA-DDAD-74E2-BFAE55353FDA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E5359B-CB8D-CC57-708D-B5B49562D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859" y="2484357"/>
            <a:ext cx="5031891" cy="42102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467845-43E6-6A31-E30C-D803307E1863}"/>
              </a:ext>
            </a:extLst>
          </p:cNvPr>
          <p:cNvSpPr txBox="1"/>
          <p:nvPr/>
        </p:nvSpPr>
        <p:spPr>
          <a:xfrm>
            <a:off x="1679622" y="556037"/>
            <a:ext cx="74176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 </a:t>
            </a:r>
            <a:r>
              <a:rPr lang="it-IT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uno dei 20 enti pubblici nazionali di ricerca, è </a:t>
            </a:r>
            <a:r>
              <a:rPr lang="it-IT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vigilato dal Ministero dell’Università e della Ricerca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dedicato allo studio dei </a:t>
            </a:r>
            <a:r>
              <a:rPr lang="it-IT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costituenti fondamentali della materia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delle leggi che li governano</a:t>
            </a:r>
            <a:endParaRPr lang="it-IT" sz="2200" dirty="0">
              <a:solidFill>
                <a:srgbClr val="429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l Ministero sui social | Ministero dell'Università e della Ricerca">
            <a:extLst>
              <a:ext uri="{FF2B5EF4-FFF2-40B4-BE49-F238E27FC236}">
                <a16:creationId xmlns:a16="http://schemas.microsoft.com/office/drawing/2014/main" id="{D5E22D47-D4C6-CF37-0209-57177CA89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2668" y="34758"/>
            <a:ext cx="2380562" cy="25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46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5BA1DB-4EB6-094B-B9B0-25C83912126A}"/>
              </a:ext>
            </a:extLst>
          </p:cNvPr>
          <p:cNvSpPr txBox="1"/>
          <p:nvPr/>
        </p:nvSpPr>
        <p:spPr>
          <a:xfrm>
            <a:off x="9347052" y="436104"/>
            <a:ext cx="27671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 </a:t>
            </a: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</a:t>
            </a:r>
          </a:p>
          <a:p>
            <a:r>
              <a:rPr lang="it-IT" sz="40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</a:t>
            </a:r>
            <a:endParaRPr lang="it-IT" sz="2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frontiera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60" y="171416"/>
            <a:ext cx="3426098" cy="1975926"/>
          </a:xfrm>
        </p:spPr>
        <p:txBody>
          <a:bodyPr/>
          <a:lstStyle/>
          <a:p>
            <a:pPr algn="r"/>
            <a:r>
              <a:rPr lang="it-IT" sz="32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Spingersi oltre </a:t>
            </a:r>
            <a: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frontiere della conoscenza</a:t>
            </a:r>
            <a:b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segreti della materia e del Big Bang</a:t>
            </a:r>
            <a:endParaRPr lang="it-IT" sz="2400" dirty="0">
              <a:solidFill>
                <a:srgbClr val="27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307DF8-10B3-E64F-AFD7-6E5A87862345}"/>
              </a:ext>
            </a:extLst>
          </p:cNvPr>
          <p:cNvSpPr txBox="1"/>
          <p:nvPr/>
        </p:nvSpPr>
        <p:spPr>
          <a:xfrm>
            <a:off x="1368431" y="4710657"/>
            <a:ext cx="3239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Formare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400" dirty="0">
                <a:solidFill>
                  <a:srgbClr val="28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scienziati e scienziate e ingegneri di domani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F0D6C0-0E54-1DFE-B951-168BD01CE314}"/>
              </a:ext>
            </a:extLst>
          </p:cNvPr>
          <p:cNvSpPr txBox="1"/>
          <p:nvPr/>
        </p:nvSpPr>
        <p:spPr>
          <a:xfrm>
            <a:off x="7936939" y="5134909"/>
            <a:ext cx="3991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Lavorare insieme </a:t>
            </a:r>
          </a:p>
          <a:p>
            <a:r>
              <a:rPr 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migliori ricercatori e ricercatrici di tutto il mondo</a:t>
            </a:r>
          </a:p>
          <a:p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9FBB4148-695D-C677-3957-00C4E472F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106">
            <a:off x="3571676" y="-506884"/>
            <a:ext cx="7873200" cy="78732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2681F53-ADB2-F952-1C26-FEFA242E66BF}"/>
              </a:ext>
            </a:extLst>
          </p:cNvPr>
          <p:cNvSpPr txBox="1">
            <a:spLocks/>
          </p:cNvSpPr>
          <p:nvPr/>
        </p:nvSpPr>
        <p:spPr>
          <a:xfrm>
            <a:off x="12441" y="2814986"/>
            <a:ext cx="3426098" cy="12280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</a:t>
            </a:r>
          </a:p>
          <a:p>
            <a:r>
              <a:rPr lang="it-IT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</a:t>
            </a:r>
            <a:endParaRPr lang="it-IT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2433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laboration | CMS Experiment">
            <a:extLst>
              <a:ext uri="{FF2B5EF4-FFF2-40B4-BE49-F238E27FC236}">
                <a16:creationId xmlns:a16="http://schemas.microsoft.com/office/drawing/2014/main" id="{14D5B91C-BCC8-2A35-675C-77C3105F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970" y="2324396"/>
            <a:ext cx="5173950" cy="34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3F07217-F4B4-509A-41AA-F43A018E0FFC}"/>
              </a:ext>
            </a:extLst>
          </p:cNvPr>
          <p:cNvSpPr txBox="1"/>
          <p:nvPr/>
        </p:nvSpPr>
        <p:spPr>
          <a:xfrm>
            <a:off x="7936939" y="8329108"/>
            <a:ext cx="3991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Lavorare insieme </a:t>
            </a:r>
          </a:p>
          <a:p>
            <a:r>
              <a:rPr 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migliori ricercatori e ricercatrici di tutto il mondo</a:t>
            </a:r>
          </a:p>
          <a:p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66620AAF-08D7-A5BF-F736-14D46183C7D5}"/>
              </a:ext>
            </a:extLst>
          </p:cNvPr>
          <p:cNvSpPr txBox="1">
            <a:spLocks/>
          </p:cNvSpPr>
          <p:nvPr/>
        </p:nvSpPr>
        <p:spPr>
          <a:xfrm>
            <a:off x="-3823387" y="2808933"/>
            <a:ext cx="3426098" cy="12280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</a:t>
            </a:r>
          </a:p>
          <a:p>
            <a:r>
              <a:rPr lang="it-IT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</a:t>
            </a:r>
            <a:endParaRPr lang="it-IT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2F40740-4D34-903B-B781-7ED5A8E56B74}"/>
              </a:ext>
            </a:extLst>
          </p:cNvPr>
          <p:cNvSpPr txBox="1"/>
          <p:nvPr/>
        </p:nvSpPr>
        <p:spPr>
          <a:xfrm>
            <a:off x="12539348" y="2449906"/>
            <a:ext cx="27671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 </a:t>
            </a: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</a:t>
            </a:r>
          </a:p>
          <a:p>
            <a:r>
              <a:rPr lang="it-IT" sz="40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</a:t>
            </a:r>
            <a:endParaRPr lang="it-IT" sz="2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frontiera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01FE81A8-69BF-8DA7-72EA-5D2DF9B8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68864" y="413054"/>
            <a:ext cx="3426098" cy="1975926"/>
          </a:xfrm>
        </p:spPr>
        <p:txBody>
          <a:bodyPr/>
          <a:lstStyle/>
          <a:p>
            <a:pPr algn="r"/>
            <a:r>
              <a:rPr lang="it-IT" sz="32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Spingersi oltre </a:t>
            </a:r>
            <a: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frontiere della conoscenza</a:t>
            </a:r>
            <a:b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segreti della materia e del Big Bang</a:t>
            </a:r>
            <a:endParaRPr lang="it-IT" sz="2400" dirty="0">
              <a:solidFill>
                <a:srgbClr val="27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498585-7B8D-941C-55AC-150EDFEF48F4}"/>
              </a:ext>
            </a:extLst>
          </p:cNvPr>
          <p:cNvSpPr txBox="1"/>
          <p:nvPr/>
        </p:nvSpPr>
        <p:spPr>
          <a:xfrm>
            <a:off x="2691852" y="7006003"/>
            <a:ext cx="3239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Formare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400" dirty="0">
                <a:solidFill>
                  <a:srgbClr val="28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scienziati e scienziate e ingegneri di domani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26AC62FD-9D8A-CF45-D3DD-7456B2D31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2013">
            <a:off x="1947839" y="2567515"/>
            <a:ext cx="4472935" cy="33625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6" y="810226"/>
            <a:ext cx="248039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endParaRPr lang="it-IT" altLang="it-IT" sz="4400" dirty="0">
              <a:solidFill>
                <a:srgbClr val="2836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787B03-A7E8-D640-B726-8B69C14C1226}"/>
              </a:ext>
            </a:extLst>
          </p:cNvPr>
          <p:cNvSpPr txBox="1">
            <a:spLocks/>
          </p:cNvSpPr>
          <p:nvPr/>
        </p:nvSpPr>
        <p:spPr bwMode="auto">
          <a:xfrm>
            <a:off x="12441" y="0"/>
            <a:ext cx="12192000" cy="2265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L</a:t>
            </a:r>
            <a:r>
              <a:rPr lang="it-IT" altLang="en-US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’</a:t>
            </a: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è</a:t>
            </a:r>
            <a:endParaRPr lang="it-IT" altLang="it-IT" sz="54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una comunità di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oltre </a:t>
            </a:r>
            <a:r>
              <a:rPr lang="it-IT" altLang="it-IT" sz="40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6000 persone</a:t>
            </a:r>
          </a:p>
        </p:txBody>
      </p:sp>
      <p:pic>
        <p:nvPicPr>
          <p:cNvPr id="15362" name="Picture 2" descr="Collaboration | CMS Experiment">
            <a:extLst>
              <a:ext uri="{FF2B5EF4-FFF2-40B4-BE49-F238E27FC236}">
                <a16:creationId xmlns:a16="http://schemas.microsoft.com/office/drawing/2014/main" id="{33841545-6E91-513C-D436-D5356379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2242752"/>
            <a:ext cx="12192000" cy="40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FE9A1F-4343-615F-158F-138DB32EEB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51057" y="3630262"/>
            <a:ext cx="5191007" cy="28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D71A73ED-DD80-A6F0-74D7-6CA838B9E210}"/>
              </a:ext>
            </a:extLst>
          </p:cNvPr>
          <p:cNvSpPr/>
          <p:nvPr/>
        </p:nvSpPr>
        <p:spPr>
          <a:xfrm>
            <a:off x="5075382" y="3200400"/>
            <a:ext cx="5984893" cy="350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6" y="810226"/>
            <a:ext cx="248039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endParaRPr lang="it-IT" altLang="it-IT" sz="4400" dirty="0">
              <a:solidFill>
                <a:srgbClr val="2836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CB7E057-F907-EB70-968C-F19C6BD393A5}"/>
              </a:ext>
            </a:extLst>
          </p:cNvPr>
          <p:cNvSpPr txBox="1">
            <a:spLocks/>
          </p:cNvSpPr>
          <p:nvPr/>
        </p:nvSpPr>
        <p:spPr bwMode="auto">
          <a:xfrm>
            <a:off x="3536634" y="1148541"/>
            <a:ext cx="12192000" cy="2265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L</a:t>
            </a:r>
            <a:r>
              <a:rPr lang="it-IT" altLang="en-US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’</a:t>
            </a: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è</a:t>
            </a:r>
            <a:endParaRPr lang="it-IT" altLang="it-IT" sz="54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una comunità di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oltre </a:t>
            </a:r>
            <a:r>
              <a:rPr lang="it-IT" altLang="it-IT" sz="40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6000 persone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BD1F8B8-EB6F-1A19-EC42-DDF0A090112D}"/>
              </a:ext>
            </a:extLst>
          </p:cNvPr>
          <p:cNvSpPr txBox="1">
            <a:spLocks/>
          </p:cNvSpPr>
          <p:nvPr/>
        </p:nvSpPr>
        <p:spPr bwMode="auto">
          <a:xfrm>
            <a:off x="6258185" y="3408218"/>
            <a:ext cx="5933815" cy="14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di cui circa il </a:t>
            </a:r>
            <a:r>
              <a:rPr lang="it-IT" altLang="it-IT" sz="36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25% </a:t>
            </a: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di giovani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con </a:t>
            </a:r>
            <a:r>
              <a:rPr lang="it-IT" altLang="it-IT" sz="2800" b="1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assegni di ricerca</a:t>
            </a: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, borse di studio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e </a:t>
            </a:r>
            <a:r>
              <a:rPr lang="it-IT" altLang="it-IT" sz="2800" b="1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dottorandi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b="1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000" i="1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45FB31-CE8F-C313-C433-ABDB4DF6A1C1}"/>
              </a:ext>
            </a:extLst>
          </p:cNvPr>
          <p:cNvSpPr txBox="1">
            <a:spLocks/>
          </p:cNvSpPr>
          <p:nvPr/>
        </p:nvSpPr>
        <p:spPr bwMode="auto">
          <a:xfrm>
            <a:off x="6249842" y="4935219"/>
            <a:ext cx="5191007" cy="14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Che vive in piena </a:t>
            </a:r>
            <a:r>
              <a:rPr lang="it-IT" altLang="it-IT" sz="36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sinergia</a:t>
            </a: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con l’università</a:t>
            </a:r>
            <a:endParaRPr lang="it-IT" altLang="it-IT" sz="2800" b="1" dirty="0">
              <a:solidFill>
                <a:srgbClr val="27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b="1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000" i="1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56B04B-F043-8087-23DA-1FB31D690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" y="3630262"/>
            <a:ext cx="5191007" cy="2871639"/>
          </a:xfrm>
          <a:prstGeom prst="rect">
            <a:avLst/>
          </a:prstGeom>
        </p:spPr>
      </p:pic>
      <p:pic>
        <p:nvPicPr>
          <p:cNvPr id="13" name="Picture 2" descr="Collaboration | CMS Experiment">
            <a:extLst>
              <a:ext uri="{FF2B5EF4-FFF2-40B4-BE49-F238E27FC236}">
                <a16:creationId xmlns:a16="http://schemas.microsoft.com/office/drawing/2014/main" id="{F83C2AB6-43CC-A6D3-3CBF-D8502286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3950" cy="34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2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22913</TotalTime>
  <Words>1883</Words>
  <Application>Microsoft Macintosh PowerPoint</Application>
  <PresentationFormat>Widescreen</PresentationFormat>
  <Paragraphs>170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Titillium Web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Spingersi oltre le frontiere della conoscenza I segreti della materia e del Big Bang</vt:lpstr>
      <vt:lpstr>Spingersi oltre le frontiere della conoscenza I segreti della materia e del Big Bang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Computing, Machine Learning e Intelligenza artificiale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Paolo Valente</cp:lastModifiedBy>
  <cp:revision>305</cp:revision>
  <dcterms:created xsi:type="dcterms:W3CDTF">2021-01-25T12:14:57Z</dcterms:created>
  <dcterms:modified xsi:type="dcterms:W3CDTF">2024-11-14T12:20:36Z</dcterms:modified>
</cp:coreProperties>
</file>