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0" r:id="rId3"/>
    <p:sldId id="272" r:id="rId4"/>
    <p:sldId id="275" r:id="rId5"/>
    <p:sldId id="274" r:id="rId6"/>
    <p:sldId id="277" r:id="rId7"/>
    <p:sldId id="276" r:id="rId8"/>
    <p:sldId id="27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782B35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2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SBAM update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C535-8F53-8E46-84AD-9FEA305EE734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SBAM update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Tofprad</a:t>
            </a:r>
            <a:r>
              <a:rPr lang="en-GB" dirty="0"/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Tofprad</a:t>
            </a:r>
            <a:r>
              <a:rPr lang="en-GB" dirty="0"/>
              <a:t>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203" y="3992136"/>
            <a:ext cx="9266611" cy="7337503"/>
          </a:xfrm>
        </p:spPr>
        <p:txBody>
          <a:bodyPr>
            <a:normAutofit/>
          </a:bodyPr>
          <a:lstStyle/>
          <a:p>
            <a:r>
              <a:rPr lang="en-GB" dirty="0"/>
              <a:t>Detector inherited from FOOT (ST, TW + low intensity beam monitor)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Ekin</a:t>
            </a:r>
            <a:r>
              <a:rPr lang="en-GB" dirty="0"/>
              <a:t> measured from </a:t>
            </a:r>
            <a:r>
              <a:rPr lang="en-GB" dirty="0" err="1"/>
              <a:t>ToF</a:t>
            </a:r>
            <a:endParaRPr lang="en-GB" dirty="0"/>
          </a:p>
          <a:p>
            <a:endParaRPr lang="en-GB" dirty="0"/>
          </a:p>
          <a:p>
            <a:r>
              <a:rPr lang="en-GB" dirty="0"/>
              <a:t>Time resolution &lt; 100ps/m</a:t>
            </a:r>
          </a:p>
          <a:p>
            <a:endParaRPr lang="en-GB" dirty="0"/>
          </a:p>
          <a:p>
            <a:r>
              <a:rPr lang="en-GB" dirty="0"/>
              <a:t>Ideal rate capability  ~MHz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D0B7-6DEE-1947-A4D2-75C19B49F749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1632A-4CBA-2A47-B6BE-90405A4FA688}"/>
              </a:ext>
            </a:extLst>
          </p:cNvPr>
          <p:cNvSpPr txBox="1"/>
          <p:nvPr/>
        </p:nvSpPr>
        <p:spPr>
          <a:xfrm>
            <a:off x="1093304" y="2226365"/>
            <a:ext cx="218700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b="1" dirty="0"/>
              <a:t>Goal</a:t>
            </a:r>
            <a:r>
              <a:rPr lang="en-GB" sz="5000" dirty="0"/>
              <a:t>: proton-radiography with </a:t>
            </a:r>
            <a:r>
              <a:rPr lang="en-GB" sz="5000" u="sng" dirty="0"/>
              <a:t>time of flight </a:t>
            </a:r>
            <a:r>
              <a:rPr lang="en-GB" sz="5000" dirty="0"/>
              <a:t>detection exploiting plastic scintillator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AEE925-AB2A-6741-9956-7232C9665764}"/>
              </a:ext>
            </a:extLst>
          </p:cNvPr>
          <p:cNvGrpSpPr/>
          <p:nvPr/>
        </p:nvGrpSpPr>
        <p:grpSpPr>
          <a:xfrm>
            <a:off x="981308" y="5000594"/>
            <a:ext cx="11106614" cy="3649203"/>
            <a:chOff x="802888" y="3617843"/>
            <a:chExt cx="11106614" cy="364920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8A72ED-CBE1-3D45-9054-BB890F564FFE}"/>
                </a:ext>
              </a:extLst>
            </p:cNvPr>
            <p:cNvCxnSpPr/>
            <p:nvPr/>
          </p:nvCxnSpPr>
          <p:spPr>
            <a:xfrm>
              <a:off x="1510748" y="4492487"/>
              <a:ext cx="21667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E37274-7FAA-5B43-BCB5-482A9B79BE52}"/>
                </a:ext>
              </a:extLst>
            </p:cNvPr>
            <p:cNvCxnSpPr/>
            <p:nvPr/>
          </p:nvCxnSpPr>
          <p:spPr>
            <a:xfrm>
              <a:off x="1484244" y="4704522"/>
              <a:ext cx="21667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A2021C8-9A8C-0247-A46D-5A4E0A6BDC80}"/>
                </a:ext>
              </a:extLst>
            </p:cNvPr>
            <p:cNvCxnSpPr/>
            <p:nvPr/>
          </p:nvCxnSpPr>
          <p:spPr>
            <a:xfrm>
              <a:off x="1517374" y="4976191"/>
              <a:ext cx="21667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25702F-868F-1942-AEE4-CBCD53F92AC8}"/>
                </a:ext>
              </a:extLst>
            </p:cNvPr>
            <p:cNvSpPr/>
            <p:nvPr/>
          </p:nvSpPr>
          <p:spPr>
            <a:xfrm>
              <a:off x="4671392" y="3617843"/>
              <a:ext cx="2504661" cy="22661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F085CC-7894-F843-8D3B-62EFA8580C8B}"/>
                </a:ext>
              </a:extLst>
            </p:cNvPr>
            <p:cNvSpPr/>
            <p:nvPr/>
          </p:nvSpPr>
          <p:spPr>
            <a:xfrm>
              <a:off x="5805100" y="4103649"/>
              <a:ext cx="755754" cy="6837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6B8769-A6FF-F843-BC9B-083777A66F87}"/>
                </a:ext>
              </a:extLst>
            </p:cNvPr>
            <p:cNvSpPr txBox="1"/>
            <p:nvPr/>
          </p:nvSpPr>
          <p:spPr>
            <a:xfrm>
              <a:off x="802888" y="5174165"/>
              <a:ext cx="3618298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chemeClr val="accent1"/>
                  </a:solidFill>
                </a:rPr>
                <a:t>monochromatic </a:t>
              </a:r>
              <a:br>
                <a:rPr lang="en-GB" sz="4000" dirty="0">
                  <a:solidFill>
                    <a:schemeClr val="accent1"/>
                  </a:solidFill>
                </a:rPr>
              </a:br>
              <a:r>
                <a:rPr lang="en-GB" sz="4000" dirty="0">
                  <a:solidFill>
                    <a:schemeClr val="accent1"/>
                  </a:solidFill>
                </a:rPr>
                <a:t>p beam</a:t>
              </a:r>
            </a:p>
            <a:p>
              <a:pPr algn="l"/>
              <a:endParaRPr lang="en-GB" sz="50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DCAD9-BB5A-7844-AC76-E747A8EFC53E}"/>
                </a:ext>
              </a:extLst>
            </p:cNvPr>
            <p:cNvSpPr txBox="1"/>
            <p:nvPr/>
          </p:nvSpPr>
          <p:spPr>
            <a:xfrm>
              <a:off x="4906537" y="5910146"/>
              <a:ext cx="181812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5000" dirty="0"/>
                <a:t>object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EF7FFB-08AD-0448-A4AD-4A2F43BE1030}"/>
                </a:ext>
              </a:extLst>
            </p:cNvPr>
            <p:cNvCxnSpPr/>
            <p:nvPr/>
          </p:nvCxnSpPr>
          <p:spPr>
            <a:xfrm>
              <a:off x="7573294" y="4421863"/>
              <a:ext cx="216673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1455F97-FD39-394C-9424-7A00C0CC8C30}"/>
                </a:ext>
              </a:extLst>
            </p:cNvPr>
            <p:cNvCxnSpPr/>
            <p:nvPr/>
          </p:nvCxnSpPr>
          <p:spPr>
            <a:xfrm>
              <a:off x="7546790" y="4633898"/>
              <a:ext cx="216673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844B48-1D0C-3F4B-8401-5FDF313BFA02}"/>
                </a:ext>
              </a:extLst>
            </p:cNvPr>
            <p:cNvCxnSpPr/>
            <p:nvPr/>
          </p:nvCxnSpPr>
          <p:spPr>
            <a:xfrm>
              <a:off x="7579920" y="4905567"/>
              <a:ext cx="216673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9D488C-2A59-4646-857C-EFA7FFE25AFE}"/>
                </a:ext>
              </a:extLst>
            </p:cNvPr>
            <p:cNvSpPr txBox="1"/>
            <p:nvPr/>
          </p:nvSpPr>
          <p:spPr>
            <a:xfrm>
              <a:off x="7512205" y="5058937"/>
              <a:ext cx="43972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accent6"/>
                  </a:solidFill>
                </a:rPr>
                <a:t>p beam with energy modulation due to different absorption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67C6029-EBD1-2244-8177-DD602A1B2B43}"/>
              </a:ext>
            </a:extLst>
          </p:cNvPr>
          <p:cNvSpPr txBox="1"/>
          <p:nvPr/>
        </p:nvSpPr>
        <p:spPr>
          <a:xfrm>
            <a:off x="1226634" y="3992136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000" b="1" dirty="0">
                <a:solidFill>
                  <a:schemeClr val="tx1"/>
                </a:solidFill>
              </a:rPr>
              <a:t>Rationale of proton-radiography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94D93-A1AE-6844-8517-54B987BA56F2}"/>
              </a:ext>
            </a:extLst>
          </p:cNvPr>
          <p:cNvSpPr/>
          <p:nvPr/>
        </p:nvSpPr>
        <p:spPr>
          <a:xfrm>
            <a:off x="1003610" y="3858322"/>
            <a:ext cx="11887199" cy="4661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BBA5D8D-D9F5-4C4D-B370-96EF6D396828}"/>
              </a:ext>
            </a:extLst>
          </p:cNvPr>
          <p:cNvSpPr txBox="1">
            <a:spLocks/>
          </p:cNvSpPr>
          <p:nvPr/>
        </p:nvSpPr>
        <p:spPr>
          <a:xfrm>
            <a:off x="1189516" y="9045094"/>
            <a:ext cx="8151488" cy="308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2F7E76-B856-7047-B7AF-B02A6CA1B4BA}"/>
              </a:ext>
            </a:extLst>
          </p:cNvPr>
          <p:cNvSpPr/>
          <p:nvPr/>
        </p:nvSpPr>
        <p:spPr>
          <a:xfrm>
            <a:off x="1851102" y="9567746"/>
            <a:ext cx="223025" cy="22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B857E6-416A-3C40-8A75-4814BEC91EBE}"/>
              </a:ext>
            </a:extLst>
          </p:cNvPr>
          <p:cNvSpPr/>
          <p:nvPr/>
        </p:nvSpPr>
        <p:spPr>
          <a:xfrm>
            <a:off x="4769004" y="9541727"/>
            <a:ext cx="223025" cy="22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D2FA4E-F44D-0348-BF4A-5D71A8DDE111}"/>
              </a:ext>
            </a:extLst>
          </p:cNvPr>
          <p:cNvSpPr/>
          <p:nvPr/>
        </p:nvSpPr>
        <p:spPr>
          <a:xfrm>
            <a:off x="5322848" y="10281425"/>
            <a:ext cx="230459" cy="7731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7FA20C-48E2-2740-9393-9B415DC2FB68}"/>
              </a:ext>
            </a:extLst>
          </p:cNvPr>
          <p:cNvSpPr/>
          <p:nvPr/>
        </p:nvSpPr>
        <p:spPr>
          <a:xfrm>
            <a:off x="8173843" y="9541727"/>
            <a:ext cx="256479" cy="22785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C06019-4DC4-2A45-9713-797FF5CBABAC}"/>
              </a:ext>
            </a:extLst>
          </p:cNvPr>
          <p:cNvSpPr txBox="1"/>
          <p:nvPr/>
        </p:nvSpPr>
        <p:spPr>
          <a:xfrm>
            <a:off x="334537" y="11864897"/>
            <a:ext cx="23599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tracker1</a:t>
            </a:r>
          </a:p>
          <a:p>
            <a:pPr algn="l"/>
            <a:endParaRPr lang="en-GB" sz="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CB11E8-2499-F642-9F02-AE1E56AC2CB8}"/>
              </a:ext>
            </a:extLst>
          </p:cNvPr>
          <p:cNvSpPr txBox="1"/>
          <p:nvPr/>
        </p:nvSpPr>
        <p:spPr>
          <a:xfrm>
            <a:off x="3698489" y="8605024"/>
            <a:ext cx="23599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tracker2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AC64A-0953-F541-90F4-8DB9EEE85150}"/>
              </a:ext>
            </a:extLst>
          </p:cNvPr>
          <p:cNvSpPr txBox="1"/>
          <p:nvPr/>
        </p:nvSpPr>
        <p:spPr>
          <a:xfrm>
            <a:off x="5189036" y="11054575"/>
            <a:ext cx="13949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start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FE0AC9-BFB7-B54F-B364-66C70B1E2123}"/>
              </a:ext>
            </a:extLst>
          </p:cNvPr>
          <p:cNvSpPr txBox="1"/>
          <p:nvPr/>
        </p:nvSpPr>
        <p:spPr>
          <a:xfrm>
            <a:off x="7794704" y="8597590"/>
            <a:ext cx="1324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stop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28FAA0-4362-6D49-B76C-86DF2BA09F64}"/>
              </a:ext>
            </a:extLst>
          </p:cNvPr>
          <p:cNvSpPr/>
          <p:nvPr/>
        </p:nvSpPr>
        <p:spPr>
          <a:xfrm>
            <a:off x="2653990" y="9991493"/>
            <a:ext cx="1382751" cy="122663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6C0915-E3D8-FD4B-8C45-B7AE4B53CF8A}"/>
              </a:ext>
            </a:extLst>
          </p:cNvPr>
          <p:cNvCxnSpPr>
            <a:cxnSpLocks/>
          </p:cNvCxnSpPr>
          <p:nvPr/>
        </p:nvCxnSpPr>
        <p:spPr>
          <a:xfrm>
            <a:off x="5597912" y="10816683"/>
            <a:ext cx="2319454" cy="0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CAC993A-8EC5-664F-8FC5-CB58BDDE19A0}"/>
              </a:ext>
            </a:extLst>
          </p:cNvPr>
          <p:cNvSpPr txBox="1"/>
          <p:nvPr/>
        </p:nvSpPr>
        <p:spPr>
          <a:xfrm>
            <a:off x="6534615" y="9835376"/>
            <a:ext cx="10230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2m</a:t>
            </a:r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B6990C8-2E2E-DC4A-813C-C217E79EBCE7}"/>
              </a:ext>
            </a:extLst>
          </p:cNvPr>
          <p:cNvGrpSpPr/>
          <p:nvPr/>
        </p:nvGrpSpPr>
        <p:grpSpPr>
          <a:xfrm rot="5400000">
            <a:off x="19010244" y="2796209"/>
            <a:ext cx="3909391" cy="3173898"/>
            <a:chOff x="19056626" y="2763078"/>
            <a:chExt cx="3909391" cy="317389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6AACEE-FBC6-D841-835D-3C4BB7DF9AD7}"/>
                </a:ext>
              </a:extLst>
            </p:cNvPr>
            <p:cNvSpPr/>
            <p:nvPr/>
          </p:nvSpPr>
          <p:spPr>
            <a:xfrm>
              <a:off x="19063252" y="2763078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5A4756-D99D-8A42-B454-D90A9E0318BA}"/>
                </a:ext>
              </a:extLst>
            </p:cNvPr>
            <p:cNvSpPr/>
            <p:nvPr/>
          </p:nvSpPr>
          <p:spPr>
            <a:xfrm>
              <a:off x="19056626" y="3114261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BD1806-8391-9946-A959-B19800A0C16B}"/>
                </a:ext>
              </a:extLst>
            </p:cNvPr>
            <p:cNvSpPr/>
            <p:nvPr/>
          </p:nvSpPr>
          <p:spPr>
            <a:xfrm>
              <a:off x="19056626" y="3472070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B299A21-662D-7E41-B483-2AC1174B3564}"/>
                </a:ext>
              </a:extLst>
            </p:cNvPr>
            <p:cNvSpPr/>
            <p:nvPr/>
          </p:nvSpPr>
          <p:spPr>
            <a:xfrm>
              <a:off x="19069878" y="3843131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A3E585-F920-0146-9FF9-1D7051C59312}"/>
                </a:ext>
              </a:extLst>
            </p:cNvPr>
            <p:cNvSpPr/>
            <p:nvPr/>
          </p:nvSpPr>
          <p:spPr>
            <a:xfrm>
              <a:off x="19063252" y="4194315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C4F486-65EF-8241-8B0B-8A0110EE1671}"/>
                </a:ext>
              </a:extLst>
            </p:cNvPr>
            <p:cNvSpPr/>
            <p:nvPr/>
          </p:nvSpPr>
          <p:spPr>
            <a:xfrm>
              <a:off x="19056626" y="4545498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C592F8-0ACC-B841-B44D-A0409EFF1118}"/>
                </a:ext>
              </a:extLst>
            </p:cNvPr>
            <p:cNvSpPr/>
            <p:nvPr/>
          </p:nvSpPr>
          <p:spPr>
            <a:xfrm>
              <a:off x="19069878" y="4916559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08F668-D3F1-AE41-A97F-639796D9638D}"/>
                </a:ext>
              </a:extLst>
            </p:cNvPr>
            <p:cNvSpPr/>
            <p:nvPr/>
          </p:nvSpPr>
          <p:spPr>
            <a:xfrm>
              <a:off x="19063252" y="5267742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0CD9D4-D200-5749-9D5B-82CFDC2E4710}"/>
                </a:ext>
              </a:extLst>
            </p:cNvPr>
            <p:cNvSpPr/>
            <p:nvPr/>
          </p:nvSpPr>
          <p:spPr>
            <a:xfrm>
              <a:off x="19056626" y="5618924"/>
              <a:ext cx="3896139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228480-25E7-B441-AE1F-7D747684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implementation 2 in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6F6B-B168-6342-A453-96313638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22169-0D2A-544D-B93B-43914CF4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54B1AE-6D0B-FD45-B647-0529ECFDDD92}"/>
              </a:ext>
            </a:extLst>
          </p:cNvPr>
          <p:cNvGrpSpPr/>
          <p:nvPr/>
        </p:nvGrpSpPr>
        <p:grpSpPr>
          <a:xfrm>
            <a:off x="976222" y="2550695"/>
            <a:ext cx="6868368" cy="4416281"/>
            <a:chOff x="334537" y="8597590"/>
            <a:chExt cx="9006467" cy="489852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CD76ED0-F168-8A48-B532-63C287AD21B1}"/>
                </a:ext>
              </a:extLst>
            </p:cNvPr>
            <p:cNvSpPr txBox="1">
              <a:spLocks/>
            </p:cNvSpPr>
            <p:nvPr/>
          </p:nvSpPr>
          <p:spPr>
            <a:xfrm>
              <a:off x="1189516" y="9045094"/>
              <a:ext cx="8151488" cy="30874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120000"/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SzPct val="70000"/>
                <a:buFont typeface="Wingdings" pitchFamily="2" charset="2"/>
                <a:buChar char="Ø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SzPct val="70000"/>
                <a:buFont typeface="Wingdings" pitchFamily="2" charset="2"/>
                <a:buChar char="Ø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SzPct val="70000"/>
                <a:buFont typeface="Wingdings" pitchFamily="2" charset="2"/>
                <a:buChar char="Ø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SzPct val="70000"/>
                <a:buFont typeface="Wingdings" pitchFamily="2" charset="2"/>
                <a:buChar char="Ø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0C1C1-C366-1D44-B072-DB8CFEE4459F}"/>
                </a:ext>
              </a:extLst>
            </p:cNvPr>
            <p:cNvSpPr/>
            <p:nvPr/>
          </p:nvSpPr>
          <p:spPr>
            <a:xfrm>
              <a:off x="1851102" y="9567746"/>
              <a:ext cx="223025" cy="2297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F914BB-8317-1D41-B9E1-04FB5A875E21}"/>
                </a:ext>
              </a:extLst>
            </p:cNvPr>
            <p:cNvSpPr/>
            <p:nvPr/>
          </p:nvSpPr>
          <p:spPr>
            <a:xfrm>
              <a:off x="4769004" y="9541727"/>
              <a:ext cx="223025" cy="2297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9C0679-372C-5343-8E91-6624440F2D84}"/>
                </a:ext>
              </a:extLst>
            </p:cNvPr>
            <p:cNvSpPr/>
            <p:nvPr/>
          </p:nvSpPr>
          <p:spPr>
            <a:xfrm>
              <a:off x="5322848" y="10281425"/>
              <a:ext cx="230459" cy="7731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85764-2BBC-8342-9918-19E4621532C2}"/>
                </a:ext>
              </a:extLst>
            </p:cNvPr>
            <p:cNvSpPr/>
            <p:nvPr/>
          </p:nvSpPr>
          <p:spPr>
            <a:xfrm>
              <a:off x="8173843" y="9541727"/>
              <a:ext cx="256479" cy="22785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E8A7C-ED55-F249-AFA6-E2A6BD1F9EE2}"/>
                </a:ext>
              </a:extLst>
            </p:cNvPr>
            <p:cNvSpPr txBox="1"/>
            <p:nvPr/>
          </p:nvSpPr>
          <p:spPr>
            <a:xfrm>
              <a:off x="334537" y="11864897"/>
              <a:ext cx="235994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5000" dirty="0"/>
                <a:t>tracker1</a:t>
              </a:r>
            </a:p>
            <a:p>
              <a:pPr algn="l"/>
              <a:endParaRPr lang="en-GB" sz="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818AE6-1E01-CC46-87A7-1048921230A3}"/>
                </a:ext>
              </a:extLst>
            </p:cNvPr>
            <p:cNvSpPr txBox="1"/>
            <p:nvPr/>
          </p:nvSpPr>
          <p:spPr>
            <a:xfrm>
              <a:off x="5189036" y="11054575"/>
              <a:ext cx="13949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5000" dirty="0"/>
                <a:t>start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ACF78F5-ED05-F54C-800D-BBEDC93E6A29}"/>
                </a:ext>
              </a:extLst>
            </p:cNvPr>
            <p:cNvSpPr/>
            <p:nvPr/>
          </p:nvSpPr>
          <p:spPr>
            <a:xfrm>
              <a:off x="2653990" y="9991493"/>
              <a:ext cx="1382751" cy="12266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43D39C-AF3A-7744-B97C-4A98A73E99AA}"/>
                </a:ext>
              </a:extLst>
            </p:cNvPr>
            <p:cNvCxnSpPr>
              <a:cxnSpLocks/>
            </p:cNvCxnSpPr>
            <p:nvPr/>
          </p:nvCxnSpPr>
          <p:spPr>
            <a:xfrm>
              <a:off x="5597912" y="10816683"/>
              <a:ext cx="2319454" cy="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0261C6-227B-C24D-8382-3868F5174729}"/>
                </a:ext>
              </a:extLst>
            </p:cNvPr>
            <p:cNvSpPr txBox="1"/>
            <p:nvPr/>
          </p:nvSpPr>
          <p:spPr>
            <a:xfrm>
              <a:off x="6534615" y="9835376"/>
              <a:ext cx="10230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5000" dirty="0"/>
                <a:t>2m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B4021D-3634-A942-BCB5-1F9042EFBD53}"/>
                </a:ext>
              </a:extLst>
            </p:cNvPr>
            <p:cNvSpPr txBox="1"/>
            <p:nvPr/>
          </p:nvSpPr>
          <p:spPr>
            <a:xfrm>
              <a:off x="7794704" y="8597590"/>
              <a:ext cx="13244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5000" dirty="0"/>
                <a:t>stop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C0AF0-BBB1-2C43-A6E2-F64E809F4D57}"/>
              </a:ext>
            </a:extLst>
          </p:cNvPr>
          <p:cNvSpPr txBox="1"/>
          <p:nvPr/>
        </p:nvSpPr>
        <p:spPr>
          <a:xfrm>
            <a:off x="3345563" y="2476940"/>
            <a:ext cx="23599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tracker2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0DA4C-39E7-664F-818C-0C4FFB4164ED}"/>
              </a:ext>
            </a:extLst>
          </p:cNvPr>
          <p:cNvSpPr/>
          <p:nvPr/>
        </p:nvSpPr>
        <p:spPr>
          <a:xfrm>
            <a:off x="3882190" y="2277979"/>
            <a:ext cx="1668379" cy="45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CD69B7D-1AC0-6346-913E-C223EAF9B695}"/>
              </a:ext>
            </a:extLst>
          </p:cNvPr>
          <p:cNvSpPr/>
          <p:nvPr/>
        </p:nvSpPr>
        <p:spPr>
          <a:xfrm>
            <a:off x="10614992" y="2822713"/>
            <a:ext cx="3597965" cy="32401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AD1FA0-A973-B34D-8F52-B41BB82E0CEC}"/>
              </a:ext>
            </a:extLst>
          </p:cNvPr>
          <p:cNvCxnSpPr/>
          <p:nvPr/>
        </p:nvCxnSpPr>
        <p:spPr>
          <a:xfrm>
            <a:off x="16657983" y="2663687"/>
            <a:ext cx="0" cy="10058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D835EC-4A6E-7A40-9346-FB859053F1BB}"/>
              </a:ext>
            </a:extLst>
          </p:cNvPr>
          <p:cNvSpPr txBox="1"/>
          <p:nvPr/>
        </p:nvSpPr>
        <p:spPr>
          <a:xfrm>
            <a:off x="894521" y="6639338"/>
            <a:ext cx="40750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Std option: </a:t>
            </a:r>
          </a:p>
          <a:p>
            <a:pPr algn="l"/>
            <a:r>
              <a:rPr lang="en-GB" sz="5000" dirty="0"/>
              <a:t>Beam monitor + ST (FOOT)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300252-E66A-C940-A5CE-A2AFD686D1FC}"/>
              </a:ext>
            </a:extLst>
          </p:cNvPr>
          <p:cNvGrpSpPr/>
          <p:nvPr/>
        </p:nvGrpSpPr>
        <p:grpSpPr>
          <a:xfrm>
            <a:off x="19056626" y="2763078"/>
            <a:ext cx="3909391" cy="3173898"/>
            <a:chOff x="19056626" y="2763078"/>
            <a:chExt cx="3909391" cy="317389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311229-AF79-3C42-A5E3-26441F05B0CC}"/>
                </a:ext>
              </a:extLst>
            </p:cNvPr>
            <p:cNvSpPr/>
            <p:nvPr/>
          </p:nvSpPr>
          <p:spPr>
            <a:xfrm>
              <a:off x="19063252" y="2763078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61A6F7-3225-1C46-9B3D-955370CFCA00}"/>
                </a:ext>
              </a:extLst>
            </p:cNvPr>
            <p:cNvSpPr/>
            <p:nvPr/>
          </p:nvSpPr>
          <p:spPr>
            <a:xfrm>
              <a:off x="19056626" y="3114261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A25C0A-4F36-9844-89AA-96F7289B62A2}"/>
                </a:ext>
              </a:extLst>
            </p:cNvPr>
            <p:cNvSpPr/>
            <p:nvPr/>
          </p:nvSpPr>
          <p:spPr>
            <a:xfrm>
              <a:off x="19056626" y="3472070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105E47-8323-7E46-AD8D-808CB8299008}"/>
                </a:ext>
              </a:extLst>
            </p:cNvPr>
            <p:cNvSpPr/>
            <p:nvPr/>
          </p:nvSpPr>
          <p:spPr>
            <a:xfrm>
              <a:off x="19069878" y="3843131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735ED-738B-E640-B6B7-690C1A1C5BFC}"/>
                </a:ext>
              </a:extLst>
            </p:cNvPr>
            <p:cNvSpPr/>
            <p:nvPr/>
          </p:nvSpPr>
          <p:spPr>
            <a:xfrm>
              <a:off x="19063252" y="4194315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D338A2E-9E62-E14F-A0C7-25182A339D7E}"/>
                </a:ext>
              </a:extLst>
            </p:cNvPr>
            <p:cNvSpPr/>
            <p:nvPr/>
          </p:nvSpPr>
          <p:spPr>
            <a:xfrm>
              <a:off x="19056626" y="4545498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7058C-C685-D24D-872A-061BAEB4BCF3}"/>
                </a:ext>
              </a:extLst>
            </p:cNvPr>
            <p:cNvSpPr/>
            <p:nvPr/>
          </p:nvSpPr>
          <p:spPr>
            <a:xfrm>
              <a:off x="19069878" y="4916559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F1F03D-3201-BA4A-BAA5-930F9CE821CD}"/>
                </a:ext>
              </a:extLst>
            </p:cNvPr>
            <p:cNvSpPr/>
            <p:nvPr/>
          </p:nvSpPr>
          <p:spPr>
            <a:xfrm>
              <a:off x="19063252" y="5267742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8D30D3-8DCA-214E-8546-1A21C5403FD8}"/>
                </a:ext>
              </a:extLst>
            </p:cNvPr>
            <p:cNvSpPr/>
            <p:nvPr/>
          </p:nvSpPr>
          <p:spPr>
            <a:xfrm>
              <a:off x="19056626" y="5618924"/>
              <a:ext cx="3896139" cy="31805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BE92138-8414-5744-A0D3-75BD6B320819}"/>
              </a:ext>
            </a:extLst>
          </p:cNvPr>
          <p:cNvSpPr txBox="1"/>
          <p:nvPr/>
        </p:nvSpPr>
        <p:spPr>
          <a:xfrm>
            <a:off x="10774018" y="6679096"/>
            <a:ext cx="30107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Monolithic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F0F99B-0BD3-6F4D-B999-60B0B3AAB5C9}"/>
              </a:ext>
            </a:extLst>
          </p:cNvPr>
          <p:cNvSpPr txBox="1"/>
          <p:nvPr/>
        </p:nvSpPr>
        <p:spPr>
          <a:xfrm>
            <a:off x="19831879" y="6612835"/>
            <a:ext cx="21691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TW-like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A2057F-A54F-684F-A29A-CFD93CD8A9C0}"/>
              </a:ext>
            </a:extLst>
          </p:cNvPr>
          <p:cNvCxnSpPr/>
          <p:nvPr/>
        </p:nvCxnSpPr>
        <p:spPr>
          <a:xfrm>
            <a:off x="18705443" y="2782956"/>
            <a:ext cx="0" cy="318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9C6B9C6-EF51-CC4B-9583-BD60CC080584}"/>
              </a:ext>
            </a:extLst>
          </p:cNvPr>
          <p:cNvSpPr txBox="1"/>
          <p:nvPr/>
        </p:nvSpPr>
        <p:spPr>
          <a:xfrm>
            <a:off x="17055547" y="2663687"/>
            <a:ext cx="1542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000" dirty="0"/>
              <a:t>0.5-1 cm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CDAE863-81DA-8B46-AC1B-3FF26D93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367" y="7931426"/>
            <a:ext cx="7111998" cy="3215815"/>
          </a:xfrm>
        </p:spPr>
        <p:txBody>
          <a:bodyPr>
            <a:normAutofit fontScale="92500"/>
          </a:bodyPr>
          <a:lstStyle/>
          <a:p>
            <a:r>
              <a:rPr lang="en-GB" sz="4500" dirty="0"/>
              <a:t>Few number of channel (4-8)</a:t>
            </a:r>
          </a:p>
          <a:p>
            <a:r>
              <a:rPr lang="en-GB" sz="4500" dirty="0"/>
              <a:t>Easier hardware</a:t>
            </a:r>
          </a:p>
          <a:p>
            <a:r>
              <a:rPr lang="en-GB" sz="4500" dirty="0"/>
              <a:t> “Guaranteed” time resolution </a:t>
            </a:r>
          </a:p>
          <a:p>
            <a:r>
              <a:rPr lang="en-GB" sz="4500" dirty="0">
                <a:solidFill>
                  <a:srgbClr val="FF0000"/>
                </a:solidFill>
              </a:rPr>
              <a:t>Spatial resolution???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A6F52C-BCF0-9E42-9742-0716D1CA93F7}"/>
              </a:ext>
            </a:extLst>
          </p:cNvPr>
          <p:cNvSpPr txBox="1"/>
          <p:nvPr/>
        </p:nvSpPr>
        <p:spPr>
          <a:xfrm>
            <a:off x="815009" y="9481930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200" b="1" u="sng" dirty="0"/>
              <a:t>Requirements: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200" b="1" u="sng" dirty="0"/>
              <a:t>Spatial resolution ~few mm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200" b="1" u="sng" dirty="0"/>
              <a:t>Time resolution ~100ps (p @ 220 MeV)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3500B44-38A7-6843-90FD-CBA6AFD44716}"/>
              </a:ext>
            </a:extLst>
          </p:cNvPr>
          <p:cNvSpPr txBox="1">
            <a:spLocks/>
          </p:cNvSpPr>
          <p:nvPr/>
        </p:nvSpPr>
        <p:spPr>
          <a:xfrm>
            <a:off x="17013583" y="7865165"/>
            <a:ext cx="7370417" cy="3215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/>
              <a:t>Number of channel (~20)</a:t>
            </a:r>
          </a:p>
          <a:p>
            <a:r>
              <a:rPr lang="en-GB" sz="4500" dirty="0"/>
              <a:t>Easier hardware</a:t>
            </a:r>
          </a:p>
          <a:p>
            <a:r>
              <a:rPr lang="en-GB" sz="4500" dirty="0">
                <a:solidFill>
                  <a:srgbClr val="FF0000"/>
                </a:solidFill>
              </a:rPr>
              <a:t>Time resolution??</a:t>
            </a:r>
          </a:p>
          <a:p>
            <a:r>
              <a:rPr lang="en-GB" sz="4500" dirty="0"/>
              <a:t>Spatial resolution 0.5-1cm/ sqrt(12) ~ 2-4 mm</a:t>
            </a:r>
          </a:p>
        </p:txBody>
      </p:sp>
    </p:spTree>
    <p:extLst>
      <p:ext uri="{BB962C8B-B14F-4D97-AF65-F5344CB8AC3E}">
        <p14:creationId xmlns:p14="http://schemas.microsoft.com/office/powerpoint/2010/main" val="32333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C834-3A91-8A4D-8917-CD242A9C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Monolithic scintillator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0F76DE-F117-1F4E-8D55-5D8AEDEED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35" y="7414591"/>
            <a:ext cx="12229724" cy="183708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58436-0F3A-DF4C-8001-52CBF489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8860-01C9-A74E-B744-E041EB94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A508A-57E0-C546-8AA5-94A57498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5" y="2338455"/>
            <a:ext cx="3762979" cy="4618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C6852-3E72-BF43-8758-664EAC3B1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66" y="2365513"/>
            <a:ext cx="5607651" cy="4631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18F47-96FE-DF4C-87B1-14BD8CFE761E}"/>
              </a:ext>
            </a:extLst>
          </p:cNvPr>
          <p:cNvSpPr txBox="1"/>
          <p:nvPr/>
        </p:nvSpPr>
        <p:spPr>
          <a:xfrm>
            <a:off x="15604435" y="2047461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 err="1">
                <a:solidFill>
                  <a:schemeClr val="accent1"/>
                </a:solidFill>
              </a:rPr>
              <a:t>Noi</a:t>
            </a:r>
            <a:r>
              <a:rPr lang="en-GB" sz="5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9DB64-3B39-D74F-953D-4F30F888626D}"/>
              </a:ext>
            </a:extLst>
          </p:cNvPr>
          <p:cNvSpPr txBox="1"/>
          <p:nvPr/>
        </p:nvSpPr>
        <p:spPr>
          <a:xfrm>
            <a:off x="20945061" y="2020957"/>
            <a:ext cx="14975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Loro</a:t>
            </a:r>
            <a:r>
              <a:rPr lang="en-GB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DEFF4-0C71-E54E-81D7-255267D9EE98}"/>
              </a:ext>
            </a:extLst>
          </p:cNvPr>
          <p:cNvSpPr txBox="1"/>
          <p:nvPr/>
        </p:nvSpPr>
        <p:spPr>
          <a:xfrm>
            <a:off x="13875026" y="3081130"/>
            <a:ext cx="5676554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2 mm EJ232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p @ 220 MeV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Eloss</a:t>
            </a:r>
            <a:r>
              <a:rPr lang="en-GB" sz="5000" dirty="0"/>
              <a:t> ~ 880 keV </a:t>
            </a:r>
            <a:br>
              <a:rPr lang="en-GB" sz="5000" dirty="0"/>
            </a:br>
            <a:r>
              <a:rPr lang="en-GB" sz="5000" dirty="0"/>
              <a:t>(FLUKA)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8 channel (6 </a:t>
            </a:r>
            <a:r>
              <a:rPr lang="en-GB" sz="5000" dirty="0" err="1"/>
              <a:t>SiPM</a:t>
            </a:r>
            <a:r>
              <a:rPr lang="en-GB" sz="5000" dirty="0"/>
              <a:t> </a:t>
            </a:r>
            <a:br>
              <a:rPr lang="en-GB" sz="5000" dirty="0"/>
            </a:br>
            <a:r>
              <a:rPr lang="en-GB" sz="5000" dirty="0"/>
              <a:t>3x3 mm</a:t>
            </a:r>
            <a:r>
              <a:rPr lang="en-GB" sz="5000" baseline="30000" dirty="0"/>
              <a:t>2</a:t>
            </a:r>
            <a:r>
              <a:rPr lang="en-GB" sz="5000" dirty="0"/>
              <a:t> per</a:t>
            </a:r>
            <a:br>
              <a:rPr lang="en-GB" sz="5000" dirty="0"/>
            </a:br>
            <a:r>
              <a:rPr lang="en-GB" sz="5000" dirty="0"/>
              <a:t> channel)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Quadrato</a:t>
            </a:r>
            <a:r>
              <a:rPr lang="en-GB" sz="5000" dirty="0"/>
              <a:t> </a:t>
            </a:r>
            <a:r>
              <a:rPr lang="en-GB" sz="5000" dirty="0" err="1"/>
              <a:t>lato</a:t>
            </a:r>
            <a:r>
              <a:rPr lang="en-GB" sz="5000" dirty="0"/>
              <a:t> </a:t>
            </a:r>
            <a:br>
              <a:rPr lang="en-GB" sz="5000" dirty="0"/>
            </a:br>
            <a:r>
              <a:rPr lang="en-GB" sz="5000" dirty="0"/>
              <a:t>7cm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C9C35-B20D-614C-8820-7060E861250B}"/>
              </a:ext>
            </a:extLst>
          </p:cNvPr>
          <p:cNvSpPr txBox="1"/>
          <p:nvPr/>
        </p:nvSpPr>
        <p:spPr>
          <a:xfrm>
            <a:off x="19354799" y="3094382"/>
            <a:ext cx="4834978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6 mm EJ200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e- @ 850 MeV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Eloss</a:t>
            </a:r>
            <a:r>
              <a:rPr lang="en-GB" sz="5000" dirty="0"/>
              <a:t> 	1.2 MeV</a:t>
            </a:r>
            <a:br>
              <a:rPr lang="en-GB" sz="5000" dirty="0"/>
            </a:br>
            <a:r>
              <a:rPr lang="en-GB" sz="5000" dirty="0"/>
              <a:t>(paper)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16 channel (2 </a:t>
            </a:r>
            <a:br>
              <a:rPr lang="en-GB" sz="5000" dirty="0"/>
            </a:br>
            <a:r>
              <a:rPr lang="en-GB" sz="5000" dirty="0" err="1"/>
              <a:t>SiPM</a:t>
            </a:r>
            <a:r>
              <a:rPr lang="en-GB" sz="5000" dirty="0"/>
              <a:t> 6x6 mm</a:t>
            </a:r>
            <a:r>
              <a:rPr lang="en-GB" sz="5000" baseline="30000" dirty="0"/>
              <a:t>2</a:t>
            </a:r>
            <a:br>
              <a:rPr lang="en-GB" sz="5000" dirty="0"/>
            </a:br>
            <a:r>
              <a:rPr lang="en-GB" sz="5000" dirty="0"/>
              <a:t> per channel)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Ottagono</a:t>
            </a:r>
            <a:r>
              <a:rPr lang="en-GB" sz="5000" dirty="0"/>
              <a:t> </a:t>
            </a:r>
            <a:r>
              <a:rPr lang="en-GB" sz="5000" dirty="0" err="1"/>
              <a:t>lato</a:t>
            </a:r>
            <a:br>
              <a:rPr lang="en-GB" sz="5000" dirty="0"/>
            </a:br>
            <a:r>
              <a:rPr lang="en-GB" sz="5000" dirty="0"/>
              <a:t> 1.5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B93E07-EE2F-254D-A2A8-8BA72FB0D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2" y="9354640"/>
            <a:ext cx="7718840" cy="32738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1AF693-5587-C14F-8B5C-A881055D61BF}"/>
              </a:ext>
            </a:extLst>
          </p:cNvPr>
          <p:cNvSpPr/>
          <p:nvPr/>
        </p:nvSpPr>
        <p:spPr>
          <a:xfrm>
            <a:off x="5074886" y="10197548"/>
            <a:ext cx="2379462" cy="616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A39F3-DB5F-464D-BCB2-0F6B87F1B9BB}"/>
              </a:ext>
            </a:extLst>
          </p:cNvPr>
          <p:cNvSpPr txBox="1"/>
          <p:nvPr/>
        </p:nvSpPr>
        <p:spPr>
          <a:xfrm>
            <a:off x="7931426" y="10992678"/>
            <a:ext cx="1353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 err="1"/>
              <a:t>Loro</a:t>
            </a:r>
            <a:endParaRPr lang="en-GB" sz="5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0C7150-9C27-A84D-80CE-F6DABECB0E6B}"/>
              </a:ext>
            </a:extLst>
          </p:cNvPr>
          <p:cNvGrpSpPr/>
          <p:nvPr/>
        </p:nvGrpSpPr>
        <p:grpSpPr>
          <a:xfrm>
            <a:off x="18049461" y="516834"/>
            <a:ext cx="2087217" cy="2146852"/>
            <a:chOff x="17850679" y="10157791"/>
            <a:chExt cx="2087217" cy="21468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BA4546-C655-F24B-AAD9-C543C5B4BE87}"/>
                </a:ext>
              </a:extLst>
            </p:cNvPr>
            <p:cNvSpPr/>
            <p:nvPr/>
          </p:nvSpPr>
          <p:spPr>
            <a:xfrm>
              <a:off x="17850679" y="10157791"/>
              <a:ext cx="2087217" cy="2146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CFAFB8ED-7D24-8746-80B8-D8AF584644D1}"/>
                </a:ext>
              </a:extLst>
            </p:cNvPr>
            <p:cNvSpPr/>
            <p:nvPr/>
          </p:nvSpPr>
          <p:spPr>
            <a:xfrm>
              <a:off x="18148852" y="10555355"/>
              <a:ext cx="1418146" cy="1292087"/>
            </a:xfrm>
            <a:prstGeom prst="hex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3197822-132C-EF4F-96F4-FC73C08ACC02}"/>
              </a:ext>
            </a:extLst>
          </p:cNvPr>
          <p:cNvSpPr txBox="1"/>
          <p:nvPr/>
        </p:nvSpPr>
        <p:spPr>
          <a:xfrm>
            <a:off x="11211339" y="10336697"/>
            <a:ext cx="11926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Conti a mano: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Fattore</a:t>
            </a:r>
            <a:r>
              <a:rPr lang="en-GB" sz="5000" dirty="0"/>
              <a:t> ~4 </a:t>
            </a:r>
            <a:r>
              <a:rPr lang="en-GB" sz="5000" dirty="0" err="1"/>
              <a:t>meglio</a:t>
            </a:r>
            <a:r>
              <a:rPr lang="en-GB" sz="5000" dirty="0"/>
              <a:t> in luce </a:t>
            </a:r>
            <a:r>
              <a:rPr lang="en-GB" sz="5000" dirty="0" err="1"/>
              <a:t>totale</a:t>
            </a:r>
            <a:r>
              <a:rPr lang="en-GB" sz="5000" dirty="0"/>
              <a:t> </a:t>
            </a:r>
            <a:r>
              <a:rPr lang="en-GB" sz="5000" dirty="0" err="1"/>
              <a:t>raccolta</a:t>
            </a:r>
            <a:endParaRPr lang="en-GB" sz="5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 err="1"/>
              <a:t>Fattore</a:t>
            </a:r>
            <a:r>
              <a:rPr lang="en-GB" sz="5000" dirty="0"/>
              <a:t> ~2 </a:t>
            </a:r>
            <a:r>
              <a:rPr lang="en-GB" sz="5000" dirty="0" err="1"/>
              <a:t>meglio</a:t>
            </a:r>
            <a:r>
              <a:rPr lang="en-GB" sz="5000" dirty="0"/>
              <a:t> in luce </a:t>
            </a:r>
            <a:r>
              <a:rPr lang="en-GB" sz="5000" dirty="0" err="1"/>
              <a:t>su</a:t>
            </a:r>
            <a:r>
              <a:rPr lang="en-GB" sz="5000" dirty="0"/>
              <a:t> </a:t>
            </a:r>
            <a:r>
              <a:rPr lang="en-GB" sz="5000" dirty="0" err="1"/>
              <a:t>singolo</a:t>
            </a:r>
            <a:r>
              <a:rPr lang="en-GB" sz="5000" dirty="0"/>
              <a:t> </a:t>
            </a:r>
            <a:r>
              <a:rPr lang="en-GB" sz="5000" dirty="0" err="1"/>
              <a:t>canale</a:t>
            </a:r>
            <a:endParaRPr lang="en-GB" sz="5000" dirty="0"/>
          </a:p>
          <a:p>
            <a:pPr algn="l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61094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99B8-5E85-044B-828F-5EDAFFB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</a:t>
            </a:r>
            <a:r>
              <a:rPr lang="en-GB" dirty="0" err="1"/>
              <a:t>Noi</a:t>
            </a:r>
            <a:r>
              <a:rPr lang="en-GB" dirty="0"/>
              <a:t> )FOOT ST (thickness 2mm)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C7E938-A1E7-604E-87A8-28C46BB00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9951" y="1948069"/>
            <a:ext cx="7996880" cy="105457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1EA0-611C-4A42-99C0-C56F398E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7835-FF88-2A4F-BC52-617D0761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7C6B9-4C9E-E242-A19C-5902170B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4" y="2186609"/>
            <a:ext cx="11036534" cy="663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CEDC6-8A5F-2944-A83B-42EEEA08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42" y="7513983"/>
            <a:ext cx="7719490" cy="51170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46C04E-816C-9642-B1E2-81B3AD882A8D}"/>
              </a:ext>
            </a:extLst>
          </p:cNvPr>
          <p:cNvCxnSpPr/>
          <p:nvPr/>
        </p:nvCxnSpPr>
        <p:spPr>
          <a:xfrm>
            <a:off x="0" y="5267739"/>
            <a:ext cx="11529391" cy="0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F72495-4046-A54E-ADCD-38D43F40D25C}"/>
              </a:ext>
            </a:extLst>
          </p:cNvPr>
          <p:cNvSpPr txBox="1"/>
          <p:nvPr/>
        </p:nvSpPr>
        <p:spPr>
          <a:xfrm>
            <a:off x="8587409" y="4373218"/>
            <a:ext cx="1661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E403D-4FA0-A749-BA33-7842AE4E477A}"/>
              </a:ext>
            </a:extLst>
          </p:cNvPr>
          <p:cNvSpPr txBox="1"/>
          <p:nvPr/>
        </p:nvSpPr>
        <p:spPr>
          <a:xfrm>
            <a:off x="20315583" y="10336696"/>
            <a:ext cx="27302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5000" dirty="0"/>
              <a:t>σ</a:t>
            </a:r>
            <a:r>
              <a:rPr lang="en-US" sz="5000" dirty="0"/>
              <a:t> ~ 1.5cm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44887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3FD232-B265-674A-BFF0-6116CCE4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30" y="1901335"/>
            <a:ext cx="16593945" cy="10690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BFE17-6348-3D44-B178-F0588615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response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EE53-B982-7741-8E8E-39FDE960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8E3EB-F6FA-CF4C-8C96-11A56F99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D80AE-AF78-0D44-B482-469A8271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8"/>
          <a:stretch/>
        </p:blipFill>
        <p:spPr>
          <a:xfrm>
            <a:off x="921026" y="802888"/>
            <a:ext cx="6400800" cy="3939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88AE1-3AC7-B744-829B-E9ACF2E771AC}"/>
              </a:ext>
            </a:extLst>
          </p:cNvPr>
          <p:cNvSpPr txBox="1"/>
          <p:nvPr/>
        </p:nvSpPr>
        <p:spPr>
          <a:xfrm>
            <a:off x="1717287" y="1159727"/>
            <a:ext cx="10743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F65D4-4233-6144-BE0A-B7EEF6BA6A9E}"/>
              </a:ext>
            </a:extLst>
          </p:cNvPr>
          <p:cNvSpPr txBox="1"/>
          <p:nvPr/>
        </p:nvSpPr>
        <p:spPr>
          <a:xfrm>
            <a:off x="1471962" y="6579220"/>
            <a:ext cx="50403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~ 30-35% statistical fluctuation</a:t>
            </a:r>
          </a:p>
        </p:txBody>
      </p:sp>
    </p:spTree>
    <p:extLst>
      <p:ext uri="{BB962C8B-B14F-4D97-AF65-F5344CB8AC3E}">
        <p14:creationId xmlns:p14="http://schemas.microsoft.com/office/powerpoint/2010/main" val="34319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F471-3DBB-C548-8DDE-892BE018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Toy MC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155F-AE8B-7F4A-9F39-2638DD92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5C49-6F32-424C-8B19-3EB17CD7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70E86-1324-7642-872C-3B5CDBA4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394" y="3590693"/>
            <a:ext cx="7487182" cy="9339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EF119-A079-5647-8162-8172B173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9" y="3441363"/>
            <a:ext cx="7452651" cy="9569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70395B-099A-0547-B44C-3FEE859F16BA}"/>
              </a:ext>
            </a:extLst>
          </p:cNvPr>
          <p:cNvSpPr txBox="1"/>
          <p:nvPr/>
        </p:nvSpPr>
        <p:spPr>
          <a:xfrm>
            <a:off x="2274849" y="2966224"/>
            <a:ext cx="51379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Data-like(35%reso)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3EE57-76F6-5441-8D15-91E3AD277FC1}"/>
              </a:ext>
            </a:extLst>
          </p:cNvPr>
          <p:cNvSpPr txBox="1"/>
          <p:nvPr/>
        </p:nvSpPr>
        <p:spPr>
          <a:xfrm>
            <a:off x="9697845" y="2895600"/>
            <a:ext cx="60516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7x7 cm2 with 10%reso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B4D25-D1A8-8C44-8890-9F404D79C5C4}"/>
              </a:ext>
            </a:extLst>
          </p:cNvPr>
          <p:cNvSpPr txBox="1"/>
          <p:nvPr/>
        </p:nvSpPr>
        <p:spPr>
          <a:xfrm>
            <a:off x="18213660" y="2088996"/>
            <a:ext cx="50946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8 sides, 20x20 cm2</a:t>
            </a:r>
            <a:br>
              <a:rPr lang="en-GB" sz="5000" dirty="0"/>
            </a:br>
            <a:r>
              <a:rPr lang="en-GB" sz="5000" dirty="0"/>
              <a:t> with 10%reso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945EA-57E4-B745-A475-F6D7C0657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6039" y="3510459"/>
            <a:ext cx="7025267" cy="94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9BD1-9E74-9845-940F-6AC3137A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resolution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B1FC0C-737B-8A41-ADFB-71BD7F7C8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40" y="2274079"/>
            <a:ext cx="23415401" cy="43255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91BD-5A1A-314E-B9C5-307DC90A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95-F2D7-2945-8EF1-DD71D45FFF20}" type="datetime1">
              <a:rPr lang="it-IT" smtClean="0"/>
              <a:t>27/09/24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3265-678B-E348-801D-BCBBD142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SBAM update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7CE9-CC61-8F47-B370-A4017558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0"/>
          <a:stretch/>
        </p:blipFill>
        <p:spPr>
          <a:xfrm>
            <a:off x="2212836" y="6698973"/>
            <a:ext cx="20525485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13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335</TotalTime>
  <Words>237</Words>
  <Application>Microsoft Macintosh PowerPoint</Application>
  <PresentationFormat>Custom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Tofprad update</vt:lpstr>
      <vt:lpstr>Tofprad rationale</vt:lpstr>
      <vt:lpstr>Optional implementation 2 in 1</vt:lpstr>
      <vt:lpstr>Monolithic scintillator</vt:lpstr>
      <vt:lpstr>(Noi )FOOT ST (thickness 2mm)</vt:lpstr>
      <vt:lpstr>Detector response</vt:lpstr>
      <vt:lpstr>Toy MC</vt:lpstr>
      <vt:lpstr>Spatial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Giacomo Traini</dc:creator>
  <cp:lastModifiedBy>Giacomo Traini</cp:lastModifiedBy>
  <cp:revision>29</cp:revision>
  <cp:lastPrinted>2024-09-16T08:02:18Z</cp:lastPrinted>
  <dcterms:created xsi:type="dcterms:W3CDTF">2024-07-22T07:32:59Z</dcterms:created>
  <dcterms:modified xsi:type="dcterms:W3CDTF">2024-09-27T07:06:36Z</dcterms:modified>
</cp:coreProperties>
</file>