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59" r:id="rId4"/>
    <p:sldId id="280" r:id="rId5"/>
    <p:sldId id="281" r:id="rId6"/>
    <p:sldId id="282" r:id="rId7"/>
    <p:sldId id="264" r:id="rId8"/>
    <p:sldId id="270" r:id="rId9"/>
    <p:sldId id="272" r:id="rId10"/>
    <p:sldId id="276" r:id="rId11"/>
    <p:sldId id="279" r:id="rId12"/>
    <p:sldId id="283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7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/>
    <p:restoredTop sz="94626"/>
  </p:normalViewPr>
  <p:slideViewPr>
    <p:cSldViewPr snapToGrid="0">
      <p:cViewPr varScale="1">
        <p:scale>
          <a:sx n="116" d="100"/>
          <a:sy n="116" d="100"/>
        </p:scale>
        <p:origin x="5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6087EB-2E91-43C3-9ED0-CFB0A61CB0CF}" type="datetimeFigureOut">
              <a:rPr lang="it-IT" smtClean="0"/>
              <a:t>25/09/24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C0E67-720C-4D35-ADF2-CD6566D3A74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1497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C0E67-720C-4D35-ADF2-CD6566D3A74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3087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5899DB-673E-A12C-66F4-4602A3AF49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F06322E-6EEF-E945-A1EE-5011619B15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E23897A-8731-3612-B76C-D32138C58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6FC5-192D-4177-900A-169CA82EE5F9}" type="datetimeFigureOut">
              <a:rPr lang="it-IT" smtClean="0"/>
              <a:t>25/09/24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CCF7DB0-5B3B-4D9C-A412-93D09DD21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53EB22A-2B88-7659-194D-9BAB7FEC3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16F1-2596-4AB0-AA9C-E33A6142D9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7575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03E1B5-27C8-A162-D7F0-50B29033C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ACD0803-6085-847F-14F0-FB3F527880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93C3F14-962F-C243-3865-22FB4C2BD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6FC5-192D-4177-900A-169CA82EE5F9}" type="datetimeFigureOut">
              <a:rPr lang="it-IT" smtClean="0"/>
              <a:t>25/09/24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2A52F43-6C1A-C88A-4028-B558BF37D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A8B5D99-ED47-65E0-5CD0-6353589D6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16F1-2596-4AB0-AA9C-E33A6142D9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7207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5584A4D-E5D4-723F-B22A-C9F3730607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692652C-238C-4533-2A48-A40A9ADAA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4853C0C-07A1-41E0-6EE5-351F734AC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6FC5-192D-4177-900A-169CA82EE5F9}" type="datetimeFigureOut">
              <a:rPr lang="it-IT" smtClean="0"/>
              <a:t>25/09/24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681D355-90C7-3160-9FC4-88527909C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017C24-1EC4-0E10-5064-AF7F962C4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16F1-2596-4AB0-AA9C-E33A6142D9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9753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6E0CAD-2458-B157-682A-791DBD10A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730913-FD9B-BD31-6377-EC3399651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8FE96A4-EF65-C594-77B6-B3BE8D542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6FC5-192D-4177-900A-169CA82EE5F9}" type="datetimeFigureOut">
              <a:rPr lang="it-IT" smtClean="0"/>
              <a:t>25/09/24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15A74D-3033-7B53-D7C2-56392C273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E23E7-E863-18FB-670B-CE6FE2D12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16F1-2596-4AB0-AA9C-E33A6142D9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2941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52B443-B468-10D3-8292-249098B66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A8750D5-8A31-E9E6-A1CF-8E2CD4CFD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469B46-1E93-3EA4-849E-A9614EE4F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6FC5-192D-4177-900A-169CA82EE5F9}" type="datetimeFigureOut">
              <a:rPr lang="it-IT" smtClean="0"/>
              <a:t>25/09/24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A19A70F-2000-61EF-8994-93CABC98F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84C0A84-AB6E-50B6-6A23-640465C44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16F1-2596-4AB0-AA9C-E33A6142D9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2873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1673BC-312D-545C-8F13-32036B5DA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B704C3-C8F6-14AA-3687-3527F14627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E968002-C5BB-4D68-1B8A-FDDD8E6C1F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4F5E565-9620-D569-5C38-046691032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6FC5-192D-4177-900A-169CA82EE5F9}" type="datetimeFigureOut">
              <a:rPr lang="it-IT" smtClean="0"/>
              <a:t>25/09/24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5FD806F-D993-C081-9438-101347C72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1C6604E-49BE-89E9-2B57-B8D2DE909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16F1-2596-4AB0-AA9C-E33A6142D9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1099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6C4792-2BBA-200B-0F6C-2E10B3D42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319185F-4215-AE0A-A784-B0FC989E4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AFC3763-E75E-FEFD-A8CB-9F443A7E2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BB709B5-8A4C-A075-0BE1-E2E3A891A8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CB8D3EA-45C8-3BEC-CE36-FCD49DD3C4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20C0C71-2E19-F1BC-F4E7-B4F3861B4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6FC5-192D-4177-900A-169CA82EE5F9}" type="datetimeFigureOut">
              <a:rPr lang="it-IT" smtClean="0"/>
              <a:t>25/09/24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D451B0A-820E-18DA-AD0E-00086E288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59FB5C1-281B-507E-D079-F97F17BF1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16F1-2596-4AB0-AA9C-E33A6142D9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7608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926525-ED79-9700-22A3-AC716113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2EEB74E-DB0A-847E-A7FF-294F0C620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6FC5-192D-4177-900A-169CA82EE5F9}" type="datetimeFigureOut">
              <a:rPr lang="it-IT" smtClean="0"/>
              <a:t>25/09/24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250E59C-6E47-D449-37F1-90FC90290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4C94CC2-D66E-7901-0DE2-AF5144A18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16F1-2596-4AB0-AA9C-E33A6142D9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6465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A0E280F-FDB4-46D6-33E3-9C3541B1A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6FC5-192D-4177-900A-169CA82EE5F9}" type="datetimeFigureOut">
              <a:rPr lang="it-IT" smtClean="0"/>
              <a:t>25/09/24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EA8789E-4D50-2F78-7D7D-8CD5B941A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870D8C1-0477-A9B4-FF4F-674740DC1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16F1-2596-4AB0-AA9C-E33A6142D9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7953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D61691-F92C-E30F-B5A7-AE364E4DC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07D3E9-E961-058B-3CCA-B0D7AB3CD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A0C669E-0D5D-3600-1FCE-C05308559F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DE588D0-02F7-016C-0527-70C849D5A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6FC5-192D-4177-900A-169CA82EE5F9}" type="datetimeFigureOut">
              <a:rPr lang="it-IT" smtClean="0"/>
              <a:t>25/09/24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CD686EB-E44E-7B60-F217-103302080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D649BA4-699D-C522-74C8-33D4FC52B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16F1-2596-4AB0-AA9C-E33A6142D9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9584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5B1F40-1A57-50B1-C040-42ED322BF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3DFD98D-0B11-318A-BFFC-21062C893C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BA0DE81-B4A1-EA76-EB3B-8C7AE4CC14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BD42CAE-58D7-B357-6F82-5DE6676DC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6FC5-192D-4177-900A-169CA82EE5F9}" type="datetimeFigureOut">
              <a:rPr lang="it-IT" smtClean="0"/>
              <a:t>25/09/24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EEECC97-2A9E-62A1-8EEA-7AC8A063F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91593E4-6346-D444-2471-ADAE7187A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16F1-2596-4AB0-AA9C-E33A6142D9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5718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CFCDAEE-6175-3712-A644-D2BCED8F1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76672A6-61A7-AB68-59EE-38C913341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A1AE71-48FD-F70B-8A81-388CC95CE9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36FC5-192D-4177-900A-169CA82EE5F9}" type="datetimeFigureOut">
              <a:rPr lang="it-IT" smtClean="0"/>
              <a:t>25/09/24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63BCEB2-D0AE-FD30-126C-8004A05C4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9D424F-7B21-6B08-9CAE-345C9511E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A16F1-2596-4AB0-AA9C-E33A6142D9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519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6.wdp"/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12" Type="http://schemas.openxmlformats.org/officeDocument/2006/relationships/image" Target="../media/image12.png"/><Relationship Id="rId17" Type="http://schemas.microsoft.com/office/2007/relationships/hdphoto" Target="../media/hdphoto7.wdp"/><Relationship Id="rId2" Type="http://schemas.openxmlformats.org/officeDocument/2006/relationships/image" Target="../media/image7.jp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4.wdp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microsoft.com/office/2007/relationships/hdphoto" Target="../media/hdphoto4.wdp"/><Relationship Id="rId4" Type="http://schemas.openxmlformats.org/officeDocument/2006/relationships/image" Target="../media/image17.png"/><Relationship Id="rId9" Type="http://schemas.openxmlformats.org/officeDocument/2006/relationships/image" Target="../media/image10.png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magine 38">
            <a:extLst>
              <a:ext uri="{FF2B5EF4-FFF2-40B4-BE49-F238E27FC236}">
                <a16:creationId xmlns:a16="http://schemas.microsoft.com/office/drawing/2014/main" id="{65AB4D02-929B-621E-DB26-2927B876C8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6" y="0"/>
            <a:ext cx="12186788" cy="6858000"/>
          </a:xfrm>
          <a:prstGeom prst="rect">
            <a:avLst/>
          </a:prstGeom>
        </p:spPr>
      </p:pic>
      <p:sp>
        <p:nvSpPr>
          <p:cNvPr id="56" name="Rectangle 3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E43232A-6FA8-586B-84AB-62DBAEF340F9}"/>
              </a:ext>
            </a:extLst>
          </p:cNvPr>
          <p:cNvSpPr txBox="1"/>
          <p:nvPr/>
        </p:nvSpPr>
        <p:spPr>
          <a:xfrm>
            <a:off x="408563" y="218471"/>
            <a:ext cx="115337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Bodoni" panose="02070603060706020303" pitchFamily="18" charset="0"/>
              </a:rPr>
              <a:t>HIGH ENERGY PHYSICS 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Bodoni" panose="02070603060706020303" pitchFamily="18" charset="0"/>
              </a:rPr>
              <a:t>MEETS NUTRITION SCIENCE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CB5AEA61-DB4C-01A3-7E4B-A36D6B3D3D7B}"/>
              </a:ext>
            </a:extLst>
          </p:cNvPr>
          <p:cNvSpPr txBox="1"/>
          <p:nvPr/>
        </p:nvSpPr>
        <p:spPr>
          <a:xfrm>
            <a:off x="1290535" y="1652659"/>
            <a:ext cx="96109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Bodoni" panose="02070603060706020303" pitchFamily="18" charset="0"/>
              </a:rPr>
              <a:t>1</a:t>
            </a:r>
            <a:r>
              <a:rPr lang="en-US" sz="2000" baseline="30000" dirty="0">
                <a:solidFill>
                  <a:schemeClr val="bg1"/>
                </a:solidFill>
                <a:latin typeface="Bodoni" panose="02070603060706020303" pitchFamily="18" charset="0"/>
              </a:rPr>
              <a:t>nd</a:t>
            </a:r>
            <a:r>
              <a:rPr lang="en-US" sz="2000" dirty="0">
                <a:solidFill>
                  <a:schemeClr val="bg1"/>
                </a:solidFill>
                <a:latin typeface="Bodoni" panose="02070603060706020303" pitchFamily="18" charset="0"/>
              </a:rPr>
              <a:t> WORKSHOP: MACHINE LEARNING APPLIED TO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Bodoni" panose="02070603060706020303" pitchFamily="18" charset="0"/>
              </a:rPr>
              <a:t>NUTRITION SCIENCE: Project ML4N - Machine Learning For Nutrition Science project </a:t>
            </a:r>
          </a:p>
        </p:txBody>
      </p:sp>
      <p:pic>
        <p:nvPicPr>
          <p:cNvPr id="2" name="Musica a 432 Hz">
            <a:hlinkClick r:id="" action="ppaction://media"/>
            <a:extLst>
              <a:ext uri="{FF2B5EF4-FFF2-40B4-BE49-F238E27FC236}">
                <a16:creationId xmlns:a16="http://schemas.microsoft.com/office/drawing/2014/main" id="{39B9B76F-29FF-E71D-FC4D-E3D05D9D9FC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016" end="77112"/>
                  <p14:fade in="500" out="2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812" y="58595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60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61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901027-874B-66C3-EA2C-44877DC2B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03E89A-E754-0A21-4719-4AA272101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magine che contiene sfocatura, giorno">
            <a:extLst>
              <a:ext uri="{FF2B5EF4-FFF2-40B4-BE49-F238E27FC236}">
                <a16:creationId xmlns:a16="http://schemas.microsoft.com/office/drawing/2014/main" id="{8AC20998-AD7B-B317-0253-7A65F6A61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9" r="1" b="305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F103C6D-35A6-091C-9638-E7FC4CD7D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14" b="97152" l="9830" r="89414">
                        <a14:foregroundMark x1="44045" y1="6646" x2="44045" y2="6646"/>
                        <a14:foregroundMark x1="36106" y1="5854" x2="36106" y2="5854"/>
                        <a14:foregroundMark x1="36106" y1="6171" x2="36106" y2="6171"/>
                        <a14:foregroundMark x1="35917" y1="7437" x2="35917" y2="7437"/>
                        <a14:foregroundMark x1="25898" y1="12500" x2="30813" y2="4747"/>
                        <a14:foregroundMark x1="65217" y1="12342" x2="62004" y2="4272"/>
                        <a14:foregroundMark x1="34405" y1="87025" x2="41588" y2="97152"/>
                        <a14:foregroundMark x1="85633" y1="44620" x2="86578" y2="44462"/>
                        <a14:foregroundMark x1="87524" y1="44304" x2="87524" y2="44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282" y="-82296"/>
            <a:ext cx="5740320" cy="693901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C92C219-936F-72DD-4D70-35CDD9E17ABA}"/>
              </a:ext>
            </a:extLst>
          </p:cNvPr>
          <p:cNvSpPr txBox="1"/>
          <p:nvPr/>
        </p:nvSpPr>
        <p:spPr>
          <a:xfrm>
            <a:off x="6248215" y="681037"/>
            <a:ext cx="510558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latin typeface="Bodoni" panose="02070603060706020303" pitchFamily="18" charset="0"/>
              </a:rPr>
              <a:t>L’applicazione Antur Ricerca &amp; Sviluppo, disponibile su Android e IOS, è stata pensata come strumento che metta a portata di mano il necessario per seguire al meglio il progetto. Sull’App sarà possibile accedere ai contatti di Antur e alla propria area personale in cui visionare i dati raccolti e trovare tutti i link necessari per seguire il progetto. L’App, inoltre, supporterà il lavoratore con notifiche personalizzate Push-Up </a:t>
            </a:r>
          </a:p>
          <a:p>
            <a:pPr algn="ctr"/>
            <a:r>
              <a:rPr lang="it-IT" sz="2400" dirty="0">
                <a:solidFill>
                  <a:schemeClr val="bg1"/>
                </a:solidFill>
                <a:latin typeface="Bodoni" panose="02070603060706020303" pitchFamily="18" charset="0"/>
              </a:rPr>
              <a:t>(Es. ricordare all’utente di bere regolarmente)</a:t>
            </a:r>
          </a:p>
        </p:txBody>
      </p:sp>
    </p:spTree>
    <p:extLst>
      <p:ext uri="{BB962C8B-B14F-4D97-AF65-F5344CB8AC3E}">
        <p14:creationId xmlns:p14="http://schemas.microsoft.com/office/powerpoint/2010/main" val="3937563328"/>
      </p:ext>
    </p:extLst>
  </p:cSld>
  <p:clrMapOvr>
    <a:masterClrMapping/>
  </p:clrMapOvr>
  <p:transition spd="slow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EE5E75-209F-4364-DFC7-67031C278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A2DCBDD-FB80-263E-7EA0-EFBEA6494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magine che contiene sfocatura, giorno">
            <a:extLst>
              <a:ext uri="{FF2B5EF4-FFF2-40B4-BE49-F238E27FC236}">
                <a16:creationId xmlns:a16="http://schemas.microsoft.com/office/drawing/2014/main" id="{67D9B4D2-00EF-58A6-FC63-D0EF425389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9" r="1" b="305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75B2ADF-E0BA-A929-FD26-82723399060F}"/>
              </a:ext>
            </a:extLst>
          </p:cNvPr>
          <p:cNvSpPr txBox="1"/>
          <p:nvPr/>
        </p:nvSpPr>
        <p:spPr>
          <a:xfrm>
            <a:off x="1185671" y="443131"/>
            <a:ext cx="9820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Bodoni" panose="02070603060706020303" pitchFamily="18" charset="0"/>
              </a:rPr>
              <a:t>BENEFICI AZIENDALI – SOSTENIBILITA’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B9A713A-AD69-8E91-A18E-C43ADE52BC7F}"/>
              </a:ext>
            </a:extLst>
          </p:cNvPr>
          <p:cNvSpPr txBox="1"/>
          <p:nvPr/>
        </p:nvSpPr>
        <p:spPr>
          <a:xfrm>
            <a:off x="417575" y="1042331"/>
            <a:ext cx="113568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latin typeface="Bodoni" panose="02070603060706020303" pitchFamily="18" charset="0"/>
              </a:rPr>
              <a:t>Il trattamento Antur migliora il Benessere delle Persone e l’impatto ambientale per l’approccio nutrizionale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AACBD93-0091-95E6-7456-5F52FE4683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4" t="14022" r="1219" b="1086"/>
          <a:stretch/>
        </p:blipFill>
        <p:spPr>
          <a:xfrm>
            <a:off x="1638299" y="2054531"/>
            <a:ext cx="8915401" cy="448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2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EE5E75-209F-4364-DFC7-67031C278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3732894"/>
            <a:ext cx="5059245" cy="761271"/>
          </a:xfrm>
        </p:spPr>
        <p:txBody>
          <a:bodyPr>
            <a:normAutofit fontScale="90000"/>
          </a:bodyPr>
          <a:lstStyle/>
          <a:p>
            <a:r>
              <a:rPr lang="it-IT" sz="3200">
                <a:latin typeface="Bodoni" panose="02070603060706020303" pitchFamily="18" charset="0"/>
              </a:rPr>
              <a:t>ONE MAKES THE DIFFERENCE</a:t>
            </a: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AEECF78C-1048-456C-88A0-441412321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" y="292608"/>
            <a:ext cx="1762956" cy="3182112"/>
          </a:xfrm>
          <a:custGeom>
            <a:avLst/>
            <a:gdLst>
              <a:gd name="connsiteX0" fmla="*/ 171900 w 1762956"/>
              <a:gd name="connsiteY0" fmla="*/ 0 h 3182112"/>
              <a:gd name="connsiteX1" fmla="*/ 1762956 w 1762956"/>
              <a:gd name="connsiteY1" fmla="*/ 1591056 h 3182112"/>
              <a:gd name="connsiteX2" fmla="*/ 171900 w 1762956"/>
              <a:gd name="connsiteY2" fmla="*/ 3182112 h 3182112"/>
              <a:gd name="connsiteX3" fmla="*/ 9224 w 1762956"/>
              <a:gd name="connsiteY3" fmla="*/ 3173898 h 3182112"/>
              <a:gd name="connsiteX4" fmla="*/ 0 w 1762956"/>
              <a:gd name="connsiteY4" fmla="*/ 3172490 h 3182112"/>
              <a:gd name="connsiteX5" fmla="*/ 0 w 1762956"/>
              <a:gd name="connsiteY5" fmla="*/ 9622 h 3182112"/>
              <a:gd name="connsiteX6" fmla="*/ 9224 w 1762956"/>
              <a:gd name="connsiteY6" fmla="*/ 8215 h 3182112"/>
              <a:gd name="connsiteX7" fmla="*/ 171900 w 1762956"/>
              <a:gd name="connsiteY7" fmla="*/ 0 h 3182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2956" h="3182112">
                <a:moveTo>
                  <a:pt x="171900" y="0"/>
                </a:moveTo>
                <a:cubicBezTo>
                  <a:pt x="1050616" y="0"/>
                  <a:pt x="1762956" y="712340"/>
                  <a:pt x="1762956" y="1591056"/>
                </a:cubicBezTo>
                <a:cubicBezTo>
                  <a:pt x="1762956" y="2469772"/>
                  <a:pt x="1050616" y="3182112"/>
                  <a:pt x="171900" y="3182112"/>
                </a:cubicBezTo>
                <a:cubicBezTo>
                  <a:pt x="116980" y="3182112"/>
                  <a:pt x="62710" y="3179330"/>
                  <a:pt x="9224" y="3173898"/>
                </a:cubicBezTo>
                <a:lnTo>
                  <a:pt x="0" y="3172490"/>
                </a:lnTo>
                <a:lnTo>
                  <a:pt x="0" y="9622"/>
                </a:lnTo>
                <a:lnTo>
                  <a:pt x="9224" y="8215"/>
                </a:lnTo>
                <a:cubicBezTo>
                  <a:pt x="62710" y="2783"/>
                  <a:pt x="116980" y="0"/>
                  <a:pt x="1719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egnaposto contenuto 3" descr="Immagine che contiene sfocatura, giorno">
            <a:extLst>
              <a:ext uri="{FF2B5EF4-FFF2-40B4-BE49-F238E27FC236}">
                <a16:creationId xmlns:a16="http://schemas.microsoft.com/office/drawing/2014/main" id="{67D9B4D2-00EF-58A6-FC63-D0EF425389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6" r="10542" b="-4"/>
          <a:stretch/>
        </p:blipFill>
        <p:spPr>
          <a:xfrm>
            <a:off x="-6" y="457200"/>
            <a:ext cx="1598364" cy="2852928"/>
          </a:xfrm>
          <a:custGeom>
            <a:avLst/>
            <a:gdLst/>
            <a:ahLst/>
            <a:cxnLst/>
            <a:rect l="l" t="t" r="r" b="b"/>
            <a:pathLst>
              <a:path w="1598364" h="2852928">
                <a:moveTo>
                  <a:pt x="171900" y="0"/>
                </a:moveTo>
                <a:cubicBezTo>
                  <a:pt x="959714" y="0"/>
                  <a:pt x="1598364" y="638650"/>
                  <a:pt x="1598364" y="1426464"/>
                </a:cubicBezTo>
                <a:cubicBezTo>
                  <a:pt x="1598364" y="2214278"/>
                  <a:pt x="959714" y="2852928"/>
                  <a:pt x="171900" y="2852928"/>
                </a:cubicBezTo>
                <a:cubicBezTo>
                  <a:pt x="122662" y="2852928"/>
                  <a:pt x="74006" y="2850433"/>
                  <a:pt x="26052" y="2845563"/>
                </a:cubicBezTo>
                <a:lnTo>
                  <a:pt x="0" y="2841587"/>
                </a:lnTo>
                <a:lnTo>
                  <a:pt x="0" y="11341"/>
                </a:lnTo>
                <a:lnTo>
                  <a:pt x="26052" y="7365"/>
                </a:lnTo>
                <a:cubicBezTo>
                  <a:pt x="74006" y="2495"/>
                  <a:pt x="122662" y="0"/>
                  <a:pt x="171900" y="0"/>
                </a:cubicBezTo>
                <a:close/>
              </a:path>
            </a:pathLst>
          </a:cu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F4C8155D-EBB3-4B50-B945-2D47A2C5C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78307" y="2926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AD585CC-7814-8B9D-5681-D3B6D4E4C7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002" b="3"/>
          <a:stretch/>
        </p:blipFill>
        <p:spPr>
          <a:xfrm>
            <a:off x="2142899" y="4572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EE99A833-6C48-4919-98F7-4D15C7369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75776" y="2926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A93E0BFB-8E57-0C80-7E32-2A458A1DE6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96" r="13254" b="-1"/>
          <a:stretch/>
        </p:blipFill>
        <p:spPr>
          <a:xfrm>
            <a:off x="5540368" y="4572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CF523106-7311-45AB-A97A-9BE6E22AC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3245" y="302170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543A099D-ECB5-D848-8FF0-847BCBD927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" r="-1" b="-1"/>
          <a:stretch/>
        </p:blipFill>
        <p:spPr>
          <a:xfrm>
            <a:off x="8937837" y="466762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A2DCBDD-FB80-263E-7EA0-EFBEA6494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7904" y="4632225"/>
            <a:ext cx="5059245" cy="149279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it-IT" sz="1800" dirty="0">
                <a:latin typeface="Abadi" panose="020B0604020104020204" pitchFamily="34" charset="0"/>
              </a:rPr>
              <a:t>Il nostro sogno è quello di sradicare la povertà in tutte le sue forme e ovunque nel mondo e porre fine alla fame migliorando l’alimentazione e promuovendo l’agricoltura sostenibile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7C1CFE70-2BD5-4661-8AF9-D097E65E7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9027" y="338505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Immagine 17" descr="Immagine che contiene testo&#10;&#10;Descrizione generata automaticamente">
            <a:extLst>
              <a:ext uri="{FF2B5EF4-FFF2-40B4-BE49-F238E27FC236}">
                <a16:creationId xmlns:a16="http://schemas.microsoft.com/office/drawing/2014/main" id="{A742ACEC-8BE1-0266-8D8F-1466C34460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3619" y="354965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5A6B4445-DDB3-4971-8FBA-4DCAF08C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429044" y="3319690"/>
            <a:ext cx="1762956" cy="3182112"/>
          </a:xfrm>
          <a:custGeom>
            <a:avLst/>
            <a:gdLst>
              <a:gd name="connsiteX0" fmla="*/ 171900 w 1762956"/>
              <a:gd name="connsiteY0" fmla="*/ 0 h 3182112"/>
              <a:gd name="connsiteX1" fmla="*/ 1762956 w 1762956"/>
              <a:gd name="connsiteY1" fmla="*/ 1591056 h 3182112"/>
              <a:gd name="connsiteX2" fmla="*/ 171900 w 1762956"/>
              <a:gd name="connsiteY2" fmla="*/ 3182112 h 3182112"/>
              <a:gd name="connsiteX3" fmla="*/ 9224 w 1762956"/>
              <a:gd name="connsiteY3" fmla="*/ 3173898 h 3182112"/>
              <a:gd name="connsiteX4" fmla="*/ 0 w 1762956"/>
              <a:gd name="connsiteY4" fmla="*/ 3172490 h 3182112"/>
              <a:gd name="connsiteX5" fmla="*/ 0 w 1762956"/>
              <a:gd name="connsiteY5" fmla="*/ 9622 h 3182112"/>
              <a:gd name="connsiteX6" fmla="*/ 9224 w 1762956"/>
              <a:gd name="connsiteY6" fmla="*/ 8215 h 3182112"/>
              <a:gd name="connsiteX7" fmla="*/ 171900 w 1762956"/>
              <a:gd name="connsiteY7" fmla="*/ 0 h 3182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2956" h="3182112">
                <a:moveTo>
                  <a:pt x="171900" y="0"/>
                </a:moveTo>
                <a:cubicBezTo>
                  <a:pt x="1050616" y="0"/>
                  <a:pt x="1762956" y="712340"/>
                  <a:pt x="1762956" y="1591056"/>
                </a:cubicBezTo>
                <a:cubicBezTo>
                  <a:pt x="1762956" y="2469772"/>
                  <a:pt x="1050616" y="3182112"/>
                  <a:pt x="171900" y="3182112"/>
                </a:cubicBezTo>
                <a:cubicBezTo>
                  <a:pt x="116980" y="3182112"/>
                  <a:pt x="62710" y="3179330"/>
                  <a:pt x="9224" y="3173898"/>
                </a:cubicBezTo>
                <a:lnTo>
                  <a:pt x="0" y="3172490"/>
                </a:lnTo>
                <a:lnTo>
                  <a:pt x="0" y="9622"/>
                </a:lnTo>
                <a:lnTo>
                  <a:pt x="9224" y="8215"/>
                </a:lnTo>
                <a:cubicBezTo>
                  <a:pt x="62710" y="2783"/>
                  <a:pt x="116980" y="0"/>
                  <a:pt x="1719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Immagine 20" descr="Immagine che contiene testo&#10;&#10;Descrizione generata automaticamente">
            <a:extLst>
              <a:ext uri="{FF2B5EF4-FFF2-40B4-BE49-F238E27FC236}">
                <a16:creationId xmlns:a16="http://schemas.microsoft.com/office/drawing/2014/main" id="{FD00AE30-3CBB-860F-D4EE-FADD996CF3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5" r="7910" b="-4"/>
          <a:stretch/>
        </p:blipFill>
        <p:spPr>
          <a:xfrm>
            <a:off x="10593636" y="3484282"/>
            <a:ext cx="1598364" cy="2852928"/>
          </a:xfrm>
          <a:custGeom>
            <a:avLst/>
            <a:gdLst/>
            <a:ahLst/>
            <a:cxnLst/>
            <a:rect l="l" t="t" r="r" b="b"/>
            <a:pathLst>
              <a:path w="1598364" h="2852928">
                <a:moveTo>
                  <a:pt x="1426464" y="0"/>
                </a:moveTo>
                <a:cubicBezTo>
                  <a:pt x="1475702" y="0"/>
                  <a:pt x="1524358" y="2495"/>
                  <a:pt x="1572312" y="7365"/>
                </a:cubicBezTo>
                <a:lnTo>
                  <a:pt x="1598364" y="11341"/>
                </a:lnTo>
                <a:lnTo>
                  <a:pt x="1598364" y="2841587"/>
                </a:lnTo>
                <a:lnTo>
                  <a:pt x="1572312" y="2845563"/>
                </a:lnTo>
                <a:cubicBezTo>
                  <a:pt x="1524358" y="2850433"/>
                  <a:pt x="1475702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24030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607A65D-4A4B-CC7C-F44E-893DB35A8B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34" b="23632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02895CA6-B0ED-DAAF-6676-952A1F58D3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7" b="23663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4" name="Segnaposto contenuto 3" descr="Immagine che contiene sfocatura, giorno&#10;&#10;Descrizione generata automaticamente">
            <a:extLst>
              <a:ext uri="{FF2B5EF4-FFF2-40B4-BE49-F238E27FC236}">
                <a16:creationId xmlns:a16="http://schemas.microsoft.com/office/drawing/2014/main" id="{529803F0-BA61-A33A-7F64-31C3727CEF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2" r="-1" b="17551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031D245-D004-97F6-84E8-A3A4D77EDF61}"/>
              </a:ext>
            </a:extLst>
          </p:cNvPr>
          <p:cNvSpPr txBox="1"/>
          <p:nvPr/>
        </p:nvSpPr>
        <p:spPr>
          <a:xfrm>
            <a:off x="7503111" y="5771422"/>
            <a:ext cx="2379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RICERCA &amp; SVILUPPO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C67577D6-2E55-05C0-02DB-FB25F4295A91}"/>
              </a:ext>
            </a:extLst>
          </p:cNvPr>
          <p:cNvSpPr/>
          <p:nvPr/>
        </p:nvSpPr>
        <p:spPr>
          <a:xfrm>
            <a:off x="-2" y="2136339"/>
            <a:ext cx="5622233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badi" panose="020B0604020104020204" pitchFamily="34" charset="0"/>
              </a:rPr>
              <a:t>VI PRESENTO LA NOSTRA REALTA’ AZIENDALE</a:t>
            </a:r>
          </a:p>
        </p:txBody>
      </p:sp>
    </p:spTree>
    <p:extLst>
      <p:ext uri="{BB962C8B-B14F-4D97-AF65-F5344CB8AC3E}">
        <p14:creationId xmlns:p14="http://schemas.microsoft.com/office/powerpoint/2010/main" val="354030039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Segnaposto contenuto 3" descr="Immagine che contiene sfocatura, giorno&#10;&#10;Descrizione generata automaticamente">
            <a:extLst>
              <a:ext uri="{FF2B5EF4-FFF2-40B4-BE49-F238E27FC236}">
                <a16:creationId xmlns:a16="http://schemas.microsoft.com/office/drawing/2014/main" id="{529803F0-BA61-A33A-7F64-31C3727CEF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9" r="1" b="305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7AD44B09-3DF5-56EA-74C5-CBCAF8CE0A03}"/>
              </a:ext>
            </a:extLst>
          </p:cNvPr>
          <p:cNvSpPr/>
          <p:nvPr/>
        </p:nvSpPr>
        <p:spPr>
          <a:xfrm>
            <a:off x="510791" y="303869"/>
            <a:ext cx="3346393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r>
              <a:rPr lang="it-IT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VISION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7B1A665D-9352-A67C-94ED-BBE104117073}"/>
              </a:ext>
            </a:extLst>
          </p:cNvPr>
          <p:cNvSpPr/>
          <p:nvPr/>
        </p:nvSpPr>
        <p:spPr>
          <a:xfrm>
            <a:off x="8883566" y="309140"/>
            <a:ext cx="2738250" cy="9233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MISSION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FE85532-869B-8097-BF4D-7B7A61FEFB61}"/>
              </a:ext>
            </a:extLst>
          </p:cNvPr>
          <p:cNvSpPr txBox="1"/>
          <p:nvPr/>
        </p:nvSpPr>
        <p:spPr>
          <a:xfrm>
            <a:off x="512315" y="1194591"/>
            <a:ext cx="5205818" cy="1760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Bef>
                <a:spcPts val="900"/>
              </a:spcBef>
              <a:buClr>
                <a:schemeClr val="tx1">
                  <a:lumMod val="85000"/>
                  <a:lumOff val="15000"/>
                </a:schemeClr>
              </a:buClr>
            </a:pPr>
            <a:r>
              <a:rPr lang="it-IT" sz="2500" dirty="0">
                <a:solidFill>
                  <a:schemeClr val="bg1"/>
                </a:solidFill>
                <a:latin typeface="Abadi" panose="020B0604020104020204" pitchFamily="34" charset="0"/>
              </a:rPr>
              <a:t>Migliorare la qualità della vita delle persone guardando al benessere psichico, fisico e sociale dell’individuo.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402DEA8-C430-D71B-5E34-CF861EAF71A3}"/>
              </a:ext>
            </a:extLst>
          </p:cNvPr>
          <p:cNvSpPr txBox="1"/>
          <p:nvPr/>
        </p:nvSpPr>
        <p:spPr>
          <a:xfrm>
            <a:off x="6679734" y="1194591"/>
            <a:ext cx="5205818" cy="2099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0000"/>
              </a:lnSpc>
              <a:spcBef>
                <a:spcPts val="900"/>
              </a:spcBef>
              <a:buClr>
                <a:schemeClr val="tx1">
                  <a:lumMod val="85000"/>
                  <a:lumOff val="15000"/>
                </a:schemeClr>
              </a:buClr>
            </a:pPr>
            <a:r>
              <a:rPr lang="it-IT" sz="2400" dirty="0">
                <a:solidFill>
                  <a:schemeClr val="bg1"/>
                </a:solidFill>
                <a:latin typeface="Abadi" panose="020B0604020104020204" pitchFamily="34" charset="0"/>
              </a:rPr>
              <a:t>Accompagnare le realtà aziendali in un percorso salutistico che ponga al centro il lavoratore e le sue esigenze, migliorandone al tempo la performance lavorativa.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6E74F42-2CEE-8B97-FDE3-4B2EDE710E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59" b="98897" l="2885" r="99840">
                        <a14:foregroundMark x1="8173" y1="20956" x2="8173" y2="20956"/>
                        <a14:foregroundMark x1="3846" y1="20588" x2="3846" y2="20588"/>
                        <a14:foregroundMark x1="10256" y1="83088" x2="10256" y2="83088"/>
                        <a14:foregroundMark x1="9455" y1="67647" x2="9455" y2="67647"/>
                        <a14:foregroundMark x1="9776" y1="40441" x2="9776" y2="40441"/>
                        <a14:foregroundMark x1="2885" y1="47426" x2="2885" y2="47426"/>
                        <a14:foregroundMark x1="3526" y1="49632" x2="3526" y2="49632"/>
                        <a14:foregroundMark x1="10577" y1="63603" x2="10577" y2="63603"/>
                        <a14:foregroundMark x1="8654" y1="81985" x2="8654" y2="81985"/>
                        <a14:foregroundMark x1="18910" y1="63971" x2="18910" y2="63971"/>
                        <a14:foregroundMark x1="16506" y1="22794" x2="16506" y2="22794"/>
                        <a14:foregroundMark x1="41987" y1="51103" x2="41987" y2="51103"/>
                        <a14:foregroundMark x1="37821" y1="53309" x2="37821" y2="53309"/>
                        <a14:foregroundMark x1="19071" y1="71324" x2="19071" y2="71324"/>
                        <a14:foregroundMark x1="36538" y1="49265" x2="70673" y2="50368"/>
                        <a14:foregroundMark x1="40705" y1="53309" x2="77564" y2="80882"/>
                        <a14:foregroundMark x1="27885" y1="51838" x2="43109" y2="52574"/>
                        <a14:foregroundMark x1="43109" y1="52574" x2="89423" y2="52206"/>
                        <a14:foregroundMark x1="89423" y1="52206" x2="94712" y2="87500"/>
                        <a14:foregroundMark x1="91026" y1="48897" x2="99840" y2="47794"/>
                        <a14:foregroundMark x1="93750" y1="71691" x2="92308" y2="98897"/>
                        <a14:foregroundMark x1="33494" y1="71691" x2="15224" y2="75368"/>
                        <a14:foregroundMark x1="16506" y1="19853" x2="16506" y2="19853"/>
                        <a14:foregroundMark x1="16506" y1="20221" x2="16506" y2="20221"/>
                        <a14:foregroundMark x1="20353" y1="22794" x2="20353" y2="22794"/>
                        <a14:foregroundMark x1="23558" y1="20956" x2="23558" y2="20956"/>
                        <a14:foregroundMark x1="23077" y1="20956" x2="10256" y2="21691"/>
                      </a14:backgroundRemoval>
                    </a14:imgEffect>
                  </a14:imgLayer>
                </a14:imgProps>
              </a:ext>
            </a:extLst>
          </a:blip>
          <a:srcRect b="5967"/>
          <a:stretch/>
        </p:blipFill>
        <p:spPr>
          <a:xfrm>
            <a:off x="1336083" y="2884147"/>
            <a:ext cx="8764100" cy="357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8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5922CF-B954-06A8-793A-F6555B3AC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" name="Segnaposto contenuto 21" descr="Immagine che contiene testo, elettronico&#10;&#10;Descrizione generata automaticamente">
            <a:extLst>
              <a:ext uri="{FF2B5EF4-FFF2-40B4-BE49-F238E27FC236}">
                <a16:creationId xmlns:a16="http://schemas.microsoft.com/office/drawing/2014/main" id="{2177BAC3-2171-8932-9483-6919793434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4" name="Segnaposto contenuto 3" descr="Immagine che contiene sfocatura, giorno&#10;&#10;Descrizione generata automaticamente">
            <a:extLst>
              <a:ext uri="{FF2B5EF4-FFF2-40B4-BE49-F238E27FC236}">
                <a16:creationId xmlns:a16="http://schemas.microsoft.com/office/drawing/2014/main" id="{42FB5A97-213E-24DE-D6AA-8F28F26967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9" r="1" b="30582"/>
          <a:stretch/>
        </p:blipFill>
        <p:spPr>
          <a:xfrm>
            <a:off x="0" y="-13549"/>
            <a:ext cx="12191980" cy="6856718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D4547E43-4A0E-197C-1B85-B04BA33A8E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63" t="19600" r="23000" b="19049"/>
          <a:stretch/>
        </p:blipFill>
        <p:spPr>
          <a:xfrm>
            <a:off x="689612" y="4142602"/>
            <a:ext cx="2261843" cy="1488553"/>
          </a:xfrm>
          <a:prstGeom prst="rect">
            <a:avLst/>
          </a:prstGeom>
        </p:spPr>
      </p:pic>
      <p:pic>
        <p:nvPicPr>
          <p:cNvPr id="26" name="Immagine 25" descr="Immagine che contiene testo&#10;&#10;Descrizione generata automaticamente">
            <a:extLst>
              <a:ext uri="{FF2B5EF4-FFF2-40B4-BE49-F238E27FC236}">
                <a16:creationId xmlns:a16="http://schemas.microsoft.com/office/drawing/2014/main" id="{FF3C9B6A-9B41-DD20-2E6B-609E59B8A6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99" b="93634" l="9476" r="89718">
                        <a14:foregroundMark x1="51411" y1="15385" x2="69355" y2="72414"/>
                        <a14:foregroundMark x1="27016" y1="85146" x2="58266" y2="82361"/>
                        <a14:foregroundMark x1="58266" y1="82361" x2="74395" y2="69761"/>
                        <a14:foregroundMark x1="74395" y1="69761" x2="87903" y2="44828"/>
                        <a14:foregroundMark x1="72782" y1="23210" x2="87097" y2="63528"/>
                        <a14:foregroundMark x1="87097" y1="63528" x2="87097" y2="63793"/>
                        <a14:foregroundMark x1="21976" y1="21485" x2="62702" y2="9019"/>
                        <a14:foregroundMark x1="62702" y1="9019" x2="64718" y2="8886"/>
                        <a14:foregroundMark x1="59677" y1="8355" x2="75000" y2="7427"/>
                        <a14:foregroundMark x1="75806" y1="6631" x2="39113" y2="16313"/>
                        <a14:foregroundMark x1="39113" y1="16313" x2="34476" y2="18966"/>
                        <a14:foregroundMark x1="33871" y1="90716" x2="48589" y2="90186"/>
                        <a14:foregroundMark x1="36492" y1="93634" x2="36492" y2="93634"/>
                        <a14:foregroundMark x1="68952" y1="66313" x2="84073" y2="66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053" y="3793142"/>
            <a:ext cx="1438973" cy="2187472"/>
          </a:xfrm>
          <a:prstGeom prst="rect">
            <a:avLst/>
          </a:prstGeom>
        </p:spPr>
      </p:pic>
      <p:pic>
        <p:nvPicPr>
          <p:cNvPr id="19" name="Immagine 18" descr="Immagine che contiene bottiglia, toeletta, interni, lozione&#10;&#10;Descrizione generata automaticamente">
            <a:extLst>
              <a:ext uri="{FF2B5EF4-FFF2-40B4-BE49-F238E27FC236}">
                <a16:creationId xmlns:a16="http://schemas.microsoft.com/office/drawing/2014/main" id="{A2D1DEEC-0C56-36B0-669A-C37034FCE2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48" t="7968" r="30579" b="8007"/>
          <a:stretch/>
        </p:blipFill>
        <p:spPr>
          <a:xfrm>
            <a:off x="2087720" y="3178431"/>
            <a:ext cx="1350838" cy="2610891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0D9EC59F-A703-5559-4049-FAE495E3492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62" t="4159" r="20361" b="4076"/>
          <a:stretch/>
        </p:blipFill>
        <p:spPr>
          <a:xfrm>
            <a:off x="1568034" y="4923720"/>
            <a:ext cx="1300257" cy="1956739"/>
          </a:xfrm>
          <a:prstGeom prst="rect">
            <a:avLst/>
          </a:prstGeom>
        </p:spPr>
      </p:pic>
      <p:pic>
        <p:nvPicPr>
          <p:cNvPr id="28" name="Immagine 27" descr="Immagine che contiene testo, elettronico&#10;&#10;Descrizione generata automaticamente">
            <a:extLst>
              <a:ext uri="{FF2B5EF4-FFF2-40B4-BE49-F238E27FC236}">
                <a16:creationId xmlns:a16="http://schemas.microsoft.com/office/drawing/2014/main" id="{01A4CDD9-E3B5-78A9-86F5-B1B850635CF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35" t="22822" r="22536" b="16842"/>
          <a:stretch/>
        </p:blipFill>
        <p:spPr>
          <a:xfrm>
            <a:off x="2354283" y="5290909"/>
            <a:ext cx="2261236" cy="140740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EA2A40E-1C3E-431E-CB3F-934B2E41008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92316" y="514307"/>
            <a:ext cx="3514052" cy="26480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9B6B3CE-F727-F7B3-1C15-7AAF6EFEBF7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058" y="569041"/>
            <a:ext cx="4129717" cy="1227753"/>
          </a:xfrm>
          <a:prstGeom prst="rect">
            <a:avLst/>
          </a:prstGeom>
        </p:spPr>
      </p:pic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373EBBF9-6956-1E7B-EDAC-3B57135FD9CD}"/>
              </a:ext>
            </a:extLst>
          </p:cNvPr>
          <p:cNvCxnSpPr/>
          <p:nvPr/>
        </p:nvCxnSpPr>
        <p:spPr>
          <a:xfrm flipV="1">
            <a:off x="2369744" y="3281472"/>
            <a:ext cx="7059117" cy="60569"/>
          </a:xfrm>
          <a:prstGeom prst="line">
            <a:avLst/>
          </a:prstGeom>
          <a:ln w="136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magine 26">
            <a:extLst>
              <a:ext uri="{FF2B5EF4-FFF2-40B4-BE49-F238E27FC236}">
                <a16:creationId xmlns:a16="http://schemas.microsoft.com/office/drawing/2014/main" id="{4A56A719-7DE6-A795-EEB9-2BEB7643960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6154" y1="15025" x2="53231" y2="31386"/>
                        <a14:foregroundMark x1="45385" y1="14190" x2="56000" y2="13856"/>
                        <a14:foregroundMark x1="43538" y1="12855" x2="53385" y2="12855"/>
                        <a14:foregroundMark x1="53385" y1="12855" x2="56000" y2="12855"/>
                        <a14:foregroundMark x1="49692" y1="40568" x2="56000" y2="40401"/>
                        <a14:foregroundMark x1="41231" y1="41736" x2="41846" y2="41903"/>
                        <a14:backgroundMark x1="22615" y1="40234" x2="22615" y2="40234"/>
                        <a14:backgroundMark x1="26154" y1="43239" x2="26154" y2="43239"/>
                        <a14:backgroundMark x1="24615" y1="50584" x2="24615" y2="50584"/>
                        <a14:backgroundMark x1="25077" y1="43406" x2="25077" y2="62437"/>
                        <a14:backgroundMark x1="15692" y1="41736" x2="27692" y2="41736"/>
                        <a14:backgroundMark x1="67231" y1="41903" x2="85231" y2="42237"/>
                      </a14:backgroundRemoval>
                    </a14:imgEffect>
                  </a14:imgLayer>
                </a14:imgProps>
              </a:ext>
            </a:extLst>
          </a:blip>
          <a:srcRect l="23121" t="6078" r="33498" b="47509"/>
          <a:stretch/>
        </p:blipFill>
        <p:spPr>
          <a:xfrm>
            <a:off x="4231072" y="1398095"/>
            <a:ext cx="2685812" cy="2648090"/>
          </a:xfrm>
          <a:prstGeom prst="rect">
            <a:avLst/>
          </a:prstGeom>
        </p:spPr>
      </p:pic>
      <p:sp>
        <p:nvSpPr>
          <p:cNvPr id="31" name="Ovale 30">
            <a:extLst>
              <a:ext uri="{FF2B5EF4-FFF2-40B4-BE49-F238E27FC236}">
                <a16:creationId xmlns:a16="http://schemas.microsoft.com/office/drawing/2014/main" id="{BC3AFE3D-7D48-45C0-62D3-2E333C25725D}"/>
              </a:ext>
            </a:extLst>
          </p:cNvPr>
          <p:cNvSpPr/>
          <p:nvPr/>
        </p:nvSpPr>
        <p:spPr>
          <a:xfrm>
            <a:off x="452849" y="2069362"/>
            <a:ext cx="2470008" cy="23079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Ovale 31">
            <a:extLst>
              <a:ext uri="{FF2B5EF4-FFF2-40B4-BE49-F238E27FC236}">
                <a16:creationId xmlns:a16="http://schemas.microsoft.com/office/drawing/2014/main" id="{87210DD5-3A76-38CF-41C0-DCA42CF473FC}"/>
              </a:ext>
            </a:extLst>
          </p:cNvPr>
          <p:cNvSpPr/>
          <p:nvPr/>
        </p:nvSpPr>
        <p:spPr>
          <a:xfrm>
            <a:off x="9246434" y="2188084"/>
            <a:ext cx="2470008" cy="23079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FA4F692-1915-6A3F-EB52-354AF9412EA9}"/>
              </a:ext>
            </a:extLst>
          </p:cNvPr>
          <p:cNvSpPr txBox="1"/>
          <p:nvPr/>
        </p:nvSpPr>
        <p:spPr>
          <a:xfrm>
            <a:off x="9484530" y="2924665"/>
            <a:ext cx="19938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RICERCA &amp; SVILUPPO 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9CD9D79-C1D2-5AB3-32BF-6E33AE21B2B3}"/>
              </a:ext>
            </a:extLst>
          </p:cNvPr>
          <p:cNvSpPr txBox="1"/>
          <p:nvPr/>
        </p:nvSpPr>
        <p:spPr>
          <a:xfrm>
            <a:off x="539061" y="3043321"/>
            <a:ext cx="2434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INTEGRATORI</a:t>
            </a:r>
            <a:r>
              <a:rPr lang="it-IT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935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egnaposto contenuto 3" descr="Immagine che contiene sfocatura, giorno&#10;&#10;Descrizione generata automaticamente">
            <a:extLst>
              <a:ext uri="{FF2B5EF4-FFF2-40B4-BE49-F238E27FC236}">
                <a16:creationId xmlns:a16="http://schemas.microsoft.com/office/drawing/2014/main" id="{EA54F41A-F34D-BA49-48EC-B26F49861F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0" r="-1" b="10743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1240006-E356-9316-3BC0-B6428D845961}"/>
              </a:ext>
            </a:extLst>
          </p:cNvPr>
          <p:cNvSpPr txBox="1"/>
          <p:nvPr/>
        </p:nvSpPr>
        <p:spPr>
          <a:xfrm>
            <a:off x="238014" y="1604751"/>
            <a:ext cx="4357413" cy="1059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Abadi" panose="020B0604020104020204" pitchFamily="34" charset="0"/>
              </a:rPr>
              <a:t>ATTUALMENTE ABBIAMO UNA RICERCA ATTIVA CON LE UNIVERSITA’: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BB00DCB-F9F2-D3FE-F268-5EEFE6DBC6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753" b="19386"/>
          <a:stretch/>
        </p:blipFill>
        <p:spPr>
          <a:xfrm>
            <a:off x="905429" y="2663820"/>
            <a:ext cx="2695024" cy="90068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C0378F8-2A67-BE69-B1FC-02C9FB6B0D0D}"/>
              </a:ext>
            </a:extLst>
          </p:cNvPr>
          <p:cNvSpPr txBox="1"/>
          <p:nvPr/>
        </p:nvSpPr>
        <p:spPr>
          <a:xfrm>
            <a:off x="5997190" y="869077"/>
            <a:ext cx="5837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Abadi" panose="020B0604020104020204" pitchFamily="34" charset="0"/>
              </a:rPr>
              <a:t>I nostri Integratori sono notificati al Ministero della Salute: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D4062725-8D4B-75B4-76C4-C04C5DE99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429" y="3678011"/>
            <a:ext cx="2695024" cy="105089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B65B8A2-F9B2-EDDC-4F40-991F9DF8C3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63" t="19600" r="23000" b="19049"/>
          <a:stretch/>
        </p:blipFill>
        <p:spPr>
          <a:xfrm>
            <a:off x="7974540" y="3967111"/>
            <a:ext cx="2261843" cy="1488553"/>
          </a:xfrm>
          <a:prstGeom prst="rect">
            <a:avLst/>
          </a:prstGeom>
        </p:spPr>
      </p:pic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5610D576-A534-255A-CDFB-6BE321681A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99" b="93634" l="9476" r="89718">
                        <a14:foregroundMark x1="51411" y1="15385" x2="69355" y2="72414"/>
                        <a14:foregroundMark x1="27016" y1="85146" x2="58266" y2="82361"/>
                        <a14:foregroundMark x1="58266" y1="82361" x2="74395" y2="69761"/>
                        <a14:foregroundMark x1="74395" y1="69761" x2="87903" y2="44828"/>
                        <a14:foregroundMark x1="72782" y1="23210" x2="87097" y2="63528"/>
                        <a14:foregroundMark x1="87097" y1="63528" x2="87097" y2="63793"/>
                        <a14:foregroundMark x1="21976" y1="21485" x2="62702" y2="9019"/>
                        <a14:foregroundMark x1="62702" y1="9019" x2="64718" y2="8886"/>
                        <a14:foregroundMark x1="59677" y1="8355" x2="75000" y2="7427"/>
                        <a14:foregroundMark x1="75806" y1="6631" x2="39113" y2="16313"/>
                        <a14:foregroundMark x1="39113" y1="16313" x2="34476" y2="18966"/>
                        <a14:foregroundMark x1="33871" y1="90716" x2="48589" y2="90186"/>
                        <a14:foregroundMark x1="36492" y1="93634" x2="36492" y2="93634"/>
                        <a14:foregroundMark x1="68952" y1="66313" x2="84073" y2="66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981" y="3617651"/>
            <a:ext cx="1438973" cy="2187472"/>
          </a:xfrm>
          <a:prstGeom prst="rect">
            <a:avLst/>
          </a:prstGeom>
        </p:spPr>
      </p:pic>
      <p:pic>
        <p:nvPicPr>
          <p:cNvPr id="12" name="Immagine 11" descr="Immagine che contiene bottiglia, toeletta, interni, lozione&#10;&#10;Descrizione generata automaticamente">
            <a:extLst>
              <a:ext uri="{FF2B5EF4-FFF2-40B4-BE49-F238E27FC236}">
                <a16:creationId xmlns:a16="http://schemas.microsoft.com/office/drawing/2014/main" id="{23FC9A4F-D778-3D64-EE2C-A2FED4F5A14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48" t="7968" r="30579" b="8007"/>
          <a:stretch/>
        </p:blipFill>
        <p:spPr>
          <a:xfrm>
            <a:off x="9372648" y="3002940"/>
            <a:ext cx="1350838" cy="261089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E565C7A-A6E1-C9C4-2D18-1D13BD31126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62" t="4159" r="20361" b="4076"/>
          <a:stretch/>
        </p:blipFill>
        <p:spPr>
          <a:xfrm>
            <a:off x="8852961" y="4711387"/>
            <a:ext cx="1300257" cy="1956739"/>
          </a:xfrm>
          <a:prstGeom prst="rect">
            <a:avLst/>
          </a:prstGeom>
        </p:spPr>
      </p:pic>
      <p:pic>
        <p:nvPicPr>
          <p:cNvPr id="14" name="Immagine 13" descr="Immagine che contiene testo, elettronico&#10;&#10;Descrizione generata automaticamente">
            <a:extLst>
              <a:ext uri="{FF2B5EF4-FFF2-40B4-BE49-F238E27FC236}">
                <a16:creationId xmlns:a16="http://schemas.microsoft.com/office/drawing/2014/main" id="{9DEFEDBE-68CF-AE65-7BD2-F853719AE9E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35" t="22822" r="22536" b="16842"/>
          <a:stretch/>
        </p:blipFill>
        <p:spPr>
          <a:xfrm>
            <a:off x="9639211" y="5115418"/>
            <a:ext cx="2261236" cy="140740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30298619-09C4-E116-6818-77E9E9F5650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94476" y="1637638"/>
            <a:ext cx="5457825" cy="1447800"/>
          </a:xfrm>
          <a:prstGeom prst="rect">
            <a:avLst/>
          </a:prstGeom>
        </p:spPr>
      </p:pic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CA436AEC-E4B9-5169-161B-A53E242CD99E}"/>
              </a:ext>
            </a:extLst>
          </p:cNvPr>
          <p:cNvCxnSpPr>
            <a:cxnSpLocks/>
          </p:cNvCxnSpPr>
          <p:nvPr/>
        </p:nvCxnSpPr>
        <p:spPr>
          <a:xfrm flipH="1">
            <a:off x="3816220" y="2632364"/>
            <a:ext cx="2298253" cy="1003455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AB3334E-DDF9-7520-920B-6D55E86B7CF6}"/>
              </a:ext>
            </a:extLst>
          </p:cNvPr>
          <p:cNvSpPr txBox="1"/>
          <p:nvPr/>
        </p:nvSpPr>
        <p:spPr>
          <a:xfrm>
            <a:off x="844395" y="5814568"/>
            <a:ext cx="281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www.benessere-antur.com</a:t>
            </a:r>
          </a:p>
        </p:txBody>
      </p:sp>
    </p:spTree>
    <p:extLst>
      <p:ext uri="{BB962C8B-B14F-4D97-AF65-F5344CB8AC3E}">
        <p14:creationId xmlns:p14="http://schemas.microsoft.com/office/powerpoint/2010/main" val="215421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0FA1BF-0CDB-3B68-8E70-9E89C7AE9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" name="Segnaposto contenuto 21">
            <a:extLst>
              <a:ext uri="{FF2B5EF4-FFF2-40B4-BE49-F238E27FC236}">
                <a16:creationId xmlns:a16="http://schemas.microsoft.com/office/drawing/2014/main" id="{7F53725B-6CAA-407A-972C-A86F357FCD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208" y="1825625"/>
            <a:ext cx="6153584" cy="4351338"/>
          </a:xfrm>
        </p:spPr>
      </p:pic>
      <p:pic>
        <p:nvPicPr>
          <p:cNvPr id="4" name="Segnaposto contenuto 3" descr="Immagine che contiene sfocatura, giorno&#10;&#10;Descrizione generata automaticamente">
            <a:extLst>
              <a:ext uri="{FF2B5EF4-FFF2-40B4-BE49-F238E27FC236}">
                <a16:creationId xmlns:a16="http://schemas.microsoft.com/office/drawing/2014/main" id="{7227C75F-C845-0DCA-6FC8-FD8669454A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9" r="1" b="30582"/>
          <a:stretch/>
        </p:blipFill>
        <p:spPr>
          <a:xfrm>
            <a:off x="20" y="-10242"/>
            <a:ext cx="12191980" cy="685671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7B27469-8B81-8DFA-BEE9-F22F0FDA13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527" b="89349" l="2500" r="99500">
                        <a14:foregroundMark x1="5333" y1="32544" x2="5500" y2="45562"/>
                        <a14:foregroundMark x1="5500" y1="45562" x2="14833" y2="64793"/>
                        <a14:foregroundMark x1="14833" y1="64793" x2="49667" y2="73077"/>
                        <a14:foregroundMark x1="89500" y1="19822" x2="61000" y2="56805"/>
                        <a14:foregroundMark x1="2833" y1="31657" x2="2500" y2="68343"/>
                        <a14:foregroundMark x1="92833" y1="21598" x2="94500" y2="21893"/>
                        <a14:foregroundMark x1="48000" y1="86391" x2="58667" y2="86982"/>
                        <a14:foregroundMark x1="62333" y1="87278" x2="69833" y2="87574"/>
                        <a14:foregroundMark x1="76333" y1="87574" x2="82667" y2="87574"/>
                        <a14:foregroundMark x1="97500" y1="86686" x2="99500" y2="86982"/>
                        <a14:foregroundMark x1="44971" y1="85067" x2="49333" y2="85503"/>
                        <a14:backgroundMark x1="92667" y1="50296" x2="85667" y2="76331"/>
                        <a14:backgroundMark x1="91167" y1="60059" x2="92333" y2="72189"/>
                        <a14:backgroundMark x1="44333" y1="84024" x2="30333" y2="86095"/>
                        <a14:backgroundMark x1="45667" y1="86982" x2="29333" y2="87574"/>
                        <a14:backgroundMark x1="31333" y1="83136" x2="23833" y2="82840"/>
                        <a14:backgroundMark x1="23833" y1="82840" x2="23833" y2="82840"/>
                        <a14:backgroundMark x1="30833" y1="87870" x2="26333" y2="89053"/>
                        <a14:backgroundMark x1="28167" y1="80769" x2="26833" y2="80178"/>
                      </a14:backgroundRemoval>
                    </a14:imgEffect>
                  </a14:imgLayer>
                </a14:imgProps>
              </a:ext>
            </a:extLst>
          </a:blip>
          <a:srcRect t="12651" b="17911"/>
          <a:stretch/>
        </p:blipFill>
        <p:spPr>
          <a:xfrm>
            <a:off x="0" y="-467919"/>
            <a:ext cx="7724269" cy="262717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DE3AAB4-C423-A463-189E-923E1869B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386" y="1829428"/>
            <a:ext cx="6119468" cy="34473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F60785E-5496-FC3C-6BE5-4C786D784B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8534" y="3007614"/>
            <a:ext cx="6438507" cy="36270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4A1D24A-E5A2-760B-4C51-BC91F1E28D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6753" b="19386"/>
          <a:stretch/>
        </p:blipFill>
        <p:spPr>
          <a:xfrm>
            <a:off x="7825280" y="333945"/>
            <a:ext cx="2695024" cy="900685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D2171524-37BD-F2C4-FCB6-68A0357B4A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2" t="36551" r="21365" b="37361"/>
          <a:stretch/>
        </p:blipFill>
        <p:spPr>
          <a:xfrm>
            <a:off x="7817325" y="1345659"/>
            <a:ext cx="2695024" cy="88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8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3" descr="Immagine che contiene sfocatura, giorno&#10;&#10;Descrizione generata automaticamente">
            <a:extLst>
              <a:ext uri="{FF2B5EF4-FFF2-40B4-BE49-F238E27FC236}">
                <a16:creationId xmlns:a16="http://schemas.microsoft.com/office/drawing/2014/main" id="{6B976D78-FAC1-94F6-0598-1E47448BE1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9" r="1" b="30582"/>
          <a:stretch/>
        </p:blipFill>
        <p:spPr>
          <a:xfrm>
            <a:off x="20" y="-10242"/>
            <a:ext cx="12191980" cy="68567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FF779AF-CB88-15AC-49D5-3F44610FE2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6982" r="2711"/>
          <a:stretch/>
        </p:blipFill>
        <p:spPr>
          <a:xfrm>
            <a:off x="617815" y="261259"/>
            <a:ext cx="4793940" cy="158417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F74496E-33E9-92EA-7335-BDEE0ECC3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1728" y="5208037"/>
            <a:ext cx="2819400" cy="121920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8D64653-5ABB-CA92-C994-BACAC59EF3FD}"/>
              </a:ext>
            </a:extLst>
          </p:cNvPr>
          <p:cNvSpPr txBox="1"/>
          <p:nvPr/>
        </p:nvSpPr>
        <p:spPr>
          <a:xfrm>
            <a:off x="617816" y="2221951"/>
            <a:ext cx="47939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Abadi" panose="020B0604020104020204" pitchFamily="34" charset="0"/>
              </a:rPr>
              <a:t>Progetti di Ricerca &amp; Sviluppo per migliorare il benessere psico-fisico dei dipendenti delle migliori aziende e dunque migliorarne le performance lavorative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716B77DD-B17C-0A24-8331-5317696E5F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6" b="89926" l="977" r="94629">
                        <a14:foregroundMark x1="8691" y1="44593" x2="10352" y2="56296"/>
                        <a14:foregroundMark x1="10352" y1="56296" x2="10352" y2="56296"/>
                        <a14:foregroundMark x1="8301" y1="74815" x2="3320" y2="79407"/>
                        <a14:foregroundMark x1="22559" y1="74370" x2="24414" y2="75556"/>
                        <a14:foregroundMark x1="2930" y1="85185" x2="4053" y2="84863"/>
                        <a14:foregroundMark x1="92383" y1="40741" x2="88770" y2="46667"/>
                        <a14:foregroundMark x1="1074" y1="86963" x2="4004" y2="85185"/>
                        <a14:foregroundMark x1="5762" y1="83407" x2="8789" y2="81778"/>
                        <a14:foregroundMark x1="12695" y1="78667" x2="16797" y2="76593"/>
                        <a14:foregroundMark x1="8594" y1="81185" x2="12109" y2="79259"/>
                        <a14:foregroundMark x1="6152" y1="83407" x2="7617" y2="83111"/>
                        <a14:foregroundMark x1="16309" y1="76444" x2="20801" y2="72444"/>
                        <a14:foregroundMark x1="24609" y1="75852" x2="30273" y2="81185"/>
                        <a14:foregroundMark x1="30273" y1="81333" x2="34570" y2="85481"/>
                        <a14:foregroundMark x1="34570" y1="85481" x2="34668" y2="85481"/>
                        <a14:foregroundMark x1="34570" y1="85185" x2="37695" y2="88444"/>
                        <a14:foregroundMark x1="37500" y1="88741" x2="41699" y2="84444"/>
                        <a14:foregroundMark x1="39160" y1="88000" x2="43848" y2="84000"/>
                        <a14:foregroundMark x1="43848" y1="84000" x2="43945" y2="84000"/>
                        <a14:foregroundMark x1="43750" y1="84000" x2="47949" y2="80741"/>
                        <a14:foregroundMark x1="47949" y1="81185" x2="51660" y2="77481"/>
                        <a14:foregroundMark x1="50977" y1="78667" x2="55273" y2="75111"/>
                        <a14:foregroundMark x1="55273" y1="75111" x2="55273" y2="75111"/>
                        <a14:foregroundMark x1="55859" y1="74963" x2="61328" y2="71259"/>
                        <a14:foregroundMark x1="61426" y1="71111" x2="65430" y2="67111"/>
                        <a14:foregroundMark x1="64844" y1="68593" x2="68945" y2="64741"/>
                        <a14:foregroundMark x1="68848" y1="65333" x2="72168" y2="62519"/>
                        <a14:foregroundMark x1="72266" y1="62519" x2="75977" y2="59704"/>
                        <a14:foregroundMark x1="75977" y1="59704" x2="81055" y2="55259"/>
                        <a14:foregroundMark x1="78809" y1="57630" x2="83105" y2="54963"/>
                        <a14:foregroundMark x1="82910" y1="55407" x2="86719" y2="51407"/>
                        <a14:foregroundMark x1="81543" y1="42074" x2="83008" y2="43407"/>
                        <a14:foregroundMark x1="86328" y1="54815" x2="86816" y2="56889"/>
                        <a14:foregroundMark x1="87305" y1="57481" x2="87695" y2="54667"/>
                        <a14:foregroundMark x1="87305" y1="57926" x2="88184" y2="54222"/>
                        <a14:foregroundMark x1="87988" y1="56444" x2="89258" y2="53481"/>
                        <a14:foregroundMark x1="89551" y1="52741" x2="90430" y2="49481"/>
                        <a14:foregroundMark x1="90137" y1="51704" x2="91504" y2="48148"/>
                        <a14:foregroundMark x1="91602" y1="48593" x2="92676" y2="45333"/>
                        <a14:foregroundMark x1="92676" y1="45926" x2="93945" y2="43259"/>
                        <a14:foregroundMark x1="93945" y1="44000" x2="94629" y2="41926"/>
                        <a14:backgroundMark x1="5629" y1="84758" x2="4688" y2="85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7534" y="1074047"/>
            <a:ext cx="6534001" cy="430708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80283C7E-C585-80FC-DEA5-6B6884D94D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592" y="4290607"/>
            <a:ext cx="5625498" cy="2052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8236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6EC324DF-B9BC-FFD4-EA00-7E15F2609A9E}"/>
              </a:ext>
            </a:extLst>
          </p:cNvPr>
          <p:cNvSpPr/>
          <p:nvPr/>
        </p:nvSpPr>
        <p:spPr>
          <a:xfrm>
            <a:off x="7975342" y="3429000"/>
            <a:ext cx="3470987" cy="2516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B5AA88A-CDC2-C0DC-6977-33605FE7E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9F66C0-F86F-8FFF-6FA3-407C25E2C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magine che contiene sfocatura, giorno&#10;&#10;Descrizione generata automaticamente">
            <a:extLst>
              <a:ext uri="{FF2B5EF4-FFF2-40B4-BE49-F238E27FC236}">
                <a16:creationId xmlns:a16="http://schemas.microsoft.com/office/drawing/2014/main" id="{7C33CEFE-42A4-87FE-BE43-5F3B7DC618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9" r="1" b="305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ED29251-26AD-8192-A183-0F87BAEB8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71" y="978920"/>
            <a:ext cx="3800475" cy="489585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CA2BE03-5B19-29D0-E8B0-6736B0CEC4FF}"/>
              </a:ext>
            </a:extLst>
          </p:cNvPr>
          <p:cNvSpPr txBox="1"/>
          <p:nvPr/>
        </p:nvSpPr>
        <p:spPr>
          <a:xfrm>
            <a:off x="5394504" y="428626"/>
            <a:ext cx="60620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Bodoni" panose="02070603060706020303" pitchFamily="18" charset="0"/>
              </a:rPr>
              <a:t>IL PROGRAMMA ALIMENTARE DI ANTURE E LE SUE CARATTERISTICHE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6AB8BAE-4F32-BAA5-7A89-7A536D799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1367" y="5001502"/>
            <a:ext cx="2025140" cy="140005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54312D7-29AE-4CC8-B2A3-8FA51E04111D}"/>
              </a:ext>
            </a:extLst>
          </p:cNvPr>
          <p:cNvSpPr txBox="1"/>
          <p:nvPr/>
        </p:nvSpPr>
        <p:spPr>
          <a:xfrm>
            <a:off x="6515066" y="5226406"/>
            <a:ext cx="3470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Abadi" panose="020B0604020104020204" pitchFamily="34" charset="0"/>
              </a:rPr>
              <a:t>Dati analizzati in collaborazione con: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855B824-46B6-A3E4-CB11-9B4A072E8E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365" y="2223190"/>
            <a:ext cx="3881816" cy="235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694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5866E9-F400-B991-DBF6-232E87D96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magine che contiene sfocatura, giorno">
            <a:extLst>
              <a:ext uri="{FF2B5EF4-FFF2-40B4-BE49-F238E27FC236}">
                <a16:creationId xmlns:a16="http://schemas.microsoft.com/office/drawing/2014/main" id="{8E723DE4-1F06-810A-BB54-EB4ACD4726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9" r="1" b="305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BCFC105-19DB-0B47-C04E-DBCB56128A52}"/>
              </a:ext>
            </a:extLst>
          </p:cNvPr>
          <p:cNvSpPr txBox="1"/>
          <p:nvPr/>
        </p:nvSpPr>
        <p:spPr>
          <a:xfrm>
            <a:off x="6964680" y="743839"/>
            <a:ext cx="40538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Bodoni" panose="02070603060706020303" pitchFamily="18" charset="0"/>
              </a:rPr>
              <a:t>MUSICOTERAPIA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8B7B48F-486A-B7D7-65E4-A19F0F922521}"/>
              </a:ext>
            </a:extLst>
          </p:cNvPr>
          <p:cNvSpPr txBox="1"/>
          <p:nvPr/>
        </p:nvSpPr>
        <p:spPr>
          <a:xfrm>
            <a:off x="800099" y="3485432"/>
            <a:ext cx="442722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latin typeface="Abadi" panose="020B0604020104020204" pitchFamily="34" charset="0"/>
              </a:rPr>
              <a:t>La nostra musicoterapia si basa sull‘ascolto di musica a 432 Hz come metodo per migliorare le </a:t>
            </a:r>
            <a:r>
              <a:rPr lang="it-IT" sz="2400" dirty="0" err="1">
                <a:solidFill>
                  <a:schemeClr val="bg1"/>
                </a:solidFill>
                <a:latin typeface="Abadi" panose="020B0604020104020204" pitchFamily="34" charset="0"/>
              </a:rPr>
              <a:t>perfomance</a:t>
            </a:r>
            <a:r>
              <a:rPr lang="it-IT" sz="2400" dirty="0">
                <a:solidFill>
                  <a:schemeClr val="bg1"/>
                </a:solidFill>
                <a:latin typeface="Abadi" panose="020B0604020104020204" pitchFamily="34" charset="0"/>
              </a:rPr>
              <a:t> psicofisiche della persona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36C2689-4C5F-ED16-9740-E760CA76BAD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42" b="97500" l="2750" r="97625">
                        <a14:foregroundMark x1="92500" y1="60833" x2="92500" y2="60833"/>
                        <a14:foregroundMark x1="97125" y1="55833" x2="97125" y2="55833"/>
                        <a14:foregroundMark x1="97625" y1="77708" x2="97625" y2="77708"/>
                        <a14:foregroundMark x1="69750" y1="91667" x2="69750" y2="91667"/>
                        <a14:foregroundMark x1="68375" y1="97708" x2="68375" y2="97708"/>
                        <a14:foregroundMark x1="2750" y1="50833" x2="2750" y2="50833"/>
                        <a14:foregroundMark x1="6250" y1="56458" x2="6250" y2="56458"/>
                        <a14:foregroundMark x1="10000" y1="58750" x2="10000" y2="58750"/>
                        <a14:foregroundMark x1="15125" y1="41875" x2="15125" y2="41875"/>
                        <a14:foregroundMark x1="19375" y1="51667" x2="19375" y2="51667"/>
                        <a14:foregroundMark x1="15625" y1="43333" x2="15625" y2="43333"/>
                        <a14:foregroundMark x1="19125" y1="41250" x2="19125" y2="41250"/>
                        <a14:foregroundMark x1="20000" y1="42292" x2="20000" y2="42292"/>
                        <a14:foregroundMark x1="18750" y1="68542" x2="18750" y2="68542"/>
                        <a14:foregroundMark x1="22125" y1="66458" x2="22125" y2="66458"/>
                        <a14:foregroundMark x1="23000" y1="51875" x2="23000" y2="51875"/>
                        <a14:foregroundMark x1="21625" y1="56875" x2="21625" y2="56875"/>
                        <a14:foregroundMark x1="24625" y1="57500" x2="24625" y2="57500"/>
                        <a14:foregroundMark x1="23000" y1="45625" x2="23000" y2="45625"/>
                        <a14:foregroundMark x1="24375" y1="49792" x2="24375" y2="49792"/>
                        <a14:foregroundMark x1="27625" y1="48125" x2="27625" y2="48125"/>
                        <a14:foregroundMark x1="25625" y1="68542" x2="25625" y2="68542"/>
                        <a14:foregroundMark x1="29625" y1="75417" x2="29625" y2="75417"/>
                        <a14:foregroundMark x1="29875" y1="71042" x2="29875" y2="71042"/>
                        <a14:foregroundMark x1="27250" y1="70833" x2="27250" y2="70833"/>
                        <a14:foregroundMark x1="28750" y1="70000" x2="28750" y2="70000"/>
                        <a14:foregroundMark x1="27625" y1="73750" x2="27625" y2="73750"/>
                        <a14:foregroundMark x1="47125" y1="76875" x2="47125" y2="76875"/>
                        <a14:foregroundMark x1="50250" y1="78958" x2="50250" y2="78958"/>
                        <a14:foregroundMark x1="49625" y1="75208" x2="49625" y2="75208"/>
                        <a14:foregroundMark x1="48000" y1="30208" x2="48000" y2="30208"/>
                        <a14:foregroundMark x1="44250" y1="30000" x2="44250" y2="30000"/>
                        <a14:foregroundMark x1="46250" y1="27708" x2="46250" y2="27708"/>
                        <a14:foregroundMark x1="46250" y1="29583" x2="46250" y2="29583"/>
                        <a14:foregroundMark x1="56000" y1="87083" x2="56000" y2="87083"/>
                        <a14:foregroundMark x1="59375" y1="84375" x2="59375" y2="84375"/>
                        <a14:foregroundMark x1="57875" y1="85625" x2="57875" y2="85625"/>
                        <a14:foregroundMark x1="58000" y1="87917" x2="58000" y2="87917"/>
                        <a14:foregroundMark x1="72625" y1="10208" x2="72625" y2="10208"/>
                        <a14:foregroundMark x1="76375" y1="11667" x2="76375" y2="11667"/>
                        <a14:foregroundMark x1="74125" y1="10833" x2="74125" y2="10833"/>
                        <a14:foregroundMark x1="75250" y1="10000" x2="75250" y2="10000"/>
                        <a14:foregroundMark x1="69375" y1="9583" x2="69375" y2="9583"/>
                        <a14:foregroundMark x1="79000" y1="8542" x2="79000" y2="8542"/>
                        <a14:foregroundMark x1="85500" y1="16042" x2="85500" y2="16042"/>
                        <a14:foregroundMark x1="30625" y1="43333" x2="30625" y2="43333"/>
                        <a14:foregroundMark x1="39625" y1="75833" x2="39625" y2="75833"/>
                        <a14:foregroundMark x1="39500" y1="76042" x2="39500" y2="76042"/>
                        <a14:foregroundMark x1="39500" y1="76042" x2="39500" y2="76042"/>
                        <a14:foregroundMark x1="39500" y1="76042" x2="39500" y2="76042"/>
                        <a14:foregroundMark x1="39375" y1="76875" x2="39375" y2="76875"/>
                        <a14:foregroundMark x1="37250" y1="70208" x2="37250" y2="70208"/>
                        <a14:foregroundMark x1="37250" y1="72500" x2="37250" y2="72500"/>
                        <a14:foregroundMark x1="54125" y1="15208" x2="54125" y2="15208"/>
                        <a14:foregroundMark x1="56000" y1="18542" x2="56000" y2="18542"/>
                        <a14:foregroundMark x1="56375" y1="19583" x2="56375" y2="19583"/>
                        <a14:foregroundMark x1="60875" y1="14375" x2="60875" y2="14375"/>
                        <a14:foregroundMark x1="76750" y1="13333" x2="76750" y2="13333"/>
                        <a14:foregroundMark x1="76000" y1="15208" x2="76000" y2="15208"/>
                        <a14:foregroundMark x1="22625" y1="58333" x2="22625" y2="58333"/>
                        <a14:foregroundMark x1="22750" y1="47292" x2="22750" y2="47292"/>
                        <a14:foregroundMark x1="83375" y1="18958" x2="83375" y2="18958"/>
                        <a14:backgroundMark x1="15500" y1="39792" x2="15500" y2="39792"/>
                        <a14:backgroundMark x1="18500" y1="61250" x2="18500" y2="61250"/>
                        <a14:backgroundMark x1="33875" y1="57292" x2="33875" y2="57292"/>
                        <a14:backgroundMark x1="35750" y1="52917" x2="35750" y2="52917"/>
                        <a14:backgroundMark x1="35250" y1="55625" x2="35250" y2="55625"/>
                        <a14:backgroundMark x1="36875" y1="55000" x2="36875" y2="55000"/>
                        <a14:backgroundMark x1="36500" y1="69375" x2="36500" y2="69375"/>
                        <a14:backgroundMark x1="42125" y1="42083" x2="42125" y2="42083"/>
                        <a14:backgroundMark x1="45875" y1="28750" x2="45875" y2="28750"/>
                        <a14:backgroundMark x1="59500" y1="19583" x2="59500" y2="19583"/>
                        <a14:backgroundMark x1="59625" y1="16667" x2="59625" y2="16667"/>
                        <a14:backgroundMark x1="62750" y1="17917" x2="62750" y2="17917"/>
                        <a14:backgroundMark x1="78250" y1="14375" x2="78250" y2="14375"/>
                        <a14:backgroundMark x1="76875" y1="15625" x2="76875" y2="15625"/>
                        <a14:backgroundMark x1="70375" y1="14375" x2="70375" y2="14375"/>
                        <a14:backgroundMark x1="84500" y1="20625" x2="84500" y2="20625"/>
                        <a14:backgroundMark x1="81750" y1="15833" x2="81750" y2="15833"/>
                        <a14:backgroundMark x1="80375" y1="17708" x2="80375" y2="17708"/>
                        <a14:backgroundMark x1="79250" y1="11458" x2="79250" y2="11458"/>
                        <a14:backgroundMark x1="61625" y1="14792" x2="61625" y2="14792"/>
                        <a14:backgroundMark x1="55375" y1="17083" x2="55375" y2="17083"/>
                        <a14:backgroundMark x1="52125" y1="26458" x2="52125" y2="26458"/>
                        <a14:backgroundMark x1="52000" y1="29375" x2="52000" y2="29375"/>
                        <a14:backgroundMark x1="54125" y1="28958" x2="54125" y2="28958"/>
                        <a14:backgroundMark x1="55250" y1="28125" x2="55250" y2="28125"/>
                        <a14:backgroundMark x1="50750" y1="32292" x2="50750" y2="32292"/>
                        <a14:backgroundMark x1="47750" y1="34792" x2="47750" y2="34792"/>
                        <a14:backgroundMark x1="48375" y1="37292" x2="48375" y2="37292"/>
                        <a14:backgroundMark x1="52625" y1="35625" x2="52625" y2="35625"/>
                        <a14:backgroundMark x1="48125" y1="40000" x2="48125" y2="40000"/>
                        <a14:backgroundMark x1="49375" y1="42083" x2="49375" y2="42083"/>
                        <a14:backgroundMark x1="50125" y1="40208" x2="50125" y2="40208"/>
                        <a14:backgroundMark x1="47250" y1="42292" x2="47250" y2="42292"/>
                        <a14:backgroundMark x1="47250" y1="47708" x2="47250" y2="47708"/>
                        <a14:backgroundMark x1="47125" y1="51667" x2="47125" y2="51667"/>
                        <a14:backgroundMark x1="50125" y1="47292" x2="50125" y2="47292"/>
                        <a14:backgroundMark x1="51125" y1="49167" x2="51125" y2="49167"/>
                        <a14:backgroundMark x1="49750" y1="56250" x2="49750" y2="56250"/>
                        <a14:backgroundMark x1="48875" y1="60000" x2="48875" y2="60000"/>
                        <a14:backgroundMark x1="48375" y1="65833" x2="48375" y2="65833"/>
                        <a14:backgroundMark x1="45375" y1="66042" x2="45375" y2="66042"/>
                        <a14:backgroundMark x1="47125" y1="73125" x2="47125" y2="73125"/>
                        <a14:backgroundMark x1="51750" y1="56042" x2="51750" y2="56042"/>
                        <a14:backgroundMark x1="51125" y1="59167" x2="51125" y2="59167"/>
                        <a14:backgroundMark x1="54375" y1="67292" x2="54375" y2="67292"/>
                        <a14:backgroundMark x1="52250" y1="74375" x2="52250" y2="74375"/>
                        <a14:backgroundMark x1="55875" y1="77708" x2="55875" y2="77708"/>
                        <a14:backgroundMark x1="54625" y1="76667" x2="54625" y2="76667"/>
                        <a14:backgroundMark x1="59250" y1="79583" x2="59250" y2="79583"/>
                        <a14:backgroundMark x1="58125" y1="78125" x2="58125" y2="78125"/>
                        <a14:backgroundMark x1="58250" y1="73333" x2="58250" y2="73333"/>
                        <a14:backgroundMark x1="60375" y1="80417" x2="60375" y2="80417"/>
                        <a14:backgroundMark x1="57750" y1="81458" x2="57750" y2="81458"/>
                        <a14:backgroundMark x1="39750" y1="70208" x2="39750" y2="70208"/>
                        <a14:backgroundMark x1="39250" y1="77083" x2="39250" y2="77083"/>
                        <a14:backgroundMark x1="60250" y1="84167" x2="60250" y2="84167"/>
                        <a14:backgroundMark x1="57625" y1="75208" x2="57625" y2="752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1141" y="1566353"/>
            <a:ext cx="6080760" cy="364845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EE0981C-629A-404C-2145-737DEB0B52E8}"/>
              </a:ext>
            </a:extLst>
          </p:cNvPr>
          <p:cNvSpPr txBox="1"/>
          <p:nvPr/>
        </p:nvSpPr>
        <p:spPr>
          <a:xfrm>
            <a:off x="4791614" y="5833680"/>
            <a:ext cx="7119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Abadi" panose="020B0604020104020204" pitchFamily="34" charset="0"/>
              </a:rPr>
              <a:t>Numero di inscrizione alla SIAE: 510907-0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08298C5-A500-3763-69CF-2F9B2CC4F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737" y="300266"/>
            <a:ext cx="2891204" cy="289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2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</TotalTime>
  <Words>309</Words>
  <Application>Microsoft Macintosh PowerPoint</Application>
  <PresentationFormat>Widescreen</PresentationFormat>
  <Paragraphs>28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Abadi</vt:lpstr>
      <vt:lpstr>Arial</vt:lpstr>
      <vt:lpstr>Bodoni</vt:lpstr>
      <vt:lpstr>Calibri</vt:lpstr>
      <vt:lpstr>Calibri Light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ONE MAKES THE DIFFERENCE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Giulio Iossa</dc:creator>
  <cp:lastModifiedBy>ELVIRA ROSSI</cp:lastModifiedBy>
  <cp:revision>19</cp:revision>
  <dcterms:created xsi:type="dcterms:W3CDTF">2022-11-02T14:49:04Z</dcterms:created>
  <dcterms:modified xsi:type="dcterms:W3CDTF">2024-09-25T10:44:22Z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ad0b24d-6422-44b0-b3de-abb3a9e8c81a_Enabled">
    <vt:lpwstr>true</vt:lpwstr>
  </property>
  <property fmtid="{D5CDD505-2E9C-101B-9397-08002B2CF9AE}" pid="3" name="MSIP_Label_2ad0b24d-6422-44b0-b3de-abb3a9e8c81a_SetDate">
    <vt:lpwstr>2024-09-17T11:54:56Z</vt:lpwstr>
  </property>
  <property fmtid="{D5CDD505-2E9C-101B-9397-08002B2CF9AE}" pid="4" name="MSIP_Label_2ad0b24d-6422-44b0-b3de-abb3a9e8c81a_Method">
    <vt:lpwstr>Standard</vt:lpwstr>
  </property>
  <property fmtid="{D5CDD505-2E9C-101B-9397-08002B2CF9AE}" pid="5" name="MSIP_Label_2ad0b24d-6422-44b0-b3de-abb3a9e8c81a_Name">
    <vt:lpwstr>defa4170-0d19-0005-0004-bc88714345d2</vt:lpwstr>
  </property>
  <property fmtid="{D5CDD505-2E9C-101B-9397-08002B2CF9AE}" pid="6" name="MSIP_Label_2ad0b24d-6422-44b0-b3de-abb3a9e8c81a_SiteId">
    <vt:lpwstr>2fcfe26a-bb62-46b0-b1e3-28f9da0c45fd</vt:lpwstr>
  </property>
  <property fmtid="{D5CDD505-2E9C-101B-9397-08002B2CF9AE}" pid="7" name="MSIP_Label_2ad0b24d-6422-44b0-b3de-abb3a9e8c81a_ActionId">
    <vt:lpwstr>cac4e298-7d15-43c6-8fd7-6033bfd268b7</vt:lpwstr>
  </property>
  <property fmtid="{D5CDD505-2E9C-101B-9397-08002B2CF9AE}" pid="8" name="MSIP_Label_2ad0b24d-6422-44b0-b3de-abb3a9e8c81a_ContentBits">
    <vt:lpwstr>0</vt:lpwstr>
  </property>
</Properties>
</file>