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76" r:id="rId6"/>
    <p:sldId id="265" r:id="rId7"/>
    <p:sldId id="266" r:id="rId8"/>
    <p:sldId id="268" r:id="rId9"/>
    <p:sldId id="263" r:id="rId10"/>
    <p:sldId id="261" r:id="rId11"/>
    <p:sldId id="272" r:id="rId12"/>
    <p:sldId id="273" r:id="rId13"/>
    <p:sldId id="267" r:id="rId14"/>
    <p:sldId id="275" r:id="rId15"/>
    <p:sldId id="277" r:id="rId16"/>
    <p:sldId id="27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4694"/>
  </p:normalViewPr>
  <p:slideViewPr>
    <p:cSldViewPr snapToGrid="0">
      <p:cViewPr varScale="1">
        <p:scale>
          <a:sx n="117" d="100"/>
          <a:sy n="117"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087EB-2E91-43C3-9ED0-CFB0A61CB0CF}" type="datetimeFigureOut">
              <a:rPr lang="it-IT" smtClean="0"/>
              <a:t>25/09/24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C0E67-720C-4D35-ADF2-CD6566D3A749}" type="slidenum">
              <a:rPr lang="it-IT" smtClean="0"/>
              <a:t>‹#›</a:t>
            </a:fld>
            <a:endParaRPr lang="it-IT"/>
          </a:p>
        </p:txBody>
      </p:sp>
    </p:spTree>
    <p:extLst>
      <p:ext uri="{BB962C8B-B14F-4D97-AF65-F5344CB8AC3E}">
        <p14:creationId xmlns:p14="http://schemas.microsoft.com/office/powerpoint/2010/main" val="45149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2BC0E67-720C-4D35-ADF2-CD6566D3A749}" type="slidenum">
              <a:rPr lang="it-IT" smtClean="0"/>
              <a:t>1</a:t>
            </a:fld>
            <a:endParaRPr lang="it-IT"/>
          </a:p>
        </p:txBody>
      </p:sp>
    </p:spTree>
    <p:extLst>
      <p:ext uri="{BB962C8B-B14F-4D97-AF65-F5344CB8AC3E}">
        <p14:creationId xmlns:p14="http://schemas.microsoft.com/office/powerpoint/2010/main" val="43308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899DB-673E-A12C-66F4-4602A3AF49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F06322E-6EEF-E945-A1EE-5011619B1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E23897A-8731-3612-B76C-D32138C58A1E}"/>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9CCF7DB0-5B3B-4D9C-A412-93D09DD212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3EB22A-2B88-7659-194D-9BAB7FEC3B19}"/>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4375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3E1B5-27C8-A162-D7F0-50B29033C9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ACD0803-6085-847F-14F0-FB3F5278804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3C3F14-962F-C243-3865-22FB4C2BD01F}"/>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02A52F43-6C1A-C88A-4028-B558BF37D46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8B5D99-ED47-65E0-5CD0-6353589D6E75}"/>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206720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584A4D-E5D4-723F-B22A-C9F3730607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692652C-238C-4533-2A48-A40A9ADAAAF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853C0C-07A1-41E0-6EE5-351F734ACF0E}"/>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9681D355-90C7-3160-9FC4-88527909C8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017C24-1EC4-0E10-5064-AF7F962C429E}"/>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228975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E0CAD-2458-B157-682A-791DBD10AA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730913-FD9B-BD31-6377-EC339965145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FE96A4-EF65-C594-77B6-B3BE8D5428F0}"/>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BF15A74D-3033-7B53-D7C2-56392C2738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0E23E7-E863-18FB-670B-CE6FE2D12C71}"/>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101294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2B443-B468-10D3-8292-249098B669F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8750D5-8A31-E9E6-A1CF-8E2CD4CFDD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0469B46-1E93-3EA4-849E-A9614EE4FE61}"/>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5A19A70F-2000-61EF-8994-93CABC98F1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4C0A84-AB6E-50B6-6A23-640465C4442E}"/>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367287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673BC-312D-545C-8F13-32036B5DAA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B704C3-C8F6-14AA-3687-3527F14627B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E968002-C5BB-4D68-1B8A-FDDD8E6C1F4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F5E565-9620-D569-5C38-046691032F3E}"/>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6" name="Segnaposto piè di pagina 5">
            <a:extLst>
              <a:ext uri="{FF2B5EF4-FFF2-40B4-BE49-F238E27FC236}">
                <a16:creationId xmlns:a16="http://schemas.microsoft.com/office/drawing/2014/main" id="{75FD806F-D993-C081-9438-101347C727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C6604E-49BE-89E9-2B57-B8D2DE909F78}"/>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337109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6C4792-2BBA-200B-0F6C-2E10B3D427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19185F-4215-AE0A-A784-B0FC989E4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AFC3763-E75E-FEFD-A8CB-9F443A7E2A7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BB709B5-8A4C-A075-0BE1-E2E3A891A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CB8D3EA-45C8-3BEC-CE36-FCD49DD3C43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0C0C71-2E19-F1BC-F4E7-B4F3861B4243}"/>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8" name="Segnaposto piè di pagina 7">
            <a:extLst>
              <a:ext uri="{FF2B5EF4-FFF2-40B4-BE49-F238E27FC236}">
                <a16:creationId xmlns:a16="http://schemas.microsoft.com/office/drawing/2014/main" id="{7D451B0A-820E-18DA-AD0E-00086E288B8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9FB5C1-281B-507E-D079-F97F17BF1180}"/>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235760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26525-ED79-9700-22A3-AC71611364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2EEB74E-DB0A-847E-A7FF-294F0C620724}"/>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4" name="Segnaposto piè di pagina 3">
            <a:extLst>
              <a:ext uri="{FF2B5EF4-FFF2-40B4-BE49-F238E27FC236}">
                <a16:creationId xmlns:a16="http://schemas.microsoft.com/office/drawing/2014/main" id="{4250E59C-6E47-D449-37F1-90FC9029022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4C94CC2-D66E-7901-0DE2-AF5144A18F04}"/>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130646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A0E280F-FDB4-46D6-33E3-9C3541B1A5FC}"/>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3" name="Segnaposto piè di pagina 2">
            <a:extLst>
              <a:ext uri="{FF2B5EF4-FFF2-40B4-BE49-F238E27FC236}">
                <a16:creationId xmlns:a16="http://schemas.microsoft.com/office/drawing/2014/main" id="{BEA8789E-4D50-2F78-7D7D-8CD5B941A0A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870D8C1-0477-A9B4-FF4F-674740DC1E70}"/>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20579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61691-F92C-E30F-B5A7-AE364E4DC9A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07D3E9-E961-058B-3CCA-B0D7AB3CD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A0C669E-0D5D-3600-1FCE-C0530855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DE588D0-02F7-016C-0527-70C849D5ACB4}"/>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6" name="Segnaposto piè di pagina 5">
            <a:extLst>
              <a:ext uri="{FF2B5EF4-FFF2-40B4-BE49-F238E27FC236}">
                <a16:creationId xmlns:a16="http://schemas.microsoft.com/office/drawing/2014/main" id="{0CD686EB-E44E-7B60-F217-1033020808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649BA4-699D-C522-74C8-33D4FC52BC6E}"/>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109958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B1F40-1A57-50B1-C040-42ED322BF6B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DFD98D-0B11-318A-BFFC-21062C893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A0DE81-B4A1-EA76-EB3B-8C7AE4CC1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D42CAE-58D7-B357-6F82-5DE6676DC105}"/>
              </a:ext>
            </a:extLst>
          </p:cNvPr>
          <p:cNvSpPr>
            <a:spLocks noGrp="1"/>
          </p:cNvSpPr>
          <p:nvPr>
            <p:ph type="dt" sz="half" idx="10"/>
          </p:nvPr>
        </p:nvSpPr>
        <p:spPr/>
        <p:txBody>
          <a:bodyPr/>
          <a:lstStyle/>
          <a:p>
            <a:fld id="{7A836FC5-192D-4177-900A-169CA82EE5F9}" type="datetimeFigureOut">
              <a:rPr lang="it-IT" smtClean="0"/>
              <a:t>25/09/24</a:t>
            </a:fld>
            <a:endParaRPr lang="it-IT"/>
          </a:p>
        </p:txBody>
      </p:sp>
      <p:sp>
        <p:nvSpPr>
          <p:cNvPr id="6" name="Segnaposto piè di pagina 5">
            <a:extLst>
              <a:ext uri="{FF2B5EF4-FFF2-40B4-BE49-F238E27FC236}">
                <a16:creationId xmlns:a16="http://schemas.microsoft.com/office/drawing/2014/main" id="{AEEECC97-2A9E-62A1-8EEA-7AC8A063F3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1593E4-6346-D444-2471-ADAE7187A6E7}"/>
              </a:ext>
            </a:extLst>
          </p:cNvPr>
          <p:cNvSpPr>
            <a:spLocks noGrp="1"/>
          </p:cNvSpPr>
          <p:nvPr>
            <p:ph type="sldNum" sz="quarter" idx="12"/>
          </p:nvPr>
        </p:nvSpPr>
        <p:spPr/>
        <p:txBody>
          <a:bodyPr/>
          <a:lstStyle/>
          <a:p>
            <a:fld id="{C4BA16F1-2596-4AB0-AA9C-E33A6142D977}" type="slidenum">
              <a:rPr lang="it-IT" smtClean="0"/>
              <a:t>‹#›</a:t>
            </a:fld>
            <a:endParaRPr lang="it-IT"/>
          </a:p>
        </p:txBody>
      </p:sp>
    </p:spTree>
    <p:extLst>
      <p:ext uri="{BB962C8B-B14F-4D97-AF65-F5344CB8AC3E}">
        <p14:creationId xmlns:p14="http://schemas.microsoft.com/office/powerpoint/2010/main" val="93571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FCDAEE-6175-3712-A644-D2BCED8F1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76672A6-61A7-AB68-59EE-38C913341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A1AE71-48FD-F70B-8A81-388CC95C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36FC5-192D-4177-900A-169CA82EE5F9}" type="datetimeFigureOut">
              <a:rPr lang="it-IT" smtClean="0"/>
              <a:t>25/09/24</a:t>
            </a:fld>
            <a:endParaRPr lang="it-IT"/>
          </a:p>
        </p:txBody>
      </p:sp>
      <p:sp>
        <p:nvSpPr>
          <p:cNvPr id="5" name="Segnaposto piè di pagina 4">
            <a:extLst>
              <a:ext uri="{FF2B5EF4-FFF2-40B4-BE49-F238E27FC236}">
                <a16:creationId xmlns:a16="http://schemas.microsoft.com/office/drawing/2014/main" id="{463BCEB2-D0AE-FD30-126C-8004A05C4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49D424F-7B21-6B08-9CAE-345C9511E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A16F1-2596-4AB0-AA9C-E33A6142D977}" type="slidenum">
              <a:rPr lang="it-IT" smtClean="0"/>
              <a:t>‹#›</a:t>
            </a:fld>
            <a:endParaRPr lang="it-IT"/>
          </a:p>
        </p:txBody>
      </p:sp>
    </p:spTree>
    <p:extLst>
      <p:ext uri="{BB962C8B-B14F-4D97-AF65-F5344CB8AC3E}">
        <p14:creationId xmlns:p14="http://schemas.microsoft.com/office/powerpoint/2010/main" val="349519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asellaDiTesto 33">
            <a:extLst>
              <a:ext uri="{FF2B5EF4-FFF2-40B4-BE49-F238E27FC236}">
                <a16:creationId xmlns:a16="http://schemas.microsoft.com/office/drawing/2014/main" id="{BE43232A-6FA8-586B-84AB-62DBAEF340F9}"/>
              </a:ext>
            </a:extLst>
          </p:cNvPr>
          <p:cNvSpPr txBox="1"/>
          <p:nvPr/>
        </p:nvSpPr>
        <p:spPr>
          <a:xfrm>
            <a:off x="408563" y="218471"/>
            <a:ext cx="11533762" cy="1569660"/>
          </a:xfrm>
          <a:prstGeom prst="rect">
            <a:avLst/>
          </a:prstGeom>
          <a:noFill/>
        </p:spPr>
        <p:txBody>
          <a:bodyPr wrap="square" rtlCol="0">
            <a:spAutoFit/>
          </a:bodyPr>
          <a:lstStyle/>
          <a:p>
            <a:pPr algn="ctr"/>
            <a:r>
              <a:rPr lang="en-US" sz="4800" dirty="0">
                <a:solidFill>
                  <a:schemeClr val="bg1"/>
                </a:solidFill>
                <a:latin typeface="Bodoni" panose="02070603060706020303" pitchFamily="18" charset="0"/>
              </a:rPr>
              <a:t>HIGH ENERGY PHYSICS </a:t>
            </a:r>
          </a:p>
          <a:p>
            <a:pPr algn="ctr"/>
            <a:r>
              <a:rPr lang="en-US" sz="4800" dirty="0">
                <a:solidFill>
                  <a:schemeClr val="bg1"/>
                </a:solidFill>
                <a:latin typeface="Bodoni" panose="02070603060706020303" pitchFamily="18" charset="0"/>
              </a:rPr>
              <a:t>MEETS NUTRITION SCIENCE</a:t>
            </a:r>
          </a:p>
        </p:txBody>
      </p:sp>
      <p:sp>
        <p:nvSpPr>
          <p:cNvPr id="36" name="CasellaDiTesto 35">
            <a:extLst>
              <a:ext uri="{FF2B5EF4-FFF2-40B4-BE49-F238E27FC236}">
                <a16:creationId xmlns:a16="http://schemas.microsoft.com/office/drawing/2014/main" id="{CB5AEA61-DB4C-01A3-7E4B-A36D6B3D3D7B}"/>
              </a:ext>
            </a:extLst>
          </p:cNvPr>
          <p:cNvSpPr txBox="1"/>
          <p:nvPr/>
        </p:nvSpPr>
        <p:spPr>
          <a:xfrm>
            <a:off x="1290535" y="1786370"/>
            <a:ext cx="9610929" cy="646331"/>
          </a:xfrm>
          <a:prstGeom prst="rect">
            <a:avLst/>
          </a:prstGeom>
          <a:noFill/>
        </p:spPr>
        <p:txBody>
          <a:bodyPr wrap="square">
            <a:spAutoFit/>
          </a:bodyPr>
          <a:lstStyle/>
          <a:p>
            <a:pPr algn="ctr"/>
            <a:r>
              <a:rPr lang="en-US" dirty="0">
                <a:solidFill>
                  <a:schemeClr val="bg1"/>
                </a:solidFill>
                <a:latin typeface="Bodoni" panose="02070603060706020303" pitchFamily="18" charset="0"/>
              </a:rPr>
              <a:t>1</a:t>
            </a:r>
            <a:r>
              <a:rPr lang="en-US" baseline="30000" dirty="0">
                <a:solidFill>
                  <a:schemeClr val="bg1"/>
                </a:solidFill>
                <a:latin typeface="Bodoni" panose="02070603060706020303" pitchFamily="18" charset="0"/>
              </a:rPr>
              <a:t>ST</a:t>
            </a:r>
            <a:r>
              <a:rPr lang="en-US" dirty="0">
                <a:solidFill>
                  <a:schemeClr val="bg1"/>
                </a:solidFill>
                <a:latin typeface="Bodoni" panose="02070603060706020303" pitchFamily="18" charset="0"/>
              </a:rPr>
              <a:t> WORKSHOP: MACHINE LEARNING APPLIED TO </a:t>
            </a:r>
          </a:p>
          <a:p>
            <a:pPr algn="ctr"/>
            <a:r>
              <a:rPr lang="en-US" dirty="0">
                <a:solidFill>
                  <a:schemeClr val="bg1"/>
                </a:solidFill>
                <a:latin typeface="Bodoni" panose="02070603060706020303" pitchFamily="18" charset="0"/>
              </a:rPr>
              <a:t>NUTRITION SCIENCE (MLNS2022)</a:t>
            </a:r>
          </a:p>
        </p:txBody>
      </p:sp>
      <p:pic>
        <p:nvPicPr>
          <p:cNvPr id="2" name="Segnaposto contenuto 3" descr="Immagine che contiene sfocatura, giorno">
            <a:extLst>
              <a:ext uri="{FF2B5EF4-FFF2-40B4-BE49-F238E27FC236}">
                <a16:creationId xmlns:a16="http://schemas.microsoft.com/office/drawing/2014/main" id="{EA5DE6CF-F6B8-590E-38A5-B204DB3C1F79}"/>
              </a:ext>
            </a:extLst>
          </p:cNvPr>
          <p:cNvPicPr>
            <a:picLocks noChangeAspect="1"/>
          </p:cNvPicPr>
          <p:nvPr/>
        </p:nvPicPr>
        <p:blipFill rotWithShape="1">
          <a:blip r:embed="rId3">
            <a:extLst>
              <a:ext uri="{28A0092B-C50C-407E-A947-70E740481C1C}">
                <a14:useLocalDpi xmlns:a14="http://schemas.microsoft.com/office/drawing/2010/main" val="0"/>
              </a:ext>
            </a:extLst>
          </a:blip>
          <a:srcRect t="29489" r="1" b="30582"/>
          <a:stretch/>
        </p:blipFill>
        <p:spPr>
          <a:xfrm>
            <a:off x="20" y="0"/>
            <a:ext cx="12191980" cy="7194885"/>
          </a:xfrm>
          <a:prstGeom prst="rect">
            <a:avLst/>
          </a:prstGeom>
        </p:spPr>
      </p:pic>
      <p:sp>
        <p:nvSpPr>
          <p:cNvPr id="3" name="CasellaDiTesto 2">
            <a:extLst>
              <a:ext uri="{FF2B5EF4-FFF2-40B4-BE49-F238E27FC236}">
                <a16:creationId xmlns:a16="http://schemas.microsoft.com/office/drawing/2014/main" id="{73C3A78E-B514-0E44-A5EE-CE2614E81156}"/>
              </a:ext>
            </a:extLst>
          </p:cNvPr>
          <p:cNvSpPr txBox="1"/>
          <p:nvPr/>
        </p:nvSpPr>
        <p:spPr>
          <a:xfrm>
            <a:off x="329119" y="665944"/>
            <a:ext cx="11533762" cy="707886"/>
          </a:xfrm>
          <a:prstGeom prst="rect">
            <a:avLst/>
          </a:prstGeom>
          <a:noFill/>
        </p:spPr>
        <p:txBody>
          <a:bodyPr wrap="square" rtlCol="0">
            <a:spAutoFit/>
          </a:bodyPr>
          <a:lstStyle/>
          <a:p>
            <a:pPr algn="ctr"/>
            <a:r>
              <a:rPr lang="en-US" sz="4000" dirty="0">
                <a:solidFill>
                  <a:schemeClr val="bg1"/>
                </a:solidFill>
                <a:latin typeface="Bodoni" panose="02070603060706020303" pitchFamily="18" charset="0"/>
              </a:rPr>
              <a:t>NUOVE PROSPETTIVE PER IL FUTURO</a:t>
            </a:r>
          </a:p>
        </p:txBody>
      </p:sp>
      <p:sp>
        <p:nvSpPr>
          <p:cNvPr id="5" name="CasellaDiTesto 4">
            <a:extLst>
              <a:ext uri="{FF2B5EF4-FFF2-40B4-BE49-F238E27FC236}">
                <a16:creationId xmlns:a16="http://schemas.microsoft.com/office/drawing/2014/main" id="{F1063737-E69A-C1AC-7B49-3931153179CB}"/>
              </a:ext>
            </a:extLst>
          </p:cNvPr>
          <p:cNvSpPr txBox="1"/>
          <p:nvPr/>
        </p:nvSpPr>
        <p:spPr>
          <a:xfrm>
            <a:off x="2041604" y="1373830"/>
            <a:ext cx="8267679" cy="1384995"/>
          </a:xfrm>
          <a:prstGeom prst="rect">
            <a:avLst/>
          </a:prstGeom>
          <a:noFill/>
        </p:spPr>
        <p:txBody>
          <a:bodyPr wrap="square">
            <a:spAutoFit/>
          </a:bodyPr>
          <a:lstStyle/>
          <a:p>
            <a:pPr algn="ctr"/>
            <a:r>
              <a:rPr lang="en-US" sz="2800" dirty="0" err="1">
                <a:solidFill>
                  <a:schemeClr val="bg1"/>
                </a:solidFill>
                <a:latin typeface="Bodoni" panose="02070603060706020303" pitchFamily="18" charset="0"/>
              </a:rPr>
              <a:t>Utilizzo</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dell’Antur</a:t>
            </a:r>
            <a:r>
              <a:rPr lang="en-US" sz="2800" dirty="0">
                <a:solidFill>
                  <a:schemeClr val="bg1"/>
                </a:solidFill>
                <a:latin typeface="Bodoni" panose="02070603060706020303" pitchFamily="18" charset="0"/>
              </a:rPr>
              <a:t> Diet </a:t>
            </a:r>
            <a:r>
              <a:rPr lang="en-US" sz="2800" dirty="0" err="1">
                <a:solidFill>
                  <a:schemeClr val="bg1"/>
                </a:solidFill>
                <a:latin typeface="Bodoni" panose="02070603060706020303" pitchFamily="18" charset="0"/>
              </a:rPr>
              <a:t>nella</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prevenzione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delle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patologie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oncologiche</a:t>
            </a:r>
            <a:r>
              <a:rPr lang="en-US" sz="2800" dirty="0">
                <a:solidFill>
                  <a:schemeClr val="bg1"/>
                </a:solidFill>
                <a:latin typeface="Bodoni" panose="02070603060706020303" pitchFamily="18" charset="0"/>
              </a:rPr>
              <a:t> e </a:t>
            </a:r>
            <a:r>
              <a:rPr lang="en-US" sz="2800" dirty="0" err="1">
                <a:solidFill>
                  <a:schemeClr val="bg1"/>
                </a:solidFill>
                <a:latin typeface="Bodoni" panose="02070603060706020303" pitchFamily="18" charset="0"/>
              </a:rPr>
              <a:t>nel</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supporto</a:t>
            </a:r>
            <a:r>
              <a:rPr lang="en-US" sz="2800" dirty="0">
                <a:solidFill>
                  <a:schemeClr val="bg1"/>
                </a:solidFill>
                <a:latin typeface="Bodoni" panose="02070603060706020303" pitchFamily="18" charset="0"/>
              </a:rPr>
              <a:t> post-</a:t>
            </a:r>
            <a:r>
              <a:rPr lang="en-US" sz="2800" dirty="0" err="1">
                <a:solidFill>
                  <a:schemeClr val="bg1"/>
                </a:solidFill>
                <a:latin typeface="Bodoni" panose="02070603060706020303" pitchFamily="18" charset="0"/>
              </a:rPr>
              <a:t>operatorio</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associato</a:t>
            </a:r>
            <a:r>
              <a:rPr lang="en-US" sz="2800" dirty="0">
                <a:solidFill>
                  <a:schemeClr val="bg1"/>
                </a:solidFill>
                <a:latin typeface="Bodoni" panose="02070603060706020303" pitchFamily="18" charset="0"/>
              </a:rPr>
              <a:t> a </a:t>
            </a:r>
            <a:r>
              <a:rPr lang="en-US" sz="2800" dirty="0" err="1">
                <a:solidFill>
                  <a:schemeClr val="bg1"/>
                </a:solidFill>
                <a:latin typeface="Bodoni" panose="02070603060706020303" pitchFamily="18" charset="0"/>
              </a:rPr>
              <a:t>terapia</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farmacologica</a:t>
            </a:r>
            <a:r>
              <a:rPr lang="en-US" sz="2800" dirty="0">
                <a:solidFill>
                  <a:schemeClr val="bg1"/>
                </a:solidFill>
                <a:latin typeface="Bodoni" panose="02070603060706020303" pitchFamily="18" charset="0"/>
              </a:rPr>
              <a:t> </a:t>
            </a:r>
          </a:p>
        </p:txBody>
      </p:sp>
      <p:pic>
        <p:nvPicPr>
          <p:cNvPr id="8" name="Immagine 7">
            <a:extLst>
              <a:ext uri="{FF2B5EF4-FFF2-40B4-BE49-F238E27FC236}">
                <a16:creationId xmlns:a16="http://schemas.microsoft.com/office/drawing/2014/main" id="{8297C13B-CA69-00EC-A405-8F17CDB58D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1875" l="8799" r="90694">
                        <a14:foregroundMark x1="50761" y1="5000" x2="50761" y2="5000"/>
                        <a14:foregroundMark x1="48054" y1="1667" x2="48054" y2="1667"/>
                        <a14:foregroundMark x1="8799" y1="81875" x2="8799" y2="81875"/>
                        <a14:foregroundMark x1="15905" y1="90625" x2="15905" y2="90625"/>
                        <a14:foregroundMark x1="22673" y1="91458" x2="22673" y2="91458"/>
                        <a14:foregroundMark x1="90694" y1="91875" x2="90694" y2="91875"/>
                        <a14:foregroundMark x1="50254" y1="91875" x2="50254" y2="91875"/>
                        <a14:foregroundMark x1="36210" y1="91875" x2="36210" y2="91875"/>
                        <a14:foregroundMark x1="59391" y1="91875" x2="59391" y2="91875"/>
                        <a14:foregroundMark x1="47547" y1="76250" x2="47547" y2="76250"/>
                        <a14:foregroundMark x1="52961" y1="75208" x2="52961" y2="75208"/>
                        <a14:backgroundMark x1="73773" y1="80625" x2="73773" y2="80625"/>
                        <a14:backgroundMark x1="44332" y1="91667" x2="44332" y2="91667"/>
                      </a14:backgroundRemoval>
                    </a14:imgEffect>
                  </a14:imgLayer>
                </a14:imgProps>
              </a:ext>
            </a:extLst>
          </a:blip>
          <a:stretch>
            <a:fillRect/>
          </a:stretch>
        </p:blipFill>
        <p:spPr>
          <a:xfrm>
            <a:off x="329119" y="2496017"/>
            <a:ext cx="5062538" cy="4111706"/>
          </a:xfrm>
          <a:prstGeom prst="rect">
            <a:avLst/>
          </a:prstGeom>
        </p:spPr>
      </p:pic>
      <p:sp>
        <p:nvSpPr>
          <p:cNvPr id="6" name="Più 5">
            <a:extLst>
              <a:ext uri="{FF2B5EF4-FFF2-40B4-BE49-F238E27FC236}">
                <a16:creationId xmlns:a16="http://schemas.microsoft.com/office/drawing/2014/main" id="{D30FB87C-D30B-69C7-A39E-21B27DCE3800}"/>
              </a:ext>
            </a:extLst>
          </p:cNvPr>
          <p:cNvSpPr/>
          <p:nvPr/>
        </p:nvSpPr>
        <p:spPr>
          <a:xfrm>
            <a:off x="5391657" y="2822141"/>
            <a:ext cx="1249280" cy="141450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0" name="CasellaDiTesto 9">
            <a:extLst>
              <a:ext uri="{FF2B5EF4-FFF2-40B4-BE49-F238E27FC236}">
                <a16:creationId xmlns:a16="http://schemas.microsoft.com/office/drawing/2014/main" id="{EA6ECF9E-F714-313E-031C-BE1D4E989C96}"/>
              </a:ext>
            </a:extLst>
          </p:cNvPr>
          <p:cNvSpPr txBox="1"/>
          <p:nvPr/>
        </p:nvSpPr>
        <p:spPr>
          <a:xfrm>
            <a:off x="6961392" y="3452845"/>
            <a:ext cx="4908628" cy="646331"/>
          </a:xfrm>
          <a:prstGeom prst="rect">
            <a:avLst/>
          </a:prstGeom>
          <a:noFill/>
        </p:spPr>
        <p:txBody>
          <a:bodyPr wrap="square" rtlCol="0">
            <a:spAutoFit/>
          </a:bodyPr>
          <a:lstStyle/>
          <a:p>
            <a:r>
              <a:rPr lang="it-IT" dirty="0">
                <a:solidFill>
                  <a:schemeClr val="bg1"/>
                </a:solidFill>
              </a:rPr>
              <a:t>ANALISI DEI DATI STATISTICI CON INFN ATTRAVERSO MACHINE LEARNING </a:t>
            </a:r>
          </a:p>
        </p:txBody>
      </p:sp>
      <p:pic>
        <p:nvPicPr>
          <p:cNvPr id="4" name="Picture 3">
            <a:extLst>
              <a:ext uri="{FF2B5EF4-FFF2-40B4-BE49-F238E27FC236}">
                <a16:creationId xmlns:a16="http://schemas.microsoft.com/office/drawing/2014/main" id="{576F0E8F-1D96-2D85-5FBF-EF50085E8090}"/>
              </a:ext>
            </a:extLst>
          </p:cNvPr>
          <p:cNvPicPr>
            <a:picLocks noChangeAspect="1"/>
          </p:cNvPicPr>
          <p:nvPr/>
        </p:nvPicPr>
        <p:blipFill>
          <a:blip r:embed="rId6"/>
          <a:stretch>
            <a:fillRect/>
          </a:stretch>
        </p:blipFill>
        <p:spPr>
          <a:xfrm>
            <a:off x="6287352" y="4311302"/>
            <a:ext cx="2503714" cy="2221764"/>
          </a:xfrm>
          <a:prstGeom prst="rect">
            <a:avLst/>
          </a:prstGeom>
        </p:spPr>
      </p:pic>
      <p:pic>
        <p:nvPicPr>
          <p:cNvPr id="7" name="Picture 6">
            <a:extLst>
              <a:ext uri="{FF2B5EF4-FFF2-40B4-BE49-F238E27FC236}">
                <a16:creationId xmlns:a16="http://schemas.microsoft.com/office/drawing/2014/main" id="{E34DA231-3158-253F-979A-293750D60552}"/>
              </a:ext>
            </a:extLst>
          </p:cNvPr>
          <p:cNvPicPr>
            <a:picLocks noChangeAspect="1"/>
          </p:cNvPicPr>
          <p:nvPr/>
        </p:nvPicPr>
        <p:blipFill>
          <a:blip r:embed="rId7"/>
          <a:stretch>
            <a:fillRect/>
          </a:stretch>
        </p:blipFill>
        <p:spPr>
          <a:xfrm>
            <a:off x="9033491" y="4399611"/>
            <a:ext cx="2836529" cy="1978974"/>
          </a:xfrm>
          <a:prstGeom prst="rect">
            <a:avLst/>
          </a:prstGeom>
        </p:spPr>
      </p:pic>
    </p:spTree>
    <p:extLst>
      <p:ext uri="{BB962C8B-B14F-4D97-AF65-F5344CB8AC3E}">
        <p14:creationId xmlns:p14="http://schemas.microsoft.com/office/powerpoint/2010/main" val="113996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6" name="CasellaDiTesto 5">
            <a:extLst>
              <a:ext uri="{FF2B5EF4-FFF2-40B4-BE49-F238E27FC236}">
                <a16:creationId xmlns:a16="http://schemas.microsoft.com/office/drawing/2014/main" id="{C26525AD-2574-2F69-A329-DEADD56F1106}"/>
              </a:ext>
            </a:extLst>
          </p:cNvPr>
          <p:cNvSpPr txBox="1"/>
          <p:nvPr/>
        </p:nvSpPr>
        <p:spPr>
          <a:xfrm>
            <a:off x="1289230" y="301048"/>
            <a:ext cx="8931442" cy="523220"/>
          </a:xfrm>
          <a:prstGeom prst="rect">
            <a:avLst/>
          </a:prstGeom>
          <a:noFill/>
        </p:spPr>
        <p:txBody>
          <a:bodyPr wrap="square">
            <a:spAutoFit/>
          </a:bodyPr>
          <a:lstStyle/>
          <a:p>
            <a:r>
              <a:rPr lang="en-US" sz="2800" dirty="0">
                <a:solidFill>
                  <a:schemeClr val="bg1"/>
                </a:solidFill>
                <a:latin typeface="Bodoni" panose="02070603060706020303" pitchFamily="18" charset="0"/>
              </a:rPr>
              <a:t>INFLESSIBILITÀ METABOLICA E INFIAMMAZIONE</a:t>
            </a:r>
            <a:endParaRPr lang="it-IT" sz="2800" dirty="0">
              <a:solidFill>
                <a:schemeClr val="bg1"/>
              </a:solidFill>
              <a:latin typeface="Bodoni" panose="02070603060706020303" pitchFamily="18" charset="0"/>
            </a:endParaRPr>
          </a:p>
        </p:txBody>
      </p:sp>
      <p:pic>
        <p:nvPicPr>
          <p:cNvPr id="7" name="Picture 3">
            <a:extLst>
              <a:ext uri="{FF2B5EF4-FFF2-40B4-BE49-F238E27FC236}">
                <a16:creationId xmlns:a16="http://schemas.microsoft.com/office/drawing/2014/main" id="{8E815481-3A5E-F26B-24BA-FE7A35E8E2B7}"/>
              </a:ext>
            </a:extLst>
          </p:cNvPr>
          <p:cNvPicPr>
            <a:picLocks noChangeAspect="1" noChangeArrowheads="1"/>
          </p:cNvPicPr>
          <p:nvPr/>
        </p:nvPicPr>
        <p:blipFill rotWithShape="1">
          <a:blip r:embed="rId3" cstate="print"/>
          <a:srcRect r="8909" b="-2"/>
          <a:stretch/>
        </p:blipFill>
        <p:spPr>
          <a:xfrm>
            <a:off x="537032" y="1604502"/>
            <a:ext cx="5145486" cy="3648993"/>
          </a:xfrm>
          <a:prstGeom prst="rect">
            <a:avLst/>
          </a:prstGeom>
          <a:noFill/>
        </p:spPr>
      </p:pic>
      <p:sp>
        <p:nvSpPr>
          <p:cNvPr id="10" name="Text Box 4">
            <a:extLst>
              <a:ext uri="{FF2B5EF4-FFF2-40B4-BE49-F238E27FC236}">
                <a16:creationId xmlns:a16="http://schemas.microsoft.com/office/drawing/2014/main" id="{2EF49C63-5DCE-9329-75CE-CE5F4198864D}"/>
              </a:ext>
            </a:extLst>
          </p:cNvPr>
          <p:cNvSpPr txBox="1">
            <a:spLocks noChangeArrowheads="1"/>
          </p:cNvSpPr>
          <p:nvPr/>
        </p:nvSpPr>
        <p:spPr bwMode="auto">
          <a:xfrm>
            <a:off x="6101608" y="1253330"/>
            <a:ext cx="5671292" cy="4351339"/>
          </a:xfrm>
          <a:prstGeom prst="rect">
            <a:avLst/>
          </a:prstGeom>
        </p:spPr>
        <p:txBody>
          <a:bodyPr vert="horz" lIns="91440" tIns="45720" rIns="91440" bIns="45720" rtlCol="0">
            <a:noAutofit/>
          </a:bodyPr>
          <a:lstStyle/>
          <a:p>
            <a:pPr marL="342900" indent="-342900" defTabSz="457200" fontAlgn="base">
              <a:lnSpc>
                <a:spcPct val="90000"/>
              </a:lnSpc>
              <a:spcBef>
                <a:spcPts val="1000"/>
              </a:spcBef>
              <a:buClr>
                <a:schemeClr val="accent1"/>
              </a:buClr>
              <a:buSzPct val="80000"/>
              <a:buFontTx/>
              <a:buChar char="-"/>
            </a:pPr>
            <a:r>
              <a:rPr lang="en-US" sz="2300" b="1" dirty="0" err="1">
                <a:solidFill>
                  <a:schemeClr val="bg1"/>
                </a:solidFill>
                <a:latin typeface="Bodoni" panose="02070603060706020303" pitchFamily="18" charset="0"/>
              </a:rPr>
              <a:t>Soggetti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sani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linea</a:t>
            </a:r>
            <a:r>
              <a:rPr lang="en-US" sz="2300" b="1" dirty="0">
                <a:solidFill>
                  <a:schemeClr val="bg1"/>
                </a:solidFill>
                <a:latin typeface="Bodoni" panose="02070603060706020303" pitchFamily="18" charset="0"/>
              </a:rPr>
              <a:t> continua) </a:t>
            </a:r>
            <a:r>
              <a:rPr lang="en-US" sz="2300" b="1" dirty="0" err="1">
                <a:solidFill>
                  <a:schemeClr val="bg1"/>
                </a:solidFill>
                <a:latin typeface="Bodoni" panose="02070603060706020303" pitchFamily="18" charset="0"/>
              </a:rPr>
              <a:t>mostrano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flessibilità</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metabolica</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cioè</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utilizzano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lipidi</a:t>
            </a:r>
            <a:r>
              <a:rPr lang="en-US" sz="2300" b="1" dirty="0">
                <a:solidFill>
                  <a:schemeClr val="bg1"/>
                </a:solidFill>
                <a:latin typeface="Bodoni" panose="02070603060706020303" pitchFamily="18" charset="0"/>
              </a:rPr>
              <a:t> come </a:t>
            </a:r>
            <a:r>
              <a:rPr lang="en-US" sz="2300" b="1" dirty="0" err="1">
                <a:solidFill>
                  <a:schemeClr val="bg1"/>
                </a:solidFill>
                <a:latin typeface="Bodoni" panose="02070603060706020303" pitchFamily="18" charset="0"/>
              </a:rPr>
              <a:t>sorgente</a:t>
            </a:r>
            <a:r>
              <a:rPr lang="en-US" sz="2300" b="1" dirty="0">
                <a:solidFill>
                  <a:schemeClr val="bg1"/>
                </a:solidFill>
                <a:latin typeface="Bodoni" panose="02070603060706020303" pitchFamily="18" charset="0"/>
              </a:rPr>
              <a:t> di </a:t>
            </a:r>
            <a:r>
              <a:rPr lang="en-US" sz="2300" b="1" dirty="0" err="1">
                <a:solidFill>
                  <a:schemeClr val="bg1"/>
                </a:solidFill>
                <a:latin typeface="Bodoni" panose="02070603060706020303" pitchFamily="18" charset="0"/>
              </a:rPr>
              <a:t>ossidazione</a:t>
            </a:r>
            <a:r>
              <a:rPr lang="en-US" sz="2300" b="1" dirty="0">
                <a:solidFill>
                  <a:schemeClr val="bg1"/>
                </a:solidFill>
                <a:latin typeface="Bodoni" panose="02070603060706020303" pitchFamily="18" charset="0"/>
              </a:rPr>
              <a:t> e di </a:t>
            </a:r>
            <a:r>
              <a:rPr lang="en-US" sz="2300" b="1" dirty="0" err="1">
                <a:solidFill>
                  <a:schemeClr val="bg1"/>
                </a:solidFill>
                <a:latin typeface="Bodoni" panose="02070603060706020303" pitchFamily="18" charset="0"/>
              </a:rPr>
              <a:t>substrati</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durante</a:t>
            </a:r>
            <a:r>
              <a:rPr lang="en-US" sz="2300" b="1" dirty="0">
                <a:solidFill>
                  <a:schemeClr val="bg1"/>
                </a:solidFill>
                <a:latin typeface="Bodoni" panose="02070603060706020303" pitchFamily="18" charset="0"/>
              </a:rPr>
              <a:t> il </a:t>
            </a:r>
            <a:r>
              <a:rPr lang="en-US" sz="2300" b="1" dirty="0" err="1">
                <a:solidFill>
                  <a:schemeClr val="bg1"/>
                </a:solidFill>
                <a:latin typeface="Bodoni" panose="02070603060706020303" pitchFamily="18" charset="0"/>
              </a:rPr>
              <a:t>digiuno</a:t>
            </a:r>
            <a:r>
              <a:rPr lang="en-US" sz="2300" b="1" dirty="0">
                <a:solidFill>
                  <a:schemeClr val="bg1"/>
                </a:solidFill>
                <a:latin typeface="Bodoni" panose="02070603060706020303" pitchFamily="18" charset="0"/>
              </a:rPr>
              <a:t> (QR basso) e </a:t>
            </a:r>
            <a:r>
              <a:rPr lang="en-US" sz="2300" b="1" dirty="0" err="1">
                <a:solidFill>
                  <a:schemeClr val="bg1"/>
                </a:solidFill>
                <a:latin typeface="Bodoni" panose="02070603060706020303" pitchFamily="18" charset="0"/>
              </a:rPr>
              <a:t>passano</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rapidamente</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all’ossidazione</a:t>
            </a:r>
            <a:r>
              <a:rPr lang="en-US" sz="2300" b="1" dirty="0">
                <a:solidFill>
                  <a:schemeClr val="bg1"/>
                </a:solidFill>
                <a:latin typeface="Bodoni" panose="02070603060706020303" pitchFamily="18" charset="0"/>
              </a:rPr>
              <a:t> del </a:t>
            </a:r>
            <a:r>
              <a:rPr lang="en-US" sz="2300" b="1" dirty="0" err="1">
                <a:solidFill>
                  <a:schemeClr val="bg1"/>
                </a:solidFill>
                <a:latin typeface="Bodoni" panose="02070603060706020303" pitchFamily="18" charset="0"/>
              </a:rPr>
              <a:t>glucosio</a:t>
            </a:r>
            <a:r>
              <a:rPr lang="en-US" sz="2300" b="1" dirty="0">
                <a:solidFill>
                  <a:schemeClr val="bg1"/>
                </a:solidFill>
                <a:latin typeface="Bodoni" panose="02070603060706020303" pitchFamily="18" charset="0"/>
              </a:rPr>
              <a:t> dopo </a:t>
            </a:r>
            <a:r>
              <a:rPr lang="en-US" sz="2300" b="1" dirty="0" err="1">
                <a:solidFill>
                  <a:schemeClr val="bg1"/>
                </a:solidFill>
                <a:latin typeface="Bodoni" panose="02070603060706020303" pitchFamily="18" charset="0"/>
              </a:rPr>
              <a:t>stimolazione</a:t>
            </a:r>
            <a:r>
              <a:rPr lang="en-US" sz="2300" b="1" dirty="0">
                <a:solidFill>
                  <a:schemeClr val="bg1"/>
                </a:solidFill>
                <a:latin typeface="Bodoni" panose="02070603060706020303" pitchFamily="18" charset="0"/>
              </a:rPr>
              <a:t> </a:t>
            </a:r>
            <a:r>
              <a:rPr lang="en-US" sz="2300" b="1" dirty="0" err="1">
                <a:solidFill>
                  <a:schemeClr val="bg1"/>
                </a:solidFill>
                <a:latin typeface="Bodoni" panose="02070603060706020303" pitchFamily="18" charset="0"/>
              </a:rPr>
              <a:t>dell’insulina</a:t>
            </a:r>
            <a:r>
              <a:rPr lang="en-US" sz="2300" b="1" dirty="0">
                <a:solidFill>
                  <a:schemeClr val="bg1"/>
                </a:solidFill>
                <a:latin typeface="Bodoni" panose="02070603060706020303" pitchFamily="18" charset="0"/>
              </a:rPr>
              <a:t> (QR alto)</a:t>
            </a:r>
            <a:r>
              <a:rPr lang="en-US" sz="2300" dirty="0">
                <a:solidFill>
                  <a:schemeClr val="bg1"/>
                </a:solidFill>
                <a:latin typeface="Bodoni" panose="02070603060706020303" pitchFamily="18" charset="0"/>
              </a:rPr>
              <a:t> </a:t>
            </a:r>
          </a:p>
          <a:p>
            <a:pPr marL="342900" indent="-342900" defTabSz="457200" fontAlgn="base">
              <a:lnSpc>
                <a:spcPct val="90000"/>
              </a:lnSpc>
              <a:spcBef>
                <a:spcPts val="1000"/>
              </a:spcBef>
              <a:buClr>
                <a:schemeClr val="accent1"/>
              </a:buClr>
              <a:buSzPct val="80000"/>
              <a:buFontTx/>
              <a:buChar char="-"/>
            </a:pPr>
            <a:r>
              <a:rPr lang="en-US" sz="2300" dirty="0">
                <a:solidFill>
                  <a:schemeClr val="bg1"/>
                </a:solidFill>
                <a:latin typeface="Bodoni" panose="02070603060706020303" pitchFamily="18" charset="0"/>
              </a:rPr>
              <a:t>Al </a:t>
            </a:r>
            <a:r>
              <a:rPr lang="en-US" sz="2300" dirty="0" err="1">
                <a:solidFill>
                  <a:schemeClr val="bg1"/>
                </a:solidFill>
                <a:latin typeface="Bodoni" panose="02070603060706020303" pitchFamily="18" charset="0"/>
              </a:rPr>
              <a:t>contrario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soggetti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insulino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resistenti</a:t>
            </a:r>
            <a:r>
              <a:rPr lang="en-US" sz="2300" dirty="0">
                <a:solidFill>
                  <a:schemeClr val="bg1"/>
                </a:solidFill>
                <a:latin typeface="Bodoni" panose="02070603060706020303" pitchFamily="18" charset="0"/>
              </a:rPr>
              <a:t> e </a:t>
            </a:r>
            <a:r>
              <a:rPr lang="en-US" sz="2300" dirty="0" err="1">
                <a:solidFill>
                  <a:schemeClr val="bg1"/>
                </a:solidFill>
                <a:latin typeface="Bodoni" panose="02070603060706020303" pitchFamily="18" charset="0"/>
              </a:rPr>
              <a:t>metabolicamente</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inflessibili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mostrano</a:t>
            </a:r>
            <a:r>
              <a:rPr lang="en-US" sz="2300" dirty="0">
                <a:solidFill>
                  <a:schemeClr val="bg1"/>
                </a:solidFill>
                <a:latin typeface="Bodoni" panose="02070603060706020303" pitchFamily="18" charset="0"/>
              </a:rPr>
              <a:t> un minor </a:t>
            </a:r>
            <a:r>
              <a:rPr lang="en-US" sz="2300" dirty="0" err="1">
                <a:solidFill>
                  <a:schemeClr val="bg1"/>
                </a:solidFill>
                <a:latin typeface="Bodoni" panose="02070603060706020303" pitchFamily="18" charset="0"/>
              </a:rPr>
              <a:t>grado</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ossidazione</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lipidica</a:t>
            </a:r>
            <a:r>
              <a:rPr lang="en-US" sz="2300" dirty="0">
                <a:solidFill>
                  <a:schemeClr val="bg1"/>
                </a:solidFill>
                <a:latin typeface="Bodoni" panose="02070603060706020303" pitchFamily="18" charset="0"/>
              </a:rPr>
              <a:t> in </a:t>
            </a:r>
            <a:r>
              <a:rPr lang="en-US" sz="2300" dirty="0" err="1">
                <a:solidFill>
                  <a:schemeClr val="bg1"/>
                </a:solidFill>
                <a:latin typeface="Bodoni" panose="02070603060706020303" pitchFamily="18" charset="0"/>
              </a:rPr>
              <a:t>condizioni</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digiuno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aumento</a:t>
            </a:r>
            <a:r>
              <a:rPr lang="en-US" sz="2300" dirty="0">
                <a:solidFill>
                  <a:schemeClr val="bg1"/>
                </a:solidFill>
                <a:latin typeface="Bodoni" panose="02070603060706020303" pitchFamily="18" charset="0"/>
              </a:rPr>
              <a:t> del QR)  e a </a:t>
            </a:r>
            <a:r>
              <a:rPr lang="en-US" sz="2300" dirty="0" err="1">
                <a:solidFill>
                  <a:schemeClr val="bg1"/>
                </a:solidFill>
                <a:latin typeface="Bodoni" panose="02070603060706020303" pitchFamily="18" charset="0"/>
              </a:rPr>
              <a:t>fatica</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aumentano</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l’ossidazione</a:t>
            </a:r>
            <a:r>
              <a:rPr lang="en-US" sz="2300" dirty="0">
                <a:solidFill>
                  <a:schemeClr val="bg1"/>
                </a:solidFill>
                <a:latin typeface="Bodoni" panose="02070603060706020303" pitchFamily="18" charset="0"/>
              </a:rPr>
              <a:t> del </a:t>
            </a:r>
            <a:r>
              <a:rPr lang="en-US" sz="2300" dirty="0" err="1">
                <a:solidFill>
                  <a:schemeClr val="bg1"/>
                </a:solidFill>
                <a:latin typeface="Bodoni" panose="02070603060706020303" pitchFamily="18" charset="0"/>
              </a:rPr>
              <a:t>glucosio</a:t>
            </a:r>
            <a:r>
              <a:rPr lang="en-US" sz="2300" dirty="0">
                <a:solidFill>
                  <a:schemeClr val="bg1"/>
                </a:solidFill>
                <a:latin typeface="Bodoni" panose="02070603060706020303" pitchFamily="18" charset="0"/>
              </a:rPr>
              <a:t> dopo </a:t>
            </a:r>
            <a:r>
              <a:rPr lang="en-US" sz="2300" dirty="0" err="1">
                <a:solidFill>
                  <a:schemeClr val="bg1"/>
                </a:solidFill>
                <a:latin typeface="Bodoni" panose="02070603060706020303" pitchFamily="18" charset="0"/>
              </a:rPr>
              <a:t>stimolazione</a:t>
            </a:r>
            <a:r>
              <a:rPr lang="en-US" sz="2300" dirty="0">
                <a:solidFill>
                  <a:schemeClr val="bg1"/>
                </a:solidFill>
                <a:latin typeface="Bodoni" panose="02070603060706020303" pitchFamily="18" charset="0"/>
              </a:rPr>
              <a:t> di </a:t>
            </a:r>
            <a:r>
              <a:rPr lang="en-US" sz="2300" dirty="0" err="1">
                <a:solidFill>
                  <a:schemeClr val="bg1"/>
                </a:solidFill>
                <a:latin typeface="Bodoni" panose="02070603060706020303" pitchFamily="18" charset="0"/>
              </a:rPr>
              <a:t>insulina</a:t>
            </a:r>
            <a:r>
              <a:rPr lang="en-US" sz="2300" dirty="0">
                <a:solidFill>
                  <a:schemeClr val="bg1"/>
                </a:solidFill>
                <a:latin typeface="Bodoni" panose="02070603060706020303" pitchFamily="18" charset="0"/>
              </a:rPr>
              <a:t> (QR </a:t>
            </a:r>
            <a:r>
              <a:rPr lang="en-US" sz="2300" dirty="0" err="1">
                <a:solidFill>
                  <a:schemeClr val="bg1"/>
                </a:solidFill>
                <a:latin typeface="Bodoni" panose="02070603060706020303" pitchFamily="18" charset="0"/>
              </a:rPr>
              <a:t>più</a:t>
            </a:r>
            <a:r>
              <a:rPr lang="en-US" sz="2300" dirty="0">
                <a:solidFill>
                  <a:schemeClr val="bg1"/>
                </a:solidFill>
                <a:latin typeface="Bodoni" panose="02070603060706020303" pitchFamily="18" charset="0"/>
              </a:rPr>
              <a:t> basso in </a:t>
            </a:r>
            <a:r>
              <a:rPr lang="en-US" sz="2300" dirty="0" err="1">
                <a:solidFill>
                  <a:schemeClr val="bg1"/>
                </a:solidFill>
                <a:latin typeface="Bodoni" panose="02070603060706020303" pitchFamily="18" charset="0"/>
              </a:rPr>
              <a:t>confronto</a:t>
            </a:r>
            <a:r>
              <a:rPr lang="en-US" sz="2300" dirty="0">
                <a:solidFill>
                  <a:schemeClr val="bg1"/>
                </a:solidFill>
                <a:latin typeface="Bodoni" panose="02070603060706020303" pitchFamily="18" charset="0"/>
              </a:rPr>
              <a:t> ad </a:t>
            </a:r>
            <a:r>
              <a:rPr lang="en-US" sz="2300" dirty="0" err="1">
                <a:solidFill>
                  <a:schemeClr val="bg1"/>
                </a:solidFill>
                <a:latin typeface="Bodoni" panose="02070603060706020303" pitchFamily="18" charset="0"/>
              </a:rPr>
              <a:t>individui</a:t>
            </a:r>
            <a:r>
              <a:rPr lang="en-US" sz="2300" dirty="0">
                <a:solidFill>
                  <a:schemeClr val="bg1"/>
                </a:solidFill>
                <a:latin typeface="Bodoni" panose="02070603060706020303" pitchFamily="18" charset="0"/>
              </a:rPr>
              <a:t> </a:t>
            </a:r>
            <a:r>
              <a:rPr lang="en-US" sz="2300" dirty="0" err="1">
                <a:solidFill>
                  <a:schemeClr val="bg1"/>
                </a:solidFill>
                <a:latin typeface="Bodoni" panose="02070603060706020303" pitchFamily="18" charset="0"/>
              </a:rPr>
              <a:t>sani</a:t>
            </a:r>
            <a:r>
              <a:rPr lang="en-US" sz="2300" dirty="0">
                <a:solidFill>
                  <a:schemeClr val="bg1"/>
                </a:solidFill>
                <a:latin typeface="Bodoni" panose="02070603060706020303" pitchFamily="18" charset="0"/>
              </a:rPr>
              <a:t>).</a:t>
            </a:r>
          </a:p>
        </p:txBody>
      </p:sp>
    </p:spTree>
    <p:extLst>
      <p:ext uri="{BB962C8B-B14F-4D97-AF65-F5344CB8AC3E}">
        <p14:creationId xmlns:p14="http://schemas.microsoft.com/office/powerpoint/2010/main" val="103537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descr="Immagine che contiene sfocatura, giorno&#10;&#10;Descrizione generata automaticamente">
            <a:extLst>
              <a:ext uri="{FF2B5EF4-FFF2-40B4-BE49-F238E27FC236}">
                <a16:creationId xmlns:a16="http://schemas.microsoft.com/office/drawing/2014/main" id="{93807871-B78A-B397-00A8-FBE25EF1407C}"/>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pic>
        <p:nvPicPr>
          <p:cNvPr id="6" name="Picture 2" descr="Tes adiposo bruno">
            <a:extLst>
              <a:ext uri="{FF2B5EF4-FFF2-40B4-BE49-F238E27FC236}">
                <a16:creationId xmlns:a16="http://schemas.microsoft.com/office/drawing/2014/main" id="{B7BE17DB-BAA3-0530-AB22-FCFF320754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883" r="13301"/>
          <a:stretch>
            <a:fillRect/>
          </a:stretch>
        </p:blipFill>
        <p:spPr bwMode="auto">
          <a:xfrm>
            <a:off x="7030715" y="2177905"/>
            <a:ext cx="4323581" cy="24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es adiposo bianco">
            <a:extLst>
              <a:ext uri="{FF2B5EF4-FFF2-40B4-BE49-F238E27FC236}">
                <a16:creationId xmlns:a16="http://schemas.microsoft.com/office/drawing/2014/main" id="{2FCA1539-0C03-6407-A2AD-9FE915665E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3533" r="13278"/>
          <a:stretch>
            <a:fillRect/>
          </a:stretch>
        </p:blipFill>
        <p:spPr bwMode="auto">
          <a:xfrm>
            <a:off x="911424" y="2177905"/>
            <a:ext cx="4683622" cy="24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DC91AC13-72D6-690F-538D-EC91B63669F6}"/>
              </a:ext>
            </a:extLst>
          </p:cNvPr>
          <p:cNvSpPr>
            <a:spLocks noChangeArrowheads="1"/>
          </p:cNvSpPr>
          <p:nvPr/>
        </p:nvSpPr>
        <p:spPr bwMode="auto">
          <a:xfrm>
            <a:off x="698825" y="836613"/>
            <a:ext cx="11089232" cy="954107"/>
          </a:xfrm>
          <a:prstGeom prst="rect">
            <a:avLst/>
          </a:prstGeom>
          <a:noFill/>
          <a:ln w="9525" algn="ctr">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t-IT"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doni" panose="02070603060706020303" pitchFamily="18" charset="0"/>
                <a:cs typeface="Arial" panose="020B0604020202020204" pitchFamily="34" charset="0"/>
              </a:rPr>
              <a:t>IL TESSUTO ADIPOSO È COMPOSTO DA DUE CITOTIPI CON NOTEVOLI DIFFERENZE ANATOMICHE E FUNZIONALI</a:t>
            </a:r>
          </a:p>
        </p:txBody>
      </p:sp>
      <p:sp>
        <p:nvSpPr>
          <p:cNvPr id="10" name="Text Box 6">
            <a:extLst>
              <a:ext uri="{FF2B5EF4-FFF2-40B4-BE49-F238E27FC236}">
                <a16:creationId xmlns:a16="http://schemas.microsoft.com/office/drawing/2014/main" id="{CC3014BA-732B-F73B-8D92-CAAA21A54E2A}"/>
              </a:ext>
            </a:extLst>
          </p:cNvPr>
          <p:cNvSpPr txBox="1">
            <a:spLocks noChangeArrowheads="1"/>
          </p:cNvSpPr>
          <p:nvPr/>
        </p:nvSpPr>
        <p:spPr bwMode="auto">
          <a:xfrm>
            <a:off x="839416" y="4584972"/>
            <a:ext cx="57575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err="1">
                <a:ln>
                  <a:noFill/>
                </a:ln>
                <a:solidFill>
                  <a:schemeClr val="bg1"/>
                </a:solidFill>
                <a:effectLst/>
                <a:uLnTx/>
                <a:uFillTx/>
                <a:latin typeface="Bodoni" panose="02070603060706020303" pitchFamily="18" charset="0"/>
              </a:rPr>
              <a:t>Adipociti</a:t>
            </a: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 Bianchi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La maggioranza del grasso di riserva dell’adulto </a:t>
            </a:r>
          </a:p>
        </p:txBody>
      </p:sp>
      <p:sp>
        <p:nvSpPr>
          <p:cNvPr id="11" name="Text Box 7">
            <a:extLst>
              <a:ext uri="{FF2B5EF4-FFF2-40B4-BE49-F238E27FC236}">
                <a16:creationId xmlns:a16="http://schemas.microsoft.com/office/drawing/2014/main" id="{A0CD13C7-A13C-B919-21D4-51F843792A69}"/>
              </a:ext>
            </a:extLst>
          </p:cNvPr>
          <p:cNvSpPr txBox="1">
            <a:spLocks noChangeArrowheads="1"/>
          </p:cNvSpPr>
          <p:nvPr/>
        </p:nvSpPr>
        <p:spPr bwMode="auto">
          <a:xfrm>
            <a:off x="6456040" y="4617305"/>
            <a:ext cx="5332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err="1">
                <a:ln>
                  <a:noFill/>
                </a:ln>
                <a:solidFill>
                  <a:schemeClr val="bg1"/>
                </a:solidFill>
                <a:effectLst/>
                <a:uLnTx/>
                <a:uFillTx/>
                <a:latin typeface="Bodoni" panose="02070603060706020303" pitchFamily="18" charset="0"/>
              </a:rPr>
              <a:t>Adipociti</a:t>
            </a: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 Bruni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0" i="0" u="none" strike="noStrike" kern="1200" cap="none" spc="0" normalizeH="0" baseline="0" noProof="0" dirty="0">
                <a:ln>
                  <a:noFill/>
                </a:ln>
                <a:solidFill>
                  <a:schemeClr val="bg1"/>
                </a:solidFill>
                <a:effectLst/>
                <a:uLnTx/>
                <a:uFillTx/>
                <a:latin typeface="Bodoni" panose="02070603060706020303" pitchFamily="18" charset="0"/>
              </a:rPr>
              <a:t>Il grasso che garantisce l’omeostasi termica</a:t>
            </a:r>
          </a:p>
        </p:txBody>
      </p:sp>
    </p:spTree>
    <p:extLst>
      <p:ext uri="{BB962C8B-B14F-4D97-AF65-F5344CB8AC3E}">
        <p14:creationId xmlns:p14="http://schemas.microsoft.com/office/powerpoint/2010/main" val="424283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99B70-C06D-94E2-CC9F-45384732351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5BEB7B3-8EA2-75F5-92F0-76AF6F369DB7}"/>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92E78437-7166-9B9B-E05D-9D5D54089B44}"/>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Rectangle 4">
            <a:extLst>
              <a:ext uri="{FF2B5EF4-FFF2-40B4-BE49-F238E27FC236}">
                <a16:creationId xmlns:a16="http://schemas.microsoft.com/office/drawing/2014/main" id="{01A52C84-9768-CB98-F96B-C9C31D64A00C}"/>
              </a:ext>
            </a:extLst>
          </p:cNvPr>
          <p:cNvSpPr>
            <a:spLocks noChangeArrowheads="1"/>
          </p:cNvSpPr>
          <p:nvPr/>
        </p:nvSpPr>
        <p:spPr bwMode="auto">
          <a:xfrm>
            <a:off x="506687" y="575429"/>
            <a:ext cx="11450339" cy="954107"/>
          </a:xfrm>
          <a:prstGeom prst="rect">
            <a:avLst/>
          </a:prstGeom>
          <a:noFill/>
          <a:ln w="9525" algn="ctr">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t-IT"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doni" panose="02070603060706020303" pitchFamily="18" charset="0"/>
                <a:cs typeface="Arial" panose="020B0604020202020204" pitchFamily="34" charset="0"/>
              </a:rPr>
              <a:t>IL TESSUTO ADIPOSO È UN ORGANO ENDOCRINO CHE SINTETIZZA ORMONI E SOSTANZE BIOATTIVE</a:t>
            </a:r>
          </a:p>
        </p:txBody>
      </p:sp>
      <p:sp>
        <p:nvSpPr>
          <p:cNvPr id="6" name="Text Box 78">
            <a:extLst>
              <a:ext uri="{FF2B5EF4-FFF2-40B4-BE49-F238E27FC236}">
                <a16:creationId xmlns:a16="http://schemas.microsoft.com/office/drawing/2014/main" id="{60D9352E-D31E-3055-450A-CFF56FE320BB}"/>
              </a:ext>
            </a:extLst>
          </p:cNvPr>
          <p:cNvSpPr txBox="1">
            <a:spLocks noChangeArrowheads="1"/>
          </p:cNvSpPr>
          <p:nvPr/>
        </p:nvSpPr>
        <p:spPr bwMode="auto">
          <a:xfrm>
            <a:off x="1250458" y="1558296"/>
            <a:ext cx="9870720" cy="40011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2000" b="0" i="0" u="none" strike="noStrike" kern="1200" cap="none" spc="0" normalizeH="0" baseline="0" noProof="0" dirty="0">
                <a:ln>
                  <a:noFill/>
                </a:ln>
                <a:solidFill>
                  <a:schemeClr val="bg1"/>
                </a:solidFill>
                <a:effectLst/>
                <a:uLnTx/>
                <a:uFillTx/>
                <a:latin typeface="Bodoni" panose="02070603060706020303" pitchFamily="18" charset="0"/>
              </a:rPr>
              <a:t>La loro azione biologica è implicata nella patogenesi del danno cardiovascolare.</a:t>
            </a:r>
          </a:p>
        </p:txBody>
      </p:sp>
      <p:pic>
        <p:nvPicPr>
          <p:cNvPr id="36" name="Immagine 35">
            <a:extLst>
              <a:ext uri="{FF2B5EF4-FFF2-40B4-BE49-F238E27FC236}">
                <a16:creationId xmlns:a16="http://schemas.microsoft.com/office/drawing/2014/main" id="{97351EF6-22DB-B1CB-46AD-D6E9BF4CAC29}"/>
              </a:ext>
            </a:extLst>
          </p:cNvPr>
          <p:cNvPicPr>
            <a:picLocks noChangeAspect="1"/>
          </p:cNvPicPr>
          <p:nvPr/>
        </p:nvPicPr>
        <p:blipFill>
          <a:blip r:embed="rId3"/>
          <a:stretch>
            <a:fillRect/>
          </a:stretch>
        </p:blipFill>
        <p:spPr>
          <a:xfrm>
            <a:off x="1896357" y="2205363"/>
            <a:ext cx="8670997" cy="4106537"/>
          </a:xfrm>
          <a:prstGeom prst="rect">
            <a:avLst/>
          </a:prstGeom>
        </p:spPr>
      </p:pic>
    </p:spTree>
    <p:extLst>
      <p:ext uri="{BB962C8B-B14F-4D97-AF65-F5344CB8AC3E}">
        <p14:creationId xmlns:p14="http://schemas.microsoft.com/office/powerpoint/2010/main" val="383930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Rectangle 2">
            <a:extLst>
              <a:ext uri="{FF2B5EF4-FFF2-40B4-BE49-F238E27FC236}">
                <a16:creationId xmlns:a16="http://schemas.microsoft.com/office/drawing/2014/main" id="{23E5C17E-381B-89C0-E009-76C0AA216179}"/>
              </a:ext>
            </a:extLst>
          </p:cNvPr>
          <p:cNvSpPr txBox="1">
            <a:spLocks noChangeArrowheads="1"/>
          </p:cNvSpPr>
          <p:nvPr/>
        </p:nvSpPr>
        <p:spPr>
          <a:xfrm>
            <a:off x="6729046" y="1139131"/>
            <a:ext cx="4728308"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800" dirty="0">
                <a:solidFill>
                  <a:schemeClr val="bg1"/>
                </a:solidFill>
                <a:latin typeface="Bodoni" panose="02070603060706020303" pitchFamily="18" charset="0"/>
                <a:cs typeface="Arial" panose="020B0604020202020204" pitchFamily="34" charset="0"/>
              </a:rPr>
              <a:t>RITMO CIRCADIANO E </a:t>
            </a:r>
            <a:br>
              <a:rPr lang="it-IT" sz="2800" dirty="0">
                <a:solidFill>
                  <a:schemeClr val="bg1"/>
                </a:solidFill>
                <a:latin typeface="Bodoni" panose="02070603060706020303" pitchFamily="18" charset="0"/>
                <a:cs typeface="Arial" panose="020B0604020202020204" pitchFamily="34" charset="0"/>
              </a:rPr>
            </a:br>
            <a:r>
              <a:rPr lang="it-IT" sz="2800" dirty="0">
                <a:solidFill>
                  <a:schemeClr val="bg1"/>
                </a:solidFill>
                <a:latin typeface="Bodoni" panose="02070603060706020303" pitchFamily="18" charset="0"/>
                <a:cs typeface="Arial" panose="020B0604020202020204" pitchFamily="34" charset="0"/>
              </a:rPr>
              <a:t>ATTIVAZIONE ASSE HPA</a:t>
            </a:r>
          </a:p>
        </p:txBody>
      </p:sp>
      <p:sp>
        <p:nvSpPr>
          <p:cNvPr id="6" name="Rectangle 3">
            <a:extLst>
              <a:ext uri="{FF2B5EF4-FFF2-40B4-BE49-F238E27FC236}">
                <a16:creationId xmlns:a16="http://schemas.microsoft.com/office/drawing/2014/main" id="{E9194B17-C6A9-F1C6-F019-84FA3C79D053}"/>
              </a:ext>
            </a:extLst>
          </p:cNvPr>
          <p:cNvSpPr txBox="1">
            <a:spLocks noChangeArrowheads="1"/>
          </p:cNvSpPr>
          <p:nvPr/>
        </p:nvSpPr>
        <p:spPr>
          <a:xfrm>
            <a:off x="6371692" y="2980611"/>
            <a:ext cx="5282291" cy="2041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2400" dirty="0">
                <a:solidFill>
                  <a:schemeClr val="bg1"/>
                </a:solidFill>
                <a:latin typeface="Bodoni" panose="02070603060706020303" pitchFamily="18" charset="0"/>
                <a:cs typeface="Arial" panose="020B0604020202020204" pitchFamily="34" charset="0"/>
              </a:rPr>
              <a:t>Variazione giornaliera dei livelli plasmatici dell’ormone cortisolo. Da notare l’ondata principale notturna. Prima del risveglio viene secreto il 50% del cortisolo giornaliero totale</a:t>
            </a:r>
          </a:p>
        </p:txBody>
      </p:sp>
      <p:pic>
        <p:nvPicPr>
          <p:cNvPr id="8" name="Picture 4" descr="cortisolo circadiano">
            <a:extLst>
              <a:ext uri="{FF2B5EF4-FFF2-40B4-BE49-F238E27FC236}">
                <a16:creationId xmlns:a16="http://schemas.microsoft.com/office/drawing/2014/main" id="{78A3047B-4E40-A520-8934-0F8736220A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0" y="652618"/>
            <a:ext cx="5313095" cy="52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7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456323-D9EE-5A9A-2C4B-30A01A5F8D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BB910A9-E355-0C45-5B58-ACE38B3078D3}"/>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8F859C0F-91D5-066C-E2C9-9541883F0511}"/>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pic>
        <p:nvPicPr>
          <p:cNvPr id="5" name="Picture 7">
            <a:extLst>
              <a:ext uri="{FF2B5EF4-FFF2-40B4-BE49-F238E27FC236}">
                <a16:creationId xmlns:a16="http://schemas.microsoft.com/office/drawing/2014/main" id="{A0567FB2-2008-8AC1-390E-94DAF7E666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9511" y="634550"/>
            <a:ext cx="4978625" cy="57893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F687108B-462B-D53F-CF70-FEE9A40CF2A8}"/>
              </a:ext>
            </a:extLst>
          </p:cNvPr>
          <p:cNvSpPr/>
          <p:nvPr/>
        </p:nvSpPr>
        <p:spPr>
          <a:xfrm>
            <a:off x="6917627" y="636905"/>
            <a:ext cx="4597758" cy="1188720"/>
          </a:xfrm>
          <a:prstGeom prst="rect">
            <a:avLst/>
          </a:prstGeom>
        </p:spPr>
        <p:txBody>
          <a:bodyPr vert="horz" lIns="91440" tIns="45720" rIns="91440" bIns="45720" rtlCol="0" anchor="b">
            <a:noAutofit/>
          </a:bodyPr>
          <a:lstStyle/>
          <a:p>
            <a:pPr marL="0" marR="0" lvl="0" indent="0" defTabSz="457200" fontAlgn="auto">
              <a:lnSpc>
                <a:spcPct val="90000"/>
              </a:lnSpc>
              <a:spcBef>
                <a:spcPct val="0"/>
              </a:spcBef>
              <a:spcAft>
                <a:spcPts val="600"/>
              </a:spcAft>
              <a:buClrTx/>
              <a:buSzTx/>
              <a:tabLst/>
              <a:defRPr/>
            </a:pPr>
            <a:r>
              <a:rPr kumimoji="0" lang="en-US" sz="2800" i="0" u="none" strike="noStrike" cap="all" spc="0" normalizeH="0" baseline="0" noProof="0" dirty="0">
                <a:ln>
                  <a:noFill/>
                </a:ln>
                <a:solidFill>
                  <a:srgbClr val="FFFFFF"/>
                </a:solidFill>
                <a:effectLst>
                  <a:outerShdw blurRad="38100" dist="38100" dir="2700000" algn="tl">
                    <a:srgbClr val="000000">
                      <a:alpha val="43137"/>
                    </a:srgbClr>
                  </a:outerShdw>
                </a:effectLst>
                <a:uLnTx/>
                <a:uFillTx/>
                <a:latin typeface="Bodoni" panose="02070603060706020303" pitchFamily="18" charset="0"/>
                <a:ea typeface="+mj-ea"/>
                <a:cs typeface="+mj-cs"/>
              </a:rPr>
              <a:t>OSTEOPOROSI: </a:t>
            </a:r>
          </a:p>
          <a:p>
            <a:pPr marL="0" marR="0" lvl="0" indent="0" defTabSz="457200" fontAlgn="auto">
              <a:lnSpc>
                <a:spcPct val="90000"/>
              </a:lnSpc>
              <a:spcBef>
                <a:spcPct val="0"/>
              </a:spcBef>
              <a:spcAft>
                <a:spcPts val="600"/>
              </a:spcAft>
              <a:buClrTx/>
              <a:buSzTx/>
              <a:tabLst/>
              <a:defRPr/>
            </a:pPr>
            <a:r>
              <a:rPr kumimoji="0" lang="en-US" sz="2800" i="0" u="none" strike="noStrike" cap="all" spc="0" normalizeH="0" baseline="0" noProof="0" dirty="0">
                <a:ln>
                  <a:noFill/>
                </a:ln>
                <a:solidFill>
                  <a:srgbClr val="FFFFFF"/>
                </a:solidFill>
                <a:effectLst>
                  <a:outerShdw blurRad="38100" dist="38100" dir="2700000" algn="tl">
                    <a:srgbClr val="000000">
                      <a:alpha val="43137"/>
                    </a:srgbClr>
                  </a:outerShdw>
                </a:effectLst>
                <a:uLnTx/>
                <a:uFillTx/>
                <a:latin typeface="Bodoni" panose="02070603060706020303" pitchFamily="18" charset="0"/>
                <a:ea typeface="+mj-ea"/>
                <a:cs typeface="+mj-cs"/>
              </a:rPr>
              <a:t>SINDROME METABOLICA DELL’OSSO</a:t>
            </a:r>
          </a:p>
        </p:txBody>
      </p:sp>
      <p:sp>
        <p:nvSpPr>
          <p:cNvPr id="7" name="CasellaDiTesto 6">
            <a:extLst>
              <a:ext uri="{FF2B5EF4-FFF2-40B4-BE49-F238E27FC236}">
                <a16:creationId xmlns:a16="http://schemas.microsoft.com/office/drawing/2014/main" id="{5435AA74-91F7-1CC7-E486-18199E36EBBB}"/>
              </a:ext>
            </a:extLst>
          </p:cNvPr>
          <p:cNvSpPr txBox="1"/>
          <p:nvPr/>
        </p:nvSpPr>
        <p:spPr>
          <a:xfrm>
            <a:off x="6836835" y="2104675"/>
            <a:ext cx="4597758" cy="3793237"/>
          </a:xfrm>
          <a:prstGeom prst="rect">
            <a:avLst/>
          </a:prstGeom>
        </p:spPr>
        <p:txBody>
          <a:bodyPr vert="horz" lIns="91440" tIns="45720" rIns="91440" bIns="45720" rtlCol="0" anchor="ctr">
            <a:noAutofit/>
          </a:bodyPr>
          <a:lstStyle/>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a:ln>
                  <a:noFill/>
                </a:ln>
                <a:solidFill>
                  <a:schemeClr val="bg1"/>
                </a:solidFill>
                <a:effectLst/>
                <a:uLnTx/>
                <a:uFillTx/>
                <a:latin typeface="Bodoni" panose="02070603060706020303" pitchFamily="18" charset="0"/>
              </a:rPr>
              <a:t>Il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sistema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immunitario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è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connesso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alla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perdita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massa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ossea</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a:ln>
                  <a:noFill/>
                </a:ln>
                <a:solidFill>
                  <a:schemeClr val="bg1"/>
                </a:solidFill>
                <a:effectLst/>
                <a:uLnTx/>
                <a:uFillTx/>
                <a:latin typeface="Bodoni" panose="02070603060706020303" pitchFamily="18" charset="0"/>
              </a:rPr>
              <a:t>Le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citochine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pro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infiammatorie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aumentano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proliferazione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osteoclasti</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Estrogeni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e TGF Beta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inibiscono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sintesi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citochine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la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proliferazione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osteoclasti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ed il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riassorbimento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osseo</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a:p>
            <a:pPr marL="285750" marR="0" lvl="0" indent="-28575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Gli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acidi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grassi</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Omega 3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hanno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un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ruolo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fondamentale</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nel</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processo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di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mantenimento</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della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massa</a:t>
            </a:r>
            <a:r>
              <a:rPr kumimoji="0" lang="en-US" sz="2000" b="0" i="0" u="none" strike="noStrike" cap="none" spc="0" normalizeH="0" baseline="0" noProof="0" dirty="0">
                <a:ln>
                  <a:noFill/>
                </a:ln>
                <a:solidFill>
                  <a:schemeClr val="bg1"/>
                </a:solidFill>
                <a:effectLst/>
                <a:uLnTx/>
                <a:uFillTx/>
                <a:latin typeface="Bodoni" panose="02070603060706020303" pitchFamily="18" charset="0"/>
              </a:rPr>
              <a:t> </a:t>
            </a:r>
            <a:r>
              <a:rPr kumimoji="0" lang="en-US" sz="2000" b="0" i="0" u="none" strike="noStrike" cap="none" spc="0" normalizeH="0" baseline="0" noProof="0" dirty="0" err="1">
                <a:ln>
                  <a:noFill/>
                </a:ln>
                <a:solidFill>
                  <a:schemeClr val="bg1"/>
                </a:solidFill>
                <a:effectLst/>
                <a:uLnTx/>
                <a:uFillTx/>
                <a:latin typeface="Bodoni" panose="02070603060706020303" pitchFamily="18" charset="0"/>
              </a:rPr>
              <a:t>ossea</a:t>
            </a:r>
            <a:endParaRPr kumimoji="0" lang="en-US" sz="2000" b="0" i="0" u="none" strike="noStrike" cap="none" spc="0" normalizeH="0" baseline="0" noProof="0" dirty="0">
              <a:ln>
                <a:noFill/>
              </a:ln>
              <a:solidFill>
                <a:schemeClr val="bg1"/>
              </a:solidFill>
              <a:effectLst/>
              <a:uLnTx/>
              <a:uFillTx/>
              <a:latin typeface="Bodoni" panose="02070603060706020303" pitchFamily="18" charset="0"/>
            </a:endParaRPr>
          </a:p>
        </p:txBody>
      </p:sp>
    </p:spTree>
    <p:extLst>
      <p:ext uri="{BB962C8B-B14F-4D97-AF65-F5344CB8AC3E}">
        <p14:creationId xmlns:p14="http://schemas.microsoft.com/office/powerpoint/2010/main" val="34508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BFF48-9BB9-854A-4008-2E57446079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D81CB7E-F7F2-F7B5-8266-9B80FD9E1DA9}"/>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05FEFBC1-9C74-49C2-0E52-2E9E5B6B155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0"/>
            <a:ext cx="12191980" cy="6856718"/>
          </a:xfrm>
          <a:prstGeom prst="rect">
            <a:avLst/>
          </a:prstGeom>
        </p:spPr>
      </p:pic>
      <p:sp>
        <p:nvSpPr>
          <p:cNvPr id="5" name="Rectangle 3">
            <a:extLst>
              <a:ext uri="{FF2B5EF4-FFF2-40B4-BE49-F238E27FC236}">
                <a16:creationId xmlns:a16="http://schemas.microsoft.com/office/drawing/2014/main" id="{9A539BDE-6FC8-8BE9-8A5A-0D19AFE5F38C}"/>
              </a:ext>
            </a:extLst>
          </p:cNvPr>
          <p:cNvSpPr txBox="1">
            <a:spLocks noChangeArrowheads="1"/>
          </p:cNvSpPr>
          <p:nvPr/>
        </p:nvSpPr>
        <p:spPr>
          <a:xfrm>
            <a:off x="765908" y="1031997"/>
            <a:ext cx="6431118" cy="3459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2400" dirty="0">
                <a:solidFill>
                  <a:schemeClr val="bg1"/>
                </a:solidFill>
                <a:latin typeface="Bodoni" panose="02070603060706020303" pitchFamily="18" charset="0"/>
                <a:cs typeface="Arial" panose="020B0604020202020204" pitchFamily="34" charset="0"/>
              </a:rPr>
              <a:t>L’idea è quella di iniziare uno studio clinico trasversale sull’efficacia di questa dieta sul nostro territorio per pazienti oncologici. Insieme all’Asl di competenza territoriale e un team di oncologi esperti che verifica attivamente l’andamento della dieta a supporto della chemioterapia o in </a:t>
            </a:r>
            <a:r>
              <a:rPr lang="it-IT" sz="2400" dirty="0" err="1">
                <a:solidFill>
                  <a:schemeClr val="bg1"/>
                </a:solidFill>
                <a:latin typeface="Bodoni" panose="02070603060706020303" pitchFamily="18" charset="0"/>
                <a:cs typeface="Arial" panose="020B0604020202020204" pitchFamily="34" charset="0"/>
              </a:rPr>
              <a:t>pre</a:t>
            </a:r>
            <a:r>
              <a:rPr lang="it-IT" sz="2400" dirty="0">
                <a:solidFill>
                  <a:schemeClr val="bg1"/>
                </a:solidFill>
                <a:latin typeface="Bodoni" panose="02070603060706020303" pitchFamily="18" charset="0"/>
                <a:cs typeface="Arial" panose="020B0604020202020204" pitchFamily="34" charset="0"/>
              </a:rPr>
              <a:t>-oncologia ed insieme a all’Istituto di Fisica Nucleare che ne descrive gli andamenti statistici e inserisce i dati nella rete SOM utile al monitoraggio di tali parametri </a:t>
            </a:r>
          </a:p>
        </p:txBody>
      </p:sp>
      <p:sp>
        <p:nvSpPr>
          <p:cNvPr id="6" name="Rettangolo 5">
            <a:extLst>
              <a:ext uri="{FF2B5EF4-FFF2-40B4-BE49-F238E27FC236}">
                <a16:creationId xmlns:a16="http://schemas.microsoft.com/office/drawing/2014/main" id="{774050A4-2F28-5E31-67C9-5B97034DD39D}"/>
              </a:ext>
            </a:extLst>
          </p:cNvPr>
          <p:cNvSpPr/>
          <p:nvPr/>
        </p:nvSpPr>
        <p:spPr>
          <a:xfrm>
            <a:off x="7197026" y="1792124"/>
            <a:ext cx="4572943" cy="1938992"/>
          </a:xfrm>
          <a:prstGeom prst="rect">
            <a:avLst/>
          </a:prstGeom>
          <a:noFill/>
          <a:ln>
            <a:noFill/>
          </a:ln>
        </p:spPr>
        <p:txBody>
          <a:bodyPr wrap="square" lIns="91440" tIns="45720" rIns="91440" bIns="45720">
            <a:spAutoFit/>
          </a:bodyPr>
          <a:lstStyle/>
          <a:p>
            <a:pPr algn="ctr"/>
            <a:r>
              <a:rPr lang="it-IT" sz="6000" b="1" cap="none" spc="0" dirty="0">
                <a:ln w="9525">
                  <a:solidFill>
                    <a:schemeClr val="accent1">
                      <a:lumMod val="50000"/>
                    </a:schemeClr>
                  </a:solidFill>
                  <a:prstDash val="solid"/>
                </a:ln>
                <a:solidFill>
                  <a:schemeClr val="bg1"/>
                </a:solidFill>
                <a:effectLst>
                  <a:outerShdw blurRad="12700" dist="38100" dir="2700000" algn="tl" rotWithShape="0">
                    <a:schemeClr val="accent5">
                      <a:lumMod val="60000"/>
                      <a:lumOff val="40000"/>
                    </a:schemeClr>
                  </a:outerShdw>
                </a:effectLst>
                <a:latin typeface="Bodoni" panose="02070603060706020303" pitchFamily="18" charset="0"/>
              </a:rPr>
              <a:t>Grazie per l’attenzione</a:t>
            </a:r>
          </a:p>
        </p:txBody>
      </p:sp>
    </p:spTree>
    <p:extLst>
      <p:ext uri="{BB962C8B-B14F-4D97-AF65-F5344CB8AC3E}">
        <p14:creationId xmlns:p14="http://schemas.microsoft.com/office/powerpoint/2010/main" val="252339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BFF48-9BB9-854A-4008-2E57446079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D81CB7E-F7F2-F7B5-8266-9B80FD9E1DA9}"/>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05FEFBC1-9C74-49C2-0E52-2E9E5B6B155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0" y="0"/>
            <a:ext cx="12191980" cy="6856718"/>
          </a:xfrm>
          <a:prstGeom prst="rect">
            <a:avLst/>
          </a:prstGeom>
        </p:spPr>
      </p:pic>
      <p:sp>
        <p:nvSpPr>
          <p:cNvPr id="7" name="Rectangle 3">
            <a:extLst>
              <a:ext uri="{FF2B5EF4-FFF2-40B4-BE49-F238E27FC236}">
                <a16:creationId xmlns:a16="http://schemas.microsoft.com/office/drawing/2014/main" id="{35A6FAC8-00CA-9698-2962-68366833B5C3}"/>
              </a:ext>
            </a:extLst>
          </p:cNvPr>
          <p:cNvSpPr txBox="1">
            <a:spLocks noChangeArrowheads="1"/>
          </p:cNvSpPr>
          <p:nvPr/>
        </p:nvSpPr>
        <p:spPr>
          <a:xfrm>
            <a:off x="602761" y="429359"/>
            <a:ext cx="10986477" cy="5747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it-IT" sz="1800" dirty="0" err="1">
                <a:solidFill>
                  <a:schemeClr val="bg1"/>
                </a:solidFill>
                <a:latin typeface="Bodoni" panose="02070603060706020303" pitchFamily="18" charset="0"/>
                <a:cs typeface="Arial" panose="020B0604020202020204" pitchFamily="34" charset="0"/>
              </a:rPr>
              <a:t>Biblografia</a:t>
            </a:r>
            <a:endParaRPr lang="it-IT" sz="1800" dirty="0">
              <a:solidFill>
                <a:schemeClr val="bg1"/>
              </a:solidFill>
              <a:latin typeface="Bodoni" panose="02070603060706020303" pitchFamily="18" charset="0"/>
              <a:cs typeface="Arial" panose="020B0604020202020204" pitchFamily="34" charset="0"/>
            </a:endParaRPr>
          </a:p>
          <a:p>
            <a:pPr algn="ctr">
              <a:defRPr/>
            </a:pPr>
            <a:r>
              <a:rPr lang="it-IT" sz="1600" b="0" i="0" dirty="0">
                <a:solidFill>
                  <a:schemeClr val="bg1"/>
                </a:solidFill>
                <a:effectLst/>
                <a:latin typeface="Bodoni" panose="02070603060706020303" pitchFamily="18" charset="0"/>
              </a:rPr>
              <a:t>Interventi nutrizionali per migliorare i risultati clinici nel cancro ovarico: una revisione sistematica di studi controllati randomizzati/PMC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Composizione corporea e stato </a:t>
            </a:r>
            <a:r>
              <a:rPr lang="it-IT" sz="1600" b="0" i="0" dirty="0" err="1">
                <a:solidFill>
                  <a:schemeClr val="bg1"/>
                </a:solidFill>
                <a:effectLst/>
                <a:latin typeface="Bodoni" panose="02070603060706020303" pitchFamily="18" charset="0"/>
              </a:rPr>
              <a:t>immunonutrizionale</a:t>
            </a:r>
            <a:r>
              <a:rPr lang="it-IT" sz="1600" b="0" i="0" dirty="0">
                <a:solidFill>
                  <a:schemeClr val="bg1"/>
                </a:solidFill>
                <a:effectLst/>
                <a:latin typeface="Bodoni" panose="02070603060706020303" pitchFamily="18" charset="0"/>
              </a:rPr>
              <a:t> nei pazienti trattati con chemioterapia aerosol intraperitoneale pressurizzata (PIPAC) per metastasi peritoneali gastrointestinali: un'analisi prospettica monocentrica/PMC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Cambiamenti della composizione corporea nei pazienti con cancro gastrico durante la terapia FLOT preoperatoria: risultati preliminari di uno studio di coorte italiano/PMC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Estrogeni e infiammazione/PMC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err="1">
                <a:solidFill>
                  <a:schemeClr val="bg1"/>
                </a:solidFill>
                <a:effectLst/>
                <a:latin typeface="Bodoni" panose="02070603060706020303" pitchFamily="18" charset="0"/>
              </a:rPr>
              <a:t>Skeletal</a:t>
            </a:r>
            <a:r>
              <a:rPr lang="it-IT" sz="1600" b="0" i="0" dirty="0">
                <a:solidFill>
                  <a:schemeClr val="bg1"/>
                </a:solidFill>
                <a:effectLst/>
                <a:latin typeface="Bodoni" panose="02070603060706020303" pitchFamily="18" charset="0"/>
              </a:rPr>
              <a:t> Muscle Loss </a:t>
            </a:r>
            <a:r>
              <a:rPr lang="it-IT" sz="1600" b="0" i="0" dirty="0" err="1">
                <a:solidFill>
                  <a:schemeClr val="bg1"/>
                </a:solidFill>
                <a:effectLst/>
                <a:latin typeface="Bodoni" panose="02070603060706020303" pitchFamily="18" charset="0"/>
              </a:rPr>
              <a:t>during</a:t>
            </a:r>
            <a:r>
              <a:rPr lang="it-IT" sz="1600" b="0" i="0" dirty="0">
                <a:solidFill>
                  <a:schemeClr val="bg1"/>
                </a:solidFill>
                <a:effectLst/>
                <a:latin typeface="Bodoni" panose="02070603060706020303" pitchFamily="18" charset="0"/>
              </a:rPr>
              <a:t> </a:t>
            </a:r>
            <a:r>
              <a:rPr lang="it-IT" sz="1600" b="0" i="0" dirty="0" err="1">
                <a:solidFill>
                  <a:schemeClr val="bg1"/>
                </a:solidFill>
                <a:effectLst/>
                <a:latin typeface="Bodoni" panose="02070603060706020303" pitchFamily="18" charset="0"/>
              </a:rPr>
              <a:t>Multikinase</a:t>
            </a:r>
            <a:r>
              <a:rPr lang="it-IT" sz="1600" b="0" i="0" dirty="0">
                <a:solidFill>
                  <a:schemeClr val="bg1"/>
                </a:solidFill>
                <a:effectLst/>
                <a:latin typeface="Bodoni" panose="02070603060706020303" pitchFamily="18" charset="0"/>
              </a:rPr>
              <a:t> </a:t>
            </a:r>
            <a:r>
              <a:rPr lang="it-IT" sz="1600" b="0" i="0" dirty="0" err="1">
                <a:solidFill>
                  <a:schemeClr val="bg1"/>
                </a:solidFill>
                <a:effectLst/>
                <a:latin typeface="Bodoni" panose="02070603060706020303" pitchFamily="18" charset="0"/>
              </a:rPr>
              <a:t>Inhibitors</a:t>
            </a:r>
            <a:r>
              <a:rPr lang="it-IT" sz="1600" b="0" i="0" dirty="0">
                <a:solidFill>
                  <a:schemeClr val="bg1"/>
                </a:solidFill>
                <a:effectLst/>
                <a:latin typeface="Bodoni" panose="02070603060706020303" pitchFamily="18" charset="0"/>
              </a:rPr>
              <a:t> Therapy: </a:t>
            </a:r>
            <a:r>
              <a:rPr lang="it-IT" sz="1600" b="0" i="0" dirty="0" err="1">
                <a:solidFill>
                  <a:schemeClr val="bg1"/>
                </a:solidFill>
                <a:effectLst/>
                <a:latin typeface="Bodoni" panose="02070603060706020303" pitchFamily="18" charset="0"/>
              </a:rPr>
              <a:t>Molecular</a:t>
            </a:r>
            <a:r>
              <a:rPr lang="it-IT" sz="1600" b="0" i="0" dirty="0">
                <a:solidFill>
                  <a:schemeClr val="bg1"/>
                </a:solidFill>
                <a:effectLst/>
                <a:latin typeface="Bodoni" panose="02070603060706020303" pitchFamily="18" charset="0"/>
              </a:rPr>
              <a:t> Pathways, Clinical </a:t>
            </a:r>
            <a:r>
              <a:rPr lang="it-IT" sz="1600" b="0" i="0" dirty="0" err="1">
                <a:solidFill>
                  <a:schemeClr val="bg1"/>
                </a:solidFill>
                <a:effectLst/>
                <a:latin typeface="Bodoni" panose="02070603060706020303" pitchFamily="18" charset="0"/>
              </a:rPr>
              <a:t>Implications</a:t>
            </a:r>
            <a:r>
              <a:rPr lang="it-IT" sz="1600" b="0" i="0" dirty="0">
                <a:solidFill>
                  <a:schemeClr val="bg1"/>
                </a:solidFill>
                <a:effectLst/>
                <a:latin typeface="Bodoni" panose="02070603060706020303" pitchFamily="18" charset="0"/>
              </a:rPr>
              <a:t>, and </a:t>
            </a:r>
            <a:r>
              <a:rPr lang="it-IT" sz="1600" b="0" i="0" dirty="0" err="1">
                <a:solidFill>
                  <a:schemeClr val="bg1"/>
                </a:solidFill>
                <a:effectLst/>
                <a:latin typeface="Bodoni" panose="02070603060706020303" pitchFamily="18" charset="0"/>
              </a:rPr>
              <a:t>Nutritional</a:t>
            </a:r>
            <a:r>
              <a:rPr lang="it-IT" sz="1600" b="0" i="0" dirty="0">
                <a:solidFill>
                  <a:schemeClr val="bg1"/>
                </a:solidFill>
                <a:effectLst/>
                <a:latin typeface="Bodoni" panose="02070603060706020303" pitchFamily="18" charset="0"/>
              </a:rPr>
              <a:t> Challenges/PMC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Implicazioni cliniche </a:t>
            </a:r>
            <a:r>
              <a:rPr lang="it-IT" sz="1600" b="0" i="0" dirty="0" err="1">
                <a:solidFill>
                  <a:schemeClr val="bg1"/>
                </a:solidFill>
                <a:effectLst/>
                <a:latin typeface="Bodoni" panose="02070603060706020303" pitchFamily="18" charset="0"/>
              </a:rPr>
              <a:t>extraglicemiche</a:t>
            </a:r>
            <a:r>
              <a:rPr lang="it-IT" sz="1600" b="0" i="0" dirty="0">
                <a:solidFill>
                  <a:schemeClr val="bg1"/>
                </a:solidFill>
                <a:effectLst/>
                <a:latin typeface="Bodoni" panose="02070603060706020303" pitchFamily="18" charset="0"/>
              </a:rPr>
              <a:t> dell’</a:t>
            </a:r>
            <a:r>
              <a:rPr lang="it-IT" sz="1600" b="0" i="0" dirty="0" err="1">
                <a:solidFill>
                  <a:schemeClr val="bg1"/>
                </a:solidFill>
                <a:effectLst/>
                <a:latin typeface="Bodoni" panose="02070603060706020303" pitchFamily="18" charset="0"/>
              </a:rPr>
              <a:t>insulino</a:t>
            </a:r>
            <a:r>
              <a:rPr lang="it-IT" sz="1600" b="0" i="0" dirty="0">
                <a:solidFill>
                  <a:schemeClr val="bg1"/>
                </a:solidFill>
                <a:effectLst/>
                <a:latin typeface="Bodoni" panose="02070603060706020303" pitchFamily="18" charset="0"/>
              </a:rPr>
              <a:t>-resistenza/PMC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Ritmi circadiani e variabili metaboliche/PMC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en-US" sz="1600" b="0" i="0" dirty="0">
                <a:solidFill>
                  <a:schemeClr val="bg1"/>
                </a:solidFill>
                <a:effectLst/>
                <a:latin typeface="Bodoni" panose="02070603060706020303" pitchFamily="18" charset="0"/>
              </a:rPr>
              <a:t>Metabolic syndrome is not associated to an increased risk of low bone mineral density in men at risk for osteoporosis</a:t>
            </a:r>
            <a:r>
              <a:rPr lang="it-IT" sz="1600" b="0" i="0" dirty="0">
                <a:solidFill>
                  <a:schemeClr val="bg1"/>
                </a:solidFill>
                <a:effectLst/>
                <a:latin typeface="Bodoni" panose="02070603060706020303" pitchFamily="18" charset="0"/>
              </a:rPr>
              <a:t>/PMC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endParaRPr lang="en-US" sz="1600" b="0" i="0" dirty="0">
              <a:solidFill>
                <a:schemeClr val="bg1"/>
              </a:solidFill>
              <a:effectLst/>
              <a:latin typeface="Bodoni" panose="02070603060706020303" pitchFamily="18" charset="0"/>
            </a:endParaRPr>
          </a:p>
          <a:p>
            <a:pPr algn="ctr">
              <a:defRPr/>
            </a:pPr>
            <a:r>
              <a:rPr lang="it-IT" sz="1600" b="0" i="0" dirty="0">
                <a:solidFill>
                  <a:schemeClr val="bg1"/>
                </a:solidFill>
                <a:effectLst/>
                <a:latin typeface="Bodoni" panose="02070603060706020303" pitchFamily="18" charset="0"/>
              </a:rPr>
              <a:t>Degradazione fotocatalitica del paracetamolo in mezzo acquoso utilizzando </a:t>
            </a:r>
            <a:r>
              <a:rPr lang="it-IT" sz="1600" b="0" i="0" dirty="0" err="1">
                <a:solidFill>
                  <a:schemeClr val="bg1"/>
                </a:solidFill>
                <a:effectLst/>
                <a:latin typeface="Bodoni" panose="02070603060706020303" pitchFamily="18" charset="0"/>
              </a:rPr>
              <a:t>TiO</a:t>
            </a:r>
            <a:r>
              <a:rPr lang="it-IT" sz="1600" b="0" i="0" dirty="0">
                <a:solidFill>
                  <a:schemeClr val="bg1"/>
                </a:solidFill>
                <a:effectLst/>
                <a:latin typeface="Bodoni" panose="02070603060706020303" pitchFamily="18" charset="0"/>
              </a:rPr>
              <a:t> </a:t>
            </a:r>
            <a:r>
              <a:rPr lang="it-IT" sz="1600" b="0" i="0" baseline="-25000" dirty="0">
                <a:solidFill>
                  <a:schemeClr val="bg1"/>
                </a:solidFill>
                <a:effectLst/>
                <a:latin typeface="Bodoni" panose="02070603060706020303" pitchFamily="18" charset="0"/>
              </a:rPr>
              <a:t>2</a:t>
            </a:r>
            <a:r>
              <a:rPr lang="it-IT" sz="1600" b="0" i="0" dirty="0">
                <a:solidFill>
                  <a:schemeClr val="bg1"/>
                </a:solidFill>
                <a:effectLst/>
                <a:latin typeface="Bodoni" panose="02070603060706020303" pitchFamily="18" charset="0"/>
              </a:rPr>
              <a:t> preparato con il metodo Sol-Gel/PMC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r>
              <a:rPr lang="it-IT" sz="1600" b="0" i="0" dirty="0">
                <a:solidFill>
                  <a:schemeClr val="bg1"/>
                </a:solidFill>
                <a:effectLst/>
                <a:latin typeface="Bodoni" panose="02070603060706020303" pitchFamily="18" charset="0"/>
              </a:rPr>
              <a:t>L'alfa-tubulina </a:t>
            </a:r>
            <a:r>
              <a:rPr lang="it-IT" sz="1600" b="0" i="0" dirty="0" err="1">
                <a:solidFill>
                  <a:schemeClr val="bg1"/>
                </a:solidFill>
                <a:effectLst/>
                <a:latin typeface="Bodoni" panose="02070603060706020303" pitchFamily="18" charset="0"/>
              </a:rPr>
              <a:t>acetiltransferasi</a:t>
            </a:r>
            <a:r>
              <a:rPr lang="it-IT" sz="1600" b="0" i="0" dirty="0">
                <a:solidFill>
                  <a:schemeClr val="bg1"/>
                </a:solidFill>
                <a:effectLst/>
                <a:latin typeface="Bodoni" panose="02070603060706020303" pitchFamily="18" charset="0"/>
              </a:rPr>
              <a:t>/MEC-17 regola la migrazione e l'invasione delle cellule tumorali attraverso la soppressione della transizione epiteliale-mesenchimale e l'interruzione della polarità cellulare/PMC Pub </a:t>
            </a:r>
            <a:r>
              <a:rPr lang="it-IT" sz="1600" b="0" i="0" dirty="0" err="1">
                <a:solidFill>
                  <a:schemeClr val="bg1"/>
                </a:solidFill>
                <a:effectLst/>
                <a:latin typeface="Bodoni" panose="02070603060706020303" pitchFamily="18" charset="0"/>
              </a:rPr>
              <a:t>Med</a:t>
            </a:r>
            <a:r>
              <a:rPr lang="it-IT" sz="1600" b="0" i="0" dirty="0">
                <a:solidFill>
                  <a:schemeClr val="bg1"/>
                </a:solidFill>
                <a:effectLst/>
                <a:latin typeface="Bodoni" panose="02070603060706020303" pitchFamily="18" charset="0"/>
              </a:rPr>
              <a:t> Central/National Library of Medicine</a:t>
            </a:r>
          </a:p>
          <a:p>
            <a:pPr algn="ctr">
              <a:defRPr/>
            </a:pPr>
            <a:endParaRPr lang="it-IT" sz="1800" b="0" i="0" dirty="0">
              <a:solidFill>
                <a:srgbClr val="000000"/>
              </a:solidFill>
              <a:effectLst/>
              <a:latin typeface="Cambria" panose="02040503050406030204" pitchFamily="18"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a:p>
            <a:pPr marL="0" indent="0" algn="ctr">
              <a:buNone/>
              <a:defRPr/>
            </a:pPr>
            <a:endParaRPr lang="it-IT" sz="2400" dirty="0">
              <a:solidFill>
                <a:schemeClr val="bg1"/>
              </a:solidFill>
              <a:latin typeface="Bodoni" panose="02070603060706020303" pitchFamily="18" charset="0"/>
              <a:cs typeface="Arial" panose="020B0604020202020204" pitchFamily="34" charset="0"/>
            </a:endParaRPr>
          </a:p>
        </p:txBody>
      </p:sp>
    </p:spTree>
    <p:extLst>
      <p:ext uri="{BB962C8B-B14F-4D97-AF65-F5344CB8AC3E}">
        <p14:creationId xmlns:p14="http://schemas.microsoft.com/office/powerpoint/2010/main" val="411654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CasellaDiTesto 4">
            <a:extLst>
              <a:ext uri="{FF2B5EF4-FFF2-40B4-BE49-F238E27FC236}">
                <a16:creationId xmlns:a16="http://schemas.microsoft.com/office/drawing/2014/main" id="{4B9B46FA-D015-6337-6D72-38FF96174B45}"/>
              </a:ext>
            </a:extLst>
          </p:cNvPr>
          <p:cNvSpPr txBox="1"/>
          <p:nvPr/>
        </p:nvSpPr>
        <p:spPr>
          <a:xfrm>
            <a:off x="329119" y="665944"/>
            <a:ext cx="11533762" cy="707886"/>
          </a:xfrm>
          <a:prstGeom prst="rect">
            <a:avLst/>
          </a:prstGeom>
          <a:noFill/>
        </p:spPr>
        <p:txBody>
          <a:bodyPr wrap="square" rtlCol="0">
            <a:spAutoFit/>
          </a:bodyPr>
          <a:lstStyle/>
          <a:p>
            <a:pPr algn="ctr"/>
            <a:r>
              <a:rPr lang="en-US" sz="4000" dirty="0">
                <a:solidFill>
                  <a:schemeClr val="bg1"/>
                </a:solidFill>
                <a:latin typeface="Bodoni" panose="02070603060706020303" pitchFamily="18" charset="0"/>
              </a:rPr>
              <a:t>REPORT ONCOLOGIA E NUTRIZIONE</a:t>
            </a:r>
          </a:p>
        </p:txBody>
      </p:sp>
      <p:sp>
        <p:nvSpPr>
          <p:cNvPr id="2" name="CasellaDiTesto 1">
            <a:extLst>
              <a:ext uri="{FF2B5EF4-FFF2-40B4-BE49-F238E27FC236}">
                <a16:creationId xmlns:a16="http://schemas.microsoft.com/office/drawing/2014/main" id="{479ED214-14A8-C0FA-91AB-53E41E75DC15}"/>
              </a:ext>
            </a:extLst>
          </p:cNvPr>
          <p:cNvSpPr txBox="1"/>
          <p:nvPr/>
        </p:nvSpPr>
        <p:spPr>
          <a:xfrm>
            <a:off x="2041604" y="1373830"/>
            <a:ext cx="8267679" cy="523220"/>
          </a:xfrm>
          <a:prstGeom prst="rect">
            <a:avLst/>
          </a:prstGeom>
          <a:noFill/>
        </p:spPr>
        <p:txBody>
          <a:bodyPr wrap="square">
            <a:spAutoFit/>
          </a:bodyPr>
          <a:lstStyle/>
          <a:p>
            <a:pPr algn="ctr"/>
            <a:r>
              <a:rPr lang="en-US" sz="2800" dirty="0" err="1">
                <a:solidFill>
                  <a:schemeClr val="bg1"/>
                </a:solidFill>
                <a:latin typeface="Bodoni" panose="02070603060706020303" pitchFamily="18" charset="0"/>
              </a:rPr>
              <a:t>Quanto</a:t>
            </a:r>
            <a:r>
              <a:rPr lang="en-US" sz="2800" dirty="0">
                <a:solidFill>
                  <a:schemeClr val="bg1"/>
                </a:solidFill>
                <a:latin typeface="Bodoni" panose="02070603060706020303" pitchFamily="18" charset="0"/>
              </a:rPr>
              <a:t> è </a:t>
            </a:r>
            <a:r>
              <a:rPr lang="en-US" sz="2800" dirty="0" err="1">
                <a:solidFill>
                  <a:schemeClr val="bg1"/>
                </a:solidFill>
                <a:latin typeface="Bodoni" panose="02070603060706020303" pitchFamily="18" charset="0"/>
              </a:rPr>
              <a:t>importante</a:t>
            </a:r>
            <a:r>
              <a:rPr lang="en-US" sz="2800" dirty="0">
                <a:solidFill>
                  <a:schemeClr val="bg1"/>
                </a:solidFill>
                <a:latin typeface="Bodoni" panose="02070603060706020303" pitchFamily="18" charset="0"/>
              </a:rPr>
              <a:t> la </a:t>
            </a:r>
            <a:r>
              <a:rPr lang="en-US" sz="2800" dirty="0" err="1">
                <a:solidFill>
                  <a:schemeClr val="bg1"/>
                </a:solidFill>
                <a:latin typeface="Bodoni" panose="02070603060706020303" pitchFamily="18" charset="0"/>
              </a:rPr>
              <a:t>nutrizione</a:t>
            </a:r>
            <a:r>
              <a:rPr lang="en-US" sz="2800" dirty="0">
                <a:solidFill>
                  <a:schemeClr val="bg1"/>
                </a:solidFill>
                <a:latin typeface="Bodoni" panose="02070603060706020303" pitchFamily="18" charset="0"/>
              </a:rPr>
              <a:t> </a:t>
            </a:r>
            <a:r>
              <a:rPr lang="en-US" sz="2800" dirty="0" err="1">
                <a:solidFill>
                  <a:schemeClr val="bg1"/>
                </a:solidFill>
                <a:latin typeface="Bodoni" panose="02070603060706020303" pitchFamily="18" charset="0"/>
              </a:rPr>
              <a:t>nell’oncologia</a:t>
            </a:r>
            <a:r>
              <a:rPr lang="en-US" sz="2800" dirty="0">
                <a:solidFill>
                  <a:schemeClr val="bg1"/>
                </a:solidFill>
                <a:latin typeface="Bodoni" panose="02070603060706020303" pitchFamily="18" charset="0"/>
              </a:rPr>
              <a:t>?</a:t>
            </a:r>
          </a:p>
        </p:txBody>
      </p:sp>
      <p:sp>
        <p:nvSpPr>
          <p:cNvPr id="7" name="CasellaDiTesto 6">
            <a:extLst>
              <a:ext uri="{FF2B5EF4-FFF2-40B4-BE49-F238E27FC236}">
                <a16:creationId xmlns:a16="http://schemas.microsoft.com/office/drawing/2014/main" id="{50422BAF-A0DF-9A17-B9EE-5947382A8646}"/>
              </a:ext>
            </a:extLst>
          </p:cNvPr>
          <p:cNvSpPr txBox="1"/>
          <p:nvPr/>
        </p:nvSpPr>
        <p:spPr>
          <a:xfrm>
            <a:off x="542550" y="2115367"/>
            <a:ext cx="6462712" cy="3477875"/>
          </a:xfrm>
          <a:prstGeom prst="rect">
            <a:avLst/>
          </a:prstGeom>
          <a:noFill/>
        </p:spPr>
        <p:txBody>
          <a:bodyPr wrap="square">
            <a:spAutoFit/>
          </a:bodyPr>
          <a:lstStyle/>
          <a:p>
            <a:pPr algn="ctr" fontAlgn="base"/>
            <a:r>
              <a:rPr lang="it-IT" sz="2000" b="0" i="0" dirty="0">
                <a:solidFill>
                  <a:schemeClr val="bg1"/>
                </a:solidFill>
                <a:effectLst/>
                <a:latin typeface="Bodoni" panose="02070603060706020303" pitchFamily="18" charset="0"/>
              </a:rPr>
              <a:t>La </a:t>
            </a:r>
            <a:r>
              <a:rPr lang="it-IT" sz="2000" b="1" i="0" dirty="0">
                <a:solidFill>
                  <a:schemeClr val="bg1"/>
                </a:solidFill>
                <a:effectLst/>
                <a:latin typeface="Bodoni" panose="02070603060706020303" pitchFamily="18" charset="0"/>
              </a:rPr>
              <a:t>Nutrizione nel paziente oncologico</a:t>
            </a:r>
            <a:r>
              <a:rPr lang="it-IT" sz="2000" b="0" i="0" dirty="0">
                <a:solidFill>
                  <a:schemeClr val="bg1"/>
                </a:solidFill>
                <a:effectLst/>
                <a:latin typeface="Bodoni" panose="02070603060706020303" pitchFamily="18" charset="0"/>
              </a:rPr>
              <a:t>  è un argomento da trattare con cura, il cancro genera nel </a:t>
            </a:r>
            <a:r>
              <a:rPr lang="it-IT" sz="2000" b="1" i="0" dirty="0">
                <a:solidFill>
                  <a:schemeClr val="bg1"/>
                </a:solidFill>
                <a:effectLst/>
                <a:latin typeface="Bodoni" panose="02070603060706020303" pitchFamily="18" charset="0"/>
              </a:rPr>
              <a:t>paziente uno stato di malnutrizione proteico-calorica,</a:t>
            </a:r>
            <a:r>
              <a:rPr lang="it-IT" sz="2000" b="0" i="0" dirty="0">
                <a:solidFill>
                  <a:schemeClr val="bg1"/>
                </a:solidFill>
                <a:effectLst/>
                <a:latin typeface="Bodoni" panose="02070603060706020303" pitchFamily="18" charset="0"/>
              </a:rPr>
              <a:t> interferendo con l’immunocompetenza umorale e cellulare, con le funzioni tessutali e quelle riparative dell’organismo.</a:t>
            </a:r>
          </a:p>
          <a:p>
            <a:pPr algn="ctr" fontAlgn="base"/>
            <a:r>
              <a:rPr lang="it-IT" sz="2000" b="0" i="0" dirty="0">
                <a:solidFill>
                  <a:schemeClr val="bg1"/>
                </a:solidFill>
                <a:effectLst/>
                <a:latin typeface="Bodoni" panose="02070603060706020303" pitchFamily="18" charset="0"/>
              </a:rPr>
              <a:t>La cosiddetta </a:t>
            </a:r>
            <a:r>
              <a:rPr lang="it-IT" sz="2000" b="1" i="0" dirty="0">
                <a:solidFill>
                  <a:schemeClr val="bg1"/>
                </a:solidFill>
                <a:effectLst/>
                <a:latin typeface="Bodoni" panose="02070603060706020303" pitchFamily="18" charset="0"/>
              </a:rPr>
              <a:t>«sindrome anoressia-cachessia neoplastica»</a:t>
            </a:r>
            <a:r>
              <a:rPr lang="it-IT" sz="2000" b="0" i="0" dirty="0">
                <a:solidFill>
                  <a:schemeClr val="bg1"/>
                </a:solidFill>
                <a:effectLst/>
                <a:latin typeface="Bodoni" panose="02070603060706020303" pitchFamily="18" charset="0"/>
              </a:rPr>
              <a:t>, definita come perdita di peso maggiore del 10%, e caratterizzata da ridotto introito di cibo e infiammazione sistemica, è una condizione quindi frequentemente riscontrata nel paziente oncologico che può avere rilevanti conseguenze prognostiche negative.</a:t>
            </a:r>
          </a:p>
        </p:txBody>
      </p:sp>
      <p:pic>
        <p:nvPicPr>
          <p:cNvPr id="6" name="Immagine 5">
            <a:extLst>
              <a:ext uri="{FF2B5EF4-FFF2-40B4-BE49-F238E27FC236}">
                <a16:creationId xmlns:a16="http://schemas.microsoft.com/office/drawing/2014/main" id="{6BA278CC-B608-D81E-27AB-722BC45BE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705" y="3629197"/>
            <a:ext cx="3925176" cy="2576526"/>
          </a:xfrm>
          <a:prstGeom prst="rect">
            <a:avLst/>
          </a:prstGeom>
        </p:spPr>
      </p:pic>
    </p:spTree>
    <p:extLst>
      <p:ext uri="{BB962C8B-B14F-4D97-AF65-F5344CB8AC3E}">
        <p14:creationId xmlns:p14="http://schemas.microsoft.com/office/powerpoint/2010/main" val="354030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2"/>
            <a:ext cx="12191980" cy="6856718"/>
          </a:xfrm>
          <a:prstGeom prst="rect">
            <a:avLst/>
          </a:prstGeom>
        </p:spPr>
      </p:pic>
      <p:sp>
        <p:nvSpPr>
          <p:cNvPr id="8" name="CasellaDiTesto 7">
            <a:extLst>
              <a:ext uri="{FF2B5EF4-FFF2-40B4-BE49-F238E27FC236}">
                <a16:creationId xmlns:a16="http://schemas.microsoft.com/office/drawing/2014/main" id="{B6902560-42AE-E237-83B6-017C851D790D}"/>
              </a:ext>
            </a:extLst>
          </p:cNvPr>
          <p:cNvSpPr txBox="1"/>
          <p:nvPr/>
        </p:nvSpPr>
        <p:spPr>
          <a:xfrm>
            <a:off x="1131210" y="1227755"/>
            <a:ext cx="6023718" cy="4401205"/>
          </a:xfrm>
          <a:prstGeom prst="rect">
            <a:avLst/>
          </a:prstGeom>
          <a:noFill/>
        </p:spPr>
        <p:txBody>
          <a:bodyPr wrap="square" rtlCol="0">
            <a:spAutoFit/>
          </a:bodyPr>
          <a:lstStyle/>
          <a:p>
            <a:r>
              <a:rPr lang="it-IT" sz="2800" b="0" i="0" dirty="0">
                <a:solidFill>
                  <a:schemeClr val="bg1"/>
                </a:solidFill>
                <a:effectLst/>
                <a:latin typeface="Bodoni" panose="02070603060706020303" pitchFamily="18" charset="0"/>
              </a:rPr>
              <a:t>I pazienti malnutriti infatti rischiano di andare incontro a:</a:t>
            </a:r>
          </a:p>
          <a:p>
            <a:pPr marL="457200" indent="-457200">
              <a:buFontTx/>
              <a:buChar char="-"/>
            </a:pPr>
            <a:r>
              <a:rPr lang="it-IT" sz="2800" b="0" i="0" dirty="0">
                <a:solidFill>
                  <a:schemeClr val="bg1"/>
                </a:solidFill>
                <a:effectLst/>
                <a:latin typeface="Bodoni" panose="02070603060706020303" pitchFamily="18" charset="0"/>
              </a:rPr>
              <a:t>danni d’organo,</a:t>
            </a:r>
          </a:p>
          <a:p>
            <a:pPr marL="457200" indent="-457200">
              <a:buFontTx/>
              <a:buChar char="-"/>
            </a:pPr>
            <a:r>
              <a:rPr lang="it-IT" sz="2800" b="0" i="0" dirty="0">
                <a:solidFill>
                  <a:schemeClr val="bg1"/>
                </a:solidFill>
                <a:effectLst/>
                <a:latin typeface="Bodoni" panose="02070603060706020303" pitchFamily="18" charset="0"/>
              </a:rPr>
              <a:t>disfunzioni al sistema immunitario, </a:t>
            </a:r>
          </a:p>
          <a:p>
            <a:pPr marL="457200" indent="-457200">
              <a:buFontTx/>
              <a:buChar char="-"/>
            </a:pPr>
            <a:r>
              <a:rPr lang="it-IT" sz="2800" b="0" i="0" dirty="0">
                <a:solidFill>
                  <a:schemeClr val="bg1"/>
                </a:solidFill>
                <a:effectLst/>
                <a:latin typeface="Bodoni" panose="02070603060706020303" pitchFamily="18" charset="0"/>
              </a:rPr>
              <a:t>perdita di massa muscolare magra e scheletrica </a:t>
            </a:r>
            <a:endParaRPr lang="it-IT" sz="2800" dirty="0">
              <a:solidFill>
                <a:schemeClr val="bg1"/>
              </a:solidFill>
              <a:latin typeface="Bodoni" panose="02070603060706020303" pitchFamily="18" charset="0"/>
            </a:endParaRPr>
          </a:p>
          <a:p>
            <a:pPr marL="457200" indent="-457200">
              <a:buFontTx/>
              <a:buChar char="-"/>
            </a:pPr>
            <a:r>
              <a:rPr lang="it-IT" sz="2800" b="0" i="0" dirty="0">
                <a:solidFill>
                  <a:schemeClr val="bg1"/>
                </a:solidFill>
                <a:effectLst/>
                <a:latin typeface="Bodoni" panose="02070603060706020303" pitchFamily="18" charset="0"/>
              </a:rPr>
              <a:t>rischio significativamente più elevato di complicanze collegate a trattamenti come la chemioterapia e la radioterapia. </a:t>
            </a:r>
            <a:endParaRPr lang="it-IT" sz="2800" dirty="0">
              <a:solidFill>
                <a:schemeClr val="bg1"/>
              </a:solidFill>
              <a:latin typeface="Bodoni" panose="02070603060706020303" pitchFamily="18" charset="0"/>
            </a:endParaRPr>
          </a:p>
        </p:txBody>
      </p:sp>
      <p:pic>
        <p:nvPicPr>
          <p:cNvPr id="10" name="Immagine 9" descr="Immagine che contiene testo, dispositivo, interni, calibro&#10;&#10;Descrizione generata automaticamente">
            <a:extLst>
              <a:ext uri="{FF2B5EF4-FFF2-40B4-BE49-F238E27FC236}">
                <a16:creationId xmlns:a16="http://schemas.microsoft.com/office/drawing/2014/main" id="{13A95A8B-6C5A-2F3A-28A5-00D775B512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983" b="91771" l="9732" r="89933">
                        <a14:foregroundMark x1="41611" y1="6983" x2="41611" y2="6983"/>
                        <a14:foregroundMark x1="57383" y1="18703" x2="57383" y2="18703"/>
                        <a14:foregroundMark x1="53356" y1="91771" x2="53356" y2="91771"/>
                        <a14:foregroundMark x1="25000" y1="33915" x2="25000" y2="33915"/>
                        <a14:foregroundMark x1="19463" y1="34165" x2="19463" y2="34165"/>
                        <a14:foregroundMark x1="19463" y1="35162" x2="19463" y2="35162"/>
                        <a14:foregroundMark x1="19463" y1="35162" x2="19463" y2="35162"/>
                        <a14:foregroundMark x1="25671" y1="34414" x2="25671" y2="34414"/>
                        <a14:foregroundMark x1="20638" y1="34663" x2="21024" y2="34402"/>
                        <a14:foregroundMark x1="21289" y1="34994" x2="20302" y2="34913"/>
                        <a14:foregroundMark x1="18960" y1="33915" x2="18960" y2="36409"/>
                        <a14:foregroundMark x1="19295" y1="33167" x2="19799" y2="33167"/>
                        <a14:backgroundMark x1="23826" y1="34913" x2="23826" y2="34913"/>
                        <a14:backgroundMark x1="25000" y1="35411" x2="25000" y2="35411"/>
                        <a14:backgroundMark x1="24832" y1="35162" x2="24832" y2="35162"/>
                        <a14:backgroundMark x1="24664" y1="35162" x2="23993" y2="34913"/>
                        <a14:backgroundMark x1="23993" y1="34913" x2="22651" y2="35162"/>
                        <a14:backgroundMark x1="23826" y1="35162" x2="21813" y2="35375"/>
                      </a14:backgroundRemoval>
                    </a14:imgEffect>
                  </a14:imgLayer>
                </a14:imgProps>
              </a:ext>
              <a:ext uri="{28A0092B-C50C-407E-A947-70E740481C1C}">
                <a14:useLocalDpi xmlns:a14="http://schemas.microsoft.com/office/drawing/2010/main" val="0"/>
              </a:ext>
            </a:extLst>
          </a:blip>
          <a:stretch>
            <a:fillRect/>
          </a:stretch>
        </p:blipFill>
        <p:spPr>
          <a:xfrm>
            <a:off x="6869010" y="1518329"/>
            <a:ext cx="5677692" cy="3820058"/>
          </a:xfrm>
          <a:prstGeom prst="rect">
            <a:avLst/>
          </a:prstGeom>
        </p:spPr>
      </p:pic>
    </p:spTree>
    <p:extLst>
      <p:ext uri="{BB962C8B-B14F-4D97-AF65-F5344CB8AC3E}">
        <p14:creationId xmlns:p14="http://schemas.microsoft.com/office/powerpoint/2010/main" val="133428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descr="Immagine che contiene sfocatura, giorno&#10;&#10;Descrizione generata automaticamente">
            <a:extLst>
              <a:ext uri="{FF2B5EF4-FFF2-40B4-BE49-F238E27FC236}">
                <a16:creationId xmlns:a16="http://schemas.microsoft.com/office/drawing/2014/main" id="{529803F0-BA61-A33A-7F64-31C3727CE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3" name="CasellaDiTesto 2">
            <a:extLst>
              <a:ext uri="{FF2B5EF4-FFF2-40B4-BE49-F238E27FC236}">
                <a16:creationId xmlns:a16="http://schemas.microsoft.com/office/drawing/2014/main" id="{6B9FDA0A-A0EC-936B-BC5E-A82A1B4056A1}"/>
              </a:ext>
            </a:extLst>
          </p:cNvPr>
          <p:cNvSpPr txBox="1"/>
          <p:nvPr/>
        </p:nvSpPr>
        <p:spPr>
          <a:xfrm>
            <a:off x="672074" y="2414775"/>
            <a:ext cx="6049158" cy="3232552"/>
          </a:xfrm>
          <a:prstGeom prst="rect">
            <a:avLst/>
          </a:prstGeom>
          <a:noFill/>
        </p:spPr>
        <p:txBody>
          <a:bodyPr wrap="square">
            <a:spAutoFit/>
          </a:bodyPr>
          <a:lstStyle/>
          <a:p>
            <a:pPr lvl="0" algn="ctr">
              <a:lnSpc>
                <a:spcPct val="107000"/>
              </a:lnSpc>
            </a:pPr>
            <a:r>
              <a:rPr lang="it-IT" sz="2400" b="0" i="0" dirty="0">
                <a:solidFill>
                  <a:schemeClr val="bg1"/>
                </a:solidFill>
                <a:effectLst/>
                <a:latin typeface="Bodoni" panose="02070603060706020303" pitchFamily="18" charset="0"/>
              </a:rPr>
              <a:t>Una corretta alimentazione aiuta i pazienti oncologici ad affrontare meglio la malattia e le cure. Appropriati interventi nutrizionali migliorano la massa muscolare, le funzioni fisiche e il benessere generale, riducono inoltre gli effetti collaterali della chemioterapia e migliorano la tollerabilità alle terapie oncologiche.</a:t>
            </a:r>
            <a:endParaRPr lang="it-IT" sz="24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endParaRPr>
          </a:p>
        </p:txBody>
      </p:sp>
      <p:sp>
        <p:nvSpPr>
          <p:cNvPr id="2" name="CasellaDiTesto 1">
            <a:extLst>
              <a:ext uri="{FF2B5EF4-FFF2-40B4-BE49-F238E27FC236}">
                <a16:creationId xmlns:a16="http://schemas.microsoft.com/office/drawing/2014/main" id="{8C8D443C-8A72-25B1-6B41-4609AD405911}"/>
              </a:ext>
            </a:extLst>
          </p:cNvPr>
          <p:cNvSpPr txBox="1"/>
          <p:nvPr/>
        </p:nvSpPr>
        <p:spPr>
          <a:xfrm>
            <a:off x="995882" y="692345"/>
            <a:ext cx="10420538" cy="954107"/>
          </a:xfrm>
          <a:prstGeom prst="rect">
            <a:avLst/>
          </a:prstGeom>
          <a:noFill/>
        </p:spPr>
        <p:txBody>
          <a:bodyPr wrap="square" rtlCol="0">
            <a:spAutoFit/>
          </a:bodyPr>
          <a:lstStyle/>
          <a:p>
            <a:pPr algn="ctr"/>
            <a:r>
              <a:rPr lang="it-IT" sz="2800" dirty="0">
                <a:solidFill>
                  <a:schemeClr val="bg1"/>
                </a:solidFill>
                <a:latin typeface="Bodoni" panose="02070603060706020303" pitchFamily="18" charset="0"/>
              </a:rPr>
              <a:t>LA DIETA                           POTREBBE ESSERE APPLICATA ANCHE IN CAMPO ONCOLOGICO</a:t>
            </a:r>
          </a:p>
        </p:txBody>
      </p:sp>
      <p:pic>
        <p:nvPicPr>
          <p:cNvPr id="5" name="Immagine 4">
            <a:extLst>
              <a:ext uri="{FF2B5EF4-FFF2-40B4-BE49-F238E27FC236}">
                <a16:creationId xmlns:a16="http://schemas.microsoft.com/office/drawing/2014/main" id="{2FD64BA6-D54D-D06A-5FE2-096888FB3CA2}"/>
              </a:ext>
            </a:extLst>
          </p:cNvPr>
          <p:cNvPicPr>
            <a:picLocks noChangeAspect="1"/>
          </p:cNvPicPr>
          <p:nvPr/>
        </p:nvPicPr>
        <p:blipFill>
          <a:blip r:embed="rId3"/>
          <a:stretch>
            <a:fillRect/>
          </a:stretch>
        </p:blipFill>
        <p:spPr>
          <a:xfrm>
            <a:off x="6821590" y="2414775"/>
            <a:ext cx="4972375" cy="3312367"/>
          </a:xfrm>
          <a:prstGeom prst="rect">
            <a:avLst/>
          </a:prstGeom>
        </p:spPr>
      </p:pic>
      <p:pic>
        <p:nvPicPr>
          <p:cNvPr id="6" name="Immagine 5">
            <a:extLst>
              <a:ext uri="{FF2B5EF4-FFF2-40B4-BE49-F238E27FC236}">
                <a16:creationId xmlns:a16="http://schemas.microsoft.com/office/drawing/2014/main" id="{FC30EEDC-8974-019A-AA1F-D38D58B2D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813" y="520579"/>
            <a:ext cx="2182393" cy="648819"/>
          </a:xfrm>
          <a:prstGeom prst="rect">
            <a:avLst/>
          </a:prstGeom>
        </p:spPr>
      </p:pic>
    </p:spTree>
    <p:extLst>
      <p:ext uri="{BB962C8B-B14F-4D97-AF65-F5344CB8AC3E}">
        <p14:creationId xmlns:p14="http://schemas.microsoft.com/office/powerpoint/2010/main" val="302172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72C4A-1AEC-5434-E847-347D3FEEE83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907171D-076C-3306-88EF-ABE5218CED0C}"/>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AECA4609-6547-7FC1-884A-A852F8FA56DB}"/>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0" y="0"/>
            <a:ext cx="12191980" cy="6856718"/>
          </a:xfrm>
          <a:prstGeom prst="rect">
            <a:avLst/>
          </a:prstGeom>
        </p:spPr>
      </p:pic>
      <p:sp>
        <p:nvSpPr>
          <p:cNvPr id="5" name="CasellaDiTesto 4">
            <a:extLst>
              <a:ext uri="{FF2B5EF4-FFF2-40B4-BE49-F238E27FC236}">
                <a16:creationId xmlns:a16="http://schemas.microsoft.com/office/drawing/2014/main" id="{C4119B43-ACBA-965F-80A3-E4E15F370BF8}"/>
              </a:ext>
            </a:extLst>
          </p:cNvPr>
          <p:cNvSpPr txBox="1"/>
          <p:nvPr/>
        </p:nvSpPr>
        <p:spPr>
          <a:xfrm>
            <a:off x="2145243" y="613470"/>
            <a:ext cx="7901513" cy="1077218"/>
          </a:xfrm>
          <a:prstGeom prst="rect">
            <a:avLst/>
          </a:prstGeom>
          <a:noFill/>
        </p:spPr>
        <p:txBody>
          <a:bodyPr wrap="square" rtlCol="0">
            <a:spAutoFit/>
          </a:bodyPr>
          <a:lstStyle/>
          <a:p>
            <a:pPr algn="ctr"/>
            <a:r>
              <a:rPr lang="it-IT" sz="3200" dirty="0">
                <a:solidFill>
                  <a:schemeClr val="bg1"/>
                </a:solidFill>
                <a:latin typeface="Bodoni" panose="02070603060706020303" pitchFamily="18" charset="0"/>
              </a:rPr>
              <a:t>INFIAMMAZIONE CRONICA E INTOSSICAZIONE DELLA MATRICE</a:t>
            </a:r>
          </a:p>
        </p:txBody>
      </p:sp>
      <p:sp>
        <p:nvSpPr>
          <p:cNvPr id="6" name="CasellaDiTesto 5">
            <a:extLst>
              <a:ext uri="{FF2B5EF4-FFF2-40B4-BE49-F238E27FC236}">
                <a16:creationId xmlns:a16="http://schemas.microsoft.com/office/drawing/2014/main" id="{1C950948-92AA-B65F-39BC-1823487F4517}"/>
              </a:ext>
            </a:extLst>
          </p:cNvPr>
          <p:cNvSpPr txBox="1"/>
          <p:nvPr/>
        </p:nvSpPr>
        <p:spPr>
          <a:xfrm>
            <a:off x="1242645" y="2231579"/>
            <a:ext cx="4571999" cy="2677656"/>
          </a:xfrm>
          <a:prstGeom prst="rect">
            <a:avLst/>
          </a:prstGeom>
          <a:noFill/>
        </p:spPr>
        <p:txBody>
          <a:bodyPr wrap="square" rtlCol="0">
            <a:spAutoFit/>
          </a:bodyPr>
          <a:lstStyle/>
          <a:p>
            <a:pPr algn="ctr"/>
            <a:r>
              <a:rPr lang="it-IT" sz="28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rPr>
              <a:t>Spesso le patologie oncologiche si sviluppano in seguito a infiammazioni croniche silenti che sono correlate ad un intossicazione </a:t>
            </a:r>
            <a:r>
              <a:rPr lang="it-IT" sz="2800" dirty="0">
                <a:solidFill>
                  <a:schemeClr val="bg1"/>
                </a:solidFill>
                <a:latin typeface="Bodoni" panose="02070603060706020303" pitchFamily="18" charset="0"/>
                <a:ea typeface="Calibri" panose="020F0502020204030204" pitchFamily="34" charset="0"/>
                <a:cs typeface="Times New Roman" panose="02020603050405020304" pitchFamily="18" charset="0"/>
              </a:rPr>
              <a:t>d</a:t>
            </a:r>
            <a:r>
              <a:rPr lang="it-IT" sz="2800" dirty="0">
                <a:solidFill>
                  <a:schemeClr val="bg1"/>
                </a:solidFill>
                <a:effectLst/>
                <a:latin typeface="Bodoni" panose="02070603060706020303" pitchFamily="18" charset="0"/>
                <a:ea typeface="Calibri" panose="020F0502020204030204" pitchFamily="34" charset="0"/>
                <a:cs typeface="Times New Roman" panose="02020603050405020304" pitchFamily="18" charset="0"/>
              </a:rPr>
              <a:t>ella matrice</a:t>
            </a:r>
          </a:p>
        </p:txBody>
      </p:sp>
      <p:pic>
        <p:nvPicPr>
          <p:cNvPr id="7" name="Immagine 6">
            <a:extLst>
              <a:ext uri="{FF2B5EF4-FFF2-40B4-BE49-F238E27FC236}">
                <a16:creationId xmlns:a16="http://schemas.microsoft.com/office/drawing/2014/main" id="{1A8479F8-5CFF-2972-401C-6F3480AD2321}"/>
              </a:ext>
            </a:extLst>
          </p:cNvPr>
          <p:cNvPicPr>
            <a:picLocks noChangeAspect="1"/>
          </p:cNvPicPr>
          <p:nvPr/>
        </p:nvPicPr>
        <p:blipFill rotWithShape="1">
          <a:blip r:embed="rId3"/>
          <a:srcRect l="12450" r="13577"/>
          <a:stretch/>
        </p:blipFill>
        <p:spPr>
          <a:xfrm>
            <a:off x="6377354" y="2147094"/>
            <a:ext cx="4572000" cy="3708400"/>
          </a:xfrm>
          <a:prstGeom prst="rect">
            <a:avLst/>
          </a:prstGeom>
        </p:spPr>
      </p:pic>
    </p:spTree>
    <p:extLst>
      <p:ext uri="{BB962C8B-B14F-4D97-AF65-F5344CB8AC3E}">
        <p14:creationId xmlns:p14="http://schemas.microsoft.com/office/powerpoint/2010/main" val="32762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Titolo 1">
            <a:extLst>
              <a:ext uri="{FF2B5EF4-FFF2-40B4-BE49-F238E27FC236}">
                <a16:creationId xmlns:a16="http://schemas.microsoft.com/office/drawing/2014/main" id="{3929973C-9C96-E8F6-48F6-43A13A8884AE}"/>
              </a:ext>
            </a:extLst>
          </p:cNvPr>
          <p:cNvSpPr txBox="1">
            <a:spLocks/>
          </p:cNvSpPr>
          <p:nvPr/>
        </p:nvSpPr>
        <p:spPr>
          <a:xfrm>
            <a:off x="7323562" y="365125"/>
            <a:ext cx="3786058" cy="1546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2800" dirty="0">
                <a:solidFill>
                  <a:schemeClr val="bg1"/>
                </a:solidFill>
                <a:latin typeface="Bodoni" panose="02070603060706020303" pitchFamily="18" charset="0"/>
                <a:cs typeface="Arial" panose="020B0604020202020204" pitchFamily="34" charset="0"/>
              </a:rPr>
              <a:t>LA MATRICE EXTRACELLULARE (MEC)</a:t>
            </a:r>
          </a:p>
        </p:txBody>
      </p:sp>
      <p:sp>
        <p:nvSpPr>
          <p:cNvPr id="6" name="Segnaposto contenuto 2">
            <a:extLst>
              <a:ext uri="{FF2B5EF4-FFF2-40B4-BE49-F238E27FC236}">
                <a16:creationId xmlns:a16="http://schemas.microsoft.com/office/drawing/2014/main" id="{E06407F1-2E71-9504-A749-79428277736F}"/>
              </a:ext>
            </a:extLst>
          </p:cNvPr>
          <p:cNvSpPr txBox="1">
            <a:spLocks/>
          </p:cNvSpPr>
          <p:nvPr/>
        </p:nvSpPr>
        <p:spPr>
          <a:xfrm>
            <a:off x="7198469" y="2275660"/>
            <a:ext cx="4512988" cy="33179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r>
              <a:rPr lang="it-IT" sz="1800" b="1" dirty="0">
                <a:solidFill>
                  <a:schemeClr val="bg1"/>
                </a:solidFill>
                <a:latin typeface="Bodoni" panose="02070603060706020303" pitchFamily="18" charset="0"/>
                <a:cs typeface="Arial" panose="020B0604020202020204" pitchFamily="34" charset="0"/>
              </a:rPr>
              <a:t>STATO DI SOL </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(fase di smaltimento: dalle 3 alle 15)</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Corrisponde 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1. Fase dell’attività</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2. </a:t>
            </a:r>
            <a:r>
              <a:rPr lang="it-IT" sz="1800" dirty="0" err="1">
                <a:solidFill>
                  <a:schemeClr val="bg1"/>
                </a:solidFill>
                <a:latin typeface="Bodoni" panose="02070603060706020303" pitchFamily="18" charset="0"/>
                <a:cs typeface="Arial" panose="020B0604020202020204" pitchFamily="34" charset="0"/>
              </a:rPr>
              <a:t>Simpaticotonia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3. Idrolisi proteica</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4. Degradazione</a:t>
            </a:r>
            <a:br>
              <a:rPr lang="it-IT" sz="1800" dirty="0">
                <a:solidFill>
                  <a:schemeClr val="bg1"/>
                </a:solidFill>
                <a:latin typeface="Bodoni" panose="02070603060706020303" pitchFamily="18" charset="0"/>
                <a:cs typeface="Arial" panose="020B0604020202020204" pitchFamily="34" charset="0"/>
              </a:rPr>
            </a:br>
            <a:r>
              <a:rPr lang="it-IT" sz="1800" dirty="0">
                <a:solidFill>
                  <a:schemeClr val="bg1"/>
                </a:solidFill>
                <a:latin typeface="Bodoni" panose="02070603060706020303" pitchFamily="18" charset="0"/>
                <a:cs typeface="Arial" panose="020B0604020202020204" pitchFamily="34" charset="0"/>
              </a:rPr>
              <a:t>5. Smaltimento</a:t>
            </a:r>
          </a:p>
          <a:p>
            <a:pPr>
              <a:buFont typeface="Wingdings" pitchFamily="2" charset="2"/>
              <a:buNone/>
              <a:defRPr/>
            </a:pPr>
            <a:r>
              <a:rPr lang="it-IT" sz="1800" dirty="0">
                <a:solidFill>
                  <a:schemeClr val="bg1"/>
                </a:solidFill>
                <a:latin typeface="Bodoni" panose="02070603060706020303" pitchFamily="18" charset="0"/>
                <a:cs typeface="Arial" panose="020B0604020202020204" pitchFamily="34" charset="0"/>
              </a:rPr>
              <a:t>L’ATTEGGIAMENTO DI SIMPATICOTONIA DELLA MATRICE PRODUCE INFIAMMAZIONE</a:t>
            </a:r>
          </a:p>
        </p:txBody>
      </p:sp>
      <p:pic>
        <p:nvPicPr>
          <p:cNvPr id="8" name="Immagine 7">
            <a:extLst>
              <a:ext uri="{FF2B5EF4-FFF2-40B4-BE49-F238E27FC236}">
                <a16:creationId xmlns:a16="http://schemas.microsoft.com/office/drawing/2014/main" id="{C7BE76ED-E2CF-A53F-F11A-9D79D6E38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43" y="1555202"/>
            <a:ext cx="5760640" cy="3747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260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Segnaposto contenuto 2">
            <a:extLst>
              <a:ext uri="{FF2B5EF4-FFF2-40B4-BE49-F238E27FC236}">
                <a16:creationId xmlns:a16="http://schemas.microsoft.com/office/drawing/2014/main" id="{5B914386-B8DE-BF1A-395C-AD0B889D7344}"/>
              </a:ext>
            </a:extLst>
          </p:cNvPr>
          <p:cNvSpPr txBox="1">
            <a:spLocks/>
          </p:cNvSpPr>
          <p:nvPr/>
        </p:nvSpPr>
        <p:spPr>
          <a:xfrm>
            <a:off x="838200" y="1488613"/>
            <a:ext cx="4571202" cy="38807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r>
              <a:rPr lang="it-IT"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2400" b="1"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t>STATO DI GEL </a:t>
            </a:r>
            <a:br>
              <a:rPr lang="it-IT" sz="2400" b="1"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br>
            <a:r>
              <a:rPr lang="it-IT" sz="2400" dirty="0">
                <a:solidFill>
                  <a:schemeClr val="bg1"/>
                </a:solidFill>
                <a:effectLst>
                  <a:outerShdw blurRad="38100" dist="38100" dir="2700000" algn="tl">
                    <a:srgbClr val="000000">
                      <a:alpha val="43137"/>
                    </a:srgbClr>
                  </a:outerShdw>
                </a:effectLst>
                <a:latin typeface="Bodoni" panose="02070603060706020303" pitchFamily="18" charset="0"/>
                <a:cs typeface="Arial" panose="020B0604020202020204" pitchFamily="34" charset="0"/>
              </a:rPr>
              <a:t>(fase di ricostruzione: dalle 15 alle 3)</a:t>
            </a:r>
          </a:p>
          <a:p>
            <a:pPr>
              <a:buFont typeface="Wingdings" pitchFamily="2" charset="2"/>
              <a:buNone/>
              <a:defRPr/>
            </a:pPr>
            <a:r>
              <a:rPr lang="it-IT" sz="2400" dirty="0">
                <a:solidFill>
                  <a:schemeClr val="bg1"/>
                </a:solidFill>
                <a:latin typeface="Bodoni" panose="02070603060706020303" pitchFamily="18" charset="0"/>
                <a:cs typeface="Arial" panose="020B0604020202020204" pitchFamily="34" charset="0"/>
              </a:rPr>
              <a:t>Corrisponde a: </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1. Fase della stasi </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2. Vagotonia</a:t>
            </a:r>
            <a:br>
              <a:rPr lang="it-IT" sz="2400" dirty="0">
                <a:solidFill>
                  <a:schemeClr val="bg1"/>
                </a:solidFill>
                <a:latin typeface="Bodoni" panose="02070603060706020303" pitchFamily="18" charset="0"/>
                <a:cs typeface="Arial" panose="020B0604020202020204" pitchFamily="34" charset="0"/>
              </a:rPr>
            </a:br>
            <a:r>
              <a:rPr lang="it-IT" sz="2400" dirty="0">
                <a:solidFill>
                  <a:schemeClr val="bg1"/>
                </a:solidFill>
                <a:latin typeface="Bodoni" panose="02070603060706020303" pitchFamily="18" charset="0"/>
                <a:cs typeface="Arial" panose="020B0604020202020204" pitchFamily="34" charset="0"/>
              </a:rPr>
              <a:t>3. Ricostruzione proteica</a:t>
            </a:r>
          </a:p>
          <a:p>
            <a:pPr>
              <a:buFont typeface="Wingdings" pitchFamily="2" charset="2"/>
              <a:buNone/>
              <a:defRPr/>
            </a:pPr>
            <a:endParaRPr lang="it-IT" sz="2400" dirty="0">
              <a:solidFill>
                <a:schemeClr val="bg1"/>
              </a:solidFill>
              <a:latin typeface="Bodoni" panose="02070603060706020303" pitchFamily="18" charset="0"/>
              <a:cs typeface="Arial" panose="020B0604020202020204" pitchFamily="34" charset="0"/>
            </a:endParaRPr>
          </a:p>
          <a:p>
            <a:pPr>
              <a:buFont typeface="Wingdings" pitchFamily="2" charset="2"/>
              <a:buNone/>
              <a:defRPr/>
            </a:pPr>
            <a:r>
              <a:rPr lang="it-IT" sz="2400" dirty="0">
                <a:solidFill>
                  <a:schemeClr val="bg1"/>
                </a:solidFill>
                <a:latin typeface="Bodoni" panose="02070603060706020303" pitchFamily="18" charset="0"/>
                <a:cs typeface="Arial" panose="020B0604020202020204" pitchFamily="34" charset="0"/>
              </a:rPr>
              <a:t>L’ATTEGGIAMENTO PROTRATTO DI VAGOTONIA DELLA MATRICE PRODUCE NEOPLASIE</a:t>
            </a:r>
          </a:p>
        </p:txBody>
      </p:sp>
      <p:pic>
        <p:nvPicPr>
          <p:cNvPr id="6" name="Immagine 5">
            <a:extLst>
              <a:ext uri="{FF2B5EF4-FFF2-40B4-BE49-F238E27FC236}">
                <a16:creationId xmlns:a16="http://schemas.microsoft.com/office/drawing/2014/main" id="{B37DB87A-DF15-B16B-5F1C-C1886A2D35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62"/>
          <a:stretch/>
        </p:blipFill>
        <p:spPr>
          <a:xfrm>
            <a:off x="5807968" y="476673"/>
            <a:ext cx="6384032" cy="590465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305661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descr="Immagine che contiene sfocatura, giorno&#10;&#10;Descrizione generata automaticamente">
            <a:extLst>
              <a:ext uri="{FF2B5EF4-FFF2-40B4-BE49-F238E27FC236}">
                <a16:creationId xmlns:a16="http://schemas.microsoft.com/office/drawing/2014/main" id="{93807871-B78A-B397-00A8-FBE25EF1407C}"/>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4" name="Rectangle 2">
            <a:extLst>
              <a:ext uri="{FF2B5EF4-FFF2-40B4-BE49-F238E27FC236}">
                <a16:creationId xmlns:a16="http://schemas.microsoft.com/office/drawing/2014/main" id="{C02F45E8-586A-0191-C2D9-97BD811A76D5}"/>
              </a:ext>
            </a:extLst>
          </p:cNvPr>
          <p:cNvSpPr>
            <a:spLocks noGrp="1" noChangeArrowheads="1"/>
          </p:cNvSpPr>
          <p:nvPr>
            <p:ph type="title"/>
          </p:nvPr>
        </p:nvSpPr>
        <p:spPr>
          <a:xfrm>
            <a:off x="2330013" y="394042"/>
            <a:ext cx="7633725" cy="703262"/>
          </a:xfrm>
          <a:noFill/>
        </p:spPr>
        <p:txBody>
          <a:bodyPr>
            <a:normAutofit/>
          </a:bodyPr>
          <a:lstStyle/>
          <a:p>
            <a:pPr eaLnBrk="1" hangingPunct="1">
              <a:defRPr/>
            </a:pPr>
            <a:r>
              <a:rPr lang="it-IT" sz="2800" dirty="0">
                <a:latin typeface="Montserrat" pitchFamily="2" charset="77"/>
                <a:cs typeface="Arial" panose="020B0604020202020204" pitchFamily="34" charset="0"/>
              </a:rPr>
              <a:t>   </a:t>
            </a:r>
            <a:r>
              <a:rPr lang="it-IT" sz="3200" dirty="0">
                <a:solidFill>
                  <a:schemeClr val="bg1"/>
                </a:solidFill>
                <a:latin typeface="Bodoni" panose="02070603060706020303" pitchFamily="18" charset="0"/>
                <a:cs typeface="Arial" panose="020B0604020202020204" pitchFamily="34" charset="0"/>
              </a:rPr>
              <a:t>LA MATRICE EXTRACELLULARE (MEC)</a:t>
            </a:r>
          </a:p>
        </p:txBody>
      </p:sp>
      <p:sp>
        <p:nvSpPr>
          <p:cNvPr id="6" name="CasellaDiTesto 5">
            <a:extLst>
              <a:ext uri="{FF2B5EF4-FFF2-40B4-BE49-F238E27FC236}">
                <a16:creationId xmlns:a16="http://schemas.microsoft.com/office/drawing/2014/main" id="{6EBE529D-A6E4-82C2-C91A-690F1F92F4A3}"/>
              </a:ext>
            </a:extLst>
          </p:cNvPr>
          <p:cNvSpPr txBox="1"/>
          <p:nvPr/>
        </p:nvSpPr>
        <p:spPr>
          <a:xfrm>
            <a:off x="367912" y="1928300"/>
            <a:ext cx="3684450"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L’equilibrio della matrice extracellulare è fondamentale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per regolare  tutti i processi vitali cellulari</a:t>
            </a:r>
          </a:p>
          <a:p>
            <a:pPr algn="ctr">
              <a:defRPr/>
            </a:pPr>
            <a:r>
              <a:rPr kumimoji="0" lang="it-IT" sz="2000" b="0" i="0" u="none" strike="noStrike" kern="1200" cap="none" spc="0" normalizeH="0" baseline="0" noProof="0" dirty="0">
                <a:ln>
                  <a:noFill/>
                </a:ln>
                <a:solidFill>
                  <a:schemeClr val="bg1"/>
                </a:solidFill>
                <a:effectLst/>
                <a:uLnTx/>
                <a:uFillTx/>
                <a:latin typeface="Bodoni" panose="02070603060706020303" pitchFamily="18" charset="0"/>
                <a:cs typeface="Arial" panose="020B0604020202020204" pitchFamily="34" charset="0"/>
              </a:rPr>
              <a:t>L’abbattimento aprioristico</a:t>
            </a:r>
            <a:r>
              <a:rPr kumimoji="0" lang="it-IT" sz="2000" b="0" i="0" u="none" strike="noStrike" kern="1200" cap="none" spc="0" normalizeH="0" noProof="0" dirty="0">
                <a:ln>
                  <a:noFill/>
                </a:ln>
                <a:solidFill>
                  <a:schemeClr val="bg1"/>
                </a:solidFill>
                <a:effectLst/>
                <a:uLnTx/>
                <a:uFillTx/>
                <a:latin typeface="Bodoni" panose="02070603060706020303" pitchFamily="18" charset="0"/>
                <a:cs typeface="Arial" panose="020B0604020202020204" pitchFamily="34" charset="0"/>
              </a:rPr>
              <a:t> di cariche batteriche e dei suoi presunti danni vale sempre i detriti tossici che impregneranno i connettivi per effetto della gelificazione indotta dagli antibiotici e dagli antinfiammatori?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effectLst/>
              <a:uLnTx/>
              <a:uFillTx/>
              <a:latin typeface="Montserrat" pitchFamily="2" charset="77"/>
              <a:ea typeface="+mn-ea"/>
              <a:cs typeface="Arial" panose="020B0604020202020204" pitchFamily="34" charset="0"/>
            </a:endParaRPr>
          </a:p>
        </p:txBody>
      </p:sp>
      <p:sp>
        <p:nvSpPr>
          <p:cNvPr id="2" name="CasellaDiTesto 1">
            <a:extLst>
              <a:ext uri="{FF2B5EF4-FFF2-40B4-BE49-F238E27FC236}">
                <a16:creationId xmlns:a16="http://schemas.microsoft.com/office/drawing/2014/main" id="{D426F005-FAFC-F59A-F8CE-8D896F9463E2}"/>
              </a:ext>
            </a:extLst>
          </p:cNvPr>
          <p:cNvSpPr txBox="1"/>
          <p:nvPr/>
        </p:nvSpPr>
        <p:spPr>
          <a:xfrm>
            <a:off x="4052362" y="1759022"/>
            <a:ext cx="4015052"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Farmaci come antibiotici, salicilati, benzodiazepine determinano il viraggio brusco della commutazione vegetativa dalla fase acidosica all’alcalosica. Al posto di una graduale ricostruzione proteica si avrà una sintesi di proteine bruscamente precipitate. Molecole di endotossine batteriche e residui di farmaci si combinano con le nostre proteine  generando i peptidi selvaggi che si presentano come «estranei» al nostro sistema reticolo endoteliale.</a:t>
            </a:r>
          </a:p>
        </p:txBody>
      </p:sp>
      <p:sp>
        <p:nvSpPr>
          <p:cNvPr id="3" name="CasellaDiTesto 2">
            <a:extLst>
              <a:ext uri="{FF2B5EF4-FFF2-40B4-BE49-F238E27FC236}">
                <a16:creationId xmlns:a16="http://schemas.microsoft.com/office/drawing/2014/main" id="{D8B64808-49D0-5E55-C4BD-9334D416F674}"/>
              </a:ext>
            </a:extLst>
          </p:cNvPr>
          <p:cNvSpPr txBox="1"/>
          <p:nvPr/>
        </p:nvSpPr>
        <p:spPr>
          <a:xfrm>
            <a:off x="8445743" y="2386842"/>
            <a:ext cx="3352650"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In seguito al blocco chemioterapico o antibiotico si osservano spesso malattie del collagene come lupus, sclerodermia, leucemie, asma, danni epatici, diabete…(le fasi cellulari della tavola dell’</a:t>
            </a:r>
            <a:r>
              <a:rPr kumimoji="0" lang="it-IT" sz="2000" b="0" i="0" u="none" strike="noStrike" kern="1200" cap="none" spc="0" normalizeH="0" baseline="0" noProof="0" dirty="0" err="1">
                <a:ln>
                  <a:noFill/>
                </a:ln>
                <a:solidFill>
                  <a:prstClr val="white"/>
                </a:solidFill>
                <a:effectLst/>
                <a:uLnTx/>
                <a:uFillTx/>
                <a:latin typeface="Bodoni" panose="02070603060706020303" pitchFamily="18" charset="0"/>
                <a:cs typeface="Arial" panose="020B0604020202020204" pitchFamily="34" charset="0"/>
              </a:rPr>
              <a:t>omotossicosi</a:t>
            </a:r>
            <a:r>
              <a:rPr kumimoji="0" lang="it-IT" sz="2000" b="0" i="0" u="none" strike="noStrike" kern="1200" cap="none" spc="0" normalizeH="0" baseline="0" noProof="0" dirty="0">
                <a:ln>
                  <a:noFill/>
                </a:ln>
                <a:solidFill>
                  <a:prstClr val="white"/>
                </a:solidFill>
                <a:effectLst/>
                <a:uLnTx/>
                <a:uFillTx/>
                <a:latin typeface="Bodoni" panose="02070603060706020303" pitchFamily="18" charset="0"/>
                <a:cs typeface="Arial" panose="020B0604020202020204" pitchFamily="34" charset="0"/>
              </a:rPr>
              <a:t> sono fasi di gel)</a:t>
            </a:r>
          </a:p>
        </p:txBody>
      </p:sp>
    </p:spTree>
    <p:extLst>
      <p:ext uri="{BB962C8B-B14F-4D97-AF65-F5344CB8AC3E}">
        <p14:creationId xmlns:p14="http://schemas.microsoft.com/office/powerpoint/2010/main" val="118039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97242-05E1-00AD-5DBE-980AA57EC2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24E08E0-F7F4-95A1-D435-755435B88CF6}"/>
              </a:ext>
            </a:extLst>
          </p:cNvPr>
          <p:cNvSpPr>
            <a:spLocks noGrp="1"/>
          </p:cNvSpPr>
          <p:nvPr>
            <p:ph idx="1"/>
          </p:nvPr>
        </p:nvSpPr>
        <p:spPr/>
        <p:txBody>
          <a:bodyPr/>
          <a:lstStyle/>
          <a:p>
            <a:endParaRPr lang="it-IT"/>
          </a:p>
        </p:txBody>
      </p:sp>
      <p:pic>
        <p:nvPicPr>
          <p:cNvPr id="4" name="Segnaposto contenuto 3" descr="Immagine che contiene sfocatura, giorno&#10;&#10;Descrizione generata automaticamente">
            <a:extLst>
              <a:ext uri="{FF2B5EF4-FFF2-40B4-BE49-F238E27FC236}">
                <a16:creationId xmlns:a16="http://schemas.microsoft.com/office/drawing/2014/main" id="{B8D2493D-099D-4805-3CEC-E61666AE192F}"/>
              </a:ext>
            </a:extLst>
          </p:cNvPr>
          <p:cNvPicPr>
            <a:picLocks noChangeAspect="1"/>
          </p:cNvPicPr>
          <p:nvPr/>
        </p:nvPicPr>
        <p:blipFill rotWithShape="1">
          <a:blip r:embed="rId2">
            <a:extLst>
              <a:ext uri="{28A0092B-C50C-407E-A947-70E740481C1C}">
                <a14:useLocalDpi xmlns:a14="http://schemas.microsoft.com/office/drawing/2010/main" val="0"/>
              </a:ext>
            </a:extLst>
          </a:blip>
          <a:srcRect t="29489" r="1" b="30582"/>
          <a:stretch/>
        </p:blipFill>
        <p:spPr>
          <a:xfrm>
            <a:off x="20" y="1282"/>
            <a:ext cx="12191980" cy="6856718"/>
          </a:xfrm>
          <a:prstGeom prst="rect">
            <a:avLst/>
          </a:prstGeom>
        </p:spPr>
      </p:pic>
      <p:sp>
        <p:nvSpPr>
          <p:cNvPr id="5" name="Titolo 1">
            <a:extLst>
              <a:ext uri="{FF2B5EF4-FFF2-40B4-BE49-F238E27FC236}">
                <a16:creationId xmlns:a16="http://schemas.microsoft.com/office/drawing/2014/main" id="{42260868-5CD0-8351-EDAC-B82B28591B23}"/>
              </a:ext>
            </a:extLst>
          </p:cNvPr>
          <p:cNvSpPr txBox="1">
            <a:spLocks/>
          </p:cNvSpPr>
          <p:nvPr/>
        </p:nvSpPr>
        <p:spPr>
          <a:xfrm>
            <a:off x="1847528" y="338210"/>
            <a:ext cx="8320410" cy="975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3200" b="1" dirty="0">
                <a:solidFill>
                  <a:schemeClr val="bg1"/>
                </a:solidFill>
                <a:latin typeface="Bodoni" panose="02070603060706020303" pitchFamily="18" charset="0"/>
                <a:cs typeface="Arial" panose="020B0604020202020204" pitchFamily="34" charset="0"/>
              </a:rPr>
              <a:t>LA MEC QUALE DEPOSITO DI ACIDI</a:t>
            </a:r>
          </a:p>
        </p:txBody>
      </p:sp>
      <p:sp>
        <p:nvSpPr>
          <p:cNvPr id="7" name="Rettangolo 6">
            <a:extLst>
              <a:ext uri="{FF2B5EF4-FFF2-40B4-BE49-F238E27FC236}">
                <a16:creationId xmlns:a16="http://schemas.microsoft.com/office/drawing/2014/main" id="{19EFB92D-DB2B-A47B-4744-F9328DBE9B33}"/>
              </a:ext>
            </a:extLst>
          </p:cNvPr>
          <p:cNvSpPr/>
          <p:nvPr/>
        </p:nvSpPr>
        <p:spPr>
          <a:xfrm>
            <a:off x="1895475" y="1313468"/>
            <a:ext cx="4000500" cy="6291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Eccesso di metaboliti acidi a livello ematico</a:t>
            </a:r>
          </a:p>
        </p:txBody>
      </p:sp>
      <p:sp>
        <p:nvSpPr>
          <p:cNvPr id="8" name="Freccia a destra 7">
            <a:extLst>
              <a:ext uri="{FF2B5EF4-FFF2-40B4-BE49-F238E27FC236}">
                <a16:creationId xmlns:a16="http://schemas.microsoft.com/office/drawing/2014/main" id="{743F55E3-82D5-20FC-D445-66D0D78064FB}"/>
              </a:ext>
            </a:extLst>
          </p:cNvPr>
          <p:cNvSpPr/>
          <p:nvPr/>
        </p:nvSpPr>
        <p:spPr>
          <a:xfrm>
            <a:off x="6042423" y="1513983"/>
            <a:ext cx="616286"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9" name="Rettangolo 8">
            <a:extLst>
              <a:ext uri="{FF2B5EF4-FFF2-40B4-BE49-F238E27FC236}">
                <a16:creationId xmlns:a16="http://schemas.microsoft.com/office/drawing/2014/main" id="{29D45B15-C6EC-C368-F0C6-246DD0932314}"/>
              </a:ext>
            </a:extLst>
          </p:cNvPr>
          <p:cNvSpPr/>
          <p:nvPr/>
        </p:nvSpPr>
        <p:spPr>
          <a:xfrm>
            <a:off x="6953250" y="1340769"/>
            <a:ext cx="3198935" cy="11595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Il sangue spinge gli acidi nell’interstizio per evitare la deviazione del pH ematico</a:t>
            </a:r>
          </a:p>
        </p:txBody>
      </p:sp>
      <p:sp>
        <p:nvSpPr>
          <p:cNvPr id="12" name="Rettangolo 11">
            <a:extLst>
              <a:ext uri="{FF2B5EF4-FFF2-40B4-BE49-F238E27FC236}">
                <a16:creationId xmlns:a16="http://schemas.microsoft.com/office/drawing/2014/main" id="{A8E66D2D-82B5-1AFF-88BD-EE0C9327C8C7}"/>
              </a:ext>
            </a:extLst>
          </p:cNvPr>
          <p:cNvSpPr/>
          <p:nvPr/>
        </p:nvSpPr>
        <p:spPr>
          <a:xfrm>
            <a:off x="6953250" y="3143251"/>
            <a:ext cx="3143250" cy="78581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Accumulo di scorie metaboliche  nella matrice</a:t>
            </a:r>
          </a:p>
        </p:txBody>
      </p:sp>
      <p:sp>
        <p:nvSpPr>
          <p:cNvPr id="14" name="Angolo ripiegato 11">
            <a:extLst>
              <a:ext uri="{FF2B5EF4-FFF2-40B4-BE49-F238E27FC236}">
                <a16:creationId xmlns:a16="http://schemas.microsoft.com/office/drawing/2014/main" id="{5DAB2304-5573-C45D-CB1B-48AD0B4C9A8F}"/>
              </a:ext>
            </a:extLst>
          </p:cNvPr>
          <p:cNvSpPr/>
          <p:nvPr/>
        </p:nvSpPr>
        <p:spPr>
          <a:xfrm>
            <a:off x="1895475" y="2306897"/>
            <a:ext cx="4000500" cy="4017637"/>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Effetti: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L’eccesso di acidi disturba la trasmissione di informazioni in quest’area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Le molecole della matrice riescono a legarsi a una quantità sempre minore di acqua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Perdita di elasticità/rigidità strutturale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Ristagno linfatico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b="0" i="0" u="none" strike="noStrike" kern="1200" cap="none" spc="0" normalizeH="0" baseline="0" noProof="0" dirty="0">
                <a:ln>
                  <a:noFill/>
                </a:ln>
                <a:solidFill>
                  <a:prstClr val="black"/>
                </a:solidFill>
                <a:effectLst/>
                <a:uLnTx/>
                <a:uFillTx/>
                <a:latin typeface="Bodoni" panose="02070603060706020303" pitchFamily="18" charset="0"/>
              </a:rPr>
              <a:t>Ostacolo alla funzionalità di cartilagini, legamenti e tendini </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prstClr val="black"/>
              </a:solidFill>
              <a:effectLst/>
              <a:uLnTx/>
              <a:uFillTx/>
              <a:latin typeface="Montserrat" pitchFamily="2" charset="77"/>
              <a:ea typeface="+mn-ea"/>
              <a:cs typeface="+mn-cs"/>
            </a:endParaRPr>
          </a:p>
        </p:txBody>
      </p:sp>
      <p:sp>
        <p:nvSpPr>
          <p:cNvPr id="15" name="Freccia a destra 14">
            <a:extLst>
              <a:ext uri="{FF2B5EF4-FFF2-40B4-BE49-F238E27FC236}">
                <a16:creationId xmlns:a16="http://schemas.microsoft.com/office/drawing/2014/main" id="{41B3DB23-B81B-EFF5-8C35-60ABFF3F8EB9}"/>
              </a:ext>
            </a:extLst>
          </p:cNvPr>
          <p:cNvSpPr/>
          <p:nvPr/>
        </p:nvSpPr>
        <p:spPr>
          <a:xfrm rot="5400000">
            <a:off x="8318751" y="2629994"/>
            <a:ext cx="467932"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6" name="Freccia a destra 15">
            <a:extLst>
              <a:ext uri="{FF2B5EF4-FFF2-40B4-BE49-F238E27FC236}">
                <a16:creationId xmlns:a16="http://schemas.microsoft.com/office/drawing/2014/main" id="{8AEA2C08-3658-B891-62A8-547B2EA92C48}"/>
              </a:ext>
            </a:extLst>
          </p:cNvPr>
          <p:cNvSpPr/>
          <p:nvPr/>
        </p:nvSpPr>
        <p:spPr>
          <a:xfrm rot="10800000">
            <a:off x="6108289" y="3216333"/>
            <a:ext cx="616286" cy="42862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CasellaDiTesto 5">
            <a:extLst>
              <a:ext uri="{FF2B5EF4-FFF2-40B4-BE49-F238E27FC236}">
                <a16:creationId xmlns:a16="http://schemas.microsoft.com/office/drawing/2014/main" id="{B193779F-6A91-BC82-0AE7-64D69805E467}"/>
              </a:ext>
            </a:extLst>
          </p:cNvPr>
          <p:cNvSpPr txBox="1"/>
          <p:nvPr/>
        </p:nvSpPr>
        <p:spPr>
          <a:xfrm>
            <a:off x="6108289" y="4290031"/>
            <a:ext cx="5661680" cy="1631216"/>
          </a:xfrm>
          <a:prstGeom prst="rect">
            <a:avLst/>
          </a:prstGeom>
          <a:noFill/>
        </p:spPr>
        <p:txBody>
          <a:bodyPr wrap="square">
            <a:spAutoFit/>
          </a:bodyPr>
          <a:lstStyle/>
          <a:p>
            <a:pPr algn="ctr">
              <a:defRPr/>
            </a:pPr>
            <a:r>
              <a:rPr lang="en-US" sz="2000" dirty="0">
                <a:solidFill>
                  <a:schemeClr val="bg1"/>
                </a:solidFill>
                <a:latin typeface="Bodoni" panose="02070603060706020303" pitchFamily="18" charset="0"/>
              </a:rPr>
              <a:t>La </a:t>
            </a:r>
            <a:r>
              <a:rPr lang="en-US" sz="2000" dirty="0" err="1">
                <a:solidFill>
                  <a:schemeClr val="bg1"/>
                </a:solidFill>
                <a:latin typeface="Bodoni" panose="02070603060706020303" pitchFamily="18" charset="0"/>
              </a:rPr>
              <a:t>struttura</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fondamentale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della</a:t>
            </a:r>
            <a:r>
              <a:rPr lang="en-US" sz="2000" dirty="0">
                <a:solidFill>
                  <a:schemeClr val="bg1"/>
                </a:solidFill>
                <a:latin typeface="Bodoni" panose="02070603060706020303" pitchFamily="18" charset="0"/>
              </a:rPr>
              <a:t> MEC varia </a:t>
            </a:r>
            <a:r>
              <a:rPr lang="en-US" sz="2000" dirty="0" err="1">
                <a:solidFill>
                  <a:schemeClr val="bg1"/>
                </a:solidFill>
                <a:latin typeface="Bodoni" panose="02070603060706020303" pitchFamily="18" charset="0"/>
              </a:rPr>
              <a:t>costantemente</a:t>
            </a:r>
            <a:r>
              <a:rPr lang="en-US" sz="2000" dirty="0">
                <a:solidFill>
                  <a:schemeClr val="bg1"/>
                </a:solidFill>
                <a:latin typeface="Bodoni" panose="02070603060706020303" pitchFamily="18" charset="0"/>
              </a:rPr>
              <a:t> il </a:t>
            </a:r>
            <a:r>
              <a:rPr lang="en-US" sz="2000" dirty="0" err="1">
                <a:solidFill>
                  <a:schemeClr val="bg1"/>
                </a:solidFill>
                <a:latin typeface="Bodoni" panose="02070603060706020303" pitchFamily="18" charset="0"/>
              </a:rPr>
              <a:t>suo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stato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fase</a:t>
            </a:r>
            <a:r>
              <a:rPr lang="en-US" sz="2000" dirty="0">
                <a:solidFill>
                  <a:schemeClr val="bg1"/>
                </a:solidFill>
                <a:latin typeface="Bodoni" panose="02070603060706020303" pitchFamily="18" charset="0"/>
              </a:rPr>
              <a:t> sol – gel) </a:t>
            </a:r>
            <a:r>
              <a:rPr lang="en-US" sz="2000" dirty="0" err="1">
                <a:solidFill>
                  <a:schemeClr val="bg1"/>
                </a:solidFill>
                <a:latin typeface="Bodoni" panose="02070603060706020303" pitchFamily="18" charset="0"/>
              </a:rPr>
              <a:t>diventando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più</a:t>
            </a:r>
            <a:r>
              <a:rPr lang="en-US" sz="2000" dirty="0">
                <a:solidFill>
                  <a:schemeClr val="bg1"/>
                </a:solidFill>
                <a:latin typeface="Bodoni" panose="02070603060706020303" pitchFamily="18" charset="0"/>
              </a:rPr>
              <a:t> o </a:t>
            </a:r>
            <a:r>
              <a:rPr lang="en-US" sz="2000" dirty="0" err="1">
                <a:solidFill>
                  <a:schemeClr val="bg1"/>
                </a:solidFill>
                <a:latin typeface="Bodoni" panose="02070603060706020303" pitchFamily="18" charset="0"/>
              </a:rPr>
              <a:t>meno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viscosa</a:t>
            </a:r>
            <a:r>
              <a:rPr lang="en-US" sz="2000" dirty="0">
                <a:solidFill>
                  <a:schemeClr val="bg1"/>
                </a:solidFill>
                <a:latin typeface="Bodoni" panose="02070603060706020303" pitchFamily="18" charset="0"/>
              </a:rPr>
              <a:t> in base ad un </a:t>
            </a:r>
            <a:r>
              <a:rPr lang="en-US" sz="2000" dirty="0" err="1">
                <a:solidFill>
                  <a:schemeClr val="bg1"/>
                </a:solidFill>
                <a:latin typeface="Bodoni" panose="02070603060706020303" pitchFamily="18" charset="0"/>
              </a:rPr>
              <a:t>andamento</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circadiano</a:t>
            </a:r>
            <a:r>
              <a:rPr lang="en-US" sz="2000" dirty="0">
                <a:solidFill>
                  <a:schemeClr val="bg1"/>
                </a:solidFill>
                <a:latin typeface="Bodoni" panose="02070603060706020303" pitchFamily="18" charset="0"/>
              </a:rPr>
              <a:t> e </a:t>
            </a:r>
            <a:r>
              <a:rPr lang="en-US" sz="2000" dirty="0" err="1">
                <a:solidFill>
                  <a:schemeClr val="bg1"/>
                </a:solidFill>
                <a:latin typeface="Bodoni" panose="02070603060706020303" pitchFamily="18" charset="0"/>
              </a:rPr>
              <a:t>rispondendo</a:t>
            </a:r>
            <a:r>
              <a:rPr lang="en-US" sz="2000" dirty="0">
                <a:solidFill>
                  <a:schemeClr val="bg1"/>
                </a:solidFill>
                <a:latin typeface="Bodoni" panose="02070603060706020303" pitchFamily="18" charset="0"/>
              </a:rPr>
              <a:t> alle </a:t>
            </a:r>
            <a:r>
              <a:rPr lang="en-US" sz="2000" dirty="0" err="1">
                <a:solidFill>
                  <a:schemeClr val="bg1"/>
                </a:solidFill>
                <a:latin typeface="Bodoni" panose="02070603060706020303" pitchFamily="18" charset="0"/>
              </a:rPr>
              <a:t>specifiche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esigenze</a:t>
            </a:r>
            <a:r>
              <a:rPr lang="en-US" sz="2000" dirty="0">
                <a:solidFill>
                  <a:schemeClr val="bg1"/>
                </a:solidFill>
                <a:latin typeface="Bodoni" panose="02070603060706020303" pitchFamily="18" charset="0"/>
              </a:rPr>
              <a:t> </a:t>
            </a:r>
            <a:r>
              <a:rPr lang="en-US" sz="2000" dirty="0" err="1">
                <a:solidFill>
                  <a:schemeClr val="bg1"/>
                </a:solidFill>
                <a:latin typeface="Bodoni" panose="02070603060706020303" pitchFamily="18" charset="0"/>
              </a:rPr>
              <a:t>organiche</a:t>
            </a:r>
            <a:r>
              <a:rPr lang="en-US" sz="2000" dirty="0">
                <a:solidFill>
                  <a:schemeClr val="bg1"/>
                </a:solidFill>
                <a:latin typeface="Bodoni" panose="02070603060706020303" pitchFamily="18" charset="0"/>
              </a:rPr>
              <a:t>.</a:t>
            </a:r>
          </a:p>
        </p:txBody>
      </p:sp>
    </p:spTree>
    <p:extLst>
      <p:ext uri="{BB962C8B-B14F-4D97-AF65-F5344CB8AC3E}">
        <p14:creationId xmlns:p14="http://schemas.microsoft.com/office/powerpoint/2010/main" val="11474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1195</Words>
  <Application>Microsoft Macintosh PowerPoint</Application>
  <PresentationFormat>Widescreen</PresentationFormat>
  <Paragraphs>82</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Bodoni</vt:lpstr>
      <vt:lpstr>Calibri</vt:lpstr>
      <vt:lpstr>Calibri Light</vt:lpstr>
      <vt:lpstr>Cambria</vt:lpstr>
      <vt:lpstr>Montserrat</vt:lpstr>
      <vt:lpstr>Wingdings</vt:lpstr>
      <vt:lpstr>Wingdings 2</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 MATRICE EXTRACELLULARE (MEC)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Giulio Iossa</dc:creator>
  <cp:lastModifiedBy>ELVIRA ROSSI</cp:lastModifiedBy>
  <cp:revision>15</cp:revision>
  <dcterms:created xsi:type="dcterms:W3CDTF">2022-11-02T14:49:04Z</dcterms:created>
  <dcterms:modified xsi:type="dcterms:W3CDTF">2024-09-25T10:46:12Z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2024-09-17T12:03:18Z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d725bbbc-e4a0-4e8a-b7e7-cafc1ae3a62f</vt:lpwstr>
  </property>
  <property fmtid="{D5CDD505-2E9C-101B-9397-08002B2CF9AE}" pid="8" name="MSIP_Label_2ad0b24d-6422-44b0-b3de-abb3a9e8c81a_ContentBits">
    <vt:lpwstr>0</vt:lpwstr>
  </property>
</Properties>
</file>