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68" r:id="rId2"/>
    <p:sldId id="269" r:id="rId3"/>
    <p:sldId id="289" r:id="rId4"/>
    <p:sldId id="276" r:id="rId5"/>
    <p:sldId id="290" r:id="rId6"/>
    <p:sldId id="291" r:id="rId7"/>
    <p:sldId id="292" r:id="rId8"/>
    <p:sldId id="293" r:id="rId9"/>
    <p:sldId id="303" r:id="rId10"/>
    <p:sldId id="304" r:id="rId11"/>
    <p:sldId id="305" r:id="rId12"/>
    <p:sldId id="306" r:id="rId13"/>
    <p:sldId id="307" r:id="rId14"/>
    <p:sldId id="308" r:id="rId15"/>
    <p:sldId id="309" r:id="rId16"/>
    <p:sldId id="311" r:id="rId17"/>
    <p:sldId id="310" r:id="rId18"/>
    <p:sldId id="313" r:id="rId19"/>
    <p:sldId id="312" r:id="rId20"/>
    <p:sldId id="314" r:id="rId21"/>
    <p:sldId id="315" r:id="rId22"/>
    <p:sldId id="316" r:id="rId23"/>
    <p:sldId id="323" r:id="rId24"/>
    <p:sldId id="324" r:id="rId25"/>
    <p:sldId id="322" r:id="rId26"/>
    <p:sldId id="318" r:id="rId27"/>
    <p:sldId id="319" r:id="rId28"/>
    <p:sldId id="320" r:id="rId29"/>
    <p:sldId id="321" r:id="rId30"/>
    <p:sldId id="296" r:id="rId31"/>
    <p:sldId id="298" r:id="rId32"/>
    <p:sldId id="300" r:id="rId33"/>
    <p:sldId id="299" r:id="rId34"/>
    <p:sldId id="301" r:id="rId35"/>
    <p:sldId id="302" r:id="rId36"/>
    <p:sldId id="297" r:id="rId37"/>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4A4"/>
    <a:srgbClr val="003E99"/>
    <a:srgbClr val="040AA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917" autoAdjust="0"/>
  </p:normalViewPr>
  <p:slideViewPr>
    <p:cSldViewPr snapToGrid="0">
      <p:cViewPr varScale="1">
        <p:scale>
          <a:sx n="97" d="100"/>
          <a:sy n="97" d="100"/>
        </p:scale>
        <p:origin x="-7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E897497-A555-234F-B3DB-3BF009174095}" type="datetime1">
              <a:rPr lang="it-IT" smtClean="0"/>
              <a:t>17/11/11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8AE6CDE-AD41-F240-9FF8-D986B6962965}" type="slidenum">
              <a:rPr lang="it-IT"/>
              <a:pPr>
                <a:defRPr/>
              </a:pPr>
              <a:t>‹#›</a:t>
            </a:fld>
            <a:endParaRPr lang="it-IT"/>
          </a:p>
        </p:txBody>
      </p:sp>
    </p:spTree>
    <p:extLst>
      <p:ext uri="{BB962C8B-B14F-4D97-AF65-F5344CB8AC3E}">
        <p14:creationId xmlns:p14="http://schemas.microsoft.com/office/powerpoint/2010/main" val="142092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781404C-1AB1-A843-9F9D-4406B4F6E3F6}" type="datetime1">
              <a:rPr lang="it-IT" smtClean="0"/>
              <a:t>17/11/11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482F97-2C5A-8E4C-9F48-606017974804}" type="slidenum">
              <a:rPr lang="it-IT"/>
              <a:pPr>
                <a:defRPr/>
              </a:pPr>
              <a:t>‹#›</a:t>
            </a:fld>
            <a:endParaRPr lang="it-IT"/>
          </a:p>
        </p:txBody>
      </p:sp>
    </p:spTree>
    <p:extLst>
      <p:ext uri="{BB962C8B-B14F-4D97-AF65-F5344CB8AC3E}">
        <p14:creationId xmlns:p14="http://schemas.microsoft.com/office/powerpoint/2010/main" val="39406060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27E3E38-01C7-724F-82DF-F580D71E2B10}" type="slidenum">
              <a:rPr lang="it-IT" sz="1200"/>
              <a:pPr eaLnBrk="1" fontAlgn="base" hangingPunct="1">
                <a:spcBef>
                  <a:spcPct val="0"/>
                </a:spcBef>
                <a:spcAft>
                  <a:spcPct val="0"/>
                </a:spcAft>
              </a:pPr>
              <a:t>1</a:t>
            </a:fld>
            <a:endParaRPr 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10</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11</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12</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13</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14</a:t>
            </a:fld>
            <a:endParaRPr 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15</a:t>
            </a:fld>
            <a:endParaRPr lang="it-I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16</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17</a:t>
            </a:fld>
            <a:endParaRPr lang="it-I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18</a:t>
            </a:fld>
            <a:endParaRPr 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19</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06D7B54-7FC7-904C-A2F0-1D747B086FAD}" type="slidenum">
              <a:rPr lang="it-IT" sz="1200"/>
              <a:pPr eaLnBrk="1" fontAlgn="base" hangingPunct="1">
                <a:spcBef>
                  <a:spcPct val="0"/>
                </a:spcBef>
                <a:spcAft>
                  <a:spcPct val="0"/>
                </a:spcAft>
              </a:pPr>
              <a:t>2</a:t>
            </a:fld>
            <a:endParaRPr lang="it-IT"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20</a:t>
            </a:fld>
            <a:endParaRPr lang="it-IT"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21</a:t>
            </a:fld>
            <a:endParaRPr lang="it-IT"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22</a:t>
            </a:fld>
            <a:endParaRPr lang="it-IT"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23</a:t>
            </a:fld>
            <a:endParaRPr lang="it-IT"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24</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25</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26</a:t>
            </a:fld>
            <a:endParaRPr lang="it-I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27</a:t>
            </a:fld>
            <a:endParaRPr 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28</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29</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ACC9400-C56F-C044-8F02-16B0B7A42430}" type="slidenum">
              <a:rPr lang="it-IT" sz="1200"/>
              <a:pPr eaLnBrk="1" fontAlgn="base" hangingPunct="1">
                <a:spcBef>
                  <a:spcPct val="0"/>
                </a:spcBef>
                <a:spcAft>
                  <a:spcPct val="0"/>
                </a:spcAft>
              </a:pPr>
              <a:t>3</a:t>
            </a:fld>
            <a:endParaRPr lang="it-IT"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30</a:t>
            </a:fld>
            <a:endParaRPr lang="it-IT"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31</a:t>
            </a:fld>
            <a:endParaRPr lang="it-IT"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32</a:t>
            </a:fld>
            <a:endParaRPr lang="it-IT"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33</a:t>
            </a:fld>
            <a:endParaRPr lang="it-IT"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34</a:t>
            </a:fld>
            <a:endParaRPr lang="it-IT"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35</a:t>
            </a:fld>
            <a:endParaRPr lang="it-IT"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36</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ACC9400-C56F-C044-8F02-16B0B7A42430}" type="slidenum">
              <a:rPr lang="it-IT" sz="1200"/>
              <a:pPr eaLnBrk="1" fontAlgn="base" hangingPunct="1">
                <a:spcBef>
                  <a:spcPct val="0"/>
                </a:spcBef>
                <a:spcAft>
                  <a:spcPct val="0"/>
                </a:spcAft>
              </a:pPr>
              <a:t>5</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6</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7</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8</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4959B7B-4500-9145-B81B-4933B9C23E03}" type="slidenum">
              <a:rPr lang="it-IT" sz="1200"/>
              <a:pPr eaLnBrk="1" fontAlgn="base" hangingPunct="1">
                <a:spcBef>
                  <a:spcPct val="0"/>
                </a:spcBef>
                <a:spcAft>
                  <a:spcPct val="0"/>
                </a:spcAft>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163513" y="6488113"/>
            <a:ext cx="2133600" cy="365125"/>
          </a:xfrm>
          <a:prstGeom prst="rect">
            <a:avLst/>
          </a:prstGeom>
        </p:spPr>
        <p:txBody>
          <a:bodyPr/>
          <a:lstStyle>
            <a:lvl1pPr fontAlgn="auto">
              <a:spcBef>
                <a:spcPts val="0"/>
              </a:spcBef>
              <a:spcAft>
                <a:spcPts val="0"/>
              </a:spcAft>
              <a:defRPr sz="1400">
                <a:solidFill>
                  <a:srgbClr val="95B3D7"/>
                </a:solidFill>
                <a:latin typeface="+mn-lt"/>
                <a:ea typeface="+mn-ea"/>
                <a:cs typeface="+mn-cs"/>
              </a:defRPr>
            </a:lvl1pPr>
          </a:lstStyle>
          <a:p>
            <a:pPr>
              <a:defRPr/>
            </a:pPr>
            <a:r>
              <a:rPr lang="en-US" dirty="0" smtClean="0"/>
              <a:t>G. Felici</a:t>
            </a:r>
            <a:endParaRPr lang="it-IT" dirty="0"/>
          </a:p>
        </p:txBody>
      </p:sp>
      <p:sp>
        <p:nvSpPr>
          <p:cNvPr id="5" name="Segnaposto piè di pagina 4"/>
          <p:cNvSpPr>
            <a:spLocks noGrp="1"/>
          </p:cNvSpPr>
          <p:nvPr>
            <p:ph type="ftr" sz="quarter" idx="11"/>
          </p:nvPr>
        </p:nvSpPr>
        <p:spPr>
          <a:xfrm>
            <a:off x="3124200" y="6488113"/>
            <a:ext cx="2895600" cy="365125"/>
          </a:xfrm>
          <a:prstGeom prst="rect">
            <a:avLst/>
          </a:prstGeom>
        </p:spPr>
        <p:txBody>
          <a:bodyPr/>
          <a:lstStyle>
            <a:lvl1pPr algn="ctr">
              <a:defRPr sz="1400">
                <a:solidFill>
                  <a:srgbClr val="95B3D7"/>
                </a:solidFill>
              </a:defRPr>
            </a:lvl1pPr>
          </a:lstStyle>
          <a:p>
            <a:pPr>
              <a:defRPr/>
            </a:pPr>
            <a:r>
              <a:rPr lang="it-IT" dirty="0" err="1" smtClean="0"/>
              <a:t>London</a:t>
            </a:r>
            <a:r>
              <a:rPr lang="it-IT" dirty="0" smtClean="0"/>
              <a:t> SuperB Workshop - </a:t>
            </a:r>
            <a:r>
              <a:rPr lang="it-IT" dirty="0" err="1" smtClean="0"/>
              <a:t>Sep</a:t>
            </a:r>
            <a:r>
              <a:rPr lang="it-IT" dirty="0" smtClean="0"/>
              <a:t> 2011</a:t>
            </a:r>
            <a:endParaRPr lang="it-IT" dirty="0"/>
          </a:p>
        </p:txBody>
      </p:sp>
      <p:sp>
        <p:nvSpPr>
          <p:cNvPr id="6" name="Segnaposto numero diapositiva 5"/>
          <p:cNvSpPr>
            <a:spLocks noGrp="1"/>
          </p:cNvSpPr>
          <p:nvPr>
            <p:ph type="sldNum" sz="quarter" idx="12"/>
          </p:nvPr>
        </p:nvSpPr>
        <p:spPr/>
        <p:txBody>
          <a:bodyPr/>
          <a:lstStyle>
            <a:lvl1pPr>
              <a:defRPr>
                <a:solidFill>
                  <a:srgbClr val="17375E"/>
                </a:solidFill>
              </a:defRPr>
            </a:lvl1pPr>
          </a:lstStyle>
          <a:p>
            <a:pPr>
              <a:defRPr/>
            </a:pPr>
            <a:fld id="{2E678CAE-FF7B-C547-833C-063E512C664A}" type="slidenum">
              <a:rPr lang="it-IT" smtClean="0"/>
              <a:pPr>
                <a:defRPr/>
              </a:pPr>
              <a:t>‹#›</a:t>
            </a:fld>
            <a:endParaRPr lang="it-IT" dirty="0"/>
          </a:p>
        </p:txBody>
      </p:sp>
    </p:spTree>
    <p:extLst>
      <p:ext uri="{BB962C8B-B14F-4D97-AF65-F5344CB8AC3E}">
        <p14:creationId xmlns:p14="http://schemas.microsoft.com/office/powerpoint/2010/main" val="3412609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6819900" y="6462713"/>
            <a:ext cx="2133600" cy="365125"/>
          </a:xfrm>
          <a:prstGeom prst="rect">
            <a:avLst/>
          </a:prstGeom>
        </p:spPr>
        <p:txBody>
          <a:bodyPr vert="horz" lIns="91440" tIns="45720" rIns="91440" bIns="45720" rtlCol="0" anchor="ctr"/>
          <a:lstStyle>
            <a:lvl1pPr algn="r" fontAlgn="auto">
              <a:spcBef>
                <a:spcPts val="0"/>
              </a:spcBef>
              <a:spcAft>
                <a:spcPts val="0"/>
              </a:spcAft>
              <a:defRPr sz="1100" i="1">
                <a:solidFill>
                  <a:srgbClr val="95B3D7"/>
                </a:solidFill>
                <a:latin typeface="+mn-lt"/>
                <a:ea typeface="+mn-ea"/>
                <a:cs typeface="+mn-cs"/>
              </a:defRPr>
            </a:lvl1pPr>
          </a:lstStyle>
          <a:p>
            <a:pPr>
              <a:defRPr/>
            </a:pPr>
            <a:fld id="{17A5E4E3-3DE1-724F-BF5B-BD3BD9D4841A}" type="slidenum">
              <a:rPr lang="it-IT" smtClean="0"/>
              <a:pPr>
                <a:defRPr/>
              </a:pPr>
              <a:t>‹#›</a:t>
            </a:fld>
            <a:endParaRPr lang="it-IT" dirty="0"/>
          </a:p>
        </p:txBody>
      </p:sp>
      <p:sp>
        <p:nvSpPr>
          <p:cNvPr id="1030" name="Rectangle 2"/>
          <p:cNvSpPr>
            <a:spLocks noChangeArrowheads="1"/>
          </p:cNvSpPr>
          <p:nvPr userDrawn="1"/>
        </p:nvSpPr>
        <p:spPr bwMode="auto">
          <a:xfrm>
            <a:off x="0" y="0"/>
            <a:ext cx="9144000" cy="738188"/>
          </a:xfrm>
          <a:prstGeom prst="rect">
            <a:avLst/>
          </a:prstGeom>
          <a:solidFill>
            <a:srgbClr val="0044A4"/>
          </a:solidFill>
          <a:ln w="9525">
            <a:noFill/>
            <a:miter lim="800000"/>
            <a:headEnd/>
            <a:tailEnd/>
          </a:ln>
          <a:scene3d>
            <a:camera prst="legacyObliqueTopRight"/>
            <a:lightRig rig="legacyFlat3" dir="r"/>
          </a:scene3d>
          <a:sp3d prstMaterial="legacyMatte">
            <a:bevelT w="13500" h="13500" prst="angle"/>
            <a:bevelB w="13500" h="13500" prst="angle"/>
            <a:extrusionClr>
              <a:srgbClr val="4E56F0"/>
            </a:extrusionClr>
          </a:sp3d>
        </p:spPr>
        <p:txBody>
          <a:bodyPr wrap="none" anchor="ctr">
            <a:flatTx/>
          </a:bodyPr>
          <a:lstStyle/>
          <a:p>
            <a:pPr defTabSz="914400"/>
            <a:endParaRPr lang="en-US">
              <a:solidFill>
                <a:srgbClr val="000000"/>
              </a:solidFill>
            </a:endParaRPr>
          </a:p>
        </p:txBody>
      </p:sp>
      <p:sp>
        <p:nvSpPr>
          <p:cNvPr id="1031" name="Text Box 9"/>
          <p:cNvSpPr txBox="1">
            <a:spLocks noChangeArrowheads="1"/>
          </p:cNvSpPr>
          <p:nvPr userDrawn="1"/>
        </p:nvSpPr>
        <p:spPr bwMode="auto">
          <a:xfrm>
            <a:off x="673100" y="-53975"/>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GB" sz="2000" i="1" smtClean="0">
                <a:solidFill>
                  <a:srgbClr val="DCE6F2"/>
                </a:solidFill>
              </a:rPr>
              <a:t>SuperB-DCH</a:t>
            </a:r>
          </a:p>
        </p:txBody>
      </p:sp>
      <p:grpSp>
        <p:nvGrpSpPr>
          <p:cNvPr id="1032" name="Group 14"/>
          <p:cNvGrpSpPr>
            <a:grpSpLocks noChangeAspect="1"/>
          </p:cNvGrpSpPr>
          <p:nvPr userDrawn="1"/>
        </p:nvGrpSpPr>
        <p:grpSpPr bwMode="auto">
          <a:xfrm>
            <a:off x="-36513" y="-9525"/>
            <a:ext cx="736601" cy="760413"/>
            <a:chOff x="297631" y="1984231"/>
            <a:chExt cx="1270001" cy="1247333"/>
          </a:xfrm>
        </p:grpSpPr>
        <p:sp>
          <p:nvSpPr>
            <p:cNvPr id="1039" name="Rectangle 13"/>
            <p:cNvSpPr>
              <a:spLocks noChangeArrowheads="1"/>
            </p:cNvSpPr>
            <p:nvPr userDrawn="1"/>
          </p:nvSpPr>
          <p:spPr bwMode="auto">
            <a:xfrm>
              <a:off x="357848" y="1984231"/>
              <a:ext cx="1149568" cy="122910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srgbClr val="000000"/>
                </a:solidFill>
              </a:endParaRPr>
            </a:p>
          </p:txBody>
        </p:sp>
        <p:pic>
          <p:nvPicPr>
            <p:cNvPr id="104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631" y="1986965"/>
              <a:ext cx="1270001" cy="1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20" descr="SELF"/>
          <p:cNvPicPr>
            <a:picLocks noChangeAspect="1" noChangeArrowheads="1"/>
          </p:cNvPicPr>
          <p:nvPr userDrawn="1"/>
        </p:nvPicPr>
        <p:blipFill>
          <a:blip r:embed="rId4">
            <a:lum bright="52000" contrast="-70000"/>
            <a:grayscl/>
            <a:extLst>
              <a:ext uri="{28A0092B-C50C-407E-A947-70E740481C1C}">
                <a14:useLocalDpi xmlns:a14="http://schemas.microsoft.com/office/drawing/2010/main" val="0"/>
              </a:ext>
            </a:extLst>
          </a:blip>
          <a:srcRect/>
          <a:stretch>
            <a:fillRect/>
          </a:stretch>
        </p:blipFill>
        <p:spPr bwMode="auto">
          <a:xfrm>
            <a:off x="7545786" y="15875"/>
            <a:ext cx="3524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1"/>
          <p:cNvSpPr txBox="1">
            <a:spLocks noChangeArrowheads="1"/>
          </p:cNvSpPr>
          <p:nvPr userDrawn="1"/>
        </p:nvSpPr>
        <p:spPr bwMode="auto">
          <a:xfrm>
            <a:off x="7707313" y="-47226"/>
            <a:ext cx="14049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914400">
              <a:defRPr/>
            </a:pPr>
            <a:r>
              <a:rPr lang="it-IT" sz="1100" i="1" dirty="0" smtClean="0">
                <a:solidFill>
                  <a:srgbClr val="FFFFFF"/>
                </a:solidFill>
                <a:latin typeface="+mj-lt"/>
              </a:rPr>
              <a:t>Servizio</a:t>
            </a:r>
            <a:r>
              <a:rPr lang="it-IT" sz="1100" i="1" dirty="0" smtClean="0">
                <a:solidFill>
                  <a:srgbClr val="BBE0E3"/>
                </a:solidFill>
                <a:latin typeface="+mj-lt"/>
              </a:rPr>
              <a:t> </a:t>
            </a:r>
            <a:r>
              <a:rPr lang="it-IT" sz="1100" i="1" dirty="0" smtClean="0">
                <a:solidFill>
                  <a:srgbClr val="FFFFFF"/>
                </a:solidFill>
                <a:latin typeface="+mj-lt"/>
              </a:rPr>
              <a:t>Elettronico Laboratori</a:t>
            </a:r>
            <a:r>
              <a:rPr lang="it-IT" sz="1100" i="1" dirty="0" smtClean="0">
                <a:solidFill>
                  <a:srgbClr val="BBE0E3"/>
                </a:solidFill>
                <a:latin typeface="+mj-lt"/>
              </a:rPr>
              <a:t> </a:t>
            </a:r>
            <a:r>
              <a:rPr lang="it-IT" sz="1100" i="1" dirty="0" smtClean="0">
                <a:solidFill>
                  <a:srgbClr val="FFFFFF"/>
                </a:solidFill>
                <a:latin typeface="+mj-lt"/>
              </a:rPr>
              <a:t>Frascati</a:t>
            </a:r>
          </a:p>
        </p:txBody>
      </p:sp>
      <p:sp>
        <p:nvSpPr>
          <p:cNvPr id="1035" name="Line 10"/>
          <p:cNvSpPr>
            <a:spLocks noChangeShapeType="1"/>
          </p:cNvSpPr>
          <p:nvPr userDrawn="1"/>
        </p:nvSpPr>
        <p:spPr bwMode="auto">
          <a:xfrm flipV="1">
            <a:off x="763588" y="360363"/>
            <a:ext cx="8310562" cy="476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 name="Segnaposto titolo 23"/>
          <p:cNvSpPr>
            <a:spLocks noGrp="1"/>
          </p:cNvSpPr>
          <p:nvPr>
            <p:ph type="title"/>
          </p:nvPr>
        </p:nvSpPr>
        <p:spPr bwMode="auto">
          <a:xfrm>
            <a:off x="673100" y="346075"/>
            <a:ext cx="3128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7" name="Segnaposto piè di pagina 4"/>
          <p:cNvSpPr>
            <a:spLocks noGrp="1"/>
          </p:cNvSpPr>
          <p:nvPr>
            <p:ph type="ftr" sz="quarter" idx="3"/>
          </p:nvPr>
        </p:nvSpPr>
        <p:spPr>
          <a:xfrm>
            <a:off x="3009900" y="6475413"/>
            <a:ext cx="3365500" cy="365125"/>
          </a:xfrm>
          <a:prstGeom prst="rect">
            <a:avLst/>
          </a:prstGeom>
        </p:spPr>
        <p:txBody>
          <a:bodyPr/>
          <a:lstStyle>
            <a:lvl1pPr algn="ctr">
              <a:defRPr sz="1100" i="1">
                <a:solidFill>
                  <a:srgbClr val="95B3D7"/>
                </a:solidFill>
              </a:defRPr>
            </a:lvl1pPr>
          </a:lstStyle>
          <a:p>
            <a:pPr>
              <a:defRPr/>
            </a:pPr>
            <a:r>
              <a:rPr lang="it-IT" dirty="0" err="1" smtClean="0"/>
              <a:t>London</a:t>
            </a:r>
            <a:r>
              <a:rPr lang="it-IT" dirty="0" smtClean="0"/>
              <a:t> SuperB Workshop - </a:t>
            </a:r>
            <a:r>
              <a:rPr lang="it-IT" dirty="0" err="1" smtClean="0"/>
              <a:t>Sep</a:t>
            </a:r>
            <a:r>
              <a:rPr lang="it-IT" dirty="0" smtClean="0"/>
              <a:t> 2011</a:t>
            </a:r>
            <a:endParaRPr lang="en-US" dirty="0"/>
          </a:p>
        </p:txBody>
      </p:sp>
      <p:sp>
        <p:nvSpPr>
          <p:cNvPr id="18" name="Segnaposto data 5"/>
          <p:cNvSpPr>
            <a:spLocks noGrp="1"/>
          </p:cNvSpPr>
          <p:nvPr>
            <p:ph type="dt" sz="quarter" idx="2"/>
          </p:nvPr>
        </p:nvSpPr>
        <p:spPr>
          <a:xfrm>
            <a:off x="163513" y="6475413"/>
            <a:ext cx="2133600" cy="365125"/>
          </a:xfrm>
          <a:prstGeom prst="rect">
            <a:avLst/>
          </a:prstGeom>
        </p:spPr>
        <p:txBody>
          <a:bodyPr anchor="ctr"/>
          <a:lstStyle>
            <a:lvl1pPr>
              <a:defRPr sz="1100" i="1">
                <a:solidFill>
                  <a:schemeClr val="accent1">
                    <a:lumMod val="60000"/>
                    <a:lumOff val="40000"/>
                  </a:schemeClr>
                </a:solidFill>
              </a:defRPr>
            </a:lvl1pPr>
          </a:lstStyle>
          <a:p>
            <a:pPr>
              <a:defRPr/>
            </a:pPr>
            <a:r>
              <a:rPr lang="en-US" dirty="0" smtClean="0"/>
              <a:t>G. Felici</a:t>
            </a:r>
            <a:endParaRPr lang="it-IT" dirty="0"/>
          </a:p>
        </p:txBody>
      </p:sp>
    </p:spTree>
  </p:cSld>
  <p:clrMap bg1="lt1" tx1="dk1" bg2="lt2" tx2="dk2" accent1="accent1" accent2="accent2" accent3="accent3" accent4="accent4" accent5="accent5" accent6="accent6" hlink="hlink" folHlink="folHlink"/>
  <p:sldLayoutIdLst>
    <p:sldLayoutId id="2147483759" r:id="rId1"/>
  </p:sldLayoutIdLst>
  <p:hf hdr="0"/>
  <p:txStyles>
    <p:titleStyle>
      <a:lvl1pPr algn="l" defTabSz="457200" rtl="0" eaLnBrk="0" fontAlgn="base" hangingPunct="0">
        <a:spcBef>
          <a:spcPct val="0"/>
        </a:spcBef>
        <a:spcAft>
          <a:spcPct val="0"/>
        </a:spcAft>
        <a:defRPr sz="2000" kern="1200">
          <a:solidFill>
            <a:srgbClr val="DCE6F2"/>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a:solidFill>
            <a:srgbClr val="DCE6F2"/>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2000">
          <a:solidFill>
            <a:srgbClr val="DCE6F2"/>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2000">
          <a:solidFill>
            <a:srgbClr val="DCE6F2"/>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2000">
          <a:solidFill>
            <a:srgbClr val="DCE6F2"/>
          </a:solidFill>
          <a:latin typeface="Calibri" charset="0"/>
          <a:ea typeface="ＭＳ Ｐゴシック" charset="0"/>
          <a:cs typeface="ＭＳ Ｐゴシック" charset="0"/>
        </a:defRPr>
      </a:lvl5pPr>
      <a:lvl6pPr marL="457200" algn="l" defTabSz="457200" rtl="0" fontAlgn="base">
        <a:spcBef>
          <a:spcPct val="0"/>
        </a:spcBef>
        <a:spcAft>
          <a:spcPct val="0"/>
        </a:spcAft>
        <a:defRPr sz="2000">
          <a:solidFill>
            <a:srgbClr val="DCE6F2"/>
          </a:solidFill>
          <a:latin typeface="Calibri" charset="0"/>
          <a:ea typeface="ＭＳ Ｐゴシック" charset="0"/>
          <a:cs typeface="ＭＳ Ｐゴシック" charset="0"/>
        </a:defRPr>
      </a:lvl6pPr>
      <a:lvl7pPr marL="914400" algn="l" defTabSz="457200" rtl="0" fontAlgn="base">
        <a:spcBef>
          <a:spcPct val="0"/>
        </a:spcBef>
        <a:spcAft>
          <a:spcPct val="0"/>
        </a:spcAft>
        <a:defRPr sz="2000">
          <a:solidFill>
            <a:srgbClr val="DCE6F2"/>
          </a:solidFill>
          <a:latin typeface="Calibri" charset="0"/>
          <a:ea typeface="ＭＳ Ｐゴシック" charset="0"/>
          <a:cs typeface="ＭＳ Ｐゴシック" charset="0"/>
        </a:defRPr>
      </a:lvl7pPr>
      <a:lvl8pPr marL="1371600" algn="l" defTabSz="457200" rtl="0" fontAlgn="base">
        <a:spcBef>
          <a:spcPct val="0"/>
        </a:spcBef>
        <a:spcAft>
          <a:spcPct val="0"/>
        </a:spcAft>
        <a:defRPr sz="2000">
          <a:solidFill>
            <a:srgbClr val="DCE6F2"/>
          </a:solidFill>
          <a:latin typeface="Calibri" charset="0"/>
          <a:ea typeface="ＭＳ Ｐゴシック" charset="0"/>
          <a:cs typeface="ＭＳ Ｐゴシック" charset="0"/>
        </a:defRPr>
      </a:lvl8pPr>
      <a:lvl9pPr marL="1828800" algn="l" defTabSz="457200" rtl="0" fontAlgn="base">
        <a:spcBef>
          <a:spcPct val="0"/>
        </a:spcBef>
        <a:spcAft>
          <a:spcPct val="0"/>
        </a:spcAft>
        <a:defRPr sz="2000">
          <a:solidFill>
            <a:srgbClr val="DCE6F2"/>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olo 11"/>
          <p:cNvSpPr>
            <a:spLocks noGrp="1"/>
          </p:cNvSpPr>
          <p:nvPr>
            <p:ph type="ctrTitle" idx="4294967295"/>
          </p:nvPr>
        </p:nvSpPr>
        <p:spPr>
          <a:xfrm>
            <a:off x="685800" y="288925"/>
            <a:ext cx="6402388" cy="449263"/>
          </a:xfrm>
        </p:spPr>
        <p:txBody>
          <a:bodyPr/>
          <a:lstStyle/>
          <a:p>
            <a:pPr eaLnBrk="1" hangingPunct="1">
              <a:spcBef>
                <a:spcPct val="50000"/>
              </a:spcBef>
            </a:pPr>
            <a:endParaRPr lang="en-GB" i="1">
              <a:solidFill>
                <a:schemeClr val="bg1"/>
              </a:solidFill>
              <a:latin typeface="Verdana" charset="0"/>
            </a:endParaRPr>
          </a:p>
        </p:txBody>
      </p:sp>
      <p:sp>
        <p:nvSpPr>
          <p:cNvPr id="73" name="Rettangolo 6"/>
          <p:cNvSpPr/>
          <p:nvPr/>
        </p:nvSpPr>
        <p:spPr>
          <a:xfrm>
            <a:off x="565663" y="2701641"/>
            <a:ext cx="8239473" cy="1354217"/>
          </a:xfrm>
          <a:prstGeom prst="rect">
            <a:avLst/>
          </a:prstGeom>
        </p:spPr>
        <p:txBody>
          <a:bodyPr wrap="square">
            <a:spAutoFit/>
          </a:bodyPr>
          <a:lstStyle/>
          <a:p>
            <a:pPr algn="ctr" defTabSz="914400" eaLnBrk="0" hangingPunct="0">
              <a:spcBef>
                <a:spcPct val="50000"/>
              </a:spcBef>
              <a:defRPr/>
            </a:pPr>
            <a:r>
              <a:rPr lang="en-GB" sz="4000" i="1" dirty="0">
                <a:solidFill>
                  <a:srgbClr val="000090"/>
                </a:solidFill>
                <a:effectLst>
                  <a:outerShdw blurRad="38100" dist="38100" dir="2700000" algn="tl">
                    <a:srgbClr val="DDDDDD"/>
                  </a:outerShdw>
                </a:effectLst>
                <a:latin typeface="+mn-lt"/>
                <a:ea typeface="ＭＳ Ｐゴシック" charset="-128"/>
                <a:cs typeface="Calibri"/>
              </a:rPr>
              <a:t>DCH FEE </a:t>
            </a:r>
          </a:p>
          <a:p>
            <a:pPr algn="ctr" defTabSz="914400" eaLnBrk="0" hangingPunct="0">
              <a:spcBef>
                <a:spcPct val="50000"/>
              </a:spcBef>
              <a:defRPr/>
            </a:pPr>
            <a:r>
              <a:rPr lang="en-GB" sz="2800" i="1" dirty="0" smtClean="0">
                <a:solidFill>
                  <a:srgbClr val="000090"/>
                </a:solidFill>
                <a:effectLst>
                  <a:outerShdw blurRad="38100" dist="38100" dir="2700000" algn="tl">
                    <a:srgbClr val="DDDDDD"/>
                  </a:outerShdw>
                </a:effectLst>
                <a:latin typeface="+mn-lt"/>
                <a:ea typeface="ＭＳ Ｐゴシック" charset="-128"/>
                <a:cs typeface="Calibri"/>
              </a:rPr>
              <a:t>TDR contents discussion</a:t>
            </a:r>
            <a:endParaRPr lang="en-GB" sz="3200" i="1" dirty="0">
              <a:solidFill>
                <a:srgbClr val="000090"/>
              </a:solidFill>
              <a:effectLst>
                <a:outerShdw blurRad="38100" dist="38100" dir="2700000" algn="tl">
                  <a:srgbClr val="DDDDDD"/>
                </a:outerShdw>
              </a:effectLst>
              <a:latin typeface="+mn-lt"/>
              <a:ea typeface="ＭＳ Ｐゴシック" charset="-128"/>
              <a:cs typeface="Calibri"/>
            </a:endParaRPr>
          </a:p>
        </p:txBody>
      </p:sp>
      <p:sp>
        <p:nvSpPr>
          <p:cNvPr id="7" name="Footer Placeholder 6"/>
          <p:cNvSpPr>
            <a:spLocks noGrp="1"/>
          </p:cNvSpPr>
          <p:nvPr>
            <p:ph type="ftr" sz="quarter" idx="11"/>
          </p:nvPr>
        </p:nvSpPr>
        <p:spPr>
          <a:xfrm>
            <a:off x="2852374" y="6488113"/>
            <a:ext cx="3581086" cy="365125"/>
          </a:xfrm>
        </p:spPr>
        <p:txBody>
          <a:bodyPr/>
          <a:lstStyle/>
          <a:p>
            <a:pPr>
              <a:defRPr/>
            </a:pPr>
            <a:r>
              <a:rPr lang="it-IT" dirty="0" smtClean="0">
                <a:solidFill>
                  <a:srgbClr val="0044A4"/>
                </a:solidFill>
              </a:rPr>
              <a:t>SuperB CERN EDT Meeting – November 11</a:t>
            </a:r>
            <a:endParaRPr lang="it-IT" dirty="0">
              <a:solidFill>
                <a:srgbClr val="0044A4"/>
              </a:solidFill>
            </a:endParaRPr>
          </a:p>
        </p:txBody>
      </p:sp>
      <p:sp>
        <p:nvSpPr>
          <p:cNvPr id="8" name="Slide Number Placeholder 7"/>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a:t>
            </a:fld>
            <a:endParaRPr lang="it-IT" dirty="0">
              <a:solidFill>
                <a:srgbClr val="0044A4"/>
              </a:solidFill>
            </a:endParaRPr>
          </a:p>
        </p:txBody>
      </p:sp>
      <p:sp>
        <p:nvSpPr>
          <p:cNvPr id="9" name="Date Placeholder 8"/>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DCH Front-End system: Block diagram</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10</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pSp>
        <p:nvGrpSpPr>
          <p:cNvPr id="7" name="Group 6"/>
          <p:cNvGrpSpPr/>
          <p:nvPr/>
        </p:nvGrpSpPr>
        <p:grpSpPr>
          <a:xfrm>
            <a:off x="456848" y="1045636"/>
            <a:ext cx="8156845" cy="4399432"/>
            <a:chOff x="126648" y="728136"/>
            <a:chExt cx="8156845" cy="4399432"/>
          </a:xfrm>
        </p:grpSpPr>
        <p:cxnSp>
          <p:nvCxnSpPr>
            <p:cNvPr id="8" name="Straight Connector 7"/>
            <p:cNvCxnSpPr/>
            <p:nvPr/>
          </p:nvCxnSpPr>
          <p:spPr>
            <a:xfrm rot="10800000">
              <a:off x="3026633" y="3622384"/>
              <a:ext cx="579795" cy="1588"/>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4"/>
            <p:cNvSpPr>
              <a:spLocks noChangeArrowheads="1"/>
            </p:cNvSpPr>
            <p:nvPr/>
          </p:nvSpPr>
          <p:spPr bwMode="auto">
            <a:xfrm>
              <a:off x="1856081" y="3323934"/>
              <a:ext cx="587804" cy="461963"/>
            </a:xfrm>
            <a:prstGeom prst="rect">
              <a:avLst/>
            </a:prstGeom>
            <a:noFill/>
            <a:ln w="9525">
              <a:noFill/>
              <a:miter lim="800000"/>
              <a:headEnd/>
              <a:tailEnd/>
            </a:ln>
          </p:spPr>
          <p:txBody>
            <a:bodyPr wrap="none">
              <a:prstTxWarp prst="textNoShape">
                <a:avLst/>
              </a:prstTxWarp>
              <a:spAutoFit/>
            </a:bodyPr>
            <a:lstStyle/>
            <a:p>
              <a:pPr algn="ctr"/>
              <a:r>
                <a:rPr lang="en-GB" sz="1200" dirty="0">
                  <a:solidFill>
                    <a:srgbClr val="404040"/>
                  </a:solidFill>
                  <a:latin typeface="Calibri" charset="0"/>
                  <a:ea typeface="Calibri" charset="0"/>
                  <a:cs typeface="Calibri" charset="0"/>
                </a:rPr>
                <a:t>&lt; 5 m </a:t>
              </a:r>
            </a:p>
            <a:p>
              <a:pPr algn="ctr"/>
              <a:r>
                <a:rPr lang="en-GB" sz="1200" dirty="0">
                  <a:solidFill>
                    <a:srgbClr val="404040"/>
                  </a:solidFill>
                  <a:latin typeface="Calibri" charset="0"/>
                  <a:ea typeface="Calibri" charset="0"/>
                  <a:cs typeface="Calibri" charset="0"/>
                </a:rPr>
                <a:t>cables</a:t>
              </a:r>
              <a:endParaRPr lang="it-IT" sz="1200" dirty="0">
                <a:solidFill>
                  <a:srgbClr val="404040"/>
                </a:solidFill>
                <a:latin typeface="Calibri" charset="0"/>
              </a:endParaRPr>
            </a:p>
          </p:txBody>
        </p:sp>
        <p:sp>
          <p:nvSpPr>
            <p:cNvPr id="13" name="Rectangle 27"/>
            <p:cNvSpPr>
              <a:spLocks noChangeArrowheads="1"/>
            </p:cNvSpPr>
            <p:nvPr/>
          </p:nvSpPr>
          <p:spPr bwMode="auto">
            <a:xfrm>
              <a:off x="2421015" y="2656064"/>
              <a:ext cx="1248997" cy="523220"/>
            </a:xfrm>
            <a:prstGeom prst="rect">
              <a:avLst/>
            </a:prstGeom>
            <a:noFill/>
            <a:ln w="9525">
              <a:noFill/>
              <a:miter lim="800000"/>
              <a:headEnd/>
              <a:tailEnd/>
            </a:ln>
          </p:spPr>
          <p:txBody>
            <a:bodyPr wrap="none">
              <a:prstTxWarp prst="textNoShape">
                <a:avLst/>
              </a:prstTxWarp>
              <a:spAutoFit/>
            </a:bodyPr>
            <a:lstStyle/>
            <a:p>
              <a:r>
                <a:rPr lang="en-GB" sz="1400" dirty="0" smtClean="0">
                  <a:solidFill>
                    <a:srgbClr val="404040"/>
                  </a:solidFill>
                  <a:latin typeface="Calibri" charset="0"/>
                  <a:ea typeface="Calibri" charset="0"/>
                  <a:cs typeface="Calibri" charset="0"/>
                </a:rPr>
                <a:t>#</a:t>
              </a:r>
              <a:r>
                <a:rPr lang="en-GB" sz="1400" dirty="0" smtClean="0">
                  <a:solidFill>
                    <a:srgbClr val="404040"/>
                  </a:solidFill>
                  <a:ea typeface="Calibri" charset="0"/>
                  <a:cs typeface="Calibri" charset="0"/>
                </a:rPr>
                <a:t>173</a:t>
              </a:r>
              <a:r>
                <a:rPr lang="en-GB" sz="1400" dirty="0" smtClean="0">
                  <a:solidFill>
                    <a:srgbClr val="404040"/>
                  </a:solidFill>
                  <a:latin typeface="Calibri" charset="0"/>
                  <a:ea typeface="Calibri" charset="0"/>
                  <a:cs typeface="Calibri" charset="0"/>
                </a:rPr>
                <a:t> (48 chs)</a:t>
              </a:r>
            </a:p>
            <a:p>
              <a:r>
                <a:rPr lang="en-GB" sz="1400" dirty="0" smtClean="0">
                  <a:solidFill>
                    <a:srgbClr val="404040"/>
                  </a:solidFill>
                  <a:latin typeface="Calibri" charset="0"/>
                  <a:ea typeface="Calibri" charset="0"/>
                  <a:cs typeface="Calibri" charset="0"/>
                </a:rPr>
                <a:t>#1152 (8 chs)</a:t>
              </a:r>
              <a:r>
                <a:rPr lang="en-GB" sz="1400" baseline="30000" dirty="0" smtClean="0">
                  <a:solidFill>
                    <a:srgbClr val="404040"/>
                  </a:solidFill>
                  <a:latin typeface="Calibri" charset="0"/>
                  <a:ea typeface="Calibri" charset="0"/>
                  <a:cs typeface="Calibri" charset="0"/>
                </a:rPr>
                <a:t>1</a:t>
              </a:r>
              <a:r>
                <a:rPr lang="en-GB" sz="1400" dirty="0" smtClean="0">
                  <a:solidFill>
                    <a:srgbClr val="404040"/>
                  </a:solidFill>
                  <a:latin typeface="Calibri" charset="0"/>
                  <a:ea typeface="Calibri" charset="0"/>
                  <a:cs typeface="Calibri" charset="0"/>
                </a:rPr>
                <a:t>  </a:t>
              </a:r>
              <a:endParaRPr lang="it-IT" sz="1400" dirty="0">
                <a:solidFill>
                  <a:srgbClr val="404040"/>
                </a:solidFill>
                <a:latin typeface="Calibri" charset="0"/>
              </a:endParaRPr>
            </a:p>
          </p:txBody>
        </p:sp>
        <p:sp>
          <p:nvSpPr>
            <p:cNvPr id="14" name="Rectangle 28"/>
            <p:cNvSpPr>
              <a:spLocks noChangeArrowheads="1"/>
            </p:cNvSpPr>
            <p:nvPr/>
          </p:nvSpPr>
          <p:spPr bwMode="auto">
            <a:xfrm>
              <a:off x="3923286" y="2087941"/>
              <a:ext cx="768789" cy="423334"/>
            </a:xfrm>
            <a:prstGeom prst="rect">
              <a:avLst/>
            </a:prstGeom>
            <a:solidFill>
              <a:srgbClr val="FFFFFF"/>
            </a:solidFill>
            <a:ln w="19050">
              <a:solidFill>
                <a:srgbClr val="7F7F7F"/>
              </a:solidFill>
              <a:round/>
              <a:headEnd/>
              <a:tailEnd/>
            </a:ln>
          </p:spPr>
          <p:txBody>
            <a:bodyPr anchor="ctr" anchorCtr="0">
              <a:prstTxWarp prst="textNoShape">
                <a:avLst/>
              </a:prstTxWarp>
            </a:bodyPr>
            <a:lstStyle/>
            <a:p>
              <a:pPr algn="ctr" defTabSz="914400" eaLnBrk="0" hangingPunct="0"/>
              <a:r>
                <a:rPr lang="en-US" sz="1200" dirty="0" smtClean="0">
                  <a:solidFill>
                    <a:srgbClr val="404040"/>
                  </a:solidFill>
                  <a:latin typeface="Calibri" charset="0"/>
                  <a:ea typeface="Calibri" charset="0"/>
                  <a:cs typeface="Calibri" charset="0"/>
                </a:rPr>
                <a:t>12</a:t>
              </a:r>
              <a:r>
                <a:rPr lang="en-US" sz="1200" dirty="0" smtClean="0">
                  <a:solidFill>
                    <a:srgbClr val="404040"/>
                  </a:solidFill>
                  <a:latin typeface="Calibri" charset="0"/>
                  <a:ea typeface="Calibri" charset="0"/>
                  <a:cs typeface="Calibri" charset="0"/>
                  <a:sym typeface="Wingdings"/>
                </a:rPr>
                <a:t>1</a:t>
              </a:r>
              <a:endParaRPr lang="en-US" sz="1200" dirty="0" smtClean="0">
                <a:solidFill>
                  <a:srgbClr val="404040"/>
                </a:solidFill>
                <a:latin typeface="Calibri" charset="0"/>
                <a:ea typeface="Calibri" charset="0"/>
                <a:cs typeface="Calibri" charset="0"/>
              </a:endParaRPr>
            </a:p>
            <a:p>
              <a:pPr algn="ctr" defTabSz="914400" eaLnBrk="0" hangingPunct="0"/>
              <a:r>
                <a:rPr lang="en-US" sz="1200" dirty="0" smtClean="0">
                  <a:solidFill>
                    <a:srgbClr val="404040"/>
                  </a:solidFill>
                  <a:latin typeface="Calibri" charset="0"/>
                  <a:ea typeface="Calibri" charset="0"/>
                  <a:cs typeface="Calibri" charset="0"/>
                </a:rPr>
                <a:t>DAQ</a:t>
              </a:r>
            </a:p>
          </p:txBody>
        </p:sp>
        <p:sp>
          <p:nvSpPr>
            <p:cNvPr id="15" name="Rectangle 30"/>
            <p:cNvSpPr>
              <a:spLocks noChangeArrowheads="1"/>
            </p:cNvSpPr>
            <p:nvPr/>
          </p:nvSpPr>
          <p:spPr bwMode="auto">
            <a:xfrm>
              <a:off x="3297465" y="2196170"/>
              <a:ext cx="697627" cy="307777"/>
            </a:xfrm>
            <a:prstGeom prst="rect">
              <a:avLst/>
            </a:prstGeom>
            <a:noFill/>
            <a:ln w="9525">
              <a:noFill/>
              <a:miter lim="800000"/>
              <a:headEnd/>
              <a:tailEnd/>
            </a:ln>
          </p:spPr>
          <p:txBody>
            <a:bodyPr wrap="none">
              <a:prstTxWarp prst="textNoShape">
                <a:avLst/>
              </a:prstTxWarp>
              <a:spAutoFit/>
            </a:bodyPr>
            <a:lstStyle/>
            <a:p>
              <a:pPr algn="ctr"/>
              <a:r>
                <a:rPr lang="en-GB" sz="1400" dirty="0" smtClean="0">
                  <a:solidFill>
                    <a:srgbClr val="404040"/>
                  </a:solidFill>
                  <a:ea typeface="Calibri" charset="0"/>
                  <a:cs typeface="Calibri" charset="0"/>
                </a:rPr>
                <a:t>173</a:t>
              </a:r>
              <a:r>
                <a:rPr lang="en-GB" sz="1400" dirty="0" smtClean="0">
                  <a:solidFill>
                    <a:srgbClr val="404040"/>
                  </a:solidFill>
                  <a:latin typeface="Calibri" charset="0"/>
                  <a:ea typeface="Calibri" charset="0"/>
                  <a:cs typeface="Calibri" charset="0"/>
                </a:rPr>
                <a:t> OL</a:t>
              </a:r>
              <a:endParaRPr lang="it-IT" sz="1400" dirty="0">
                <a:solidFill>
                  <a:srgbClr val="404040"/>
                </a:solidFill>
                <a:latin typeface="Calibri" charset="0"/>
              </a:endParaRPr>
            </a:p>
          </p:txBody>
        </p:sp>
        <p:sp>
          <p:nvSpPr>
            <p:cNvPr id="16" name="Rectangle 31"/>
            <p:cNvSpPr>
              <a:spLocks noChangeArrowheads="1"/>
            </p:cNvSpPr>
            <p:nvPr/>
          </p:nvSpPr>
          <p:spPr bwMode="auto">
            <a:xfrm>
              <a:off x="4634293" y="2360987"/>
              <a:ext cx="1208435" cy="276999"/>
            </a:xfrm>
            <a:prstGeom prst="rect">
              <a:avLst/>
            </a:prstGeom>
            <a:noFill/>
            <a:ln w="9525">
              <a:noFill/>
              <a:miter lim="800000"/>
              <a:headEnd/>
              <a:tailEnd/>
            </a:ln>
          </p:spPr>
          <p:txBody>
            <a:bodyPr wrap="none">
              <a:prstTxWarp prst="textNoShape">
                <a:avLst/>
              </a:prstTxWarp>
              <a:spAutoFit/>
            </a:bodyPr>
            <a:lstStyle/>
            <a:p>
              <a:pPr algn="ctr"/>
              <a:r>
                <a:rPr lang="en-GB" sz="1200" dirty="0" smtClean="0">
                  <a:solidFill>
                    <a:srgbClr val="404040"/>
                  </a:solidFill>
                  <a:latin typeface="Calibri" charset="0"/>
                  <a:ea typeface="Calibri" charset="0"/>
                  <a:cs typeface="Calibri" charset="0"/>
                </a:rPr>
                <a:t>16 (12 cores) OL</a:t>
              </a:r>
              <a:endParaRPr lang="it-IT" sz="1200" dirty="0">
                <a:solidFill>
                  <a:srgbClr val="404040"/>
                </a:solidFill>
                <a:latin typeface="Calibri" charset="0"/>
              </a:endParaRPr>
            </a:p>
          </p:txBody>
        </p:sp>
        <p:sp>
          <p:nvSpPr>
            <p:cNvPr id="17" name="Rectangle 32"/>
            <p:cNvSpPr>
              <a:spLocks noChangeArrowheads="1"/>
            </p:cNvSpPr>
            <p:nvPr/>
          </p:nvSpPr>
          <p:spPr bwMode="auto">
            <a:xfrm>
              <a:off x="5953196" y="1888446"/>
              <a:ext cx="417302" cy="276999"/>
            </a:xfrm>
            <a:prstGeom prst="rect">
              <a:avLst/>
            </a:prstGeom>
            <a:noFill/>
            <a:ln w="9525">
              <a:noFill/>
              <a:miter lim="800000"/>
              <a:headEnd/>
              <a:tailEnd/>
            </a:ln>
          </p:spPr>
          <p:txBody>
            <a:bodyPr wrap="none">
              <a:prstTxWarp prst="textNoShape">
                <a:avLst/>
              </a:prstTxWarp>
              <a:spAutoFit/>
            </a:bodyPr>
            <a:lstStyle/>
            <a:p>
              <a:r>
                <a:rPr lang="en-GB" sz="1200" dirty="0">
                  <a:solidFill>
                    <a:srgbClr val="404040"/>
                  </a:solidFill>
                  <a:latin typeface="Calibri" charset="0"/>
                  <a:ea typeface="Calibri" charset="0"/>
                  <a:cs typeface="Calibri" charset="0"/>
                </a:rPr>
                <a:t>#</a:t>
              </a:r>
              <a:r>
                <a:rPr lang="en-GB" sz="1200" dirty="0" smtClean="0">
                  <a:solidFill>
                    <a:srgbClr val="404040"/>
                  </a:solidFill>
                  <a:latin typeface="Calibri" charset="0"/>
                  <a:ea typeface="Calibri" charset="0"/>
                  <a:cs typeface="Calibri" charset="0"/>
                </a:rPr>
                <a:t>16 </a:t>
              </a:r>
              <a:endParaRPr lang="it-IT" sz="1200" dirty="0">
                <a:solidFill>
                  <a:srgbClr val="404040"/>
                </a:solidFill>
                <a:latin typeface="Calibri" charset="0"/>
              </a:endParaRPr>
            </a:p>
          </p:txBody>
        </p:sp>
        <p:cxnSp>
          <p:nvCxnSpPr>
            <p:cNvPr id="18" name="Straight Connector 17"/>
            <p:cNvCxnSpPr/>
            <p:nvPr/>
          </p:nvCxnSpPr>
          <p:spPr bwMode="auto">
            <a:xfrm flipV="1">
              <a:off x="6515286" y="2235579"/>
              <a:ext cx="1596839" cy="635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19" name="Rectangle 36"/>
            <p:cNvSpPr>
              <a:spLocks noChangeArrowheads="1"/>
            </p:cNvSpPr>
            <p:nvPr/>
          </p:nvSpPr>
          <p:spPr bwMode="auto">
            <a:xfrm>
              <a:off x="6470440" y="1996926"/>
              <a:ext cx="1692938" cy="461665"/>
            </a:xfrm>
            <a:prstGeom prst="rect">
              <a:avLst/>
            </a:prstGeom>
            <a:noFill/>
            <a:ln w="9525">
              <a:noFill/>
              <a:miter lim="800000"/>
              <a:headEnd/>
              <a:tailEnd/>
            </a:ln>
          </p:spPr>
          <p:txBody>
            <a:bodyPr>
              <a:prstTxWarp prst="textNoShape">
                <a:avLst/>
              </a:prstTxWarp>
              <a:spAutoFit/>
            </a:bodyPr>
            <a:lstStyle/>
            <a:p>
              <a:pPr algn="ctr"/>
              <a:r>
                <a:rPr lang="en-US" sz="1200" dirty="0">
                  <a:solidFill>
                    <a:srgbClr val="404040"/>
                  </a:solidFill>
                  <a:latin typeface="Calibri" charset="0"/>
                  <a:ea typeface="Calibri" charset="0"/>
                  <a:cs typeface="Calibri" charset="0"/>
                  <a:sym typeface="Wingdings" charset="2"/>
                </a:rPr>
                <a:t>DAQ</a:t>
              </a:r>
            </a:p>
            <a:p>
              <a:pPr algn="ctr"/>
              <a:r>
                <a:rPr lang="en-US" sz="1200" dirty="0">
                  <a:solidFill>
                    <a:srgbClr val="404040"/>
                  </a:solidFill>
                  <a:latin typeface="Calibri" charset="0"/>
                  <a:ea typeface="Calibri" charset="0"/>
                  <a:cs typeface="Calibri" charset="0"/>
                  <a:sym typeface="Wingdings" charset="2"/>
                </a:rPr>
                <a:t>16 OL @ 2Gbits/sec</a:t>
              </a:r>
              <a:endParaRPr lang="it-IT" sz="1200" dirty="0">
                <a:solidFill>
                  <a:srgbClr val="404040"/>
                </a:solidFill>
                <a:latin typeface="Calibri" charset="0"/>
              </a:endParaRPr>
            </a:p>
          </p:txBody>
        </p:sp>
        <p:cxnSp>
          <p:nvCxnSpPr>
            <p:cNvPr id="20" name="Straight Connector 19"/>
            <p:cNvCxnSpPr/>
            <p:nvPr/>
          </p:nvCxnSpPr>
          <p:spPr bwMode="auto">
            <a:xfrm flipV="1">
              <a:off x="6513685" y="2759454"/>
              <a:ext cx="1596838" cy="635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21" name="Rectangle 38"/>
            <p:cNvSpPr>
              <a:spLocks noChangeArrowheads="1"/>
            </p:cNvSpPr>
            <p:nvPr/>
          </p:nvSpPr>
          <p:spPr bwMode="auto">
            <a:xfrm>
              <a:off x="6468839" y="2520801"/>
              <a:ext cx="1692937" cy="461665"/>
            </a:xfrm>
            <a:prstGeom prst="rect">
              <a:avLst/>
            </a:prstGeom>
            <a:noFill/>
            <a:ln w="9525">
              <a:noFill/>
              <a:miter lim="800000"/>
              <a:headEnd/>
              <a:tailEnd/>
            </a:ln>
          </p:spPr>
          <p:txBody>
            <a:bodyPr>
              <a:prstTxWarp prst="textNoShape">
                <a:avLst/>
              </a:prstTxWarp>
              <a:spAutoFit/>
            </a:bodyPr>
            <a:lstStyle/>
            <a:p>
              <a:pPr algn="ctr"/>
              <a:r>
                <a:rPr lang="en-US" sz="1200" dirty="0">
                  <a:solidFill>
                    <a:srgbClr val="404040"/>
                  </a:solidFill>
                  <a:latin typeface="Calibri" charset="0"/>
                  <a:ea typeface="Calibri" charset="0"/>
                  <a:cs typeface="Calibri" charset="0"/>
                  <a:sym typeface="Wingdings" charset="2"/>
                </a:rPr>
                <a:t>ECS</a:t>
              </a:r>
            </a:p>
            <a:p>
              <a:pPr algn="ctr"/>
              <a:r>
                <a:rPr lang="en-US" sz="1200" dirty="0">
                  <a:solidFill>
                    <a:srgbClr val="404040"/>
                  </a:solidFill>
                  <a:latin typeface="Calibri" charset="0"/>
                  <a:ea typeface="Calibri" charset="0"/>
                  <a:cs typeface="Calibri" charset="0"/>
                  <a:sym typeface="Wingdings" charset="2"/>
                </a:rPr>
                <a:t>16 OL @ 2Gbits/sec</a:t>
              </a:r>
              <a:endParaRPr lang="it-IT" sz="1200" dirty="0">
                <a:solidFill>
                  <a:srgbClr val="404040"/>
                </a:solidFill>
                <a:latin typeface="Calibri" charset="0"/>
              </a:endParaRPr>
            </a:p>
          </p:txBody>
        </p:sp>
        <p:sp>
          <p:nvSpPr>
            <p:cNvPr id="22" name="Rectangle 39"/>
            <p:cNvSpPr>
              <a:spLocks noChangeArrowheads="1"/>
            </p:cNvSpPr>
            <p:nvPr/>
          </p:nvSpPr>
          <p:spPr bwMode="auto">
            <a:xfrm>
              <a:off x="5775326" y="2155673"/>
              <a:ext cx="768789" cy="697443"/>
            </a:xfrm>
            <a:prstGeom prst="rect">
              <a:avLst/>
            </a:prstGeom>
            <a:solidFill>
              <a:srgbClr val="FFFFFF"/>
            </a:solidFill>
            <a:ln w="19050">
              <a:solidFill>
                <a:srgbClr val="7F7F7F"/>
              </a:solidFill>
              <a:round/>
              <a:headEnd/>
              <a:tailEnd/>
            </a:ln>
          </p:spPr>
          <p:txBody>
            <a:bodyPr anchor="ctr">
              <a:prstTxWarp prst="textNoShape">
                <a:avLst/>
              </a:prstTxWarp>
            </a:bodyPr>
            <a:lstStyle/>
            <a:p>
              <a:pPr algn="ctr" defTabSz="914400" eaLnBrk="0" hangingPunct="0"/>
              <a:r>
                <a:rPr lang="it-IT" sz="1400">
                  <a:solidFill>
                    <a:srgbClr val="404040"/>
                  </a:solidFill>
                  <a:latin typeface="Calibri" charset="0"/>
                  <a:ea typeface="Calibri" charset="0"/>
                  <a:cs typeface="Calibri" charset="0"/>
                </a:rPr>
                <a:t>DIOM</a:t>
              </a:r>
            </a:p>
          </p:txBody>
        </p:sp>
        <p:cxnSp>
          <p:nvCxnSpPr>
            <p:cNvPr id="23" name="Straight Connector 22"/>
            <p:cNvCxnSpPr/>
            <p:nvPr/>
          </p:nvCxnSpPr>
          <p:spPr bwMode="auto">
            <a:xfrm>
              <a:off x="779527" y="3566822"/>
              <a:ext cx="2247106" cy="1270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24" name="Rectangle 23"/>
            <p:cNvSpPr/>
            <p:nvPr/>
          </p:nvSpPr>
          <p:spPr bwMode="auto">
            <a:xfrm>
              <a:off x="382320" y="3389022"/>
              <a:ext cx="1306941" cy="354012"/>
            </a:xfrm>
            <a:prstGeom prst="rect">
              <a:avLst/>
            </a:prstGeom>
            <a:solidFill>
              <a:srgbClr val="FFFFFF"/>
            </a:solidFill>
            <a:ln w="19050" cap="flat" cmpd="sng" algn="ctr">
              <a:solidFill>
                <a:schemeClr val="bg1">
                  <a:lumMod val="50000"/>
                </a:schemeClr>
              </a:solidFill>
              <a:prstDash val="solid"/>
              <a:round/>
              <a:headEnd type="none" w="med" len="med"/>
              <a:tailEnd type="none" w="med" len="med"/>
            </a:ln>
            <a:effectLst/>
          </p:spPr>
          <p:txBody>
            <a:bodyPr anchor="ctr">
              <a:prstTxWarp prst="textNoShape">
                <a:avLst/>
              </a:prstTxWarp>
            </a:bodyPr>
            <a:lstStyle/>
            <a:p>
              <a:pPr algn="ctr" defTabSz="914400" eaLnBrk="0" hangingPunct="0">
                <a:defRPr/>
              </a:pPr>
              <a:r>
                <a:rPr lang="en-US" sz="1400" dirty="0" smtClean="0">
                  <a:solidFill>
                    <a:srgbClr val="404040"/>
                  </a:solidFill>
                  <a:latin typeface="Calibri"/>
                  <a:ea typeface="ＭＳ Ｐゴシック" pitchFamily="-107" charset="-128"/>
                  <a:cs typeface="Calibri"/>
                </a:rPr>
                <a:t>Pre-HV boards</a:t>
              </a:r>
              <a:endParaRPr lang="en-US" sz="1400" dirty="0">
                <a:solidFill>
                  <a:srgbClr val="404040"/>
                </a:solidFill>
                <a:latin typeface="Calibri"/>
                <a:ea typeface="ＭＳ Ｐゴシック" pitchFamily="-107" charset="-128"/>
                <a:cs typeface="Calibri"/>
              </a:endParaRPr>
            </a:p>
          </p:txBody>
        </p:sp>
        <p:cxnSp>
          <p:nvCxnSpPr>
            <p:cNvPr id="25" name="Straight Connector 24"/>
            <p:cNvCxnSpPr/>
            <p:nvPr/>
          </p:nvCxnSpPr>
          <p:spPr bwMode="auto">
            <a:xfrm flipV="1">
              <a:off x="3759446" y="4690250"/>
              <a:ext cx="154654" cy="264"/>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26" name="Rectangle 46"/>
            <p:cNvSpPr>
              <a:spLocks noChangeArrowheads="1"/>
            </p:cNvSpPr>
            <p:nvPr/>
          </p:nvSpPr>
          <p:spPr bwMode="auto">
            <a:xfrm>
              <a:off x="3916156" y="4469057"/>
              <a:ext cx="768789" cy="440268"/>
            </a:xfrm>
            <a:prstGeom prst="rect">
              <a:avLst/>
            </a:prstGeom>
            <a:solidFill>
              <a:srgbClr val="FFFFFF"/>
            </a:solidFill>
            <a:ln w="19050">
              <a:solidFill>
                <a:srgbClr val="7F7F7F"/>
              </a:solidFill>
              <a:round/>
              <a:headEnd/>
              <a:tailEnd/>
            </a:ln>
          </p:spPr>
          <p:txBody>
            <a:bodyPr anchor="ctr">
              <a:prstTxWarp prst="textNoShape">
                <a:avLst/>
              </a:prstTxWarp>
            </a:bodyPr>
            <a:lstStyle/>
            <a:p>
              <a:pPr lvl="0" algn="ctr" defTabSz="914400" eaLnBrk="0" hangingPunct="0"/>
              <a:r>
                <a:rPr lang="en-US" sz="1200" dirty="0" smtClean="0">
                  <a:solidFill>
                    <a:srgbClr val="404040"/>
                  </a:solidFill>
                  <a:latin typeface="Calibri" charset="0"/>
                  <a:ea typeface="Calibri" charset="0"/>
                  <a:cs typeface="Calibri" charset="0"/>
                </a:rPr>
                <a:t>12</a:t>
              </a:r>
              <a:r>
                <a:rPr lang="en-US" sz="1200" dirty="0" smtClean="0">
                  <a:solidFill>
                    <a:srgbClr val="404040"/>
                  </a:solidFill>
                  <a:latin typeface="Calibri" charset="0"/>
                  <a:ea typeface="Calibri" charset="0"/>
                  <a:cs typeface="Calibri" charset="0"/>
                  <a:sym typeface="Wingdings"/>
                </a:rPr>
                <a:t>1</a:t>
              </a:r>
              <a:endParaRPr lang="en-US" sz="1200" dirty="0" smtClean="0">
                <a:solidFill>
                  <a:srgbClr val="404040"/>
                </a:solidFill>
                <a:latin typeface="Calibri" charset="0"/>
                <a:ea typeface="Calibri" charset="0"/>
                <a:cs typeface="Calibri" charset="0"/>
              </a:endParaRPr>
            </a:p>
            <a:p>
              <a:pPr lvl="0" algn="ctr" defTabSz="914400" eaLnBrk="0" hangingPunct="0"/>
              <a:r>
                <a:rPr lang="en-US" sz="1200" dirty="0" smtClean="0">
                  <a:solidFill>
                    <a:srgbClr val="404040"/>
                  </a:solidFill>
                  <a:latin typeface="Calibri" charset="0"/>
                  <a:ea typeface="Calibri" charset="0"/>
                  <a:cs typeface="Calibri" charset="0"/>
                </a:rPr>
                <a:t>TRIGGER</a:t>
              </a:r>
            </a:p>
          </p:txBody>
        </p:sp>
        <p:sp>
          <p:nvSpPr>
            <p:cNvPr id="27" name="Rectangle 49"/>
            <p:cNvSpPr>
              <a:spLocks noChangeArrowheads="1"/>
            </p:cNvSpPr>
            <p:nvPr/>
          </p:nvSpPr>
          <p:spPr bwMode="auto">
            <a:xfrm>
              <a:off x="5768196" y="4345232"/>
              <a:ext cx="768789" cy="690563"/>
            </a:xfrm>
            <a:prstGeom prst="rect">
              <a:avLst/>
            </a:prstGeom>
            <a:solidFill>
              <a:srgbClr val="FFFFFF"/>
            </a:solidFill>
            <a:ln w="19050">
              <a:solidFill>
                <a:srgbClr val="7F7F7F"/>
              </a:solidFill>
              <a:round/>
              <a:headEnd/>
              <a:tailEnd/>
            </a:ln>
          </p:spPr>
          <p:txBody>
            <a:bodyPr anchor="ctr">
              <a:prstTxWarp prst="textNoShape">
                <a:avLst/>
              </a:prstTxWarp>
            </a:bodyPr>
            <a:lstStyle/>
            <a:p>
              <a:pPr algn="ctr" defTabSz="914400" eaLnBrk="0" hangingPunct="0"/>
              <a:r>
                <a:rPr lang="it-IT" sz="1400" dirty="0">
                  <a:solidFill>
                    <a:srgbClr val="404040"/>
                  </a:solidFill>
                  <a:latin typeface="Calibri" charset="0"/>
                  <a:ea typeface="Calibri" charset="0"/>
                  <a:cs typeface="Calibri" charset="0"/>
                </a:rPr>
                <a:t>TIOM</a:t>
              </a:r>
            </a:p>
          </p:txBody>
        </p:sp>
        <p:cxnSp>
          <p:nvCxnSpPr>
            <p:cNvPr id="28" name="Straight Connector 27"/>
            <p:cNvCxnSpPr/>
            <p:nvPr/>
          </p:nvCxnSpPr>
          <p:spPr bwMode="auto">
            <a:xfrm flipV="1">
              <a:off x="6546595" y="4656382"/>
              <a:ext cx="1596839" cy="635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29" name="Rectangle 53"/>
            <p:cNvSpPr>
              <a:spLocks noChangeArrowheads="1"/>
            </p:cNvSpPr>
            <p:nvPr/>
          </p:nvSpPr>
          <p:spPr bwMode="auto">
            <a:xfrm>
              <a:off x="6454416" y="4639448"/>
              <a:ext cx="1829077" cy="461665"/>
            </a:xfrm>
            <a:prstGeom prst="rect">
              <a:avLst/>
            </a:prstGeom>
            <a:noFill/>
            <a:ln w="9525">
              <a:noFill/>
              <a:miter lim="800000"/>
              <a:headEnd/>
              <a:tailEnd/>
            </a:ln>
          </p:spPr>
          <p:txBody>
            <a:bodyPr>
              <a:prstTxWarp prst="textNoShape">
                <a:avLst/>
              </a:prstTxWarp>
              <a:spAutoFit/>
            </a:bodyPr>
            <a:lstStyle/>
            <a:p>
              <a:pPr algn="ctr"/>
              <a:r>
                <a:rPr lang="en-US" sz="1200" dirty="0" smtClean="0">
                  <a:solidFill>
                    <a:srgbClr val="404040"/>
                  </a:solidFill>
                  <a:latin typeface="Calibri" charset="0"/>
                  <a:ea typeface="Calibri" charset="0"/>
                  <a:cs typeface="Calibri" charset="0"/>
                  <a:sym typeface="Wingdings" charset="2"/>
                </a:rPr>
                <a:t>64 </a:t>
              </a:r>
              <a:r>
                <a:rPr lang="en-US" sz="1200" dirty="0">
                  <a:solidFill>
                    <a:srgbClr val="404040"/>
                  </a:solidFill>
                  <a:latin typeface="Calibri" charset="0"/>
                  <a:ea typeface="Calibri" charset="0"/>
                  <a:cs typeface="Calibri" charset="0"/>
                  <a:sym typeface="Wingdings" charset="2"/>
                </a:rPr>
                <a:t>OL @ 1.2Gbits/</a:t>
              </a:r>
              <a:r>
                <a:rPr lang="en-US" sz="1200" dirty="0" smtClean="0">
                  <a:solidFill>
                    <a:srgbClr val="404040"/>
                  </a:solidFill>
                  <a:latin typeface="Calibri" charset="0"/>
                  <a:ea typeface="Calibri" charset="0"/>
                  <a:cs typeface="Calibri" charset="0"/>
                  <a:sym typeface="Wingdings" charset="2"/>
                </a:rPr>
                <a:t>sec</a:t>
              </a:r>
            </a:p>
            <a:p>
              <a:pPr algn="ctr"/>
              <a:r>
                <a:rPr lang="en-US" sz="1200" dirty="0" smtClean="0">
                  <a:solidFill>
                    <a:srgbClr val="404040"/>
                  </a:solidFill>
                  <a:latin typeface="Calibri" charset="0"/>
                  <a:ea typeface="Calibri" charset="0"/>
                  <a:cs typeface="Calibri" charset="0"/>
                  <a:sym typeface="Wingdings" charset="2"/>
                </a:rPr>
                <a:t>or Copper Links </a:t>
              </a:r>
              <a:endParaRPr lang="it-IT" sz="1200" dirty="0">
                <a:solidFill>
                  <a:srgbClr val="404040"/>
                </a:solidFill>
                <a:latin typeface="Calibri" charset="0"/>
              </a:endParaRPr>
            </a:p>
          </p:txBody>
        </p:sp>
        <p:sp>
          <p:nvSpPr>
            <p:cNvPr id="30" name="Rectangle 54"/>
            <p:cNvSpPr>
              <a:spLocks noChangeArrowheads="1"/>
            </p:cNvSpPr>
            <p:nvPr/>
          </p:nvSpPr>
          <p:spPr bwMode="auto">
            <a:xfrm>
              <a:off x="5920707" y="4037455"/>
              <a:ext cx="456074" cy="307777"/>
            </a:xfrm>
            <a:prstGeom prst="rect">
              <a:avLst/>
            </a:prstGeom>
            <a:noFill/>
            <a:ln w="9525">
              <a:noFill/>
              <a:miter lim="800000"/>
              <a:headEnd/>
              <a:tailEnd/>
            </a:ln>
          </p:spPr>
          <p:txBody>
            <a:bodyPr wrap="none">
              <a:prstTxWarp prst="textNoShape">
                <a:avLst/>
              </a:prstTxWarp>
              <a:spAutoFit/>
            </a:bodyPr>
            <a:lstStyle/>
            <a:p>
              <a:r>
                <a:rPr lang="en-GB" sz="1400" dirty="0">
                  <a:solidFill>
                    <a:srgbClr val="404040"/>
                  </a:solidFill>
                  <a:latin typeface="Calibri" charset="0"/>
                  <a:ea typeface="Calibri" charset="0"/>
                  <a:cs typeface="Calibri" charset="0"/>
                </a:rPr>
                <a:t>#</a:t>
              </a:r>
              <a:r>
                <a:rPr lang="en-GB" sz="1400" dirty="0" smtClean="0">
                  <a:solidFill>
                    <a:srgbClr val="404040"/>
                  </a:solidFill>
                  <a:latin typeface="Calibri" charset="0"/>
                  <a:ea typeface="Calibri" charset="0"/>
                  <a:cs typeface="Calibri" charset="0"/>
                </a:rPr>
                <a:t>16 </a:t>
              </a:r>
              <a:endParaRPr lang="it-IT" sz="1400" dirty="0">
                <a:solidFill>
                  <a:srgbClr val="404040"/>
                </a:solidFill>
                <a:latin typeface="Calibri" charset="0"/>
              </a:endParaRPr>
            </a:p>
          </p:txBody>
        </p:sp>
        <p:cxnSp>
          <p:nvCxnSpPr>
            <p:cNvPr id="31" name="Straight Connector 30"/>
            <p:cNvCxnSpPr/>
            <p:nvPr/>
          </p:nvCxnSpPr>
          <p:spPr>
            <a:xfrm flipH="1">
              <a:off x="2401947" y="728136"/>
              <a:ext cx="1601" cy="24881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6648" y="829954"/>
              <a:ext cx="2309546" cy="738664"/>
            </a:xfrm>
            <a:prstGeom prst="rect">
              <a:avLst/>
            </a:prstGeom>
          </p:spPr>
          <p:txBody>
            <a:bodyPr wrap="none">
              <a:spAutoFit/>
            </a:bodyPr>
            <a:lstStyle/>
            <a:p>
              <a:pPr algn="ctr" fontAlgn="auto">
                <a:spcBef>
                  <a:spcPts val="0"/>
                </a:spcBef>
                <a:spcAft>
                  <a:spcPts val="0"/>
                </a:spcAft>
                <a:defRPr/>
              </a:pPr>
              <a:r>
                <a:rPr lang="en-GB" sz="1400" i="1" dirty="0" smtClean="0">
                  <a:solidFill>
                    <a:schemeClr val="bg1">
                      <a:lumMod val="65000"/>
                    </a:schemeClr>
                  </a:solidFill>
                  <a:latin typeface="Calibri"/>
                  <a:cs typeface="Calibri"/>
                </a:rPr>
                <a:t>ON-DETECTOR ELECTRONICS</a:t>
              </a:r>
            </a:p>
            <a:p>
              <a:pPr algn="ctr" fontAlgn="auto">
                <a:spcBef>
                  <a:spcPts val="0"/>
                </a:spcBef>
                <a:spcAft>
                  <a:spcPts val="0"/>
                </a:spcAft>
                <a:defRPr/>
              </a:pPr>
              <a:r>
                <a:rPr lang="en-GB" sz="1400" i="1" dirty="0" smtClean="0">
                  <a:solidFill>
                    <a:schemeClr val="bg1">
                      <a:lumMod val="65000"/>
                    </a:schemeClr>
                  </a:solidFill>
                  <a:latin typeface="Calibri"/>
                  <a:cs typeface="Calibri"/>
                </a:rPr>
                <a:t>DCH BACKWARD END</a:t>
              </a:r>
              <a:r>
                <a:rPr lang="en-GB" sz="1400" i="1" dirty="0">
                  <a:solidFill>
                    <a:schemeClr val="bg1">
                      <a:lumMod val="65000"/>
                    </a:schemeClr>
                  </a:solidFill>
                  <a:latin typeface="Calibri"/>
                  <a:cs typeface="Calibri"/>
                </a:rPr>
                <a:t>-</a:t>
              </a:r>
              <a:r>
                <a:rPr lang="en-GB" sz="1400" i="1" dirty="0" smtClean="0">
                  <a:solidFill>
                    <a:schemeClr val="bg1">
                      <a:lumMod val="65000"/>
                    </a:schemeClr>
                  </a:solidFill>
                  <a:latin typeface="Calibri"/>
                  <a:cs typeface="Calibri"/>
                </a:rPr>
                <a:t>PLATE</a:t>
              </a:r>
            </a:p>
            <a:p>
              <a:pPr algn="ctr" fontAlgn="auto">
                <a:spcBef>
                  <a:spcPts val="0"/>
                </a:spcBef>
                <a:spcAft>
                  <a:spcPts val="0"/>
                </a:spcAft>
                <a:defRPr/>
              </a:pPr>
              <a:r>
                <a:rPr lang="en-GB" sz="1400" i="1" dirty="0" smtClean="0">
                  <a:solidFill>
                    <a:schemeClr val="bg1">
                      <a:lumMod val="65000"/>
                    </a:schemeClr>
                  </a:solidFill>
                  <a:latin typeface="Calibri"/>
                  <a:cs typeface="Calibri"/>
                </a:rPr>
                <a:t>8056 </a:t>
              </a:r>
              <a:r>
                <a:rPr lang="en-GB" sz="1400" i="1" dirty="0" err="1" smtClean="0">
                  <a:solidFill>
                    <a:schemeClr val="bg1">
                      <a:lumMod val="65000"/>
                    </a:schemeClr>
                  </a:solidFill>
                  <a:latin typeface="Calibri"/>
                  <a:cs typeface="Calibri"/>
                </a:rPr>
                <a:t>chs</a:t>
              </a:r>
              <a:endParaRPr lang="en-GB" sz="1400" i="1" dirty="0">
                <a:solidFill>
                  <a:schemeClr val="bg1">
                    <a:lumMod val="65000"/>
                  </a:schemeClr>
                </a:solidFill>
                <a:latin typeface="Calibri"/>
                <a:cs typeface="Calibri"/>
              </a:endParaRPr>
            </a:p>
          </p:txBody>
        </p:sp>
        <p:sp>
          <p:nvSpPr>
            <p:cNvPr id="33" name="Rectangle 28"/>
            <p:cNvSpPr>
              <a:spLocks noChangeArrowheads="1"/>
            </p:cNvSpPr>
            <p:nvPr/>
          </p:nvSpPr>
          <p:spPr bwMode="auto">
            <a:xfrm>
              <a:off x="3923286" y="2501221"/>
              <a:ext cx="768789" cy="416453"/>
            </a:xfrm>
            <a:prstGeom prst="rect">
              <a:avLst/>
            </a:prstGeom>
            <a:solidFill>
              <a:srgbClr val="FFFFFF"/>
            </a:solidFill>
            <a:ln w="19050">
              <a:solidFill>
                <a:srgbClr val="7F7F7F"/>
              </a:solidFill>
              <a:round/>
              <a:headEnd/>
              <a:tailEnd/>
            </a:ln>
          </p:spPr>
          <p:txBody>
            <a:bodyPr anchor="ctr" anchorCtr="0">
              <a:prstTxWarp prst="textNoShape">
                <a:avLst/>
              </a:prstTxWarp>
            </a:bodyPr>
            <a:lstStyle/>
            <a:p>
              <a:pPr lvl="0" algn="ctr" defTabSz="914400" eaLnBrk="0" hangingPunct="0"/>
              <a:r>
                <a:rPr lang="en-US" sz="1200" dirty="0" smtClean="0">
                  <a:solidFill>
                    <a:srgbClr val="404040"/>
                  </a:solidFill>
                  <a:latin typeface="Calibri" charset="0"/>
                  <a:ea typeface="Calibri" charset="0"/>
                  <a:cs typeface="Calibri" charset="0"/>
                </a:rPr>
                <a:t>12</a:t>
              </a:r>
              <a:r>
                <a:rPr lang="en-US" sz="1200" dirty="0" smtClean="0">
                  <a:solidFill>
                    <a:srgbClr val="404040"/>
                  </a:solidFill>
                  <a:latin typeface="Calibri" charset="0"/>
                  <a:ea typeface="Calibri" charset="0"/>
                  <a:cs typeface="Calibri" charset="0"/>
                  <a:sym typeface="Wingdings"/>
                </a:rPr>
                <a:t>1</a:t>
              </a:r>
              <a:endParaRPr lang="en-US" sz="1200" dirty="0" smtClean="0">
                <a:solidFill>
                  <a:srgbClr val="404040"/>
                </a:solidFill>
                <a:latin typeface="Calibri" charset="0"/>
                <a:ea typeface="Calibri" charset="0"/>
                <a:cs typeface="Calibri" charset="0"/>
              </a:endParaRPr>
            </a:p>
            <a:p>
              <a:pPr lvl="0" algn="ctr" defTabSz="914400" eaLnBrk="0" hangingPunct="0"/>
              <a:r>
                <a:rPr lang="en-US" sz="1200" dirty="0" smtClean="0">
                  <a:solidFill>
                    <a:srgbClr val="404040"/>
                  </a:solidFill>
                  <a:latin typeface="Calibri" charset="0"/>
                  <a:ea typeface="Calibri" charset="0"/>
                  <a:cs typeface="Calibri" charset="0"/>
                </a:rPr>
                <a:t>ECS</a:t>
              </a:r>
            </a:p>
          </p:txBody>
        </p:sp>
        <p:cxnSp>
          <p:nvCxnSpPr>
            <p:cNvPr id="34" name="Straight Connector 33"/>
            <p:cNvCxnSpPr>
              <a:stCxn id="14" idx="3"/>
            </p:cNvCxnSpPr>
            <p:nvPr/>
          </p:nvCxnSpPr>
          <p:spPr>
            <a:xfrm>
              <a:off x="4692075" y="2299608"/>
              <a:ext cx="1075770" cy="8466"/>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698482" y="2689074"/>
              <a:ext cx="1086448" cy="3442"/>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27" idx="1"/>
            </p:cNvCxnSpPr>
            <p:nvPr/>
          </p:nvCxnSpPr>
          <p:spPr>
            <a:xfrm>
              <a:off x="4675335" y="4686281"/>
              <a:ext cx="1092861" cy="4233"/>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329453" y="1653793"/>
              <a:ext cx="1904888" cy="461665"/>
            </a:xfrm>
            <a:prstGeom prst="rect">
              <a:avLst/>
            </a:prstGeom>
          </p:spPr>
          <p:txBody>
            <a:bodyPr wrap="square">
              <a:spAutoFit/>
            </a:bodyPr>
            <a:lstStyle/>
            <a:p>
              <a:pPr lvl="0" algn="ctr" defTabSz="914400" eaLnBrk="0" hangingPunct="0"/>
              <a:r>
                <a:rPr lang="en-US" sz="1200" dirty="0" smtClean="0">
                  <a:solidFill>
                    <a:srgbClr val="404040"/>
                  </a:solidFill>
                  <a:latin typeface="Calibri"/>
                  <a:ea typeface="ＭＳ Ｐゴシック" pitchFamily="-107" charset="-128"/>
                  <a:cs typeface="Calibri"/>
                </a:rPr>
                <a:t>12 cores Fiber Optical Cable patch-panel</a:t>
              </a:r>
            </a:p>
          </p:txBody>
        </p:sp>
        <p:sp>
          <p:nvSpPr>
            <p:cNvPr id="38" name="Rectangle 31"/>
            <p:cNvSpPr>
              <a:spLocks noChangeArrowheads="1"/>
            </p:cNvSpPr>
            <p:nvPr/>
          </p:nvSpPr>
          <p:spPr bwMode="auto">
            <a:xfrm>
              <a:off x="4635700" y="4665903"/>
              <a:ext cx="1197764" cy="461665"/>
            </a:xfrm>
            <a:prstGeom prst="rect">
              <a:avLst/>
            </a:prstGeom>
            <a:noFill/>
            <a:ln w="9525">
              <a:noFill/>
              <a:miter lim="800000"/>
              <a:headEnd/>
              <a:tailEnd/>
            </a:ln>
          </p:spPr>
          <p:txBody>
            <a:bodyPr wrap="none">
              <a:prstTxWarp prst="textNoShape">
                <a:avLst/>
              </a:prstTxWarp>
              <a:spAutoFit/>
            </a:bodyPr>
            <a:lstStyle/>
            <a:p>
              <a:pPr algn="ctr"/>
              <a:r>
                <a:rPr lang="en-GB" sz="1200" dirty="0" smtClean="0">
                  <a:solidFill>
                    <a:srgbClr val="404040"/>
                  </a:solidFill>
                  <a:latin typeface="Calibri" charset="0"/>
                  <a:ea typeface="Calibri" charset="0"/>
                  <a:cs typeface="Calibri" charset="0"/>
                </a:rPr>
                <a:t>16 (12 cores) OL</a:t>
              </a:r>
            </a:p>
            <a:p>
              <a:pPr algn="ctr"/>
              <a:r>
                <a:rPr lang="en-GB" sz="1200" dirty="0">
                  <a:solidFill>
                    <a:srgbClr val="404040"/>
                  </a:solidFill>
                  <a:latin typeface="Calibri" charset="0"/>
                  <a:ea typeface="Calibri" charset="0"/>
                  <a:cs typeface="Calibri" charset="0"/>
                </a:rPr>
                <a:t>o</a:t>
              </a:r>
              <a:r>
                <a:rPr lang="en-GB" sz="1200" dirty="0" smtClean="0">
                  <a:solidFill>
                    <a:srgbClr val="404040"/>
                  </a:solidFill>
                  <a:latin typeface="Calibri" charset="0"/>
                  <a:ea typeface="Calibri" charset="0"/>
                  <a:cs typeface="Calibri" charset="0"/>
                </a:rPr>
                <a:t>r Copper Links</a:t>
              </a:r>
              <a:endParaRPr lang="it-IT" sz="1200" dirty="0">
                <a:solidFill>
                  <a:srgbClr val="404040"/>
                </a:solidFill>
                <a:latin typeface="Calibri" charset="0"/>
              </a:endParaRPr>
            </a:p>
          </p:txBody>
        </p:sp>
        <p:cxnSp>
          <p:nvCxnSpPr>
            <p:cNvPr id="39" name="Straight Connector 38"/>
            <p:cNvCxnSpPr/>
            <p:nvPr/>
          </p:nvCxnSpPr>
          <p:spPr>
            <a:xfrm rot="10800000">
              <a:off x="3032616" y="3398286"/>
              <a:ext cx="579795" cy="1588"/>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772023" y="2501221"/>
              <a:ext cx="1602" cy="789102"/>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bwMode="auto">
            <a:xfrm>
              <a:off x="3773625" y="2501221"/>
              <a:ext cx="149661" cy="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42" name="Rectangle 41"/>
            <p:cNvSpPr/>
            <p:nvPr/>
          </p:nvSpPr>
          <p:spPr>
            <a:xfrm>
              <a:off x="4445414" y="829954"/>
              <a:ext cx="2358814" cy="307777"/>
            </a:xfrm>
            <a:prstGeom prst="rect">
              <a:avLst/>
            </a:prstGeom>
          </p:spPr>
          <p:txBody>
            <a:bodyPr wrap="none">
              <a:spAutoFit/>
            </a:bodyPr>
            <a:lstStyle/>
            <a:p>
              <a:pPr algn="ctr" fontAlgn="auto">
                <a:spcBef>
                  <a:spcPts val="0"/>
                </a:spcBef>
                <a:spcAft>
                  <a:spcPts val="0"/>
                </a:spcAft>
                <a:defRPr/>
              </a:pPr>
              <a:r>
                <a:rPr lang="en-GB" sz="1400" i="1" dirty="0" smtClean="0">
                  <a:solidFill>
                    <a:schemeClr val="bg1">
                      <a:lumMod val="65000"/>
                    </a:schemeClr>
                  </a:solidFill>
                  <a:latin typeface="Calibri"/>
                  <a:cs typeface="Calibri"/>
                </a:rPr>
                <a:t>OFF-DETECTOR ELECTRONICS</a:t>
              </a:r>
            </a:p>
          </p:txBody>
        </p:sp>
        <p:sp>
          <p:nvSpPr>
            <p:cNvPr id="43" name="Rectangle 25"/>
            <p:cNvSpPr>
              <a:spLocks noChangeArrowheads="1"/>
            </p:cNvSpPr>
            <p:nvPr/>
          </p:nvSpPr>
          <p:spPr bwMode="auto">
            <a:xfrm>
              <a:off x="2626956" y="3219159"/>
              <a:ext cx="2300644" cy="705141"/>
            </a:xfrm>
            <a:prstGeom prst="rect">
              <a:avLst/>
            </a:prstGeom>
            <a:solidFill>
              <a:srgbClr val="FFFFFF"/>
            </a:solidFill>
            <a:ln w="19050">
              <a:solidFill>
                <a:srgbClr val="7F7F7F"/>
              </a:solidFill>
              <a:round/>
              <a:headEnd/>
              <a:tailEnd/>
            </a:ln>
          </p:spPr>
          <p:txBody>
            <a:bodyPr anchor="ctr">
              <a:prstTxWarp prst="textNoShape">
                <a:avLst/>
              </a:prstTxWarp>
            </a:bodyPr>
            <a:lstStyle/>
            <a:p>
              <a:pPr algn="ctr" defTabSz="914400" eaLnBrk="0" hangingPunct="0"/>
              <a:r>
                <a:rPr lang="en-US" sz="1400" dirty="0" smtClean="0">
                  <a:solidFill>
                    <a:srgbClr val="404040"/>
                  </a:solidFill>
                  <a:latin typeface="Calibri" charset="0"/>
                  <a:ea typeface="Calibri" charset="0"/>
                  <a:cs typeface="Calibri" charset="0"/>
                </a:rPr>
                <a:t>Data Conversion</a:t>
              </a:r>
            </a:p>
            <a:p>
              <a:pPr algn="ctr" defTabSz="914400" eaLnBrk="0" hangingPunct="0"/>
              <a:r>
                <a:rPr lang="en-US" sz="1400" dirty="0" smtClean="0">
                  <a:solidFill>
                    <a:srgbClr val="404040"/>
                  </a:solidFill>
                  <a:latin typeface="Calibri" charset="0"/>
                  <a:ea typeface="Calibri" charset="0"/>
                  <a:cs typeface="Calibri" charset="0"/>
                </a:rPr>
                <a:t>Trigger Primitive Generation</a:t>
              </a:r>
            </a:p>
            <a:p>
              <a:pPr algn="ctr" defTabSz="914400" eaLnBrk="0" hangingPunct="0"/>
              <a:r>
                <a:rPr lang="en-US" sz="1400" dirty="0" smtClean="0">
                  <a:solidFill>
                    <a:srgbClr val="404040"/>
                  </a:solidFill>
                  <a:latin typeface="Calibri" charset="0"/>
                  <a:ea typeface="Calibri" charset="0"/>
                  <a:cs typeface="Calibri" charset="0"/>
                </a:rPr>
                <a:t>Boards</a:t>
              </a:r>
              <a:endParaRPr lang="en-US" sz="1400" dirty="0">
                <a:solidFill>
                  <a:srgbClr val="404040"/>
                </a:solidFill>
                <a:latin typeface="Calibri" charset="0"/>
                <a:ea typeface="Calibri" charset="0"/>
                <a:cs typeface="Calibri" charset="0"/>
              </a:endParaRPr>
            </a:p>
          </p:txBody>
        </p:sp>
        <p:cxnSp>
          <p:nvCxnSpPr>
            <p:cNvPr id="44" name="Straight Connector 43"/>
            <p:cNvCxnSpPr/>
            <p:nvPr/>
          </p:nvCxnSpPr>
          <p:spPr>
            <a:xfrm flipV="1">
              <a:off x="3759446" y="3905166"/>
              <a:ext cx="1602" cy="789102"/>
            </a:xfrm>
            <a:prstGeom prst="line">
              <a:avLst/>
            </a:prstGeom>
            <a:ln w="1905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Rectangle 30"/>
            <p:cNvSpPr>
              <a:spLocks noChangeArrowheads="1"/>
            </p:cNvSpPr>
            <p:nvPr/>
          </p:nvSpPr>
          <p:spPr bwMode="auto">
            <a:xfrm>
              <a:off x="3264420" y="4629930"/>
              <a:ext cx="697627" cy="307777"/>
            </a:xfrm>
            <a:prstGeom prst="rect">
              <a:avLst/>
            </a:prstGeom>
            <a:noFill/>
            <a:ln w="9525">
              <a:noFill/>
              <a:miter lim="800000"/>
              <a:headEnd/>
              <a:tailEnd/>
            </a:ln>
          </p:spPr>
          <p:txBody>
            <a:bodyPr wrap="none">
              <a:prstTxWarp prst="textNoShape">
                <a:avLst/>
              </a:prstTxWarp>
              <a:spAutoFit/>
            </a:bodyPr>
            <a:lstStyle/>
            <a:p>
              <a:pPr algn="ctr"/>
              <a:r>
                <a:rPr lang="en-GB" sz="1400" dirty="0" smtClean="0">
                  <a:solidFill>
                    <a:srgbClr val="404040"/>
                  </a:solidFill>
                  <a:ea typeface="Calibri" charset="0"/>
                  <a:cs typeface="Calibri" charset="0"/>
                </a:rPr>
                <a:t>173</a:t>
              </a:r>
              <a:r>
                <a:rPr lang="en-GB" sz="1400" dirty="0" smtClean="0">
                  <a:solidFill>
                    <a:srgbClr val="404040"/>
                  </a:solidFill>
                  <a:latin typeface="Calibri" charset="0"/>
                  <a:ea typeface="Calibri" charset="0"/>
                  <a:cs typeface="Calibri" charset="0"/>
                </a:rPr>
                <a:t> OL</a:t>
              </a:r>
              <a:endParaRPr lang="it-IT" sz="1400" dirty="0">
                <a:solidFill>
                  <a:srgbClr val="404040"/>
                </a:solidFill>
                <a:latin typeface="Calibri" charset="0"/>
              </a:endParaRPr>
            </a:p>
          </p:txBody>
        </p:sp>
      </p:grpSp>
      <p:sp>
        <p:nvSpPr>
          <p:cNvPr id="3" name="TextBox 2"/>
          <p:cNvSpPr txBox="1"/>
          <p:nvPr/>
        </p:nvSpPr>
        <p:spPr>
          <a:xfrm>
            <a:off x="673100" y="5080000"/>
            <a:ext cx="8001000" cy="1323439"/>
          </a:xfrm>
          <a:prstGeom prst="rect">
            <a:avLst/>
          </a:prstGeom>
          <a:noFill/>
        </p:spPr>
        <p:txBody>
          <a:bodyPr wrap="square" rtlCol="0">
            <a:spAutoFit/>
          </a:bodyPr>
          <a:lstStyle/>
          <a:p>
            <a:r>
              <a:rPr lang="en-US" sz="1600" i="1" dirty="0" smtClean="0"/>
              <a:t>1 = Cluster Counting option</a:t>
            </a:r>
          </a:p>
          <a:p>
            <a:endParaRPr lang="en-US" sz="1600" i="1" dirty="0"/>
          </a:p>
          <a:p>
            <a:r>
              <a:rPr lang="en-US" sz="1600" i="1" dirty="0" smtClean="0"/>
              <a:t>Trigger option 1: Data Conversion generates trigger primitives</a:t>
            </a:r>
          </a:p>
          <a:p>
            <a:r>
              <a:rPr lang="en-US" sz="1600" i="1" dirty="0" smtClean="0"/>
              <a:t>Trigger option 2: Data Conversion board host a Trigger Mezzanine board for partial superlayer tracks reconstruction</a:t>
            </a:r>
          </a:p>
        </p:txBody>
      </p:sp>
    </p:spTree>
    <p:extLst>
      <p:ext uri="{BB962C8B-B14F-4D97-AF65-F5344CB8AC3E}">
        <p14:creationId xmlns:p14="http://schemas.microsoft.com/office/powerpoint/2010/main" val="3748088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DCH Front-End system: Block diagram</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11</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46" name="Rectangle 45"/>
          <p:cNvSpPr/>
          <p:nvPr/>
        </p:nvSpPr>
        <p:spPr>
          <a:xfrm>
            <a:off x="2261356" y="3244334"/>
            <a:ext cx="4621314" cy="584776"/>
          </a:xfrm>
          <a:prstGeom prst="rect">
            <a:avLst/>
          </a:prstGeom>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ON DETECTOR electronics</a:t>
            </a:r>
            <a:endParaRPr lang="en-US" sz="3200" b="1" i="1" dirty="0">
              <a:solidFill>
                <a:srgbClr val="000090"/>
              </a:solidFill>
              <a:ea typeface="ヒラギノ角ゴ Pro W3" charset="0"/>
              <a:cs typeface="ヒラギノ角ゴ Pro W3" charset="0"/>
            </a:endParaRPr>
          </a:p>
        </p:txBody>
      </p:sp>
    </p:spTree>
    <p:extLst>
      <p:ext uri="{BB962C8B-B14F-4D97-AF65-F5344CB8AC3E}">
        <p14:creationId xmlns:p14="http://schemas.microsoft.com/office/powerpoint/2010/main" val="3118952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ON DETECTOR electronics - #1</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12</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660282" y="978526"/>
            <a:ext cx="8229718" cy="1877437"/>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a:solidFill>
                <a:srgbClr val="0044A4"/>
              </a:solidFill>
            </a:endParaRPr>
          </a:p>
          <a:p>
            <a:pPr marL="285750" indent="-285750">
              <a:buClr>
                <a:srgbClr val="000090"/>
              </a:buClr>
              <a:buFont typeface="Arial"/>
              <a:buChar char="•"/>
              <a:defRPr/>
            </a:pPr>
            <a:r>
              <a:rPr lang="en-US" sz="1400" i="1" dirty="0" smtClean="0">
                <a:solidFill>
                  <a:srgbClr val="0044A4"/>
                </a:solidFill>
                <a:sym typeface="Wingdings"/>
              </a:rPr>
              <a:t>Front End Boards contain HV blocking capacitors, protection networks, preamplifiers and (eventually0 shapers.</a:t>
            </a:r>
          </a:p>
          <a:p>
            <a:pPr marL="285750" indent="-285750">
              <a:buClr>
                <a:srgbClr val="000090"/>
              </a:buClr>
              <a:buFont typeface="Arial"/>
              <a:buChar char="•"/>
              <a:defRPr/>
            </a:pPr>
            <a:r>
              <a:rPr lang="en-US" sz="1400" i="1" dirty="0" smtClean="0">
                <a:solidFill>
                  <a:srgbClr val="0044A4"/>
                </a:solidFill>
                <a:sym typeface="Wingdings"/>
              </a:rPr>
              <a:t>Boards are located on the backward end-plate to maximize S/N ratio and are connected to the Data Conversion boards (located on external crates) through coaxial or twisted pairs cables (Cluster Counting = coaxial)</a:t>
            </a:r>
          </a:p>
          <a:p>
            <a:pPr marL="285750" indent="-285750">
              <a:buClr>
                <a:srgbClr val="000090"/>
              </a:buClr>
              <a:buFont typeface="Arial"/>
              <a:buChar char="•"/>
              <a:defRPr/>
            </a:pPr>
            <a:r>
              <a:rPr lang="en-US" sz="1400" i="1" dirty="0" smtClean="0">
                <a:solidFill>
                  <a:srgbClr val="0044A4"/>
                </a:solidFill>
                <a:sym typeface="Wingdings"/>
              </a:rPr>
              <a:t>The end-plate will be divided in (sub)sectors  more cells will be grouped in a single multi-channel preamplifier-shaper board</a:t>
            </a:r>
          </a:p>
        </p:txBody>
      </p:sp>
      <p:sp>
        <p:nvSpPr>
          <p:cNvPr id="8" name="Rectangle 7"/>
          <p:cNvSpPr/>
          <p:nvPr/>
        </p:nvSpPr>
        <p:spPr>
          <a:xfrm>
            <a:off x="774654" y="805376"/>
            <a:ext cx="121068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Preamplifier</a:t>
            </a:r>
            <a:endParaRPr lang="en-US" sz="1600" dirty="0">
              <a:solidFill>
                <a:schemeClr val="bg1"/>
              </a:solidFill>
            </a:endParaRPr>
          </a:p>
        </p:txBody>
      </p:sp>
      <p:sp>
        <p:nvSpPr>
          <p:cNvPr id="12" name="Rectangle 11"/>
          <p:cNvSpPr/>
          <p:nvPr/>
        </p:nvSpPr>
        <p:spPr>
          <a:xfrm>
            <a:off x="672982" y="3119281"/>
            <a:ext cx="8229718" cy="1661994"/>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a:solidFill>
                <a:srgbClr val="0044A4"/>
              </a:solidFill>
            </a:endParaRPr>
          </a:p>
          <a:p>
            <a:pPr marL="285750" indent="-285750">
              <a:buClr>
                <a:srgbClr val="000090"/>
              </a:buClr>
              <a:buFont typeface="Arial"/>
              <a:buChar char="•"/>
              <a:defRPr/>
            </a:pPr>
            <a:r>
              <a:rPr lang="en-US" sz="1400" i="1" dirty="0" smtClean="0">
                <a:solidFill>
                  <a:srgbClr val="0044A4"/>
                </a:solidFill>
                <a:sym typeface="Wingdings"/>
              </a:rPr>
              <a:t>Wire signal is used both for charge and time measurement  preamplifier should not worsening too much signal time information (rise time). </a:t>
            </a:r>
          </a:p>
          <a:p>
            <a:pPr marL="285750" indent="-285750">
              <a:buClr>
                <a:srgbClr val="000090"/>
              </a:buClr>
              <a:buFont typeface="Arial"/>
              <a:buChar char="•"/>
              <a:defRPr/>
            </a:pPr>
            <a:r>
              <a:rPr lang="en-US" sz="1400" i="1" dirty="0" smtClean="0">
                <a:solidFill>
                  <a:srgbClr val="0044A4"/>
                </a:solidFill>
                <a:sym typeface="Wingdings"/>
              </a:rPr>
              <a:t>Because gas mixture slow drift velocity and moderate detector parasitic capacitance a 80/100 MHz bandwidth transimpedance preamplifier match system requirements</a:t>
            </a:r>
          </a:p>
          <a:p>
            <a:pPr marL="285750" indent="-285750">
              <a:buClr>
                <a:srgbClr val="000090"/>
              </a:buClr>
              <a:buFont typeface="Arial"/>
              <a:buChar char="•"/>
              <a:defRPr/>
            </a:pPr>
            <a:r>
              <a:rPr lang="en-US" sz="1400" i="1" dirty="0" smtClean="0">
                <a:solidFill>
                  <a:srgbClr val="0044A4"/>
                </a:solidFill>
                <a:sym typeface="Wingdings"/>
              </a:rPr>
              <a:t>Channel density is not so high and circuit design not so complex  approach based on SMT technology possible  profiting of high bandwidth, low noise SiGe devices developed for mobile-phone applications</a:t>
            </a:r>
          </a:p>
        </p:txBody>
      </p:sp>
      <p:sp>
        <p:nvSpPr>
          <p:cNvPr id="13" name="Rectangle 12"/>
          <p:cNvSpPr/>
          <p:nvPr/>
        </p:nvSpPr>
        <p:spPr>
          <a:xfrm>
            <a:off x="824493" y="2946131"/>
            <a:ext cx="3297898"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a:solidFill>
                  <a:schemeClr val="bg1"/>
                </a:solidFill>
              </a:rPr>
              <a:t>d</a:t>
            </a:r>
            <a:r>
              <a:rPr lang="en-US" sz="1600" dirty="0" smtClean="0">
                <a:solidFill>
                  <a:schemeClr val="bg1"/>
                </a:solidFill>
              </a:rPr>
              <a:t>E/dx based on charge measurement  </a:t>
            </a:r>
          </a:p>
        </p:txBody>
      </p:sp>
      <p:sp>
        <p:nvSpPr>
          <p:cNvPr id="14" name="Rectangle 13"/>
          <p:cNvSpPr/>
          <p:nvPr/>
        </p:nvSpPr>
        <p:spPr>
          <a:xfrm>
            <a:off x="695379" y="5061816"/>
            <a:ext cx="8229718" cy="1015663"/>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a:solidFill>
                <a:srgbClr val="0044A4"/>
              </a:solidFill>
            </a:endParaRPr>
          </a:p>
          <a:p>
            <a:pPr marL="285750" indent="-285750">
              <a:buClr>
                <a:srgbClr val="000090"/>
              </a:buClr>
              <a:buFont typeface="Arial"/>
              <a:buChar char="•"/>
              <a:defRPr/>
            </a:pPr>
            <a:r>
              <a:rPr lang="en-US" sz="1400" i="1" dirty="0" smtClean="0">
                <a:solidFill>
                  <a:srgbClr val="0044A4"/>
                </a:solidFill>
                <a:sym typeface="Wingdings"/>
              </a:rPr>
              <a:t>Preamplifier output must reflect as much as possible the wire current input signal, then current amplifier based on fast circuit topologies with low sensitivity to detector capacitance must be used (for example circuits based on current conveyor topology)</a:t>
            </a:r>
          </a:p>
        </p:txBody>
      </p:sp>
      <p:sp>
        <p:nvSpPr>
          <p:cNvPr id="15" name="Rectangle 14"/>
          <p:cNvSpPr/>
          <p:nvPr/>
        </p:nvSpPr>
        <p:spPr>
          <a:xfrm>
            <a:off x="836889" y="4888665"/>
            <a:ext cx="2905162"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a:solidFill>
                  <a:schemeClr val="bg1"/>
                </a:solidFill>
              </a:rPr>
              <a:t>d</a:t>
            </a:r>
            <a:r>
              <a:rPr lang="en-US" sz="1600" dirty="0" smtClean="0">
                <a:solidFill>
                  <a:schemeClr val="bg1"/>
                </a:solidFill>
              </a:rPr>
              <a:t>E/dx based on Cluster Counting  </a:t>
            </a:r>
          </a:p>
        </p:txBody>
      </p:sp>
    </p:spTree>
    <p:extLst>
      <p:ext uri="{BB962C8B-B14F-4D97-AF65-F5344CB8AC3E}">
        <p14:creationId xmlns:p14="http://schemas.microsoft.com/office/powerpoint/2010/main" val="19500405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ON DETECTOR electronics </a:t>
            </a:r>
            <a:r>
              <a:rPr lang="en-GB" sz="1800" i="1" dirty="0">
                <a:solidFill>
                  <a:schemeClr val="bg1"/>
                </a:solidFill>
              </a:rPr>
              <a:t>-</a:t>
            </a:r>
            <a:r>
              <a:rPr lang="en-GB" sz="1800" i="1" dirty="0" smtClean="0">
                <a:solidFill>
                  <a:schemeClr val="bg1"/>
                </a:solidFill>
              </a:rPr>
              <a:t> Preamplifier for charge measurements</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13</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pic>
        <p:nvPicPr>
          <p:cNvPr id="17" name="Picture 16" descr="RispostaPreNoCp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8" y="1030655"/>
            <a:ext cx="5472113" cy="2590800"/>
          </a:xfrm>
          <a:prstGeom prst="rect">
            <a:avLst/>
          </a:prstGeom>
        </p:spPr>
      </p:pic>
      <p:pic>
        <p:nvPicPr>
          <p:cNvPr id="16" name="Picture 15" descr="RispostaPre24pCp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31" y="3510925"/>
            <a:ext cx="5519738" cy="2586038"/>
          </a:xfrm>
          <a:prstGeom prst="rect">
            <a:avLst/>
          </a:prstGeom>
        </p:spPr>
      </p:pic>
      <p:pic>
        <p:nvPicPr>
          <p:cNvPr id="19" name="Picture 18" descr="ci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082" y="1800684"/>
            <a:ext cx="5141918" cy="2477753"/>
          </a:xfrm>
          <a:prstGeom prst="rect">
            <a:avLst/>
          </a:prstGeom>
        </p:spPr>
      </p:pic>
      <p:sp>
        <p:nvSpPr>
          <p:cNvPr id="2" name="TextBox 1"/>
          <p:cNvSpPr txBox="1"/>
          <p:nvPr/>
        </p:nvSpPr>
        <p:spPr>
          <a:xfrm>
            <a:off x="980027" y="3150232"/>
            <a:ext cx="1043641" cy="338554"/>
          </a:xfrm>
          <a:prstGeom prst="rect">
            <a:avLst/>
          </a:prstGeom>
          <a:noFill/>
        </p:spPr>
        <p:txBody>
          <a:bodyPr wrap="none" rtlCol="0">
            <a:spAutoFit/>
          </a:bodyPr>
          <a:lstStyle/>
          <a:p>
            <a:r>
              <a:rPr lang="en-US" sz="1600" dirty="0" smtClean="0">
                <a:solidFill>
                  <a:srgbClr val="000090"/>
                </a:solidFill>
              </a:rPr>
              <a:t>C</a:t>
            </a:r>
            <a:r>
              <a:rPr lang="en-US" sz="1600" baseline="-25000" dirty="0" smtClean="0">
                <a:solidFill>
                  <a:srgbClr val="000090"/>
                </a:solidFill>
              </a:rPr>
              <a:t>DET </a:t>
            </a:r>
            <a:r>
              <a:rPr lang="en-US" sz="1600" dirty="0" smtClean="0">
                <a:solidFill>
                  <a:srgbClr val="000090"/>
                </a:solidFill>
              </a:rPr>
              <a:t>= 0 pF</a:t>
            </a:r>
            <a:endParaRPr lang="en-US" sz="1600" dirty="0">
              <a:solidFill>
                <a:srgbClr val="000090"/>
              </a:solidFill>
            </a:endParaRPr>
          </a:p>
        </p:txBody>
      </p:sp>
      <p:sp>
        <p:nvSpPr>
          <p:cNvPr id="3" name="Rectangle 2"/>
          <p:cNvSpPr/>
          <p:nvPr/>
        </p:nvSpPr>
        <p:spPr>
          <a:xfrm>
            <a:off x="999898" y="5634509"/>
            <a:ext cx="1147636" cy="338554"/>
          </a:xfrm>
          <a:prstGeom prst="rect">
            <a:avLst/>
          </a:prstGeom>
        </p:spPr>
        <p:txBody>
          <a:bodyPr wrap="none">
            <a:spAutoFit/>
          </a:bodyPr>
          <a:lstStyle/>
          <a:p>
            <a:r>
              <a:rPr lang="en-US" sz="1600" dirty="0" smtClean="0">
                <a:solidFill>
                  <a:srgbClr val="000090"/>
                </a:solidFill>
              </a:rPr>
              <a:t>C</a:t>
            </a:r>
            <a:r>
              <a:rPr lang="en-US" sz="1600" baseline="-25000" dirty="0" smtClean="0">
                <a:solidFill>
                  <a:srgbClr val="000090"/>
                </a:solidFill>
              </a:rPr>
              <a:t>DET </a:t>
            </a:r>
            <a:r>
              <a:rPr lang="en-US" sz="1600" dirty="0" smtClean="0">
                <a:solidFill>
                  <a:srgbClr val="000090"/>
                </a:solidFill>
              </a:rPr>
              <a:t>= 24 </a:t>
            </a:r>
            <a:r>
              <a:rPr lang="en-US" sz="1600" dirty="0">
                <a:solidFill>
                  <a:srgbClr val="000090"/>
                </a:solidFill>
              </a:rPr>
              <a:t>pF</a:t>
            </a:r>
          </a:p>
        </p:txBody>
      </p:sp>
      <p:sp>
        <p:nvSpPr>
          <p:cNvPr id="12" name="Rectangle 11"/>
          <p:cNvSpPr/>
          <p:nvPr/>
        </p:nvSpPr>
        <p:spPr>
          <a:xfrm>
            <a:off x="513062" y="3445883"/>
            <a:ext cx="426735" cy="215444"/>
          </a:xfrm>
          <a:prstGeom prst="rect">
            <a:avLst/>
          </a:prstGeom>
          <a:solidFill>
            <a:schemeClr val="bg1"/>
          </a:solidFill>
        </p:spPr>
        <p:txBody>
          <a:bodyPr wrap="square">
            <a:spAutoFit/>
          </a:bodyPr>
          <a:lstStyle/>
          <a:p>
            <a:r>
              <a:rPr lang="en-US" sz="800" dirty="0" smtClean="0">
                <a:solidFill>
                  <a:srgbClr val="000090"/>
                </a:solidFill>
              </a:rPr>
              <a:t>0 mV</a:t>
            </a:r>
            <a:endParaRPr lang="en-US" sz="800" dirty="0">
              <a:solidFill>
                <a:srgbClr val="000090"/>
              </a:solidFill>
            </a:endParaRPr>
          </a:p>
        </p:txBody>
      </p:sp>
      <p:sp>
        <p:nvSpPr>
          <p:cNvPr id="13" name="Rectangle 12"/>
          <p:cNvSpPr/>
          <p:nvPr/>
        </p:nvSpPr>
        <p:spPr>
          <a:xfrm>
            <a:off x="402168" y="3924239"/>
            <a:ext cx="537632" cy="215444"/>
          </a:xfrm>
          <a:prstGeom prst="rect">
            <a:avLst/>
          </a:prstGeom>
          <a:solidFill>
            <a:schemeClr val="bg1"/>
          </a:solidFill>
        </p:spPr>
        <p:txBody>
          <a:bodyPr wrap="square">
            <a:spAutoFit/>
          </a:bodyPr>
          <a:lstStyle/>
          <a:p>
            <a:r>
              <a:rPr lang="en-US" sz="800" dirty="0" smtClean="0">
                <a:solidFill>
                  <a:srgbClr val="000090"/>
                </a:solidFill>
              </a:rPr>
              <a:t>100 mV</a:t>
            </a:r>
            <a:endParaRPr lang="en-US" sz="800" dirty="0">
              <a:solidFill>
                <a:srgbClr val="000090"/>
              </a:solidFill>
            </a:endParaRPr>
          </a:p>
        </p:txBody>
      </p:sp>
      <p:sp>
        <p:nvSpPr>
          <p:cNvPr id="14" name="Rectangle 13"/>
          <p:cNvSpPr/>
          <p:nvPr/>
        </p:nvSpPr>
        <p:spPr>
          <a:xfrm>
            <a:off x="406401" y="4415303"/>
            <a:ext cx="537632" cy="215444"/>
          </a:xfrm>
          <a:prstGeom prst="rect">
            <a:avLst/>
          </a:prstGeom>
          <a:solidFill>
            <a:schemeClr val="bg1"/>
          </a:solidFill>
        </p:spPr>
        <p:txBody>
          <a:bodyPr wrap="square">
            <a:spAutoFit/>
          </a:bodyPr>
          <a:lstStyle/>
          <a:p>
            <a:r>
              <a:rPr lang="en-US" sz="800" dirty="0" smtClean="0">
                <a:solidFill>
                  <a:srgbClr val="000090"/>
                </a:solidFill>
              </a:rPr>
              <a:t>200 mV</a:t>
            </a:r>
            <a:endParaRPr lang="en-US" sz="800" dirty="0">
              <a:solidFill>
                <a:srgbClr val="000090"/>
              </a:solidFill>
            </a:endParaRPr>
          </a:p>
        </p:txBody>
      </p:sp>
      <p:sp>
        <p:nvSpPr>
          <p:cNvPr id="15" name="Rectangle 14"/>
          <p:cNvSpPr/>
          <p:nvPr/>
        </p:nvSpPr>
        <p:spPr>
          <a:xfrm>
            <a:off x="397934" y="4897898"/>
            <a:ext cx="537632" cy="215444"/>
          </a:xfrm>
          <a:prstGeom prst="rect">
            <a:avLst/>
          </a:prstGeom>
          <a:solidFill>
            <a:schemeClr val="bg1"/>
          </a:solidFill>
        </p:spPr>
        <p:txBody>
          <a:bodyPr wrap="square">
            <a:spAutoFit/>
          </a:bodyPr>
          <a:lstStyle/>
          <a:p>
            <a:r>
              <a:rPr lang="en-US" sz="800" dirty="0" smtClean="0">
                <a:solidFill>
                  <a:srgbClr val="000090"/>
                </a:solidFill>
              </a:rPr>
              <a:t>300 mV</a:t>
            </a:r>
            <a:endParaRPr lang="en-US" sz="800" dirty="0">
              <a:solidFill>
                <a:srgbClr val="000090"/>
              </a:solidFill>
            </a:endParaRPr>
          </a:p>
        </p:txBody>
      </p:sp>
      <p:sp>
        <p:nvSpPr>
          <p:cNvPr id="18" name="Rectangle 17"/>
          <p:cNvSpPr/>
          <p:nvPr/>
        </p:nvSpPr>
        <p:spPr>
          <a:xfrm>
            <a:off x="397933" y="5384728"/>
            <a:ext cx="537632" cy="215444"/>
          </a:xfrm>
          <a:prstGeom prst="rect">
            <a:avLst/>
          </a:prstGeom>
          <a:solidFill>
            <a:schemeClr val="bg1"/>
          </a:solidFill>
        </p:spPr>
        <p:txBody>
          <a:bodyPr wrap="square">
            <a:spAutoFit/>
          </a:bodyPr>
          <a:lstStyle/>
          <a:p>
            <a:r>
              <a:rPr lang="en-US" sz="800" dirty="0" smtClean="0">
                <a:solidFill>
                  <a:srgbClr val="000090"/>
                </a:solidFill>
              </a:rPr>
              <a:t>400 mV</a:t>
            </a:r>
            <a:endParaRPr lang="en-US" sz="800" dirty="0">
              <a:solidFill>
                <a:srgbClr val="000090"/>
              </a:solidFill>
            </a:endParaRPr>
          </a:p>
        </p:txBody>
      </p:sp>
      <p:sp>
        <p:nvSpPr>
          <p:cNvPr id="20" name="Rectangle 19"/>
          <p:cNvSpPr/>
          <p:nvPr/>
        </p:nvSpPr>
        <p:spPr>
          <a:xfrm>
            <a:off x="513062" y="977859"/>
            <a:ext cx="426735" cy="215444"/>
          </a:xfrm>
          <a:prstGeom prst="rect">
            <a:avLst/>
          </a:prstGeom>
          <a:solidFill>
            <a:schemeClr val="bg1"/>
          </a:solidFill>
        </p:spPr>
        <p:txBody>
          <a:bodyPr wrap="square">
            <a:spAutoFit/>
          </a:bodyPr>
          <a:lstStyle/>
          <a:p>
            <a:r>
              <a:rPr lang="en-US" sz="800" dirty="0" smtClean="0">
                <a:solidFill>
                  <a:srgbClr val="000090"/>
                </a:solidFill>
              </a:rPr>
              <a:t>0 mV</a:t>
            </a:r>
            <a:endParaRPr lang="en-US" sz="800" dirty="0">
              <a:solidFill>
                <a:srgbClr val="000090"/>
              </a:solidFill>
            </a:endParaRPr>
          </a:p>
        </p:txBody>
      </p:sp>
      <p:sp>
        <p:nvSpPr>
          <p:cNvPr id="21" name="Rectangle 20"/>
          <p:cNvSpPr/>
          <p:nvPr/>
        </p:nvSpPr>
        <p:spPr>
          <a:xfrm>
            <a:off x="406401" y="1358856"/>
            <a:ext cx="537632" cy="215444"/>
          </a:xfrm>
          <a:prstGeom prst="rect">
            <a:avLst/>
          </a:prstGeom>
          <a:solidFill>
            <a:schemeClr val="bg1"/>
          </a:solidFill>
        </p:spPr>
        <p:txBody>
          <a:bodyPr wrap="square">
            <a:spAutoFit/>
          </a:bodyPr>
          <a:lstStyle/>
          <a:p>
            <a:r>
              <a:rPr lang="en-US" sz="800" dirty="0" smtClean="0">
                <a:solidFill>
                  <a:srgbClr val="000090"/>
                </a:solidFill>
              </a:rPr>
              <a:t>100 mV</a:t>
            </a:r>
            <a:endParaRPr lang="en-US" sz="800" dirty="0">
              <a:solidFill>
                <a:srgbClr val="000090"/>
              </a:solidFill>
            </a:endParaRPr>
          </a:p>
        </p:txBody>
      </p:sp>
      <p:sp>
        <p:nvSpPr>
          <p:cNvPr id="22" name="Rectangle 21"/>
          <p:cNvSpPr/>
          <p:nvPr/>
        </p:nvSpPr>
        <p:spPr>
          <a:xfrm>
            <a:off x="410634" y="1761027"/>
            <a:ext cx="537632" cy="215444"/>
          </a:xfrm>
          <a:prstGeom prst="rect">
            <a:avLst/>
          </a:prstGeom>
          <a:solidFill>
            <a:schemeClr val="bg1"/>
          </a:solidFill>
        </p:spPr>
        <p:txBody>
          <a:bodyPr wrap="square">
            <a:spAutoFit/>
          </a:bodyPr>
          <a:lstStyle/>
          <a:p>
            <a:r>
              <a:rPr lang="en-US" sz="800" dirty="0" smtClean="0">
                <a:solidFill>
                  <a:srgbClr val="000090"/>
                </a:solidFill>
              </a:rPr>
              <a:t>200 mV</a:t>
            </a:r>
            <a:endParaRPr lang="en-US" sz="800" dirty="0">
              <a:solidFill>
                <a:srgbClr val="000090"/>
              </a:solidFill>
            </a:endParaRPr>
          </a:p>
        </p:txBody>
      </p:sp>
      <p:sp>
        <p:nvSpPr>
          <p:cNvPr id="23" name="Rectangle 22"/>
          <p:cNvSpPr/>
          <p:nvPr/>
        </p:nvSpPr>
        <p:spPr>
          <a:xfrm>
            <a:off x="410633" y="2175894"/>
            <a:ext cx="537632" cy="215444"/>
          </a:xfrm>
          <a:prstGeom prst="rect">
            <a:avLst/>
          </a:prstGeom>
          <a:solidFill>
            <a:schemeClr val="bg1"/>
          </a:solidFill>
        </p:spPr>
        <p:txBody>
          <a:bodyPr wrap="square">
            <a:spAutoFit/>
          </a:bodyPr>
          <a:lstStyle/>
          <a:p>
            <a:r>
              <a:rPr lang="en-US" sz="800" dirty="0" smtClean="0">
                <a:solidFill>
                  <a:srgbClr val="000090"/>
                </a:solidFill>
              </a:rPr>
              <a:t>300 mV</a:t>
            </a:r>
            <a:endParaRPr lang="en-US" sz="800" dirty="0">
              <a:solidFill>
                <a:srgbClr val="000090"/>
              </a:solidFill>
            </a:endParaRPr>
          </a:p>
        </p:txBody>
      </p:sp>
      <p:sp>
        <p:nvSpPr>
          <p:cNvPr id="24" name="Rectangle 23"/>
          <p:cNvSpPr/>
          <p:nvPr/>
        </p:nvSpPr>
        <p:spPr>
          <a:xfrm>
            <a:off x="406399" y="2582297"/>
            <a:ext cx="537632" cy="215444"/>
          </a:xfrm>
          <a:prstGeom prst="rect">
            <a:avLst/>
          </a:prstGeom>
          <a:solidFill>
            <a:schemeClr val="bg1"/>
          </a:solidFill>
        </p:spPr>
        <p:txBody>
          <a:bodyPr wrap="square">
            <a:spAutoFit/>
          </a:bodyPr>
          <a:lstStyle/>
          <a:p>
            <a:r>
              <a:rPr lang="en-US" sz="800" dirty="0" smtClean="0">
                <a:solidFill>
                  <a:srgbClr val="000090"/>
                </a:solidFill>
              </a:rPr>
              <a:t>400 mV</a:t>
            </a:r>
            <a:endParaRPr lang="en-US" sz="800" dirty="0">
              <a:solidFill>
                <a:srgbClr val="000090"/>
              </a:solidFill>
            </a:endParaRPr>
          </a:p>
        </p:txBody>
      </p:sp>
      <p:sp>
        <p:nvSpPr>
          <p:cNvPr id="25" name="Rectangle 24"/>
          <p:cNvSpPr/>
          <p:nvPr/>
        </p:nvSpPr>
        <p:spPr>
          <a:xfrm>
            <a:off x="745071" y="5985871"/>
            <a:ext cx="419098" cy="215444"/>
          </a:xfrm>
          <a:prstGeom prst="rect">
            <a:avLst/>
          </a:prstGeom>
          <a:solidFill>
            <a:schemeClr val="bg1"/>
          </a:solidFill>
        </p:spPr>
        <p:txBody>
          <a:bodyPr wrap="square">
            <a:spAutoFit/>
          </a:bodyPr>
          <a:lstStyle/>
          <a:p>
            <a:pPr algn="ctr"/>
            <a:r>
              <a:rPr lang="en-US" sz="800" dirty="0" smtClean="0">
                <a:solidFill>
                  <a:srgbClr val="000090"/>
                </a:solidFill>
              </a:rPr>
              <a:t>8 ns</a:t>
            </a:r>
            <a:endParaRPr lang="en-US" sz="800" dirty="0">
              <a:solidFill>
                <a:srgbClr val="000090"/>
              </a:solidFill>
            </a:endParaRPr>
          </a:p>
        </p:txBody>
      </p:sp>
      <p:sp>
        <p:nvSpPr>
          <p:cNvPr id="26" name="Rectangle 25"/>
          <p:cNvSpPr/>
          <p:nvPr/>
        </p:nvSpPr>
        <p:spPr>
          <a:xfrm>
            <a:off x="1380069" y="5981636"/>
            <a:ext cx="419098" cy="215444"/>
          </a:xfrm>
          <a:prstGeom prst="rect">
            <a:avLst/>
          </a:prstGeom>
          <a:solidFill>
            <a:schemeClr val="bg1"/>
          </a:solidFill>
        </p:spPr>
        <p:txBody>
          <a:bodyPr wrap="square">
            <a:spAutoFit/>
          </a:bodyPr>
          <a:lstStyle/>
          <a:p>
            <a:pPr algn="ctr"/>
            <a:r>
              <a:rPr lang="en-US" sz="800" dirty="0" smtClean="0">
                <a:solidFill>
                  <a:srgbClr val="000090"/>
                </a:solidFill>
              </a:rPr>
              <a:t>10 ns</a:t>
            </a:r>
            <a:endParaRPr lang="en-US" sz="800" dirty="0">
              <a:solidFill>
                <a:srgbClr val="000090"/>
              </a:solidFill>
            </a:endParaRPr>
          </a:p>
        </p:txBody>
      </p:sp>
      <p:sp>
        <p:nvSpPr>
          <p:cNvPr id="27" name="Rectangle 26"/>
          <p:cNvSpPr/>
          <p:nvPr/>
        </p:nvSpPr>
        <p:spPr>
          <a:xfrm>
            <a:off x="2032007" y="5985870"/>
            <a:ext cx="419098" cy="215444"/>
          </a:xfrm>
          <a:prstGeom prst="rect">
            <a:avLst/>
          </a:prstGeom>
          <a:solidFill>
            <a:schemeClr val="bg1"/>
          </a:solidFill>
        </p:spPr>
        <p:txBody>
          <a:bodyPr wrap="square">
            <a:spAutoFit/>
          </a:bodyPr>
          <a:lstStyle/>
          <a:p>
            <a:pPr algn="ctr"/>
            <a:r>
              <a:rPr lang="en-US" sz="800" dirty="0" smtClean="0">
                <a:solidFill>
                  <a:srgbClr val="000090"/>
                </a:solidFill>
              </a:rPr>
              <a:t>12 ns</a:t>
            </a:r>
            <a:endParaRPr lang="en-US" sz="800" dirty="0">
              <a:solidFill>
                <a:srgbClr val="000090"/>
              </a:solidFill>
            </a:endParaRPr>
          </a:p>
        </p:txBody>
      </p:sp>
      <p:sp>
        <p:nvSpPr>
          <p:cNvPr id="28" name="Rectangle 27"/>
          <p:cNvSpPr/>
          <p:nvPr/>
        </p:nvSpPr>
        <p:spPr>
          <a:xfrm>
            <a:off x="2675478" y="5985868"/>
            <a:ext cx="419098" cy="215444"/>
          </a:xfrm>
          <a:prstGeom prst="rect">
            <a:avLst/>
          </a:prstGeom>
          <a:solidFill>
            <a:schemeClr val="bg1"/>
          </a:solidFill>
        </p:spPr>
        <p:txBody>
          <a:bodyPr wrap="square">
            <a:spAutoFit/>
          </a:bodyPr>
          <a:lstStyle/>
          <a:p>
            <a:pPr algn="ctr"/>
            <a:r>
              <a:rPr lang="en-US" sz="800" dirty="0" smtClean="0">
                <a:solidFill>
                  <a:srgbClr val="000090"/>
                </a:solidFill>
              </a:rPr>
              <a:t>14 ns</a:t>
            </a:r>
            <a:endParaRPr lang="en-US" sz="800" dirty="0">
              <a:solidFill>
                <a:srgbClr val="000090"/>
              </a:solidFill>
            </a:endParaRPr>
          </a:p>
        </p:txBody>
      </p:sp>
      <p:sp>
        <p:nvSpPr>
          <p:cNvPr id="29" name="Rectangle 28"/>
          <p:cNvSpPr/>
          <p:nvPr/>
        </p:nvSpPr>
        <p:spPr>
          <a:xfrm>
            <a:off x="3314715" y="5985867"/>
            <a:ext cx="419098" cy="215444"/>
          </a:xfrm>
          <a:prstGeom prst="rect">
            <a:avLst/>
          </a:prstGeom>
          <a:solidFill>
            <a:schemeClr val="bg1"/>
          </a:solidFill>
        </p:spPr>
        <p:txBody>
          <a:bodyPr wrap="square">
            <a:spAutoFit/>
          </a:bodyPr>
          <a:lstStyle/>
          <a:p>
            <a:pPr algn="ctr"/>
            <a:r>
              <a:rPr lang="en-US" sz="800" dirty="0" smtClean="0">
                <a:solidFill>
                  <a:srgbClr val="000090"/>
                </a:solidFill>
              </a:rPr>
              <a:t>16 ns</a:t>
            </a:r>
            <a:endParaRPr lang="en-US" sz="800" dirty="0">
              <a:solidFill>
                <a:srgbClr val="000090"/>
              </a:solidFill>
            </a:endParaRPr>
          </a:p>
        </p:txBody>
      </p:sp>
      <p:sp>
        <p:nvSpPr>
          <p:cNvPr id="30" name="Rectangle 29"/>
          <p:cNvSpPr/>
          <p:nvPr/>
        </p:nvSpPr>
        <p:spPr>
          <a:xfrm>
            <a:off x="3966649" y="5990099"/>
            <a:ext cx="419098" cy="215444"/>
          </a:xfrm>
          <a:prstGeom prst="rect">
            <a:avLst/>
          </a:prstGeom>
          <a:solidFill>
            <a:schemeClr val="bg1"/>
          </a:solidFill>
        </p:spPr>
        <p:txBody>
          <a:bodyPr wrap="square">
            <a:spAutoFit/>
          </a:bodyPr>
          <a:lstStyle/>
          <a:p>
            <a:pPr algn="ctr"/>
            <a:r>
              <a:rPr lang="en-US" sz="800" dirty="0" smtClean="0">
                <a:solidFill>
                  <a:srgbClr val="000090"/>
                </a:solidFill>
              </a:rPr>
              <a:t>18 ns</a:t>
            </a:r>
            <a:endParaRPr lang="en-US" sz="800" dirty="0">
              <a:solidFill>
                <a:srgbClr val="000090"/>
              </a:solidFill>
            </a:endParaRPr>
          </a:p>
        </p:txBody>
      </p:sp>
      <p:sp>
        <p:nvSpPr>
          <p:cNvPr id="31" name="Rectangle 30"/>
          <p:cNvSpPr/>
          <p:nvPr/>
        </p:nvSpPr>
        <p:spPr>
          <a:xfrm>
            <a:off x="4605884" y="5990100"/>
            <a:ext cx="419098" cy="215444"/>
          </a:xfrm>
          <a:prstGeom prst="rect">
            <a:avLst/>
          </a:prstGeom>
          <a:solidFill>
            <a:schemeClr val="bg1"/>
          </a:solidFill>
        </p:spPr>
        <p:txBody>
          <a:bodyPr wrap="square">
            <a:spAutoFit/>
          </a:bodyPr>
          <a:lstStyle/>
          <a:p>
            <a:pPr algn="ctr"/>
            <a:r>
              <a:rPr lang="en-US" sz="800" dirty="0" smtClean="0">
                <a:solidFill>
                  <a:srgbClr val="000090"/>
                </a:solidFill>
              </a:rPr>
              <a:t>20 ns</a:t>
            </a:r>
            <a:endParaRPr lang="en-US" sz="800" dirty="0">
              <a:solidFill>
                <a:srgbClr val="000090"/>
              </a:solidFill>
            </a:endParaRPr>
          </a:p>
        </p:txBody>
      </p:sp>
      <p:sp>
        <p:nvSpPr>
          <p:cNvPr id="32" name="Rectangle 31"/>
          <p:cNvSpPr/>
          <p:nvPr/>
        </p:nvSpPr>
        <p:spPr>
          <a:xfrm>
            <a:off x="5249355" y="5985869"/>
            <a:ext cx="419098" cy="215444"/>
          </a:xfrm>
          <a:prstGeom prst="rect">
            <a:avLst/>
          </a:prstGeom>
          <a:solidFill>
            <a:schemeClr val="bg1"/>
          </a:solidFill>
        </p:spPr>
        <p:txBody>
          <a:bodyPr wrap="square">
            <a:spAutoFit/>
          </a:bodyPr>
          <a:lstStyle/>
          <a:p>
            <a:pPr algn="ctr"/>
            <a:r>
              <a:rPr lang="en-US" sz="800" dirty="0" smtClean="0">
                <a:solidFill>
                  <a:srgbClr val="000090"/>
                </a:solidFill>
              </a:rPr>
              <a:t>22 ns</a:t>
            </a:r>
            <a:endParaRPr lang="en-US" sz="800" dirty="0">
              <a:solidFill>
                <a:srgbClr val="000090"/>
              </a:solidFill>
            </a:endParaRPr>
          </a:p>
        </p:txBody>
      </p:sp>
      <p:sp>
        <p:nvSpPr>
          <p:cNvPr id="33" name="Rectangle 32"/>
          <p:cNvSpPr/>
          <p:nvPr/>
        </p:nvSpPr>
        <p:spPr>
          <a:xfrm>
            <a:off x="5884349" y="5985868"/>
            <a:ext cx="419098" cy="215444"/>
          </a:xfrm>
          <a:prstGeom prst="rect">
            <a:avLst/>
          </a:prstGeom>
          <a:solidFill>
            <a:schemeClr val="bg1"/>
          </a:solidFill>
        </p:spPr>
        <p:txBody>
          <a:bodyPr wrap="square">
            <a:spAutoFit/>
          </a:bodyPr>
          <a:lstStyle/>
          <a:p>
            <a:pPr algn="ctr"/>
            <a:r>
              <a:rPr lang="en-US" sz="800" dirty="0" smtClean="0">
                <a:solidFill>
                  <a:srgbClr val="000090"/>
                </a:solidFill>
              </a:rPr>
              <a:t>24 ns</a:t>
            </a:r>
            <a:endParaRPr lang="en-US" sz="800" dirty="0">
              <a:solidFill>
                <a:srgbClr val="000090"/>
              </a:solidFill>
            </a:endParaRPr>
          </a:p>
        </p:txBody>
      </p:sp>
      <p:sp>
        <p:nvSpPr>
          <p:cNvPr id="34" name="TextBox 33"/>
          <p:cNvSpPr txBox="1"/>
          <p:nvPr/>
        </p:nvSpPr>
        <p:spPr>
          <a:xfrm>
            <a:off x="6696753" y="4506223"/>
            <a:ext cx="1659429" cy="338554"/>
          </a:xfrm>
          <a:prstGeom prst="rect">
            <a:avLst/>
          </a:prstGeom>
          <a:noFill/>
        </p:spPr>
        <p:txBody>
          <a:bodyPr wrap="none" rtlCol="0">
            <a:spAutoFit/>
          </a:bodyPr>
          <a:lstStyle/>
          <a:p>
            <a:r>
              <a:rPr lang="en-US" sz="1600" dirty="0" smtClean="0">
                <a:solidFill>
                  <a:srgbClr val="000090"/>
                </a:solidFill>
              </a:rPr>
              <a:t>P</a:t>
            </a:r>
            <a:r>
              <a:rPr lang="en-US" sz="1600" baseline="-25000" dirty="0" smtClean="0">
                <a:solidFill>
                  <a:srgbClr val="000090"/>
                </a:solidFill>
              </a:rPr>
              <a:t>D </a:t>
            </a:r>
            <a:r>
              <a:rPr lang="en-US" sz="1600" dirty="0" smtClean="0">
                <a:solidFill>
                  <a:srgbClr val="000090"/>
                </a:solidFill>
              </a:rPr>
              <a:t>&lt; 30 mW @ 4V</a:t>
            </a:r>
            <a:endParaRPr lang="en-US" sz="1600" dirty="0">
              <a:solidFill>
                <a:srgbClr val="000090"/>
              </a:solidFill>
            </a:endParaRPr>
          </a:p>
        </p:txBody>
      </p:sp>
      <p:sp>
        <p:nvSpPr>
          <p:cNvPr id="35" name="TextBox 34"/>
          <p:cNvSpPr txBox="1"/>
          <p:nvPr/>
        </p:nvSpPr>
        <p:spPr>
          <a:xfrm>
            <a:off x="3122480" y="1822525"/>
            <a:ext cx="620683" cy="338554"/>
          </a:xfrm>
          <a:prstGeom prst="rect">
            <a:avLst/>
          </a:prstGeom>
          <a:noFill/>
        </p:spPr>
        <p:txBody>
          <a:bodyPr wrap="none" rtlCol="0">
            <a:spAutoFit/>
          </a:bodyPr>
          <a:lstStyle/>
          <a:p>
            <a:r>
              <a:rPr lang="en-US" sz="1600" dirty="0" smtClean="0">
                <a:solidFill>
                  <a:srgbClr val="000090"/>
                </a:solidFill>
              </a:rPr>
              <a:t>10 </a:t>
            </a:r>
            <a:r>
              <a:rPr lang="en-US" sz="1600" dirty="0" err="1" smtClean="0">
                <a:solidFill>
                  <a:srgbClr val="000090"/>
                </a:solidFill>
              </a:rPr>
              <a:t>fC</a:t>
            </a:r>
            <a:endParaRPr lang="en-US" sz="1600" dirty="0">
              <a:solidFill>
                <a:srgbClr val="000090"/>
              </a:solidFill>
            </a:endParaRPr>
          </a:p>
        </p:txBody>
      </p:sp>
      <p:sp>
        <p:nvSpPr>
          <p:cNvPr id="36" name="TextBox 35"/>
          <p:cNvSpPr txBox="1"/>
          <p:nvPr/>
        </p:nvSpPr>
        <p:spPr>
          <a:xfrm>
            <a:off x="2704864" y="3015001"/>
            <a:ext cx="620683" cy="338554"/>
          </a:xfrm>
          <a:prstGeom prst="rect">
            <a:avLst/>
          </a:prstGeom>
          <a:noFill/>
        </p:spPr>
        <p:txBody>
          <a:bodyPr wrap="none" rtlCol="0">
            <a:spAutoFit/>
          </a:bodyPr>
          <a:lstStyle/>
          <a:p>
            <a:r>
              <a:rPr lang="en-US" sz="1600" dirty="0" smtClean="0">
                <a:solidFill>
                  <a:srgbClr val="000090"/>
                </a:solidFill>
              </a:rPr>
              <a:t>50 </a:t>
            </a:r>
            <a:r>
              <a:rPr lang="en-US" sz="1600" dirty="0" err="1" smtClean="0">
                <a:solidFill>
                  <a:srgbClr val="000090"/>
                </a:solidFill>
              </a:rPr>
              <a:t>fC</a:t>
            </a:r>
            <a:endParaRPr lang="en-US" sz="1600" dirty="0">
              <a:solidFill>
                <a:srgbClr val="000090"/>
              </a:solidFill>
            </a:endParaRPr>
          </a:p>
        </p:txBody>
      </p:sp>
      <p:cxnSp>
        <p:nvCxnSpPr>
          <p:cNvPr id="5" name="Straight Arrow Connector 4"/>
          <p:cNvCxnSpPr>
            <a:stCxn id="35" idx="1"/>
          </p:cNvCxnSpPr>
          <p:nvPr/>
        </p:nvCxnSpPr>
        <p:spPr>
          <a:xfrm flipH="1" flipV="1">
            <a:off x="2290064" y="1480109"/>
            <a:ext cx="832416" cy="511693"/>
          </a:xfrm>
          <a:prstGeom prst="straightConnector1">
            <a:avLst/>
          </a:prstGeom>
          <a:ln w="12700" cmpd="sng">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6" idx="1"/>
          </p:cNvCxnSpPr>
          <p:nvPr/>
        </p:nvCxnSpPr>
        <p:spPr>
          <a:xfrm flipH="1" flipV="1">
            <a:off x="2282459" y="3142620"/>
            <a:ext cx="422405" cy="41658"/>
          </a:xfrm>
          <a:prstGeom prst="straightConnector1">
            <a:avLst/>
          </a:prstGeom>
          <a:ln w="12700" cmpd="sng">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554888" y="4355098"/>
            <a:ext cx="620683" cy="338554"/>
          </a:xfrm>
          <a:prstGeom prst="rect">
            <a:avLst/>
          </a:prstGeom>
          <a:noFill/>
        </p:spPr>
        <p:txBody>
          <a:bodyPr wrap="none" rtlCol="0">
            <a:spAutoFit/>
          </a:bodyPr>
          <a:lstStyle/>
          <a:p>
            <a:r>
              <a:rPr lang="en-US" sz="1600" dirty="0" smtClean="0">
                <a:solidFill>
                  <a:srgbClr val="000090"/>
                </a:solidFill>
              </a:rPr>
              <a:t>10 </a:t>
            </a:r>
            <a:r>
              <a:rPr lang="en-US" sz="1600" dirty="0" err="1" smtClean="0">
                <a:solidFill>
                  <a:srgbClr val="000090"/>
                </a:solidFill>
              </a:rPr>
              <a:t>fC</a:t>
            </a:r>
            <a:endParaRPr lang="en-US" sz="1600" dirty="0">
              <a:solidFill>
                <a:srgbClr val="000090"/>
              </a:solidFill>
            </a:endParaRPr>
          </a:p>
        </p:txBody>
      </p:sp>
      <p:sp>
        <p:nvSpPr>
          <p:cNvPr id="39" name="TextBox 38"/>
          <p:cNvSpPr txBox="1"/>
          <p:nvPr/>
        </p:nvSpPr>
        <p:spPr>
          <a:xfrm>
            <a:off x="3127272" y="5487570"/>
            <a:ext cx="620683" cy="338554"/>
          </a:xfrm>
          <a:prstGeom prst="rect">
            <a:avLst/>
          </a:prstGeom>
          <a:noFill/>
        </p:spPr>
        <p:txBody>
          <a:bodyPr wrap="none" rtlCol="0">
            <a:spAutoFit/>
          </a:bodyPr>
          <a:lstStyle/>
          <a:p>
            <a:r>
              <a:rPr lang="en-US" sz="1600" dirty="0" smtClean="0">
                <a:solidFill>
                  <a:srgbClr val="000090"/>
                </a:solidFill>
              </a:rPr>
              <a:t>50 </a:t>
            </a:r>
            <a:r>
              <a:rPr lang="en-US" sz="1600" dirty="0" err="1" smtClean="0">
                <a:solidFill>
                  <a:srgbClr val="000090"/>
                </a:solidFill>
              </a:rPr>
              <a:t>fC</a:t>
            </a:r>
            <a:endParaRPr lang="en-US" sz="1600" dirty="0">
              <a:solidFill>
                <a:srgbClr val="000090"/>
              </a:solidFill>
            </a:endParaRPr>
          </a:p>
        </p:txBody>
      </p:sp>
      <p:cxnSp>
        <p:nvCxnSpPr>
          <p:cNvPr id="40" name="Straight Arrow Connector 39"/>
          <p:cNvCxnSpPr>
            <a:stCxn id="38" idx="1"/>
          </p:cNvCxnSpPr>
          <p:nvPr/>
        </p:nvCxnSpPr>
        <p:spPr>
          <a:xfrm flipH="1" flipV="1">
            <a:off x="2510069" y="3940287"/>
            <a:ext cx="1044819" cy="584088"/>
          </a:xfrm>
          <a:prstGeom prst="straightConnector1">
            <a:avLst/>
          </a:prstGeom>
          <a:ln w="12700" cmpd="sng">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9" idx="1"/>
          </p:cNvCxnSpPr>
          <p:nvPr/>
        </p:nvCxnSpPr>
        <p:spPr>
          <a:xfrm flipH="1" flipV="1">
            <a:off x="2520069" y="5540404"/>
            <a:ext cx="607203" cy="116443"/>
          </a:xfrm>
          <a:prstGeom prst="straightConnector1">
            <a:avLst/>
          </a:prstGeom>
          <a:ln w="12700" cmpd="sng">
            <a:solidFill>
              <a:srgbClr val="00009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404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ON DETECTOR electronics - #2</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14</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Tree>
    <p:extLst>
      <p:ext uri="{BB962C8B-B14F-4D97-AF65-F5344CB8AC3E}">
        <p14:creationId xmlns:p14="http://schemas.microsoft.com/office/powerpoint/2010/main" val="17989871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15</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46" name="Rectangle 45"/>
          <p:cNvSpPr/>
          <p:nvPr/>
        </p:nvSpPr>
        <p:spPr>
          <a:xfrm>
            <a:off x="3789320" y="3244334"/>
            <a:ext cx="1565390" cy="584776"/>
          </a:xfrm>
          <a:prstGeom prst="rect">
            <a:avLst/>
          </a:prstGeom>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Cabling</a:t>
            </a:r>
            <a:endParaRPr lang="en-US" sz="3200" b="1" i="1" dirty="0">
              <a:solidFill>
                <a:srgbClr val="000090"/>
              </a:solidFill>
              <a:ea typeface="ヒラギノ角ゴ Pro W3" charset="0"/>
              <a:cs typeface="ヒラギノ角ゴ Pro W3" charset="0"/>
            </a:endParaRPr>
          </a:p>
        </p:txBody>
      </p:sp>
    </p:spTree>
    <p:extLst>
      <p:ext uri="{BB962C8B-B14F-4D97-AF65-F5344CB8AC3E}">
        <p14:creationId xmlns:p14="http://schemas.microsoft.com/office/powerpoint/2010/main" val="21881637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Cabling - Signal #1</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16</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6" name="Rectangle 5"/>
          <p:cNvSpPr/>
          <p:nvPr/>
        </p:nvSpPr>
        <p:spPr>
          <a:xfrm>
            <a:off x="708177" y="1079207"/>
            <a:ext cx="8097523" cy="2677656"/>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sz="1400" i="1" dirty="0" smtClean="0">
              <a:solidFill>
                <a:srgbClr val="0044A4"/>
              </a:solidFill>
            </a:endParaRPr>
          </a:p>
          <a:p>
            <a:pPr marL="285750" indent="-285750">
              <a:buClr>
                <a:srgbClr val="000090"/>
              </a:buClr>
              <a:buFont typeface="Arial"/>
              <a:buChar char="•"/>
              <a:defRPr/>
            </a:pPr>
            <a:r>
              <a:rPr lang="en-US" sz="1400" i="1" dirty="0" smtClean="0">
                <a:solidFill>
                  <a:srgbClr val="0044A4"/>
                </a:solidFill>
              </a:rPr>
              <a:t>ON DETECTOR electronics will provide good amplification, but signal levels are still quite low.</a:t>
            </a:r>
            <a:endParaRPr lang="en-US" sz="1400" i="1" dirty="0" smtClean="0">
              <a:solidFill>
                <a:srgbClr val="0044A4"/>
              </a:solidFill>
              <a:sym typeface="Wingdings"/>
            </a:endParaRPr>
          </a:p>
          <a:p>
            <a:pPr marL="285750" indent="-285750">
              <a:buClr>
                <a:srgbClr val="000090"/>
              </a:buClr>
              <a:buFont typeface="Arial"/>
              <a:buChar char="•"/>
              <a:defRPr/>
            </a:pPr>
            <a:r>
              <a:rPr lang="en-US" sz="1400" i="1" dirty="0" smtClean="0">
                <a:solidFill>
                  <a:srgbClr val="0044A4"/>
                </a:solidFill>
                <a:sym typeface="Wingdings"/>
              </a:rPr>
              <a:t>Micro-coaxial cables or shielded twisted cables must be used to minimize noise environmental pickup</a:t>
            </a:r>
          </a:p>
          <a:p>
            <a:pPr marL="742950" lvl="1" indent="-285750">
              <a:buClr>
                <a:srgbClr val="000090"/>
              </a:buClr>
              <a:buFont typeface="Arial"/>
              <a:buChar char="•"/>
              <a:defRPr/>
            </a:pPr>
            <a:r>
              <a:rPr lang="en-US" sz="1400" i="1" dirty="0" smtClean="0">
                <a:solidFill>
                  <a:srgbClr val="0044A4"/>
                </a:solidFill>
                <a:sym typeface="Wingdings"/>
              </a:rPr>
              <a:t>Problem can arise due to the cable jacket. Many halogen free cable are quite rigid (large bending radius)</a:t>
            </a:r>
          </a:p>
          <a:p>
            <a:pPr marL="285750" indent="-285750">
              <a:buClr>
                <a:srgbClr val="000090"/>
              </a:buClr>
              <a:buFont typeface="Arial"/>
              <a:buChar char="•"/>
              <a:defRPr/>
            </a:pPr>
            <a:r>
              <a:rPr lang="en-US" sz="1400" i="1" dirty="0" smtClean="0">
                <a:solidFill>
                  <a:srgbClr val="0044A4"/>
                </a:solidFill>
                <a:sym typeface="Wingdings"/>
              </a:rPr>
              <a:t>Braid shield twisted pairs offer a good compromise between cost, noise environmental shielding and bandwidth. Nevertheless shielded connectors could be a problem in the ON DETECTOR side</a:t>
            </a:r>
          </a:p>
          <a:p>
            <a:pPr marL="285750" indent="-285750">
              <a:buClr>
                <a:srgbClr val="000090"/>
              </a:buClr>
              <a:buFont typeface="Arial"/>
              <a:buChar char="•"/>
              <a:defRPr/>
            </a:pPr>
            <a:r>
              <a:rPr lang="en-US" sz="1400" i="1" dirty="0" smtClean="0">
                <a:solidFill>
                  <a:srgbClr val="0044A4"/>
                </a:solidFill>
                <a:sym typeface="Wingdings"/>
              </a:rPr>
              <a:t>Both micro-coaxial and braid shielded twisted pairs are available  in round and flat assembling. Flat assembling is (generally) better for ON DETECTOR front end boards connection, while round cables are better for routing and Digitizing Boards connections.</a:t>
            </a:r>
          </a:p>
          <a:p>
            <a:pPr>
              <a:buClr>
                <a:srgbClr val="000090"/>
              </a:buClr>
              <a:defRPr/>
            </a:pPr>
            <a:endParaRPr lang="en-US" sz="1400" i="1" dirty="0">
              <a:solidFill>
                <a:srgbClr val="0044A4"/>
              </a:solidFill>
              <a:sym typeface="Wingdings"/>
            </a:endParaRPr>
          </a:p>
          <a:p>
            <a:pPr lvl="1">
              <a:buClr>
                <a:srgbClr val="000090"/>
              </a:buClr>
              <a:defRPr/>
            </a:pPr>
            <a:r>
              <a:rPr lang="en-US" sz="1400" i="1" dirty="0" smtClean="0">
                <a:solidFill>
                  <a:srgbClr val="0044A4"/>
                </a:solidFill>
                <a:sym typeface="Wingdings"/>
              </a:rPr>
              <a:t>Decision will follow the technique adopted for dE/dx measurement</a:t>
            </a:r>
          </a:p>
        </p:txBody>
      </p:sp>
      <p:sp>
        <p:nvSpPr>
          <p:cNvPr id="7" name="Rectangle 6"/>
          <p:cNvSpPr/>
          <p:nvPr/>
        </p:nvSpPr>
        <p:spPr>
          <a:xfrm>
            <a:off x="912406" y="909754"/>
            <a:ext cx="3297898"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dE/dx based on charge measurement</a:t>
            </a:r>
            <a:endParaRPr lang="en-US" sz="1600" dirty="0">
              <a:solidFill>
                <a:schemeClr val="bg1"/>
              </a:solidFill>
            </a:endParaRPr>
          </a:p>
        </p:txBody>
      </p:sp>
      <p:pic>
        <p:nvPicPr>
          <p:cNvPr id="4" name="Picture 3"/>
          <p:cNvPicPr>
            <a:picLocks noChangeAspect="1"/>
          </p:cNvPicPr>
          <p:nvPr/>
        </p:nvPicPr>
        <p:blipFill>
          <a:blip r:embed="rId3"/>
          <a:stretch>
            <a:fillRect/>
          </a:stretch>
        </p:blipFill>
        <p:spPr>
          <a:xfrm>
            <a:off x="643097" y="3957304"/>
            <a:ext cx="4584700" cy="1778000"/>
          </a:xfrm>
          <a:prstGeom prst="rect">
            <a:avLst/>
          </a:prstGeom>
        </p:spPr>
      </p:pic>
      <p:pic>
        <p:nvPicPr>
          <p:cNvPr id="5" name="Picture 4"/>
          <p:cNvPicPr>
            <a:picLocks noChangeAspect="1"/>
          </p:cNvPicPr>
          <p:nvPr/>
        </p:nvPicPr>
        <p:blipFill>
          <a:blip r:embed="rId4"/>
          <a:stretch>
            <a:fillRect/>
          </a:stretch>
        </p:blipFill>
        <p:spPr>
          <a:xfrm>
            <a:off x="669435" y="4757780"/>
            <a:ext cx="1511300" cy="546100"/>
          </a:xfrm>
          <a:prstGeom prst="rect">
            <a:avLst/>
          </a:prstGeom>
        </p:spPr>
      </p:pic>
      <p:pic>
        <p:nvPicPr>
          <p:cNvPr id="14" name="Picture 13"/>
          <p:cNvPicPr>
            <a:picLocks noChangeAspect="1"/>
          </p:cNvPicPr>
          <p:nvPr/>
        </p:nvPicPr>
        <p:blipFill>
          <a:blip r:embed="rId5"/>
          <a:stretch>
            <a:fillRect/>
          </a:stretch>
        </p:blipFill>
        <p:spPr>
          <a:xfrm>
            <a:off x="6165207" y="4147124"/>
            <a:ext cx="1743121" cy="1743121"/>
          </a:xfrm>
          <a:prstGeom prst="rect">
            <a:avLst/>
          </a:prstGeom>
        </p:spPr>
      </p:pic>
      <p:sp>
        <p:nvSpPr>
          <p:cNvPr id="15" name="Right Arrow 14"/>
          <p:cNvSpPr/>
          <p:nvPr/>
        </p:nvSpPr>
        <p:spPr>
          <a:xfrm>
            <a:off x="803081" y="3468184"/>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354320" y="6004560"/>
            <a:ext cx="3336821" cy="307777"/>
          </a:xfrm>
          <a:prstGeom prst="rect">
            <a:avLst/>
          </a:prstGeom>
          <a:noFill/>
        </p:spPr>
        <p:txBody>
          <a:bodyPr wrap="none" rtlCol="0">
            <a:spAutoFit/>
          </a:bodyPr>
          <a:lstStyle/>
          <a:p>
            <a:r>
              <a:rPr lang="en-US" sz="1400" i="1" dirty="0" smtClean="0">
                <a:solidFill>
                  <a:srgbClr val="0044A4"/>
                </a:solidFill>
                <a:sym typeface="Wingdings"/>
              </a:rPr>
              <a:t>Micro-coax: 50 </a:t>
            </a:r>
            <a:r>
              <a:rPr lang="en-US" sz="1400" i="1" dirty="0" err="1" smtClean="0">
                <a:solidFill>
                  <a:srgbClr val="0044A4"/>
                </a:solidFill>
                <a:sym typeface="Wingdings"/>
              </a:rPr>
              <a:t>Ω</a:t>
            </a:r>
            <a:r>
              <a:rPr lang="en-US" sz="1400" i="1" dirty="0" smtClean="0">
                <a:solidFill>
                  <a:srgbClr val="0044A4"/>
                </a:solidFill>
                <a:sym typeface="Wingdings"/>
              </a:rPr>
              <a:t> / 0.83 – 1.3 mm diameter</a:t>
            </a:r>
            <a:endParaRPr lang="en-US" dirty="0"/>
          </a:p>
        </p:txBody>
      </p:sp>
    </p:spTree>
    <p:extLst>
      <p:ext uri="{BB962C8B-B14F-4D97-AF65-F5344CB8AC3E}">
        <p14:creationId xmlns:p14="http://schemas.microsoft.com/office/powerpoint/2010/main" val="27298701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Cabling – Signal #2</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17</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6" name="Rectangle 5"/>
          <p:cNvSpPr/>
          <p:nvPr/>
        </p:nvSpPr>
        <p:spPr>
          <a:xfrm>
            <a:off x="708177" y="1079207"/>
            <a:ext cx="8097523" cy="1600438"/>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sz="1400" i="1" dirty="0" smtClean="0">
              <a:solidFill>
                <a:srgbClr val="0044A4"/>
              </a:solidFill>
            </a:endParaRPr>
          </a:p>
          <a:p>
            <a:pPr marL="285750" indent="-285750">
              <a:buClr>
                <a:srgbClr val="000090"/>
              </a:buClr>
              <a:buFont typeface="Arial"/>
              <a:buChar char="•"/>
              <a:defRPr/>
            </a:pPr>
            <a:r>
              <a:rPr lang="en-US" sz="1400" i="1" dirty="0" smtClean="0">
                <a:solidFill>
                  <a:srgbClr val="0044A4"/>
                </a:solidFill>
              </a:rPr>
              <a:t>Besides considerations for dE/dx based on charge measurements cables for Cluster Counting must features high bandwidth, low losses and controlled impedance (Shielded Controlled Impedance)</a:t>
            </a:r>
            <a:endParaRPr lang="en-US" sz="1400" i="1" dirty="0" smtClean="0">
              <a:solidFill>
                <a:srgbClr val="0044A4"/>
              </a:solidFill>
              <a:sym typeface="Wingdings"/>
            </a:endParaRPr>
          </a:p>
          <a:p>
            <a:pPr marL="285750" indent="-285750">
              <a:buClr>
                <a:srgbClr val="000090"/>
              </a:buClr>
              <a:buFont typeface="Arial"/>
              <a:buChar char="•"/>
              <a:defRPr/>
            </a:pPr>
            <a:r>
              <a:rPr lang="en-US" sz="1400" i="1" dirty="0" smtClean="0">
                <a:solidFill>
                  <a:srgbClr val="0044A4"/>
                </a:solidFill>
                <a:sym typeface="Wingdings"/>
              </a:rPr>
              <a:t>There are several assemblies available. Cost is a function of modularity, type of connector and type of cable, but is generally higher than solution for charge measurement because the BW requirement.</a:t>
            </a:r>
          </a:p>
          <a:p>
            <a:pPr marL="285750" indent="-285750">
              <a:buClr>
                <a:srgbClr val="000090"/>
              </a:buClr>
              <a:buFont typeface="Arial"/>
              <a:buChar char="•"/>
              <a:defRPr/>
            </a:pPr>
            <a:endParaRPr lang="en-US" sz="1400" i="1" dirty="0">
              <a:solidFill>
                <a:srgbClr val="0044A4"/>
              </a:solidFill>
              <a:sym typeface="Wingdings"/>
            </a:endParaRPr>
          </a:p>
          <a:p>
            <a:pPr marL="0" lvl="1">
              <a:buClr>
                <a:srgbClr val="000090"/>
              </a:buClr>
              <a:defRPr/>
            </a:pPr>
            <a:r>
              <a:rPr lang="en-US" sz="1400" i="1" dirty="0" smtClean="0">
                <a:solidFill>
                  <a:srgbClr val="0044A4"/>
                </a:solidFill>
                <a:sym typeface="Wingdings"/>
              </a:rPr>
              <a:t>	Again, decision on type of cable will </a:t>
            </a:r>
            <a:r>
              <a:rPr lang="en-US" sz="1400" i="1" dirty="0">
                <a:solidFill>
                  <a:srgbClr val="0044A4"/>
                </a:solidFill>
                <a:sym typeface="Wingdings"/>
              </a:rPr>
              <a:t>follow the technique adopted for dE/dx </a:t>
            </a:r>
            <a:r>
              <a:rPr lang="en-US" sz="1400" i="1" dirty="0" smtClean="0">
                <a:solidFill>
                  <a:srgbClr val="0044A4"/>
                </a:solidFill>
                <a:sym typeface="Wingdings"/>
              </a:rPr>
              <a:t>measurement</a:t>
            </a:r>
            <a:endParaRPr lang="en-US" sz="1400" i="1" dirty="0">
              <a:solidFill>
                <a:srgbClr val="0044A4"/>
              </a:solidFill>
              <a:sym typeface="Wingdings"/>
            </a:endParaRPr>
          </a:p>
        </p:txBody>
      </p:sp>
      <p:sp>
        <p:nvSpPr>
          <p:cNvPr id="7" name="Rectangle 6"/>
          <p:cNvSpPr/>
          <p:nvPr/>
        </p:nvSpPr>
        <p:spPr>
          <a:xfrm>
            <a:off x="912406" y="909754"/>
            <a:ext cx="2905162"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dE/dx based on Cluster Counting</a:t>
            </a:r>
            <a:endParaRPr lang="en-US" sz="1600" dirty="0">
              <a:solidFill>
                <a:schemeClr val="bg1"/>
              </a:solidFill>
            </a:endParaRPr>
          </a:p>
        </p:txBody>
      </p:sp>
      <p:pic>
        <p:nvPicPr>
          <p:cNvPr id="12" name="Picture 11"/>
          <p:cNvPicPr>
            <a:picLocks noChangeAspect="1"/>
          </p:cNvPicPr>
          <p:nvPr/>
        </p:nvPicPr>
        <p:blipFill>
          <a:blip r:embed="rId3"/>
          <a:stretch>
            <a:fillRect/>
          </a:stretch>
        </p:blipFill>
        <p:spPr>
          <a:xfrm>
            <a:off x="5537922" y="3161057"/>
            <a:ext cx="2175641" cy="1131333"/>
          </a:xfrm>
          <a:prstGeom prst="rect">
            <a:avLst/>
          </a:prstGeom>
        </p:spPr>
      </p:pic>
      <p:sp>
        <p:nvSpPr>
          <p:cNvPr id="13" name="Rectangle 12"/>
          <p:cNvSpPr/>
          <p:nvPr/>
        </p:nvSpPr>
        <p:spPr>
          <a:xfrm>
            <a:off x="3830321" y="4278562"/>
            <a:ext cx="4673600" cy="1938992"/>
          </a:xfrm>
          <a:prstGeom prst="rect">
            <a:avLst/>
          </a:prstGeom>
        </p:spPr>
        <p:txBody>
          <a:bodyPr wrap="square">
            <a:spAutoFit/>
          </a:bodyPr>
          <a:lstStyle/>
          <a:p>
            <a:r>
              <a:rPr lang="de-DE" sz="1200" b="1" dirty="0" err="1">
                <a:solidFill>
                  <a:srgbClr val="840000"/>
                </a:solidFill>
                <a:latin typeface="+mn-lt"/>
              </a:rPr>
              <a:t>Our</a:t>
            </a:r>
            <a:r>
              <a:rPr lang="de-DE" sz="1200" b="1" dirty="0">
                <a:solidFill>
                  <a:srgbClr val="840000"/>
                </a:solidFill>
                <a:latin typeface="+mn-lt"/>
              </a:rPr>
              <a:t> Price:	$1.83</a:t>
            </a:r>
            <a:r>
              <a:rPr lang="de-DE" sz="1200" dirty="0">
                <a:solidFill>
                  <a:prstClr val="black"/>
                </a:solidFill>
                <a:latin typeface="+mn-lt"/>
              </a:rPr>
              <a:t>	</a:t>
            </a:r>
          </a:p>
          <a:p>
            <a:pPr algn="ctr"/>
            <a:r>
              <a:rPr lang="en-US" sz="1200" b="1" dirty="0">
                <a:solidFill>
                  <a:prstClr val="black"/>
                </a:solidFill>
                <a:latin typeface="+mn-lt"/>
              </a:rPr>
              <a:t>Vol. Pricing:	</a:t>
            </a:r>
            <a:r>
              <a:rPr lang="en-US" sz="1200" dirty="0">
                <a:solidFill>
                  <a:prstClr val="black"/>
                </a:solidFill>
                <a:latin typeface="+mn-lt"/>
              </a:rPr>
              <a:t>Quantity:25+50+100+Price:$1.67$1.52$</a:t>
            </a:r>
            <a:r>
              <a:rPr lang="en-US" sz="1200" dirty="0">
                <a:solidFill>
                  <a:srgbClr val="FF0000"/>
                </a:solidFill>
                <a:latin typeface="+mn-lt"/>
              </a:rPr>
              <a:t>1.38	</a:t>
            </a:r>
          </a:p>
          <a:p>
            <a:r>
              <a:rPr lang="da-DK" sz="1200" b="1" dirty="0" err="1">
                <a:solidFill>
                  <a:prstClr val="black"/>
                </a:solidFill>
                <a:latin typeface="+mn-lt"/>
              </a:rPr>
              <a:t>Stock</a:t>
            </a:r>
            <a:r>
              <a:rPr lang="da-DK" sz="1200" b="1" dirty="0">
                <a:solidFill>
                  <a:prstClr val="black"/>
                </a:solidFill>
                <a:latin typeface="+mn-lt"/>
              </a:rPr>
              <a:t>:	</a:t>
            </a:r>
            <a:r>
              <a:rPr lang="da-DK" sz="1200" dirty="0">
                <a:solidFill>
                  <a:prstClr val="black"/>
                </a:solidFill>
                <a:latin typeface="+mn-lt"/>
              </a:rPr>
              <a:t>65	</a:t>
            </a:r>
          </a:p>
          <a:p>
            <a:r>
              <a:rPr lang="en-US" sz="1200" b="1" dirty="0">
                <a:solidFill>
                  <a:prstClr val="black"/>
                </a:solidFill>
                <a:latin typeface="+mn-lt"/>
              </a:rPr>
              <a:t>Mated height:	</a:t>
            </a:r>
            <a:r>
              <a:rPr lang="en-US" sz="1200" dirty="0">
                <a:solidFill>
                  <a:prstClr val="black"/>
                </a:solidFill>
                <a:latin typeface="+mn-lt"/>
              </a:rPr>
              <a:t>1.4 mm (55.12 mil)	</a:t>
            </a:r>
          </a:p>
          <a:p>
            <a:r>
              <a:rPr lang="en-US" sz="1200" b="1" dirty="0">
                <a:solidFill>
                  <a:prstClr val="black"/>
                </a:solidFill>
                <a:latin typeface="+mn-lt"/>
              </a:rPr>
              <a:t>Cable diameter:	</a:t>
            </a:r>
            <a:r>
              <a:rPr lang="en-US" sz="1200" dirty="0">
                <a:solidFill>
                  <a:prstClr val="black"/>
                </a:solidFill>
                <a:latin typeface="+mn-lt"/>
              </a:rPr>
              <a:t>0.7 mm (27.6 mil)	</a:t>
            </a:r>
          </a:p>
          <a:p>
            <a:r>
              <a:rPr lang="en-US" sz="1200" b="1" dirty="0">
                <a:solidFill>
                  <a:prstClr val="black"/>
                </a:solidFill>
                <a:latin typeface="+mn-lt"/>
              </a:rPr>
              <a:t>Length:	</a:t>
            </a:r>
            <a:r>
              <a:rPr lang="en-US" sz="1200" dirty="0">
                <a:solidFill>
                  <a:prstClr val="black"/>
                </a:solidFill>
                <a:latin typeface="+mn-lt"/>
              </a:rPr>
              <a:t>5.9" (</a:t>
            </a:r>
            <a:r>
              <a:rPr lang="en-US" sz="1200" dirty="0">
                <a:solidFill>
                  <a:srgbClr val="FF0000"/>
                </a:solidFill>
                <a:latin typeface="+mn-lt"/>
              </a:rPr>
              <a:t>150 mm</a:t>
            </a:r>
            <a:r>
              <a:rPr lang="en-US" sz="1200" dirty="0">
                <a:solidFill>
                  <a:prstClr val="black"/>
                </a:solidFill>
                <a:latin typeface="+mn-lt"/>
              </a:rPr>
              <a:t>)	</a:t>
            </a:r>
          </a:p>
          <a:p>
            <a:r>
              <a:rPr lang="en-US" sz="1200" b="1" dirty="0">
                <a:solidFill>
                  <a:prstClr val="black"/>
                </a:solidFill>
                <a:latin typeface="+mn-lt"/>
              </a:rPr>
              <a:t>Connectors:	</a:t>
            </a:r>
            <a:r>
              <a:rPr lang="en-US" sz="1200" dirty="0">
                <a:solidFill>
                  <a:prstClr val="black"/>
                </a:solidFill>
                <a:latin typeface="+mn-lt"/>
              </a:rPr>
              <a:t>Super micro plug	</a:t>
            </a:r>
          </a:p>
          <a:p>
            <a:r>
              <a:rPr lang="en-US" sz="1200" b="1" dirty="0">
                <a:solidFill>
                  <a:prstClr val="black"/>
                </a:solidFill>
                <a:latin typeface="+mn-lt"/>
              </a:rPr>
              <a:t>Frequency:	</a:t>
            </a:r>
            <a:r>
              <a:rPr lang="en-US" sz="1200" dirty="0">
                <a:solidFill>
                  <a:prstClr val="black"/>
                </a:solidFill>
                <a:latin typeface="+mn-lt"/>
              </a:rPr>
              <a:t>DC-7GHz	</a:t>
            </a:r>
          </a:p>
          <a:p>
            <a:r>
              <a:rPr lang="en-US" sz="1200" b="1" dirty="0">
                <a:solidFill>
                  <a:prstClr val="black"/>
                </a:solidFill>
                <a:latin typeface="+mn-lt"/>
              </a:rPr>
              <a:t>VSWR:	</a:t>
            </a:r>
            <a:r>
              <a:rPr lang="en-US" sz="1200" dirty="0">
                <a:solidFill>
                  <a:prstClr val="black"/>
                </a:solidFill>
                <a:latin typeface="+mn-lt"/>
              </a:rPr>
              <a:t>1.4:1 max	</a:t>
            </a:r>
          </a:p>
          <a:p>
            <a:r>
              <a:rPr lang="en-US" sz="1200" b="1" dirty="0">
                <a:solidFill>
                  <a:prstClr val="black"/>
                </a:solidFill>
                <a:latin typeface="+mn-lt"/>
              </a:rPr>
              <a:t>Standard lead time:	</a:t>
            </a:r>
            <a:r>
              <a:rPr lang="en-US" sz="1200" dirty="0">
                <a:solidFill>
                  <a:prstClr val="black"/>
                </a:solidFill>
                <a:latin typeface="+mn-lt"/>
              </a:rPr>
              <a:t>4 weeks ARO	</a:t>
            </a:r>
          </a:p>
        </p:txBody>
      </p:sp>
      <p:pic>
        <p:nvPicPr>
          <p:cNvPr id="2" name="Picture 1"/>
          <p:cNvPicPr>
            <a:picLocks noChangeAspect="1"/>
          </p:cNvPicPr>
          <p:nvPr/>
        </p:nvPicPr>
        <p:blipFill>
          <a:blip r:embed="rId4"/>
          <a:stretch>
            <a:fillRect/>
          </a:stretch>
        </p:blipFill>
        <p:spPr>
          <a:xfrm>
            <a:off x="789940" y="3362960"/>
            <a:ext cx="1739900" cy="1820617"/>
          </a:xfrm>
          <a:prstGeom prst="rect">
            <a:avLst/>
          </a:prstGeom>
        </p:spPr>
      </p:pic>
      <p:sp>
        <p:nvSpPr>
          <p:cNvPr id="15" name="Rectangle 14"/>
          <p:cNvSpPr/>
          <p:nvPr/>
        </p:nvSpPr>
        <p:spPr>
          <a:xfrm>
            <a:off x="1803751" y="3071614"/>
            <a:ext cx="1541458" cy="307777"/>
          </a:xfrm>
          <a:prstGeom prst="rect">
            <a:avLst/>
          </a:prstGeom>
        </p:spPr>
        <p:txBody>
          <a:bodyPr wrap="none">
            <a:spAutoFit/>
          </a:bodyPr>
          <a:lstStyle/>
          <a:p>
            <a:r>
              <a:rPr lang="en-US" sz="1400" i="1" dirty="0" smtClean="0">
                <a:solidFill>
                  <a:srgbClr val="0044A4"/>
                </a:solidFill>
                <a:sym typeface="Wingdings"/>
              </a:rPr>
              <a:t>1.88 mm diameter</a:t>
            </a:r>
            <a:endParaRPr lang="en-US" dirty="0"/>
          </a:p>
        </p:txBody>
      </p:sp>
      <p:cxnSp>
        <p:nvCxnSpPr>
          <p:cNvPr id="17" name="Straight Arrow Connector 16"/>
          <p:cNvCxnSpPr>
            <a:stCxn id="15" idx="2"/>
          </p:cNvCxnSpPr>
          <p:nvPr/>
        </p:nvCxnSpPr>
        <p:spPr>
          <a:xfrm flipH="1">
            <a:off x="2336800" y="3379391"/>
            <a:ext cx="237680" cy="461089"/>
          </a:xfrm>
          <a:prstGeom prst="straightConnector1">
            <a:avLst/>
          </a:prstGeom>
          <a:ln w="12700" cmpd="sng">
            <a:solidFill>
              <a:srgbClr val="000090"/>
            </a:solidFill>
            <a:headEnd type="none" w="lg" len="med"/>
            <a:tailEnd type="triangle"/>
          </a:ln>
          <a:effectLst/>
        </p:spPr>
        <p:style>
          <a:lnRef idx="2">
            <a:schemeClr val="accent1"/>
          </a:lnRef>
          <a:fillRef idx="0">
            <a:schemeClr val="accent1"/>
          </a:fillRef>
          <a:effectRef idx="1">
            <a:schemeClr val="accent1"/>
          </a:effectRef>
          <a:fontRef idx="minor">
            <a:schemeClr val="tx1"/>
          </a:fontRef>
        </p:style>
      </p:cxnSp>
      <p:sp>
        <p:nvSpPr>
          <p:cNvPr id="20" name="Right Arrow 19"/>
          <p:cNvSpPr/>
          <p:nvPr/>
        </p:nvSpPr>
        <p:spPr>
          <a:xfrm>
            <a:off x="803081" y="2411544"/>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739140" y="5128260"/>
            <a:ext cx="1943100" cy="1282700"/>
          </a:xfrm>
          <a:prstGeom prst="rect">
            <a:avLst/>
          </a:prstGeom>
        </p:spPr>
      </p:pic>
      <p:cxnSp>
        <p:nvCxnSpPr>
          <p:cNvPr id="4" name="Straight Arrow Connector 3"/>
          <p:cNvCxnSpPr/>
          <p:nvPr/>
        </p:nvCxnSpPr>
        <p:spPr>
          <a:xfrm flipV="1">
            <a:off x="4310961" y="3919729"/>
            <a:ext cx="1135749" cy="378542"/>
          </a:xfrm>
          <a:prstGeom prst="straightConnector1">
            <a:avLst/>
          </a:prstGeom>
          <a:ln w="9525" cmpd="sng">
            <a:solidFill>
              <a:schemeClr val="tx2">
                <a:lumMod val="75000"/>
              </a:schemeClr>
            </a:solidFill>
            <a:headEnd type="none" w="lg" len="me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8846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18</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46" name="Rectangle 45"/>
          <p:cNvSpPr/>
          <p:nvPr/>
        </p:nvSpPr>
        <p:spPr>
          <a:xfrm>
            <a:off x="3125079" y="3244334"/>
            <a:ext cx="2893879" cy="584776"/>
          </a:xfrm>
          <a:prstGeom prst="rect">
            <a:avLst/>
          </a:prstGeom>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HV Distribution</a:t>
            </a:r>
            <a:endParaRPr lang="en-US" sz="3200" b="1" i="1" dirty="0">
              <a:solidFill>
                <a:srgbClr val="000090"/>
              </a:solidFill>
              <a:ea typeface="ヒラギノ角ゴ Pro W3" charset="0"/>
              <a:cs typeface="ヒラギノ角ゴ Pro W3" charset="0"/>
            </a:endParaRPr>
          </a:p>
        </p:txBody>
      </p:sp>
    </p:spTree>
    <p:extLst>
      <p:ext uri="{BB962C8B-B14F-4D97-AF65-F5344CB8AC3E}">
        <p14:creationId xmlns:p14="http://schemas.microsoft.com/office/powerpoint/2010/main" val="4257356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HV distribution</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19</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16" name="Rectangle 15"/>
          <p:cNvSpPr/>
          <p:nvPr/>
        </p:nvSpPr>
        <p:spPr>
          <a:xfrm>
            <a:off x="708177" y="1079207"/>
            <a:ext cx="8097523" cy="1169551"/>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sz="1400" i="1" dirty="0" smtClean="0">
              <a:solidFill>
                <a:srgbClr val="0044A4"/>
              </a:solidFill>
            </a:endParaRPr>
          </a:p>
          <a:p>
            <a:pPr marL="285750" indent="-285750">
              <a:buClr>
                <a:srgbClr val="000090"/>
              </a:buClr>
              <a:buFont typeface="Arial"/>
              <a:buChar char="•"/>
              <a:defRPr/>
            </a:pPr>
            <a:r>
              <a:rPr lang="en-US" sz="1400" i="1" dirty="0" smtClean="0">
                <a:solidFill>
                  <a:srgbClr val="0044A4"/>
                </a:solidFill>
              </a:rPr>
              <a:t>Enough modularity to avoid too many dead channels in case of single chamber channel problem</a:t>
            </a:r>
            <a:endParaRPr lang="en-US" sz="1400" i="1" dirty="0" smtClean="0">
              <a:solidFill>
                <a:srgbClr val="0044A4"/>
              </a:solidFill>
              <a:sym typeface="Wingdings"/>
            </a:endParaRPr>
          </a:p>
          <a:p>
            <a:pPr marL="285750" indent="-285750">
              <a:buClr>
                <a:srgbClr val="000090"/>
              </a:buClr>
              <a:buFont typeface="Arial"/>
              <a:buChar char="•"/>
              <a:defRPr/>
            </a:pPr>
            <a:r>
              <a:rPr lang="en-US" sz="1400" i="1" dirty="0" smtClean="0">
                <a:solidFill>
                  <a:srgbClr val="0044A4"/>
                </a:solidFill>
                <a:sym typeface="Wingdings"/>
              </a:rPr>
              <a:t>Modularity is function of the distance from inner layer (example: 2 boards in inner layer – 5 boards in outer layer)</a:t>
            </a:r>
          </a:p>
          <a:p>
            <a:pPr marL="285750" indent="-285750">
              <a:buClr>
                <a:srgbClr val="000090"/>
              </a:buClr>
              <a:buFont typeface="Arial"/>
              <a:buChar char="•"/>
              <a:defRPr/>
            </a:pPr>
            <a:r>
              <a:rPr lang="en-US" sz="1400" i="1" dirty="0" smtClean="0">
                <a:solidFill>
                  <a:srgbClr val="0044A4"/>
                </a:solidFill>
                <a:sym typeface="Wingdings"/>
              </a:rPr>
              <a:t>Good feedback of the current dragged by the inner layers (≈ 1 nA)  and by the outer layers </a:t>
            </a:r>
            <a:r>
              <a:rPr lang="en-US" sz="1400" i="1" dirty="0">
                <a:solidFill>
                  <a:srgbClr val="0044A4"/>
                </a:solidFill>
                <a:sym typeface="Wingdings"/>
              </a:rPr>
              <a:t>(</a:t>
            </a:r>
            <a:r>
              <a:rPr lang="en-US" sz="1400" i="1" dirty="0" smtClean="0">
                <a:solidFill>
                  <a:srgbClr val="0044A4"/>
                </a:solidFill>
                <a:sym typeface="Wingdings"/>
              </a:rPr>
              <a:t>≈ 10 nA) </a:t>
            </a:r>
          </a:p>
        </p:txBody>
      </p:sp>
      <p:sp>
        <p:nvSpPr>
          <p:cNvPr id="18" name="Rectangle 17"/>
          <p:cNvSpPr/>
          <p:nvPr/>
        </p:nvSpPr>
        <p:spPr>
          <a:xfrm>
            <a:off x="912406" y="909754"/>
            <a:ext cx="2109772"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General considerations</a:t>
            </a:r>
            <a:endParaRPr lang="en-US" sz="1600" dirty="0">
              <a:solidFill>
                <a:schemeClr val="bg1"/>
              </a:solidFill>
            </a:endParaRPr>
          </a:p>
        </p:txBody>
      </p:sp>
      <p:cxnSp>
        <p:nvCxnSpPr>
          <p:cNvPr id="15" name="Straight Connector 14"/>
          <p:cNvCxnSpPr/>
          <p:nvPr/>
        </p:nvCxnSpPr>
        <p:spPr>
          <a:xfrm>
            <a:off x="2540376" y="3892625"/>
            <a:ext cx="515061"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178676" y="3892625"/>
            <a:ext cx="515061"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3163387" y="3663950"/>
            <a:ext cx="875213" cy="662519"/>
            <a:chOff x="2261687" y="2622550"/>
            <a:chExt cx="875213" cy="662519"/>
          </a:xfrm>
        </p:grpSpPr>
        <p:cxnSp>
          <p:nvCxnSpPr>
            <p:cNvPr id="71" name="Straight Connector 70"/>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7" name="Isosceles Triangle 76"/>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79" name="TextBox 78"/>
            <p:cNvSpPr txBox="1"/>
            <p:nvPr/>
          </p:nvSpPr>
          <p:spPr>
            <a:xfrm>
              <a:off x="2423597" y="2872304"/>
              <a:ext cx="446662" cy="215444"/>
            </a:xfrm>
            <a:prstGeom prst="rect">
              <a:avLst/>
            </a:prstGeom>
            <a:noFill/>
          </p:spPr>
          <p:txBody>
            <a:bodyPr wrap="none" rtlCol="0">
              <a:spAutoFit/>
            </a:bodyPr>
            <a:lstStyle/>
            <a:p>
              <a:r>
                <a:rPr lang="en-US" sz="800" i="1" dirty="0" smtClean="0">
                  <a:solidFill>
                    <a:srgbClr val="000000"/>
                  </a:solidFill>
                  <a:sym typeface="Wingdings"/>
                </a:rPr>
                <a:t>2.2 nF</a:t>
              </a:r>
              <a:endParaRPr lang="en-US" sz="800" dirty="0">
                <a:solidFill>
                  <a:srgbClr val="000000"/>
                </a:solidFill>
              </a:endParaRPr>
            </a:p>
          </p:txBody>
        </p:sp>
        <p:cxnSp>
          <p:nvCxnSpPr>
            <p:cNvPr id="80" name="Straight Connector 79"/>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4724400" y="3416300"/>
            <a:ext cx="2387600" cy="999067"/>
            <a:chOff x="4025900" y="2844800"/>
            <a:chExt cx="2387600" cy="999067"/>
          </a:xfrm>
        </p:grpSpPr>
        <p:sp>
          <p:nvSpPr>
            <p:cNvPr id="21520" name="TextBox 21519"/>
            <p:cNvSpPr txBox="1"/>
            <p:nvPr/>
          </p:nvSpPr>
          <p:spPr>
            <a:xfrm>
              <a:off x="4436533" y="2844800"/>
              <a:ext cx="184666" cy="369332"/>
            </a:xfrm>
            <a:prstGeom prst="rect">
              <a:avLst/>
            </a:prstGeom>
            <a:noFill/>
          </p:spPr>
          <p:txBody>
            <a:bodyPr wrap="none" rtlCol="0">
              <a:spAutoFit/>
            </a:bodyPr>
            <a:lstStyle/>
            <a:p>
              <a:r>
                <a:rPr lang="en-US" smtClean="0"/>
                <a:t>  </a:t>
              </a:r>
              <a:endParaRPr lang="en-US" dirty="0"/>
            </a:p>
          </p:txBody>
        </p:sp>
        <p:grpSp>
          <p:nvGrpSpPr>
            <p:cNvPr id="21534" name="Group 21533"/>
            <p:cNvGrpSpPr/>
            <p:nvPr/>
          </p:nvGrpSpPr>
          <p:grpSpPr>
            <a:xfrm>
              <a:off x="4077787" y="3105150"/>
              <a:ext cx="875213" cy="662519"/>
              <a:chOff x="2261687" y="2622550"/>
              <a:chExt cx="875213" cy="662519"/>
            </a:xfrm>
          </p:grpSpPr>
          <p:cxnSp>
            <p:nvCxnSpPr>
              <p:cNvPr id="20" name="Straight Connector 19"/>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21507" name="Isosceles Triangle 21506"/>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1" name="TextBox 21510"/>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42" name="TextBox 41"/>
              <p:cNvSpPr txBox="1"/>
              <p:nvPr/>
            </p:nvSpPr>
            <p:spPr>
              <a:xfrm>
                <a:off x="2410897" y="287230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cxnSp>
            <p:nvCxnSpPr>
              <p:cNvPr id="56" name="Straight Connector 55"/>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21535" name="Rectangle 21534"/>
            <p:cNvSpPr/>
            <p:nvPr/>
          </p:nvSpPr>
          <p:spPr>
            <a:xfrm>
              <a:off x="4025900" y="2950633"/>
              <a:ext cx="2387600" cy="893234"/>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1" name="Group 80"/>
            <p:cNvGrpSpPr/>
            <p:nvPr/>
          </p:nvGrpSpPr>
          <p:grpSpPr>
            <a:xfrm>
              <a:off x="4954087" y="2925226"/>
              <a:ext cx="875213" cy="228600"/>
              <a:chOff x="2261687" y="2715676"/>
              <a:chExt cx="875213" cy="228600"/>
            </a:xfrm>
          </p:grpSpPr>
          <p:cxnSp>
            <p:nvCxnSpPr>
              <p:cNvPr id="82" name="Straight Connector 81"/>
              <p:cNvCxnSpPr/>
              <p:nvPr/>
            </p:nvCxnSpPr>
            <p:spPr>
              <a:xfrm>
                <a:off x="2555292" y="294344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261687" y="2941746"/>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24150" y="2944276"/>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2446591" y="271567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grpSp>
        <p:grpSp>
          <p:nvGrpSpPr>
            <p:cNvPr id="103" name="Group 102"/>
            <p:cNvGrpSpPr/>
            <p:nvPr/>
          </p:nvGrpSpPr>
          <p:grpSpPr>
            <a:xfrm>
              <a:off x="4956204" y="3270256"/>
              <a:ext cx="879446" cy="228600"/>
              <a:chOff x="2257454" y="2546356"/>
              <a:chExt cx="879446" cy="228600"/>
            </a:xfrm>
          </p:grpSpPr>
          <p:cxnSp>
            <p:nvCxnSpPr>
              <p:cNvPr id="104" name="Straight Connector 103"/>
              <p:cNvCxnSpPr/>
              <p:nvPr/>
            </p:nvCxnSpPr>
            <p:spPr>
              <a:xfrm>
                <a:off x="2555292" y="27741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257454" y="2772426"/>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724150" y="2774956"/>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2446591" y="254635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grpSp>
        <p:cxnSp>
          <p:nvCxnSpPr>
            <p:cNvPr id="114" name="Straight Connector 113"/>
            <p:cNvCxnSpPr/>
            <p:nvPr/>
          </p:nvCxnSpPr>
          <p:spPr>
            <a:xfrm flipV="1">
              <a:off x="4953000" y="3149600"/>
              <a:ext cx="0" cy="347133"/>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763526" y="3003026"/>
              <a:ext cx="441985" cy="261610"/>
            </a:xfrm>
            <a:prstGeom prst="rect">
              <a:avLst/>
            </a:prstGeom>
          </p:spPr>
          <p:txBody>
            <a:bodyPr wrap="none">
              <a:spAutoFit/>
            </a:bodyPr>
            <a:lstStyle/>
            <a:p>
              <a:r>
                <a:rPr lang="en-US" sz="1100" i="1" dirty="0" smtClean="0">
                  <a:solidFill>
                    <a:srgbClr val="000000"/>
                  </a:solidFill>
                  <a:sym typeface="Wingdings"/>
                </a:rPr>
                <a:t>Ch 1</a:t>
              </a:r>
              <a:endParaRPr lang="en-US" sz="1100" dirty="0">
                <a:solidFill>
                  <a:srgbClr val="000000"/>
                </a:solidFill>
              </a:endParaRPr>
            </a:p>
          </p:txBody>
        </p:sp>
        <p:sp>
          <p:nvSpPr>
            <p:cNvPr id="117" name="Rectangle 116"/>
            <p:cNvSpPr/>
            <p:nvPr/>
          </p:nvSpPr>
          <p:spPr>
            <a:xfrm>
              <a:off x="5750826" y="3320540"/>
              <a:ext cx="441985" cy="261610"/>
            </a:xfrm>
            <a:prstGeom prst="rect">
              <a:avLst/>
            </a:prstGeom>
          </p:spPr>
          <p:txBody>
            <a:bodyPr wrap="none">
              <a:spAutoFit/>
            </a:bodyPr>
            <a:lstStyle/>
            <a:p>
              <a:r>
                <a:rPr lang="en-US" sz="1100" i="1" dirty="0" smtClean="0">
                  <a:solidFill>
                    <a:srgbClr val="000000"/>
                  </a:solidFill>
                  <a:sym typeface="Wingdings"/>
                </a:rPr>
                <a:t>Ch 8</a:t>
              </a:r>
              <a:endParaRPr lang="en-US" sz="1100" dirty="0">
                <a:solidFill>
                  <a:srgbClr val="000000"/>
                </a:solidFill>
              </a:endParaRPr>
            </a:p>
          </p:txBody>
        </p:sp>
      </p:grpSp>
      <p:sp>
        <p:nvSpPr>
          <p:cNvPr id="119" name="TextBox 118"/>
          <p:cNvSpPr txBox="1"/>
          <p:nvPr/>
        </p:nvSpPr>
        <p:spPr>
          <a:xfrm>
            <a:off x="2953837" y="3191892"/>
            <a:ext cx="1351827" cy="461665"/>
          </a:xfrm>
          <a:prstGeom prst="rect">
            <a:avLst/>
          </a:prstGeom>
          <a:noFill/>
          <a:ln>
            <a:noFill/>
          </a:ln>
        </p:spPr>
        <p:txBody>
          <a:bodyPr wrap="none" rtlCol="0">
            <a:spAutoFit/>
          </a:bodyPr>
          <a:lstStyle/>
          <a:p>
            <a:pPr algn="ctr"/>
            <a:r>
              <a:rPr lang="en-US" sz="1200" dirty="0" smtClean="0"/>
              <a:t>Filter Box</a:t>
            </a:r>
          </a:p>
          <a:p>
            <a:pPr algn="ctr"/>
            <a:r>
              <a:rPr lang="en-US" sz="1200" dirty="0" smtClean="0"/>
              <a:t>[Outside Detector]</a:t>
            </a:r>
            <a:endParaRPr lang="en-US" sz="1200" dirty="0"/>
          </a:p>
        </p:txBody>
      </p:sp>
      <p:sp>
        <p:nvSpPr>
          <p:cNvPr id="120" name="Rectangle 119"/>
          <p:cNvSpPr/>
          <p:nvPr/>
        </p:nvSpPr>
        <p:spPr>
          <a:xfrm>
            <a:off x="3098800" y="3670300"/>
            <a:ext cx="1054100" cy="1854200"/>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V="1">
            <a:off x="3568700" y="4165600"/>
            <a:ext cx="0" cy="1193800"/>
          </a:xfrm>
          <a:prstGeom prst="line">
            <a:avLst/>
          </a:prstGeom>
          <a:ln w="19050" cmpd="sng">
            <a:solidFill>
              <a:schemeClr val="tx1">
                <a:lumMod val="75000"/>
                <a:lumOff val="25000"/>
              </a:schemeClr>
            </a:solidFill>
            <a:prstDash val="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4251894" y="3052192"/>
            <a:ext cx="3353126" cy="461665"/>
          </a:xfrm>
          <a:prstGeom prst="rect">
            <a:avLst/>
          </a:prstGeom>
          <a:noFill/>
          <a:ln>
            <a:noFill/>
          </a:ln>
        </p:spPr>
        <p:txBody>
          <a:bodyPr wrap="none" rtlCol="0">
            <a:spAutoFit/>
          </a:bodyPr>
          <a:lstStyle/>
          <a:p>
            <a:pPr algn="ctr"/>
            <a:r>
              <a:rPr lang="en-US" sz="1200" dirty="0" smtClean="0"/>
              <a:t>Distribution Board</a:t>
            </a:r>
          </a:p>
          <a:p>
            <a:pPr algn="ctr"/>
            <a:r>
              <a:rPr lang="en-US" sz="1200" dirty="0" smtClean="0"/>
              <a:t>[number of boards is a function of chamber layer]</a:t>
            </a:r>
            <a:endParaRPr lang="en-US" sz="1200" dirty="0"/>
          </a:p>
        </p:txBody>
      </p:sp>
      <p:cxnSp>
        <p:nvCxnSpPr>
          <p:cNvPr id="169" name="Straight Connector 168"/>
          <p:cNvCxnSpPr/>
          <p:nvPr/>
        </p:nvCxnSpPr>
        <p:spPr>
          <a:xfrm>
            <a:off x="4394200" y="5651500"/>
            <a:ext cx="299537" cy="642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1447800" y="3657600"/>
            <a:ext cx="1054100" cy="1854200"/>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TextBox 171"/>
          <p:cNvSpPr txBox="1"/>
          <p:nvPr/>
        </p:nvSpPr>
        <p:spPr>
          <a:xfrm>
            <a:off x="1751827" y="3744342"/>
            <a:ext cx="441146" cy="276999"/>
          </a:xfrm>
          <a:prstGeom prst="rect">
            <a:avLst/>
          </a:prstGeom>
          <a:noFill/>
          <a:ln>
            <a:noFill/>
          </a:ln>
        </p:spPr>
        <p:txBody>
          <a:bodyPr wrap="none" rtlCol="0">
            <a:spAutoFit/>
          </a:bodyPr>
          <a:lstStyle/>
          <a:p>
            <a:pPr algn="ctr"/>
            <a:r>
              <a:rPr lang="en-US" sz="1200" dirty="0" smtClean="0"/>
              <a:t>CH1</a:t>
            </a:r>
            <a:endParaRPr lang="en-US" sz="1200" dirty="0"/>
          </a:p>
        </p:txBody>
      </p:sp>
      <p:sp>
        <p:nvSpPr>
          <p:cNvPr id="173" name="TextBox 172"/>
          <p:cNvSpPr txBox="1"/>
          <p:nvPr/>
        </p:nvSpPr>
        <p:spPr>
          <a:xfrm>
            <a:off x="1431228" y="4328542"/>
            <a:ext cx="1082348" cy="461665"/>
          </a:xfrm>
          <a:prstGeom prst="rect">
            <a:avLst/>
          </a:prstGeom>
          <a:noFill/>
          <a:ln>
            <a:noFill/>
          </a:ln>
        </p:spPr>
        <p:txBody>
          <a:bodyPr wrap="none" rtlCol="0">
            <a:spAutoFit/>
          </a:bodyPr>
          <a:lstStyle/>
          <a:p>
            <a:pPr algn="ctr"/>
            <a:r>
              <a:rPr lang="en-US" sz="1200" dirty="0" smtClean="0"/>
              <a:t>Main</a:t>
            </a:r>
          </a:p>
          <a:p>
            <a:pPr algn="ctr"/>
            <a:r>
              <a:rPr lang="en-US" sz="1200" dirty="0" smtClean="0"/>
              <a:t> Power Supply</a:t>
            </a:r>
            <a:endParaRPr lang="en-US" sz="1200" dirty="0"/>
          </a:p>
        </p:txBody>
      </p:sp>
      <p:cxnSp>
        <p:nvCxnSpPr>
          <p:cNvPr id="174" name="Straight Connector 173"/>
          <p:cNvCxnSpPr/>
          <p:nvPr/>
        </p:nvCxnSpPr>
        <p:spPr>
          <a:xfrm flipV="1">
            <a:off x="4394200" y="3890434"/>
            <a:ext cx="4233" cy="1761066"/>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5949950" y="4413250"/>
            <a:ext cx="0" cy="800100"/>
          </a:xfrm>
          <a:prstGeom prst="line">
            <a:avLst/>
          </a:prstGeom>
          <a:ln w="19050" cmpd="sng">
            <a:solidFill>
              <a:schemeClr val="tx1">
                <a:lumMod val="75000"/>
                <a:lumOff val="25000"/>
              </a:schemeClr>
            </a:solidFill>
            <a:prstDash val="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7140567" y="3750692"/>
            <a:ext cx="826969" cy="276999"/>
          </a:xfrm>
          <a:prstGeom prst="rect">
            <a:avLst/>
          </a:prstGeom>
          <a:noFill/>
          <a:ln>
            <a:noFill/>
          </a:ln>
        </p:spPr>
        <p:txBody>
          <a:bodyPr wrap="none" rtlCol="0">
            <a:spAutoFit/>
          </a:bodyPr>
          <a:lstStyle/>
          <a:p>
            <a:pPr algn="ctr"/>
            <a:r>
              <a:rPr lang="en-US" sz="1200" dirty="0" smtClean="0"/>
              <a:t>BOARD #1</a:t>
            </a:r>
            <a:endParaRPr lang="en-US" sz="1200" dirty="0"/>
          </a:p>
        </p:txBody>
      </p:sp>
      <p:sp>
        <p:nvSpPr>
          <p:cNvPr id="195" name="TextBox 194"/>
          <p:cNvSpPr txBox="1"/>
          <p:nvPr/>
        </p:nvSpPr>
        <p:spPr>
          <a:xfrm>
            <a:off x="7129897" y="5490592"/>
            <a:ext cx="848309" cy="276999"/>
          </a:xfrm>
          <a:prstGeom prst="rect">
            <a:avLst/>
          </a:prstGeom>
          <a:noFill/>
          <a:ln>
            <a:noFill/>
          </a:ln>
        </p:spPr>
        <p:txBody>
          <a:bodyPr wrap="none" rtlCol="0">
            <a:spAutoFit/>
          </a:bodyPr>
          <a:lstStyle/>
          <a:p>
            <a:pPr algn="ctr"/>
            <a:r>
              <a:rPr lang="en-US" sz="1200" dirty="0" smtClean="0"/>
              <a:t>BOARD #N</a:t>
            </a:r>
            <a:endParaRPr lang="en-US" sz="1200" dirty="0"/>
          </a:p>
        </p:txBody>
      </p:sp>
      <p:grpSp>
        <p:nvGrpSpPr>
          <p:cNvPr id="199" name="Group 198"/>
          <p:cNvGrpSpPr/>
          <p:nvPr/>
        </p:nvGrpSpPr>
        <p:grpSpPr>
          <a:xfrm>
            <a:off x="4711700" y="5168900"/>
            <a:ext cx="2387600" cy="999067"/>
            <a:chOff x="4025900" y="2844800"/>
            <a:chExt cx="2387600" cy="999067"/>
          </a:xfrm>
        </p:grpSpPr>
        <p:sp>
          <p:nvSpPr>
            <p:cNvPr id="200" name="TextBox 199"/>
            <p:cNvSpPr txBox="1"/>
            <p:nvPr/>
          </p:nvSpPr>
          <p:spPr>
            <a:xfrm>
              <a:off x="4436533" y="2844800"/>
              <a:ext cx="184666" cy="369332"/>
            </a:xfrm>
            <a:prstGeom prst="rect">
              <a:avLst/>
            </a:prstGeom>
            <a:noFill/>
          </p:spPr>
          <p:txBody>
            <a:bodyPr wrap="none" rtlCol="0">
              <a:spAutoFit/>
            </a:bodyPr>
            <a:lstStyle/>
            <a:p>
              <a:r>
                <a:rPr lang="en-US" smtClean="0"/>
                <a:t>  </a:t>
              </a:r>
              <a:endParaRPr lang="en-US" dirty="0"/>
            </a:p>
          </p:txBody>
        </p:sp>
        <p:grpSp>
          <p:nvGrpSpPr>
            <p:cNvPr id="201" name="Group 200"/>
            <p:cNvGrpSpPr/>
            <p:nvPr/>
          </p:nvGrpSpPr>
          <p:grpSpPr>
            <a:xfrm>
              <a:off x="4077787" y="3105150"/>
              <a:ext cx="875213" cy="662519"/>
              <a:chOff x="2261687" y="2622550"/>
              <a:chExt cx="875213" cy="662519"/>
            </a:xfrm>
          </p:grpSpPr>
          <p:cxnSp>
            <p:nvCxnSpPr>
              <p:cNvPr id="216" name="Straight Connector 215"/>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222" name="Isosceles Triangle 221"/>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TextBox 222"/>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224" name="TextBox 223"/>
              <p:cNvSpPr txBox="1"/>
              <p:nvPr/>
            </p:nvSpPr>
            <p:spPr>
              <a:xfrm>
                <a:off x="2410897" y="287230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cxnSp>
            <p:nvCxnSpPr>
              <p:cNvPr id="225" name="Straight Connector 224"/>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202" name="Rectangle 201"/>
            <p:cNvSpPr/>
            <p:nvPr/>
          </p:nvSpPr>
          <p:spPr>
            <a:xfrm>
              <a:off x="4025900" y="2950633"/>
              <a:ext cx="2387600" cy="893234"/>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3" name="Group 202"/>
            <p:cNvGrpSpPr/>
            <p:nvPr/>
          </p:nvGrpSpPr>
          <p:grpSpPr>
            <a:xfrm>
              <a:off x="4954087" y="2925226"/>
              <a:ext cx="875213" cy="228600"/>
              <a:chOff x="2261687" y="2715676"/>
              <a:chExt cx="875213" cy="228600"/>
            </a:xfrm>
          </p:grpSpPr>
          <p:cxnSp>
            <p:nvCxnSpPr>
              <p:cNvPr id="212" name="Straight Connector 211"/>
              <p:cNvCxnSpPr/>
              <p:nvPr/>
            </p:nvCxnSpPr>
            <p:spPr>
              <a:xfrm>
                <a:off x="2555292" y="294344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2261687" y="2941746"/>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2724150" y="2944276"/>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15" name="TextBox 214"/>
              <p:cNvSpPr txBox="1"/>
              <p:nvPr/>
            </p:nvSpPr>
            <p:spPr>
              <a:xfrm>
                <a:off x="2446591" y="271567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grpSp>
        <p:grpSp>
          <p:nvGrpSpPr>
            <p:cNvPr id="204" name="Group 203"/>
            <p:cNvGrpSpPr/>
            <p:nvPr/>
          </p:nvGrpSpPr>
          <p:grpSpPr>
            <a:xfrm>
              <a:off x="4956204" y="3270256"/>
              <a:ext cx="879446" cy="228600"/>
              <a:chOff x="2257454" y="2546356"/>
              <a:chExt cx="879446" cy="228600"/>
            </a:xfrm>
          </p:grpSpPr>
          <p:cxnSp>
            <p:nvCxnSpPr>
              <p:cNvPr id="208" name="Straight Connector 207"/>
              <p:cNvCxnSpPr/>
              <p:nvPr/>
            </p:nvCxnSpPr>
            <p:spPr>
              <a:xfrm>
                <a:off x="2555292" y="27741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2257454" y="2772426"/>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2724150" y="2774956"/>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11" name="TextBox 210"/>
              <p:cNvSpPr txBox="1"/>
              <p:nvPr/>
            </p:nvSpPr>
            <p:spPr>
              <a:xfrm>
                <a:off x="2446591" y="254635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grpSp>
        <p:cxnSp>
          <p:nvCxnSpPr>
            <p:cNvPr id="205" name="Straight Connector 204"/>
            <p:cNvCxnSpPr/>
            <p:nvPr/>
          </p:nvCxnSpPr>
          <p:spPr>
            <a:xfrm flipV="1">
              <a:off x="4953000" y="3149600"/>
              <a:ext cx="0" cy="347133"/>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206" name="Rectangle 205"/>
            <p:cNvSpPr/>
            <p:nvPr/>
          </p:nvSpPr>
          <p:spPr>
            <a:xfrm>
              <a:off x="5763526" y="3003026"/>
              <a:ext cx="441985" cy="261610"/>
            </a:xfrm>
            <a:prstGeom prst="rect">
              <a:avLst/>
            </a:prstGeom>
          </p:spPr>
          <p:txBody>
            <a:bodyPr wrap="none">
              <a:spAutoFit/>
            </a:bodyPr>
            <a:lstStyle/>
            <a:p>
              <a:r>
                <a:rPr lang="en-US" sz="1100" i="1" dirty="0" smtClean="0">
                  <a:solidFill>
                    <a:srgbClr val="000000"/>
                  </a:solidFill>
                  <a:sym typeface="Wingdings"/>
                </a:rPr>
                <a:t>Ch 1</a:t>
              </a:r>
              <a:endParaRPr lang="en-US" sz="1100" dirty="0">
                <a:solidFill>
                  <a:srgbClr val="000000"/>
                </a:solidFill>
              </a:endParaRPr>
            </a:p>
          </p:txBody>
        </p:sp>
        <p:sp>
          <p:nvSpPr>
            <p:cNvPr id="207" name="Rectangle 206"/>
            <p:cNvSpPr/>
            <p:nvPr/>
          </p:nvSpPr>
          <p:spPr>
            <a:xfrm>
              <a:off x="5750826" y="3320540"/>
              <a:ext cx="441985" cy="261610"/>
            </a:xfrm>
            <a:prstGeom prst="rect">
              <a:avLst/>
            </a:prstGeom>
          </p:spPr>
          <p:txBody>
            <a:bodyPr wrap="none">
              <a:spAutoFit/>
            </a:bodyPr>
            <a:lstStyle/>
            <a:p>
              <a:r>
                <a:rPr lang="en-US" sz="1100" i="1" dirty="0" smtClean="0">
                  <a:solidFill>
                    <a:srgbClr val="000000"/>
                  </a:solidFill>
                  <a:sym typeface="Wingdings"/>
                </a:rPr>
                <a:t>Ch 8</a:t>
              </a:r>
              <a:endParaRPr lang="en-US" sz="1100" dirty="0">
                <a:solidFill>
                  <a:srgbClr val="000000"/>
                </a:solidFill>
              </a:endParaRPr>
            </a:p>
          </p:txBody>
        </p:sp>
      </p:grpSp>
      <p:sp>
        <p:nvSpPr>
          <p:cNvPr id="230" name="Rectangle 229"/>
          <p:cNvSpPr/>
          <p:nvPr/>
        </p:nvSpPr>
        <p:spPr>
          <a:xfrm>
            <a:off x="711200" y="2806700"/>
            <a:ext cx="8089900" cy="360680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912406" y="2624254"/>
            <a:ext cx="5028339"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HV Distribution – dE/dx by means of charge measurement</a:t>
            </a:r>
            <a:endParaRPr lang="en-US" sz="1600" dirty="0">
              <a:solidFill>
                <a:schemeClr val="bg1"/>
              </a:solidFill>
            </a:endParaRPr>
          </a:p>
        </p:txBody>
      </p:sp>
      <p:cxnSp>
        <p:nvCxnSpPr>
          <p:cNvPr id="231" name="Straight Connector 230"/>
          <p:cNvCxnSpPr/>
          <p:nvPr/>
        </p:nvCxnSpPr>
        <p:spPr>
          <a:xfrm flipV="1">
            <a:off x="1518026" y="4044950"/>
            <a:ext cx="920374" cy="76"/>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185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olo 11"/>
          <p:cNvSpPr>
            <a:spLocks noGrp="1"/>
          </p:cNvSpPr>
          <p:nvPr>
            <p:ph type="ctrTitle" idx="4294967295"/>
          </p:nvPr>
        </p:nvSpPr>
        <p:spPr>
          <a:xfrm>
            <a:off x="685800" y="288925"/>
            <a:ext cx="6402388" cy="449263"/>
          </a:xfrm>
        </p:spPr>
        <p:txBody>
          <a:bodyPr/>
          <a:lstStyle/>
          <a:p>
            <a:pPr eaLnBrk="1" hangingPunct="1">
              <a:spcBef>
                <a:spcPct val="50000"/>
              </a:spcBef>
            </a:pPr>
            <a:r>
              <a:rPr lang="en-GB" sz="1800" i="1" dirty="0">
                <a:solidFill>
                  <a:schemeClr val="bg1"/>
                </a:solidFill>
                <a:latin typeface="+mn-lt"/>
              </a:rPr>
              <a:t>Outline</a:t>
            </a:r>
          </a:p>
        </p:txBody>
      </p:sp>
      <p:sp>
        <p:nvSpPr>
          <p:cNvPr id="9" name="Rectangle 8"/>
          <p:cNvSpPr/>
          <p:nvPr/>
        </p:nvSpPr>
        <p:spPr>
          <a:xfrm>
            <a:off x="247835" y="790875"/>
            <a:ext cx="4307368" cy="5805690"/>
          </a:xfrm>
          <a:prstGeom prst="rect">
            <a:avLst/>
          </a:prstGeom>
          <a:ln>
            <a:noFill/>
          </a:ln>
        </p:spPr>
        <p:txBody>
          <a:bodyPr wrap="square">
            <a:spAutoFit/>
          </a:bodyPr>
          <a:lstStyle/>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latin typeface="+mj-lt"/>
                <a:ea typeface="ヒラギノ角ゴ Pro W3"/>
                <a:cs typeface="Times New Roman"/>
              </a:rPr>
              <a:t>Design goals</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Requirements</a:t>
            </a:r>
            <a:endParaRPr lang="en-US" sz="1400" i="1" dirty="0">
              <a:solidFill>
                <a:srgbClr val="000090"/>
              </a:solidFill>
              <a:latin typeface="+mj-lt"/>
              <a:ea typeface="ヒラギノ角ゴ Pro W3"/>
              <a:cs typeface="Times New Roman"/>
            </a:endParaRPr>
          </a:p>
          <a:p>
            <a:pPr marL="800100" lvl="1" indent="-342900" fontAlgn="auto">
              <a:lnSpc>
                <a:spcPct val="50000"/>
              </a:lnSpc>
              <a:spcBef>
                <a:spcPts val="1000"/>
              </a:spcBef>
              <a:spcAft>
                <a:spcPts val="400"/>
              </a:spcAft>
              <a:buClr>
                <a:srgbClr val="FF0000"/>
              </a:buClr>
              <a:buFont typeface="Arial"/>
              <a:buChar char="•"/>
              <a:defRPr/>
            </a:pPr>
            <a:r>
              <a:rPr lang="en-US" sz="1200" i="1" dirty="0" smtClean="0">
                <a:solidFill>
                  <a:srgbClr val="000090"/>
                </a:solidFill>
                <a:latin typeface="+mj-lt"/>
                <a:ea typeface="ヒラギノ角ゴ Pro W3"/>
                <a:cs typeface="Times New Roman"/>
              </a:rPr>
              <a:t>Specification for charge measurement based DAQ</a:t>
            </a:r>
          </a:p>
          <a:p>
            <a:pPr marL="1257300" lvl="2" indent="-342900" fontAlgn="auto">
              <a:lnSpc>
                <a:spcPct val="70000"/>
              </a:lnSpc>
              <a:spcBef>
                <a:spcPts val="1000"/>
              </a:spcBef>
              <a:spcAft>
                <a:spcPts val="400"/>
              </a:spcAft>
              <a:buClr>
                <a:srgbClr val="FF0000"/>
              </a:buClr>
              <a:buFont typeface="Arial"/>
              <a:buChar char="•"/>
              <a:defRPr/>
            </a:pPr>
            <a:r>
              <a:rPr lang="en-US" sz="1200" i="1" dirty="0" smtClean="0">
                <a:solidFill>
                  <a:srgbClr val="000090"/>
                </a:solidFill>
                <a:latin typeface="+mj-lt"/>
                <a:ea typeface="ヒラギノ角ゴ Pro W3"/>
                <a:cs typeface="Times New Roman"/>
              </a:rPr>
              <a:t>dE/dx  &amp; time measurements : resolution, dynamic range and linearity</a:t>
            </a:r>
          </a:p>
          <a:p>
            <a:pPr marL="800100" lvl="1" indent="-342900" fontAlgn="auto">
              <a:lnSpc>
                <a:spcPct val="50000"/>
              </a:lnSpc>
              <a:spcBef>
                <a:spcPts val="1000"/>
              </a:spcBef>
              <a:spcAft>
                <a:spcPts val="400"/>
              </a:spcAft>
              <a:buClr>
                <a:srgbClr val="FF0000"/>
              </a:buClr>
              <a:buFont typeface="Arial"/>
              <a:buChar char="•"/>
              <a:defRPr/>
            </a:pPr>
            <a:r>
              <a:rPr lang="en-US" sz="1200" i="1" dirty="0" smtClean="0">
                <a:solidFill>
                  <a:srgbClr val="000090"/>
                </a:solidFill>
                <a:latin typeface="+mj-lt"/>
                <a:ea typeface="ヒラギノ角ゴ Pro W3"/>
                <a:cs typeface="Times New Roman"/>
              </a:rPr>
              <a:t>Cluster Counting option</a:t>
            </a:r>
          </a:p>
          <a:p>
            <a:pPr marL="1257300" lvl="2" indent="-342900" fontAlgn="auto">
              <a:lnSpc>
                <a:spcPct val="70000"/>
              </a:lnSpc>
              <a:spcBef>
                <a:spcPts val="1000"/>
              </a:spcBef>
              <a:spcAft>
                <a:spcPts val="400"/>
              </a:spcAft>
              <a:buClr>
                <a:srgbClr val="FF0000"/>
              </a:buClr>
              <a:buFont typeface="Arial"/>
              <a:buChar char="•"/>
              <a:defRPr/>
            </a:pPr>
            <a:r>
              <a:rPr lang="en-US" sz="1200" i="1" dirty="0">
                <a:solidFill>
                  <a:srgbClr val="000090"/>
                </a:solidFill>
                <a:ea typeface="ヒラギノ角ゴ Pro W3"/>
                <a:cs typeface="Times New Roman"/>
              </a:rPr>
              <a:t>dE/dx measurements : resolution, dynamic range and </a:t>
            </a:r>
            <a:r>
              <a:rPr lang="en-US" sz="1200" i="1" dirty="0" smtClean="0">
                <a:solidFill>
                  <a:srgbClr val="000090"/>
                </a:solidFill>
                <a:ea typeface="ヒラギノ角ゴ Pro W3"/>
                <a:cs typeface="Times New Roman"/>
              </a:rPr>
              <a:t>linearity</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DCH front-end system: block diagram</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ON DETECTOR electronics</a:t>
            </a:r>
          </a:p>
          <a:p>
            <a:pPr marL="742950" lvl="2"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Preamplifiers</a:t>
            </a:r>
          </a:p>
          <a:p>
            <a:pPr marL="742950" lvl="2"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dE/dX based on charge measurements</a:t>
            </a:r>
          </a:p>
          <a:p>
            <a:pPr marL="742950" lvl="2"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dE/dX based on Cluster Counting</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Cabling</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HV Distribution</a:t>
            </a:r>
          </a:p>
          <a:p>
            <a:pPr marL="742950" lvl="2" indent="-285750" fontAlgn="auto">
              <a:lnSpc>
                <a:spcPct val="50000"/>
              </a:lnSpc>
              <a:spcBef>
                <a:spcPts val="1000"/>
              </a:spcBef>
              <a:spcAft>
                <a:spcPts val="400"/>
              </a:spcAft>
              <a:buClr>
                <a:srgbClr val="FF0000"/>
              </a:buClr>
              <a:buFont typeface="Arial"/>
              <a:buChar char="•"/>
              <a:defRPr/>
            </a:pPr>
            <a:r>
              <a:rPr lang="en-US" sz="1200" i="1" dirty="0">
                <a:solidFill>
                  <a:srgbClr val="000090"/>
                </a:solidFill>
                <a:ea typeface="ヒラギノ角ゴ Pro W3"/>
                <a:cs typeface="Times New Roman"/>
              </a:rPr>
              <a:t>dE/dX based on charge measurements</a:t>
            </a:r>
          </a:p>
          <a:p>
            <a:pPr marL="742950" lvl="2" indent="-285750" fontAlgn="auto">
              <a:lnSpc>
                <a:spcPct val="50000"/>
              </a:lnSpc>
              <a:spcBef>
                <a:spcPts val="1000"/>
              </a:spcBef>
              <a:spcAft>
                <a:spcPts val="400"/>
              </a:spcAft>
              <a:buClr>
                <a:srgbClr val="FF0000"/>
              </a:buClr>
              <a:buFont typeface="Arial"/>
              <a:buChar char="•"/>
              <a:defRPr/>
            </a:pPr>
            <a:r>
              <a:rPr lang="en-US" sz="1200" i="1" dirty="0">
                <a:solidFill>
                  <a:srgbClr val="000090"/>
                </a:solidFill>
                <a:ea typeface="ヒラギノ角ゴ Pro W3"/>
                <a:cs typeface="Times New Roman"/>
              </a:rPr>
              <a:t>dE/dX based on Cluster </a:t>
            </a:r>
            <a:r>
              <a:rPr lang="en-US" sz="1200" i="1" dirty="0" smtClean="0">
                <a:solidFill>
                  <a:srgbClr val="000090"/>
                </a:solidFill>
                <a:ea typeface="ヒラギノ角ゴ Pro W3"/>
                <a:cs typeface="Times New Roman"/>
              </a:rPr>
              <a:t>Counting</a:t>
            </a:r>
          </a:p>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OFF DETECTOR electronics</a:t>
            </a:r>
          </a:p>
          <a:p>
            <a:pPr marL="800100" lvl="1" indent="-34290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Triggered Data </a:t>
            </a:r>
            <a:r>
              <a:rPr lang="en-US" sz="1200" i="1" dirty="0">
                <a:solidFill>
                  <a:srgbClr val="000090"/>
                </a:solidFill>
                <a:ea typeface="ヒラギノ角ゴ Pro W3"/>
                <a:cs typeface="Times New Roman"/>
              </a:rPr>
              <a:t>P</a:t>
            </a:r>
            <a:r>
              <a:rPr lang="en-US" sz="1200" i="1" dirty="0" smtClean="0">
                <a:solidFill>
                  <a:srgbClr val="000090"/>
                </a:solidFill>
                <a:ea typeface="ヒラギノ角ゴ Pro W3"/>
                <a:cs typeface="Times New Roman"/>
              </a:rPr>
              <a:t>ath</a:t>
            </a:r>
          </a:p>
          <a:p>
            <a:pPr marL="1257300" lvl="2" indent="-34290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Digitizing Modules</a:t>
            </a:r>
          </a:p>
          <a:p>
            <a:pPr marL="1657350" lvl="4" indent="-285750" fontAlgn="auto">
              <a:lnSpc>
                <a:spcPct val="50000"/>
              </a:lnSpc>
              <a:spcBef>
                <a:spcPts val="1000"/>
              </a:spcBef>
              <a:spcAft>
                <a:spcPts val="400"/>
              </a:spcAft>
              <a:buClr>
                <a:srgbClr val="FF0000"/>
              </a:buClr>
              <a:buFont typeface="Arial"/>
              <a:buChar char="•"/>
              <a:defRPr/>
            </a:pPr>
            <a:r>
              <a:rPr lang="en-US" sz="1200" i="1" dirty="0">
                <a:solidFill>
                  <a:srgbClr val="000090"/>
                </a:solidFill>
                <a:ea typeface="ヒラギノ角ゴ Pro W3"/>
                <a:cs typeface="Times New Roman"/>
              </a:rPr>
              <a:t>dE/dX based on charge measurements</a:t>
            </a:r>
          </a:p>
          <a:p>
            <a:pPr marL="1657350" lvl="4" indent="-285750" fontAlgn="auto">
              <a:lnSpc>
                <a:spcPct val="50000"/>
              </a:lnSpc>
              <a:spcBef>
                <a:spcPts val="1000"/>
              </a:spcBef>
              <a:spcAft>
                <a:spcPts val="400"/>
              </a:spcAft>
              <a:buClr>
                <a:srgbClr val="FF0000"/>
              </a:buClr>
              <a:buFont typeface="Arial"/>
              <a:buChar char="•"/>
              <a:defRPr/>
            </a:pPr>
            <a:r>
              <a:rPr lang="en-US" sz="1200" i="1" dirty="0">
                <a:solidFill>
                  <a:srgbClr val="000090"/>
                </a:solidFill>
                <a:ea typeface="ヒラギノ角ゴ Pro W3"/>
                <a:cs typeface="Times New Roman"/>
              </a:rPr>
              <a:t>dE/dX based on Cluster </a:t>
            </a:r>
            <a:r>
              <a:rPr lang="en-US" sz="1200" i="1" dirty="0" smtClean="0">
                <a:solidFill>
                  <a:srgbClr val="000090"/>
                </a:solidFill>
                <a:ea typeface="ヒラギノ角ゴ Pro W3"/>
                <a:cs typeface="Times New Roman"/>
              </a:rPr>
              <a:t>Counting</a:t>
            </a:r>
          </a:p>
        </p:txBody>
      </p:sp>
      <p:sp>
        <p:nvSpPr>
          <p:cNvPr id="7" name="Footer Placeholder 6"/>
          <p:cNvSpPr>
            <a:spLocks noGrp="1"/>
          </p:cNvSpPr>
          <p:nvPr>
            <p:ph type="ftr" sz="quarter" idx="11"/>
          </p:nvPr>
        </p:nvSpPr>
        <p:spPr>
          <a:xfrm>
            <a:off x="2946067" y="6492875"/>
            <a:ext cx="3414524" cy="365125"/>
          </a:xfrm>
        </p:spPr>
        <p:txBody>
          <a:bodyPr/>
          <a:lstStyle/>
          <a:p>
            <a:pPr>
              <a:defRPr/>
            </a:pPr>
            <a:r>
              <a:rPr lang="it-IT" dirty="0">
                <a:solidFill>
                  <a:srgbClr val="0044A4"/>
                </a:solidFill>
              </a:rPr>
              <a:t>SuperB CERN EDT Meeting – November 11</a:t>
            </a:r>
          </a:p>
        </p:txBody>
      </p:sp>
      <p:sp>
        <p:nvSpPr>
          <p:cNvPr id="8" name="Slide Number Placeholder 7"/>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a:t>
            </a:fld>
            <a:endParaRPr lang="it-IT" dirty="0">
              <a:solidFill>
                <a:srgbClr val="0044A4"/>
              </a:solidFill>
            </a:endParaRPr>
          </a:p>
        </p:txBody>
      </p:sp>
      <p:sp>
        <p:nvSpPr>
          <p:cNvPr id="10" name="Date Placeholder 9"/>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11" name="Rectangle 10"/>
          <p:cNvSpPr/>
          <p:nvPr/>
        </p:nvSpPr>
        <p:spPr>
          <a:xfrm>
            <a:off x="4836632" y="815012"/>
            <a:ext cx="4307368" cy="2662267"/>
          </a:xfrm>
          <a:prstGeom prst="rect">
            <a:avLst/>
          </a:prstGeom>
          <a:ln>
            <a:noFill/>
          </a:ln>
        </p:spPr>
        <p:txBody>
          <a:bodyPr wrap="square">
            <a:spAutoFit/>
          </a:bodyPr>
          <a:lstStyle/>
          <a:p>
            <a:pPr marL="342900" indent="-342900" fontAlgn="auto">
              <a:lnSpc>
                <a:spcPct val="50000"/>
              </a:lnSpc>
              <a:spcBef>
                <a:spcPts val="1000"/>
              </a:spcBef>
              <a:spcAft>
                <a:spcPts val="400"/>
              </a:spcAft>
              <a:buClr>
                <a:srgbClr val="FF0000"/>
              </a:buClr>
              <a:buFont typeface="Wingdings" charset="2"/>
              <a:buChar char="§"/>
              <a:defRPr/>
            </a:pPr>
            <a:r>
              <a:rPr lang="en-US" sz="1400" i="1" dirty="0" smtClean="0">
                <a:solidFill>
                  <a:srgbClr val="000090"/>
                </a:solidFill>
                <a:ea typeface="ヒラギノ角ゴ Pro W3"/>
                <a:cs typeface="Times New Roman"/>
              </a:rPr>
              <a:t>OFF DETECTOR electronics</a:t>
            </a:r>
          </a:p>
          <a:p>
            <a:pPr marL="800100" lvl="1" indent="-34290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Triggered Data </a:t>
            </a:r>
            <a:r>
              <a:rPr lang="en-US" sz="1200" i="1" dirty="0">
                <a:solidFill>
                  <a:srgbClr val="000090"/>
                </a:solidFill>
                <a:ea typeface="ヒラギノ角ゴ Pro W3"/>
                <a:cs typeface="Times New Roman"/>
              </a:rPr>
              <a:t>P</a:t>
            </a:r>
            <a:r>
              <a:rPr lang="en-US" sz="1200" i="1" dirty="0" smtClean="0">
                <a:solidFill>
                  <a:srgbClr val="000090"/>
                </a:solidFill>
                <a:ea typeface="ヒラギノ角ゴ Pro W3"/>
                <a:cs typeface="Times New Roman"/>
              </a:rPr>
              <a:t>ath</a:t>
            </a:r>
          </a:p>
          <a:p>
            <a:pPr marL="1200150" lvl="3"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Concentrators Modules</a:t>
            </a:r>
          </a:p>
          <a:p>
            <a:pPr marL="742950" lvl="2"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UnTriggered Data Path</a:t>
            </a:r>
          </a:p>
          <a:p>
            <a:pPr marL="1200150" lvl="3"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Option #1 - Concentrators Modules</a:t>
            </a:r>
          </a:p>
          <a:p>
            <a:pPr marL="1200150" lvl="3" indent="-285750" fontAlgn="auto">
              <a:lnSpc>
                <a:spcPct val="50000"/>
              </a:lnSpc>
              <a:spcBef>
                <a:spcPts val="1000"/>
              </a:spcBef>
              <a:spcAft>
                <a:spcPts val="400"/>
              </a:spcAft>
              <a:buClr>
                <a:srgbClr val="FF0000"/>
              </a:buClr>
              <a:buFont typeface="Arial"/>
              <a:buChar char="•"/>
              <a:defRPr/>
            </a:pPr>
            <a:r>
              <a:rPr lang="en-US" sz="1200" i="1" dirty="0" smtClean="0">
                <a:solidFill>
                  <a:srgbClr val="000090"/>
                </a:solidFill>
                <a:ea typeface="ヒラギノ角ゴ Pro W3"/>
                <a:cs typeface="Times New Roman"/>
              </a:rPr>
              <a:t>Option #2 – See Trigger Section</a:t>
            </a:r>
            <a:endParaRPr lang="en-US" sz="1200" i="1" dirty="0">
              <a:solidFill>
                <a:srgbClr val="000090"/>
              </a:solidFill>
              <a:ea typeface="ヒラギノ角ゴ Pro W3"/>
              <a:cs typeface="Times New Roman"/>
            </a:endParaRPr>
          </a:p>
          <a:p>
            <a:pPr marL="171450" indent="-171450" fontAlgn="auto">
              <a:lnSpc>
                <a:spcPct val="50000"/>
              </a:lnSpc>
              <a:spcBef>
                <a:spcPts val="1000"/>
              </a:spcBef>
              <a:spcAft>
                <a:spcPts val="400"/>
              </a:spcAft>
              <a:buClr>
                <a:srgbClr val="FF0000"/>
              </a:buClr>
              <a:buFont typeface="Wingdings" charset="2"/>
              <a:buChar char="§"/>
              <a:defRPr/>
            </a:pPr>
            <a:r>
              <a:rPr lang="en-US" sz="1200" i="1" dirty="0" smtClean="0">
                <a:solidFill>
                  <a:srgbClr val="000090"/>
                </a:solidFill>
                <a:ea typeface="ヒラギノ角ゴ Pro W3"/>
                <a:cs typeface="Times New Roman"/>
              </a:rPr>
              <a:t>Radiation Environment Policy</a:t>
            </a:r>
          </a:p>
          <a:p>
            <a:pPr marL="171450" indent="-171450" fontAlgn="auto">
              <a:lnSpc>
                <a:spcPct val="50000"/>
              </a:lnSpc>
              <a:spcBef>
                <a:spcPts val="1000"/>
              </a:spcBef>
              <a:spcAft>
                <a:spcPts val="400"/>
              </a:spcAft>
              <a:buClr>
                <a:srgbClr val="FF0000"/>
              </a:buClr>
              <a:buFont typeface="Wingdings" charset="2"/>
              <a:buChar char="§"/>
              <a:defRPr/>
            </a:pPr>
            <a:r>
              <a:rPr lang="en-US" sz="1200" i="1" dirty="0" smtClean="0">
                <a:solidFill>
                  <a:srgbClr val="000090"/>
                </a:solidFill>
                <a:ea typeface="ヒラギノ角ゴ Pro W3"/>
                <a:cs typeface="Times New Roman"/>
              </a:rPr>
              <a:t>Grounding and shielding ….</a:t>
            </a:r>
          </a:p>
          <a:p>
            <a:pPr marL="171450" indent="-171450" fontAlgn="auto">
              <a:lnSpc>
                <a:spcPct val="50000"/>
              </a:lnSpc>
              <a:spcBef>
                <a:spcPts val="1000"/>
              </a:spcBef>
              <a:spcAft>
                <a:spcPts val="400"/>
              </a:spcAft>
              <a:buClr>
                <a:srgbClr val="FF0000"/>
              </a:buClr>
              <a:buFont typeface="Wingdings" charset="2"/>
              <a:buChar char="§"/>
              <a:defRPr/>
            </a:pPr>
            <a:r>
              <a:rPr lang="en-US" sz="1200" i="1" dirty="0" smtClean="0">
                <a:solidFill>
                  <a:srgbClr val="000090"/>
                </a:solidFill>
                <a:ea typeface="ヒラギノ角ゴ Pro W3"/>
                <a:cs typeface="Times New Roman"/>
              </a:rPr>
              <a:t>Conclusion</a:t>
            </a:r>
          </a:p>
          <a:p>
            <a:pPr marL="171450" indent="-171450" fontAlgn="auto">
              <a:lnSpc>
                <a:spcPct val="50000"/>
              </a:lnSpc>
              <a:spcBef>
                <a:spcPts val="1000"/>
              </a:spcBef>
              <a:spcAft>
                <a:spcPts val="400"/>
              </a:spcAft>
              <a:buClr>
                <a:srgbClr val="FF0000"/>
              </a:buClr>
              <a:buFont typeface="Wingdings" charset="2"/>
              <a:buChar char="§"/>
              <a:defRPr/>
            </a:pPr>
            <a:r>
              <a:rPr lang="en-US" sz="1200" i="1" dirty="0" smtClean="0">
                <a:solidFill>
                  <a:srgbClr val="000090"/>
                </a:solidFill>
                <a:latin typeface="+mj-lt"/>
                <a:ea typeface="ヒラギノ角ゴ Pro W3"/>
                <a:cs typeface="Times New Roman"/>
              </a:rPr>
              <a:t>Questionnaire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HV distribution</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en-US" dirty="0" smtClean="0">
                <a:solidFill>
                  <a:srgbClr val="0044A4"/>
                </a:solidFill>
              </a:rPr>
              <a:t>SuperB CERN EDT Meeting – November 11</a:t>
            </a:r>
            <a:endParaRPr lang="en-US" dirty="0">
              <a:solidFill>
                <a:srgbClr val="0044A4"/>
              </a:solidFill>
            </a:endParaRP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20</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cxnSp>
        <p:nvCxnSpPr>
          <p:cNvPr id="15" name="Straight Connector 14"/>
          <p:cNvCxnSpPr/>
          <p:nvPr/>
        </p:nvCxnSpPr>
        <p:spPr>
          <a:xfrm>
            <a:off x="1966336" y="2602305"/>
            <a:ext cx="515061"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4636" y="2602305"/>
            <a:ext cx="515061"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2589347" y="2373630"/>
            <a:ext cx="875213" cy="662519"/>
            <a:chOff x="2261687" y="2622550"/>
            <a:chExt cx="875213" cy="662519"/>
          </a:xfrm>
        </p:grpSpPr>
        <p:cxnSp>
          <p:nvCxnSpPr>
            <p:cNvPr id="71" name="Straight Connector 70"/>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77" name="Isosceles Triangle 76"/>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79" name="TextBox 78"/>
            <p:cNvSpPr txBox="1"/>
            <p:nvPr/>
          </p:nvSpPr>
          <p:spPr>
            <a:xfrm>
              <a:off x="2423597" y="2872304"/>
              <a:ext cx="446662" cy="215444"/>
            </a:xfrm>
            <a:prstGeom prst="rect">
              <a:avLst/>
            </a:prstGeom>
            <a:noFill/>
          </p:spPr>
          <p:txBody>
            <a:bodyPr wrap="none" rtlCol="0">
              <a:spAutoFit/>
            </a:bodyPr>
            <a:lstStyle/>
            <a:p>
              <a:r>
                <a:rPr lang="en-US" sz="800" i="1" dirty="0" smtClean="0">
                  <a:solidFill>
                    <a:srgbClr val="000000"/>
                  </a:solidFill>
                  <a:sym typeface="Wingdings"/>
                </a:rPr>
                <a:t>2.2 nF</a:t>
              </a:r>
              <a:endParaRPr lang="en-US" sz="800" dirty="0">
                <a:solidFill>
                  <a:srgbClr val="000000"/>
                </a:solidFill>
              </a:endParaRPr>
            </a:p>
          </p:txBody>
        </p:sp>
        <p:cxnSp>
          <p:nvCxnSpPr>
            <p:cNvPr id="80" name="Straight Connector 79"/>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19" name="TextBox 118"/>
          <p:cNvSpPr txBox="1"/>
          <p:nvPr/>
        </p:nvSpPr>
        <p:spPr>
          <a:xfrm>
            <a:off x="2379797" y="1901572"/>
            <a:ext cx="1351827" cy="461665"/>
          </a:xfrm>
          <a:prstGeom prst="rect">
            <a:avLst/>
          </a:prstGeom>
          <a:noFill/>
          <a:ln>
            <a:noFill/>
          </a:ln>
        </p:spPr>
        <p:txBody>
          <a:bodyPr wrap="none" rtlCol="0">
            <a:spAutoFit/>
          </a:bodyPr>
          <a:lstStyle/>
          <a:p>
            <a:pPr algn="ctr"/>
            <a:r>
              <a:rPr lang="en-US" sz="1200" dirty="0" smtClean="0"/>
              <a:t>Filter Box</a:t>
            </a:r>
          </a:p>
          <a:p>
            <a:pPr algn="ctr"/>
            <a:r>
              <a:rPr lang="en-US" sz="1200" dirty="0" smtClean="0"/>
              <a:t>[Outside Detector]</a:t>
            </a:r>
            <a:endParaRPr lang="en-US" sz="1200" dirty="0"/>
          </a:p>
        </p:txBody>
      </p:sp>
      <p:sp>
        <p:nvSpPr>
          <p:cNvPr id="120" name="Rectangle 119"/>
          <p:cNvSpPr/>
          <p:nvPr/>
        </p:nvSpPr>
        <p:spPr>
          <a:xfrm>
            <a:off x="2524760" y="2379980"/>
            <a:ext cx="1054100" cy="1854200"/>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V="1">
            <a:off x="2994660" y="2875280"/>
            <a:ext cx="0" cy="1193800"/>
          </a:xfrm>
          <a:prstGeom prst="line">
            <a:avLst/>
          </a:prstGeom>
          <a:ln w="19050" cmpd="sng">
            <a:solidFill>
              <a:schemeClr val="tx1">
                <a:lumMod val="75000"/>
                <a:lumOff val="25000"/>
              </a:schemeClr>
            </a:solidFill>
            <a:prstDash val="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3677854" y="1457072"/>
            <a:ext cx="3353126" cy="461665"/>
          </a:xfrm>
          <a:prstGeom prst="rect">
            <a:avLst/>
          </a:prstGeom>
          <a:noFill/>
          <a:ln>
            <a:noFill/>
          </a:ln>
        </p:spPr>
        <p:txBody>
          <a:bodyPr wrap="none" rtlCol="0">
            <a:spAutoFit/>
          </a:bodyPr>
          <a:lstStyle/>
          <a:p>
            <a:pPr algn="ctr"/>
            <a:r>
              <a:rPr lang="en-US" sz="1200" dirty="0" smtClean="0"/>
              <a:t>Distribution Board</a:t>
            </a:r>
          </a:p>
          <a:p>
            <a:pPr algn="ctr"/>
            <a:r>
              <a:rPr lang="en-US" sz="1200" dirty="0" smtClean="0"/>
              <a:t>[number of boards is a function of chamber layer]</a:t>
            </a:r>
            <a:endParaRPr lang="en-US" sz="1200" dirty="0"/>
          </a:p>
        </p:txBody>
      </p:sp>
      <p:cxnSp>
        <p:nvCxnSpPr>
          <p:cNvPr id="169" name="Straight Connector 168"/>
          <p:cNvCxnSpPr/>
          <p:nvPr/>
        </p:nvCxnSpPr>
        <p:spPr>
          <a:xfrm>
            <a:off x="3820160" y="5046980"/>
            <a:ext cx="299537" cy="642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873760" y="2367280"/>
            <a:ext cx="1054100" cy="1854200"/>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TextBox 171"/>
          <p:cNvSpPr txBox="1"/>
          <p:nvPr/>
        </p:nvSpPr>
        <p:spPr>
          <a:xfrm>
            <a:off x="1177787" y="2454022"/>
            <a:ext cx="441146" cy="276999"/>
          </a:xfrm>
          <a:prstGeom prst="rect">
            <a:avLst/>
          </a:prstGeom>
          <a:noFill/>
          <a:ln>
            <a:noFill/>
          </a:ln>
        </p:spPr>
        <p:txBody>
          <a:bodyPr wrap="none" rtlCol="0">
            <a:spAutoFit/>
          </a:bodyPr>
          <a:lstStyle/>
          <a:p>
            <a:pPr algn="ctr"/>
            <a:r>
              <a:rPr lang="en-US" sz="1200" dirty="0" smtClean="0"/>
              <a:t>CH1</a:t>
            </a:r>
            <a:endParaRPr lang="en-US" sz="1200" dirty="0"/>
          </a:p>
        </p:txBody>
      </p:sp>
      <p:sp>
        <p:nvSpPr>
          <p:cNvPr id="173" name="TextBox 172"/>
          <p:cNvSpPr txBox="1"/>
          <p:nvPr/>
        </p:nvSpPr>
        <p:spPr>
          <a:xfrm>
            <a:off x="857188" y="3038222"/>
            <a:ext cx="1082348" cy="461665"/>
          </a:xfrm>
          <a:prstGeom prst="rect">
            <a:avLst/>
          </a:prstGeom>
          <a:noFill/>
          <a:ln>
            <a:noFill/>
          </a:ln>
        </p:spPr>
        <p:txBody>
          <a:bodyPr wrap="none" rtlCol="0">
            <a:spAutoFit/>
          </a:bodyPr>
          <a:lstStyle/>
          <a:p>
            <a:pPr algn="ctr"/>
            <a:r>
              <a:rPr lang="en-US" sz="1200" dirty="0" smtClean="0"/>
              <a:t>Main</a:t>
            </a:r>
          </a:p>
          <a:p>
            <a:pPr algn="ctr"/>
            <a:r>
              <a:rPr lang="en-US" sz="1200" dirty="0" smtClean="0"/>
              <a:t> Power Supply</a:t>
            </a:r>
            <a:endParaRPr lang="en-US" sz="1200" dirty="0"/>
          </a:p>
        </p:txBody>
      </p:sp>
      <p:cxnSp>
        <p:nvCxnSpPr>
          <p:cNvPr id="174" name="Straight Connector 173"/>
          <p:cNvCxnSpPr/>
          <p:nvPr/>
        </p:nvCxnSpPr>
        <p:spPr>
          <a:xfrm flipH="1" flipV="1">
            <a:off x="3824393" y="2600114"/>
            <a:ext cx="8467" cy="2446866"/>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5350510" y="3580130"/>
            <a:ext cx="0" cy="800100"/>
          </a:xfrm>
          <a:prstGeom prst="line">
            <a:avLst/>
          </a:prstGeom>
          <a:ln w="19050" cmpd="sng">
            <a:solidFill>
              <a:schemeClr val="tx1">
                <a:lumMod val="75000"/>
                <a:lumOff val="25000"/>
              </a:schemeClr>
            </a:solidFill>
            <a:prstDash val="dash"/>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6549157" y="2473072"/>
            <a:ext cx="861709" cy="276999"/>
          </a:xfrm>
          <a:prstGeom prst="rect">
            <a:avLst/>
          </a:prstGeom>
          <a:noFill/>
          <a:ln>
            <a:noFill/>
          </a:ln>
        </p:spPr>
        <p:txBody>
          <a:bodyPr wrap="none" rtlCol="0">
            <a:spAutoFit/>
          </a:bodyPr>
          <a:lstStyle/>
          <a:p>
            <a:pPr algn="ctr"/>
            <a:r>
              <a:rPr lang="en-US" sz="1200" i="1" dirty="0" smtClean="0"/>
              <a:t>BOARD #1</a:t>
            </a:r>
            <a:endParaRPr lang="en-US" sz="1200" i="1" dirty="0"/>
          </a:p>
        </p:txBody>
      </p:sp>
      <p:sp>
        <p:nvSpPr>
          <p:cNvPr id="195" name="TextBox 194"/>
          <p:cNvSpPr txBox="1"/>
          <p:nvPr/>
        </p:nvSpPr>
        <p:spPr>
          <a:xfrm>
            <a:off x="6619357" y="4886072"/>
            <a:ext cx="848309" cy="276999"/>
          </a:xfrm>
          <a:prstGeom prst="rect">
            <a:avLst/>
          </a:prstGeom>
          <a:noFill/>
          <a:ln>
            <a:noFill/>
          </a:ln>
        </p:spPr>
        <p:txBody>
          <a:bodyPr wrap="none" rtlCol="0">
            <a:spAutoFit/>
          </a:bodyPr>
          <a:lstStyle/>
          <a:p>
            <a:pPr algn="ctr"/>
            <a:r>
              <a:rPr lang="en-US" sz="1200" dirty="0" smtClean="0"/>
              <a:t>BOARD #N</a:t>
            </a:r>
            <a:endParaRPr lang="en-US" sz="1200" dirty="0"/>
          </a:p>
        </p:txBody>
      </p:sp>
      <p:sp>
        <p:nvSpPr>
          <p:cNvPr id="230" name="Rectangle 229"/>
          <p:cNvSpPr/>
          <p:nvPr/>
        </p:nvSpPr>
        <p:spPr>
          <a:xfrm>
            <a:off x="711200" y="1066800"/>
            <a:ext cx="8089900" cy="524256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912406" y="884354"/>
            <a:ext cx="4635604"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HV Distribution – dE/dx by means of Cluster Counting</a:t>
            </a:r>
            <a:endParaRPr lang="en-US" sz="1600" dirty="0">
              <a:solidFill>
                <a:schemeClr val="bg1"/>
              </a:solidFill>
            </a:endParaRPr>
          </a:p>
        </p:txBody>
      </p:sp>
      <p:cxnSp>
        <p:nvCxnSpPr>
          <p:cNvPr id="231" name="Straight Connector 230"/>
          <p:cNvCxnSpPr/>
          <p:nvPr/>
        </p:nvCxnSpPr>
        <p:spPr>
          <a:xfrm flipV="1">
            <a:off x="943986" y="2754630"/>
            <a:ext cx="920374" cy="76"/>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150360" y="1967230"/>
            <a:ext cx="2387600" cy="1612899"/>
            <a:chOff x="4140200" y="2089150"/>
            <a:chExt cx="2387600" cy="1612899"/>
          </a:xfrm>
        </p:grpSpPr>
        <p:sp>
          <p:nvSpPr>
            <p:cNvPr id="21520" name="TextBox 21519"/>
            <p:cNvSpPr txBox="1"/>
            <p:nvPr/>
          </p:nvSpPr>
          <p:spPr>
            <a:xfrm>
              <a:off x="4550833" y="2247900"/>
              <a:ext cx="184666" cy="369332"/>
            </a:xfrm>
            <a:prstGeom prst="rect">
              <a:avLst/>
            </a:prstGeom>
            <a:noFill/>
          </p:spPr>
          <p:txBody>
            <a:bodyPr wrap="none" rtlCol="0">
              <a:spAutoFit/>
            </a:bodyPr>
            <a:lstStyle/>
            <a:p>
              <a:r>
                <a:rPr lang="en-US" smtClean="0"/>
                <a:t>  </a:t>
              </a:r>
              <a:endParaRPr lang="en-US" dirty="0"/>
            </a:p>
          </p:txBody>
        </p:sp>
        <p:grpSp>
          <p:nvGrpSpPr>
            <p:cNvPr id="21534" name="Group 21533"/>
            <p:cNvGrpSpPr/>
            <p:nvPr/>
          </p:nvGrpSpPr>
          <p:grpSpPr>
            <a:xfrm>
              <a:off x="4192087" y="2508250"/>
              <a:ext cx="875213" cy="662519"/>
              <a:chOff x="2261687" y="2622550"/>
              <a:chExt cx="875213" cy="662519"/>
            </a:xfrm>
          </p:grpSpPr>
          <p:cxnSp>
            <p:nvCxnSpPr>
              <p:cNvPr id="20" name="Straight Connector 19"/>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21507" name="Isosceles Triangle 21506"/>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1" name="TextBox 21510"/>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42" name="TextBox 41"/>
              <p:cNvSpPr txBox="1"/>
              <p:nvPr/>
            </p:nvSpPr>
            <p:spPr>
              <a:xfrm>
                <a:off x="2410897" y="287230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cxnSp>
            <p:nvCxnSpPr>
              <p:cNvPr id="56" name="Straight Connector 55"/>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21535" name="Rectangle 21534"/>
            <p:cNvSpPr/>
            <p:nvPr/>
          </p:nvSpPr>
          <p:spPr>
            <a:xfrm>
              <a:off x="4140200" y="2089150"/>
              <a:ext cx="2387600" cy="1612899"/>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V="1">
              <a:off x="5073650" y="2450878"/>
              <a:ext cx="1842" cy="603472"/>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073650" y="2235206"/>
              <a:ext cx="1312836" cy="570438"/>
              <a:chOff x="5060950" y="2781306"/>
              <a:chExt cx="1312836" cy="570438"/>
            </a:xfrm>
          </p:grpSpPr>
          <p:cxnSp>
            <p:nvCxnSpPr>
              <p:cNvPr id="104" name="Straight Connector 103"/>
              <p:cNvCxnSpPr/>
              <p:nvPr/>
            </p:nvCxnSpPr>
            <p:spPr>
              <a:xfrm>
                <a:off x="5190542" y="29900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060950" y="2994025"/>
                <a:ext cx="939800" cy="317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69141" y="278130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sp>
            <p:nvSpPr>
              <p:cNvPr id="117" name="Rectangle 116"/>
              <p:cNvSpPr/>
              <p:nvPr/>
            </p:nvSpPr>
            <p:spPr>
              <a:xfrm>
                <a:off x="5931801" y="2841115"/>
                <a:ext cx="441985" cy="261610"/>
              </a:xfrm>
              <a:prstGeom prst="rect">
                <a:avLst/>
              </a:prstGeom>
            </p:spPr>
            <p:txBody>
              <a:bodyPr wrap="none">
                <a:spAutoFit/>
              </a:bodyPr>
              <a:lstStyle/>
              <a:p>
                <a:r>
                  <a:rPr lang="en-US" sz="1100" i="1" dirty="0" smtClean="0">
                    <a:solidFill>
                      <a:srgbClr val="000000"/>
                    </a:solidFill>
                    <a:sym typeface="Wingdings"/>
                  </a:rPr>
                  <a:t>Ch 1</a:t>
                </a:r>
                <a:endParaRPr lang="en-US" sz="1100" dirty="0">
                  <a:solidFill>
                    <a:srgbClr val="000000"/>
                  </a:solidFill>
                </a:endParaRPr>
              </a:p>
            </p:txBody>
          </p:sp>
          <p:cxnSp>
            <p:nvCxnSpPr>
              <p:cNvPr id="91" name="Straight Connector 90"/>
              <p:cNvCxnSpPr/>
              <p:nvPr/>
            </p:nvCxnSpPr>
            <p:spPr>
              <a:xfrm>
                <a:off x="5606467" y="2993204"/>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558091" y="2781306"/>
                <a:ext cx="283246" cy="215444"/>
              </a:xfrm>
              <a:prstGeom prst="rect">
                <a:avLst/>
              </a:prstGeom>
              <a:noFill/>
            </p:spPr>
            <p:txBody>
              <a:bodyPr wrap="none" rtlCol="0">
                <a:spAutoFit/>
              </a:bodyPr>
              <a:lstStyle/>
              <a:p>
                <a:r>
                  <a:rPr lang="en-US" sz="800" i="1" dirty="0" smtClean="0">
                    <a:sym typeface="Wingdings"/>
                  </a:rPr>
                  <a:t>R</a:t>
                </a:r>
                <a:r>
                  <a:rPr lang="en-US" sz="800" i="1" baseline="-25000" dirty="0" smtClean="0">
                    <a:sym typeface="Wingdings"/>
                  </a:rPr>
                  <a:t>T</a:t>
                </a:r>
                <a:endParaRPr lang="en-US" sz="800" baseline="-25000" dirty="0"/>
              </a:p>
            </p:txBody>
          </p:sp>
          <p:cxnSp>
            <p:nvCxnSpPr>
              <p:cNvPr id="94" name="Straight Connector 93"/>
              <p:cNvCxnSpPr/>
              <p:nvPr/>
            </p:nvCxnSpPr>
            <p:spPr>
              <a:xfrm>
                <a:off x="5413739" y="31190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482614" y="3182815"/>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96" name="Isosceles Triangle 95"/>
              <p:cNvSpPr/>
              <p:nvPr/>
            </p:nvSpPr>
            <p:spPr>
              <a:xfrm rot="10800000">
                <a:off x="5421379" y="3296228"/>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5414889" y="31783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5485789" y="2989140"/>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5073650" y="2832106"/>
              <a:ext cx="1312836" cy="570438"/>
              <a:chOff x="5060950" y="2781306"/>
              <a:chExt cx="1312836" cy="570438"/>
            </a:xfrm>
          </p:grpSpPr>
          <p:cxnSp>
            <p:nvCxnSpPr>
              <p:cNvPr id="108" name="Straight Connector 107"/>
              <p:cNvCxnSpPr/>
              <p:nvPr/>
            </p:nvCxnSpPr>
            <p:spPr>
              <a:xfrm>
                <a:off x="5190542" y="29900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5060950" y="2994025"/>
                <a:ext cx="939800" cy="317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5069141" y="278130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sp>
            <p:nvSpPr>
              <p:cNvPr id="112" name="Rectangle 111"/>
              <p:cNvSpPr/>
              <p:nvPr/>
            </p:nvSpPr>
            <p:spPr>
              <a:xfrm>
                <a:off x="5931801" y="2841115"/>
                <a:ext cx="441985" cy="261610"/>
              </a:xfrm>
              <a:prstGeom prst="rect">
                <a:avLst/>
              </a:prstGeom>
            </p:spPr>
            <p:txBody>
              <a:bodyPr wrap="none">
                <a:spAutoFit/>
              </a:bodyPr>
              <a:lstStyle/>
              <a:p>
                <a:r>
                  <a:rPr lang="en-US" sz="1100" i="1" dirty="0" smtClean="0">
                    <a:solidFill>
                      <a:srgbClr val="000000"/>
                    </a:solidFill>
                    <a:sym typeface="Wingdings"/>
                  </a:rPr>
                  <a:t>Ch 8</a:t>
                </a:r>
                <a:endParaRPr lang="en-US" sz="1100" dirty="0">
                  <a:solidFill>
                    <a:srgbClr val="000000"/>
                  </a:solidFill>
                </a:endParaRPr>
              </a:p>
            </p:txBody>
          </p:sp>
          <p:cxnSp>
            <p:nvCxnSpPr>
              <p:cNvPr id="113" name="Straight Connector 112"/>
              <p:cNvCxnSpPr/>
              <p:nvPr/>
            </p:nvCxnSpPr>
            <p:spPr>
              <a:xfrm>
                <a:off x="5606467" y="2993204"/>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558091" y="2781306"/>
                <a:ext cx="283246" cy="215444"/>
              </a:xfrm>
              <a:prstGeom prst="rect">
                <a:avLst/>
              </a:prstGeom>
              <a:noFill/>
            </p:spPr>
            <p:txBody>
              <a:bodyPr wrap="none" rtlCol="0">
                <a:spAutoFit/>
              </a:bodyPr>
              <a:lstStyle/>
              <a:p>
                <a:r>
                  <a:rPr lang="en-US" sz="800" i="1" dirty="0" smtClean="0">
                    <a:sym typeface="Wingdings"/>
                  </a:rPr>
                  <a:t>R</a:t>
                </a:r>
                <a:r>
                  <a:rPr lang="en-US" sz="800" i="1" baseline="-25000" dirty="0" smtClean="0">
                    <a:sym typeface="Wingdings"/>
                  </a:rPr>
                  <a:t>T</a:t>
                </a:r>
                <a:endParaRPr lang="en-US" sz="800" baseline="-25000" dirty="0"/>
              </a:p>
            </p:txBody>
          </p:sp>
          <p:cxnSp>
            <p:nvCxnSpPr>
              <p:cNvPr id="116" name="Straight Connector 115"/>
              <p:cNvCxnSpPr/>
              <p:nvPr/>
            </p:nvCxnSpPr>
            <p:spPr>
              <a:xfrm>
                <a:off x="5413739" y="31190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flipV="1">
                <a:off x="5482614" y="3182815"/>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22" name="Isosceles Triangle 121"/>
              <p:cNvSpPr/>
              <p:nvPr/>
            </p:nvSpPr>
            <p:spPr>
              <a:xfrm rot="10800000">
                <a:off x="5421379" y="3296228"/>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5414889" y="31783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flipV="1">
                <a:off x="5485789" y="2989140"/>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p:cNvGrpSpPr/>
          <p:nvPr/>
        </p:nvGrpSpPr>
        <p:grpSpPr>
          <a:xfrm>
            <a:off x="4150360" y="4405630"/>
            <a:ext cx="2387600" cy="1612899"/>
            <a:chOff x="4140200" y="2089150"/>
            <a:chExt cx="2387600" cy="1612899"/>
          </a:xfrm>
        </p:grpSpPr>
        <p:sp>
          <p:nvSpPr>
            <p:cNvPr id="127" name="TextBox 126"/>
            <p:cNvSpPr txBox="1"/>
            <p:nvPr/>
          </p:nvSpPr>
          <p:spPr>
            <a:xfrm>
              <a:off x="4550833" y="2247900"/>
              <a:ext cx="184666" cy="369332"/>
            </a:xfrm>
            <a:prstGeom prst="rect">
              <a:avLst/>
            </a:prstGeom>
            <a:noFill/>
          </p:spPr>
          <p:txBody>
            <a:bodyPr wrap="none" rtlCol="0">
              <a:spAutoFit/>
            </a:bodyPr>
            <a:lstStyle/>
            <a:p>
              <a:r>
                <a:rPr lang="en-US" smtClean="0"/>
                <a:t>  </a:t>
              </a:r>
              <a:endParaRPr lang="en-US" dirty="0"/>
            </a:p>
          </p:txBody>
        </p:sp>
        <p:grpSp>
          <p:nvGrpSpPr>
            <p:cNvPr id="128" name="Group 127"/>
            <p:cNvGrpSpPr/>
            <p:nvPr/>
          </p:nvGrpSpPr>
          <p:grpSpPr>
            <a:xfrm>
              <a:off x="4192087" y="2508250"/>
              <a:ext cx="875213" cy="662519"/>
              <a:chOff x="2261687" y="2622550"/>
              <a:chExt cx="875213" cy="662519"/>
            </a:xfrm>
          </p:grpSpPr>
          <p:cxnSp>
            <p:nvCxnSpPr>
              <p:cNvPr id="155" name="Straight Connector 154"/>
              <p:cNvCxnSpPr/>
              <p:nvPr/>
            </p:nvCxnSpPr>
            <p:spPr>
              <a:xfrm>
                <a:off x="2555292" y="2850323"/>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2261687" y="2848620"/>
                <a:ext cx="432843" cy="0"/>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2807064" y="29666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2724150" y="2851150"/>
                <a:ext cx="412750" cy="0"/>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2874433" y="2848621"/>
                <a:ext cx="1207" cy="11047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2875939" y="3030414"/>
                <a:ext cx="0" cy="199139"/>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61" name="Isosceles Triangle 160"/>
              <p:cNvSpPr/>
              <p:nvPr/>
            </p:nvSpPr>
            <p:spPr>
              <a:xfrm rot="10800000">
                <a:off x="2814704" y="3229553"/>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2446591" y="2622550"/>
                <a:ext cx="408190" cy="215444"/>
              </a:xfrm>
              <a:prstGeom prst="rect">
                <a:avLst/>
              </a:prstGeom>
              <a:noFill/>
            </p:spPr>
            <p:txBody>
              <a:bodyPr wrap="none" rtlCol="0">
                <a:spAutoFit/>
              </a:bodyPr>
              <a:lstStyle/>
              <a:p>
                <a:r>
                  <a:rPr lang="en-US" sz="800" i="1" dirty="0" smtClean="0">
                    <a:sym typeface="Wingdings"/>
                  </a:rPr>
                  <a:t>1MΩ</a:t>
                </a:r>
                <a:endParaRPr lang="en-US" sz="800" dirty="0"/>
              </a:p>
            </p:txBody>
          </p:sp>
          <p:sp>
            <p:nvSpPr>
              <p:cNvPr id="163" name="TextBox 162"/>
              <p:cNvSpPr txBox="1"/>
              <p:nvPr/>
            </p:nvSpPr>
            <p:spPr>
              <a:xfrm>
                <a:off x="2410897" y="287230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cxnSp>
            <p:nvCxnSpPr>
              <p:cNvPr id="164" name="Straight Connector 163"/>
              <p:cNvCxnSpPr/>
              <p:nvPr/>
            </p:nvCxnSpPr>
            <p:spPr>
              <a:xfrm>
                <a:off x="2808214" y="30259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sp>
          <p:nvSpPr>
            <p:cNvPr id="129" name="Rectangle 128"/>
            <p:cNvSpPr/>
            <p:nvPr/>
          </p:nvSpPr>
          <p:spPr>
            <a:xfrm>
              <a:off x="4140200" y="2089150"/>
              <a:ext cx="2387600" cy="1612899"/>
            </a:xfrm>
            <a:prstGeom prst="rect">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flipV="1">
              <a:off x="5073650" y="2450878"/>
              <a:ext cx="1842" cy="603472"/>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31" name="Group 130"/>
            <p:cNvGrpSpPr/>
            <p:nvPr/>
          </p:nvGrpSpPr>
          <p:grpSpPr>
            <a:xfrm>
              <a:off x="5073650" y="2235206"/>
              <a:ext cx="1312836" cy="570438"/>
              <a:chOff x="5060950" y="2781306"/>
              <a:chExt cx="1312836" cy="570438"/>
            </a:xfrm>
          </p:grpSpPr>
          <p:cxnSp>
            <p:nvCxnSpPr>
              <p:cNvPr id="144" name="Straight Connector 143"/>
              <p:cNvCxnSpPr/>
              <p:nvPr/>
            </p:nvCxnSpPr>
            <p:spPr>
              <a:xfrm>
                <a:off x="5190542" y="29900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5060950" y="2994025"/>
                <a:ext cx="939800" cy="317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5069141" y="278130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sp>
            <p:nvSpPr>
              <p:cNvPr id="147" name="Rectangle 146"/>
              <p:cNvSpPr/>
              <p:nvPr/>
            </p:nvSpPr>
            <p:spPr>
              <a:xfrm>
                <a:off x="5931801" y="2841115"/>
                <a:ext cx="441985" cy="261610"/>
              </a:xfrm>
              <a:prstGeom prst="rect">
                <a:avLst/>
              </a:prstGeom>
            </p:spPr>
            <p:txBody>
              <a:bodyPr wrap="none">
                <a:spAutoFit/>
              </a:bodyPr>
              <a:lstStyle/>
              <a:p>
                <a:r>
                  <a:rPr lang="en-US" sz="1100" i="1" dirty="0" smtClean="0">
                    <a:solidFill>
                      <a:srgbClr val="000000"/>
                    </a:solidFill>
                    <a:sym typeface="Wingdings"/>
                  </a:rPr>
                  <a:t>Ch 1</a:t>
                </a:r>
                <a:endParaRPr lang="en-US" sz="1100" dirty="0">
                  <a:solidFill>
                    <a:srgbClr val="000000"/>
                  </a:solidFill>
                </a:endParaRPr>
              </a:p>
            </p:txBody>
          </p:sp>
          <p:cxnSp>
            <p:nvCxnSpPr>
              <p:cNvPr id="148" name="Straight Connector 147"/>
              <p:cNvCxnSpPr/>
              <p:nvPr/>
            </p:nvCxnSpPr>
            <p:spPr>
              <a:xfrm>
                <a:off x="5606467" y="2993204"/>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5558091" y="2781306"/>
                <a:ext cx="283246" cy="215444"/>
              </a:xfrm>
              <a:prstGeom prst="rect">
                <a:avLst/>
              </a:prstGeom>
              <a:noFill/>
            </p:spPr>
            <p:txBody>
              <a:bodyPr wrap="none" rtlCol="0">
                <a:spAutoFit/>
              </a:bodyPr>
              <a:lstStyle/>
              <a:p>
                <a:r>
                  <a:rPr lang="en-US" sz="800" i="1" dirty="0" smtClean="0">
                    <a:sym typeface="Wingdings"/>
                  </a:rPr>
                  <a:t>R</a:t>
                </a:r>
                <a:r>
                  <a:rPr lang="en-US" sz="800" i="1" baseline="-25000" dirty="0" smtClean="0">
                    <a:sym typeface="Wingdings"/>
                  </a:rPr>
                  <a:t>T</a:t>
                </a:r>
                <a:endParaRPr lang="en-US" sz="800" baseline="-25000" dirty="0"/>
              </a:p>
            </p:txBody>
          </p:sp>
          <p:cxnSp>
            <p:nvCxnSpPr>
              <p:cNvPr id="150" name="Straight Connector 149"/>
              <p:cNvCxnSpPr/>
              <p:nvPr/>
            </p:nvCxnSpPr>
            <p:spPr>
              <a:xfrm>
                <a:off x="5413739" y="31190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flipV="1">
                <a:off x="5482614" y="3182815"/>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52" name="Isosceles Triangle 151"/>
              <p:cNvSpPr/>
              <p:nvPr/>
            </p:nvSpPr>
            <p:spPr>
              <a:xfrm rot="10800000">
                <a:off x="5421379" y="3296228"/>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p:nvPr/>
            </p:nvCxnSpPr>
            <p:spPr>
              <a:xfrm>
                <a:off x="5414889" y="31783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flipV="1">
                <a:off x="5485789" y="2989140"/>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5073650" y="2832106"/>
              <a:ext cx="1312836" cy="570438"/>
              <a:chOff x="5060950" y="2781306"/>
              <a:chExt cx="1312836" cy="570438"/>
            </a:xfrm>
          </p:grpSpPr>
          <p:cxnSp>
            <p:nvCxnSpPr>
              <p:cNvPr id="133" name="Straight Connector 132"/>
              <p:cNvCxnSpPr/>
              <p:nvPr/>
            </p:nvCxnSpPr>
            <p:spPr>
              <a:xfrm>
                <a:off x="5190542" y="2990029"/>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5060950" y="2994025"/>
                <a:ext cx="939800" cy="3175"/>
              </a:xfrm>
              <a:prstGeom prst="line">
                <a:avLst/>
              </a:prstGeom>
              <a:ln w="9525" cmpd="sng">
                <a:solidFill>
                  <a:schemeClr val="tx1">
                    <a:lumMod val="75000"/>
                    <a:lumOff val="25000"/>
                  </a:schemeClr>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5069141" y="2781306"/>
                <a:ext cx="459486" cy="215444"/>
              </a:xfrm>
              <a:prstGeom prst="rect">
                <a:avLst/>
              </a:prstGeom>
              <a:noFill/>
            </p:spPr>
            <p:txBody>
              <a:bodyPr wrap="none" rtlCol="0">
                <a:spAutoFit/>
              </a:bodyPr>
              <a:lstStyle/>
              <a:p>
                <a:r>
                  <a:rPr lang="en-US" sz="800" i="1" dirty="0" smtClean="0">
                    <a:sym typeface="Wingdings"/>
                  </a:rPr>
                  <a:t>10MΩ</a:t>
                </a:r>
                <a:endParaRPr lang="en-US" sz="800" dirty="0"/>
              </a:p>
            </p:txBody>
          </p:sp>
          <p:sp>
            <p:nvSpPr>
              <p:cNvPr id="136" name="Rectangle 135"/>
              <p:cNvSpPr/>
              <p:nvPr/>
            </p:nvSpPr>
            <p:spPr>
              <a:xfrm>
                <a:off x="5931801" y="2841115"/>
                <a:ext cx="441985" cy="261610"/>
              </a:xfrm>
              <a:prstGeom prst="rect">
                <a:avLst/>
              </a:prstGeom>
            </p:spPr>
            <p:txBody>
              <a:bodyPr wrap="none">
                <a:spAutoFit/>
              </a:bodyPr>
              <a:lstStyle/>
              <a:p>
                <a:r>
                  <a:rPr lang="en-US" sz="1100" i="1" dirty="0" smtClean="0">
                    <a:solidFill>
                      <a:srgbClr val="000000"/>
                    </a:solidFill>
                    <a:sym typeface="Wingdings"/>
                  </a:rPr>
                  <a:t>Ch 8</a:t>
                </a:r>
                <a:endParaRPr lang="en-US" sz="1100" dirty="0">
                  <a:solidFill>
                    <a:srgbClr val="000000"/>
                  </a:solidFill>
                </a:endParaRPr>
              </a:p>
            </p:txBody>
          </p:sp>
          <p:cxnSp>
            <p:nvCxnSpPr>
              <p:cNvPr id="137" name="Straight Connector 136"/>
              <p:cNvCxnSpPr/>
              <p:nvPr/>
            </p:nvCxnSpPr>
            <p:spPr>
              <a:xfrm>
                <a:off x="5606467" y="2993204"/>
                <a:ext cx="173091" cy="0"/>
              </a:xfrm>
              <a:prstGeom prst="line">
                <a:avLst/>
              </a:prstGeom>
              <a:ln w="635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5558091" y="2781306"/>
                <a:ext cx="283246" cy="215444"/>
              </a:xfrm>
              <a:prstGeom prst="rect">
                <a:avLst/>
              </a:prstGeom>
              <a:noFill/>
            </p:spPr>
            <p:txBody>
              <a:bodyPr wrap="none" rtlCol="0">
                <a:spAutoFit/>
              </a:bodyPr>
              <a:lstStyle/>
              <a:p>
                <a:r>
                  <a:rPr lang="en-US" sz="800" i="1" dirty="0" smtClean="0">
                    <a:sym typeface="Wingdings"/>
                  </a:rPr>
                  <a:t>R</a:t>
                </a:r>
                <a:r>
                  <a:rPr lang="en-US" sz="800" i="1" baseline="-25000" dirty="0" smtClean="0">
                    <a:sym typeface="Wingdings"/>
                  </a:rPr>
                  <a:t>T</a:t>
                </a:r>
                <a:endParaRPr lang="en-US" sz="800" baseline="-25000" dirty="0"/>
              </a:p>
            </p:txBody>
          </p:sp>
          <p:cxnSp>
            <p:nvCxnSpPr>
              <p:cNvPr id="139" name="Straight Connector 138"/>
              <p:cNvCxnSpPr/>
              <p:nvPr/>
            </p:nvCxnSpPr>
            <p:spPr>
              <a:xfrm>
                <a:off x="5413739" y="3119074"/>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H="1" flipV="1">
                <a:off x="5482614" y="3182815"/>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41" name="Isosceles Triangle 140"/>
              <p:cNvSpPr/>
              <p:nvPr/>
            </p:nvSpPr>
            <p:spPr>
              <a:xfrm rot="10800000">
                <a:off x="5421379" y="3296228"/>
                <a:ext cx="122469" cy="55516"/>
              </a:xfrm>
              <a:prstGeom prst="triangle">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5414889" y="3178340"/>
                <a:ext cx="138451" cy="0"/>
              </a:xfrm>
              <a:prstGeom prst="line">
                <a:avLst/>
              </a:prstGeom>
              <a:ln w="38100"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5485789" y="2989140"/>
                <a:ext cx="611" cy="112835"/>
              </a:xfrm>
              <a:prstGeom prst="line">
                <a:avLst/>
              </a:prstGeom>
              <a:ln w="9525" cmpd="sng">
                <a:solidFill>
                  <a:schemeClr val="tx1">
                    <a:lumMod val="75000"/>
                    <a:lumOff val="25000"/>
                  </a:schemeClr>
                </a:solidFill>
                <a:headEnd type="none" w="lg" len="med"/>
                <a:tailEnd type="none" w="lg" len="med"/>
              </a:ln>
              <a:effectLst/>
            </p:spPr>
            <p:style>
              <a:lnRef idx="2">
                <a:schemeClr val="accent1"/>
              </a:lnRef>
              <a:fillRef idx="0">
                <a:schemeClr val="accent1"/>
              </a:fillRef>
              <a:effectRef idx="1">
                <a:schemeClr val="accent1"/>
              </a:effectRef>
              <a:fontRef idx="minor">
                <a:schemeClr val="tx1"/>
              </a:fontRef>
            </p:style>
          </p:cxnSp>
        </p:grpSp>
      </p:grpSp>
      <p:sp>
        <p:nvSpPr>
          <p:cNvPr id="165" name="TextBox 164"/>
          <p:cNvSpPr txBox="1"/>
          <p:nvPr/>
        </p:nvSpPr>
        <p:spPr>
          <a:xfrm>
            <a:off x="5513507" y="235668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sp>
        <p:nvSpPr>
          <p:cNvPr id="166" name="TextBox 165"/>
          <p:cNvSpPr txBox="1"/>
          <p:nvPr/>
        </p:nvSpPr>
        <p:spPr>
          <a:xfrm>
            <a:off x="5519857" y="295358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sp>
        <p:nvSpPr>
          <p:cNvPr id="167" name="TextBox 166"/>
          <p:cNvSpPr txBox="1"/>
          <p:nvPr/>
        </p:nvSpPr>
        <p:spPr>
          <a:xfrm>
            <a:off x="5526207" y="479508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sp>
        <p:nvSpPr>
          <p:cNvPr id="168" name="TextBox 167"/>
          <p:cNvSpPr txBox="1"/>
          <p:nvPr/>
        </p:nvSpPr>
        <p:spPr>
          <a:xfrm>
            <a:off x="5519857" y="5391984"/>
            <a:ext cx="472310" cy="215444"/>
          </a:xfrm>
          <a:prstGeom prst="rect">
            <a:avLst/>
          </a:prstGeom>
          <a:noFill/>
        </p:spPr>
        <p:txBody>
          <a:bodyPr wrap="none" rtlCol="0">
            <a:spAutoFit/>
          </a:bodyPr>
          <a:lstStyle/>
          <a:p>
            <a:r>
              <a:rPr lang="en-US" sz="800" i="1" dirty="0" smtClean="0">
                <a:solidFill>
                  <a:srgbClr val="000000"/>
                </a:solidFill>
                <a:sym typeface="Wingdings"/>
              </a:rPr>
              <a:t>500 pF</a:t>
            </a:r>
            <a:endParaRPr lang="en-US" sz="800" dirty="0">
              <a:solidFill>
                <a:srgbClr val="000000"/>
              </a:solidFill>
            </a:endParaRPr>
          </a:p>
        </p:txBody>
      </p:sp>
    </p:spTree>
    <p:extLst>
      <p:ext uri="{BB962C8B-B14F-4D97-AF65-F5344CB8AC3E}">
        <p14:creationId xmlns:p14="http://schemas.microsoft.com/office/powerpoint/2010/main" val="4982934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21</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46" name="Rectangle 45"/>
          <p:cNvSpPr/>
          <p:nvPr/>
        </p:nvSpPr>
        <p:spPr>
          <a:xfrm>
            <a:off x="2737617" y="2896260"/>
            <a:ext cx="3744071" cy="1256754"/>
          </a:xfrm>
          <a:prstGeom prst="rect">
            <a:avLst/>
          </a:prstGeom>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Triggered Data Path</a:t>
            </a:r>
          </a:p>
          <a:p>
            <a:pPr algn="ctr">
              <a:spcBef>
                <a:spcPts val="1000"/>
              </a:spcBef>
              <a:spcAft>
                <a:spcPts val="400"/>
              </a:spcAft>
            </a:pPr>
            <a:r>
              <a:rPr lang="en-US" sz="3200" b="1" i="1" dirty="0" smtClean="0">
                <a:solidFill>
                  <a:srgbClr val="000090"/>
                </a:solidFill>
                <a:ea typeface="ヒラギノ角ゴ Pro W3" charset="0"/>
                <a:cs typeface="ヒラギノ角ゴ Pro W3" charset="0"/>
              </a:rPr>
              <a:t>Digitizing Modules</a:t>
            </a:r>
            <a:endParaRPr lang="en-US" sz="3200" b="1" i="1" dirty="0">
              <a:solidFill>
                <a:srgbClr val="000090"/>
              </a:solidFill>
              <a:ea typeface="ヒラギノ角ゴ Pro W3" charset="0"/>
              <a:cs typeface="ヒラギノ角ゴ Pro W3" charset="0"/>
            </a:endParaRPr>
          </a:p>
        </p:txBody>
      </p:sp>
    </p:spTree>
    <p:extLst>
      <p:ext uri="{BB962C8B-B14F-4D97-AF65-F5344CB8AC3E}">
        <p14:creationId xmlns:p14="http://schemas.microsoft.com/office/powerpoint/2010/main" val="37185659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Triggered Data Path : Digitizing Modules - Latency (pre-FEX) buffers</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22</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675272" y="1015785"/>
            <a:ext cx="8252357" cy="1015663"/>
          </a:xfrm>
          <a:prstGeom prst="rect">
            <a:avLst/>
          </a:prstGeom>
          <a:solidFill>
            <a:schemeClr val="bg1"/>
          </a:solidFill>
          <a:ln>
            <a:solidFill>
              <a:srgbClr val="003E99"/>
            </a:solidFill>
          </a:ln>
          <a:effectLst/>
        </p:spPr>
        <p:txBody>
          <a:bodyPr wrap="square">
            <a:spAutoFit/>
          </a:bodyPr>
          <a:lstStyle/>
          <a:p>
            <a:pPr>
              <a:buClr>
                <a:srgbClr val="000090"/>
              </a:buClr>
              <a:defRPr/>
            </a:pPr>
            <a:endParaRPr lang="en-US" dirty="0" smtClean="0">
              <a:solidFill>
                <a:srgbClr val="0044A4"/>
              </a:solidFill>
            </a:endParaRPr>
          </a:p>
          <a:p>
            <a:pPr marL="285750" indent="-285750">
              <a:buClr>
                <a:srgbClr val="000090"/>
              </a:buClr>
              <a:buFont typeface="Arial"/>
              <a:buChar char="•"/>
              <a:defRPr/>
            </a:pPr>
            <a:r>
              <a:rPr lang="en-US" sz="1400" i="1" dirty="0" smtClean="0">
                <a:solidFill>
                  <a:srgbClr val="0044A4"/>
                </a:solidFill>
              </a:rPr>
              <a:t>First electron(s) cluster arrival time</a:t>
            </a:r>
          </a:p>
          <a:p>
            <a:pPr marL="285750" indent="-285750">
              <a:buClr>
                <a:srgbClr val="000090"/>
              </a:buClr>
              <a:buFont typeface="Arial"/>
              <a:buChar char="•"/>
              <a:defRPr/>
            </a:pPr>
            <a:r>
              <a:rPr lang="en-US" sz="1400" i="1" dirty="0" smtClean="0">
                <a:solidFill>
                  <a:srgbClr val="0044A4"/>
                </a:solidFill>
              </a:rPr>
              <a:t>dE/dx by means of wire signal charge measurement or Cluster Counting</a:t>
            </a:r>
          </a:p>
          <a:p>
            <a:pPr marL="285750" indent="-285750">
              <a:buClr>
                <a:srgbClr val="000090"/>
              </a:buClr>
              <a:buFont typeface="Arial"/>
              <a:buChar char="•"/>
              <a:defRPr/>
            </a:pPr>
            <a:r>
              <a:rPr lang="en-US" sz="1400" i="1" dirty="0" smtClean="0">
                <a:solidFill>
                  <a:srgbClr val="0044A4"/>
                </a:solidFill>
              </a:rPr>
              <a:t>Feature Extraction ON BOARD</a:t>
            </a:r>
            <a:endParaRPr lang="en-US" sz="1400" i="1" dirty="0">
              <a:solidFill>
                <a:srgbClr val="0044A4"/>
              </a:solidFill>
            </a:endParaRPr>
          </a:p>
        </p:txBody>
      </p:sp>
      <p:sp>
        <p:nvSpPr>
          <p:cNvPr id="8" name="Rectangle 7"/>
          <p:cNvSpPr/>
          <p:nvPr/>
        </p:nvSpPr>
        <p:spPr>
          <a:xfrm>
            <a:off x="815971" y="824102"/>
            <a:ext cx="6038632"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Data continuously digitized and readout ONLY if L0 Trigger is delivered </a:t>
            </a:r>
            <a:endParaRPr lang="en-US" sz="1600" dirty="0">
              <a:solidFill>
                <a:schemeClr val="bg1"/>
              </a:solidFill>
            </a:endParaRPr>
          </a:p>
        </p:txBody>
      </p:sp>
      <p:pic>
        <p:nvPicPr>
          <p:cNvPr id="12" name="Picture 11"/>
          <p:cNvPicPr>
            <a:picLocks noChangeAspect="1"/>
          </p:cNvPicPr>
          <p:nvPr/>
        </p:nvPicPr>
        <p:blipFill>
          <a:blip r:embed="rId3"/>
          <a:stretch>
            <a:fillRect/>
          </a:stretch>
        </p:blipFill>
        <p:spPr>
          <a:xfrm>
            <a:off x="848005" y="3102932"/>
            <a:ext cx="1680275" cy="630512"/>
          </a:xfrm>
          <a:prstGeom prst="rect">
            <a:avLst/>
          </a:prstGeom>
        </p:spPr>
      </p:pic>
      <p:cxnSp>
        <p:nvCxnSpPr>
          <p:cNvPr id="13" name="Straight Connector 12"/>
          <p:cNvCxnSpPr/>
          <p:nvPr/>
        </p:nvCxnSpPr>
        <p:spPr>
          <a:xfrm rot="10800000">
            <a:off x="3722795" y="3099792"/>
            <a:ext cx="220224" cy="1588"/>
          </a:xfrm>
          <a:prstGeom prst="line">
            <a:avLst/>
          </a:prstGeom>
          <a:ln w="19050" cap="flat" cmpd="sng" algn="ctr">
            <a:solidFill>
              <a:srgbClr val="003E9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4688334" y="3099792"/>
            <a:ext cx="436543" cy="5139"/>
          </a:xfrm>
          <a:prstGeom prst="line">
            <a:avLst/>
          </a:prstGeom>
          <a:ln w="19050" cap="flat" cmpd="sng" algn="ctr">
            <a:solidFill>
              <a:srgbClr val="003E99"/>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613572" y="3106936"/>
            <a:ext cx="296424" cy="277655"/>
          </a:xfrm>
          <a:prstGeom prst="straightConnector1">
            <a:avLst/>
          </a:prstGeom>
          <a:ln w="12700" cap="flat" cmpd="sng" algn="ctr">
            <a:solidFill>
              <a:srgbClr val="003E99"/>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619922" y="3379986"/>
            <a:ext cx="296424" cy="277655"/>
          </a:xfrm>
          <a:prstGeom prst="straightConnector1">
            <a:avLst/>
          </a:prstGeom>
          <a:ln w="12700" cap="flat" cmpd="sng" algn="ctr">
            <a:solidFill>
              <a:srgbClr val="003E99"/>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bwMode="auto">
          <a:xfrm>
            <a:off x="3024295" y="3471564"/>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rPr>
              <a:t>DISCR</a:t>
            </a:r>
          </a:p>
        </p:txBody>
      </p:sp>
      <p:cxnSp>
        <p:nvCxnSpPr>
          <p:cNvPr id="18" name="Straight Connector 17"/>
          <p:cNvCxnSpPr/>
          <p:nvPr/>
        </p:nvCxnSpPr>
        <p:spPr>
          <a:xfrm rot="10800000">
            <a:off x="3722795" y="3642717"/>
            <a:ext cx="220224" cy="1588"/>
          </a:xfrm>
          <a:prstGeom prst="line">
            <a:avLst/>
          </a:prstGeom>
          <a:ln w="19050" cap="flat" cmpd="sng" algn="ctr">
            <a:solidFill>
              <a:srgbClr val="003E9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668103" y="3641786"/>
            <a:ext cx="443680" cy="931"/>
          </a:xfrm>
          <a:prstGeom prst="line">
            <a:avLst/>
          </a:prstGeom>
          <a:ln w="19050" cap="flat" cmpd="sng" algn="ctr">
            <a:solidFill>
              <a:srgbClr val="003E99"/>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678450" y="3108748"/>
            <a:ext cx="2015063" cy="8469"/>
          </a:xfrm>
          <a:prstGeom prst="line">
            <a:avLst/>
          </a:prstGeom>
          <a:ln w="12700" cap="flat" cmpd="sng" algn="ctr">
            <a:solidFill>
              <a:srgbClr val="003E99"/>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301273" y="2767985"/>
            <a:ext cx="615185" cy="307777"/>
          </a:xfrm>
          <a:prstGeom prst="rect">
            <a:avLst/>
          </a:prstGeom>
        </p:spPr>
        <p:txBody>
          <a:bodyPr wrap="none">
            <a:spAutoFit/>
          </a:bodyPr>
          <a:lstStyle/>
          <a:p>
            <a:r>
              <a:rPr lang="en-GB" sz="1400" dirty="0" smtClean="0">
                <a:solidFill>
                  <a:srgbClr val="0044A4"/>
                </a:solidFill>
                <a:latin typeface="Calibri"/>
                <a:cs typeface="Calibri"/>
              </a:rPr>
              <a:t>&lt; 1 μs</a:t>
            </a:r>
            <a:endParaRPr lang="it-IT" sz="1400" dirty="0">
              <a:solidFill>
                <a:srgbClr val="0044A4"/>
              </a:solidFill>
            </a:endParaRPr>
          </a:p>
        </p:txBody>
      </p:sp>
      <p:sp>
        <p:nvSpPr>
          <p:cNvPr id="22" name="Rectangle 21"/>
          <p:cNvSpPr/>
          <p:nvPr/>
        </p:nvSpPr>
        <p:spPr bwMode="auto">
          <a:xfrm>
            <a:off x="3962290" y="2929980"/>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rPr>
              <a:t>FADC</a:t>
            </a:r>
          </a:p>
        </p:txBody>
      </p:sp>
      <p:sp>
        <p:nvSpPr>
          <p:cNvPr id="23" name="Rectangle 22"/>
          <p:cNvSpPr/>
          <p:nvPr/>
        </p:nvSpPr>
        <p:spPr bwMode="auto">
          <a:xfrm>
            <a:off x="3014857" y="2938346"/>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rPr>
              <a:t>LPF</a:t>
            </a:r>
          </a:p>
        </p:txBody>
      </p:sp>
      <p:sp>
        <p:nvSpPr>
          <p:cNvPr id="24" name="Rectangle 23"/>
          <p:cNvSpPr/>
          <p:nvPr/>
        </p:nvSpPr>
        <p:spPr bwMode="auto">
          <a:xfrm>
            <a:off x="3944478" y="3462107"/>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1400" kern="0" dirty="0" smtClean="0">
                <a:solidFill>
                  <a:srgbClr val="0044A4"/>
                </a:solidFill>
                <a:latin typeface="Calibri"/>
                <a:ea typeface="ＭＳ Ｐゴシック" pitchFamily="-107" charset="-128"/>
                <a:cs typeface="Calibri"/>
              </a:rPr>
              <a:t>TDC</a:t>
            </a:r>
            <a:endPar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endParaRPr>
          </a:p>
        </p:txBody>
      </p:sp>
      <p:pic>
        <p:nvPicPr>
          <p:cNvPr id="25" name="Picture 24"/>
          <p:cNvPicPr>
            <a:picLocks noChangeAspect="1"/>
          </p:cNvPicPr>
          <p:nvPr/>
        </p:nvPicPr>
        <p:blipFill>
          <a:blip r:embed="rId3"/>
          <a:stretch>
            <a:fillRect/>
          </a:stretch>
        </p:blipFill>
        <p:spPr>
          <a:xfrm>
            <a:off x="807797" y="5061321"/>
            <a:ext cx="1680275" cy="630512"/>
          </a:xfrm>
          <a:prstGeom prst="rect">
            <a:avLst/>
          </a:prstGeom>
        </p:spPr>
      </p:pic>
      <p:cxnSp>
        <p:nvCxnSpPr>
          <p:cNvPr id="26" name="Straight Connector 25"/>
          <p:cNvCxnSpPr/>
          <p:nvPr/>
        </p:nvCxnSpPr>
        <p:spPr>
          <a:xfrm rot="10800000">
            <a:off x="3804878" y="5058181"/>
            <a:ext cx="220224" cy="1588"/>
          </a:xfrm>
          <a:prstGeom prst="line">
            <a:avLst/>
          </a:prstGeom>
          <a:ln w="19050" cap="flat" cmpd="sng" algn="ctr">
            <a:solidFill>
              <a:srgbClr val="003E9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4770417" y="5058181"/>
            <a:ext cx="436543" cy="5139"/>
          </a:xfrm>
          <a:prstGeom prst="line">
            <a:avLst/>
          </a:prstGeom>
          <a:ln w="19050" cap="flat" cmpd="sng" algn="ctr">
            <a:solidFill>
              <a:srgbClr val="003E99"/>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679460" y="5061318"/>
            <a:ext cx="380051" cy="4008"/>
          </a:xfrm>
          <a:prstGeom prst="straightConnector1">
            <a:avLst/>
          </a:prstGeom>
          <a:ln w="12700" cap="flat" cmpd="sng" algn="ctr">
            <a:solidFill>
              <a:srgbClr val="003E99"/>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flipV="1">
            <a:off x="638242" y="5067137"/>
            <a:ext cx="2015063" cy="8469"/>
          </a:xfrm>
          <a:prstGeom prst="line">
            <a:avLst/>
          </a:prstGeom>
          <a:ln w="12700" cap="flat" cmpd="sng" algn="ctr">
            <a:solidFill>
              <a:srgbClr val="003E99"/>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261065" y="4726374"/>
            <a:ext cx="615185" cy="307777"/>
          </a:xfrm>
          <a:prstGeom prst="rect">
            <a:avLst/>
          </a:prstGeom>
        </p:spPr>
        <p:txBody>
          <a:bodyPr wrap="none">
            <a:spAutoFit/>
          </a:bodyPr>
          <a:lstStyle/>
          <a:p>
            <a:r>
              <a:rPr lang="en-GB" sz="1400" dirty="0" smtClean="0">
                <a:solidFill>
                  <a:srgbClr val="0044A4"/>
                </a:solidFill>
                <a:latin typeface="Calibri"/>
                <a:cs typeface="Calibri"/>
              </a:rPr>
              <a:t>&lt; 1 μs</a:t>
            </a:r>
            <a:endParaRPr lang="it-IT" sz="1400" dirty="0">
              <a:solidFill>
                <a:srgbClr val="0044A4"/>
              </a:solidFill>
            </a:endParaRPr>
          </a:p>
        </p:txBody>
      </p:sp>
      <p:sp>
        <p:nvSpPr>
          <p:cNvPr id="31" name="Rectangle 30"/>
          <p:cNvSpPr/>
          <p:nvPr/>
        </p:nvSpPr>
        <p:spPr bwMode="auto">
          <a:xfrm>
            <a:off x="4044373" y="4888369"/>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rPr>
              <a:t>FADC</a:t>
            </a:r>
          </a:p>
        </p:txBody>
      </p:sp>
      <p:sp>
        <p:nvSpPr>
          <p:cNvPr id="32" name="Rectangle 31"/>
          <p:cNvSpPr/>
          <p:nvPr/>
        </p:nvSpPr>
        <p:spPr bwMode="auto">
          <a:xfrm>
            <a:off x="3096940" y="4896735"/>
            <a:ext cx="712695" cy="327352"/>
          </a:xfrm>
          <a:prstGeom prst="rect">
            <a:avLst/>
          </a:prstGeom>
          <a:solidFill>
            <a:srgbClr val="FFFFFF"/>
          </a:solidFill>
          <a:ln w="19050" cap="flat" cmpd="sng" algn="ctr">
            <a:solidFill>
              <a:srgbClr val="003E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0" cap="none" spc="0" normalizeH="0" baseline="0" noProof="0" dirty="0" smtClean="0">
                <a:ln>
                  <a:noFill/>
                </a:ln>
                <a:solidFill>
                  <a:srgbClr val="0044A4"/>
                </a:solidFill>
                <a:effectLst/>
                <a:uLnTx/>
                <a:uFillTx/>
                <a:latin typeface="Calibri"/>
                <a:ea typeface="ＭＳ Ｐゴシック" pitchFamily="-107" charset="-128"/>
                <a:cs typeface="Calibri"/>
              </a:rPr>
              <a:t>Buffer</a:t>
            </a:r>
          </a:p>
        </p:txBody>
      </p:sp>
      <p:sp>
        <p:nvSpPr>
          <p:cNvPr id="35" name="Rectangle 34"/>
          <p:cNvSpPr/>
          <p:nvPr/>
        </p:nvSpPr>
        <p:spPr>
          <a:xfrm>
            <a:off x="654756" y="2355151"/>
            <a:ext cx="8272874" cy="1595967"/>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89630" y="2190061"/>
            <a:ext cx="5856591"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dE/dE by means of charge measurement – Latency buffers (pre-FEX)</a:t>
            </a:r>
            <a:endParaRPr lang="en-US" sz="1600" dirty="0">
              <a:solidFill>
                <a:schemeClr val="bg1"/>
              </a:solidFill>
            </a:endParaRPr>
          </a:p>
        </p:txBody>
      </p:sp>
      <p:sp>
        <p:nvSpPr>
          <p:cNvPr id="37" name="Rectangle 36"/>
          <p:cNvSpPr/>
          <p:nvPr/>
        </p:nvSpPr>
        <p:spPr>
          <a:xfrm>
            <a:off x="666044" y="4219706"/>
            <a:ext cx="8089900" cy="1595967"/>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800918" y="4054616"/>
            <a:ext cx="5463855"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dE/dE by means of Cluster Counting – Latency buffers (pre-FEX)</a:t>
            </a:r>
            <a:endParaRPr lang="en-US" sz="1600" dirty="0">
              <a:solidFill>
                <a:schemeClr val="bg1"/>
              </a:solidFill>
            </a:endParaRPr>
          </a:p>
        </p:txBody>
      </p:sp>
      <p:sp>
        <p:nvSpPr>
          <p:cNvPr id="39" name="Rectangle 38"/>
          <p:cNvSpPr/>
          <p:nvPr/>
        </p:nvSpPr>
        <p:spPr>
          <a:xfrm>
            <a:off x="5088928" y="2821821"/>
            <a:ext cx="3749744" cy="1015663"/>
          </a:xfrm>
          <a:prstGeom prst="rect">
            <a:avLst/>
          </a:prstGeom>
        </p:spPr>
        <p:txBody>
          <a:bodyPr wrap="none">
            <a:spAutoFit/>
          </a:bodyPr>
          <a:lstStyle/>
          <a:p>
            <a:pPr>
              <a:buFont typeface="Arial"/>
              <a:buChar char="•"/>
            </a:pPr>
            <a:r>
              <a:rPr lang="en-GB" sz="1200" i="1" dirty="0" smtClean="0">
                <a:solidFill>
                  <a:srgbClr val="0044A4"/>
                </a:solidFill>
                <a:latin typeface="Calibri"/>
                <a:cs typeface="Calibri"/>
              </a:rPr>
              <a:t> 32 samples (8 bits) @ 28 </a:t>
            </a:r>
            <a:r>
              <a:rPr lang="en-GB" sz="1200" i="1" dirty="0">
                <a:solidFill>
                  <a:srgbClr val="0044A4"/>
                </a:solidFill>
                <a:latin typeface="Calibri"/>
                <a:cs typeface="Calibri"/>
              </a:rPr>
              <a:t>MHz </a:t>
            </a:r>
            <a:r>
              <a:rPr lang="en-GB" sz="1200" i="1" dirty="0" smtClean="0">
                <a:solidFill>
                  <a:srgbClr val="0044A4"/>
                </a:solidFill>
                <a:latin typeface="Calibri"/>
                <a:cs typeface="Calibri"/>
              </a:rPr>
              <a:t>≈ 35.7 ns sampling period</a:t>
            </a:r>
          </a:p>
          <a:p>
            <a:pPr>
              <a:buFont typeface="Arial"/>
              <a:buChar char="•"/>
            </a:pPr>
            <a:r>
              <a:rPr lang="en-GB" sz="1200" i="1" dirty="0" smtClean="0">
                <a:solidFill>
                  <a:srgbClr val="0044A4"/>
                </a:solidFill>
                <a:latin typeface="Calibri"/>
                <a:cs typeface="Calibri"/>
              </a:rPr>
              <a:t> ≈ 1ns time resolution over-threshold TDC values </a:t>
            </a:r>
          </a:p>
          <a:p>
            <a:pPr>
              <a:buFont typeface="Arial"/>
              <a:buChar char="•"/>
            </a:pPr>
            <a:r>
              <a:rPr lang="en-GB" sz="1200" b="1" i="1" dirty="0">
                <a:solidFill>
                  <a:srgbClr val="0044A4"/>
                </a:solidFill>
                <a:latin typeface="Calibri"/>
                <a:cs typeface="Calibri"/>
              </a:rPr>
              <a:t> </a:t>
            </a:r>
            <a:r>
              <a:rPr lang="en-GB" sz="1200" b="1" i="1" dirty="0" smtClean="0">
                <a:solidFill>
                  <a:srgbClr val="0044A4"/>
                </a:solidFill>
                <a:latin typeface="Calibri"/>
                <a:cs typeface="Calibri"/>
              </a:rPr>
              <a:t>Single event buffer size : 32 x 8 bits</a:t>
            </a:r>
          </a:p>
          <a:p>
            <a:pPr>
              <a:buFont typeface="Arial"/>
              <a:buChar char="•"/>
            </a:pPr>
            <a:r>
              <a:rPr lang="en-GB" sz="1200" b="1" i="1" dirty="0">
                <a:solidFill>
                  <a:srgbClr val="0044A4"/>
                </a:solidFill>
                <a:latin typeface="Calibri"/>
                <a:cs typeface="Calibri"/>
              </a:rPr>
              <a:t> 32 x 8 </a:t>
            </a:r>
            <a:r>
              <a:rPr lang="en-GB" sz="1200" b="1" i="1" dirty="0" smtClean="0">
                <a:solidFill>
                  <a:srgbClr val="0044A4"/>
                </a:solidFill>
                <a:latin typeface="Calibri"/>
                <a:cs typeface="Calibri"/>
              </a:rPr>
              <a:t>x 6 ≈ 6.8 μs latency time</a:t>
            </a:r>
          </a:p>
          <a:p>
            <a:pPr lvl="1">
              <a:buFont typeface="Arial"/>
              <a:buChar char="•"/>
            </a:pPr>
            <a:r>
              <a:rPr lang="en-GB" sz="1200" i="1" dirty="0">
                <a:solidFill>
                  <a:srgbClr val="0044A4"/>
                </a:solidFill>
                <a:latin typeface="Calibri"/>
                <a:cs typeface="Calibri"/>
              </a:rPr>
              <a:t> </a:t>
            </a:r>
            <a:r>
              <a:rPr lang="en-GB" sz="1200" i="1" dirty="0" smtClean="0">
                <a:solidFill>
                  <a:srgbClr val="0044A4"/>
                </a:solidFill>
                <a:latin typeface="Calibri"/>
                <a:cs typeface="Calibri"/>
              </a:rPr>
              <a:t>Separated FADC and TDC buffers</a:t>
            </a:r>
          </a:p>
        </p:txBody>
      </p:sp>
      <p:sp>
        <p:nvSpPr>
          <p:cNvPr id="40" name="Rectangle 39"/>
          <p:cNvSpPr/>
          <p:nvPr/>
        </p:nvSpPr>
        <p:spPr>
          <a:xfrm>
            <a:off x="5169677" y="4730369"/>
            <a:ext cx="2749471" cy="646331"/>
          </a:xfrm>
          <a:prstGeom prst="rect">
            <a:avLst/>
          </a:prstGeom>
        </p:spPr>
        <p:txBody>
          <a:bodyPr wrap="none">
            <a:spAutoFit/>
          </a:bodyPr>
          <a:lstStyle/>
          <a:p>
            <a:pPr>
              <a:buFont typeface="Arial"/>
              <a:buChar char="•"/>
            </a:pPr>
            <a:r>
              <a:rPr lang="en-GB" sz="1200" i="1" dirty="0" smtClean="0">
                <a:solidFill>
                  <a:srgbClr val="0044A4"/>
                </a:solidFill>
                <a:latin typeface="Calibri"/>
                <a:cs typeface="Calibri"/>
              </a:rPr>
              <a:t> 1000 samples (8 bits) @ 1 GHz</a:t>
            </a:r>
          </a:p>
          <a:p>
            <a:pPr>
              <a:buFont typeface="Arial"/>
              <a:buChar char="•"/>
            </a:pPr>
            <a:r>
              <a:rPr lang="en-GB" sz="1200" b="1" i="1" dirty="0" smtClean="0">
                <a:solidFill>
                  <a:srgbClr val="0044A4"/>
                </a:solidFill>
                <a:latin typeface="Calibri"/>
                <a:cs typeface="Calibri"/>
              </a:rPr>
              <a:t> Single event buffer size = 1000 x 8 bits</a:t>
            </a:r>
          </a:p>
          <a:p>
            <a:pPr>
              <a:buFont typeface="Arial"/>
              <a:buChar char="•"/>
            </a:pPr>
            <a:r>
              <a:rPr lang="en-GB" sz="1200" b="1" i="1" dirty="0">
                <a:solidFill>
                  <a:srgbClr val="0044A4"/>
                </a:solidFill>
                <a:latin typeface="Calibri"/>
                <a:cs typeface="Calibri"/>
              </a:rPr>
              <a:t> </a:t>
            </a:r>
            <a:r>
              <a:rPr lang="en-GB" sz="1200" b="1" i="1" dirty="0" smtClean="0">
                <a:solidFill>
                  <a:srgbClr val="0044A4"/>
                </a:solidFill>
                <a:latin typeface="Calibri"/>
                <a:cs typeface="Calibri"/>
              </a:rPr>
              <a:t>1000 x 6 </a:t>
            </a:r>
            <a:r>
              <a:rPr lang="en-GB" sz="1200" b="1" i="1" dirty="0">
                <a:solidFill>
                  <a:srgbClr val="0044A4"/>
                </a:solidFill>
                <a:latin typeface="Calibri"/>
                <a:cs typeface="Calibri"/>
              </a:rPr>
              <a:t>=</a:t>
            </a:r>
            <a:r>
              <a:rPr lang="en-GB" sz="1200" b="1" i="1" dirty="0" smtClean="0">
                <a:solidFill>
                  <a:srgbClr val="0044A4"/>
                </a:solidFill>
                <a:latin typeface="Calibri"/>
                <a:cs typeface="Calibri"/>
              </a:rPr>
              <a:t> </a:t>
            </a:r>
            <a:r>
              <a:rPr lang="en-GB" sz="1200" b="1" i="1" dirty="0">
                <a:solidFill>
                  <a:srgbClr val="0044A4"/>
                </a:solidFill>
                <a:latin typeface="Calibri"/>
                <a:cs typeface="Calibri"/>
              </a:rPr>
              <a:t>6</a:t>
            </a:r>
            <a:r>
              <a:rPr lang="en-GB" sz="1200" b="1" i="1" dirty="0" smtClean="0">
                <a:solidFill>
                  <a:srgbClr val="0044A4"/>
                </a:solidFill>
                <a:latin typeface="Calibri"/>
                <a:cs typeface="Calibri"/>
              </a:rPr>
              <a:t> μs latency time</a:t>
            </a:r>
          </a:p>
        </p:txBody>
      </p:sp>
      <p:sp>
        <p:nvSpPr>
          <p:cNvPr id="2" name="Rectangle 1"/>
          <p:cNvSpPr/>
          <p:nvPr/>
        </p:nvSpPr>
        <p:spPr>
          <a:xfrm>
            <a:off x="1480248" y="5991295"/>
            <a:ext cx="6497198" cy="369332"/>
          </a:xfrm>
          <a:prstGeom prst="rect">
            <a:avLst/>
          </a:prstGeom>
        </p:spPr>
        <p:txBody>
          <a:bodyPr wrap="square">
            <a:spAutoFit/>
          </a:bodyPr>
          <a:lstStyle/>
          <a:p>
            <a:pPr>
              <a:buClr>
                <a:srgbClr val="000090"/>
              </a:buClr>
              <a:defRPr/>
            </a:pPr>
            <a:r>
              <a:rPr lang="en-US" sz="1400" i="1" dirty="0">
                <a:solidFill>
                  <a:srgbClr val="0044A4"/>
                </a:solidFill>
              </a:rPr>
              <a:t>	</a:t>
            </a:r>
            <a:r>
              <a:rPr lang="en-US" i="1" dirty="0" smtClean="0">
                <a:solidFill>
                  <a:srgbClr val="0044A4"/>
                </a:solidFill>
              </a:rPr>
              <a:t>6 events buffer looks enough for trigger decision processing</a:t>
            </a:r>
            <a:endParaRPr lang="en-US" i="1" dirty="0">
              <a:solidFill>
                <a:srgbClr val="0044A4"/>
              </a:solidFill>
            </a:endParaRPr>
          </a:p>
        </p:txBody>
      </p:sp>
      <p:sp>
        <p:nvSpPr>
          <p:cNvPr id="41" name="Right Arrow 40"/>
          <p:cNvSpPr/>
          <p:nvPr/>
        </p:nvSpPr>
        <p:spPr>
          <a:xfrm>
            <a:off x="1527413" y="6080428"/>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9107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en-GB" sz="1800" i="1" dirty="0">
                <a:solidFill>
                  <a:schemeClr val="bg1"/>
                </a:solidFill>
              </a:rPr>
              <a:t>Triggered Data Path : Digitizing Modules </a:t>
            </a:r>
            <a:r>
              <a:rPr lang="en-GB" sz="1800" i="1" dirty="0" smtClean="0">
                <a:solidFill>
                  <a:schemeClr val="bg1"/>
                </a:solidFill>
              </a:rPr>
              <a:t>- Event Buffers</a:t>
            </a:r>
            <a:endParaRPr lang="en-US"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23</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cxnSp>
        <p:nvCxnSpPr>
          <p:cNvPr id="99" name="Connettore 1 120"/>
          <p:cNvCxnSpPr/>
          <p:nvPr/>
        </p:nvCxnSpPr>
        <p:spPr bwMode="auto">
          <a:xfrm rot="10800000" flipV="1">
            <a:off x="2127856" y="2365064"/>
            <a:ext cx="605503" cy="427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0" name="Connettore 1 82"/>
          <p:cNvCxnSpPr/>
          <p:nvPr/>
        </p:nvCxnSpPr>
        <p:spPr bwMode="auto">
          <a:xfrm rot="16200000" flipH="1">
            <a:off x="2103664" y="3405405"/>
            <a:ext cx="838180" cy="211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01" name="Rectangle 53"/>
          <p:cNvSpPr/>
          <p:nvPr/>
        </p:nvSpPr>
        <p:spPr bwMode="auto">
          <a:xfrm>
            <a:off x="1814730" y="3732414"/>
            <a:ext cx="1418167" cy="241323"/>
          </a:xfrm>
          <a:prstGeom prst="rect">
            <a:avLst/>
          </a:prstGeom>
          <a:solidFill>
            <a:schemeClr val="bg1"/>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1100" kern="0" dirty="0" smtClean="0">
                <a:solidFill>
                  <a:srgbClr val="404040"/>
                </a:solidFill>
                <a:latin typeface="Calibri"/>
                <a:ea typeface="ＭＳ Ｐゴシック" pitchFamily="-107" charset="-128"/>
                <a:cs typeface="Calibri"/>
              </a:rPr>
              <a:t>COUNTER (</a:t>
            </a:r>
            <a:r>
              <a:rPr kumimoji="0" lang="it-IT" sz="110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0 –</a:t>
            </a:r>
            <a:r>
              <a:rPr lang="it-IT" sz="1100" kern="0" dirty="0" smtClean="0">
                <a:solidFill>
                  <a:srgbClr val="404040"/>
                </a:solidFill>
                <a:latin typeface="Calibri"/>
                <a:ea typeface="ＭＳ Ｐゴシック" pitchFamily="-107" charset="-128"/>
                <a:cs typeface="Calibri"/>
              </a:rPr>
              <a:t> n</a:t>
            </a:r>
            <a:r>
              <a:rPr kumimoji="0" lang="it-IT" sz="110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a:t>
            </a:r>
          </a:p>
        </p:txBody>
      </p:sp>
      <p:sp>
        <p:nvSpPr>
          <p:cNvPr id="102" name="Rectangle 53"/>
          <p:cNvSpPr/>
          <p:nvPr/>
        </p:nvSpPr>
        <p:spPr bwMode="auto">
          <a:xfrm>
            <a:off x="1817906" y="4714554"/>
            <a:ext cx="1409696" cy="503766"/>
          </a:xfrm>
          <a:prstGeom prst="rect">
            <a:avLst/>
          </a:prstGeom>
          <a:solidFill>
            <a:schemeClr val="bg1"/>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sz="1100" kern="0" dirty="0" smtClean="0">
                <a:solidFill>
                  <a:srgbClr val="404040"/>
                </a:solidFill>
                <a:latin typeface="Calibri"/>
                <a:ea typeface="ＭＳ Ｐゴシック" pitchFamily="-107" charset="-128"/>
                <a:cs typeface="Calibri"/>
              </a:rPr>
              <a:t>L1 FIFO</a:t>
            </a:r>
            <a:endParaRPr kumimoji="0" lang="it-IT" sz="110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endParaRPr>
          </a:p>
        </p:txBody>
      </p:sp>
      <p:cxnSp>
        <p:nvCxnSpPr>
          <p:cNvPr id="103" name="Connettore 1 86"/>
          <p:cNvCxnSpPr/>
          <p:nvPr/>
        </p:nvCxnSpPr>
        <p:spPr bwMode="auto">
          <a:xfrm rot="10800000">
            <a:off x="1344826" y="2686787"/>
            <a:ext cx="533408" cy="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04" name="Rettangolo 87"/>
          <p:cNvSpPr/>
          <p:nvPr/>
        </p:nvSpPr>
        <p:spPr>
          <a:xfrm>
            <a:off x="383274" y="2472138"/>
            <a:ext cx="677327" cy="400110"/>
          </a:xfrm>
          <a:prstGeom prst="rect">
            <a:avLst/>
          </a:prstGeom>
        </p:spPr>
        <p:txBody>
          <a:bodyPr wrap="square">
            <a:spAutoFit/>
          </a:bodyPr>
          <a:lstStyle/>
          <a:p>
            <a:r>
              <a:rPr lang="en-US" sz="1000" kern="0" dirty="0" smtClean="0">
                <a:solidFill>
                  <a:srgbClr val="404040"/>
                </a:solidFill>
                <a:latin typeface="Calibri"/>
                <a:ea typeface="ＭＳ Ｐゴシック" pitchFamily="-107" charset="-128"/>
                <a:cs typeface="Calibri"/>
              </a:rPr>
              <a:t>Sampled data</a:t>
            </a:r>
            <a:endParaRPr lang="it-IT" sz="1000" dirty="0"/>
          </a:p>
        </p:txBody>
      </p:sp>
      <p:sp>
        <p:nvSpPr>
          <p:cNvPr id="105" name="Rectangle 53"/>
          <p:cNvSpPr/>
          <p:nvPr/>
        </p:nvSpPr>
        <p:spPr bwMode="auto">
          <a:xfrm>
            <a:off x="3508058" y="1582519"/>
            <a:ext cx="2129367" cy="1400606"/>
          </a:xfrm>
          <a:prstGeom prst="rect">
            <a:avLst/>
          </a:prstGeom>
          <a:solidFill>
            <a:schemeClr val="bg1"/>
          </a:solidFill>
          <a:ln w="19050"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noProof="0" dirty="0" smtClean="0">
                <a:solidFill>
                  <a:srgbClr val="404040"/>
                </a:solidFill>
                <a:latin typeface="Calibri"/>
                <a:ea typeface="ＭＳ Ｐゴシック" pitchFamily="-107" charset="-128"/>
                <a:cs typeface="Calibri"/>
              </a:rPr>
              <a:t>DATA RO 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i="0" u="none" strike="noStrike" kern="0" cap="none" spc="0" normalizeH="0" baseline="0" dirty="0" smtClean="0">
                <a:ln>
                  <a:noFill/>
                </a:ln>
                <a:solidFill>
                  <a:srgbClr val="404040"/>
                </a:solidFill>
                <a:effectLst/>
                <a:uLnTx/>
                <a:uFillTx/>
                <a:latin typeface="Calibri"/>
                <a:ea typeface="ＭＳ Ｐゴシック" pitchFamily="-107" charset="-128"/>
                <a:cs typeface="Calibri"/>
              </a:rPr>
              <a:t>(FEX)</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noProof="0" dirty="0" smtClean="0">
                <a:solidFill>
                  <a:srgbClr val="404040"/>
                </a:solidFill>
                <a:latin typeface="Calibri"/>
                <a:ea typeface="ＭＳ Ｐゴシック" pitchFamily="-107" charset="-128"/>
                <a:cs typeface="Calibri"/>
              </a:rPr>
              <a:t>Pushing mode</a:t>
            </a:r>
            <a:endParaRPr kumimoji="0" lang="en-US" sz="140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endParaRPr>
          </a:p>
        </p:txBody>
      </p:sp>
      <p:cxnSp>
        <p:nvCxnSpPr>
          <p:cNvPr id="106" name="Connettore 1 89"/>
          <p:cNvCxnSpPr/>
          <p:nvPr/>
        </p:nvCxnSpPr>
        <p:spPr bwMode="auto">
          <a:xfrm rot="10800000" flipV="1">
            <a:off x="3156554" y="2693120"/>
            <a:ext cx="351531" cy="216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07" name="Connettore 1 90"/>
          <p:cNvCxnSpPr/>
          <p:nvPr/>
        </p:nvCxnSpPr>
        <p:spPr bwMode="auto">
          <a:xfrm rot="10800000" flipV="1">
            <a:off x="2174423" y="2970431"/>
            <a:ext cx="605503" cy="427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8" name="Connettore 1 93"/>
          <p:cNvCxnSpPr/>
          <p:nvPr/>
        </p:nvCxnSpPr>
        <p:spPr bwMode="auto">
          <a:xfrm rot="5400000">
            <a:off x="2261875" y="4454737"/>
            <a:ext cx="516464" cy="317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09" name="Rettangolo 94"/>
          <p:cNvSpPr/>
          <p:nvPr/>
        </p:nvSpPr>
        <p:spPr>
          <a:xfrm>
            <a:off x="1956265" y="3177079"/>
            <a:ext cx="745042"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ADDR</a:t>
            </a:r>
            <a:endParaRPr lang="it-IT" sz="1000" dirty="0"/>
          </a:p>
        </p:txBody>
      </p:sp>
      <p:cxnSp>
        <p:nvCxnSpPr>
          <p:cNvPr id="110" name="Connettore 1 95"/>
          <p:cNvCxnSpPr/>
          <p:nvPr/>
        </p:nvCxnSpPr>
        <p:spPr bwMode="auto">
          <a:xfrm rot="10800000" flipV="1">
            <a:off x="5645803" y="2293650"/>
            <a:ext cx="351531" cy="216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11" name="Rectangle 87"/>
          <p:cNvSpPr/>
          <p:nvPr/>
        </p:nvSpPr>
        <p:spPr bwMode="auto">
          <a:xfrm>
            <a:off x="5991942" y="1582519"/>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Ev7</a:t>
            </a:r>
          </a:p>
        </p:txBody>
      </p:sp>
      <p:sp>
        <p:nvSpPr>
          <p:cNvPr id="112" name="Rectangle 88"/>
          <p:cNvSpPr/>
          <p:nvPr/>
        </p:nvSpPr>
        <p:spPr bwMode="auto">
          <a:xfrm>
            <a:off x="6137992" y="1582519"/>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Ev6</a:t>
            </a:r>
          </a:p>
        </p:txBody>
      </p:sp>
      <p:sp>
        <p:nvSpPr>
          <p:cNvPr id="113" name="Rectangle 89"/>
          <p:cNvSpPr/>
          <p:nvPr/>
        </p:nvSpPr>
        <p:spPr bwMode="auto">
          <a:xfrm>
            <a:off x="6290392" y="1582519"/>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Ev5</a:t>
            </a:r>
          </a:p>
        </p:txBody>
      </p:sp>
      <p:cxnSp>
        <p:nvCxnSpPr>
          <p:cNvPr id="114" name="Connettore 1 101"/>
          <p:cNvCxnSpPr/>
          <p:nvPr/>
        </p:nvCxnSpPr>
        <p:spPr bwMode="auto">
          <a:xfrm rot="10800000" flipV="1">
            <a:off x="7243141" y="2298490"/>
            <a:ext cx="351531" cy="216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15" name="Rettangolo 102"/>
          <p:cNvSpPr/>
          <p:nvPr/>
        </p:nvSpPr>
        <p:spPr>
          <a:xfrm>
            <a:off x="6078127" y="1071450"/>
            <a:ext cx="1095172" cy="430887"/>
          </a:xfrm>
          <a:prstGeom prst="rect">
            <a:avLst/>
          </a:prstGeom>
        </p:spPr>
        <p:txBody>
          <a:bodyPr wrap="none">
            <a:spAutoFit/>
          </a:bodyPr>
          <a:lstStyle/>
          <a:p>
            <a:r>
              <a:rPr lang="en-GB" sz="1100" dirty="0" smtClean="0">
                <a:solidFill>
                  <a:srgbClr val="808080">
                    <a:lumMod val="50000"/>
                  </a:srgbClr>
                </a:solidFill>
                <a:latin typeface="Calibri"/>
                <a:cs typeface="Calibri"/>
              </a:rPr>
              <a:t>Event RO buffer</a:t>
            </a:r>
          </a:p>
          <a:p>
            <a:r>
              <a:rPr lang="en-GB" sz="1100" dirty="0" smtClean="0">
                <a:solidFill>
                  <a:srgbClr val="808080">
                    <a:lumMod val="50000"/>
                  </a:srgbClr>
                </a:solidFill>
                <a:latin typeface="Calibri"/>
                <a:cs typeface="Calibri"/>
              </a:rPr>
              <a:t>(Derandomizer)</a:t>
            </a:r>
            <a:endParaRPr lang="it-IT" dirty="0"/>
          </a:p>
        </p:txBody>
      </p:sp>
      <p:sp>
        <p:nvSpPr>
          <p:cNvPr id="116" name="Rettangolo 103"/>
          <p:cNvSpPr/>
          <p:nvPr/>
        </p:nvSpPr>
        <p:spPr>
          <a:xfrm>
            <a:off x="8262146" y="1688600"/>
            <a:ext cx="881854" cy="400110"/>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Concentrator board</a:t>
            </a:r>
            <a:endParaRPr lang="it-IT" sz="1000" dirty="0"/>
          </a:p>
        </p:txBody>
      </p:sp>
      <p:sp>
        <p:nvSpPr>
          <p:cNvPr id="117" name="Rectangle 94"/>
          <p:cNvSpPr/>
          <p:nvPr/>
        </p:nvSpPr>
        <p:spPr>
          <a:xfrm>
            <a:off x="1454724" y="1024883"/>
            <a:ext cx="2154873" cy="430887"/>
          </a:xfrm>
          <a:prstGeom prst="rect">
            <a:avLst/>
          </a:prstGeom>
        </p:spPr>
        <p:txBody>
          <a:bodyPr wrap="square">
            <a:spAutoFit/>
          </a:bodyPr>
          <a:lstStyle/>
          <a:p>
            <a:pPr lvl="0" algn="ctr" defTabSz="914400" eaLnBrk="0" hangingPunct="0">
              <a:defRPr/>
            </a:pPr>
            <a:r>
              <a:rPr lang="en-GB" sz="1100" dirty="0" smtClean="0">
                <a:solidFill>
                  <a:srgbClr val="808080">
                    <a:lumMod val="50000"/>
                  </a:srgbClr>
                </a:solidFill>
                <a:latin typeface="Calibri"/>
                <a:cs typeface="Calibri"/>
              </a:rPr>
              <a:t>Trigger Latency Time + </a:t>
            </a:r>
            <a:r>
              <a:rPr lang="en-GB" sz="1100" dirty="0" err="1" smtClean="0">
                <a:solidFill>
                  <a:srgbClr val="808080">
                    <a:lumMod val="50000"/>
                  </a:srgbClr>
                </a:solidFill>
                <a:latin typeface="Calibri"/>
                <a:cs typeface="Calibri"/>
              </a:rPr>
              <a:t>n</a:t>
            </a:r>
            <a:r>
              <a:rPr lang="en-GB" sz="1100" dirty="0" smtClean="0">
                <a:solidFill>
                  <a:srgbClr val="808080">
                    <a:lumMod val="50000"/>
                  </a:srgbClr>
                </a:solidFill>
                <a:latin typeface="Calibri"/>
                <a:cs typeface="Calibri"/>
              </a:rPr>
              <a:t> samples (Dual-port memory)</a:t>
            </a:r>
            <a:endParaRPr lang="en-US" sz="1100" kern="0" dirty="0" smtClean="0">
              <a:solidFill>
                <a:srgbClr val="404040"/>
              </a:solidFill>
              <a:latin typeface="Calibri"/>
              <a:ea typeface="ＭＳ Ｐゴシック" pitchFamily="-107" charset="-128"/>
              <a:cs typeface="Calibri"/>
            </a:endParaRPr>
          </a:p>
        </p:txBody>
      </p:sp>
      <p:sp>
        <p:nvSpPr>
          <p:cNvPr id="118" name="Parentesi graffa aperta 108"/>
          <p:cNvSpPr/>
          <p:nvPr/>
        </p:nvSpPr>
        <p:spPr bwMode="auto">
          <a:xfrm rot="5400000">
            <a:off x="2464038" y="872478"/>
            <a:ext cx="135466" cy="1253068"/>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107" charset="-128"/>
            </a:endParaRPr>
          </a:p>
        </p:txBody>
      </p:sp>
      <p:sp>
        <p:nvSpPr>
          <p:cNvPr id="119" name="Rectangle 87"/>
          <p:cNvSpPr/>
          <p:nvPr/>
        </p:nvSpPr>
        <p:spPr bwMode="auto">
          <a:xfrm>
            <a:off x="2697644" y="2366892"/>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2</a:t>
            </a:r>
          </a:p>
        </p:txBody>
      </p:sp>
      <p:sp>
        <p:nvSpPr>
          <p:cNvPr id="120" name="Rectangle 88"/>
          <p:cNvSpPr/>
          <p:nvPr/>
        </p:nvSpPr>
        <p:spPr bwMode="auto">
          <a:xfrm>
            <a:off x="2843694" y="2366892"/>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1</a:t>
            </a:r>
          </a:p>
        </p:txBody>
      </p:sp>
      <p:sp>
        <p:nvSpPr>
          <p:cNvPr id="121" name="Rectangle 89"/>
          <p:cNvSpPr/>
          <p:nvPr/>
        </p:nvSpPr>
        <p:spPr bwMode="auto">
          <a:xfrm>
            <a:off x="2996094" y="2366892"/>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0</a:t>
            </a:r>
          </a:p>
        </p:txBody>
      </p:sp>
      <p:sp>
        <p:nvSpPr>
          <p:cNvPr id="122" name="Rectangle 87"/>
          <p:cNvSpPr/>
          <p:nvPr/>
        </p:nvSpPr>
        <p:spPr bwMode="auto">
          <a:xfrm>
            <a:off x="1893311" y="2366892"/>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n</a:t>
            </a:r>
          </a:p>
        </p:txBody>
      </p:sp>
      <p:sp>
        <p:nvSpPr>
          <p:cNvPr id="123" name="Rectangle 88"/>
          <p:cNvSpPr/>
          <p:nvPr/>
        </p:nvSpPr>
        <p:spPr bwMode="auto">
          <a:xfrm>
            <a:off x="2039361" y="2366892"/>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endParaRPr>
          </a:p>
        </p:txBody>
      </p:sp>
      <p:cxnSp>
        <p:nvCxnSpPr>
          <p:cNvPr id="124" name="Connettore 1 121"/>
          <p:cNvCxnSpPr/>
          <p:nvPr/>
        </p:nvCxnSpPr>
        <p:spPr bwMode="auto">
          <a:xfrm rot="10800000">
            <a:off x="1302493" y="3855182"/>
            <a:ext cx="491074" cy="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25" name="Rettangolo 122"/>
          <p:cNvSpPr/>
          <p:nvPr/>
        </p:nvSpPr>
        <p:spPr>
          <a:xfrm>
            <a:off x="548962" y="3564338"/>
            <a:ext cx="677327" cy="400110"/>
          </a:xfrm>
          <a:prstGeom prst="rect">
            <a:avLst/>
          </a:prstGeom>
        </p:spPr>
        <p:txBody>
          <a:bodyPr wrap="square">
            <a:spAutoFit/>
          </a:bodyPr>
          <a:lstStyle/>
          <a:p>
            <a:r>
              <a:rPr lang="en-US" sz="1000" kern="0" dirty="0" smtClean="0">
                <a:solidFill>
                  <a:srgbClr val="404040"/>
                </a:solidFill>
                <a:latin typeface="Calibri"/>
                <a:ea typeface="ＭＳ Ｐゴシック" pitchFamily="-107" charset="-128"/>
                <a:cs typeface="Calibri"/>
              </a:rPr>
              <a:t>Sampling clock</a:t>
            </a:r>
            <a:endParaRPr lang="it-IT" sz="1000" dirty="0"/>
          </a:p>
        </p:txBody>
      </p:sp>
      <p:cxnSp>
        <p:nvCxnSpPr>
          <p:cNvPr id="126" name="Connettore 1 128"/>
          <p:cNvCxnSpPr/>
          <p:nvPr/>
        </p:nvCxnSpPr>
        <p:spPr bwMode="auto">
          <a:xfrm rot="16200000" flipV="1">
            <a:off x="3407538" y="3894365"/>
            <a:ext cx="1803375" cy="14801"/>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27" name="Rettangolo 201"/>
          <p:cNvSpPr/>
          <p:nvPr/>
        </p:nvSpPr>
        <p:spPr>
          <a:xfrm>
            <a:off x="2346098" y="4161036"/>
            <a:ext cx="745042"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ADDR</a:t>
            </a:r>
            <a:endParaRPr lang="it-IT" sz="1000" dirty="0"/>
          </a:p>
        </p:txBody>
      </p:sp>
      <p:cxnSp>
        <p:nvCxnSpPr>
          <p:cNvPr id="128" name="Connettore 1 202"/>
          <p:cNvCxnSpPr/>
          <p:nvPr/>
        </p:nvCxnSpPr>
        <p:spPr bwMode="auto">
          <a:xfrm rot="10800000">
            <a:off x="1319426" y="4998187"/>
            <a:ext cx="491074" cy="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29" name="Rettangolo 203"/>
          <p:cNvSpPr/>
          <p:nvPr/>
        </p:nvSpPr>
        <p:spPr>
          <a:xfrm>
            <a:off x="252620" y="4792004"/>
            <a:ext cx="1126063" cy="400110"/>
          </a:xfrm>
          <a:prstGeom prst="rect">
            <a:avLst/>
          </a:prstGeom>
        </p:spPr>
        <p:txBody>
          <a:bodyPr wrap="square">
            <a:spAutoFit/>
          </a:bodyPr>
          <a:lstStyle/>
          <a:p>
            <a:r>
              <a:rPr lang="en-US" sz="1000" kern="0" dirty="0" smtClean="0">
                <a:solidFill>
                  <a:srgbClr val="404040"/>
                </a:solidFill>
                <a:latin typeface="Calibri"/>
                <a:ea typeface="ＭＳ Ｐゴシック" pitchFamily="-107" charset="-128"/>
                <a:cs typeface="Calibri"/>
              </a:rPr>
              <a:t>L1 (synchronized by sampling clock)</a:t>
            </a:r>
            <a:endParaRPr lang="it-IT" sz="1000" dirty="0"/>
          </a:p>
        </p:txBody>
      </p:sp>
      <p:cxnSp>
        <p:nvCxnSpPr>
          <p:cNvPr id="130" name="Connettore 1 210"/>
          <p:cNvCxnSpPr/>
          <p:nvPr/>
        </p:nvCxnSpPr>
        <p:spPr bwMode="auto">
          <a:xfrm rot="10800000">
            <a:off x="3235026" y="4795009"/>
            <a:ext cx="1090067" cy="84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Connettore 1 216"/>
          <p:cNvCxnSpPr/>
          <p:nvPr/>
        </p:nvCxnSpPr>
        <p:spPr bwMode="auto">
          <a:xfrm rot="16200000" flipH="1">
            <a:off x="4073166" y="4318694"/>
            <a:ext cx="2662819" cy="16966"/>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32" name="Connettore 1 220"/>
          <p:cNvCxnSpPr/>
          <p:nvPr/>
        </p:nvCxnSpPr>
        <p:spPr bwMode="auto">
          <a:xfrm rot="16200000" flipV="1">
            <a:off x="3671055" y="3988550"/>
            <a:ext cx="1968475" cy="84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Connettore 1 221"/>
          <p:cNvCxnSpPr/>
          <p:nvPr/>
        </p:nvCxnSpPr>
        <p:spPr bwMode="auto">
          <a:xfrm rot="5400000">
            <a:off x="2644474" y="3182092"/>
            <a:ext cx="393680" cy="4242"/>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34" name="Connettore 1 224"/>
          <p:cNvCxnSpPr/>
          <p:nvPr/>
        </p:nvCxnSpPr>
        <p:spPr bwMode="auto">
          <a:xfrm flipH="1">
            <a:off x="2845556" y="3376711"/>
            <a:ext cx="954152" cy="1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Connettore 1 227"/>
          <p:cNvCxnSpPr/>
          <p:nvPr/>
        </p:nvCxnSpPr>
        <p:spPr bwMode="auto">
          <a:xfrm rot="5400000">
            <a:off x="3607657" y="3177859"/>
            <a:ext cx="393680" cy="424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 name="Rettangolo 228"/>
          <p:cNvSpPr/>
          <p:nvPr/>
        </p:nvSpPr>
        <p:spPr>
          <a:xfrm>
            <a:off x="2830751" y="3145240"/>
            <a:ext cx="893208"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Read ADDR</a:t>
            </a:r>
            <a:endParaRPr lang="it-IT" sz="1000" dirty="0"/>
          </a:p>
        </p:txBody>
      </p:sp>
      <p:sp>
        <p:nvSpPr>
          <p:cNvPr id="137" name="Rettangolo 229"/>
          <p:cNvSpPr/>
          <p:nvPr/>
        </p:nvSpPr>
        <p:spPr>
          <a:xfrm>
            <a:off x="3211748" y="4576108"/>
            <a:ext cx="825475"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FiFO Empty</a:t>
            </a:r>
            <a:endParaRPr lang="en-US" sz="1000" dirty="0"/>
          </a:p>
        </p:txBody>
      </p:sp>
      <p:cxnSp>
        <p:nvCxnSpPr>
          <p:cNvPr id="138" name="Connettore 1 233"/>
          <p:cNvCxnSpPr/>
          <p:nvPr/>
        </p:nvCxnSpPr>
        <p:spPr bwMode="auto">
          <a:xfrm rot="10800000">
            <a:off x="3243506" y="4972805"/>
            <a:ext cx="1407553" cy="845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39" name="Rettangolo 241"/>
          <p:cNvSpPr/>
          <p:nvPr/>
        </p:nvSpPr>
        <p:spPr>
          <a:xfrm>
            <a:off x="3177878" y="4753908"/>
            <a:ext cx="825475"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FiFO Read</a:t>
            </a:r>
            <a:endParaRPr lang="en-US" sz="1000" dirty="0"/>
          </a:p>
        </p:txBody>
      </p:sp>
      <p:cxnSp>
        <p:nvCxnSpPr>
          <p:cNvPr id="140" name="Connettore 1 242"/>
          <p:cNvCxnSpPr/>
          <p:nvPr/>
        </p:nvCxnSpPr>
        <p:spPr bwMode="auto">
          <a:xfrm rot="10800000" flipV="1">
            <a:off x="3243490" y="5150586"/>
            <a:ext cx="1818203" cy="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1" name="Rettangolo 243"/>
          <p:cNvSpPr/>
          <p:nvPr/>
        </p:nvSpPr>
        <p:spPr>
          <a:xfrm>
            <a:off x="3237125" y="5125188"/>
            <a:ext cx="1562082"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Data (counter value @ L1)</a:t>
            </a:r>
            <a:endParaRPr lang="en-US" sz="1000" dirty="0"/>
          </a:p>
        </p:txBody>
      </p:sp>
      <p:cxnSp>
        <p:nvCxnSpPr>
          <p:cNvPr id="142" name="Connettore 1 245"/>
          <p:cNvCxnSpPr/>
          <p:nvPr/>
        </p:nvCxnSpPr>
        <p:spPr bwMode="auto">
          <a:xfrm rot="16200000" flipV="1">
            <a:off x="3984313" y="4077442"/>
            <a:ext cx="2146300" cy="8456"/>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43" name="Rettangolo 251"/>
          <p:cNvSpPr/>
          <p:nvPr/>
        </p:nvSpPr>
        <p:spPr>
          <a:xfrm>
            <a:off x="5582411" y="2973151"/>
            <a:ext cx="1968482" cy="246221"/>
          </a:xfrm>
          <a:prstGeom prst="rect">
            <a:avLst/>
          </a:prstGeom>
        </p:spPr>
        <p:txBody>
          <a:bodyPr wrap="square">
            <a:spAutoFit/>
          </a:bodyPr>
          <a:lstStyle/>
          <a:p>
            <a:pPr algn="ctr"/>
            <a:r>
              <a:rPr lang="en-US" sz="1000" kern="0" dirty="0">
                <a:solidFill>
                  <a:srgbClr val="404040"/>
                </a:solidFill>
                <a:latin typeface="Calibri"/>
                <a:ea typeface="ＭＳ Ｐゴシック" pitchFamily="-107" charset="-128"/>
                <a:cs typeface="Calibri"/>
              </a:rPr>
              <a:t>(</a:t>
            </a:r>
            <a:r>
              <a:rPr lang="en-US" sz="1000" kern="0" dirty="0" smtClean="0">
                <a:solidFill>
                  <a:srgbClr val="404040"/>
                </a:solidFill>
                <a:latin typeface="Calibri"/>
                <a:ea typeface="ＭＳ Ｐゴシック" pitchFamily="-107" charset="-128"/>
                <a:cs typeface="Calibri"/>
              </a:rPr>
              <a:t>counter value @ L1) - Latency</a:t>
            </a:r>
            <a:endParaRPr lang="en-US" sz="1000" dirty="0"/>
          </a:p>
        </p:txBody>
      </p:sp>
      <p:cxnSp>
        <p:nvCxnSpPr>
          <p:cNvPr id="144" name="Connettore 1 59"/>
          <p:cNvCxnSpPr/>
          <p:nvPr/>
        </p:nvCxnSpPr>
        <p:spPr bwMode="auto">
          <a:xfrm rot="10800000" flipV="1">
            <a:off x="2519588" y="3584253"/>
            <a:ext cx="916505" cy="84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nettore 1 60"/>
          <p:cNvCxnSpPr/>
          <p:nvPr/>
        </p:nvCxnSpPr>
        <p:spPr bwMode="auto">
          <a:xfrm rot="10800000" flipV="1">
            <a:off x="2515355" y="4193853"/>
            <a:ext cx="916505" cy="84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Connettore 1 61"/>
          <p:cNvCxnSpPr/>
          <p:nvPr/>
        </p:nvCxnSpPr>
        <p:spPr bwMode="auto">
          <a:xfrm rot="5400000">
            <a:off x="3122840" y="3889058"/>
            <a:ext cx="618047" cy="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Connettore 1 63"/>
          <p:cNvCxnSpPr/>
          <p:nvPr/>
        </p:nvCxnSpPr>
        <p:spPr bwMode="auto">
          <a:xfrm rot="5400000" flipH="1" flipV="1">
            <a:off x="633640" y="4748433"/>
            <a:ext cx="1803373" cy="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Connettore 1 67"/>
          <p:cNvCxnSpPr/>
          <p:nvPr/>
        </p:nvCxnSpPr>
        <p:spPr bwMode="auto">
          <a:xfrm rot="10800000" flipV="1">
            <a:off x="1524762" y="5650120"/>
            <a:ext cx="3896763" cy="169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Connettore 1 76"/>
          <p:cNvCxnSpPr/>
          <p:nvPr/>
        </p:nvCxnSpPr>
        <p:spPr bwMode="auto">
          <a:xfrm flipH="1">
            <a:off x="3601191" y="3134798"/>
            <a:ext cx="2143731" cy="144654"/>
          </a:xfrm>
          <a:prstGeom prst="line">
            <a:avLst/>
          </a:prstGeom>
          <a:solidFill>
            <a:schemeClr val="accent1"/>
          </a:solidFill>
          <a:ln w="9525" cap="flat" cmpd="sng" algn="ctr">
            <a:solidFill>
              <a:srgbClr val="7F7F7F"/>
            </a:solidFill>
            <a:prstDash val="solid"/>
            <a:round/>
            <a:headEnd type="none" w="med" len="med"/>
            <a:tailEnd type="triangle" w="med" len="med"/>
          </a:ln>
          <a:effectLst/>
        </p:spPr>
      </p:cxnSp>
      <p:sp>
        <p:nvSpPr>
          <p:cNvPr id="153" name="Rettangolo 78"/>
          <p:cNvSpPr/>
          <p:nvPr/>
        </p:nvSpPr>
        <p:spPr>
          <a:xfrm>
            <a:off x="3812858" y="1110346"/>
            <a:ext cx="1562082" cy="400110"/>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32 word (16 bits) block data readout</a:t>
            </a:r>
            <a:endParaRPr lang="en-US" sz="1000" dirty="0"/>
          </a:p>
        </p:txBody>
      </p:sp>
      <p:cxnSp>
        <p:nvCxnSpPr>
          <p:cNvPr id="154" name="Connettore 1 120"/>
          <p:cNvCxnSpPr/>
          <p:nvPr/>
        </p:nvCxnSpPr>
        <p:spPr bwMode="auto">
          <a:xfrm rot="10800000" flipV="1">
            <a:off x="2129074" y="1620368"/>
            <a:ext cx="605503" cy="427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55" name="Connettore 1 86"/>
          <p:cNvCxnSpPr/>
          <p:nvPr/>
        </p:nvCxnSpPr>
        <p:spPr bwMode="auto">
          <a:xfrm rot="10800000">
            <a:off x="1346044" y="1942091"/>
            <a:ext cx="533408" cy="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56" name="Rettangolo 87"/>
          <p:cNvSpPr/>
          <p:nvPr/>
        </p:nvSpPr>
        <p:spPr>
          <a:xfrm>
            <a:off x="181417" y="1707283"/>
            <a:ext cx="1243244" cy="400110"/>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Over-Threshold data (from comparator)</a:t>
            </a:r>
            <a:endParaRPr lang="it-IT" sz="1000" dirty="0"/>
          </a:p>
        </p:txBody>
      </p:sp>
      <p:cxnSp>
        <p:nvCxnSpPr>
          <p:cNvPr id="157" name="Connettore 1 90"/>
          <p:cNvCxnSpPr/>
          <p:nvPr/>
        </p:nvCxnSpPr>
        <p:spPr bwMode="auto">
          <a:xfrm rot="10800000" flipV="1">
            <a:off x="2175641" y="2225735"/>
            <a:ext cx="605503" cy="4274"/>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8" name="Rectangle 87"/>
          <p:cNvSpPr/>
          <p:nvPr/>
        </p:nvSpPr>
        <p:spPr bwMode="auto">
          <a:xfrm>
            <a:off x="2698862" y="1622196"/>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2</a:t>
            </a:r>
          </a:p>
        </p:txBody>
      </p:sp>
      <p:sp>
        <p:nvSpPr>
          <p:cNvPr id="159" name="Rectangle 88"/>
          <p:cNvSpPr/>
          <p:nvPr/>
        </p:nvSpPr>
        <p:spPr bwMode="auto">
          <a:xfrm>
            <a:off x="2844912" y="1622196"/>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1</a:t>
            </a:r>
          </a:p>
        </p:txBody>
      </p:sp>
      <p:sp>
        <p:nvSpPr>
          <p:cNvPr id="160" name="Rectangle 89"/>
          <p:cNvSpPr/>
          <p:nvPr/>
        </p:nvSpPr>
        <p:spPr bwMode="auto">
          <a:xfrm>
            <a:off x="2997312" y="1622196"/>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0</a:t>
            </a:r>
          </a:p>
        </p:txBody>
      </p:sp>
      <p:sp>
        <p:nvSpPr>
          <p:cNvPr id="161" name="Rectangle 87"/>
          <p:cNvSpPr/>
          <p:nvPr/>
        </p:nvSpPr>
        <p:spPr bwMode="auto">
          <a:xfrm>
            <a:off x="1894529" y="1622196"/>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n</a:t>
            </a:r>
          </a:p>
        </p:txBody>
      </p:sp>
      <p:sp>
        <p:nvSpPr>
          <p:cNvPr id="162" name="Rectangle 88"/>
          <p:cNvSpPr/>
          <p:nvPr/>
        </p:nvSpPr>
        <p:spPr bwMode="auto">
          <a:xfrm>
            <a:off x="2040579" y="1622196"/>
            <a:ext cx="150192" cy="604021"/>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endParaRPr>
          </a:p>
        </p:txBody>
      </p:sp>
      <p:cxnSp>
        <p:nvCxnSpPr>
          <p:cNvPr id="163" name="Connettore 1 221"/>
          <p:cNvCxnSpPr/>
          <p:nvPr/>
        </p:nvCxnSpPr>
        <p:spPr bwMode="auto">
          <a:xfrm flipH="1">
            <a:off x="2518436" y="2212437"/>
            <a:ext cx="3695" cy="141296"/>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65" name="Connettore 1 89"/>
          <p:cNvCxnSpPr/>
          <p:nvPr/>
        </p:nvCxnSpPr>
        <p:spPr bwMode="auto">
          <a:xfrm rot="10800000" flipV="1">
            <a:off x="3157772" y="1948423"/>
            <a:ext cx="351531" cy="216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6" name="Rectangle 87"/>
          <p:cNvSpPr/>
          <p:nvPr/>
        </p:nvSpPr>
        <p:spPr bwMode="auto">
          <a:xfrm>
            <a:off x="6446706" y="1583723"/>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Ev4</a:t>
            </a:r>
          </a:p>
        </p:txBody>
      </p:sp>
      <p:sp>
        <p:nvSpPr>
          <p:cNvPr id="167" name="Rectangle 88"/>
          <p:cNvSpPr/>
          <p:nvPr/>
        </p:nvSpPr>
        <p:spPr bwMode="auto">
          <a:xfrm>
            <a:off x="6592756" y="1583723"/>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Ev3</a:t>
            </a:r>
          </a:p>
        </p:txBody>
      </p:sp>
      <p:sp>
        <p:nvSpPr>
          <p:cNvPr id="168" name="Rectangle 89"/>
          <p:cNvSpPr/>
          <p:nvPr/>
        </p:nvSpPr>
        <p:spPr bwMode="auto">
          <a:xfrm>
            <a:off x="6745156" y="1583723"/>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Ev2</a:t>
            </a:r>
          </a:p>
        </p:txBody>
      </p:sp>
      <p:sp>
        <p:nvSpPr>
          <p:cNvPr id="169" name="Rectangle 88"/>
          <p:cNvSpPr/>
          <p:nvPr/>
        </p:nvSpPr>
        <p:spPr bwMode="auto">
          <a:xfrm>
            <a:off x="6906417" y="1584927"/>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Ev1</a:t>
            </a:r>
          </a:p>
        </p:txBody>
      </p:sp>
      <p:sp>
        <p:nvSpPr>
          <p:cNvPr id="170" name="Rectangle 89"/>
          <p:cNvSpPr/>
          <p:nvPr/>
        </p:nvSpPr>
        <p:spPr bwMode="auto">
          <a:xfrm>
            <a:off x="7058817" y="1584927"/>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Ev0</a:t>
            </a:r>
          </a:p>
        </p:txBody>
      </p:sp>
      <p:sp>
        <p:nvSpPr>
          <p:cNvPr id="173" name="Rectangle 172"/>
          <p:cNvSpPr/>
          <p:nvPr/>
        </p:nvSpPr>
        <p:spPr>
          <a:xfrm>
            <a:off x="5420664" y="3923202"/>
            <a:ext cx="1340869" cy="1107996"/>
          </a:xfrm>
          <a:prstGeom prst="rect">
            <a:avLst/>
          </a:prstGeom>
          <a:noFill/>
        </p:spPr>
        <p:txBody>
          <a:bodyPr wrap="none">
            <a:spAutoFit/>
          </a:bodyPr>
          <a:lstStyle/>
          <a:p>
            <a:pPr lvl="0" algn="ctr"/>
            <a:r>
              <a:rPr lang="en-US" sz="1100" kern="0" dirty="0" smtClean="0">
                <a:solidFill>
                  <a:srgbClr val="FF0000"/>
                </a:solidFill>
                <a:latin typeface="Calibri"/>
                <a:ea typeface="ＭＳ Ｐゴシック" pitchFamily="-107" charset="-128"/>
                <a:cs typeface="Calibri"/>
              </a:rPr>
              <a:t>≈ </a:t>
            </a:r>
            <a:r>
              <a:rPr lang="en-US" sz="1100" b="1" kern="0" dirty="0" smtClean="0">
                <a:solidFill>
                  <a:srgbClr val="FF0000"/>
                </a:solidFill>
                <a:latin typeface="Calibri"/>
                <a:ea typeface="ＭＳ Ｐゴシック" pitchFamily="-107" charset="-128"/>
                <a:cs typeface="Calibri"/>
              </a:rPr>
              <a:t>72 ns (Dead Time)</a:t>
            </a:r>
            <a:endParaRPr lang="en-US" sz="1100" dirty="0" smtClean="0">
              <a:solidFill>
                <a:srgbClr val="FF0000"/>
              </a:solidFill>
              <a:latin typeface="Calibri"/>
              <a:cs typeface="Calibri"/>
            </a:endParaRPr>
          </a:p>
          <a:p>
            <a:r>
              <a:rPr lang="en-US" sz="1100" dirty="0">
                <a:solidFill>
                  <a:srgbClr val="808080">
                    <a:lumMod val="50000"/>
                  </a:srgbClr>
                </a:solidFill>
                <a:latin typeface="Calibri"/>
                <a:cs typeface="Calibri"/>
              </a:rPr>
              <a:t> </a:t>
            </a:r>
            <a:r>
              <a:rPr lang="en-US" sz="1100" dirty="0" smtClean="0">
                <a:solidFill>
                  <a:srgbClr val="808080">
                    <a:lumMod val="50000"/>
                  </a:srgbClr>
                </a:solidFill>
                <a:latin typeface="Calibri"/>
                <a:cs typeface="Calibri"/>
              </a:rPr>
              <a:t>56 MHz x 4 clk</a:t>
            </a:r>
          </a:p>
          <a:p>
            <a:r>
              <a:rPr lang="en-US" sz="1100" dirty="0" smtClean="0">
                <a:solidFill>
                  <a:srgbClr val="808080">
                    <a:lumMod val="50000"/>
                  </a:srgbClr>
                </a:solidFill>
                <a:latin typeface="Calibri"/>
                <a:cs typeface="Calibri"/>
              </a:rPr>
              <a:t>16 bits bus </a:t>
            </a:r>
          </a:p>
          <a:p>
            <a:pPr lvl="0" algn="ctr"/>
            <a:r>
              <a:rPr lang="en-US" sz="1100" kern="0" dirty="0">
                <a:solidFill>
                  <a:srgbClr val="FF0000"/>
                </a:solidFill>
                <a:latin typeface="Calibri"/>
                <a:ea typeface="ＭＳ Ｐゴシック" pitchFamily="-107" charset="-128"/>
                <a:cs typeface="Calibri"/>
              </a:rPr>
              <a:t>≈ </a:t>
            </a:r>
            <a:r>
              <a:rPr lang="en-US" sz="1100" b="1" kern="0" dirty="0" smtClean="0">
                <a:solidFill>
                  <a:srgbClr val="FF0000"/>
                </a:solidFill>
                <a:latin typeface="Calibri"/>
                <a:ea typeface="ＭＳ Ｐゴシック" pitchFamily="-107" charset="-128"/>
                <a:cs typeface="Calibri"/>
              </a:rPr>
              <a:t>50 </a:t>
            </a:r>
            <a:r>
              <a:rPr lang="en-US" sz="1100" b="1" kern="0" dirty="0">
                <a:solidFill>
                  <a:srgbClr val="FF0000"/>
                </a:solidFill>
                <a:latin typeface="Calibri"/>
                <a:ea typeface="ＭＳ Ｐゴシック" pitchFamily="-107" charset="-128"/>
                <a:cs typeface="Calibri"/>
              </a:rPr>
              <a:t>ns (Dead Time)</a:t>
            </a:r>
            <a:endParaRPr lang="en-US" sz="1100" dirty="0">
              <a:solidFill>
                <a:srgbClr val="FF0000"/>
              </a:solidFill>
              <a:latin typeface="Calibri"/>
              <a:cs typeface="Calibri"/>
            </a:endParaRPr>
          </a:p>
          <a:p>
            <a:pPr lvl="0"/>
            <a:r>
              <a:rPr lang="en-US" sz="1100" dirty="0">
                <a:solidFill>
                  <a:srgbClr val="808080">
                    <a:lumMod val="50000"/>
                  </a:srgbClr>
                </a:solidFill>
                <a:latin typeface="Calibri"/>
                <a:cs typeface="Calibri"/>
              </a:rPr>
              <a:t> 56 MHz x </a:t>
            </a:r>
            <a:r>
              <a:rPr lang="en-US" sz="1100" dirty="0" smtClean="0">
                <a:solidFill>
                  <a:srgbClr val="808080">
                    <a:lumMod val="50000"/>
                  </a:srgbClr>
                </a:solidFill>
                <a:latin typeface="Calibri"/>
                <a:cs typeface="Calibri"/>
              </a:rPr>
              <a:t>6 </a:t>
            </a:r>
            <a:r>
              <a:rPr lang="en-US" sz="1100" dirty="0">
                <a:solidFill>
                  <a:srgbClr val="808080">
                    <a:lumMod val="50000"/>
                  </a:srgbClr>
                </a:solidFill>
                <a:latin typeface="Calibri"/>
                <a:cs typeface="Calibri"/>
              </a:rPr>
              <a:t>clk</a:t>
            </a:r>
          </a:p>
          <a:p>
            <a:pPr lvl="0"/>
            <a:r>
              <a:rPr lang="en-US" sz="1100" dirty="0">
                <a:solidFill>
                  <a:srgbClr val="808080">
                    <a:lumMod val="50000"/>
                  </a:srgbClr>
                </a:solidFill>
                <a:latin typeface="Calibri"/>
                <a:cs typeface="Calibri"/>
              </a:rPr>
              <a:t>16 bits bus </a:t>
            </a:r>
            <a:endParaRPr lang="en-US" sz="1100" dirty="0" smtClean="0">
              <a:solidFill>
                <a:srgbClr val="808080">
                  <a:lumMod val="50000"/>
                </a:srgbClr>
              </a:solidFill>
              <a:latin typeface="Calibri"/>
              <a:cs typeface="Calibri"/>
            </a:endParaRPr>
          </a:p>
        </p:txBody>
      </p:sp>
      <p:sp>
        <p:nvSpPr>
          <p:cNvPr id="174" name="Rectangle 173"/>
          <p:cNvSpPr/>
          <p:nvPr/>
        </p:nvSpPr>
        <p:spPr>
          <a:xfrm>
            <a:off x="235855" y="5885411"/>
            <a:ext cx="5005128" cy="600164"/>
          </a:xfrm>
          <a:prstGeom prst="rect">
            <a:avLst/>
          </a:prstGeom>
        </p:spPr>
        <p:txBody>
          <a:bodyPr wrap="square">
            <a:spAutoFit/>
          </a:bodyPr>
          <a:lstStyle/>
          <a:p>
            <a:pPr lvl="0"/>
            <a:r>
              <a:rPr lang="en-US" sz="1100" b="1" i="1" dirty="0">
                <a:solidFill>
                  <a:srgbClr val="808080">
                    <a:lumMod val="50000"/>
                  </a:srgbClr>
                </a:solidFill>
                <a:latin typeface="Calibri"/>
                <a:cs typeface="Calibri"/>
              </a:rPr>
              <a:t>NB: Higher transfer rates are possible but as Digitizer Modules SHOULD use Rad Tol </a:t>
            </a:r>
            <a:r>
              <a:rPr lang="en-US" sz="1100" b="1" i="1" dirty="0" smtClean="0">
                <a:solidFill>
                  <a:srgbClr val="808080">
                    <a:lumMod val="50000"/>
                  </a:srgbClr>
                </a:solidFill>
                <a:latin typeface="Calibri"/>
                <a:cs typeface="Calibri"/>
              </a:rPr>
              <a:t>components. Then </a:t>
            </a:r>
            <a:r>
              <a:rPr lang="en-US" sz="1100" b="1" i="1" dirty="0">
                <a:solidFill>
                  <a:srgbClr val="808080">
                    <a:lumMod val="50000"/>
                  </a:srgbClr>
                </a:solidFill>
                <a:latin typeface="Calibri"/>
                <a:cs typeface="Calibri"/>
              </a:rPr>
              <a:t>we can not use high performances </a:t>
            </a:r>
            <a:r>
              <a:rPr lang="en-US" sz="1100" b="1" i="1" dirty="0" smtClean="0">
                <a:solidFill>
                  <a:srgbClr val="808080">
                    <a:lumMod val="50000"/>
                  </a:srgbClr>
                </a:solidFill>
                <a:latin typeface="Calibri"/>
                <a:cs typeface="Calibri"/>
              </a:rPr>
              <a:t>SRAM based FPGAs</a:t>
            </a:r>
            <a:r>
              <a:rPr lang="en-US" sz="1100" b="1" i="1" dirty="0">
                <a:solidFill>
                  <a:srgbClr val="808080">
                    <a:lumMod val="50000"/>
                  </a:srgbClr>
                </a:solidFill>
                <a:latin typeface="Calibri"/>
                <a:cs typeface="Calibri"/>
              </a:rPr>
              <a:t>. </a:t>
            </a:r>
          </a:p>
          <a:p>
            <a:pPr lvl="0"/>
            <a:r>
              <a:rPr lang="en-US" sz="1100" b="1" i="1" dirty="0">
                <a:solidFill>
                  <a:srgbClr val="808080">
                    <a:lumMod val="50000"/>
                  </a:srgbClr>
                </a:solidFill>
                <a:latin typeface="Calibri"/>
                <a:cs typeface="Calibri"/>
              </a:rPr>
              <a:t>Es : ACTEL ProAsic max internal frequency ≈ </a:t>
            </a:r>
            <a:r>
              <a:rPr lang="en-US" sz="1100" b="1" i="1" dirty="0">
                <a:solidFill>
                  <a:srgbClr val="FF0000"/>
                </a:solidFill>
                <a:latin typeface="Calibri"/>
                <a:cs typeface="Calibri"/>
              </a:rPr>
              <a:t>350 MHz</a:t>
            </a:r>
            <a:r>
              <a:rPr lang="en-US" sz="1100" b="1" i="1" dirty="0">
                <a:solidFill>
                  <a:srgbClr val="808080">
                    <a:lumMod val="50000"/>
                  </a:srgbClr>
                </a:solidFill>
                <a:latin typeface="Calibri"/>
                <a:cs typeface="Calibri"/>
              </a:rPr>
              <a:t>   </a:t>
            </a:r>
          </a:p>
        </p:txBody>
      </p:sp>
      <p:sp>
        <p:nvSpPr>
          <p:cNvPr id="177" name="Rettangolo 78"/>
          <p:cNvSpPr/>
          <p:nvPr/>
        </p:nvSpPr>
        <p:spPr>
          <a:xfrm>
            <a:off x="2937219" y="788999"/>
            <a:ext cx="1562082" cy="246221"/>
          </a:xfrm>
          <a:prstGeom prst="rect">
            <a:avLst/>
          </a:prstGeom>
        </p:spPr>
        <p:txBody>
          <a:bodyPr wrap="square">
            <a:spAutoFit/>
          </a:bodyPr>
          <a:lstStyle/>
          <a:p>
            <a:pPr algn="ctr"/>
            <a:r>
              <a:rPr lang="en-US" sz="1000" kern="0" dirty="0" smtClean="0">
                <a:solidFill>
                  <a:srgbClr val="404040"/>
                </a:solidFill>
                <a:latin typeface="Calibri"/>
                <a:ea typeface="ＭＳ Ｐゴシック" pitchFamily="-107" charset="-128"/>
                <a:cs typeface="Calibri"/>
              </a:rPr>
              <a:t>16/32 data path</a:t>
            </a:r>
            <a:endParaRPr lang="en-US" sz="1000" dirty="0"/>
          </a:p>
        </p:txBody>
      </p:sp>
      <p:cxnSp>
        <p:nvCxnSpPr>
          <p:cNvPr id="178" name="Connettore 1 76"/>
          <p:cNvCxnSpPr/>
          <p:nvPr/>
        </p:nvCxnSpPr>
        <p:spPr bwMode="auto">
          <a:xfrm flipH="1">
            <a:off x="3235295" y="1068452"/>
            <a:ext cx="382996" cy="887017"/>
          </a:xfrm>
          <a:prstGeom prst="line">
            <a:avLst/>
          </a:prstGeom>
          <a:solidFill>
            <a:schemeClr val="accent1"/>
          </a:solidFill>
          <a:ln w="9525" cap="flat" cmpd="sng" algn="ctr">
            <a:solidFill>
              <a:srgbClr val="7F7F7F"/>
            </a:solidFill>
            <a:prstDash val="solid"/>
            <a:round/>
            <a:headEnd type="none" w="med" len="med"/>
            <a:tailEnd type="triangle" w="med" len="med"/>
          </a:ln>
          <a:effectLst/>
        </p:spPr>
      </p:cxnSp>
      <p:cxnSp>
        <p:nvCxnSpPr>
          <p:cNvPr id="182" name="Connettore 1 76"/>
          <p:cNvCxnSpPr/>
          <p:nvPr/>
        </p:nvCxnSpPr>
        <p:spPr bwMode="auto">
          <a:xfrm flipH="1">
            <a:off x="3336083" y="1058372"/>
            <a:ext cx="282208" cy="1612758"/>
          </a:xfrm>
          <a:prstGeom prst="line">
            <a:avLst/>
          </a:prstGeom>
          <a:solidFill>
            <a:schemeClr val="accent1"/>
          </a:solidFill>
          <a:ln w="9525" cap="flat" cmpd="sng" algn="ctr">
            <a:solidFill>
              <a:srgbClr val="7F7F7F"/>
            </a:solidFill>
            <a:prstDash val="solid"/>
            <a:round/>
            <a:headEnd type="none" w="med" len="med"/>
            <a:tailEnd type="triangle" w="med" len="med"/>
          </a:ln>
          <a:effectLst/>
        </p:spPr>
      </p:cxnSp>
      <p:graphicFrame>
        <p:nvGraphicFramePr>
          <p:cNvPr id="21518" name="Table 21517"/>
          <p:cNvGraphicFramePr>
            <a:graphicFrameLocks noGrp="1"/>
          </p:cNvGraphicFramePr>
          <p:nvPr>
            <p:extLst>
              <p:ext uri="{D42A27DB-BD31-4B8C-83A1-F6EECF244321}">
                <p14:modId xmlns:p14="http://schemas.microsoft.com/office/powerpoint/2010/main" val="245246628"/>
              </p:ext>
            </p:extLst>
          </p:nvPr>
        </p:nvGraphicFramePr>
        <p:xfrm>
          <a:off x="6783040" y="3628698"/>
          <a:ext cx="2146786" cy="1677480"/>
        </p:xfrm>
        <a:graphic>
          <a:graphicData uri="http://schemas.openxmlformats.org/drawingml/2006/table">
            <a:tbl>
              <a:tblPr firstRow="1" bandRow="1">
                <a:tableStyleId>{2D5ABB26-0587-4C30-8999-92F81FD0307C}</a:tableStyleId>
              </a:tblPr>
              <a:tblGrid>
                <a:gridCol w="2146786"/>
              </a:tblGrid>
              <a:tr h="171357">
                <a:tc>
                  <a:txBody>
                    <a:bodyPr/>
                    <a:lstStyle/>
                    <a:p>
                      <a:pPr algn="ctr"/>
                      <a:r>
                        <a:rPr lang="en-US" sz="1100" kern="0" dirty="0" smtClean="0">
                          <a:solidFill>
                            <a:srgbClr val="404040"/>
                          </a:solidFill>
                          <a:latin typeface="+mn-lt"/>
                          <a:ea typeface="ＭＳ Ｐゴシック" pitchFamily="-107" charset="-128"/>
                          <a:cs typeface="Calibri"/>
                        </a:rPr>
                        <a:t>Digitizer Module Address (2 Bytes)</a:t>
                      </a:r>
                      <a:endParaRPr lang="en-US" sz="1100" dirty="0"/>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1583">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kern="0" dirty="0" smtClean="0">
                          <a:solidFill>
                            <a:srgbClr val="404040"/>
                          </a:solidFill>
                          <a:latin typeface="+mn-lt"/>
                          <a:ea typeface="ＭＳ Ｐゴシック" pitchFamily="-107" charset="-128"/>
                          <a:cs typeface="Calibri"/>
                        </a:rPr>
                        <a:t>Flag (1</a:t>
                      </a:r>
                      <a:r>
                        <a:rPr lang="en-US" sz="1100" kern="0" baseline="0" dirty="0" smtClean="0">
                          <a:solidFill>
                            <a:srgbClr val="404040"/>
                          </a:solidFill>
                          <a:latin typeface="+mn-lt"/>
                          <a:ea typeface="ＭＳ Ｐゴシック" pitchFamily="-107" charset="-128"/>
                          <a:cs typeface="Calibri"/>
                        </a:rPr>
                        <a:t> Byte)</a:t>
                      </a:r>
                      <a:endParaRPr lang="en-US" sz="1100" kern="0" dirty="0" smtClean="0">
                        <a:solidFill>
                          <a:srgbClr val="404040"/>
                        </a:solidFill>
                        <a:latin typeface="+mn-lt"/>
                        <a:ea typeface="ＭＳ Ｐゴシック" pitchFamily="-107" charset="-128"/>
                        <a:cs typeface="Calibri"/>
                      </a:endParaRPr>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6064">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kern="0" dirty="0" smtClean="0">
                          <a:solidFill>
                            <a:srgbClr val="404040"/>
                          </a:solidFill>
                          <a:latin typeface="+mn-lt"/>
                          <a:ea typeface="ＭＳ Ｐゴシック" pitchFamily="-107" charset="-128"/>
                          <a:cs typeface="Calibri"/>
                        </a:rPr>
                        <a:t>Trigger Tag (1</a:t>
                      </a:r>
                      <a:r>
                        <a:rPr lang="en-US" sz="1100" kern="0" baseline="0" dirty="0" smtClean="0">
                          <a:solidFill>
                            <a:srgbClr val="404040"/>
                          </a:solidFill>
                          <a:latin typeface="+mn-lt"/>
                          <a:ea typeface="ＭＳ Ｐゴシック" pitchFamily="-107" charset="-128"/>
                          <a:cs typeface="Calibri"/>
                        </a:rPr>
                        <a:t> Byte</a:t>
                      </a:r>
                      <a:r>
                        <a:rPr lang="en-US" sz="1100" kern="0" dirty="0" smtClean="0">
                          <a:solidFill>
                            <a:srgbClr val="404040"/>
                          </a:solidFill>
                          <a:latin typeface="+mn-lt"/>
                          <a:ea typeface="ＭＳ Ｐゴシック" pitchFamily="-107" charset="-128"/>
                          <a:cs typeface="Calibri"/>
                        </a:rPr>
                        <a:t>) – 5 bits in BaBar</a:t>
                      </a:r>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8258">
                <a:tc>
                  <a:txBody>
                    <a:bodyPr/>
                    <a:lstStyle/>
                    <a:p>
                      <a:pPr algn="ctr"/>
                      <a:r>
                        <a:rPr lang="en-US" sz="1100" kern="0" dirty="0" smtClean="0">
                          <a:solidFill>
                            <a:srgbClr val="404040"/>
                          </a:solidFill>
                          <a:latin typeface="+mn-lt"/>
                          <a:ea typeface="ＭＳ Ｐゴシック" pitchFamily="-107" charset="-128"/>
                          <a:cs typeface="Calibri"/>
                        </a:rPr>
                        <a:t>Counter (1</a:t>
                      </a:r>
                      <a:r>
                        <a:rPr lang="en-US" sz="1100" kern="0" baseline="0" dirty="0" smtClean="0">
                          <a:solidFill>
                            <a:srgbClr val="404040"/>
                          </a:solidFill>
                          <a:latin typeface="+mn-lt"/>
                          <a:ea typeface="ＭＳ Ｐゴシック" pitchFamily="-107" charset="-128"/>
                          <a:cs typeface="Calibri"/>
                        </a:rPr>
                        <a:t> Byte</a:t>
                      </a:r>
                      <a:r>
                        <a:rPr lang="en-US" sz="1100" kern="0" dirty="0" smtClean="0">
                          <a:solidFill>
                            <a:srgbClr val="404040"/>
                          </a:solidFill>
                          <a:latin typeface="+mn-lt"/>
                          <a:ea typeface="ＭＳ Ｐゴシック" pitchFamily="-107" charset="-128"/>
                          <a:cs typeface="Calibri"/>
                        </a:rPr>
                        <a:t>)</a:t>
                      </a:r>
                      <a:endParaRPr lang="en-US" sz="1100" dirty="0"/>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1583">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kern="0" dirty="0" smtClean="0">
                          <a:solidFill>
                            <a:srgbClr val="404040"/>
                          </a:solidFill>
                          <a:latin typeface="+mn-lt"/>
                          <a:ea typeface="ＭＳ Ｐゴシック" pitchFamily="-107" charset="-128"/>
                          <a:cs typeface="Calibri"/>
                        </a:rPr>
                        <a:t>Charge (2 Bytes)</a:t>
                      </a:r>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1583">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kern="0" dirty="0" smtClean="0">
                          <a:solidFill>
                            <a:srgbClr val="404040"/>
                          </a:solidFill>
                          <a:latin typeface="+mn-lt"/>
                          <a:ea typeface="ＭＳ Ｐゴシック" pitchFamily="-107" charset="-128"/>
                          <a:cs typeface="Calibri"/>
                        </a:rPr>
                        <a:t>Time (2</a:t>
                      </a:r>
                      <a:r>
                        <a:rPr lang="en-US" sz="1100" kern="0" baseline="0" dirty="0" smtClean="0">
                          <a:solidFill>
                            <a:srgbClr val="404040"/>
                          </a:solidFill>
                          <a:latin typeface="+mn-lt"/>
                          <a:ea typeface="ＭＳ Ｐゴシック" pitchFamily="-107" charset="-128"/>
                          <a:cs typeface="Calibri"/>
                        </a:rPr>
                        <a:t> Bytes</a:t>
                      </a:r>
                      <a:r>
                        <a:rPr lang="en-US" sz="1100" kern="0" dirty="0" smtClean="0">
                          <a:solidFill>
                            <a:srgbClr val="404040"/>
                          </a:solidFill>
                          <a:latin typeface="+mn-lt"/>
                          <a:ea typeface="ＭＳ Ｐゴシック" pitchFamily="-107" charset="-128"/>
                          <a:cs typeface="Calibri"/>
                        </a:rPr>
                        <a:t>)</a:t>
                      </a:r>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1583">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100" kern="0" dirty="0" smtClean="0">
                          <a:solidFill>
                            <a:srgbClr val="404040"/>
                          </a:solidFill>
                          <a:latin typeface="+mn-lt"/>
                          <a:ea typeface="ＭＳ Ｐゴシック" pitchFamily="-107" charset="-128"/>
                          <a:cs typeface="Calibri"/>
                        </a:rPr>
                        <a:t>ADC sample  @ Time</a:t>
                      </a:r>
                    </a:p>
                  </a:txBody>
                  <a:tcPr marL="36000" marR="36000" marT="36000" marB="3600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90" name="Rettangolo 103"/>
          <p:cNvSpPr/>
          <p:nvPr/>
        </p:nvSpPr>
        <p:spPr>
          <a:xfrm>
            <a:off x="6702411" y="3338158"/>
            <a:ext cx="2338283" cy="276999"/>
          </a:xfrm>
          <a:prstGeom prst="rect">
            <a:avLst/>
          </a:prstGeom>
        </p:spPr>
        <p:txBody>
          <a:bodyPr wrap="square">
            <a:spAutoFit/>
          </a:bodyPr>
          <a:lstStyle/>
          <a:p>
            <a:pPr algn="ctr"/>
            <a:r>
              <a:rPr lang="en-US" sz="1200" kern="0" dirty="0" smtClean="0">
                <a:solidFill>
                  <a:srgbClr val="404040"/>
                </a:solidFill>
                <a:latin typeface="Calibri"/>
                <a:ea typeface="ＭＳ Ｐゴシック" pitchFamily="-107" charset="-128"/>
                <a:cs typeface="Calibri"/>
              </a:rPr>
              <a:t>Data Stream Example (10 bytes)</a:t>
            </a:r>
            <a:endParaRPr lang="it-IT" sz="1200" dirty="0"/>
          </a:p>
        </p:txBody>
      </p:sp>
      <p:sp>
        <p:nvSpPr>
          <p:cNvPr id="191" name="Rectangle 190"/>
          <p:cNvSpPr/>
          <p:nvPr/>
        </p:nvSpPr>
        <p:spPr>
          <a:xfrm>
            <a:off x="5492955" y="5446510"/>
            <a:ext cx="3688844" cy="1107996"/>
          </a:xfrm>
          <a:prstGeom prst="rect">
            <a:avLst/>
          </a:prstGeom>
        </p:spPr>
        <p:txBody>
          <a:bodyPr wrap="square">
            <a:spAutoFit/>
          </a:bodyPr>
          <a:lstStyle/>
          <a:p>
            <a:r>
              <a:rPr lang="en-US" sz="1100" b="1" i="1" dirty="0" smtClean="0">
                <a:solidFill>
                  <a:srgbClr val="FF0000"/>
                </a:solidFill>
                <a:latin typeface="Calibri"/>
                <a:cs typeface="Calibri"/>
              </a:rPr>
              <a:t>BW requirements = 8056 (N. channels) x 10% (occupancy) x 20 (bytes) x 8 (bits) x 150 kHz ≈ 19 Gbits/sec (foreseen: 16 fibers @ 2 Gbits/sec = 32 Gbits/sec)</a:t>
            </a:r>
          </a:p>
          <a:p>
            <a:endParaRPr lang="en-US" sz="1100" b="1" i="1" dirty="0">
              <a:solidFill>
                <a:srgbClr val="FF0000"/>
              </a:solidFill>
              <a:latin typeface="Calibri"/>
              <a:cs typeface="Calibri"/>
            </a:endParaRPr>
          </a:p>
          <a:p>
            <a:r>
              <a:rPr lang="en-US" sz="1100" b="1" i="1" dirty="0" smtClean="0">
                <a:solidFill>
                  <a:srgbClr val="FF0000"/>
                </a:solidFill>
                <a:latin typeface="Calibri"/>
                <a:cs typeface="Calibri"/>
              </a:rPr>
              <a:t>NB: we have used 20 bytes in calculation instead of 10  (safety factor)</a:t>
            </a:r>
            <a:endParaRPr lang="en-US" dirty="0">
              <a:solidFill>
                <a:srgbClr val="FF0000"/>
              </a:solidFill>
            </a:endParaRPr>
          </a:p>
        </p:txBody>
      </p:sp>
      <p:sp>
        <p:nvSpPr>
          <p:cNvPr id="193" name="Rectangle 88"/>
          <p:cNvSpPr/>
          <p:nvPr/>
        </p:nvSpPr>
        <p:spPr bwMode="auto">
          <a:xfrm>
            <a:off x="7591781" y="1592005"/>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Ev3</a:t>
            </a:r>
          </a:p>
        </p:txBody>
      </p:sp>
      <p:sp>
        <p:nvSpPr>
          <p:cNvPr id="194" name="Rectangle 89"/>
          <p:cNvSpPr/>
          <p:nvPr/>
        </p:nvSpPr>
        <p:spPr bwMode="auto">
          <a:xfrm>
            <a:off x="7744181" y="1592005"/>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Ev2</a:t>
            </a:r>
          </a:p>
        </p:txBody>
      </p:sp>
      <p:sp>
        <p:nvSpPr>
          <p:cNvPr id="195" name="Rectangle 88"/>
          <p:cNvSpPr/>
          <p:nvPr/>
        </p:nvSpPr>
        <p:spPr bwMode="auto">
          <a:xfrm>
            <a:off x="7905442" y="1593209"/>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Ev1</a:t>
            </a:r>
          </a:p>
        </p:txBody>
      </p:sp>
      <p:sp>
        <p:nvSpPr>
          <p:cNvPr id="196" name="Rectangle 89"/>
          <p:cNvSpPr/>
          <p:nvPr/>
        </p:nvSpPr>
        <p:spPr bwMode="auto">
          <a:xfrm>
            <a:off x="8057842" y="1593209"/>
            <a:ext cx="157943" cy="1401094"/>
          </a:xfrm>
          <a:prstGeom prst="rect">
            <a:avLst/>
          </a:prstGeom>
          <a:solidFill>
            <a:srgbClr val="FFFFFF"/>
          </a:solidFill>
          <a:ln w="19050" cap="flat" cmpd="sng" algn="ctr">
            <a:solidFill>
              <a:srgbClr val="808080">
                <a:lumMod val="60000"/>
                <a:lumOff val="40000"/>
              </a:srgbClr>
            </a:solidFill>
            <a:prstDash val="solid"/>
            <a:round/>
            <a:headEnd type="none" w="med" len="med"/>
            <a:tailEnd type="none" w="med" len="med"/>
          </a:ln>
          <a:effectLst/>
        </p:spPr>
        <p:txBody>
          <a:bodyPr vert="horz" wrap="square" lIns="36000" tIns="18000" rIns="36000" bIns="18000" numCol="1" rtlCol="0"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Calibri"/>
                <a:ea typeface="ＭＳ Ｐゴシック" pitchFamily="-107" charset="-128"/>
                <a:cs typeface="Calibri"/>
              </a:rPr>
              <a:t>Ev0</a:t>
            </a:r>
          </a:p>
        </p:txBody>
      </p:sp>
      <p:cxnSp>
        <p:nvCxnSpPr>
          <p:cNvPr id="197" name="Connettore 1 101"/>
          <p:cNvCxnSpPr/>
          <p:nvPr/>
        </p:nvCxnSpPr>
        <p:spPr bwMode="auto">
          <a:xfrm rot="10800000" flipV="1">
            <a:off x="8206139" y="2279749"/>
            <a:ext cx="351531" cy="216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98" name="Rettangolo 102"/>
          <p:cNvSpPr/>
          <p:nvPr/>
        </p:nvSpPr>
        <p:spPr>
          <a:xfrm>
            <a:off x="7365365" y="1133777"/>
            <a:ext cx="1043876" cy="261610"/>
          </a:xfrm>
          <a:prstGeom prst="rect">
            <a:avLst/>
          </a:prstGeom>
        </p:spPr>
        <p:txBody>
          <a:bodyPr wrap="none">
            <a:spAutoFit/>
          </a:bodyPr>
          <a:lstStyle/>
          <a:p>
            <a:r>
              <a:rPr lang="en-GB" sz="1100" dirty="0" smtClean="0">
                <a:solidFill>
                  <a:srgbClr val="808080">
                    <a:lumMod val="50000"/>
                  </a:srgbClr>
                </a:solidFill>
                <a:latin typeface="Calibri"/>
                <a:cs typeface="Calibri"/>
              </a:rPr>
              <a:t>Data RO Buffer</a:t>
            </a:r>
            <a:endParaRPr lang="it-IT" dirty="0"/>
          </a:p>
        </p:txBody>
      </p:sp>
      <p:cxnSp>
        <p:nvCxnSpPr>
          <p:cNvPr id="200" name="Connettore 1 245"/>
          <p:cNvCxnSpPr/>
          <p:nvPr/>
        </p:nvCxnSpPr>
        <p:spPr bwMode="auto">
          <a:xfrm flipH="1">
            <a:off x="7385244" y="981804"/>
            <a:ext cx="9215" cy="1323412"/>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02" name="Connettore 1 210"/>
          <p:cNvCxnSpPr/>
          <p:nvPr/>
        </p:nvCxnSpPr>
        <p:spPr bwMode="auto">
          <a:xfrm flipH="1">
            <a:off x="5340942" y="990812"/>
            <a:ext cx="205351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6" name="Connettore 1 220"/>
          <p:cNvCxnSpPr/>
          <p:nvPr/>
        </p:nvCxnSpPr>
        <p:spPr bwMode="auto">
          <a:xfrm flipV="1">
            <a:off x="5331939" y="990165"/>
            <a:ext cx="2914" cy="5861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056076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en-GB" sz="1800" i="1" dirty="0">
                <a:solidFill>
                  <a:schemeClr val="bg1"/>
                </a:solidFill>
              </a:rPr>
              <a:t>Triggered Data Path : Digitizing Modules </a:t>
            </a:r>
            <a:r>
              <a:rPr lang="en-GB" sz="1800" i="1" dirty="0" smtClean="0">
                <a:solidFill>
                  <a:schemeClr val="bg1"/>
                </a:solidFill>
              </a:rPr>
              <a:t>– Event Readout</a:t>
            </a:r>
            <a:endParaRPr lang="en-US"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24</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pic>
        <p:nvPicPr>
          <p:cNvPr id="82" name="Picture 9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539875"/>
            <a:ext cx="7380288"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ttangolo 72"/>
          <p:cNvSpPr>
            <a:spLocks noChangeArrowheads="1"/>
          </p:cNvSpPr>
          <p:nvPr/>
        </p:nvSpPr>
        <p:spPr bwMode="auto">
          <a:xfrm>
            <a:off x="163513" y="1600200"/>
            <a:ext cx="1139825" cy="2778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chemeClr val="bg1"/>
                </a:solidFill>
                <a:cs typeface="Calibri" charset="0"/>
              </a:rPr>
              <a:t>SAMPLING CLK</a:t>
            </a:r>
            <a:endParaRPr lang="it-IT" sz="1200">
              <a:solidFill>
                <a:schemeClr val="bg1"/>
              </a:solidFill>
            </a:endParaRPr>
          </a:p>
        </p:txBody>
      </p:sp>
      <p:sp>
        <p:nvSpPr>
          <p:cNvPr id="84" name="Rettangolo 72"/>
          <p:cNvSpPr>
            <a:spLocks noChangeArrowheads="1"/>
          </p:cNvSpPr>
          <p:nvPr/>
        </p:nvSpPr>
        <p:spPr bwMode="auto">
          <a:xfrm>
            <a:off x="163513" y="1882775"/>
            <a:ext cx="1139825" cy="2778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chemeClr val="bg1"/>
                </a:solidFill>
                <a:cs typeface="Calibri" charset="0"/>
              </a:rPr>
              <a:t>L1</a:t>
            </a:r>
            <a:endParaRPr lang="it-IT" sz="1200">
              <a:solidFill>
                <a:schemeClr val="bg1"/>
              </a:solidFill>
            </a:endParaRPr>
          </a:p>
        </p:txBody>
      </p:sp>
      <p:sp>
        <p:nvSpPr>
          <p:cNvPr id="85" name="Rettangolo 72"/>
          <p:cNvSpPr>
            <a:spLocks noChangeArrowheads="1"/>
          </p:cNvSpPr>
          <p:nvPr/>
        </p:nvSpPr>
        <p:spPr bwMode="auto">
          <a:xfrm>
            <a:off x="174625" y="2665413"/>
            <a:ext cx="1139825"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chemeClr val="bg1"/>
                </a:solidFill>
                <a:cs typeface="Calibri" charset="0"/>
              </a:rPr>
              <a:t>SAMPLED DATA</a:t>
            </a:r>
            <a:endParaRPr lang="it-IT" sz="1200">
              <a:solidFill>
                <a:schemeClr val="bg1"/>
              </a:solidFill>
            </a:endParaRPr>
          </a:p>
        </p:txBody>
      </p:sp>
      <p:sp>
        <p:nvSpPr>
          <p:cNvPr id="86" name="Rettangolo 72"/>
          <p:cNvSpPr>
            <a:spLocks noChangeArrowheads="1"/>
          </p:cNvSpPr>
          <p:nvPr/>
        </p:nvSpPr>
        <p:spPr bwMode="auto">
          <a:xfrm>
            <a:off x="174625" y="3946525"/>
            <a:ext cx="1139825" cy="276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chemeClr val="bg1"/>
                </a:solidFill>
                <a:cs typeface="Calibri" charset="0"/>
              </a:rPr>
              <a:t>READOUT CLK</a:t>
            </a:r>
            <a:endParaRPr lang="it-IT" sz="1200">
              <a:solidFill>
                <a:schemeClr val="bg1"/>
              </a:solidFill>
            </a:endParaRPr>
          </a:p>
        </p:txBody>
      </p:sp>
      <p:sp>
        <p:nvSpPr>
          <p:cNvPr id="87" name="Rettangolo 72"/>
          <p:cNvSpPr>
            <a:spLocks noChangeArrowheads="1"/>
          </p:cNvSpPr>
          <p:nvPr/>
        </p:nvSpPr>
        <p:spPr bwMode="auto">
          <a:xfrm>
            <a:off x="163513" y="4337050"/>
            <a:ext cx="1139825" cy="461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a:solidFill>
                  <a:schemeClr val="bg1"/>
                </a:solidFill>
                <a:cs typeface="Calibri" charset="0"/>
              </a:rPr>
              <a:t>READOUT ADC DATA</a:t>
            </a:r>
            <a:endParaRPr lang="it-IT" sz="1200">
              <a:solidFill>
                <a:schemeClr val="bg1"/>
              </a:solidFill>
            </a:endParaRPr>
          </a:p>
        </p:txBody>
      </p:sp>
    </p:spTree>
    <p:extLst>
      <p:ext uri="{BB962C8B-B14F-4D97-AF65-F5344CB8AC3E}">
        <p14:creationId xmlns:p14="http://schemas.microsoft.com/office/powerpoint/2010/main" val="23868360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en-GB" sz="1800" i="1" dirty="0">
                <a:solidFill>
                  <a:schemeClr val="bg1"/>
                </a:solidFill>
              </a:rPr>
              <a:t>Triggered Data </a:t>
            </a:r>
            <a:r>
              <a:rPr lang="en-GB" sz="1800" i="1" dirty="0" smtClean="0">
                <a:solidFill>
                  <a:schemeClr val="bg1"/>
                </a:solidFill>
              </a:rPr>
              <a:t>Path: TDC Implementation</a:t>
            </a:r>
            <a:endParaRPr lang="en-US"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25</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pic>
        <p:nvPicPr>
          <p:cNvPr id="12" name="Picture 11" descr="LorenzoTdcExplain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5315"/>
            <a:ext cx="9144000" cy="2428114"/>
          </a:xfrm>
          <a:prstGeom prst="rect">
            <a:avLst/>
          </a:prstGeom>
        </p:spPr>
      </p:pic>
      <p:sp>
        <p:nvSpPr>
          <p:cNvPr id="13" name="Rectangle 12"/>
          <p:cNvSpPr/>
          <p:nvPr/>
        </p:nvSpPr>
        <p:spPr>
          <a:xfrm>
            <a:off x="474133" y="3962004"/>
            <a:ext cx="8348133" cy="2031325"/>
          </a:xfrm>
          <a:prstGeom prst="rect">
            <a:avLst/>
          </a:prstGeom>
        </p:spPr>
        <p:txBody>
          <a:bodyPr wrap="square">
            <a:spAutoFit/>
          </a:bodyPr>
          <a:lstStyle/>
          <a:p>
            <a:pPr marL="285750" indent="-285750">
              <a:buClr>
                <a:srgbClr val="000090"/>
              </a:buClr>
              <a:buFont typeface="Wingdings" charset="2"/>
              <a:buChar char="§"/>
              <a:defRPr/>
            </a:pPr>
            <a:r>
              <a:rPr lang="en-US" sz="1400" i="1" dirty="0" smtClean="0">
                <a:solidFill>
                  <a:srgbClr val="003E99"/>
                </a:solidFill>
              </a:rPr>
              <a:t>Simulations show it is possible to implement a 4xOversampling – 1ns time resolution TDC in a ACTEL ProAsic3 device</a:t>
            </a:r>
          </a:p>
          <a:p>
            <a:pPr marL="285750" indent="-285750">
              <a:buClr>
                <a:srgbClr val="000090"/>
              </a:buClr>
              <a:buFont typeface="Wingdings" charset="2"/>
              <a:buChar char="§"/>
              <a:defRPr/>
            </a:pPr>
            <a:endParaRPr lang="en-US" sz="1400" i="1" dirty="0" smtClean="0">
              <a:solidFill>
                <a:srgbClr val="003E99"/>
              </a:solidFill>
            </a:endParaRPr>
          </a:p>
          <a:p>
            <a:pPr marL="285750" indent="-285750">
              <a:buClr>
                <a:srgbClr val="000090"/>
              </a:buClr>
              <a:buFont typeface="Wingdings" charset="2"/>
              <a:buChar char="§"/>
              <a:defRPr/>
            </a:pPr>
            <a:r>
              <a:rPr lang="en-US" sz="1400" i="1" dirty="0" smtClean="0">
                <a:solidFill>
                  <a:srgbClr val="003E99"/>
                </a:solidFill>
              </a:rPr>
              <a:t>Caveat</a:t>
            </a:r>
          </a:p>
          <a:p>
            <a:pPr marL="742950" lvl="1" indent="-285750">
              <a:buClr>
                <a:srgbClr val="000090"/>
              </a:buClr>
              <a:buFont typeface="Arial"/>
              <a:buChar char="•"/>
              <a:defRPr/>
            </a:pPr>
            <a:r>
              <a:rPr lang="en-US" sz="1400" i="1" dirty="0" smtClean="0">
                <a:solidFill>
                  <a:srgbClr val="003E99"/>
                </a:solidFill>
              </a:rPr>
              <a:t>No radiation mitigation technique can be applied to PLLs and  (probably) to the high frequency section of  </a:t>
            </a:r>
            <a:r>
              <a:rPr lang="en-US" sz="1400" i="1" dirty="0">
                <a:solidFill>
                  <a:srgbClr val="003E99"/>
                </a:solidFill>
              </a:rPr>
              <a:t>4xOversampling </a:t>
            </a:r>
            <a:r>
              <a:rPr lang="en-US" sz="1400" i="1" dirty="0" smtClean="0">
                <a:solidFill>
                  <a:srgbClr val="003E99"/>
                </a:solidFill>
              </a:rPr>
              <a:t>TDC</a:t>
            </a:r>
          </a:p>
          <a:p>
            <a:pPr marL="742950" lvl="1" indent="-285750">
              <a:buClr>
                <a:srgbClr val="000090"/>
              </a:buClr>
              <a:buFont typeface="Arial"/>
              <a:buChar char="•"/>
              <a:defRPr/>
            </a:pPr>
            <a:r>
              <a:rPr lang="en-US" sz="1400" i="1" dirty="0" smtClean="0">
                <a:solidFill>
                  <a:srgbClr val="003E99"/>
                </a:solidFill>
              </a:rPr>
              <a:t>FPGA internal resources could be not enough to manage data conversion &amp; feature extraction for an acceptable number of channels.</a:t>
            </a:r>
          </a:p>
          <a:p>
            <a:pPr marL="742950" lvl="1" indent="-285750">
              <a:buClr>
                <a:srgbClr val="000090"/>
              </a:buClr>
              <a:buFont typeface="Arial"/>
              <a:buChar char="•"/>
              <a:defRPr/>
            </a:pPr>
            <a:r>
              <a:rPr lang="en-US" sz="1400" i="1" dirty="0" smtClean="0">
                <a:solidFill>
                  <a:srgbClr val="003E99"/>
                </a:solidFill>
              </a:rPr>
              <a:t>At the moment no Ser-Des are available</a:t>
            </a:r>
            <a:endParaRPr lang="en-US" sz="1400" i="1" dirty="0">
              <a:solidFill>
                <a:srgbClr val="003E99"/>
              </a:solidFill>
            </a:endParaRPr>
          </a:p>
        </p:txBody>
      </p:sp>
    </p:spTree>
    <p:extLst>
      <p:ext uri="{BB962C8B-B14F-4D97-AF65-F5344CB8AC3E}">
        <p14:creationId xmlns:p14="http://schemas.microsoft.com/office/powerpoint/2010/main" val="4732341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a:solidFill>
                  <a:schemeClr val="bg1"/>
                </a:solidFill>
              </a:rPr>
              <a:t>Triggered Data Path : Digitizer Modules </a:t>
            </a:r>
            <a:r>
              <a:rPr lang="en-GB" sz="1800" i="1" dirty="0" smtClean="0">
                <a:solidFill>
                  <a:schemeClr val="bg1"/>
                </a:solidFill>
              </a:rPr>
              <a:t>–</a:t>
            </a:r>
            <a:r>
              <a:rPr lang="en-US" sz="1800" dirty="0" smtClean="0">
                <a:solidFill>
                  <a:schemeClr val="bg1"/>
                </a:solidFill>
              </a:rPr>
              <a:t> </a:t>
            </a:r>
            <a:r>
              <a:rPr lang="en-US" sz="1800" dirty="0">
                <a:solidFill>
                  <a:schemeClr val="bg1"/>
                </a:solidFill>
              </a:rPr>
              <a:t>CC  </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26</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46" name="Rectangle 45"/>
          <p:cNvSpPr/>
          <p:nvPr/>
        </p:nvSpPr>
        <p:spPr>
          <a:xfrm>
            <a:off x="694369" y="1178105"/>
            <a:ext cx="8111247" cy="800219"/>
          </a:xfrm>
          <a:prstGeom prst="rect">
            <a:avLst/>
          </a:prstGeom>
          <a:solidFill>
            <a:schemeClr val="bg1"/>
          </a:solidFill>
          <a:ln>
            <a:solidFill>
              <a:srgbClr val="003E99"/>
            </a:solidFill>
          </a:ln>
          <a:effectLst/>
        </p:spPr>
        <p:txBody>
          <a:bodyPr wrap="square">
            <a:spAutoFit/>
          </a:bodyPr>
          <a:lstStyle/>
          <a:p>
            <a:pPr>
              <a:buClr>
                <a:srgbClr val="000090"/>
              </a:buClr>
              <a:defRPr/>
            </a:pPr>
            <a:endParaRPr lang="en-US" dirty="0" smtClean="0">
              <a:solidFill>
                <a:srgbClr val="0044A4"/>
              </a:solidFill>
            </a:endParaRPr>
          </a:p>
          <a:p>
            <a:pPr marL="285750" indent="-285750">
              <a:buClr>
                <a:srgbClr val="000090"/>
              </a:buClr>
              <a:buFont typeface="Arial"/>
              <a:buChar char="•"/>
              <a:defRPr/>
            </a:pPr>
            <a:r>
              <a:rPr lang="en-US" sz="1400" i="1" dirty="0" smtClean="0">
                <a:solidFill>
                  <a:srgbClr val="0044A4"/>
                </a:solidFill>
              </a:rPr>
              <a:t>After FEature Extraction (primary cluster detection): 30 words (16 bits) containing time arrival information (worst case) </a:t>
            </a:r>
          </a:p>
        </p:txBody>
      </p:sp>
      <p:sp>
        <p:nvSpPr>
          <p:cNvPr id="62" name="Rectangle 61"/>
          <p:cNvSpPr/>
          <p:nvPr/>
        </p:nvSpPr>
        <p:spPr>
          <a:xfrm>
            <a:off x="835068" y="986422"/>
            <a:ext cx="4117634"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Assuming FEX implemented on Digitizing Board</a:t>
            </a:r>
            <a:endParaRPr lang="en-US" sz="1600" dirty="0">
              <a:solidFill>
                <a:schemeClr val="bg1"/>
              </a:solidFill>
            </a:endParaRPr>
          </a:p>
        </p:txBody>
      </p:sp>
      <p:sp>
        <p:nvSpPr>
          <p:cNvPr id="63" name="Rectangle 62"/>
          <p:cNvSpPr/>
          <p:nvPr/>
        </p:nvSpPr>
        <p:spPr>
          <a:xfrm>
            <a:off x="724722" y="2974336"/>
            <a:ext cx="8050063" cy="738664"/>
          </a:xfrm>
          <a:prstGeom prst="rect">
            <a:avLst/>
          </a:prstGeom>
        </p:spPr>
        <p:txBody>
          <a:bodyPr wrap="none">
            <a:spAutoFit/>
          </a:bodyPr>
          <a:lstStyle/>
          <a:p>
            <a:pPr algn="ctr"/>
            <a:r>
              <a:rPr lang="en-US" sz="1400" b="1" i="1" dirty="0" smtClean="0">
                <a:solidFill>
                  <a:srgbClr val="FF0000"/>
                </a:solidFill>
                <a:latin typeface="Calibri"/>
                <a:cs typeface="Calibri"/>
              </a:rPr>
              <a:t>BW requirements = 8056 (N. channels) x 10% (occupancy) x 32 (words) x 16 (bits) x 150 kHz ≈ 62 Gbits/sec</a:t>
            </a:r>
          </a:p>
          <a:p>
            <a:pPr algn="ctr"/>
            <a:endParaRPr lang="en-US" sz="1400" b="1" i="1" dirty="0">
              <a:solidFill>
                <a:srgbClr val="FF0000"/>
              </a:solidFill>
              <a:latin typeface="Calibri"/>
              <a:cs typeface="Calibri"/>
            </a:endParaRPr>
          </a:p>
          <a:p>
            <a:pPr algn="ctr"/>
            <a:r>
              <a:rPr lang="en-US" sz="1400" b="1" i="1" dirty="0" smtClean="0">
                <a:solidFill>
                  <a:srgbClr val="FF0000"/>
                </a:solidFill>
                <a:latin typeface="Calibri"/>
                <a:cs typeface="Calibri"/>
              </a:rPr>
              <a:t> (foreseen: 16 fibers @ 2 Gbits/sec = 32 Gbits/sec)</a:t>
            </a:r>
            <a:endParaRPr lang="en-US" sz="1400" dirty="0">
              <a:solidFill>
                <a:srgbClr val="FF0000"/>
              </a:solidFill>
            </a:endParaRPr>
          </a:p>
        </p:txBody>
      </p:sp>
    </p:spTree>
    <p:extLst>
      <p:ext uri="{BB962C8B-B14F-4D97-AF65-F5344CB8AC3E}">
        <p14:creationId xmlns:p14="http://schemas.microsoft.com/office/powerpoint/2010/main" val="7747572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a:solidFill>
                  <a:schemeClr val="bg1"/>
                </a:solidFill>
              </a:rPr>
              <a:t>Triggered Data Path : </a:t>
            </a:r>
            <a:r>
              <a:rPr lang="en-GB" sz="1800" i="1" dirty="0" smtClean="0">
                <a:solidFill>
                  <a:schemeClr val="bg1"/>
                </a:solidFill>
              </a:rPr>
              <a:t>Concentrators</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27</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bwMode="auto">
          <a:xfrm>
            <a:off x="1965364" y="1169237"/>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cxnSp>
        <p:nvCxnSpPr>
          <p:cNvPr id="8" name="Straight Connector 7"/>
          <p:cNvCxnSpPr/>
          <p:nvPr/>
        </p:nvCxnSpPr>
        <p:spPr bwMode="auto">
          <a:xfrm>
            <a:off x="3003488" y="1864753"/>
            <a:ext cx="1765504" cy="84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063961" y="1925231"/>
            <a:ext cx="1756509" cy="120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097392" y="2001168"/>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3157282" y="2065253"/>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217172" y="2129338"/>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3277062" y="2193423"/>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3316106" y="2263107"/>
            <a:ext cx="1803810" cy="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303406" y="2326927"/>
            <a:ext cx="1884810" cy="2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311873" y="2390427"/>
            <a:ext cx="1936233" cy="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316106" y="2449693"/>
            <a:ext cx="1991890" cy="56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3307639" y="2517427"/>
            <a:ext cx="2068657" cy="20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3307639" y="2580927"/>
            <a:ext cx="2136957" cy="26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3625206" y="1805956"/>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a:off x="3685397" y="1872261"/>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3745588" y="1938566"/>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5400000">
            <a:off x="3805779" y="2004871"/>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5400000">
            <a:off x="3865970" y="2079587"/>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5400000">
            <a:off x="3926161" y="2145892"/>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3986352" y="2217555"/>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4046543" y="2275449"/>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4106734" y="2341754"/>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4166925" y="2408059"/>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4227116" y="2474364"/>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4287305" y="2540673"/>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Rectangle 56"/>
          <p:cNvSpPr/>
          <p:nvPr/>
        </p:nvSpPr>
        <p:spPr>
          <a:xfrm>
            <a:off x="3918648" y="1548041"/>
            <a:ext cx="479618" cy="276999"/>
          </a:xfrm>
          <a:prstGeom prst="rect">
            <a:avLst/>
          </a:prstGeom>
        </p:spPr>
        <p:txBody>
          <a:bodyPr wrap="none">
            <a:spAutoFit/>
          </a:bodyPr>
          <a:lstStyle/>
          <a:p>
            <a:r>
              <a:rPr lang="en-GB" sz="1200" dirty="0" smtClean="0">
                <a:solidFill>
                  <a:srgbClr val="404040"/>
                </a:solidFill>
                <a:latin typeface="Calibri"/>
                <a:cs typeface="Calibri"/>
              </a:rPr>
              <a:t>Data </a:t>
            </a:r>
            <a:endParaRPr lang="it-IT" sz="1200" dirty="0">
              <a:solidFill>
                <a:srgbClr val="404040"/>
              </a:solidFill>
            </a:endParaRPr>
          </a:p>
        </p:txBody>
      </p:sp>
      <p:cxnSp>
        <p:nvCxnSpPr>
          <p:cNvPr id="58" name="Straight Connector 57"/>
          <p:cNvCxnSpPr/>
          <p:nvPr/>
        </p:nvCxnSpPr>
        <p:spPr bwMode="auto">
          <a:xfrm flipV="1">
            <a:off x="5565324" y="2234127"/>
            <a:ext cx="976106" cy="1196"/>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59" name="Rectangle 58"/>
          <p:cNvSpPr/>
          <p:nvPr/>
        </p:nvSpPr>
        <p:spPr>
          <a:xfrm>
            <a:off x="5562678" y="1990339"/>
            <a:ext cx="1004162" cy="461665"/>
          </a:xfrm>
          <a:prstGeom prst="rect">
            <a:avLst/>
          </a:prstGeom>
        </p:spPr>
        <p:txBody>
          <a:bodyPr wrap="square">
            <a:spAutoFit/>
          </a:bodyPr>
          <a:lstStyle/>
          <a:p>
            <a:pPr algn="ctr"/>
            <a:r>
              <a:rPr lang="en-US" sz="1200" dirty="0" smtClean="0">
                <a:solidFill>
                  <a:srgbClr val="404040"/>
                </a:solidFill>
                <a:latin typeface="Calibri"/>
                <a:cs typeface="Calibri"/>
                <a:sym typeface="Wingdings"/>
              </a:rPr>
              <a:t>12 chs connector</a:t>
            </a:r>
            <a:endParaRPr lang="it-IT" sz="1200" dirty="0">
              <a:solidFill>
                <a:srgbClr val="404040"/>
              </a:solidFill>
            </a:endParaRPr>
          </a:p>
        </p:txBody>
      </p:sp>
      <p:sp>
        <p:nvSpPr>
          <p:cNvPr id="60" name="Rectangle 59"/>
          <p:cNvSpPr/>
          <p:nvPr/>
        </p:nvSpPr>
        <p:spPr bwMode="auto">
          <a:xfrm>
            <a:off x="4676480" y="1751518"/>
            <a:ext cx="865893" cy="965202"/>
          </a:xfrm>
          <a:prstGeom prst="rect">
            <a:avLst/>
          </a:prstGeom>
          <a:noFill/>
          <a:ln w="28575"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61" name="Rectangle 60"/>
          <p:cNvSpPr/>
          <p:nvPr/>
        </p:nvSpPr>
        <p:spPr bwMode="auto">
          <a:xfrm>
            <a:off x="4695706" y="1756040"/>
            <a:ext cx="821267" cy="926814"/>
          </a:xfrm>
          <a:prstGeom prst="rect">
            <a:avLst/>
          </a:prstGeom>
          <a:solidFill>
            <a:srgbClr val="F2F2F2"/>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404040"/>
                </a:solidFill>
                <a:effectLst/>
                <a:latin typeface="Calibri"/>
                <a:ea typeface="ＭＳ Ｐゴシック" pitchFamily="-107" charset="-128"/>
                <a:cs typeface="Calibri"/>
              </a:rPr>
              <a:t>DAQ</a:t>
            </a:r>
            <a:r>
              <a:rPr kumimoji="0" lang="en-GB" sz="1400" b="0" i="0" u="none" strike="noStrike" cap="none" normalizeH="0" dirty="0" smtClean="0">
                <a:ln>
                  <a:noFill/>
                </a:ln>
                <a:solidFill>
                  <a:srgbClr val="404040"/>
                </a:solidFill>
                <a:effectLst/>
                <a:latin typeface="Calibri"/>
                <a:ea typeface="ＭＳ Ｐゴシック" pitchFamily="-107" charset="-128"/>
                <a:cs typeface="Calibri"/>
              </a:rPr>
              <a:t> section</a:t>
            </a: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62" name="Right Brace 61"/>
          <p:cNvSpPr/>
          <p:nvPr/>
        </p:nvSpPr>
        <p:spPr>
          <a:xfrm flipH="1">
            <a:off x="1755363" y="1076665"/>
            <a:ext cx="129377" cy="3338261"/>
          </a:xfrm>
          <a:prstGeom prst="rightBrace">
            <a:avLst/>
          </a:prstGeom>
          <a:ln w="19050" cap="flat" cmpd="sng" algn="ctr">
            <a:solidFill>
              <a:srgbClr val="7F7F7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3" name="Rectangle 62"/>
          <p:cNvSpPr/>
          <p:nvPr/>
        </p:nvSpPr>
        <p:spPr>
          <a:xfrm>
            <a:off x="10082" y="2599924"/>
            <a:ext cx="1807973" cy="430887"/>
          </a:xfrm>
          <a:prstGeom prst="rect">
            <a:avLst/>
          </a:prstGeom>
        </p:spPr>
        <p:txBody>
          <a:bodyPr wrap="square">
            <a:spAutoFit/>
          </a:bodyPr>
          <a:lstStyle/>
          <a:p>
            <a:pPr algn="ctr"/>
            <a:r>
              <a:rPr lang="en-GB" sz="1100" dirty="0" smtClean="0">
                <a:solidFill>
                  <a:srgbClr val="404040"/>
                </a:solidFill>
                <a:latin typeface="Calibri"/>
                <a:cs typeface="Calibri"/>
              </a:rPr>
              <a:t>Data Conversion boards</a:t>
            </a:r>
          </a:p>
          <a:p>
            <a:pPr algn="ctr"/>
            <a:r>
              <a:rPr lang="en-GB" sz="1100" dirty="0" smtClean="0">
                <a:solidFill>
                  <a:srgbClr val="404040"/>
                </a:solidFill>
                <a:latin typeface="Calibri"/>
                <a:cs typeface="Calibri"/>
              </a:rPr>
              <a:t> @ 48 CHS</a:t>
            </a:r>
            <a:endParaRPr lang="en-GB" sz="1200" dirty="0" smtClean="0">
              <a:solidFill>
                <a:srgbClr val="404040"/>
              </a:solidFill>
              <a:latin typeface="Calibri"/>
              <a:cs typeface="Calibri"/>
            </a:endParaRPr>
          </a:p>
        </p:txBody>
      </p:sp>
      <p:grpSp>
        <p:nvGrpSpPr>
          <p:cNvPr id="64" name="Group 63"/>
          <p:cNvGrpSpPr/>
          <p:nvPr/>
        </p:nvGrpSpPr>
        <p:grpSpPr>
          <a:xfrm>
            <a:off x="7451120" y="2090179"/>
            <a:ext cx="575733" cy="128589"/>
            <a:chOff x="8297336" y="3259668"/>
            <a:chExt cx="575733" cy="128589"/>
          </a:xfrm>
        </p:grpSpPr>
        <p:sp>
          <p:nvSpPr>
            <p:cNvPr id="65" name="Oval 64"/>
            <p:cNvSpPr/>
            <p:nvPr/>
          </p:nvSpPr>
          <p:spPr>
            <a:xfrm>
              <a:off x="8525938" y="3259668"/>
              <a:ext cx="110067" cy="110067"/>
            </a:xfrm>
            <a:prstGeom prst="ellipse">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6" name="Straight Connector 65"/>
            <p:cNvCxnSpPr/>
            <p:nvPr/>
          </p:nvCxnSpPr>
          <p:spPr>
            <a:xfrm>
              <a:off x="8297336" y="3386669"/>
              <a:ext cx="575733"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7434187" y="3656537"/>
            <a:ext cx="575733" cy="128589"/>
            <a:chOff x="8297336" y="3259668"/>
            <a:chExt cx="575733" cy="128589"/>
          </a:xfrm>
        </p:grpSpPr>
        <p:sp>
          <p:nvSpPr>
            <p:cNvPr id="68" name="Oval 67"/>
            <p:cNvSpPr/>
            <p:nvPr/>
          </p:nvSpPr>
          <p:spPr>
            <a:xfrm>
              <a:off x="8525938" y="3259668"/>
              <a:ext cx="110067" cy="110067"/>
            </a:xfrm>
            <a:prstGeom prst="ellipse">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9" name="Straight Connector 68"/>
            <p:cNvCxnSpPr/>
            <p:nvPr/>
          </p:nvCxnSpPr>
          <p:spPr>
            <a:xfrm>
              <a:off x="8297336" y="3386669"/>
              <a:ext cx="575733"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70" name="Rectangle 69"/>
          <p:cNvSpPr/>
          <p:nvPr/>
        </p:nvSpPr>
        <p:spPr>
          <a:xfrm>
            <a:off x="7512180" y="2845454"/>
            <a:ext cx="1562562" cy="307777"/>
          </a:xfrm>
          <a:prstGeom prst="rect">
            <a:avLst/>
          </a:prstGeom>
        </p:spPr>
        <p:txBody>
          <a:bodyPr wrap="square">
            <a:spAutoFit/>
          </a:bodyPr>
          <a:lstStyle/>
          <a:p>
            <a:pPr algn="ctr"/>
            <a:r>
              <a:rPr lang="en-US" sz="1400" dirty="0" smtClean="0">
                <a:solidFill>
                  <a:srgbClr val="404040"/>
                </a:solidFill>
                <a:latin typeface="Calibri"/>
                <a:cs typeface="Calibri"/>
                <a:sym typeface="Wingdings"/>
              </a:rPr>
              <a:t>OL @ 2Gbits/sec</a:t>
            </a:r>
            <a:endParaRPr lang="it-IT" dirty="0">
              <a:solidFill>
                <a:srgbClr val="404040"/>
              </a:solidFill>
            </a:endParaRPr>
          </a:p>
        </p:txBody>
      </p:sp>
      <p:sp>
        <p:nvSpPr>
          <p:cNvPr id="71" name="Rectangle 70"/>
          <p:cNvSpPr/>
          <p:nvPr/>
        </p:nvSpPr>
        <p:spPr>
          <a:xfrm>
            <a:off x="7965957" y="2051436"/>
            <a:ext cx="518091" cy="307777"/>
          </a:xfrm>
          <a:prstGeom prst="rect">
            <a:avLst/>
          </a:prstGeom>
        </p:spPr>
        <p:txBody>
          <a:bodyPr wrap="none">
            <a:spAutoFit/>
          </a:bodyPr>
          <a:lstStyle/>
          <a:p>
            <a:r>
              <a:rPr lang="en-GB" sz="1400" dirty="0" smtClean="0">
                <a:solidFill>
                  <a:srgbClr val="FF0000"/>
                </a:solidFill>
                <a:latin typeface="Calibri"/>
                <a:cs typeface="Calibri"/>
              </a:rPr>
              <a:t>DAQ</a:t>
            </a:r>
          </a:p>
        </p:txBody>
      </p:sp>
      <p:sp>
        <p:nvSpPr>
          <p:cNvPr id="72" name="Rectangle 71"/>
          <p:cNvSpPr/>
          <p:nvPr/>
        </p:nvSpPr>
        <p:spPr>
          <a:xfrm>
            <a:off x="7983966" y="3594697"/>
            <a:ext cx="448448" cy="307777"/>
          </a:xfrm>
          <a:prstGeom prst="rect">
            <a:avLst/>
          </a:prstGeom>
        </p:spPr>
        <p:txBody>
          <a:bodyPr wrap="none">
            <a:spAutoFit/>
          </a:bodyPr>
          <a:lstStyle/>
          <a:p>
            <a:r>
              <a:rPr lang="en-GB" sz="1400" dirty="0" smtClean="0">
                <a:solidFill>
                  <a:srgbClr val="FF0000"/>
                </a:solidFill>
                <a:latin typeface="Calibri"/>
                <a:cs typeface="Calibri"/>
              </a:rPr>
              <a:t>ECS</a:t>
            </a:r>
          </a:p>
        </p:txBody>
      </p:sp>
      <p:sp>
        <p:nvSpPr>
          <p:cNvPr id="73" name="Rectangle 72"/>
          <p:cNvSpPr/>
          <p:nvPr/>
        </p:nvSpPr>
        <p:spPr bwMode="auto">
          <a:xfrm>
            <a:off x="6556080" y="1472112"/>
            <a:ext cx="865893" cy="3200407"/>
          </a:xfrm>
          <a:prstGeom prst="rect">
            <a:avLst/>
          </a:prstGeom>
          <a:noFill/>
          <a:ln w="28575"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74" name="Rectangle 73"/>
          <p:cNvSpPr/>
          <p:nvPr/>
        </p:nvSpPr>
        <p:spPr bwMode="auto">
          <a:xfrm>
            <a:off x="6575306" y="1950766"/>
            <a:ext cx="821267" cy="554276"/>
          </a:xfrm>
          <a:prstGeom prst="rect">
            <a:avLst/>
          </a:prstGeom>
          <a:solidFill>
            <a:srgbClr val="F2F2F2"/>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404040"/>
                </a:solidFill>
                <a:effectLst/>
                <a:latin typeface="Calibri"/>
                <a:ea typeface="ＭＳ Ｐゴシック" pitchFamily="-107" charset="-128"/>
                <a:cs typeface="Calibri"/>
              </a:rPr>
              <a:t>DAQ</a:t>
            </a:r>
            <a:r>
              <a:rPr kumimoji="0" lang="en-GB" sz="1400" b="0" i="0" u="none" strike="noStrike" cap="none" normalizeH="0" dirty="0" smtClean="0">
                <a:ln>
                  <a:noFill/>
                </a:ln>
                <a:solidFill>
                  <a:srgbClr val="404040"/>
                </a:solidFill>
                <a:effectLst/>
                <a:latin typeface="Calibri"/>
                <a:ea typeface="ＭＳ Ｐゴシック" pitchFamily="-107" charset="-128"/>
                <a:cs typeface="Calibri"/>
              </a:rPr>
              <a:t> section</a:t>
            </a: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75" name="Rectangle 74"/>
          <p:cNvSpPr/>
          <p:nvPr/>
        </p:nvSpPr>
        <p:spPr bwMode="auto">
          <a:xfrm>
            <a:off x="6575306" y="3523472"/>
            <a:ext cx="821267" cy="530995"/>
          </a:xfrm>
          <a:prstGeom prst="rect">
            <a:avLst/>
          </a:prstGeom>
          <a:solidFill>
            <a:srgbClr val="F2F2F2"/>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rgbClr val="404040"/>
                </a:solidFill>
                <a:latin typeface="Calibri"/>
                <a:ea typeface="ＭＳ Ｐゴシック" pitchFamily="-107" charset="-128"/>
                <a:cs typeface="Calibri"/>
              </a:rPr>
              <a:t>ECS</a:t>
            </a:r>
            <a:r>
              <a:rPr kumimoji="0" lang="en-GB" sz="1400" b="0" i="0" u="none" strike="noStrike" cap="none" normalizeH="0" dirty="0" smtClean="0">
                <a:ln>
                  <a:noFill/>
                </a:ln>
                <a:solidFill>
                  <a:srgbClr val="404040"/>
                </a:solidFill>
                <a:effectLst/>
                <a:latin typeface="Calibri"/>
                <a:ea typeface="ＭＳ Ｐゴシック" pitchFamily="-107" charset="-128"/>
                <a:cs typeface="Calibri"/>
              </a:rPr>
              <a:t> section</a:t>
            </a: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76" name="Rectangle 75"/>
          <p:cNvSpPr/>
          <p:nvPr/>
        </p:nvSpPr>
        <p:spPr>
          <a:xfrm>
            <a:off x="47047" y="5037666"/>
            <a:ext cx="9030588" cy="1007534"/>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7" name="Rectangle 76"/>
          <p:cNvSpPr/>
          <p:nvPr/>
        </p:nvSpPr>
        <p:spPr>
          <a:xfrm>
            <a:off x="232783" y="4853516"/>
            <a:ext cx="4066601" cy="369332"/>
          </a:xfrm>
          <a:prstGeom prst="rect">
            <a:avLst/>
          </a:prstGeom>
          <a:solidFill>
            <a:schemeClr val="bg1"/>
          </a:solidFill>
          <a:ln>
            <a:noFill/>
          </a:ln>
        </p:spPr>
        <p:txBody>
          <a:bodyPr wrap="square">
            <a:spAutoFit/>
          </a:bodyPr>
          <a:lstStyle/>
          <a:p>
            <a:pPr fontAlgn="auto">
              <a:spcBef>
                <a:spcPts val="0"/>
              </a:spcBef>
              <a:spcAft>
                <a:spcPts val="0"/>
              </a:spcAft>
              <a:defRPr/>
            </a:pPr>
            <a:r>
              <a:rPr lang="en-US" i="1" dirty="0" smtClean="0">
                <a:solidFill>
                  <a:schemeClr val="tx1">
                    <a:lumMod val="95000"/>
                    <a:lumOff val="5000"/>
                  </a:schemeClr>
                </a:solidFill>
                <a:effectLst>
                  <a:outerShdw blurRad="50800" dist="38100" dir="2700000" algn="tl" rotWithShape="0">
                    <a:srgbClr val="000000">
                      <a:alpha val="43000"/>
                    </a:srgbClr>
                  </a:outerShdw>
                </a:effectLst>
                <a:latin typeface="+mn-lt"/>
                <a:ea typeface="+mn-ea"/>
                <a:cs typeface="+mn-cs"/>
              </a:rPr>
              <a:t>DATA CONVERSION CONCENTRATORS/OL</a:t>
            </a:r>
            <a:endParaRPr lang="it-IT" dirty="0">
              <a:solidFill>
                <a:schemeClr val="tx1">
                  <a:lumMod val="95000"/>
                  <a:lumOff val="5000"/>
                </a:schemeClr>
              </a:solidFill>
              <a:effectLst>
                <a:outerShdw blurRad="50800" dist="38100" dir="2700000" algn="tl" rotWithShape="0">
                  <a:srgbClr val="000000">
                    <a:alpha val="43000"/>
                  </a:srgbClr>
                </a:outerShdw>
              </a:effectLst>
              <a:latin typeface="+mn-lt"/>
              <a:ea typeface="+mn-ea"/>
              <a:cs typeface="+mn-cs"/>
            </a:endParaRPr>
          </a:p>
        </p:txBody>
      </p:sp>
      <p:sp>
        <p:nvSpPr>
          <p:cNvPr id="78" name="Rectangle 77"/>
          <p:cNvSpPr/>
          <p:nvPr/>
        </p:nvSpPr>
        <p:spPr>
          <a:xfrm>
            <a:off x="186948" y="5327122"/>
            <a:ext cx="8558753" cy="646331"/>
          </a:xfrm>
          <a:prstGeom prst="rect">
            <a:avLst/>
          </a:prstGeom>
        </p:spPr>
        <p:txBody>
          <a:bodyPr wrap="none">
            <a:spAutoFit/>
          </a:bodyPr>
          <a:lstStyle/>
          <a:p>
            <a:pPr>
              <a:buFont typeface="Arial"/>
              <a:buChar char="•"/>
            </a:pPr>
            <a:r>
              <a:rPr lang="en-US" sz="1200" kern="0" dirty="0" smtClean="0">
                <a:solidFill>
                  <a:srgbClr val="404040"/>
                </a:solidFill>
                <a:latin typeface="Calibri"/>
                <a:ea typeface="ＭＳ Ｐゴシック" pitchFamily="-107" charset="-128"/>
                <a:cs typeface="Calibri"/>
              </a:rPr>
              <a:t> Data Conversion OL (576 channels): 48 (chs) x 12 (Data Conversion) x 0.10 (occupancy) x 20 (bytes) x 8 (bits) x 150 kHz ≈ 1.4Gbits/sec</a:t>
            </a:r>
          </a:p>
          <a:p>
            <a:pPr>
              <a:buFont typeface="Arial"/>
              <a:buChar char="•"/>
            </a:pPr>
            <a:r>
              <a:rPr lang="en-US" sz="1200" kern="0" dirty="0" smtClean="0">
                <a:solidFill>
                  <a:srgbClr val="404040"/>
                </a:solidFill>
                <a:latin typeface="Calibri"/>
                <a:ea typeface="ＭＳ Ｐゴシック" pitchFamily="-107" charset="-128"/>
                <a:cs typeface="Calibri"/>
              </a:rPr>
              <a:t> Total amount of DATA  CONCENTRATORS OL : 14 (foreseen 16)</a:t>
            </a:r>
          </a:p>
          <a:p>
            <a:pPr>
              <a:buFont typeface="Arial"/>
              <a:buChar char="•"/>
            </a:pPr>
            <a:r>
              <a:rPr lang="en-US" sz="1200" kern="0" dirty="0" smtClean="0">
                <a:solidFill>
                  <a:srgbClr val="404040"/>
                </a:solidFill>
                <a:latin typeface="Calibri"/>
                <a:ea typeface="ＭＳ Ｐゴシック" pitchFamily="-107" charset="-128"/>
                <a:cs typeface="Calibri"/>
              </a:rPr>
              <a:t> Total amount of ECS CONCENTRATORS OL : 14 (foreseen 16)</a:t>
            </a:r>
            <a:endParaRPr lang="it-IT" sz="1200" dirty="0"/>
          </a:p>
        </p:txBody>
      </p:sp>
      <p:sp>
        <p:nvSpPr>
          <p:cNvPr id="79" name="Rectangle 78"/>
          <p:cNvSpPr/>
          <p:nvPr/>
        </p:nvSpPr>
        <p:spPr>
          <a:xfrm>
            <a:off x="4179246" y="1081218"/>
            <a:ext cx="1888066" cy="523220"/>
          </a:xfrm>
          <a:prstGeom prst="rect">
            <a:avLst/>
          </a:prstGeom>
        </p:spPr>
        <p:txBody>
          <a:bodyPr wrap="square">
            <a:spAutoFit/>
          </a:bodyPr>
          <a:lstStyle/>
          <a:p>
            <a:pPr lvl="0" algn="ctr" defTabSz="914400" eaLnBrk="0" hangingPunct="0"/>
            <a:r>
              <a:rPr lang="en-US" sz="1400" dirty="0" smtClean="0">
                <a:solidFill>
                  <a:srgbClr val="404040"/>
                </a:solidFill>
                <a:latin typeface="Calibri"/>
                <a:ea typeface="ＭＳ Ｐゴシック" pitchFamily="-107" charset="-128"/>
                <a:cs typeface="Calibri"/>
              </a:rPr>
              <a:t>12 cores Fiber Optical Cable Splitter</a:t>
            </a:r>
          </a:p>
        </p:txBody>
      </p:sp>
      <p:cxnSp>
        <p:nvCxnSpPr>
          <p:cNvPr id="82" name="Straight Connector 81"/>
          <p:cNvCxnSpPr/>
          <p:nvPr/>
        </p:nvCxnSpPr>
        <p:spPr bwMode="auto">
          <a:xfrm>
            <a:off x="2986025" y="3439332"/>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3037503" y="3503417"/>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3097389" y="3567502"/>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3157279" y="3631587"/>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217169" y="3695672"/>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3277059" y="3759757"/>
            <a:ext cx="1782964"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V="1">
            <a:off x="3320339" y="3829441"/>
            <a:ext cx="1799574" cy="3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flipV="1">
            <a:off x="3320339" y="3893526"/>
            <a:ext cx="1867874" cy="39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flipV="1">
            <a:off x="3324573" y="3957611"/>
            <a:ext cx="1923530" cy="3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3316106" y="4016027"/>
            <a:ext cx="1991887" cy="56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3311873" y="4083760"/>
            <a:ext cx="2064420" cy="20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a:off x="3307639" y="4147260"/>
            <a:ext cx="2136954" cy="260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rot="5400000">
            <a:off x="3625203" y="3372290"/>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rot="5400000">
            <a:off x="3685394" y="3438595"/>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rot="5400000">
            <a:off x="3745585" y="3504900"/>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rot="5400000">
            <a:off x="3805776" y="3571205"/>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rot="5400000">
            <a:off x="3865967" y="3645921"/>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rot="5400000">
            <a:off x="3926158" y="3712226"/>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rot="5400000">
            <a:off x="3986349" y="3783889"/>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rot="5400000">
            <a:off x="4046540" y="3841783"/>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rot="5400000">
            <a:off x="4106731" y="3908088"/>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rot="5400000">
            <a:off x="4166922" y="3974393"/>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rot="5400000">
            <a:off x="4227113" y="4040698"/>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rot="5400000">
            <a:off x="4287302" y="4107007"/>
            <a:ext cx="109341" cy="1093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 name="Rectangle 127"/>
          <p:cNvSpPr/>
          <p:nvPr/>
        </p:nvSpPr>
        <p:spPr>
          <a:xfrm>
            <a:off x="4029514" y="3114375"/>
            <a:ext cx="410764" cy="276999"/>
          </a:xfrm>
          <a:prstGeom prst="rect">
            <a:avLst/>
          </a:prstGeom>
        </p:spPr>
        <p:txBody>
          <a:bodyPr wrap="none">
            <a:spAutoFit/>
          </a:bodyPr>
          <a:lstStyle/>
          <a:p>
            <a:r>
              <a:rPr lang="en-GB" sz="1200" dirty="0" smtClean="0">
                <a:solidFill>
                  <a:srgbClr val="404040"/>
                </a:solidFill>
                <a:latin typeface="Calibri"/>
                <a:cs typeface="Calibri"/>
              </a:rPr>
              <a:t>ECS</a:t>
            </a:r>
            <a:endParaRPr lang="it-IT" sz="1200" dirty="0">
              <a:solidFill>
                <a:srgbClr val="404040"/>
              </a:solidFill>
            </a:endParaRPr>
          </a:p>
        </p:txBody>
      </p:sp>
      <p:cxnSp>
        <p:nvCxnSpPr>
          <p:cNvPr id="129" name="Straight Connector 128"/>
          <p:cNvCxnSpPr/>
          <p:nvPr/>
        </p:nvCxnSpPr>
        <p:spPr bwMode="auto">
          <a:xfrm flipV="1">
            <a:off x="5565321" y="3800461"/>
            <a:ext cx="976106" cy="1196"/>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130" name="Rectangle 129"/>
          <p:cNvSpPr/>
          <p:nvPr/>
        </p:nvSpPr>
        <p:spPr>
          <a:xfrm>
            <a:off x="5562675" y="3556673"/>
            <a:ext cx="1004162" cy="461665"/>
          </a:xfrm>
          <a:prstGeom prst="rect">
            <a:avLst/>
          </a:prstGeom>
        </p:spPr>
        <p:txBody>
          <a:bodyPr wrap="square">
            <a:spAutoFit/>
          </a:bodyPr>
          <a:lstStyle/>
          <a:p>
            <a:pPr algn="ctr"/>
            <a:r>
              <a:rPr lang="en-US" sz="1200" dirty="0" smtClean="0">
                <a:solidFill>
                  <a:srgbClr val="404040"/>
                </a:solidFill>
                <a:latin typeface="Calibri"/>
                <a:cs typeface="Calibri"/>
                <a:sym typeface="Wingdings"/>
              </a:rPr>
              <a:t>12 chs connector</a:t>
            </a:r>
            <a:endParaRPr lang="it-IT" sz="1200" dirty="0">
              <a:solidFill>
                <a:srgbClr val="404040"/>
              </a:solidFill>
            </a:endParaRPr>
          </a:p>
        </p:txBody>
      </p:sp>
      <p:sp>
        <p:nvSpPr>
          <p:cNvPr id="131" name="Rectangle 130"/>
          <p:cNvSpPr/>
          <p:nvPr/>
        </p:nvSpPr>
        <p:spPr bwMode="auto">
          <a:xfrm>
            <a:off x="4676477" y="3317852"/>
            <a:ext cx="865893" cy="965202"/>
          </a:xfrm>
          <a:prstGeom prst="rect">
            <a:avLst/>
          </a:prstGeom>
          <a:noFill/>
          <a:ln w="28575"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32" name="Rectangle 131"/>
          <p:cNvSpPr/>
          <p:nvPr/>
        </p:nvSpPr>
        <p:spPr bwMode="auto">
          <a:xfrm>
            <a:off x="4695703" y="3322374"/>
            <a:ext cx="821267" cy="926814"/>
          </a:xfrm>
          <a:prstGeom prst="rect">
            <a:avLst/>
          </a:prstGeom>
          <a:solidFill>
            <a:srgbClr val="F2F2F2"/>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404040"/>
                </a:solidFill>
                <a:effectLst/>
                <a:latin typeface="Calibri"/>
                <a:ea typeface="ＭＳ Ｐゴシック" pitchFamily="-107" charset="-128"/>
                <a:cs typeface="Calibri"/>
              </a:rPr>
              <a:t>ECS</a:t>
            </a:r>
            <a:r>
              <a:rPr kumimoji="0" lang="en-GB" sz="1400" b="0" i="0" u="none" strike="noStrike" cap="none" normalizeH="0" dirty="0" smtClean="0">
                <a:ln>
                  <a:noFill/>
                </a:ln>
                <a:solidFill>
                  <a:srgbClr val="404040"/>
                </a:solidFill>
                <a:effectLst/>
                <a:latin typeface="Calibri"/>
                <a:ea typeface="ＭＳ Ｐゴシック" pitchFamily="-107" charset="-128"/>
                <a:cs typeface="Calibri"/>
              </a:rPr>
              <a:t> section</a:t>
            </a:r>
            <a:endParaRPr kumimoji="0" lang="en-GB"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2" name="Rectangle 1"/>
          <p:cNvSpPr/>
          <p:nvPr/>
        </p:nvSpPr>
        <p:spPr>
          <a:xfrm>
            <a:off x="6245489" y="1141336"/>
            <a:ext cx="1489636" cy="307777"/>
          </a:xfrm>
          <a:prstGeom prst="rect">
            <a:avLst/>
          </a:prstGeom>
        </p:spPr>
        <p:txBody>
          <a:bodyPr wrap="none">
            <a:spAutoFit/>
          </a:bodyPr>
          <a:lstStyle/>
          <a:p>
            <a:pPr lvl="0" algn="ctr" defTabSz="914400" eaLnBrk="0" hangingPunct="0"/>
            <a:r>
              <a:rPr lang="it-IT" sz="1400" dirty="0" smtClean="0">
                <a:solidFill>
                  <a:srgbClr val="404040"/>
                </a:solidFill>
                <a:latin typeface="Calibri"/>
                <a:ea typeface="ＭＳ Ｐゴシック" pitchFamily="-107" charset="-128"/>
                <a:cs typeface="Calibri"/>
              </a:rPr>
              <a:t>CONCENTRATORS</a:t>
            </a:r>
            <a:endParaRPr lang="it-IT" sz="1400" dirty="0">
              <a:solidFill>
                <a:srgbClr val="404040"/>
              </a:solidFill>
              <a:latin typeface="Calibri"/>
              <a:ea typeface="ＭＳ Ｐゴシック" pitchFamily="-107" charset="-128"/>
              <a:cs typeface="Calibri"/>
            </a:endParaRPr>
          </a:p>
        </p:txBody>
      </p:sp>
      <p:sp>
        <p:nvSpPr>
          <p:cNvPr id="141" name="Rectangle 140"/>
          <p:cNvSpPr/>
          <p:nvPr/>
        </p:nvSpPr>
        <p:spPr bwMode="auto">
          <a:xfrm>
            <a:off x="2016974" y="1220840"/>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2" name="Rectangle 141"/>
          <p:cNvSpPr/>
          <p:nvPr/>
        </p:nvSpPr>
        <p:spPr bwMode="auto">
          <a:xfrm>
            <a:off x="2078664" y="1272443"/>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3" name="Rectangle 142"/>
          <p:cNvSpPr/>
          <p:nvPr/>
        </p:nvSpPr>
        <p:spPr bwMode="auto">
          <a:xfrm>
            <a:off x="2140353" y="1324043"/>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4" name="Rectangle 143"/>
          <p:cNvSpPr/>
          <p:nvPr/>
        </p:nvSpPr>
        <p:spPr bwMode="auto">
          <a:xfrm>
            <a:off x="2202042" y="1375643"/>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5" name="Rectangle 144"/>
          <p:cNvSpPr/>
          <p:nvPr/>
        </p:nvSpPr>
        <p:spPr bwMode="auto">
          <a:xfrm>
            <a:off x="2268943" y="1432503"/>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6" name="Rectangle 145"/>
          <p:cNvSpPr/>
          <p:nvPr/>
        </p:nvSpPr>
        <p:spPr bwMode="auto">
          <a:xfrm>
            <a:off x="2320553" y="1484106"/>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7" name="Rectangle 146"/>
          <p:cNvSpPr/>
          <p:nvPr/>
        </p:nvSpPr>
        <p:spPr bwMode="auto">
          <a:xfrm>
            <a:off x="2382243" y="1535709"/>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8" name="Rectangle 147"/>
          <p:cNvSpPr/>
          <p:nvPr/>
        </p:nvSpPr>
        <p:spPr bwMode="auto">
          <a:xfrm>
            <a:off x="2443932" y="1587309"/>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49" name="Rectangle 148"/>
          <p:cNvSpPr/>
          <p:nvPr/>
        </p:nvSpPr>
        <p:spPr bwMode="auto">
          <a:xfrm>
            <a:off x="2505621" y="1638909"/>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50" name="Rectangle 149"/>
          <p:cNvSpPr/>
          <p:nvPr/>
        </p:nvSpPr>
        <p:spPr bwMode="auto">
          <a:xfrm>
            <a:off x="2567310" y="1690509"/>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51" name="Rectangle 150"/>
          <p:cNvSpPr/>
          <p:nvPr/>
        </p:nvSpPr>
        <p:spPr bwMode="auto">
          <a:xfrm>
            <a:off x="2628999" y="1742109"/>
            <a:ext cx="688057" cy="261065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152" name="Rectangle 151"/>
          <p:cNvSpPr/>
          <p:nvPr/>
        </p:nvSpPr>
        <p:spPr>
          <a:xfrm rot="5400000">
            <a:off x="2478589" y="2591420"/>
            <a:ext cx="1024665" cy="646331"/>
          </a:xfrm>
          <a:prstGeom prst="rect">
            <a:avLst/>
          </a:prstGeom>
        </p:spPr>
        <p:txBody>
          <a:bodyPr wrap="none">
            <a:spAutoFit/>
          </a:bodyPr>
          <a:lstStyle/>
          <a:p>
            <a:pPr algn="ctr"/>
            <a:r>
              <a:rPr lang="en-GB" sz="1200" dirty="0" smtClean="0">
                <a:solidFill>
                  <a:srgbClr val="404040"/>
                </a:solidFill>
                <a:latin typeface="Calibri"/>
                <a:cs typeface="Calibri"/>
              </a:rPr>
              <a:t>DATA</a:t>
            </a:r>
          </a:p>
          <a:p>
            <a:pPr algn="ctr"/>
            <a:r>
              <a:rPr lang="en-GB" sz="1200" dirty="0" smtClean="0">
                <a:solidFill>
                  <a:srgbClr val="404040"/>
                </a:solidFill>
                <a:latin typeface="Calibri"/>
                <a:cs typeface="Calibri"/>
              </a:rPr>
              <a:t>CONVERSION</a:t>
            </a:r>
          </a:p>
          <a:p>
            <a:pPr algn="ctr"/>
            <a:r>
              <a:rPr lang="en-GB" sz="1200" dirty="0" smtClean="0">
                <a:solidFill>
                  <a:srgbClr val="404040"/>
                </a:solidFill>
                <a:latin typeface="Calibri"/>
                <a:cs typeface="Calibri"/>
              </a:rPr>
              <a:t>BOARD 12</a:t>
            </a:r>
            <a:endParaRPr lang="it-IT" sz="1200" dirty="0">
              <a:solidFill>
                <a:srgbClr val="404040"/>
              </a:solidFill>
            </a:endParaRPr>
          </a:p>
        </p:txBody>
      </p:sp>
    </p:spTree>
    <p:extLst>
      <p:ext uri="{BB962C8B-B14F-4D97-AF65-F5344CB8AC3E}">
        <p14:creationId xmlns:p14="http://schemas.microsoft.com/office/powerpoint/2010/main" val="6560368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UnTriggered Data Path – Option #1</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28</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cxnSp>
        <p:nvCxnSpPr>
          <p:cNvPr id="6" name="Straight Connector 5"/>
          <p:cNvCxnSpPr/>
          <p:nvPr/>
        </p:nvCxnSpPr>
        <p:spPr bwMode="auto">
          <a:xfrm flipV="1">
            <a:off x="6152058" y="3518504"/>
            <a:ext cx="1666213" cy="742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7" name="Rectangle 6"/>
          <p:cNvSpPr/>
          <p:nvPr/>
        </p:nvSpPr>
        <p:spPr>
          <a:xfrm>
            <a:off x="6171394" y="3204795"/>
            <a:ext cx="1678340" cy="307777"/>
          </a:xfrm>
          <a:prstGeom prst="rect">
            <a:avLst/>
          </a:prstGeom>
        </p:spPr>
        <p:txBody>
          <a:bodyPr wrap="square">
            <a:spAutoFit/>
          </a:bodyPr>
          <a:lstStyle/>
          <a:p>
            <a:pPr algn="ctr"/>
            <a:r>
              <a:rPr lang="en-US" sz="1400" dirty="0" smtClean="0">
                <a:solidFill>
                  <a:srgbClr val="404040"/>
                </a:solidFill>
                <a:latin typeface="Calibri"/>
                <a:cs typeface="Calibri"/>
                <a:sym typeface="Wingdings"/>
              </a:rPr>
              <a:t>OL @ 1.2Gbits/sec</a:t>
            </a:r>
            <a:endParaRPr lang="it-IT" dirty="0">
              <a:solidFill>
                <a:srgbClr val="404040"/>
              </a:solidFill>
            </a:endParaRPr>
          </a:p>
        </p:txBody>
      </p:sp>
      <p:grpSp>
        <p:nvGrpSpPr>
          <p:cNvPr id="8" name="Group 7"/>
          <p:cNvGrpSpPr/>
          <p:nvPr/>
        </p:nvGrpSpPr>
        <p:grpSpPr>
          <a:xfrm>
            <a:off x="6138092" y="3620059"/>
            <a:ext cx="1694144" cy="307777"/>
            <a:chOff x="4925679" y="3550015"/>
            <a:chExt cx="1694144" cy="307777"/>
          </a:xfrm>
        </p:grpSpPr>
        <p:cxnSp>
          <p:nvCxnSpPr>
            <p:cNvPr id="12" name="Straight Connector 11"/>
            <p:cNvCxnSpPr/>
            <p:nvPr/>
          </p:nvCxnSpPr>
          <p:spPr bwMode="auto">
            <a:xfrm flipV="1">
              <a:off x="4953610" y="3838324"/>
              <a:ext cx="1666213" cy="742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13" name="Rectangle 12"/>
            <p:cNvSpPr/>
            <p:nvPr/>
          </p:nvSpPr>
          <p:spPr>
            <a:xfrm>
              <a:off x="4925679" y="3550015"/>
              <a:ext cx="1678340" cy="307777"/>
            </a:xfrm>
            <a:prstGeom prst="rect">
              <a:avLst/>
            </a:prstGeom>
          </p:spPr>
          <p:txBody>
            <a:bodyPr wrap="square">
              <a:spAutoFit/>
            </a:bodyPr>
            <a:lstStyle/>
            <a:p>
              <a:pPr algn="ctr"/>
              <a:r>
                <a:rPr lang="en-US" sz="1400" dirty="0" smtClean="0">
                  <a:solidFill>
                    <a:srgbClr val="404040"/>
                  </a:solidFill>
                  <a:latin typeface="Calibri"/>
                  <a:cs typeface="Calibri"/>
                  <a:sym typeface="Wingdings"/>
                </a:rPr>
                <a:t>OL @ 1.2Gbits/sec</a:t>
              </a:r>
              <a:endParaRPr lang="it-IT" dirty="0">
                <a:solidFill>
                  <a:srgbClr val="404040"/>
                </a:solidFill>
              </a:endParaRPr>
            </a:p>
          </p:txBody>
        </p:sp>
      </p:grpSp>
      <p:grpSp>
        <p:nvGrpSpPr>
          <p:cNvPr id="14" name="Group 13"/>
          <p:cNvGrpSpPr/>
          <p:nvPr/>
        </p:nvGrpSpPr>
        <p:grpSpPr>
          <a:xfrm>
            <a:off x="6138092" y="4058422"/>
            <a:ext cx="1694144" cy="307777"/>
            <a:chOff x="4925679" y="3550015"/>
            <a:chExt cx="1694144" cy="307777"/>
          </a:xfrm>
        </p:grpSpPr>
        <p:cxnSp>
          <p:nvCxnSpPr>
            <p:cNvPr id="15" name="Straight Connector 14"/>
            <p:cNvCxnSpPr/>
            <p:nvPr/>
          </p:nvCxnSpPr>
          <p:spPr bwMode="auto">
            <a:xfrm flipV="1">
              <a:off x="4953610" y="3838324"/>
              <a:ext cx="1666213" cy="742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16" name="Rectangle 15"/>
            <p:cNvSpPr/>
            <p:nvPr/>
          </p:nvSpPr>
          <p:spPr>
            <a:xfrm>
              <a:off x="4925679" y="3550015"/>
              <a:ext cx="1678340" cy="307777"/>
            </a:xfrm>
            <a:prstGeom prst="rect">
              <a:avLst/>
            </a:prstGeom>
          </p:spPr>
          <p:txBody>
            <a:bodyPr wrap="square">
              <a:spAutoFit/>
            </a:bodyPr>
            <a:lstStyle/>
            <a:p>
              <a:pPr algn="ctr"/>
              <a:r>
                <a:rPr lang="en-US" sz="1400" dirty="0" smtClean="0">
                  <a:solidFill>
                    <a:srgbClr val="404040"/>
                  </a:solidFill>
                  <a:latin typeface="Calibri"/>
                  <a:cs typeface="Calibri"/>
                  <a:sym typeface="Wingdings"/>
                </a:rPr>
                <a:t>OL @ 1.2Gbits/sec</a:t>
              </a:r>
              <a:endParaRPr lang="it-IT" dirty="0">
                <a:solidFill>
                  <a:srgbClr val="404040"/>
                </a:solidFill>
              </a:endParaRPr>
            </a:p>
          </p:txBody>
        </p:sp>
      </p:grpSp>
      <p:grpSp>
        <p:nvGrpSpPr>
          <p:cNvPr id="17" name="Group 16"/>
          <p:cNvGrpSpPr/>
          <p:nvPr/>
        </p:nvGrpSpPr>
        <p:grpSpPr>
          <a:xfrm>
            <a:off x="6138092" y="4463142"/>
            <a:ext cx="1694144" cy="307777"/>
            <a:chOff x="4925679" y="3550015"/>
            <a:chExt cx="1694144" cy="307777"/>
          </a:xfrm>
        </p:grpSpPr>
        <p:cxnSp>
          <p:nvCxnSpPr>
            <p:cNvPr id="18" name="Straight Connector 17"/>
            <p:cNvCxnSpPr/>
            <p:nvPr/>
          </p:nvCxnSpPr>
          <p:spPr bwMode="auto">
            <a:xfrm flipV="1">
              <a:off x="4953610" y="3838324"/>
              <a:ext cx="1666213" cy="7420"/>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19" name="Rectangle 18"/>
            <p:cNvSpPr/>
            <p:nvPr/>
          </p:nvSpPr>
          <p:spPr>
            <a:xfrm>
              <a:off x="4925679" y="3550015"/>
              <a:ext cx="1678340" cy="307777"/>
            </a:xfrm>
            <a:prstGeom prst="rect">
              <a:avLst/>
            </a:prstGeom>
          </p:spPr>
          <p:txBody>
            <a:bodyPr wrap="square">
              <a:spAutoFit/>
            </a:bodyPr>
            <a:lstStyle/>
            <a:p>
              <a:pPr algn="ctr"/>
              <a:r>
                <a:rPr lang="en-US" sz="1400" dirty="0" smtClean="0">
                  <a:solidFill>
                    <a:srgbClr val="404040"/>
                  </a:solidFill>
                  <a:latin typeface="Calibri"/>
                  <a:cs typeface="Calibri"/>
                  <a:sym typeface="Wingdings"/>
                </a:rPr>
                <a:t>OL @ 1.2Gbits/sec</a:t>
              </a:r>
              <a:endParaRPr lang="it-IT" dirty="0">
                <a:solidFill>
                  <a:srgbClr val="404040"/>
                </a:solidFill>
              </a:endParaRPr>
            </a:p>
          </p:txBody>
        </p:sp>
      </p:grpSp>
      <p:sp>
        <p:nvSpPr>
          <p:cNvPr id="21" name="Rectangle 20"/>
          <p:cNvSpPr/>
          <p:nvPr/>
        </p:nvSpPr>
        <p:spPr>
          <a:xfrm>
            <a:off x="8046934" y="3925255"/>
            <a:ext cx="826543" cy="307777"/>
          </a:xfrm>
          <a:prstGeom prst="rect">
            <a:avLst/>
          </a:prstGeom>
        </p:spPr>
        <p:txBody>
          <a:bodyPr wrap="none">
            <a:spAutoFit/>
          </a:bodyPr>
          <a:lstStyle/>
          <a:p>
            <a:r>
              <a:rPr lang="en-GB" sz="1400" dirty="0" smtClean="0">
                <a:solidFill>
                  <a:srgbClr val="FF0000"/>
                </a:solidFill>
                <a:latin typeface="Calibri"/>
                <a:cs typeface="Calibri"/>
              </a:rPr>
              <a:t>TRIGGER</a:t>
            </a:r>
          </a:p>
        </p:txBody>
      </p:sp>
      <p:sp>
        <p:nvSpPr>
          <p:cNvPr id="22" name="Right Brace 21"/>
          <p:cNvSpPr/>
          <p:nvPr/>
        </p:nvSpPr>
        <p:spPr bwMode="auto">
          <a:xfrm>
            <a:off x="7861182" y="3383947"/>
            <a:ext cx="190063" cy="1464733"/>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107" charset="-128"/>
            </a:endParaRPr>
          </a:p>
        </p:txBody>
      </p:sp>
      <p:sp>
        <p:nvSpPr>
          <p:cNvPr id="39" name="Rectangle 38"/>
          <p:cNvSpPr/>
          <p:nvPr/>
        </p:nvSpPr>
        <p:spPr bwMode="auto">
          <a:xfrm>
            <a:off x="5220073" y="2884995"/>
            <a:ext cx="947286" cy="2472789"/>
          </a:xfrm>
          <a:prstGeom prst="rect">
            <a:avLst/>
          </a:prstGeom>
          <a:solidFill>
            <a:srgbClr val="FFFFFF"/>
          </a:solidFill>
          <a:ln w="28575" cap="flat" cmpd="sng" algn="ctr">
            <a:solidFill>
              <a:srgbClr val="7F7F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41" name="Rectangle 40"/>
          <p:cNvSpPr/>
          <p:nvPr/>
        </p:nvSpPr>
        <p:spPr>
          <a:xfrm>
            <a:off x="3483924" y="2129449"/>
            <a:ext cx="1888066" cy="523220"/>
          </a:xfrm>
          <a:prstGeom prst="rect">
            <a:avLst/>
          </a:prstGeom>
        </p:spPr>
        <p:txBody>
          <a:bodyPr wrap="square">
            <a:spAutoFit/>
          </a:bodyPr>
          <a:lstStyle/>
          <a:p>
            <a:pPr lvl="0" algn="ctr" defTabSz="914400" eaLnBrk="0" hangingPunct="0"/>
            <a:r>
              <a:rPr lang="en-US" sz="1400" dirty="0" smtClean="0">
                <a:solidFill>
                  <a:srgbClr val="404040"/>
                </a:solidFill>
                <a:latin typeface="Calibri"/>
                <a:ea typeface="ＭＳ Ｐゴシック" pitchFamily="-107" charset="-128"/>
                <a:cs typeface="Calibri"/>
              </a:rPr>
              <a:t>12 cores Fiber Optical Cable Splitter</a:t>
            </a:r>
          </a:p>
        </p:txBody>
      </p:sp>
      <p:cxnSp>
        <p:nvCxnSpPr>
          <p:cNvPr id="91" name="Straight Connector 90"/>
          <p:cNvCxnSpPr>
            <a:stCxn id="40" idx="3"/>
            <a:endCxn id="39" idx="1"/>
          </p:cNvCxnSpPr>
          <p:nvPr/>
        </p:nvCxnSpPr>
        <p:spPr bwMode="auto">
          <a:xfrm>
            <a:off x="4652317" y="4120553"/>
            <a:ext cx="567756" cy="837"/>
          </a:xfrm>
          <a:prstGeom prst="line">
            <a:avLst/>
          </a:prstGeom>
          <a:solidFill>
            <a:schemeClr val="accent1"/>
          </a:solidFill>
          <a:ln w="19050" cap="flat" cmpd="sng" algn="ctr">
            <a:solidFill>
              <a:schemeClr val="tx1">
                <a:lumMod val="85000"/>
                <a:lumOff val="15000"/>
              </a:schemeClr>
            </a:solidFill>
            <a:prstDash val="solid"/>
            <a:round/>
            <a:headEnd type="none" w="med" len="med"/>
            <a:tailEnd type="none" w="med" len="med"/>
          </a:ln>
          <a:effectLst/>
        </p:spPr>
      </p:cxnSp>
      <p:sp>
        <p:nvSpPr>
          <p:cNvPr id="92" name="Rectangle 91"/>
          <p:cNvSpPr/>
          <p:nvPr/>
        </p:nvSpPr>
        <p:spPr>
          <a:xfrm>
            <a:off x="958380" y="2373759"/>
            <a:ext cx="1813293" cy="461665"/>
          </a:xfrm>
          <a:prstGeom prst="rect">
            <a:avLst/>
          </a:prstGeom>
        </p:spPr>
        <p:txBody>
          <a:bodyPr wrap="square">
            <a:spAutoFit/>
          </a:bodyPr>
          <a:lstStyle/>
          <a:p>
            <a:pPr algn="ctr"/>
            <a:r>
              <a:rPr lang="en-GB" sz="1200" dirty="0" smtClean="0">
                <a:solidFill>
                  <a:srgbClr val="404040"/>
                </a:solidFill>
                <a:latin typeface="Calibri"/>
                <a:cs typeface="Calibri"/>
              </a:rPr>
              <a:t>Data Conversion Boards</a:t>
            </a:r>
          </a:p>
          <a:p>
            <a:pPr algn="ctr"/>
            <a:r>
              <a:rPr lang="en-GB" sz="1200" dirty="0" smtClean="0">
                <a:solidFill>
                  <a:srgbClr val="404040"/>
                </a:solidFill>
                <a:latin typeface="Calibri"/>
                <a:cs typeface="Calibri"/>
              </a:rPr>
              <a:t> @ 48 CHS</a:t>
            </a:r>
          </a:p>
        </p:txBody>
      </p:sp>
      <p:sp>
        <p:nvSpPr>
          <p:cNvPr id="93" name="Rectangle 92"/>
          <p:cNvSpPr/>
          <p:nvPr/>
        </p:nvSpPr>
        <p:spPr>
          <a:xfrm>
            <a:off x="314960" y="1197209"/>
            <a:ext cx="8321040" cy="523220"/>
          </a:xfrm>
          <a:prstGeom prst="rect">
            <a:avLst/>
          </a:prstGeom>
        </p:spPr>
        <p:txBody>
          <a:bodyPr wrap="square">
            <a:spAutoFit/>
          </a:bodyPr>
          <a:lstStyle/>
          <a:p>
            <a:pPr marL="285750" lvl="0" indent="-285750" defTabSz="914400" eaLnBrk="0" hangingPunct="0">
              <a:buFont typeface="Arial"/>
              <a:buChar char="•"/>
            </a:pPr>
            <a:r>
              <a:rPr lang="en-US" sz="1400" b="1" i="1" dirty="0" smtClean="0">
                <a:solidFill>
                  <a:srgbClr val="404040"/>
                </a:solidFill>
                <a:latin typeface="Calibri"/>
                <a:ea typeface="ＭＳ Ｐゴシック" pitchFamily="-107" charset="-128"/>
                <a:cs typeface="Calibri"/>
              </a:rPr>
              <a:t>12 (number of boards) x 48 (number of chs per board) x 7 MHz (Channel sampling frequency) ≈ 4 Gbits/sec</a:t>
            </a:r>
          </a:p>
          <a:p>
            <a:pPr marL="285750" indent="-285750" defTabSz="914400" eaLnBrk="0" hangingPunct="0">
              <a:buFont typeface="Arial"/>
              <a:buChar char="•"/>
            </a:pPr>
            <a:r>
              <a:rPr lang="en-US" sz="1400" b="1" i="1" kern="0" dirty="0" smtClean="0">
                <a:solidFill>
                  <a:srgbClr val="404040"/>
                </a:solidFill>
                <a:latin typeface="Calibri"/>
                <a:ea typeface="ＭＳ Ｐゴシック" pitchFamily="-107" charset="-128"/>
                <a:cs typeface="Calibri"/>
              </a:rPr>
              <a:t>Trigger Concentrators : 14 – Trigger OL : 56 (foreseen 64)</a:t>
            </a:r>
            <a:endParaRPr lang="en-US" sz="1400" b="1" i="1" dirty="0" smtClean="0">
              <a:solidFill>
                <a:srgbClr val="404040"/>
              </a:solidFill>
              <a:latin typeface="Calibri"/>
              <a:ea typeface="ＭＳ Ｐゴシック" pitchFamily="-107" charset="-128"/>
              <a:cs typeface="Calibri"/>
            </a:endParaRPr>
          </a:p>
        </p:txBody>
      </p:sp>
      <p:sp>
        <p:nvSpPr>
          <p:cNvPr id="96" name="Rectangle 95"/>
          <p:cNvSpPr/>
          <p:nvPr/>
        </p:nvSpPr>
        <p:spPr>
          <a:xfrm rot="5400000">
            <a:off x="4851286" y="3840310"/>
            <a:ext cx="1747520" cy="523220"/>
          </a:xfrm>
          <a:prstGeom prst="rect">
            <a:avLst/>
          </a:prstGeom>
        </p:spPr>
        <p:txBody>
          <a:bodyPr wrap="square">
            <a:spAutoFit/>
          </a:bodyPr>
          <a:lstStyle/>
          <a:p>
            <a:pPr lvl="0" algn="ctr" defTabSz="914400" eaLnBrk="0" hangingPunct="0"/>
            <a:r>
              <a:rPr lang="en-US" sz="1400" dirty="0" smtClean="0">
                <a:solidFill>
                  <a:srgbClr val="404040"/>
                </a:solidFill>
                <a:latin typeface="Calibri"/>
                <a:ea typeface="ＭＳ Ｐゴシック" pitchFamily="-107" charset="-128"/>
                <a:cs typeface="Calibri"/>
              </a:rPr>
              <a:t>TRIGGER CONCENTRATOR</a:t>
            </a:r>
          </a:p>
        </p:txBody>
      </p:sp>
      <p:sp>
        <p:nvSpPr>
          <p:cNvPr id="97" name="Rectangle 96"/>
          <p:cNvSpPr/>
          <p:nvPr/>
        </p:nvSpPr>
        <p:spPr>
          <a:xfrm>
            <a:off x="304800" y="995440"/>
            <a:ext cx="8686800" cy="86360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8" name="Rectangle 97"/>
          <p:cNvSpPr/>
          <p:nvPr/>
        </p:nvSpPr>
        <p:spPr>
          <a:xfrm>
            <a:off x="499954" y="781050"/>
            <a:ext cx="2222926" cy="369332"/>
          </a:xfrm>
          <a:prstGeom prst="rect">
            <a:avLst/>
          </a:prstGeom>
          <a:solidFill>
            <a:schemeClr val="bg1"/>
          </a:solidFill>
          <a:ln>
            <a:noFill/>
          </a:ln>
        </p:spPr>
        <p:txBody>
          <a:bodyPr wrap="square">
            <a:spAutoFit/>
          </a:bodyPr>
          <a:lstStyle/>
          <a:p>
            <a:pPr fontAlgn="auto">
              <a:spcBef>
                <a:spcPts val="0"/>
              </a:spcBef>
              <a:spcAft>
                <a:spcPts val="0"/>
              </a:spcAft>
              <a:defRPr/>
            </a:pPr>
            <a:r>
              <a:rPr lang="en-US" i="1" dirty="0" smtClean="0">
                <a:solidFill>
                  <a:schemeClr val="tx1">
                    <a:lumMod val="95000"/>
                    <a:lumOff val="5000"/>
                  </a:schemeClr>
                </a:solidFill>
                <a:effectLst>
                  <a:outerShdw blurRad="50800" dist="38100" dir="2700000" algn="tl" rotWithShape="0">
                    <a:srgbClr val="000000">
                      <a:alpha val="43000"/>
                    </a:srgbClr>
                  </a:outerShdw>
                </a:effectLst>
                <a:latin typeface="+mn-lt"/>
                <a:ea typeface="+mn-ea"/>
                <a:cs typeface="+mn-cs"/>
              </a:rPr>
              <a:t>Trigger Concentrators</a:t>
            </a:r>
            <a:endParaRPr lang="it-IT" dirty="0">
              <a:solidFill>
                <a:schemeClr val="tx1">
                  <a:lumMod val="95000"/>
                  <a:lumOff val="5000"/>
                </a:schemeClr>
              </a:solidFill>
              <a:effectLst>
                <a:outerShdw blurRad="50800" dist="38100" dir="2700000" algn="tl" rotWithShape="0">
                  <a:srgbClr val="000000">
                    <a:alpha val="43000"/>
                  </a:srgbClr>
                </a:outerShdw>
              </a:effectLst>
              <a:latin typeface="+mn-lt"/>
              <a:ea typeface="+mn-ea"/>
              <a:cs typeface="+mn-cs"/>
            </a:endParaRPr>
          </a:p>
        </p:txBody>
      </p:sp>
      <p:grpSp>
        <p:nvGrpSpPr>
          <p:cNvPr id="5" name="Group 4"/>
          <p:cNvGrpSpPr/>
          <p:nvPr/>
        </p:nvGrpSpPr>
        <p:grpSpPr>
          <a:xfrm>
            <a:off x="1141339" y="2672786"/>
            <a:ext cx="3401584" cy="782146"/>
            <a:chOff x="1232050" y="2199026"/>
            <a:chExt cx="3401584" cy="782146"/>
          </a:xfrm>
        </p:grpSpPr>
        <p:cxnSp>
          <p:nvCxnSpPr>
            <p:cNvPr id="38" name="Straight Connector 37"/>
            <p:cNvCxnSpPr/>
            <p:nvPr/>
          </p:nvCxnSpPr>
          <p:spPr bwMode="auto">
            <a:xfrm>
              <a:off x="2571804" y="255790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2637938" y="264468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27" idx="3"/>
            </p:cNvCxnSpPr>
            <p:nvPr/>
          </p:nvCxnSpPr>
          <p:spPr bwMode="auto">
            <a:xfrm>
              <a:off x="2664765" y="2746166"/>
              <a:ext cx="1968869"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 name="Group 3"/>
            <p:cNvGrpSpPr/>
            <p:nvPr/>
          </p:nvGrpSpPr>
          <p:grpSpPr>
            <a:xfrm>
              <a:off x="1232050" y="2199026"/>
              <a:ext cx="2757441" cy="782146"/>
              <a:chOff x="1232050" y="2199026"/>
              <a:chExt cx="2757441" cy="782146"/>
            </a:xfrm>
          </p:grpSpPr>
          <p:sp>
            <p:nvSpPr>
              <p:cNvPr id="100" name="Rectangle 99"/>
              <p:cNvSpPr/>
              <p:nvPr/>
            </p:nvSpPr>
            <p:spPr bwMode="auto">
              <a:xfrm>
                <a:off x="1232050" y="2422851"/>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20" name="Rectangle 19"/>
              <p:cNvSpPr/>
              <p:nvPr/>
            </p:nvSpPr>
            <p:spPr>
              <a:xfrm>
                <a:off x="2903790" y="2199026"/>
                <a:ext cx="1085701" cy="276999"/>
              </a:xfrm>
              <a:prstGeom prst="rect">
                <a:avLst/>
              </a:prstGeom>
            </p:spPr>
            <p:txBody>
              <a:bodyPr wrap="square">
                <a:spAutoFit/>
              </a:bodyPr>
              <a:lstStyle/>
              <a:p>
                <a:r>
                  <a:rPr lang="en-GB" sz="1200" dirty="0" smtClean="0">
                    <a:solidFill>
                      <a:srgbClr val="404040"/>
                    </a:solidFill>
                    <a:latin typeface="Calibri"/>
                    <a:cs typeface="Calibri"/>
                  </a:rPr>
                  <a:t>≈ 1 Gbits/sec</a:t>
                </a:r>
                <a:endParaRPr lang="it-IT" sz="1200" dirty="0">
                  <a:solidFill>
                    <a:srgbClr val="404040"/>
                  </a:solidFill>
                </a:endParaRPr>
              </a:p>
            </p:txBody>
          </p:sp>
          <p:cxnSp>
            <p:nvCxnSpPr>
              <p:cNvPr id="36" name="Straight Connector 35"/>
              <p:cNvCxnSpPr/>
              <p:nvPr/>
            </p:nvCxnSpPr>
            <p:spPr bwMode="auto">
              <a:xfrm rot="5400000">
                <a:off x="3283328" y="24935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a:off x="3349462" y="25702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3409748" y="2670144"/>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 name="Rectangle 98"/>
              <p:cNvSpPr/>
              <p:nvPr/>
            </p:nvSpPr>
            <p:spPr bwMode="auto">
              <a:xfrm>
                <a:off x="1281227" y="2461966"/>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27" name="Rectangle 26"/>
              <p:cNvSpPr/>
              <p:nvPr/>
            </p:nvSpPr>
            <p:spPr bwMode="auto">
              <a:xfrm>
                <a:off x="1330403" y="2511160"/>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grpSp>
      </p:grpSp>
      <p:grpSp>
        <p:nvGrpSpPr>
          <p:cNvPr id="110" name="Group 109"/>
          <p:cNvGrpSpPr/>
          <p:nvPr/>
        </p:nvGrpSpPr>
        <p:grpSpPr>
          <a:xfrm>
            <a:off x="1132475" y="3329168"/>
            <a:ext cx="3401584" cy="782146"/>
            <a:chOff x="1232050" y="2199026"/>
            <a:chExt cx="3401584" cy="782146"/>
          </a:xfrm>
        </p:grpSpPr>
        <p:cxnSp>
          <p:nvCxnSpPr>
            <p:cNvPr id="111" name="Straight Connector 110"/>
            <p:cNvCxnSpPr/>
            <p:nvPr/>
          </p:nvCxnSpPr>
          <p:spPr bwMode="auto">
            <a:xfrm>
              <a:off x="2571804" y="255790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2637938" y="264468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p:cNvCxnSpPr>
              <a:stCxn id="121" idx="3"/>
            </p:cNvCxnSpPr>
            <p:nvPr/>
          </p:nvCxnSpPr>
          <p:spPr bwMode="auto">
            <a:xfrm>
              <a:off x="2664765" y="2746166"/>
              <a:ext cx="1968869"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14" name="Group 113"/>
            <p:cNvGrpSpPr/>
            <p:nvPr/>
          </p:nvGrpSpPr>
          <p:grpSpPr>
            <a:xfrm>
              <a:off x="1232050" y="2199026"/>
              <a:ext cx="2757441" cy="782146"/>
              <a:chOff x="1232050" y="2199026"/>
              <a:chExt cx="2757441" cy="782146"/>
            </a:xfrm>
          </p:grpSpPr>
          <p:sp>
            <p:nvSpPr>
              <p:cNvPr id="115" name="Rectangle 114"/>
              <p:cNvSpPr/>
              <p:nvPr/>
            </p:nvSpPr>
            <p:spPr bwMode="auto">
              <a:xfrm>
                <a:off x="1232050" y="2422851"/>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16" name="Rectangle 115"/>
              <p:cNvSpPr/>
              <p:nvPr/>
            </p:nvSpPr>
            <p:spPr>
              <a:xfrm>
                <a:off x="2903790" y="2199026"/>
                <a:ext cx="1085701" cy="276999"/>
              </a:xfrm>
              <a:prstGeom prst="rect">
                <a:avLst/>
              </a:prstGeom>
            </p:spPr>
            <p:txBody>
              <a:bodyPr wrap="square">
                <a:spAutoFit/>
              </a:bodyPr>
              <a:lstStyle/>
              <a:p>
                <a:r>
                  <a:rPr lang="en-GB" sz="1200" dirty="0" smtClean="0">
                    <a:solidFill>
                      <a:srgbClr val="404040"/>
                    </a:solidFill>
                    <a:latin typeface="Calibri"/>
                    <a:cs typeface="Calibri"/>
                  </a:rPr>
                  <a:t>≈ 1 Gbits/sec</a:t>
                </a:r>
                <a:endParaRPr lang="it-IT" sz="1200" dirty="0">
                  <a:solidFill>
                    <a:srgbClr val="404040"/>
                  </a:solidFill>
                </a:endParaRPr>
              </a:p>
            </p:txBody>
          </p:sp>
          <p:cxnSp>
            <p:nvCxnSpPr>
              <p:cNvPr id="117" name="Straight Connector 116"/>
              <p:cNvCxnSpPr/>
              <p:nvPr/>
            </p:nvCxnSpPr>
            <p:spPr bwMode="auto">
              <a:xfrm rot="5400000">
                <a:off x="3283328" y="24935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rot="5400000">
                <a:off x="3349462" y="25702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rot="5400000">
                <a:off x="3409748" y="2670144"/>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0" name="Rectangle 119"/>
              <p:cNvSpPr/>
              <p:nvPr/>
            </p:nvSpPr>
            <p:spPr bwMode="auto">
              <a:xfrm>
                <a:off x="1281227" y="2461966"/>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21" name="Rectangle 120"/>
              <p:cNvSpPr/>
              <p:nvPr/>
            </p:nvSpPr>
            <p:spPr bwMode="auto">
              <a:xfrm>
                <a:off x="1330403" y="2511160"/>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grpSp>
      </p:grpSp>
      <p:grpSp>
        <p:nvGrpSpPr>
          <p:cNvPr id="122" name="Group 121"/>
          <p:cNvGrpSpPr/>
          <p:nvPr/>
        </p:nvGrpSpPr>
        <p:grpSpPr>
          <a:xfrm>
            <a:off x="1143772" y="3995628"/>
            <a:ext cx="3401584" cy="782146"/>
            <a:chOff x="1232050" y="2199026"/>
            <a:chExt cx="3401584" cy="782146"/>
          </a:xfrm>
        </p:grpSpPr>
        <p:cxnSp>
          <p:nvCxnSpPr>
            <p:cNvPr id="123" name="Straight Connector 122"/>
            <p:cNvCxnSpPr/>
            <p:nvPr/>
          </p:nvCxnSpPr>
          <p:spPr bwMode="auto">
            <a:xfrm>
              <a:off x="2571804" y="255790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2637938" y="264468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a:stCxn id="133" idx="3"/>
            </p:cNvCxnSpPr>
            <p:nvPr/>
          </p:nvCxnSpPr>
          <p:spPr bwMode="auto">
            <a:xfrm>
              <a:off x="2664765" y="2746166"/>
              <a:ext cx="1968869"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6" name="Group 125"/>
            <p:cNvGrpSpPr/>
            <p:nvPr/>
          </p:nvGrpSpPr>
          <p:grpSpPr>
            <a:xfrm>
              <a:off x="1232050" y="2199026"/>
              <a:ext cx="2757441" cy="782146"/>
              <a:chOff x="1232050" y="2199026"/>
              <a:chExt cx="2757441" cy="782146"/>
            </a:xfrm>
          </p:grpSpPr>
          <p:sp>
            <p:nvSpPr>
              <p:cNvPr id="127" name="Rectangle 126"/>
              <p:cNvSpPr/>
              <p:nvPr/>
            </p:nvSpPr>
            <p:spPr bwMode="auto">
              <a:xfrm>
                <a:off x="1232050" y="2422851"/>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28" name="Rectangle 127"/>
              <p:cNvSpPr/>
              <p:nvPr/>
            </p:nvSpPr>
            <p:spPr>
              <a:xfrm>
                <a:off x="2903790" y="2199026"/>
                <a:ext cx="1085701" cy="276999"/>
              </a:xfrm>
              <a:prstGeom prst="rect">
                <a:avLst/>
              </a:prstGeom>
            </p:spPr>
            <p:txBody>
              <a:bodyPr wrap="square">
                <a:spAutoFit/>
              </a:bodyPr>
              <a:lstStyle/>
              <a:p>
                <a:r>
                  <a:rPr lang="en-GB" sz="1200" dirty="0" smtClean="0">
                    <a:solidFill>
                      <a:srgbClr val="404040"/>
                    </a:solidFill>
                    <a:latin typeface="Calibri"/>
                    <a:cs typeface="Calibri"/>
                  </a:rPr>
                  <a:t>≈ 1 Gbits/sec</a:t>
                </a:r>
                <a:endParaRPr lang="it-IT" sz="1200" dirty="0">
                  <a:solidFill>
                    <a:srgbClr val="404040"/>
                  </a:solidFill>
                </a:endParaRPr>
              </a:p>
            </p:txBody>
          </p:sp>
          <p:cxnSp>
            <p:nvCxnSpPr>
              <p:cNvPr id="129" name="Straight Connector 128"/>
              <p:cNvCxnSpPr/>
              <p:nvPr/>
            </p:nvCxnSpPr>
            <p:spPr bwMode="auto">
              <a:xfrm rot="5400000">
                <a:off x="3283328" y="24935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rot="5400000">
                <a:off x="3349462" y="25702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Straight Connector 130"/>
              <p:cNvCxnSpPr/>
              <p:nvPr/>
            </p:nvCxnSpPr>
            <p:spPr bwMode="auto">
              <a:xfrm rot="5400000">
                <a:off x="3409748" y="2670144"/>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 name="Rectangle 131"/>
              <p:cNvSpPr/>
              <p:nvPr/>
            </p:nvSpPr>
            <p:spPr bwMode="auto">
              <a:xfrm>
                <a:off x="1281227" y="2461966"/>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33" name="Rectangle 132"/>
              <p:cNvSpPr/>
              <p:nvPr/>
            </p:nvSpPr>
            <p:spPr bwMode="auto">
              <a:xfrm>
                <a:off x="1330403" y="2511160"/>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grpSp>
      </p:grpSp>
      <p:grpSp>
        <p:nvGrpSpPr>
          <p:cNvPr id="134" name="Group 133"/>
          <p:cNvGrpSpPr/>
          <p:nvPr/>
        </p:nvGrpSpPr>
        <p:grpSpPr>
          <a:xfrm>
            <a:off x="1134910" y="4652012"/>
            <a:ext cx="3401584" cy="782146"/>
            <a:chOff x="1232050" y="2199026"/>
            <a:chExt cx="3401584" cy="782146"/>
          </a:xfrm>
        </p:grpSpPr>
        <p:cxnSp>
          <p:nvCxnSpPr>
            <p:cNvPr id="135" name="Straight Connector 134"/>
            <p:cNvCxnSpPr/>
            <p:nvPr/>
          </p:nvCxnSpPr>
          <p:spPr bwMode="auto">
            <a:xfrm>
              <a:off x="2571804" y="255790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a:off x="2637938" y="2644686"/>
              <a:ext cx="1968870"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Straight Connector 136"/>
            <p:cNvCxnSpPr>
              <a:stCxn id="145" idx="3"/>
            </p:cNvCxnSpPr>
            <p:nvPr/>
          </p:nvCxnSpPr>
          <p:spPr bwMode="auto">
            <a:xfrm>
              <a:off x="2664765" y="2746166"/>
              <a:ext cx="1968869" cy="24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8" name="Group 137"/>
            <p:cNvGrpSpPr/>
            <p:nvPr/>
          </p:nvGrpSpPr>
          <p:grpSpPr>
            <a:xfrm>
              <a:off x="1232050" y="2199026"/>
              <a:ext cx="2757441" cy="782146"/>
              <a:chOff x="1232050" y="2199026"/>
              <a:chExt cx="2757441" cy="782146"/>
            </a:xfrm>
          </p:grpSpPr>
          <p:sp>
            <p:nvSpPr>
              <p:cNvPr id="139" name="Rectangle 138"/>
              <p:cNvSpPr/>
              <p:nvPr/>
            </p:nvSpPr>
            <p:spPr bwMode="auto">
              <a:xfrm>
                <a:off x="1232050" y="2422851"/>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40" name="Rectangle 139"/>
              <p:cNvSpPr/>
              <p:nvPr/>
            </p:nvSpPr>
            <p:spPr>
              <a:xfrm>
                <a:off x="2903790" y="2199026"/>
                <a:ext cx="1085701" cy="276999"/>
              </a:xfrm>
              <a:prstGeom prst="rect">
                <a:avLst/>
              </a:prstGeom>
            </p:spPr>
            <p:txBody>
              <a:bodyPr wrap="square">
                <a:spAutoFit/>
              </a:bodyPr>
              <a:lstStyle/>
              <a:p>
                <a:r>
                  <a:rPr lang="en-GB" sz="1200" dirty="0" smtClean="0">
                    <a:solidFill>
                      <a:srgbClr val="404040"/>
                    </a:solidFill>
                    <a:latin typeface="Calibri"/>
                    <a:cs typeface="Calibri"/>
                  </a:rPr>
                  <a:t>≈ 1 Gbits/sec</a:t>
                </a:r>
                <a:endParaRPr lang="it-IT" sz="1200" dirty="0">
                  <a:solidFill>
                    <a:srgbClr val="404040"/>
                  </a:solidFill>
                </a:endParaRPr>
              </a:p>
            </p:txBody>
          </p:sp>
          <p:cxnSp>
            <p:nvCxnSpPr>
              <p:cNvPr id="141" name="Straight Connector 140"/>
              <p:cNvCxnSpPr/>
              <p:nvPr/>
            </p:nvCxnSpPr>
            <p:spPr bwMode="auto">
              <a:xfrm rot="5400000">
                <a:off x="3283328" y="24935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rot="5400000">
                <a:off x="3349462" y="2570275"/>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rot="5400000">
                <a:off x="3409748" y="2670144"/>
                <a:ext cx="109341" cy="1207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4" name="Rectangle 143"/>
              <p:cNvSpPr/>
              <p:nvPr/>
            </p:nvSpPr>
            <p:spPr bwMode="auto">
              <a:xfrm>
                <a:off x="1281227" y="2461966"/>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sp>
            <p:nvSpPr>
              <p:cNvPr id="145" name="Rectangle 144"/>
              <p:cNvSpPr/>
              <p:nvPr/>
            </p:nvSpPr>
            <p:spPr bwMode="auto">
              <a:xfrm>
                <a:off x="1330403" y="2511160"/>
                <a:ext cx="1334362" cy="470012"/>
              </a:xfrm>
              <a:prstGeom prst="rect">
                <a:avLst/>
              </a:prstGeom>
              <a:solidFill>
                <a:srgbClr val="FFFFFF"/>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Data</a:t>
                </a:r>
                <a:r>
                  <a:rPr kumimoji="0" lang="it-IT" sz="1100" b="0" i="0" u="none" strike="noStrike" cap="none" normalizeH="0" dirty="0" smtClean="0">
                    <a:ln>
                      <a:noFill/>
                    </a:ln>
                    <a:solidFill>
                      <a:srgbClr val="404040"/>
                    </a:solidFill>
                    <a:effectLst/>
                    <a:latin typeface="Calibri"/>
                    <a:ea typeface="ＭＳ Ｐゴシック" pitchFamily="-107" charset="-128"/>
                    <a:cs typeface="Calibri"/>
                  </a:rPr>
                  <a:t> </a:t>
                </a:r>
                <a:r>
                  <a:rPr lang="it-IT" sz="1100" dirty="0" smtClean="0">
                    <a:solidFill>
                      <a:srgbClr val="404040"/>
                    </a:solidFill>
                    <a:latin typeface="Calibri"/>
                    <a:ea typeface="ＭＳ Ｐゴシック" pitchFamily="-107" charset="-128"/>
                    <a:cs typeface="Calibri"/>
                  </a:rPr>
                  <a:t>Conversion</a:t>
                </a:r>
              </a:p>
              <a:p>
                <a:pPr marL="0" marR="0" indent="0" algn="ctr" defTabSz="914400" rtl="0" eaLnBrk="0" fontAlgn="base" latinLnBrk="0" hangingPunct="0">
                  <a:lnSpc>
                    <a:spcPct val="100000"/>
                  </a:lnSpc>
                  <a:spcBef>
                    <a:spcPct val="0"/>
                  </a:spcBef>
                  <a:spcAft>
                    <a:spcPct val="0"/>
                  </a:spcAft>
                  <a:buClrTx/>
                  <a:buSzTx/>
                  <a:buFontTx/>
                  <a:buNone/>
                  <a:tabLst/>
                </a:pPr>
                <a:r>
                  <a:rPr kumimoji="0" lang="it-IT" sz="1100" b="0" i="0" u="none" strike="noStrike" cap="none" normalizeH="0" baseline="0" dirty="0" smtClean="0">
                    <a:ln>
                      <a:noFill/>
                    </a:ln>
                    <a:solidFill>
                      <a:srgbClr val="404040"/>
                    </a:solidFill>
                    <a:effectLst/>
                    <a:latin typeface="Calibri"/>
                    <a:ea typeface="ＭＳ Ｐゴシック" pitchFamily="-107" charset="-128"/>
                    <a:cs typeface="Calibri"/>
                  </a:rPr>
                  <a:t>Board #3</a:t>
                </a:r>
              </a:p>
            </p:txBody>
          </p:sp>
        </p:grpSp>
      </p:grpSp>
      <p:sp>
        <p:nvSpPr>
          <p:cNvPr id="40" name="Rectangle 39"/>
          <p:cNvSpPr/>
          <p:nvPr/>
        </p:nvSpPr>
        <p:spPr bwMode="auto">
          <a:xfrm>
            <a:off x="4142023" y="2808220"/>
            <a:ext cx="510294" cy="2624665"/>
          </a:xfrm>
          <a:prstGeom prst="rect">
            <a:avLst/>
          </a:prstGeom>
          <a:noFill/>
          <a:ln w="28575"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rgbClr val="404040"/>
              </a:solidFill>
              <a:effectLst/>
              <a:latin typeface="Calibri"/>
              <a:ea typeface="ＭＳ Ｐゴシック" pitchFamily="-107" charset="-128"/>
              <a:cs typeface="Calibri"/>
            </a:endParaRPr>
          </a:p>
        </p:txBody>
      </p:sp>
      <p:sp>
        <p:nvSpPr>
          <p:cNvPr id="90" name="Rectangle 89"/>
          <p:cNvSpPr/>
          <p:nvPr/>
        </p:nvSpPr>
        <p:spPr bwMode="auto">
          <a:xfrm>
            <a:off x="4161254" y="2812745"/>
            <a:ext cx="457196" cy="2586274"/>
          </a:xfrm>
          <a:prstGeom prst="rect">
            <a:avLst/>
          </a:prstGeom>
          <a:solidFill>
            <a:srgbClr val="F2F2F2"/>
          </a:solidFill>
          <a:ln w="19050" cap="flat" cmpd="sng" algn="ctr">
            <a:no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404040"/>
                </a:solidFill>
                <a:effectLst/>
                <a:latin typeface="Calibri"/>
                <a:ea typeface="ＭＳ Ｐゴシック" pitchFamily="-107" charset="-128"/>
                <a:cs typeface="Calibri"/>
              </a:rPr>
              <a:t>TRIGGER</a:t>
            </a:r>
          </a:p>
        </p:txBody>
      </p:sp>
    </p:spTree>
    <p:extLst>
      <p:ext uri="{BB962C8B-B14F-4D97-AF65-F5344CB8AC3E}">
        <p14:creationId xmlns:p14="http://schemas.microsoft.com/office/powerpoint/2010/main" val="9025146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Radiation Environment Policy</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29</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94" name="Rectangle 93"/>
          <p:cNvSpPr/>
          <p:nvPr/>
        </p:nvSpPr>
        <p:spPr>
          <a:xfrm>
            <a:off x="473730" y="1696973"/>
            <a:ext cx="3648687" cy="738664"/>
          </a:xfrm>
          <a:prstGeom prst="rect">
            <a:avLst/>
          </a:prstGeom>
          <a:solidFill>
            <a:schemeClr val="bg1"/>
          </a:solidFill>
          <a:ln>
            <a:noFill/>
          </a:ln>
          <a:effectLst/>
        </p:spPr>
        <p:txBody>
          <a:bodyPr wrap="square">
            <a:spAutoFit/>
          </a:bodyPr>
          <a:lstStyle/>
          <a:p>
            <a:pPr>
              <a:buClr>
                <a:srgbClr val="000090"/>
              </a:buClr>
              <a:defRPr/>
            </a:pPr>
            <a:r>
              <a:rPr lang="en-US" sz="1400" dirty="0" smtClean="0">
                <a:solidFill>
                  <a:srgbClr val="0044A4"/>
                </a:solidFill>
              </a:rPr>
              <a:t> </a:t>
            </a:r>
            <a:r>
              <a:rPr lang="en-US" sz="1400" i="1" dirty="0" smtClean="0">
                <a:solidFill>
                  <a:srgbClr val="0044A4"/>
                </a:solidFill>
              </a:rPr>
              <a:t>Only qualified components will be used. Anyway SiGe HBT transistors technology is inherently radiation hard   </a:t>
            </a:r>
          </a:p>
        </p:txBody>
      </p:sp>
      <p:sp>
        <p:nvSpPr>
          <p:cNvPr id="99" name="Rectangle 98"/>
          <p:cNvSpPr/>
          <p:nvPr/>
        </p:nvSpPr>
        <p:spPr>
          <a:xfrm>
            <a:off x="447640" y="1518873"/>
            <a:ext cx="3872570" cy="938034"/>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 name="Picture 1"/>
          <p:cNvPicPr>
            <a:picLocks noChangeAspect="1"/>
          </p:cNvPicPr>
          <p:nvPr/>
        </p:nvPicPr>
        <p:blipFill>
          <a:blip r:embed="rId3"/>
          <a:stretch>
            <a:fillRect/>
          </a:stretch>
        </p:blipFill>
        <p:spPr>
          <a:xfrm>
            <a:off x="4913485" y="864110"/>
            <a:ext cx="3539535" cy="2525941"/>
          </a:xfrm>
          <a:prstGeom prst="rect">
            <a:avLst/>
          </a:prstGeom>
        </p:spPr>
      </p:pic>
      <p:sp>
        <p:nvSpPr>
          <p:cNvPr id="95" name="Rectangle 94"/>
          <p:cNvSpPr/>
          <p:nvPr/>
        </p:nvSpPr>
        <p:spPr>
          <a:xfrm>
            <a:off x="656632" y="1350527"/>
            <a:ext cx="2068307" cy="307777"/>
          </a:xfrm>
          <a:prstGeom prst="rect">
            <a:avLst/>
          </a:prstGeom>
          <a:solidFill>
            <a:srgbClr val="003E99"/>
          </a:solidFill>
          <a:ln>
            <a:solidFill>
              <a:srgbClr val="003E99"/>
            </a:solidFill>
          </a:ln>
          <a:effectLst/>
        </p:spPr>
        <p:txBody>
          <a:bodyPr wrap="none">
            <a:spAutoFit/>
          </a:bodyPr>
          <a:lstStyle/>
          <a:p>
            <a:pPr>
              <a:buClr>
                <a:srgbClr val="000090"/>
              </a:buClr>
              <a:defRPr/>
            </a:pPr>
            <a:r>
              <a:rPr lang="en-US" sz="1400" dirty="0" smtClean="0">
                <a:solidFill>
                  <a:schemeClr val="bg1"/>
                </a:solidFill>
              </a:rPr>
              <a:t>ON DETECTOR electronics</a:t>
            </a:r>
            <a:endParaRPr lang="en-US" sz="1400" dirty="0">
              <a:solidFill>
                <a:schemeClr val="bg1"/>
              </a:solidFill>
            </a:endParaRPr>
          </a:p>
        </p:txBody>
      </p:sp>
      <p:sp>
        <p:nvSpPr>
          <p:cNvPr id="100" name="Rectangle 99"/>
          <p:cNvSpPr/>
          <p:nvPr/>
        </p:nvSpPr>
        <p:spPr>
          <a:xfrm>
            <a:off x="412651" y="3451476"/>
            <a:ext cx="8026213" cy="1077131"/>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1" name="Rectangle 100"/>
          <p:cNvSpPr/>
          <p:nvPr/>
        </p:nvSpPr>
        <p:spPr>
          <a:xfrm>
            <a:off x="611234" y="3293541"/>
            <a:ext cx="2720354" cy="307777"/>
          </a:xfrm>
          <a:prstGeom prst="rect">
            <a:avLst/>
          </a:prstGeom>
          <a:solidFill>
            <a:srgbClr val="003E99"/>
          </a:solidFill>
          <a:ln>
            <a:solidFill>
              <a:srgbClr val="003E99"/>
            </a:solidFill>
          </a:ln>
          <a:effectLst/>
        </p:spPr>
        <p:txBody>
          <a:bodyPr wrap="none">
            <a:spAutoFit/>
          </a:bodyPr>
          <a:lstStyle/>
          <a:p>
            <a:pPr>
              <a:buClr>
                <a:srgbClr val="000090"/>
              </a:buClr>
              <a:defRPr/>
            </a:pPr>
            <a:r>
              <a:rPr lang="en-US" sz="1400" dirty="0" smtClean="0">
                <a:solidFill>
                  <a:schemeClr val="bg1"/>
                </a:solidFill>
              </a:rPr>
              <a:t>OFF DETECTOR electronics - NO CC</a:t>
            </a:r>
            <a:endParaRPr lang="en-US" sz="1400" dirty="0">
              <a:solidFill>
                <a:schemeClr val="bg1"/>
              </a:solidFill>
            </a:endParaRPr>
          </a:p>
        </p:txBody>
      </p:sp>
      <p:sp>
        <p:nvSpPr>
          <p:cNvPr id="102" name="Rectangle 101"/>
          <p:cNvSpPr/>
          <p:nvPr/>
        </p:nvSpPr>
        <p:spPr>
          <a:xfrm>
            <a:off x="449154" y="3744092"/>
            <a:ext cx="7649929" cy="738664"/>
          </a:xfrm>
          <a:prstGeom prst="rect">
            <a:avLst/>
          </a:prstGeom>
          <a:solidFill>
            <a:schemeClr val="bg1"/>
          </a:solidFill>
          <a:ln>
            <a:noFill/>
          </a:ln>
          <a:effectLst/>
        </p:spPr>
        <p:txBody>
          <a:bodyPr wrap="square">
            <a:spAutoFit/>
          </a:bodyPr>
          <a:lstStyle/>
          <a:p>
            <a:pPr marL="285750" indent="-285750">
              <a:buClr>
                <a:srgbClr val="000090"/>
              </a:buClr>
              <a:buFont typeface="Arial"/>
              <a:buChar char="•"/>
              <a:defRPr/>
            </a:pPr>
            <a:r>
              <a:rPr lang="en-US" sz="1400" dirty="0" smtClean="0">
                <a:solidFill>
                  <a:srgbClr val="0044A4"/>
                </a:solidFill>
              </a:rPr>
              <a:t>Only Rad Tol components will be used in Data Conversion and Concentrators Boards</a:t>
            </a:r>
          </a:p>
          <a:p>
            <a:pPr marL="742950" lvl="1" indent="-285750">
              <a:buClr>
                <a:srgbClr val="000090"/>
              </a:buClr>
              <a:buFont typeface="Arial"/>
              <a:buChar char="•"/>
              <a:defRPr/>
            </a:pPr>
            <a:r>
              <a:rPr lang="en-US" sz="1400" i="1" dirty="0" smtClean="0">
                <a:solidFill>
                  <a:srgbClr val="0044A4"/>
                </a:solidFill>
              </a:rPr>
              <a:t>We have already shown it is possible to implement a ≈ 1 ns resolution TDC and FADC readout by means of (lash-ROM based) Rad Tol FPGA (Actel ProAsic)</a:t>
            </a:r>
          </a:p>
        </p:txBody>
      </p:sp>
      <p:sp>
        <p:nvSpPr>
          <p:cNvPr id="103" name="Rectangle 102"/>
          <p:cNvSpPr/>
          <p:nvPr/>
        </p:nvSpPr>
        <p:spPr>
          <a:xfrm>
            <a:off x="419309" y="5030133"/>
            <a:ext cx="8026213" cy="1077131"/>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4" name="Rectangle 103"/>
          <p:cNvSpPr/>
          <p:nvPr/>
        </p:nvSpPr>
        <p:spPr>
          <a:xfrm>
            <a:off x="607482" y="4861787"/>
            <a:ext cx="2445000" cy="307777"/>
          </a:xfrm>
          <a:prstGeom prst="rect">
            <a:avLst/>
          </a:prstGeom>
          <a:solidFill>
            <a:srgbClr val="003E99"/>
          </a:solidFill>
          <a:ln>
            <a:solidFill>
              <a:srgbClr val="003E99"/>
            </a:solidFill>
          </a:ln>
          <a:effectLst/>
        </p:spPr>
        <p:txBody>
          <a:bodyPr wrap="none">
            <a:spAutoFit/>
          </a:bodyPr>
          <a:lstStyle/>
          <a:p>
            <a:pPr>
              <a:buClr>
                <a:srgbClr val="000090"/>
              </a:buClr>
              <a:defRPr/>
            </a:pPr>
            <a:r>
              <a:rPr lang="en-US" sz="1400" dirty="0" smtClean="0">
                <a:solidFill>
                  <a:schemeClr val="bg1"/>
                </a:solidFill>
              </a:rPr>
              <a:t>OFF DETECTOR electronics - CC</a:t>
            </a:r>
            <a:endParaRPr lang="en-US" sz="1400" dirty="0">
              <a:solidFill>
                <a:schemeClr val="bg1"/>
              </a:solidFill>
            </a:endParaRPr>
          </a:p>
        </p:txBody>
      </p:sp>
      <p:sp>
        <p:nvSpPr>
          <p:cNvPr id="105" name="Rectangle 104"/>
          <p:cNvSpPr/>
          <p:nvPr/>
        </p:nvSpPr>
        <p:spPr>
          <a:xfrm>
            <a:off x="455812" y="5322749"/>
            <a:ext cx="7649929" cy="523220"/>
          </a:xfrm>
          <a:prstGeom prst="rect">
            <a:avLst/>
          </a:prstGeom>
          <a:solidFill>
            <a:schemeClr val="bg1"/>
          </a:solidFill>
          <a:ln>
            <a:noFill/>
          </a:ln>
          <a:effectLst/>
        </p:spPr>
        <p:txBody>
          <a:bodyPr wrap="square">
            <a:spAutoFit/>
          </a:bodyPr>
          <a:lstStyle/>
          <a:p>
            <a:pPr marL="285750" indent="-285750">
              <a:buClr>
                <a:srgbClr val="000090"/>
              </a:buClr>
              <a:buFont typeface="Arial"/>
              <a:buChar char="•"/>
              <a:defRPr/>
            </a:pPr>
            <a:r>
              <a:rPr lang="en-US" sz="1400" dirty="0" smtClean="0">
                <a:solidFill>
                  <a:srgbClr val="0044A4"/>
                </a:solidFill>
              </a:rPr>
              <a:t>Cluster Counting requires lots high performances FPGA </a:t>
            </a:r>
            <a:r>
              <a:rPr lang="en-US" sz="1400" dirty="0" smtClean="0">
                <a:solidFill>
                  <a:srgbClr val="0044A4"/>
                </a:solidFill>
                <a:sym typeface="Wingdings"/>
              </a:rPr>
              <a:t> NO Rad Tol</a:t>
            </a:r>
            <a:endParaRPr lang="en-US" sz="1400" dirty="0" smtClean="0">
              <a:solidFill>
                <a:srgbClr val="0044A4"/>
              </a:solidFill>
            </a:endParaRPr>
          </a:p>
          <a:p>
            <a:pPr marL="742950" lvl="1" indent="-285750">
              <a:buClr>
                <a:srgbClr val="000090"/>
              </a:buClr>
              <a:buFont typeface="Arial"/>
              <a:buChar char="•"/>
              <a:defRPr/>
            </a:pPr>
            <a:r>
              <a:rPr lang="en-US" sz="1400" i="1" dirty="0" smtClean="0">
                <a:solidFill>
                  <a:srgbClr val="0044A4"/>
                </a:solidFill>
              </a:rPr>
              <a:t>People think to to use neutron shielding (</a:t>
            </a:r>
            <a:r>
              <a:rPr lang="en-US" sz="1400" i="1" dirty="0">
                <a:solidFill>
                  <a:srgbClr val="0044A4"/>
                </a:solidFill>
              </a:rPr>
              <a:t>p</a:t>
            </a:r>
            <a:r>
              <a:rPr lang="en-US" sz="1400" i="1" dirty="0" smtClean="0">
                <a:solidFill>
                  <a:srgbClr val="0044A4"/>
                </a:solidFill>
              </a:rPr>
              <a:t>ure polyethylene ..)</a:t>
            </a:r>
          </a:p>
        </p:txBody>
      </p:sp>
    </p:spTree>
    <p:extLst>
      <p:ext uri="{BB962C8B-B14F-4D97-AF65-F5344CB8AC3E}">
        <p14:creationId xmlns:p14="http://schemas.microsoft.com/office/powerpoint/2010/main" val="38085961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6"/>
          <p:cNvSpPr>
            <a:spLocks noChangeArrowheads="1"/>
          </p:cNvSpPr>
          <p:nvPr/>
        </p:nvSpPr>
        <p:spPr bwMode="auto">
          <a:xfrm>
            <a:off x="3413284" y="3119362"/>
            <a:ext cx="244543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Design goals</a:t>
            </a:r>
            <a:endParaRPr lang="en-US" sz="3200" b="1" i="1" dirty="0">
              <a:solidFill>
                <a:srgbClr val="000090"/>
              </a:solidFill>
              <a:ea typeface="ヒラギノ角ゴ Pro W3" charset="0"/>
              <a:cs typeface="ヒラギノ角ゴ Pro W3" charset="0"/>
            </a:endParaRPr>
          </a:p>
        </p:txBody>
      </p:sp>
      <p:sp>
        <p:nvSpPr>
          <p:cNvPr id="7" name="Footer Placeholder 6"/>
          <p:cNvSpPr>
            <a:spLocks noGrp="1"/>
          </p:cNvSpPr>
          <p:nvPr>
            <p:ph type="ftr" sz="quarter" idx="11"/>
          </p:nvPr>
        </p:nvSpPr>
        <p:spPr>
          <a:xfrm>
            <a:off x="2935655" y="6488113"/>
            <a:ext cx="3414523" cy="365125"/>
          </a:xfrm>
        </p:spPr>
        <p:txBody>
          <a:bodyPr/>
          <a:lstStyle/>
          <a:p>
            <a:pPr>
              <a:defRPr/>
            </a:pPr>
            <a:r>
              <a:rPr lang="it-IT" dirty="0">
                <a:solidFill>
                  <a:srgbClr val="0044A4"/>
                </a:solidFill>
              </a:rPr>
              <a:t> SuperB CERN EDT Meeting – November 11</a:t>
            </a:r>
          </a:p>
          <a:p>
            <a:pPr>
              <a:defRPr/>
            </a:pPr>
            <a:endParaRPr lang="it-IT" dirty="0">
              <a:solidFill>
                <a:srgbClr val="0044A4"/>
              </a:solidFill>
            </a:endParaRPr>
          </a:p>
        </p:txBody>
      </p:sp>
      <p:sp>
        <p:nvSpPr>
          <p:cNvPr id="8" name="Slide Number Placeholder 7"/>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a:t>
            </a:fld>
            <a:endParaRPr lang="it-IT" dirty="0">
              <a:solidFill>
                <a:srgbClr val="0044A4"/>
              </a:solidFill>
            </a:endParaRPr>
          </a:p>
        </p:txBody>
      </p:sp>
      <p:sp>
        <p:nvSpPr>
          <p:cNvPr id="9" name="Date Placeholder 8"/>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#1</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30</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20463224"/>
              </p:ext>
            </p:extLst>
          </p:nvPr>
        </p:nvGraphicFramePr>
        <p:xfrm>
          <a:off x="139700" y="1358900"/>
          <a:ext cx="8890000" cy="4715356"/>
        </p:xfrm>
        <a:graphic>
          <a:graphicData uri="http://schemas.openxmlformats.org/drawingml/2006/table">
            <a:tbl>
              <a:tblPr firstRow="1" bandRow="1">
                <a:tableStyleId>{3B4B98B0-60AC-42C2-AFA5-B58CD77FA1E5}</a:tableStyleId>
              </a:tblPr>
              <a:tblGrid>
                <a:gridCol w="8890000"/>
              </a:tblGrid>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1" kern="50" dirty="0" smtClean="0">
                          <a:solidFill>
                            <a:srgbClr val="040AA1"/>
                          </a:solidFill>
                          <a:latin typeface="+mn-lt"/>
                          <a:ea typeface="Arial Unicode MS"/>
                          <a:cs typeface="Times New Roman"/>
                        </a:rPr>
                        <a:t>Author: </a:t>
                      </a:r>
                      <a:r>
                        <a:rPr lang="en-US" sz="1600" i="1" kern="50" dirty="0" err="1" smtClean="0">
                          <a:solidFill>
                            <a:srgbClr val="040AA1"/>
                          </a:solidFill>
                          <a:latin typeface="+mn-lt"/>
                          <a:ea typeface="Arial Unicode MS"/>
                          <a:cs typeface="Times New Roman"/>
                        </a:rPr>
                        <a:t>G.Felici</a:t>
                      </a:r>
                      <a:r>
                        <a:rPr lang="en-US" sz="1600" i="1" kern="50" dirty="0" smtClean="0">
                          <a:solidFill>
                            <a:srgbClr val="040AA1"/>
                          </a:solidFill>
                          <a:latin typeface="+mn-lt"/>
                          <a:ea typeface="Arial Unicode MS"/>
                          <a:cs typeface="Times New Roman"/>
                        </a:rPr>
                        <a:t>, G. Finocchiaro, M. Roney - 31-10-2011 - v1.0</a:t>
                      </a:r>
                      <a:endParaRPr lang="it-IT" sz="1600" i="1" kern="50" dirty="0" smtClean="0">
                        <a:solidFill>
                          <a:srgbClr val="040AA1"/>
                        </a:solidFill>
                        <a:latin typeface="+mn-lt"/>
                        <a:ea typeface="Arial Unicode MS"/>
                        <a:cs typeface="Times New Roman"/>
                      </a:endParaRPr>
                    </a:p>
                  </a:txBody>
                  <a:tcPr/>
                </a:tc>
              </a:tr>
              <a:tr h="363499">
                <a:tc>
                  <a:txBody>
                    <a:bodyPr/>
                    <a:lstStyle/>
                    <a:p>
                      <a:pPr algn="ctr"/>
                      <a:r>
                        <a:rPr lang="en-US" sz="1600" b="0" i="1" dirty="0" smtClean="0">
                          <a:solidFill>
                            <a:srgbClr val="040AA1"/>
                          </a:solidFill>
                          <a:latin typeface="+mn-lt"/>
                        </a:rPr>
                        <a:t>Number of channels</a:t>
                      </a:r>
                      <a:endParaRPr lang="en-US" sz="1600" b="0" i="1" dirty="0">
                        <a:solidFill>
                          <a:srgbClr val="040AA1"/>
                        </a:solidFill>
                        <a:latin typeface="+mn-lt"/>
                      </a:endParaRPr>
                    </a:p>
                  </a:txBody>
                  <a:tcPr/>
                </a:tc>
              </a:tr>
              <a:tr h="119101">
                <a:tc>
                  <a:txBody>
                    <a:bodyPr/>
                    <a:lstStyle/>
                    <a:p>
                      <a:r>
                        <a:rPr lang="en-US" sz="1600" b="1" kern="1200" dirty="0" smtClean="0">
                          <a:solidFill>
                            <a:srgbClr val="FF0000"/>
                          </a:solidFill>
                          <a:effectLst/>
                          <a:latin typeface="+mn-lt"/>
                          <a:ea typeface="+mn-ea"/>
                          <a:cs typeface="+mn-cs"/>
                        </a:rPr>
                        <a:t>8056</a:t>
                      </a:r>
                      <a:r>
                        <a:rPr lang="en-US" sz="1600" kern="1200" dirty="0" smtClean="0">
                          <a:solidFill>
                            <a:schemeClr val="tx1"/>
                          </a:solidFill>
                          <a:effectLst/>
                          <a:latin typeface="+mn-lt"/>
                          <a:ea typeface="+mn-ea"/>
                          <a:cs typeface="+mn-cs"/>
                        </a:rPr>
                        <a:t> (to be finalized according to minimum allowed inner DCH radius)</a:t>
                      </a:r>
                      <a:r>
                        <a:rPr lang="it-IT" sz="1600" dirty="0" smtClean="0">
                          <a:effectLst/>
                        </a:rPr>
                        <a:t> </a:t>
                      </a:r>
                      <a:endParaRPr lang="en-US" sz="1600" b="0" i="1" dirty="0">
                        <a:latin typeface="+mn-lt"/>
                      </a:endParaRPr>
                    </a:p>
                  </a:txBody>
                  <a:tcPr anchor="ctr"/>
                </a:tc>
              </a:tr>
              <a:tr h="119101">
                <a:tc>
                  <a:txBody>
                    <a:bodyPr/>
                    <a:lstStyle/>
                    <a:p>
                      <a:pPr algn="ctr"/>
                      <a:r>
                        <a:rPr lang="en-US" sz="1600" b="0" i="1" dirty="0" smtClean="0">
                          <a:solidFill>
                            <a:srgbClr val="040AA1"/>
                          </a:solidFill>
                          <a:latin typeface="+mn-lt"/>
                        </a:rPr>
                        <a:t>ON DETECTOR</a:t>
                      </a:r>
                      <a:r>
                        <a:rPr lang="en-US" sz="1600" b="0" i="1" baseline="0" dirty="0" smtClean="0">
                          <a:solidFill>
                            <a:srgbClr val="040AA1"/>
                          </a:solidFill>
                          <a:latin typeface="+mn-lt"/>
                        </a:rPr>
                        <a:t> - </a:t>
                      </a:r>
                      <a:r>
                        <a:rPr lang="en-US" sz="1600" b="0" i="1" dirty="0" smtClean="0">
                          <a:solidFill>
                            <a:srgbClr val="040AA1"/>
                          </a:solidFill>
                          <a:latin typeface="+mn-lt"/>
                        </a:rPr>
                        <a:t>Power dissipation per channel - Preamplifier Boards</a:t>
                      </a:r>
                      <a:endParaRPr lang="en-US" sz="1600" b="0" i="1" dirty="0">
                        <a:solidFill>
                          <a:srgbClr val="040AA1"/>
                        </a:solidFill>
                        <a:latin typeface="+mn-lt"/>
                      </a:endParaRPr>
                    </a:p>
                  </a:txBody>
                  <a:tcPr/>
                </a:tc>
              </a:tr>
              <a:tr h="0">
                <a:tc>
                  <a:txBody>
                    <a:bodyPr/>
                    <a:lstStyle/>
                    <a:p>
                      <a:pPr lvl="0"/>
                      <a:r>
                        <a:rPr lang="en-US" sz="1600" b="0" kern="1200" dirty="0" smtClean="0">
                          <a:solidFill>
                            <a:schemeClr val="tx1"/>
                          </a:solidFill>
                          <a:effectLst/>
                          <a:latin typeface="+mn-lt"/>
                          <a:ea typeface="+mn-ea"/>
                          <a:cs typeface="+mn-cs"/>
                        </a:rPr>
                        <a:t>Standard dE/dx </a:t>
                      </a:r>
                      <a:r>
                        <a:rPr lang="en-US" sz="1600" kern="1200" dirty="0" smtClean="0">
                          <a:solidFill>
                            <a:schemeClr val="tx1"/>
                          </a:solidFill>
                          <a:effectLst/>
                          <a:latin typeface="+mn-lt"/>
                          <a:ea typeface="+mn-ea"/>
                          <a:cs typeface="+mn-cs"/>
                        </a:rPr>
                        <a:t>by means of charge measurement: </a:t>
                      </a:r>
                      <a:r>
                        <a:rPr lang="en-US" sz="1600" b="1" kern="1200" dirty="0" smtClean="0">
                          <a:solidFill>
                            <a:srgbClr val="FF0000"/>
                          </a:solidFill>
                          <a:effectLst/>
                          <a:latin typeface="+mn-lt"/>
                          <a:ea typeface="+mn-ea"/>
                          <a:cs typeface="+mn-cs"/>
                        </a:rPr>
                        <a:t>30 mW/ch</a:t>
                      </a:r>
                      <a:r>
                        <a:rPr lang="en-US" sz="1600" kern="1200" dirty="0" smtClean="0">
                          <a:solidFill>
                            <a:schemeClr val="tx1"/>
                          </a:solidFill>
                          <a:effectLst/>
                          <a:latin typeface="+mn-lt"/>
                          <a:ea typeface="+mn-ea"/>
                          <a:cs typeface="+mn-cs"/>
                        </a:rPr>
                        <a:t> </a:t>
                      </a:r>
                      <a:r>
                        <a:rPr lang="en-US" sz="1600" kern="1200" baseline="0" dirty="0" smtClean="0">
                          <a:solidFill>
                            <a:schemeClr val="tx1"/>
                          </a:solidFill>
                          <a:effectLst/>
                          <a:latin typeface="+mn-lt"/>
                          <a:ea typeface="+mn-ea"/>
                          <a:cs typeface="+mn-cs"/>
                        </a:rPr>
                        <a:t> - </a:t>
                      </a:r>
                      <a:r>
                        <a:rPr lang="en-US" sz="1600" kern="1200" dirty="0" smtClean="0">
                          <a:solidFill>
                            <a:schemeClr val="tx1"/>
                          </a:solidFill>
                          <a:effectLst/>
                          <a:latin typeface="+mn-lt"/>
                          <a:ea typeface="+mn-ea"/>
                          <a:cs typeface="+mn-cs"/>
                        </a:rPr>
                        <a:t>BW</a:t>
                      </a:r>
                      <a:r>
                        <a:rPr lang="en-US" sz="1600" kern="1200" baseline="0" dirty="0" smtClean="0">
                          <a:solidFill>
                            <a:schemeClr val="tx1"/>
                          </a:solidFill>
                          <a:effectLst/>
                          <a:latin typeface="+mn-lt"/>
                          <a:ea typeface="+mn-ea"/>
                          <a:cs typeface="+mn-cs"/>
                        </a:rPr>
                        <a:t> ≈ 80/100 MHz</a:t>
                      </a:r>
                      <a:endParaRPr lang="en-US" sz="1600" b="0" i="1" dirty="0">
                        <a:latin typeface="+mn-lt"/>
                      </a:endParaRPr>
                    </a:p>
                  </a:txBody>
                  <a:tcPr/>
                </a:tc>
              </a:tr>
              <a:tr h="363499">
                <a:tc>
                  <a:txBody>
                    <a:bodyPr/>
                    <a:lstStyle/>
                    <a:p>
                      <a:r>
                        <a:rPr lang="en-US" sz="1600" b="0" i="0" dirty="0" smtClean="0"/>
                        <a:t>Cluster Counting: </a:t>
                      </a:r>
                      <a:r>
                        <a:rPr lang="en-US" sz="1600" b="1" i="0" dirty="0" smtClean="0">
                          <a:solidFill>
                            <a:srgbClr val="FF0000"/>
                          </a:solidFill>
                        </a:rPr>
                        <a:t>100 mW/ch</a:t>
                      </a:r>
                      <a:r>
                        <a:rPr lang="en-US" sz="1600" b="1" i="0" dirty="0" smtClean="0"/>
                        <a:t> </a:t>
                      </a:r>
                      <a:r>
                        <a:rPr lang="en-US" sz="1600" b="1" i="0" baseline="0" dirty="0" smtClean="0"/>
                        <a:t> </a:t>
                      </a:r>
                      <a:r>
                        <a:rPr lang="en-US" sz="1600" b="0" i="0" baseline="0" dirty="0" smtClean="0"/>
                        <a:t>- BW </a:t>
                      </a:r>
                      <a:r>
                        <a:rPr lang="en-US" sz="1600" kern="1200" baseline="0" dirty="0" smtClean="0">
                          <a:solidFill>
                            <a:schemeClr val="tx1"/>
                          </a:solidFill>
                          <a:effectLst/>
                          <a:latin typeface="+mn-lt"/>
                          <a:ea typeface="+mn-ea"/>
                          <a:cs typeface="+mn-cs"/>
                        </a:rPr>
                        <a:t>≈ </a:t>
                      </a:r>
                      <a:r>
                        <a:rPr lang="en-US" sz="1600" b="0" i="0" dirty="0" smtClean="0"/>
                        <a:t>250MHz</a:t>
                      </a: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40AA1"/>
                          </a:solidFill>
                          <a:latin typeface="+mn-lt"/>
                        </a:rPr>
                        <a:t>OFF DETECTOR</a:t>
                      </a:r>
                      <a:r>
                        <a:rPr lang="en-US" sz="1600" b="0" i="1" baseline="0" dirty="0" smtClean="0">
                          <a:solidFill>
                            <a:srgbClr val="040AA1"/>
                          </a:solidFill>
                          <a:latin typeface="+mn-lt"/>
                        </a:rPr>
                        <a:t> - </a:t>
                      </a:r>
                      <a:r>
                        <a:rPr lang="en-US" sz="1600" b="0" i="1" dirty="0" smtClean="0">
                          <a:solidFill>
                            <a:srgbClr val="040AA1"/>
                          </a:solidFill>
                          <a:latin typeface="+mn-lt"/>
                        </a:rPr>
                        <a:t>Power dissipation per channel -  Data Conversion Boards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40AA1"/>
                          </a:solidFill>
                          <a:effectLst/>
                          <a:latin typeface="+mn-lt"/>
                          <a:ea typeface="+mn-ea"/>
                          <a:cs typeface="+mn-cs"/>
                        </a:rPr>
                        <a:t>(contribution to Feature Extraction to be checked)</a:t>
                      </a:r>
                      <a:r>
                        <a:rPr lang="it-IT" sz="1600" dirty="0" smtClean="0">
                          <a:solidFill>
                            <a:srgbClr val="040AA1"/>
                          </a:solidFill>
                          <a:effectLst/>
                        </a:rPr>
                        <a:t> </a:t>
                      </a:r>
                      <a:endParaRPr lang="en-US" sz="1600" b="0" i="1" dirty="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smtClean="0">
                          <a:latin typeface="+mn-lt"/>
                        </a:rPr>
                        <a:t>Standard dE/dx: </a:t>
                      </a:r>
                      <a:r>
                        <a:rPr lang="en-US" sz="1600" b="1" i="0" dirty="0" smtClean="0">
                          <a:solidFill>
                            <a:srgbClr val="FF0000"/>
                          </a:solidFill>
                          <a:latin typeface="+mn-lt"/>
                        </a:rPr>
                        <a:t>0.9 W/ch</a:t>
                      </a:r>
                      <a:r>
                        <a:rPr lang="en-US" sz="1600" b="0" i="0" dirty="0" smtClean="0">
                          <a:latin typeface="+mn-lt"/>
                        </a:rPr>
                        <a:t>  (48 chs/board – 43W/board) ≈ </a:t>
                      </a:r>
                      <a:r>
                        <a:rPr lang="en-US" sz="1600" b="1" i="0" dirty="0" smtClean="0">
                          <a:solidFill>
                            <a:srgbClr val="FF0000"/>
                          </a:solidFill>
                          <a:latin typeface="+mn-lt"/>
                        </a:rPr>
                        <a:t>7.3kW total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could be </a:t>
                      </a:r>
                      <a:r>
                        <a:rPr lang="en-US" sz="1400" b="1" kern="1200" dirty="0" smtClean="0">
                          <a:solidFill>
                            <a:srgbClr val="FF0000"/>
                          </a:solidFill>
                          <a:effectLst/>
                          <a:latin typeface="+mn-lt"/>
                          <a:ea typeface="+mn-ea"/>
                          <a:cs typeface="+mn-cs"/>
                        </a:rPr>
                        <a:t>0.7 W/ch</a:t>
                      </a:r>
                      <a:r>
                        <a:rPr lang="en-US" sz="1400" kern="1200" dirty="0" smtClean="0">
                          <a:solidFill>
                            <a:srgbClr val="FF0000"/>
                          </a:solidFill>
                          <a:effectLst/>
                          <a:latin typeface="+mn-lt"/>
                          <a:ea typeface="+mn-ea"/>
                          <a:cs typeface="+mn-cs"/>
                        </a:rPr>
                        <a:t> </a:t>
                      </a:r>
                      <a:r>
                        <a:rPr lang="en-US" sz="1400" kern="1200" dirty="0" smtClean="0">
                          <a:solidFill>
                            <a:schemeClr val="tx1"/>
                          </a:solidFill>
                          <a:effectLst/>
                          <a:latin typeface="+mn-lt"/>
                          <a:ea typeface="+mn-ea"/>
                          <a:cs typeface="+mn-cs"/>
                        </a:rPr>
                        <a:t>(64 chs/board - 45 W/board) due</a:t>
                      </a:r>
                      <a:r>
                        <a:rPr lang="en-US" sz="1400" kern="1200" baseline="0" dirty="0" smtClean="0">
                          <a:solidFill>
                            <a:schemeClr val="tx1"/>
                          </a:solidFill>
                          <a:effectLst/>
                          <a:latin typeface="+mn-lt"/>
                          <a:ea typeface="+mn-ea"/>
                          <a:cs typeface="+mn-cs"/>
                        </a:rPr>
                        <a:t> to </a:t>
                      </a:r>
                      <a:r>
                        <a:rPr lang="en-US" sz="1400" kern="1200" dirty="0" smtClean="0">
                          <a:solidFill>
                            <a:schemeClr val="tx1"/>
                          </a:solidFill>
                          <a:effectLst/>
                          <a:latin typeface="+mn-lt"/>
                          <a:ea typeface="+mn-ea"/>
                          <a:cs typeface="+mn-cs"/>
                        </a:rPr>
                        <a:t>improvement in component power requirements</a:t>
                      </a:r>
                      <a:r>
                        <a:rPr lang="en-US" sz="1400" kern="1200" baseline="0" dirty="0" smtClean="0">
                          <a:solidFill>
                            <a:schemeClr val="tx1"/>
                          </a:solidFill>
                          <a:effectLst/>
                          <a:latin typeface="+mn-lt"/>
                          <a:ea typeface="+mn-ea"/>
                          <a:cs typeface="+mn-cs"/>
                        </a:rPr>
                        <a:t> </a:t>
                      </a:r>
                      <a:r>
                        <a:rPr lang="en-US" sz="1400" kern="1200" baseline="0" dirty="0" smtClean="0">
                          <a:solidFill>
                            <a:srgbClr val="FF0000"/>
                          </a:solidFill>
                          <a:effectLst/>
                          <a:latin typeface="+mn-lt"/>
                          <a:ea typeface="+mn-ea"/>
                          <a:cs typeface="+mn-cs"/>
                        </a:rPr>
                        <a:t>≈ </a:t>
                      </a:r>
                      <a:r>
                        <a:rPr lang="en-US" sz="1400" b="1" kern="1200" baseline="0" dirty="0" smtClean="0">
                          <a:solidFill>
                            <a:srgbClr val="FF0000"/>
                          </a:solidFill>
                          <a:effectLst/>
                          <a:latin typeface="+mn-lt"/>
                          <a:ea typeface="+mn-ea"/>
                          <a:cs typeface="+mn-cs"/>
                        </a:rPr>
                        <a:t>5.7 </a:t>
                      </a:r>
                      <a:r>
                        <a:rPr lang="en-US" sz="1400" b="1" kern="1200" dirty="0" smtClean="0">
                          <a:solidFill>
                            <a:srgbClr val="FF0000"/>
                          </a:solidFill>
                          <a:effectLst/>
                          <a:latin typeface="+mn-lt"/>
                          <a:ea typeface="+mn-ea"/>
                          <a:cs typeface="+mn-cs"/>
                        </a:rPr>
                        <a:t>kW total</a:t>
                      </a:r>
                      <a:r>
                        <a:rPr lang="it-IT" sz="1400" b="1" dirty="0" smtClean="0">
                          <a:solidFill>
                            <a:srgbClr val="FF0000"/>
                          </a:solidFill>
                          <a:effectLst/>
                        </a:rPr>
                        <a:t> </a:t>
                      </a:r>
                      <a:endParaRPr lang="en-US" sz="1400" b="1" i="0" dirty="0">
                        <a:solidFill>
                          <a:srgbClr val="FF0000"/>
                        </a:solidFill>
                        <a:latin typeface="+mn-lt"/>
                      </a:endParaRPr>
                    </a:p>
                  </a:txBody>
                  <a:tcPr>
                    <a:solidFill>
                      <a:schemeClr val="bg1">
                        <a:alpha val="20000"/>
                      </a:schemeClr>
                    </a:solidFill>
                  </a:tcPr>
                </a:tc>
              </a:tr>
              <a:tr h="36349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Cluster Counting: </a:t>
                      </a:r>
                      <a:r>
                        <a:rPr lang="en-US" sz="1600" b="1" kern="1200" dirty="0" smtClean="0">
                          <a:solidFill>
                            <a:srgbClr val="FF0000"/>
                          </a:solidFill>
                          <a:effectLst/>
                          <a:latin typeface="+mn-lt"/>
                          <a:ea typeface="+mn-ea"/>
                          <a:cs typeface="+mn-cs"/>
                        </a:rPr>
                        <a:t>5 W/ch </a:t>
                      </a:r>
                      <a:r>
                        <a:rPr lang="en-US" sz="1600" kern="1200" dirty="0" smtClean="0">
                          <a:solidFill>
                            <a:schemeClr val="tx1"/>
                          </a:solidFill>
                          <a:effectLst/>
                          <a:latin typeface="+mn-lt"/>
                          <a:ea typeface="+mn-ea"/>
                          <a:cs typeface="+mn-cs"/>
                        </a:rPr>
                        <a:t>(8 chs boards – 40W/board) ≈ </a:t>
                      </a:r>
                      <a:r>
                        <a:rPr lang="en-US" sz="1600" b="1" kern="1200" dirty="0" smtClean="0">
                          <a:solidFill>
                            <a:srgbClr val="FF0000"/>
                          </a:solidFill>
                          <a:effectLst/>
                          <a:latin typeface="+mn-lt"/>
                          <a:ea typeface="+mn-ea"/>
                          <a:cs typeface="+mn-cs"/>
                        </a:rPr>
                        <a:t>41kW</a:t>
                      </a:r>
                      <a:endParaRPr lang="it-IT" sz="1600" b="1" kern="1200" dirty="0" smtClean="0">
                        <a:solidFill>
                          <a:srgbClr val="FF0000"/>
                        </a:solidFill>
                        <a:effectLst/>
                        <a:latin typeface="+mn-lt"/>
                        <a:ea typeface="+mn-ea"/>
                        <a:cs typeface="+mn-cs"/>
                      </a:endParaRPr>
                    </a:p>
                    <a:p>
                      <a:r>
                        <a:rPr lang="en-US" sz="1400" kern="50" dirty="0" smtClean="0">
                          <a:effectLst/>
                          <a:latin typeface="+mn-lt"/>
                          <a:ea typeface="Arial Unicode MS"/>
                          <a:cs typeface="Times New Roman"/>
                        </a:rPr>
                        <a:t>could be </a:t>
                      </a:r>
                      <a:r>
                        <a:rPr lang="en-US" sz="1400" b="1" kern="50" dirty="0" smtClean="0">
                          <a:solidFill>
                            <a:srgbClr val="FF0000"/>
                          </a:solidFill>
                          <a:effectLst/>
                          <a:latin typeface="+mn-lt"/>
                          <a:ea typeface="Arial Unicode MS"/>
                          <a:cs typeface="Times New Roman"/>
                        </a:rPr>
                        <a:t>2.5W/ch </a:t>
                      </a:r>
                      <a:r>
                        <a:rPr lang="en-US" sz="1400" kern="50" dirty="0" smtClean="0">
                          <a:effectLst/>
                          <a:latin typeface="+mn-lt"/>
                          <a:ea typeface="Arial Unicode MS"/>
                          <a:cs typeface="Times New Roman"/>
                        </a:rPr>
                        <a:t>(16 chs/board – 40W/board) due</a:t>
                      </a:r>
                      <a:r>
                        <a:rPr lang="en-US" sz="1400" kern="50" baseline="0" dirty="0" smtClean="0">
                          <a:effectLst/>
                          <a:latin typeface="+mn-lt"/>
                          <a:ea typeface="Arial Unicode MS"/>
                          <a:cs typeface="Times New Roman"/>
                        </a:rPr>
                        <a:t> to</a:t>
                      </a:r>
                      <a:r>
                        <a:rPr lang="en-US" sz="1400" kern="50" dirty="0" smtClean="0">
                          <a:effectLst/>
                          <a:latin typeface="+mn-lt"/>
                          <a:ea typeface="Arial Unicode MS"/>
                          <a:cs typeface="Times New Roman"/>
                        </a:rPr>
                        <a:t> improvement in component power requirements ≈</a:t>
                      </a:r>
                      <a:r>
                        <a:rPr lang="en-US" sz="1400" b="1" kern="50" dirty="0" smtClean="0">
                          <a:effectLst/>
                          <a:latin typeface="+mn-lt"/>
                          <a:ea typeface="Arial Unicode MS"/>
                          <a:cs typeface="Times New Roman"/>
                        </a:rPr>
                        <a:t> </a:t>
                      </a:r>
                      <a:r>
                        <a:rPr lang="en-US" sz="1400" b="1" kern="50" dirty="0" smtClean="0">
                          <a:solidFill>
                            <a:srgbClr val="FF0000"/>
                          </a:solidFill>
                          <a:effectLst/>
                          <a:latin typeface="+mn-lt"/>
                          <a:ea typeface="Arial Unicode MS"/>
                          <a:cs typeface="Times New Roman"/>
                        </a:rPr>
                        <a:t>20kW total</a:t>
                      </a:r>
                      <a:r>
                        <a:rPr lang="it-IT" sz="1400" b="1" dirty="0" smtClean="0">
                          <a:effectLst/>
                        </a:rPr>
                        <a:t> </a:t>
                      </a:r>
                      <a:endParaRPr lang="en-US" sz="1400" b="1" i="1" dirty="0">
                        <a:latin typeface="+mn-lt"/>
                      </a:endParaRPr>
                    </a:p>
                  </a:txBody>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dirty="0" smtClean="0">
                          <a:solidFill>
                            <a:srgbClr val="040AA1"/>
                          </a:solidFill>
                          <a:latin typeface="+mn-lt"/>
                        </a:rPr>
                        <a:t>OFF DETECTOR</a:t>
                      </a:r>
                      <a:r>
                        <a:rPr lang="en-US" sz="1600" b="0" i="1" baseline="0" dirty="0" smtClean="0">
                          <a:solidFill>
                            <a:srgbClr val="040AA1"/>
                          </a:solidFill>
                          <a:latin typeface="+mn-lt"/>
                        </a:rPr>
                        <a:t> - </a:t>
                      </a:r>
                      <a:r>
                        <a:rPr lang="en-US" sz="1600" b="0" i="1" dirty="0" smtClean="0">
                          <a:solidFill>
                            <a:srgbClr val="040AA1"/>
                          </a:solidFill>
                          <a:latin typeface="+mn-lt"/>
                        </a:rPr>
                        <a:t>Power dissipation per channel - Concentrators</a:t>
                      </a:r>
                    </a:p>
                  </a:txBody>
                  <a:tcPr/>
                </a:tc>
              </a:tr>
              <a:tr h="363499">
                <a:tc>
                  <a:txBody>
                    <a:bodyPr/>
                    <a:lstStyle/>
                    <a:p>
                      <a:r>
                        <a:rPr lang="en-US" sz="1600" kern="50" dirty="0" smtClean="0">
                          <a:effectLst/>
                          <a:latin typeface="+mn-lt"/>
                          <a:ea typeface="Arial Unicode MS"/>
                          <a:cs typeface="Times New Roman"/>
                        </a:rPr>
                        <a:t>Assuming the same number of concentrators for both options (Feature Extraction on Data Conversion boards):  </a:t>
                      </a:r>
                      <a:r>
                        <a:rPr lang="en-US" sz="1600" b="1" kern="50" dirty="0" smtClean="0">
                          <a:solidFill>
                            <a:srgbClr val="FF0000"/>
                          </a:solidFill>
                          <a:effectLst/>
                          <a:latin typeface="+mn-lt"/>
                          <a:ea typeface="Arial Unicode MS"/>
                          <a:cs typeface="Times New Roman"/>
                        </a:rPr>
                        <a:t>70 mW/ch</a:t>
                      </a:r>
                      <a:r>
                        <a:rPr lang="en-US" sz="1600" b="1" kern="50" dirty="0" smtClean="0">
                          <a:effectLst/>
                          <a:latin typeface="+mn-lt"/>
                          <a:ea typeface="Arial Unicode MS"/>
                          <a:cs typeface="Times New Roman"/>
                        </a:rPr>
                        <a:t>  </a:t>
                      </a:r>
                      <a:r>
                        <a:rPr lang="en-US" sz="1600" kern="50" dirty="0" smtClean="0">
                          <a:effectLst/>
                          <a:latin typeface="+mn-lt"/>
                          <a:ea typeface="Arial Unicode MS"/>
                          <a:cs typeface="Times New Roman"/>
                        </a:rPr>
                        <a:t>(Concentrators boards must be located in non hostile environment): </a:t>
                      </a:r>
                      <a:r>
                        <a:rPr lang="en-US" sz="1600" b="1" kern="50" dirty="0" smtClean="0">
                          <a:solidFill>
                            <a:srgbClr val="FF0000"/>
                          </a:solidFill>
                          <a:effectLst/>
                          <a:latin typeface="+mn-lt"/>
                          <a:ea typeface="Arial Unicode MS"/>
                          <a:cs typeface="Times New Roman"/>
                        </a:rPr>
                        <a:t>650W</a:t>
                      </a:r>
                      <a:r>
                        <a:rPr lang="it-IT" sz="1600" dirty="0" smtClean="0">
                          <a:effectLst/>
                        </a:rPr>
                        <a:t> </a:t>
                      </a:r>
                      <a:endParaRPr lang="en-US" sz="1600" b="0" i="1" dirty="0">
                        <a:latin typeface="+mn-lt"/>
                      </a:endParaRPr>
                    </a:p>
                  </a:txBody>
                  <a:tcPr/>
                </a:tc>
              </a:tr>
            </a:tbl>
          </a:graphicData>
        </a:graphic>
      </p:graphicFrame>
    </p:spTree>
    <p:extLst>
      <p:ext uri="{BB962C8B-B14F-4D97-AF65-F5344CB8AC3E}">
        <p14:creationId xmlns:p14="http://schemas.microsoft.com/office/powerpoint/2010/main" val="38607808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#2</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31</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34227299"/>
              </p:ext>
            </p:extLst>
          </p:nvPr>
        </p:nvGraphicFramePr>
        <p:xfrm>
          <a:off x="139700" y="952500"/>
          <a:ext cx="8890000" cy="5081116"/>
        </p:xfrm>
        <a:graphic>
          <a:graphicData uri="http://schemas.openxmlformats.org/drawingml/2006/table">
            <a:tbl>
              <a:tblPr firstRow="1" bandRow="1">
                <a:tableStyleId>{3B4B98B0-60AC-42C2-AFA5-B58CD77FA1E5}</a:tableStyleId>
              </a:tblPr>
              <a:tblGrid>
                <a:gridCol w="8890000"/>
              </a:tblGrid>
              <a:tr h="363499">
                <a:tc>
                  <a:txBody>
                    <a:bodyPr/>
                    <a:lstStyle/>
                    <a:p>
                      <a:pPr algn="ctr"/>
                      <a:r>
                        <a:rPr lang="en-US" sz="1600" b="0" i="1" dirty="0" smtClean="0">
                          <a:solidFill>
                            <a:srgbClr val="040AA1"/>
                          </a:solidFill>
                          <a:latin typeface="+mn-lt"/>
                        </a:rPr>
                        <a:t>OFF</a:t>
                      </a:r>
                      <a:r>
                        <a:rPr lang="en-US" sz="1600" b="0" i="1" baseline="0" dirty="0" smtClean="0">
                          <a:solidFill>
                            <a:srgbClr val="040AA1"/>
                          </a:solidFill>
                          <a:latin typeface="+mn-lt"/>
                        </a:rPr>
                        <a:t> </a:t>
                      </a:r>
                      <a:r>
                        <a:rPr lang="en-US" sz="1600" b="0" i="1" dirty="0" smtClean="0">
                          <a:solidFill>
                            <a:srgbClr val="040AA1"/>
                          </a:solidFill>
                          <a:latin typeface="+mn-lt"/>
                        </a:rPr>
                        <a:t>DETECTOR</a:t>
                      </a:r>
                      <a:r>
                        <a:rPr lang="en-US" sz="1600" b="0" i="1" baseline="0" dirty="0" smtClean="0">
                          <a:solidFill>
                            <a:srgbClr val="040AA1"/>
                          </a:solidFill>
                          <a:latin typeface="+mn-lt"/>
                        </a:rPr>
                        <a:t> - Trigger - Primitives Generation </a:t>
                      </a:r>
                      <a:endParaRPr lang="en-US" sz="1600" b="0" i="1" dirty="0">
                        <a:solidFill>
                          <a:srgbClr val="040AA1"/>
                        </a:solidFill>
                        <a:latin typeface="+mn-lt"/>
                      </a:endParaRPr>
                    </a:p>
                  </a:txBody>
                  <a:tcPr>
                    <a:solidFill>
                      <a:schemeClr val="tx2">
                        <a:lumMod val="60000"/>
                        <a:lumOff val="40000"/>
                        <a:alpha val="20000"/>
                      </a:schemeClr>
                    </a:solidFill>
                  </a:tcPr>
                </a:tc>
              </a:tr>
              <a:tr h="119101">
                <a:tc>
                  <a:txBody>
                    <a:bodyPr/>
                    <a:lstStyle/>
                    <a:p>
                      <a:pPr lvl="0"/>
                      <a:r>
                        <a:rPr lang="en-US" sz="1600" kern="1200" dirty="0" smtClean="0">
                          <a:solidFill>
                            <a:schemeClr val="tx1"/>
                          </a:solidFill>
                          <a:effectLst/>
                          <a:latin typeface="+mn-lt"/>
                          <a:ea typeface="+mn-ea"/>
                          <a:cs typeface="+mn-cs"/>
                        </a:rPr>
                        <a:t>Option1:</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Off-Detector electronics generates only primitives </a:t>
                      </a:r>
                      <a:r>
                        <a:rPr lang="en-US" sz="1600" kern="1200" dirty="0" smtClean="0">
                          <a:solidFill>
                            <a:schemeClr val="tx1"/>
                          </a:solidFill>
                          <a:effectLst/>
                          <a:latin typeface="Wingdings"/>
                          <a:ea typeface="+mn-ea"/>
                          <a:cs typeface="+mn-cs"/>
                        </a:rPr>
                        <a:t>à</a:t>
                      </a:r>
                      <a:r>
                        <a:rPr lang="en-US" sz="1600" kern="1200" dirty="0" smtClean="0">
                          <a:solidFill>
                            <a:schemeClr val="tx1"/>
                          </a:solidFill>
                          <a:effectLst/>
                          <a:latin typeface="+mn-lt"/>
                          <a:ea typeface="+mn-ea"/>
                          <a:cs typeface="+mn-cs"/>
                        </a:rPr>
                        <a:t> power requirement already considered in Data Conversion board</a:t>
                      </a:r>
                      <a:endParaRPr lang="it-IT" sz="1600" kern="1200" dirty="0">
                        <a:solidFill>
                          <a:schemeClr val="tx1"/>
                        </a:solidFill>
                        <a:effectLst/>
                        <a:latin typeface="+mn-lt"/>
                        <a:ea typeface="+mn-ea"/>
                        <a:cs typeface="+mn-cs"/>
                      </a:endParaRPr>
                    </a:p>
                  </a:txBody>
                  <a:tcPr anchor="ctr">
                    <a:solidFill>
                      <a:schemeClr val="bg1">
                        <a:alpha val="20000"/>
                      </a:schemeClr>
                    </a:solidFill>
                  </a:tcPr>
                </a:tc>
              </a:tr>
              <a:tr h="0">
                <a:tc>
                  <a:txBody>
                    <a:bodyPr/>
                    <a:lstStyle/>
                    <a:p>
                      <a:pPr lvl="0"/>
                      <a:r>
                        <a:rPr lang="en-US" sz="1600" kern="1200" dirty="0" smtClean="0">
                          <a:solidFill>
                            <a:schemeClr val="tx1"/>
                          </a:solidFill>
                          <a:effectLst/>
                          <a:latin typeface="+mn-lt"/>
                          <a:ea typeface="+mn-ea"/>
                          <a:cs typeface="+mn-cs"/>
                        </a:rPr>
                        <a:t>Option2: Off-Detector electronics includes electronics for partial super-layer track reconstruction </a:t>
                      </a:r>
                      <a:r>
                        <a:rPr lang="en-US" sz="1600" kern="1200" dirty="0" smtClean="0">
                          <a:solidFill>
                            <a:schemeClr val="tx1"/>
                          </a:solidFill>
                          <a:effectLst/>
                          <a:latin typeface="+mn-lt"/>
                          <a:ea typeface="+mn-ea"/>
                          <a:cs typeface="+mn-cs"/>
                          <a:sym typeface="Wingdings"/>
                        </a:rPr>
                        <a:t></a:t>
                      </a:r>
                      <a:r>
                        <a:rPr lang="en-US" sz="1600" kern="1200" dirty="0" smtClean="0">
                          <a:solidFill>
                            <a:schemeClr val="tx1"/>
                          </a:solidFill>
                          <a:effectLst/>
                          <a:latin typeface="+mn-lt"/>
                          <a:ea typeface="+mn-ea"/>
                          <a:cs typeface="+mn-cs"/>
                        </a:rPr>
                        <a:t> Off-Detector power and housing requirement would (slightly)</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change. The option is under study.</a:t>
                      </a: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baseline="0" dirty="0" smtClean="0">
                          <a:solidFill>
                            <a:srgbClr val="040AA1"/>
                          </a:solidFill>
                          <a:latin typeface="+mn-lt"/>
                        </a:rPr>
                        <a:t>ON DETECTOR - </a:t>
                      </a:r>
                      <a:r>
                        <a:rPr lang="en-US" sz="1600" b="0" i="1" dirty="0" smtClean="0">
                          <a:solidFill>
                            <a:srgbClr val="040AA1"/>
                          </a:solidFill>
                          <a:latin typeface="+mn-lt"/>
                        </a:rPr>
                        <a:t>Volume occupied by the electronics (drawings of electronic modules – non available yet)</a:t>
                      </a:r>
                      <a:r>
                        <a:rPr lang="en-US" sz="1600" b="0" i="1" baseline="0" dirty="0" smtClean="0">
                          <a:solidFill>
                            <a:srgbClr val="040AA1"/>
                          </a:solidFill>
                          <a:latin typeface="+mn-lt"/>
                        </a:rPr>
                        <a:t>  </a:t>
                      </a:r>
                      <a:endParaRPr lang="en-US" sz="1600" b="0" i="1" dirty="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HV distribution boards on forward endplate</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 Preamplifier boards on backward endplate. Position (both boards): 2-3 cm from endplate. Height (board + support) 8-10 cm</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sym typeface="Wingdings"/>
                        </a:rPr>
                        <a:t> </a:t>
                      </a:r>
                      <a:r>
                        <a:rPr lang="en-US" sz="1800" kern="1200" dirty="0" smtClean="0">
                          <a:solidFill>
                            <a:schemeClr val="tx1"/>
                          </a:solidFill>
                          <a:effectLst/>
                          <a:latin typeface="+mn-lt"/>
                          <a:ea typeface="+mn-ea"/>
                          <a:cs typeface="+mn-cs"/>
                        </a:rPr>
                        <a:t>Nitrogen gas enclosure volumes are being determined </a:t>
                      </a:r>
                      <a:r>
                        <a:rPr lang="it-IT" sz="1800" kern="1200" baseline="0" dirty="0" smtClean="0">
                          <a:solidFill>
                            <a:schemeClr val="tx1"/>
                          </a:solidFill>
                          <a:effectLst/>
                          <a:latin typeface="+mn-lt"/>
                          <a:ea typeface="+mn-ea"/>
                          <a:cs typeface="+mn-cs"/>
                        </a:rPr>
                        <a:t> ????</a:t>
                      </a:r>
                      <a:r>
                        <a:rPr lang="it-IT" sz="1600" dirty="0" smtClean="0">
                          <a:effectLst/>
                        </a:rPr>
                        <a:t> </a:t>
                      </a:r>
                      <a:endParaRPr lang="en-US" sz="1600" b="1" i="0" dirty="0">
                        <a:latin typeface="+mn-lt"/>
                      </a:endParaRPr>
                    </a:p>
                  </a:txBody>
                  <a:tcPr>
                    <a:solidFill>
                      <a:schemeClr val="bg1">
                        <a:alpha val="20000"/>
                      </a:schemeClr>
                    </a:solidFill>
                  </a:tcPr>
                </a:tc>
              </a:tr>
              <a:tr h="36349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0" i="1" baseline="0" dirty="0" smtClean="0">
                          <a:solidFill>
                            <a:srgbClr val="040AA1"/>
                          </a:solidFill>
                          <a:latin typeface="+mn-lt"/>
                        </a:rPr>
                        <a:t>OFF DETECTOR - </a:t>
                      </a:r>
                      <a:r>
                        <a:rPr lang="en-US" sz="1600" b="0" i="1" dirty="0" smtClean="0">
                          <a:solidFill>
                            <a:srgbClr val="040AA1"/>
                          </a:solidFill>
                          <a:latin typeface="+mn-lt"/>
                        </a:rPr>
                        <a:t>Volume occupied by the electronics (drawings of electronic modules – non available yet)</a:t>
                      </a:r>
                      <a:r>
                        <a:rPr lang="en-US" sz="1600" b="0" i="1" baseline="0" dirty="0" smtClean="0">
                          <a:solidFill>
                            <a:srgbClr val="040AA1"/>
                          </a:solidFill>
                          <a:latin typeface="+mn-lt"/>
                        </a:rPr>
                        <a:t>  </a:t>
                      </a:r>
                      <a:endParaRPr lang="en-US" sz="1600" b="0" i="1" dirty="0" smtClean="0">
                        <a:solidFill>
                          <a:srgbClr val="040AA1"/>
                        </a:solidFill>
                        <a:latin typeface="+mn-lt"/>
                      </a:endParaRPr>
                    </a:p>
                  </a:txBody>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rgbClr val="FF0000"/>
                          </a:solidFill>
                          <a:effectLst/>
                          <a:latin typeface="+mn-lt"/>
                          <a:ea typeface="+mn-ea"/>
                          <a:cs typeface="+mn-cs"/>
                        </a:rPr>
                        <a:t>HV: 2 Crates 19"</a:t>
                      </a:r>
                      <a:r>
                        <a:rPr lang="en-US" sz="1600" kern="1200" dirty="0" smtClean="0">
                          <a:solidFill>
                            <a:schemeClr val="tx1"/>
                          </a:solidFill>
                          <a:effectLst/>
                          <a:latin typeface="+mn-lt"/>
                          <a:ea typeface="+mn-ea"/>
                          <a:cs typeface="+mn-cs"/>
                        </a:rPr>
                        <a:t>- wide, 8U-high Euro-mechanics rack (Ref: CAEN SY1527LC) </a:t>
                      </a:r>
                      <a:endParaRPr lang="en-US" sz="1600" b="0" i="1" dirty="0" smtClean="0">
                        <a:solidFill>
                          <a:srgbClr val="040AA1"/>
                        </a:solidFill>
                        <a:latin typeface="+mn-lt"/>
                      </a:endParaRPr>
                    </a:p>
                  </a:txBody>
                  <a:tcPr/>
                </a:tc>
              </a:tr>
              <a:tr h="363499">
                <a:tc>
                  <a:txBody>
                    <a:bodyPr/>
                    <a:lstStyle/>
                    <a:p>
                      <a:r>
                        <a:rPr lang="en-US" sz="1600" b="1" kern="50" dirty="0" smtClean="0">
                          <a:solidFill>
                            <a:srgbClr val="FF0000"/>
                          </a:solidFill>
                          <a:effectLst/>
                          <a:latin typeface="+mn-lt"/>
                          <a:ea typeface="Arial Unicode MS"/>
                          <a:cs typeface="Times New Roman"/>
                        </a:rPr>
                        <a:t>Standard dE/dx </a:t>
                      </a:r>
                      <a:r>
                        <a:rPr lang="en-US" sz="1600" b="0" kern="50" dirty="0" smtClean="0">
                          <a:effectLst/>
                          <a:latin typeface="+mn-lt"/>
                          <a:ea typeface="Arial Unicode MS"/>
                          <a:cs typeface="Times New Roman"/>
                        </a:rPr>
                        <a:t>-</a:t>
                      </a:r>
                      <a:r>
                        <a:rPr lang="en-US" sz="1600" kern="50" dirty="0" smtClean="0">
                          <a:effectLst/>
                          <a:latin typeface="+mn-lt"/>
                          <a:ea typeface="Arial Unicode MS"/>
                          <a:cs typeface="Times New Roman"/>
                        </a:rPr>
                        <a:t> 48 chs/board - 16 boards/crate: 173 boards (according to superlayer</a:t>
                      </a:r>
                      <a:r>
                        <a:rPr lang="en-US" sz="1600" kern="50" baseline="0" dirty="0" smtClean="0">
                          <a:effectLst/>
                          <a:latin typeface="+mn-lt"/>
                          <a:ea typeface="Arial Unicode MS"/>
                          <a:cs typeface="Times New Roman"/>
                        </a:rPr>
                        <a:t> geometry)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a:t>
                      </a:r>
                      <a:r>
                        <a:rPr lang="en-US" sz="1600" b="1" kern="50" dirty="0" smtClean="0">
                          <a:solidFill>
                            <a:srgbClr val="FF0000"/>
                          </a:solidFill>
                          <a:effectLst/>
                          <a:latin typeface="+mn-lt"/>
                          <a:ea typeface="Arial Unicode MS"/>
                          <a:cs typeface="Times New Roman"/>
                        </a:rPr>
                        <a:t>11 VME crates 19"</a:t>
                      </a:r>
                      <a:r>
                        <a:rPr lang="en-US" sz="1600" kern="50" dirty="0" smtClean="0">
                          <a:solidFill>
                            <a:srgbClr val="FF0000"/>
                          </a:solidFill>
                          <a:effectLst/>
                          <a:latin typeface="+mn-lt"/>
                          <a:ea typeface="Arial Unicode MS"/>
                          <a:cs typeface="Times New Roman"/>
                        </a:rPr>
                        <a:t> </a:t>
                      </a:r>
                      <a:r>
                        <a:rPr lang="en-US" sz="1600" kern="50" dirty="0" smtClean="0">
                          <a:effectLst/>
                          <a:latin typeface="+mn-lt"/>
                          <a:ea typeface="Arial Unicode MS"/>
                          <a:cs typeface="Times New Roman"/>
                        </a:rPr>
                        <a:t>x 8U (6+2) enclosure (Ref : CAEN VME8100 )</a:t>
                      </a:r>
                      <a:r>
                        <a:rPr lang="it-IT" sz="1600" dirty="0" smtClean="0">
                          <a:effectLst/>
                        </a:rPr>
                        <a:t> </a:t>
                      </a:r>
                    </a:p>
                    <a:p>
                      <a:r>
                        <a:rPr lang="en-US" sz="1400" kern="50" dirty="0" smtClean="0">
                          <a:effectLst/>
                          <a:latin typeface="+mn-lt"/>
                          <a:ea typeface="Arial Unicode MS"/>
                          <a:cs typeface="Times New Roman"/>
                        </a:rPr>
                        <a:t>64 chs/board - 16/boards/crate  - 132 boards </a:t>
                      </a:r>
                      <a:r>
                        <a:rPr lang="en-US" sz="1400" kern="50" dirty="0" smtClean="0">
                          <a:effectLst/>
                          <a:latin typeface="+mn-lt"/>
                          <a:ea typeface="Arial Unicode MS"/>
                          <a:cs typeface="Times New Roman"/>
                          <a:sym typeface="Wingdings"/>
                        </a:rPr>
                        <a:t></a:t>
                      </a:r>
                      <a:r>
                        <a:rPr lang="en-US" sz="1400" kern="50" dirty="0" smtClean="0">
                          <a:effectLst/>
                          <a:latin typeface="+mn-lt"/>
                          <a:ea typeface="Arial Unicode MS"/>
                          <a:cs typeface="Times New Roman"/>
                        </a:rPr>
                        <a:t> could be 9 VME crates 19" x 8U (6+2) enclosure (Ref : CAEN VME8100) </a:t>
                      </a:r>
                      <a:endParaRPr lang="en-US" sz="1400" b="0" i="1" dirty="0">
                        <a:latin typeface="+mn-lt"/>
                      </a:endParaRPr>
                    </a:p>
                  </a:txBody>
                  <a:tcPr>
                    <a:solidFill>
                      <a:schemeClr val="bg1">
                        <a:alpha val="20000"/>
                      </a:schemeClr>
                    </a:solidFill>
                  </a:tcPr>
                </a:tc>
              </a:tr>
              <a:tr h="363499">
                <a:tc>
                  <a:txBody>
                    <a:bodyPr/>
                    <a:lstStyle/>
                    <a:p>
                      <a:r>
                        <a:rPr lang="en-US" sz="1600" b="1" kern="1200" dirty="0" smtClean="0">
                          <a:solidFill>
                            <a:srgbClr val="FF0000"/>
                          </a:solidFill>
                          <a:effectLst/>
                          <a:latin typeface="+mn-lt"/>
                          <a:ea typeface="+mn-ea"/>
                          <a:cs typeface="+mn-cs"/>
                        </a:rPr>
                        <a:t>Cluster</a:t>
                      </a:r>
                      <a:r>
                        <a:rPr lang="en-US" sz="1600" kern="1200" dirty="0" smtClean="0">
                          <a:solidFill>
                            <a:srgbClr val="FF0000"/>
                          </a:solidFill>
                          <a:effectLst/>
                          <a:latin typeface="+mn-lt"/>
                          <a:ea typeface="+mn-ea"/>
                          <a:cs typeface="+mn-cs"/>
                        </a:rPr>
                        <a:t> </a:t>
                      </a:r>
                      <a:r>
                        <a:rPr lang="en-US" sz="1600" b="1" kern="1200" dirty="0" smtClean="0">
                          <a:solidFill>
                            <a:srgbClr val="FF0000"/>
                          </a:solidFill>
                          <a:effectLst/>
                          <a:latin typeface="+mn-lt"/>
                          <a:ea typeface="+mn-ea"/>
                          <a:cs typeface="+mn-cs"/>
                        </a:rPr>
                        <a:t>Counting</a:t>
                      </a:r>
                      <a:r>
                        <a:rPr lang="en-US" sz="1600" kern="1200" dirty="0" smtClean="0">
                          <a:solidFill>
                            <a:srgbClr val="FF0000"/>
                          </a:solidFill>
                          <a:effectLst/>
                          <a:latin typeface="+mn-lt"/>
                          <a:ea typeface="+mn-ea"/>
                          <a:cs typeface="+mn-cs"/>
                        </a:rPr>
                        <a:t> </a:t>
                      </a:r>
                      <a:r>
                        <a:rPr lang="en-US" sz="1600" kern="1200" dirty="0" smtClean="0">
                          <a:solidFill>
                            <a:schemeClr val="tx1"/>
                          </a:solidFill>
                          <a:effectLst/>
                          <a:latin typeface="+mn-lt"/>
                          <a:ea typeface="+mn-ea"/>
                          <a:cs typeface="+mn-cs"/>
                        </a:rPr>
                        <a:t>- 8 chs/board - 16 board/crate: </a:t>
                      </a:r>
                      <a:r>
                        <a:rPr lang="en-US" sz="1600" b="1" kern="1200" dirty="0" smtClean="0">
                          <a:solidFill>
                            <a:srgbClr val="FF0000"/>
                          </a:solidFill>
                          <a:effectLst/>
                          <a:latin typeface="+mn-lt"/>
                          <a:ea typeface="+mn-ea"/>
                          <a:cs typeface="+mn-cs"/>
                        </a:rPr>
                        <a:t>63 VME crates 19" </a:t>
                      </a:r>
                      <a:r>
                        <a:rPr lang="en-US" sz="1600" kern="1200" dirty="0" smtClean="0">
                          <a:solidFill>
                            <a:schemeClr val="tx1"/>
                          </a:solidFill>
                          <a:effectLst/>
                          <a:latin typeface="+mn-lt"/>
                          <a:ea typeface="+mn-ea"/>
                          <a:cs typeface="+mn-cs"/>
                        </a:rPr>
                        <a:t>x 8U (6+2) enclosure (Ref : CAEN VME8100 </a:t>
                      </a:r>
                      <a:r>
                        <a:rPr lang="en-US" sz="1800" kern="1200" dirty="0" smtClean="0">
                          <a:solidFill>
                            <a:schemeClr val="tx1"/>
                          </a:solidFill>
                          <a:effectLst/>
                          <a:latin typeface="+mn-lt"/>
                          <a:ea typeface="+mn-ea"/>
                          <a:cs typeface="+mn-cs"/>
                        </a:rPr>
                        <a:t>)</a:t>
                      </a:r>
                      <a:r>
                        <a:rPr lang="it-IT" sz="1600" dirty="0" smtClean="0">
                          <a:effectLst/>
                        </a:rPr>
                        <a:t> </a:t>
                      </a:r>
                    </a:p>
                    <a:p>
                      <a:r>
                        <a:rPr lang="en-US" sz="1400" kern="50" dirty="0" smtClean="0">
                          <a:effectLst/>
                          <a:latin typeface="+mn-lt"/>
                          <a:ea typeface="Arial Unicode MS"/>
                          <a:cs typeface="Times New Roman"/>
                        </a:rPr>
                        <a:t>16 chs/board</a:t>
                      </a:r>
                      <a:r>
                        <a:rPr lang="en-US" sz="1400" kern="50" baseline="0" dirty="0" smtClean="0">
                          <a:effectLst/>
                          <a:latin typeface="+mn-lt"/>
                          <a:ea typeface="Arial Unicode MS"/>
                          <a:cs typeface="Times New Roman"/>
                        </a:rPr>
                        <a:t> - 16 bards/crate </a:t>
                      </a:r>
                      <a:r>
                        <a:rPr lang="en-US" sz="1400" kern="50" baseline="0" dirty="0" smtClean="0">
                          <a:effectLst/>
                          <a:latin typeface="+mn-lt"/>
                          <a:ea typeface="Arial Unicode MS"/>
                          <a:cs typeface="Times New Roman"/>
                          <a:sym typeface="Wingdings"/>
                        </a:rPr>
                        <a:t> </a:t>
                      </a:r>
                      <a:r>
                        <a:rPr lang="en-US" sz="1400" kern="50" dirty="0" smtClean="0">
                          <a:effectLst/>
                          <a:latin typeface="+mn-lt"/>
                          <a:ea typeface="Arial Unicode MS"/>
                          <a:cs typeface="Times New Roman"/>
                        </a:rPr>
                        <a:t>could be 32 crates VME crates 19" x 8U (6+2) enclosure (Ref : CAEN VME8100) </a:t>
                      </a:r>
                      <a:endParaRPr lang="en-US" sz="1400" b="0" i="1" dirty="0">
                        <a:latin typeface="+mn-lt"/>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39649520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#4</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32</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68629371"/>
              </p:ext>
            </p:extLst>
          </p:nvPr>
        </p:nvGraphicFramePr>
        <p:xfrm>
          <a:off x="139700" y="825500"/>
          <a:ext cx="8890000" cy="5660236"/>
        </p:xfrm>
        <a:graphic>
          <a:graphicData uri="http://schemas.openxmlformats.org/drawingml/2006/table">
            <a:tbl>
              <a:tblPr firstRow="1" bandRow="1">
                <a:tableStyleId>{3B4B98B0-60AC-42C2-AFA5-B58CD77FA1E5}</a:tableStyleId>
              </a:tblPr>
              <a:tblGrid>
                <a:gridCol w="8890000"/>
              </a:tblGrid>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kern="1200" noProof="0" dirty="0" smtClean="0">
                          <a:solidFill>
                            <a:srgbClr val="040AA1"/>
                          </a:solidFill>
                          <a:effectLst/>
                          <a:latin typeface="+mn-lt"/>
                          <a:ea typeface="+mn-ea"/>
                          <a:cs typeface="+mn-cs"/>
                        </a:rPr>
                        <a:t>OFF DETECTOR - Number and size of Read-out cables or fibers </a:t>
                      </a:r>
                    </a:p>
                  </a:txBody>
                  <a:tcPr>
                    <a:solidFill>
                      <a:schemeClr val="tx2">
                        <a:lumMod val="60000"/>
                        <a:lumOff val="40000"/>
                        <a:alpha val="20000"/>
                      </a:schemeClr>
                    </a:solidFill>
                  </a:tcPr>
                </a:tc>
              </a:tr>
              <a:tr h="119101">
                <a:tc>
                  <a:txBody>
                    <a:bodyPr/>
                    <a:lstStyle/>
                    <a:p>
                      <a:pPr lvl="0"/>
                      <a:r>
                        <a:rPr lang="en-US" sz="1600" kern="50" dirty="0" smtClean="0">
                          <a:effectLst/>
                          <a:latin typeface="+mn-lt"/>
                          <a:ea typeface="Arial Unicode MS"/>
                          <a:cs typeface="Times New Roman"/>
                        </a:rPr>
                        <a:t>Data Conversion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a:t>
                      </a:r>
                      <a:r>
                        <a:rPr lang="en-US" sz="1600" b="1" kern="50" dirty="0" smtClean="0">
                          <a:solidFill>
                            <a:srgbClr val="FF0000"/>
                          </a:solidFill>
                          <a:effectLst/>
                          <a:latin typeface="+mn-lt"/>
                          <a:ea typeface="Arial Unicode MS"/>
                          <a:cs typeface="Times New Roman"/>
                        </a:rPr>
                        <a:t>Trigger (option 1)</a:t>
                      </a:r>
                      <a:r>
                        <a:rPr lang="en-US" sz="1600" kern="50" dirty="0" smtClean="0">
                          <a:solidFill>
                            <a:srgbClr val="FF0000"/>
                          </a:solidFill>
                          <a:effectLst/>
                          <a:latin typeface="+mn-lt"/>
                          <a:ea typeface="Arial Unicode MS"/>
                          <a:cs typeface="Times New Roman"/>
                        </a:rPr>
                        <a:t>: </a:t>
                      </a:r>
                      <a:r>
                        <a:rPr lang="en-US" sz="1600" b="1" kern="50" dirty="0" smtClean="0">
                          <a:solidFill>
                            <a:srgbClr val="FF0000"/>
                          </a:solidFill>
                          <a:effectLst/>
                          <a:latin typeface="+mn-lt"/>
                          <a:ea typeface="Arial Unicode MS"/>
                          <a:cs typeface="Times New Roman"/>
                        </a:rPr>
                        <a:t>64 fibers</a:t>
                      </a:r>
                      <a:r>
                        <a:rPr lang="en-US" sz="1600" b="1" kern="50" dirty="0" smtClean="0">
                          <a:effectLst/>
                          <a:latin typeface="+mn-lt"/>
                          <a:ea typeface="Arial Unicode MS"/>
                          <a:cs typeface="Times New Roman"/>
                        </a:rPr>
                        <a:t> </a:t>
                      </a:r>
                      <a:r>
                        <a:rPr lang="en-US" sz="1600" kern="50" dirty="0" smtClean="0">
                          <a:effectLst/>
                          <a:latin typeface="+mn-lt"/>
                          <a:ea typeface="Arial Unicode MS"/>
                          <a:cs typeface="Times New Roman"/>
                        </a:rPr>
                        <a:t>(150 kHz trigger rate - 10% occupancy - 20% safety - 1.2 Gbits/s link</a:t>
                      </a:r>
                      <a:r>
                        <a:rPr lang="it-IT" sz="1600" kern="1200" dirty="0" smtClean="0">
                          <a:effectLst/>
                          <a:latin typeface="+mn-lt"/>
                          <a:ea typeface="+mn-ea"/>
                          <a:cs typeface="+mn-cs"/>
                        </a:rPr>
                        <a:t>)</a:t>
                      </a:r>
                      <a:endParaRPr lang="it-IT" sz="1600" dirty="0" smtClean="0">
                        <a:effectLst/>
                      </a:endParaRPr>
                    </a:p>
                    <a:p>
                      <a:pPr lvl="0"/>
                      <a:r>
                        <a:rPr lang="en-US" sz="1600" kern="50" dirty="0" smtClean="0">
                          <a:effectLst/>
                          <a:latin typeface="+mn-lt"/>
                          <a:ea typeface="Arial Unicode MS"/>
                          <a:cs typeface="Times New Roman"/>
                        </a:rPr>
                        <a:t>Data Conversion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a:t>
                      </a:r>
                      <a:r>
                        <a:rPr lang="en-US" sz="1600" b="1" kern="50" dirty="0" smtClean="0">
                          <a:solidFill>
                            <a:srgbClr val="FF0000"/>
                          </a:solidFill>
                          <a:effectLst/>
                          <a:latin typeface="+mn-lt"/>
                          <a:ea typeface="Arial Unicode MS"/>
                          <a:cs typeface="Times New Roman"/>
                        </a:rPr>
                        <a:t>Trigger (option 2)</a:t>
                      </a:r>
                      <a:r>
                        <a:rPr lang="en-US" sz="1600" kern="50" dirty="0" smtClean="0">
                          <a:effectLst/>
                          <a:latin typeface="+mn-lt"/>
                          <a:ea typeface="Arial Unicode MS"/>
                          <a:cs typeface="Times New Roman"/>
                        </a:rPr>
                        <a:t>: partial super-layer</a:t>
                      </a:r>
                      <a:r>
                        <a:rPr lang="en-US" sz="1600" kern="50" baseline="0" dirty="0" smtClean="0">
                          <a:effectLst/>
                          <a:latin typeface="+mn-lt"/>
                          <a:ea typeface="Arial Unicode MS"/>
                          <a:cs typeface="Times New Roman"/>
                        </a:rPr>
                        <a:t> track reconstruction in Data Conversion Board </a:t>
                      </a:r>
                      <a:r>
                        <a:rPr lang="en-US" sz="1600" kern="50" baseline="0" dirty="0" smtClean="0">
                          <a:effectLst/>
                          <a:latin typeface="+mn-lt"/>
                          <a:ea typeface="Arial Unicode MS"/>
                          <a:cs typeface="Times New Roman"/>
                          <a:sym typeface="Wingdings"/>
                        </a:rPr>
                        <a:t>: 48 chs/board  </a:t>
                      </a:r>
                      <a:r>
                        <a:rPr lang="en-US" sz="1600" b="1" kern="50" baseline="0" dirty="0" smtClean="0">
                          <a:solidFill>
                            <a:srgbClr val="FF0000"/>
                          </a:solidFill>
                          <a:effectLst/>
                          <a:latin typeface="+mn-lt"/>
                          <a:ea typeface="Arial Unicode MS"/>
                          <a:cs typeface="Times New Roman"/>
                          <a:sym typeface="Wingdings"/>
                        </a:rPr>
                        <a:t>173 links</a:t>
                      </a:r>
                      <a:r>
                        <a:rPr lang="en-US" sz="1600" b="1" kern="50" baseline="0" dirty="0" smtClean="0">
                          <a:effectLst/>
                          <a:latin typeface="+mn-lt"/>
                          <a:ea typeface="Arial Unicode MS"/>
                          <a:cs typeface="Times New Roman"/>
                          <a:sym typeface="Wingdings"/>
                        </a:rPr>
                        <a:t> </a:t>
                      </a:r>
                      <a:r>
                        <a:rPr lang="en-US" sz="1600" kern="50" baseline="0" dirty="0" smtClean="0">
                          <a:effectLst/>
                          <a:latin typeface="+mn-lt"/>
                          <a:ea typeface="Arial Unicode MS"/>
                          <a:cs typeface="Times New Roman"/>
                          <a:sym typeface="Wingdings"/>
                        </a:rPr>
                        <a:t>- 64 chs/board </a:t>
                      </a:r>
                      <a:r>
                        <a:rPr lang="en-US" sz="1600" b="0" kern="50" baseline="0" dirty="0" smtClean="0">
                          <a:effectLst/>
                          <a:latin typeface="+mn-lt"/>
                          <a:ea typeface="Arial Unicode MS"/>
                          <a:cs typeface="Times New Roman"/>
                          <a:sym typeface="Wingdings"/>
                        </a:rPr>
                        <a:t> 132 links</a:t>
                      </a:r>
                      <a:endParaRPr lang="en-US" sz="1600" b="0" kern="1200" noProof="0" dirty="0" smtClean="0">
                        <a:solidFill>
                          <a:schemeClr val="tx1"/>
                        </a:solidFill>
                        <a:effectLst/>
                        <a:latin typeface="+mn-lt"/>
                        <a:ea typeface="+mn-ea"/>
                        <a:cs typeface="+mn-cs"/>
                      </a:endParaRPr>
                    </a:p>
                  </a:txBody>
                  <a:tcPr anchor="ct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Number and size of slow control cables </a:t>
                      </a:r>
                      <a:endParaRPr lang="en-US" sz="1600" b="0" i="1" noProof="0" dirty="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effectLst/>
                          <a:latin typeface="+mn-lt"/>
                          <a:ea typeface="+mn-ea"/>
                          <a:cs typeface="+mn-cs"/>
                        </a:rPr>
                        <a:t>16 fibers</a:t>
                      </a:r>
                      <a:endParaRPr lang="en-US" sz="1600" b="1" i="0" noProof="0" dirty="0">
                        <a:latin typeface="+mn-lt"/>
                      </a:endParaRPr>
                    </a:p>
                  </a:txBody>
                  <a:tcPr>
                    <a:solidFill>
                      <a:schemeClr val="bg1">
                        <a:alpha val="20000"/>
                      </a:schemeClr>
                    </a:solidFill>
                  </a:tcPr>
                </a:tc>
              </a:tr>
              <a:tr h="363499">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Minimum bending radius </a:t>
                      </a:r>
                      <a:endParaRPr lang="en-US" sz="1600" b="0" i="1" noProof="0" dirty="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Fibers: depends on assembly. Single fiber:  2 in; bundle: 15 times external bundle diameter. Waiting for ETD decision</a:t>
                      </a:r>
                      <a:endParaRPr lang="en-US" sz="1600" b="0" i="1" noProof="0" dirty="0" smtClean="0">
                        <a:solidFill>
                          <a:srgbClr val="040AA1"/>
                        </a:solidFill>
                        <a:latin typeface="+mn-lt"/>
                      </a:endParaRPr>
                    </a:p>
                  </a:txBody>
                  <a:tcPr>
                    <a:solidFill>
                      <a:schemeClr val="bg1">
                        <a:alpha val="20000"/>
                      </a:schemeClr>
                    </a:solidFill>
                  </a:tcPr>
                </a:tc>
              </a:tr>
              <a:tr h="363499">
                <a:tc>
                  <a:txBody>
                    <a:bodyPr/>
                    <a:lstStyle/>
                    <a:p>
                      <a:r>
                        <a:rPr lang="en-US" sz="1600" kern="50" dirty="0" smtClean="0">
                          <a:effectLst/>
                          <a:latin typeface="+mn-lt"/>
                          <a:ea typeface="Arial Unicode MS"/>
                          <a:cs typeface="Times New Roman"/>
                        </a:rPr>
                        <a:t>ON-DETECTOR LVPS cables: depends on the assembling. Assuming a round shielded (aluminum foil) bundle of 12 cables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12 x cable diameter (12 conductors – 1.5 mm^2 size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outer diameter ≈ .520 in ≈ 13.2 mm</a:t>
                      </a:r>
                      <a:r>
                        <a:rPr lang="it-IT" sz="1600" dirty="0" smtClean="0">
                          <a:effectLst/>
                        </a:rPr>
                        <a:t>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ON-DETECTOR HV cables: depends on the assembling. Assuming a shielded (aluminum foil) bundle of 12 cables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12 x cable diameter (12 conductors overall cable diameter ≈ 9 mm)</a:t>
                      </a:r>
                      <a:r>
                        <a:rPr lang="it-IT" sz="1600" dirty="0" smtClean="0">
                          <a:effectLst/>
                        </a:rPr>
                        <a:t>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ON-DETECTOR Signal</a:t>
                      </a:r>
                      <a:r>
                        <a:rPr lang="en-US" sz="1600" kern="50" baseline="0" dirty="0" smtClean="0">
                          <a:effectLst/>
                          <a:latin typeface="+mn-lt"/>
                          <a:ea typeface="Arial Unicode MS"/>
                          <a:cs typeface="Times New Roman"/>
                        </a:rPr>
                        <a:t> cables </a:t>
                      </a:r>
                      <a:r>
                        <a:rPr lang="en-US" sz="1600" kern="50" baseline="0" dirty="0" smtClean="0">
                          <a:solidFill>
                            <a:srgbClr val="FF0000"/>
                          </a:solidFill>
                          <a:effectLst/>
                          <a:latin typeface="+mn-lt"/>
                          <a:ea typeface="Arial Unicode MS"/>
                          <a:cs typeface="Times New Roman"/>
                        </a:rPr>
                        <a:t>[Very</a:t>
                      </a:r>
                      <a:r>
                        <a:rPr lang="en-US" sz="1600" kern="1200" dirty="0" smtClean="0">
                          <a:solidFill>
                            <a:srgbClr val="FF0000"/>
                          </a:solidFill>
                          <a:effectLst/>
                          <a:latin typeface="+mn-lt"/>
                          <a:ea typeface="+mn-ea"/>
                          <a:cs typeface="+mn-cs"/>
                          <a:sym typeface="Wingdings"/>
                        </a:rPr>
                        <a:t> Preliminary]</a:t>
                      </a:r>
                      <a:r>
                        <a:rPr lang="en-US" sz="1600" kern="50" baseline="0" dirty="0" smtClean="0">
                          <a:solidFill>
                            <a:schemeClr val="tx1"/>
                          </a:solidFill>
                          <a:effectLst/>
                          <a:latin typeface="+mn-lt"/>
                          <a:ea typeface="Arial Unicode MS"/>
                          <a:cs typeface="Times New Roman"/>
                          <a:sym typeface="Wingdings"/>
                        </a:rPr>
                        <a:t> </a:t>
                      </a:r>
                      <a:r>
                        <a:rPr lang="en-US" sz="1600" b="1" kern="50" dirty="0" smtClean="0">
                          <a:effectLst/>
                          <a:latin typeface="+mn-lt"/>
                          <a:ea typeface="Arial Unicode MS"/>
                          <a:cs typeface="Times New Roman"/>
                        </a:rPr>
                        <a:t>Standard dE/dx</a:t>
                      </a:r>
                      <a:r>
                        <a:rPr lang="en-US" sz="1600" b="0" kern="50" dirty="0" smtClean="0">
                          <a:effectLst/>
                          <a:latin typeface="+mn-lt"/>
                          <a:ea typeface="Arial Unicode MS"/>
                          <a:cs typeface="Times New Roman"/>
                        </a:rPr>
                        <a:t>:</a:t>
                      </a:r>
                      <a:r>
                        <a:rPr lang="en-US" sz="1600" kern="50" dirty="0" smtClean="0">
                          <a:effectLst/>
                          <a:latin typeface="+mn-lt"/>
                          <a:ea typeface="Arial Unicode MS"/>
                          <a:cs typeface="Times New Roman"/>
                        </a:rPr>
                        <a:t> assuming a flat assembly of 12 cables </a:t>
                      </a:r>
                      <a:r>
                        <a:rPr lang="en-US" sz="1600" kern="50" dirty="0" err="1" smtClean="0">
                          <a:effectLst/>
                          <a:latin typeface="Wingdings"/>
                          <a:ea typeface="Arial Unicode MS"/>
                          <a:cs typeface="Times New Roman"/>
                        </a:rPr>
                        <a:t>à</a:t>
                      </a:r>
                      <a:r>
                        <a:rPr lang="en-US" sz="1600" kern="50" dirty="0" smtClean="0">
                          <a:effectLst/>
                          <a:latin typeface="+mn-lt"/>
                          <a:ea typeface="Arial Unicode MS"/>
                          <a:cs typeface="Times New Roman"/>
                        </a:rPr>
                        <a:t> 24 x cable diameter (micro-coax cable diameter ≈ 0.5 mm - aluminum foil shielding)</a:t>
                      </a:r>
                      <a:endParaRPr lang="en-US" sz="1600" b="0" kern="1200" noProof="0" dirty="0" smtClean="0">
                        <a:solidFill>
                          <a:srgbClr val="FF0000"/>
                        </a:solidFill>
                        <a:effectLst/>
                        <a:latin typeface="+mn-lt"/>
                        <a:ea typeface="+mn-ea"/>
                        <a:cs typeface="+mn-cs"/>
                      </a:endParaRPr>
                    </a:p>
                  </a:txBody>
                  <a:tcPr>
                    <a:solidFill>
                      <a:schemeClr val="bg1">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ON-DETECTOR Signal</a:t>
                      </a:r>
                      <a:r>
                        <a:rPr lang="en-US" sz="1600" kern="50" baseline="0" dirty="0" smtClean="0">
                          <a:effectLst/>
                          <a:latin typeface="+mn-lt"/>
                          <a:ea typeface="Arial Unicode MS"/>
                          <a:cs typeface="Times New Roman"/>
                        </a:rPr>
                        <a:t> cables </a:t>
                      </a:r>
                      <a:r>
                        <a:rPr lang="en-US" sz="1600" kern="50" baseline="0" dirty="0" smtClean="0">
                          <a:solidFill>
                            <a:srgbClr val="FF0000"/>
                          </a:solidFill>
                          <a:effectLst/>
                          <a:latin typeface="+mn-lt"/>
                          <a:ea typeface="Arial Unicode MS"/>
                          <a:cs typeface="Times New Roman"/>
                        </a:rPr>
                        <a:t>[Very Preliminary]</a:t>
                      </a:r>
                      <a:r>
                        <a:rPr lang="en-US" sz="1600" kern="50" baseline="0" dirty="0" smtClean="0">
                          <a:effectLst/>
                          <a:latin typeface="+mn-lt"/>
                          <a:ea typeface="Arial Unicode MS"/>
                          <a:cs typeface="Times New Roman"/>
                        </a:rPr>
                        <a:t> </a:t>
                      </a:r>
                      <a:r>
                        <a:rPr lang="en-US" sz="1600" b="1" kern="50" dirty="0" smtClean="0">
                          <a:effectLst/>
                          <a:latin typeface="+mn-lt"/>
                          <a:ea typeface="Arial Unicode MS"/>
                          <a:cs typeface="Times New Roman"/>
                        </a:rPr>
                        <a:t>Cluster counting</a:t>
                      </a:r>
                      <a:r>
                        <a:rPr lang="en-US" sz="1600" kern="50" dirty="0" smtClean="0">
                          <a:effectLst/>
                          <a:latin typeface="+mn-lt"/>
                          <a:ea typeface="Arial Unicode MS"/>
                          <a:cs typeface="Times New Roman"/>
                        </a:rPr>
                        <a:t>: assuming a flat assembly of 12 cables </a:t>
                      </a:r>
                      <a:r>
                        <a:rPr lang="en-US" sz="1600" kern="50" dirty="0" smtClean="0">
                          <a:effectLst/>
                          <a:latin typeface="Wingdings"/>
                          <a:ea typeface="Arial Unicode MS"/>
                          <a:cs typeface="Times New Roman"/>
                        </a:rPr>
                        <a:t>à</a:t>
                      </a:r>
                      <a:r>
                        <a:rPr lang="en-US" sz="1600" kern="50" dirty="0" smtClean="0">
                          <a:effectLst/>
                          <a:latin typeface="+mn-lt"/>
                          <a:ea typeface="Arial Unicode MS"/>
                          <a:cs typeface="Times New Roman"/>
                        </a:rPr>
                        <a:t> 12 x cable diameter (RG178 cable diameter ≈ 1.8 mm)</a:t>
                      </a:r>
                      <a:r>
                        <a:rPr lang="it-IT" sz="1600" dirty="0" smtClean="0">
                          <a:effectLst/>
                        </a:rPr>
                        <a:t>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32177630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#3</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33</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78841069"/>
              </p:ext>
            </p:extLst>
          </p:nvPr>
        </p:nvGraphicFramePr>
        <p:xfrm>
          <a:off x="139700" y="1041400"/>
          <a:ext cx="8890000" cy="5060767"/>
        </p:xfrm>
        <a:graphic>
          <a:graphicData uri="http://schemas.openxmlformats.org/drawingml/2006/table">
            <a:tbl>
              <a:tblPr firstRow="1" bandRow="1">
                <a:tableStyleId>{3B4B98B0-60AC-42C2-AFA5-B58CD77FA1E5}</a:tableStyleId>
              </a:tblPr>
              <a:tblGrid>
                <a:gridCol w="8890000"/>
              </a:tblGrid>
              <a:tr h="363499">
                <a:tc>
                  <a:txBody>
                    <a:bodyPr/>
                    <a:lstStyle/>
                    <a:p>
                      <a:pPr algn="ctr"/>
                      <a:r>
                        <a:rPr lang="en-US" sz="1600" b="0" i="1" noProof="0" smtClean="0">
                          <a:solidFill>
                            <a:srgbClr val="040AA1"/>
                          </a:solidFill>
                          <a:latin typeface="+mn-lt"/>
                        </a:rPr>
                        <a:t>Max tolerable distances between the detectors to the electronic modules: </a:t>
                      </a:r>
                      <a:endParaRPr lang="en-US" sz="1600" b="0" i="1" noProof="0">
                        <a:solidFill>
                          <a:srgbClr val="040AA1"/>
                        </a:solidFill>
                        <a:latin typeface="+mn-lt"/>
                      </a:endParaRPr>
                    </a:p>
                  </a:txBody>
                  <a:tcPr>
                    <a:solidFill>
                      <a:schemeClr val="tx2">
                        <a:lumMod val="60000"/>
                        <a:lumOff val="40000"/>
                        <a:alpha val="20000"/>
                      </a:schemeClr>
                    </a:solidFill>
                  </a:tcPr>
                </a:tc>
              </a:tr>
              <a:tr h="119101">
                <a:tc>
                  <a:txBody>
                    <a:bodyPr/>
                    <a:lstStyle/>
                    <a:p>
                      <a:pPr lvl="0"/>
                      <a:r>
                        <a:rPr lang="en-US" sz="1600" kern="1200" noProof="0" dirty="0" smtClean="0">
                          <a:solidFill>
                            <a:schemeClr val="tx1"/>
                          </a:solidFill>
                          <a:effectLst/>
                          <a:latin typeface="+mn-lt"/>
                          <a:ea typeface="+mn-ea"/>
                          <a:cs typeface="+mn-cs"/>
                        </a:rPr>
                        <a:t>ON-DETECTOR – OFF-DETECTOR ≈ 5 m </a:t>
                      </a:r>
                      <a:endParaRPr lang="en-US" sz="1600" kern="1200" noProof="0" dirty="0">
                        <a:solidFill>
                          <a:schemeClr val="tx1"/>
                        </a:solidFill>
                        <a:effectLst/>
                        <a:latin typeface="+mn-lt"/>
                        <a:ea typeface="+mn-ea"/>
                        <a:cs typeface="+mn-cs"/>
                      </a:endParaRPr>
                    </a:p>
                  </a:txBody>
                  <a:tcPr anchor="ct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smtClean="0">
                          <a:solidFill>
                            <a:srgbClr val="040AA1"/>
                          </a:solidFill>
                          <a:latin typeface="+mn-lt"/>
                        </a:rPr>
                        <a:t>Access frequency on the external electronic per year </a:t>
                      </a:r>
                      <a:endParaRPr lang="en-US" sz="1600" b="0" i="1" noProof="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noProof="0" smtClean="0">
                          <a:solidFill>
                            <a:schemeClr val="tx1"/>
                          </a:solidFill>
                          <a:effectLst/>
                          <a:latin typeface="+mn-lt"/>
                          <a:ea typeface="+mn-ea"/>
                          <a:cs typeface="+mn-cs"/>
                        </a:rPr>
                        <a:t>12 access/year (after debug) </a:t>
                      </a:r>
                      <a:endParaRPr lang="en-US" sz="1600" b="1" i="0" noProof="0">
                        <a:latin typeface="+mn-lt"/>
                      </a:endParaRPr>
                    </a:p>
                  </a:txBody>
                  <a:tcPr>
                    <a:solidFill>
                      <a:schemeClr val="bg1">
                        <a:alpha val="20000"/>
                      </a:schemeClr>
                    </a:solidFill>
                  </a:tcPr>
                </a:tc>
              </a:tr>
              <a:tr h="363499">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smtClean="0">
                          <a:solidFill>
                            <a:srgbClr val="040AA1"/>
                          </a:solidFill>
                          <a:latin typeface="+mn-lt"/>
                        </a:rPr>
                        <a:t>Frequency access on the detector per year </a:t>
                      </a:r>
                      <a:endParaRPr lang="en-US" sz="1600" b="0" i="1" noProof="0" smtClean="0">
                        <a:solidFill>
                          <a:srgbClr val="040AA1"/>
                        </a:solidFill>
                        <a:latin typeface="+mn-lt"/>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noProof="0" smtClean="0">
                          <a:solidFill>
                            <a:schemeClr val="tx1"/>
                          </a:solidFill>
                          <a:effectLst/>
                          <a:latin typeface="+mn-lt"/>
                          <a:ea typeface="+mn-ea"/>
                          <a:cs typeface="+mn-cs"/>
                        </a:rPr>
                        <a:t>1-2 access/year (after debug) (including HV</a:t>
                      </a:r>
                      <a:r>
                        <a:rPr lang="en-US" sz="1600" b="1" kern="1200" noProof="0" smtClean="0">
                          <a:solidFill>
                            <a:schemeClr val="tx1"/>
                          </a:solidFill>
                          <a:effectLst/>
                          <a:latin typeface="+mn-lt"/>
                          <a:ea typeface="+mn-ea"/>
                          <a:cs typeface="+mn-cs"/>
                        </a:rPr>
                        <a:t>) </a:t>
                      </a:r>
                      <a:endParaRPr lang="en-US" sz="1600" b="0" i="1" noProof="0" smtClean="0">
                        <a:solidFill>
                          <a:srgbClr val="040AA1"/>
                        </a:solidFill>
                        <a:latin typeface="+mn-lt"/>
                      </a:endParaRP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noProof="0" smtClean="0">
                          <a:solidFill>
                            <a:srgbClr val="040AA1"/>
                          </a:solidFill>
                          <a:latin typeface="+mn-lt"/>
                        </a:rPr>
                        <a:t>Modularity of the electronic unit (housing racks) </a:t>
                      </a:r>
                      <a:endParaRPr lang="en-US" sz="1600" b="0" i="1" noProof="0">
                        <a:solidFill>
                          <a:srgbClr val="040AA1"/>
                        </a:solidFill>
                        <a:latin typeface="+mn-lt"/>
                      </a:endParaRPr>
                    </a:p>
                  </a:txBody>
                  <a:tcPr>
                    <a:solidFill>
                      <a:schemeClr val="tx2">
                        <a:lumMod val="60000"/>
                        <a:lumOff val="40000"/>
                        <a:alpha val="20000"/>
                      </a:schemeClr>
                    </a:solidFill>
                  </a:tcPr>
                </a:tc>
              </a:tr>
              <a:tr h="363499">
                <a:tc>
                  <a:txBody>
                    <a:bodyPr/>
                    <a:lstStyle/>
                    <a:p>
                      <a:r>
                        <a:rPr lang="en-US" sz="1600" b="0" kern="1200" noProof="0" dirty="0" smtClean="0">
                          <a:solidFill>
                            <a:schemeClr val="tx1"/>
                          </a:solidFill>
                          <a:effectLst/>
                          <a:latin typeface="+mn-lt"/>
                          <a:ea typeface="+mn-ea"/>
                          <a:cs typeface="+mn-cs"/>
                        </a:rPr>
                        <a:t>200 cm (45 rack units)</a:t>
                      </a: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kern="1200" noProof="0" dirty="0" smtClean="0">
                          <a:solidFill>
                            <a:srgbClr val="040AA1"/>
                          </a:solidFill>
                          <a:effectLst/>
                          <a:latin typeface="+mn-lt"/>
                          <a:ea typeface="+mn-ea"/>
                          <a:cs typeface="+mn-cs"/>
                        </a:rPr>
                        <a:t>ON</a:t>
                      </a:r>
                      <a:r>
                        <a:rPr lang="en-US" sz="1600" b="0" i="1" kern="1200" baseline="0" noProof="0" dirty="0" smtClean="0">
                          <a:solidFill>
                            <a:srgbClr val="040AA1"/>
                          </a:solidFill>
                          <a:effectLst/>
                          <a:latin typeface="+mn-lt"/>
                          <a:ea typeface="+mn-ea"/>
                          <a:cs typeface="+mn-cs"/>
                        </a:rPr>
                        <a:t> DETECTOR - </a:t>
                      </a:r>
                      <a:r>
                        <a:rPr lang="en-US" sz="1600" b="0" i="1" kern="1200" noProof="0" dirty="0" smtClean="0">
                          <a:solidFill>
                            <a:srgbClr val="040AA1"/>
                          </a:solidFill>
                          <a:effectLst/>
                          <a:latin typeface="+mn-lt"/>
                          <a:ea typeface="+mn-ea"/>
                          <a:cs typeface="+mn-cs"/>
                        </a:rPr>
                        <a:t>Number and size of power cable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noProof="0" dirty="0" smtClean="0">
                          <a:solidFill>
                            <a:schemeClr val="tx1"/>
                          </a:solidFill>
                          <a:effectLst/>
                          <a:latin typeface="+mn-lt"/>
                          <a:ea typeface="+mn-ea"/>
                          <a:cs typeface="+mn-cs"/>
                        </a:rPr>
                        <a:t>Preamp LV power cables: 12 chs/board modularity </a:t>
                      </a:r>
                      <a:r>
                        <a:rPr lang="en-US" sz="1600" b="0" kern="1200" noProof="0" dirty="0" smtClean="0">
                          <a:solidFill>
                            <a:schemeClr val="tx1"/>
                          </a:solidFill>
                          <a:effectLst/>
                          <a:latin typeface="+mn-lt"/>
                          <a:ea typeface="+mn-ea"/>
                          <a:cs typeface="+mn-cs"/>
                          <a:sym typeface="Wingdings"/>
                        </a:rPr>
                        <a:t></a:t>
                      </a:r>
                      <a:r>
                        <a:rPr lang="en-US" sz="1600" b="0" kern="1200" noProof="0" dirty="0" smtClean="0">
                          <a:solidFill>
                            <a:schemeClr val="tx1"/>
                          </a:solidFill>
                          <a:effectLst/>
                          <a:latin typeface="+mn-lt"/>
                          <a:ea typeface="+mn-ea"/>
                          <a:cs typeface="+mn-cs"/>
                        </a:rPr>
                        <a:t> 768  cables – 1.5 mm^2 size </a:t>
                      </a:r>
                    </a:p>
                  </a:txBody>
                  <a:tcPr>
                    <a:solidFill>
                      <a:schemeClr val="bg1">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HV cables: less than 100</a:t>
                      </a:r>
                      <a:r>
                        <a:rPr lang="it-IT" sz="1600" dirty="0" smtClean="0">
                          <a:effectLst/>
                        </a:rPr>
                        <a:t>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kern="1200" noProof="0" dirty="0" smtClean="0">
                          <a:solidFill>
                            <a:srgbClr val="040AA1"/>
                          </a:solidFill>
                          <a:effectLst/>
                          <a:latin typeface="+mn-lt"/>
                          <a:ea typeface="+mn-ea"/>
                          <a:cs typeface="+mn-cs"/>
                        </a:rPr>
                        <a:t>OFF DETECTOR - Number and size of Read-out cables or fibers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1" kern="50" dirty="0" smtClean="0">
                          <a:effectLst/>
                          <a:latin typeface="+mn-lt"/>
                          <a:ea typeface="Arial Unicode MS"/>
                          <a:cs typeface="Times New Roman"/>
                        </a:rPr>
                        <a:t>Data Conversion </a:t>
                      </a:r>
                      <a:r>
                        <a:rPr lang="en-US" sz="1600" i="1" kern="50" dirty="0" smtClean="0">
                          <a:effectLst/>
                          <a:latin typeface="Wingdings"/>
                          <a:ea typeface="Arial Unicode MS"/>
                          <a:cs typeface="Times New Roman"/>
                        </a:rPr>
                        <a:t>à</a:t>
                      </a:r>
                      <a:r>
                        <a:rPr lang="en-US" sz="1600" i="1" kern="50" dirty="0" smtClean="0">
                          <a:effectLst/>
                          <a:latin typeface="+mn-lt"/>
                          <a:ea typeface="Arial Unicode MS"/>
                          <a:cs typeface="Times New Roman"/>
                        </a:rPr>
                        <a:t> Concentrators: 168 fibers</a:t>
                      </a:r>
                      <a:r>
                        <a:rPr lang="it-IT" sz="1600" i="1" dirty="0" smtClean="0">
                          <a:effectLst/>
                        </a:rPr>
                        <a:t> </a:t>
                      </a:r>
                      <a:endParaRPr lang="en-US" sz="1600" b="0" i="1" kern="1200" noProof="0" dirty="0" smtClean="0">
                        <a:solidFill>
                          <a:schemeClr val="tx1"/>
                        </a:solidFill>
                        <a:effectLst/>
                        <a:latin typeface="+mn-lt"/>
                        <a:ea typeface="+mn-ea"/>
                        <a:cs typeface="+mn-cs"/>
                      </a:endParaRPr>
                    </a:p>
                  </a:txBody>
                  <a:tcPr>
                    <a:solidFill>
                      <a:schemeClr val="bg1">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1" kern="50" dirty="0" smtClean="0">
                          <a:effectLst/>
                          <a:latin typeface="+mn-lt"/>
                          <a:ea typeface="Arial Unicode MS"/>
                          <a:cs typeface="Times New Roman"/>
                        </a:rPr>
                        <a:t>Concentrators </a:t>
                      </a:r>
                      <a:r>
                        <a:rPr lang="en-US" sz="1600" i="1" kern="50" dirty="0" smtClean="0">
                          <a:effectLst/>
                          <a:latin typeface="Wingdings"/>
                          <a:ea typeface="Arial Unicode MS"/>
                          <a:cs typeface="Times New Roman"/>
                        </a:rPr>
                        <a:t>à</a:t>
                      </a:r>
                      <a:r>
                        <a:rPr lang="en-US" sz="1600" i="1" kern="50" dirty="0" smtClean="0">
                          <a:effectLst/>
                          <a:latin typeface="+mn-lt"/>
                          <a:ea typeface="Arial Unicode MS"/>
                          <a:cs typeface="Times New Roman"/>
                        </a:rPr>
                        <a:t> DAQ: 16 fibers</a:t>
                      </a:r>
                      <a:r>
                        <a:rPr lang="it-IT" sz="1600" i="1" dirty="0" smtClean="0">
                          <a:effectLst/>
                        </a:rPr>
                        <a:t> </a:t>
                      </a:r>
                      <a:endParaRPr lang="en-US" sz="1600" b="0" i="1" kern="1200" noProof="0" dirty="0" smtClean="0">
                        <a:solidFill>
                          <a:schemeClr val="tx1"/>
                        </a:solidFill>
                        <a:effectLst/>
                        <a:latin typeface="+mn-lt"/>
                        <a:ea typeface="+mn-ea"/>
                        <a:cs typeface="+mn-cs"/>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27639377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#5</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34</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62302287"/>
              </p:ext>
            </p:extLst>
          </p:nvPr>
        </p:nvGraphicFramePr>
        <p:xfrm>
          <a:off x="127000" y="1155700"/>
          <a:ext cx="8890000" cy="5287693"/>
        </p:xfrm>
        <a:graphic>
          <a:graphicData uri="http://schemas.openxmlformats.org/drawingml/2006/table">
            <a:tbl>
              <a:tblPr firstRow="1" bandRow="1">
                <a:tableStyleId>{3B4B98B0-60AC-42C2-AFA5-B58CD77FA1E5}</a:tableStyleId>
              </a:tblPr>
              <a:tblGrid>
                <a:gridCol w="8890000"/>
              </a:tblGrid>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kern="1200" noProof="0" dirty="0" smtClean="0">
                          <a:solidFill>
                            <a:srgbClr val="040AA1"/>
                          </a:solidFill>
                          <a:effectLst/>
                          <a:latin typeface="+mn-lt"/>
                          <a:ea typeface="+mn-ea"/>
                          <a:cs typeface="+mn-cs"/>
                        </a:rPr>
                        <a:t>Shielding requirements (thermal and electrical) </a:t>
                      </a:r>
                    </a:p>
                  </a:txBody>
                  <a:tcPr>
                    <a:solidFill>
                      <a:schemeClr val="tx2">
                        <a:lumMod val="60000"/>
                        <a:lumOff val="40000"/>
                        <a:alpha val="20000"/>
                      </a:schemeClr>
                    </a:solidFill>
                  </a:tcPr>
                </a:tc>
              </a:tr>
              <a:tr h="119101">
                <a:tc>
                  <a:txBody>
                    <a:bodyPr/>
                    <a:lstStyle/>
                    <a:p>
                      <a:pPr lvl="0"/>
                      <a:r>
                        <a:rPr lang="it-IT" sz="1600" dirty="0" smtClean="0">
                          <a:effectLst/>
                        </a:rPr>
                        <a:t>Thermal</a:t>
                      </a:r>
                      <a:r>
                        <a:rPr lang="it-IT" sz="1600" baseline="0" dirty="0" smtClean="0">
                          <a:effectLst/>
                        </a:rPr>
                        <a:t>: NO</a:t>
                      </a:r>
                    </a:p>
                    <a:p>
                      <a:pPr lvl="0"/>
                      <a:r>
                        <a:rPr lang="en-US" sz="1600" baseline="0" noProof="0" dirty="0" smtClean="0">
                          <a:effectLst/>
                        </a:rPr>
                        <a:t>Electromagnetic:</a:t>
                      </a:r>
                      <a:r>
                        <a:rPr lang="en-US" sz="1800" kern="50" baseline="0" noProof="0" dirty="0" smtClean="0">
                          <a:effectLst/>
                          <a:latin typeface="+mn-lt"/>
                          <a:ea typeface="Arial Unicode MS"/>
                          <a:cs typeface="Times New Roman"/>
                        </a:rPr>
                        <a:t> </a:t>
                      </a:r>
                      <a:r>
                        <a:rPr lang="en-US" sz="1600" kern="50" dirty="0" smtClean="0">
                          <a:effectLst/>
                          <a:latin typeface="+mn-lt"/>
                          <a:ea typeface="Arial Unicode MS"/>
                          <a:cs typeface="Times New Roman"/>
                        </a:rPr>
                        <a:t>if cluster counting  will be implemented some shielding could be useful. For standard approach (dE/dx by means of charge measurement) the magnetic field return iron should be enough</a:t>
                      </a:r>
                      <a:r>
                        <a:rPr lang="it-IT" sz="1600" dirty="0" smtClean="0">
                          <a:effectLst/>
                        </a:rPr>
                        <a:t> </a:t>
                      </a:r>
                    </a:p>
                    <a:p>
                      <a:pPr lvl="0"/>
                      <a:r>
                        <a:rPr lang="en-US" sz="1600" b="1" noProof="0" dirty="0" smtClean="0">
                          <a:effectLst/>
                        </a:rPr>
                        <a:t>May be SVT</a:t>
                      </a:r>
                      <a:r>
                        <a:rPr lang="en-US" sz="1600" b="1" baseline="0" noProof="0" dirty="0" smtClean="0">
                          <a:effectLst/>
                        </a:rPr>
                        <a:t> shielding required ??</a:t>
                      </a:r>
                      <a:endParaRPr lang="en-US" sz="1600" b="1" noProof="0" dirty="0" smtClean="0">
                        <a:effectLst/>
                      </a:endParaRPr>
                    </a:p>
                  </a:txBody>
                  <a:tcPr anchor="ct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Information drawings on the cable distribution on the detector geometry: non available yet</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effectLst/>
                          <a:latin typeface="+mn-lt"/>
                          <a:ea typeface="+mn-ea"/>
                          <a:cs typeface="+mn-cs"/>
                        </a:rPr>
                        <a:t>Only preamplifiers should be installed on backward-end plate. Connection to off-detector electronics will be implemented by coax cables (Cluster Counting) or coax/twisted cables (standard dE/dx). </a:t>
                      </a:r>
                      <a:r>
                        <a:rPr lang="en-US" sz="1600" b="1" kern="1200" noProof="0" dirty="0" smtClean="0">
                          <a:solidFill>
                            <a:srgbClr val="FF0000"/>
                          </a:solidFill>
                          <a:effectLst/>
                          <a:latin typeface="+mn-lt"/>
                          <a:ea typeface="+mn-ea"/>
                          <a:cs typeface="+mn-cs"/>
                        </a:rPr>
                        <a:t>Cables should leave the detector along the outer diameter </a:t>
                      </a:r>
                      <a:endParaRPr lang="en-US" sz="1600" b="1" i="0" noProof="0" dirty="0">
                        <a:solidFill>
                          <a:srgbClr val="FF0000"/>
                        </a:solidFill>
                        <a:latin typeface="+mn-lt"/>
                      </a:endParaRPr>
                    </a:p>
                  </a:txBody>
                  <a:tcPr>
                    <a:solidFill>
                      <a:schemeClr val="bg1">
                        <a:alpha val="20000"/>
                      </a:schemeClr>
                    </a:solidFill>
                  </a:tcPr>
                </a:tc>
              </a:tr>
              <a:tr h="363499">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Requirement of cooling system - Backward Endplate - flow, temperature and type of fluid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50" dirty="0" smtClean="0">
                          <a:solidFill>
                            <a:srgbClr val="FF0000"/>
                          </a:solidFill>
                          <a:effectLst/>
                          <a:latin typeface="+mn-lt"/>
                          <a:ea typeface="Arial Unicode MS"/>
                          <a:cs typeface="Times New Roman"/>
                        </a:rPr>
                        <a:t>Standard dE/dx: 300W </a:t>
                      </a:r>
                      <a:r>
                        <a:rPr lang="en-US" sz="1600" kern="50" dirty="0" smtClean="0">
                          <a:effectLst/>
                          <a:latin typeface="+mn-lt"/>
                          <a:ea typeface="Arial Unicode MS"/>
                          <a:cs typeface="Times New Roman"/>
                          <a:sym typeface="Wingdings"/>
                        </a:rPr>
                        <a:t></a:t>
                      </a:r>
                      <a:r>
                        <a:rPr lang="en-US" sz="1600" kern="50" dirty="0" smtClean="0">
                          <a:effectLst/>
                          <a:latin typeface="+mn-lt"/>
                          <a:ea typeface="Arial Unicode MS"/>
                          <a:cs typeface="Times New Roman"/>
                        </a:rPr>
                        <a:t> air flow cooling should be enough to provide good air exchange  ≈ 1000 m^3/h  - coarse calculation: (3.16 x Watt) /(</a:t>
                      </a:r>
                      <a:r>
                        <a:rPr lang="en-US" sz="1600" kern="50" dirty="0" err="1" smtClean="0">
                          <a:effectLst/>
                          <a:latin typeface="+mn-lt"/>
                          <a:ea typeface="Arial Unicode MS"/>
                          <a:cs typeface="Times New Roman"/>
                        </a:rPr>
                        <a:t>Dt</a:t>
                      </a:r>
                      <a:r>
                        <a:rPr lang="en-US" sz="1600" kern="50" dirty="0" smtClean="0">
                          <a:effectLst/>
                          <a:latin typeface="+mn-lt"/>
                          <a:ea typeface="Arial Unicode MS"/>
                          <a:cs typeface="Times New Roman"/>
                        </a:rPr>
                        <a:t>*0.589) à  </a:t>
                      </a:r>
                      <a:r>
                        <a:rPr lang="en-US" sz="1600" kern="50" dirty="0" err="1" smtClean="0">
                          <a:effectLst/>
                          <a:latin typeface="+mn-lt"/>
                          <a:ea typeface="Arial Unicode MS"/>
                          <a:cs typeface="Times New Roman"/>
                        </a:rPr>
                        <a:t>Dt</a:t>
                      </a:r>
                      <a:r>
                        <a:rPr lang="en-US" sz="1600" kern="50" dirty="0" smtClean="0">
                          <a:effectLst/>
                          <a:latin typeface="+mn-lt"/>
                          <a:ea typeface="Arial Unicode MS"/>
                          <a:cs typeface="Times New Roman"/>
                        </a:rPr>
                        <a:t> = 4 (!), degrees, PD = 300W </a:t>
                      </a:r>
                      <a:r>
                        <a:rPr lang="en-US" sz="1600" kern="50" dirty="0" smtClean="0">
                          <a:effectLst/>
                          <a:latin typeface="+mn-lt"/>
                          <a:ea typeface="Arial Unicode MS"/>
                          <a:cs typeface="Times New Roman"/>
                          <a:sym typeface="Wingdings"/>
                        </a:rPr>
                        <a:t></a:t>
                      </a:r>
                      <a:r>
                        <a:rPr lang="en-US" sz="1600" kern="50" dirty="0" smtClean="0">
                          <a:effectLst/>
                          <a:latin typeface="+mn-lt"/>
                          <a:ea typeface="Arial Unicode MS"/>
                          <a:cs typeface="Times New Roman"/>
                        </a:rPr>
                        <a:t>  500 m^3/h)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50" dirty="0" smtClean="0">
                          <a:solidFill>
                            <a:srgbClr val="FF0000"/>
                          </a:solidFill>
                          <a:effectLst/>
                          <a:latin typeface="+mn-lt"/>
                          <a:ea typeface="Arial Unicode MS"/>
                          <a:cs typeface="Times New Roman"/>
                        </a:rPr>
                        <a:t>Cluster counting: 1 kW </a:t>
                      </a:r>
                      <a:r>
                        <a:rPr lang="en-US" sz="1600" kern="50" dirty="0" smtClean="0">
                          <a:effectLst/>
                          <a:latin typeface="+mn-lt"/>
                          <a:ea typeface="Arial Unicode MS"/>
                          <a:cs typeface="Times New Roman"/>
                          <a:sym typeface="Wingdings"/>
                        </a:rPr>
                        <a:t></a:t>
                      </a:r>
                      <a:r>
                        <a:rPr lang="en-US" sz="1600" kern="50" dirty="0" smtClean="0">
                          <a:effectLst/>
                          <a:latin typeface="+mn-lt"/>
                          <a:ea typeface="Arial Unicode MS"/>
                          <a:cs typeface="Times New Roman"/>
                        </a:rPr>
                        <a:t> liquid cooling required</a:t>
                      </a:r>
                    </a:p>
                  </a:txBody>
                  <a:tcPr>
                    <a:solidFill>
                      <a:schemeClr val="bg1">
                        <a:alpha val="20000"/>
                      </a:schemeClr>
                    </a:solidFill>
                  </a:tcPr>
                </a:tc>
              </a:tr>
              <a:tr h="363499">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Requirement of cooling system -  Allowed detector temperature variations: backward end-plate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4 degrees </a:t>
                      </a:r>
                      <a:r>
                        <a:rPr lang="en-US" sz="1600" kern="50" baseline="0" dirty="0" smtClean="0">
                          <a:effectLst/>
                          <a:latin typeface="+mn-lt"/>
                          <a:ea typeface="Arial Unicode MS"/>
                          <a:cs typeface="Times New Roman"/>
                        </a:rPr>
                        <a:t>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kern="50" dirty="0" smtClean="0">
                          <a:solidFill>
                            <a:srgbClr val="003E99"/>
                          </a:solidFill>
                          <a:effectLst/>
                          <a:latin typeface="+mn-lt"/>
                          <a:ea typeface="Arial Unicode MS"/>
                          <a:cs typeface="Times New Roman"/>
                        </a:rPr>
                        <a:t>Size of the chiller</a:t>
                      </a:r>
                      <a:r>
                        <a:rPr lang="en-US" sz="1600" kern="50" dirty="0" smtClean="0">
                          <a:effectLst/>
                          <a:latin typeface="+mn-lt"/>
                          <a:ea typeface="Arial Unicode MS"/>
                          <a:cs typeface="Times New Roman"/>
                        </a:rPr>
                        <a:t> </a:t>
                      </a:r>
                      <a:endParaRPr lang="en-US" sz="1600" b="0" kern="1200" noProof="0" dirty="0" smtClean="0">
                        <a:solidFill>
                          <a:srgbClr val="FF0000"/>
                        </a:solidFill>
                        <a:effectLst/>
                        <a:latin typeface="+mn-lt"/>
                        <a:ea typeface="+mn-ea"/>
                        <a:cs typeface="+mn-cs"/>
                      </a:endParaRP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50" dirty="0" smtClean="0">
                          <a:effectLst/>
                          <a:latin typeface="+mn-lt"/>
                          <a:ea typeface="Arial Unicode MS"/>
                          <a:cs typeface="Times New Roman"/>
                        </a:rPr>
                        <a:t>ON</a:t>
                      </a:r>
                      <a:r>
                        <a:rPr lang="en-US" sz="1600" kern="50" baseline="0" dirty="0" smtClean="0">
                          <a:effectLst/>
                          <a:latin typeface="+mn-lt"/>
                          <a:ea typeface="Arial Unicode MS"/>
                          <a:cs typeface="Times New Roman"/>
                        </a:rPr>
                        <a:t> </a:t>
                      </a:r>
                      <a:r>
                        <a:rPr lang="en-US" sz="1600" kern="50" dirty="0" smtClean="0">
                          <a:effectLst/>
                          <a:latin typeface="+mn-lt"/>
                          <a:ea typeface="Arial Unicode MS"/>
                          <a:cs typeface="Times New Roman"/>
                        </a:rPr>
                        <a:t>DETECTOR +</a:t>
                      </a:r>
                      <a:r>
                        <a:rPr lang="en-US" sz="1600" kern="50" baseline="0" dirty="0" smtClean="0">
                          <a:effectLst/>
                          <a:latin typeface="+mn-lt"/>
                          <a:ea typeface="Arial Unicode MS"/>
                          <a:cs typeface="Times New Roman"/>
                        </a:rPr>
                        <a:t> OFF DETECTOR electronics ??</a:t>
                      </a:r>
                      <a:endParaRPr lang="en-US" sz="1600" b="0" kern="1200" noProof="0" dirty="0" smtClean="0">
                        <a:solidFill>
                          <a:schemeClr val="tx1"/>
                        </a:solidFill>
                        <a:effectLst/>
                        <a:latin typeface="+mn-lt"/>
                        <a:ea typeface="+mn-ea"/>
                        <a:cs typeface="+mn-cs"/>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29893431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it-IT" sz="1800" i="1" dirty="0"/>
              <a:t>SuperB Integration </a:t>
            </a:r>
            <a:r>
              <a:rPr lang="it-IT" sz="1800" i="1" dirty="0" err="1" smtClean="0"/>
              <a:t>Questionnaire</a:t>
            </a:r>
            <a:r>
              <a:rPr lang="it-IT" sz="1800" i="1" dirty="0" smtClean="0"/>
              <a:t> - #6</a:t>
            </a:r>
            <a:endParaRPr lang="it-IT"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35</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63197096"/>
              </p:ext>
            </p:extLst>
          </p:nvPr>
        </p:nvGraphicFramePr>
        <p:xfrm>
          <a:off x="127000" y="1155700"/>
          <a:ext cx="8890000" cy="3287318"/>
        </p:xfrm>
        <a:graphic>
          <a:graphicData uri="http://schemas.openxmlformats.org/drawingml/2006/table">
            <a:tbl>
              <a:tblPr firstRow="1" bandRow="1">
                <a:tableStyleId>{3B4B98B0-60AC-42C2-AFA5-B58CD77FA1E5}</a:tableStyleId>
              </a:tblPr>
              <a:tblGrid>
                <a:gridCol w="8890000"/>
              </a:tblGrid>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kern="1200" noProof="0" dirty="0" smtClean="0">
                          <a:solidFill>
                            <a:srgbClr val="040AA1"/>
                          </a:solidFill>
                          <a:effectLst/>
                          <a:latin typeface="+mn-lt"/>
                          <a:ea typeface="+mn-ea"/>
                          <a:cs typeface="+mn-cs"/>
                        </a:rPr>
                        <a:t>Cooling pipes distribution at sub detector ends (drawings) </a:t>
                      </a:r>
                    </a:p>
                  </a:txBody>
                  <a:tcPr>
                    <a:solidFill>
                      <a:schemeClr val="tx2">
                        <a:lumMod val="60000"/>
                        <a:lumOff val="40000"/>
                        <a:alpha val="20000"/>
                      </a:schemeClr>
                    </a:solidFill>
                  </a:tcPr>
                </a:tc>
              </a:tr>
              <a:tr h="119101">
                <a:tc>
                  <a:txBody>
                    <a:bodyPr/>
                    <a:lstStyle/>
                    <a:p>
                      <a:pPr lvl="0"/>
                      <a:r>
                        <a:rPr lang="en-US" sz="1600" noProof="0" dirty="0" smtClean="0">
                          <a:effectLst/>
                        </a:rPr>
                        <a:t>Not</a:t>
                      </a:r>
                      <a:r>
                        <a:rPr lang="en-US" sz="1600" baseline="0" noProof="0" dirty="0" smtClean="0">
                          <a:effectLst/>
                        </a:rPr>
                        <a:t> available yet</a:t>
                      </a:r>
                      <a:endParaRPr lang="en-US" sz="1600" noProof="0" dirty="0" smtClean="0">
                        <a:effectLst/>
                      </a:endParaRPr>
                    </a:p>
                  </a:txBody>
                  <a:tcPr anchor="ctr">
                    <a:solidFill>
                      <a:schemeClr val="bg1">
                        <a:alpha val="20000"/>
                      </a:schemeClr>
                    </a:solidFill>
                  </a:tcPr>
                </a:tc>
              </a:tr>
              <a:tr h="363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Describe other requirements that have an impact of the space available like auxiliary equipment, minimum space for accessibility, etc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effectLst/>
                          <a:latin typeface="+mn-lt"/>
                          <a:ea typeface="+mn-ea"/>
                          <a:cs typeface="+mn-cs"/>
                        </a:rPr>
                        <a:t>1.5</a:t>
                      </a:r>
                      <a:r>
                        <a:rPr lang="en-US" sz="1600" kern="1200" baseline="0" noProof="0" dirty="0" smtClean="0">
                          <a:solidFill>
                            <a:schemeClr val="tx1"/>
                          </a:solidFill>
                          <a:effectLst/>
                          <a:latin typeface="+mn-lt"/>
                          <a:ea typeface="+mn-ea"/>
                          <a:cs typeface="+mn-cs"/>
                        </a:rPr>
                        <a:t> mt in front of racks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baseline="0" noProof="0" dirty="0" smtClean="0">
                          <a:solidFill>
                            <a:schemeClr val="tx1"/>
                          </a:solidFill>
                          <a:effectLst/>
                          <a:latin typeface="+mn-lt"/>
                          <a:ea typeface="+mn-ea"/>
                          <a:cs typeface="+mn-cs"/>
                        </a:rPr>
                        <a:t>0.5/1 mt behind racks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noProof="0" dirty="0" smtClean="0">
                          <a:solidFill>
                            <a:schemeClr val="tx1"/>
                          </a:solidFill>
                          <a:effectLst/>
                          <a:latin typeface="+mn-lt"/>
                          <a:ea typeface="+mn-ea"/>
                          <a:cs typeface="+mn-cs"/>
                        </a:rPr>
                        <a:t>Full access to end-plates (backward and forward) during detector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noProof="0" dirty="0" smtClean="0">
                          <a:solidFill>
                            <a:schemeClr val="tx1"/>
                          </a:solidFill>
                          <a:effectLst/>
                          <a:latin typeface="+mn-lt"/>
                          <a:ea typeface="+mn-ea"/>
                          <a:cs typeface="+mn-cs"/>
                        </a:rPr>
                        <a:t>OPTIONAL : electronics for local debug (table, PC etc.)</a:t>
                      </a:r>
                      <a:endParaRPr lang="en-US" sz="1600" b="0" i="0" noProof="0" dirty="0">
                        <a:latin typeface="+mn-lt"/>
                      </a:endParaRPr>
                    </a:p>
                  </a:txBody>
                  <a:tcPr>
                    <a:solidFill>
                      <a:schemeClr val="bg1">
                        <a:alpha val="20000"/>
                      </a:schemeClr>
                    </a:solidFill>
                  </a:tcPr>
                </a:tc>
              </a:tr>
              <a:tr h="363499">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0" i="1" baseline="0" noProof="0" dirty="0" smtClean="0">
                          <a:solidFill>
                            <a:srgbClr val="040AA1"/>
                          </a:solidFill>
                          <a:latin typeface="+mn-lt"/>
                        </a:rPr>
                        <a:t>Describe other requirements that have an impact of the space available like space for the commissioning operations and assembly </a:t>
                      </a:r>
                    </a:p>
                  </a:txBody>
                  <a:tcPr>
                    <a:solidFill>
                      <a:schemeClr val="tx2">
                        <a:lumMod val="60000"/>
                        <a:lumOff val="40000"/>
                        <a:alpha val="20000"/>
                      </a:schemeClr>
                    </a:solidFill>
                  </a:tcPr>
                </a:tc>
              </a:tr>
              <a:tr h="363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noProof="0" dirty="0" smtClean="0">
                          <a:solidFill>
                            <a:schemeClr val="tx1"/>
                          </a:solidFill>
                          <a:effectLst/>
                          <a:latin typeface="+mn-lt"/>
                          <a:ea typeface="+mn-ea"/>
                          <a:cs typeface="+mn-cs"/>
                        </a:rPr>
                        <a:t>Full access to end-plates (backward and forward) during detector access </a:t>
                      </a:r>
                      <a:endParaRPr lang="en-US" sz="1600" b="0" i="0" noProof="0" dirty="0" smtClean="0">
                        <a:latin typeface="+mn-lt"/>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23164331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r>
              <a:rPr lang="en-US" sz="1800" i="1" dirty="0" smtClean="0"/>
              <a:t>Conclusions</a:t>
            </a:r>
            <a:endParaRPr lang="en-US" sz="1800" i="1" dirty="0"/>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36</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2" name="Rectangle 1"/>
          <p:cNvSpPr/>
          <p:nvPr/>
        </p:nvSpPr>
        <p:spPr>
          <a:xfrm>
            <a:off x="609969" y="1001106"/>
            <a:ext cx="8113721" cy="5262980"/>
          </a:xfrm>
          <a:prstGeom prst="rect">
            <a:avLst/>
          </a:prstGeom>
        </p:spPr>
        <p:txBody>
          <a:bodyPr wrap="square">
            <a:spAutoFit/>
          </a:bodyPr>
          <a:lstStyle/>
          <a:p>
            <a:pPr marL="285750" indent="-285750">
              <a:buClr>
                <a:srgbClr val="000090"/>
              </a:buClr>
              <a:buFont typeface="Arial"/>
              <a:buChar char="•"/>
              <a:defRPr/>
            </a:pPr>
            <a:r>
              <a:rPr lang="en-US" sz="1600" i="1" dirty="0" smtClean="0">
                <a:solidFill>
                  <a:srgbClr val="0044A4"/>
                </a:solidFill>
              </a:rPr>
              <a:t>Design goals have been defined</a:t>
            </a:r>
          </a:p>
          <a:p>
            <a:pPr marL="285750" indent="-285750">
              <a:buClr>
                <a:srgbClr val="000090"/>
              </a:buClr>
              <a:buFont typeface="Arial"/>
              <a:buChar char="•"/>
              <a:defRPr/>
            </a:pPr>
            <a:endParaRPr lang="en-US" sz="1600" i="1" dirty="0">
              <a:solidFill>
                <a:srgbClr val="0044A4"/>
              </a:solidFill>
            </a:endParaRPr>
          </a:p>
          <a:p>
            <a:pPr marL="285750" indent="-285750">
              <a:buClr>
                <a:srgbClr val="000090"/>
              </a:buClr>
              <a:buFont typeface="Arial"/>
              <a:buChar char="•"/>
              <a:defRPr/>
            </a:pPr>
            <a:r>
              <a:rPr lang="en-US" sz="1600" i="1" dirty="0" smtClean="0">
                <a:solidFill>
                  <a:srgbClr val="0044A4"/>
                </a:solidFill>
              </a:rPr>
              <a:t>Two different implementation of dE/dx measurements have been evaluated and will be reported in TDR. Measurements on Cluster Counting are going on and final decision about the technique that will be used to measure dE/dx will be taken within the first half of 2012</a:t>
            </a:r>
          </a:p>
          <a:p>
            <a:pPr marL="285750" indent="-285750">
              <a:buClr>
                <a:srgbClr val="000090"/>
              </a:buClr>
              <a:buFont typeface="Arial"/>
              <a:buChar char="•"/>
              <a:defRPr/>
            </a:pPr>
            <a:endParaRPr lang="en-US" sz="1600" i="1" dirty="0" smtClean="0">
              <a:solidFill>
                <a:srgbClr val="0044A4"/>
              </a:solidFill>
            </a:endParaRPr>
          </a:p>
          <a:p>
            <a:pPr marL="285750" indent="-285750">
              <a:buClr>
                <a:srgbClr val="000090"/>
              </a:buClr>
              <a:buFont typeface="Arial"/>
              <a:buChar char="•"/>
              <a:defRPr/>
            </a:pPr>
            <a:r>
              <a:rPr lang="en-US" sz="1600" i="1" dirty="0" smtClean="0">
                <a:solidFill>
                  <a:srgbClr val="0044A4"/>
                </a:solidFill>
              </a:rPr>
              <a:t>The technique used for dE/dx measurement has a NOT minor impact on number of boards, power requirement, interconnections cables, HV distribution boards and grounding (shielding).</a:t>
            </a:r>
          </a:p>
          <a:p>
            <a:pPr>
              <a:buClr>
                <a:srgbClr val="000090"/>
              </a:buClr>
              <a:defRPr/>
            </a:pPr>
            <a:endParaRPr lang="en-US" sz="1600" i="1" dirty="0" smtClean="0">
              <a:solidFill>
                <a:srgbClr val="0044A4"/>
              </a:solidFill>
            </a:endParaRPr>
          </a:p>
          <a:p>
            <a:pPr marL="285750" indent="-285750">
              <a:buClr>
                <a:srgbClr val="000090"/>
              </a:buClr>
              <a:buFont typeface="Arial"/>
              <a:buChar char="•"/>
              <a:defRPr/>
            </a:pPr>
            <a:r>
              <a:rPr lang="en-US" sz="1600" i="1" dirty="0" smtClean="0">
                <a:solidFill>
                  <a:srgbClr val="0044A4"/>
                </a:solidFill>
              </a:rPr>
              <a:t>HV distribution modularity will follow the chamber layer (less cells for the  internal layers, more cells for the external ones)</a:t>
            </a:r>
          </a:p>
          <a:p>
            <a:pPr marL="285750" indent="-285750">
              <a:buClr>
                <a:srgbClr val="000090"/>
              </a:buClr>
              <a:buFont typeface="Arial"/>
              <a:buChar char="•"/>
              <a:defRPr/>
            </a:pPr>
            <a:endParaRPr lang="en-US" sz="1600" i="1" dirty="0" smtClean="0">
              <a:solidFill>
                <a:srgbClr val="0044A4"/>
              </a:solidFill>
            </a:endParaRPr>
          </a:p>
          <a:p>
            <a:pPr marL="285750" indent="-285750">
              <a:buClr>
                <a:srgbClr val="000090"/>
              </a:buClr>
              <a:buFont typeface="Arial"/>
              <a:buChar char="•"/>
              <a:defRPr/>
            </a:pPr>
            <a:r>
              <a:rPr lang="en-US" sz="1600" i="1" dirty="0" smtClean="0">
                <a:solidFill>
                  <a:srgbClr val="0044A4"/>
                </a:solidFill>
              </a:rPr>
              <a:t>Only Rad Tol components will be used in front-end boards (NO CC). If selected components has no </a:t>
            </a:r>
            <a:r>
              <a:rPr lang="en-US" sz="1600" i="1" smtClean="0">
                <a:solidFill>
                  <a:srgbClr val="0044A4"/>
                </a:solidFill>
              </a:rPr>
              <a:t>qualification they </a:t>
            </a:r>
            <a:r>
              <a:rPr lang="en-US" sz="1600" i="1" dirty="0" smtClean="0">
                <a:solidFill>
                  <a:srgbClr val="0044A4"/>
                </a:solidFill>
              </a:rPr>
              <a:t>will be qualified.</a:t>
            </a:r>
          </a:p>
          <a:p>
            <a:pPr marL="285750" indent="-285750">
              <a:buClr>
                <a:srgbClr val="000090"/>
              </a:buClr>
              <a:buFont typeface="Arial"/>
              <a:buChar char="•"/>
              <a:defRPr/>
            </a:pPr>
            <a:endParaRPr lang="en-US" sz="1600" i="1" dirty="0">
              <a:solidFill>
                <a:srgbClr val="0044A4"/>
              </a:solidFill>
              <a:sym typeface="Wingdings"/>
            </a:endParaRPr>
          </a:p>
          <a:p>
            <a:pPr marL="285750" indent="-285750">
              <a:buClr>
                <a:srgbClr val="000090"/>
              </a:buClr>
              <a:buFont typeface="Arial"/>
              <a:buChar char="•"/>
              <a:defRPr/>
            </a:pPr>
            <a:r>
              <a:rPr lang="en-US" sz="1600" i="1" dirty="0" smtClean="0">
                <a:solidFill>
                  <a:srgbClr val="0044A4"/>
                </a:solidFill>
                <a:sym typeface="Wingdings"/>
              </a:rPr>
              <a:t>Grounding/shielding policy has not been defined yet</a:t>
            </a:r>
          </a:p>
          <a:p>
            <a:pPr marL="285750" indent="-285750">
              <a:buClr>
                <a:srgbClr val="000090"/>
              </a:buClr>
              <a:buFont typeface="Arial"/>
              <a:buChar char="•"/>
              <a:defRPr/>
            </a:pPr>
            <a:endParaRPr lang="en-US" sz="1600" i="1" dirty="0" smtClean="0">
              <a:solidFill>
                <a:srgbClr val="0044A4"/>
              </a:solidFill>
              <a:sym typeface="Wingdings"/>
            </a:endParaRPr>
          </a:p>
          <a:p>
            <a:pPr marL="285750" indent="-285750">
              <a:buClr>
                <a:srgbClr val="000090"/>
              </a:buClr>
              <a:buFont typeface="Arial"/>
              <a:buChar char="•"/>
              <a:defRPr/>
            </a:pPr>
            <a:r>
              <a:rPr lang="en-US" sz="1600" i="1" dirty="0" smtClean="0">
                <a:solidFill>
                  <a:srgbClr val="0044A4"/>
                </a:solidFill>
                <a:sym typeface="Wingdings"/>
              </a:rPr>
              <a:t>Probable (!!!) number of (optical) links : 16 for DATA, 16 for ECS and 64 (173)  for TRIGGER</a:t>
            </a:r>
            <a:endParaRPr lang="en-US" sz="1600" i="1" dirty="0">
              <a:solidFill>
                <a:srgbClr val="0044A4"/>
              </a:solidFill>
              <a:sym typeface="Wingdings"/>
            </a:endParaRPr>
          </a:p>
          <a:p>
            <a:pPr lvl="2">
              <a:buClr>
                <a:srgbClr val="000090"/>
              </a:buClr>
              <a:defRPr/>
            </a:pPr>
            <a:endParaRPr lang="en-US" sz="1600" i="1" dirty="0" smtClean="0">
              <a:solidFill>
                <a:srgbClr val="0044A4"/>
              </a:solidFill>
              <a:sym typeface="Wingdings"/>
            </a:endParaRPr>
          </a:p>
          <a:p>
            <a:pPr lvl="2">
              <a:buClr>
                <a:srgbClr val="000090"/>
              </a:buClr>
              <a:defRPr/>
            </a:pPr>
            <a:r>
              <a:rPr lang="en-US" sz="1600" i="1" dirty="0" smtClean="0">
                <a:solidFill>
                  <a:srgbClr val="0044A4"/>
                </a:solidFill>
                <a:sym typeface="Wingdings"/>
              </a:rPr>
              <a:t>Board design will start after the decision on dE/dx technique to be used</a:t>
            </a:r>
            <a:endParaRPr lang="en-US" sz="1600" i="1" dirty="0">
              <a:solidFill>
                <a:srgbClr val="0044A4"/>
              </a:solidFill>
            </a:endParaRPr>
          </a:p>
        </p:txBody>
      </p:sp>
      <p:sp>
        <p:nvSpPr>
          <p:cNvPr id="7" name="Right Arrow 6"/>
          <p:cNvSpPr/>
          <p:nvPr/>
        </p:nvSpPr>
        <p:spPr>
          <a:xfrm>
            <a:off x="718299" y="5956575"/>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8147382" y="5931994"/>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49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800" y="288925"/>
            <a:ext cx="6402388" cy="449263"/>
          </a:xfrm>
        </p:spPr>
        <p:txBody>
          <a:bodyPr/>
          <a:lstStyle/>
          <a:p>
            <a:pPr eaLnBrk="1" hangingPunct="1">
              <a:spcBef>
                <a:spcPct val="50000"/>
              </a:spcBef>
            </a:pPr>
            <a:r>
              <a:rPr lang="en-GB" sz="1800" i="1" dirty="0" smtClean="0">
                <a:solidFill>
                  <a:schemeClr val="bg1"/>
                </a:solidFill>
              </a:rPr>
              <a:t>Design goals </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en-GB" dirty="0" err="1" smtClean="0">
                <a:solidFill>
                  <a:srgbClr val="0044A4"/>
                </a:solidFill>
              </a:rPr>
              <a:t>SuperB</a:t>
            </a:r>
            <a:r>
              <a:rPr lang="en-GB" dirty="0" smtClean="0">
                <a:solidFill>
                  <a:srgbClr val="0044A4"/>
                </a:solidFill>
              </a:rPr>
              <a:t> CERN EDT Meeting – November 11</a:t>
            </a:r>
            <a:endParaRPr lang="en-GB" dirty="0">
              <a:solidFill>
                <a:srgbClr val="0044A4"/>
              </a:solidFill>
            </a:endParaRP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4</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779373" y="1163668"/>
            <a:ext cx="7911012" cy="2215992"/>
          </a:xfrm>
          <a:prstGeom prst="rect">
            <a:avLst/>
          </a:prstGeom>
          <a:solidFill>
            <a:schemeClr val="bg1"/>
          </a:solidFill>
          <a:ln>
            <a:solidFill>
              <a:srgbClr val="003E99"/>
            </a:solidFill>
          </a:ln>
          <a:effectLst/>
        </p:spPr>
        <p:txBody>
          <a:bodyPr wrap="square">
            <a:spAutoFit/>
          </a:bodyPr>
          <a:lstStyle/>
          <a:p>
            <a:pPr lvl="0">
              <a:buClr>
                <a:srgbClr val="000090"/>
              </a:buClr>
              <a:defRPr/>
            </a:pPr>
            <a:r>
              <a:rPr lang="en-US" i="1" dirty="0">
                <a:solidFill>
                  <a:srgbClr val="0044A4"/>
                </a:solidFill>
              </a:rPr>
              <a:t>SuperB Drift Chamber (DCH) front-end electronics is designed to extract and process the 8056 (to be finalized) sense wire signals to:</a:t>
            </a:r>
          </a:p>
          <a:p>
            <a:pPr lvl="0">
              <a:buClr>
                <a:srgbClr val="000090"/>
              </a:buClr>
              <a:defRPr/>
            </a:pPr>
            <a:r>
              <a:rPr lang="en-US" dirty="0">
                <a:solidFill>
                  <a:srgbClr val="0044A4"/>
                </a:solidFill>
              </a:rPr>
              <a:t> </a:t>
            </a:r>
          </a:p>
          <a:p>
            <a:pPr marL="285750" lvl="0" indent="-285750">
              <a:buClr>
                <a:srgbClr val="000090"/>
              </a:buClr>
              <a:buFont typeface="Arial"/>
              <a:buChar char="•"/>
              <a:defRPr/>
            </a:pPr>
            <a:r>
              <a:rPr lang="en-US" sz="1400" i="1" dirty="0">
                <a:solidFill>
                  <a:srgbClr val="0044A4"/>
                </a:solidFill>
              </a:rPr>
              <a:t>measure the electron drift times to the sense wires for tracking purpose (momentum of charged particles)</a:t>
            </a:r>
          </a:p>
          <a:p>
            <a:pPr marL="285750" lvl="0" indent="-285750">
              <a:buClr>
                <a:srgbClr val="000090"/>
              </a:buClr>
              <a:buFont typeface="Arial"/>
              <a:buChar char="•"/>
              <a:defRPr/>
            </a:pPr>
            <a:endParaRPr lang="en-US" sz="1400" i="1" dirty="0">
              <a:solidFill>
                <a:srgbClr val="0044A4"/>
              </a:solidFill>
            </a:endParaRPr>
          </a:p>
          <a:p>
            <a:pPr marL="285750" lvl="0" indent="-285750">
              <a:buClr>
                <a:srgbClr val="000090"/>
              </a:buClr>
              <a:buFont typeface="Arial"/>
              <a:buChar char="•"/>
              <a:defRPr/>
            </a:pPr>
            <a:r>
              <a:rPr lang="en-US" sz="1400" i="1" dirty="0">
                <a:solidFill>
                  <a:srgbClr val="0044A4"/>
                </a:solidFill>
              </a:rPr>
              <a:t>Measure the energy loss of particles per unit length, dE/dx (particle identification)</a:t>
            </a:r>
          </a:p>
          <a:p>
            <a:pPr marL="285750" lvl="0" indent="-285750">
              <a:buClr>
                <a:srgbClr val="000090"/>
              </a:buClr>
              <a:buFont typeface="Arial"/>
              <a:buChar char="•"/>
              <a:defRPr/>
            </a:pPr>
            <a:endParaRPr lang="en-US" sz="1400" i="1" dirty="0">
              <a:solidFill>
                <a:srgbClr val="0044A4"/>
              </a:solidFill>
            </a:endParaRPr>
          </a:p>
          <a:p>
            <a:pPr marL="285750" lvl="0" indent="-285750">
              <a:buClr>
                <a:srgbClr val="000090"/>
              </a:buClr>
              <a:buFont typeface="Arial"/>
              <a:buChar char="•"/>
              <a:defRPr/>
            </a:pPr>
            <a:r>
              <a:rPr lang="en-US" sz="1400" i="1" dirty="0">
                <a:solidFill>
                  <a:srgbClr val="0044A4"/>
                </a:solidFill>
              </a:rPr>
              <a:t>provide hits information to the trigger system (trigger primitives)</a:t>
            </a:r>
          </a:p>
        </p:txBody>
      </p:sp>
      <p:sp>
        <p:nvSpPr>
          <p:cNvPr id="25" name="Rectangle 24"/>
          <p:cNvSpPr/>
          <p:nvPr/>
        </p:nvSpPr>
        <p:spPr>
          <a:xfrm>
            <a:off x="775621" y="3816306"/>
            <a:ext cx="7911012" cy="2492990"/>
          </a:xfrm>
          <a:prstGeom prst="rect">
            <a:avLst/>
          </a:prstGeom>
          <a:solidFill>
            <a:schemeClr val="bg1"/>
          </a:solidFill>
          <a:ln>
            <a:solidFill>
              <a:srgbClr val="003E99"/>
            </a:solidFill>
          </a:ln>
          <a:effectLst/>
        </p:spPr>
        <p:txBody>
          <a:bodyPr wrap="square">
            <a:spAutoFit/>
          </a:bodyPr>
          <a:lstStyle/>
          <a:p>
            <a:pPr lvl="0">
              <a:buClr>
                <a:srgbClr val="000090"/>
              </a:buClr>
              <a:defRPr/>
            </a:pPr>
            <a:r>
              <a:rPr lang="en-US" i="1" dirty="0">
                <a:solidFill>
                  <a:srgbClr val="0044A4"/>
                </a:solidFill>
              </a:rPr>
              <a:t>Measurement of the energy loss of particles per unit length, dE/dx (particle identification) can be implemented by</a:t>
            </a:r>
          </a:p>
          <a:p>
            <a:pPr lvl="0">
              <a:buClr>
                <a:srgbClr val="000090"/>
              </a:buClr>
              <a:defRPr/>
            </a:pPr>
            <a:r>
              <a:rPr lang="en-US" dirty="0">
                <a:solidFill>
                  <a:srgbClr val="0044A4"/>
                </a:solidFill>
              </a:rPr>
              <a:t> </a:t>
            </a:r>
          </a:p>
          <a:p>
            <a:pPr marL="285750" lvl="0" indent="-285750">
              <a:buClr>
                <a:srgbClr val="000090"/>
              </a:buClr>
              <a:buFont typeface="Arial"/>
              <a:buChar char="•"/>
              <a:defRPr/>
            </a:pPr>
            <a:r>
              <a:rPr lang="en-US" sz="1400" i="1" dirty="0">
                <a:solidFill>
                  <a:srgbClr val="0044A4"/>
                </a:solidFill>
              </a:rPr>
              <a:t>Measuring the charge collected on the sense wire (discarding high values to remove Landau fluctuations)</a:t>
            </a:r>
          </a:p>
          <a:p>
            <a:pPr lvl="0">
              <a:buClr>
                <a:srgbClr val="000090"/>
              </a:buClr>
              <a:defRPr/>
            </a:pPr>
            <a:endParaRPr lang="en-US" sz="1400" i="1" dirty="0">
              <a:solidFill>
                <a:srgbClr val="0044A4"/>
              </a:solidFill>
            </a:endParaRPr>
          </a:p>
          <a:p>
            <a:pPr marL="285750" lvl="0" indent="-285750">
              <a:buClr>
                <a:srgbClr val="000090"/>
              </a:buClr>
              <a:buFont typeface="Arial"/>
              <a:buChar char="•"/>
              <a:defRPr/>
            </a:pPr>
            <a:r>
              <a:rPr lang="en-US" sz="1400" i="1" dirty="0">
                <a:solidFill>
                  <a:srgbClr val="0044A4"/>
                </a:solidFill>
              </a:rPr>
              <a:t>Counting the number of cluster generated by the particle crossing the cell</a:t>
            </a:r>
          </a:p>
          <a:p>
            <a:pPr>
              <a:buClr>
                <a:srgbClr val="000090"/>
              </a:buClr>
              <a:defRPr/>
            </a:pPr>
            <a:endParaRPr lang="en-US" sz="1400" i="1" dirty="0">
              <a:solidFill>
                <a:srgbClr val="0044A4"/>
              </a:solidFill>
            </a:endParaRPr>
          </a:p>
          <a:p>
            <a:pPr>
              <a:buClr>
                <a:srgbClr val="000090"/>
              </a:buClr>
              <a:defRPr/>
            </a:pPr>
            <a:r>
              <a:rPr lang="en-US" sz="1400" i="1" dirty="0" smtClean="0">
                <a:solidFill>
                  <a:srgbClr val="0044A4"/>
                </a:solidFill>
              </a:rPr>
              <a:t>	</a:t>
            </a:r>
            <a:r>
              <a:rPr lang="en-US" i="1" dirty="0" smtClean="0">
                <a:solidFill>
                  <a:srgbClr val="0044A4"/>
                </a:solidFill>
              </a:rPr>
              <a:t>Decision : within the first half of 2012</a:t>
            </a:r>
          </a:p>
          <a:p>
            <a:pPr>
              <a:buClr>
                <a:srgbClr val="000090"/>
              </a:buClr>
              <a:defRPr/>
            </a:pPr>
            <a:endParaRPr lang="en-US" sz="1400" i="1" dirty="0" smtClean="0">
              <a:solidFill>
                <a:srgbClr val="0044A4"/>
              </a:solidFill>
            </a:endParaRPr>
          </a:p>
        </p:txBody>
      </p:sp>
      <p:sp>
        <p:nvSpPr>
          <p:cNvPr id="3" name="Right Arrow 2"/>
          <p:cNvSpPr/>
          <p:nvPr/>
        </p:nvSpPr>
        <p:spPr>
          <a:xfrm>
            <a:off x="864041" y="5779584"/>
            <a:ext cx="353945" cy="23944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6"/>
          <p:cNvSpPr>
            <a:spLocks noChangeArrowheads="1"/>
          </p:cNvSpPr>
          <p:nvPr/>
        </p:nvSpPr>
        <p:spPr bwMode="auto">
          <a:xfrm>
            <a:off x="3311496" y="3119362"/>
            <a:ext cx="264902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Requirements</a:t>
            </a:r>
            <a:endParaRPr lang="en-US" sz="3200" b="1" i="1" dirty="0">
              <a:solidFill>
                <a:srgbClr val="000090"/>
              </a:solidFill>
              <a:ea typeface="ヒラギノ角ゴ Pro W3" charset="0"/>
              <a:cs typeface="ヒラギノ角ゴ Pro W3" charset="0"/>
            </a:endParaRPr>
          </a:p>
        </p:txBody>
      </p:sp>
      <p:sp>
        <p:nvSpPr>
          <p:cNvPr id="7" name="Footer Placeholder 6"/>
          <p:cNvSpPr>
            <a:spLocks noGrp="1"/>
          </p:cNvSpPr>
          <p:nvPr>
            <p:ph type="ftr" sz="quarter" idx="11"/>
          </p:nvPr>
        </p:nvSpPr>
        <p:spPr>
          <a:xfrm>
            <a:off x="2935655" y="6488113"/>
            <a:ext cx="3414523" cy="365125"/>
          </a:xfrm>
        </p:spPr>
        <p:txBody>
          <a:bodyPr/>
          <a:lstStyle/>
          <a:p>
            <a:pPr>
              <a:defRPr/>
            </a:pPr>
            <a:r>
              <a:rPr lang="it-IT" dirty="0">
                <a:solidFill>
                  <a:srgbClr val="0044A4"/>
                </a:solidFill>
              </a:rPr>
              <a:t> SuperB CERN EDT Meeting – November 11</a:t>
            </a:r>
          </a:p>
          <a:p>
            <a:pPr>
              <a:defRPr/>
            </a:pPr>
            <a:endParaRPr lang="it-IT" dirty="0">
              <a:solidFill>
                <a:srgbClr val="0044A4"/>
              </a:solidFill>
            </a:endParaRPr>
          </a:p>
        </p:txBody>
      </p:sp>
      <p:sp>
        <p:nvSpPr>
          <p:cNvPr id="8" name="Slide Number Placeholder 7"/>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5</a:t>
            </a:fld>
            <a:endParaRPr lang="it-IT" dirty="0">
              <a:solidFill>
                <a:srgbClr val="0044A4"/>
              </a:solidFill>
            </a:endParaRPr>
          </a:p>
        </p:txBody>
      </p:sp>
      <p:sp>
        <p:nvSpPr>
          <p:cNvPr id="9" name="Date Placeholder 8"/>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Tree>
    <p:extLst>
      <p:ext uri="{BB962C8B-B14F-4D97-AF65-F5344CB8AC3E}">
        <p14:creationId xmlns:p14="http://schemas.microsoft.com/office/powerpoint/2010/main" val="2042594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Specifications for charge measurements</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6</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685681" y="1778712"/>
            <a:ext cx="8114559" cy="1538883"/>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smtClean="0">
              <a:solidFill>
                <a:srgbClr val="0044A4"/>
              </a:solidFill>
            </a:endParaRPr>
          </a:p>
          <a:p>
            <a:pPr marL="285750" indent="-285750">
              <a:buClr>
                <a:srgbClr val="000090"/>
              </a:buClr>
              <a:buFont typeface="Arial"/>
              <a:buChar char="•"/>
              <a:defRPr/>
            </a:pPr>
            <a:r>
              <a:rPr lang="en-US" sz="1400" i="1" dirty="0">
                <a:solidFill>
                  <a:srgbClr val="0044A4"/>
                </a:solidFill>
              </a:rPr>
              <a:t>Overall expected single cell </a:t>
            </a:r>
            <a:r>
              <a:rPr lang="en-US" sz="1600" i="1" dirty="0" err="1">
                <a:solidFill>
                  <a:srgbClr val="0044A4"/>
                </a:solidFill>
              </a:rPr>
              <a:t>σ</a:t>
            </a:r>
            <a:r>
              <a:rPr lang="en-US" sz="1600" i="1" baseline="-25000" dirty="0" err="1">
                <a:solidFill>
                  <a:srgbClr val="0044A4"/>
                </a:solidFill>
              </a:rPr>
              <a:t>E</a:t>
            </a:r>
            <a:r>
              <a:rPr lang="en-US" sz="1400" i="1" baseline="-25000" dirty="0">
                <a:solidFill>
                  <a:srgbClr val="0044A4"/>
                </a:solidFill>
              </a:rPr>
              <a:t> </a:t>
            </a:r>
            <a:r>
              <a:rPr lang="en-US" sz="1400" i="1" dirty="0">
                <a:solidFill>
                  <a:srgbClr val="0044A4"/>
                </a:solidFill>
              </a:rPr>
              <a:t>≈ 30 % (</a:t>
            </a:r>
            <a:r>
              <a:rPr lang="en-US" sz="1400" i="1" dirty="0">
                <a:solidFill>
                  <a:srgbClr val="0044A4"/>
                </a:solidFill>
                <a:sym typeface="Wingdings"/>
              </a:rPr>
              <a:t>dominated by chamber contribution) </a:t>
            </a:r>
            <a:endParaRPr lang="en-US" sz="1400" i="1" dirty="0">
              <a:solidFill>
                <a:srgbClr val="0044A4"/>
              </a:solidFill>
            </a:endParaRPr>
          </a:p>
          <a:p>
            <a:pPr marL="742950" lvl="1" indent="-285750">
              <a:buClr>
                <a:srgbClr val="000090"/>
              </a:buClr>
              <a:buFont typeface="Wingdings" charset="0"/>
              <a:buChar char="à"/>
              <a:defRPr/>
            </a:pPr>
            <a:r>
              <a:rPr lang="en-US" sz="1400" i="1" dirty="0">
                <a:solidFill>
                  <a:srgbClr val="0044A4"/>
                </a:solidFill>
              </a:rPr>
              <a:t>Electronic contribution must be enough low to make it negligible. E.g.: </a:t>
            </a:r>
            <a:r>
              <a:rPr lang="en-US" sz="1400" i="1" dirty="0">
                <a:solidFill>
                  <a:srgbClr val="0044A4"/>
                </a:solidFill>
                <a:sym typeface="Wingdings"/>
              </a:rPr>
              <a:t> </a:t>
            </a:r>
            <a:r>
              <a:rPr lang="en-US" sz="1600" i="1" dirty="0" err="1">
                <a:solidFill>
                  <a:srgbClr val="0044A4"/>
                </a:solidFill>
              </a:rPr>
              <a:t>σ</a:t>
            </a:r>
            <a:r>
              <a:rPr lang="en-US" sz="1600" i="1" baseline="-25000" dirty="0" err="1">
                <a:solidFill>
                  <a:srgbClr val="0044A4"/>
                </a:solidFill>
              </a:rPr>
              <a:t>EL</a:t>
            </a:r>
            <a:r>
              <a:rPr lang="en-US" sz="1400" i="1" dirty="0">
                <a:solidFill>
                  <a:srgbClr val="0044A4"/>
                </a:solidFill>
              </a:rPr>
              <a:t>= 15% of </a:t>
            </a:r>
            <a:r>
              <a:rPr lang="en-US" sz="1600" i="1" dirty="0" err="1">
                <a:solidFill>
                  <a:srgbClr val="0044A4"/>
                </a:solidFill>
              </a:rPr>
              <a:t>σ</a:t>
            </a:r>
            <a:r>
              <a:rPr lang="en-US" sz="1600" i="1" baseline="-25000" dirty="0" err="1">
                <a:solidFill>
                  <a:srgbClr val="0044A4"/>
                </a:solidFill>
              </a:rPr>
              <a:t>E</a:t>
            </a:r>
            <a:r>
              <a:rPr lang="en-US" sz="1400" i="1" dirty="0">
                <a:solidFill>
                  <a:srgbClr val="0044A4"/>
                </a:solidFill>
              </a:rPr>
              <a:t> (4.5%) </a:t>
            </a:r>
            <a:r>
              <a:rPr lang="en-US" sz="1400" i="1" dirty="0">
                <a:solidFill>
                  <a:srgbClr val="0044A4"/>
                </a:solidFill>
                <a:sym typeface="Wingdings"/>
              </a:rPr>
              <a:t></a:t>
            </a:r>
            <a:r>
              <a:rPr lang="en-US" sz="1400" i="1" dirty="0">
                <a:solidFill>
                  <a:srgbClr val="0044A4"/>
                </a:solidFill>
              </a:rPr>
              <a:t> </a:t>
            </a:r>
            <a:r>
              <a:rPr lang="en-US" sz="1400" i="1" dirty="0" err="1">
                <a:solidFill>
                  <a:srgbClr val="0044A4"/>
                </a:solidFill>
              </a:rPr>
              <a:t>sqrt</a:t>
            </a:r>
            <a:r>
              <a:rPr lang="en-US" sz="1400" i="1" dirty="0">
                <a:solidFill>
                  <a:srgbClr val="0044A4"/>
                </a:solidFill>
              </a:rPr>
              <a:t>(</a:t>
            </a:r>
            <a:r>
              <a:rPr lang="en-US" sz="1600" i="1" dirty="0">
                <a:solidFill>
                  <a:srgbClr val="0044A4"/>
                </a:solidFill>
              </a:rPr>
              <a:t>σ</a:t>
            </a:r>
            <a:r>
              <a:rPr lang="en-US" sz="1600" i="1" baseline="-25000" dirty="0">
                <a:solidFill>
                  <a:srgbClr val="0044A4"/>
                </a:solidFill>
              </a:rPr>
              <a:t>E</a:t>
            </a:r>
            <a:r>
              <a:rPr lang="en-US" sz="1600" i="1" baseline="30000" dirty="0">
                <a:solidFill>
                  <a:srgbClr val="0044A4"/>
                </a:solidFill>
              </a:rPr>
              <a:t>2</a:t>
            </a:r>
            <a:r>
              <a:rPr lang="en-US" sz="1600" i="1" baseline="-25000" dirty="0">
                <a:solidFill>
                  <a:srgbClr val="0044A4"/>
                </a:solidFill>
              </a:rPr>
              <a:t> </a:t>
            </a:r>
            <a:r>
              <a:rPr lang="en-US" sz="1400" i="1" dirty="0">
                <a:solidFill>
                  <a:srgbClr val="0044A4"/>
                </a:solidFill>
              </a:rPr>
              <a:t>+ </a:t>
            </a:r>
            <a:r>
              <a:rPr lang="en-US" sz="1600" i="1" dirty="0">
                <a:solidFill>
                  <a:srgbClr val="0044A4"/>
                </a:solidFill>
              </a:rPr>
              <a:t> σ</a:t>
            </a:r>
            <a:r>
              <a:rPr lang="en-US" sz="1600" i="1" baseline="-25000" dirty="0">
                <a:solidFill>
                  <a:srgbClr val="0044A4"/>
                </a:solidFill>
              </a:rPr>
              <a:t>EL</a:t>
            </a:r>
            <a:r>
              <a:rPr lang="en-US" sz="1600" i="1" baseline="30000" dirty="0">
                <a:solidFill>
                  <a:srgbClr val="0044A4"/>
                </a:solidFill>
              </a:rPr>
              <a:t>2</a:t>
            </a:r>
            <a:r>
              <a:rPr lang="en-US" sz="1600" i="1" baseline="-25000" dirty="0">
                <a:solidFill>
                  <a:srgbClr val="0044A4"/>
                </a:solidFill>
              </a:rPr>
              <a:t> </a:t>
            </a:r>
            <a:r>
              <a:rPr lang="en-US" sz="1400" i="1" dirty="0">
                <a:solidFill>
                  <a:srgbClr val="0044A4"/>
                </a:solidFill>
              </a:rPr>
              <a:t>) ≈ </a:t>
            </a:r>
            <a:r>
              <a:rPr lang="en-US" sz="1600" i="1" dirty="0" err="1">
                <a:solidFill>
                  <a:srgbClr val="0044A4"/>
                </a:solidFill>
              </a:rPr>
              <a:t>σ</a:t>
            </a:r>
            <a:r>
              <a:rPr lang="en-US" sz="1600" i="1" baseline="-25000" dirty="0" err="1">
                <a:solidFill>
                  <a:srgbClr val="0044A4"/>
                </a:solidFill>
              </a:rPr>
              <a:t>E</a:t>
            </a:r>
            <a:endParaRPr lang="en-US" sz="1400" i="1" dirty="0">
              <a:solidFill>
                <a:srgbClr val="0044A4"/>
              </a:solidFill>
              <a:sym typeface="Wingdings"/>
            </a:endParaRPr>
          </a:p>
          <a:p>
            <a:pPr marL="285750" indent="-285750">
              <a:buClr>
                <a:srgbClr val="000090"/>
              </a:buClr>
              <a:buFont typeface="Arial"/>
              <a:buChar char="•"/>
              <a:defRPr/>
            </a:pPr>
            <a:r>
              <a:rPr lang="en-US" sz="1400" i="1" dirty="0">
                <a:solidFill>
                  <a:srgbClr val="0044A4"/>
                </a:solidFill>
                <a:sym typeface="Wingdings"/>
              </a:rPr>
              <a:t>Assuming ≈ 50 </a:t>
            </a:r>
            <a:r>
              <a:rPr lang="en-US" sz="1400" i="1" dirty="0" err="1">
                <a:solidFill>
                  <a:srgbClr val="0044A4"/>
                </a:solidFill>
                <a:sym typeface="Wingdings"/>
              </a:rPr>
              <a:t>fC</a:t>
            </a:r>
            <a:r>
              <a:rPr lang="en-US" sz="1400" i="1" dirty="0">
                <a:solidFill>
                  <a:srgbClr val="0044A4"/>
                </a:solidFill>
                <a:sym typeface="Wingdings"/>
              </a:rPr>
              <a:t> the charge released from a </a:t>
            </a:r>
            <a:r>
              <a:rPr lang="en-US" sz="1400" i="1" dirty="0" err="1">
                <a:solidFill>
                  <a:srgbClr val="0044A4"/>
                </a:solidFill>
                <a:sym typeface="Wingdings"/>
              </a:rPr>
              <a:t>mip</a:t>
            </a:r>
            <a:r>
              <a:rPr lang="en-US" sz="1400" i="1" dirty="0">
                <a:solidFill>
                  <a:srgbClr val="0044A4"/>
                </a:solidFill>
                <a:sym typeface="Wingdings"/>
              </a:rPr>
              <a:t> (gas gain=10</a:t>
            </a:r>
            <a:r>
              <a:rPr lang="en-US" sz="1400" i="1" baseline="30000" dirty="0">
                <a:solidFill>
                  <a:srgbClr val="0044A4"/>
                </a:solidFill>
                <a:sym typeface="Wingdings"/>
              </a:rPr>
              <a:t>5</a:t>
            </a:r>
            <a:r>
              <a:rPr lang="en-US" sz="1400" i="1" dirty="0">
                <a:solidFill>
                  <a:srgbClr val="0044A4"/>
                </a:solidFill>
                <a:sym typeface="Wingdings"/>
              </a:rPr>
              <a:t>) , </a:t>
            </a:r>
            <a:r>
              <a:rPr lang="en-US" sz="1400" i="1" dirty="0" err="1">
                <a:solidFill>
                  <a:srgbClr val="0044A4"/>
                </a:solidFill>
              </a:rPr>
              <a:t>σ</a:t>
            </a:r>
            <a:r>
              <a:rPr lang="en-US" sz="1400" i="1" baseline="-25000" dirty="0" err="1">
                <a:solidFill>
                  <a:srgbClr val="0044A4"/>
                </a:solidFill>
              </a:rPr>
              <a:t>EL</a:t>
            </a:r>
            <a:r>
              <a:rPr lang="en-US" sz="1400" i="1" baseline="-25000" dirty="0">
                <a:solidFill>
                  <a:srgbClr val="0044A4"/>
                </a:solidFill>
              </a:rPr>
              <a:t> </a:t>
            </a:r>
            <a:r>
              <a:rPr lang="en-US" sz="1400" i="1" dirty="0">
                <a:solidFill>
                  <a:srgbClr val="0044A4"/>
                </a:solidFill>
              </a:rPr>
              <a:t>= 5% </a:t>
            </a:r>
            <a:r>
              <a:rPr lang="en-US" sz="1400" i="1" baseline="-25000" dirty="0">
                <a:solidFill>
                  <a:srgbClr val="0044A4"/>
                </a:solidFill>
              </a:rPr>
              <a:t> </a:t>
            </a:r>
            <a:r>
              <a:rPr lang="en-US" sz="1400" i="1" dirty="0">
                <a:solidFill>
                  <a:srgbClr val="0044A4"/>
                </a:solidFill>
                <a:sym typeface="Wingdings"/>
              </a:rPr>
              <a:t> </a:t>
            </a:r>
            <a:r>
              <a:rPr lang="en-US" sz="1400" b="1" i="1" dirty="0">
                <a:solidFill>
                  <a:srgbClr val="0044A4"/>
                </a:solidFill>
                <a:sym typeface="Wingdings"/>
              </a:rPr>
              <a:t>single channel ENC ≈ 50 </a:t>
            </a:r>
            <a:r>
              <a:rPr lang="en-US" sz="1400" b="1" i="1" dirty="0" err="1">
                <a:solidFill>
                  <a:srgbClr val="0044A4"/>
                </a:solidFill>
                <a:sym typeface="Wingdings"/>
              </a:rPr>
              <a:t>fC</a:t>
            </a:r>
            <a:r>
              <a:rPr lang="en-US" sz="1400" b="1" i="1" dirty="0">
                <a:solidFill>
                  <a:srgbClr val="0044A4"/>
                </a:solidFill>
                <a:sym typeface="Wingdings"/>
              </a:rPr>
              <a:t> * 0.05 ≈ 2.5 </a:t>
            </a:r>
            <a:r>
              <a:rPr lang="en-US" sz="1400" b="1" i="1" dirty="0" err="1">
                <a:solidFill>
                  <a:srgbClr val="0044A4"/>
                </a:solidFill>
                <a:sym typeface="Wingdings"/>
              </a:rPr>
              <a:t>fC</a:t>
            </a:r>
            <a:endParaRPr lang="en-US" sz="1400" b="1" i="1" dirty="0">
              <a:solidFill>
                <a:srgbClr val="0044A4"/>
              </a:solidFill>
              <a:sym typeface="Wingdings"/>
            </a:endParaRPr>
          </a:p>
        </p:txBody>
      </p:sp>
      <p:sp>
        <p:nvSpPr>
          <p:cNvPr id="25" name="Rectangle 24"/>
          <p:cNvSpPr/>
          <p:nvPr/>
        </p:nvSpPr>
        <p:spPr>
          <a:xfrm>
            <a:off x="650698" y="3841563"/>
            <a:ext cx="8129541" cy="1077218"/>
          </a:xfrm>
          <a:prstGeom prst="rect">
            <a:avLst/>
          </a:prstGeom>
          <a:solidFill>
            <a:schemeClr val="bg1"/>
          </a:solidFill>
          <a:ln>
            <a:solidFill>
              <a:srgbClr val="003E99"/>
            </a:solidFill>
          </a:ln>
          <a:effectLst/>
        </p:spPr>
        <p:txBody>
          <a:bodyPr wrap="square">
            <a:spAutoFit/>
          </a:bodyPr>
          <a:lstStyle/>
          <a:p>
            <a:pPr>
              <a:buClr>
                <a:srgbClr val="000090"/>
              </a:buClr>
              <a:defRPr/>
            </a:pPr>
            <a:r>
              <a:rPr lang="en-US" dirty="0" smtClean="0">
                <a:solidFill>
                  <a:srgbClr val="0044A4"/>
                </a:solidFill>
              </a:rPr>
              <a:t> </a:t>
            </a:r>
            <a:endParaRPr lang="en-US" dirty="0">
              <a:solidFill>
                <a:srgbClr val="0044A4"/>
              </a:solidFill>
            </a:endParaRPr>
          </a:p>
          <a:p>
            <a:pPr>
              <a:buClr>
                <a:srgbClr val="000090"/>
              </a:buClr>
              <a:defRPr/>
            </a:pPr>
            <a:r>
              <a:rPr lang="en-US" sz="1600" i="1" dirty="0">
                <a:solidFill>
                  <a:srgbClr val="0044A4"/>
                </a:solidFill>
              </a:rPr>
              <a:t>σ</a:t>
            </a:r>
            <a:r>
              <a:rPr lang="en-US" sz="1600" i="1" baseline="-25000" dirty="0">
                <a:solidFill>
                  <a:srgbClr val="0044A4"/>
                </a:solidFill>
              </a:rPr>
              <a:t>E</a:t>
            </a:r>
            <a:r>
              <a:rPr lang="en-US" sz="1400" i="1" dirty="0" smtClean="0">
                <a:solidFill>
                  <a:srgbClr val="0044A4"/>
                </a:solidFill>
              </a:rPr>
              <a:t> dominated by gas amplification effects:</a:t>
            </a:r>
          </a:p>
          <a:p>
            <a:pPr marL="742950" lvl="1" indent="-285750">
              <a:buClr>
                <a:srgbClr val="000090"/>
              </a:buClr>
              <a:buFont typeface="Arial"/>
              <a:buChar char="•"/>
              <a:defRPr/>
            </a:pPr>
            <a:r>
              <a:rPr lang="en-US" sz="1400" i="1" dirty="0" smtClean="0">
                <a:solidFill>
                  <a:srgbClr val="0044A4"/>
                </a:solidFill>
              </a:rPr>
              <a:t>Lower range:  </a:t>
            </a:r>
            <a:r>
              <a:rPr lang="en-US" sz="1600" i="1" dirty="0" err="1" smtClean="0">
                <a:solidFill>
                  <a:srgbClr val="0044A4"/>
                </a:solidFill>
              </a:rPr>
              <a:t>σ</a:t>
            </a:r>
            <a:r>
              <a:rPr lang="en-US" sz="1600" i="1" baseline="-25000" dirty="0" err="1" smtClean="0">
                <a:solidFill>
                  <a:srgbClr val="0044A4"/>
                </a:solidFill>
              </a:rPr>
              <a:t>EL</a:t>
            </a:r>
            <a:r>
              <a:rPr lang="en-US" sz="1600" i="1" baseline="-25000" dirty="0" smtClean="0">
                <a:solidFill>
                  <a:srgbClr val="0044A4"/>
                </a:solidFill>
              </a:rPr>
              <a:t> </a:t>
            </a:r>
            <a:r>
              <a:rPr lang="en-US" sz="1400" i="1" dirty="0" smtClean="0">
                <a:solidFill>
                  <a:srgbClr val="0044A4"/>
                </a:solidFill>
              </a:rPr>
              <a:t>(2.5 </a:t>
            </a:r>
            <a:r>
              <a:rPr lang="en-US" sz="1400" i="1" dirty="0" err="1" smtClean="0">
                <a:solidFill>
                  <a:srgbClr val="0044A4"/>
                </a:solidFill>
              </a:rPr>
              <a:t>fC</a:t>
            </a:r>
            <a:r>
              <a:rPr lang="en-US" sz="1400" i="1" dirty="0" smtClean="0">
                <a:solidFill>
                  <a:srgbClr val="0044A4"/>
                </a:solidFill>
              </a:rPr>
              <a:t> ) (could </a:t>
            </a:r>
            <a:r>
              <a:rPr lang="en-US" sz="1400" i="1" dirty="0">
                <a:solidFill>
                  <a:srgbClr val="0044A4"/>
                </a:solidFill>
              </a:rPr>
              <a:t>be </a:t>
            </a:r>
            <a:r>
              <a:rPr lang="en-US" sz="1400" i="1" dirty="0" smtClean="0">
                <a:solidFill>
                  <a:srgbClr val="0044A4"/>
                </a:solidFill>
              </a:rPr>
              <a:t>3σ</a:t>
            </a:r>
            <a:r>
              <a:rPr lang="en-US" sz="1400" i="1" baseline="-25000" dirty="0" smtClean="0">
                <a:solidFill>
                  <a:srgbClr val="0044A4"/>
                </a:solidFill>
              </a:rPr>
              <a:t>EL</a:t>
            </a:r>
            <a:r>
              <a:rPr lang="en-US" sz="1400" i="1" dirty="0" smtClean="0">
                <a:solidFill>
                  <a:srgbClr val="0044A4"/>
                </a:solidFill>
              </a:rPr>
              <a:t>)</a:t>
            </a:r>
          </a:p>
          <a:p>
            <a:pPr marL="742950" lvl="1" indent="-285750">
              <a:buClr>
                <a:srgbClr val="000090"/>
              </a:buClr>
              <a:buFont typeface="Arial"/>
              <a:buChar char="•"/>
              <a:defRPr/>
            </a:pPr>
            <a:r>
              <a:rPr lang="en-US" sz="1400" i="1" dirty="0" smtClean="0">
                <a:solidFill>
                  <a:srgbClr val="0044A4"/>
                </a:solidFill>
              </a:rPr>
              <a:t>Higher range: ≈ 500 </a:t>
            </a:r>
            <a:r>
              <a:rPr lang="en-US" sz="1400" i="1" dirty="0" err="1" smtClean="0">
                <a:solidFill>
                  <a:srgbClr val="0044A4"/>
                </a:solidFill>
              </a:rPr>
              <a:t>fC</a:t>
            </a:r>
            <a:r>
              <a:rPr lang="en-US" sz="1400" i="1" dirty="0" smtClean="0">
                <a:solidFill>
                  <a:srgbClr val="0044A4"/>
                </a:solidFill>
              </a:rPr>
              <a:t> (BaBar experience)</a:t>
            </a:r>
          </a:p>
        </p:txBody>
      </p:sp>
      <p:sp>
        <p:nvSpPr>
          <p:cNvPr id="14" name="Rectangle 13"/>
          <p:cNvSpPr/>
          <p:nvPr/>
        </p:nvSpPr>
        <p:spPr>
          <a:xfrm>
            <a:off x="798720" y="3682509"/>
            <a:ext cx="1430299"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Dynamic range</a:t>
            </a:r>
            <a:endParaRPr lang="en-US" sz="1600" dirty="0">
              <a:solidFill>
                <a:schemeClr val="bg1"/>
              </a:solidFill>
            </a:endParaRPr>
          </a:p>
        </p:txBody>
      </p:sp>
      <p:sp>
        <p:nvSpPr>
          <p:cNvPr id="3" name="Rectangle 2"/>
          <p:cNvSpPr/>
          <p:nvPr/>
        </p:nvSpPr>
        <p:spPr>
          <a:xfrm>
            <a:off x="672430" y="886407"/>
            <a:ext cx="8092902" cy="584776"/>
          </a:xfrm>
          <a:prstGeom prst="rect">
            <a:avLst/>
          </a:prstGeom>
        </p:spPr>
        <p:txBody>
          <a:bodyPr wrap="square">
            <a:spAutoFit/>
          </a:bodyPr>
          <a:lstStyle/>
          <a:p>
            <a:pPr>
              <a:buClr>
                <a:srgbClr val="000090"/>
              </a:buClr>
              <a:defRPr/>
            </a:pPr>
            <a:r>
              <a:rPr lang="en-US" sz="1600" i="1" dirty="0">
                <a:solidFill>
                  <a:srgbClr val="0044A4"/>
                </a:solidFill>
              </a:rPr>
              <a:t>dE/dx Goal: measure particle energy loss with </a:t>
            </a:r>
            <a:r>
              <a:rPr lang="en-US" sz="1600" i="1" dirty="0" smtClean="0">
                <a:solidFill>
                  <a:srgbClr val="0044A4"/>
                </a:solidFill>
              </a:rPr>
              <a:t>precision of the order of 7.5% </a:t>
            </a:r>
            <a:r>
              <a:rPr lang="en-US" sz="1600" i="1" dirty="0">
                <a:solidFill>
                  <a:srgbClr val="0044A4"/>
                </a:solidFill>
              </a:rPr>
              <a:t>(</a:t>
            </a:r>
            <a:r>
              <a:rPr lang="en-US" sz="1600" i="1" dirty="0" smtClean="0">
                <a:solidFill>
                  <a:srgbClr val="0044A4"/>
                </a:solidFill>
              </a:rPr>
              <a:t>BABAR) despite </a:t>
            </a:r>
            <a:r>
              <a:rPr lang="en-US" sz="1600" i="1" dirty="0">
                <a:solidFill>
                  <a:srgbClr val="0044A4"/>
                </a:solidFill>
              </a:rPr>
              <a:t>large fluctuations involved in single measurement (“truncated mean” method)</a:t>
            </a:r>
          </a:p>
        </p:txBody>
      </p:sp>
      <p:sp>
        <p:nvSpPr>
          <p:cNvPr id="13" name="Rectangle 12"/>
          <p:cNvSpPr/>
          <p:nvPr/>
        </p:nvSpPr>
        <p:spPr>
          <a:xfrm>
            <a:off x="856783" y="1618262"/>
            <a:ext cx="107182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Resolution</a:t>
            </a:r>
            <a:endParaRPr lang="en-US" sz="1600" dirty="0">
              <a:solidFill>
                <a:schemeClr val="bg1"/>
              </a:solidFill>
            </a:endParaRPr>
          </a:p>
        </p:txBody>
      </p:sp>
      <p:sp>
        <p:nvSpPr>
          <p:cNvPr id="15" name="Rectangle 14"/>
          <p:cNvSpPr/>
          <p:nvPr/>
        </p:nvSpPr>
        <p:spPr>
          <a:xfrm>
            <a:off x="657356" y="5509940"/>
            <a:ext cx="8102884" cy="584776"/>
          </a:xfrm>
          <a:prstGeom prst="rect">
            <a:avLst/>
          </a:prstGeom>
          <a:solidFill>
            <a:schemeClr val="bg1"/>
          </a:solidFill>
          <a:ln>
            <a:solidFill>
              <a:srgbClr val="003E99"/>
            </a:solidFill>
          </a:ln>
          <a:effectLst/>
        </p:spPr>
        <p:txBody>
          <a:bodyPr wrap="square">
            <a:spAutoFit/>
          </a:bodyPr>
          <a:lstStyle/>
          <a:p>
            <a:pPr>
              <a:buClr>
                <a:srgbClr val="000090"/>
              </a:buClr>
              <a:defRPr/>
            </a:pPr>
            <a:r>
              <a:rPr lang="en-US" dirty="0" smtClean="0">
                <a:solidFill>
                  <a:srgbClr val="0044A4"/>
                </a:solidFill>
              </a:rPr>
              <a:t> </a:t>
            </a:r>
            <a:endParaRPr lang="en-US" dirty="0">
              <a:solidFill>
                <a:srgbClr val="0044A4"/>
              </a:solidFill>
            </a:endParaRPr>
          </a:p>
          <a:p>
            <a:pPr>
              <a:buClr>
                <a:srgbClr val="000090"/>
              </a:buClr>
              <a:defRPr/>
            </a:pPr>
            <a:r>
              <a:rPr lang="en-US" sz="1400" i="1" dirty="0" smtClean="0">
                <a:solidFill>
                  <a:srgbClr val="0044A4"/>
                </a:solidFill>
              </a:rPr>
              <a:t>Linearity of the order of </a:t>
            </a:r>
            <a:r>
              <a:rPr lang="en-US" sz="1400" i="1" dirty="0">
                <a:solidFill>
                  <a:srgbClr val="0044A4"/>
                </a:solidFill>
              </a:rPr>
              <a:t>2</a:t>
            </a:r>
            <a:r>
              <a:rPr lang="en-US" sz="1400" i="1" dirty="0" smtClean="0">
                <a:solidFill>
                  <a:srgbClr val="0044A4"/>
                </a:solidFill>
              </a:rPr>
              <a:t>% matches system requirements    </a:t>
            </a:r>
          </a:p>
        </p:txBody>
      </p:sp>
      <p:sp>
        <p:nvSpPr>
          <p:cNvPr id="16" name="Rectangle 15"/>
          <p:cNvSpPr/>
          <p:nvPr/>
        </p:nvSpPr>
        <p:spPr>
          <a:xfrm>
            <a:off x="869529" y="5340487"/>
            <a:ext cx="90641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Linearity</a:t>
            </a:r>
            <a:endParaRPr lang="en-US" sz="1600" dirty="0">
              <a:solidFill>
                <a:schemeClr val="bg1"/>
              </a:solidFill>
            </a:endParaRPr>
          </a:p>
        </p:txBody>
      </p:sp>
    </p:spTree>
    <p:extLst>
      <p:ext uri="{BB962C8B-B14F-4D97-AF65-F5344CB8AC3E}">
        <p14:creationId xmlns:p14="http://schemas.microsoft.com/office/powerpoint/2010/main" val="3885080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Specifications for time measurements</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7</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685682" y="1267760"/>
            <a:ext cx="8229718" cy="3385542"/>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a:solidFill>
                <a:srgbClr val="0044A4"/>
              </a:solidFill>
            </a:endParaRPr>
          </a:p>
          <a:p>
            <a:pPr marL="285750" indent="-285750">
              <a:buClr>
                <a:srgbClr val="000090"/>
              </a:buClr>
              <a:buFont typeface="Arial"/>
              <a:buChar char="•"/>
              <a:defRPr/>
            </a:pPr>
            <a:r>
              <a:rPr lang="en-US" sz="1400" b="1" i="1" dirty="0" smtClean="0">
                <a:solidFill>
                  <a:srgbClr val="0044A4"/>
                </a:solidFill>
              </a:rPr>
              <a:t>Overall expected </a:t>
            </a:r>
            <a:r>
              <a:rPr lang="en-US" sz="1600" b="1" i="1" dirty="0" smtClean="0">
                <a:solidFill>
                  <a:srgbClr val="0044A4"/>
                </a:solidFill>
              </a:rPr>
              <a:t>σ</a:t>
            </a:r>
            <a:r>
              <a:rPr lang="en-US" sz="1600" b="1" i="1" baseline="-25000" dirty="0" smtClean="0">
                <a:solidFill>
                  <a:srgbClr val="0044A4"/>
                </a:solidFill>
              </a:rPr>
              <a:t>S</a:t>
            </a:r>
            <a:r>
              <a:rPr lang="en-US" sz="1400" i="1" baseline="-25000" dirty="0" smtClean="0">
                <a:solidFill>
                  <a:srgbClr val="0044A4"/>
                </a:solidFill>
              </a:rPr>
              <a:t> </a:t>
            </a:r>
            <a:r>
              <a:rPr lang="en-US" sz="1400" i="1" dirty="0" smtClean="0">
                <a:solidFill>
                  <a:srgbClr val="0044A4"/>
                </a:solidFill>
              </a:rPr>
              <a:t>≈  130μm </a:t>
            </a:r>
            <a:r>
              <a:rPr lang="en-US" sz="1400" i="1" dirty="0" smtClean="0">
                <a:solidFill>
                  <a:srgbClr val="0044A4"/>
                </a:solidFill>
                <a:sym typeface="Wingdings"/>
              </a:rPr>
              <a:t> dominated by chamber contribution </a:t>
            </a:r>
          </a:p>
          <a:p>
            <a:pPr marL="742950" lvl="1" indent="-285750">
              <a:buClr>
                <a:srgbClr val="000090"/>
              </a:buClr>
              <a:buFont typeface="Arial"/>
              <a:buChar char="•"/>
              <a:defRPr/>
            </a:pPr>
            <a:r>
              <a:rPr lang="en-US" sz="1600" i="1" dirty="0">
                <a:solidFill>
                  <a:srgbClr val="0044A4"/>
                </a:solidFill>
              </a:rPr>
              <a:t>σ</a:t>
            </a:r>
            <a:r>
              <a:rPr lang="en-US" sz="1600" i="1" baseline="-25000" dirty="0">
                <a:solidFill>
                  <a:srgbClr val="0044A4"/>
                </a:solidFill>
              </a:rPr>
              <a:t>S </a:t>
            </a:r>
            <a:r>
              <a:rPr lang="en-US" sz="1600" i="1" baseline="-25000" dirty="0" smtClean="0">
                <a:solidFill>
                  <a:srgbClr val="0044A4"/>
                </a:solidFill>
              </a:rPr>
              <a:t> </a:t>
            </a:r>
            <a:r>
              <a:rPr lang="en-US" sz="1400" i="1" dirty="0" smtClean="0">
                <a:solidFill>
                  <a:srgbClr val="0044A4"/>
                </a:solidFill>
                <a:sym typeface="Wingdings"/>
              </a:rPr>
              <a:t>limits: statistics of primary ionization, electrons diffusion, electronic</a:t>
            </a:r>
            <a:endParaRPr lang="en-US" sz="1400" i="1" dirty="0">
              <a:solidFill>
                <a:srgbClr val="0044A4"/>
              </a:solidFill>
            </a:endParaRPr>
          </a:p>
          <a:p>
            <a:pPr marL="742950" lvl="1" indent="-285750">
              <a:buClr>
                <a:srgbClr val="000090"/>
              </a:buClr>
              <a:buFont typeface="Wingdings" charset="0"/>
              <a:buChar char="à"/>
              <a:defRPr/>
            </a:pPr>
            <a:r>
              <a:rPr lang="en-US" sz="1400" i="1" dirty="0" smtClean="0">
                <a:solidFill>
                  <a:srgbClr val="0044A4"/>
                </a:solidFill>
              </a:rPr>
              <a:t>Chamber contribution</a:t>
            </a:r>
            <a:r>
              <a:rPr lang="en-US" sz="1600" i="1" dirty="0" smtClean="0">
                <a:solidFill>
                  <a:srgbClr val="0044A4"/>
                </a:solidFill>
              </a:rPr>
              <a:t> (σ</a:t>
            </a:r>
            <a:r>
              <a:rPr lang="en-US" sz="1600" i="1" baseline="-25000" dirty="0" smtClean="0">
                <a:solidFill>
                  <a:srgbClr val="0044A4"/>
                </a:solidFill>
              </a:rPr>
              <a:t>SC</a:t>
            </a:r>
            <a:r>
              <a:rPr lang="en-US" sz="1400" i="1" dirty="0" smtClean="0">
                <a:solidFill>
                  <a:srgbClr val="0044A4"/>
                </a:solidFill>
              </a:rPr>
              <a:t> )</a:t>
            </a:r>
            <a:r>
              <a:rPr lang="en-US" sz="1400" i="1" baseline="-25000" dirty="0" smtClean="0">
                <a:solidFill>
                  <a:srgbClr val="0044A4"/>
                </a:solidFill>
              </a:rPr>
              <a:t> </a:t>
            </a:r>
            <a:r>
              <a:rPr lang="en-US" sz="1400" i="1" dirty="0" smtClean="0">
                <a:solidFill>
                  <a:srgbClr val="0044A4"/>
                </a:solidFill>
              </a:rPr>
              <a:t>raw estimation ≈ 440/sqrt(N</a:t>
            </a:r>
            <a:r>
              <a:rPr lang="en-US" sz="1400" i="1" baseline="-25000" dirty="0" smtClean="0">
                <a:solidFill>
                  <a:srgbClr val="0044A4"/>
                </a:solidFill>
              </a:rPr>
              <a:t>P</a:t>
            </a:r>
            <a:r>
              <a:rPr lang="en-US" sz="1400" i="1" dirty="0" smtClean="0">
                <a:solidFill>
                  <a:srgbClr val="0044A4"/>
                </a:solidFill>
              </a:rPr>
              <a:t>) ≈ 110 μm for a 90/10 He/Iso gas mixture</a:t>
            </a:r>
          </a:p>
          <a:p>
            <a:pPr marL="285750" lvl="1" indent="-285750">
              <a:buClr>
                <a:srgbClr val="000090"/>
              </a:buClr>
              <a:buFont typeface="Arial"/>
              <a:buChar char="•"/>
              <a:defRPr/>
            </a:pPr>
            <a:r>
              <a:rPr lang="en-US" sz="1400" i="1" dirty="0" smtClean="0">
                <a:solidFill>
                  <a:srgbClr val="0044A4"/>
                </a:solidFill>
              </a:rPr>
              <a:t> </a:t>
            </a:r>
            <a:r>
              <a:rPr lang="en-US" sz="1600" b="1" i="1" dirty="0" smtClean="0">
                <a:solidFill>
                  <a:srgbClr val="0044A4"/>
                </a:solidFill>
              </a:rPr>
              <a:t>σ</a:t>
            </a:r>
            <a:r>
              <a:rPr lang="en-US" sz="1600" b="1" i="1" baseline="-25000" dirty="0" smtClean="0">
                <a:solidFill>
                  <a:srgbClr val="0044A4"/>
                </a:solidFill>
              </a:rPr>
              <a:t>EL</a:t>
            </a:r>
            <a:r>
              <a:rPr lang="en-US" sz="1400" i="1" baseline="-25000" dirty="0" smtClean="0">
                <a:solidFill>
                  <a:srgbClr val="0044A4"/>
                </a:solidFill>
              </a:rPr>
              <a:t> </a:t>
            </a:r>
            <a:r>
              <a:rPr lang="en-US" sz="1400" i="1" dirty="0" smtClean="0">
                <a:solidFill>
                  <a:srgbClr val="0044A4"/>
                </a:solidFill>
              </a:rPr>
              <a:t>≈ </a:t>
            </a:r>
            <a:r>
              <a:rPr lang="en-US" sz="1400" i="1" dirty="0">
                <a:solidFill>
                  <a:srgbClr val="0044A4"/>
                </a:solidFill>
              </a:rPr>
              <a:t>sqrt(</a:t>
            </a:r>
            <a:r>
              <a:rPr lang="en-US" sz="1600" i="1" dirty="0" smtClean="0">
                <a:solidFill>
                  <a:srgbClr val="0044A4"/>
                </a:solidFill>
              </a:rPr>
              <a:t>σ</a:t>
            </a:r>
            <a:r>
              <a:rPr lang="en-US" sz="1600" i="1" baseline="-25000" dirty="0" smtClean="0">
                <a:solidFill>
                  <a:srgbClr val="0044A4"/>
                </a:solidFill>
              </a:rPr>
              <a:t>S</a:t>
            </a:r>
            <a:r>
              <a:rPr lang="en-US" sz="1600" i="1" baseline="30000" dirty="0" smtClean="0">
                <a:solidFill>
                  <a:srgbClr val="0044A4"/>
                </a:solidFill>
              </a:rPr>
              <a:t>2</a:t>
            </a:r>
            <a:r>
              <a:rPr lang="en-US" sz="1600" i="1" baseline="-25000" dirty="0" smtClean="0">
                <a:solidFill>
                  <a:srgbClr val="0044A4"/>
                </a:solidFill>
              </a:rPr>
              <a:t> </a:t>
            </a:r>
            <a:r>
              <a:rPr lang="en-US" sz="1400" i="1" dirty="0" smtClean="0">
                <a:solidFill>
                  <a:srgbClr val="0044A4"/>
                </a:solidFill>
              </a:rPr>
              <a:t>- </a:t>
            </a:r>
            <a:r>
              <a:rPr lang="en-US" sz="1600" i="1" dirty="0" smtClean="0">
                <a:solidFill>
                  <a:srgbClr val="0044A4"/>
                </a:solidFill>
              </a:rPr>
              <a:t> σ</a:t>
            </a:r>
            <a:r>
              <a:rPr lang="en-US" sz="1600" i="1" baseline="-25000" dirty="0" smtClean="0">
                <a:solidFill>
                  <a:srgbClr val="0044A4"/>
                </a:solidFill>
              </a:rPr>
              <a:t>SC</a:t>
            </a:r>
            <a:r>
              <a:rPr lang="en-US" sz="1600" i="1" baseline="30000" dirty="0" smtClean="0">
                <a:solidFill>
                  <a:srgbClr val="0044A4"/>
                </a:solidFill>
              </a:rPr>
              <a:t>2</a:t>
            </a:r>
            <a:r>
              <a:rPr lang="en-US" sz="1600" i="1" baseline="-25000" dirty="0" smtClean="0">
                <a:solidFill>
                  <a:srgbClr val="0044A4"/>
                </a:solidFill>
              </a:rPr>
              <a:t> </a:t>
            </a:r>
            <a:r>
              <a:rPr lang="en-US" sz="1400" i="1" dirty="0">
                <a:solidFill>
                  <a:srgbClr val="0044A4"/>
                </a:solidFill>
              </a:rPr>
              <a:t>) ≈ </a:t>
            </a:r>
            <a:r>
              <a:rPr lang="en-US" sz="1400" i="1" dirty="0" smtClean="0">
                <a:solidFill>
                  <a:srgbClr val="0044A4"/>
                </a:solidFill>
              </a:rPr>
              <a:t>70 μm </a:t>
            </a:r>
            <a:r>
              <a:rPr lang="en-US" sz="1400" i="1" dirty="0" smtClean="0">
                <a:solidFill>
                  <a:srgbClr val="0044A4"/>
                </a:solidFill>
                <a:sym typeface="Wingdings"/>
              </a:rPr>
              <a:t> </a:t>
            </a:r>
            <a:r>
              <a:rPr lang="en-US" sz="1600" i="1" dirty="0" smtClean="0">
                <a:solidFill>
                  <a:srgbClr val="0044A4"/>
                </a:solidFill>
              </a:rPr>
              <a:t>σ</a:t>
            </a:r>
            <a:r>
              <a:rPr lang="en-US" sz="1600" i="1" baseline="-25000" dirty="0" smtClean="0">
                <a:solidFill>
                  <a:srgbClr val="0044A4"/>
                </a:solidFill>
              </a:rPr>
              <a:t>S  </a:t>
            </a:r>
            <a:r>
              <a:rPr lang="en-US" sz="1400" i="1" dirty="0" smtClean="0">
                <a:solidFill>
                  <a:srgbClr val="0044A4"/>
                </a:solidFill>
              </a:rPr>
              <a:t>≤ 1.5 ns ( 3 * </a:t>
            </a:r>
            <a:r>
              <a:rPr lang="en-US" sz="1400" i="1" dirty="0">
                <a:solidFill>
                  <a:srgbClr val="0044A4"/>
                </a:solidFill>
              </a:rPr>
              <a:t>16 </a:t>
            </a:r>
            <a:r>
              <a:rPr lang="en-US" sz="1400" i="1" dirty="0" smtClean="0">
                <a:solidFill>
                  <a:srgbClr val="0044A4"/>
                </a:solidFill>
              </a:rPr>
              <a:t>μm/</a:t>
            </a:r>
            <a:r>
              <a:rPr lang="en-US" sz="1400" i="1" dirty="0">
                <a:solidFill>
                  <a:srgbClr val="0044A4"/>
                </a:solidFill>
              </a:rPr>
              <a:t>n</a:t>
            </a:r>
            <a:r>
              <a:rPr lang="en-US" sz="1400" i="1" dirty="0" smtClean="0">
                <a:solidFill>
                  <a:srgbClr val="0044A4"/>
                </a:solidFill>
              </a:rPr>
              <a:t>s drift velocity) </a:t>
            </a:r>
          </a:p>
          <a:p>
            <a:pPr marL="742950" lvl="2" indent="-285750">
              <a:buClr>
                <a:srgbClr val="000090"/>
              </a:buClr>
              <a:buFont typeface="Arial"/>
              <a:buChar char="•"/>
              <a:defRPr/>
            </a:pPr>
            <a:r>
              <a:rPr lang="en-US" sz="1400" i="1" dirty="0" smtClean="0">
                <a:solidFill>
                  <a:srgbClr val="0044A4"/>
                </a:solidFill>
                <a:sym typeface="Wingdings"/>
              </a:rPr>
              <a:t>Main error sources are jitter (time walk + noise)  and TDC (digitizing noise)</a:t>
            </a:r>
          </a:p>
          <a:p>
            <a:pPr marL="742950" lvl="2" indent="-285750">
              <a:buClr>
                <a:srgbClr val="000090"/>
              </a:buClr>
              <a:buFont typeface="Arial"/>
              <a:buChar char="•"/>
              <a:defRPr/>
            </a:pPr>
            <a:r>
              <a:rPr lang="en-US" sz="1400" b="1" i="1" dirty="0" smtClean="0">
                <a:solidFill>
                  <a:srgbClr val="0044A4"/>
                </a:solidFill>
                <a:sym typeface="Wingdings"/>
              </a:rPr>
              <a:t>Jitter</a:t>
            </a:r>
            <a:endParaRPr lang="en-US" sz="1400" b="1" i="1" dirty="0">
              <a:solidFill>
                <a:srgbClr val="0044A4"/>
              </a:solidFill>
            </a:endParaRPr>
          </a:p>
          <a:p>
            <a:pPr marL="1200150" lvl="2" indent="-285750">
              <a:buClr>
                <a:srgbClr val="000090"/>
              </a:buClr>
              <a:buFont typeface="Arial"/>
              <a:buChar char="•"/>
              <a:defRPr/>
            </a:pPr>
            <a:r>
              <a:rPr lang="en-US" sz="1400" i="1" dirty="0" smtClean="0">
                <a:solidFill>
                  <a:srgbClr val="0044A4"/>
                </a:solidFill>
              </a:rPr>
              <a:t>Noise: Δt = </a:t>
            </a:r>
            <a:r>
              <a:rPr lang="en-US" sz="1600" i="1" dirty="0" smtClean="0">
                <a:solidFill>
                  <a:srgbClr val="0044A4"/>
                </a:solidFill>
              </a:rPr>
              <a:t>σ</a:t>
            </a:r>
            <a:r>
              <a:rPr lang="en-US" sz="1600" i="1" baseline="-25000" dirty="0" smtClean="0">
                <a:solidFill>
                  <a:srgbClr val="0044A4"/>
                </a:solidFill>
              </a:rPr>
              <a:t>N</a:t>
            </a:r>
            <a:r>
              <a:rPr lang="en-US" sz="1600" i="1" dirty="0" smtClean="0">
                <a:solidFill>
                  <a:srgbClr val="0044A4"/>
                </a:solidFill>
              </a:rPr>
              <a:t>/ (dV/dt) ≈ σ</a:t>
            </a:r>
            <a:r>
              <a:rPr lang="en-US" sz="1600" i="1" baseline="-25000" dirty="0" smtClean="0">
                <a:solidFill>
                  <a:srgbClr val="0044A4"/>
                </a:solidFill>
              </a:rPr>
              <a:t>N</a:t>
            </a:r>
            <a:r>
              <a:rPr lang="en-US" sz="1600" i="1" dirty="0" smtClean="0">
                <a:solidFill>
                  <a:srgbClr val="0044A4"/>
                </a:solidFill>
              </a:rPr>
              <a:t>*</a:t>
            </a:r>
            <a:r>
              <a:rPr lang="en-US" sz="1600" i="1" baseline="-25000" dirty="0" smtClean="0">
                <a:solidFill>
                  <a:srgbClr val="0044A4"/>
                </a:solidFill>
              </a:rPr>
              <a:t> </a:t>
            </a:r>
            <a:r>
              <a:rPr lang="en-US" sz="1600" i="1" dirty="0" smtClean="0">
                <a:solidFill>
                  <a:srgbClr val="0044A4"/>
                </a:solidFill>
              </a:rPr>
              <a:t>τ</a:t>
            </a:r>
            <a:r>
              <a:rPr lang="en-US" sz="1400" i="1" dirty="0" smtClean="0">
                <a:solidFill>
                  <a:srgbClr val="0044A4"/>
                </a:solidFill>
              </a:rPr>
              <a:t>/V</a:t>
            </a:r>
            <a:r>
              <a:rPr lang="en-US" sz="1400" i="1" baseline="-25000" dirty="0" smtClean="0">
                <a:solidFill>
                  <a:srgbClr val="0044A4"/>
                </a:solidFill>
              </a:rPr>
              <a:t>max</a:t>
            </a:r>
            <a:r>
              <a:rPr lang="en-US" sz="1400" i="1" dirty="0" smtClean="0">
                <a:solidFill>
                  <a:srgbClr val="0044A4"/>
                </a:solidFill>
              </a:rPr>
              <a:t> (</a:t>
            </a:r>
            <a:r>
              <a:rPr lang="en-US" sz="1600" i="1" dirty="0" smtClean="0">
                <a:solidFill>
                  <a:srgbClr val="0044A4"/>
                </a:solidFill>
              </a:rPr>
              <a:t>τ </a:t>
            </a:r>
            <a:r>
              <a:rPr lang="en-US" sz="1400" i="1" dirty="0" smtClean="0">
                <a:solidFill>
                  <a:srgbClr val="0044A4"/>
                </a:solidFill>
              </a:rPr>
              <a:t>=  peaking time)</a:t>
            </a:r>
          </a:p>
          <a:p>
            <a:pPr marL="1657350" lvl="3" indent="-285750">
              <a:buClr>
                <a:srgbClr val="000090"/>
              </a:buClr>
              <a:buFont typeface="Arial"/>
              <a:buChar char="•"/>
              <a:defRPr/>
            </a:pPr>
            <a:r>
              <a:rPr lang="en-US" sz="1400" i="1" dirty="0" smtClean="0">
                <a:solidFill>
                  <a:srgbClr val="0044A4"/>
                </a:solidFill>
                <a:sym typeface="Wingdings"/>
              </a:rPr>
              <a:t>Assuming </a:t>
            </a:r>
            <a:r>
              <a:rPr lang="en-US" sz="1600" i="1" dirty="0" smtClean="0">
                <a:solidFill>
                  <a:srgbClr val="0044A4"/>
                </a:solidFill>
              </a:rPr>
              <a:t>σ</a:t>
            </a:r>
            <a:r>
              <a:rPr lang="en-US" sz="1600" i="1" baseline="-25000" dirty="0" smtClean="0">
                <a:solidFill>
                  <a:srgbClr val="0044A4"/>
                </a:solidFill>
              </a:rPr>
              <a:t>N </a:t>
            </a:r>
            <a:r>
              <a:rPr lang="en-US" sz="1400" i="1" dirty="0" smtClean="0">
                <a:solidFill>
                  <a:srgbClr val="0044A4"/>
                </a:solidFill>
              </a:rPr>
              <a:t>= 4 mV rms, V</a:t>
            </a:r>
            <a:r>
              <a:rPr lang="en-US" sz="1400" i="1" baseline="-25000" dirty="0" smtClean="0">
                <a:solidFill>
                  <a:srgbClr val="0044A4"/>
                </a:solidFill>
              </a:rPr>
              <a:t>max</a:t>
            </a:r>
            <a:r>
              <a:rPr lang="en-US" sz="1400" i="1" dirty="0" smtClean="0">
                <a:solidFill>
                  <a:srgbClr val="0044A4"/>
                </a:solidFill>
              </a:rPr>
              <a:t> = 30 mV, </a:t>
            </a:r>
            <a:r>
              <a:rPr lang="en-US" sz="1600" dirty="0" smtClean="0">
                <a:solidFill>
                  <a:srgbClr val="0044A4"/>
                </a:solidFill>
              </a:rPr>
              <a:t>τ</a:t>
            </a:r>
            <a:r>
              <a:rPr lang="en-US" sz="1400" i="1" dirty="0" smtClean="0">
                <a:solidFill>
                  <a:srgbClr val="0044A4"/>
                </a:solidFill>
              </a:rPr>
              <a:t> = 4 ns </a:t>
            </a:r>
            <a:r>
              <a:rPr lang="en-US" sz="1400" i="1" dirty="0" smtClean="0">
                <a:solidFill>
                  <a:srgbClr val="0044A4"/>
                </a:solidFill>
                <a:sym typeface="Wingdings"/>
              </a:rPr>
              <a:t> </a:t>
            </a:r>
            <a:r>
              <a:rPr lang="en-US" sz="1600" i="1" dirty="0" smtClean="0">
                <a:solidFill>
                  <a:srgbClr val="0044A4"/>
                </a:solidFill>
              </a:rPr>
              <a:t>σ</a:t>
            </a:r>
            <a:r>
              <a:rPr lang="en-US" sz="1600" i="1" baseline="-25000" dirty="0" smtClean="0">
                <a:solidFill>
                  <a:srgbClr val="0044A4"/>
                </a:solidFill>
              </a:rPr>
              <a:t>EL </a:t>
            </a:r>
            <a:r>
              <a:rPr lang="en-US" sz="1400" i="1" dirty="0" smtClean="0">
                <a:solidFill>
                  <a:srgbClr val="0044A4"/>
                </a:solidFill>
              </a:rPr>
              <a:t>≈ 0.5 ns</a:t>
            </a:r>
          </a:p>
          <a:p>
            <a:pPr marL="1200150" lvl="2" indent="-285750">
              <a:buClr>
                <a:srgbClr val="000090"/>
              </a:buClr>
              <a:buFont typeface="Arial"/>
              <a:buChar char="•"/>
              <a:defRPr/>
            </a:pPr>
            <a:r>
              <a:rPr lang="en-US" sz="1400" i="1" dirty="0" smtClean="0">
                <a:solidFill>
                  <a:srgbClr val="0044A4"/>
                </a:solidFill>
                <a:sym typeface="Wingdings"/>
              </a:rPr>
              <a:t>Time walk contribution: </a:t>
            </a:r>
            <a:r>
              <a:rPr lang="en-US" sz="1400" i="1" dirty="0">
                <a:solidFill>
                  <a:srgbClr val="0044A4"/>
                </a:solidFill>
                <a:sym typeface="Wingdings"/>
              </a:rPr>
              <a:t>a</a:t>
            </a:r>
            <a:r>
              <a:rPr lang="en-US" sz="1400" i="1" dirty="0" smtClean="0">
                <a:solidFill>
                  <a:srgbClr val="0044A4"/>
                </a:solidFill>
                <a:sym typeface="Wingdings"/>
              </a:rPr>
              <a:t>ssuming  </a:t>
            </a:r>
            <a:r>
              <a:rPr lang="en-US" sz="1600" dirty="0">
                <a:solidFill>
                  <a:srgbClr val="0044A4"/>
                </a:solidFill>
              </a:rPr>
              <a:t>τ</a:t>
            </a:r>
            <a:r>
              <a:rPr lang="en-US" sz="1400" i="1" dirty="0">
                <a:solidFill>
                  <a:srgbClr val="0044A4"/>
                </a:solidFill>
              </a:rPr>
              <a:t> = 4 ns </a:t>
            </a:r>
            <a:r>
              <a:rPr lang="en-US" sz="1400" i="1" dirty="0" smtClean="0">
                <a:solidFill>
                  <a:srgbClr val="0044A4"/>
                </a:solidFill>
                <a:sym typeface="Wingdings"/>
              </a:rPr>
              <a:t>a time walk of the order of 1.5 ns with 20 dB input signal dynamic is obtained  quite high  possible (partial) compensation using FADC sampled values</a:t>
            </a:r>
          </a:p>
          <a:p>
            <a:pPr marL="285750" lvl="3" indent="-285750">
              <a:buClr>
                <a:srgbClr val="000090"/>
              </a:buClr>
              <a:buFont typeface="Arial"/>
              <a:buChar char="•"/>
              <a:defRPr/>
            </a:pPr>
            <a:r>
              <a:rPr lang="en-US" sz="1400" b="1" i="1" dirty="0" smtClean="0">
                <a:solidFill>
                  <a:srgbClr val="0044A4"/>
                </a:solidFill>
                <a:sym typeface="Wingdings"/>
              </a:rPr>
              <a:t>Digitizing noise</a:t>
            </a:r>
            <a:r>
              <a:rPr lang="en-US" sz="1400" i="1" dirty="0" smtClean="0">
                <a:solidFill>
                  <a:srgbClr val="0044A4"/>
                </a:solidFill>
                <a:sym typeface="Wingdings"/>
              </a:rPr>
              <a:t>  </a:t>
            </a:r>
            <a:r>
              <a:rPr lang="en-US" sz="1400" i="1" dirty="0" smtClean="0">
                <a:solidFill>
                  <a:srgbClr val="0044A4"/>
                </a:solidFill>
              </a:rPr>
              <a:t>≈ </a:t>
            </a:r>
            <a:r>
              <a:rPr lang="en-US" sz="1400" i="1" dirty="0" err="1" smtClean="0">
                <a:solidFill>
                  <a:srgbClr val="0044A4"/>
                </a:solidFill>
              </a:rPr>
              <a:t>Δ</a:t>
            </a:r>
            <a:r>
              <a:rPr lang="en-US" sz="1400" i="1" dirty="0" smtClean="0">
                <a:solidFill>
                  <a:srgbClr val="0044A4"/>
                </a:solidFill>
              </a:rPr>
              <a:t>/sqrt(12) with </a:t>
            </a:r>
            <a:r>
              <a:rPr lang="en-US" sz="1400" i="1" dirty="0" err="1" smtClean="0">
                <a:solidFill>
                  <a:srgbClr val="0044A4"/>
                </a:solidFill>
              </a:rPr>
              <a:t>Δ</a:t>
            </a:r>
            <a:r>
              <a:rPr lang="en-US" sz="1400" i="1" dirty="0" smtClean="0">
                <a:solidFill>
                  <a:srgbClr val="0044A4"/>
                </a:solidFill>
              </a:rPr>
              <a:t> ≈ 1 ns </a:t>
            </a:r>
            <a:r>
              <a:rPr lang="en-US" sz="1400" i="1" dirty="0" smtClean="0">
                <a:solidFill>
                  <a:srgbClr val="0044A4"/>
                </a:solidFill>
                <a:sym typeface="Wingdings"/>
              </a:rPr>
              <a:t> </a:t>
            </a:r>
            <a:r>
              <a:rPr lang="en-US" sz="1400" i="1" dirty="0">
                <a:solidFill>
                  <a:srgbClr val="0044A4"/>
                </a:solidFill>
              </a:rPr>
              <a:t>≈ </a:t>
            </a:r>
            <a:r>
              <a:rPr lang="en-US" sz="1400" i="1" dirty="0" smtClean="0">
                <a:solidFill>
                  <a:srgbClr val="0044A4"/>
                </a:solidFill>
              </a:rPr>
              <a:t>0.3 ns</a:t>
            </a:r>
          </a:p>
          <a:p>
            <a:pPr>
              <a:buClr>
                <a:srgbClr val="000090"/>
              </a:buClr>
              <a:defRPr/>
            </a:pPr>
            <a:r>
              <a:rPr lang="en-US" sz="1400" b="1" i="1" dirty="0" smtClean="0">
                <a:solidFill>
                  <a:srgbClr val="0044A4"/>
                </a:solidFill>
                <a:sym typeface="Wingdings"/>
              </a:rPr>
              <a:t> Time resolution is dominated by signal time walk</a:t>
            </a:r>
            <a:r>
              <a:rPr lang="en-US" sz="1400" b="1" i="1" dirty="0" smtClean="0">
                <a:solidFill>
                  <a:srgbClr val="0044A4"/>
                </a:solidFill>
              </a:rPr>
              <a:t> </a:t>
            </a:r>
            <a:endParaRPr lang="en-US" sz="1400" b="1" i="1" dirty="0" smtClean="0">
              <a:solidFill>
                <a:srgbClr val="0044A4"/>
              </a:solidFill>
              <a:sym typeface="Wingdings"/>
            </a:endParaRPr>
          </a:p>
        </p:txBody>
      </p:sp>
      <p:sp>
        <p:nvSpPr>
          <p:cNvPr id="25" name="Rectangle 24"/>
          <p:cNvSpPr/>
          <p:nvPr/>
        </p:nvSpPr>
        <p:spPr>
          <a:xfrm>
            <a:off x="671518" y="4892169"/>
            <a:ext cx="8243881" cy="800219"/>
          </a:xfrm>
          <a:prstGeom prst="rect">
            <a:avLst/>
          </a:prstGeom>
          <a:solidFill>
            <a:schemeClr val="bg1"/>
          </a:solidFill>
          <a:ln>
            <a:solidFill>
              <a:srgbClr val="003E99"/>
            </a:solidFill>
          </a:ln>
          <a:effectLst/>
        </p:spPr>
        <p:txBody>
          <a:bodyPr wrap="square">
            <a:spAutoFit/>
          </a:bodyPr>
          <a:lstStyle/>
          <a:p>
            <a:pPr>
              <a:buClr>
                <a:srgbClr val="000090"/>
              </a:buClr>
              <a:defRPr/>
            </a:pPr>
            <a:r>
              <a:rPr lang="en-US" dirty="0" smtClean="0">
                <a:solidFill>
                  <a:srgbClr val="0044A4"/>
                </a:solidFill>
              </a:rPr>
              <a:t> </a:t>
            </a:r>
          </a:p>
          <a:p>
            <a:pPr>
              <a:buClr>
                <a:srgbClr val="000090"/>
              </a:buClr>
              <a:defRPr/>
            </a:pPr>
            <a:r>
              <a:rPr lang="en-US" sz="1400" dirty="0" smtClean="0">
                <a:solidFill>
                  <a:srgbClr val="0044A4"/>
                </a:solidFill>
              </a:rPr>
              <a:t>TDC range depends on gas mixture drift velocity and cell size </a:t>
            </a:r>
            <a:r>
              <a:rPr lang="en-US" sz="1400" dirty="0" smtClean="0">
                <a:solidFill>
                  <a:srgbClr val="0044A4"/>
                </a:solidFill>
                <a:sym typeface="Wingdings"/>
              </a:rPr>
              <a:t> SuperB DCH max drift time ≈  600 ns  TDC range  </a:t>
            </a:r>
            <a:r>
              <a:rPr lang="en-US" sz="1400" dirty="0">
                <a:solidFill>
                  <a:srgbClr val="0044A4"/>
                </a:solidFill>
                <a:sym typeface="Wingdings"/>
              </a:rPr>
              <a:t>≈ </a:t>
            </a:r>
            <a:r>
              <a:rPr lang="en-US" sz="1400" dirty="0" smtClean="0">
                <a:solidFill>
                  <a:srgbClr val="0044A4"/>
                </a:solidFill>
                <a:sym typeface="Wingdings"/>
              </a:rPr>
              <a:t>1us</a:t>
            </a:r>
            <a:endParaRPr lang="en-US" sz="1400" dirty="0">
              <a:solidFill>
                <a:srgbClr val="0044A4"/>
              </a:solidFill>
            </a:endParaRPr>
          </a:p>
        </p:txBody>
      </p:sp>
      <p:sp>
        <p:nvSpPr>
          <p:cNvPr id="14" name="Rectangle 13"/>
          <p:cNvSpPr/>
          <p:nvPr/>
        </p:nvSpPr>
        <p:spPr>
          <a:xfrm>
            <a:off x="840360" y="4722716"/>
            <a:ext cx="1430299"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Dynamic range</a:t>
            </a:r>
            <a:endParaRPr lang="en-US" sz="1600" dirty="0">
              <a:solidFill>
                <a:schemeClr val="bg1"/>
              </a:solidFill>
            </a:endParaRPr>
          </a:p>
        </p:txBody>
      </p:sp>
      <p:sp>
        <p:nvSpPr>
          <p:cNvPr id="3" name="Rectangle 2"/>
          <p:cNvSpPr/>
          <p:nvPr/>
        </p:nvSpPr>
        <p:spPr>
          <a:xfrm>
            <a:off x="603787" y="746706"/>
            <a:ext cx="8800466" cy="369332"/>
          </a:xfrm>
          <a:prstGeom prst="rect">
            <a:avLst/>
          </a:prstGeom>
        </p:spPr>
        <p:txBody>
          <a:bodyPr wrap="square">
            <a:spAutoFit/>
          </a:bodyPr>
          <a:lstStyle/>
          <a:p>
            <a:pPr>
              <a:buClr>
                <a:srgbClr val="000090"/>
              </a:buClr>
              <a:defRPr/>
            </a:pPr>
            <a:r>
              <a:rPr lang="en-US" i="1" dirty="0" smtClean="0">
                <a:solidFill>
                  <a:srgbClr val="0044A4"/>
                </a:solidFill>
              </a:rPr>
              <a:t>Particle tracks reconstruction based on (ionized) electrons drift time toward the sense wire</a:t>
            </a:r>
            <a:endParaRPr lang="en-US" i="1" dirty="0">
              <a:solidFill>
                <a:srgbClr val="0044A4"/>
              </a:solidFill>
            </a:endParaRPr>
          </a:p>
        </p:txBody>
      </p:sp>
      <p:sp>
        <p:nvSpPr>
          <p:cNvPr id="13" name="Rectangle 12"/>
          <p:cNvSpPr/>
          <p:nvPr/>
        </p:nvSpPr>
        <p:spPr>
          <a:xfrm>
            <a:off x="856783" y="1107310"/>
            <a:ext cx="107182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Resolution</a:t>
            </a:r>
            <a:endParaRPr lang="en-US" sz="1600" dirty="0">
              <a:solidFill>
                <a:schemeClr val="bg1"/>
              </a:solidFill>
            </a:endParaRPr>
          </a:p>
        </p:txBody>
      </p:sp>
      <p:sp>
        <p:nvSpPr>
          <p:cNvPr id="15" name="Rectangle 14"/>
          <p:cNvSpPr/>
          <p:nvPr/>
        </p:nvSpPr>
        <p:spPr>
          <a:xfrm>
            <a:off x="678176" y="5907615"/>
            <a:ext cx="8249923" cy="584776"/>
          </a:xfrm>
          <a:prstGeom prst="rect">
            <a:avLst/>
          </a:prstGeom>
          <a:solidFill>
            <a:schemeClr val="bg1"/>
          </a:solidFill>
          <a:ln>
            <a:solidFill>
              <a:srgbClr val="003E99"/>
            </a:solidFill>
          </a:ln>
          <a:effectLst/>
        </p:spPr>
        <p:txBody>
          <a:bodyPr wrap="square">
            <a:spAutoFit/>
          </a:bodyPr>
          <a:lstStyle/>
          <a:p>
            <a:pPr>
              <a:buClr>
                <a:srgbClr val="000090"/>
              </a:buClr>
              <a:defRPr/>
            </a:pPr>
            <a:r>
              <a:rPr lang="en-US" dirty="0" smtClean="0">
                <a:solidFill>
                  <a:srgbClr val="0044A4"/>
                </a:solidFill>
              </a:rPr>
              <a:t> </a:t>
            </a:r>
            <a:endParaRPr lang="en-US" dirty="0">
              <a:solidFill>
                <a:srgbClr val="0044A4"/>
              </a:solidFill>
            </a:endParaRPr>
          </a:p>
          <a:p>
            <a:pPr>
              <a:buClr>
                <a:srgbClr val="000090"/>
              </a:buClr>
              <a:defRPr/>
            </a:pPr>
            <a:r>
              <a:rPr lang="en-US" sz="1400" i="1" dirty="0" smtClean="0">
                <a:solidFill>
                  <a:srgbClr val="0044A4"/>
                </a:solidFill>
              </a:rPr>
              <a:t>A linearity of ≈ 1% fulfill measurement requirements    </a:t>
            </a:r>
          </a:p>
        </p:txBody>
      </p:sp>
      <p:sp>
        <p:nvSpPr>
          <p:cNvPr id="16" name="Rectangle 15"/>
          <p:cNvSpPr/>
          <p:nvPr/>
        </p:nvSpPr>
        <p:spPr>
          <a:xfrm>
            <a:off x="890349" y="5738162"/>
            <a:ext cx="90641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Linearity</a:t>
            </a:r>
            <a:endParaRPr lang="en-US" sz="1600" dirty="0">
              <a:solidFill>
                <a:schemeClr val="bg1"/>
              </a:solidFill>
            </a:endParaRPr>
          </a:p>
        </p:txBody>
      </p:sp>
    </p:spTree>
    <p:extLst>
      <p:ext uri="{BB962C8B-B14F-4D97-AF65-F5344CB8AC3E}">
        <p14:creationId xmlns:p14="http://schemas.microsoft.com/office/powerpoint/2010/main" val="42435640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r>
              <a:rPr lang="en-GB" sz="1800" i="1" dirty="0" smtClean="0">
                <a:solidFill>
                  <a:schemeClr val="bg1"/>
                </a:solidFill>
              </a:rPr>
              <a:t>Cluster Counting option </a:t>
            </a: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8</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7" name="Rectangle 6"/>
          <p:cNvSpPr/>
          <p:nvPr/>
        </p:nvSpPr>
        <p:spPr>
          <a:xfrm>
            <a:off x="685682" y="1006726"/>
            <a:ext cx="8102718" cy="2523768"/>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dirty="0">
              <a:solidFill>
                <a:srgbClr val="0044A4"/>
              </a:solidFill>
            </a:endParaRPr>
          </a:p>
          <a:p>
            <a:pPr>
              <a:buClr>
                <a:srgbClr val="000090"/>
              </a:buClr>
              <a:defRPr/>
            </a:pPr>
            <a:r>
              <a:rPr lang="en-US" sz="1400" i="1" dirty="0" smtClean="0">
                <a:solidFill>
                  <a:srgbClr val="0044A4"/>
                </a:solidFill>
              </a:rPr>
              <a:t>Pros</a:t>
            </a:r>
            <a:endParaRPr lang="en-US" sz="1400" i="1" dirty="0" smtClean="0">
              <a:solidFill>
                <a:srgbClr val="0044A4"/>
              </a:solidFill>
              <a:sym typeface="Wingdings"/>
            </a:endParaRPr>
          </a:p>
          <a:p>
            <a:pPr marL="742950" lvl="1" indent="-285750">
              <a:buClr>
                <a:srgbClr val="000090"/>
              </a:buClr>
              <a:buFont typeface="Arial"/>
              <a:buChar char="•"/>
              <a:defRPr/>
            </a:pPr>
            <a:r>
              <a:rPr lang="en-US" sz="1400" i="1" dirty="0" smtClean="0">
                <a:solidFill>
                  <a:srgbClr val="0044A4"/>
                </a:solidFill>
              </a:rPr>
              <a:t>Particle identification improvement</a:t>
            </a:r>
          </a:p>
          <a:p>
            <a:pPr marL="742950" lvl="1" indent="-285750">
              <a:buClr>
                <a:srgbClr val="000090"/>
              </a:buClr>
              <a:buFont typeface="Arial"/>
              <a:buChar char="•"/>
              <a:defRPr/>
            </a:pPr>
            <a:r>
              <a:rPr lang="en-US" sz="1400" i="1" dirty="0" smtClean="0">
                <a:solidFill>
                  <a:srgbClr val="0044A4"/>
                </a:solidFill>
              </a:rPr>
              <a:t>Dedicated time measurement not required</a:t>
            </a:r>
          </a:p>
          <a:p>
            <a:pPr marL="742950" lvl="1" indent="-285750">
              <a:buClr>
                <a:srgbClr val="000090"/>
              </a:buClr>
              <a:buFont typeface="Arial"/>
              <a:buChar char="•"/>
              <a:defRPr/>
            </a:pPr>
            <a:r>
              <a:rPr lang="en-US" sz="1400" i="1" dirty="0" smtClean="0">
                <a:solidFill>
                  <a:srgbClr val="0044A4"/>
                </a:solidFill>
              </a:rPr>
              <a:t>Possible improvement in spatial resolution</a:t>
            </a:r>
          </a:p>
          <a:p>
            <a:pPr>
              <a:buClr>
                <a:srgbClr val="000090"/>
              </a:buClr>
              <a:defRPr/>
            </a:pPr>
            <a:r>
              <a:rPr lang="en-US" sz="1400" i="1" dirty="0" smtClean="0">
                <a:solidFill>
                  <a:srgbClr val="0044A4"/>
                </a:solidFill>
              </a:rPr>
              <a:t>Cons</a:t>
            </a:r>
          </a:p>
          <a:p>
            <a:pPr marL="742950" lvl="1" indent="-285750">
              <a:buClr>
                <a:srgbClr val="000090"/>
              </a:buClr>
              <a:buFont typeface="Arial"/>
              <a:buChar char="•"/>
              <a:defRPr/>
            </a:pPr>
            <a:r>
              <a:rPr lang="en-US" sz="1400" i="1" dirty="0" smtClean="0">
                <a:solidFill>
                  <a:srgbClr val="0044A4"/>
                </a:solidFill>
              </a:rPr>
              <a:t>High sampling frequency digitizers</a:t>
            </a:r>
          </a:p>
          <a:p>
            <a:pPr marL="742950" lvl="1" indent="-285750">
              <a:buClr>
                <a:srgbClr val="000090"/>
              </a:buClr>
              <a:buFont typeface="Arial"/>
              <a:buChar char="•"/>
              <a:defRPr/>
            </a:pPr>
            <a:r>
              <a:rPr lang="en-US" sz="1400" i="1" dirty="0" smtClean="0">
                <a:solidFill>
                  <a:srgbClr val="0044A4"/>
                </a:solidFill>
              </a:rPr>
              <a:t>Fast processing </a:t>
            </a:r>
          </a:p>
          <a:p>
            <a:pPr marL="742950" lvl="1" indent="-285750">
              <a:buClr>
                <a:srgbClr val="000090"/>
              </a:buClr>
              <a:buFont typeface="Arial"/>
              <a:buChar char="•"/>
              <a:defRPr/>
            </a:pPr>
            <a:r>
              <a:rPr lang="en-US" sz="1400" i="1" dirty="0" smtClean="0">
                <a:solidFill>
                  <a:srgbClr val="0044A4"/>
                </a:solidFill>
              </a:rPr>
              <a:t>Wide bandwidth and high power requirement front-end (environment noise sensitivity increase)</a:t>
            </a:r>
          </a:p>
          <a:p>
            <a:pPr marL="742950" lvl="1" indent="-285750">
              <a:buClr>
                <a:srgbClr val="000090"/>
              </a:buClr>
              <a:buFont typeface="Arial"/>
              <a:buChar char="•"/>
              <a:defRPr/>
            </a:pPr>
            <a:r>
              <a:rPr lang="en-US" sz="1400" i="1" dirty="0" smtClean="0">
                <a:solidFill>
                  <a:srgbClr val="0044A4"/>
                </a:solidFill>
              </a:rPr>
              <a:t>Good cables for on-detector </a:t>
            </a:r>
            <a:r>
              <a:rPr lang="en-US" sz="1400" i="1" dirty="0" smtClean="0">
                <a:solidFill>
                  <a:srgbClr val="0044A4"/>
                </a:solidFill>
                <a:sym typeface="Wingdings"/>
              </a:rPr>
              <a:t> off-detector connection required (bigger size)</a:t>
            </a:r>
          </a:p>
          <a:p>
            <a:pPr marL="742950" lvl="1" indent="-285750">
              <a:buClr>
                <a:srgbClr val="000090"/>
              </a:buClr>
              <a:buFont typeface="Arial"/>
              <a:buChar char="•"/>
              <a:defRPr/>
            </a:pPr>
            <a:r>
              <a:rPr lang="en-US" sz="1400" i="1" dirty="0" smtClean="0">
                <a:solidFill>
                  <a:srgbClr val="0044A4"/>
                </a:solidFill>
                <a:sym typeface="Wingdings"/>
              </a:rPr>
              <a:t>Termination resistor required (system noise baseline) with dedicated PCB </a:t>
            </a:r>
            <a:endParaRPr lang="en-US" sz="1400" i="1" dirty="0">
              <a:solidFill>
                <a:srgbClr val="0044A4"/>
              </a:solidFill>
            </a:endParaRPr>
          </a:p>
        </p:txBody>
      </p:sp>
      <p:sp>
        <p:nvSpPr>
          <p:cNvPr id="25" name="Rectangle 24"/>
          <p:cNvSpPr/>
          <p:nvPr/>
        </p:nvSpPr>
        <p:spPr>
          <a:xfrm>
            <a:off x="681928" y="3788549"/>
            <a:ext cx="8093771" cy="1231106"/>
          </a:xfrm>
          <a:prstGeom prst="rect">
            <a:avLst/>
          </a:prstGeom>
          <a:solidFill>
            <a:schemeClr val="bg1"/>
          </a:solidFill>
          <a:ln>
            <a:solidFill>
              <a:srgbClr val="003E99"/>
            </a:solidFill>
          </a:ln>
          <a:effectLst/>
        </p:spPr>
        <p:txBody>
          <a:bodyPr wrap="square">
            <a:spAutoFit/>
          </a:bodyPr>
          <a:lstStyle/>
          <a:p>
            <a:pPr>
              <a:buClr>
                <a:srgbClr val="000090"/>
              </a:buClr>
              <a:defRPr/>
            </a:pPr>
            <a:r>
              <a:rPr lang="en-US" dirty="0" smtClean="0">
                <a:solidFill>
                  <a:srgbClr val="0044A4"/>
                </a:solidFill>
              </a:rPr>
              <a:t> </a:t>
            </a:r>
          </a:p>
          <a:p>
            <a:pPr>
              <a:buClr>
                <a:srgbClr val="000090"/>
              </a:buClr>
              <a:defRPr/>
            </a:pPr>
            <a:r>
              <a:rPr lang="en-US" sz="1400" dirty="0" smtClean="0">
                <a:solidFill>
                  <a:srgbClr val="0044A4"/>
                </a:solidFill>
              </a:rPr>
              <a:t>FADC resolution is a function of the lowest sampled signal and system noise</a:t>
            </a:r>
          </a:p>
          <a:p>
            <a:pPr marL="742950" lvl="1" indent="-285750">
              <a:buClr>
                <a:srgbClr val="000090"/>
              </a:buClr>
              <a:buFont typeface="Wingdings" charset="0"/>
              <a:buChar char="à"/>
              <a:defRPr/>
            </a:pPr>
            <a:r>
              <a:rPr lang="en-US" sz="1400" dirty="0" smtClean="0">
                <a:solidFill>
                  <a:srgbClr val="0044A4"/>
                </a:solidFill>
                <a:sym typeface="Wingdings"/>
              </a:rPr>
              <a:t>6 </a:t>
            </a:r>
            <a:r>
              <a:rPr lang="en-US" sz="1400" dirty="0" err="1" smtClean="0">
                <a:solidFill>
                  <a:srgbClr val="0044A4"/>
                </a:solidFill>
                <a:sym typeface="Wingdings"/>
              </a:rPr>
              <a:t>fC</a:t>
            </a:r>
            <a:r>
              <a:rPr lang="en-US" sz="1400" dirty="0" smtClean="0">
                <a:solidFill>
                  <a:srgbClr val="0044A4"/>
                </a:solidFill>
                <a:sym typeface="Wingdings"/>
              </a:rPr>
              <a:t> wire </a:t>
            </a:r>
            <a:r>
              <a:rPr lang="en-US" sz="1400" dirty="0">
                <a:solidFill>
                  <a:srgbClr val="0044A4"/>
                </a:solidFill>
                <a:sym typeface="Wingdings"/>
              </a:rPr>
              <a:t>signal (gas gain 3x10</a:t>
            </a:r>
            <a:r>
              <a:rPr lang="en-US" sz="1400" baseline="30000" dirty="0">
                <a:solidFill>
                  <a:srgbClr val="0044A4"/>
                </a:solidFill>
                <a:sym typeface="Wingdings"/>
              </a:rPr>
              <a:t>5</a:t>
            </a:r>
            <a:r>
              <a:rPr lang="en-US" sz="1400" dirty="0">
                <a:solidFill>
                  <a:srgbClr val="0044A4"/>
                </a:solidFill>
                <a:sym typeface="Wingdings"/>
              </a:rPr>
              <a:t>), </a:t>
            </a:r>
            <a:r>
              <a:rPr lang="en-US" sz="1400" dirty="0" smtClean="0">
                <a:solidFill>
                  <a:srgbClr val="0044A4"/>
                </a:solidFill>
                <a:sym typeface="Wingdings"/>
              </a:rPr>
              <a:t>10 mV/</a:t>
            </a:r>
            <a:r>
              <a:rPr lang="en-US" sz="1400" dirty="0" err="1" smtClean="0">
                <a:solidFill>
                  <a:srgbClr val="0044A4"/>
                </a:solidFill>
                <a:sym typeface="Wingdings"/>
              </a:rPr>
              <a:t>fC</a:t>
            </a:r>
            <a:r>
              <a:rPr lang="en-US" sz="1400" dirty="0" smtClean="0">
                <a:solidFill>
                  <a:srgbClr val="0044A4"/>
                </a:solidFill>
                <a:sym typeface="Wingdings"/>
              </a:rPr>
              <a:t> shaper-amplifier, safety factor = 2  30 mV  signal</a:t>
            </a:r>
          </a:p>
          <a:p>
            <a:pPr marL="742950" lvl="1" indent="-285750">
              <a:buClr>
                <a:srgbClr val="000090"/>
              </a:buClr>
              <a:buFont typeface="Wingdings" charset="0"/>
              <a:buChar char="à"/>
              <a:defRPr/>
            </a:pPr>
            <a:r>
              <a:rPr lang="en-US" sz="1400" dirty="0" smtClean="0">
                <a:solidFill>
                  <a:srgbClr val="0044A4"/>
                </a:solidFill>
                <a:sym typeface="Wingdings"/>
              </a:rPr>
              <a:t>If we consider only the contribution of termination resistor (bottom limit – peaking time = 3 ns – gain = 10 mV/</a:t>
            </a:r>
            <a:r>
              <a:rPr lang="en-US" sz="1400" dirty="0" err="1" smtClean="0">
                <a:solidFill>
                  <a:srgbClr val="0044A4"/>
                </a:solidFill>
                <a:sym typeface="Wingdings"/>
              </a:rPr>
              <a:t>fC</a:t>
            </a:r>
            <a:r>
              <a:rPr lang="en-US" sz="1400" dirty="0" smtClean="0">
                <a:solidFill>
                  <a:srgbClr val="0044A4"/>
                </a:solidFill>
                <a:sym typeface="Wingdings"/>
              </a:rPr>
              <a:t> ) we get about 2 mV rms</a:t>
            </a:r>
            <a:endParaRPr lang="en-US" sz="1400" dirty="0">
              <a:solidFill>
                <a:srgbClr val="0044A4"/>
              </a:solidFill>
            </a:endParaRPr>
          </a:p>
        </p:txBody>
      </p:sp>
      <p:sp>
        <p:nvSpPr>
          <p:cNvPr id="14" name="Rectangle 13"/>
          <p:cNvSpPr/>
          <p:nvPr/>
        </p:nvSpPr>
        <p:spPr>
          <a:xfrm>
            <a:off x="873858" y="3619096"/>
            <a:ext cx="1071828"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Resolution</a:t>
            </a:r>
            <a:endParaRPr lang="en-US" sz="1600" dirty="0">
              <a:solidFill>
                <a:schemeClr val="bg1"/>
              </a:solidFill>
            </a:endParaRPr>
          </a:p>
        </p:txBody>
      </p:sp>
      <p:sp>
        <p:nvSpPr>
          <p:cNvPr id="13" name="Rectangle 12"/>
          <p:cNvSpPr/>
          <p:nvPr/>
        </p:nvSpPr>
        <p:spPr>
          <a:xfrm>
            <a:off x="860634" y="835865"/>
            <a:ext cx="1189047" cy="338554"/>
          </a:xfrm>
          <a:prstGeom prst="rect">
            <a:avLst/>
          </a:prstGeom>
          <a:solidFill>
            <a:srgbClr val="003E99"/>
          </a:solidFill>
          <a:ln>
            <a:solidFill>
              <a:srgbClr val="003E99"/>
            </a:solidFill>
          </a:ln>
          <a:effectLst/>
        </p:spPr>
        <p:txBody>
          <a:bodyPr wrap="none">
            <a:spAutoFit/>
          </a:bodyPr>
          <a:lstStyle/>
          <a:p>
            <a:pPr algn="ctr">
              <a:buClr>
                <a:srgbClr val="000090"/>
              </a:buClr>
              <a:defRPr/>
            </a:pPr>
            <a:r>
              <a:rPr lang="en-US" sz="1600" dirty="0" smtClean="0">
                <a:solidFill>
                  <a:schemeClr val="bg1"/>
                </a:solidFill>
              </a:rPr>
              <a:t>Pros &amp; Cons</a:t>
            </a:r>
            <a:endParaRPr lang="en-US" sz="1600" dirty="0">
              <a:solidFill>
                <a:schemeClr val="bg1"/>
              </a:solidFill>
            </a:endParaRPr>
          </a:p>
        </p:txBody>
      </p:sp>
      <p:sp>
        <p:nvSpPr>
          <p:cNvPr id="15" name="Rectangle 14"/>
          <p:cNvSpPr/>
          <p:nvPr/>
        </p:nvSpPr>
        <p:spPr>
          <a:xfrm>
            <a:off x="678176" y="5328469"/>
            <a:ext cx="8097523" cy="954107"/>
          </a:xfrm>
          <a:prstGeom prst="rect">
            <a:avLst/>
          </a:prstGeom>
          <a:solidFill>
            <a:schemeClr val="bg1"/>
          </a:solidFill>
          <a:ln>
            <a:solidFill>
              <a:srgbClr val="003E99"/>
            </a:solidFill>
          </a:ln>
          <a:effectLst/>
        </p:spPr>
        <p:txBody>
          <a:bodyPr wrap="square">
            <a:spAutoFit/>
          </a:bodyPr>
          <a:lstStyle/>
          <a:p>
            <a:pPr marL="285750" indent="-285750">
              <a:buClr>
                <a:srgbClr val="000090"/>
              </a:buClr>
              <a:buFont typeface="Arial"/>
              <a:buChar char="•"/>
              <a:defRPr/>
            </a:pPr>
            <a:endParaRPr lang="en-US" sz="1400" i="1" dirty="0" smtClean="0">
              <a:solidFill>
                <a:srgbClr val="0044A4"/>
              </a:solidFill>
            </a:endParaRPr>
          </a:p>
          <a:p>
            <a:pPr marL="285750" indent="-285750">
              <a:buClr>
                <a:srgbClr val="000090"/>
              </a:buClr>
              <a:buFont typeface="Arial"/>
              <a:buChar char="•"/>
              <a:defRPr/>
            </a:pPr>
            <a:r>
              <a:rPr lang="en-US" sz="1400" i="1" dirty="0" smtClean="0">
                <a:solidFill>
                  <a:srgbClr val="0044A4"/>
                </a:solidFill>
              </a:rPr>
              <a:t>Total ionization in 1.2 cm  high cell (average) ≈ 30e (90/10 – He/Iso)</a:t>
            </a:r>
            <a:endParaRPr lang="en-US" sz="1400" i="1" dirty="0" smtClean="0">
              <a:solidFill>
                <a:srgbClr val="0044A4"/>
              </a:solidFill>
              <a:sym typeface="Wingdings"/>
            </a:endParaRPr>
          </a:p>
          <a:p>
            <a:pPr marL="285750" indent="-285750">
              <a:buClr>
                <a:srgbClr val="000090"/>
              </a:buClr>
              <a:buFont typeface="Arial"/>
              <a:buChar char="•"/>
              <a:defRPr/>
            </a:pPr>
            <a:r>
              <a:rPr lang="en-US" sz="1400" i="1" dirty="0" smtClean="0">
                <a:solidFill>
                  <a:srgbClr val="0044A4"/>
                </a:solidFill>
                <a:sym typeface="Wingdings"/>
              </a:rPr>
              <a:t>Each electron correspond to a different level in output voltage  3 bits/electron  8 bits FADC </a:t>
            </a:r>
          </a:p>
          <a:p>
            <a:pPr marL="285750" indent="-285750">
              <a:buClr>
                <a:srgbClr val="000090"/>
              </a:buClr>
              <a:buFont typeface="Arial"/>
              <a:buChar char="•"/>
              <a:defRPr/>
            </a:pPr>
            <a:r>
              <a:rPr lang="en-US" sz="1400" i="1" dirty="0" smtClean="0">
                <a:solidFill>
                  <a:srgbClr val="0044A4"/>
                </a:solidFill>
                <a:sym typeface="Wingdings"/>
              </a:rPr>
              <a:t>Linearity ≈ 2%</a:t>
            </a:r>
          </a:p>
        </p:txBody>
      </p:sp>
      <p:sp>
        <p:nvSpPr>
          <p:cNvPr id="16" name="Rectangle 15"/>
          <p:cNvSpPr/>
          <p:nvPr/>
        </p:nvSpPr>
        <p:spPr>
          <a:xfrm>
            <a:off x="882405" y="5159016"/>
            <a:ext cx="2519540" cy="338554"/>
          </a:xfrm>
          <a:prstGeom prst="rect">
            <a:avLst/>
          </a:prstGeom>
          <a:solidFill>
            <a:srgbClr val="003E99"/>
          </a:solidFill>
          <a:ln>
            <a:solidFill>
              <a:srgbClr val="003E99"/>
            </a:solidFill>
          </a:ln>
          <a:effectLst/>
        </p:spPr>
        <p:txBody>
          <a:bodyPr wrap="none">
            <a:spAutoFit/>
          </a:bodyPr>
          <a:lstStyle/>
          <a:p>
            <a:pPr>
              <a:buClr>
                <a:srgbClr val="000090"/>
              </a:buClr>
              <a:defRPr/>
            </a:pPr>
            <a:r>
              <a:rPr lang="en-US" sz="1600" dirty="0" smtClean="0">
                <a:solidFill>
                  <a:schemeClr val="bg1"/>
                </a:solidFill>
              </a:rPr>
              <a:t>Dynamic range and linearity</a:t>
            </a:r>
            <a:endParaRPr lang="en-US" sz="1600" dirty="0">
              <a:solidFill>
                <a:schemeClr val="bg1"/>
              </a:solidFill>
            </a:endParaRPr>
          </a:p>
        </p:txBody>
      </p:sp>
    </p:spTree>
    <p:extLst>
      <p:ext uri="{BB962C8B-B14F-4D97-AF65-F5344CB8AC3E}">
        <p14:creationId xmlns:p14="http://schemas.microsoft.com/office/powerpoint/2010/main" val="2426551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olo 11"/>
          <p:cNvSpPr>
            <a:spLocks noGrp="1"/>
          </p:cNvSpPr>
          <p:nvPr>
            <p:ph type="ctrTitle" idx="4294967295"/>
          </p:nvPr>
        </p:nvSpPr>
        <p:spPr>
          <a:xfrm>
            <a:off x="685799" y="288925"/>
            <a:ext cx="7923379" cy="449263"/>
          </a:xfrm>
        </p:spPr>
        <p:txBody>
          <a:bodyPr/>
          <a:lstStyle/>
          <a:p>
            <a:pPr eaLnBrk="1" hangingPunct="1">
              <a:spcBef>
                <a:spcPct val="50000"/>
              </a:spcBef>
            </a:pPr>
            <a:endParaRPr lang="en-GB" sz="1800" i="1" dirty="0">
              <a:solidFill>
                <a:schemeClr val="bg1"/>
              </a:solidFill>
            </a:endParaRPr>
          </a:p>
        </p:txBody>
      </p:sp>
      <p:sp>
        <p:nvSpPr>
          <p:cNvPr id="9" name="Footer Placeholder 8"/>
          <p:cNvSpPr>
            <a:spLocks noGrp="1"/>
          </p:cNvSpPr>
          <p:nvPr>
            <p:ph type="ftr" sz="quarter" idx="11"/>
          </p:nvPr>
        </p:nvSpPr>
        <p:spPr>
          <a:xfrm>
            <a:off x="2966885" y="6488113"/>
            <a:ext cx="3352063" cy="365125"/>
          </a:xfrm>
        </p:spPr>
        <p:txBody>
          <a:bodyPr/>
          <a:lstStyle/>
          <a:p>
            <a:pPr>
              <a:defRPr/>
            </a:pPr>
            <a:r>
              <a:rPr lang="it-IT" dirty="0">
                <a:solidFill>
                  <a:srgbClr val="0044A4"/>
                </a:solidFill>
              </a:rPr>
              <a:t>SuperB CERN EDT Meeting – November 11</a:t>
            </a:r>
          </a:p>
        </p:txBody>
      </p:sp>
      <p:sp>
        <p:nvSpPr>
          <p:cNvPr id="10" name="Slide Number Placeholder 9"/>
          <p:cNvSpPr>
            <a:spLocks noGrp="1"/>
          </p:cNvSpPr>
          <p:nvPr>
            <p:ph type="sldNum" sz="quarter" idx="12"/>
          </p:nvPr>
        </p:nvSpPr>
        <p:spPr/>
        <p:txBody>
          <a:bodyPr/>
          <a:lstStyle/>
          <a:p>
            <a:pPr>
              <a:defRPr/>
            </a:pPr>
            <a:fld id="{2E678CAE-FF7B-C547-833C-063E512C664A}" type="slidenum">
              <a:rPr lang="it-IT" smtClean="0">
                <a:solidFill>
                  <a:srgbClr val="0044A4"/>
                </a:solidFill>
              </a:rPr>
              <a:pPr>
                <a:defRPr/>
              </a:pPr>
              <a:t>9</a:t>
            </a:fld>
            <a:endParaRPr lang="it-IT" dirty="0">
              <a:solidFill>
                <a:srgbClr val="0044A4"/>
              </a:solidFill>
            </a:endParaRPr>
          </a:p>
        </p:txBody>
      </p:sp>
      <p:sp>
        <p:nvSpPr>
          <p:cNvPr id="11" name="Date Placeholder 10"/>
          <p:cNvSpPr>
            <a:spLocks noGrp="1"/>
          </p:cNvSpPr>
          <p:nvPr>
            <p:ph type="dt" sz="half" idx="10"/>
          </p:nvPr>
        </p:nvSpPr>
        <p:spPr/>
        <p:txBody>
          <a:bodyPr/>
          <a:lstStyle/>
          <a:p>
            <a:pPr>
              <a:defRPr/>
            </a:pPr>
            <a:r>
              <a:rPr lang="en-US" dirty="0" smtClean="0">
                <a:solidFill>
                  <a:srgbClr val="0044A4"/>
                </a:solidFill>
              </a:rPr>
              <a:t>G. Felici</a:t>
            </a:r>
            <a:endParaRPr lang="it-IT" dirty="0">
              <a:solidFill>
                <a:srgbClr val="0044A4"/>
              </a:solidFill>
            </a:endParaRPr>
          </a:p>
        </p:txBody>
      </p:sp>
      <p:sp>
        <p:nvSpPr>
          <p:cNvPr id="2" name="Rectangle 1"/>
          <p:cNvSpPr/>
          <p:nvPr/>
        </p:nvSpPr>
        <p:spPr>
          <a:xfrm>
            <a:off x="1251859" y="3244334"/>
            <a:ext cx="6640297" cy="584776"/>
          </a:xfrm>
          <a:prstGeom prst="rect">
            <a:avLst/>
          </a:prstGeom>
        </p:spPr>
        <p:txBody>
          <a:bodyPr wrap="none">
            <a:spAutoFit/>
          </a:bodyPr>
          <a:lstStyle/>
          <a:p>
            <a:pPr algn="ctr">
              <a:spcBef>
                <a:spcPts val="1000"/>
              </a:spcBef>
              <a:spcAft>
                <a:spcPts val="400"/>
              </a:spcAft>
            </a:pPr>
            <a:r>
              <a:rPr lang="en-US" sz="3200" b="1" i="1" dirty="0" smtClean="0">
                <a:solidFill>
                  <a:srgbClr val="000090"/>
                </a:solidFill>
                <a:ea typeface="ヒラギノ角ゴ Pro W3" charset="0"/>
                <a:cs typeface="ヒラギノ角ゴ Pro W3" charset="0"/>
              </a:rPr>
              <a:t>DCH front-end system: block diagram</a:t>
            </a:r>
            <a:endParaRPr lang="en-US" sz="3200" b="1" i="1" dirty="0">
              <a:solidFill>
                <a:srgbClr val="000090"/>
              </a:solidFill>
              <a:ea typeface="ヒラギノ角ゴ Pro W3" charset="0"/>
              <a:cs typeface="ヒラギノ角ゴ Pro W3" charset="0"/>
            </a:endParaRPr>
          </a:p>
        </p:txBody>
      </p:sp>
    </p:spTree>
    <p:extLst>
      <p:ext uri="{BB962C8B-B14F-4D97-AF65-F5344CB8AC3E}">
        <p14:creationId xmlns:p14="http://schemas.microsoft.com/office/powerpoint/2010/main" val="21449172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75000"/>
              <a:lumOff val="25000"/>
            </a:schemeClr>
          </a:solidFill>
          <a:headEnd type="none" w="lg" len="med"/>
          <a:tailEnd type="none" w="lg"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22460</TotalTime>
  <Words>4825</Words>
  <Application>Microsoft Macintosh PowerPoint</Application>
  <PresentationFormat>On-screen Show (4:3)</PresentationFormat>
  <Paragraphs>716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Tema di Office</vt:lpstr>
      <vt:lpstr>PowerPoint Presentation</vt:lpstr>
      <vt:lpstr>Outline</vt:lpstr>
      <vt:lpstr>PowerPoint Presentation</vt:lpstr>
      <vt:lpstr>Design goals </vt:lpstr>
      <vt:lpstr>PowerPoint Presentation</vt:lpstr>
      <vt:lpstr>Specifications for charge measurements</vt:lpstr>
      <vt:lpstr>Specifications for time measurements</vt:lpstr>
      <vt:lpstr>Cluster Counting option </vt:lpstr>
      <vt:lpstr>PowerPoint Presentation</vt:lpstr>
      <vt:lpstr>DCH Front-End system: Block diagram</vt:lpstr>
      <vt:lpstr>DCH Front-End system: Block diagram</vt:lpstr>
      <vt:lpstr>ON DETECTOR electronics - #1</vt:lpstr>
      <vt:lpstr>ON DETECTOR electronics - Preamplifier for charge measurements</vt:lpstr>
      <vt:lpstr>ON DETECTOR electronics - #2</vt:lpstr>
      <vt:lpstr>PowerPoint Presentation</vt:lpstr>
      <vt:lpstr>Cabling - Signal #1</vt:lpstr>
      <vt:lpstr>Cabling – Signal #2</vt:lpstr>
      <vt:lpstr>PowerPoint Presentation</vt:lpstr>
      <vt:lpstr>HV distribution</vt:lpstr>
      <vt:lpstr>HV distribution</vt:lpstr>
      <vt:lpstr>PowerPoint Presentation</vt:lpstr>
      <vt:lpstr>Triggered Data Path : Digitizing Modules - Latency (pre-FEX) buffers</vt:lpstr>
      <vt:lpstr>Triggered Data Path : Digitizing Modules - Event Buffers</vt:lpstr>
      <vt:lpstr>Triggered Data Path : Digitizing Modules – Event Readout</vt:lpstr>
      <vt:lpstr>Triggered Data Path: TDC Implementation</vt:lpstr>
      <vt:lpstr>Triggered Data Path : Digitizer Modules – CC  </vt:lpstr>
      <vt:lpstr>Triggered Data Path : Concentrators</vt:lpstr>
      <vt:lpstr>UnTriggered Data Path – Option #1</vt:lpstr>
      <vt:lpstr>Radiation Environment Policy</vt:lpstr>
      <vt:lpstr>SuperB Integration Questionnaire - #1</vt:lpstr>
      <vt:lpstr>SuperB Integration Questionnaire - #2</vt:lpstr>
      <vt:lpstr>SuperB Integration Questionnaire - #4</vt:lpstr>
      <vt:lpstr>SuperB Integration Questionnaire - #3</vt:lpstr>
      <vt:lpstr>SuperB Integration Questionnaire - #5</vt:lpstr>
      <vt:lpstr>SuperB Integration Questionnaire - #6</vt:lpstr>
      <vt:lpstr>Conclusions</vt:lpstr>
    </vt:vector>
  </TitlesOfParts>
  <Company>INFN-LNF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Giulietto Felici</dc:creator>
  <cp:lastModifiedBy>giulietto felici</cp:lastModifiedBy>
  <cp:revision>588</cp:revision>
  <cp:lastPrinted>2011-04-03T20:17:25Z</cp:lastPrinted>
  <dcterms:created xsi:type="dcterms:W3CDTF">2010-09-27T06:54:37Z</dcterms:created>
  <dcterms:modified xsi:type="dcterms:W3CDTF">2011-11-17T08:33:59Z</dcterms:modified>
</cp:coreProperties>
</file>